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9" r:id="rId2"/>
    <p:sldId id="300" r:id="rId3"/>
    <p:sldId id="301" r:id="rId4"/>
    <p:sldId id="302" r:id="rId5"/>
    <p:sldId id="304" r:id="rId6"/>
    <p:sldId id="305" r:id="rId7"/>
    <p:sldId id="306" r:id="rId8"/>
    <p:sldId id="307" r:id="rId9"/>
    <p:sldId id="308" r:id="rId10"/>
    <p:sldId id="309" r:id="rId11"/>
    <p:sldId id="310" r:id="rId12"/>
    <p:sldId id="311" r:id="rId13"/>
    <p:sldId id="312" r:id="rId14"/>
    <p:sldId id="313" r:id="rId15"/>
    <p:sldId id="314" r:id="rId16"/>
    <p:sldId id="317" r:id="rId17"/>
    <p:sldId id="320" r:id="rId18"/>
    <p:sldId id="324" r:id="rId19"/>
    <p:sldId id="322" r:id="rId20"/>
    <p:sldId id="323" r:id="rId21"/>
    <p:sldId id="321" r:id="rId22"/>
    <p:sldId id="319" r:id="rId23"/>
    <p:sldId id="315" r:id="rId24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69" autoAdjust="0"/>
  </p:normalViewPr>
  <p:slideViewPr>
    <p:cSldViewPr>
      <p:cViewPr>
        <p:scale>
          <a:sx n="118" d="100"/>
          <a:sy n="118" d="100"/>
        </p:scale>
        <p:origin x="-72" y="23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D62FA3-09CD-43AD-BC66-6DDAD63DF8FA}" type="datetimeFigureOut">
              <a:rPr lang="sl-SI" smtClean="0"/>
              <a:t>5.3.2013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FA6142-1BCE-4B28-AA8F-C48499FB925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109129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7E41F1F-1A4E-41B8-B5D0-FE7EC16C75B1}" type="slidenum">
              <a:rPr lang="sl-SI" smtClean="0"/>
              <a:pPr>
                <a:defRPr/>
              </a:pPr>
              <a:t>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169657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1pPr>
            <a:lvl2pPr marL="685817" indent="-263776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2pPr>
            <a:lvl3pPr marL="1055103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477145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4pPr>
            <a:lvl5pPr marL="1899186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5pPr>
            <a:lvl6pPr marL="2321227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6pPr>
            <a:lvl7pPr marL="2743269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7pPr>
            <a:lvl8pPr marL="3165310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8pPr>
            <a:lvl9pPr marL="3587351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fld id="{C278EE13-3E73-4FF5-A06E-D46FB3371E1A}" type="slidenum">
              <a:rPr lang="sl-SI" smtClean="0">
                <a:latin typeface="Arial" charset="0"/>
              </a:rPr>
              <a:pPr eaLnBrk="1" hangingPunct="1"/>
              <a:t>10</a:t>
            </a:fld>
            <a:endParaRPr lang="sl-SI" smtClean="0">
              <a:latin typeface="Arial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1pPr>
            <a:lvl2pPr marL="685817" indent="-263776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2pPr>
            <a:lvl3pPr marL="1055103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477145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4pPr>
            <a:lvl5pPr marL="1899186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5pPr>
            <a:lvl6pPr marL="2321227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6pPr>
            <a:lvl7pPr marL="2743269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7pPr>
            <a:lvl8pPr marL="3165310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8pPr>
            <a:lvl9pPr marL="3587351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fld id="{C278EE13-3E73-4FF5-A06E-D46FB3371E1A}" type="slidenum">
              <a:rPr lang="sl-SI" smtClean="0">
                <a:latin typeface="Arial" charset="0"/>
              </a:rPr>
              <a:pPr eaLnBrk="1" hangingPunct="1"/>
              <a:t>11</a:t>
            </a:fld>
            <a:endParaRPr lang="sl-SI" smtClean="0">
              <a:latin typeface="Arial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1pPr>
            <a:lvl2pPr marL="685817" indent="-263776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2pPr>
            <a:lvl3pPr marL="1055103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477145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4pPr>
            <a:lvl5pPr marL="1899186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5pPr>
            <a:lvl6pPr marL="2321227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6pPr>
            <a:lvl7pPr marL="2743269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7pPr>
            <a:lvl8pPr marL="3165310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8pPr>
            <a:lvl9pPr marL="3587351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fld id="{C278EE13-3E73-4FF5-A06E-D46FB3371E1A}" type="slidenum">
              <a:rPr lang="sl-SI" smtClean="0">
                <a:latin typeface="Arial" charset="0"/>
              </a:rPr>
              <a:pPr eaLnBrk="1" hangingPunct="1"/>
              <a:t>12</a:t>
            </a:fld>
            <a:endParaRPr lang="sl-SI" smtClean="0">
              <a:latin typeface="Arial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1pPr>
            <a:lvl2pPr marL="685817" indent="-263776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2pPr>
            <a:lvl3pPr marL="1055103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477145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4pPr>
            <a:lvl5pPr marL="1899186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5pPr>
            <a:lvl6pPr marL="2321227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6pPr>
            <a:lvl7pPr marL="2743269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7pPr>
            <a:lvl8pPr marL="3165310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8pPr>
            <a:lvl9pPr marL="3587351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fld id="{C278EE13-3E73-4FF5-A06E-D46FB3371E1A}" type="slidenum">
              <a:rPr lang="sl-SI" smtClean="0">
                <a:latin typeface="Arial" charset="0"/>
              </a:rPr>
              <a:pPr eaLnBrk="1" hangingPunct="1"/>
              <a:t>13</a:t>
            </a:fld>
            <a:endParaRPr lang="sl-SI" smtClean="0">
              <a:latin typeface="Arial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1pPr>
            <a:lvl2pPr marL="685817" indent="-263776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2pPr>
            <a:lvl3pPr marL="1055103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477145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4pPr>
            <a:lvl5pPr marL="1899186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5pPr>
            <a:lvl6pPr marL="2321227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6pPr>
            <a:lvl7pPr marL="2743269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7pPr>
            <a:lvl8pPr marL="3165310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8pPr>
            <a:lvl9pPr marL="3587351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fld id="{C278EE13-3E73-4FF5-A06E-D46FB3371E1A}" type="slidenum">
              <a:rPr lang="sl-SI" smtClean="0">
                <a:latin typeface="Arial" charset="0"/>
              </a:rPr>
              <a:pPr eaLnBrk="1" hangingPunct="1"/>
              <a:t>14</a:t>
            </a:fld>
            <a:endParaRPr lang="sl-SI" smtClean="0">
              <a:latin typeface="Arial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1pPr>
            <a:lvl2pPr marL="685817" indent="-263776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2pPr>
            <a:lvl3pPr marL="1055103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477145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4pPr>
            <a:lvl5pPr marL="1899186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5pPr>
            <a:lvl6pPr marL="2321227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6pPr>
            <a:lvl7pPr marL="2743269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7pPr>
            <a:lvl8pPr marL="3165310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8pPr>
            <a:lvl9pPr marL="3587351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fld id="{C278EE13-3E73-4FF5-A06E-D46FB3371E1A}" type="slidenum">
              <a:rPr lang="sl-SI" smtClean="0">
                <a:latin typeface="Arial" charset="0"/>
              </a:rPr>
              <a:pPr eaLnBrk="1" hangingPunct="1"/>
              <a:t>15</a:t>
            </a:fld>
            <a:endParaRPr lang="sl-SI" smtClean="0">
              <a:latin typeface="Arial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1pPr>
            <a:lvl2pPr marL="685817" indent="-263776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2pPr>
            <a:lvl3pPr marL="1055103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477145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4pPr>
            <a:lvl5pPr marL="1899186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5pPr>
            <a:lvl6pPr marL="2321227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6pPr>
            <a:lvl7pPr marL="2743269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7pPr>
            <a:lvl8pPr marL="3165310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8pPr>
            <a:lvl9pPr marL="3587351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fld id="{C278EE13-3E73-4FF5-A06E-D46FB3371E1A}" type="slidenum">
              <a:rPr lang="sl-SI" smtClean="0">
                <a:latin typeface="Arial" charset="0"/>
              </a:rPr>
              <a:pPr eaLnBrk="1" hangingPunct="1"/>
              <a:t>16</a:t>
            </a:fld>
            <a:endParaRPr lang="sl-SI" smtClean="0">
              <a:latin typeface="Arial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1pPr>
            <a:lvl2pPr marL="685817" indent="-263776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2pPr>
            <a:lvl3pPr marL="1055103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477145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4pPr>
            <a:lvl5pPr marL="1899186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5pPr>
            <a:lvl6pPr marL="2321227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6pPr>
            <a:lvl7pPr marL="2743269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7pPr>
            <a:lvl8pPr marL="3165310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8pPr>
            <a:lvl9pPr marL="3587351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fld id="{C278EE13-3E73-4FF5-A06E-D46FB3371E1A}" type="slidenum">
              <a:rPr lang="sl-SI" smtClean="0">
                <a:latin typeface="Arial" charset="0"/>
              </a:rPr>
              <a:pPr eaLnBrk="1" hangingPunct="1"/>
              <a:t>22</a:t>
            </a:fld>
            <a:endParaRPr lang="sl-SI" smtClean="0">
              <a:latin typeface="Arial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1pPr>
            <a:lvl2pPr marL="685817" indent="-263776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2pPr>
            <a:lvl3pPr marL="1055103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477145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4pPr>
            <a:lvl5pPr marL="1899186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5pPr>
            <a:lvl6pPr marL="2321227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6pPr>
            <a:lvl7pPr marL="2743269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7pPr>
            <a:lvl8pPr marL="3165310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8pPr>
            <a:lvl9pPr marL="3587351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fld id="{C278EE13-3E73-4FF5-A06E-D46FB3371E1A}" type="slidenum">
              <a:rPr lang="sl-SI" smtClean="0">
                <a:latin typeface="Arial" charset="0"/>
              </a:rPr>
              <a:pPr eaLnBrk="1" hangingPunct="1"/>
              <a:t>23</a:t>
            </a:fld>
            <a:endParaRPr lang="sl-SI" smtClean="0">
              <a:latin typeface="Arial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1pPr>
            <a:lvl2pPr marL="685817" indent="-263776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2pPr>
            <a:lvl3pPr marL="1055103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477145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4pPr>
            <a:lvl5pPr marL="1899186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5pPr>
            <a:lvl6pPr marL="2321227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6pPr>
            <a:lvl7pPr marL="2743269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7pPr>
            <a:lvl8pPr marL="3165310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8pPr>
            <a:lvl9pPr marL="3587351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fld id="{C278EE13-3E73-4FF5-A06E-D46FB3371E1A}" type="slidenum">
              <a:rPr lang="sl-SI" smtClean="0">
                <a:latin typeface="Arial" charset="0"/>
              </a:rPr>
              <a:pPr eaLnBrk="1" hangingPunct="1"/>
              <a:t>2</a:t>
            </a:fld>
            <a:endParaRPr lang="sl-SI" smtClean="0">
              <a:latin typeface="Arial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1pPr>
            <a:lvl2pPr marL="685817" indent="-263776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2pPr>
            <a:lvl3pPr marL="1055103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477145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4pPr>
            <a:lvl5pPr marL="1899186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5pPr>
            <a:lvl6pPr marL="2321227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6pPr>
            <a:lvl7pPr marL="2743269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7pPr>
            <a:lvl8pPr marL="3165310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8pPr>
            <a:lvl9pPr marL="3587351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fld id="{C278EE13-3E73-4FF5-A06E-D46FB3371E1A}" type="slidenum">
              <a:rPr lang="sl-SI" smtClean="0">
                <a:latin typeface="Arial" charset="0"/>
              </a:rPr>
              <a:pPr eaLnBrk="1" hangingPunct="1"/>
              <a:t>3</a:t>
            </a:fld>
            <a:endParaRPr lang="sl-SI" smtClean="0">
              <a:latin typeface="Arial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1pPr>
            <a:lvl2pPr marL="685817" indent="-263776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2pPr>
            <a:lvl3pPr marL="1055103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477145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4pPr>
            <a:lvl5pPr marL="1899186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5pPr>
            <a:lvl6pPr marL="2321227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6pPr>
            <a:lvl7pPr marL="2743269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7pPr>
            <a:lvl8pPr marL="3165310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8pPr>
            <a:lvl9pPr marL="3587351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fld id="{C278EE13-3E73-4FF5-A06E-D46FB3371E1A}" type="slidenum">
              <a:rPr lang="sl-SI" smtClean="0">
                <a:latin typeface="Arial" charset="0"/>
              </a:rPr>
              <a:pPr eaLnBrk="1" hangingPunct="1"/>
              <a:t>4</a:t>
            </a:fld>
            <a:endParaRPr lang="sl-SI" smtClean="0">
              <a:latin typeface="Arial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1pPr>
            <a:lvl2pPr marL="685817" indent="-263776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2pPr>
            <a:lvl3pPr marL="1055103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477145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4pPr>
            <a:lvl5pPr marL="1899186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5pPr>
            <a:lvl6pPr marL="2321227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6pPr>
            <a:lvl7pPr marL="2743269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7pPr>
            <a:lvl8pPr marL="3165310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8pPr>
            <a:lvl9pPr marL="3587351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fld id="{C278EE13-3E73-4FF5-A06E-D46FB3371E1A}" type="slidenum">
              <a:rPr lang="sl-SI" smtClean="0">
                <a:latin typeface="Arial" charset="0"/>
              </a:rPr>
              <a:pPr eaLnBrk="1" hangingPunct="1"/>
              <a:t>5</a:t>
            </a:fld>
            <a:endParaRPr lang="sl-SI" smtClean="0">
              <a:latin typeface="Arial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1pPr>
            <a:lvl2pPr marL="685817" indent="-263776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2pPr>
            <a:lvl3pPr marL="1055103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477145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4pPr>
            <a:lvl5pPr marL="1899186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5pPr>
            <a:lvl6pPr marL="2321227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6pPr>
            <a:lvl7pPr marL="2743269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7pPr>
            <a:lvl8pPr marL="3165310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8pPr>
            <a:lvl9pPr marL="3587351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fld id="{C278EE13-3E73-4FF5-A06E-D46FB3371E1A}" type="slidenum">
              <a:rPr lang="sl-SI" smtClean="0">
                <a:latin typeface="Arial" charset="0"/>
              </a:rPr>
              <a:pPr eaLnBrk="1" hangingPunct="1"/>
              <a:t>6</a:t>
            </a:fld>
            <a:endParaRPr lang="sl-SI" smtClean="0">
              <a:latin typeface="Arial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l-SI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1pPr>
            <a:lvl2pPr marL="685817" indent="-263776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2pPr>
            <a:lvl3pPr marL="1055103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477145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4pPr>
            <a:lvl5pPr marL="1899186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5pPr>
            <a:lvl6pPr marL="2321227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6pPr>
            <a:lvl7pPr marL="2743269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7pPr>
            <a:lvl8pPr marL="3165310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8pPr>
            <a:lvl9pPr marL="3587351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fld id="{C278EE13-3E73-4FF5-A06E-D46FB3371E1A}" type="slidenum">
              <a:rPr lang="sl-SI" smtClean="0">
                <a:latin typeface="Arial" charset="0"/>
              </a:rPr>
              <a:pPr eaLnBrk="1" hangingPunct="1"/>
              <a:t>7</a:t>
            </a:fld>
            <a:endParaRPr lang="sl-SI" smtClean="0">
              <a:latin typeface="Arial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1pPr>
            <a:lvl2pPr marL="685817" indent="-263776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2pPr>
            <a:lvl3pPr marL="1055103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477145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4pPr>
            <a:lvl5pPr marL="1899186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5pPr>
            <a:lvl6pPr marL="2321227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6pPr>
            <a:lvl7pPr marL="2743269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7pPr>
            <a:lvl8pPr marL="3165310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8pPr>
            <a:lvl9pPr marL="3587351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fld id="{C278EE13-3E73-4FF5-A06E-D46FB3371E1A}" type="slidenum">
              <a:rPr lang="sl-SI" smtClean="0">
                <a:latin typeface="Arial" charset="0"/>
              </a:rPr>
              <a:pPr eaLnBrk="1" hangingPunct="1"/>
              <a:t>8</a:t>
            </a:fld>
            <a:endParaRPr lang="sl-SI" smtClean="0">
              <a:latin typeface="Arial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1pPr>
            <a:lvl2pPr marL="685817" indent="-263776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2pPr>
            <a:lvl3pPr marL="1055103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3pPr>
            <a:lvl4pPr marL="1477145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4pPr>
            <a:lvl5pPr marL="1899186" indent="-211021" eaLnBrk="0" hangingPunct="0">
              <a:defRPr>
                <a:solidFill>
                  <a:schemeClr val="tx1"/>
                </a:solidFill>
                <a:latin typeface="Arial Narrow" pitchFamily="34" charset="0"/>
              </a:defRPr>
            </a:lvl5pPr>
            <a:lvl6pPr marL="2321227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6pPr>
            <a:lvl7pPr marL="2743269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7pPr>
            <a:lvl8pPr marL="3165310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8pPr>
            <a:lvl9pPr marL="3587351" indent="-211021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itchFamily="34" charset="0"/>
              </a:defRPr>
            </a:lvl9pPr>
          </a:lstStyle>
          <a:p>
            <a:pPr eaLnBrk="1" hangingPunct="1"/>
            <a:fld id="{C278EE13-3E73-4FF5-A06E-D46FB3371E1A}" type="slidenum">
              <a:rPr lang="sl-SI" smtClean="0">
                <a:latin typeface="Arial" charset="0"/>
              </a:rPr>
              <a:pPr eaLnBrk="1" hangingPunct="1"/>
              <a:t>9</a:t>
            </a:fld>
            <a:endParaRPr lang="sl-SI" smtClean="0">
              <a:latin typeface="Arial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sl-SI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t>5.3.2013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24110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t>5.3.2013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03340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t>5.3.2013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47447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t>5.3.2013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368576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t>5.3.2013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04985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t>5.3.2013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25576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t>5.3.2013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56146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t>5.3.2013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24375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t>5.3.2013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66252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t>5.3.2013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89276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FF5ABC-E585-44B2-82A2-0CA4428E43CD}" type="datetimeFigureOut">
              <a:rPr lang="sl-SI" smtClean="0"/>
              <a:t>5.3.2013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96877-C4BC-4A17-9DB4-1411FF8964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28944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FF5ABC-E585-44B2-82A2-0CA4428E43CD}" type="datetimeFigureOut">
              <a:rPr lang="sl-SI" smtClean="0"/>
              <a:t>5.3.2013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96877-C4BC-4A17-9DB4-1411FF8964B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93152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Naloge%20komisij%20(1).docx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Rokovnik%20dela%20PK%20za%20&#353;olsko%20leto%202012_13.doc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99592" y="1052736"/>
            <a:ext cx="7848872" cy="1224136"/>
          </a:xfrm>
        </p:spPr>
        <p:txBody>
          <a:bodyPr>
            <a:normAutofit fontScale="90000"/>
          </a:bodyPr>
          <a:lstStyle/>
          <a:p>
            <a:r>
              <a:rPr lang="hr-BA" cap="small" dirty="0" smtClean="0">
                <a:latin typeface="Arial Rounded MT Bold" pitchFamily="34" charset="0"/>
              </a:rPr>
              <a:t>DRŽAVNE PREDMETNE KOMISIJE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87624" y="3429000"/>
            <a:ext cx="6732240" cy="1656184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  <a:spcBef>
                <a:spcPct val="10000"/>
              </a:spcBef>
            </a:pPr>
            <a:r>
              <a:rPr lang="sl-SI" sz="2000" b="1" dirty="0" smtClean="0">
                <a:solidFill>
                  <a:schemeClr val="tx1"/>
                </a:solidFill>
              </a:rPr>
              <a:t>TE</a:t>
            </a:r>
            <a:r>
              <a:rPr lang="en-GB" sz="2000" b="1" dirty="0" smtClean="0">
                <a:solidFill>
                  <a:schemeClr val="tx1"/>
                </a:solidFill>
              </a:rPr>
              <a:t>RMS </a:t>
            </a:r>
            <a:r>
              <a:rPr lang="en-GB" sz="2000" b="1" dirty="0">
                <a:solidFill>
                  <a:schemeClr val="tx1"/>
                </a:solidFill>
              </a:rPr>
              <a:t>OF REFERENCE: </a:t>
            </a:r>
            <a:r>
              <a:rPr lang="en-US" sz="2000" b="1" dirty="0">
                <a:solidFill>
                  <a:schemeClr val="tx1"/>
                </a:solidFill>
              </a:rPr>
              <a:t>BA09-IB-OT-01 RECIRCULATION </a:t>
            </a:r>
            <a:r>
              <a:rPr lang="en-GB" sz="2000" b="1" dirty="0">
                <a:solidFill>
                  <a:schemeClr val="tx1"/>
                </a:solidFill>
              </a:rPr>
              <a:t>“</a:t>
            </a:r>
            <a:r>
              <a:rPr lang="en-US" sz="2000" b="1" dirty="0">
                <a:solidFill>
                  <a:schemeClr val="tx1"/>
                </a:solidFill>
              </a:rPr>
              <a:t>Strengthening Institutional Capacity of the Agency for Preprimary, Primary and</a:t>
            </a:r>
            <a:r>
              <a:rPr lang="en-GB" sz="2000" b="1" dirty="0">
                <a:solidFill>
                  <a:schemeClr val="tx1"/>
                </a:solidFill>
              </a:rPr>
              <a:t> Secondary Education”</a:t>
            </a:r>
            <a:endParaRPr lang="sl-SI" sz="2000" b="1" dirty="0">
              <a:solidFill>
                <a:schemeClr val="tx1"/>
              </a:solidFill>
            </a:endParaRPr>
          </a:p>
          <a:p>
            <a:pPr>
              <a:lnSpc>
                <a:spcPct val="90000"/>
              </a:lnSpc>
              <a:spcBef>
                <a:spcPct val="10000"/>
              </a:spcBef>
            </a:pPr>
            <a:endParaRPr lang="sl-SI" sz="2000" dirty="0">
              <a:solidFill>
                <a:schemeClr val="tx1"/>
              </a:solidFill>
            </a:endParaRPr>
          </a:p>
          <a:p>
            <a:pPr algn="l">
              <a:lnSpc>
                <a:spcPct val="85000"/>
              </a:lnSpc>
              <a:spcBef>
                <a:spcPct val="10000"/>
              </a:spcBef>
            </a:pPr>
            <a:endParaRPr lang="en-US" sz="2000" b="1" dirty="0">
              <a:solidFill>
                <a:schemeClr val="tx1"/>
              </a:solidFill>
            </a:endParaRPr>
          </a:p>
          <a:p>
            <a:pPr>
              <a:lnSpc>
                <a:spcPct val="85000"/>
              </a:lnSpc>
            </a:pPr>
            <a:r>
              <a:rPr lang="sr-Latn-CS" sz="2000" b="1" dirty="0" smtClean="0">
                <a:solidFill>
                  <a:schemeClr val="tx1"/>
                </a:solidFill>
              </a:rPr>
              <a:t>Erika Semen, Saša </a:t>
            </a:r>
            <a:r>
              <a:rPr lang="sr-Latn-CS" sz="2000" b="1" dirty="0" err="1" smtClean="0">
                <a:solidFill>
                  <a:schemeClr val="tx1"/>
                </a:solidFill>
              </a:rPr>
              <a:t>Masterl</a:t>
            </a:r>
            <a:r>
              <a:rPr lang="sr-Latn-CS" sz="2000" b="1" dirty="0" smtClean="0">
                <a:solidFill>
                  <a:schemeClr val="tx1"/>
                </a:solidFill>
              </a:rPr>
              <a:t> (</a:t>
            </a:r>
            <a:r>
              <a:rPr lang="sr-Latn-CS" sz="2000" b="1" dirty="0" err="1" smtClean="0">
                <a:solidFill>
                  <a:schemeClr val="tx1"/>
                </a:solidFill>
              </a:rPr>
              <a:t>Ric</a:t>
            </a:r>
            <a:r>
              <a:rPr lang="sr-Latn-CS" sz="2000" b="1" dirty="0">
                <a:solidFill>
                  <a:schemeClr val="tx1"/>
                </a:solidFill>
              </a:rPr>
              <a:t>)</a:t>
            </a:r>
          </a:p>
          <a:p>
            <a:pPr>
              <a:lnSpc>
                <a:spcPct val="85000"/>
              </a:lnSpc>
            </a:pPr>
            <a:r>
              <a:rPr lang="sr-Latn-CS" sz="2000" b="1" dirty="0">
                <a:solidFill>
                  <a:schemeClr val="tx1"/>
                </a:solidFill>
              </a:rPr>
              <a:t> </a:t>
            </a:r>
            <a:endParaRPr lang="sr-Latn-CS" sz="2200" dirty="0">
              <a:solidFill>
                <a:schemeClr val="tx1"/>
              </a:solidFill>
            </a:endParaRPr>
          </a:p>
          <a:p>
            <a:pPr>
              <a:lnSpc>
                <a:spcPct val="60000"/>
              </a:lnSpc>
            </a:pPr>
            <a:r>
              <a:rPr lang="sr-Latn-CS" sz="2200" dirty="0">
                <a:solidFill>
                  <a:schemeClr val="tx1"/>
                </a:solidFill>
              </a:rPr>
              <a:t>Sarajevo, </a:t>
            </a:r>
            <a:r>
              <a:rPr lang="sr-Latn-CS" sz="2200" dirty="0" smtClean="0">
                <a:solidFill>
                  <a:schemeClr val="tx1"/>
                </a:solidFill>
              </a:rPr>
              <a:t>4. – 8. 3. 2013</a:t>
            </a:r>
            <a:endParaRPr lang="sr-Latn-CS" sz="2200" dirty="0">
              <a:solidFill>
                <a:schemeClr val="tx1"/>
              </a:solidFill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-3046012" y="2276872"/>
            <a:ext cx="8568952" cy="5040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FontTx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r">
              <a:defRPr/>
            </a:pPr>
            <a:r>
              <a:rPr lang="en-US" sz="2000" b="1" dirty="0" smtClean="0">
                <a:solidFill>
                  <a:schemeClr val="bg1"/>
                </a:solidFill>
                <a:latin typeface="Arial Rounded MT Bold" pitchFamily="34" charset="0"/>
              </a:rPr>
              <a:t>, September 26th, 2012</a:t>
            </a:r>
          </a:p>
          <a:p>
            <a:pPr algn="r">
              <a:defRPr/>
            </a:pPr>
            <a:endParaRPr lang="en-US" sz="2400" dirty="0" smtClean="0"/>
          </a:p>
          <a:p>
            <a:pPr algn="r">
              <a:defRPr/>
            </a:pPr>
            <a:endParaRPr lang="en-US" sz="2400" b="1" dirty="0" smtClean="0">
              <a:solidFill>
                <a:schemeClr val="bg1"/>
              </a:solidFill>
            </a:endParaRPr>
          </a:p>
        </p:txBody>
      </p:sp>
      <p:pic>
        <p:nvPicPr>
          <p:cNvPr id="10" name="Picture 8" descr="Prosojnice_noga_EN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483"/>
          <a:stretch/>
        </p:blipFill>
        <p:spPr bwMode="auto">
          <a:xfrm>
            <a:off x="1259632" y="5282641"/>
            <a:ext cx="2519028" cy="101876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Picture 8" descr="Prosojnice_noga_EN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483"/>
          <a:stretch/>
        </p:blipFill>
        <p:spPr bwMode="auto">
          <a:xfrm>
            <a:off x="3033332" y="5290089"/>
            <a:ext cx="2519028" cy="101876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Picture 8" descr="Prosojnice_noga_ENG"/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483"/>
          <a:stretch/>
        </p:blipFill>
        <p:spPr bwMode="auto">
          <a:xfrm>
            <a:off x="5293332" y="5290089"/>
            <a:ext cx="2519028" cy="101876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" name="Slika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24298" y="5485147"/>
            <a:ext cx="914400" cy="628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Slika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3332" y="5492415"/>
            <a:ext cx="922051" cy="621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 descr="ZastavaBiH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2846" y="5492415"/>
            <a:ext cx="956731" cy="6213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319742"/>
            <a:ext cx="3873500" cy="944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PoljeZBesedilom 12"/>
          <p:cNvSpPr txBox="1"/>
          <p:nvPr/>
        </p:nvSpPr>
        <p:spPr>
          <a:xfrm>
            <a:off x="1936750" y="6316840"/>
            <a:ext cx="461609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100" dirty="0" err="1" smtClean="0"/>
              <a:t>This</a:t>
            </a:r>
            <a:r>
              <a:rPr lang="sl-SI" sz="1100" dirty="0" smtClean="0"/>
              <a:t> </a:t>
            </a:r>
            <a:r>
              <a:rPr lang="sl-SI" sz="1100" dirty="0" err="1" smtClean="0"/>
              <a:t>project</a:t>
            </a:r>
            <a:r>
              <a:rPr lang="sl-SI" sz="1100" dirty="0" smtClean="0"/>
              <a:t> is </a:t>
            </a:r>
            <a:r>
              <a:rPr lang="sl-SI" sz="1100" dirty="0" err="1" smtClean="0"/>
              <a:t>funded</a:t>
            </a:r>
            <a:r>
              <a:rPr lang="sl-SI" sz="1100" dirty="0" smtClean="0"/>
              <a:t> </a:t>
            </a:r>
            <a:r>
              <a:rPr lang="sl-SI" sz="1100" dirty="0" err="1" smtClean="0"/>
              <a:t>by</a:t>
            </a:r>
            <a:r>
              <a:rPr lang="sl-SI" sz="1100" dirty="0" smtClean="0"/>
              <a:t> </a:t>
            </a:r>
            <a:r>
              <a:rPr lang="sl-SI" sz="1100" dirty="0" err="1" smtClean="0"/>
              <a:t>the</a:t>
            </a:r>
            <a:r>
              <a:rPr lang="sl-SI" sz="1100" dirty="0" smtClean="0"/>
              <a:t> </a:t>
            </a:r>
            <a:r>
              <a:rPr lang="sl-SI" sz="1100" dirty="0" err="1" smtClean="0"/>
              <a:t>European</a:t>
            </a:r>
            <a:r>
              <a:rPr lang="sl-SI" sz="1100" dirty="0" smtClean="0"/>
              <a:t> </a:t>
            </a:r>
            <a:r>
              <a:rPr lang="sl-SI" sz="1100" dirty="0" err="1" smtClean="0"/>
              <a:t>Uninon</a:t>
            </a:r>
            <a:endParaRPr lang="sl-SI" sz="1100" dirty="0" smtClean="0"/>
          </a:p>
          <a:p>
            <a:pPr algn="ctr"/>
            <a:r>
              <a:rPr lang="sl-SI" sz="1100" dirty="0" err="1" smtClean="0"/>
              <a:t>Ovaj</a:t>
            </a:r>
            <a:r>
              <a:rPr lang="sl-SI" sz="1100" dirty="0" smtClean="0"/>
              <a:t> </a:t>
            </a:r>
            <a:r>
              <a:rPr lang="sl-SI" sz="1100" dirty="0" err="1" smtClean="0"/>
              <a:t>projekat</a:t>
            </a:r>
            <a:r>
              <a:rPr lang="sl-SI" sz="1100" dirty="0" smtClean="0"/>
              <a:t> </a:t>
            </a:r>
            <a:r>
              <a:rPr lang="sl-SI" sz="1100" dirty="0" err="1" smtClean="0"/>
              <a:t>finansira</a:t>
            </a:r>
            <a:r>
              <a:rPr lang="sl-SI" sz="1100" dirty="0" smtClean="0"/>
              <a:t> Evropska unija</a:t>
            </a:r>
            <a:endParaRPr lang="sl-SI" sz="1100" dirty="0"/>
          </a:p>
        </p:txBody>
      </p:sp>
    </p:spTree>
    <p:extLst>
      <p:ext uri="{BB962C8B-B14F-4D97-AF65-F5344CB8AC3E}">
        <p14:creationId xmlns:p14="http://schemas.microsoft.com/office/powerpoint/2010/main" val="3988467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spcBef>
                <a:spcPct val="20000"/>
              </a:spcBef>
            </a:pPr>
            <a:r>
              <a:rPr lang="hr-BA" dirty="0" smtClean="0"/>
              <a:t>Zadatci državnih predmetnih komisija za </a:t>
            </a:r>
            <a:r>
              <a:rPr lang="hr-BA" dirty="0"/>
              <a:t>opću </a:t>
            </a:r>
            <a:r>
              <a:rPr lang="hr-BA" dirty="0" smtClean="0"/>
              <a:t>maturu</a:t>
            </a:r>
            <a:endParaRPr lang="en-US" dirty="0" smtClean="0">
              <a:solidFill>
                <a:srgbClr val="00B050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sl-SI" sz="3300" dirty="0" smtClean="0"/>
          </a:p>
          <a:p>
            <a:pPr marL="0" indent="0">
              <a:buNone/>
            </a:pPr>
            <a:r>
              <a:rPr lang="hr-BA" sz="3300" dirty="0" smtClean="0"/>
              <a:t>Državne predmetne komisije imaju </a:t>
            </a:r>
            <a:r>
              <a:rPr lang="hr-BA" sz="3300" dirty="0" smtClean="0">
                <a:solidFill>
                  <a:srgbClr val="FFC000"/>
                </a:solidFill>
                <a:hlinkClick r:id="rId3" action="ppaction://hlinkfile"/>
              </a:rPr>
              <a:t>mnogobrojne zadatke</a:t>
            </a:r>
            <a:r>
              <a:rPr lang="hr-BA" sz="3300" dirty="0" smtClean="0"/>
              <a:t>, a slijedeće su u vezi sa ispitnom gradivom:</a:t>
            </a:r>
            <a:endParaRPr lang="hr-BA" sz="3300" dirty="0"/>
          </a:p>
          <a:p>
            <a:r>
              <a:rPr lang="hr-BA" sz="3300" dirty="0" smtClean="0">
                <a:solidFill>
                  <a:srgbClr val="FF0000"/>
                </a:solidFill>
              </a:rPr>
              <a:t>predaju ispitni komplet, koji se unaprijed odrede za </a:t>
            </a:r>
            <a:r>
              <a:rPr lang="hr-BA" sz="3300" dirty="0" err="1" smtClean="0">
                <a:solidFill>
                  <a:srgbClr val="FF0000"/>
                </a:solidFill>
              </a:rPr>
              <a:t>predmaturitetni</a:t>
            </a:r>
            <a:r>
              <a:rPr lang="hr-BA" sz="3300" dirty="0" smtClean="0">
                <a:solidFill>
                  <a:srgbClr val="FF0000"/>
                </a:solidFill>
              </a:rPr>
              <a:t> ispit;</a:t>
            </a:r>
          </a:p>
          <a:p>
            <a:r>
              <a:rPr lang="hr-BA" sz="3300" dirty="0"/>
              <a:t>p</a:t>
            </a:r>
            <a:r>
              <a:rPr lang="hr-BA" sz="3300" dirty="0" smtClean="0"/>
              <a:t>redaju sadržajne i redakcijske popravke u predmetnim ispitnim katalozima;</a:t>
            </a:r>
          </a:p>
          <a:p>
            <a:r>
              <a:rPr lang="hr-BA" sz="3300" dirty="0" smtClean="0"/>
              <a:t>komisije trebaju surađivati oko redakcije </a:t>
            </a:r>
            <a:r>
              <a:rPr lang="hr-BA" sz="3300" dirty="0" err="1" smtClean="0"/>
              <a:t>maturitetnog</a:t>
            </a:r>
            <a:r>
              <a:rPr lang="hr-BA" sz="3300" dirty="0" smtClean="0"/>
              <a:t> ispitnog kataloga;</a:t>
            </a:r>
          </a:p>
          <a:p>
            <a:r>
              <a:rPr lang="hr-BA" sz="3300" dirty="0" smtClean="0">
                <a:solidFill>
                  <a:srgbClr val="FF0000"/>
                </a:solidFill>
              </a:rPr>
              <a:t>predaju ispitne komplete za pisni ispit;</a:t>
            </a:r>
          </a:p>
          <a:p>
            <a:r>
              <a:rPr lang="hr-BA" sz="3300" dirty="0" smtClean="0">
                <a:solidFill>
                  <a:srgbClr val="FF0000"/>
                </a:solidFill>
              </a:rPr>
              <a:t>predaju pitanja za usni ispit;</a:t>
            </a:r>
          </a:p>
          <a:p>
            <a:r>
              <a:rPr lang="hr-BA" sz="3300" dirty="0">
                <a:solidFill>
                  <a:srgbClr val="FF0000"/>
                </a:solidFill>
              </a:rPr>
              <a:t>k</a:t>
            </a:r>
            <a:r>
              <a:rPr lang="hr-BA" sz="3300" dirty="0" smtClean="0">
                <a:solidFill>
                  <a:srgbClr val="FF0000"/>
                </a:solidFill>
              </a:rPr>
              <a:t>omisije moraju obrađivati napomene recenzenta (neovisnih stručnjaka za pojedinačni predmet);</a:t>
            </a:r>
          </a:p>
          <a:p>
            <a:r>
              <a:rPr lang="hr-BA" sz="3300" dirty="0">
                <a:solidFill>
                  <a:srgbClr val="FF0000"/>
                </a:solidFill>
              </a:rPr>
              <a:t>s</a:t>
            </a:r>
            <a:r>
              <a:rPr lang="hr-BA" sz="3300" dirty="0" smtClean="0">
                <a:solidFill>
                  <a:srgbClr val="FF0000"/>
                </a:solidFill>
              </a:rPr>
              <a:t>vake godine promatraju listu novih naslova seminarskih zadatka, koji još nisu u stalnom katalogu naslova;</a:t>
            </a:r>
          </a:p>
          <a:p>
            <a:r>
              <a:rPr lang="hr-BA" sz="3300" dirty="0" smtClean="0"/>
              <a:t>komisija mora surađivat oko pripreme prilagođenog ispitnog gradiva i uputa za ocjenjivanje kandidata s posebnim potrebama;</a:t>
            </a:r>
          </a:p>
          <a:p>
            <a:r>
              <a:rPr lang="hr-BA" sz="3300" dirty="0" smtClean="0"/>
              <a:t>komisija raspiše tematske sadržaje za </a:t>
            </a:r>
            <a:r>
              <a:rPr lang="hr-BA" sz="3300" dirty="0"/>
              <a:t>opću</a:t>
            </a:r>
            <a:r>
              <a:rPr lang="hr-BA" sz="3300" dirty="0" smtClean="0"/>
              <a:t> maturu.</a:t>
            </a:r>
            <a:endParaRPr lang="hr-BA" dirty="0" smtClean="0"/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hr-BA" sz="1400" dirty="0" smtClean="0">
              <a:solidFill>
                <a:srgbClr val="FF0000"/>
              </a:solidFill>
            </a:endParaRPr>
          </a:p>
        </p:txBody>
      </p:sp>
      <p:pic>
        <p:nvPicPr>
          <p:cNvPr id="4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71961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spcBef>
                <a:spcPct val="20000"/>
              </a:spcBef>
            </a:pPr>
            <a:r>
              <a:rPr lang="hr-BA" dirty="0" smtClean="0"/>
              <a:t>Zadatci pojedinačnih članova državnih predmetnih komisija</a:t>
            </a:r>
            <a:endParaRPr lang="en-US" dirty="0" smtClean="0">
              <a:solidFill>
                <a:srgbClr val="00B050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l-SI" sz="1800" dirty="0" smtClean="0"/>
          </a:p>
          <a:p>
            <a:r>
              <a:rPr lang="hr-BA" sz="1800" b="1" dirty="0" smtClean="0"/>
              <a:t>PREDSJEDNIK </a:t>
            </a:r>
            <a:r>
              <a:rPr lang="hr-BA" sz="1800" dirty="0" smtClean="0"/>
              <a:t>odgovoran je za rad komisije, čuvanje tajnosti, stručnost  odanog  gradiva, za poštivanje uputa  Državnog ispitnog centra. Predsjednik imenuje sekretara komisije, vodi sjednice, organizira rad u komisiji i sa potpisom potvrdi stručnost i primjernost odanog ispitnog gradiva.</a:t>
            </a:r>
          </a:p>
          <a:p>
            <a:endParaRPr lang="hr-BA" sz="1800" dirty="0" smtClean="0"/>
          </a:p>
          <a:p>
            <a:r>
              <a:rPr lang="hr-BA" sz="1800" b="1" dirty="0" smtClean="0"/>
              <a:t>GLAVNI OCENJIVAČ</a:t>
            </a:r>
            <a:r>
              <a:rPr lang="hr-BA" sz="1800" dirty="0" smtClean="0"/>
              <a:t> vodi pripremu i kontrolira provedbu vanjskog  ocjenjivanja, brini se o objektivnosti ocjenjivanja i izvodi obrazovanje vanjskih ocjenjivača. </a:t>
            </a:r>
          </a:p>
          <a:p>
            <a:endParaRPr lang="hr-BA" sz="1800" dirty="0" smtClean="0"/>
          </a:p>
          <a:p>
            <a:r>
              <a:rPr lang="hr-BA" sz="1800" b="1" dirty="0" smtClean="0"/>
              <a:t>SEKRETAR </a:t>
            </a:r>
            <a:r>
              <a:rPr lang="hr-BA" sz="1800" dirty="0" smtClean="0"/>
              <a:t>piše zapisnike sjednica, dopise komisije i vodi evidencije prisutnosti na sjednicama i još hrani arhiv rada komisije.</a:t>
            </a:r>
          </a:p>
          <a:p>
            <a:endParaRPr lang="hr-BA" sz="1800" dirty="0" smtClean="0"/>
          </a:p>
          <a:p>
            <a:r>
              <a:rPr lang="hr-BA" sz="1800" b="1" dirty="0" smtClean="0"/>
              <a:t>UREĐIVAČ ISPITNOG GRADIVA </a:t>
            </a:r>
            <a:r>
              <a:rPr lang="hr-BA" sz="1800" dirty="0" smtClean="0"/>
              <a:t>pripremi ispitno gradivo v tiskani i digitalni oblici, koju odredi Državni ispitni centar.</a:t>
            </a:r>
          </a:p>
          <a:p>
            <a:pPr marL="0" indent="0">
              <a:spcBef>
                <a:spcPct val="0"/>
              </a:spcBef>
              <a:buNone/>
            </a:pPr>
            <a:endParaRPr lang="hr-BA" sz="1800" dirty="0" smtClean="0"/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hr-BA" sz="1800" dirty="0" smtClean="0">
              <a:solidFill>
                <a:srgbClr val="FF0000"/>
              </a:solidFill>
            </a:endParaRPr>
          </a:p>
        </p:txBody>
      </p:sp>
      <p:pic>
        <p:nvPicPr>
          <p:cNvPr id="4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41111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spcBef>
                <a:spcPct val="20000"/>
              </a:spcBef>
            </a:pPr>
            <a:r>
              <a:rPr lang="hr-BA" dirty="0" smtClean="0"/>
              <a:t>Zašto državna predmetna komisija ne može imati samo jednog člana?</a:t>
            </a:r>
            <a:endParaRPr lang="en-US" dirty="0" smtClean="0">
              <a:solidFill>
                <a:srgbClr val="00B050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l-SI" sz="1800" dirty="0" smtClean="0"/>
          </a:p>
          <a:p>
            <a:pPr marL="0" indent="0">
              <a:buNone/>
            </a:pPr>
            <a:r>
              <a:rPr lang="hr-BA" sz="1800" dirty="0" smtClean="0"/>
              <a:t>Testovi za državno maturo trebaju biti stručno pripremljeni i u skladu sa teorijom provjeravanja i ocjenjivanja znanja. </a:t>
            </a:r>
          </a:p>
          <a:p>
            <a:pPr marL="0" indent="0">
              <a:buNone/>
            </a:pPr>
            <a:r>
              <a:rPr lang="hr-BA" sz="1800" dirty="0" smtClean="0"/>
              <a:t>Testovi, koje bi pripremio samo jedan pojedinac bili bi vjerojatno neobjektivni, kandidati bi imali poteškoća sa uputom za rješavanje zadatka/pitanja, pojedinačni zadatci bili bi prejaki ili previše jednostavni i svi zadaci u testu bili bi prilagođeni samo jednom pedagoškom pristupu.</a:t>
            </a:r>
          </a:p>
          <a:p>
            <a:pPr marL="0" indent="0">
              <a:buNone/>
            </a:pPr>
            <a:endParaRPr lang="hr-BA" sz="1800" dirty="0"/>
          </a:p>
          <a:p>
            <a:pPr marL="0" indent="0">
              <a:buNone/>
            </a:pPr>
            <a:r>
              <a:rPr lang="hr-BA" sz="1800" dirty="0" smtClean="0"/>
              <a:t> </a:t>
            </a:r>
          </a:p>
          <a:p>
            <a:pPr marL="0" indent="0">
              <a:spcBef>
                <a:spcPct val="0"/>
              </a:spcBef>
              <a:buNone/>
            </a:pPr>
            <a:endParaRPr lang="hr-BA" sz="1800" dirty="0" smtClean="0"/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hr-BA" sz="1800" dirty="0" smtClean="0">
              <a:solidFill>
                <a:srgbClr val="FF0000"/>
              </a:solidFill>
            </a:endParaRPr>
          </a:p>
        </p:txBody>
      </p:sp>
      <p:pic>
        <p:nvPicPr>
          <p:cNvPr id="4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64519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spcBef>
                <a:spcPct val="20000"/>
              </a:spcBef>
            </a:pPr>
            <a:r>
              <a:rPr lang="hr-BA" dirty="0" smtClean="0"/>
              <a:t>Zašto </a:t>
            </a:r>
            <a:r>
              <a:rPr lang="hr-BA" dirty="0"/>
              <a:t>moramo </a:t>
            </a:r>
            <a:r>
              <a:rPr lang="hr-BA" dirty="0" smtClean="0"/>
              <a:t>članove državnih predmetnih komisija skrbno birati?</a:t>
            </a:r>
            <a:endParaRPr lang="en-US" dirty="0" smtClean="0">
              <a:solidFill>
                <a:srgbClr val="00B050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l-SI" sz="1800" dirty="0" smtClean="0"/>
          </a:p>
          <a:p>
            <a:pPr marL="0" indent="0">
              <a:buNone/>
            </a:pPr>
            <a:r>
              <a:rPr lang="sl-SI" sz="1800" dirty="0" smtClean="0"/>
              <a:t>„</a:t>
            </a:r>
            <a:r>
              <a:rPr lang="hr-BA" sz="1800" dirty="0" smtClean="0"/>
              <a:t>Pravilo, da je dobar nastavnik ve</a:t>
            </a:r>
            <a:r>
              <a:rPr lang="hr-BA" sz="1800" dirty="0"/>
              <a:t>ć</a:t>
            </a:r>
            <a:r>
              <a:rPr lang="hr-BA" sz="1800" dirty="0" smtClean="0"/>
              <a:t> i dobar sastavljač testova, ne važi. Trebamo znati, da je provjeravanje i ocjenjivanje posebna znanstvenoistraživačka disciplina, koja bazira na zakonitostima, koje znanstvenici proučavaju i razvijajmo već više stoljeća. Za sastavu kvalitetnog testa treba je dobro poznati predmetno područje, pa i osnove teorije testiranja.”</a:t>
            </a:r>
          </a:p>
          <a:p>
            <a:pPr marL="0" indent="0">
              <a:buNone/>
            </a:pPr>
            <a:endParaRPr lang="sl-SI" sz="1800" dirty="0"/>
          </a:p>
          <a:p>
            <a:pPr marL="0" indent="0">
              <a:spcBef>
                <a:spcPct val="0"/>
              </a:spcBef>
              <a:buNone/>
            </a:pPr>
            <a:endParaRPr lang="sl-SI" sz="1800" dirty="0"/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sl-SI" sz="1800" dirty="0" smtClean="0">
              <a:solidFill>
                <a:srgbClr val="FF0000"/>
              </a:solidFill>
            </a:endParaRPr>
          </a:p>
        </p:txBody>
      </p:sp>
      <p:pic>
        <p:nvPicPr>
          <p:cNvPr id="4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104169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spcBef>
                <a:spcPct val="20000"/>
              </a:spcBef>
            </a:pPr>
            <a:r>
              <a:rPr lang="hr-BA" dirty="0" smtClean="0"/>
              <a:t>Mogući kriteriji za izbor članova državnih predmetnih komisija</a:t>
            </a:r>
            <a:endParaRPr lang="en-US" dirty="0" smtClean="0">
              <a:solidFill>
                <a:srgbClr val="00B050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sl-SI" sz="1800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l-SI" sz="1800" b="1" dirty="0" smtClean="0"/>
              <a:t>PREDLOZI:</a:t>
            </a:r>
          </a:p>
          <a:p>
            <a:pPr lvl="0"/>
            <a:r>
              <a:rPr lang="hr-BA" sz="1800" dirty="0" smtClean="0"/>
              <a:t>Član neka iskazuje  natprosječno stručno znanje na predmetnom području sa objavama članaka</a:t>
            </a:r>
            <a:r>
              <a:rPr lang="hr-BA" sz="1800" dirty="0"/>
              <a:t>, </a:t>
            </a:r>
            <a:r>
              <a:rPr lang="hr-BA" sz="1800" dirty="0" smtClean="0"/>
              <a:t>knjiga, prilozima u stručnoj literaturi itd.;</a:t>
            </a:r>
          </a:p>
          <a:p>
            <a:pPr lvl="0"/>
            <a:r>
              <a:rPr lang="hr-BA" sz="1800" dirty="0" smtClean="0"/>
              <a:t>Član neka bude autor i suautor udžbenika, radnih sveska i drugog didaktičnog gradiva;</a:t>
            </a:r>
          </a:p>
          <a:p>
            <a:pPr lvl="0"/>
            <a:r>
              <a:rPr lang="hr-BA" sz="1800" dirty="0" smtClean="0"/>
              <a:t>Neka bude član komisije, koja priprema nastavne planove, kataloge znanja itd.;</a:t>
            </a:r>
          </a:p>
          <a:p>
            <a:pPr lvl="0"/>
            <a:r>
              <a:rPr lang="hr-BA" sz="1800" dirty="0"/>
              <a:t>Neka bude član komisije, koja </a:t>
            </a:r>
            <a:r>
              <a:rPr lang="hr-BA" sz="1800" dirty="0" smtClean="0"/>
              <a:t>priprema državna predmetna takmičenja;</a:t>
            </a:r>
          </a:p>
          <a:p>
            <a:pPr lvl="0"/>
            <a:r>
              <a:rPr lang="hr-BA" sz="1800" dirty="0" smtClean="0"/>
              <a:t>Neka </a:t>
            </a:r>
            <a:r>
              <a:rPr lang="hr-BA" sz="1800" dirty="0"/>
              <a:t>vrlo uspješno surađuje </a:t>
            </a:r>
            <a:r>
              <a:rPr lang="hr-BA" sz="1800" dirty="0" smtClean="0"/>
              <a:t>na </a:t>
            </a:r>
            <a:r>
              <a:rPr lang="hr-BA" sz="1800" dirty="0"/>
              <a:t>državnim predmetnim </a:t>
            </a:r>
            <a:r>
              <a:rPr lang="hr-BA" sz="1800" dirty="0" smtClean="0"/>
              <a:t>takmičenju sa </a:t>
            </a:r>
            <a:r>
              <a:rPr lang="hr-BA" sz="1800" dirty="0"/>
              <a:t>đacima;</a:t>
            </a:r>
            <a:endParaRPr lang="hr-BA" sz="1800" dirty="0" smtClean="0"/>
          </a:p>
          <a:p>
            <a:pPr lvl="0"/>
            <a:r>
              <a:rPr lang="hr-BA" sz="1800" dirty="0" smtClean="0"/>
              <a:t>Neka surađuje  sa sveučilištem kod obrazovanja budućih nastavnika;</a:t>
            </a:r>
          </a:p>
          <a:p>
            <a:pPr lvl="0"/>
            <a:r>
              <a:rPr lang="hr-BA" sz="1800" dirty="0" smtClean="0"/>
              <a:t>Tražite nastavnike koji imaju vlastite </a:t>
            </a:r>
            <a:r>
              <a:rPr lang="hr-BA" sz="1800" dirty="0"/>
              <a:t>w</a:t>
            </a:r>
            <a:r>
              <a:rPr lang="hr-BA" sz="1800" dirty="0" smtClean="0"/>
              <a:t>eb stranice na kojima obavljaju različite zadatke </a:t>
            </a:r>
            <a:r>
              <a:rPr lang="hr-BA" sz="1800" dirty="0"/>
              <a:t>za </a:t>
            </a:r>
            <a:r>
              <a:rPr lang="hr-BA" sz="1800" dirty="0" smtClean="0"/>
              <a:t>đake;</a:t>
            </a:r>
          </a:p>
          <a:p>
            <a:pPr lvl="0"/>
            <a:r>
              <a:rPr lang="hr-BA" sz="1800" dirty="0"/>
              <a:t>Tražite nastavnike koji imaju vlastite web stranice na kojima </a:t>
            </a:r>
            <a:r>
              <a:rPr lang="hr-BA" sz="1800" dirty="0" smtClean="0"/>
              <a:t>obavljaju </a:t>
            </a:r>
            <a:r>
              <a:rPr lang="hr-BA" sz="1800" dirty="0"/>
              <a:t>stručno gradivo ili različite </a:t>
            </a:r>
            <a:r>
              <a:rPr lang="hr-BA" sz="1800" dirty="0" smtClean="0"/>
              <a:t>zadatke za nastavnike (u Sloveniji poznajemo web stranice: učiteljska.net, otroci.org …);</a:t>
            </a:r>
          </a:p>
          <a:p>
            <a:pPr lvl="0"/>
            <a:r>
              <a:rPr lang="hr-BA" sz="1800" dirty="0"/>
              <a:t>Tražite nastavnike koji </a:t>
            </a:r>
            <a:r>
              <a:rPr lang="hr-BA" sz="1800" dirty="0" smtClean="0"/>
              <a:t>rade u različitim projektima, </a:t>
            </a:r>
            <a:r>
              <a:rPr lang="hr-BA" sz="1800" dirty="0"/>
              <a:t>g</a:t>
            </a:r>
            <a:r>
              <a:rPr lang="hr-BA" sz="1800" dirty="0" smtClean="0"/>
              <a:t>dje se traži stručno znanje predmetnog područja  i znanje sa područja informacijsko komunikacijske tehnologije </a:t>
            </a:r>
            <a:r>
              <a:rPr lang="hr-BA" sz="1800" dirty="0"/>
              <a:t>(u Sloveniji </a:t>
            </a:r>
            <a:r>
              <a:rPr lang="hr-BA" sz="1800" dirty="0" smtClean="0"/>
              <a:t>imamo projekat E-šolstvo).</a:t>
            </a: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hr-BA" sz="1800" dirty="0" smtClean="0">
              <a:solidFill>
                <a:srgbClr val="FF0000"/>
              </a:solidFill>
            </a:endParaRPr>
          </a:p>
        </p:txBody>
      </p:sp>
      <p:pic>
        <p:nvPicPr>
          <p:cNvPr id="4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64731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spcBef>
                <a:spcPct val="20000"/>
              </a:spcBef>
            </a:pPr>
            <a:r>
              <a:rPr lang="hr-BA" dirty="0" smtClean="0"/>
              <a:t>Teme za raspravu</a:t>
            </a:r>
            <a:endParaRPr lang="en-US" dirty="0" smtClean="0">
              <a:solidFill>
                <a:srgbClr val="00B050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BA" sz="1800" b="1" dirty="0" smtClean="0">
                <a:solidFill>
                  <a:srgbClr val="FF0000"/>
                </a:solidFill>
              </a:rPr>
              <a:t>Kriteriji APOSO </a:t>
            </a:r>
            <a:r>
              <a:rPr lang="hr-BA" sz="1800" b="1" dirty="0">
                <a:solidFill>
                  <a:srgbClr val="FF0000"/>
                </a:solidFill>
              </a:rPr>
              <a:t>za izbor članov državnih predmetnih </a:t>
            </a:r>
            <a:r>
              <a:rPr lang="hr-BA" sz="1800" b="1" dirty="0" smtClean="0">
                <a:solidFill>
                  <a:srgbClr val="FF0000"/>
                </a:solidFill>
              </a:rPr>
              <a:t>komisija</a:t>
            </a:r>
            <a:endParaRPr lang="sl-SI" sz="1800" b="1" dirty="0">
              <a:solidFill>
                <a:srgbClr val="FF0000"/>
              </a:solidFill>
            </a:endParaRPr>
          </a:p>
          <a:p>
            <a:pPr>
              <a:buAutoNum type="arabicPeriod"/>
            </a:pPr>
            <a:r>
              <a:rPr lang="hr-BA" sz="1800" dirty="0" smtClean="0"/>
              <a:t>Napišite kriterije koji su po vašem mišljenju najvažniji za izbor novih članova državnih predmetnih komisija.</a:t>
            </a:r>
          </a:p>
          <a:p>
            <a:pPr>
              <a:buAutoNum type="arabicPeriod"/>
            </a:pPr>
            <a:endParaRPr lang="hr-BA" sz="1800" dirty="0" smtClean="0"/>
          </a:p>
          <a:p>
            <a:pPr>
              <a:buAutoNum type="arabicPeriod"/>
            </a:pPr>
            <a:r>
              <a:rPr lang="hr-BA" sz="1800" dirty="0" smtClean="0"/>
              <a:t>Uz kriterije za izbor novih članova državnih predmetnih komisija i uz </a:t>
            </a:r>
            <a:r>
              <a:rPr lang="hr-BA" sz="1800" dirty="0" err="1" smtClean="0"/>
              <a:t>pomoč</a:t>
            </a:r>
            <a:r>
              <a:rPr lang="hr-BA" sz="1800" dirty="0" smtClean="0"/>
              <a:t> web stranica pokušajte napraviti listu imena ili prijedlog novih članova državne predmetne komisije za </a:t>
            </a:r>
            <a:r>
              <a:rPr lang="hr-BA" sz="1800" dirty="0" smtClean="0">
                <a:solidFill>
                  <a:srgbClr val="FF0000"/>
                </a:solidFill>
              </a:rPr>
              <a:t>matematiko</a:t>
            </a:r>
            <a:r>
              <a:rPr lang="hr-BA" sz="1800" dirty="0" smtClean="0"/>
              <a:t>.</a:t>
            </a:r>
          </a:p>
          <a:p>
            <a:pPr>
              <a:buAutoNum type="arabicPeriod"/>
            </a:pPr>
            <a:endParaRPr lang="hr-BA" sz="1800" dirty="0" smtClean="0"/>
          </a:p>
          <a:p>
            <a:pPr>
              <a:buAutoNum type="arabicPeriod"/>
            </a:pPr>
            <a:r>
              <a:rPr lang="hr-BA" sz="1800" dirty="0" smtClean="0"/>
              <a:t>Odredite zadatke članov državnih predmetnih komisija.</a:t>
            </a:r>
          </a:p>
          <a:p>
            <a:pPr>
              <a:buAutoNum type="arabicPeriod"/>
            </a:pPr>
            <a:endParaRPr lang="sl-SI" sz="1800" dirty="0"/>
          </a:p>
          <a:p>
            <a:pPr marL="0" indent="0">
              <a:spcBef>
                <a:spcPct val="0"/>
              </a:spcBef>
              <a:buNone/>
            </a:pPr>
            <a:endParaRPr lang="sl-SI" sz="1800" dirty="0"/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sl-SI" sz="1800" dirty="0" smtClean="0">
              <a:solidFill>
                <a:srgbClr val="FF0000"/>
              </a:solidFill>
            </a:endParaRPr>
          </a:p>
        </p:txBody>
      </p:sp>
      <p:pic>
        <p:nvPicPr>
          <p:cNvPr id="4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89214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spcBef>
                <a:spcPct val="20000"/>
              </a:spcBef>
            </a:pPr>
            <a:r>
              <a:rPr lang="hr-BA" dirty="0" smtClean="0"/>
              <a:t>Suradnja Rica sa državnim predmetnim komisijama</a:t>
            </a:r>
            <a:endParaRPr lang="en-US" dirty="0" smtClean="0">
              <a:solidFill>
                <a:srgbClr val="00B050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l-SI" sz="1800" dirty="0" smtClean="0"/>
          </a:p>
          <a:p>
            <a:pPr marL="0" indent="0">
              <a:buNone/>
            </a:pPr>
            <a:r>
              <a:rPr lang="hr-BA" sz="1800" dirty="0" smtClean="0"/>
              <a:t>Sa državnim predmetnim komisijama direktno rade koordinatori za ispite za pojedinačne predmete. Koordinatori su zaposleni u stručnom odjelu Državnog ispitnog centra. Naša zanimanja su veoma različita (profesori slovenskog, engleskog, francuskog  jezika, historije, geografije, sociologije, biologije, etnologije i historije umjetnosti, matematike i mašinist). Zadaci koordinatora su:</a:t>
            </a:r>
          </a:p>
          <a:p>
            <a:r>
              <a:rPr lang="hr-BA" sz="1800" dirty="0" smtClean="0"/>
              <a:t>državnim predmetnim komisijama nude stručnu, tehničko  i administrativnu podršku;</a:t>
            </a:r>
          </a:p>
          <a:p>
            <a:r>
              <a:rPr lang="hr-BA" sz="1800" dirty="0" smtClean="0"/>
              <a:t>sa državnim predmetnim </a:t>
            </a:r>
            <a:r>
              <a:rPr lang="hr-BA" sz="1800" dirty="0"/>
              <a:t>komisijama </a:t>
            </a:r>
            <a:r>
              <a:rPr lang="hr-BA" sz="1800" dirty="0" err="1" smtClean="0"/>
              <a:t>surađiva</a:t>
            </a:r>
            <a:r>
              <a:rPr lang="hr-BA" sz="1800" dirty="0" smtClean="0"/>
              <a:t> kod pripreme ispitnih kataloga, pripremi</a:t>
            </a:r>
            <a:r>
              <a:rPr lang="hr-BA" sz="1800" dirty="0"/>
              <a:t> </a:t>
            </a:r>
            <a:r>
              <a:rPr lang="hr-BA" sz="1800" dirty="0" smtClean="0"/>
              <a:t>i provedbi vanjskog ocjenjivanja;</a:t>
            </a:r>
          </a:p>
          <a:p>
            <a:r>
              <a:rPr lang="hr-BA" sz="1800" dirty="0" smtClean="0"/>
              <a:t>odgovorni su za tehničko besprijekornost ispitnog gradiva i za kvalitetu provedbe ocjenjivanja i ispita;</a:t>
            </a:r>
          </a:p>
          <a:p>
            <a:r>
              <a:rPr lang="hr-BA" sz="1800" dirty="0"/>
              <a:t>p</a:t>
            </a:r>
            <a:r>
              <a:rPr lang="hr-BA" sz="1800" dirty="0" smtClean="0"/>
              <a:t>romatraju rad i  razvijaju postupke za bolji rad državnih predmetnih komisija.</a:t>
            </a:r>
          </a:p>
          <a:p>
            <a:pPr marL="0" indent="0">
              <a:buNone/>
            </a:pPr>
            <a:endParaRPr lang="hr-BA" sz="1800" dirty="0" smtClean="0">
              <a:solidFill>
                <a:srgbClr val="FF0000"/>
              </a:solidFill>
            </a:endParaRPr>
          </a:p>
        </p:txBody>
      </p:sp>
      <p:pic>
        <p:nvPicPr>
          <p:cNvPr id="4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7197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BA" dirty="0" smtClean="0"/>
              <a:t>Način rada državnih predmetnih komisija na Državnom ispitnom centru</a:t>
            </a:r>
            <a:endParaRPr lang="hr-BA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BA" sz="1800" dirty="0" smtClean="0"/>
              <a:t>Svaka državna predmetna komisija može imati u jednoj godini 48 sjednica.</a:t>
            </a:r>
          </a:p>
          <a:p>
            <a:r>
              <a:rPr lang="hr-BA" sz="1800" dirty="0" smtClean="0"/>
              <a:t>Sjednice su na Državnom ispitnom centru. Državni ispitni centar komisijama tako omogućava stručnu i tehničku pomoć (kompjuteri, projektori, skeneri, printeri, papir, biblioteka, prisutnost stručnjaka za kompjutere i koordinatora). </a:t>
            </a:r>
            <a:r>
              <a:rPr lang="hr-BA" sz="1800" dirty="0"/>
              <a:t>Samo komisije za talijanski i madžarski jezik imaju sjednice u kraju koji je centar nacionalne manjine</a:t>
            </a:r>
            <a:r>
              <a:rPr lang="hr-BA" sz="1800" dirty="0" smtClean="0"/>
              <a:t>.</a:t>
            </a:r>
          </a:p>
          <a:p>
            <a:r>
              <a:rPr lang="hr-BA" sz="1800" dirty="0" smtClean="0"/>
              <a:t>Komisije imaju svoje direktorije na našem serveru. Ta mjesta na serveru su sigurna i omogućavaju da se sačuva tajnost ispitnog gradiva. Dostup imaju samo komisije i koordinator. Komisije mogu raditi na elektronski način, a kad komisija ode može sa gradivom raditi i koordinator.</a:t>
            </a:r>
          </a:p>
          <a:p>
            <a:r>
              <a:rPr lang="hr-BA" sz="1800" dirty="0" smtClean="0"/>
              <a:t>Članovi komisije imaju adresu i gesla sa kojima mogu preko posebnog programa i Interneta sa bilo kojeg kompjutera doći do mjesta gdje mogu hraniti tajno ispitno gradivo. Taj program omogućava izmjenu tajnog ispitnog </a:t>
            </a:r>
            <a:r>
              <a:rPr lang="hr-BA" sz="1800" dirty="0"/>
              <a:t>gradivo </a:t>
            </a:r>
            <a:r>
              <a:rPr lang="hr-BA" sz="1800" dirty="0" smtClean="0"/>
              <a:t>među članovima. Članovi su bolje pripremljeni na sjednicu i ubrzava se postupak pripreme gradiva.</a:t>
            </a:r>
            <a:endParaRPr lang="hr-BA" sz="1800" dirty="0"/>
          </a:p>
          <a:p>
            <a:pPr marL="0" indent="0">
              <a:buNone/>
            </a:pPr>
            <a:endParaRPr lang="hr-BA" sz="1800" dirty="0"/>
          </a:p>
        </p:txBody>
      </p:sp>
      <p:pic>
        <p:nvPicPr>
          <p:cNvPr id="4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0355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BA" dirty="0"/>
              <a:t>Način rada državnih predmetnih komisija na Državnom ispitnom centru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BA" sz="1800" dirty="0" smtClean="0"/>
              <a:t>Članovi komisije dogovore koji dan u sedmici i u koje vrijeme će bit sjednice. Koordinator  za dan sjednice rezervira prostor na Državnom ispitnom centru.</a:t>
            </a:r>
          </a:p>
          <a:p>
            <a:r>
              <a:rPr lang="hr-BA" sz="1800" dirty="0" smtClean="0"/>
              <a:t>Neke komisije imaju sjednice prijepodne, a neke komisije popodne. Članovi su u prošlosti imali manju obavezu u školama (manji broj satova nastave) i tako lakše dolazili na sjednice. Zbog financijskih poteškoća tu mogućnost manje obaveze u školama </a:t>
            </a:r>
            <a:r>
              <a:rPr lang="hr-BA" sz="1800" dirty="0" err="1" smtClean="0"/>
              <a:t>člani</a:t>
            </a:r>
            <a:r>
              <a:rPr lang="hr-BA" sz="1800" dirty="0" smtClean="0"/>
              <a:t> su izgubili. </a:t>
            </a:r>
          </a:p>
          <a:p>
            <a:r>
              <a:rPr lang="hr-BA" sz="1800" dirty="0" smtClean="0"/>
              <a:t>Članovi lakše rade prijepodne, jer nisu još umorni, lakše se koncentriraju i brže nastaju novo ispitno gradivo. Prisutnost koordinatora prijepodne je zajamčena. Kad bi sve komisije imele sjednice popodne,  koordinator </a:t>
            </a:r>
            <a:r>
              <a:rPr lang="hr-BA" sz="1800" dirty="0" err="1" smtClean="0"/>
              <a:t>uopšte</a:t>
            </a:r>
            <a:r>
              <a:rPr lang="hr-BA" sz="1800" dirty="0" smtClean="0"/>
              <a:t> ne bi mogao obavit svog posla. </a:t>
            </a:r>
          </a:p>
          <a:p>
            <a:pPr marL="0" indent="0">
              <a:buNone/>
            </a:pPr>
            <a:endParaRPr lang="hr-BA" sz="1800" dirty="0"/>
          </a:p>
        </p:txBody>
      </p:sp>
      <p:pic>
        <p:nvPicPr>
          <p:cNvPr id="5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576366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BA" dirty="0"/>
              <a:t>Način rada državnih predmetnih komisija na Državnom ispitnom centru</a:t>
            </a:r>
            <a:endParaRPr lang="sl-SI" dirty="0"/>
          </a:p>
        </p:txBody>
      </p:sp>
      <p:sp>
        <p:nvSpPr>
          <p:cNvPr id="6" name="Ograda vsebine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BA" sz="1800" dirty="0" smtClean="0"/>
              <a:t>Na svaki sjednici članovi dogovore se za sljedeći miting i dnevni red sjednice.</a:t>
            </a:r>
          </a:p>
          <a:p>
            <a:r>
              <a:rPr lang="hr-BA" sz="1800" dirty="0" smtClean="0"/>
              <a:t>Sjednice počinju sa pregledom dnevnog red i zapisnika prošle sjednice.</a:t>
            </a:r>
          </a:p>
          <a:p>
            <a:r>
              <a:rPr lang="hr-BA" sz="1800" dirty="0" smtClean="0"/>
              <a:t>Na početku sjednice uvijek prisutan je koordinator, koji izvještava komisiju o događanju na Državno ispitnom centru, školskom ministarstvu, državni komisiji za opću maturu ....</a:t>
            </a:r>
          </a:p>
          <a:p>
            <a:r>
              <a:rPr lang="hr-BA" sz="1800" dirty="0" smtClean="0"/>
              <a:t>Komisija i koordinator prate kalendar rada komisije i dogovaraju se što je treba uradit i kako će komisija radit u prihodnom razdoblju.</a:t>
            </a:r>
          </a:p>
          <a:p>
            <a:r>
              <a:rPr lang="hr-BA" sz="1800" dirty="0" smtClean="0"/>
              <a:t>Sekretar komisije piše na svaki sjednici zapisnik. U zapisnik se zapiše svaki dogovor među članovima i među komisijo i koordinatorom. U zapisnik se nikad ne zapiše o tajnom ispitnom gradivu.</a:t>
            </a:r>
            <a:endParaRPr lang="hr-BA" sz="1800" dirty="0"/>
          </a:p>
        </p:txBody>
      </p:sp>
      <p:pic>
        <p:nvPicPr>
          <p:cNvPr id="7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065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spcBef>
                <a:spcPct val="20000"/>
              </a:spcBef>
            </a:pPr>
            <a:r>
              <a:rPr lang="hr-BA" dirty="0" smtClean="0"/>
              <a:t>Značenje mature v školskom sistemu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 eaLnBrk="1" hangingPunct="1">
              <a:buFontTx/>
              <a:buNone/>
            </a:pPr>
            <a:r>
              <a:rPr lang="hr-BA" sz="1800" b="1" dirty="0" smtClean="0">
                <a:solidFill>
                  <a:srgbClr val="FF0000"/>
                </a:solidFill>
              </a:rPr>
              <a:t>Opća matura (SM)</a:t>
            </a:r>
          </a:p>
          <a:p>
            <a:pPr marL="0" indent="0">
              <a:buNone/>
            </a:pPr>
            <a:r>
              <a:rPr lang="hr-BA" sz="1800" dirty="0" smtClean="0"/>
              <a:t>Opća matura je državni ispit. Sa općom maturom kandidati dokazuju postizanje standarda znanja, koji su određeni sa ciljevima gimnazijskog programa, programa maturskog tečaja i ispunjavaju uvjete za sveučilišne studije. Sa maturom kandidat stječe srednje obrazovanje</a:t>
            </a:r>
            <a:r>
              <a:rPr lang="hr-BA" sz="1800" i="1" dirty="0" smtClean="0"/>
              <a:t>”</a:t>
            </a:r>
            <a:endParaRPr lang="hr-BA" sz="1800" dirty="0" smtClean="0"/>
          </a:p>
          <a:p>
            <a:pPr marL="0" indent="0" eaLnBrk="1" hangingPunct="1">
              <a:buFontTx/>
              <a:buNone/>
            </a:pPr>
            <a:r>
              <a:rPr lang="hr-BA" sz="1800" dirty="0" smtClean="0">
                <a:solidFill>
                  <a:srgbClr val="FF0000"/>
                </a:solidFill>
              </a:rPr>
              <a:t>Zakon o maturi, 2. </a:t>
            </a:r>
            <a:r>
              <a:rPr lang="hr-BA" sz="1800" dirty="0" smtClean="0">
                <a:solidFill>
                  <a:srgbClr val="FF0000"/>
                </a:solidFill>
              </a:rPr>
              <a:t>član</a:t>
            </a:r>
            <a:endParaRPr lang="hr-BA" sz="1800" dirty="0" smtClean="0">
              <a:solidFill>
                <a:srgbClr val="FF0000"/>
              </a:solidFill>
            </a:endParaRP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hr-BA" sz="1400" dirty="0" smtClean="0">
              <a:solidFill>
                <a:srgbClr val="FF0000"/>
              </a:solidFill>
            </a:endParaRP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r>
              <a:rPr lang="hr-BA" sz="1800" b="1" dirty="0" smtClean="0">
                <a:solidFill>
                  <a:srgbClr val="FF0000"/>
                </a:solidFill>
              </a:rPr>
              <a:t>Stručna matura (PM)</a:t>
            </a:r>
          </a:p>
          <a:p>
            <a:pPr marL="0" indent="0">
              <a:buNone/>
            </a:pPr>
            <a:r>
              <a:rPr lang="hr-BA" sz="1800" dirty="0" smtClean="0"/>
              <a:t>Stručna matura je državni ispit. Sa stručnom maturom kandidati dokazuju postizanje standarda znanja, koji su određeni sa ciljevima obrazovnih programa srednjeg tehničkog i drugog stručnog obrazovanja, stručno-tehničkog obrazovanja, stručnog tečaja i ispunjavaju uvjete za sveučilišne studije. Sa stručnom maturom kandidat stječe srednje stručno obrazovanje.”</a:t>
            </a:r>
          </a:p>
          <a:p>
            <a:pPr marL="0" indent="0" eaLnBrk="1" hangingPunct="1">
              <a:buFontTx/>
              <a:buNone/>
            </a:pPr>
            <a:r>
              <a:rPr lang="hr-BA" sz="1800" dirty="0" smtClean="0">
                <a:solidFill>
                  <a:srgbClr val="FF0000"/>
                </a:solidFill>
              </a:rPr>
              <a:t>Zakon o maturi, 3. član</a:t>
            </a:r>
          </a:p>
        </p:txBody>
      </p:sp>
      <p:pic>
        <p:nvPicPr>
          <p:cNvPr id="4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445782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BA" dirty="0"/>
              <a:t>Način rada državnih predmetnih komisija na Državnom ispitnom centru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BA" sz="1800" dirty="0" smtClean="0"/>
              <a:t>Krajem školske godine koordinator pripremi prijedlog rada komisiji v sljedeći školskoj godini – </a:t>
            </a:r>
            <a:r>
              <a:rPr lang="hr-BA" sz="1800" dirty="0" smtClean="0">
                <a:solidFill>
                  <a:srgbClr val="FF0000"/>
                </a:solidFill>
                <a:hlinkClick r:id="rId2" action="ppaction://hlinkfile"/>
              </a:rPr>
              <a:t>podsjetnik rada državne predmetne komisije </a:t>
            </a:r>
            <a:r>
              <a:rPr lang="hr-BA" sz="1800" dirty="0" smtClean="0"/>
              <a:t>(termini do kad trebaju biti obavljeni pojedinačni zadatci). </a:t>
            </a:r>
          </a:p>
          <a:p>
            <a:r>
              <a:rPr lang="hr-BA" sz="1800" dirty="0" smtClean="0"/>
              <a:t>Komisija potvrdi prijedlog rada za sljedeću godinu. </a:t>
            </a:r>
          </a:p>
          <a:p>
            <a:r>
              <a:rPr lang="hr-BA" sz="1800" dirty="0" smtClean="0"/>
              <a:t>Državna komisija za maturu potvrdi podsjetnike rada za sve državne predmetne komisije za sljedeću školsku godinu.</a:t>
            </a:r>
          </a:p>
          <a:p>
            <a:r>
              <a:rPr lang="hr-BA" sz="1800" dirty="0"/>
              <a:t>R</a:t>
            </a:r>
            <a:r>
              <a:rPr lang="hr-BA" sz="1800" dirty="0" smtClean="0"/>
              <a:t>okovi i zadatci navođeni u podsjetniku </a:t>
            </a:r>
            <a:r>
              <a:rPr lang="hr-BA" sz="1800" dirty="0"/>
              <a:t>rada državne predmete komisije </a:t>
            </a:r>
            <a:r>
              <a:rPr lang="hr-BA" sz="1800" dirty="0" smtClean="0"/>
              <a:t>su </a:t>
            </a:r>
            <a:r>
              <a:rPr lang="hr-BA" sz="1800" dirty="0"/>
              <a:t>dio </a:t>
            </a:r>
            <a:r>
              <a:rPr lang="hr-BA" sz="1800" dirty="0" smtClean="0"/>
              <a:t>sadržaja ugovora između članova komisije i Državnog ispitnog centra.</a:t>
            </a:r>
            <a:endParaRPr lang="hr-BA" sz="1800" dirty="0"/>
          </a:p>
        </p:txBody>
      </p:sp>
      <p:pic>
        <p:nvPicPr>
          <p:cNvPr id="5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6433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BA" dirty="0"/>
              <a:t>Način rada državnih predmetnih komisija na Državnom ispitnom centru</a:t>
            </a:r>
            <a:endParaRPr lang="sl-SI" dirty="0"/>
          </a:p>
        </p:txBody>
      </p:sp>
      <p:sp>
        <p:nvSpPr>
          <p:cNvPr id="5" name="Ograda vsebine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BA" sz="1800" dirty="0" smtClean="0"/>
              <a:t>DOBRA STRANA organizacije rada komisija na Ricu:</a:t>
            </a:r>
          </a:p>
          <a:p>
            <a:r>
              <a:rPr lang="hr-BA" sz="1800" dirty="0"/>
              <a:t>Racionalizirali smo rad koordinatora.</a:t>
            </a:r>
          </a:p>
          <a:p>
            <a:r>
              <a:rPr lang="hr-BA" sz="1800" dirty="0"/>
              <a:t>Smanjili smo vrijeme nastanka ispitnog </a:t>
            </a:r>
            <a:r>
              <a:rPr lang="hr-BA" sz="1800" dirty="0" smtClean="0"/>
              <a:t>gradiva.</a:t>
            </a:r>
          </a:p>
          <a:p>
            <a:r>
              <a:rPr lang="hr-BA" sz="1800" dirty="0" smtClean="0"/>
              <a:t>Smanjili smo troškove službenih putovanja i putovanja članova.</a:t>
            </a:r>
          </a:p>
          <a:p>
            <a:r>
              <a:rPr lang="hr-BA" sz="1800" dirty="0" smtClean="0"/>
              <a:t>Rad komisija podigli smo na profesionalnu razinu.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BA" sz="1800" dirty="0" smtClean="0"/>
              <a:t>SLABA </a:t>
            </a:r>
            <a:r>
              <a:rPr lang="hr-BA" sz="1800" dirty="0"/>
              <a:t>STRANA organizacije rada komisija na </a:t>
            </a:r>
            <a:r>
              <a:rPr lang="hr-BA" sz="1800" dirty="0" smtClean="0"/>
              <a:t>Ricu:</a:t>
            </a:r>
          </a:p>
          <a:p>
            <a:r>
              <a:rPr lang="hr-BA" sz="1800" dirty="0" smtClean="0"/>
              <a:t>Smanjili smo izbor članova komisije, jer članovi komisije ne mogu biti stručnjaci koji nemaju mogućnosti dolaziti Državni ispitni centar jednom u sedmici.</a:t>
            </a:r>
          </a:p>
          <a:p>
            <a:r>
              <a:rPr lang="hr-BA" sz="1800" dirty="0"/>
              <a:t>Smanjili smo izbor članova </a:t>
            </a:r>
            <a:r>
              <a:rPr lang="hr-BA" sz="1800" dirty="0" smtClean="0"/>
              <a:t>komisije, jer članovi koji nemaju kompjutera i Interneta kod kuče teško prate rad komisije.</a:t>
            </a:r>
            <a:endParaRPr lang="hr-BA" sz="1800" dirty="0"/>
          </a:p>
        </p:txBody>
      </p:sp>
      <p:pic>
        <p:nvPicPr>
          <p:cNvPr id="4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3602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spcBef>
                <a:spcPct val="20000"/>
              </a:spcBef>
            </a:pPr>
            <a:r>
              <a:rPr lang="hr-BA" dirty="0" smtClean="0"/>
              <a:t>Teme za diskusijo</a:t>
            </a:r>
            <a:endParaRPr lang="en-US" dirty="0" smtClean="0">
              <a:solidFill>
                <a:srgbClr val="00B050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BA" sz="1800" b="1" dirty="0" smtClean="0">
                <a:solidFill>
                  <a:srgbClr val="FF0000"/>
                </a:solidFill>
              </a:rPr>
              <a:t>Suradnja APOSO sa državnim predmetnim komisijama</a:t>
            </a:r>
            <a:endParaRPr lang="sl-SI" sz="1800" b="1" dirty="0">
              <a:solidFill>
                <a:srgbClr val="FF0000"/>
              </a:solidFill>
            </a:endParaRPr>
          </a:p>
          <a:p>
            <a:pPr>
              <a:buAutoNum type="arabicPeriod"/>
            </a:pPr>
            <a:r>
              <a:rPr lang="hr-BA" sz="1800" dirty="0" smtClean="0"/>
              <a:t>Formirajte zadatke APOSO oko suradnje sa državnim predmetnim komisijama. </a:t>
            </a:r>
            <a:endParaRPr lang="hr-BA" sz="1800" dirty="0"/>
          </a:p>
          <a:p>
            <a:pPr>
              <a:buAutoNum type="arabicPeriod"/>
            </a:pPr>
            <a:r>
              <a:rPr lang="hr-BA" sz="1800" dirty="0" smtClean="0"/>
              <a:t>Predložite prijedlog organizacije rada državnih predmetnih komisija na APOSO (kraj i vrijeme sjednica i uklapanje koordinatora u rad komisije)</a:t>
            </a:r>
          </a:p>
          <a:p>
            <a:pPr>
              <a:buAutoNum type="arabicPeriod"/>
            </a:pPr>
            <a:endParaRPr lang="hr-BA" sz="1800" dirty="0" smtClean="0"/>
          </a:p>
        </p:txBody>
      </p:sp>
      <p:pic>
        <p:nvPicPr>
          <p:cNvPr id="4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108512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spcBef>
                <a:spcPct val="20000"/>
              </a:spcBef>
            </a:pPr>
            <a:r>
              <a:rPr lang="hr-BA" dirty="0" smtClean="0"/>
              <a:t>VIRI</a:t>
            </a:r>
            <a:endParaRPr lang="en-US" dirty="0" smtClean="0">
              <a:solidFill>
                <a:srgbClr val="00B050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sl-SI" sz="1800" dirty="0" smtClean="0"/>
              <a:t>Zakon </a:t>
            </a:r>
            <a:r>
              <a:rPr lang="sl-SI" sz="1800" dirty="0"/>
              <a:t>o maturi (Uradni list RS št. 1/07</a:t>
            </a:r>
            <a:r>
              <a:rPr lang="sl-SI" sz="1800" dirty="0" smtClean="0"/>
              <a:t>).</a:t>
            </a:r>
            <a:endParaRPr lang="sl-SI" sz="1800" dirty="0"/>
          </a:p>
          <a:p>
            <a:r>
              <a:rPr lang="sl-SI" sz="1800" dirty="0"/>
              <a:t>Vodnik za delo državnih predmetnih komisij za splošno maturo, Državni izpitni center, Ljubljana </a:t>
            </a:r>
            <a:r>
              <a:rPr lang="sl-SI" sz="1800" dirty="0" smtClean="0"/>
              <a:t>2012.</a:t>
            </a:r>
            <a:endParaRPr lang="sl-SI" sz="1800" dirty="0"/>
          </a:p>
          <a:p>
            <a:r>
              <a:rPr lang="sl-SI" sz="1800" dirty="0"/>
              <a:t>Sestavljanje nacionalnih preizkusov znanja: most k evropskim standardom. J. Charles </a:t>
            </a:r>
            <a:r>
              <a:rPr lang="sl-SI" sz="1800" dirty="0" err="1"/>
              <a:t>Alderson</a:t>
            </a:r>
            <a:r>
              <a:rPr lang="sl-SI" sz="1800" dirty="0"/>
              <a:t>, Karmen </a:t>
            </a:r>
            <a:r>
              <a:rPr lang="sl-SI" sz="1800" dirty="0" err="1"/>
              <a:t>Pižoren</a:t>
            </a:r>
            <a:r>
              <a:rPr lang="sl-SI" sz="1800" dirty="0"/>
              <a:t> (ur.), Ljubljana: Državni izpitni center, </a:t>
            </a:r>
            <a:r>
              <a:rPr lang="sl-SI" sz="1800" dirty="0" smtClean="0"/>
              <a:t>2004</a:t>
            </a:r>
            <a:r>
              <a:rPr lang="sl-SI" sz="1800" dirty="0"/>
              <a:t>.</a:t>
            </a:r>
          </a:p>
        </p:txBody>
      </p:sp>
      <p:pic>
        <p:nvPicPr>
          <p:cNvPr id="4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692608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spcBef>
                <a:spcPct val="20000"/>
              </a:spcBef>
            </a:pPr>
            <a:r>
              <a:rPr lang="hr-BA" dirty="0" smtClean="0"/>
              <a:t>Organi </a:t>
            </a:r>
            <a:r>
              <a:rPr lang="hr-BA" dirty="0"/>
              <a:t>za izvođenje </a:t>
            </a:r>
            <a:r>
              <a:rPr lang="hr-BA" dirty="0" smtClean="0"/>
              <a:t>mature</a:t>
            </a:r>
            <a:endParaRPr lang="en-US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BA" sz="1800" b="1" dirty="0" smtClean="0">
                <a:solidFill>
                  <a:srgbClr val="FF0000"/>
                </a:solidFill>
              </a:rPr>
              <a:t>DRŽAVNI ISPITNI CENTAR</a:t>
            </a:r>
          </a:p>
          <a:p>
            <a:r>
              <a:rPr lang="hr-BA" sz="1800" dirty="0" smtClean="0"/>
              <a:t>Državna komisija </a:t>
            </a:r>
            <a:r>
              <a:rPr lang="hr-BA" sz="1800" dirty="0"/>
              <a:t>za </a:t>
            </a:r>
            <a:r>
              <a:rPr lang="hr-BA" sz="1800" dirty="0" smtClean="0"/>
              <a:t>opću maturu</a:t>
            </a:r>
          </a:p>
          <a:p>
            <a:r>
              <a:rPr lang="hr-BA" sz="1800" dirty="0" smtClean="0"/>
              <a:t>Državne predmetne komisije </a:t>
            </a:r>
            <a:r>
              <a:rPr lang="hr-BA" sz="1800" dirty="0"/>
              <a:t>za opću </a:t>
            </a:r>
            <a:r>
              <a:rPr lang="hr-BA" sz="1800" dirty="0" smtClean="0"/>
              <a:t>maturo</a:t>
            </a:r>
          </a:p>
          <a:p>
            <a:pPr marL="0" indent="0">
              <a:spcBef>
                <a:spcPct val="0"/>
              </a:spcBef>
              <a:buNone/>
            </a:pPr>
            <a:endParaRPr lang="hr-BA" sz="1800" dirty="0" smtClean="0"/>
          </a:p>
          <a:p>
            <a:pPr marL="0" indent="0">
              <a:spcBef>
                <a:spcPct val="0"/>
              </a:spcBef>
              <a:buNone/>
            </a:pPr>
            <a:endParaRPr lang="hr-BA" sz="1800" dirty="0" smtClean="0"/>
          </a:p>
          <a:p>
            <a:pPr marL="0" indent="0">
              <a:spcBef>
                <a:spcPct val="0"/>
              </a:spcBef>
              <a:buNone/>
            </a:pPr>
            <a:r>
              <a:rPr lang="hr-BA" sz="1800" b="1" dirty="0" smtClean="0">
                <a:solidFill>
                  <a:srgbClr val="FF0000"/>
                </a:solidFill>
              </a:rPr>
              <a:t>ŠKOLE</a:t>
            </a:r>
          </a:p>
          <a:p>
            <a:r>
              <a:rPr lang="hr-BA" sz="1800" dirty="0" smtClean="0"/>
              <a:t>Školske komisije za maturu</a:t>
            </a:r>
          </a:p>
          <a:p>
            <a:r>
              <a:rPr lang="hr-BA" sz="1800" dirty="0" smtClean="0"/>
              <a:t>Školske ispitne komisije</a:t>
            </a:r>
            <a:endParaRPr lang="hr-BA" dirty="0" smtClean="0"/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sl-SI" sz="1400" dirty="0" smtClean="0">
              <a:solidFill>
                <a:srgbClr val="FF0000"/>
              </a:solidFill>
            </a:endParaRPr>
          </a:p>
        </p:txBody>
      </p:sp>
      <p:pic>
        <p:nvPicPr>
          <p:cNvPr id="4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339802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spcBef>
                <a:spcPct val="20000"/>
              </a:spcBef>
            </a:pPr>
            <a:r>
              <a:rPr lang="hr-BA" dirty="0" smtClean="0"/>
              <a:t>Organi </a:t>
            </a:r>
            <a:r>
              <a:rPr lang="hr-BA" dirty="0"/>
              <a:t>za izvođenje </a:t>
            </a:r>
            <a:r>
              <a:rPr lang="hr-BA" dirty="0" smtClean="0"/>
              <a:t>mature i </a:t>
            </a:r>
            <a:br>
              <a:rPr lang="hr-BA" dirty="0" smtClean="0"/>
            </a:br>
            <a:r>
              <a:rPr lang="hr-BA" dirty="0" smtClean="0"/>
              <a:t>Državni ispitni centar</a:t>
            </a:r>
            <a:endParaRPr lang="en-US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ct val="0"/>
              </a:spcBef>
              <a:buNone/>
            </a:pPr>
            <a:endParaRPr lang="sl-SI" dirty="0"/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sl-SI" sz="1400" dirty="0" smtClean="0">
              <a:solidFill>
                <a:srgbClr val="FF0000"/>
              </a:solidFill>
            </a:endParaRPr>
          </a:p>
        </p:txBody>
      </p:sp>
      <p:pic>
        <p:nvPicPr>
          <p:cNvPr id="4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955198" y="1307388"/>
            <a:ext cx="7132159" cy="4805867"/>
            <a:chOff x="595" y="185"/>
            <a:chExt cx="3103" cy="3947"/>
          </a:xfrm>
        </p:grpSpPr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3169" y="185"/>
              <a:ext cx="66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l-SI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919" y="355"/>
              <a:ext cx="60" cy="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l-SI" sz="10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2703" y="509"/>
              <a:ext cx="83" cy="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l-SI" sz="14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919" y="717"/>
              <a:ext cx="60" cy="1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l-SI" sz="10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sl-S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919" y="872"/>
              <a:ext cx="46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l-SI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919" y="1005"/>
              <a:ext cx="46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l-SI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919" y="1139"/>
              <a:ext cx="46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l-SI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919" y="1272"/>
              <a:ext cx="46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l-SI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919" y="1406"/>
              <a:ext cx="46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l-SI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919" y="1539"/>
              <a:ext cx="46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l-SI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919" y="1672"/>
              <a:ext cx="46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l-SI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919" y="1806"/>
              <a:ext cx="46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l-SI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919" y="1939"/>
              <a:ext cx="46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l-SI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919" y="2072"/>
              <a:ext cx="46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l-SI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919" y="2206"/>
              <a:ext cx="46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l-SI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919" y="2339"/>
              <a:ext cx="46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l-SI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919" y="2472"/>
              <a:ext cx="46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l-SI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919" y="2608"/>
              <a:ext cx="63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l-SI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919" y="2775"/>
              <a:ext cx="46" cy="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l-SI" sz="8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>
              <a:off x="874" y="1413"/>
              <a:ext cx="2468" cy="508"/>
            </a:xfrm>
            <a:prstGeom prst="rect">
              <a:avLst/>
            </a:prstGeom>
            <a:solidFill>
              <a:srgbClr val="4F81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28" name="Freeform 27"/>
            <p:cNvSpPr>
              <a:spLocks noEditPoints="1"/>
            </p:cNvSpPr>
            <p:nvPr/>
          </p:nvSpPr>
          <p:spPr bwMode="auto">
            <a:xfrm>
              <a:off x="868" y="1407"/>
              <a:ext cx="2480" cy="519"/>
            </a:xfrm>
            <a:custGeom>
              <a:avLst/>
              <a:gdLst>
                <a:gd name="T0" fmla="*/ 0 w 15216"/>
                <a:gd name="T1" fmla="*/ 33 h 3183"/>
                <a:gd name="T2" fmla="*/ 33 w 15216"/>
                <a:gd name="T3" fmla="*/ 0 h 3183"/>
                <a:gd name="T4" fmla="*/ 15183 w 15216"/>
                <a:gd name="T5" fmla="*/ 0 h 3183"/>
                <a:gd name="T6" fmla="*/ 15216 w 15216"/>
                <a:gd name="T7" fmla="*/ 33 h 3183"/>
                <a:gd name="T8" fmla="*/ 15216 w 15216"/>
                <a:gd name="T9" fmla="*/ 3150 h 3183"/>
                <a:gd name="T10" fmla="*/ 15183 w 15216"/>
                <a:gd name="T11" fmla="*/ 3183 h 3183"/>
                <a:gd name="T12" fmla="*/ 33 w 15216"/>
                <a:gd name="T13" fmla="*/ 3183 h 3183"/>
                <a:gd name="T14" fmla="*/ 0 w 15216"/>
                <a:gd name="T15" fmla="*/ 3150 h 3183"/>
                <a:gd name="T16" fmla="*/ 0 w 15216"/>
                <a:gd name="T17" fmla="*/ 33 h 3183"/>
                <a:gd name="T18" fmla="*/ 66 w 15216"/>
                <a:gd name="T19" fmla="*/ 3150 h 3183"/>
                <a:gd name="T20" fmla="*/ 33 w 15216"/>
                <a:gd name="T21" fmla="*/ 3117 h 3183"/>
                <a:gd name="T22" fmla="*/ 15183 w 15216"/>
                <a:gd name="T23" fmla="*/ 3117 h 3183"/>
                <a:gd name="T24" fmla="*/ 15150 w 15216"/>
                <a:gd name="T25" fmla="*/ 3150 h 3183"/>
                <a:gd name="T26" fmla="*/ 15150 w 15216"/>
                <a:gd name="T27" fmla="*/ 33 h 3183"/>
                <a:gd name="T28" fmla="*/ 15183 w 15216"/>
                <a:gd name="T29" fmla="*/ 67 h 3183"/>
                <a:gd name="T30" fmla="*/ 33 w 15216"/>
                <a:gd name="T31" fmla="*/ 67 h 3183"/>
                <a:gd name="T32" fmla="*/ 66 w 15216"/>
                <a:gd name="T33" fmla="*/ 33 h 3183"/>
                <a:gd name="T34" fmla="*/ 66 w 15216"/>
                <a:gd name="T35" fmla="*/ 3150 h 3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5216" h="3183">
                  <a:moveTo>
                    <a:pt x="0" y="33"/>
                  </a:moveTo>
                  <a:cubicBezTo>
                    <a:pt x="0" y="15"/>
                    <a:pt x="15" y="0"/>
                    <a:pt x="33" y="0"/>
                  </a:cubicBezTo>
                  <a:lnTo>
                    <a:pt x="15183" y="0"/>
                  </a:lnTo>
                  <a:cubicBezTo>
                    <a:pt x="15202" y="0"/>
                    <a:pt x="15216" y="15"/>
                    <a:pt x="15216" y="33"/>
                  </a:cubicBezTo>
                  <a:lnTo>
                    <a:pt x="15216" y="3150"/>
                  </a:lnTo>
                  <a:cubicBezTo>
                    <a:pt x="15216" y="3168"/>
                    <a:pt x="15202" y="3183"/>
                    <a:pt x="15183" y="3183"/>
                  </a:cubicBezTo>
                  <a:lnTo>
                    <a:pt x="33" y="3183"/>
                  </a:lnTo>
                  <a:cubicBezTo>
                    <a:pt x="15" y="3183"/>
                    <a:pt x="0" y="3168"/>
                    <a:pt x="0" y="3150"/>
                  </a:cubicBezTo>
                  <a:lnTo>
                    <a:pt x="0" y="33"/>
                  </a:lnTo>
                  <a:close/>
                  <a:moveTo>
                    <a:pt x="66" y="3150"/>
                  </a:moveTo>
                  <a:lnTo>
                    <a:pt x="33" y="3117"/>
                  </a:lnTo>
                  <a:lnTo>
                    <a:pt x="15183" y="3117"/>
                  </a:lnTo>
                  <a:lnTo>
                    <a:pt x="15150" y="3150"/>
                  </a:lnTo>
                  <a:lnTo>
                    <a:pt x="15150" y="33"/>
                  </a:lnTo>
                  <a:lnTo>
                    <a:pt x="15183" y="67"/>
                  </a:lnTo>
                  <a:lnTo>
                    <a:pt x="33" y="67"/>
                  </a:lnTo>
                  <a:lnTo>
                    <a:pt x="66" y="33"/>
                  </a:lnTo>
                  <a:lnTo>
                    <a:pt x="66" y="3150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2904" y="1579"/>
              <a:ext cx="75" cy="1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l-SI" sz="12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Freeform 30"/>
            <p:cNvSpPr>
              <a:spLocks/>
            </p:cNvSpPr>
            <p:nvPr/>
          </p:nvSpPr>
          <p:spPr bwMode="auto">
            <a:xfrm>
              <a:off x="872" y="819"/>
              <a:ext cx="2469" cy="595"/>
            </a:xfrm>
            <a:custGeom>
              <a:avLst/>
              <a:gdLst>
                <a:gd name="T0" fmla="*/ 0 w 2469"/>
                <a:gd name="T1" fmla="*/ 595 h 595"/>
                <a:gd name="T2" fmla="*/ 1234 w 2469"/>
                <a:gd name="T3" fmla="*/ 0 h 595"/>
                <a:gd name="T4" fmla="*/ 2469 w 2469"/>
                <a:gd name="T5" fmla="*/ 595 h 595"/>
                <a:gd name="T6" fmla="*/ 0 w 2469"/>
                <a:gd name="T7" fmla="*/ 595 h 5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69" h="595">
                  <a:moveTo>
                    <a:pt x="0" y="595"/>
                  </a:moveTo>
                  <a:lnTo>
                    <a:pt x="1234" y="0"/>
                  </a:lnTo>
                  <a:lnTo>
                    <a:pt x="2469" y="595"/>
                  </a:lnTo>
                  <a:lnTo>
                    <a:pt x="0" y="595"/>
                  </a:lnTo>
                  <a:close/>
                </a:path>
              </a:pathLst>
            </a:custGeom>
            <a:solidFill>
              <a:srgbClr val="4F81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 dirty="0"/>
            </a:p>
          </p:txBody>
        </p:sp>
        <p:sp>
          <p:nvSpPr>
            <p:cNvPr id="5120" name="Freeform 31"/>
            <p:cNvSpPr>
              <a:spLocks noEditPoints="1"/>
            </p:cNvSpPr>
            <p:nvPr/>
          </p:nvSpPr>
          <p:spPr bwMode="auto">
            <a:xfrm>
              <a:off x="866" y="813"/>
              <a:ext cx="2481" cy="606"/>
            </a:xfrm>
            <a:custGeom>
              <a:avLst/>
              <a:gdLst>
                <a:gd name="T0" fmla="*/ 36 w 15222"/>
                <a:gd name="T1" fmla="*/ 3718 h 3718"/>
                <a:gd name="T2" fmla="*/ 4 w 15222"/>
                <a:gd name="T3" fmla="*/ 3692 h 3718"/>
                <a:gd name="T4" fmla="*/ 22 w 15222"/>
                <a:gd name="T5" fmla="*/ 3654 h 3718"/>
                <a:gd name="T6" fmla="*/ 7597 w 15222"/>
                <a:gd name="T7" fmla="*/ 4 h 3718"/>
                <a:gd name="T8" fmla="*/ 7626 w 15222"/>
                <a:gd name="T9" fmla="*/ 4 h 3718"/>
                <a:gd name="T10" fmla="*/ 15201 w 15222"/>
                <a:gd name="T11" fmla="*/ 3654 h 3718"/>
                <a:gd name="T12" fmla="*/ 15219 w 15222"/>
                <a:gd name="T13" fmla="*/ 3692 h 3718"/>
                <a:gd name="T14" fmla="*/ 15186 w 15222"/>
                <a:gd name="T15" fmla="*/ 3718 h 3718"/>
                <a:gd name="T16" fmla="*/ 36 w 15222"/>
                <a:gd name="T17" fmla="*/ 3718 h 3718"/>
                <a:gd name="T18" fmla="*/ 15186 w 15222"/>
                <a:gd name="T19" fmla="*/ 3651 h 3718"/>
                <a:gd name="T20" fmla="*/ 15172 w 15222"/>
                <a:gd name="T21" fmla="*/ 3714 h 3718"/>
                <a:gd name="T22" fmla="*/ 7597 w 15222"/>
                <a:gd name="T23" fmla="*/ 64 h 3718"/>
                <a:gd name="T24" fmla="*/ 7626 w 15222"/>
                <a:gd name="T25" fmla="*/ 64 h 3718"/>
                <a:gd name="T26" fmla="*/ 51 w 15222"/>
                <a:gd name="T27" fmla="*/ 3714 h 3718"/>
                <a:gd name="T28" fmla="*/ 36 w 15222"/>
                <a:gd name="T29" fmla="*/ 3651 h 3718"/>
                <a:gd name="T30" fmla="*/ 15186 w 15222"/>
                <a:gd name="T31" fmla="*/ 3651 h 37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222" h="3718">
                  <a:moveTo>
                    <a:pt x="36" y="3718"/>
                  </a:moveTo>
                  <a:cubicBezTo>
                    <a:pt x="21" y="3718"/>
                    <a:pt x="7" y="3707"/>
                    <a:pt x="4" y="3692"/>
                  </a:cubicBezTo>
                  <a:cubicBezTo>
                    <a:pt x="0" y="3677"/>
                    <a:pt x="8" y="3661"/>
                    <a:pt x="22" y="3654"/>
                  </a:cubicBezTo>
                  <a:lnTo>
                    <a:pt x="7597" y="4"/>
                  </a:lnTo>
                  <a:cubicBezTo>
                    <a:pt x="7606" y="0"/>
                    <a:pt x="7616" y="0"/>
                    <a:pt x="7626" y="4"/>
                  </a:cubicBezTo>
                  <a:lnTo>
                    <a:pt x="15201" y="3654"/>
                  </a:lnTo>
                  <a:cubicBezTo>
                    <a:pt x="15215" y="3661"/>
                    <a:pt x="15222" y="3677"/>
                    <a:pt x="15219" y="3692"/>
                  </a:cubicBezTo>
                  <a:cubicBezTo>
                    <a:pt x="15215" y="3707"/>
                    <a:pt x="15202" y="3718"/>
                    <a:pt x="15186" y="3718"/>
                  </a:cubicBezTo>
                  <a:lnTo>
                    <a:pt x="36" y="3718"/>
                  </a:lnTo>
                  <a:close/>
                  <a:moveTo>
                    <a:pt x="15186" y="3651"/>
                  </a:moveTo>
                  <a:lnTo>
                    <a:pt x="15172" y="3714"/>
                  </a:lnTo>
                  <a:lnTo>
                    <a:pt x="7597" y="64"/>
                  </a:lnTo>
                  <a:lnTo>
                    <a:pt x="7626" y="64"/>
                  </a:lnTo>
                  <a:lnTo>
                    <a:pt x="51" y="3714"/>
                  </a:lnTo>
                  <a:lnTo>
                    <a:pt x="36" y="3651"/>
                  </a:lnTo>
                  <a:lnTo>
                    <a:pt x="15186" y="3651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5124" name="Rectangle 33"/>
            <p:cNvSpPr>
              <a:spLocks noChangeArrowheads="1"/>
            </p:cNvSpPr>
            <p:nvPr/>
          </p:nvSpPr>
          <p:spPr bwMode="auto">
            <a:xfrm>
              <a:off x="2609" y="1146"/>
              <a:ext cx="75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l-SI" sz="12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26" name="Rectangle 35"/>
            <p:cNvSpPr>
              <a:spLocks noChangeArrowheads="1"/>
            </p:cNvSpPr>
            <p:nvPr/>
          </p:nvSpPr>
          <p:spPr bwMode="auto">
            <a:xfrm>
              <a:off x="2394" y="1275"/>
              <a:ext cx="75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l-SI" sz="1200" b="0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27" name="Freeform 36"/>
            <p:cNvSpPr>
              <a:spLocks noEditPoints="1"/>
            </p:cNvSpPr>
            <p:nvPr/>
          </p:nvSpPr>
          <p:spPr bwMode="auto">
            <a:xfrm>
              <a:off x="736" y="439"/>
              <a:ext cx="2733" cy="1580"/>
            </a:xfrm>
            <a:custGeom>
              <a:avLst/>
              <a:gdLst>
                <a:gd name="T0" fmla="*/ 0 w 16771"/>
                <a:gd name="T1" fmla="*/ 33 h 9697"/>
                <a:gd name="T2" fmla="*/ 33 w 16771"/>
                <a:gd name="T3" fmla="*/ 0 h 9697"/>
                <a:gd name="T4" fmla="*/ 16738 w 16771"/>
                <a:gd name="T5" fmla="*/ 0 h 9697"/>
                <a:gd name="T6" fmla="*/ 16771 w 16771"/>
                <a:gd name="T7" fmla="*/ 33 h 9697"/>
                <a:gd name="T8" fmla="*/ 16771 w 16771"/>
                <a:gd name="T9" fmla="*/ 9663 h 9697"/>
                <a:gd name="T10" fmla="*/ 16738 w 16771"/>
                <a:gd name="T11" fmla="*/ 9697 h 9697"/>
                <a:gd name="T12" fmla="*/ 33 w 16771"/>
                <a:gd name="T13" fmla="*/ 9697 h 9697"/>
                <a:gd name="T14" fmla="*/ 0 w 16771"/>
                <a:gd name="T15" fmla="*/ 9663 h 9697"/>
                <a:gd name="T16" fmla="*/ 0 w 16771"/>
                <a:gd name="T17" fmla="*/ 33 h 9697"/>
                <a:gd name="T18" fmla="*/ 66 w 16771"/>
                <a:gd name="T19" fmla="*/ 9663 h 9697"/>
                <a:gd name="T20" fmla="*/ 33 w 16771"/>
                <a:gd name="T21" fmla="*/ 9630 h 9697"/>
                <a:gd name="T22" fmla="*/ 16738 w 16771"/>
                <a:gd name="T23" fmla="*/ 9630 h 9697"/>
                <a:gd name="T24" fmla="*/ 16705 w 16771"/>
                <a:gd name="T25" fmla="*/ 9663 h 9697"/>
                <a:gd name="T26" fmla="*/ 16705 w 16771"/>
                <a:gd name="T27" fmla="*/ 33 h 9697"/>
                <a:gd name="T28" fmla="*/ 16738 w 16771"/>
                <a:gd name="T29" fmla="*/ 67 h 9697"/>
                <a:gd name="T30" fmla="*/ 33 w 16771"/>
                <a:gd name="T31" fmla="*/ 67 h 9697"/>
                <a:gd name="T32" fmla="*/ 66 w 16771"/>
                <a:gd name="T33" fmla="*/ 33 h 9697"/>
                <a:gd name="T34" fmla="*/ 66 w 16771"/>
                <a:gd name="T35" fmla="*/ 9663 h 96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6771" h="9697">
                  <a:moveTo>
                    <a:pt x="0" y="33"/>
                  </a:moveTo>
                  <a:cubicBezTo>
                    <a:pt x="0" y="15"/>
                    <a:pt x="15" y="0"/>
                    <a:pt x="33" y="0"/>
                  </a:cubicBezTo>
                  <a:lnTo>
                    <a:pt x="16738" y="0"/>
                  </a:lnTo>
                  <a:cubicBezTo>
                    <a:pt x="16757" y="0"/>
                    <a:pt x="16771" y="15"/>
                    <a:pt x="16771" y="33"/>
                  </a:cubicBezTo>
                  <a:lnTo>
                    <a:pt x="16771" y="9663"/>
                  </a:lnTo>
                  <a:cubicBezTo>
                    <a:pt x="16771" y="9682"/>
                    <a:pt x="16757" y="9697"/>
                    <a:pt x="16738" y="9697"/>
                  </a:cubicBezTo>
                  <a:lnTo>
                    <a:pt x="33" y="9697"/>
                  </a:lnTo>
                  <a:cubicBezTo>
                    <a:pt x="15" y="9697"/>
                    <a:pt x="0" y="9682"/>
                    <a:pt x="0" y="9663"/>
                  </a:cubicBezTo>
                  <a:lnTo>
                    <a:pt x="0" y="33"/>
                  </a:lnTo>
                  <a:close/>
                  <a:moveTo>
                    <a:pt x="66" y="9663"/>
                  </a:moveTo>
                  <a:lnTo>
                    <a:pt x="33" y="9630"/>
                  </a:lnTo>
                  <a:lnTo>
                    <a:pt x="16738" y="9630"/>
                  </a:lnTo>
                  <a:lnTo>
                    <a:pt x="16705" y="9663"/>
                  </a:lnTo>
                  <a:lnTo>
                    <a:pt x="16705" y="33"/>
                  </a:lnTo>
                  <a:lnTo>
                    <a:pt x="16738" y="67"/>
                  </a:lnTo>
                  <a:lnTo>
                    <a:pt x="33" y="67"/>
                  </a:lnTo>
                  <a:lnTo>
                    <a:pt x="66" y="33"/>
                  </a:lnTo>
                  <a:lnTo>
                    <a:pt x="66" y="9663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5128" name="Freeform 37"/>
            <p:cNvSpPr>
              <a:spLocks/>
            </p:cNvSpPr>
            <p:nvPr/>
          </p:nvSpPr>
          <p:spPr bwMode="auto">
            <a:xfrm>
              <a:off x="668" y="2796"/>
              <a:ext cx="806" cy="676"/>
            </a:xfrm>
            <a:custGeom>
              <a:avLst/>
              <a:gdLst>
                <a:gd name="T0" fmla="*/ 0 w 806"/>
                <a:gd name="T1" fmla="*/ 676 h 676"/>
                <a:gd name="T2" fmla="*/ 358 w 806"/>
                <a:gd name="T3" fmla="*/ 0 h 676"/>
                <a:gd name="T4" fmla="*/ 806 w 806"/>
                <a:gd name="T5" fmla="*/ 676 h 676"/>
                <a:gd name="T6" fmla="*/ 0 w 806"/>
                <a:gd name="T7" fmla="*/ 676 h 6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06" h="676">
                  <a:moveTo>
                    <a:pt x="0" y="676"/>
                  </a:moveTo>
                  <a:lnTo>
                    <a:pt x="358" y="0"/>
                  </a:lnTo>
                  <a:lnTo>
                    <a:pt x="806" y="676"/>
                  </a:lnTo>
                  <a:lnTo>
                    <a:pt x="0" y="676"/>
                  </a:lnTo>
                  <a:close/>
                </a:path>
              </a:pathLst>
            </a:custGeom>
            <a:solidFill>
              <a:srgbClr val="4F81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5129" name="Freeform 38"/>
            <p:cNvSpPr>
              <a:spLocks noEditPoints="1"/>
            </p:cNvSpPr>
            <p:nvPr/>
          </p:nvSpPr>
          <p:spPr bwMode="auto">
            <a:xfrm>
              <a:off x="662" y="2791"/>
              <a:ext cx="818" cy="686"/>
            </a:xfrm>
            <a:custGeom>
              <a:avLst/>
              <a:gdLst>
                <a:gd name="T0" fmla="*/ 35 w 5021"/>
                <a:gd name="T1" fmla="*/ 4212 h 4212"/>
                <a:gd name="T2" fmla="*/ 7 w 5021"/>
                <a:gd name="T3" fmla="*/ 4196 h 4212"/>
                <a:gd name="T4" fmla="*/ 6 w 5021"/>
                <a:gd name="T5" fmla="*/ 4163 h 4212"/>
                <a:gd name="T6" fmla="*/ 2202 w 5021"/>
                <a:gd name="T7" fmla="*/ 18 h 4212"/>
                <a:gd name="T8" fmla="*/ 2230 w 5021"/>
                <a:gd name="T9" fmla="*/ 0 h 4212"/>
                <a:gd name="T10" fmla="*/ 2259 w 5021"/>
                <a:gd name="T11" fmla="*/ 15 h 4212"/>
                <a:gd name="T12" fmla="*/ 5014 w 5021"/>
                <a:gd name="T13" fmla="*/ 4160 h 4212"/>
                <a:gd name="T14" fmla="*/ 5016 w 5021"/>
                <a:gd name="T15" fmla="*/ 4194 h 4212"/>
                <a:gd name="T16" fmla="*/ 4986 w 5021"/>
                <a:gd name="T17" fmla="*/ 4212 h 4212"/>
                <a:gd name="T18" fmla="*/ 35 w 5021"/>
                <a:gd name="T19" fmla="*/ 4212 h 4212"/>
                <a:gd name="T20" fmla="*/ 4986 w 5021"/>
                <a:gd name="T21" fmla="*/ 4145 h 4212"/>
                <a:gd name="T22" fmla="*/ 4959 w 5021"/>
                <a:gd name="T23" fmla="*/ 4197 h 4212"/>
                <a:gd name="T24" fmla="*/ 2204 w 5021"/>
                <a:gd name="T25" fmla="*/ 52 h 4212"/>
                <a:gd name="T26" fmla="*/ 2261 w 5021"/>
                <a:gd name="T27" fmla="*/ 49 h 4212"/>
                <a:gd name="T28" fmla="*/ 65 w 5021"/>
                <a:gd name="T29" fmla="*/ 4194 h 4212"/>
                <a:gd name="T30" fmla="*/ 35 w 5021"/>
                <a:gd name="T31" fmla="*/ 4145 h 4212"/>
                <a:gd name="T32" fmla="*/ 4986 w 5021"/>
                <a:gd name="T33" fmla="*/ 4145 h 4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21" h="4212">
                  <a:moveTo>
                    <a:pt x="35" y="4212"/>
                  </a:moveTo>
                  <a:cubicBezTo>
                    <a:pt x="24" y="4212"/>
                    <a:pt x="13" y="4206"/>
                    <a:pt x="7" y="4196"/>
                  </a:cubicBezTo>
                  <a:cubicBezTo>
                    <a:pt x="1" y="4186"/>
                    <a:pt x="0" y="4173"/>
                    <a:pt x="6" y="4163"/>
                  </a:cubicBezTo>
                  <a:lnTo>
                    <a:pt x="2202" y="18"/>
                  </a:lnTo>
                  <a:cubicBezTo>
                    <a:pt x="2208" y="8"/>
                    <a:pt x="2218" y="1"/>
                    <a:pt x="2230" y="0"/>
                  </a:cubicBezTo>
                  <a:cubicBezTo>
                    <a:pt x="2242" y="0"/>
                    <a:pt x="2253" y="5"/>
                    <a:pt x="2259" y="15"/>
                  </a:cubicBezTo>
                  <a:lnTo>
                    <a:pt x="5014" y="4160"/>
                  </a:lnTo>
                  <a:cubicBezTo>
                    <a:pt x="5021" y="4170"/>
                    <a:pt x="5021" y="4184"/>
                    <a:pt x="5016" y="4194"/>
                  </a:cubicBezTo>
                  <a:cubicBezTo>
                    <a:pt x="5010" y="4205"/>
                    <a:pt x="4999" y="4212"/>
                    <a:pt x="4986" y="4212"/>
                  </a:cubicBezTo>
                  <a:lnTo>
                    <a:pt x="35" y="4212"/>
                  </a:lnTo>
                  <a:close/>
                  <a:moveTo>
                    <a:pt x="4986" y="4145"/>
                  </a:moveTo>
                  <a:lnTo>
                    <a:pt x="4959" y="4197"/>
                  </a:lnTo>
                  <a:lnTo>
                    <a:pt x="2204" y="52"/>
                  </a:lnTo>
                  <a:lnTo>
                    <a:pt x="2261" y="49"/>
                  </a:lnTo>
                  <a:lnTo>
                    <a:pt x="65" y="4194"/>
                  </a:lnTo>
                  <a:lnTo>
                    <a:pt x="35" y="4145"/>
                  </a:lnTo>
                  <a:lnTo>
                    <a:pt x="4986" y="4145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5133" name="Rectangle 42"/>
            <p:cNvSpPr>
              <a:spLocks noChangeArrowheads="1"/>
            </p:cNvSpPr>
            <p:nvPr/>
          </p:nvSpPr>
          <p:spPr bwMode="auto">
            <a:xfrm>
              <a:off x="1212" y="3278"/>
              <a:ext cx="61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l-SI" sz="10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34" name="Rectangle 43"/>
            <p:cNvSpPr>
              <a:spLocks noChangeArrowheads="1"/>
            </p:cNvSpPr>
            <p:nvPr/>
          </p:nvSpPr>
          <p:spPr bwMode="auto">
            <a:xfrm>
              <a:off x="668" y="3472"/>
              <a:ext cx="806" cy="482"/>
            </a:xfrm>
            <a:prstGeom prst="rect">
              <a:avLst/>
            </a:prstGeom>
            <a:solidFill>
              <a:srgbClr val="4F81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5135" name="Freeform 44"/>
            <p:cNvSpPr>
              <a:spLocks noEditPoints="1"/>
            </p:cNvSpPr>
            <p:nvPr/>
          </p:nvSpPr>
          <p:spPr bwMode="auto">
            <a:xfrm>
              <a:off x="662" y="3466"/>
              <a:ext cx="818" cy="494"/>
            </a:xfrm>
            <a:custGeom>
              <a:avLst/>
              <a:gdLst>
                <a:gd name="T0" fmla="*/ 0 w 5018"/>
                <a:gd name="T1" fmla="*/ 33 h 3028"/>
                <a:gd name="T2" fmla="*/ 33 w 5018"/>
                <a:gd name="T3" fmla="*/ 0 h 3028"/>
                <a:gd name="T4" fmla="*/ 4984 w 5018"/>
                <a:gd name="T5" fmla="*/ 0 h 3028"/>
                <a:gd name="T6" fmla="*/ 5018 w 5018"/>
                <a:gd name="T7" fmla="*/ 33 h 3028"/>
                <a:gd name="T8" fmla="*/ 5018 w 5018"/>
                <a:gd name="T9" fmla="*/ 2995 h 3028"/>
                <a:gd name="T10" fmla="*/ 4984 w 5018"/>
                <a:gd name="T11" fmla="*/ 3028 h 3028"/>
                <a:gd name="T12" fmla="*/ 33 w 5018"/>
                <a:gd name="T13" fmla="*/ 3028 h 3028"/>
                <a:gd name="T14" fmla="*/ 0 w 5018"/>
                <a:gd name="T15" fmla="*/ 2995 h 3028"/>
                <a:gd name="T16" fmla="*/ 0 w 5018"/>
                <a:gd name="T17" fmla="*/ 33 h 3028"/>
                <a:gd name="T18" fmla="*/ 67 w 5018"/>
                <a:gd name="T19" fmla="*/ 2995 h 3028"/>
                <a:gd name="T20" fmla="*/ 33 w 5018"/>
                <a:gd name="T21" fmla="*/ 2961 h 3028"/>
                <a:gd name="T22" fmla="*/ 4984 w 5018"/>
                <a:gd name="T23" fmla="*/ 2961 h 3028"/>
                <a:gd name="T24" fmla="*/ 4951 w 5018"/>
                <a:gd name="T25" fmla="*/ 2995 h 3028"/>
                <a:gd name="T26" fmla="*/ 4951 w 5018"/>
                <a:gd name="T27" fmla="*/ 33 h 3028"/>
                <a:gd name="T28" fmla="*/ 4984 w 5018"/>
                <a:gd name="T29" fmla="*/ 66 h 3028"/>
                <a:gd name="T30" fmla="*/ 33 w 5018"/>
                <a:gd name="T31" fmla="*/ 66 h 3028"/>
                <a:gd name="T32" fmla="*/ 67 w 5018"/>
                <a:gd name="T33" fmla="*/ 33 h 3028"/>
                <a:gd name="T34" fmla="*/ 67 w 5018"/>
                <a:gd name="T35" fmla="*/ 2995 h 30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018" h="3028">
                  <a:moveTo>
                    <a:pt x="0" y="33"/>
                  </a:moveTo>
                  <a:cubicBezTo>
                    <a:pt x="0" y="15"/>
                    <a:pt x="15" y="0"/>
                    <a:pt x="33" y="0"/>
                  </a:cubicBezTo>
                  <a:lnTo>
                    <a:pt x="4984" y="0"/>
                  </a:lnTo>
                  <a:cubicBezTo>
                    <a:pt x="5003" y="0"/>
                    <a:pt x="5018" y="15"/>
                    <a:pt x="5018" y="33"/>
                  </a:cubicBezTo>
                  <a:lnTo>
                    <a:pt x="5018" y="2995"/>
                  </a:lnTo>
                  <a:cubicBezTo>
                    <a:pt x="5018" y="3013"/>
                    <a:pt x="5003" y="3028"/>
                    <a:pt x="4984" y="3028"/>
                  </a:cubicBezTo>
                  <a:lnTo>
                    <a:pt x="33" y="3028"/>
                  </a:lnTo>
                  <a:cubicBezTo>
                    <a:pt x="15" y="3028"/>
                    <a:pt x="0" y="3013"/>
                    <a:pt x="0" y="2995"/>
                  </a:cubicBezTo>
                  <a:lnTo>
                    <a:pt x="0" y="33"/>
                  </a:lnTo>
                  <a:close/>
                  <a:moveTo>
                    <a:pt x="67" y="2995"/>
                  </a:moveTo>
                  <a:lnTo>
                    <a:pt x="33" y="2961"/>
                  </a:lnTo>
                  <a:lnTo>
                    <a:pt x="4984" y="2961"/>
                  </a:lnTo>
                  <a:lnTo>
                    <a:pt x="4951" y="2995"/>
                  </a:lnTo>
                  <a:lnTo>
                    <a:pt x="4951" y="33"/>
                  </a:lnTo>
                  <a:lnTo>
                    <a:pt x="4984" y="66"/>
                  </a:lnTo>
                  <a:lnTo>
                    <a:pt x="33" y="66"/>
                  </a:lnTo>
                  <a:lnTo>
                    <a:pt x="67" y="33"/>
                  </a:lnTo>
                  <a:lnTo>
                    <a:pt x="67" y="2995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5137" name="Rectangle 46"/>
            <p:cNvSpPr>
              <a:spLocks noChangeArrowheads="1"/>
            </p:cNvSpPr>
            <p:nvPr/>
          </p:nvSpPr>
          <p:spPr bwMode="auto">
            <a:xfrm>
              <a:off x="1024" y="3579"/>
              <a:ext cx="0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l-S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38" name="Rectangle 47"/>
            <p:cNvSpPr>
              <a:spLocks noChangeArrowheads="1"/>
            </p:cNvSpPr>
            <p:nvPr/>
          </p:nvSpPr>
          <p:spPr bwMode="auto">
            <a:xfrm>
              <a:off x="1061" y="3579"/>
              <a:ext cx="60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l-SI" sz="10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41" name="Rectangle 50"/>
            <p:cNvSpPr>
              <a:spLocks noChangeArrowheads="1"/>
            </p:cNvSpPr>
            <p:nvPr/>
          </p:nvSpPr>
          <p:spPr bwMode="auto">
            <a:xfrm>
              <a:off x="1320" y="3579"/>
              <a:ext cx="61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l-SI" sz="10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44" name="Rectangle 53"/>
            <p:cNvSpPr>
              <a:spLocks noChangeArrowheads="1"/>
            </p:cNvSpPr>
            <p:nvPr/>
          </p:nvSpPr>
          <p:spPr bwMode="auto">
            <a:xfrm>
              <a:off x="1222" y="3686"/>
              <a:ext cx="61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l-SI" sz="10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45" name="Freeform 54"/>
            <p:cNvSpPr>
              <a:spLocks noEditPoints="1"/>
            </p:cNvSpPr>
            <p:nvPr/>
          </p:nvSpPr>
          <p:spPr bwMode="auto">
            <a:xfrm>
              <a:off x="595" y="2521"/>
              <a:ext cx="1001" cy="1611"/>
            </a:xfrm>
            <a:custGeom>
              <a:avLst/>
              <a:gdLst>
                <a:gd name="T0" fmla="*/ 0 w 6143"/>
                <a:gd name="T1" fmla="*/ 34 h 9884"/>
                <a:gd name="T2" fmla="*/ 33 w 6143"/>
                <a:gd name="T3" fmla="*/ 0 h 9884"/>
                <a:gd name="T4" fmla="*/ 6110 w 6143"/>
                <a:gd name="T5" fmla="*/ 0 h 9884"/>
                <a:gd name="T6" fmla="*/ 6143 w 6143"/>
                <a:gd name="T7" fmla="*/ 34 h 9884"/>
                <a:gd name="T8" fmla="*/ 6143 w 6143"/>
                <a:gd name="T9" fmla="*/ 9850 h 9884"/>
                <a:gd name="T10" fmla="*/ 6110 w 6143"/>
                <a:gd name="T11" fmla="*/ 9884 h 9884"/>
                <a:gd name="T12" fmla="*/ 33 w 6143"/>
                <a:gd name="T13" fmla="*/ 9884 h 9884"/>
                <a:gd name="T14" fmla="*/ 0 w 6143"/>
                <a:gd name="T15" fmla="*/ 9850 h 9884"/>
                <a:gd name="T16" fmla="*/ 0 w 6143"/>
                <a:gd name="T17" fmla="*/ 34 h 9884"/>
                <a:gd name="T18" fmla="*/ 66 w 6143"/>
                <a:gd name="T19" fmla="*/ 9850 h 9884"/>
                <a:gd name="T20" fmla="*/ 33 w 6143"/>
                <a:gd name="T21" fmla="*/ 9817 h 9884"/>
                <a:gd name="T22" fmla="*/ 6110 w 6143"/>
                <a:gd name="T23" fmla="*/ 9817 h 9884"/>
                <a:gd name="T24" fmla="*/ 6076 w 6143"/>
                <a:gd name="T25" fmla="*/ 9850 h 9884"/>
                <a:gd name="T26" fmla="*/ 6076 w 6143"/>
                <a:gd name="T27" fmla="*/ 34 h 9884"/>
                <a:gd name="T28" fmla="*/ 6110 w 6143"/>
                <a:gd name="T29" fmla="*/ 67 h 9884"/>
                <a:gd name="T30" fmla="*/ 33 w 6143"/>
                <a:gd name="T31" fmla="*/ 67 h 9884"/>
                <a:gd name="T32" fmla="*/ 66 w 6143"/>
                <a:gd name="T33" fmla="*/ 34 h 9884"/>
                <a:gd name="T34" fmla="*/ 66 w 6143"/>
                <a:gd name="T35" fmla="*/ 9850 h 98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143" h="9884">
                  <a:moveTo>
                    <a:pt x="0" y="34"/>
                  </a:moveTo>
                  <a:cubicBezTo>
                    <a:pt x="0" y="15"/>
                    <a:pt x="15" y="0"/>
                    <a:pt x="33" y="0"/>
                  </a:cubicBezTo>
                  <a:lnTo>
                    <a:pt x="6110" y="0"/>
                  </a:lnTo>
                  <a:cubicBezTo>
                    <a:pt x="6128" y="0"/>
                    <a:pt x="6143" y="15"/>
                    <a:pt x="6143" y="34"/>
                  </a:cubicBezTo>
                  <a:lnTo>
                    <a:pt x="6143" y="9850"/>
                  </a:lnTo>
                  <a:cubicBezTo>
                    <a:pt x="6143" y="9869"/>
                    <a:pt x="6128" y="9884"/>
                    <a:pt x="6110" y="9884"/>
                  </a:cubicBezTo>
                  <a:lnTo>
                    <a:pt x="33" y="9884"/>
                  </a:lnTo>
                  <a:cubicBezTo>
                    <a:pt x="15" y="9884"/>
                    <a:pt x="0" y="9869"/>
                    <a:pt x="0" y="9850"/>
                  </a:cubicBezTo>
                  <a:lnTo>
                    <a:pt x="0" y="34"/>
                  </a:lnTo>
                  <a:close/>
                  <a:moveTo>
                    <a:pt x="66" y="9850"/>
                  </a:moveTo>
                  <a:lnTo>
                    <a:pt x="33" y="9817"/>
                  </a:lnTo>
                  <a:lnTo>
                    <a:pt x="6110" y="9817"/>
                  </a:lnTo>
                  <a:lnTo>
                    <a:pt x="6076" y="9850"/>
                  </a:lnTo>
                  <a:lnTo>
                    <a:pt x="6076" y="34"/>
                  </a:lnTo>
                  <a:lnTo>
                    <a:pt x="6110" y="67"/>
                  </a:lnTo>
                  <a:lnTo>
                    <a:pt x="33" y="67"/>
                  </a:lnTo>
                  <a:lnTo>
                    <a:pt x="66" y="34"/>
                  </a:lnTo>
                  <a:lnTo>
                    <a:pt x="66" y="9850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5146" name="Rectangle 55"/>
            <p:cNvSpPr>
              <a:spLocks noChangeArrowheads="1"/>
            </p:cNvSpPr>
            <p:nvPr/>
          </p:nvSpPr>
          <p:spPr bwMode="auto">
            <a:xfrm>
              <a:off x="914" y="2578"/>
              <a:ext cx="343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5147" name="Rectangle 56"/>
            <p:cNvSpPr>
              <a:spLocks noChangeArrowheads="1"/>
            </p:cNvSpPr>
            <p:nvPr/>
          </p:nvSpPr>
          <p:spPr bwMode="auto">
            <a:xfrm>
              <a:off x="955" y="2599"/>
              <a:ext cx="216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l-SI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ŠKOLA</a:t>
              </a:r>
              <a:endParaRPr kumimoji="0" lang="sl-S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48" name="Rectangle 57"/>
            <p:cNvSpPr>
              <a:spLocks noChangeArrowheads="1"/>
            </p:cNvSpPr>
            <p:nvPr/>
          </p:nvSpPr>
          <p:spPr bwMode="auto">
            <a:xfrm>
              <a:off x="1196" y="2599"/>
              <a:ext cx="66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l-SI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49" name="Freeform 58"/>
            <p:cNvSpPr>
              <a:spLocks/>
            </p:cNvSpPr>
            <p:nvPr/>
          </p:nvSpPr>
          <p:spPr bwMode="auto">
            <a:xfrm>
              <a:off x="1717" y="2796"/>
              <a:ext cx="795" cy="676"/>
            </a:xfrm>
            <a:custGeom>
              <a:avLst/>
              <a:gdLst>
                <a:gd name="T0" fmla="*/ 0 w 795"/>
                <a:gd name="T1" fmla="*/ 676 h 676"/>
                <a:gd name="T2" fmla="*/ 353 w 795"/>
                <a:gd name="T3" fmla="*/ 0 h 676"/>
                <a:gd name="T4" fmla="*/ 795 w 795"/>
                <a:gd name="T5" fmla="*/ 676 h 676"/>
                <a:gd name="T6" fmla="*/ 0 w 795"/>
                <a:gd name="T7" fmla="*/ 676 h 6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95" h="676">
                  <a:moveTo>
                    <a:pt x="0" y="676"/>
                  </a:moveTo>
                  <a:lnTo>
                    <a:pt x="353" y="0"/>
                  </a:lnTo>
                  <a:lnTo>
                    <a:pt x="795" y="676"/>
                  </a:lnTo>
                  <a:lnTo>
                    <a:pt x="0" y="676"/>
                  </a:lnTo>
                  <a:close/>
                </a:path>
              </a:pathLst>
            </a:custGeom>
            <a:solidFill>
              <a:srgbClr val="4F81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5150" name="Freeform 59"/>
            <p:cNvSpPr>
              <a:spLocks noEditPoints="1"/>
            </p:cNvSpPr>
            <p:nvPr/>
          </p:nvSpPr>
          <p:spPr bwMode="auto">
            <a:xfrm>
              <a:off x="1712" y="2791"/>
              <a:ext cx="805" cy="686"/>
            </a:xfrm>
            <a:custGeom>
              <a:avLst/>
              <a:gdLst>
                <a:gd name="T0" fmla="*/ 35 w 4945"/>
                <a:gd name="T1" fmla="*/ 4212 h 4212"/>
                <a:gd name="T2" fmla="*/ 7 w 4945"/>
                <a:gd name="T3" fmla="*/ 4196 h 4212"/>
                <a:gd name="T4" fmla="*/ 6 w 4945"/>
                <a:gd name="T5" fmla="*/ 4163 h 4212"/>
                <a:gd name="T6" fmla="*/ 2168 w 4945"/>
                <a:gd name="T7" fmla="*/ 18 h 4212"/>
                <a:gd name="T8" fmla="*/ 2196 w 4945"/>
                <a:gd name="T9" fmla="*/ 0 h 4212"/>
                <a:gd name="T10" fmla="*/ 2226 w 4945"/>
                <a:gd name="T11" fmla="*/ 15 h 4212"/>
                <a:gd name="T12" fmla="*/ 4938 w 4945"/>
                <a:gd name="T13" fmla="*/ 4160 h 4212"/>
                <a:gd name="T14" fmla="*/ 4940 w 4945"/>
                <a:gd name="T15" fmla="*/ 4195 h 4212"/>
                <a:gd name="T16" fmla="*/ 4910 w 4945"/>
                <a:gd name="T17" fmla="*/ 4212 h 4212"/>
                <a:gd name="T18" fmla="*/ 35 w 4945"/>
                <a:gd name="T19" fmla="*/ 4212 h 4212"/>
                <a:gd name="T20" fmla="*/ 4910 w 4945"/>
                <a:gd name="T21" fmla="*/ 4145 h 4212"/>
                <a:gd name="T22" fmla="*/ 4882 w 4945"/>
                <a:gd name="T23" fmla="*/ 4197 h 4212"/>
                <a:gd name="T24" fmla="*/ 2170 w 4945"/>
                <a:gd name="T25" fmla="*/ 52 h 4212"/>
                <a:gd name="T26" fmla="*/ 2227 w 4945"/>
                <a:gd name="T27" fmla="*/ 49 h 4212"/>
                <a:gd name="T28" fmla="*/ 65 w 4945"/>
                <a:gd name="T29" fmla="*/ 4194 h 4212"/>
                <a:gd name="T30" fmla="*/ 35 w 4945"/>
                <a:gd name="T31" fmla="*/ 4145 h 4212"/>
                <a:gd name="T32" fmla="*/ 4910 w 4945"/>
                <a:gd name="T33" fmla="*/ 4145 h 4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4945" h="4212">
                  <a:moveTo>
                    <a:pt x="35" y="4212"/>
                  </a:moveTo>
                  <a:cubicBezTo>
                    <a:pt x="24" y="4212"/>
                    <a:pt x="13" y="4206"/>
                    <a:pt x="7" y="4196"/>
                  </a:cubicBezTo>
                  <a:cubicBezTo>
                    <a:pt x="1" y="4186"/>
                    <a:pt x="0" y="4174"/>
                    <a:pt x="6" y="4163"/>
                  </a:cubicBezTo>
                  <a:lnTo>
                    <a:pt x="2168" y="18"/>
                  </a:lnTo>
                  <a:cubicBezTo>
                    <a:pt x="2174" y="8"/>
                    <a:pt x="2184" y="1"/>
                    <a:pt x="2196" y="0"/>
                  </a:cubicBezTo>
                  <a:cubicBezTo>
                    <a:pt x="2208" y="0"/>
                    <a:pt x="2219" y="6"/>
                    <a:pt x="2226" y="15"/>
                  </a:cubicBezTo>
                  <a:lnTo>
                    <a:pt x="4938" y="4160"/>
                  </a:lnTo>
                  <a:cubicBezTo>
                    <a:pt x="4945" y="4171"/>
                    <a:pt x="4945" y="4184"/>
                    <a:pt x="4940" y="4195"/>
                  </a:cubicBezTo>
                  <a:cubicBezTo>
                    <a:pt x="4934" y="4205"/>
                    <a:pt x="4922" y="4212"/>
                    <a:pt x="4910" y="4212"/>
                  </a:cubicBezTo>
                  <a:lnTo>
                    <a:pt x="35" y="4212"/>
                  </a:lnTo>
                  <a:close/>
                  <a:moveTo>
                    <a:pt x="4910" y="4145"/>
                  </a:moveTo>
                  <a:lnTo>
                    <a:pt x="4882" y="4197"/>
                  </a:lnTo>
                  <a:lnTo>
                    <a:pt x="2170" y="52"/>
                  </a:lnTo>
                  <a:lnTo>
                    <a:pt x="2227" y="49"/>
                  </a:lnTo>
                  <a:lnTo>
                    <a:pt x="65" y="4194"/>
                  </a:lnTo>
                  <a:lnTo>
                    <a:pt x="35" y="4145"/>
                  </a:lnTo>
                  <a:lnTo>
                    <a:pt x="4910" y="4145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5154" name="Rectangle 63"/>
            <p:cNvSpPr>
              <a:spLocks noChangeArrowheads="1"/>
            </p:cNvSpPr>
            <p:nvPr/>
          </p:nvSpPr>
          <p:spPr bwMode="auto">
            <a:xfrm>
              <a:off x="2256" y="3278"/>
              <a:ext cx="61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l-SI" sz="10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55" name="Rectangle 64"/>
            <p:cNvSpPr>
              <a:spLocks noChangeArrowheads="1"/>
            </p:cNvSpPr>
            <p:nvPr/>
          </p:nvSpPr>
          <p:spPr bwMode="auto">
            <a:xfrm>
              <a:off x="1717" y="3472"/>
              <a:ext cx="795" cy="482"/>
            </a:xfrm>
            <a:prstGeom prst="rect">
              <a:avLst/>
            </a:prstGeom>
            <a:solidFill>
              <a:srgbClr val="4F81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5156" name="Freeform 65"/>
            <p:cNvSpPr>
              <a:spLocks noEditPoints="1"/>
            </p:cNvSpPr>
            <p:nvPr/>
          </p:nvSpPr>
          <p:spPr bwMode="auto">
            <a:xfrm>
              <a:off x="1712" y="3466"/>
              <a:ext cx="805" cy="494"/>
            </a:xfrm>
            <a:custGeom>
              <a:avLst/>
              <a:gdLst>
                <a:gd name="T0" fmla="*/ 0 w 4942"/>
                <a:gd name="T1" fmla="*/ 33 h 3028"/>
                <a:gd name="T2" fmla="*/ 33 w 4942"/>
                <a:gd name="T3" fmla="*/ 0 h 3028"/>
                <a:gd name="T4" fmla="*/ 4908 w 4942"/>
                <a:gd name="T5" fmla="*/ 0 h 3028"/>
                <a:gd name="T6" fmla="*/ 4942 w 4942"/>
                <a:gd name="T7" fmla="*/ 33 h 3028"/>
                <a:gd name="T8" fmla="*/ 4942 w 4942"/>
                <a:gd name="T9" fmla="*/ 2995 h 3028"/>
                <a:gd name="T10" fmla="*/ 4908 w 4942"/>
                <a:gd name="T11" fmla="*/ 3028 h 3028"/>
                <a:gd name="T12" fmla="*/ 33 w 4942"/>
                <a:gd name="T13" fmla="*/ 3028 h 3028"/>
                <a:gd name="T14" fmla="*/ 0 w 4942"/>
                <a:gd name="T15" fmla="*/ 2995 h 3028"/>
                <a:gd name="T16" fmla="*/ 0 w 4942"/>
                <a:gd name="T17" fmla="*/ 33 h 3028"/>
                <a:gd name="T18" fmla="*/ 67 w 4942"/>
                <a:gd name="T19" fmla="*/ 2995 h 3028"/>
                <a:gd name="T20" fmla="*/ 33 w 4942"/>
                <a:gd name="T21" fmla="*/ 2961 h 3028"/>
                <a:gd name="T22" fmla="*/ 4908 w 4942"/>
                <a:gd name="T23" fmla="*/ 2961 h 3028"/>
                <a:gd name="T24" fmla="*/ 4875 w 4942"/>
                <a:gd name="T25" fmla="*/ 2995 h 3028"/>
                <a:gd name="T26" fmla="*/ 4875 w 4942"/>
                <a:gd name="T27" fmla="*/ 33 h 3028"/>
                <a:gd name="T28" fmla="*/ 4908 w 4942"/>
                <a:gd name="T29" fmla="*/ 66 h 3028"/>
                <a:gd name="T30" fmla="*/ 33 w 4942"/>
                <a:gd name="T31" fmla="*/ 66 h 3028"/>
                <a:gd name="T32" fmla="*/ 67 w 4942"/>
                <a:gd name="T33" fmla="*/ 33 h 3028"/>
                <a:gd name="T34" fmla="*/ 67 w 4942"/>
                <a:gd name="T35" fmla="*/ 2995 h 30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942" h="3028">
                  <a:moveTo>
                    <a:pt x="0" y="33"/>
                  </a:moveTo>
                  <a:cubicBezTo>
                    <a:pt x="0" y="15"/>
                    <a:pt x="15" y="0"/>
                    <a:pt x="33" y="0"/>
                  </a:cubicBezTo>
                  <a:lnTo>
                    <a:pt x="4908" y="0"/>
                  </a:lnTo>
                  <a:cubicBezTo>
                    <a:pt x="4927" y="0"/>
                    <a:pt x="4942" y="15"/>
                    <a:pt x="4942" y="33"/>
                  </a:cubicBezTo>
                  <a:lnTo>
                    <a:pt x="4942" y="2995"/>
                  </a:lnTo>
                  <a:cubicBezTo>
                    <a:pt x="4942" y="3013"/>
                    <a:pt x="4927" y="3028"/>
                    <a:pt x="4908" y="3028"/>
                  </a:cubicBezTo>
                  <a:lnTo>
                    <a:pt x="33" y="3028"/>
                  </a:lnTo>
                  <a:cubicBezTo>
                    <a:pt x="15" y="3028"/>
                    <a:pt x="0" y="3013"/>
                    <a:pt x="0" y="2995"/>
                  </a:cubicBezTo>
                  <a:lnTo>
                    <a:pt x="0" y="33"/>
                  </a:lnTo>
                  <a:close/>
                  <a:moveTo>
                    <a:pt x="67" y="2995"/>
                  </a:moveTo>
                  <a:lnTo>
                    <a:pt x="33" y="2961"/>
                  </a:lnTo>
                  <a:lnTo>
                    <a:pt x="4908" y="2961"/>
                  </a:lnTo>
                  <a:lnTo>
                    <a:pt x="4875" y="2995"/>
                  </a:lnTo>
                  <a:lnTo>
                    <a:pt x="4875" y="33"/>
                  </a:lnTo>
                  <a:lnTo>
                    <a:pt x="4908" y="66"/>
                  </a:lnTo>
                  <a:lnTo>
                    <a:pt x="33" y="66"/>
                  </a:lnTo>
                  <a:lnTo>
                    <a:pt x="67" y="33"/>
                  </a:lnTo>
                  <a:lnTo>
                    <a:pt x="67" y="2995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5158" name="Rectangle 67"/>
            <p:cNvSpPr>
              <a:spLocks noChangeArrowheads="1"/>
            </p:cNvSpPr>
            <p:nvPr/>
          </p:nvSpPr>
          <p:spPr bwMode="auto">
            <a:xfrm>
              <a:off x="2067" y="3579"/>
              <a:ext cx="0" cy="2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sl-S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59" name="Rectangle 68"/>
            <p:cNvSpPr>
              <a:spLocks noChangeArrowheads="1"/>
            </p:cNvSpPr>
            <p:nvPr/>
          </p:nvSpPr>
          <p:spPr bwMode="auto">
            <a:xfrm>
              <a:off x="2104" y="3579"/>
              <a:ext cx="61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l-SI" sz="10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62" name="Rectangle 71"/>
            <p:cNvSpPr>
              <a:spLocks noChangeArrowheads="1"/>
            </p:cNvSpPr>
            <p:nvPr/>
          </p:nvSpPr>
          <p:spPr bwMode="auto">
            <a:xfrm>
              <a:off x="2363" y="3579"/>
              <a:ext cx="61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l-SI" sz="10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65" name="Rectangle 74"/>
            <p:cNvSpPr>
              <a:spLocks noChangeArrowheads="1"/>
            </p:cNvSpPr>
            <p:nvPr/>
          </p:nvSpPr>
          <p:spPr bwMode="auto">
            <a:xfrm>
              <a:off x="2266" y="3686"/>
              <a:ext cx="61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l-SI" sz="10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66" name="Freeform 75"/>
            <p:cNvSpPr>
              <a:spLocks noEditPoints="1"/>
            </p:cNvSpPr>
            <p:nvPr/>
          </p:nvSpPr>
          <p:spPr bwMode="auto">
            <a:xfrm>
              <a:off x="1645" y="2521"/>
              <a:ext cx="986" cy="1611"/>
            </a:xfrm>
            <a:custGeom>
              <a:avLst/>
              <a:gdLst>
                <a:gd name="T0" fmla="*/ 0 w 6050"/>
                <a:gd name="T1" fmla="*/ 34 h 9884"/>
                <a:gd name="T2" fmla="*/ 33 w 6050"/>
                <a:gd name="T3" fmla="*/ 0 h 9884"/>
                <a:gd name="T4" fmla="*/ 6017 w 6050"/>
                <a:gd name="T5" fmla="*/ 0 h 9884"/>
                <a:gd name="T6" fmla="*/ 6050 w 6050"/>
                <a:gd name="T7" fmla="*/ 34 h 9884"/>
                <a:gd name="T8" fmla="*/ 6050 w 6050"/>
                <a:gd name="T9" fmla="*/ 9850 h 9884"/>
                <a:gd name="T10" fmla="*/ 6017 w 6050"/>
                <a:gd name="T11" fmla="*/ 9884 h 9884"/>
                <a:gd name="T12" fmla="*/ 33 w 6050"/>
                <a:gd name="T13" fmla="*/ 9884 h 9884"/>
                <a:gd name="T14" fmla="*/ 0 w 6050"/>
                <a:gd name="T15" fmla="*/ 9850 h 9884"/>
                <a:gd name="T16" fmla="*/ 0 w 6050"/>
                <a:gd name="T17" fmla="*/ 34 h 9884"/>
                <a:gd name="T18" fmla="*/ 67 w 6050"/>
                <a:gd name="T19" fmla="*/ 9850 h 9884"/>
                <a:gd name="T20" fmla="*/ 33 w 6050"/>
                <a:gd name="T21" fmla="*/ 9817 h 9884"/>
                <a:gd name="T22" fmla="*/ 6017 w 6050"/>
                <a:gd name="T23" fmla="*/ 9817 h 9884"/>
                <a:gd name="T24" fmla="*/ 5983 w 6050"/>
                <a:gd name="T25" fmla="*/ 9850 h 9884"/>
                <a:gd name="T26" fmla="*/ 5983 w 6050"/>
                <a:gd name="T27" fmla="*/ 34 h 9884"/>
                <a:gd name="T28" fmla="*/ 6017 w 6050"/>
                <a:gd name="T29" fmla="*/ 67 h 9884"/>
                <a:gd name="T30" fmla="*/ 33 w 6050"/>
                <a:gd name="T31" fmla="*/ 67 h 9884"/>
                <a:gd name="T32" fmla="*/ 67 w 6050"/>
                <a:gd name="T33" fmla="*/ 34 h 9884"/>
                <a:gd name="T34" fmla="*/ 67 w 6050"/>
                <a:gd name="T35" fmla="*/ 9850 h 98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050" h="9884">
                  <a:moveTo>
                    <a:pt x="0" y="34"/>
                  </a:moveTo>
                  <a:cubicBezTo>
                    <a:pt x="0" y="15"/>
                    <a:pt x="15" y="0"/>
                    <a:pt x="33" y="0"/>
                  </a:cubicBezTo>
                  <a:lnTo>
                    <a:pt x="6017" y="0"/>
                  </a:lnTo>
                  <a:cubicBezTo>
                    <a:pt x="6035" y="0"/>
                    <a:pt x="6050" y="15"/>
                    <a:pt x="6050" y="34"/>
                  </a:cubicBezTo>
                  <a:lnTo>
                    <a:pt x="6050" y="9850"/>
                  </a:lnTo>
                  <a:cubicBezTo>
                    <a:pt x="6050" y="9869"/>
                    <a:pt x="6035" y="9884"/>
                    <a:pt x="6017" y="9884"/>
                  </a:cubicBezTo>
                  <a:lnTo>
                    <a:pt x="33" y="9884"/>
                  </a:lnTo>
                  <a:cubicBezTo>
                    <a:pt x="15" y="9884"/>
                    <a:pt x="0" y="9869"/>
                    <a:pt x="0" y="9850"/>
                  </a:cubicBezTo>
                  <a:lnTo>
                    <a:pt x="0" y="34"/>
                  </a:lnTo>
                  <a:close/>
                  <a:moveTo>
                    <a:pt x="67" y="9850"/>
                  </a:moveTo>
                  <a:lnTo>
                    <a:pt x="33" y="9817"/>
                  </a:lnTo>
                  <a:lnTo>
                    <a:pt x="6017" y="9817"/>
                  </a:lnTo>
                  <a:lnTo>
                    <a:pt x="5983" y="9850"/>
                  </a:lnTo>
                  <a:lnTo>
                    <a:pt x="5983" y="34"/>
                  </a:lnTo>
                  <a:lnTo>
                    <a:pt x="6017" y="67"/>
                  </a:lnTo>
                  <a:lnTo>
                    <a:pt x="33" y="67"/>
                  </a:lnTo>
                  <a:lnTo>
                    <a:pt x="67" y="34"/>
                  </a:lnTo>
                  <a:lnTo>
                    <a:pt x="67" y="9850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5167" name="Rectangle 76"/>
            <p:cNvSpPr>
              <a:spLocks noChangeArrowheads="1"/>
            </p:cNvSpPr>
            <p:nvPr/>
          </p:nvSpPr>
          <p:spPr bwMode="auto">
            <a:xfrm>
              <a:off x="1960" y="2578"/>
              <a:ext cx="337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5168" name="Rectangle 77"/>
            <p:cNvSpPr>
              <a:spLocks noChangeArrowheads="1"/>
            </p:cNvSpPr>
            <p:nvPr/>
          </p:nvSpPr>
          <p:spPr bwMode="auto">
            <a:xfrm>
              <a:off x="2001" y="2599"/>
              <a:ext cx="216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l-SI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ŠKOLA</a:t>
              </a:r>
              <a:endParaRPr kumimoji="0" lang="sl-S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69" name="Rectangle 78"/>
            <p:cNvSpPr>
              <a:spLocks noChangeArrowheads="1"/>
            </p:cNvSpPr>
            <p:nvPr/>
          </p:nvSpPr>
          <p:spPr bwMode="auto">
            <a:xfrm>
              <a:off x="2242" y="2599"/>
              <a:ext cx="66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l-SI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70" name="Freeform 79"/>
            <p:cNvSpPr>
              <a:spLocks/>
            </p:cNvSpPr>
            <p:nvPr/>
          </p:nvSpPr>
          <p:spPr bwMode="auto">
            <a:xfrm>
              <a:off x="2756" y="2796"/>
              <a:ext cx="819" cy="676"/>
            </a:xfrm>
            <a:custGeom>
              <a:avLst/>
              <a:gdLst>
                <a:gd name="T0" fmla="*/ 0 w 819"/>
                <a:gd name="T1" fmla="*/ 676 h 676"/>
                <a:gd name="T2" fmla="*/ 363 w 819"/>
                <a:gd name="T3" fmla="*/ 0 h 676"/>
                <a:gd name="T4" fmla="*/ 819 w 819"/>
                <a:gd name="T5" fmla="*/ 676 h 676"/>
                <a:gd name="T6" fmla="*/ 0 w 819"/>
                <a:gd name="T7" fmla="*/ 676 h 6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19" h="676">
                  <a:moveTo>
                    <a:pt x="0" y="676"/>
                  </a:moveTo>
                  <a:lnTo>
                    <a:pt x="363" y="0"/>
                  </a:lnTo>
                  <a:lnTo>
                    <a:pt x="819" y="676"/>
                  </a:lnTo>
                  <a:lnTo>
                    <a:pt x="0" y="676"/>
                  </a:lnTo>
                  <a:close/>
                </a:path>
              </a:pathLst>
            </a:custGeom>
            <a:solidFill>
              <a:srgbClr val="4F81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5171" name="Freeform 80"/>
            <p:cNvSpPr>
              <a:spLocks noEditPoints="1"/>
            </p:cNvSpPr>
            <p:nvPr/>
          </p:nvSpPr>
          <p:spPr bwMode="auto">
            <a:xfrm>
              <a:off x="2750" y="2791"/>
              <a:ext cx="831" cy="686"/>
            </a:xfrm>
            <a:custGeom>
              <a:avLst/>
              <a:gdLst>
                <a:gd name="T0" fmla="*/ 35 w 5097"/>
                <a:gd name="T1" fmla="*/ 4212 h 4212"/>
                <a:gd name="T2" fmla="*/ 6 w 5097"/>
                <a:gd name="T3" fmla="*/ 4196 h 4212"/>
                <a:gd name="T4" fmla="*/ 6 w 5097"/>
                <a:gd name="T5" fmla="*/ 4163 h 4212"/>
                <a:gd name="T6" fmla="*/ 2236 w 5097"/>
                <a:gd name="T7" fmla="*/ 18 h 4212"/>
                <a:gd name="T8" fmla="*/ 2263 w 5097"/>
                <a:gd name="T9" fmla="*/ 0 h 4212"/>
                <a:gd name="T10" fmla="*/ 2293 w 5097"/>
                <a:gd name="T11" fmla="*/ 15 h 4212"/>
                <a:gd name="T12" fmla="*/ 5090 w 5097"/>
                <a:gd name="T13" fmla="*/ 4160 h 4212"/>
                <a:gd name="T14" fmla="*/ 5091 w 5097"/>
                <a:gd name="T15" fmla="*/ 4194 h 4212"/>
                <a:gd name="T16" fmla="*/ 5062 w 5097"/>
                <a:gd name="T17" fmla="*/ 4212 h 4212"/>
                <a:gd name="T18" fmla="*/ 35 w 5097"/>
                <a:gd name="T19" fmla="*/ 4212 h 4212"/>
                <a:gd name="T20" fmla="*/ 5062 w 5097"/>
                <a:gd name="T21" fmla="*/ 4145 h 4212"/>
                <a:gd name="T22" fmla="*/ 5034 w 5097"/>
                <a:gd name="T23" fmla="*/ 4197 h 4212"/>
                <a:gd name="T24" fmla="*/ 2237 w 5097"/>
                <a:gd name="T25" fmla="*/ 52 h 4212"/>
                <a:gd name="T26" fmla="*/ 2294 w 5097"/>
                <a:gd name="T27" fmla="*/ 49 h 4212"/>
                <a:gd name="T28" fmla="*/ 64 w 5097"/>
                <a:gd name="T29" fmla="*/ 4194 h 4212"/>
                <a:gd name="T30" fmla="*/ 35 w 5097"/>
                <a:gd name="T31" fmla="*/ 4145 h 4212"/>
                <a:gd name="T32" fmla="*/ 5062 w 5097"/>
                <a:gd name="T33" fmla="*/ 4145 h 4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097" h="4212">
                  <a:moveTo>
                    <a:pt x="35" y="4212"/>
                  </a:moveTo>
                  <a:cubicBezTo>
                    <a:pt x="23" y="4212"/>
                    <a:pt x="12" y="4206"/>
                    <a:pt x="6" y="4196"/>
                  </a:cubicBezTo>
                  <a:cubicBezTo>
                    <a:pt x="0" y="4186"/>
                    <a:pt x="0" y="4173"/>
                    <a:pt x="6" y="4163"/>
                  </a:cubicBezTo>
                  <a:lnTo>
                    <a:pt x="2236" y="18"/>
                  </a:lnTo>
                  <a:cubicBezTo>
                    <a:pt x="2241" y="8"/>
                    <a:pt x="2252" y="1"/>
                    <a:pt x="2263" y="0"/>
                  </a:cubicBezTo>
                  <a:cubicBezTo>
                    <a:pt x="2275" y="0"/>
                    <a:pt x="2286" y="5"/>
                    <a:pt x="2293" y="15"/>
                  </a:cubicBezTo>
                  <a:lnTo>
                    <a:pt x="5090" y="4160"/>
                  </a:lnTo>
                  <a:cubicBezTo>
                    <a:pt x="5097" y="4170"/>
                    <a:pt x="5097" y="4183"/>
                    <a:pt x="5091" y="4194"/>
                  </a:cubicBezTo>
                  <a:cubicBezTo>
                    <a:pt x="5086" y="4205"/>
                    <a:pt x="5074" y="4212"/>
                    <a:pt x="5062" y="4212"/>
                  </a:cubicBezTo>
                  <a:lnTo>
                    <a:pt x="35" y="4212"/>
                  </a:lnTo>
                  <a:close/>
                  <a:moveTo>
                    <a:pt x="5062" y="4145"/>
                  </a:moveTo>
                  <a:lnTo>
                    <a:pt x="5034" y="4197"/>
                  </a:lnTo>
                  <a:lnTo>
                    <a:pt x="2237" y="52"/>
                  </a:lnTo>
                  <a:lnTo>
                    <a:pt x="2294" y="49"/>
                  </a:lnTo>
                  <a:lnTo>
                    <a:pt x="64" y="4194"/>
                  </a:lnTo>
                  <a:lnTo>
                    <a:pt x="35" y="4145"/>
                  </a:lnTo>
                  <a:lnTo>
                    <a:pt x="5062" y="4145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5175" name="Rectangle 84"/>
            <p:cNvSpPr>
              <a:spLocks noChangeArrowheads="1"/>
            </p:cNvSpPr>
            <p:nvPr/>
          </p:nvSpPr>
          <p:spPr bwMode="auto">
            <a:xfrm>
              <a:off x="3307" y="3278"/>
              <a:ext cx="60" cy="11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l-SI" sz="10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76" name="Rectangle 85"/>
            <p:cNvSpPr>
              <a:spLocks noChangeArrowheads="1"/>
            </p:cNvSpPr>
            <p:nvPr/>
          </p:nvSpPr>
          <p:spPr bwMode="auto">
            <a:xfrm>
              <a:off x="2756" y="3472"/>
              <a:ext cx="819" cy="482"/>
            </a:xfrm>
            <a:prstGeom prst="rect">
              <a:avLst/>
            </a:prstGeom>
            <a:solidFill>
              <a:srgbClr val="4F81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5177" name="Freeform 86"/>
            <p:cNvSpPr>
              <a:spLocks noEditPoints="1"/>
            </p:cNvSpPr>
            <p:nvPr/>
          </p:nvSpPr>
          <p:spPr bwMode="auto">
            <a:xfrm>
              <a:off x="2750" y="3466"/>
              <a:ext cx="830" cy="494"/>
            </a:xfrm>
            <a:custGeom>
              <a:avLst/>
              <a:gdLst>
                <a:gd name="T0" fmla="*/ 0 w 5093"/>
                <a:gd name="T1" fmla="*/ 33 h 3028"/>
                <a:gd name="T2" fmla="*/ 33 w 5093"/>
                <a:gd name="T3" fmla="*/ 0 h 3028"/>
                <a:gd name="T4" fmla="*/ 5060 w 5093"/>
                <a:gd name="T5" fmla="*/ 0 h 3028"/>
                <a:gd name="T6" fmla="*/ 5093 w 5093"/>
                <a:gd name="T7" fmla="*/ 33 h 3028"/>
                <a:gd name="T8" fmla="*/ 5093 w 5093"/>
                <a:gd name="T9" fmla="*/ 2995 h 3028"/>
                <a:gd name="T10" fmla="*/ 5060 w 5093"/>
                <a:gd name="T11" fmla="*/ 3028 h 3028"/>
                <a:gd name="T12" fmla="*/ 33 w 5093"/>
                <a:gd name="T13" fmla="*/ 3028 h 3028"/>
                <a:gd name="T14" fmla="*/ 0 w 5093"/>
                <a:gd name="T15" fmla="*/ 2995 h 3028"/>
                <a:gd name="T16" fmla="*/ 0 w 5093"/>
                <a:gd name="T17" fmla="*/ 33 h 3028"/>
                <a:gd name="T18" fmla="*/ 66 w 5093"/>
                <a:gd name="T19" fmla="*/ 2995 h 3028"/>
                <a:gd name="T20" fmla="*/ 33 w 5093"/>
                <a:gd name="T21" fmla="*/ 2961 h 3028"/>
                <a:gd name="T22" fmla="*/ 5060 w 5093"/>
                <a:gd name="T23" fmla="*/ 2961 h 3028"/>
                <a:gd name="T24" fmla="*/ 5027 w 5093"/>
                <a:gd name="T25" fmla="*/ 2995 h 3028"/>
                <a:gd name="T26" fmla="*/ 5027 w 5093"/>
                <a:gd name="T27" fmla="*/ 33 h 3028"/>
                <a:gd name="T28" fmla="*/ 5060 w 5093"/>
                <a:gd name="T29" fmla="*/ 66 h 3028"/>
                <a:gd name="T30" fmla="*/ 33 w 5093"/>
                <a:gd name="T31" fmla="*/ 66 h 3028"/>
                <a:gd name="T32" fmla="*/ 66 w 5093"/>
                <a:gd name="T33" fmla="*/ 33 h 3028"/>
                <a:gd name="T34" fmla="*/ 66 w 5093"/>
                <a:gd name="T35" fmla="*/ 2995 h 30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5093" h="3028">
                  <a:moveTo>
                    <a:pt x="0" y="33"/>
                  </a:moveTo>
                  <a:cubicBezTo>
                    <a:pt x="0" y="15"/>
                    <a:pt x="15" y="0"/>
                    <a:pt x="33" y="0"/>
                  </a:cubicBezTo>
                  <a:lnTo>
                    <a:pt x="5060" y="0"/>
                  </a:lnTo>
                  <a:cubicBezTo>
                    <a:pt x="5078" y="0"/>
                    <a:pt x="5093" y="15"/>
                    <a:pt x="5093" y="33"/>
                  </a:cubicBezTo>
                  <a:lnTo>
                    <a:pt x="5093" y="2995"/>
                  </a:lnTo>
                  <a:cubicBezTo>
                    <a:pt x="5093" y="3013"/>
                    <a:pt x="5078" y="3028"/>
                    <a:pt x="5060" y="3028"/>
                  </a:cubicBezTo>
                  <a:lnTo>
                    <a:pt x="33" y="3028"/>
                  </a:lnTo>
                  <a:cubicBezTo>
                    <a:pt x="15" y="3028"/>
                    <a:pt x="0" y="3013"/>
                    <a:pt x="0" y="2995"/>
                  </a:cubicBezTo>
                  <a:lnTo>
                    <a:pt x="0" y="33"/>
                  </a:lnTo>
                  <a:close/>
                  <a:moveTo>
                    <a:pt x="66" y="2995"/>
                  </a:moveTo>
                  <a:lnTo>
                    <a:pt x="33" y="2961"/>
                  </a:lnTo>
                  <a:lnTo>
                    <a:pt x="5060" y="2961"/>
                  </a:lnTo>
                  <a:lnTo>
                    <a:pt x="5027" y="2995"/>
                  </a:lnTo>
                  <a:lnTo>
                    <a:pt x="5027" y="33"/>
                  </a:lnTo>
                  <a:lnTo>
                    <a:pt x="5060" y="66"/>
                  </a:lnTo>
                  <a:lnTo>
                    <a:pt x="33" y="66"/>
                  </a:lnTo>
                  <a:lnTo>
                    <a:pt x="66" y="33"/>
                  </a:lnTo>
                  <a:lnTo>
                    <a:pt x="66" y="2995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5180" name="Rectangle 89"/>
            <p:cNvSpPr>
              <a:spLocks noChangeArrowheads="1"/>
            </p:cNvSpPr>
            <p:nvPr/>
          </p:nvSpPr>
          <p:spPr bwMode="auto">
            <a:xfrm>
              <a:off x="3155" y="3579"/>
              <a:ext cx="61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l-SI" sz="10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83" name="Rectangle 92"/>
            <p:cNvSpPr>
              <a:spLocks noChangeArrowheads="1"/>
            </p:cNvSpPr>
            <p:nvPr/>
          </p:nvSpPr>
          <p:spPr bwMode="auto">
            <a:xfrm>
              <a:off x="3414" y="3579"/>
              <a:ext cx="61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l-SI" sz="10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86" name="Rectangle 95"/>
            <p:cNvSpPr>
              <a:spLocks noChangeArrowheads="1"/>
            </p:cNvSpPr>
            <p:nvPr/>
          </p:nvSpPr>
          <p:spPr bwMode="auto">
            <a:xfrm>
              <a:off x="3317" y="3686"/>
              <a:ext cx="60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l-SI" sz="10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itchFamily="34" charset="0"/>
                  <a:cs typeface="Arial" pitchFamily="34" charset="0"/>
                </a:rPr>
                <a:t> 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87" name="Freeform 96"/>
            <p:cNvSpPr>
              <a:spLocks noEditPoints="1"/>
            </p:cNvSpPr>
            <p:nvPr/>
          </p:nvSpPr>
          <p:spPr bwMode="auto">
            <a:xfrm>
              <a:off x="2682" y="2521"/>
              <a:ext cx="1016" cy="1611"/>
            </a:xfrm>
            <a:custGeom>
              <a:avLst/>
              <a:gdLst>
                <a:gd name="T0" fmla="*/ 0 w 6237"/>
                <a:gd name="T1" fmla="*/ 34 h 9884"/>
                <a:gd name="T2" fmla="*/ 33 w 6237"/>
                <a:gd name="T3" fmla="*/ 0 h 9884"/>
                <a:gd name="T4" fmla="*/ 6203 w 6237"/>
                <a:gd name="T5" fmla="*/ 0 h 9884"/>
                <a:gd name="T6" fmla="*/ 6237 w 6237"/>
                <a:gd name="T7" fmla="*/ 34 h 9884"/>
                <a:gd name="T8" fmla="*/ 6237 w 6237"/>
                <a:gd name="T9" fmla="*/ 9850 h 9884"/>
                <a:gd name="T10" fmla="*/ 6203 w 6237"/>
                <a:gd name="T11" fmla="*/ 9884 h 9884"/>
                <a:gd name="T12" fmla="*/ 33 w 6237"/>
                <a:gd name="T13" fmla="*/ 9884 h 9884"/>
                <a:gd name="T14" fmla="*/ 0 w 6237"/>
                <a:gd name="T15" fmla="*/ 9850 h 9884"/>
                <a:gd name="T16" fmla="*/ 0 w 6237"/>
                <a:gd name="T17" fmla="*/ 34 h 9884"/>
                <a:gd name="T18" fmla="*/ 67 w 6237"/>
                <a:gd name="T19" fmla="*/ 9850 h 9884"/>
                <a:gd name="T20" fmla="*/ 33 w 6237"/>
                <a:gd name="T21" fmla="*/ 9817 h 9884"/>
                <a:gd name="T22" fmla="*/ 6203 w 6237"/>
                <a:gd name="T23" fmla="*/ 9817 h 9884"/>
                <a:gd name="T24" fmla="*/ 6170 w 6237"/>
                <a:gd name="T25" fmla="*/ 9850 h 9884"/>
                <a:gd name="T26" fmla="*/ 6170 w 6237"/>
                <a:gd name="T27" fmla="*/ 34 h 9884"/>
                <a:gd name="T28" fmla="*/ 6203 w 6237"/>
                <a:gd name="T29" fmla="*/ 67 h 9884"/>
                <a:gd name="T30" fmla="*/ 33 w 6237"/>
                <a:gd name="T31" fmla="*/ 67 h 9884"/>
                <a:gd name="T32" fmla="*/ 67 w 6237"/>
                <a:gd name="T33" fmla="*/ 34 h 9884"/>
                <a:gd name="T34" fmla="*/ 67 w 6237"/>
                <a:gd name="T35" fmla="*/ 9850 h 98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6237" h="9884">
                  <a:moveTo>
                    <a:pt x="0" y="34"/>
                  </a:moveTo>
                  <a:cubicBezTo>
                    <a:pt x="0" y="15"/>
                    <a:pt x="15" y="0"/>
                    <a:pt x="33" y="0"/>
                  </a:cubicBezTo>
                  <a:lnTo>
                    <a:pt x="6203" y="0"/>
                  </a:lnTo>
                  <a:cubicBezTo>
                    <a:pt x="6222" y="0"/>
                    <a:pt x="6237" y="15"/>
                    <a:pt x="6237" y="34"/>
                  </a:cubicBezTo>
                  <a:lnTo>
                    <a:pt x="6237" y="9850"/>
                  </a:lnTo>
                  <a:cubicBezTo>
                    <a:pt x="6237" y="9869"/>
                    <a:pt x="6222" y="9884"/>
                    <a:pt x="6203" y="9884"/>
                  </a:cubicBezTo>
                  <a:lnTo>
                    <a:pt x="33" y="9884"/>
                  </a:lnTo>
                  <a:cubicBezTo>
                    <a:pt x="15" y="9884"/>
                    <a:pt x="0" y="9869"/>
                    <a:pt x="0" y="9850"/>
                  </a:cubicBezTo>
                  <a:lnTo>
                    <a:pt x="0" y="34"/>
                  </a:lnTo>
                  <a:close/>
                  <a:moveTo>
                    <a:pt x="67" y="9850"/>
                  </a:moveTo>
                  <a:lnTo>
                    <a:pt x="33" y="9817"/>
                  </a:lnTo>
                  <a:lnTo>
                    <a:pt x="6203" y="9817"/>
                  </a:lnTo>
                  <a:lnTo>
                    <a:pt x="6170" y="9850"/>
                  </a:lnTo>
                  <a:lnTo>
                    <a:pt x="6170" y="34"/>
                  </a:lnTo>
                  <a:lnTo>
                    <a:pt x="6203" y="67"/>
                  </a:lnTo>
                  <a:lnTo>
                    <a:pt x="33" y="67"/>
                  </a:lnTo>
                  <a:lnTo>
                    <a:pt x="67" y="34"/>
                  </a:lnTo>
                  <a:lnTo>
                    <a:pt x="67" y="9850"/>
                  </a:lnTo>
                  <a:close/>
                </a:path>
              </a:pathLst>
            </a:custGeom>
            <a:solidFill>
              <a:srgbClr val="385D8A"/>
            </a:solidFill>
            <a:ln w="0" cap="flat">
              <a:solidFill>
                <a:srgbClr val="385D8A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5188" name="Rectangle 97"/>
            <p:cNvSpPr>
              <a:spLocks noChangeArrowheads="1"/>
            </p:cNvSpPr>
            <p:nvPr/>
          </p:nvSpPr>
          <p:spPr bwMode="auto">
            <a:xfrm>
              <a:off x="3006" y="2578"/>
              <a:ext cx="348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5189" name="Rectangle 98"/>
            <p:cNvSpPr>
              <a:spLocks noChangeArrowheads="1"/>
            </p:cNvSpPr>
            <p:nvPr/>
          </p:nvSpPr>
          <p:spPr bwMode="auto">
            <a:xfrm>
              <a:off x="3047" y="2599"/>
              <a:ext cx="216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l-SI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ŠKOLA</a:t>
              </a:r>
              <a:endParaRPr kumimoji="0" lang="sl-SI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90" name="Rectangle 99"/>
            <p:cNvSpPr>
              <a:spLocks noChangeArrowheads="1"/>
            </p:cNvSpPr>
            <p:nvPr/>
          </p:nvSpPr>
          <p:spPr bwMode="auto">
            <a:xfrm>
              <a:off x="3288" y="2599"/>
              <a:ext cx="66" cy="1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sl-SI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Arial" pitchFamily="34" charset="0"/>
                  <a:cs typeface="Arial" pitchFamily="34" charset="0"/>
                </a:rPr>
                <a:t> </a:t>
              </a:r>
              <a:endParaRPr kumimoji="0" lang="sl-SI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91" name="Freeform 100"/>
            <p:cNvSpPr>
              <a:spLocks noEditPoints="1"/>
            </p:cNvSpPr>
            <p:nvPr/>
          </p:nvSpPr>
          <p:spPr bwMode="auto">
            <a:xfrm>
              <a:off x="1078" y="2085"/>
              <a:ext cx="265" cy="353"/>
            </a:xfrm>
            <a:custGeom>
              <a:avLst/>
              <a:gdLst>
                <a:gd name="T0" fmla="*/ 107 w 3257"/>
                <a:gd name="T1" fmla="*/ 4340 h 4340"/>
                <a:gd name="T2" fmla="*/ 3231 w 3257"/>
                <a:gd name="T3" fmla="*/ 146 h 4340"/>
                <a:gd name="T4" fmla="*/ 3125 w 3257"/>
                <a:gd name="T5" fmla="*/ 66 h 4340"/>
                <a:gd name="T6" fmla="*/ 0 w 3257"/>
                <a:gd name="T7" fmla="*/ 4260 h 4340"/>
                <a:gd name="T8" fmla="*/ 107 w 3257"/>
                <a:gd name="T9" fmla="*/ 4340 h 4340"/>
                <a:gd name="T10" fmla="*/ 3192 w 3257"/>
                <a:gd name="T11" fmla="*/ 574 h 4340"/>
                <a:gd name="T12" fmla="*/ 3257 w 3257"/>
                <a:gd name="T13" fmla="*/ 0 h 4340"/>
                <a:gd name="T14" fmla="*/ 2726 w 3257"/>
                <a:gd name="T15" fmla="*/ 226 h 4340"/>
                <a:gd name="T16" fmla="*/ 2691 w 3257"/>
                <a:gd name="T17" fmla="*/ 313 h 4340"/>
                <a:gd name="T18" fmla="*/ 2778 w 3257"/>
                <a:gd name="T19" fmla="*/ 349 h 4340"/>
                <a:gd name="T20" fmla="*/ 3204 w 3257"/>
                <a:gd name="T21" fmla="*/ 167 h 4340"/>
                <a:gd name="T22" fmla="*/ 3112 w 3257"/>
                <a:gd name="T23" fmla="*/ 98 h 4340"/>
                <a:gd name="T24" fmla="*/ 3060 w 3257"/>
                <a:gd name="T25" fmla="*/ 559 h 4340"/>
                <a:gd name="T26" fmla="*/ 3119 w 3257"/>
                <a:gd name="T27" fmla="*/ 632 h 4340"/>
                <a:gd name="T28" fmla="*/ 3192 w 3257"/>
                <a:gd name="T29" fmla="*/ 574 h 43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3257" h="4340">
                  <a:moveTo>
                    <a:pt x="107" y="4340"/>
                  </a:moveTo>
                  <a:lnTo>
                    <a:pt x="3231" y="146"/>
                  </a:lnTo>
                  <a:lnTo>
                    <a:pt x="3125" y="66"/>
                  </a:lnTo>
                  <a:lnTo>
                    <a:pt x="0" y="4260"/>
                  </a:lnTo>
                  <a:lnTo>
                    <a:pt x="107" y="4340"/>
                  </a:lnTo>
                  <a:close/>
                  <a:moveTo>
                    <a:pt x="3192" y="574"/>
                  </a:moveTo>
                  <a:lnTo>
                    <a:pt x="3257" y="0"/>
                  </a:lnTo>
                  <a:lnTo>
                    <a:pt x="2726" y="226"/>
                  </a:lnTo>
                  <a:cubicBezTo>
                    <a:pt x="2692" y="240"/>
                    <a:pt x="2676" y="280"/>
                    <a:pt x="2691" y="313"/>
                  </a:cubicBezTo>
                  <a:cubicBezTo>
                    <a:pt x="2705" y="347"/>
                    <a:pt x="2744" y="363"/>
                    <a:pt x="2778" y="349"/>
                  </a:cubicBezTo>
                  <a:lnTo>
                    <a:pt x="3204" y="167"/>
                  </a:lnTo>
                  <a:lnTo>
                    <a:pt x="3112" y="98"/>
                  </a:lnTo>
                  <a:lnTo>
                    <a:pt x="3060" y="559"/>
                  </a:lnTo>
                  <a:cubicBezTo>
                    <a:pt x="3056" y="595"/>
                    <a:pt x="3082" y="628"/>
                    <a:pt x="3119" y="632"/>
                  </a:cubicBezTo>
                  <a:cubicBezTo>
                    <a:pt x="3155" y="636"/>
                    <a:pt x="3188" y="610"/>
                    <a:pt x="3192" y="574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5192" name="Freeform 101"/>
            <p:cNvSpPr>
              <a:spLocks noEditPoints="1"/>
            </p:cNvSpPr>
            <p:nvPr/>
          </p:nvSpPr>
          <p:spPr bwMode="auto">
            <a:xfrm>
              <a:off x="2087" y="2085"/>
              <a:ext cx="50" cy="401"/>
            </a:xfrm>
            <a:custGeom>
              <a:avLst/>
              <a:gdLst>
                <a:gd name="T0" fmla="*/ 266 w 619"/>
                <a:gd name="T1" fmla="*/ 4925 h 4925"/>
                <a:gd name="T2" fmla="*/ 386 w 619"/>
                <a:gd name="T3" fmla="*/ 134 h 4925"/>
                <a:gd name="T4" fmla="*/ 253 w 619"/>
                <a:gd name="T5" fmla="*/ 130 h 4925"/>
                <a:gd name="T6" fmla="*/ 133 w 619"/>
                <a:gd name="T7" fmla="*/ 4922 h 4925"/>
                <a:gd name="T8" fmla="*/ 266 w 619"/>
                <a:gd name="T9" fmla="*/ 4925 h 4925"/>
                <a:gd name="T10" fmla="*/ 601 w 619"/>
                <a:gd name="T11" fmla="*/ 506 h 4925"/>
                <a:gd name="T12" fmla="*/ 323 w 619"/>
                <a:gd name="T13" fmla="*/ 0 h 4925"/>
                <a:gd name="T14" fmla="*/ 19 w 619"/>
                <a:gd name="T15" fmla="*/ 491 h 4925"/>
                <a:gd name="T16" fmla="*/ 41 w 619"/>
                <a:gd name="T17" fmla="*/ 583 h 4925"/>
                <a:gd name="T18" fmla="*/ 133 w 619"/>
                <a:gd name="T19" fmla="*/ 561 h 4925"/>
                <a:gd name="T20" fmla="*/ 133 w 619"/>
                <a:gd name="T21" fmla="*/ 561 h 4925"/>
                <a:gd name="T22" fmla="*/ 376 w 619"/>
                <a:gd name="T23" fmla="*/ 167 h 4925"/>
                <a:gd name="T24" fmla="*/ 261 w 619"/>
                <a:gd name="T25" fmla="*/ 164 h 4925"/>
                <a:gd name="T26" fmla="*/ 484 w 619"/>
                <a:gd name="T27" fmla="*/ 570 h 4925"/>
                <a:gd name="T28" fmla="*/ 575 w 619"/>
                <a:gd name="T29" fmla="*/ 596 h 4925"/>
                <a:gd name="T30" fmla="*/ 601 w 619"/>
                <a:gd name="T31" fmla="*/ 506 h 49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619" h="4925">
                  <a:moveTo>
                    <a:pt x="266" y="4925"/>
                  </a:moveTo>
                  <a:lnTo>
                    <a:pt x="386" y="134"/>
                  </a:lnTo>
                  <a:lnTo>
                    <a:pt x="253" y="130"/>
                  </a:lnTo>
                  <a:lnTo>
                    <a:pt x="133" y="4922"/>
                  </a:lnTo>
                  <a:lnTo>
                    <a:pt x="266" y="4925"/>
                  </a:lnTo>
                  <a:close/>
                  <a:moveTo>
                    <a:pt x="601" y="506"/>
                  </a:moveTo>
                  <a:lnTo>
                    <a:pt x="323" y="0"/>
                  </a:lnTo>
                  <a:lnTo>
                    <a:pt x="19" y="491"/>
                  </a:lnTo>
                  <a:cubicBezTo>
                    <a:pt x="0" y="522"/>
                    <a:pt x="10" y="563"/>
                    <a:pt x="41" y="583"/>
                  </a:cubicBezTo>
                  <a:cubicBezTo>
                    <a:pt x="73" y="602"/>
                    <a:pt x="114" y="592"/>
                    <a:pt x="133" y="561"/>
                  </a:cubicBezTo>
                  <a:lnTo>
                    <a:pt x="133" y="561"/>
                  </a:lnTo>
                  <a:lnTo>
                    <a:pt x="376" y="167"/>
                  </a:lnTo>
                  <a:lnTo>
                    <a:pt x="261" y="164"/>
                  </a:lnTo>
                  <a:lnTo>
                    <a:pt x="484" y="570"/>
                  </a:lnTo>
                  <a:cubicBezTo>
                    <a:pt x="502" y="602"/>
                    <a:pt x="543" y="614"/>
                    <a:pt x="575" y="596"/>
                  </a:cubicBezTo>
                  <a:cubicBezTo>
                    <a:pt x="607" y="578"/>
                    <a:pt x="619" y="538"/>
                    <a:pt x="601" y="506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  <p:sp>
          <p:nvSpPr>
            <p:cNvPr id="5193" name="Freeform 102"/>
            <p:cNvSpPr>
              <a:spLocks noEditPoints="1"/>
            </p:cNvSpPr>
            <p:nvPr/>
          </p:nvSpPr>
          <p:spPr bwMode="auto">
            <a:xfrm>
              <a:off x="2977" y="2085"/>
              <a:ext cx="296" cy="404"/>
            </a:xfrm>
            <a:custGeom>
              <a:avLst/>
              <a:gdLst>
                <a:gd name="T0" fmla="*/ 1768 w 1822"/>
                <a:gd name="T1" fmla="*/ 2481 h 2481"/>
                <a:gd name="T2" fmla="*/ 12 w 1822"/>
                <a:gd name="T3" fmla="*/ 73 h 2481"/>
                <a:gd name="T4" fmla="*/ 66 w 1822"/>
                <a:gd name="T5" fmla="*/ 33 h 2481"/>
                <a:gd name="T6" fmla="*/ 1822 w 1822"/>
                <a:gd name="T7" fmla="*/ 2442 h 2481"/>
                <a:gd name="T8" fmla="*/ 1768 w 1822"/>
                <a:gd name="T9" fmla="*/ 2481 h 2481"/>
                <a:gd name="T10" fmla="*/ 29 w 1822"/>
                <a:gd name="T11" fmla="*/ 287 h 2481"/>
                <a:gd name="T12" fmla="*/ 0 w 1822"/>
                <a:gd name="T13" fmla="*/ 0 h 2481"/>
                <a:gd name="T14" fmla="*/ 264 w 1822"/>
                <a:gd name="T15" fmla="*/ 115 h 2481"/>
                <a:gd name="T16" fmla="*/ 282 w 1822"/>
                <a:gd name="T17" fmla="*/ 159 h 2481"/>
                <a:gd name="T18" fmla="*/ 238 w 1822"/>
                <a:gd name="T19" fmla="*/ 176 h 2481"/>
                <a:gd name="T20" fmla="*/ 26 w 1822"/>
                <a:gd name="T21" fmla="*/ 84 h 2481"/>
                <a:gd name="T22" fmla="*/ 72 w 1822"/>
                <a:gd name="T23" fmla="*/ 50 h 2481"/>
                <a:gd name="T24" fmla="*/ 96 w 1822"/>
                <a:gd name="T25" fmla="*/ 280 h 2481"/>
                <a:gd name="T26" fmla="*/ 66 w 1822"/>
                <a:gd name="T27" fmla="*/ 317 h 2481"/>
                <a:gd name="T28" fmla="*/ 29 w 1822"/>
                <a:gd name="T29" fmla="*/ 287 h 24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22" h="2481">
                  <a:moveTo>
                    <a:pt x="1768" y="2481"/>
                  </a:moveTo>
                  <a:lnTo>
                    <a:pt x="12" y="73"/>
                  </a:lnTo>
                  <a:lnTo>
                    <a:pt x="66" y="33"/>
                  </a:lnTo>
                  <a:lnTo>
                    <a:pt x="1822" y="2442"/>
                  </a:lnTo>
                  <a:lnTo>
                    <a:pt x="1768" y="2481"/>
                  </a:lnTo>
                  <a:close/>
                  <a:moveTo>
                    <a:pt x="29" y="287"/>
                  </a:moveTo>
                  <a:lnTo>
                    <a:pt x="0" y="0"/>
                  </a:lnTo>
                  <a:lnTo>
                    <a:pt x="264" y="115"/>
                  </a:lnTo>
                  <a:cubicBezTo>
                    <a:pt x="281" y="123"/>
                    <a:pt x="289" y="142"/>
                    <a:pt x="282" y="159"/>
                  </a:cubicBezTo>
                  <a:cubicBezTo>
                    <a:pt x="274" y="176"/>
                    <a:pt x="255" y="184"/>
                    <a:pt x="238" y="176"/>
                  </a:cubicBezTo>
                  <a:lnTo>
                    <a:pt x="26" y="84"/>
                  </a:lnTo>
                  <a:lnTo>
                    <a:pt x="72" y="50"/>
                  </a:lnTo>
                  <a:lnTo>
                    <a:pt x="96" y="280"/>
                  </a:lnTo>
                  <a:cubicBezTo>
                    <a:pt x="98" y="298"/>
                    <a:pt x="84" y="315"/>
                    <a:pt x="66" y="317"/>
                  </a:cubicBezTo>
                  <a:cubicBezTo>
                    <a:pt x="48" y="318"/>
                    <a:pt x="31" y="305"/>
                    <a:pt x="29" y="287"/>
                  </a:cubicBezTo>
                  <a:close/>
                </a:path>
              </a:pathLst>
            </a:custGeom>
            <a:solidFill>
              <a:srgbClr val="000000"/>
            </a:solidFill>
            <a:ln w="0" cap="flat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sl-SI"/>
            </a:p>
          </p:txBody>
        </p:sp>
      </p:grpSp>
      <p:sp>
        <p:nvSpPr>
          <p:cNvPr id="5194" name="PoljeZBesedilom 5193"/>
          <p:cNvSpPr txBox="1"/>
          <p:nvPr/>
        </p:nvSpPr>
        <p:spPr>
          <a:xfrm>
            <a:off x="3353508" y="1701890"/>
            <a:ext cx="226497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1600" dirty="0" smtClean="0"/>
              <a:t>DRŽAVNI ISPITNI CENTER</a:t>
            </a:r>
            <a:endParaRPr lang="sl-SI" sz="1600" dirty="0"/>
          </a:p>
        </p:txBody>
      </p:sp>
      <p:sp>
        <p:nvSpPr>
          <p:cNvPr id="5195" name="PoljeZBesedilom 5194"/>
          <p:cNvSpPr txBox="1"/>
          <p:nvPr/>
        </p:nvSpPr>
        <p:spPr>
          <a:xfrm>
            <a:off x="2761797" y="2492859"/>
            <a:ext cx="30137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1400" dirty="0" smtClean="0">
                <a:solidFill>
                  <a:schemeClr val="bg1"/>
                </a:solidFill>
              </a:rPr>
              <a:t>DRŽAVNA KOMISIJA ZA </a:t>
            </a:r>
            <a:r>
              <a:rPr lang="hr-BA" sz="1400" dirty="0" smtClean="0">
                <a:solidFill>
                  <a:schemeClr val="bg1"/>
                </a:solidFill>
              </a:rPr>
              <a:t>OPĆU</a:t>
            </a:r>
            <a:r>
              <a:rPr lang="sl-SI" sz="1400" dirty="0" smtClean="0">
                <a:solidFill>
                  <a:schemeClr val="bg1"/>
                </a:solidFill>
              </a:rPr>
              <a:t> MATURO</a:t>
            </a:r>
            <a:endParaRPr lang="sl-SI" sz="1400" dirty="0">
              <a:solidFill>
                <a:schemeClr val="bg1"/>
              </a:solidFill>
            </a:endParaRPr>
          </a:p>
        </p:txBody>
      </p:sp>
      <p:sp>
        <p:nvSpPr>
          <p:cNvPr id="109" name="PoljeZBesedilom 108"/>
          <p:cNvSpPr txBox="1"/>
          <p:nvPr/>
        </p:nvSpPr>
        <p:spPr>
          <a:xfrm>
            <a:off x="2417224" y="3097603"/>
            <a:ext cx="40206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1400" dirty="0" smtClean="0">
                <a:solidFill>
                  <a:schemeClr val="bg1"/>
                </a:solidFill>
              </a:rPr>
              <a:t>DRŽAVNE PREDMETNE KOMISIJE ZA </a:t>
            </a:r>
            <a:r>
              <a:rPr lang="hr-BA" sz="1400" dirty="0">
                <a:solidFill>
                  <a:schemeClr val="bg1"/>
                </a:solidFill>
              </a:rPr>
              <a:t>OPĆU</a:t>
            </a:r>
            <a:r>
              <a:rPr lang="sl-SI" sz="1400" dirty="0" smtClean="0">
                <a:solidFill>
                  <a:schemeClr val="bg1"/>
                </a:solidFill>
              </a:rPr>
              <a:t> MATURO</a:t>
            </a:r>
            <a:endParaRPr lang="sl-SI" sz="1400" dirty="0">
              <a:solidFill>
                <a:schemeClr val="bg1"/>
              </a:solidFill>
            </a:endParaRPr>
          </a:p>
        </p:txBody>
      </p:sp>
      <p:sp>
        <p:nvSpPr>
          <p:cNvPr id="110" name="PoljeZBesedilom 109"/>
          <p:cNvSpPr txBox="1"/>
          <p:nvPr/>
        </p:nvSpPr>
        <p:spPr>
          <a:xfrm>
            <a:off x="1300358" y="4878752"/>
            <a:ext cx="144078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100" dirty="0" smtClean="0">
                <a:solidFill>
                  <a:schemeClr val="bg1"/>
                </a:solidFill>
              </a:rPr>
              <a:t>ŠKOLSKA KOMISIJA </a:t>
            </a:r>
            <a:br>
              <a:rPr lang="sl-SI" sz="1100" dirty="0" smtClean="0">
                <a:solidFill>
                  <a:schemeClr val="bg1"/>
                </a:solidFill>
              </a:rPr>
            </a:br>
            <a:r>
              <a:rPr lang="sl-SI" sz="1100" dirty="0" smtClean="0">
                <a:solidFill>
                  <a:schemeClr val="bg1"/>
                </a:solidFill>
              </a:rPr>
              <a:t>ZA MATURU</a:t>
            </a:r>
            <a:endParaRPr lang="sl-SI" sz="1100" dirty="0">
              <a:solidFill>
                <a:schemeClr val="bg1"/>
              </a:solidFill>
            </a:endParaRPr>
          </a:p>
        </p:txBody>
      </p:sp>
      <p:sp>
        <p:nvSpPr>
          <p:cNvPr id="115" name="PoljeZBesedilom 114"/>
          <p:cNvSpPr txBox="1"/>
          <p:nvPr/>
        </p:nvSpPr>
        <p:spPr>
          <a:xfrm>
            <a:off x="1191085" y="5617187"/>
            <a:ext cx="17163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100" dirty="0" smtClean="0">
                <a:solidFill>
                  <a:schemeClr val="bg1"/>
                </a:solidFill>
              </a:rPr>
              <a:t>ŠKOLSKE ISPITNE KOMISIJE</a:t>
            </a:r>
            <a:endParaRPr lang="sl-SI" sz="1100" dirty="0">
              <a:solidFill>
                <a:schemeClr val="bg1"/>
              </a:solidFill>
            </a:endParaRPr>
          </a:p>
        </p:txBody>
      </p:sp>
      <p:sp>
        <p:nvSpPr>
          <p:cNvPr id="117" name="PoljeZBesedilom 116"/>
          <p:cNvSpPr txBox="1"/>
          <p:nvPr/>
        </p:nvSpPr>
        <p:spPr>
          <a:xfrm>
            <a:off x="3589540" y="5617187"/>
            <a:ext cx="17163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100" dirty="0" smtClean="0">
                <a:solidFill>
                  <a:schemeClr val="bg1"/>
                </a:solidFill>
              </a:rPr>
              <a:t>ŠKOLSKE ISPITNE KOMISIJE</a:t>
            </a:r>
            <a:endParaRPr lang="sl-SI" sz="1100" dirty="0">
              <a:solidFill>
                <a:schemeClr val="bg1"/>
              </a:solidFill>
            </a:endParaRPr>
          </a:p>
        </p:txBody>
      </p:sp>
      <p:sp>
        <p:nvSpPr>
          <p:cNvPr id="118" name="PoljeZBesedilom 117"/>
          <p:cNvSpPr txBox="1"/>
          <p:nvPr/>
        </p:nvSpPr>
        <p:spPr>
          <a:xfrm>
            <a:off x="6038562" y="5617187"/>
            <a:ext cx="171637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100" dirty="0" smtClean="0">
                <a:solidFill>
                  <a:schemeClr val="bg1"/>
                </a:solidFill>
              </a:rPr>
              <a:t>ŠKOLSKE ISPITNE KOMISIJE</a:t>
            </a:r>
            <a:endParaRPr lang="sl-SI" sz="1100" dirty="0">
              <a:solidFill>
                <a:schemeClr val="bg1"/>
              </a:solidFill>
            </a:endParaRPr>
          </a:p>
        </p:txBody>
      </p:sp>
      <p:sp>
        <p:nvSpPr>
          <p:cNvPr id="84" name="PoljeZBesedilom 83"/>
          <p:cNvSpPr txBox="1"/>
          <p:nvPr/>
        </p:nvSpPr>
        <p:spPr>
          <a:xfrm>
            <a:off x="3718321" y="4878751"/>
            <a:ext cx="144078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100" dirty="0" smtClean="0">
                <a:solidFill>
                  <a:schemeClr val="bg1"/>
                </a:solidFill>
              </a:rPr>
              <a:t>ŠKOLSKA KOMISIJA </a:t>
            </a:r>
            <a:br>
              <a:rPr lang="sl-SI" sz="1100" dirty="0" smtClean="0">
                <a:solidFill>
                  <a:schemeClr val="bg1"/>
                </a:solidFill>
              </a:rPr>
            </a:br>
            <a:r>
              <a:rPr lang="sl-SI" sz="1100" dirty="0" smtClean="0">
                <a:solidFill>
                  <a:schemeClr val="bg1"/>
                </a:solidFill>
              </a:rPr>
              <a:t>ZA MATURU</a:t>
            </a:r>
            <a:endParaRPr lang="sl-SI" sz="1100" dirty="0">
              <a:solidFill>
                <a:schemeClr val="bg1"/>
              </a:solidFill>
            </a:endParaRPr>
          </a:p>
        </p:txBody>
      </p:sp>
      <p:sp>
        <p:nvSpPr>
          <p:cNvPr id="86" name="PoljeZBesedilom 85"/>
          <p:cNvSpPr txBox="1"/>
          <p:nvPr/>
        </p:nvSpPr>
        <p:spPr>
          <a:xfrm>
            <a:off x="6118895" y="4884840"/>
            <a:ext cx="144078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1100" dirty="0" smtClean="0">
                <a:solidFill>
                  <a:schemeClr val="bg1"/>
                </a:solidFill>
              </a:rPr>
              <a:t>ŠKOLSKA KOMISIJA </a:t>
            </a:r>
            <a:br>
              <a:rPr lang="sl-SI" sz="1100" dirty="0" smtClean="0">
                <a:solidFill>
                  <a:schemeClr val="bg1"/>
                </a:solidFill>
              </a:rPr>
            </a:br>
            <a:r>
              <a:rPr lang="sl-SI" sz="1100" dirty="0" smtClean="0">
                <a:solidFill>
                  <a:schemeClr val="bg1"/>
                </a:solidFill>
              </a:rPr>
              <a:t>ZA MATURU</a:t>
            </a:r>
            <a:endParaRPr lang="sl-SI" sz="11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89222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spcBef>
                <a:spcPct val="20000"/>
              </a:spcBef>
            </a:pPr>
            <a:r>
              <a:rPr lang="hr-BA" dirty="0" smtClean="0"/>
              <a:t>Teme za raspravu</a:t>
            </a:r>
            <a:endParaRPr lang="hr-BA" dirty="0" smtClean="0">
              <a:solidFill>
                <a:srgbClr val="00B050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r-BA" sz="1800" b="1" dirty="0" smtClean="0">
                <a:solidFill>
                  <a:srgbClr val="FF0000"/>
                </a:solidFill>
              </a:rPr>
              <a:t>Organi za izvođenje mature i APOSO </a:t>
            </a:r>
          </a:p>
          <a:p>
            <a:pPr marL="0" indent="0">
              <a:buNone/>
            </a:pPr>
            <a:r>
              <a:rPr lang="sl-SI" sz="1800" dirty="0" smtClean="0">
                <a:solidFill>
                  <a:srgbClr val="FF0000"/>
                </a:solidFill>
              </a:rPr>
              <a:t>APOSO</a:t>
            </a:r>
          </a:p>
          <a:p>
            <a:r>
              <a:rPr lang="hr-BA" sz="1800" dirty="0" smtClean="0"/>
              <a:t>Državna komisija za opću maturu</a:t>
            </a:r>
          </a:p>
          <a:p>
            <a:r>
              <a:rPr lang="hr-BA" sz="1800" dirty="0" smtClean="0"/>
              <a:t>Državne predmetne komisije </a:t>
            </a:r>
            <a:r>
              <a:rPr lang="hr-BA" sz="1800" dirty="0"/>
              <a:t>za opću </a:t>
            </a:r>
            <a:r>
              <a:rPr lang="hr-BA" sz="1800" dirty="0" smtClean="0"/>
              <a:t>maturu</a:t>
            </a:r>
          </a:p>
          <a:p>
            <a:pPr marL="0" indent="0">
              <a:spcBef>
                <a:spcPct val="0"/>
              </a:spcBef>
              <a:buNone/>
            </a:pPr>
            <a:endParaRPr lang="hr-BA" sz="1800" dirty="0" smtClean="0"/>
          </a:p>
          <a:p>
            <a:pPr marL="0" indent="0">
              <a:spcBef>
                <a:spcPct val="0"/>
              </a:spcBef>
              <a:buNone/>
            </a:pPr>
            <a:r>
              <a:rPr lang="hr-BA" sz="1800" dirty="0" smtClean="0">
                <a:solidFill>
                  <a:srgbClr val="FF0000"/>
                </a:solidFill>
              </a:rPr>
              <a:t>ŠKOLE</a:t>
            </a:r>
          </a:p>
          <a:p>
            <a:r>
              <a:rPr lang="hr-BA" sz="1800" dirty="0" smtClean="0"/>
              <a:t>Školske komisije za maturo</a:t>
            </a:r>
          </a:p>
          <a:p>
            <a:r>
              <a:rPr lang="hr-BA" sz="1800" dirty="0" smtClean="0"/>
              <a:t>Školske ispitne komisije</a:t>
            </a:r>
          </a:p>
          <a:p>
            <a:pPr marL="0" indent="0">
              <a:spcBef>
                <a:spcPct val="0"/>
              </a:spcBef>
              <a:buNone/>
            </a:pPr>
            <a:endParaRPr lang="hr-BA" dirty="0" smtClean="0"/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sl-SI" sz="1400" dirty="0" smtClean="0">
              <a:solidFill>
                <a:srgbClr val="FF0000"/>
              </a:solidFill>
            </a:endParaRPr>
          </a:p>
        </p:txBody>
      </p:sp>
      <p:pic>
        <p:nvPicPr>
          <p:cNvPr id="4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9577065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spcBef>
                <a:spcPct val="20000"/>
              </a:spcBef>
            </a:pPr>
            <a:r>
              <a:rPr lang="hr-BA" dirty="0" smtClean="0"/>
              <a:t>Sastav </a:t>
            </a:r>
            <a:r>
              <a:rPr lang="hr-BA" dirty="0"/>
              <a:t>Državne komisije za opću </a:t>
            </a:r>
            <a:r>
              <a:rPr lang="hr-BA" dirty="0" smtClean="0"/>
              <a:t>maturu</a:t>
            </a:r>
            <a:endParaRPr lang="en-US" dirty="0" smtClean="0">
              <a:solidFill>
                <a:srgbClr val="00B050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endParaRPr lang="sl-SI" sz="2900" dirty="0" smtClean="0"/>
          </a:p>
          <a:p>
            <a:pPr marL="0" indent="0">
              <a:buNone/>
            </a:pPr>
            <a:r>
              <a:rPr lang="hr-BA" sz="2900" dirty="0" smtClean="0"/>
              <a:t>U državni komisiji za </a:t>
            </a:r>
            <a:r>
              <a:rPr lang="hr-BA" sz="2900" dirty="0"/>
              <a:t>opću</a:t>
            </a:r>
            <a:r>
              <a:rPr lang="hr-BA" sz="2900" dirty="0" smtClean="0"/>
              <a:t> maturo su priznati stručnjaci sa različitih predmetnih područja,  sa područja školskog sistema i stručnjaci vanjskog vrednovanja.  </a:t>
            </a:r>
          </a:p>
          <a:p>
            <a:pPr marL="0" indent="0">
              <a:buNone/>
            </a:pPr>
            <a:endParaRPr lang="hr-BA" sz="2900" dirty="0" smtClean="0"/>
          </a:p>
          <a:p>
            <a:pPr marL="0" indent="0">
              <a:buNone/>
            </a:pPr>
            <a:r>
              <a:rPr lang="hr-BA" sz="2900" dirty="0" smtClean="0"/>
              <a:t>Državna </a:t>
            </a:r>
            <a:r>
              <a:rPr lang="hr-BA" sz="2900" dirty="0"/>
              <a:t>komisija </a:t>
            </a:r>
            <a:r>
              <a:rPr lang="hr-BA" sz="2900" dirty="0" smtClean="0"/>
              <a:t>se sastoji od predstavnika:</a:t>
            </a:r>
          </a:p>
          <a:p>
            <a:pPr lvl="0"/>
            <a:r>
              <a:rPr lang="hr-BA" sz="2900" dirty="0" smtClean="0"/>
              <a:t>Akademije znanosti i umjetnosti,</a:t>
            </a:r>
          </a:p>
          <a:p>
            <a:pPr lvl="0"/>
            <a:r>
              <a:rPr lang="hr-BA" sz="2900" dirty="0" smtClean="0"/>
              <a:t>Stručnog savjeta za opće obrazovanje,</a:t>
            </a:r>
          </a:p>
          <a:p>
            <a:pPr lvl="0"/>
            <a:r>
              <a:rPr lang="hr-BA" sz="2900" dirty="0" smtClean="0"/>
              <a:t>predsjednika državnih predmetnih komisija,</a:t>
            </a:r>
          </a:p>
          <a:p>
            <a:pPr lvl="0"/>
            <a:r>
              <a:rPr lang="hr-BA" sz="2900" dirty="0" smtClean="0"/>
              <a:t>pristojnog ministarstva,</a:t>
            </a:r>
          </a:p>
          <a:p>
            <a:pPr lvl="0"/>
            <a:r>
              <a:rPr lang="hr-BA" sz="2900" dirty="0" smtClean="0"/>
              <a:t>sveučilišnih nastavnika,</a:t>
            </a:r>
          </a:p>
          <a:p>
            <a:pPr lvl="0"/>
            <a:r>
              <a:rPr lang="hr-BA" sz="2900" dirty="0" smtClean="0"/>
              <a:t>direktora općih  gimnazija,</a:t>
            </a:r>
          </a:p>
          <a:p>
            <a:pPr lvl="0"/>
            <a:r>
              <a:rPr lang="hr-BA" sz="2900" dirty="0" smtClean="0"/>
              <a:t>srednjoškolskih nastavnika,</a:t>
            </a:r>
          </a:p>
          <a:p>
            <a:pPr marL="0" indent="0">
              <a:buNone/>
            </a:pPr>
            <a:r>
              <a:rPr lang="hr-BA" sz="2900" dirty="0"/>
              <a:t>i</a:t>
            </a:r>
            <a:r>
              <a:rPr lang="hr-BA" sz="2900" dirty="0" smtClean="0"/>
              <a:t> još od </a:t>
            </a:r>
            <a:r>
              <a:rPr lang="hr-BA" sz="2900" dirty="0" smtClean="0">
                <a:solidFill>
                  <a:srgbClr val="FF0000"/>
                </a:solidFill>
              </a:rPr>
              <a:t>direktora Državnog ispitnoga centra </a:t>
            </a:r>
            <a:r>
              <a:rPr lang="hr-BA" sz="2900" dirty="0" smtClean="0"/>
              <a:t>i direktora Zavoda republike Slovenije za obrazovanje.</a:t>
            </a:r>
          </a:p>
          <a:p>
            <a:pPr marL="0" indent="0">
              <a:buNone/>
            </a:pPr>
            <a:endParaRPr lang="hr-BA" sz="2900" dirty="0" smtClean="0"/>
          </a:p>
          <a:p>
            <a:pPr marL="0" indent="0">
              <a:buNone/>
            </a:pPr>
            <a:r>
              <a:rPr lang="hr-BA" sz="2900" dirty="0" smtClean="0"/>
              <a:t>Državna komisija za maturu ima predsjednika i 12 članova. Komisija je imenovana za četiri godine.</a:t>
            </a:r>
          </a:p>
          <a:p>
            <a:pPr marL="0" indent="0">
              <a:spcBef>
                <a:spcPct val="0"/>
              </a:spcBef>
              <a:buNone/>
            </a:pPr>
            <a:endParaRPr lang="hr-BA" dirty="0" smtClean="0"/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hr-BA" sz="1400" dirty="0" smtClean="0">
              <a:solidFill>
                <a:srgbClr val="FF0000"/>
              </a:solidFill>
            </a:endParaRPr>
          </a:p>
        </p:txBody>
      </p:sp>
      <p:pic>
        <p:nvPicPr>
          <p:cNvPr id="4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88788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spcBef>
                <a:spcPct val="20000"/>
              </a:spcBef>
            </a:pPr>
            <a:r>
              <a:rPr lang="hr-BA" dirty="0" smtClean="0"/>
              <a:t>Zadaci Državne </a:t>
            </a:r>
            <a:r>
              <a:rPr lang="hr-BA" dirty="0"/>
              <a:t>komisije za opću maturu</a:t>
            </a:r>
            <a:endParaRPr lang="en-US" dirty="0" smtClean="0">
              <a:solidFill>
                <a:srgbClr val="00B050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>
            <a:normAutofit/>
          </a:bodyPr>
          <a:lstStyle/>
          <a:p>
            <a:pPr marL="0" indent="0">
              <a:buNone/>
            </a:pPr>
            <a:endParaRPr lang="sl-SI" sz="1800" dirty="0" smtClean="0"/>
          </a:p>
          <a:p>
            <a:pPr marL="0" indent="0">
              <a:buNone/>
            </a:pPr>
            <a:r>
              <a:rPr lang="hr-BA" sz="1800" dirty="0" smtClean="0"/>
              <a:t>Državna komisija </a:t>
            </a:r>
            <a:r>
              <a:rPr lang="hr-BA" sz="1800" dirty="0"/>
              <a:t>za opću </a:t>
            </a:r>
            <a:r>
              <a:rPr lang="hr-BA" sz="1800" dirty="0" smtClean="0"/>
              <a:t>maturu iznosi stručna pitanja v vezi sa maturom i u okviru svog mandata vodi stručne pripreme mature i kontrolira njenu provedbu, a uz to:</a:t>
            </a:r>
          </a:p>
          <a:p>
            <a:r>
              <a:rPr lang="hr-BA" sz="1800" dirty="0" smtClean="0">
                <a:solidFill>
                  <a:srgbClr val="FF0000"/>
                </a:solidFill>
              </a:rPr>
              <a:t>na prijedlog Državnog ispitnoga centra imenuje državne predmetne komisije za </a:t>
            </a:r>
            <a:r>
              <a:rPr lang="hr-BA" sz="1800" dirty="0">
                <a:solidFill>
                  <a:srgbClr val="FF0000"/>
                </a:solidFill>
              </a:rPr>
              <a:t>opću</a:t>
            </a:r>
            <a:r>
              <a:rPr lang="hr-BA" sz="1800" dirty="0" smtClean="0">
                <a:solidFill>
                  <a:srgbClr val="FF0000"/>
                </a:solidFill>
              </a:rPr>
              <a:t> maturu;</a:t>
            </a:r>
          </a:p>
          <a:p>
            <a:r>
              <a:rPr lang="hr-BA" sz="1800" dirty="0"/>
              <a:t>k</a:t>
            </a:r>
            <a:r>
              <a:rPr lang="hr-BA" sz="1800" dirty="0" smtClean="0"/>
              <a:t>oordinira i predlaže ispitni katalog za maturo i predmetne ispitne kataloge za maturo Stručnom savjetu Republike Slovenije </a:t>
            </a:r>
            <a:r>
              <a:rPr lang="hr-BA" sz="1800" dirty="0"/>
              <a:t>za </a:t>
            </a:r>
            <a:r>
              <a:rPr lang="hr-BA" sz="1800" dirty="0" smtClean="0"/>
              <a:t>opće obrazovanje;</a:t>
            </a:r>
          </a:p>
          <a:p>
            <a:r>
              <a:rPr lang="hr-BA" sz="1800" dirty="0"/>
              <a:t>i</a:t>
            </a:r>
            <a:r>
              <a:rPr lang="hr-BA" sz="1800" dirty="0" smtClean="0"/>
              <a:t>znosi prijedlog obrazovnog programa gimnazije i prijedlog obrazovnog programa za  maturski tečaj;</a:t>
            </a:r>
          </a:p>
          <a:p>
            <a:r>
              <a:rPr lang="hr-BA" sz="1800" dirty="0" smtClean="0">
                <a:solidFill>
                  <a:srgbClr val="FF0000"/>
                </a:solidFill>
              </a:rPr>
              <a:t>koordinira stručni rad državnih predmetnih komisija </a:t>
            </a:r>
            <a:r>
              <a:rPr lang="hr-BA" sz="1800" dirty="0">
                <a:solidFill>
                  <a:srgbClr val="FF0000"/>
                </a:solidFill>
              </a:rPr>
              <a:t>za opću </a:t>
            </a:r>
            <a:r>
              <a:rPr lang="hr-BA" sz="1800" dirty="0" smtClean="0">
                <a:solidFill>
                  <a:srgbClr val="FF0000"/>
                </a:solidFill>
              </a:rPr>
              <a:t>maturu;</a:t>
            </a:r>
          </a:p>
          <a:p>
            <a:r>
              <a:rPr lang="hr-BA" sz="1800" dirty="0" smtClean="0"/>
              <a:t>postavi način i postupak kako </a:t>
            </a:r>
            <a:r>
              <a:rPr lang="hr-BA" sz="1800" dirty="0"/>
              <a:t>će </a:t>
            </a:r>
            <a:r>
              <a:rPr lang="hr-BA" sz="1800" dirty="0" smtClean="0"/>
              <a:t>se čuvati podaci i gradivo, koje </a:t>
            </a:r>
            <a:r>
              <a:rPr lang="hr-BA" sz="1800" dirty="0"/>
              <a:t>će </a:t>
            </a:r>
            <a:r>
              <a:rPr lang="hr-BA" sz="1800" dirty="0" smtClean="0"/>
              <a:t>bit markirano kao ispitna tajnost;</a:t>
            </a:r>
          </a:p>
          <a:p>
            <a:pPr marL="0" indent="0">
              <a:buNone/>
            </a:pPr>
            <a:endParaRPr lang="hr-BA" sz="1800" dirty="0" smtClean="0"/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hr-BA" sz="1400" dirty="0" smtClean="0">
              <a:solidFill>
                <a:srgbClr val="FF0000"/>
              </a:solidFill>
            </a:endParaRPr>
          </a:p>
        </p:txBody>
      </p:sp>
      <p:pic>
        <p:nvPicPr>
          <p:cNvPr id="4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08849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spcBef>
                <a:spcPct val="20000"/>
              </a:spcBef>
            </a:pPr>
            <a:r>
              <a:rPr lang="hr-BA" dirty="0" smtClean="0"/>
              <a:t>Zadaci </a:t>
            </a:r>
            <a:r>
              <a:rPr lang="hr-BA" dirty="0"/>
              <a:t>Državne komisije za opću </a:t>
            </a:r>
            <a:r>
              <a:rPr lang="hr-BA" dirty="0" smtClean="0"/>
              <a:t>maturu</a:t>
            </a:r>
            <a:endParaRPr lang="en-US" dirty="0" smtClean="0">
              <a:solidFill>
                <a:srgbClr val="00B050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l-SI" sz="1800" dirty="0" smtClean="0"/>
          </a:p>
          <a:p>
            <a:pPr marL="0" indent="0">
              <a:buNone/>
            </a:pPr>
            <a:r>
              <a:rPr lang="hr-BA" sz="1800" dirty="0" smtClean="0"/>
              <a:t>Državna komisija za opću maturu iznosi stručna pitanja v vezi sa maturom i u okviru svog mandata vodi stručne pripreme mature i kontrolira njenu provedbu, a uz to:</a:t>
            </a:r>
          </a:p>
          <a:p>
            <a:r>
              <a:rPr lang="hr-BA" sz="1800" dirty="0" smtClean="0"/>
              <a:t>pripremi godišnje izvješće </a:t>
            </a:r>
            <a:r>
              <a:rPr lang="hr-BA" sz="1800" dirty="0"/>
              <a:t>za opću </a:t>
            </a:r>
            <a:r>
              <a:rPr lang="hr-BA" sz="1800" dirty="0" smtClean="0"/>
              <a:t>maturu</a:t>
            </a:r>
            <a:r>
              <a:rPr lang="hr-BA" sz="1800" dirty="0"/>
              <a:t>. </a:t>
            </a:r>
            <a:r>
              <a:rPr lang="hr-BA" sz="1800" dirty="0" smtClean="0"/>
              <a:t>Do 1. 12. svake godine komisija šalje izvješće o maturi školskom ministru, Stručnom savjetu Republike Slovenije za opće obrazovanje, sveučilištima i samostalnim sveučilišnim institutima;</a:t>
            </a:r>
          </a:p>
          <a:p>
            <a:r>
              <a:rPr lang="hr-BA" sz="1800" dirty="0" smtClean="0"/>
              <a:t>pregleda i odluči o žalbama kandidata i ugovorima na ocjenu;</a:t>
            </a:r>
          </a:p>
          <a:p>
            <a:r>
              <a:rPr lang="hr-BA" sz="1800" dirty="0" smtClean="0"/>
              <a:t>imenuje posebne stručnjake za pregled ugovora na ocjenu i pripremi upute za njihov rad;</a:t>
            </a:r>
          </a:p>
          <a:p>
            <a:r>
              <a:rPr lang="hr-BA" sz="1800" dirty="0"/>
              <a:t>o</a:t>
            </a:r>
            <a:r>
              <a:rPr lang="hr-BA" sz="1800" dirty="0" smtClean="0"/>
              <a:t>dradi i druge naloge v skladu sa zakonom i drugim propisima.</a:t>
            </a:r>
          </a:p>
          <a:p>
            <a:pPr marL="0" indent="0">
              <a:spcBef>
                <a:spcPct val="0"/>
              </a:spcBef>
              <a:buNone/>
            </a:pPr>
            <a:endParaRPr lang="sl-SI" dirty="0"/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sl-SI" sz="1400" dirty="0" smtClean="0">
              <a:solidFill>
                <a:srgbClr val="FF0000"/>
              </a:solidFill>
            </a:endParaRPr>
          </a:p>
        </p:txBody>
      </p:sp>
      <p:pic>
        <p:nvPicPr>
          <p:cNvPr id="4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19944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spcBef>
                <a:spcPct val="20000"/>
              </a:spcBef>
            </a:pPr>
            <a:r>
              <a:rPr lang="hr-BA" dirty="0" smtClean="0"/>
              <a:t>Sastav </a:t>
            </a:r>
            <a:r>
              <a:rPr lang="hr-BA" dirty="0"/>
              <a:t>d</a:t>
            </a:r>
            <a:r>
              <a:rPr lang="hr-BA" dirty="0" smtClean="0"/>
              <a:t>ržavnih predmetnih komisija </a:t>
            </a:r>
            <a:r>
              <a:rPr lang="hr-BA" dirty="0"/>
              <a:t>za opću </a:t>
            </a:r>
            <a:r>
              <a:rPr lang="hr-BA" dirty="0" smtClean="0"/>
              <a:t>maturu</a:t>
            </a:r>
            <a:endParaRPr lang="en-US" dirty="0" smtClean="0">
              <a:solidFill>
                <a:srgbClr val="00B050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l-SI" sz="1800" dirty="0" smtClean="0"/>
          </a:p>
          <a:p>
            <a:pPr marL="0" indent="0">
              <a:buNone/>
            </a:pPr>
            <a:r>
              <a:rPr lang="hr-BA" sz="1800" dirty="0" smtClean="0"/>
              <a:t>Državne predmetne komisije se sastoje od predstavnika :</a:t>
            </a:r>
          </a:p>
          <a:p>
            <a:pPr lvl="0"/>
            <a:r>
              <a:rPr lang="hr-BA" sz="1800" dirty="0"/>
              <a:t>s</a:t>
            </a:r>
            <a:r>
              <a:rPr lang="hr-BA" sz="1800" dirty="0" smtClean="0"/>
              <a:t>veučilišnih nastavnika (po pravilu predsjednik komisije);</a:t>
            </a:r>
          </a:p>
          <a:p>
            <a:pPr lvl="0"/>
            <a:r>
              <a:rPr lang="hr-BA" sz="1800" dirty="0" smtClean="0"/>
              <a:t>srednjoškolskih nastavnika (jedan od njih postaje glavni ocjenjivač, a komisija može imat još najmanje jednog člana).</a:t>
            </a:r>
          </a:p>
          <a:p>
            <a:pPr marL="0" indent="0">
              <a:buNone/>
            </a:pPr>
            <a:r>
              <a:rPr lang="hr-BA" sz="1800" dirty="0" smtClean="0"/>
              <a:t> </a:t>
            </a:r>
          </a:p>
          <a:p>
            <a:pPr marL="0" indent="0">
              <a:buNone/>
            </a:pPr>
            <a:r>
              <a:rPr lang="hr-BA" sz="1800" dirty="0" smtClean="0">
                <a:solidFill>
                  <a:srgbClr val="FF0000"/>
                </a:solidFill>
              </a:rPr>
              <a:t>Člane predlaže Državni ispitni centar, a  postavi  ih Državna komisija za </a:t>
            </a:r>
            <a:r>
              <a:rPr lang="hr-BA" sz="1800" dirty="0">
                <a:solidFill>
                  <a:srgbClr val="FF0000"/>
                </a:solidFill>
              </a:rPr>
              <a:t>opću</a:t>
            </a:r>
            <a:r>
              <a:rPr lang="hr-BA" sz="1800" dirty="0" smtClean="0">
                <a:solidFill>
                  <a:srgbClr val="FF0000"/>
                </a:solidFill>
              </a:rPr>
              <a:t> maturo za razdoblje četiri godine. Komisija ima od 3 do 10 članov. Između članova komisije izabere sekretara i/ali uređivača ispitnog gradiva.</a:t>
            </a:r>
            <a:endParaRPr lang="hr-BA" dirty="0" smtClean="0">
              <a:solidFill>
                <a:srgbClr val="FF0000"/>
              </a:solidFill>
            </a:endParaRPr>
          </a:p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hr-BA" sz="1400" dirty="0" smtClean="0">
              <a:solidFill>
                <a:srgbClr val="FF0000"/>
              </a:solidFill>
            </a:endParaRPr>
          </a:p>
        </p:txBody>
      </p:sp>
      <p:pic>
        <p:nvPicPr>
          <p:cNvPr id="4" name="Picture 2" descr="C:\Users\GMohorcic\Documents\0 Gregor\ZRSS\5-Skupne službe\mednarodno\Twinning Bosna - ZRSŠ CPI RIC\Logotip\Twinning_logo_FIN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6113255"/>
            <a:ext cx="2880320" cy="70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26850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2548</TotalTime>
  <Words>2099</Words>
  <Application>Microsoft Office PowerPoint</Application>
  <PresentationFormat>Diaprojekcija na zaslonu (4:3)</PresentationFormat>
  <Paragraphs>236</Paragraphs>
  <Slides>23</Slides>
  <Notes>18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23</vt:i4>
      </vt:variant>
    </vt:vector>
  </HeadingPairs>
  <TitlesOfParts>
    <vt:vector size="24" baseType="lpstr">
      <vt:lpstr>Officeova tema</vt:lpstr>
      <vt:lpstr>DRŽAVNE PREDMETNE KOMISIJE</vt:lpstr>
      <vt:lpstr>Značenje mature v školskom sistemu</vt:lpstr>
      <vt:lpstr>Organi za izvođenje mature</vt:lpstr>
      <vt:lpstr>Organi za izvođenje mature i  Državni ispitni centar</vt:lpstr>
      <vt:lpstr>Teme za raspravu</vt:lpstr>
      <vt:lpstr>Sastav Državne komisije za opću maturu</vt:lpstr>
      <vt:lpstr>Zadaci Državne komisije za opću maturu</vt:lpstr>
      <vt:lpstr>Zadaci Državne komisije za opću maturu</vt:lpstr>
      <vt:lpstr>Sastav državnih predmetnih komisija za opću maturu</vt:lpstr>
      <vt:lpstr>Zadatci državnih predmetnih komisija za opću maturu</vt:lpstr>
      <vt:lpstr>Zadatci pojedinačnih članova državnih predmetnih komisija</vt:lpstr>
      <vt:lpstr>Zašto državna predmetna komisija ne može imati samo jednog člana?</vt:lpstr>
      <vt:lpstr>Zašto moramo članove državnih predmetnih komisija skrbno birati?</vt:lpstr>
      <vt:lpstr>Mogući kriteriji za izbor članova državnih predmetnih komisija</vt:lpstr>
      <vt:lpstr>Teme za raspravu</vt:lpstr>
      <vt:lpstr>Suradnja Rica sa državnim predmetnim komisijama</vt:lpstr>
      <vt:lpstr>Način rada državnih predmetnih komisija na Državnom ispitnom centru</vt:lpstr>
      <vt:lpstr>Način rada državnih predmetnih komisija na Državnom ispitnom centru</vt:lpstr>
      <vt:lpstr>Način rada državnih predmetnih komisija na Državnom ispitnom centru</vt:lpstr>
      <vt:lpstr>Način rada državnih predmetnih komisija na Državnom ispitnom centru</vt:lpstr>
      <vt:lpstr>Način rada državnih predmetnih komisija na Državnom ispitnom centru</vt:lpstr>
      <vt:lpstr>Teme za diskusijo</vt:lpstr>
      <vt:lpstr>VIRI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Working together to improve education – how could Slovenian experience help</dc:title>
  <dc:creator>Branko Slivar</dc:creator>
  <cp:lastModifiedBy>Erika Semen</cp:lastModifiedBy>
  <cp:revision>109</cp:revision>
  <dcterms:created xsi:type="dcterms:W3CDTF">2012-09-24T08:42:05Z</dcterms:created>
  <dcterms:modified xsi:type="dcterms:W3CDTF">2013-03-05T08:34:56Z</dcterms:modified>
</cp:coreProperties>
</file>