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359" r:id="rId3"/>
    <p:sldId id="367" r:id="rId4"/>
    <p:sldId id="368" r:id="rId5"/>
    <p:sldId id="369" r:id="rId6"/>
    <p:sldId id="413" r:id="rId7"/>
    <p:sldId id="354" r:id="rId8"/>
    <p:sldId id="337" r:id="rId9"/>
    <p:sldId id="338" r:id="rId10"/>
    <p:sldId id="360" r:id="rId11"/>
    <p:sldId id="364" r:id="rId12"/>
    <p:sldId id="366" r:id="rId13"/>
    <p:sldId id="381" r:id="rId14"/>
    <p:sldId id="373" r:id="rId15"/>
    <p:sldId id="376" r:id="rId16"/>
    <p:sldId id="412" r:id="rId17"/>
    <p:sldId id="393" r:id="rId18"/>
    <p:sldId id="394" r:id="rId19"/>
    <p:sldId id="395" r:id="rId20"/>
    <p:sldId id="396" r:id="rId21"/>
    <p:sldId id="397" r:id="rId22"/>
    <p:sldId id="399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401" r:id="rId33"/>
    <p:sldId id="403" r:id="rId34"/>
    <p:sldId id="402" r:id="rId35"/>
    <p:sldId id="404" r:id="rId36"/>
    <p:sldId id="371" r:id="rId37"/>
    <p:sldId id="339" r:id="rId38"/>
    <p:sldId id="340" r:id="rId39"/>
    <p:sldId id="341" r:id="rId40"/>
    <p:sldId id="342" r:id="rId41"/>
    <p:sldId id="343" r:id="rId42"/>
    <p:sldId id="344" r:id="rId43"/>
    <p:sldId id="382" r:id="rId44"/>
    <p:sldId id="407" r:id="rId45"/>
    <p:sldId id="408" r:id="rId46"/>
    <p:sldId id="409" r:id="rId47"/>
    <p:sldId id="410" r:id="rId48"/>
    <p:sldId id="411" r:id="rId49"/>
    <p:sldId id="365" r:id="rId50"/>
    <p:sldId id="318" r:id="rId51"/>
    <p:sldId id="370" r:id="rId5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982A3-71F6-4E09-A27B-EC2B531F88D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58D8A5BC-C9A7-43F8-BAD3-57CFE0AB1C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</a:t>
          </a:r>
        </a:p>
      </dgm:t>
    </dgm:pt>
    <dgm:pt modelId="{7C10C050-3DD7-4805-9B28-94A5F2E96C3C}" type="parTrans" cxnId="{8C18A218-914D-4335-AC66-F8BBDB54B930}">
      <dgm:prSet/>
      <dgm:spPr/>
      <dgm:t>
        <a:bodyPr/>
        <a:lstStyle/>
        <a:p>
          <a:endParaRPr lang="sl-SI"/>
        </a:p>
      </dgm:t>
    </dgm:pt>
    <dgm:pt modelId="{FCF42922-0FC3-4148-968D-33D0716A87EA}" type="sibTrans" cxnId="{8C18A218-914D-4335-AC66-F8BBDB54B930}">
      <dgm:prSet/>
      <dgm:spPr/>
      <dgm:t>
        <a:bodyPr/>
        <a:lstStyle/>
        <a:p>
          <a:endParaRPr lang="sl-SI"/>
        </a:p>
      </dgm:t>
    </dgm:pt>
    <dgm:pt modelId="{E4B43306-313D-4B80-884B-7A362D157F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OPĆI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PODACI</a:t>
          </a:r>
        </a:p>
      </dgm:t>
    </dgm:pt>
    <dgm:pt modelId="{CC533CFC-3A0A-4FE8-BC07-F79DF7178E5E}" type="parTrans" cxnId="{F0D4D950-3776-408F-BE01-262470491BC4}">
      <dgm:prSet/>
      <dgm:spPr/>
      <dgm:t>
        <a:bodyPr/>
        <a:lstStyle/>
        <a:p>
          <a:endParaRPr lang="sl-SI"/>
        </a:p>
      </dgm:t>
    </dgm:pt>
    <dgm:pt modelId="{FB28AB0C-267A-451C-8D98-D41F5B9AE613}" type="sibTrans" cxnId="{F0D4D950-3776-408F-BE01-262470491BC4}">
      <dgm:prSet/>
      <dgm:spPr/>
      <dgm:t>
        <a:bodyPr/>
        <a:lstStyle/>
        <a:p>
          <a:endParaRPr lang="sl-SI"/>
        </a:p>
      </dgm:t>
    </dgm:pt>
    <dgm:pt modelId="{935B595A-55ED-43F3-BFD9-A481B4767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STATISTIKA</a:t>
          </a:r>
        </a:p>
      </dgm:t>
    </dgm:pt>
    <dgm:pt modelId="{3118684A-2433-4EED-B9A5-0F12F750FC84}" type="parTrans" cxnId="{6D8E9EC3-AD95-46C0-BF1F-745A8432F476}">
      <dgm:prSet/>
      <dgm:spPr/>
      <dgm:t>
        <a:bodyPr/>
        <a:lstStyle/>
        <a:p>
          <a:endParaRPr lang="sl-SI"/>
        </a:p>
      </dgm:t>
    </dgm:pt>
    <dgm:pt modelId="{7BCF396C-E752-4563-AE30-B9B7195ADECA}" type="sibTrans" cxnId="{6D8E9EC3-AD95-46C0-BF1F-745A8432F476}">
      <dgm:prSet/>
      <dgm:spPr/>
      <dgm:t>
        <a:bodyPr/>
        <a:lstStyle/>
        <a:p>
          <a:endParaRPr lang="sl-SI"/>
        </a:p>
      </dgm:t>
    </dgm:pt>
    <dgm:pt modelId="{724E6BBB-A3FD-4B80-BCE8-C87C108504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PARAMETRI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ITEMA</a:t>
          </a:r>
        </a:p>
      </dgm:t>
    </dgm:pt>
    <dgm:pt modelId="{96B696DE-E496-4C8D-BADC-FC452C062C9C}" type="parTrans" cxnId="{46D1C8C4-8927-4D20-A633-98CD0C337CDF}">
      <dgm:prSet/>
      <dgm:spPr/>
      <dgm:t>
        <a:bodyPr/>
        <a:lstStyle/>
        <a:p>
          <a:endParaRPr lang="sl-SI"/>
        </a:p>
      </dgm:t>
    </dgm:pt>
    <dgm:pt modelId="{4E21E3F3-D9C7-44CC-A141-5589BA4FD1F3}" type="sibTrans" cxnId="{46D1C8C4-8927-4D20-A633-98CD0C337CDF}">
      <dgm:prSet/>
      <dgm:spPr/>
      <dgm:t>
        <a:bodyPr/>
        <a:lstStyle/>
        <a:p>
          <a:endParaRPr lang="sl-SI"/>
        </a:p>
      </dgm:t>
    </dgm:pt>
    <dgm:pt modelId="{40E0750E-99AC-4B86-AC5E-0D12499D8A82}" type="pres">
      <dgm:prSet presAssocID="{C1E982A3-71F6-4E09-A27B-EC2B531F88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0F6CA-6D4A-47C9-A9D4-F4DA4BA11DCD}" type="pres">
      <dgm:prSet presAssocID="{58D8A5BC-C9A7-43F8-BAD3-57CFE0AB1C1B}" presName="centerShape" presStyleLbl="node0" presStyleIdx="0" presStyleCnt="1"/>
      <dgm:spPr/>
      <dgm:t>
        <a:bodyPr/>
        <a:lstStyle/>
        <a:p>
          <a:endParaRPr lang="sl-SI"/>
        </a:p>
      </dgm:t>
    </dgm:pt>
    <dgm:pt modelId="{53BFD048-D3F3-43A9-B3BE-7AF8CDF7EB19}" type="pres">
      <dgm:prSet presAssocID="{CC533CFC-3A0A-4FE8-BC07-F79DF7178E5E}" presName="Name9" presStyleLbl="parChTrans1D2" presStyleIdx="0" presStyleCnt="3"/>
      <dgm:spPr/>
      <dgm:t>
        <a:bodyPr/>
        <a:lstStyle/>
        <a:p>
          <a:endParaRPr lang="sl-SI"/>
        </a:p>
      </dgm:t>
    </dgm:pt>
    <dgm:pt modelId="{EEAF809E-F09E-4317-BDDD-329654CA339F}" type="pres">
      <dgm:prSet presAssocID="{CC533CFC-3A0A-4FE8-BC07-F79DF7178E5E}" presName="connTx" presStyleLbl="parChTrans1D2" presStyleIdx="0" presStyleCnt="3"/>
      <dgm:spPr/>
      <dgm:t>
        <a:bodyPr/>
        <a:lstStyle/>
        <a:p>
          <a:endParaRPr lang="sl-SI"/>
        </a:p>
      </dgm:t>
    </dgm:pt>
    <dgm:pt modelId="{98EA6C1A-B205-493D-9AA0-22137E6D539B}" type="pres">
      <dgm:prSet presAssocID="{E4B43306-313D-4B80-884B-7A362D157F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60F7EB-C95D-4ABD-9869-17716D8151AB}" type="pres">
      <dgm:prSet presAssocID="{3118684A-2433-4EED-B9A5-0F12F750FC84}" presName="Name9" presStyleLbl="parChTrans1D2" presStyleIdx="1" presStyleCnt="3"/>
      <dgm:spPr/>
      <dgm:t>
        <a:bodyPr/>
        <a:lstStyle/>
        <a:p>
          <a:endParaRPr lang="sl-SI"/>
        </a:p>
      </dgm:t>
    </dgm:pt>
    <dgm:pt modelId="{F877D62F-8A59-4529-8D7D-F1671FE9207E}" type="pres">
      <dgm:prSet presAssocID="{3118684A-2433-4EED-B9A5-0F12F750FC84}" presName="connTx" presStyleLbl="parChTrans1D2" presStyleIdx="1" presStyleCnt="3"/>
      <dgm:spPr/>
      <dgm:t>
        <a:bodyPr/>
        <a:lstStyle/>
        <a:p>
          <a:endParaRPr lang="sl-SI"/>
        </a:p>
      </dgm:t>
    </dgm:pt>
    <dgm:pt modelId="{661F1E89-6F49-4DDF-9CEB-7CD0192CE2BD}" type="pres">
      <dgm:prSet presAssocID="{935B595A-55ED-43F3-BFD9-A481B4767E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1DB2D6-496D-4BD5-B7C4-66288319C586}" type="pres">
      <dgm:prSet presAssocID="{96B696DE-E496-4C8D-BADC-FC452C062C9C}" presName="Name9" presStyleLbl="parChTrans1D2" presStyleIdx="2" presStyleCnt="3"/>
      <dgm:spPr/>
      <dgm:t>
        <a:bodyPr/>
        <a:lstStyle/>
        <a:p>
          <a:endParaRPr lang="sl-SI"/>
        </a:p>
      </dgm:t>
    </dgm:pt>
    <dgm:pt modelId="{5E5E6229-33DA-496C-BF88-80CA48B2A02D}" type="pres">
      <dgm:prSet presAssocID="{96B696DE-E496-4C8D-BADC-FC452C062C9C}" presName="connTx" presStyleLbl="parChTrans1D2" presStyleIdx="2" presStyleCnt="3"/>
      <dgm:spPr/>
      <dgm:t>
        <a:bodyPr/>
        <a:lstStyle/>
        <a:p>
          <a:endParaRPr lang="sl-SI"/>
        </a:p>
      </dgm:t>
    </dgm:pt>
    <dgm:pt modelId="{F8CF6DFE-2ACB-44B3-B88B-9FAA94ABB469}" type="pres">
      <dgm:prSet presAssocID="{724E6BBB-A3FD-4B80-BCE8-C87C10850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93792E6-96A4-4F51-BB93-9E359B10996E}" type="presOf" srcId="{96B696DE-E496-4C8D-BADC-FC452C062C9C}" destId="{6C1DB2D6-496D-4BD5-B7C4-66288319C586}" srcOrd="0" destOrd="0" presId="urn:microsoft.com/office/officeart/2005/8/layout/radial1"/>
    <dgm:cxn modelId="{D4390F50-5804-4907-BC65-DC8A26B4C606}" type="presOf" srcId="{724E6BBB-A3FD-4B80-BCE8-C87C1085044C}" destId="{F8CF6DFE-2ACB-44B3-B88B-9FAA94ABB469}" srcOrd="0" destOrd="0" presId="urn:microsoft.com/office/officeart/2005/8/layout/radial1"/>
    <dgm:cxn modelId="{6D8E9EC3-AD95-46C0-BF1F-745A8432F476}" srcId="{58D8A5BC-C9A7-43F8-BAD3-57CFE0AB1C1B}" destId="{935B595A-55ED-43F3-BFD9-A481B4767E36}" srcOrd="1" destOrd="0" parTransId="{3118684A-2433-4EED-B9A5-0F12F750FC84}" sibTransId="{7BCF396C-E752-4563-AE30-B9B7195ADECA}"/>
    <dgm:cxn modelId="{1DEC95ED-65DA-401F-8CEA-9EA3A57D768D}" type="presOf" srcId="{CC533CFC-3A0A-4FE8-BC07-F79DF7178E5E}" destId="{EEAF809E-F09E-4317-BDDD-329654CA339F}" srcOrd="1" destOrd="0" presId="urn:microsoft.com/office/officeart/2005/8/layout/radial1"/>
    <dgm:cxn modelId="{F27B793B-E22B-4461-9244-9B2FE67E5B91}" type="presOf" srcId="{935B595A-55ED-43F3-BFD9-A481B4767E36}" destId="{661F1E89-6F49-4DDF-9CEB-7CD0192CE2BD}" srcOrd="0" destOrd="0" presId="urn:microsoft.com/office/officeart/2005/8/layout/radial1"/>
    <dgm:cxn modelId="{8C18A218-914D-4335-AC66-F8BBDB54B930}" srcId="{C1E982A3-71F6-4E09-A27B-EC2B531F88DC}" destId="{58D8A5BC-C9A7-43F8-BAD3-57CFE0AB1C1B}" srcOrd="0" destOrd="0" parTransId="{7C10C050-3DD7-4805-9B28-94A5F2E96C3C}" sibTransId="{FCF42922-0FC3-4148-968D-33D0716A87EA}"/>
    <dgm:cxn modelId="{0325DF4C-0C9C-4BA9-AE3E-2F6BCACDE144}" type="presOf" srcId="{C1E982A3-71F6-4E09-A27B-EC2B531F88DC}" destId="{40E0750E-99AC-4B86-AC5E-0D12499D8A82}" srcOrd="0" destOrd="0" presId="urn:microsoft.com/office/officeart/2005/8/layout/radial1"/>
    <dgm:cxn modelId="{5452E757-F594-4775-81C4-6D5DC28A0B32}" type="presOf" srcId="{3118684A-2433-4EED-B9A5-0F12F750FC84}" destId="{F877D62F-8A59-4529-8D7D-F1671FE9207E}" srcOrd="1" destOrd="0" presId="urn:microsoft.com/office/officeart/2005/8/layout/radial1"/>
    <dgm:cxn modelId="{AEEFB3D4-FF9D-4708-B004-CC170DB827B7}" type="presOf" srcId="{58D8A5BC-C9A7-43F8-BAD3-57CFE0AB1C1B}" destId="{1D70F6CA-6D4A-47C9-A9D4-F4DA4BA11DCD}" srcOrd="0" destOrd="0" presId="urn:microsoft.com/office/officeart/2005/8/layout/radial1"/>
    <dgm:cxn modelId="{B4B8720B-F415-4786-BFBB-350447329557}" type="presOf" srcId="{3118684A-2433-4EED-B9A5-0F12F750FC84}" destId="{7160F7EB-C95D-4ABD-9869-17716D8151AB}" srcOrd="0" destOrd="0" presId="urn:microsoft.com/office/officeart/2005/8/layout/radial1"/>
    <dgm:cxn modelId="{46D1C8C4-8927-4D20-A633-98CD0C337CDF}" srcId="{58D8A5BC-C9A7-43F8-BAD3-57CFE0AB1C1B}" destId="{724E6BBB-A3FD-4B80-BCE8-C87C1085044C}" srcOrd="2" destOrd="0" parTransId="{96B696DE-E496-4C8D-BADC-FC452C062C9C}" sibTransId="{4E21E3F3-D9C7-44CC-A141-5589BA4FD1F3}"/>
    <dgm:cxn modelId="{6094BBC2-25B4-4D25-AF38-2194EB57F705}" type="presOf" srcId="{96B696DE-E496-4C8D-BADC-FC452C062C9C}" destId="{5E5E6229-33DA-496C-BF88-80CA48B2A02D}" srcOrd="1" destOrd="0" presId="urn:microsoft.com/office/officeart/2005/8/layout/radial1"/>
    <dgm:cxn modelId="{F0D4D950-3776-408F-BE01-262470491BC4}" srcId="{58D8A5BC-C9A7-43F8-BAD3-57CFE0AB1C1B}" destId="{E4B43306-313D-4B80-884B-7A362D157F6D}" srcOrd="0" destOrd="0" parTransId="{CC533CFC-3A0A-4FE8-BC07-F79DF7178E5E}" sibTransId="{FB28AB0C-267A-451C-8D98-D41F5B9AE613}"/>
    <dgm:cxn modelId="{EDB69600-C085-403E-9089-4FEA3618E303}" type="presOf" srcId="{E4B43306-313D-4B80-884B-7A362D157F6D}" destId="{98EA6C1A-B205-493D-9AA0-22137E6D539B}" srcOrd="0" destOrd="0" presId="urn:microsoft.com/office/officeart/2005/8/layout/radial1"/>
    <dgm:cxn modelId="{3B409E39-1983-4BC5-A202-343B80A25352}" type="presOf" srcId="{CC533CFC-3A0A-4FE8-BC07-F79DF7178E5E}" destId="{53BFD048-D3F3-43A9-B3BE-7AF8CDF7EB19}" srcOrd="0" destOrd="0" presId="urn:microsoft.com/office/officeart/2005/8/layout/radial1"/>
    <dgm:cxn modelId="{752CC7C3-828C-4042-8B43-D7E95EDFFAE6}" type="presParOf" srcId="{40E0750E-99AC-4B86-AC5E-0D12499D8A82}" destId="{1D70F6CA-6D4A-47C9-A9D4-F4DA4BA11DCD}" srcOrd="0" destOrd="0" presId="urn:microsoft.com/office/officeart/2005/8/layout/radial1"/>
    <dgm:cxn modelId="{9F8440E3-24A1-43E3-A7AF-819FC36D6C82}" type="presParOf" srcId="{40E0750E-99AC-4B86-AC5E-0D12499D8A82}" destId="{53BFD048-D3F3-43A9-B3BE-7AF8CDF7EB19}" srcOrd="1" destOrd="0" presId="urn:microsoft.com/office/officeart/2005/8/layout/radial1"/>
    <dgm:cxn modelId="{DD4FD457-8565-4CAF-8153-7D145F4E74A9}" type="presParOf" srcId="{53BFD048-D3F3-43A9-B3BE-7AF8CDF7EB19}" destId="{EEAF809E-F09E-4317-BDDD-329654CA339F}" srcOrd="0" destOrd="0" presId="urn:microsoft.com/office/officeart/2005/8/layout/radial1"/>
    <dgm:cxn modelId="{B5D0A9AA-2106-4A69-B6F5-746F35DA8BAC}" type="presParOf" srcId="{40E0750E-99AC-4B86-AC5E-0D12499D8A82}" destId="{98EA6C1A-B205-493D-9AA0-22137E6D539B}" srcOrd="2" destOrd="0" presId="urn:microsoft.com/office/officeart/2005/8/layout/radial1"/>
    <dgm:cxn modelId="{A3BF025C-DCE4-4F66-952F-92B3E80197FF}" type="presParOf" srcId="{40E0750E-99AC-4B86-AC5E-0D12499D8A82}" destId="{7160F7EB-C95D-4ABD-9869-17716D8151AB}" srcOrd="3" destOrd="0" presId="urn:microsoft.com/office/officeart/2005/8/layout/radial1"/>
    <dgm:cxn modelId="{FE951820-FFC2-4436-9804-37B8EE0EA329}" type="presParOf" srcId="{7160F7EB-C95D-4ABD-9869-17716D8151AB}" destId="{F877D62F-8A59-4529-8D7D-F1671FE9207E}" srcOrd="0" destOrd="0" presId="urn:microsoft.com/office/officeart/2005/8/layout/radial1"/>
    <dgm:cxn modelId="{C63CAFB4-24CE-4844-AF6E-C3AB3A11F686}" type="presParOf" srcId="{40E0750E-99AC-4B86-AC5E-0D12499D8A82}" destId="{661F1E89-6F49-4DDF-9CEB-7CD0192CE2BD}" srcOrd="4" destOrd="0" presId="urn:microsoft.com/office/officeart/2005/8/layout/radial1"/>
    <dgm:cxn modelId="{424BB43C-7613-4D23-8442-95375F6A476A}" type="presParOf" srcId="{40E0750E-99AC-4B86-AC5E-0D12499D8A82}" destId="{6C1DB2D6-496D-4BD5-B7C4-66288319C586}" srcOrd="5" destOrd="0" presId="urn:microsoft.com/office/officeart/2005/8/layout/radial1"/>
    <dgm:cxn modelId="{38EAC814-F90A-4B5A-A750-90ACF026AD07}" type="presParOf" srcId="{6C1DB2D6-496D-4BD5-B7C4-66288319C586}" destId="{5E5E6229-33DA-496C-BF88-80CA48B2A02D}" srcOrd="0" destOrd="0" presId="urn:microsoft.com/office/officeart/2005/8/layout/radial1"/>
    <dgm:cxn modelId="{A1080A73-9644-4606-B1F0-F5E9B8130991}" type="presParOf" srcId="{40E0750E-99AC-4B86-AC5E-0D12499D8A82}" destId="{F8CF6DFE-2ACB-44B3-B88B-9FAA94ABB46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982A3-71F6-4E09-A27B-EC2B531F88D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58D8A5BC-C9A7-43F8-BAD3-57CFE0AB1C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</a:t>
          </a:r>
        </a:p>
      </dgm:t>
    </dgm:pt>
    <dgm:pt modelId="{7C10C050-3DD7-4805-9B28-94A5F2E96C3C}" type="parTrans" cxnId="{8C18A218-914D-4335-AC66-F8BBDB54B930}">
      <dgm:prSet/>
      <dgm:spPr/>
      <dgm:t>
        <a:bodyPr/>
        <a:lstStyle/>
        <a:p>
          <a:endParaRPr lang="sl-SI"/>
        </a:p>
      </dgm:t>
    </dgm:pt>
    <dgm:pt modelId="{FCF42922-0FC3-4148-968D-33D0716A87EA}" type="sibTrans" cxnId="{8C18A218-914D-4335-AC66-F8BBDB54B930}">
      <dgm:prSet/>
      <dgm:spPr/>
      <dgm:t>
        <a:bodyPr/>
        <a:lstStyle/>
        <a:p>
          <a:endParaRPr lang="sl-SI"/>
        </a:p>
      </dgm:t>
    </dgm:pt>
    <dgm:pt modelId="{E4B43306-313D-4B80-884B-7A362D157F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OPĆI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PODACI</a:t>
          </a:r>
        </a:p>
      </dgm:t>
    </dgm:pt>
    <dgm:pt modelId="{CC533CFC-3A0A-4FE8-BC07-F79DF7178E5E}" type="parTrans" cxnId="{F0D4D950-3776-408F-BE01-262470491BC4}">
      <dgm:prSet/>
      <dgm:spPr/>
      <dgm:t>
        <a:bodyPr/>
        <a:lstStyle/>
        <a:p>
          <a:endParaRPr lang="sl-SI"/>
        </a:p>
      </dgm:t>
    </dgm:pt>
    <dgm:pt modelId="{FB28AB0C-267A-451C-8D98-D41F5B9AE613}" type="sibTrans" cxnId="{F0D4D950-3776-408F-BE01-262470491BC4}">
      <dgm:prSet/>
      <dgm:spPr/>
      <dgm:t>
        <a:bodyPr/>
        <a:lstStyle/>
        <a:p>
          <a:endParaRPr lang="sl-SI"/>
        </a:p>
      </dgm:t>
    </dgm:pt>
    <dgm:pt modelId="{935B595A-55ED-43F3-BFD9-A481B4767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STATISTIKA</a:t>
          </a:r>
        </a:p>
      </dgm:t>
    </dgm:pt>
    <dgm:pt modelId="{3118684A-2433-4EED-B9A5-0F12F750FC84}" type="parTrans" cxnId="{6D8E9EC3-AD95-46C0-BF1F-745A8432F476}">
      <dgm:prSet/>
      <dgm:spPr/>
      <dgm:t>
        <a:bodyPr/>
        <a:lstStyle/>
        <a:p>
          <a:endParaRPr lang="sl-SI"/>
        </a:p>
      </dgm:t>
    </dgm:pt>
    <dgm:pt modelId="{7BCF396C-E752-4563-AE30-B9B7195ADECA}" type="sibTrans" cxnId="{6D8E9EC3-AD95-46C0-BF1F-745A8432F476}">
      <dgm:prSet/>
      <dgm:spPr/>
      <dgm:t>
        <a:bodyPr/>
        <a:lstStyle/>
        <a:p>
          <a:endParaRPr lang="sl-SI"/>
        </a:p>
      </dgm:t>
    </dgm:pt>
    <dgm:pt modelId="{724E6BBB-A3FD-4B80-BCE8-C87C108504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PARAMETRI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ITEMA</a:t>
          </a:r>
        </a:p>
      </dgm:t>
    </dgm:pt>
    <dgm:pt modelId="{96B696DE-E496-4C8D-BADC-FC452C062C9C}" type="parTrans" cxnId="{46D1C8C4-8927-4D20-A633-98CD0C337CDF}">
      <dgm:prSet/>
      <dgm:spPr/>
      <dgm:t>
        <a:bodyPr/>
        <a:lstStyle/>
        <a:p>
          <a:endParaRPr lang="sl-SI"/>
        </a:p>
      </dgm:t>
    </dgm:pt>
    <dgm:pt modelId="{4E21E3F3-D9C7-44CC-A141-5589BA4FD1F3}" type="sibTrans" cxnId="{46D1C8C4-8927-4D20-A633-98CD0C337CDF}">
      <dgm:prSet/>
      <dgm:spPr/>
      <dgm:t>
        <a:bodyPr/>
        <a:lstStyle/>
        <a:p>
          <a:endParaRPr lang="sl-SI"/>
        </a:p>
      </dgm:t>
    </dgm:pt>
    <dgm:pt modelId="{40E0750E-99AC-4B86-AC5E-0D12499D8A82}" type="pres">
      <dgm:prSet presAssocID="{C1E982A3-71F6-4E09-A27B-EC2B531F88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70F6CA-6D4A-47C9-A9D4-F4DA4BA11DCD}" type="pres">
      <dgm:prSet presAssocID="{58D8A5BC-C9A7-43F8-BAD3-57CFE0AB1C1B}" presName="centerShape" presStyleLbl="node0" presStyleIdx="0" presStyleCnt="1"/>
      <dgm:spPr/>
      <dgm:t>
        <a:bodyPr/>
        <a:lstStyle/>
        <a:p>
          <a:endParaRPr lang="sl-SI"/>
        </a:p>
      </dgm:t>
    </dgm:pt>
    <dgm:pt modelId="{53BFD048-D3F3-43A9-B3BE-7AF8CDF7EB19}" type="pres">
      <dgm:prSet presAssocID="{CC533CFC-3A0A-4FE8-BC07-F79DF7178E5E}" presName="Name9" presStyleLbl="parChTrans1D2" presStyleIdx="0" presStyleCnt="3"/>
      <dgm:spPr/>
      <dgm:t>
        <a:bodyPr/>
        <a:lstStyle/>
        <a:p>
          <a:endParaRPr lang="sl-SI"/>
        </a:p>
      </dgm:t>
    </dgm:pt>
    <dgm:pt modelId="{EEAF809E-F09E-4317-BDDD-329654CA339F}" type="pres">
      <dgm:prSet presAssocID="{CC533CFC-3A0A-4FE8-BC07-F79DF7178E5E}" presName="connTx" presStyleLbl="parChTrans1D2" presStyleIdx="0" presStyleCnt="3"/>
      <dgm:spPr/>
      <dgm:t>
        <a:bodyPr/>
        <a:lstStyle/>
        <a:p>
          <a:endParaRPr lang="sl-SI"/>
        </a:p>
      </dgm:t>
    </dgm:pt>
    <dgm:pt modelId="{98EA6C1A-B205-493D-9AA0-22137E6D539B}" type="pres">
      <dgm:prSet presAssocID="{E4B43306-313D-4B80-884B-7A362D157F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60F7EB-C95D-4ABD-9869-17716D8151AB}" type="pres">
      <dgm:prSet presAssocID="{3118684A-2433-4EED-B9A5-0F12F750FC84}" presName="Name9" presStyleLbl="parChTrans1D2" presStyleIdx="1" presStyleCnt="3"/>
      <dgm:spPr/>
      <dgm:t>
        <a:bodyPr/>
        <a:lstStyle/>
        <a:p>
          <a:endParaRPr lang="sl-SI"/>
        </a:p>
      </dgm:t>
    </dgm:pt>
    <dgm:pt modelId="{F877D62F-8A59-4529-8D7D-F1671FE9207E}" type="pres">
      <dgm:prSet presAssocID="{3118684A-2433-4EED-B9A5-0F12F750FC84}" presName="connTx" presStyleLbl="parChTrans1D2" presStyleIdx="1" presStyleCnt="3"/>
      <dgm:spPr/>
      <dgm:t>
        <a:bodyPr/>
        <a:lstStyle/>
        <a:p>
          <a:endParaRPr lang="sl-SI"/>
        </a:p>
      </dgm:t>
    </dgm:pt>
    <dgm:pt modelId="{661F1E89-6F49-4DDF-9CEB-7CD0192CE2BD}" type="pres">
      <dgm:prSet presAssocID="{935B595A-55ED-43F3-BFD9-A481B4767E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C1DB2D6-496D-4BD5-B7C4-66288319C586}" type="pres">
      <dgm:prSet presAssocID="{96B696DE-E496-4C8D-BADC-FC452C062C9C}" presName="Name9" presStyleLbl="parChTrans1D2" presStyleIdx="2" presStyleCnt="3"/>
      <dgm:spPr/>
      <dgm:t>
        <a:bodyPr/>
        <a:lstStyle/>
        <a:p>
          <a:endParaRPr lang="sl-SI"/>
        </a:p>
      </dgm:t>
    </dgm:pt>
    <dgm:pt modelId="{5E5E6229-33DA-496C-BF88-80CA48B2A02D}" type="pres">
      <dgm:prSet presAssocID="{96B696DE-E496-4C8D-BADC-FC452C062C9C}" presName="connTx" presStyleLbl="parChTrans1D2" presStyleIdx="2" presStyleCnt="3"/>
      <dgm:spPr/>
      <dgm:t>
        <a:bodyPr/>
        <a:lstStyle/>
        <a:p>
          <a:endParaRPr lang="sl-SI"/>
        </a:p>
      </dgm:t>
    </dgm:pt>
    <dgm:pt modelId="{F8CF6DFE-2ACB-44B3-B88B-9FAA94ABB469}" type="pres">
      <dgm:prSet presAssocID="{724E6BBB-A3FD-4B80-BCE8-C87C108504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D8E9EC3-AD95-46C0-BF1F-745A8432F476}" srcId="{58D8A5BC-C9A7-43F8-BAD3-57CFE0AB1C1B}" destId="{935B595A-55ED-43F3-BFD9-A481B4767E36}" srcOrd="1" destOrd="0" parTransId="{3118684A-2433-4EED-B9A5-0F12F750FC84}" sibTransId="{7BCF396C-E752-4563-AE30-B9B7195ADECA}"/>
    <dgm:cxn modelId="{8C18A218-914D-4335-AC66-F8BBDB54B930}" srcId="{C1E982A3-71F6-4E09-A27B-EC2B531F88DC}" destId="{58D8A5BC-C9A7-43F8-BAD3-57CFE0AB1C1B}" srcOrd="0" destOrd="0" parTransId="{7C10C050-3DD7-4805-9B28-94A5F2E96C3C}" sibTransId="{FCF42922-0FC3-4148-968D-33D0716A87EA}"/>
    <dgm:cxn modelId="{CDD7DD4F-3701-4D8C-8A62-9019DC224526}" type="presOf" srcId="{96B696DE-E496-4C8D-BADC-FC452C062C9C}" destId="{6C1DB2D6-496D-4BD5-B7C4-66288319C586}" srcOrd="0" destOrd="0" presId="urn:microsoft.com/office/officeart/2005/8/layout/radial1"/>
    <dgm:cxn modelId="{6E7E117F-E819-4AEB-9750-A93850B8FD65}" type="presOf" srcId="{C1E982A3-71F6-4E09-A27B-EC2B531F88DC}" destId="{40E0750E-99AC-4B86-AC5E-0D12499D8A82}" srcOrd="0" destOrd="0" presId="urn:microsoft.com/office/officeart/2005/8/layout/radial1"/>
    <dgm:cxn modelId="{46D1C8C4-8927-4D20-A633-98CD0C337CDF}" srcId="{58D8A5BC-C9A7-43F8-BAD3-57CFE0AB1C1B}" destId="{724E6BBB-A3FD-4B80-BCE8-C87C1085044C}" srcOrd="2" destOrd="0" parTransId="{96B696DE-E496-4C8D-BADC-FC452C062C9C}" sibTransId="{4E21E3F3-D9C7-44CC-A141-5589BA4FD1F3}"/>
    <dgm:cxn modelId="{D63F0B32-CB93-4136-95F1-EDBEEA2433F1}" type="presOf" srcId="{58D8A5BC-C9A7-43F8-BAD3-57CFE0AB1C1B}" destId="{1D70F6CA-6D4A-47C9-A9D4-F4DA4BA11DCD}" srcOrd="0" destOrd="0" presId="urn:microsoft.com/office/officeart/2005/8/layout/radial1"/>
    <dgm:cxn modelId="{19B7698F-AE70-4FB5-B67F-BC5A453B71C7}" type="presOf" srcId="{724E6BBB-A3FD-4B80-BCE8-C87C1085044C}" destId="{F8CF6DFE-2ACB-44B3-B88B-9FAA94ABB469}" srcOrd="0" destOrd="0" presId="urn:microsoft.com/office/officeart/2005/8/layout/radial1"/>
    <dgm:cxn modelId="{F0D4D950-3776-408F-BE01-262470491BC4}" srcId="{58D8A5BC-C9A7-43F8-BAD3-57CFE0AB1C1B}" destId="{E4B43306-313D-4B80-884B-7A362D157F6D}" srcOrd="0" destOrd="0" parTransId="{CC533CFC-3A0A-4FE8-BC07-F79DF7178E5E}" sibTransId="{FB28AB0C-267A-451C-8D98-D41F5B9AE613}"/>
    <dgm:cxn modelId="{A492C553-14E1-4421-9478-B0A5E5AD1957}" type="presOf" srcId="{96B696DE-E496-4C8D-BADC-FC452C062C9C}" destId="{5E5E6229-33DA-496C-BF88-80CA48B2A02D}" srcOrd="1" destOrd="0" presId="urn:microsoft.com/office/officeart/2005/8/layout/radial1"/>
    <dgm:cxn modelId="{EB71A980-0525-42D3-82BC-C84908F61907}" type="presOf" srcId="{CC533CFC-3A0A-4FE8-BC07-F79DF7178E5E}" destId="{53BFD048-D3F3-43A9-B3BE-7AF8CDF7EB19}" srcOrd="0" destOrd="0" presId="urn:microsoft.com/office/officeart/2005/8/layout/radial1"/>
    <dgm:cxn modelId="{6B41C930-D544-414C-B3A7-65A7A25539A8}" type="presOf" srcId="{935B595A-55ED-43F3-BFD9-A481B4767E36}" destId="{661F1E89-6F49-4DDF-9CEB-7CD0192CE2BD}" srcOrd="0" destOrd="0" presId="urn:microsoft.com/office/officeart/2005/8/layout/radial1"/>
    <dgm:cxn modelId="{52FD5168-2BB9-4E5E-B1B8-FA27FA1CD008}" type="presOf" srcId="{CC533CFC-3A0A-4FE8-BC07-F79DF7178E5E}" destId="{EEAF809E-F09E-4317-BDDD-329654CA339F}" srcOrd="1" destOrd="0" presId="urn:microsoft.com/office/officeart/2005/8/layout/radial1"/>
    <dgm:cxn modelId="{CCE1AB28-D3D5-4AB0-A287-EFCAAF4640E6}" type="presOf" srcId="{E4B43306-313D-4B80-884B-7A362D157F6D}" destId="{98EA6C1A-B205-493D-9AA0-22137E6D539B}" srcOrd="0" destOrd="0" presId="urn:microsoft.com/office/officeart/2005/8/layout/radial1"/>
    <dgm:cxn modelId="{656F7E38-CC75-440F-9284-C9A1C5BCA533}" type="presOf" srcId="{3118684A-2433-4EED-B9A5-0F12F750FC84}" destId="{7160F7EB-C95D-4ABD-9869-17716D8151AB}" srcOrd="0" destOrd="0" presId="urn:microsoft.com/office/officeart/2005/8/layout/radial1"/>
    <dgm:cxn modelId="{B76F037A-4C8D-4FD0-A8FB-52B5D3EFA64F}" type="presOf" srcId="{3118684A-2433-4EED-B9A5-0F12F750FC84}" destId="{F877D62F-8A59-4529-8D7D-F1671FE9207E}" srcOrd="1" destOrd="0" presId="urn:microsoft.com/office/officeart/2005/8/layout/radial1"/>
    <dgm:cxn modelId="{B1976324-7A9B-4FA1-8AB3-BA955829F1C7}" type="presParOf" srcId="{40E0750E-99AC-4B86-AC5E-0D12499D8A82}" destId="{1D70F6CA-6D4A-47C9-A9D4-F4DA4BA11DCD}" srcOrd="0" destOrd="0" presId="urn:microsoft.com/office/officeart/2005/8/layout/radial1"/>
    <dgm:cxn modelId="{87D558B4-0F5D-4529-9CAF-0E6693885F02}" type="presParOf" srcId="{40E0750E-99AC-4B86-AC5E-0D12499D8A82}" destId="{53BFD048-D3F3-43A9-B3BE-7AF8CDF7EB19}" srcOrd="1" destOrd="0" presId="urn:microsoft.com/office/officeart/2005/8/layout/radial1"/>
    <dgm:cxn modelId="{C753A82F-C103-40FE-8187-03F3A1E86765}" type="presParOf" srcId="{53BFD048-D3F3-43A9-B3BE-7AF8CDF7EB19}" destId="{EEAF809E-F09E-4317-BDDD-329654CA339F}" srcOrd="0" destOrd="0" presId="urn:microsoft.com/office/officeart/2005/8/layout/radial1"/>
    <dgm:cxn modelId="{41BF7157-D054-43A1-A533-1150A744FC14}" type="presParOf" srcId="{40E0750E-99AC-4B86-AC5E-0D12499D8A82}" destId="{98EA6C1A-B205-493D-9AA0-22137E6D539B}" srcOrd="2" destOrd="0" presId="urn:microsoft.com/office/officeart/2005/8/layout/radial1"/>
    <dgm:cxn modelId="{4D2F374E-F8C2-46AB-8C6B-2AD8F0C9C99E}" type="presParOf" srcId="{40E0750E-99AC-4B86-AC5E-0D12499D8A82}" destId="{7160F7EB-C95D-4ABD-9869-17716D8151AB}" srcOrd="3" destOrd="0" presId="urn:microsoft.com/office/officeart/2005/8/layout/radial1"/>
    <dgm:cxn modelId="{328409ED-E5CF-4E89-965F-3DC7858DA108}" type="presParOf" srcId="{7160F7EB-C95D-4ABD-9869-17716D8151AB}" destId="{F877D62F-8A59-4529-8D7D-F1671FE9207E}" srcOrd="0" destOrd="0" presId="urn:microsoft.com/office/officeart/2005/8/layout/radial1"/>
    <dgm:cxn modelId="{924F763D-5725-4A9A-A378-884A8535D997}" type="presParOf" srcId="{40E0750E-99AC-4B86-AC5E-0D12499D8A82}" destId="{661F1E89-6F49-4DDF-9CEB-7CD0192CE2BD}" srcOrd="4" destOrd="0" presId="urn:microsoft.com/office/officeart/2005/8/layout/radial1"/>
    <dgm:cxn modelId="{B0CB6400-DE0B-49C9-B5DF-2605C52735C3}" type="presParOf" srcId="{40E0750E-99AC-4B86-AC5E-0D12499D8A82}" destId="{6C1DB2D6-496D-4BD5-B7C4-66288319C586}" srcOrd="5" destOrd="0" presId="urn:microsoft.com/office/officeart/2005/8/layout/radial1"/>
    <dgm:cxn modelId="{42A0BDDF-3E0C-4958-B865-DFABED41DDD2}" type="presParOf" srcId="{6C1DB2D6-496D-4BD5-B7C4-66288319C586}" destId="{5E5E6229-33DA-496C-BF88-80CA48B2A02D}" srcOrd="0" destOrd="0" presId="urn:microsoft.com/office/officeart/2005/8/layout/radial1"/>
    <dgm:cxn modelId="{1931B122-313B-4570-899F-B5F441BAF414}" type="presParOf" srcId="{40E0750E-99AC-4B86-AC5E-0D12499D8A82}" destId="{F8CF6DFE-2ACB-44B3-B88B-9FAA94ABB46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0F6CA-6D4A-47C9-A9D4-F4DA4BA11DCD}">
      <dsp:nvSpPr>
        <dsp:cNvPr id="0" name=""/>
        <dsp:cNvSpPr/>
      </dsp:nvSpPr>
      <dsp:spPr>
        <a:xfrm>
          <a:off x="1772724" y="1746119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3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</a:t>
          </a:r>
        </a:p>
      </dsp:txBody>
      <dsp:txXfrm>
        <a:off x="1969091" y="1942486"/>
        <a:ext cx="948142" cy="948142"/>
      </dsp:txXfrm>
    </dsp:sp>
    <dsp:sp modelId="{53BFD048-D3F3-43A9-B3BE-7AF8CDF7EB19}">
      <dsp:nvSpPr>
        <dsp:cNvPr id="0" name=""/>
        <dsp:cNvSpPr/>
      </dsp:nvSpPr>
      <dsp:spPr>
        <a:xfrm rot="16200000">
          <a:off x="2241297" y="1519557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433069" y="1534161"/>
        <a:ext cx="20186" cy="20186"/>
      </dsp:txXfrm>
    </dsp:sp>
    <dsp:sp modelId="{98EA6C1A-B205-493D-9AA0-22137E6D539B}">
      <dsp:nvSpPr>
        <dsp:cNvPr id="0" name=""/>
        <dsp:cNvSpPr/>
      </dsp:nvSpPr>
      <dsp:spPr>
        <a:xfrm>
          <a:off x="1772724" y="1513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OPĆI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PODACI</a:t>
          </a:r>
        </a:p>
      </dsp:txBody>
      <dsp:txXfrm>
        <a:off x="1969091" y="197880"/>
        <a:ext cx="948142" cy="948142"/>
      </dsp:txXfrm>
    </dsp:sp>
    <dsp:sp modelId="{7160F7EB-C95D-4ABD-9869-17716D8151AB}">
      <dsp:nvSpPr>
        <dsp:cNvPr id="0" name=""/>
        <dsp:cNvSpPr/>
      </dsp:nvSpPr>
      <dsp:spPr>
        <a:xfrm rot="1800000">
          <a:off x="2996734" y="2828011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188505" y="2842615"/>
        <a:ext cx="20186" cy="20186"/>
      </dsp:txXfrm>
    </dsp:sp>
    <dsp:sp modelId="{661F1E89-6F49-4DDF-9CEB-7CD0192CE2BD}">
      <dsp:nvSpPr>
        <dsp:cNvPr id="0" name=""/>
        <dsp:cNvSpPr/>
      </dsp:nvSpPr>
      <dsp:spPr>
        <a:xfrm>
          <a:off x="3283597" y="2618422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STATISTIKA</a:t>
          </a:r>
        </a:p>
      </dsp:txBody>
      <dsp:txXfrm>
        <a:off x="3479964" y="2814789"/>
        <a:ext cx="948142" cy="948142"/>
      </dsp:txXfrm>
    </dsp:sp>
    <dsp:sp modelId="{6C1DB2D6-496D-4BD5-B7C4-66288319C586}">
      <dsp:nvSpPr>
        <dsp:cNvPr id="0" name=""/>
        <dsp:cNvSpPr/>
      </dsp:nvSpPr>
      <dsp:spPr>
        <a:xfrm rot="9000000">
          <a:off x="1485860" y="2828011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1677632" y="2842615"/>
        <a:ext cx="20186" cy="20186"/>
      </dsp:txXfrm>
    </dsp:sp>
    <dsp:sp modelId="{F8CF6DFE-2ACB-44B3-B88B-9FAA94ABB469}">
      <dsp:nvSpPr>
        <dsp:cNvPr id="0" name=""/>
        <dsp:cNvSpPr/>
      </dsp:nvSpPr>
      <dsp:spPr>
        <a:xfrm>
          <a:off x="261851" y="2618422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PARAMETRI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ITEMA</a:t>
          </a:r>
        </a:p>
      </dsp:txBody>
      <dsp:txXfrm>
        <a:off x="458218" y="2814789"/>
        <a:ext cx="948142" cy="948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0F6CA-6D4A-47C9-A9D4-F4DA4BA11DCD}">
      <dsp:nvSpPr>
        <dsp:cNvPr id="0" name=""/>
        <dsp:cNvSpPr/>
      </dsp:nvSpPr>
      <dsp:spPr>
        <a:xfrm>
          <a:off x="1772724" y="1746119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3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</a:t>
          </a:r>
        </a:p>
      </dsp:txBody>
      <dsp:txXfrm>
        <a:off x="1969091" y="1942486"/>
        <a:ext cx="948142" cy="948142"/>
      </dsp:txXfrm>
    </dsp:sp>
    <dsp:sp modelId="{53BFD048-D3F3-43A9-B3BE-7AF8CDF7EB19}">
      <dsp:nvSpPr>
        <dsp:cNvPr id="0" name=""/>
        <dsp:cNvSpPr/>
      </dsp:nvSpPr>
      <dsp:spPr>
        <a:xfrm rot="16200000">
          <a:off x="2241297" y="1519557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433069" y="1534161"/>
        <a:ext cx="20186" cy="20186"/>
      </dsp:txXfrm>
    </dsp:sp>
    <dsp:sp modelId="{98EA6C1A-B205-493D-9AA0-22137E6D539B}">
      <dsp:nvSpPr>
        <dsp:cNvPr id="0" name=""/>
        <dsp:cNvSpPr/>
      </dsp:nvSpPr>
      <dsp:spPr>
        <a:xfrm>
          <a:off x="1772724" y="1513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OPĆI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PODACI</a:t>
          </a:r>
        </a:p>
      </dsp:txBody>
      <dsp:txXfrm>
        <a:off x="1969091" y="197880"/>
        <a:ext cx="948142" cy="948142"/>
      </dsp:txXfrm>
    </dsp:sp>
    <dsp:sp modelId="{7160F7EB-C95D-4ABD-9869-17716D8151AB}">
      <dsp:nvSpPr>
        <dsp:cNvPr id="0" name=""/>
        <dsp:cNvSpPr/>
      </dsp:nvSpPr>
      <dsp:spPr>
        <a:xfrm rot="1800000">
          <a:off x="2996734" y="2828011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188505" y="2842615"/>
        <a:ext cx="20186" cy="20186"/>
      </dsp:txXfrm>
    </dsp:sp>
    <dsp:sp modelId="{661F1E89-6F49-4DDF-9CEB-7CD0192CE2BD}">
      <dsp:nvSpPr>
        <dsp:cNvPr id="0" name=""/>
        <dsp:cNvSpPr/>
      </dsp:nvSpPr>
      <dsp:spPr>
        <a:xfrm>
          <a:off x="3283597" y="2618422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STATISTIKA</a:t>
          </a:r>
        </a:p>
      </dsp:txBody>
      <dsp:txXfrm>
        <a:off x="3479964" y="2814789"/>
        <a:ext cx="948142" cy="948142"/>
      </dsp:txXfrm>
    </dsp:sp>
    <dsp:sp modelId="{6C1DB2D6-496D-4BD5-B7C4-66288319C586}">
      <dsp:nvSpPr>
        <dsp:cNvPr id="0" name=""/>
        <dsp:cNvSpPr/>
      </dsp:nvSpPr>
      <dsp:spPr>
        <a:xfrm rot="9000000">
          <a:off x="1485860" y="2828011"/>
          <a:ext cx="403729" cy="49394"/>
        </a:xfrm>
        <a:custGeom>
          <a:avLst/>
          <a:gdLst/>
          <a:ahLst/>
          <a:cxnLst/>
          <a:rect l="0" t="0" r="0" b="0"/>
          <a:pathLst>
            <a:path>
              <a:moveTo>
                <a:pt x="0" y="24697"/>
              </a:moveTo>
              <a:lnTo>
                <a:pt x="403729" y="24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1677632" y="2842615"/>
        <a:ext cx="20186" cy="20186"/>
      </dsp:txXfrm>
    </dsp:sp>
    <dsp:sp modelId="{F8CF6DFE-2ACB-44B3-B88B-9FAA94ABB469}">
      <dsp:nvSpPr>
        <dsp:cNvPr id="0" name=""/>
        <dsp:cNvSpPr/>
      </dsp:nvSpPr>
      <dsp:spPr>
        <a:xfrm>
          <a:off x="261851" y="2618422"/>
          <a:ext cx="1340876" cy="1340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PARAMETRI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ITEMA</a:t>
          </a:r>
        </a:p>
      </dsp:txBody>
      <dsp:txXfrm>
        <a:off x="458218" y="2814789"/>
        <a:ext cx="948142" cy="94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2FA3-09CD-43AD-BC66-6DDAD63DF8FA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6142-1BCE-4B28-AA8F-C48499FB925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2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96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278EE13-3E73-4FF5-A06E-D46FB3371E1A}" type="slidenum">
              <a:rPr lang="sl-SI" smtClean="0">
                <a:latin typeface="Arial" charset="0"/>
              </a:rPr>
              <a:pPr eaLnBrk="1" hangingPunct="1"/>
              <a:t>23</a:t>
            </a:fld>
            <a:endParaRPr lang="sl-SI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24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25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26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27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28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29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25C258C-E251-4462-8CB9-D3BAE7B332A9}" type="slidenum">
              <a:rPr lang="sl-SI" smtClean="0">
                <a:latin typeface="Arial" charset="0"/>
              </a:rPr>
              <a:pPr eaLnBrk="1" hangingPunct="1"/>
              <a:t>2</a:t>
            </a:fld>
            <a:endParaRPr lang="sl-SI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30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31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32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33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34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35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36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6D20EB3-A137-4080-9D9D-63FE4C57F104}" type="slidenum">
              <a:rPr lang="sl-SI" smtClean="0">
                <a:latin typeface="Arial" charset="0"/>
              </a:rPr>
              <a:pPr eaLnBrk="1" hangingPunct="1"/>
              <a:t>37</a:t>
            </a:fld>
            <a:endParaRPr lang="sl-SI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B8B70F7-EDA3-4E70-AECD-6884D2E7D823}" type="slidenum">
              <a:rPr lang="sl-SI" smtClean="0">
                <a:latin typeface="Arial" charset="0"/>
              </a:rPr>
              <a:pPr eaLnBrk="1" hangingPunct="1"/>
              <a:t>38</a:t>
            </a:fld>
            <a:endParaRPr lang="sl-SI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B99474A-9692-49A2-B205-F7BE53ABF509}" type="slidenum">
              <a:rPr lang="sl-SI" smtClean="0">
                <a:latin typeface="Arial" charset="0"/>
              </a:rPr>
              <a:pPr eaLnBrk="1" hangingPunct="1"/>
              <a:t>39</a:t>
            </a:fld>
            <a:endParaRPr lang="sl-SI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25C258C-E251-4462-8CB9-D3BAE7B332A9}" type="slidenum">
              <a:rPr lang="sl-SI" smtClean="0">
                <a:latin typeface="Arial" charset="0"/>
              </a:rPr>
              <a:pPr eaLnBrk="1" hangingPunct="1"/>
              <a:t>3</a:t>
            </a:fld>
            <a:endParaRPr lang="sl-SI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1CEC386-0FF3-4907-900B-A156D89FE5AF}" type="slidenum">
              <a:rPr lang="sl-SI" smtClean="0">
                <a:latin typeface="Arial" charset="0"/>
              </a:rPr>
              <a:pPr eaLnBrk="1" hangingPunct="1"/>
              <a:t>40</a:t>
            </a:fld>
            <a:endParaRPr lang="sl-SI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C9EC7AF-0E09-4F5C-B4AE-FA4FC2CA9F58}" type="slidenum">
              <a:rPr lang="sl-SI" smtClean="0">
                <a:latin typeface="Arial" charset="0"/>
              </a:rPr>
              <a:pPr eaLnBrk="1" hangingPunct="1"/>
              <a:t>41</a:t>
            </a:fld>
            <a:endParaRPr lang="sl-SI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625A689-639E-4FE5-8519-D244CF1034C1}" type="slidenum">
              <a:rPr lang="sl-SI" smtClean="0">
                <a:latin typeface="Arial" charset="0"/>
              </a:rPr>
              <a:pPr eaLnBrk="1" hangingPunct="1"/>
              <a:t>42</a:t>
            </a:fld>
            <a:endParaRPr lang="sl-SI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625A689-639E-4FE5-8519-D244CF1034C1}" type="slidenum">
              <a:rPr lang="sl-SI" smtClean="0">
                <a:latin typeface="Arial" charset="0"/>
              </a:rPr>
              <a:pPr eaLnBrk="1" hangingPunct="1"/>
              <a:t>43</a:t>
            </a:fld>
            <a:endParaRPr lang="sl-SI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44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45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46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1FE7483-C7DE-4362-9EF0-7FBB7BB64B6B}" type="slidenum">
              <a:rPr lang="sl-SI" smtClean="0">
                <a:latin typeface="Arial" charset="0"/>
              </a:rPr>
              <a:pPr eaLnBrk="1" hangingPunct="1"/>
              <a:t>47</a:t>
            </a:fld>
            <a:endParaRPr lang="sl-SI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49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278EE13-3E73-4FF5-A06E-D46FB3371E1A}" type="slidenum">
              <a:rPr lang="sl-SI" smtClean="0">
                <a:latin typeface="Arial" charset="0"/>
              </a:rPr>
              <a:pPr eaLnBrk="1" hangingPunct="1"/>
              <a:t>50</a:t>
            </a:fld>
            <a:endParaRPr lang="sl-SI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25C258C-E251-4462-8CB9-D3BAE7B332A9}" type="slidenum">
              <a:rPr lang="sl-SI" smtClean="0">
                <a:latin typeface="Arial" charset="0"/>
              </a:rPr>
              <a:pPr eaLnBrk="1" hangingPunct="1"/>
              <a:t>4</a:t>
            </a:fld>
            <a:endParaRPr lang="sl-SI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278EE13-3E73-4FF5-A06E-D46FB3371E1A}" type="slidenum">
              <a:rPr lang="sl-SI" smtClean="0">
                <a:latin typeface="Arial" charset="0"/>
              </a:rPr>
              <a:pPr eaLnBrk="1" hangingPunct="1"/>
              <a:t>51</a:t>
            </a:fld>
            <a:endParaRPr lang="sl-SI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25C258C-E251-4462-8CB9-D3BAE7B332A9}" type="slidenum">
              <a:rPr lang="sl-SI" smtClean="0">
                <a:latin typeface="Arial" charset="0"/>
              </a:rPr>
              <a:pPr eaLnBrk="1" hangingPunct="1"/>
              <a:t>5</a:t>
            </a:fld>
            <a:endParaRPr lang="sl-SI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25C258C-E251-4462-8CB9-D3BAE7B332A9}" type="slidenum">
              <a:rPr lang="sl-SI" smtClean="0">
                <a:latin typeface="Arial" charset="0"/>
              </a:rPr>
              <a:pPr eaLnBrk="1" hangingPunct="1"/>
              <a:t>7</a:t>
            </a:fld>
            <a:endParaRPr lang="sl-SI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6264B35-68B0-433C-8D56-EEFCD7CF3404}" type="slidenum">
              <a:rPr lang="sl-SI" smtClean="0">
                <a:latin typeface="Arial" charset="0"/>
              </a:rPr>
              <a:pPr eaLnBrk="1" hangingPunct="1"/>
              <a:t>8</a:t>
            </a:fld>
            <a:endParaRPr lang="sl-SI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3E8EE00-F508-4DA4-8BC9-9D17995890A0}" type="slidenum">
              <a:rPr lang="sl-SI" smtClean="0">
                <a:latin typeface="Arial" charset="0"/>
              </a:rPr>
              <a:pPr eaLnBrk="1" hangingPunct="1"/>
              <a:t>9</a:t>
            </a:fld>
            <a:endParaRPr lang="sl-SI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National asseessment of knowledge in 9-year primary scholl: PRIMARY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General matura: SECUNDARY EDUCATION</a:t>
            </a:r>
          </a:p>
          <a:p>
            <a:pPr eaLnBrk="1" hangingPunct="1"/>
            <a:r>
              <a:rPr lang="sl-SI" smtClean="0">
                <a:solidFill>
                  <a:srgbClr val="FF00FF"/>
                </a:solidFill>
              </a:rPr>
              <a:t>Vocational matura: VOCATIONAL EDUCATION</a:t>
            </a:r>
          </a:p>
          <a:p>
            <a:pPr eaLnBrk="1" hangingPunct="1"/>
            <a:r>
              <a:rPr lang="sl-SI" smtClean="0"/>
              <a:t>National vocational qualifications: PRACTICAL SKILLS AND PERFORMANCE BASED TESTS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1F1F-1A4E-41B8-B5D0-FE7EC16C75B1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6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1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34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44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2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8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49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5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1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37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2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2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9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5ABC-E585-44B2-82A2-0CA4428E43CD}" type="datetimeFigureOut">
              <a:rPr lang="sl-SI" smtClean="0"/>
              <a:pPr/>
              <a:t>6.3.2013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6877-C4BC-4A17-9DB4-1411FF8964B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1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Izpitni%20kompleti/SM%20NE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jpe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Izpitni%20komplet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priprema%20gradiva_klasicno_2.3.2013.doc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priprava%20gradiva_banka%20nalog_2.3.2013.doc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052736"/>
            <a:ext cx="7848872" cy="1224136"/>
          </a:xfrm>
        </p:spPr>
        <p:txBody>
          <a:bodyPr>
            <a:normAutofit fontScale="90000"/>
          </a:bodyPr>
          <a:lstStyle/>
          <a:p>
            <a:r>
              <a:rPr lang="hr-HR" cap="small" dirty="0" smtClean="0">
                <a:latin typeface="Arial Rounded MT Bold" pitchFamily="34" charset="0"/>
              </a:rPr>
              <a:t>SASTAVLJANJE ITEMA I TESTOVA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429000"/>
            <a:ext cx="6732240" cy="16561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sl-SI" sz="2000" b="1" dirty="0" smtClean="0">
                <a:solidFill>
                  <a:schemeClr val="tx1"/>
                </a:solidFill>
              </a:rPr>
              <a:t>TE</a:t>
            </a:r>
            <a:r>
              <a:rPr lang="en-GB" sz="2000" b="1" dirty="0" smtClean="0">
                <a:solidFill>
                  <a:schemeClr val="tx1"/>
                </a:solidFill>
              </a:rPr>
              <a:t>RMS </a:t>
            </a:r>
            <a:r>
              <a:rPr lang="en-GB" sz="2000" b="1" dirty="0">
                <a:solidFill>
                  <a:schemeClr val="tx1"/>
                </a:solidFill>
              </a:rPr>
              <a:t>OF REFERENCE: </a:t>
            </a:r>
            <a:r>
              <a:rPr lang="en-US" sz="2000" b="1" dirty="0">
                <a:solidFill>
                  <a:schemeClr val="tx1"/>
                </a:solidFill>
              </a:rPr>
              <a:t>BA09-IB-OT-01 RECIRCULATION </a:t>
            </a:r>
            <a:r>
              <a:rPr lang="en-GB" sz="2000" b="1" dirty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Strengthening Institutional Capacity of the Agency for Preprimary, Primary and</a:t>
            </a:r>
            <a:r>
              <a:rPr lang="en-GB" sz="2000" b="1" dirty="0">
                <a:solidFill>
                  <a:schemeClr val="tx1"/>
                </a:solidFill>
              </a:rPr>
              <a:t> Secondary Education”</a:t>
            </a:r>
            <a:endParaRPr lang="sl-SI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sl-SI" sz="2000" dirty="0">
              <a:solidFill>
                <a:schemeClr val="tx1"/>
              </a:solidFill>
            </a:endParaRPr>
          </a:p>
          <a:p>
            <a:pPr algn="l">
              <a:lnSpc>
                <a:spcPct val="85000"/>
              </a:lnSpc>
              <a:spcBef>
                <a:spcPct val="1000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</a:pPr>
            <a:r>
              <a:rPr lang="sr-Latn-CS" sz="2000" b="1" dirty="0" smtClean="0">
                <a:solidFill>
                  <a:schemeClr val="tx1"/>
                </a:solidFill>
              </a:rPr>
              <a:t>Erika Semen, Saša </a:t>
            </a:r>
            <a:r>
              <a:rPr lang="sr-Latn-CS" sz="2000" b="1" dirty="0" err="1" smtClean="0">
                <a:solidFill>
                  <a:schemeClr val="tx1"/>
                </a:solidFill>
              </a:rPr>
              <a:t>Masterl</a:t>
            </a:r>
            <a:r>
              <a:rPr lang="sr-Latn-CS" sz="2000" b="1" dirty="0" smtClean="0">
                <a:solidFill>
                  <a:schemeClr val="tx1"/>
                </a:solidFill>
              </a:rPr>
              <a:t> (</a:t>
            </a:r>
            <a:r>
              <a:rPr lang="sr-Latn-CS" sz="2000" b="1" dirty="0" err="1" smtClean="0">
                <a:solidFill>
                  <a:schemeClr val="tx1"/>
                </a:solidFill>
              </a:rPr>
              <a:t>Ric</a:t>
            </a:r>
            <a:r>
              <a:rPr lang="sr-Latn-CS" sz="20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5000"/>
              </a:lnSpc>
            </a:pPr>
            <a:r>
              <a:rPr lang="sr-Latn-CS" sz="2000" b="1" dirty="0">
                <a:solidFill>
                  <a:schemeClr val="tx1"/>
                </a:solidFill>
              </a:rPr>
              <a:t> </a:t>
            </a:r>
            <a:endParaRPr lang="sr-Latn-CS" sz="220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sr-Latn-CS" sz="2200" dirty="0">
                <a:solidFill>
                  <a:schemeClr val="tx1"/>
                </a:solidFill>
              </a:rPr>
              <a:t>Sarajevo, </a:t>
            </a:r>
            <a:r>
              <a:rPr lang="sr-Latn-CS" sz="2200" dirty="0" smtClean="0">
                <a:solidFill>
                  <a:schemeClr val="tx1"/>
                </a:solidFill>
              </a:rPr>
              <a:t>4. – 8. 3. 2013</a:t>
            </a:r>
            <a:endParaRPr lang="sr-Latn-CS" sz="2200" dirty="0">
              <a:solidFill>
                <a:schemeClr val="tx1"/>
              </a:solidFill>
            </a:endParaRPr>
          </a:p>
        </p:txBody>
      </p:sp>
      <p:pic>
        <p:nvPicPr>
          <p:cNvPr id="10" name="Picture 8" descr="Prosojnice_noga_E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1259632" y="5282641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8" descr="Prosojnice_noga_E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303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8" descr="Prosojnice_noga_E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3"/>
          <a:stretch/>
        </p:blipFill>
        <p:spPr bwMode="auto">
          <a:xfrm>
            <a:off x="5293332" y="5290089"/>
            <a:ext cx="2519028" cy="1018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98" y="5485147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2" y="5492415"/>
            <a:ext cx="92205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astavaBi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6" y="5492415"/>
            <a:ext cx="956731" cy="6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9742"/>
            <a:ext cx="38735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936750" y="6316840"/>
            <a:ext cx="4616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err="1" smtClean="0"/>
              <a:t>This</a:t>
            </a:r>
            <a:r>
              <a:rPr lang="sl-SI" sz="1100" dirty="0" smtClean="0"/>
              <a:t> </a:t>
            </a:r>
            <a:r>
              <a:rPr lang="sl-SI" sz="1100" dirty="0" err="1" smtClean="0"/>
              <a:t>project</a:t>
            </a:r>
            <a:r>
              <a:rPr lang="sl-SI" sz="1100" dirty="0" smtClean="0"/>
              <a:t> is </a:t>
            </a:r>
            <a:r>
              <a:rPr lang="sl-SI" sz="1100" dirty="0" err="1" smtClean="0"/>
              <a:t>funded</a:t>
            </a:r>
            <a:r>
              <a:rPr lang="sl-SI" sz="1100" dirty="0" smtClean="0"/>
              <a:t> </a:t>
            </a:r>
            <a:r>
              <a:rPr lang="sl-SI" sz="1100" dirty="0" err="1" smtClean="0"/>
              <a:t>by</a:t>
            </a:r>
            <a:r>
              <a:rPr lang="sl-SI" sz="1100" dirty="0" smtClean="0"/>
              <a:t> </a:t>
            </a:r>
            <a:r>
              <a:rPr lang="sl-SI" sz="1100" dirty="0" err="1" smtClean="0"/>
              <a:t>the</a:t>
            </a:r>
            <a:r>
              <a:rPr lang="sl-SI" sz="1100" dirty="0" smtClean="0"/>
              <a:t> </a:t>
            </a:r>
            <a:r>
              <a:rPr lang="sl-SI" sz="1100" dirty="0" err="1" smtClean="0"/>
              <a:t>European</a:t>
            </a:r>
            <a:r>
              <a:rPr lang="sl-SI" sz="1100" dirty="0" smtClean="0"/>
              <a:t> </a:t>
            </a:r>
            <a:r>
              <a:rPr lang="sl-SI" sz="1100" dirty="0" err="1" smtClean="0"/>
              <a:t>Uninon</a:t>
            </a:r>
            <a:endParaRPr lang="sl-SI" sz="1100" dirty="0" smtClean="0"/>
          </a:p>
          <a:p>
            <a:pPr algn="ctr"/>
            <a:r>
              <a:rPr lang="sl-SI" sz="1100" dirty="0" err="1" smtClean="0"/>
              <a:t>Ovaj</a:t>
            </a:r>
            <a:r>
              <a:rPr lang="sl-SI" sz="1100" dirty="0" smtClean="0"/>
              <a:t> </a:t>
            </a:r>
            <a:r>
              <a:rPr lang="sl-SI" sz="1100" dirty="0" err="1" smtClean="0"/>
              <a:t>projekat</a:t>
            </a:r>
            <a:r>
              <a:rPr lang="sl-SI" sz="1100" dirty="0" smtClean="0"/>
              <a:t> </a:t>
            </a:r>
            <a:r>
              <a:rPr lang="sl-SI" sz="1100" dirty="0" err="1" smtClean="0"/>
              <a:t>finansira</a:t>
            </a:r>
            <a:r>
              <a:rPr lang="sl-SI" sz="1100" dirty="0" smtClean="0"/>
              <a:t> Evropska unija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9884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Opći problemi kod sastave </a:t>
            </a:r>
            <a:r>
              <a:rPr lang="hr-BA" dirty="0" err="1" smtClean="0"/>
              <a:t>itema</a:t>
            </a:r>
            <a:endParaRPr lang="hr-BA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hr-BA" sz="1800" b="1" dirty="0" smtClean="0"/>
              <a:t>PROVJERAVANJE POGREŠNOG SADRŽAJA </a:t>
            </a:r>
          </a:p>
          <a:p>
            <a:r>
              <a:rPr lang="hr-BA" sz="1800" dirty="0" smtClean="0"/>
              <a:t>Kad provjeravamo neko znanje/spretnost koju uopće </a:t>
            </a:r>
            <a:r>
              <a:rPr lang="hr-BA" sz="1800" dirty="0"/>
              <a:t>nismo </a:t>
            </a:r>
            <a:r>
              <a:rPr lang="hr-BA" sz="1800" dirty="0" smtClean="0"/>
              <a:t>htjeli (</a:t>
            </a:r>
            <a:r>
              <a:rPr lang="hr-BA" sz="1800" dirty="0"/>
              <a:t>npr. </a:t>
            </a:r>
            <a:r>
              <a:rPr lang="hr-BA" sz="1800" dirty="0" err="1"/>
              <a:t>spomin</a:t>
            </a:r>
            <a:r>
              <a:rPr lang="hr-BA" sz="1800" dirty="0"/>
              <a:t>, </a:t>
            </a:r>
            <a:r>
              <a:rPr lang="hr-BA" sz="1800" dirty="0" smtClean="0"/>
              <a:t>inteligenciju, opće </a:t>
            </a:r>
            <a:r>
              <a:rPr lang="hr-BA" sz="1800" dirty="0"/>
              <a:t>znanje</a:t>
            </a:r>
            <a:r>
              <a:rPr lang="hr-BA" sz="1800" dirty="0" smtClean="0"/>
              <a:t>), pravimo najčešću pogrešku kod sastava </a:t>
            </a:r>
            <a:r>
              <a:rPr lang="hr-BA" sz="1800" dirty="0" err="1" smtClean="0"/>
              <a:t>itema</a:t>
            </a:r>
            <a:r>
              <a:rPr lang="hr-BA" sz="1800" dirty="0" smtClean="0"/>
              <a:t>.</a:t>
            </a:r>
          </a:p>
          <a:p>
            <a:r>
              <a:rPr lang="hr-BA" sz="1800" dirty="0" smtClean="0"/>
              <a:t>Objektivni tip </a:t>
            </a:r>
            <a:r>
              <a:rPr lang="hr-BA" sz="1800" dirty="0" err="1" smtClean="0"/>
              <a:t>itema</a:t>
            </a:r>
            <a:r>
              <a:rPr lang="hr-BA" sz="1800" dirty="0" smtClean="0"/>
              <a:t> (zatvoreni tip) su vjerodostojni za ocjenjivanje </a:t>
            </a:r>
            <a:r>
              <a:rPr lang="hr-BA" sz="1800" dirty="0" err="1" smtClean="0"/>
              <a:t>itema</a:t>
            </a:r>
            <a:r>
              <a:rPr lang="hr-BA" sz="1800" dirty="0" smtClean="0"/>
              <a:t>, a sa njima ne možemo izmjeriti sve vrste </a:t>
            </a:r>
            <a:r>
              <a:rPr lang="hr-BA" sz="1800" dirty="0"/>
              <a:t>znanja (npr. </a:t>
            </a:r>
            <a:r>
              <a:rPr lang="hr-BA" sz="1800" dirty="0" smtClean="0"/>
              <a:t>gramatički </a:t>
            </a:r>
            <a:r>
              <a:rPr lang="hr-BA" sz="1800" dirty="0" err="1" smtClean="0"/>
              <a:t>itemi</a:t>
            </a:r>
            <a:r>
              <a:rPr lang="hr-BA" sz="1800" dirty="0" smtClean="0"/>
              <a:t> izbornog tipa slabo iskazuju sposobnost uporabe gramatičkih oblika kod pisanja ili kod govora).</a:t>
            </a:r>
            <a:endParaRPr lang="hr-BA" sz="1800" dirty="0"/>
          </a:p>
          <a:p>
            <a:r>
              <a:rPr lang="hr-BA" sz="1800" dirty="0" smtClean="0"/>
              <a:t>Kod zavisnih pitanja kandidat može pravilno odgovoriti/riješiti samo ako je pravilno odgovorio/riješio prethodno pitanje </a:t>
            </a:r>
            <a:r>
              <a:rPr lang="hr-BA" sz="1800" dirty="0"/>
              <a:t>(npr. matematične naloge).</a:t>
            </a:r>
          </a:p>
          <a:p>
            <a:pPr marL="0" indent="0">
              <a:buNone/>
            </a:pPr>
            <a:r>
              <a:rPr lang="sl-SI" sz="1800" dirty="0" smtClean="0"/>
              <a:t/>
            </a:r>
            <a:br>
              <a:rPr lang="sl-SI" sz="1800" dirty="0" smtClean="0"/>
            </a:br>
            <a:endParaRPr lang="sl-SI" sz="18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/>
              <a:t>Opći problemi kod sastave </a:t>
            </a:r>
            <a:r>
              <a:rPr lang="hr-BA" dirty="0" err="1"/>
              <a:t>itema</a:t>
            </a:r>
            <a:endParaRPr lang="hr-BA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b="1" dirty="0" smtClean="0"/>
              <a:t>2</a:t>
            </a:r>
            <a:r>
              <a:rPr lang="hr-BA" sz="1800" b="1" dirty="0" smtClean="0"/>
              <a:t>. KAKO SPREČIMO POGAĐANJE KOT ITEMA IZBORNOG TIPA</a:t>
            </a:r>
          </a:p>
          <a:p>
            <a:pPr marL="0" indent="0">
              <a:buNone/>
            </a:pPr>
            <a:r>
              <a:rPr lang="hr-BA" sz="1800" dirty="0" smtClean="0"/>
              <a:t>Pogađanje ne možemo potpuno isključiti. Ponekad se sastavljači posluže upozorenja sa kojim kandidata </a:t>
            </a:r>
            <a:r>
              <a:rPr lang="hr-BA" sz="1800" dirty="0"/>
              <a:t>u</a:t>
            </a:r>
            <a:r>
              <a:rPr lang="hr-BA" sz="1800" dirty="0" smtClean="0"/>
              <a:t>pozore, da </a:t>
            </a:r>
            <a:r>
              <a:rPr lang="hr-BA" sz="1800" dirty="0"/>
              <a:t>ć</a:t>
            </a:r>
            <a:r>
              <a:rPr lang="hr-BA" sz="1800" dirty="0" smtClean="0"/>
              <a:t>e mu u primjeru pogađanja oduzeti tačke ili </a:t>
            </a:r>
            <a:r>
              <a:rPr lang="hr-BA" sz="1800" dirty="0" err="1" smtClean="0"/>
              <a:t>upotrebjiti</a:t>
            </a:r>
            <a:r>
              <a:rPr lang="hr-BA" sz="1800" dirty="0" smtClean="0"/>
              <a:t> </a:t>
            </a:r>
            <a:r>
              <a:rPr lang="hr-BA" sz="1800" dirty="0" smtClean="0"/>
              <a:t>neku </a:t>
            </a:r>
            <a:r>
              <a:rPr lang="hr-BA" sz="1800" dirty="0" smtClean="0"/>
              <a:t>formulu </a:t>
            </a:r>
            <a:r>
              <a:rPr lang="hr-BA" sz="1800" dirty="0" smtClean="0"/>
              <a:t>za izjednačenje tačaka. Ni jedna od opisanih metoda ne može spriječiti pogađanja. Najbolje što možemo napravit je </a:t>
            </a:r>
            <a:r>
              <a:rPr lang="hr-BA" sz="1800" dirty="0" err="1" smtClean="0"/>
              <a:t>pilotiranje</a:t>
            </a:r>
            <a:r>
              <a:rPr lang="hr-BA" sz="1800" dirty="0" smtClean="0"/>
              <a:t> </a:t>
            </a:r>
            <a:r>
              <a:rPr lang="hr-BA" sz="1800" dirty="0" err="1" smtClean="0"/>
              <a:t>itema</a:t>
            </a:r>
            <a:r>
              <a:rPr lang="hr-BA" sz="1800" dirty="0" smtClean="0"/>
              <a:t>, i sa njim izbaciti slabe </a:t>
            </a:r>
            <a:r>
              <a:rPr lang="hr-BA" sz="1800" dirty="0" err="1" smtClean="0"/>
              <a:t>iteme</a:t>
            </a:r>
            <a:r>
              <a:rPr lang="hr-BA" sz="1800" dirty="0" smtClean="0"/>
              <a:t> sa slabim </a:t>
            </a:r>
            <a:r>
              <a:rPr lang="hr-BA" sz="1800" dirty="0" err="1" smtClean="0"/>
              <a:t>distraktorima</a:t>
            </a:r>
            <a:r>
              <a:rPr lang="hr-BA" sz="1800" dirty="0" smtClean="0"/>
              <a:t>. </a:t>
            </a:r>
            <a:br>
              <a:rPr lang="hr-BA" sz="1800" dirty="0" smtClean="0"/>
            </a:br>
            <a:endParaRPr lang="hr-BA" sz="18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/>
              <a:t>Opći problemi kod sastave </a:t>
            </a:r>
            <a:r>
              <a:rPr lang="hr-BA" dirty="0" err="1"/>
              <a:t>itema</a:t>
            </a:r>
            <a:endParaRPr lang="hr-BA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BA" sz="1800" b="1" dirty="0" smtClean="0"/>
              <a:t>3. PROBLEMI SA UPUTSTVOM</a:t>
            </a:r>
            <a:r>
              <a:rPr lang="hr-BA" sz="1800" dirty="0" smtClean="0"/>
              <a:t/>
            </a:r>
            <a:br>
              <a:rPr lang="hr-BA" sz="1800" dirty="0" smtClean="0"/>
            </a:br>
            <a:r>
              <a:rPr lang="hr-BA" sz="1800" dirty="0" smtClean="0"/>
              <a:t>„Upute za rješavanje </a:t>
            </a:r>
            <a:r>
              <a:rPr lang="hr-BA" sz="1800" dirty="0" err="1" smtClean="0"/>
              <a:t>itema</a:t>
            </a:r>
            <a:r>
              <a:rPr lang="hr-BA" sz="1800" dirty="0" smtClean="0"/>
              <a:t> trebaju bit kratka; jasna; jezik jednoznačan, a dovoljno jednostavan” – ako kandidati ne shvaćaju uputa za rješavanje </a:t>
            </a:r>
            <a:r>
              <a:rPr lang="hr-BA" sz="1800" dirty="0" err="1" smtClean="0"/>
              <a:t>itema</a:t>
            </a:r>
            <a:r>
              <a:rPr lang="hr-BA" sz="1800" dirty="0" smtClean="0"/>
              <a:t>, onda uopće ne mogu riješiti </a:t>
            </a:r>
            <a:r>
              <a:rPr lang="hr-BA" sz="1800" dirty="0" err="1" smtClean="0"/>
              <a:t>itema</a:t>
            </a:r>
            <a:r>
              <a:rPr lang="hr-BA" sz="1800" dirty="0" smtClean="0"/>
              <a:t>. </a:t>
            </a:r>
          </a:p>
          <a:p>
            <a:pPr marL="0" indent="0">
              <a:buNone/>
            </a:pPr>
            <a:r>
              <a:rPr lang="hr-BA" sz="1800" dirty="0" smtClean="0"/>
              <a:t>Sastavljači trebaju pronaći pravi odnos između dužine, jasnosti i  točnosti unutar uputa:</a:t>
            </a:r>
          </a:p>
          <a:p>
            <a:r>
              <a:rPr lang="hr-BA" sz="1800" dirty="0" smtClean="0"/>
              <a:t>uputa ne smije biti preduga i preteška za čitanje;</a:t>
            </a:r>
          </a:p>
          <a:p>
            <a:r>
              <a:rPr lang="hr-BA" sz="1800" dirty="0"/>
              <a:t>s</a:t>
            </a:r>
            <a:r>
              <a:rPr lang="hr-BA" sz="1800" dirty="0" smtClean="0"/>
              <a:t>astavljači trebaju točno napisati što treba kandidat napravit kad rješava </a:t>
            </a:r>
            <a:r>
              <a:rPr lang="hr-BA" sz="1800" dirty="0" err="1" smtClean="0"/>
              <a:t>item</a:t>
            </a:r>
            <a:r>
              <a:rPr lang="hr-BA" sz="1800" dirty="0" smtClean="0"/>
              <a:t>;</a:t>
            </a:r>
          </a:p>
          <a:p>
            <a:r>
              <a:rPr lang="hr-BA" sz="1800" dirty="0" smtClean="0"/>
              <a:t>Kod </a:t>
            </a:r>
            <a:r>
              <a:rPr lang="hr-BA" sz="1800" dirty="0" err="1" smtClean="0"/>
              <a:t>itema</a:t>
            </a:r>
            <a:r>
              <a:rPr lang="hr-BA" sz="1800" dirty="0" smtClean="0"/>
              <a:t> izbornog tipa treba točno napisati koliko je </a:t>
            </a:r>
            <a:r>
              <a:rPr lang="hr-BA" sz="1800" dirty="0" err="1" smtClean="0"/>
              <a:t>distraktora</a:t>
            </a:r>
            <a:r>
              <a:rPr lang="hr-BA" sz="1800" dirty="0" smtClean="0"/>
              <a:t>, koliko je pravilnih odgovora i koliko odgovora koji su suvišni;</a:t>
            </a:r>
          </a:p>
          <a:p>
            <a:r>
              <a:rPr lang="hr-BA" sz="1800" dirty="0"/>
              <a:t>k</a:t>
            </a:r>
            <a:r>
              <a:rPr lang="hr-BA" sz="1800" dirty="0" smtClean="0"/>
              <a:t>od </a:t>
            </a:r>
            <a:r>
              <a:rPr lang="hr-BA" sz="1800" dirty="0" err="1" smtClean="0"/>
              <a:t>itema</a:t>
            </a:r>
            <a:r>
              <a:rPr lang="hr-BA" sz="1800" dirty="0" smtClean="0"/>
              <a:t> mora biti jasno naglašeno koliko mora biti dug odgovor;</a:t>
            </a:r>
          </a:p>
          <a:p>
            <a:r>
              <a:rPr lang="hr-BA" sz="1800" dirty="0" smtClean="0"/>
              <a:t>sve aktivnosti koje treba napravit kandidat, trebaju bit napisane/opisane u </a:t>
            </a:r>
            <a:r>
              <a:rPr lang="hr-BA" sz="1800" dirty="0" err="1" smtClean="0"/>
              <a:t>uputstvu</a:t>
            </a:r>
            <a:r>
              <a:rPr lang="hr-BA" sz="1800" dirty="0" smtClean="0"/>
              <a:t>;</a:t>
            </a:r>
          </a:p>
          <a:p>
            <a:r>
              <a:rPr lang="hr-BA" sz="1800" dirty="0"/>
              <a:t>s</a:t>
            </a:r>
            <a:r>
              <a:rPr lang="hr-BA" sz="1800" dirty="0" smtClean="0"/>
              <a:t>a </a:t>
            </a:r>
            <a:r>
              <a:rPr lang="hr-BA" sz="1800" dirty="0" err="1" smtClean="0"/>
              <a:t>uputima</a:t>
            </a:r>
            <a:r>
              <a:rPr lang="hr-BA" sz="1800" dirty="0" smtClean="0"/>
              <a:t> sastavljače ne smije otkriti rješenje </a:t>
            </a:r>
            <a:r>
              <a:rPr lang="hr-BA" sz="1800" dirty="0" err="1" smtClean="0"/>
              <a:t>itema</a:t>
            </a:r>
            <a:r>
              <a:rPr lang="hr-BA" sz="1800" dirty="0" smtClean="0"/>
              <a:t>;</a:t>
            </a:r>
          </a:p>
          <a:p>
            <a:r>
              <a:rPr lang="hr-BA" sz="1800" dirty="0" smtClean="0"/>
              <a:t>dobro je kad ima </a:t>
            </a:r>
            <a:r>
              <a:rPr lang="hr-BA" sz="1800" dirty="0" err="1" smtClean="0"/>
              <a:t>item</a:t>
            </a:r>
            <a:r>
              <a:rPr lang="hr-BA" sz="1800" dirty="0" smtClean="0"/>
              <a:t> na početku primjer </a:t>
            </a:r>
            <a:r>
              <a:rPr lang="hr-BA" sz="1800" dirty="0" err="1" smtClean="0"/>
              <a:t>riješavanja</a:t>
            </a:r>
            <a:r>
              <a:rPr lang="hr-BA" sz="1800" dirty="0" smtClean="0"/>
              <a:t>.</a:t>
            </a:r>
            <a:r>
              <a:rPr lang="hr-BA" sz="1800" dirty="0" smtClean="0"/>
              <a:t/>
            </a:r>
            <a:br>
              <a:rPr lang="hr-BA" sz="1800" dirty="0" smtClean="0"/>
            </a:br>
            <a:endParaRPr lang="hr-BA" sz="18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288032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Banka </a:t>
            </a:r>
            <a:r>
              <a:rPr lang="hr-HR" dirty="0" err="1" smtClean="0"/>
              <a:t>itema</a:t>
            </a:r>
            <a:r>
              <a:rPr lang="hr-HR" dirty="0" smtClean="0"/>
              <a:t> u Sloveniji</a:t>
            </a:r>
            <a:endParaRPr lang="hr-HR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rgbClr val="FF0000"/>
              </a:buClr>
              <a:buSzPct val="150000"/>
              <a:buNone/>
            </a:pPr>
            <a:r>
              <a:rPr lang="hr-HR" sz="1800" b="1" dirty="0" smtClean="0"/>
              <a:t>Čemu/kome je namijenjena?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SzPct val="150000"/>
              <a:buNone/>
            </a:pPr>
            <a:endParaRPr lang="hr-HR" sz="1800" b="1" dirty="0" smtClean="0"/>
          </a:p>
          <a:p>
            <a:pPr>
              <a:lnSpc>
                <a:spcPct val="90000"/>
              </a:lnSpc>
              <a:buSzPct val="150000"/>
            </a:pPr>
            <a:r>
              <a:rPr lang="hr-HR" sz="1800" dirty="0" smtClean="0"/>
              <a:t>Arhiviranje otpisanih </a:t>
            </a:r>
            <a:r>
              <a:rPr lang="hr-HR" sz="1800" dirty="0" err="1" smtClean="0"/>
              <a:t>itema</a:t>
            </a:r>
            <a:r>
              <a:rPr lang="hr-HR" sz="1800" dirty="0" smtClean="0"/>
              <a:t> (testova)</a:t>
            </a:r>
          </a:p>
          <a:p>
            <a:pPr>
              <a:lnSpc>
                <a:spcPct val="90000"/>
              </a:lnSpc>
              <a:buSzPct val="150000"/>
            </a:pPr>
            <a:r>
              <a:rPr lang="hr-HR" sz="1800" dirty="0" smtClean="0"/>
              <a:t>Sastavljanje testova</a:t>
            </a:r>
          </a:p>
          <a:p>
            <a:pPr>
              <a:lnSpc>
                <a:spcPct val="90000"/>
              </a:lnSpc>
              <a:buSzPct val="150000"/>
            </a:pPr>
            <a:r>
              <a:rPr lang="hr-HR" sz="1800" dirty="0" smtClean="0"/>
              <a:t>Obrazovanje nastavnika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SzPct val="150000"/>
              <a:buNone/>
            </a:pPr>
            <a:endParaRPr lang="hr-HR" sz="1800" dirty="0" smtClean="0"/>
          </a:p>
          <a:p>
            <a:pPr marL="0" indent="0">
              <a:lnSpc>
                <a:spcPct val="90000"/>
              </a:lnSpc>
              <a:buClr>
                <a:srgbClr val="FF0000"/>
              </a:buClr>
              <a:buSzPct val="150000"/>
              <a:buNone/>
            </a:pPr>
            <a:endParaRPr lang="hr-HR" sz="1800" dirty="0" smtClean="0"/>
          </a:p>
          <a:p>
            <a:pPr marL="914400" lvl="1" indent="-457200">
              <a:lnSpc>
                <a:spcPct val="90000"/>
              </a:lnSpc>
              <a:buClr>
                <a:srgbClr val="FF0000"/>
              </a:buClr>
              <a:buSzPct val="150000"/>
              <a:buFontTx/>
              <a:buNone/>
            </a:pPr>
            <a:r>
              <a:rPr lang="hr-HR" sz="1800" dirty="0" smtClean="0"/>
              <a:t>		</a:t>
            </a:r>
          </a:p>
          <a:p>
            <a:pPr marL="914400" lvl="1" indent="-457200">
              <a:lnSpc>
                <a:spcPct val="90000"/>
              </a:lnSpc>
              <a:buClr>
                <a:srgbClr val="FF0000"/>
              </a:buClr>
              <a:buSzPct val="150000"/>
              <a:buFontTx/>
              <a:buNone/>
            </a:pPr>
            <a:endParaRPr lang="hr-HR" sz="1800" dirty="0" smtClean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buClr>
                <a:srgbClr val="FF0000"/>
              </a:buClr>
              <a:buSzPct val="150000"/>
              <a:buFontTx/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		</a:t>
            </a:r>
            <a:r>
              <a:rPr lang="hr-HR" sz="1800" dirty="0" smtClean="0"/>
              <a:t>SHEMA BANKE ITEMA</a:t>
            </a:r>
            <a:endParaRPr lang="hr-HR" sz="18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75911" y="3413183"/>
            <a:ext cx="180975" cy="72000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9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Shema banke </a:t>
            </a:r>
            <a:r>
              <a:rPr lang="sl-SI" dirty="0" err="1" smtClean="0"/>
              <a:t>itema</a:t>
            </a:r>
            <a:endParaRPr lang="sl-SI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7946134"/>
              </p:ext>
            </p:extLst>
          </p:nvPr>
        </p:nvGraphicFramePr>
        <p:xfrm>
          <a:off x="2051050" y="1989138"/>
          <a:ext cx="4886325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4" y="2060848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PITANJA</a:t>
            </a:r>
            <a:endParaRPr lang="sl-SI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68144" y="2564904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RJEŠENJE</a:t>
            </a:r>
            <a:endParaRPr lang="sl-SI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8144" y="3068960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PROPIS O BODOVANJU</a:t>
            </a:r>
            <a:endParaRPr lang="sl-SI" dirty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Shema banke </a:t>
            </a:r>
            <a:r>
              <a:rPr lang="hr-HR" dirty="0" err="1" smtClean="0"/>
              <a:t>itema</a:t>
            </a:r>
            <a:endParaRPr lang="hr-HR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DOKUMENTI</a:t>
            </a:r>
          </a:p>
          <a:p>
            <a:r>
              <a:rPr lang="hr-HR" sz="1800" dirty="0" err="1" smtClean="0"/>
              <a:t>Item</a:t>
            </a:r>
            <a:r>
              <a:rPr lang="hr-HR" sz="1800" dirty="0" smtClean="0"/>
              <a:t> (pitanja)</a:t>
            </a:r>
          </a:p>
          <a:p>
            <a:r>
              <a:rPr lang="hr-HR" sz="1800" dirty="0" smtClean="0"/>
              <a:t>Rješenje i propis o bodovanju</a:t>
            </a:r>
          </a:p>
          <a:p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OPĆI PODACI</a:t>
            </a:r>
          </a:p>
          <a:p>
            <a:r>
              <a:rPr lang="hr-HR" sz="1800" dirty="0" smtClean="0"/>
              <a:t>Šifra </a:t>
            </a:r>
            <a:r>
              <a:rPr lang="hr-HR" sz="1800" dirty="0" err="1" smtClean="0"/>
              <a:t>itema</a:t>
            </a:r>
            <a:endParaRPr lang="hr-HR" sz="1800" dirty="0" smtClean="0"/>
          </a:p>
          <a:p>
            <a:r>
              <a:rPr lang="hr-HR" sz="1800" dirty="0" smtClean="0"/>
              <a:t>Šifra predmeta</a:t>
            </a:r>
          </a:p>
          <a:p>
            <a:r>
              <a:rPr lang="hr-HR" sz="1800" dirty="0" smtClean="0"/>
              <a:t>Ispitni rok itd.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800" dirty="0" smtClean="0"/>
              <a:t>PARAMETRI ITEMA			  SASTAVA ITEMA</a:t>
            </a:r>
          </a:p>
          <a:p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STATISTIČKI INDEKSI		  ANALIZA ITEMA</a:t>
            </a:r>
          </a:p>
          <a:p>
            <a:pPr lvl="1">
              <a:buFontTx/>
              <a:buNone/>
            </a:pPr>
            <a:endParaRPr lang="sl-SI" dirty="0"/>
          </a:p>
        </p:txBody>
      </p:sp>
      <p:sp>
        <p:nvSpPr>
          <p:cNvPr id="161796" name="AutoShape 4"/>
          <p:cNvSpPr>
            <a:spLocks noChangeArrowheads="1"/>
          </p:cNvSpPr>
          <p:nvPr/>
        </p:nvSpPr>
        <p:spPr bwMode="auto">
          <a:xfrm rot="10800000">
            <a:off x="2893234" y="4577286"/>
            <a:ext cx="866775" cy="2524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 rot="10800000">
            <a:off x="2897447" y="5247144"/>
            <a:ext cx="866775" cy="252412"/>
          </a:xfrm>
          <a:prstGeom prst="rightArrow">
            <a:avLst>
              <a:gd name="adj1" fmla="val 50000"/>
              <a:gd name="adj2" fmla="val 858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16766"/>
            <a:ext cx="28590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6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Shema banke </a:t>
            </a:r>
            <a:r>
              <a:rPr lang="sl-SI" dirty="0" err="1" smtClean="0"/>
              <a:t>itema</a:t>
            </a:r>
            <a:endParaRPr lang="sl-SI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9339859"/>
              </p:ext>
            </p:extLst>
          </p:nvPr>
        </p:nvGraphicFramePr>
        <p:xfrm>
          <a:off x="2051050" y="1989138"/>
          <a:ext cx="4886325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4" y="2060848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PITANJA</a:t>
            </a:r>
            <a:endParaRPr lang="sl-SI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68144" y="2564904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RJEŠENJE</a:t>
            </a:r>
            <a:endParaRPr lang="sl-SI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68144" y="3068960"/>
            <a:ext cx="228897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dirty="0" smtClean="0"/>
              <a:t>PROPIS O BODOVANJU</a:t>
            </a:r>
            <a:endParaRPr lang="sl-SI" dirty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_s1029"/>
          <p:cNvSpPr>
            <a:spLocks noChangeArrowheads="1"/>
          </p:cNvSpPr>
          <p:nvPr/>
        </p:nvSpPr>
        <p:spPr bwMode="auto">
          <a:xfrm>
            <a:off x="457200" y="4100341"/>
            <a:ext cx="1220788" cy="98977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SHEMA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</a:rPr>
              <a:t>PREDMETA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871663" y="4533900"/>
            <a:ext cx="360362" cy="179388"/>
          </a:xfrm>
          <a:prstGeom prst="leftArrow">
            <a:avLst>
              <a:gd name="adj1" fmla="val 50000"/>
              <a:gd name="adj2" fmla="val 50221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15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Shema predmeta njemački jezik u Sloveniji</a:t>
            </a:r>
            <a:endParaRPr lang="hr-HR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0000"/>
            <a:ext cx="54578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71600" y="5517232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Primjer</a:t>
            </a:r>
            <a:r>
              <a:rPr lang="sl-SI" dirty="0" smtClean="0"/>
              <a:t>: </a:t>
            </a:r>
            <a:r>
              <a:rPr lang="sl-SI" dirty="0" smtClean="0">
                <a:hlinkClick r:id="rId4" action="ppaction://hlinkfile"/>
              </a:rPr>
              <a:t>mapa SM NEM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612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Shema predmeta njemački jezik u Sloveniji</a:t>
            </a:r>
            <a:endParaRPr lang="sl-SI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" y="1980000"/>
            <a:ext cx="8477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8" y="2708920"/>
            <a:ext cx="84772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" y="3861048"/>
            <a:ext cx="8477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3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Shema predmeta njemački jezik u Sloveniji</a:t>
            </a:r>
            <a:endParaRPr lang="sl-SI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" y="1980000"/>
            <a:ext cx="84772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6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r-BA" dirty="0"/>
              <a:t>Sastavni elementi </a:t>
            </a:r>
            <a:r>
              <a:rPr lang="hr-BA" dirty="0" err="1"/>
              <a:t>itema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  <a:defRPr/>
            </a:pPr>
            <a:endParaRPr lang="sl-SI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BA" sz="1800" dirty="0" smtClean="0"/>
              <a:t>Tekst </a:t>
            </a:r>
            <a:r>
              <a:rPr lang="hr-BA" sz="1800" dirty="0" err="1" smtClean="0"/>
              <a:t>itema</a:t>
            </a:r>
            <a:endParaRPr lang="hr-BA" sz="1800" dirty="0" smtClean="0"/>
          </a:p>
          <a:p>
            <a:pPr>
              <a:defRPr/>
            </a:pPr>
            <a:r>
              <a:rPr lang="hr-BA" sz="1800" dirty="0" smtClean="0"/>
              <a:t>Pitanje ili testna zahtjeva</a:t>
            </a:r>
          </a:p>
          <a:p>
            <a:pPr>
              <a:defRPr/>
            </a:pPr>
            <a:r>
              <a:rPr lang="hr-BA" sz="1800" dirty="0" smtClean="0"/>
              <a:t>Uputa za rješavanje </a:t>
            </a:r>
            <a:r>
              <a:rPr lang="hr-BA" sz="1800" dirty="0" err="1" smtClean="0"/>
              <a:t>itema</a:t>
            </a:r>
            <a:endParaRPr lang="hr-BA" sz="1800" dirty="0" smtClean="0"/>
          </a:p>
          <a:p>
            <a:pPr>
              <a:defRPr/>
            </a:pPr>
            <a:r>
              <a:rPr lang="hr-BA" sz="1800" dirty="0" smtClean="0"/>
              <a:t>Dodatak za rješavanje </a:t>
            </a:r>
            <a:r>
              <a:rPr lang="hr-BA" sz="1800" dirty="0" err="1" smtClean="0"/>
              <a:t>itema</a:t>
            </a:r>
            <a:endParaRPr lang="hr-BA" sz="1800" dirty="0" smtClean="0"/>
          </a:p>
          <a:p>
            <a:pPr>
              <a:defRPr/>
            </a:pPr>
            <a:r>
              <a:rPr lang="hr-BA" sz="1800" dirty="0" smtClean="0"/>
              <a:t>Mjesto za odgovor</a:t>
            </a:r>
          </a:p>
          <a:p>
            <a:pPr>
              <a:defRPr/>
            </a:pPr>
            <a:r>
              <a:rPr lang="hr-BA" sz="1800" dirty="0" smtClean="0"/>
              <a:t>Tačke / bodovi</a:t>
            </a:r>
            <a:endParaRPr lang="hr-BA" sz="1800" dirty="0" smtClean="0"/>
          </a:p>
          <a:p>
            <a:pPr>
              <a:defRPr/>
            </a:pPr>
            <a:r>
              <a:rPr lang="hr-BA" sz="1800" dirty="0" smtClean="0"/>
              <a:t>Rješenje</a:t>
            </a:r>
          </a:p>
          <a:p>
            <a:pPr>
              <a:defRPr/>
            </a:pPr>
            <a:r>
              <a:rPr lang="hr-BA" sz="1800" dirty="0" smtClean="0"/>
              <a:t>Propisi o bodovanju</a:t>
            </a:r>
          </a:p>
          <a:p>
            <a:pPr>
              <a:defRPr/>
            </a:pPr>
            <a:r>
              <a:rPr lang="hr-BA" sz="1800" dirty="0" smtClean="0"/>
              <a:t>Parametar </a:t>
            </a:r>
            <a:r>
              <a:rPr lang="hr-BA" sz="1800" dirty="0" err="1" smtClean="0"/>
              <a:t>itema</a:t>
            </a:r>
            <a:endParaRPr lang="hr-BA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Shema predmeta njemački jezik u Sloveniji</a:t>
            </a:r>
            <a:endParaRPr lang="sl-SI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" y="1980000"/>
            <a:ext cx="84772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1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Shema predmeta njemački jezik u Sloveniji</a:t>
            </a:r>
            <a:endParaRPr lang="sl-SI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20000"/>
            <a:ext cx="84772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2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Shema predmeta njemački jezik u Sloveniji</a:t>
            </a:r>
            <a:endParaRPr lang="sl-SI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lvl="1"/>
            <a:endParaRPr lang="sl-SI" dirty="0"/>
          </a:p>
        </p:txBody>
      </p:sp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12776"/>
            <a:ext cx="8477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348880"/>
            <a:ext cx="8477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4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r-BA" dirty="0" smtClean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- </a:t>
            </a:r>
            <a:r>
              <a:rPr lang="hr-BA" dirty="0" err="1" smtClean="0"/>
              <a:t>software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 err="1" smtClean="0"/>
              <a:t>Avtor</a:t>
            </a:r>
            <a:r>
              <a:rPr lang="hr-HR" sz="1800" b="1" dirty="0" smtClean="0"/>
              <a:t>: </a:t>
            </a:r>
            <a:r>
              <a:rPr lang="hr-HR" sz="1800" b="1" dirty="0" err="1" smtClean="0"/>
              <a:t>Mag</a:t>
            </a:r>
            <a:r>
              <a:rPr lang="hr-HR" sz="1800" b="1" dirty="0" smtClean="0"/>
              <a:t>. </a:t>
            </a:r>
            <a:r>
              <a:rPr lang="hr-HR" sz="1800" b="1" dirty="0" err="1" smtClean="0"/>
              <a:t>Matjaž</a:t>
            </a:r>
            <a:r>
              <a:rPr lang="hr-HR" sz="1800" b="1" dirty="0" smtClean="0"/>
              <a:t> Urank (Državni ispitni centar)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1. </a:t>
            </a:r>
            <a:r>
              <a:rPr lang="hr-HR" sz="1800" dirty="0" err="1" smtClean="0"/>
              <a:t>Item</a:t>
            </a:r>
            <a:r>
              <a:rPr lang="hr-HR" sz="1800" dirty="0" smtClean="0"/>
              <a:t> / Priprema </a:t>
            </a:r>
            <a:r>
              <a:rPr lang="hr-HR" sz="1800" dirty="0" err="1" smtClean="0"/>
              <a:t>itema</a:t>
            </a:r>
            <a:r>
              <a:rPr lang="hr-HR" sz="1800" dirty="0" smtClean="0"/>
              <a:t> za banku </a:t>
            </a:r>
            <a:r>
              <a:rPr lang="hr-HR" sz="1800" dirty="0" err="1" smtClean="0"/>
              <a:t>itema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2. Šifranti / Sheme / Atributi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4" y="2132856"/>
            <a:ext cx="3619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 smtClean="0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1. Naloga </a:t>
            </a:r>
            <a:r>
              <a:rPr lang="sl-SI" sz="2400" dirty="0"/>
              <a:t>/ Priprava naloge za </a:t>
            </a:r>
            <a:r>
              <a:rPr lang="sl-SI" sz="2400" dirty="0" smtClean="0"/>
              <a:t>banko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4000"/>
            <a:ext cx="5760720" cy="3816000"/>
          </a:xfrm>
          <a:prstGeom prst="rect">
            <a:avLst/>
          </a:prstGeom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1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 smtClean="0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1. Naloge </a:t>
            </a:r>
            <a:r>
              <a:rPr lang="sl-SI" sz="2400" dirty="0"/>
              <a:t>/ Priprava naloge za banko</a:t>
            </a:r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3999"/>
            <a:ext cx="5760720" cy="3816000"/>
          </a:xfrm>
          <a:prstGeom prst="rect">
            <a:avLst/>
          </a:prstGeom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268000"/>
            <a:ext cx="504056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1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1. Naloge </a:t>
            </a:r>
            <a:r>
              <a:rPr lang="sl-SI" sz="2400" dirty="0"/>
              <a:t>/ Priprava naloge za </a:t>
            </a:r>
            <a:r>
              <a:rPr lang="sl-SI" sz="2400" dirty="0" smtClean="0"/>
              <a:t>banko</a:t>
            </a: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68000"/>
            <a:ext cx="5040560" cy="367200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268000"/>
            <a:ext cx="5040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1. Naloge </a:t>
            </a:r>
            <a:r>
              <a:rPr lang="sl-SI" sz="2400" dirty="0"/>
              <a:t>/ Priprava naloge za banko</a:t>
            </a:r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68000"/>
            <a:ext cx="5400600" cy="3672000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268000"/>
            <a:ext cx="5040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1. Naloge </a:t>
            </a:r>
            <a:r>
              <a:rPr lang="sl-SI" sz="2400" dirty="0"/>
              <a:t>/ Priprava naloge za </a:t>
            </a:r>
            <a:r>
              <a:rPr lang="sl-SI" sz="2400" dirty="0" smtClean="0"/>
              <a:t>banko</a:t>
            </a: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68000"/>
            <a:ext cx="5760720" cy="367200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268000"/>
            <a:ext cx="5040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3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1. Naloge </a:t>
            </a:r>
            <a:r>
              <a:rPr lang="sl-SI" sz="2400" dirty="0"/>
              <a:t>/ Priprava naloge za banko</a:t>
            </a:r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68000"/>
            <a:ext cx="5040000" cy="367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60" y="3068960"/>
            <a:ext cx="5305597" cy="13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60" y="4801243"/>
            <a:ext cx="5605014" cy="36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1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 smtClean="0"/>
              <a:t>Sastavni elementi </a:t>
            </a:r>
            <a:r>
              <a:rPr lang="hr-BA" dirty="0" err="1" smtClean="0"/>
              <a:t>itema</a:t>
            </a:r>
            <a:endParaRPr lang="hr-BA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11190" y="1490151"/>
            <a:ext cx="7666833" cy="4850163"/>
            <a:chOff x="385" y="502"/>
            <a:chExt cx="5531" cy="3499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700" y="618"/>
              <a:ext cx="4647" cy="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54" y="619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54" y="751"/>
              <a:ext cx="443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500" dirty="0">
                  <a:solidFill>
                    <a:srgbClr val="000000"/>
                  </a:solidFill>
                  <a:latin typeface="Times New Roman" pitchFamily="18" charset="0"/>
                </a:rPr>
                <a:t>Na </a:t>
              </a:r>
              <a:r>
                <a:rPr lang="sl-SI" sz="1500" dirty="0" err="1">
                  <a:solidFill>
                    <a:srgbClr val="000000"/>
                  </a:solidFill>
                  <a:latin typeface="Times New Roman" pitchFamily="18" charset="0"/>
                </a:rPr>
                <a:t>klimogramu</a:t>
              </a:r>
              <a:r>
                <a:rPr lang="sl-SI" sz="1500" dirty="0">
                  <a:solidFill>
                    <a:srgbClr val="000000"/>
                  </a:solidFill>
                  <a:latin typeface="Times New Roman" pitchFamily="18" charset="0"/>
                </a:rPr>
                <a:t> Murske Sobote si oglej potek temperatur ter količino in razporeditev </a:t>
              </a:r>
              <a:endParaRPr lang="sl-SI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954" y="903"/>
              <a:ext cx="129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500">
                  <a:solidFill>
                    <a:srgbClr val="000000"/>
                  </a:solidFill>
                  <a:latin typeface="Times New Roman" pitchFamily="18" charset="0"/>
                </a:rPr>
                <a:t>padavin prek celega leta</a:t>
              </a:r>
              <a:endParaRPr lang="sl-SI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140" y="903"/>
              <a:ext cx="8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5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sl-SI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170" y="903"/>
              <a:ext cx="8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69" y="502"/>
              <a:ext cx="135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sl-SI" b="1" dirty="0" smtClean="0">
                  <a:solidFill>
                    <a:srgbClr val="FF0000"/>
                  </a:solidFill>
                </a:rPr>
                <a:t>Tekst </a:t>
              </a:r>
              <a:r>
                <a:rPr lang="sl-SI" b="1" dirty="0" err="1" smtClean="0">
                  <a:solidFill>
                    <a:srgbClr val="FF0000"/>
                  </a:solidFill>
                </a:rPr>
                <a:t>itema</a:t>
              </a:r>
              <a:endParaRPr lang="sl-SI" dirty="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039" y="892"/>
              <a:ext cx="9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7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954" y="1069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54" y="1199"/>
              <a:ext cx="66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Klimogram: </a:t>
              </a:r>
              <a:endParaRPr lang="sl-SI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533" y="1199"/>
              <a:ext cx="7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Murska Sobota</a:t>
              </a:r>
              <a:endParaRPr lang="sl-SI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221" y="1199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954" y="1385"/>
              <a:ext cx="3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961" y="1440"/>
              <a:ext cx="1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°C</a:t>
              </a:r>
              <a:endParaRPr lang="sl-SI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082" y="144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061" y="1440"/>
              <a:ext cx="82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Padavine mm/m</a:t>
              </a:r>
              <a:endParaRPr lang="sl-SI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798" y="1421"/>
              <a:ext cx="7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sl-SI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835" y="144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pic>
          <p:nvPicPr>
            <p:cNvPr id="24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" y="1569"/>
              <a:ext cx="1915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869" y="332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5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954" y="3464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751" y="3464"/>
              <a:ext cx="39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Meseci</a:t>
              </a:r>
              <a:endParaRPr lang="sl-SI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078" y="3464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049" y="144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049" y="157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049" y="170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049" y="1830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049" y="1959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grpSp>
          <p:nvGrpSpPr>
            <p:cNvPr id="34" name="Group 40"/>
            <p:cNvGrpSpPr>
              <a:grpSpLocks/>
            </p:cNvGrpSpPr>
            <p:nvPr/>
          </p:nvGrpSpPr>
          <p:grpSpPr bwMode="auto">
            <a:xfrm>
              <a:off x="3141" y="2099"/>
              <a:ext cx="1067" cy="541"/>
              <a:chOff x="3141" y="2099"/>
              <a:chExt cx="1067" cy="541"/>
            </a:xfrm>
          </p:grpSpPr>
          <p:sp>
            <p:nvSpPr>
              <p:cNvPr id="44" name="Rectangle 35"/>
              <p:cNvSpPr>
                <a:spLocks noChangeArrowheads="1"/>
              </p:cNvSpPr>
              <p:nvPr/>
            </p:nvSpPr>
            <p:spPr bwMode="auto">
              <a:xfrm>
                <a:off x="3141" y="2099"/>
                <a:ext cx="5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500">
                    <a:solidFill>
                      <a:srgbClr val="000000"/>
                    </a:solidFill>
                    <a:latin typeface="Times New Roman" pitchFamily="18" charset="0"/>
                  </a:rPr>
                  <a:t>Legenda:</a:t>
                </a:r>
                <a:endParaRPr lang="sl-SI"/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3145" y="2314"/>
                <a:ext cx="375" cy="108"/>
              </a:xfrm>
              <a:prstGeom prst="rect">
                <a:avLst/>
              </a:prstGeom>
              <a:solidFill>
                <a:srgbClr val="0080FF"/>
              </a:solidFill>
              <a:ln w="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3145" y="2547"/>
                <a:ext cx="375" cy="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3579" y="2285"/>
                <a:ext cx="48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500">
                    <a:solidFill>
                      <a:srgbClr val="000000"/>
                    </a:solidFill>
                    <a:latin typeface="Times New Roman" pitchFamily="18" charset="0"/>
                  </a:rPr>
                  <a:t>padavine</a:t>
                </a:r>
                <a:endParaRPr lang="sl-SI"/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3576" y="2465"/>
                <a:ext cx="63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500">
                    <a:solidFill>
                      <a:srgbClr val="000000"/>
                    </a:solidFill>
                    <a:latin typeface="Times New Roman" pitchFamily="18" charset="0"/>
                  </a:rPr>
                  <a:t>temperatura</a:t>
                </a:r>
                <a:endParaRPr lang="sl-SI"/>
              </a:p>
            </p:txBody>
          </p:sp>
        </p:grp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4215" y="2512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3056" y="2613"/>
              <a:ext cx="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3056" y="2745"/>
              <a:ext cx="286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r-BA" b="1" dirty="0" smtClean="0">
                  <a:solidFill>
                    <a:srgbClr val="FF0000"/>
                  </a:solidFill>
                </a:rPr>
                <a:t>Dodatak  za rješavanje </a:t>
              </a:r>
              <a:r>
                <a:rPr lang="hr-BA" b="1" dirty="0" err="1" smtClean="0">
                  <a:solidFill>
                    <a:srgbClr val="FF0000"/>
                  </a:solidFill>
                </a:rPr>
                <a:t>itema</a:t>
              </a:r>
              <a:r>
                <a:rPr lang="hr-BA" b="1" dirty="0" smtClean="0">
                  <a:solidFill>
                    <a:srgbClr val="FF0000"/>
                  </a:solidFill>
                </a:rPr>
                <a:t> (</a:t>
              </a:r>
              <a:r>
                <a:rPr lang="hr-BA" b="1" dirty="0" err="1" smtClean="0">
                  <a:solidFill>
                    <a:srgbClr val="FF0000"/>
                  </a:solidFill>
                </a:rPr>
                <a:t>klimogram</a:t>
              </a:r>
              <a:r>
                <a:rPr lang="sl-SI" b="1" dirty="0" smtClean="0">
                  <a:solidFill>
                    <a:srgbClr val="FF0000"/>
                  </a:solidFill>
                </a:rPr>
                <a:t>)</a:t>
              </a:r>
              <a:endParaRPr lang="sl-SI" dirty="0"/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4735" y="2745"/>
              <a:ext cx="9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7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954" y="3650"/>
              <a:ext cx="42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Times New Roman" pitchFamily="18" charset="0"/>
                </a:rPr>
                <a:t>(Vir: J. Senegačnik, B. Drobnjak, M. Otič, Živim v Sloveniji, Geografija za 8. razred osnovne šole, Modrijan, </a:t>
              </a:r>
              <a:endParaRPr lang="sl-SI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954" y="3759"/>
              <a:ext cx="70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Times New Roman" pitchFamily="18" charset="0"/>
                </a:rPr>
                <a:t>Ljubljana 2000.) </a:t>
              </a:r>
              <a:endParaRPr lang="sl-SI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1605" y="3759"/>
              <a:ext cx="6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869" y="701"/>
              <a:ext cx="4815" cy="357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385" y="1120"/>
              <a:ext cx="5006" cy="2881"/>
            </a:xfrm>
            <a:prstGeom prst="ellipse">
              <a:avLst/>
            </a:prstGeom>
            <a:noFill/>
            <a:ln w="7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919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2. Šifranti </a:t>
            </a:r>
            <a:r>
              <a:rPr lang="sl-SI" sz="2400" dirty="0"/>
              <a:t>/ </a:t>
            </a:r>
            <a:r>
              <a:rPr lang="sl-SI" sz="2400" dirty="0" smtClean="0"/>
              <a:t>Sheme / Atributi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24000"/>
            <a:ext cx="4656814" cy="3816000"/>
          </a:xfrm>
          <a:prstGeom prst="rect">
            <a:avLst/>
          </a:prstGeom>
        </p:spPr>
      </p:pic>
      <p:pic>
        <p:nvPicPr>
          <p:cNvPr id="13" name="Slika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17" y="2223238"/>
            <a:ext cx="5760720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9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2. Šifranti </a:t>
            </a:r>
            <a:r>
              <a:rPr lang="sl-SI" sz="2400" dirty="0"/>
              <a:t>/ </a:t>
            </a:r>
            <a:r>
              <a:rPr lang="sl-SI" sz="2400" dirty="0" smtClean="0"/>
              <a:t>Sheme / Atributi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0000"/>
            <a:ext cx="713150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8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3</a:t>
            </a:r>
            <a:r>
              <a:rPr lang="sl-SI" sz="2400" b="1" dirty="0" smtClean="0"/>
              <a:t>. Naloge</a:t>
            </a:r>
            <a:r>
              <a:rPr lang="sl-SI" sz="2400" dirty="0" smtClean="0"/>
              <a:t>/Iskanje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9177"/>
            <a:ext cx="5184576" cy="39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3</a:t>
            </a:r>
            <a:r>
              <a:rPr lang="sl-SI" sz="2400" b="1" dirty="0" smtClean="0"/>
              <a:t>. Naloge</a:t>
            </a:r>
            <a:r>
              <a:rPr lang="sl-SI" sz="2400" dirty="0" smtClean="0"/>
              <a:t>/Pregled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2674"/>
            <a:ext cx="5760720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3</a:t>
            </a:r>
            <a:r>
              <a:rPr lang="sl-SI" sz="2400" b="1" dirty="0" smtClean="0"/>
              <a:t>. Naloge</a:t>
            </a:r>
            <a:r>
              <a:rPr lang="sl-SI" sz="2400" dirty="0" smtClean="0"/>
              <a:t>/Podrobno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5760720" cy="2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Banka </a:t>
            </a:r>
            <a:r>
              <a:rPr lang="hr-BA" dirty="0" err="1" smtClean="0"/>
              <a:t>itema</a:t>
            </a:r>
            <a:r>
              <a:rPr lang="hr-BA" dirty="0" smtClean="0"/>
              <a:t> </a:t>
            </a:r>
            <a:r>
              <a:rPr lang="hr-BA" dirty="0"/>
              <a:t>- </a:t>
            </a:r>
            <a:r>
              <a:rPr lang="hr-BA" dirty="0" err="1"/>
              <a:t>software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dirty="0"/>
              <a:t>3</a:t>
            </a:r>
            <a:r>
              <a:rPr lang="sl-SI" sz="2400" b="1" dirty="0" smtClean="0"/>
              <a:t>. Naloge</a:t>
            </a:r>
            <a:r>
              <a:rPr lang="sl-SI" sz="2400" dirty="0" smtClean="0"/>
              <a:t>/Naloga</a:t>
            </a:r>
            <a:endParaRPr lang="sl-SI" sz="24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800" dirty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576072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Sastava testova</a:t>
            </a:r>
            <a:endParaRPr lang="hr-HR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r-HR" sz="1800" dirty="0" smtClean="0"/>
          </a:p>
          <a:p>
            <a:pPr marL="0" indent="0">
              <a:spcBef>
                <a:spcPts val="0"/>
              </a:spcBef>
              <a:buNone/>
              <a:tabLst>
                <a:tab pos="270000" algn="l"/>
              </a:tabLst>
            </a:pPr>
            <a:r>
              <a:rPr lang="hr-HR" sz="2400" dirty="0" smtClean="0"/>
              <a:t>1.	Sastava testova – ispitni komplet</a:t>
            </a:r>
          </a:p>
          <a:p>
            <a:pPr marL="0" indent="0">
              <a:spcBef>
                <a:spcPts val="0"/>
              </a:spcBef>
              <a:buNone/>
              <a:tabLst>
                <a:tab pos="270000" algn="l"/>
              </a:tabLst>
            </a:pPr>
            <a:endParaRPr lang="hr-HR" sz="2400" dirty="0" smtClean="0"/>
          </a:p>
          <a:p>
            <a:pPr marL="0" indent="0">
              <a:spcBef>
                <a:spcPts val="0"/>
              </a:spcBef>
              <a:buNone/>
              <a:tabLst>
                <a:tab pos="270000" algn="l"/>
              </a:tabLst>
            </a:pPr>
            <a:r>
              <a:rPr lang="hr-HR" sz="2400" dirty="0" smtClean="0"/>
              <a:t>2.	Sastava testova – banka </a:t>
            </a:r>
            <a:r>
              <a:rPr lang="hr-HR" sz="2400" dirty="0" err="1" smtClean="0"/>
              <a:t>itema</a:t>
            </a:r>
            <a:endParaRPr lang="hr-HR" sz="24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hr-HR" dirty="0" smtClean="0"/>
              <a:t>Ispitni komplet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2560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3394075" cy="2549525"/>
          </a:xfrm>
          <a:prstGeom prst="rect">
            <a:avLst/>
          </a:prstGeom>
          <a:solidFill>
            <a:srgbClr val="CCCCFF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hr-HR" sz="2400" b="1" dirty="0" smtClean="0">
                <a:solidFill>
                  <a:schemeClr val="accent2"/>
                </a:solidFill>
                <a:latin typeface="+mn-lt"/>
              </a:rPr>
              <a:t>Sastava </a:t>
            </a:r>
            <a:r>
              <a:rPr lang="hr-HR" sz="2400" b="1" dirty="0" err="1" smtClean="0">
                <a:solidFill>
                  <a:schemeClr val="accent2"/>
                </a:solidFill>
                <a:latin typeface="+mn-lt"/>
              </a:rPr>
              <a:t>itema</a:t>
            </a:r>
            <a:endParaRPr lang="hr-HR" sz="2400" b="1" dirty="0" smtClean="0">
              <a:solidFill>
                <a:schemeClr val="accent2"/>
              </a:solidFill>
              <a:latin typeface="+mn-lt"/>
            </a:endParaRPr>
          </a:p>
          <a:p>
            <a:pPr algn="l" eaLnBrk="1" hangingPunct="1">
              <a:spcBef>
                <a:spcPct val="20000"/>
              </a:spcBef>
            </a:pPr>
            <a:endParaRPr lang="hr-HR" sz="1200" b="1" dirty="0" smtClean="0">
              <a:solidFill>
                <a:schemeClr val="accent2"/>
              </a:solidFill>
              <a:latin typeface="+mn-lt"/>
            </a:endParaRP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err="1" smtClean="0">
                <a:solidFill>
                  <a:schemeClr val="accent2"/>
                </a:solidFill>
                <a:latin typeface="+mn-lt"/>
              </a:rPr>
              <a:t>Item</a:t>
            </a: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 (pitanje)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Rješenje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Propis o bodovanju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Parametri </a:t>
            </a:r>
            <a:r>
              <a:rPr lang="hr-HR" sz="2000" b="1" dirty="0" err="1" smtClean="0">
                <a:solidFill>
                  <a:schemeClr val="accent2"/>
                </a:solidFill>
                <a:latin typeface="+mn-lt"/>
              </a:rPr>
              <a:t>itema</a:t>
            </a:r>
            <a:endParaRPr lang="hr-H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5605" name="Rectangle 6"/>
          <p:cNvSpPr txBox="1">
            <a:spLocks noChangeArrowheads="1"/>
          </p:cNvSpPr>
          <p:nvPr/>
        </p:nvSpPr>
        <p:spPr bwMode="auto">
          <a:xfrm>
            <a:off x="4032250" y="1600200"/>
            <a:ext cx="4654550" cy="2549525"/>
          </a:xfrm>
          <a:prstGeom prst="rect">
            <a:avLst/>
          </a:prstGeom>
          <a:solidFill>
            <a:srgbClr val="FFCCFF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hr-HR" sz="2400" b="1" dirty="0" smtClean="0">
                <a:solidFill>
                  <a:schemeClr val="accent2"/>
                </a:solidFill>
                <a:latin typeface="+mn-lt"/>
              </a:rPr>
              <a:t>Sastava ispitnog kompleta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hr-HR" sz="1200" b="1" dirty="0" smtClean="0">
              <a:solidFill>
                <a:schemeClr val="accent2"/>
              </a:solidFill>
              <a:latin typeface="+mn-lt"/>
            </a:endParaRP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Ispitni testovi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Upute za ocjenjivanje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List za ocjenjivanje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hr-HR" sz="2000" b="1" dirty="0" smtClean="0">
                <a:solidFill>
                  <a:schemeClr val="accent2"/>
                </a:solidFill>
                <a:latin typeface="+mn-lt"/>
              </a:rPr>
              <a:t>Tablica specifikacija</a:t>
            </a:r>
            <a:endParaRPr lang="hr-HR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err="1" smtClean="0"/>
              <a:t>Item</a:t>
            </a:r>
            <a:r>
              <a:rPr lang="hr-HR" dirty="0" smtClean="0"/>
              <a:t> (pitanje)</a:t>
            </a:r>
          </a:p>
          <a:p>
            <a:pPr eaLnBrk="1" hangingPunct="1">
              <a:buFontTx/>
              <a:buNone/>
              <a:defRPr/>
            </a:pPr>
            <a:endParaRPr lang="sl-SI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Ispitni testovi</a:t>
            </a:r>
          </a:p>
          <a:p>
            <a:pPr eaLnBrk="1" hangingPunct="1">
              <a:defRPr/>
            </a:pPr>
            <a:endParaRPr lang="sl-SI" sz="1200" dirty="0" smtClean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08225"/>
            <a:ext cx="31686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2122488"/>
            <a:ext cx="2695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Ispitni komplet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4339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/>
              <a:t>Ispitni komplet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Rješenje</a:t>
            </a:r>
            <a:endParaRPr lang="hr-HR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Upute za ocjenjivanje</a:t>
            </a:r>
          </a:p>
          <a:p>
            <a:pPr eaLnBrk="1" hangingPunct="1">
              <a:defRPr/>
            </a:pPr>
            <a:endParaRPr lang="sl-SI" sz="1200" dirty="0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08225"/>
            <a:ext cx="23733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8525"/>
            <a:ext cx="27178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7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Sastavni elementi </a:t>
            </a:r>
            <a:r>
              <a:rPr lang="hr-BA" dirty="0" err="1"/>
              <a:t>itema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899592" y="1676100"/>
            <a:ext cx="7096125" cy="3489127"/>
            <a:chOff x="522288" y="1218679"/>
            <a:chExt cx="7096125" cy="348912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25" y="2945879"/>
              <a:ext cx="5746750" cy="145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69" y="2186856"/>
              <a:ext cx="5681662" cy="25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13"/>
            <p:cNvGrpSpPr>
              <a:grpSpLocks noChangeAspect="1"/>
            </p:cNvGrpSpPr>
            <p:nvPr/>
          </p:nvGrpSpPr>
          <p:grpSpPr bwMode="auto">
            <a:xfrm>
              <a:off x="522288" y="1218679"/>
              <a:ext cx="7096125" cy="655637"/>
              <a:chOff x="340" y="588"/>
              <a:chExt cx="4165" cy="559"/>
            </a:xfrm>
          </p:grpSpPr>
          <p:sp>
            <p:nvSpPr>
              <p:cNvPr id="9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875" y="588"/>
                <a:ext cx="363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340" y="846"/>
                <a:ext cx="63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sl-SI"/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340" y="966"/>
                <a:ext cx="195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sl-SI" sz="1300" i="1" dirty="0">
                    <a:solidFill>
                      <a:srgbClr val="000000"/>
                    </a:solidFill>
                    <a:latin typeface="Times New Roman" pitchFamily="18" charset="0"/>
                  </a:rPr>
                  <a:t> Odgovori na vprašanja. Odgovore napiši na črte.</a:t>
                </a:r>
                <a:endParaRPr lang="sl-SI" dirty="0"/>
              </a:p>
            </p:txBody>
          </p:sp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2408" y="966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300" i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sl-SI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341" y="672"/>
                <a:ext cx="145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hr-BA" b="1" dirty="0" smtClean="0">
                    <a:solidFill>
                      <a:srgbClr val="FF0000"/>
                    </a:solidFill>
                  </a:rPr>
                  <a:t>Uputa za rješavanje </a:t>
                </a:r>
                <a:r>
                  <a:rPr lang="hr-BA" b="1" dirty="0" err="1" smtClean="0">
                    <a:solidFill>
                      <a:srgbClr val="FF0000"/>
                    </a:solidFill>
                  </a:rPr>
                  <a:t>itema</a:t>
                </a:r>
                <a:endParaRPr lang="hr-BA" dirty="0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3767" y="957"/>
                <a:ext cx="7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sl-SI" sz="1400" b="1" i="1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endParaRPr lang="sl-SI"/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40" y="931"/>
                <a:ext cx="3610" cy="216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660232" y="4888228"/>
            <a:ext cx="1763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hr-BA" b="1" dirty="0" smtClean="0">
                <a:solidFill>
                  <a:srgbClr val="FF0000"/>
                </a:solidFill>
              </a:rPr>
              <a:t>Mjesto za odgovor</a:t>
            </a:r>
            <a:endParaRPr lang="hr-BA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7345619" y="522834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>
                <a:latin typeface="Times New Roman" pitchFamily="18" charset="0"/>
                <a:cs typeface="Times New Roman" pitchFamily="18" charset="0"/>
              </a:rPr>
              <a:t>3 točke</a:t>
            </a:r>
            <a:endParaRPr lang="sl-SI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660232" y="5228342"/>
            <a:ext cx="5261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Tačke</a:t>
            </a:r>
            <a:endParaRPr lang="sl-SI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67955" y="3128380"/>
            <a:ext cx="66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Pitanje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942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/>
              <a:t>Ispitni komplet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Propis o bodovanju</a:t>
            </a:r>
          </a:p>
          <a:p>
            <a:pPr eaLnBrk="1" hangingPunct="1">
              <a:buFontTx/>
              <a:buNone/>
              <a:defRPr/>
            </a:pPr>
            <a:endParaRPr lang="sl-SI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List za ocjenjivanje</a:t>
            </a:r>
          </a:p>
          <a:p>
            <a:pPr eaLnBrk="1" hangingPunct="1">
              <a:defRPr/>
            </a:pPr>
            <a:endParaRPr lang="sl-SI" sz="1200" dirty="0" smtClean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08225"/>
            <a:ext cx="237331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168525"/>
            <a:ext cx="2709863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1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/>
              <a:t>Ispitni komplet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List za ocjenjivanje </a:t>
            </a:r>
            <a:r>
              <a:rPr lang="sl-SI" dirty="0" smtClean="0"/>
              <a:t>(SM)</a:t>
            </a:r>
          </a:p>
          <a:p>
            <a:pPr eaLnBrk="1" hangingPunct="1">
              <a:buFontTx/>
              <a:buNone/>
              <a:defRPr/>
            </a:pPr>
            <a:endParaRPr lang="sl-SI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List za ocjenjivanje (PM)</a:t>
            </a:r>
          </a:p>
          <a:p>
            <a:pPr eaLnBrk="1" hangingPunct="1">
              <a:defRPr/>
            </a:pPr>
            <a:endParaRPr lang="sl-SI" sz="1200" dirty="0" smtClean="0"/>
          </a:p>
        </p:txBody>
      </p:sp>
      <p:graphicFrame>
        <p:nvGraphicFramePr>
          <p:cNvPr id="29702" name="Predmet 1"/>
          <p:cNvGraphicFramePr>
            <a:graphicFrameLocks noChangeAspect="1"/>
          </p:cNvGraphicFramePr>
          <p:nvPr/>
        </p:nvGraphicFramePr>
        <p:xfrm>
          <a:off x="1130300" y="2168525"/>
          <a:ext cx="26924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Acrobat Document" r:id="rId4" imgW="7336800" imgH="10477440" progId="AcroExch.Document.7">
                  <p:embed/>
                </p:oleObj>
              </mc:Choice>
              <mc:Fallback>
                <p:oleObj name="Acrobat Document" r:id="rId4" imgW="7336800" imgH="10477440" progId="AcroExch.Document.7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168525"/>
                        <a:ext cx="2692400" cy="384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Predmet 2"/>
          <p:cNvGraphicFramePr>
            <a:graphicFrameLocks noChangeAspect="1"/>
          </p:cNvGraphicFramePr>
          <p:nvPr/>
        </p:nvGraphicFramePr>
        <p:xfrm>
          <a:off x="5472113" y="2168525"/>
          <a:ext cx="27146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Acrobat Document" r:id="rId6" imgW="7552440" imgH="10693080" progId="AcroExch.Document.7">
                  <p:embed/>
                </p:oleObj>
              </mc:Choice>
              <mc:Fallback>
                <p:oleObj name="Acrobat Document" r:id="rId6" imgW="7552440" imgH="10693080" progId="AcroExch.Document.7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168525"/>
                        <a:ext cx="2714625" cy="384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/>
              <a:t>Ispitni komplet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endParaRPr lang="sl-SI" sz="180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612106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Parametri </a:t>
            </a:r>
            <a:r>
              <a:rPr lang="hr-HR" dirty="0" err="1" smtClean="0"/>
              <a:t>itema</a:t>
            </a:r>
            <a:endParaRPr lang="hr-HR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9138"/>
          </a:xfrm>
          <a:prstGeom prst="rect">
            <a:avLst/>
          </a:prstGeom>
          <a:solidFill>
            <a:schemeClr val="bg1"/>
          </a:solidFill>
          <a:ln w="25400">
            <a:solidFill>
              <a:srgbClr val="FF99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hr-HR" dirty="0" smtClean="0"/>
              <a:t>Tablica specifikacija</a:t>
            </a:r>
          </a:p>
          <a:p>
            <a:pPr eaLnBrk="1" hangingPunct="1">
              <a:defRPr/>
            </a:pPr>
            <a:endParaRPr lang="sl-SI" sz="1200" dirty="0" smtClean="0"/>
          </a:p>
        </p:txBody>
      </p:sp>
      <p:pic>
        <p:nvPicPr>
          <p:cNvPr id="30726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54250"/>
            <a:ext cx="34464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3450"/>
            <a:ext cx="314325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25" y="4077072"/>
            <a:ext cx="3445200" cy="1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7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 smtClean="0"/>
              <a:t>Ispitni kompleti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buNone/>
              <a:tabLst>
                <a:tab pos="360000" algn="l"/>
              </a:tabLst>
              <a:defRPr/>
            </a:pPr>
            <a:r>
              <a:rPr lang="sl-SI" sz="1800" b="1" dirty="0" err="1" smtClean="0">
                <a:solidFill>
                  <a:srgbClr val="FF0000"/>
                </a:solidFill>
              </a:rPr>
              <a:t>Primjer</a:t>
            </a:r>
            <a:r>
              <a:rPr lang="sl-SI" sz="1800" b="1" dirty="0" smtClean="0">
                <a:solidFill>
                  <a:srgbClr val="FF0000"/>
                </a:solidFill>
              </a:rPr>
              <a:t>: </a:t>
            </a:r>
            <a:r>
              <a:rPr lang="sl-SI" sz="1800" b="1" dirty="0">
                <a:solidFill>
                  <a:srgbClr val="FF0000"/>
                </a:solidFill>
                <a:hlinkClick r:id="rId3" action="ppaction://hlinkfile"/>
              </a:rPr>
              <a:t>mapa </a:t>
            </a:r>
            <a:r>
              <a:rPr lang="sl-SI" sz="1800" b="1" dirty="0" smtClean="0">
                <a:solidFill>
                  <a:srgbClr val="FF0000"/>
                </a:solidFill>
                <a:hlinkClick r:id="rId3" action="ppaction://hlinkfile"/>
              </a:rPr>
              <a:t>Izpitni kompleti</a:t>
            </a:r>
            <a:endParaRPr lang="sl-SI" sz="1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3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 smtClean="0"/>
              <a:t>Vanjski kontrolori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KO MOŽE POSTATI VANJSKI KONTROLOR?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Vanjski kontrolor ispitnog gradiva može bit sveučilišni nastavnik ili srednjoškolski nastavnik. Predlaže i postavi ih Državni ispitni centar. Ime vanjskog kontrolora je tajno.</a:t>
            </a:r>
          </a:p>
          <a:p>
            <a:pPr marL="0" lvl="1" indent="0" eaLnBrk="1" hangingPunct="1">
              <a:buFontTx/>
              <a:buNone/>
              <a:defRPr/>
            </a:pPr>
            <a:endParaRPr lang="hr-BA" sz="1800" dirty="0" smtClean="0"/>
          </a:p>
          <a:p>
            <a:pPr marL="0" lvl="1" indent="0">
              <a:buNone/>
              <a:defRPr/>
            </a:pPr>
            <a:r>
              <a:rPr lang="hr-BA" sz="1800" dirty="0" smtClean="0"/>
              <a:t>ZADATKI VANJSKOG KONTROLORA</a:t>
            </a:r>
          </a:p>
          <a:p>
            <a:pPr marL="0" lvl="1" indent="0">
              <a:buNone/>
              <a:defRPr/>
            </a:pPr>
            <a:r>
              <a:rPr lang="hr-BA" sz="1800" dirty="0" smtClean="0"/>
              <a:t>Vanjski kontrolor pregleda ispitno gradivo (</a:t>
            </a:r>
            <a:r>
              <a:rPr lang="hr-BA" sz="1800" dirty="0" smtClean="0"/>
              <a:t>ispitne testove, </a:t>
            </a:r>
            <a:r>
              <a:rPr lang="hr-BA" sz="1800" dirty="0" smtClean="0"/>
              <a:t>upute za ocjenjivanje, gradivo za slušni dio, prilog u bojama </a:t>
            </a:r>
            <a:r>
              <a:rPr lang="hr-BA" sz="1800" dirty="0" smtClean="0"/>
              <a:t>...). </a:t>
            </a:r>
            <a:r>
              <a:rPr lang="hr-BA" sz="1800" dirty="0" smtClean="0"/>
              <a:t>Mišljenje vanjskog kontrolora komisije je u pomoć kod pripreme kvalitetnih, jasnih i jednoznačnih ispitnih pitanja i </a:t>
            </a:r>
            <a:r>
              <a:rPr lang="hr-BA" sz="1800" dirty="0"/>
              <a:t>a</a:t>
            </a:r>
            <a:r>
              <a:rPr lang="hr-BA" sz="1800" dirty="0" smtClean="0"/>
              <a:t>dekvatnih rješenja. </a:t>
            </a:r>
          </a:p>
          <a:p>
            <a:pPr marL="0" lvl="1" indent="0" eaLnBrk="1" hangingPunct="1">
              <a:buNone/>
              <a:defRPr/>
            </a:pPr>
            <a:endParaRPr lang="hr-BA" sz="1800" dirty="0" smtClean="0"/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NAMJERA DODATOG PREGLEDA ISPITNOG GRADIVA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Sa dodatnim pregledom želimo smanjiti mogućnost stručnih greška u gradivu i provjeriti primjernost gradiva za određeno razinu ispita.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 </a:t>
            </a:r>
            <a:endParaRPr lang="hr-BA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Vanjski kontrolori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 eaLnBrk="1" hangingPunct="1">
              <a:lnSpc>
                <a:spcPct val="120000"/>
              </a:lnSpc>
              <a:buFontTx/>
              <a:buNone/>
              <a:defRPr/>
            </a:pPr>
            <a:r>
              <a:rPr lang="hr-BA" sz="2600" dirty="0" smtClean="0"/>
              <a:t>POSTUPAK PREGLEDA ISPITNOG GRADIVA</a:t>
            </a:r>
          </a:p>
          <a:p>
            <a:pPr marL="270000" lvl="1" indent="-270000" eaLnBrk="1" hangingPunct="1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hr-BA" sz="2600" dirty="0" smtClean="0"/>
              <a:t>Vanjski kontrolor riješi ispitni test i kod toga mjeri čas rješavanja.</a:t>
            </a:r>
          </a:p>
          <a:p>
            <a:pPr marL="270000" lvl="1" indent="-270000">
              <a:lnSpc>
                <a:spcPct val="120000"/>
              </a:lnSpc>
              <a:spcBef>
                <a:spcPts val="450"/>
              </a:spcBef>
              <a:buFontTx/>
              <a:buAutoNum type="arabicPeriod"/>
              <a:defRPr/>
            </a:pPr>
            <a:r>
              <a:rPr lang="hr-BA" sz="2600" dirty="0" smtClean="0"/>
              <a:t>Riješi upitnik i u njega zapiše sve napomene na ispitno gradivo. Pri </a:t>
            </a:r>
            <a:r>
              <a:rPr lang="hr-BA" sz="2600" dirty="0"/>
              <a:t>tom obrati pažnju na</a:t>
            </a:r>
            <a:r>
              <a:rPr lang="hr-BA" sz="2600" dirty="0" smtClean="0"/>
              <a:t>:</a:t>
            </a:r>
          </a:p>
          <a:p>
            <a:pPr marL="0" lvl="1" indent="0" eaLnBrk="1" hangingPunct="1">
              <a:lnSpc>
                <a:spcPct val="120000"/>
              </a:lnSpc>
              <a:buNone/>
              <a:defRPr/>
            </a:pPr>
            <a:r>
              <a:rPr lang="hr-BA" sz="2300" dirty="0" smtClean="0"/>
              <a:t>      - razumljivost ispitnog pitanja,</a:t>
            </a:r>
          </a:p>
          <a:p>
            <a:pPr marL="0" lvl="1" indent="0" eaLnBrk="1" hangingPunct="1">
              <a:lnSpc>
                <a:spcPct val="120000"/>
              </a:lnSpc>
              <a:buNone/>
              <a:defRPr/>
            </a:pPr>
            <a:r>
              <a:rPr lang="hr-BA" sz="2300" dirty="0" smtClean="0"/>
              <a:t>      - stručnu adekvatnost ispitnog pitanja,</a:t>
            </a:r>
          </a:p>
          <a:p>
            <a:pPr marL="0" lvl="1" indent="0" eaLnBrk="1" hangingPunct="1">
              <a:lnSpc>
                <a:spcPct val="120000"/>
              </a:lnSpc>
              <a:buNone/>
              <a:defRPr/>
            </a:pPr>
            <a:r>
              <a:rPr lang="hr-BA" sz="2300" dirty="0" smtClean="0"/>
              <a:t>      - razumljivost uputa za rješavanje </a:t>
            </a:r>
            <a:r>
              <a:rPr lang="hr-BA" sz="2300" dirty="0" err="1" smtClean="0"/>
              <a:t>itema</a:t>
            </a:r>
            <a:r>
              <a:rPr lang="hr-BA" sz="2300" dirty="0" smtClean="0"/>
              <a:t>,</a:t>
            </a:r>
          </a:p>
          <a:p>
            <a:pPr marL="0" lvl="1" indent="0" eaLnBrk="1" hangingPunct="1">
              <a:lnSpc>
                <a:spcPct val="120000"/>
              </a:lnSpc>
              <a:buNone/>
              <a:defRPr/>
            </a:pPr>
            <a:r>
              <a:rPr lang="hr-BA" sz="2300" dirty="0" smtClean="0"/>
              <a:t>      - primjernost dodatnog gradiva kod </a:t>
            </a:r>
            <a:r>
              <a:rPr lang="hr-BA" sz="2300" dirty="0" err="1" smtClean="0"/>
              <a:t>itema</a:t>
            </a:r>
            <a:r>
              <a:rPr lang="hr-BA" sz="2300" dirty="0" smtClean="0"/>
              <a:t> (slika,  karta, tekstova, dijagrama ...)</a:t>
            </a:r>
          </a:p>
          <a:p>
            <a:pPr marL="270000" lvl="1" indent="-270000" eaLnBrk="1" hangingPunct="1">
              <a:lnSpc>
                <a:spcPct val="120000"/>
              </a:lnSpc>
              <a:spcBef>
                <a:spcPts val="450"/>
              </a:spcBef>
              <a:buFont typeface="+mj-lt"/>
              <a:buAutoNum type="arabicPeriod" startAt="3"/>
              <a:defRPr/>
            </a:pPr>
            <a:r>
              <a:rPr lang="hr-BA" sz="2300" dirty="0" smtClean="0"/>
              <a:t>Pregleda predložena rješenja za svako </a:t>
            </a:r>
            <a:r>
              <a:rPr lang="hr-BA" sz="2300" dirty="0" smtClean="0"/>
              <a:t>pitanje zapisano </a:t>
            </a:r>
            <a:r>
              <a:rPr lang="hr-BA" sz="2300" dirty="0" smtClean="0"/>
              <a:t>u </a:t>
            </a:r>
            <a:r>
              <a:rPr lang="hr-BA" sz="2300" dirty="0" err="1" smtClean="0"/>
              <a:t>uputima</a:t>
            </a:r>
            <a:r>
              <a:rPr lang="hr-BA" sz="2300" dirty="0" smtClean="0"/>
              <a:t> za ocjenjivanje i zapiše napomene u upitnik.</a:t>
            </a:r>
          </a:p>
          <a:p>
            <a:pPr marL="270000" lvl="1" indent="-270000" eaLnBrk="1" hangingPunct="1">
              <a:lnSpc>
                <a:spcPct val="120000"/>
              </a:lnSpc>
              <a:spcBef>
                <a:spcPts val="450"/>
              </a:spcBef>
              <a:buFont typeface="+mj-lt"/>
              <a:buAutoNum type="arabicPeriod" startAt="3"/>
              <a:defRPr/>
            </a:pPr>
            <a:r>
              <a:rPr lang="hr-BA" sz="2300" dirty="0" smtClean="0"/>
              <a:t>Vanjski kontrolor pregleda i zapiše napomene na sva dodatna gradiva koja su dio ispitnog  kompleta (CD za slušni dio, prilozi u bojama i crnobijeli, muzički tekst </a:t>
            </a:r>
            <a:r>
              <a:rPr lang="sl-SI" sz="2300" dirty="0" smtClean="0"/>
              <a:t>…)</a:t>
            </a: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2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Vanjski kontrolori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1800" dirty="0" smtClean="0"/>
              <a:t>Predmetna komisija progleda upitnik kojeg je ispunio vanjski kontrolor. Pri tom napiše zapisnik o potvrđenih napomena i napomena koje komisija nije prihvatila. Potvrđene napomene </a:t>
            </a:r>
            <a:r>
              <a:rPr lang="hr-BA" sz="1800" dirty="0"/>
              <a:t>u</a:t>
            </a:r>
            <a:r>
              <a:rPr lang="hr-BA" sz="1800" dirty="0" smtClean="0"/>
              <a:t>ređivač stavi u ispitno gradivo. </a:t>
            </a:r>
          </a:p>
          <a:p>
            <a:pPr marL="0" indent="0">
              <a:buNone/>
            </a:pPr>
            <a:r>
              <a:rPr lang="hr-BA" sz="1800" dirty="0" smtClean="0"/>
              <a:t>Ako se kasnije, u toku mature, pojave greške u ispitnom gradivu, onda državna komisija za maturu pozove državno predmetno komisiju, da pojasni zašto nije prihvatila napomene vanjskog kontrolora. </a:t>
            </a:r>
          </a:p>
          <a:p>
            <a:pPr marL="0" indent="0">
              <a:buNone/>
            </a:pPr>
            <a:r>
              <a:rPr lang="hr-BA" sz="1800" dirty="0" smtClean="0"/>
              <a:t> </a:t>
            </a:r>
          </a:p>
          <a:p>
            <a:pPr marL="0" lvl="1" indent="0" eaLnBrk="1" hangingPunct="1">
              <a:buFontTx/>
              <a:buNone/>
              <a:defRPr/>
            </a:pPr>
            <a:endParaRPr lang="hr-BA" sz="800" dirty="0" smtClean="0"/>
          </a:p>
          <a:p>
            <a:pPr marL="285750" lvl="1" eaLnBrk="1" hangingPunct="1">
              <a:buFont typeface="Arial" pitchFamily="34" charset="0"/>
              <a:buChar char="•"/>
              <a:defRPr/>
            </a:pPr>
            <a:endParaRPr lang="hr-BA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5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 err="1"/>
              <a:t>M</a:t>
            </a:r>
            <a:r>
              <a:rPr lang="hr-BA" dirty="0" err="1" smtClean="0"/>
              <a:t>oderacija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ŠTO JE MODERACIJA?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err="1" smtClean="0"/>
              <a:t>Moderacija</a:t>
            </a:r>
            <a:r>
              <a:rPr lang="hr-BA" sz="1800" dirty="0" smtClean="0"/>
              <a:t> je postupak, koji se izvodi poslije </a:t>
            </a:r>
            <a:r>
              <a:rPr lang="hr-BA" sz="1800" dirty="0" err="1" smtClean="0"/>
              <a:t>pisnog</a:t>
            </a:r>
            <a:r>
              <a:rPr lang="hr-BA" sz="1800" dirty="0" smtClean="0"/>
              <a:t> provjeravanja. Državni ispitni centar odluči koji procent riješenih ispitnih testova će pogledati predmetna komisija pred početkom vanjskog ocjenjivanja.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 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hr-BA" sz="1800" dirty="0" smtClean="0"/>
              <a:t>NAMJERA POSTUPKA</a:t>
            </a:r>
          </a:p>
          <a:p>
            <a:pPr marL="0" lvl="1" indent="0">
              <a:buNone/>
              <a:defRPr/>
            </a:pPr>
            <a:r>
              <a:rPr lang="hr-BA" sz="1800" dirty="0" smtClean="0"/>
              <a:t>Sa pregledom riješenih ispitnih testova komisija utvrdi pravilnost i adekvatnost rješenja </a:t>
            </a:r>
            <a:r>
              <a:rPr lang="hr-BA" sz="1800" dirty="0" err="1" smtClean="0"/>
              <a:t>itema</a:t>
            </a:r>
            <a:r>
              <a:rPr lang="hr-BA" sz="1800" dirty="0" smtClean="0"/>
              <a:t> u uputama za ocjenjivanje. Komisija u upute doda </a:t>
            </a:r>
            <a:r>
              <a:rPr lang="hr-BA" sz="1800" dirty="0" smtClean="0"/>
              <a:t>sva </a:t>
            </a:r>
            <a:r>
              <a:rPr lang="hr-BA" sz="1800" dirty="0" smtClean="0"/>
              <a:t>dodatna stručno pravilna rješenja kandidata Sa postupkom </a:t>
            </a:r>
            <a:r>
              <a:rPr lang="hr-BA" sz="1800" dirty="0" err="1" smtClean="0"/>
              <a:t>moderacije</a:t>
            </a:r>
            <a:r>
              <a:rPr lang="hr-BA" sz="1800" dirty="0" smtClean="0"/>
              <a:t> osiguravamo usklađenost ocjenjivača i objektivnost ocjenjivanja. </a:t>
            </a:r>
          </a:p>
          <a:p>
            <a:pPr marL="0" lvl="1" indent="0">
              <a:buNone/>
              <a:defRPr/>
            </a:pPr>
            <a:endParaRPr lang="hr-BA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r>
              <a:rPr lang="sl-SI" sz="1800" dirty="0" smtClean="0"/>
              <a:t> </a:t>
            </a:r>
            <a:endParaRPr lang="sl-SI" sz="1400" b="0" dirty="0" smtClean="0"/>
          </a:p>
        </p:txBody>
      </p:sp>
      <p:pic>
        <p:nvPicPr>
          <p:cNvPr id="8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8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Moderacija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sl-SI" sz="1800" dirty="0" smtClean="0"/>
              <a:t>POSTUPAK:</a:t>
            </a:r>
            <a:endParaRPr lang="sl-SI" sz="1800" dirty="0"/>
          </a:p>
          <a:p>
            <a:pPr marL="0" lvl="1" indent="0">
              <a:buNone/>
              <a:defRPr/>
            </a:pPr>
            <a:endParaRPr lang="sl-SI" sz="1800" dirty="0"/>
          </a:p>
          <a:p>
            <a:pPr marL="342900" lvl="1" indent="-342900">
              <a:buAutoNum type="arabicPeriod"/>
              <a:defRPr/>
            </a:pPr>
            <a:r>
              <a:rPr lang="hr-BA" sz="1800" dirty="0" smtClean="0"/>
              <a:t>Državni ispitni centar odluči procent ispitnih testova koje </a:t>
            </a:r>
            <a:r>
              <a:rPr lang="hr-BA" sz="1800" dirty="0"/>
              <a:t>ć</a:t>
            </a:r>
            <a:r>
              <a:rPr lang="hr-BA" sz="1800" dirty="0" smtClean="0"/>
              <a:t>e komisija pogledati. Najčešće komisija pogleda od 5 do 10 % riješenih ispitnih testova.</a:t>
            </a:r>
          </a:p>
          <a:p>
            <a:pPr marL="342900" lvl="1" indent="-342900">
              <a:buAutoNum type="arabicPeriod"/>
              <a:defRPr/>
            </a:pPr>
            <a:r>
              <a:rPr lang="hr-BA" sz="1800" dirty="0" smtClean="0"/>
              <a:t>Prvo </a:t>
            </a:r>
            <a:r>
              <a:rPr lang="hr-BA" sz="1800" dirty="0" err="1" smtClean="0"/>
              <a:t>člani</a:t>
            </a:r>
            <a:r>
              <a:rPr lang="hr-BA" sz="1800" dirty="0" smtClean="0"/>
              <a:t> komisije </a:t>
            </a:r>
            <a:r>
              <a:rPr lang="hr-BA" sz="1800" dirty="0" err="1" smtClean="0"/>
              <a:t>riješavajo</a:t>
            </a:r>
            <a:r>
              <a:rPr lang="hr-BA" sz="1800" dirty="0" smtClean="0"/>
              <a:t> ispitne testove. </a:t>
            </a:r>
          </a:p>
          <a:p>
            <a:pPr marL="342900" lvl="1" indent="-342900">
              <a:buAutoNum type="arabicPeriod"/>
              <a:defRPr/>
            </a:pPr>
            <a:r>
              <a:rPr lang="hr-BA" sz="1800" dirty="0"/>
              <a:t>Komisija u upute doda sve dodatna stručno pravilna rješenja </a:t>
            </a:r>
            <a:r>
              <a:rPr lang="hr-BA" sz="1800" dirty="0" smtClean="0"/>
              <a:t>članova.</a:t>
            </a:r>
          </a:p>
          <a:p>
            <a:pPr marL="342900" lvl="1" indent="-342900">
              <a:buAutoNum type="arabicPeriod"/>
              <a:defRPr/>
            </a:pPr>
            <a:r>
              <a:rPr lang="hr-BA" sz="1800" dirty="0" smtClean="0"/>
              <a:t>Komisija pregleda riješene ispitne testove kandidatov.</a:t>
            </a:r>
          </a:p>
          <a:p>
            <a:pPr marL="342900" lvl="1" indent="-342900">
              <a:buAutoNum type="arabicPeriod"/>
              <a:defRPr/>
            </a:pPr>
            <a:r>
              <a:rPr lang="hr-BA" sz="1800" dirty="0" smtClean="0"/>
              <a:t>Komisija </a:t>
            </a:r>
            <a:r>
              <a:rPr lang="hr-BA" sz="1800" dirty="0"/>
              <a:t>u upute doda sve dodatna stručno pravilna rješenja </a:t>
            </a:r>
            <a:r>
              <a:rPr lang="hr-BA" sz="1800" dirty="0" smtClean="0"/>
              <a:t>kandidata.</a:t>
            </a:r>
          </a:p>
          <a:p>
            <a:pPr marL="342900" lvl="1" indent="-342900">
              <a:buAutoNum type="arabicPeriod"/>
              <a:defRPr/>
            </a:pPr>
            <a:r>
              <a:rPr lang="hr-BA" sz="1800" dirty="0" smtClean="0"/>
              <a:t>Komisija </a:t>
            </a:r>
            <a:r>
              <a:rPr lang="hr-BA" sz="1800" dirty="0"/>
              <a:t>u upute doda </a:t>
            </a:r>
            <a:r>
              <a:rPr lang="hr-BA" sz="1800" dirty="0" smtClean="0"/>
              <a:t>sve napomene, za koje misli, da </a:t>
            </a:r>
            <a:r>
              <a:rPr lang="hr-BA" sz="1800" dirty="0"/>
              <a:t>ć</a:t>
            </a:r>
            <a:r>
              <a:rPr lang="hr-BA" sz="1800" dirty="0" smtClean="0"/>
              <a:t>e biti u pomoć ocjenjivačima.</a:t>
            </a:r>
          </a:p>
          <a:p>
            <a:pPr marL="0" lvl="1" indent="0">
              <a:buNone/>
              <a:defRPr/>
            </a:pPr>
            <a:endParaRPr lang="sl-SI" sz="1800" dirty="0"/>
          </a:p>
          <a:p>
            <a:pPr marL="0" lvl="1" indent="0">
              <a:buNone/>
              <a:defRPr/>
            </a:pPr>
            <a:r>
              <a:rPr lang="hr-BA" sz="1800" dirty="0" smtClean="0"/>
              <a:t>Rezultat postupka su moderirana uputa za </a:t>
            </a:r>
            <a:r>
              <a:rPr lang="hr-BA" sz="1800" dirty="0" smtClean="0"/>
              <a:t>ocjenjivanje</a:t>
            </a:r>
            <a:r>
              <a:rPr lang="hr-BA" sz="1800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9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BA" sz="1800" dirty="0" smtClean="0"/>
              <a:t>„Sastavljači testova trebaju znati, da je priprema testova slično dugom putovanju u  nepoznate krajeve , da će nam uzet mnogo vrjemena, energije i novca. Na tom putu ćemo doživjeti uspone i padove. Ako pri tom dostižemo koliko toliko zadovoljavajući uspjeh za nas i naše učenike, bit ćemo nagrađeni. Rad sastavljača testova je jako naporan i odgovoran.”</a:t>
            </a:r>
            <a:br>
              <a:rPr lang="hr-BA" sz="1800" dirty="0" smtClean="0"/>
            </a:br>
            <a:endParaRPr lang="hr-BA" sz="1800" dirty="0"/>
          </a:p>
        </p:txBody>
      </p:sp>
      <p:pic>
        <p:nvPicPr>
          <p:cNvPr id="7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BA" dirty="0"/>
              <a:t>Sastavni elementi </a:t>
            </a:r>
            <a:r>
              <a:rPr lang="hr-BA" dirty="0" err="1"/>
              <a:t>itema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731379" y="1897720"/>
            <a:ext cx="7746696" cy="3759713"/>
            <a:chOff x="204" y="1019"/>
            <a:chExt cx="5147" cy="249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296" y="1111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202" y="1019"/>
              <a:ext cx="20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i="1">
                  <a:solidFill>
                    <a:srgbClr val="000000"/>
                  </a:solidFill>
                  <a:latin typeface="Times New Roman" pitchFamily="18" charset="0"/>
                </a:rPr>
                <a:t>Rešitve z navodili za vrednotenje:</a:t>
              </a:r>
              <a:endParaRPr lang="sl-SI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73" y="1111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596" y="1325"/>
              <a:ext cx="1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a)</a:t>
              </a:r>
              <a:endParaRPr lang="sl-SI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90" y="1325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96" y="1524"/>
              <a:ext cx="21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7.1</a:t>
              </a:r>
              <a:endParaRPr lang="sl-SI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747" y="1524"/>
              <a:ext cx="8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880" y="1527"/>
              <a:ext cx="32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Julija</a:t>
              </a:r>
              <a:endParaRPr lang="sl-SI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141" y="1527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71" y="1527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195" y="1527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157" y="1527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dirty="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 dirty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118" y="1527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4080" y="1527"/>
              <a:ext cx="53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</a:t>
              </a:r>
              <a:endParaRPr lang="sl-SI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4531" y="1527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546" y="1527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576" y="1527"/>
              <a:ext cx="41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1 točka</a:t>
              </a:r>
              <a:endParaRPr lang="sl-SI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927" y="1527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596" y="1728"/>
              <a:ext cx="11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sl-SI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656" y="1728"/>
              <a:ext cx="9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sl-SI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696" y="1728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596" y="1926"/>
              <a:ext cx="1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sl-SI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656" y="1926"/>
              <a:ext cx="8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sl-SI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686" y="1926"/>
              <a:ext cx="1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sl-SI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747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880" y="1929"/>
              <a:ext cx="3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Julija </a:t>
              </a:r>
              <a:endParaRPr lang="sl-SI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1171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195" y="1929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2157" y="1929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118" y="1929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080" y="1929"/>
              <a:ext cx="53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</a:t>
              </a:r>
              <a:endParaRPr lang="sl-SI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531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546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576" y="1929"/>
              <a:ext cx="44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1 točka</a:t>
              </a:r>
              <a:endParaRPr lang="sl-SI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4637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4927" y="1929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596" y="2131"/>
              <a:ext cx="14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c)</a:t>
              </a:r>
              <a:endParaRPr lang="sl-SI"/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690" y="2131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596" y="2329"/>
              <a:ext cx="21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7.3</a:t>
              </a:r>
              <a:endParaRPr lang="sl-SI"/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747" y="2329"/>
              <a:ext cx="8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880" y="2332"/>
              <a:ext cx="157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dirty="0">
                  <a:solidFill>
                    <a:srgbClr val="000000"/>
                  </a:solidFill>
                  <a:latin typeface="Times New Roman" pitchFamily="18" charset="0"/>
                </a:rPr>
                <a:t>Januarja, februarja, decembra </a:t>
              </a:r>
              <a:endParaRPr lang="sl-SI" dirty="0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2331" y="2332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2337" y="2332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299" y="2332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4260" y="2332"/>
              <a:ext cx="33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</a:t>
              </a:r>
              <a:endParaRPr lang="sl-SI"/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4531" y="2332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52" name="Rectangle 57"/>
            <p:cNvSpPr>
              <a:spLocks noChangeArrowheads="1"/>
            </p:cNvSpPr>
            <p:nvPr/>
          </p:nvSpPr>
          <p:spPr bwMode="auto">
            <a:xfrm>
              <a:off x="4546" y="2332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4576" y="2332"/>
              <a:ext cx="41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1 točka</a:t>
              </a:r>
              <a:endParaRPr lang="sl-SI"/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4927" y="2332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596" y="2533"/>
              <a:ext cx="43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Skupaj </a:t>
              </a:r>
              <a:endParaRPr lang="sl-SI"/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960" y="2533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985" y="2533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58" name="Rectangle 63"/>
            <p:cNvSpPr>
              <a:spLocks noChangeArrowheads="1"/>
            </p:cNvSpPr>
            <p:nvPr/>
          </p:nvSpPr>
          <p:spPr bwMode="auto">
            <a:xfrm>
              <a:off x="1946" y="2533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 dirty="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 dirty="0"/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2908" y="2533"/>
              <a:ext cx="107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................................</a:t>
              </a:r>
              <a:endParaRPr lang="sl-SI"/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3870" y="2533"/>
              <a:ext cx="75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......................</a:t>
              </a:r>
              <a:endParaRPr lang="sl-SI"/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4531" y="2533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4546" y="2533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4576" y="2533"/>
              <a:ext cx="41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3 točke</a:t>
              </a:r>
              <a:endParaRPr lang="sl-SI"/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4927" y="2533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383" y="2734"/>
              <a:ext cx="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383" y="2914"/>
              <a:ext cx="8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sl-SI" sz="2200" b="1" i="1" dirty="0">
                  <a:solidFill>
                    <a:srgbClr val="FF0000"/>
                  </a:solidFill>
                  <a:latin typeface="Times New Roman" pitchFamily="18" charset="0"/>
                </a:rPr>
                <a:t>      </a:t>
              </a:r>
              <a:endParaRPr lang="sl-SI" dirty="0"/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593" y="2914"/>
              <a:ext cx="7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hr-BA" b="1" dirty="0" smtClean="0">
                  <a:solidFill>
                    <a:srgbClr val="FF0000"/>
                  </a:solidFill>
                </a:rPr>
                <a:t>Rješenje</a:t>
              </a:r>
              <a:endParaRPr lang="hr-BA" dirty="0"/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968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1093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 dirty="0"/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1447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1802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2157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2511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2866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3220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3575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3930" y="2914"/>
              <a:ext cx="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2200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/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4088" y="2914"/>
              <a:ext cx="12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hr-BA" b="1" dirty="0" smtClean="0">
                  <a:solidFill>
                    <a:srgbClr val="FF0000"/>
                  </a:solidFill>
                </a:rPr>
                <a:t>Propisi u bodovanju</a:t>
              </a:r>
              <a:endParaRPr lang="hr-BA" dirty="0"/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4193" y="2914"/>
              <a:ext cx="7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sl-SI" sz="22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sl-SI" dirty="0"/>
            </a:p>
          </p:txBody>
        </p:sp>
        <p:sp>
          <p:nvSpPr>
            <p:cNvPr id="80" name="Oval 85"/>
            <p:cNvSpPr>
              <a:spLocks noChangeArrowheads="1"/>
            </p:cNvSpPr>
            <p:nvPr/>
          </p:nvSpPr>
          <p:spPr bwMode="auto">
            <a:xfrm>
              <a:off x="4080" y="1328"/>
              <a:ext cx="1171" cy="2189"/>
            </a:xfrm>
            <a:prstGeom prst="ellipse">
              <a:avLst/>
            </a:prstGeom>
            <a:noFill/>
            <a:ln w="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auto">
            <a:xfrm>
              <a:off x="204" y="1019"/>
              <a:ext cx="2540" cy="2496"/>
            </a:xfrm>
            <a:prstGeom prst="ellipse">
              <a:avLst/>
            </a:prstGeom>
            <a:noFill/>
            <a:ln w="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47316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hr-HR" dirty="0" smtClean="0"/>
              <a:t>Postupak pripreme </a:t>
            </a:r>
            <a:r>
              <a:rPr lang="hr-HR" dirty="0" err="1" smtClean="0"/>
              <a:t>maturitetnog</a:t>
            </a:r>
            <a:r>
              <a:rPr lang="hr-HR" dirty="0" smtClean="0"/>
              <a:t> gradiva</a:t>
            </a:r>
            <a:endParaRPr lang="hr-HR" dirty="0" smtClean="0">
              <a:solidFill>
                <a:srgbClr val="00B05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1800" dirty="0" smtClean="0"/>
          </a:p>
          <a:p>
            <a:r>
              <a:rPr lang="hr-HR" sz="1800" dirty="0" smtClean="0">
                <a:hlinkClick r:id="rId3" action="ppaction://hlinkfile"/>
              </a:rPr>
              <a:t>Priprema gradiva KLASIČNO</a:t>
            </a:r>
            <a:endParaRPr lang="hr-HR" sz="1800" dirty="0" smtClean="0"/>
          </a:p>
          <a:p>
            <a:r>
              <a:rPr lang="hr-HR" sz="1800" dirty="0" smtClean="0">
                <a:hlinkClick r:id="rId4" action="ppaction://hlinkfile"/>
              </a:rPr>
              <a:t>Priprema gradiva BANKA ITEMA</a:t>
            </a:r>
            <a:endParaRPr lang="hr-HR" sz="1800" dirty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6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r-BA" dirty="0" smtClean="0"/>
              <a:t>Teme za diskusiju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00B050"/>
                </a:solidFill>
              </a:rPr>
              <a:t>Postupak pripreme </a:t>
            </a:r>
            <a:r>
              <a:rPr lang="hr-HR" sz="1800" b="1" dirty="0" err="1" smtClean="0">
                <a:solidFill>
                  <a:srgbClr val="00B050"/>
                </a:solidFill>
              </a:rPr>
              <a:t>itema</a:t>
            </a:r>
            <a:r>
              <a:rPr lang="hr-HR" sz="1800" b="1" dirty="0" smtClean="0">
                <a:solidFill>
                  <a:srgbClr val="00B050"/>
                </a:solidFill>
              </a:rPr>
              <a:t>, testova, banke </a:t>
            </a:r>
            <a:r>
              <a:rPr lang="hr-HR" sz="1800" b="1" dirty="0" err="1" smtClean="0">
                <a:solidFill>
                  <a:srgbClr val="00B050"/>
                </a:solidFill>
              </a:rPr>
              <a:t>itema</a:t>
            </a:r>
            <a:r>
              <a:rPr lang="hr-HR" sz="1800" b="1" dirty="0" smtClean="0">
                <a:solidFill>
                  <a:srgbClr val="00B050"/>
                </a:solidFill>
              </a:rPr>
              <a:t> i </a:t>
            </a:r>
            <a:r>
              <a:rPr lang="hr-HR" sz="1800" b="1" dirty="0" err="1" smtClean="0">
                <a:solidFill>
                  <a:srgbClr val="00B050"/>
                </a:solidFill>
              </a:rPr>
              <a:t>maturitetnog</a:t>
            </a:r>
            <a:r>
              <a:rPr lang="hr-HR" sz="1800" b="1" dirty="0" smtClean="0">
                <a:solidFill>
                  <a:srgbClr val="00B050"/>
                </a:solidFill>
              </a:rPr>
              <a:t> gradiva</a:t>
            </a:r>
          </a:p>
          <a:p>
            <a:pPr>
              <a:buFont typeface="Arial" pitchFamily="34" charset="0"/>
              <a:buAutoNum type="arabicPeriod"/>
            </a:pPr>
            <a:r>
              <a:rPr lang="hr-HR" sz="1800" dirty="0" smtClean="0"/>
              <a:t>Odredite postupke za pripremu </a:t>
            </a:r>
            <a:r>
              <a:rPr lang="hr-HR" sz="1800" dirty="0" err="1" smtClean="0"/>
              <a:t>itema</a:t>
            </a:r>
            <a:r>
              <a:rPr lang="hr-HR" sz="1800" dirty="0" smtClean="0"/>
              <a:t>.</a:t>
            </a:r>
            <a:endParaRPr lang="hr-HR" sz="1800" dirty="0"/>
          </a:p>
          <a:p>
            <a:pPr>
              <a:buFont typeface="Arial" pitchFamily="34" charset="0"/>
              <a:buAutoNum type="arabicPeriod"/>
            </a:pPr>
            <a:r>
              <a:rPr lang="hr-HR" sz="1800" dirty="0"/>
              <a:t>Odredite </a:t>
            </a:r>
            <a:r>
              <a:rPr lang="hr-HR" sz="1800" dirty="0" smtClean="0"/>
              <a:t>način, koji je </a:t>
            </a:r>
            <a:r>
              <a:rPr lang="hr-HR" sz="1800" dirty="0"/>
              <a:t>najprikladniji </a:t>
            </a:r>
            <a:r>
              <a:rPr lang="hr-HR" sz="1800" dirty="0" smtClean="0"/>
              <a:t>za izbor </a:t>
            </a:r>
            <a:r>
              <a:rPr lang="hr-HR" sz="1800" dirty="0" err="1" smtClean="0"/>
              <a:t>itema</a:t>
            </a:r>
            <a:r>
              <a:rPr lang="hr-HR" sz="1800" dirty="0" smtClean="0"/>
              <a:t> za ispitne testove ili </a:t>
            </a:r>
            <a:r>
              <a:rPr lang="hr-HR" sz="1800" dirty="0" err="1" smtClean="0"/>
              <a:t>maturitetni</a:t>
            </a:r>
            <a:r>
              <a:rPr lang="hr-HR" sz="1800" dirty="0" smtClean="0"/>
              <a:t> ispit.</a:t>
            </a:r>
          </a:p>
          <a:p>
            <a:pPr>
              <a:buFont typeface="Arial" pitchFamily="34" charset="0"/>
              <a:buAutoNum type="arabicPeriod"/>
            </a:pPr>
            <a:r>
              <a:rPr lang="hr-HR" sz="1800" dirty="0"/>
              <a:t>Odredite </a:t>
            </a:r>
            <a:r>
              <a:rPr lang="hr-HR" sz="1800" dirty="0" smtClean="0"/>
              <a:t>postupak za pripremu </a:t>
            </a:r>
            <a:r>
              <a:rPr lang="hr-HR" sz="1800" dirty="0" err="1" smtClean="0"/>
              <a:t>maturitetnog</a:t>
            </a:r>
            <a:r>
              <a:rPr lang="hr-HR" sz="1800" dirty="0" smtClean="0"/>
              <a:t> gradiva.</a:t>
            </a:r>
            <a:endParaRPr lang="sl-SI" sz="1800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sl-SI" sz="1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2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09650"/>
          </a:xfrm>
        </p:spPr>
        <p:txBody>
          <a:bodyPr>
            <a:normAutofit/>
          </a:bodyPr>
          <a:lstStyle/>
          <a:p>
            <a:r>
              <a:rPr lang="hr-BA" dirty="0"/>
              <a:t>Sastavni elementi </a:t>
            </a:r>
            <a:r>
              <a:rPr lang="hr-BA" dirty="0" err="1"/>
              <a:t>itema</a:t>
            </a:r>
            <a:endParaRPr lang="sl-SI" dirty="0" smtClean="0"/>
          </a:p>
        </p:txBody>
      </p:sp>
      <p:sp>
        <p:nvSpPr>
          <p:cNvPr id="9233" name="PoljeZBesedilom 9232"/>
          <p:cNvSpPr txBox="1"/>
          <p:nvPr/>
        </p:nvSpPr>
        <p:spPr>
          <a:xfrm>
            <a:off x="539750" y="1341438"/>
            <a:ext cx="7993063" cy="396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BA" b="1" dirty="0" smtClean="0">
                <a:cs typeface="Arial" pitchFamily="34" charset="0"/>
              </a:rPr>
              <a:t>Parametri </a:t>
            </a:r>
            <a:r>
              <a:rPr lang="hr-BA" b="1" dirty="0" err="1" smtClean="0">
                <a:cs typeface="Arial" pitchFamily="34" charset="0"/>
              </a:rPr>
              <a:t>itema</a:t>
            </a:r>
            <a:endParaRPr lang="hr-BA" dirty="0" smtClean="0">
              <a:cs typeface="Arial" pitchFamily="34" charset="0"/>
            </a:endParaRP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dirty="0" smtClean="0">
                <a:cs typeface="Arial" pitchFamily="34" charset="0"/>
              </a:rPr>
              <a:t>Nastavna materija: geografija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b="1" dirty="0" smtClean="0">
                <a:cs typeface="Arial" pitchFamily="34" charset="0"/>
              </a:rPr>
              <a:t>Cilj</a:t>
            </a:r>
            <a:r>
              <a:rPr lang="hr-BA" dirty="0" smtClean="0">
                <a:cs typeface="Arial" pitchFamily="34" charset="0"/>
              </a:rPr>
              <a:t>: upotrebi grafičko prikazane podatke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dirty="0" smtClean="0">
                <a:cs typeface="Arial" pitchFamily="34" charset="0"/>
              </a:rPr>
              <a:t>Standard znanja: temeljni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b="1" dirty="0" smtClean="0">
                <a:cs typeface="Arial" pitchFamily="34" charset="0"/>
              </a:rPr>
              <a:t>Taksonomski stupanj</a:t>
            </a:r>
            <a:r>
              <a:rPr lang="hr-BA" dirty="0" smtClean="0">
                <a:cs typeface="Arial" pitchFamily="34" charset="0"/>
              </a:rPr>
              <a:t>: II./uporaba</a:t>
            </a: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b="1" dirty="0" smtClean="0">
                <a:cs typeface="Arial" pitchFamily="34" charset="0"/>
              </a:rPr>
              <a:t>Tip </a:t>
            </a:r>
            <a:r>
              <a:rPr lang="hr-BA" b="1" dirty="0" err="1" smtClean="0">
                <a:cs typeface="Arial" pitchFamily="34" charset="0"/>
              </a:rPr>
              <a:t>itema</a:t>
            </a:r>
            <a:r>
              <a:rPr lang="hr-BA" dirty="0" smtClean="0">
                <a:cs typeface="Arial" pitchFamily="34" charset="0"/>
              </a:rPr>
              <a:t>: </a:t>
            </a:r>
            <a:r>
              <a:rPr lang="hr-BA" dirty="0" err="1" smtClean="0">
                <a:cs typeface="Arial" pitchFamily="34" charset="0"/>
              </a:rPr>
              <a:t>item</a:t>
            </a:r>
            <a:r>
              <a:rPr lang="hr-BA" dirty="0" smtClean="0">
                <a:cs typeface="Arial" pitchFamily="34" charset="0"/>
              </a:rPr>
              <a:t> kratkog odgovora</a:t>
            </a:r>
            <a:endParaRPr lang="hr-BA" dirty="0" smtClean="0">
              <a:cs typeface="Arial" pitchFamily="34" charset="0"/>
            </a:endParaRP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dirty="0">
                <a:cs typeface="Arial" pitchFamily="34" charset="0"/>
              </a:rPr>
              <a:t>P</a:t>
            </a:r>
            <a:r>
              <a:rPr lang="hr-BA" dirty="0" smtClean="0">
                <a:cs typeface="Arial" pitchFamily="34" charset="0"/>
              </a:rPr>
              <a:t>rividna težina: težak </a:t>
            </a:r>
            <a:r>
              <a:rPr lang="hr-BA" dirty="0" err="1" smtClean="0">
                <a:cs typeface="Arial" pitchFamily="34" charset="0"/>
              </a:rPr>
              <a:t>item</a:t>
            </a:r>
            <a:endParaRPr lang="hr-BA" dirty="0" smtClean="0">
              <a:cs typeface="Arial" pitchFamily="34" charset="0"/>
            </a:endParaRPr>
          </a:p>
          <a:p>
            <a:pPr marL="342900" indent="-342900">
              <a:lnSpc>
                <a:spcPts val="4000"/>
              </a:lnSpc>
              <a:buFont typeface="+mj-lt"/>
              <a:buAutoNum type="arabicPeriod"/>
              <a:defRPr/>
            </a:pPr>
            <a:r>
              <a:rPr lang="hr-BA" dirty="0" smtClean="0">
                <a:cs typeface="Arial" pitchFamily="34" charset="0"/>
              </a:rPr>
              <a:t>Dodatak ka </a:t>
            </a:r>
            <a:r>
              <a:rPr lang="hr-BA" dirty="0" err="1" smtClean="0">
                <a:cs typeface="Arial" pitchFamily="34" charset="0"/>
              </a:rPr>
              <a:t>itemu</a:t>
            </a:r>
            <a:r>
              <a:rPr lang="hr-BA" dirty="0" smtClean="0">
                <a:cs typeface="Arial" pitchFamily="34" charset="0"/>
              </a:rPr>
              <a:t>: </a:t>
            </a:r>
            <a:r>
              <a:rPr lang="hr-BA" dirty="0" err="1" smtClean="0">
                <a:cs typeface="Arial" pitchFamily="34" charset="0"/>
              </a:rPr>
              <a:t>klimogram</a:t>
            </a:r>
            <a:endParaRPr lang="hr-BA" dirty="0">
              <a:cs typeface="Arial" pitchFamily="34" charset="0"/>
            </a:endParaRPr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hr-HR" dirty="0" smtClean="0"/>
              <a:t>Sastava </a:t>
            </a:r>
            <a:r>
              <a:rPr lang="hr-HR" dirty="0" err="1" smtClean="0"/>
              <a:t>itema</a:t>
            </a:r>
            <a:endParaRPr lang="hr-HR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 eaLnBrk="1" hangingPunct="1">
              <a:buFontTx/>
              <a:buNone/>
              <a:defRPr/>
            </a:pPr>
            <a:r>
              <a:rPr lang="hr-HR" sz="1800" b="1" dirty="0" smtClean="0"/>
              <a:t>AKTIVNOSTI</a:t>
            </a:r>
          </a:p>
          <a:p>
            <a:pPr marL="285750" lvl="1" eaLnBrk="1" hangingPunct="1">
              <a:buFont typeface="Arial" pitchFamily="34" charset="0"/>
              <a:buChar char="•"/>
              <a:defRPr/>
            </a:pPr>
            <a:r>
              <a:rPr lang="hr-HR" sz="1800" dirty="0" smtClean="0"/>
              <a:t>Paralelno sastavljamo </a:t>
            </a:r>
            <a:r>
              <a:rPr lang="hr-HR" sz="1800" dirty="0" err="1" smtClean="0"/>
              <a:t>iteme</a:t>
            </a:r>
            <a:r>
              <a:rPr lang="hr-HR" sz="1800" dirty="0" smtClean="0"/>
              <a:t>, rješenja i propise za bodovanje.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hr-HR" sz="1800" dirty="0" smtClean="0"/>
              <a:t>Svaka postavka (cilj) u </a:t>
            </a:r>
            <a:r>
              <a:rPr lang="hr-HR" sz="1800" dirty="0" err="1" smtClean="0"/>
              <a:t>itemu</a:t>
            </a:r>
            <a:r>
              <a:rPr lang="hr-HR" sz="1800" dirty="0" smtClean="0"/>
              <a:t> / pitanju ocjenjivana je sa jednom bodom</a:t>
            </a:r>
            <a:br>
              <a:rPr lang="hr-HR" sz="1800" dirty="0" smtClean="0"/>
            </a:br>
            <a:r>
              <a:rPr lang="hr-HR" sz="1800" dirty="0" smtClean="0"/>
              <a:t>(znanje kandidata želimo izmjeriti što točnije).</a:t>
            </a:r>
          </a:p>
          <a:p>
            <a:pPr marL="285750" lvl="1" eaLnBrk="1" hangingPunct="1">
              <a:buFont typeface="Arial" pitchFamily="34" charset="0"/>
              <a:buChar char="•"/>
              <a:defRPr/>
            </a:pPr>
            <a:r>
              <a:rPr lang="hr-HR" sz="1800" dirty="0" smtClean="0"/>
              <a:t>Svaka postavka u </a:t>
            </a:r>
            <a:r>
              <a:rPr lang="hr-HR" sz="1800" dirty="0" err="1" smtClean="0"/>
              <a:t>itemu</a:t>
            </a:r>
            <a:r>
              <a:rPr lang="hr-HR" sz="1800" dirty="0" smtClean="0"/>
              <a:t> definirana je sa parametrima </a:t>
            </a:r>
            <a:r>
              <a:rPr lang="hr-HR" sz="1800" dirty="0" err="1" smtClean="0"/>
              <a:t>itema</a:t>
            </a:r>
            <a:r>
              <a:rPr lang="hr-HR" sz="1800" dirty="0" smtClean="0"/>
              <a:t>.</a:t>
            </a:r>
          </a:p>
          <a:p>
            <a:pPr marL="0" lvl="1" indent="0" eaLnBrk="1" hangingPunct="1"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buFontTx/>
              <a:buNone/>
              <a:defRPr/>
            </a:pPr>
            <a:r>
              <a:rPr lang="hr-HR" sz="1800" dirty="0" smtClean="0"/>
              <a:t>PRIMJER ITEMA</a:t>
            </a:r>
          </a:p>
          <a:p>
            <a:pPr marL="285750" lvl="1" eaLnBrk="1" hangingPunct="1">
              <a:buFont typeface="Arial" pitchFamily="34" charset="0"/>
              <a:buChar char="•"/>
              <a:defRPr/>
            </a:pPr>
            <a:r>
              <a:rPr lang="hr-HR" sz="1800" dirty="0" smtClean="0"/>
              <a:t>Biologija</a:t>
            </a:r>
            <a:endParaRPr lang="hr-HR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6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hr-HR" dirty="0" smtClean="0"/>
              <a:t>Sastava </a:t>
            </a:r>
            <a:r>
              <a:rPr lang="hr-HR" dirty="0" err="1" smtClean="0"/>
              <a:t>itema</a:t>
            </a:r>
            <a:r>
              <a:rPr lang="hr-HR" dirty="0" smtClean="0"/>
              <a:t> - biologija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eaLnBrk="1" hangingPunct="1">
              <a:buFontTx/>
              <a:buNone/>
              <a:defRPr/>
            </a:pPr>
            <a:r>
              <a:rPr lang="hr-HR" sz="1800" dirty="0" smtClean="0">
                <a:solidFill>
                  <a:srgbClr val="FF0000"/>
                </a:solidFill>
              </a:rPr>
              <a:t>TEKST ITEMA, PITANJA, UPUTE ZA RJEŠAVANJE ITEMA, DODATAK KA ITEMU, MESTO ZA ODGOVOR, </a:t>
            </a:r>
            <a:r>
              <a:rPr lang="hr-HR" sz="1800" dirty="0" smtClean="0">
                <a:solidFill>
                  <a:srgbClr val="FF0000"/>
                </a:solidFill>
              </a:rPr>
              <a:t>BODOVI (TAČKE)</a:t>
            </a:r>
            <a:endParaRPr lang="hr-HR" sz="1800" dirty="0" smtClean="0">
              <a:solidFill>
                <a:srgbClr val="FF0000"/>
              </a:solidFill>
            </a:endParaRPr>
          </a:p>
          <a:p>
            <a:pPr marL="0" lvl="1" indent="-360000">
              <a:spcBef>
                <a:spcPct val="0"/>
              </a:spcBef>
              <a:buNone/>
              <a:tabLst>
                <a:tab pos="360000" algn="l"/>
              </a:tabLst>
              <a:defRPr/>
            </a:pPr>
            <a:r>
              <a:rPr lang="hr-HR" sz="1800" dirty="0" smtClean="0"/>
              <a:t>x.1	Biljka i gusjenica na slici su međusobno povezane. Iznad strelice napišite dvije 	tvari, koje gusjenica dobiva od biljke i koristi za generiranje ATP energije. (1 bod)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-360000">
              <a:spcBef>
                <a:spcPct val="0"/>
              </a:spcBef>
              <a:buNone/>
              <a:tabLst>
                <a:tab pos="360000" algn="l"/>
              </a:tabLst>
              <a:defRPr/>
            </a:pPr>
            <a:r>
              <a:rPr lang="hr-HR" sz="1800" dirty="0" smtClean="0"/>
              <a:t>x.2	Od čega biljka tvori materijal, koji koristi gusjenica?</a:t>
            </a:r>
          </a:p>
          <a:p>
            <a:pPr marL="0" lvl="1" indent="-360000" eaLnBrk="1" hangingPunct="1">
              <a:spcBef>
                <a:spcPct val="0"/>
              </a:spcBef>
              <a:buFontTx/>
              <a:buNone/>
              <a:tabLst>
                <a:tab pos="360000" algn="l"/>
              </a:tabLst>
              <a:defRPr/>
            </a:pPr>
            <a:r>
              <a:rPr lang="hr-HR" sz="1800" dirty="0" smtClean="0"/>
              <a:t>	(1 bod)</a:t>
            </a:r>
          </a:p>
          <a:p>
            <a:pPr marL="0" lvl="1" indent="-360000" eaLnBrk="1" hangingPunct="1">
              <a:spcBef>
                <a:spcPct val="0"/>
              </a:spcBef>
              <a:buFontTx/>
              <a:buNone/>
              <a:tabLst>
                <a:tab pos="360000" algn="l"/>
              </a:tabLst>
              <a:defRPr/>
            </a:pPr>
            <a:r>
              <a:rPr lang="hr-HR" sz="1800" dirty="0" smtClean="0"/>
              <a:t>	___________________________________________________________________</a:t>
            </a:r>
          </a:p>
          <a:p>
            <a:pPr marL="0" lvl="1" indent="0" eaLnBrk="1" hangingPunct="1"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buFontTx/>
              <a:buNone/>
              <a:defRPr/>
            </a:pPr>
            <a:endParaRPr lang="sl-SI" sz="1800" dirty="0" smtClean="0"/>
          </a:p>
          <a:p>
            <a:pPr marL="0" lvl="1" indent="0" eaLnBrk="1" hangingPunct="1">
              <a:buFontTx/>
              <a:buNone/>
              <a:defRPr/>
            </a:pPr>
            <a:endParaRPr lang="sl-SI" sz="1400" b="0" dirty="0" smtClean="0"/>
          </a:p>
        </p:txBody>
      </p:sp>
      <p:pic>
        <p:nvPicPr>
          <p:cNvPr id="23556" name="Slika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996952"/>
            <a:ext cx="43211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hr-HR" dirty="0"/>
              <a:t>Sastava </a:t>
            </a:r>
            <a:r>
              <a:rPr lang="hr-HR" dirty="0" err="1"/>
              <a:t>itema</a:t>
            </a:r>
            <a:r>
              <a:rPr lang="hr-HR" dirty="0"/>
              <a:t> - biologija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 indent="0" eaLnBrk="1" hangingPunct="1">
              <a:buFontTx/>
              <a:buNone/>
              <a:defRPr/>
            </a:pPr>
            <a:r>
              <a:rPr lang="hr-HR" sz="1800" dirty="0" smtClean="0">
                <a:solidFill>
                  <a:srgbClr val="FF0000"/>
                </a:solidFill>
              </a:rPr>
              <a:t>RJEŠENJE I PROPIS O BODOVANJU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60000" algn="l"/>
              </a:tabLst>
              <a:defRPr/>
            </a:pPr>
            <a:r>
              <a:rPr lang="hr-HR" sz="1800" b="0" dirty="0" smtClean="0"/>
              <a:t>x.1	Dvije tvari, npr.: škrob, fosfati, voda / kisik	(1 bod)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tabLst>
                <a:tab pos="360000" algn="l"/>
              </a:tabLst>
              <a:defRPr/>
            </a:pPr>
            <a:r>
              <a:rPr lang="hr-HR" sz="1800" b="0" dirty="0" smtClean="0"/>
              <a:t>x.2	</a:t>
            </a:r>
            <a:r>
              <a:rPr lang="hr-HR" sz="1800" dirty="0" smtClean="0"/>
              <a:t>Od</a:t>
            </a:r>
            <a:r>
              <a:rPr lang="hr-HR" sz="1800" b="0" dirty="0" smtClean="0"/>
              <a:t> CO</a:t>
            </a:r>
            <a:r>
              <a:rPr lang="hr-HR" sz="1800" b="0" baseline="-25000" dirty="0" smtClean="0"/>
              <a:t>2</a:t>
            </a:r>
            <a:r>
              <a:rPr lang="hr-HR" sz="1800" b="0" dirty="0" smtClean="0"/>
              <a:t> i H</a:t>
            </a:r>
            <a:r>
              <a:rPr lang="hr-HR" sz="1800" b="0" baseline="-25000" dirty="0" smtClean="0"/>
              <a:t>2</a:t>
            </a:r>
            <a:r>
              <a:rPr lang="hr-HR" sz="1800" b="0" dirty="0" smtClean="0"/>
              <a:t>O				(1 </a:t>
            </a:r>
            <a:r>
              <a:rPr lang="hr-HR" sz="1800" dirty="0" smtClean="0"/>
              <a:t>bod</a:t>
            </a:r>
            <a:r>
              <a:rPr lang="hr-HR" sz="1800" b="0" dirty="0" smtClean="0"/>
              <a:t>)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1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sz="1800" dirty="0" smtClean="0">
                <a:solidFill>
                  <a:srgbClr val="FF0000"/>
                </a:solidFill>
              </a:rPr>
              <a:t>PARAMETRI ITEMA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sz="1800" dirty="0" smtClean="0"/>
              <a:t>x.1	</a:t>
            </a:r>
          </a:p>
          <a:p>
            <a:pPr marL="0" indent="0">
              <a:buFontTx/>
              <a:buNone/>
              <a:defRPr/>
            </a:pPr>
            <a:r>
              <a:rPr lang="hr-HR" sz="1800" b="0" dirty="0" smtClean="0"/>
              <a:t>Cilj: </a:t>
            </a:r>
            <a:r>
              <a:rPr lang="hr-HR" sz="1800" dirty="0" smtClean="0"/>
              <a:t>Uspoređuje avtotrofe i heterotrofe sa stajališta </a:t>
            </a:r>
            <a:r>
              <a:rPr lang="hr-HR" sz="1800" dirty="0" err="1" smtClean="0"/>
              <a:t>sticanja</a:t>
            </a:r>
            <a:r>
              <a:rPr lang="hr-HR" sz="1800" dirty="0" smtClean="0"/>
              <a:t> energije i tvari.</a:t>
            </a:r>
          </a:p>
          <a:p>
            <a:pPr marL="0" indent="0">
              <a:buFontTx/>
              <a:buNone/>
              <a:defRPr/>
            </a:pPr>
            <a:r>
              <a:rPr lang="hr-HR" sz="1800" b="0" dirty="0" smtClean="0"/>
              <a:t>Sadržaj</a:t>
            </a:r>
            <a:r>
              <a:rPr lang="hr-HR" sz="1800" dirty="0" smtClean="0"/>
              <a:t>: Ćelija kao</a:t>
            </a:r>
            <a:r>
              <a:rPr lang="hr-HR" sz="1800" b="0" dirty="0" smtClean="0"/>
              <a:t> živi sistem/Metabolizam/Metaboličke veze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sz="1800" b="0" dirty="0" smtClean="0"/>
              <a:t>Taksonomija: Razumijevanje i uporaba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sz="1800" b="0" dirty="0" smtClean="0"/>
              <a:t>Tip </a:t>
            </a:r>
            <a:r>
              <a:rPr lang="hr-HR" sz="1800" dirty="0" err="1" smtClean="0"/>
              <a:t>itema</a:t>
            </a:r>
            <a:r>
              <a:rPr lang="hr-HR" sz="1800" b="0" dirty="0" smtClean="0"/>
              <a:t>: </a:t>
            </a:r>
            <a:r>
              <a:rPr lang="hr-HR" sz="1800" b="0" dirty="0" err="1" smtClean="0"/>
              <a:t>Itemi</a:t>
            </a:r>
            <a:r>
              <a:rPr lang="hr-HR" sz="1800" b="0" dirty="0" smtClean="0"/>
              <a:t> kratkih odgovora (tip: 212)</a:t>
            </a:r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endParaRPr lang="hr-HR" sz="800" b="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hr-HR" sz="1800" dirty="0" smtClean="0"/>
              <a:t>x.2	</a:t>
            </a:r>
          </a:p>
          <a:p>
            <a:pPr marL="0" lvl="1" indent="0">
              <a:buFontTx/>
              <a:buNone/>
              <a:defRPr/>
            </a:pPr>
            <a:r>
              <a:rPr lang="hr-HR" sz="1800" b="0" dirty="0" smtClean="0"/>
              <a:t>Cilj: </a:t>
            </a:r>
            <a:r>
              <a:rPr lang="hr-HR" sz="1800" dirty="0" smtClean="0"/>
              <a:t>Nabroji supstrate i proizvode fotosinteze.</a:t>
            </a:r>
          </a:p>
          <a:p>
            <a:pPr marL="0" lvl="1" indent="0">
              <a:buFontTx/>
              <a:buNone/>
              <a:defRPr/>
            </a:pPr>
            <a:r>
              <a:rPr lang="hr-HR" sz="1800" dirty="0" smtClean="0"/>
              <a:t>Sadržaj: Ćelija kao živi sistem/Metabolizam</a:t>
            </a:r>
            <a:r>
              <a:rPr lang="hr-HR" sz="1800" b="0" dirty="0" smtClean="0"/>
              <a:t>/Fotosinteza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hr-HR" sz="1800" dirty="0" smtClean="0"/>
              <a:t>Taksonomija : Razumijevanje i uporaba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hr-HR" sz="1800" b="0" dirty="0" smtClean="0"/>
              <a:t>Tip </a:t>
            </a:r>
            <a:r>
              <a:rPr lang="hr-HR" sz="1800" dirty="0" err="1" smtClean="0"/>
              <a:t>itema</a:t>
            </a:r>
            <a:r>
              <a:rPr lang="hr-HR" sz="1800" dirty="0" smtClean="0"/>
              <a:t>: </a:t>
            </a:r>
            <a:r>
              <a:rPr lang="hr-HR" sz="1800" dirty="0" err="1" smtClean="0"/>
              <a:t>Itemi</a:t>
            </a:r>
            <a:r>
              <a:rPr lang="hr-HR" sz="1800" dirty="0" smtClean="0"/>
              <a:t> kratkih odgovora (tip: 212)</a:t>
            </a:r>
            <a:endParaRPr lang="hr-HR" sz="1800" b="0" dirty="0" smtClean="0"/>
          </a:p>
        </p:txBody>
      </p:sp>
      <p:pic>
        <p:nvPicPr>
          <p:cNvPr id="4" name="Picture 2" descr="C:\Users\GMohorcic\Documents\0 Gregor\ZRSS\5-Skupne službe\mednarodno\Twinning Bosna - ZRSŠ CPI RIC\Logotip\Twinning_logo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255"/>
            <a:ext cx="2880320" cy="7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4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1748</Words>
  <Application>Microsoft Office PowerPoint</Application>
  <PresentationFormat>Diaprojekcija na zaslonu (4:3)</PresentationFormat>
  <Paragraphs>548</Paragraphs>
  <Slides>51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51</vt:i4>
      </vt:variant>
    </vt:vector>
  </HeadingPairs>
  <TitlesOfParts>
    <vt:vector size="53" baseType="lpstr">
      <vt:lpstr>Officeova tema</vt:lpstr>
      <vt:lpstr>Acrobat Document</vt:lpstr>
      <vt:lpstr>SASTAVLJANJE ITEMA I TESTOVA</vt:lpstr>
      <vt:lpstr>Sastavni elementi itema</vt:lpstr>
      <vt:lpstr>Sastavni elementi itema</vt:lpstr>
      <vt:lpstr>Sastavni elementi itema</vt:lpstr>
      <vt:lpstr>Sastavni elementi itema</vt:lpstr>
      <vt:lpstr>Sastavni elementi itema</vt:lpstr>
      <vt:lpstr>Sastava itema</vt:lpstr>
      <vt:lpstr>Sastava itema - biologija</vt:lpstr>
      <vt:lpstr>Sastava itema - biologija</vt:lpstr>
      <vt:lpstr>Opći problemi kod sastave itema</vt:lpstr>
      <vt:lpstr>Opći problemi kod sastave itema</vt:lpstr>
      <vt:lpstr>Opći problemi kod sastave itema</vt:lpstr>
      <vt:lpstr>Banka itema u Sloveniji</vt:lpstr>
      <vt:lpstr>Shema banke itema</vt:lpstr>
      <vt:lpstr>Shema banke itema</vt:lpstr>
      <vt:lpstr>Shema banke itema</vt:lpstr>
      <vt:lpstr>Shema predmeta njemački jezik u Sloveniji</vt:lpstr>
      <vt:lpstr>Shema predmeta njemački jezik u Sloveniji</vt:lpstr>
      <vt:lpstr>Shema predmeta njemački jezik u Sloveniji</vt:lpstr>
      <vt:lpstr>Shema predmeta njemački jezik u Sloveniji</vt:lpstr>
      <vt:lpstr>Shema predmeta njemački jezik u Sloveniji</vt:lpstr>
      <vt:lpstr>Shema predmeta njemački jezik u Sloveniji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Banka itema - software</vt:lpstr>
      <vt:lpstr>Sastava testova</vt:lpstr>
      <vt:lpstr>Ispitni komplet</vt:lpstr>
      <vt:lpstr>Ispitni komplet</vt:lpstr>
      <vt:lpstr>Ispitni komplet</vt:lpstr>
      <vt:lpstr>Ispitni komplet</vt:lpstr>
      <vt:lpstr>Ispitni komplet</vt:lpstr>
      <vt:lpstr>Ispitni komplet</vt:lpstr>
      <vt:lpstr>Ispitni kompleti</vt:lpstr>
      <vt:lpstr>Vanjski kontrolori</vt:lpstr>
      <vt:lpstr>Vanjski kontrolori</vt:lpstr>
      <vt:lpstr>Vanjski kontrolori</vt:lpstr>
      <vt:lpstr>Moderacija</vt:lpstr>
      <vt:lpstr>Moderacija</vt:lpstr>
      <vt:lpstr>Zaključak</vt:lpstr>
      <vt:lpstr>Postupak pripreme maturitetnog gradiva</vt:lpstr>
      <vt:lpstr>Teme za diskusiju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improve education – how could Slovenian experience help</dc:title>
  <dc:creator>Branko Slivar</dc:creator>
  <cp:lastModifiedBy>Erika Semen</cp:lastModifiedBy>
  <cp:revision>150</cp:revision>
  <dcterms:created xsi:type="dcterms:W3CDTF">2012-09-24T08:42:05Z</dcterms:created>
  <dcterms:modified xsi:type="dcterms:W3CDTF">2013-03-06T06:10:39Z</dcterms:modified>
</cp:coreProperties>
</file>