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9" r:id="rId2"/>
    <p:sldId id="260" r:id="rId3"/>
    <p:sldId id="264" r:id="rId4"/>
    <p:sldId id="265" r:id="rId5"/>
    <p:sldId id="261" r:id="rId6"/>
    <p:sldId id="283" r:id="rId7"/>
    <p:sldId id="284" r:id="rId8"/>
    <p:sldId id="267" r:id="rId9"/>
    <p:sldId id="268" r:id="rId10"/>
    <p:sldId id="269" r:id="rId11"/>
    <p:sldId id="262" r:id="rId12"/>
    <p:sldId id="263" r:id="rId13"/>
    <p:sldId id="266" r:id="rId14"/>
    <p:sldId id="288" r:id="rId15"/>
    <p:sldId id="271" r:id="rId16"/>
    <p:sldId id="290" r:id="rId17"/>
    <p:sldId id="273" r:id="rId18"/>
    <p:sldId id="270" r:id="rId19"/>
    <p:sldId id="275" r:id="rId20"/>
    <p:sldId id="291" r:id="rId21"/>
    <p:sldId id="279" r:id="rId22"/>
    <p:sldId id="286" r:id="rId23"/>
    <p:sldId id="287" r:id="rId24"/>
    <p:sldId id="282" r:id="rId25"/>
    <p:sldId id="285" r:id="rId26"/>
    <p:sldId id="276" r:id="rId27"/>
    <p:sldId id="277" r:id="rId28"/>
    <p:sldId id="278" r:id="rId29"/>
  </p:sldIdLst>
  <p:sldSz cx="9144000" cy="6858000" type="screen4x3"/>
  <p:notesSz cx="6794500" cy="99314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1" autoAdjust="0"/>
    <p:restoredTop sz="94628" autoAdjust="0"/>
  </p:normalViewPr>
  <p:slideViewPr>
    <p:cSldViewPr>
      <p:cViewPr>
        <p:scale>
          <a:sx n="100" d="100"/>
          <a:sy n="100" d="100"/>
        </p:scale>
        <p:origin x="-702" y="432"/>
      </p:cViewPr>
      <p:guideLst>
        <p:guide orient="horz" pos="2160"/>
        <p:guide pos="2880"/>
      </p:guideLst>
    </p:cSldViewPr>
  </p:slideViewPr>
  <p:outlineViewPr>
    <p:cViewPr>
      <p:scale>
        <a:sx n="33" d="100"/>
        <a:sy n="33" d="100"/>
      </p:scale>
      <p:origin x="0" y="144"/>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sr-Latn-BA"/>
          </a:p>
        </p:txBody>
      </p:sp>
      <p:sp>
        <p:nvSpPr>
          <p:cNvPr id="3" name="Ograda datuma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fld id="{E94143EB-CEAE-4FFD-811D-081FB720FB6F}" type="datetimeFigureOut">
              <a:rPr lang="sr-Latn-BA" smtClean="0"/>
              <a:pPr/>
              <a:t>7.11.2012</a:t>
            </a:fld>
            <a:endParaRPr lang="sr-Latn-BA"/>
          </a:p>
        </p:txBody>
      </p:sp>
      <p:sp>
        <p:nvSpPr>
          <p:cNvPr id="4" name="Ograda noge 3"/>
          <p:cNvSpPr>
            <a:spLocks noGrp="1"/>
          </p:cNvSpPr>
          <p:nvPr>
            <p:ph type="ftr" sz="quarter" idx="2"/>
          </p:nvPr>
        </p:nvSpPr>
        <p:spPr>
          <a:xfrm>
            <a:off x="0" y="9432925"/>
            <a:ext cx="2944813" cy="496888"/>
          </a:xfrm>
          <a:prstGeom prst="rect">
            <a:avLst/>
          </a:prstGeom>
        </p:spPr>
        <p:txBody>
          <a:bodyPr vert="horz" lIns="91440" tIns="45720" rIns="91440" bIns="45720" rtlCol="0" anchor="b"/>
          <a:lstStyle>
            <a:lvl1pPr algn="l">
              <a:defRPr sz="1200"/>
            </a:lvl1pPr>
          </a:lstStyle>
          <a:p>
            <a:endParaRPr lang="sr-Latn-BA"/>
          </a:p>
        </p:txBody>
      </p:sp>
      <p:sp>
        <p:nvSpPr>
          <p:cNvPr id="5" name="Ograda številke diapozitiva 4"/>
          <p:cNvSpPr>
            <a:spLocks noGrp="1"/>
          </p:cNvSpPr>
          <p:nvPr>
            <p:ph type="sldNum" sz="quarter" idx="3"/>
          </p:nvPr>
        </p:nvSpPr>
        <p:spPr>
          <a:xfrm>
            <a:off x="3848100" y="9432925"/>
            <a:ext cx="2944813" cy="496888"/>
          </a:xfrm>
          <a:prstGeom prst="rect">
            <a:avLst/>
          </a:prstGeom>
        </p:spPr>
        <p:txBody>
          <a:bodyPr vert="horz" lIns="91440" tIns="45720" rIns="91440" bIns="45720" rtlCol="0" anchor="b"/>
          <a:lstStyle>
            <a:lvl1pPr algn="r">
              <a:defRPr sz="1200"/>
            </a:lvl1pPr>
          </a:lstStyle>
          <a:p>
            <a:fld id="{E0E9D6DD-2311-4BA5-813A-A49EE7A5F777}" type="slidenum">
              <a:rPr lang="sr-Latn-BA" smtClean="0"/>
              <a:pPr/>
              <a:t>‹#›</a:t>
            </a:fld>
            <a:endParaRPr lang="sr-Latn-BA"/>
          </a:p>
        </p:txBody>
      </p:sp>
    </p:spTree>
    <p:extLst>
      <p:ext uri="{BB962C8B-B14F-4D97-AF65-F5344CB8AC3E}">
        <p14:creationId xmlns="" xmlns:p14="http://schemas.microsoft.com/office/powerpoint/2010/main" val="1492256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sl-SI" dirty="0"/>
          </a:p>
        </p:txBody>
      </p:sp>
      <p:sp>
        <p:nvSpPr>
          <p:cNvPr id="3" name="Ograda datuma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92D62FA3-09CD-43AD-BC66-6DDAD63DF8FA}" type="datetimeFigureOut">
              <a:rPr lang="sl-SI" smtClean="0"/>
              <a:pPr/>
              <a:t>7.11.2012</a:t>
            </a:fld>
            <a:endParaRPr lang="sl-SI" dirty="0"/>
          </a:p>
        </p:txBody>
      </p:sp>
      <p:sp>
        <p:nvSpPr>
          <p:cNvPr id="4" name="Ograda stranske slike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sl-SI" dirty="0"/>
          </a:p>
        </p:txBody>
      </p:sp>
      <p:sp>
        <p:nvSpPr>
          <p:cNvPr id="5" name="Ograda opomb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noge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sl-SI" dirty="0"/>
          </a:p>
        </p:txBody>
      </p:sp>
      <p:sp>
        <p:nvSpPr>
          <p:cNvPr id="7" name="Ograda številke diapozitiva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A9FA6142-1BCE-4B28-AA8F-C48499FB9252}" type="slidenum">
              <a:rPr lang="sl-SI" smtClean="0"/>
              <a:pPr/>
              <a:t>‹#›</a:t>
            </a:fld>
            <a:endParaRPr lang="sl-SI" dirty="0"/>
          </a:p>
        </p:txBody>
      </p:sp>
    </p:spTree>
    <p:extLst>
      <p:ext uri="{BB962C8B-B14F-4D97-AF65-F5344CB8AC3E}">
        <p14:creationId xmlns="" xmlns:p14="http://schemas.microsoft.com/office/powerpoint/2010/main" val="1109129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sz="1200" kern="1200" dirty="0" smtClean="0">
              <a:solidFill>
                <a:schemeClr val="tx1"/>
              </a:solidFill>
              <a:effectLst/>
              <a:latin typeface="Arial" charset="0"/>
              <a:ea typeface="+mn-ea"/>
              <a:cs typeface="+mn-cs"/>
            </a:endParaRPr>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1</a:t>
            </a:fld>
            <a:endParaRPr lang="sl-SI" dirty="0"/>
          </a:p>
        </p:txBody>
      </p:sp>
    </p:spTree>
    <p:extLst>
      <p:ext uri="{BB962C8B-B14F-4D97-AF65-F5344CB8AC3E}">
        <p14:creationId xmlns="" xmlns:p14="http://schemas.microsoft.com/office/powerpoint/2010/main" val="1916965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en-US" dirty="0"/>
          </a:p>
        </p:txBody>
      </p:sp>
      <p:sp>
        <p:nvSpPr>
          <p:cNvPr id="4" name="Ograda številke diapozitiva 3"/>
          <p:cNvSpPr>
            <a:spLocks noGrp="1"/>
          </p:cNvSpPr>
          <p:nvPr>
            <p:ph type="sldNum" sz="quarter" idx="10"/>
          </p:nvPr>
        </p:nvSpPr>
        <p:spPr/>
        <p:txBody>
          <a:bodyPr/>
          <a:lstStyle/>
          <a:p>
            <a:pPr>
              <a:defRPr/>
            </a:pPr>
            <a:fld id="{27E41F1F-1A4E-41B8-B5D0-FE7EC16C75B1}" type="slidenum">
              <a:rPr lang="sl-SI" smtClean="0"/>
              <a:pPr>
                <a:defRPr/>
              </a:pPr>
              <a:t>2</a:t>
            </a:fld>
            <a:endParaRPr lang="sl-SI" dirty="0"/>
          </a:p>
        </p:txBody>
      </p:sp>
    </p:spTree>
    <p:extLst>
      <p:ext uri="{BB962C8B-B14F-4D97-AF65-F5344CB8AC3E}">
        <p14:creationId xmlns="" xmlns:p14="http://schemas.microsoft.com/office/powerpoint/2010/main" val="131965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69" name="Rectangle 1"/>
          <p:cNvSpPr txBox="1">
            <a:spLocks noGrp="1" noRot="1" noChangeAspect="1" noChangeArrowheads="1"/>
          </p:cNvSpPr>
          <p:nvPr>
            <p:ph type="sldImg"/>
          </p:nvPr>
        </p:nvSpPr>
        <p:spPr bwMode="auto">
          <a:xfrm>
            <a:off x="914400" y="755650"/>
            <a:ext cx="4965700" cy="3724275"/>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32770" name="Rectangle 2"/>
          <p:cNvSpPr txBox="1">
            <a:spLocks noGrp="1" noChangeArrowheads="1"/>
          </p:cNvSpPr>
          <p:nvPr>
            <p:ph type="body" idx="1"/>
          </p:nvPr>
        </p:nvSpPr>
        <p:spPr bwMode="auto">
          <a:xfrm>
            <a:off x="679450" y="4717415"/>
            <a:ext cx="5435600" cy="446913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sl-SI"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5" name="Ograda noge 4"/>
          <p:cNvSpPr>
            <a:spLocks noGrp="1"/>
          </p:cNvSpPr>
          <p:nvPr>
            <p:ph type="ftr" sz="quarter" idx="11"/>
          </p:nvPr>
        </p:nvSpPr>
        <p:spPr/>
        <p:txBody>
          <a:bodyPr/>
          <a:lstStyle/>
          <a:p>
            <a:endParaRPr lang="sl-SI" dirty="0"/>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272411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5" name="Ograda noge 4"/>
          <p:cNvSpPr>
            <a:spLocks noGrp="1"/>
          </p:cNvSpPr>
          <p:nvPr>
            <p:ph type="ftr" sz="quarter" idx="11"/>
          </p:nvPr>
        </p:nvSpPr>
        <p:spPr/>
        <p:txBody>
          <a:bodyPr/>
          <a:lstStyle/>
          <a:p>
            <a:endParaRPr lang="sl-SI" dirty="0"/>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2303340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5" name="Ograda noge 4"/>
          <p:cNvSpPr>
            <a:spLocks noGrp="1"/>
          </p:cNvSpPr>
          <p:nvPr>
            <p:ph type="ftr" sz="quarter" idx="11"/>
          </p:nvPr>
        </p:nvSpPr>
        <p:spPr/>
        <p:txBody>
          <a:bodyPr/>
          <a:lstStyle/>
          <a:p>
            <a:endParaRPr lang="sl-SI" dirty="0"/>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4147447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5" name="Ograda noge 4"/>
          <p:cNvSpPr>
            <a:spLocks noGrp="1"/>
          </p:cNvSpPr>
          <p:nvPr>
            <p:ph type="ftr" sz="quarter" idx="11"/>
          </p:nvPr>
        </p:nvSpPr>
        <p:spPr/>
        <p:txBody>
          <a:bodyPr/>
          <a:lstStyle/>
          <a:p>
            <a:endParaRPr lang="sl-SI" dirty="0"/>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536857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5" name="Ograda noge 4"/>
          <p:cNvSpPr>
            <a:spLocks noGrp="1"/>
          </p:cNvSpPr>
          <p:nvPr>
            <p:ph type="ftr" sz="quarter" idx="11"/>
          </p:nvPr>
        </p:nvSpPr>
        <p:spPr/>
        <p:txBody>
          <a:bodyPr/>
          <a:lstStyle/>
          <a:p>
            <a:endParaRPr lang="sl-SI" dirty="0"/>
          </a:p>
        </p:txBody>
      </p:sp>
      <p:sp>
        <p:nvSpPr>
          <p:cNvPr id="6" name="Ograda številke diapozitiva 5"/>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4104985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6" name="Ograda noge 5"/>
          <p:cNvSpPr>
            <a:spLocks noGrp="1"/>
          </p:cNvSpPr>
          <p:nvPr>
            <p:ph type="ftr" sz="quarter" idx="11"/>
          </p:nvPr>
        </p:nvSpPr>
        <p:spPr/>
        <p:txBody>
          <a:bodyPr/>
          <a:lstStyle/>
          <a:p>
            <a:endParaRPr lang="sl-SI" dirty="0"/>
          </a:p>
        </p:txBody>
      </p:sp>
      <p:sp>
        <p:nvSpPr>
          <p:cNvPr id="7" name="Ograda številke diapozitiva 6"/>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2025576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8" name="Ograda noge 7"/>
          <p:cNvSpPr>
            <a:spLocks noGrp="1"/>
          </p:cNvSpPr>
          <p:nvPr>
            <p:ph type="ftr" sz="quarter" idx="11"/>
          </p:nvPr>
        </p:nvSpPr>
        <p:spPr/>
        <p:txBody>
          <a:bodyPr/>
          <a:lstStyle/>
          <a:p>
            <a:endParaRPr lang="sl-SI" dirty="0"/>
          </a:p>
        </p:txBody>
      </p:sp>
      <p:sp>
        <p:nvSpPr>
          <p:cNvPr id="9" name="Ograda številke diapozitiva 8"/>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2256146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4" name="Ograda noge 3"/>
          <p:cNvSpPr>
            <a:spLocks noGrp="1"/>
          </p:cNvSpPr>
          <p:nvPr>
            <p:ph type="ftr" sz="quarter" idx="11"/>
          </p:nvPr>
        </p:nvSpPr>
        <p:spPr/>
        <p:txBody>
          <a:bodyPr/>
          <a:lstStyle/>
          <a:p>
            <a:endParaRPr lang="sl-SI" dirty="0"/>
          </a:p>
        </p:txBody>
      </p:sp>
      <p:sp>
        <p:nvSpPr>
          <p:cNvPr id="5" name="Ograda številke diapozitiva 4"/>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3224375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3" name="Ograda noge 2"/>
          <p:cNvSpPr>
            <a:spLocks noGrp="1"/>
          </p:cNvSpPr>
          <p:nvPr>
            <p:ph type="ftr" sz="quarter" idx="11"/>
          </p:nvPr>
        </p:nvSpPr>
        <p:spPr/>
        <p:txBody>
          <a:bodyPr/>
          <a:lstStyle/>
          <a:p>
            <a:endParaRPr lang="sl-SI" dirty="0"/>
          </a:p>
        </p:txBody>
      </p:sp>
      <p:sp>
        <p:nvSpPr>
          <p:cNvPr id="4" name="Ograda številke diapozitiva 3"/>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2766252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6" name="Ograda noge 5"/>
          <p:cNvSpPr>
            <a:spLocks noGrp="1"/>
          </p:cNvSpPr>
          <p:nvPr>
            <p:ph type="ftr" sz="quarter" idx="11"/>
          </p:nvPr>
        </p:nvSpPr>
        <p:spPr/>
        <p:txBody>
          <a:bodyPr/>
          <a:lstStyle/>
          <a:p>
            <a:endParaRPr lang="sl-SI" dirty="0"/>
          </a:p>
        </p:txBody>
      </p:sp>
      <p:sp>
        <p:nvSpPr>
          <p:cNvPr id="7" name="Ograda številke diapozitiva 6"/>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2889276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dirty="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E2FF5ABC-E585-44B2-82A2-0CA4428E43CD}" type="datetimeFigureOut">
              <a:rPr lang="sl-SI" smtClean="0"/>
              <a:pPr/>
              <a:t>7.11.2012</a:t>
            </a:fld>
            <a:endParaRPr lang="sl-SI" dirty="0"/>
          </a:p>
        </p:txBody>
      </p:sp>
      <p:sp>
        <p:nvSpPr>
          <p:cNvPr id="6" name="Ograda noge 5"/>
          <p:cNvSpPr>
            <a:spLocks noGrp="1"/>
          </p:cNvSpPr>
          <p:nvPr>
            <p:ph type="ftr" sz="quarter" idx="11"/>
          </p:nvPr>
        </p:nvSpPr>
        <p:spPr/>
        <p:txBody>
          <a:bodyPr/>
          <a:lstStyle/>
          <a:p>
            <a:endParaRPr lang="sl-SI" dirty="0"/>
          </a:p>
        </p:txBody>
      </p:sp>
      <p:sp>
        <p:nvSpPr>
          <p:cNvPr id="7" name="Ograda številke diapozitiva 6"/>
          <p:cNvSpPr>
            <a:spLocks noGrp="1"/>
          </p:cNvSpPr>
          <p:nvPr>
            <p:ph type="sldNum" sz="quarter" idx="12"/>
          </p:nvPr>
        </p:nvSpPr>
        <p:spPr/>
        <p:txBody>
          <a:body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628944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F5ABC-E585-44B2-82A2-0CA4428E43CD}" type="datetimeFigureOut">
              <a:rPr lang="sl-SI" smtClean="0"/>
              <a:pPr/>
              <a:t>7.11.2012</a:t>
            </a:fld>
            <a:endParaRPr lang="sl-SI" dirty="0"/>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dirty="0"/>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196877-C4BC-4A17-9DB4-1411FF8964B8}" type="slidenum">
              <a:rPr lang="sl-SI" smtClean="0"/>
              <a:pPr/>
              <a:t>‹#›</a:t>
            </a:fld>
            <a:endParaRPr lang="sl-SI" dirty="0"/>
          </a:p>
        </p:txBody>
      </p:sp>
    </p:spTree>
    <p:extLst>
      <p:ext uri="{BB962C8B-B14F-4D97-AF65-F5344CB8AC3E}">
        <p14:creationId xmlns="" xmlns:p14="http://schemas.microsoft.com/office/powerpoint/2010/main" val="1293152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99592" y="1052736"/>
            <a:ext cx="7848872" cy="1224136"/>
          </a:xfrm>
        </p:spPr>
        <p:txBody>
          <a:bodyPr>
            <a:normAutofit/>
          </a:bodyPr>
          <a:lstStyle/>
          <a:p>
            <a:r>
              <a:rPr lang="sr-Latn-BA" sz="2800" cap="small" noProof="0" smtClean="0">
                <a:latin typeface="+mn-lt"/>
              </a:rPr>
              <a:t>MATURA U SLOVENIJI</a:t>
            </a:r>
            <a:endParaRPr lang="sr-Latn-BA" sz="2800" cap="small" noProof="0" dirty="0" smtClean="0">
              <a:latin typeface="+mn-lt"/>
            </a:endParaRPr>
          </a:p>
        </p:txBody>
      </p:sp>
      <p:sp>
        <p:nvSpPr>
          <p:cNvPr id="2051" name="Rectangle 3"/>
          <p:cNvSpPr>
            <a:spLocks noGrp="1" noChangeArrowheads="1"/>
          </p:cNvSpPr>
          <p:nvPr>
            <p:ph type="subTitle" idx="1"/>
          </p:nvPr>
        </p:nvSpPr>
        <p:spPr>
          <a:xfrm>
            <a:off x="1187624" y="3429000"/>
            <a:ext cx="6732240" cy="1656184"/>
          </a:xfrm>
        </p:spPr>
        <p:txBody>
          <a:bodyPr>
            <a:normAutofit fontScale="70000" lnSpcReduction="20000"/>
          </a:bodyPr>
          <a:lstStyle/>
          <a:p>
            <a:pPr>
              <a:lnSpc>
                <a:spcPct val="90000"/>
              </a:lnSpc>
              <a:spcBef>
                <a:spcPct val="10000"/>
              </a:spcBef>
            </a:pPr>
            <a:r>
              <a:rPr lang="sr-Latn-BA" sz="2000" b="1" noProof="0" dirty="0" smtClean="0">
                <a:solidFill>
                  <a:schemeClr val="tx1"/>
                </a:solidFill>
              </a:rPr>
              <a:t>TERMS OF REFERENCE: BA09-IB-OT-01 RECIRCULATION “Strengthening Institutional Capacity of the Agency for Preprimary, Primary and Secondary Education”</a:t>
            </a:r>
          </a:p>
          <a:p>
            <a:pPr>
              <a:lnSpc>
                <a:spcPct val="90000"/>
              </a:lnSpc>
              <a:spcBef>
                <a:spcPct val="10000"/>
              </a:spcBef>
            </a:pPr>
            <a:endParaRPr lang="sr-Latn-BA" sz="2000" noProof="0" dirty="0" smtClean="0">
              <a:solidFill>
                <a:schemeClr val="tx1"/>
              </a:solidFill>
            </a:endParaRPr>
          </a:p>
          <a:p>
            <a:pPr algn="l">
              <a:lnSpc>
                <a:spcPct val="85000"/>
              </a:lnSpc>
              <a:spcBef>
                <a:spcPct val="10000"/>
              </a:spcBef>
            </a:pPr>
            <a:endParaRPr lang="sr-Latn-BA" sz="2000" b="1" noProof="0" dirty="0" smtClean="0">
              <a:solidFill>
                <a:schemeClr val="tx1"/>
              </a:solidFill>
            </a:endParaRPr>
          </a:p>
          <a:p>
            <a:pPr>
              <a:lnSpc>
                <a:spcPct val="85000"/>
              </a:lnSpc>
            </a:pPr>
            <a:r>
              <a:rPr lang="sr-Latn-BA" sz="2000" b="1" noProof="0" dirty="0" smtClean="0">
                <a:solidFill>
                  <a:schemeClr val="tx1"/>
                </a:solidFill>
              </a:rPr>
              <a:t>Mag. Darija Domajnko (Ric)</a:t>
            </a:r>
          </a:p>
          <a:p>
            <a:pPr>
              <a:lnSpc>
                <a:spcPct val="85000"/>
              </a:lnSpc>
            </a:pPr>
            <a:r>
              <a:rPr lang="sr-Latn-BA" sz="2000" b="1" noProof="0" dirty="0" smtClean="0">
                <a:solidFill>
                  <a:schemeClr val="tx1"/>
                </a:solidFill>
              </a:rPr>
              <a:t> </a:t>
            </a:r>
          </a:p>
          <a:p>
            <a:pPr>
              <a:lnSpc>
                <a:spcPct val="60000"/>
              </a:lnSpc>
            </a:pPr>
            <a:endParaRPr lang="sr-Latn-BA" sz="2200" noProof="0" dirty="0" smtClean="0">
              <a:solidFill>
                <a:schemeClr val="tx1"/>
              </a:solidFill>
            </a:endParaRPr>
          </a:p>
          <a:p>
            <a:pPr>
              <a:lnSpc>
                <a:spcPct val="60000"/>
              </a:lnSpc>
            </a:pPr>
            <a:r>
              <a:rPr lang="sr-Latn-BA" sz="2200" noProof="0" dirty="0" smtClean="0">
                <a:solidFill>
                  <a:schemeClr val="tx1"/>
                </a:solidFill>
              </a:rPr>
              <a:t>Sarajevo, 8. oktobar 2012</a:t>
            </a:r>
            <a:endParaRPr lang="sr-Latn-BA" sz="2200" noProof="0" dirty="0">
              <a:solidFill>
                <a:schemeClr val="tx1"/>
              </a:solidFill>
            </a:endParaRPr>
          </a:p>
        </p:txBody>
      </p:sp>
      <p:sp>
        <p:nvSpPr>
          <p:cNvPr id="4" name="Rectangle 3"/>
          <p:cNvSpPr txBox="1">
            <a:spLocks noChangeArrowheads="1"/>
          </p:cNvSpPr>
          <p:nvPr/>
        </p:nvSpPr>
        <p:spPr bwMode="auto">
          <a:xfrm>
            <a:off x="-3046012" y="2276872"/>
            <a:ext cx="8568952" cy="5040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r">
              <a:defRPr/>
            </a:pPr>
            <a:r>
              <a:rPr lang="en-US" sz="2000" b="1" dirty="0" smtClean="0">
                <a:solidFill>
                  <a:schemeClr val="bg1"/>
                </a:solidFill>
                <a:latin typeface="Arial Rounded MT Bold" pitchFamily="34" charset="0"/>
              </a:rPr>
              <a:t>, September 26th, 2012</a:t>
            </a:r>
          </a:p>
          <a:p>
            <a:pPr algn="r">
              <a:defRPr/>
            </a:pPr>
            <a:endParaRPr lang="en-US" sz="2400" dirty="0" smtClean="0"/>
          </a:p>
          <a:p>
            <a:pPr algn="r">
              <a:defRPr/>
            </a:pPr>
            <a:endParaRPr lang="en-US" sz="2400" b="1" dirty="0" smtClean="0">
              <a:solidFill>
                <a:schemeClr val="bg1"/>
              </a:solidFill>
            </a:endParaRPr>
          </a:p>
        </p:txBody>
      </p:sp>
      <p:pic>
        <p:nvPicPr>
          <p:cNvPr id="10" name="Picture 8" descr="Prosojnice_noga_ENG"/>
          <p:cNvPicPr/>
          <p:nvPr/>
        </p:nvPicPr>
        <p:blipFill rotWithShape="1">
          <a:blip r:embed="rId3">
            <a:extLst>
              <a:ext uri="{28A0092B-C50C-407E-A947-70E740481C1C}">
                <a14:useLocalDpi xmlns="" xmlns:a14="http://schemas.microsoft.com/office/drawing/2010/main" val="0"/>
              </a:ext>
            </a:extLst>
          </a:blip>
          <a:srcRect r="64483"/>
          <a:stretch/>
        </p:blipFill>
        <p:spPr bwMode="auto">
          <a:xfrm>
            <a:off x="1259632" y="5282641"/>
            <a:ext cx="2519028" cy="1018766"/>
          </a:xfrm>
          <a:prstGeom prst="rect">
            <a:avLst/>
          </a:prstGeom>
          <a:noFill/>
          <a:ln>
            <a:noFill/>
          </a:ln>
          <a:extLst>
            <a:ext uri="{53640926-AAD7-44D8-BBD7-CCE9431645EC}">
              <a14:shadowObscured xmlns="" xmlns:a14="http://schemas.microsoft.com/office/drawing/2010/main"/>
            </a:ext>
          </a:extLst>
        </p:spPr>
      </p:pic>
      <p:pic>
        <p:nvPicPr>
          <p:cNvPr id="11" name="Picture 8" descr="Prosojnice_noga_ENG"/>
          <p:cNvPicPr/>
          <p:nvPr/>
        </p:nvPicPr>
        <p:blipFill rotWithShape="1">
          <a:blip r:embed="rId3">
            <a:extLst>
              <a:ext uri="{28A0092B-C50C-407E-A947-70E740481C1C}">
                <a14:useLocalDpi xmlns="" xmlns:a14="http://schemas.microsoft.com/office/drawing/2010/main" val="0"/>
              </a:ext>
            </a:extLst>
          </a:blip>
          <a:srcRect r="64483"/>
          <a:stretch/>
        </p:blipFill>
        <p:spPr bwMode="auto">
          <a:xfrm>
            <a:off x="3033332" y="5290089"/>
            <a:ext cx="2519028" cy="1018766"/>
          </a:xfrm>
          <a:prstGeom prst="rect">
            <a:avLst/>
          </a:prstGeom>
          <a:noFill/>
          <a:ln>
            <a:noFill/>
          </a:ln>
          <a:extLst>
            <a:ext uri="{53640926-AAD7-44D8-BBD7-CCE9431645EC}">
              <a14:shadowObscured xmlns="" xmlns:a14="http://schemas.microsoft.com/office/drawing/2010/main"/>
            </a:ext>
          </a:extLst>
        </p:spPr>
      </p:pic>
      <p:pic>
        <p:nvPicPr>
          <p:cNvPr id="12" name="Picture 8" descr="Prosojnice_noga_ENG"/>
          <p:cNvPicPr/>
          <p:nvPr/>
        </p:nvPicPr>
        <p:blipFill rotWithShape="1">
          <a:blip r:embed="rId3">
            <a:extLst>
              <a:ext uri="{28A0092B-C50C-407E-A947-70E740481C1C}">
                <a14:useLocalDpi xmlns="" xmlns:a14="http://schemas.microsoft.com/office/drawing/2010/main" val="0"/>
              </a:ext>
            </a:extLst>
          </a:blip>
          <a:srcRect r="64483"/>
          <a:stretch/>
        </p:blipFill>
        <p:spPr bwMode="auto">
          <a:xfrm>
            <a:off x="5293332" y="5290089"/>
            <a:ext cx="2519028" cy="1018766"/>
          </a:xfrm>
          <a:prstGeom prst="rect">
            <a:avLst/>
          </a:prstGeom>
          <a:noFill/>
          <a:ln>
            <a:noFill/>
          </a:ln>
          <a:extLst>
            <a:ext uri="{53640926-AAD7-44D8-BBD7-CCE9431645EC}">
              <a14:shadowObscured xmlns="" xmlns:a14="http://schemas.microsoft.com/office/drawing/2010/main"/>
            </a:ext>
          </a:extLst>
        </p:spPr>
      </p:pic>
      <p:pic>
        <p:nvPicPr>
          <p:cNvPr id="2" name="Slika 1"/>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4124298" y="5485147"/>
            <a:ext cx="914400" cy="6286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 name="Slika 2"/>
          <p:cNvPicPr>
            <a:picLocks noChangeAspect="1" noChangeArrowheads="1"/>
          </p:cNvPicPr>
          <p:nvPr/>
        </p:nvPicPr>
        <p:blipFill>
          <a:blip r:embed="rId5">
            <a:extLst>
              <a:ext uri="{28A0092B-C50C-407E-A947-70E740481C1C}">
                <a14:useLocalDpi xmlns="" xmlns:a14="http://schemas.microsoft.com/office/drawing/2010/main" val="0"/>
              </a:ext>
            </a:extLst>
          </a:blip>
          <a:srcRect/>
          <a:stretch>
            <a:fillRect/>
          </a:stretch>
        </p:blipFill>
        <p:spPr bwMode="auto">
          <a:xfrm>
            <a:off x="5293332" y="5492415"/>
            <a:ext cx="922051" cy="6213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052" name="Picture 4" descr="ZastavaBiH"/>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6552846" y="5492415"/>
            <a:ext cx="956731" cy="6213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 name="Picture 2" descr="C:\Users\GMohorcic\Documents\0 Gregor\ZRSS\5-Skupne službe\mednarodno\Twinning Bosna - ZRSŠ CPI RIC\Logotip\Twinning_logo_FIN.jpg"/>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0" y="5319742"/>
            <a:ext cx="3873500" cy="944563"/>
          </a:xfrm>
          <a:prstGeom prst="rect">
            <a:avLst/>
          </a:prstGeom>
          <a:noFill/>
          <a:extLst>
            <a:ext uri="{909E8E84-426E-40DD-AFC4-6F175D3DCCD1}">
              <a14:hiddenFill xmlns="" xmlns:a14="http://schemas.microsoft.com/office/drawing/2010/main">
                <a:solidFill>
                  <a:srgbClr val="FFFFFF"/>
                </a:solidFill>
              </a14:hiddenFill>
            </a:ext>
          </a:extLst>
        </p:spPr>
      </p:pic>
      <p:sp>
        <p:nvSpPr>
          <p:cNvPr id="13" name="PoljeZBesedilom 12"/>
          <p:cNvSpPr txBox="1"/>
          <p:nvPr/>
        </p:nvSpPr>
        <p:spPr>
          <a:xfrm>
            <a:off x="1936750" y="6316840"/>
            <a:ext cx="4616096" cy="430887"/>
          </a:xfrm>
          <a:prstGeom prst="rect">
            <a:avLst/>
          </a:prstGeom>
          <a:noFill/>
        </p:spPr>
        <p:txBody>
          <a:bodyPr wrap="square" rtlCol="0">
            <a:spAutoFit/>
          </a:bodyPr>
          <a:lstStyle/>
          <a:p>
            <a:pPr algn="ctr"/>
            <a:r>
              <a:rPr lang="bs-Cyrl-BA" sz="1100" dirty="0" smtClean="0"/>
              <a:t>This</a:t>
            </a:r>
            <a:r>
              <a:rPr lang="sl-SI" sz="1100" dirty="0" smtClean="0"/>
              <a:t> project is </a:t>
            </a:r>
            <a:r>
              <a:rPr lang="sr-Cyrl-BA" sz="1100" dirty="0" smtClean="0"/>
              <a:t>funded</a:t>
            </a:r>
            <a:r>
              <a:rPr lang="sl-SI" sz="1100" dirty="0" smtClean="0"/>
              <a:t> by </a:t>
            </a:r>
            <a:r>
              <a:rPr lang="sr-Cyrl-CS" sz="1100" dirty="0" smtClean="0"/>
              <a:t>the</a:t>
            </a:r>
            <a:r>
              <a:rPr lang="sl-SI" sz="1100" dirty="0" smtClean="0"/>
              <a:t> European Uninon</a:t>
            </a:r>
          </a:p>
          <a:p>
            <a:pPr algn="ctr"/>
            <a:r>
              <a:rPr lang="sl-SI" sz="1100" dirty="0" smtClean="0"/>
              <a:t>Ovaj projekat finansira Evropska unija</a:t>
            </a:r>
            <a:endParaRPr lang="sl-SI" sz="1100" dirty="0"/>
          </a:p>
        </p:txBody>
      </p:sp>
    </p:spTree>
    <p:extLst>
      <p:ext uri="{BB962C8B-B14F-4D97-AF65-F5344CB8AC3E}">
        <p14:creationId xmlns="" xmlns:p14="http://schemas.microsoft.com/office/powerpoint/2010/main" val="39884675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BA" dirty="0" smtClean="0"/>
              <a:t>Maturalni kalendar</a:t>
            </a:r>
            <a:endParaRPr lang="sr-Latn-BA" dirty="0"/>
          </a:p>
        </p:txBody>
      </p:sp>
      <p:sp>
        <p:nvSpPr>
          <p:cNvPr id="3" name="Ograda vsebine 2"/>
          <p:cNvSpPr>
            <a:spLocks noGrp="1"/>
          </p:cNvSpPr>
          <p:nvPr>
            <p:ph idx="1"/>
          </p:nvPr>
        </p:nvSpPr>
        <p:spPr/>
        <p:txBody>
          <a:bodyPr>
            <a:normAutofit/>
          </a:bodyPr>
          <a:lstStyle/>
          <a:p>
            <a:pPr marL="0" indent="0">
              <a:buNone/>
            </a:pPr>
            <a:r>
              <a:rPr lang="sr-Latn-BA" sz="2000" dirty="0" smtClean="0"/>
              <a:t>Okvir:</a:t>
            </a:r>
          </a:p>
          <a:p>
            <a:r>
              <a:rPr lang="sr-Latn-BA" sz="2000" dirty="0" smtClean="0"/>
              <a:t>Školski kalendar</a:t>
            </a:r>
          </a:p>
          <a:p>
            <a:r>
              <a:rPr lang="sr-Latn-BA" sz="2000" dirty="0" smtClean="0"/>
              <a:t>Zakon o maturi </a:t>
            </a:r>
          </a:p>
          <a:p>
            <a:r>
              <a:rPr lang="sr-Latn-BA" sz="2000" dirty="0" smtClean="0"/>
              <a:t>Datumi pisanih i usmenih ispita (DK OM)</a:t>
            </a:r>
          </a:p>
          <a:p>
            <a:r>
              <a:rPr lang="sr-Latn-BA" sz="2000" dirty="0" smtClean="0"/>
              <a:t>Kvalitet ocjenjivanja</a:t>
            </a:r>
          </a:p>
          <a:p>
            <a:r>
              <a:rPr lang="sr-Latn-BA" sz="2000" dirty="0" smtClean="0"/>
              <a:t>Upisni rokovi na fakultete</a:t>
            </a:r>
          </a:p>
          <a:p>
            <a:pPr marL="0" indent="0">
              <a:buNone/>
            </a:pPr>
            <a:r>
              <a:rPr lang="sr-Latn-BA" sz="2000" dirty="0" smtClean="0"/>
              <a:t>Problematika:</a:t>
            </a:r>
          </a:p>
          <a:p>
            <a:pPr marL="514350" indent="-514350">
              <a:buAutoNum type="arabicPeriod"/>
            </a:pPr>
            <a:r>
              <a:rPr lang="sr-Latn-BA" sz="2000" dirty="0" smtClean="0"/>
              <a:t>Kako uskladiti školski i maturalni kalendar?</a:t>
            </a:r>
          </a:p>
          <a:p>
            <a:pPr marL="514350" indent="-514350">
              <a:buAutoNum type="arabicPeriod"/>
            </a:pPr>
            <a:r>
              <a:rPr lang="sr-Latn-BA" sz="2000" dirty="0" smtClean="0"/>
              <a:t>Mogu li kandidati dobiti interni dio ocjene tijekom školske nastave?</a:t>
            </a:r>
          </a:p>
          <a:p>
            <a:pPr marL="514350" indent="-514350">
              <a:buAutoNum type="arabicPeriod"/>
            </a:pPr>
            <a:r>
              <a:rPr lang="sr-Latn-BA" sz="2000" dirty="0" smtClean="0"/>
              <a:t>Kako tijekom mature organizirati nastavu u ostalim razredima na školi?</a:t>
            </a:r>
          </a:p>
          <a:p>
            <a:pPr marL="514350" indent="-514350">
              <a:buAutoNum type="arabicPeriod"/>
            </a:pPr>
            <a:r>
              <a:rPr lang="sr-Latn-BA" sz="2000" dirty="0" smtClean="0"/>
              <a:t>Kako se u različitim školama kandidati pripremaju za maturu?</a:t>
            </a:r>
          </a:p>
          <a:p>
            <a:pPr marL="514350" indent="-514350">
              <a:buAutoNum type="arabicPeriod"/>
            </a:pPr>
            <a:endParaRPr lang="sr-Latn-BA" dirty="0" smtClean="0"/>
          </a:p>
          <a:p>
            <a:pPr marL="0" indent="0">
              <a:buNone/>
            </a:pPr>
            <a:endParaRPr lang="sr-Latn-BA" dirty="0" smtClean="0"/>
          </a:p>
          <a:p>
            <a:pPr marL="0" indent="0">
              <a:buNone/>
            </a:pPr>
            <a:endParaRPr lang="sr-Latn-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55627"/>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2201102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4"/>
            <a:ext cx="2880320" cy="702373"/>
          </a:xfrm>
          <a:prstGeom prst="rect">
            <a:avLst/>
          </a:prstGeom>
          <a:noFill/>
          <a:extLst>
            <a:ext uri="{909E8E84-426E-40DD-AFC4-6F175D3DCCD1}">
              <a14:hiddenFill xmlns="" xmlns:a14="http://schemas.microsoft.com/office/drawing/2010/main">
                <a:solidFill>
                  <a:srgbClr val="FFFFFF"/>
                </a:solidFill>
              </a14:hiddenFill>
            </a:ext>
          </a:extLst>
        </p:spPr>
      </p:pic>
      <p:graphicFrame>
        <p:nvGraphicFramePr>
          <p:cNvPr id="3" name="Tabela 2"/>
          <p:cNvGraphicFramePr>
            <a:graphicFrameLocks noGrp="1"/>
          </p:cNvGraphicFramePr>
          <p:nvPr>
            <p:extLst>
              <p:ext uri="{D42A27DB-BD31-4B8C-83A1-F6EECF244321}">
                <p14:modId xmlns="" xmlns:p14="http://schemas.microsoft.com/office/powerpoint/2010/main" val="2952505308"/>
              </p:ext>
            </p:extLst>
          </p:nvPr>
        </p:nvGraphicFramePr>
        <p:xfrm>
          <a:off x="1043608" y="620688"/>
          <a:ext cx="6912768" cy="5496794"/>
        </p:xfrm>
        <a:graphic>
          <a:graphicData uri="http://schemas.openxmlformats.org/drawingml/2006/table">
            <a:tbl>
              <a:tblPr firstRow="1" firstCol="1" lastRow="1" lastCol="1" bandRow="1" bandCol="1">
                <a:tableStyleId>{5C22544A-7EE6-4342-B048-85BDC9FD1C3A}</a:tableStyleId>
              </a:tblPr>
              <a:tblGrid>
                <a:gridCol w="1752195"/>
                <a:gridCol w="2640293"/>
                <a:gridCol w="2520280"/>
              </a:tblGrid>
              <a:tr h="112702">
                <a:tc>
                  <a:txBody>
                    <a:bodyPr/>
                    <a:lstStyle/>
                    <a:p>
                      <a:pPr algn="ctr">
                        <a:spcAft>
                          <a:spcPts val="0"/>
                        </a:spcAft>
                      </a:pPr>
                      <a:r>
                        <a:rPr lang="sl-SI" sz="1000" dirty="0" smtClean="0">
                          <a:effectLst/>
                        </a:rPr>
                        <a:t>Karakteristike</a:t>
                      </a:r>
                      <a:r>
                        <a:rPr lang="sl-SI" sz="1000" dirty="0">
                          <a:effectLst/>
                        </a:rPr>
                        <a:t> </a:t>
                      </a:r>
                      <a:endParaRPr lang="sr-Latn-BA" sz="1000" dirty="0">
                        <a:effectLst/>
                        <a:latin typeface="Times New Roman"/>
                        <a:ea typeface="Times New Roman"/>
                      </a:endParaRPr>
                    </a:p>
                  </a:txBody>
                  <a:tcPr marL="56575" marR="56575" marT="0" marB="0"/>
                </a:tc>
                <a:tc>
                  <a:txBody>
                    <a:bodyPr/>
                    <a:lstStyle/>
                    <a:p>
                      <a:pPr algn="ctr">
                        <a:spcAft>
                          <a:spcPts val="0"/>
                        </a:spcAft>
                      </a:pPr>
                      <a:r>
                        <a:rPr lang="sl-SI" sz="1000" dirty="0" smtClean="0">
                          <a:effectLst/>
                        </a:rPr>
                        <a:t>OBČA</a:t>
                      </a:r>
                      <a:r>
                        <a:rPr lang="sl-SI" sz="1000" baseline="0" dirty="0" smtClean="0">
                          <a:effectLst/>
                        </a:rPr>
                        <a:t> </a:t>
                      </a:r>
                      <a:r>
                        <a:rPr lang="sl-SI" sz="1000" dirty="0" smtClean="0">
                          <a:effectLst/>
                        </a:rPr>
                        <a:t>MATURA</a:t>
                      </a:r>
                      <a:endParaRPr lang="sr-Latn-BA" sz="1000" dirty="0">
                        <a:effectLst/>
                        <a:latin typeface="Times New Roman"/>
                        <a:ea typeface="Times New Roman"/>
                      </a:endParaRPr>
                    </a:p>
                  </a:txBody>
                  <a:tcPr marL="56575" marR="56575" marT="0" marB="0"/>
                </a:tc>
                <a:tc>
                  <a:txBody>
                    <a:bodyPr/>
                    <a:lstStyle/>
                    <a:p>
                      <a:pPr algn="ctr">
                        <a:spcAft>
                          <a:spcPts val="0"/>
                        </a:spcAft>
                      </a:pPr>
                      <a:r>
                        <a:rPr lang="sl-SI" sz="1000" dirty="0" err="1" smtClean="0">
                          <a:effectLst/>
                        </a:rPr>
                        <a:t>STRUČNA</a:t>
                      </a:r>
                      <a:r>
                        <a:rPr lang="sl-SI" sz="1000" dirty="0" smtClean="0">
                          <a:effectLst/>
                        </a:rPr>
                        <a:t> MATURA</a:t>
                      </a:r>
                      <a:endParaRPr lang="sr-Latn-BA" sz="1000" dirty="0">
                        <a:effectLst/>
                        <a:latin typeface="Times New Roman"/>
                        <a:ea typeface="Times New Roman"/>
                      </a:endParaRPr>
                    </a:p>
                  </a:txBody>
                  <a:tcPr marL="56575" marR="56575" marT="0" marB="0"/>
                </a:tc>
              </a:tr>
              <a:tr h="381743">
                <a:tc>
                  <a:txBody>
                    <a:bodyPr/>
                    <a:lstStyle/>
                    <a:p>
                      <a:pPr>
                        <a:spcAft>
                          <a:spcPts val="0"/>
                        </a:spcAft>
                      </a:pPr>
                      <a:r>
                        <a:rPr lang="sr-Latn-BA" sz="1400" b="1" dirty="0" smtClean="0">
                          <a:effectLst/>
                          <a:latin typeface="Times New Roman"/>
                          <a:ea typeface="Times New Roman"/>
                        </a:rPr>
                        <a:t>POČETAK</a:t>
                      </a:r>
                      <a:endParaRPr lang="sr-Latn-BA" sz="1400" b="1" dirty="0">
                        <a:effectLst/>
                        <a:latin typeface="Times New Roman"/>
                        <a:ea typeface="Times New Roman"/>
                      </a:endParaRPr>
                    </a:p>
                  </a:txBody>
                  <a:tcPr marL="56575" marR="56575" marT="0" marB="0"/>
                </a:tc>
                <a:tc>
                  <a:txBody>
                    <a:bodyPr/>
                    <a:lstStyle/>
                    <a:p>
                      <a:pPr>
                        <a:spcAft>
                          <a:spcPts val="0"/>
                        </a:spcAft>
                      </a:pPr>
                      <a:r>
                        <a:rPr lang="sl-SI" sz="1000" dirty="0" smtClean="0">
                          <a:effectLst/>
                        </a:rPr>
                        <a:t>1995.</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smtClean="0">
                          <a:effectLst/>
                        </a:rPr>
                        <a:t>2002.</a:t>
                      </a:r>
                      <a:endParaRPr lang="sr-Latn-BA" sz="1000" dirty="0">
                        <a:effectLst/>
                        <a:latin typeface="Times New Roman"/>
                        <a:ea typeface="Times New Roman"/>
                      </a:endParaRPr>
                    </a:p>
                  </a:txBody>
                  <a:tcPr marL="56575" marR="56575" marT="0" marB="0"/>
                </a:tc>
              </a:tr>
              <a:tr h="381743">
                <a:tc>
                  <a:txBody>
                    <a:bodyPr/>
                    <a:lstStyle/>
                    <a:p>
                      <a:pPr marL="0" algn="l" defTabSz="914400" rtl="0" eaLnBrk="1" latinLnBrk="0" hangingPunct="1">
                        <a:spcAft>
                          <a:spcPts val="0"/>
                        </a:spcAft>
                      </a:pPr>
                      <a:r>
                        <a:rPr lang="sr-Latn-BA" sz="1400" b="1" kern="1200" dirty="0" smtClean="0">
                          <a:solidFill>
                            <a:schemeClr val="lt1"/>
                          </a:solidFill>
                          <a:effectLst/>
                          <a:latin typeface="Times New Roman"/>
                          <a:ea typeface="Times New Roman"/>
                          <a:cs typeface="+mn-cs"/>
                        </a:rPr>
                        <a:t>ŠKOLE</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a:effectLst/>
                        </a:rPr>
                        <a:t>90</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c>
                  <a:txBody>
                    <a:bodyPr/>
                    <a:lstStyle/>
                    <a:p>
                      <a:pPr>
                        <a:spcAft>
                          <a:spcPts val="0"/>
                        </a:spcAft>
                      </a:pPr>
                      <a:r>
                        <a:rPr lang="sl-SI" sz="1000">
                          <a:effectLst/>
                        </a:rPr>
                        <a:t>170</a:t>
                      </a:r>
                      <a:endParaRPr lang="sr-Latn-BA" sz="1000">
                        <a:effectLst/>
                        <a:latin typeface="Times New Roman"/>
                        <a:ea typeface="Times New Roman"/>
                      </a:endParaRPr>
                    </a:p>
                  </a:txBody>
                  <a:tcPr marL="56575" marR="56575" marT="0" marB="0"/>
                </a:tc>
              </a:tr>
              <a:tr h="572614">
                <a:tc>
                  <a:txBody>
                    <a:bodyPr/>
                    <a:lstStyle/>
                    <a:p>
                      <a:pPr marL="0" algn="l" defTabSz="914400" rtl="0" eaLnBrk="1" latinLnBrk="0" hangingPunct="1">
                        <a:spcAft>
                          <a:spcPts val="0"/>
                        </a:spcAft>
                      </a:pPr>
                      <a:r>
                        <a:rPr lang="sl-SI" sz="1400" b="1" kern="1200" dirty="0" smtClean="0">
                          <a:solidFill>
                            <a:schemeClr val="lt1"/>
                          </a:solidFill>
                          <a:effectLst/>
                          <a:latin typeface="Times New Roman"/>
                          <a:ea typeface="Times New Roman"/>
                          <a:cs typeface="+mn-cs"/>
                        </a:rPr>
                        <a:t>FUNKCIJA ISPITA </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a:effectLst/>
                        </a:rPr>
                        <a:t>1. </a:t>
                      </a:r>
                      <a:r>
                        <a:rPr lang="sl-SI" sz="1000" dirty="0" err="1" smtClean="0">
                          <a:effectLst/>
                        </a:rPr>
                        <a:t>Zaključak</a:t>
                      </a:r>
                      <a:r>
                        <a:rPr lang="sl-SI" sz="1000" baseline="0" dirty="0" smtClean="0">
                          <a:effectLst/>
                        </a:rPr>
                        <a:t> </a:t>
                      </a:r>
                      <a:r>
                        <a:rPr lang="sl-SI" sz="1000" dirty="0" smtClean="0">
                          <a:effectLst/>
                        </a:rPr>
                        <a:t> </a:t>
                      </a:r>
                      <a:r>
                        <a:rPr lang="sl-SI" sz="1000" dirty="0" err="1">
                          <a:effectLst/>
                        </a:rPr>
                        <a:t>SŠ</a:t>
                      </a:r>
                      <a:r>
                        <a:rPr lang="sl-SI" sz="1000" dirty="0">
                          <a:effectLst/>
                        </a:rPr>
                        <a:t>  </a:t>
                      </a:r>
                      <a:r>
                        <a:rPr lang="sl-SI" sz="1000" dirty="0" smtClean="0">
                          <a:effectLst/>
                        </a:rPr>
                        <a:t>(standardi  znanja)</a:t>
                      </a:r>
                      <a:endParaRPr lang="sr-Latn-BA" sz="1000" dirty="0">
                        <a:effectLst/>
                      </a:endParaRPr>
                    </a:p>
                    <a:p>
                      <a:pPr>
                        <a:spcAft>
                          <a:spcPts val="0"/>
                        </a:spcAft>
                      </a:pPr>
                      <a:r>
                        <a:rPr lang="sl-SI" sz="1000" dirty="0">
                          <a:effectLst/>
                        </a:rPr>
                        <a:t>2. </a:t>
                      </a:r>
                      <a:r>
                        <a:rPr lang="sl-SI" sz="1000" dirty="0" smtClean="0">
                          <a:effectLst/>
                        </a:rPr>
                        <a:t>Upisni </a:t>
                      </a:r>
                      <a:r>
                        <a:rPr lang="sl-SI" sz="1000" baseline="0" dirty="0" smtClean="0">
                          <a:effectLst/>
                        </a:rPr>
                        <a:t> uvjet </a:t>
                      </a:r>
                      <a:r>
                        <a:rPr lang="sl-SI" sz="1000" dirty="0" smtClean="0">
                          <a:effectLst/>
                        </a:rPr>
                        <a:t> za visokoškolski</a:t>
                      </a:r>
                      <a:r>
                        <a:rPr lang="sl-SI" sz="1000" baseline="0" dirty="0" smtClean="0">
                          <a:effectLst/>
                        </a:rPr>
                        <a:t> </a:t>
                      </a:r>
                      <a:r>
                        <a:rPr lang="sl-SI" sz="1000" dirty="0" smtClean="0">
                          <a:effectLst/>
                        </a:rPr>
                        <a:t>i sveučilišni</a:t>
                      </a:r>
                      <a:r>
                        <a:rPr lang="sl-SI" sz="1000" baseline="0" dirty="0" smtClean="0">
                          <a:effectLst/>
                        </a:rPr>
                        <a:t> studij</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a:effectLst/>
                        </a:rPr>
                        <a:t>1. </a:t>
                      </a:r>
                      <a:r>
                        <a:rPr lang="sl-SI" sz="1000" dirty="0" err="1" smtClean="0">
                          <a:effectLst/>
                        </a:rPr>
                        <a:t>Zaključak</a:t>
                      </a:r>
                      <a:r>
                        <a:rPr lang="sl-SI" sz="1000" dirty="0" smtClean="0">
                          <a:effectLst/>
                        </a:rPr>
                        <a:t> </a:t>
                      </a:r>
                      <a:r>
                        <a:rPr lang="sl-SI" sz="1000" dirty="0" err="1">
                          <a:effectLst/>
                        </a:rPr>
                        <a:t>SŠ</a:t>
                      </a:r>
                      <a:r>
                        <a:rPr lang="sl-SI" sz="1000" dirty="0">
                          <a:effectLst/>
                        </a:rPr>
                        <a:t> </a:t>
                      </a:r>
                      <a:r>
                        <a:rPr lang="sl-SI" sz="1000" dirty="0" smtClean="0">
                          <a:effectLst/>
                        </a:rPr>
                        <a:t>(standardi znanja)</a:t>
                      </a:r>
                      <a:endParaRPr lang="sr-Latn-BA" sz="1000" dirty="0">
                        <a:effectLst/>
                      </a:endParaRPr>
                    </a:p>
                    <a:p>
                      <a:pPr>
                        <a:spcAft>
                          <a:spcPts val="0"/>
                        </a:spcAft>
                      </a:pPr>
                      <a:r>
                        <a:rPr lang="sl-SI" sz="1000" dirty="0">
                          <a:effectLst/>
                        </a:rPr>
                        <a:t>2. </a:t>
                      </a:r>
                      <a:r>
                        <a:rPr lang="sl-SI" sz="1000" dirty="0" smtClean="0">
                          <a:effectLst/>
                        </a:rPr>
                        <a:t>Upisni uvjet za </a:t>
                      </a:r>
                      <a:r>
                        <a:rPr lang="sl-SI" sz="1000" dirty="0" smtClean="0">
                          <a:effectLst/>
                        </a:rPr>
                        <a:t>višeškolski </a:t>
                      </a:r>
                      <a:r>
                        <a:rPr lang="sl-SI" sz="1000" dirty="0" smtClean="0">
                          <a:effectLst/>
                        </a:rPr>
                        <a:t>i visokoškolski studij</a:t>
                      </a:r>
                      <a:endParaRPr lang="sr-Latn-BA" sz="1000" dirty="0">
                        <a:effectLst/>
                        <a:latin typeface="Times New Roman"/>
                        <a:ea typeface="Times New Roman"/>
                      </a:endParaRPr>
                    </a:p>
                  </a:txBody>
                  <a:tcPr marL="56575" marR="56575" marT="0" marB="0"/>
                </a:tc>
              </a:tr>
              <a:tr h="1717840">
                <a:tc>
                  <a:txBody>
                    <a:bodyPr/>
                    <a:lstStyle/>
                    <a:p>
                      <a:pPr marL="0" algn="l" defTabSz="914400" rtl="0" eaLnBrk="1" latinLnBrk="0" hangingPunct="1">
                        <a:spcAft>
                          <a:spcPts val="0"/>
                        </a:spcAft>
                      </a:pPr>
                      <a:r>
                        <a:rPr lang="sr-Latn-BA" sz="1400" b="1" kern="1200" dirty="0" smtClean="0">
                          <a:solidFill>
                            <a:schemeClr val="lt1"/>
                          </a:solidFill>
                          <a:effectLst/>
                          <a:latin typeface="Times New Roman"/>
                          <a:ea typeface="Times New Roman"/>
                          <a:cs typeface="+mn-cs"/>
                        </a:rPr>
                        <a:t>PREDMETI</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a:effectLst/>
                        </a:rPr>
                        <a:t>3 </a:t>
                      </a:r>
                      <a:r>
                        <a:rPr lang="sl-SI" sz="1000" dirty="0" smtClean="0">
                          <a:effectLst/>
                        </a:rPr>
                        <a:t> Obvezni</a:t>
                      </a:r>
                      <a:endParaRPr lang="sr-Latn-BA" sz="1000" dirty="0">
                        <a:effectLst/>
                      </a:endParaRPr>
                    </a:p>
                    <a:p>
                      <a:pPr>
                        <a:spcAft>
                          <a:spcPts val="0"/>
                        </a:spcAft>
                      </a:pPr>
                      <a:r>
                        <a:rPr lang="sl-SI" sz="1000" dirty="0">
                          <a:effectLst/>
                        </a:rPr>
                        <a:t>- </a:t>
                      </a:r>
                      <a:r>
                        <a:rPr lang="sl-SI" sz="1000" dirty="0" smtClean="0">
                          <a:effectLst/>
                        </a:rPr>
                        <a:t>Materinski</a:t>
                      </a:r>
                      <a:r>
                        <a:rPr lang="sl-SI" sz="1000" baseline="0" dirty="0" smtClean="0">
                          <a:effectLst/>
                        </a:rPr>
                        <a:t> jezik </a:t>
                      </a:r>
                      <a:endParaRPr lang="sr-Latn-BA" sz="1000" dirty="0">
                        <a:effectLst/>
                      </a:endParaRPr>
                    </a:p>
                    <a:p>
                      <a:pPr>
                        <a:spcAft>
                          <a:spcPts val="0"/>
                        </a:spcAft>
                      </a:pPr>
                      <a:r>
                        <a:rPr lang="sl-SI" sz="1000" dirty="0">
                          <a:effectLst/>
                        </a:rPr>
                        <a:t>- </a:t>
                      </a:r>
                      <a:r>
                        <a:rPr lang="sl-SI" sz="1000" dirty="0" smtClean="0">
                          <a:effectLst/>
                        </a:rPr>
                        <a:t>strani </a:t>
                      </a:r>
                      <a:r>
                        <a:rPr lang="sl-SI" sz="1000" dirty="0">
                          <a:effectLst/>
                        </a:rPr>
                        <a:t>jezik  </a:t>
                      </a:r>
                      <a:endParaRPr lang="sr-Latn-BA" sz="1000" dirty="0">
                        <a:effectLst/>
                      </a:endParaRPr>
                    </a:p>
                    <a:p>
                      <a:pPr>
                        <a:spcAft>
                          <a:spcPts val="0"/>
                        </a:spcAft>
                      </a:pPr>
                      <a:r>
                        <a:rPr lang="sl-SI" sz="1000" dirty="0">
                          <a:effectLst/>
                        </a:rPr>
                        <a:t>- matematika</a:t>
                      </a:r>
                      <a:endParaRPr lang="sr-Latn-BA" sz="1000" dirty="0">
                        <a:effectLst/>
                      </a:endParaRPr>
                    </a:p>
                    <a:p>
                      <a:pPr>
                        <a:spcAft>
                          <a:spcPts val="0"/>
                        </a:spcAft>
                      </a:pPr>
                      <a:r>
                        <a:rPr lang="sl-SI" sz="1000" dirty="0">
                          <a:effectLst/>
                        </a:rPr>
                        <a:t>2 </a:t>
                      </a:r>
                      <a:r>
                        <a:rPr lang="sl-SI" sz="1000" dirty="0" smtClean="0">
                          <a:effectLst/>
                        </a:rPr>
                        <a:t>Izborna</a:t>
                      </a:r>
                      <a:r>
                        <a:rPr lang="sl-SI" sz="1000" baseline="0" dirty="0" smtClean="0">
                          <a:effectLst/>
                        </a:rPr>
                        <a:t> </a:t>
                      </a:r>
                      <a:r>
                        <a:rPr lang="sl-SI" sz="1000" dirty="0" smtClean="0">
                          <a:effectLst/>
                        </a:rPr>
                        <a:t>/34 </a:t>
                      </a:r>
                      <a:endParaRPr lang="sr-Latn-BA" sz="1000" dirty="0">
                        <a:effectLst/>
                      </a:endParaRPr>
                    </a:p>
                    <a:p>
                      <a:pPr>
                        <a:spcAft>
                          <a:spcPts val="0"/>
                        </a:spcAft>
                      </a:pPr>
                      <a:r>
                        <a:rPr lang="sl-SI" sz="1000" dirty="0">
                          <a:effectLst/>
                        </a:rPr>
                        <a:t> 5-predmetna</a:t>
                      </a:r>
                      <a:endParaRPr lang="sr-Latn-BA" sz="1000" dirty="0">
                        <a:effectLst/>
                      </a:endParaRPr>
                    </a:p>
                    <a:p>
                      <a:pPr>
                        <a:spcAft>
                          <a:spcPts val="0"/>
                        </a:spcAft>
                      </a:pPr>
                      <a:r>
                        <a:rPr lang="sl-SI" sz="1000" dirty="0">
                          <a:effectLst/>
                        </a:rPr>
                        <a:t>+</a:t>
                      </a:r>
                      <a:endParaRPr lang="sr-Latn-BA" sz="1000" dirty="0">
                        <a:effectLst/>
                      </a:endParaRPr>
                    </a:p>
                    <a:p>
                      <a:pPr>
                        <a:spcAft>
                          <a:spcPts val="0"/>
                        </a:spcAft>
                      </a:pPr>
                      <a:r>
                        <a:rPr lang="sl-SI" sz="1000" dirty="0">
                          <a:effectLst/>
                        </a:rPr>
                        <a:t>6. predmet</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a:effectLst/>
                        </a:rPr>
                        <a:t>2 </a:t>
                      </a:r>
                      <a:r>
                        <a:rPr lang="sl-SI" sz="1000" dirty="0" smtClean="0">
                          <a:effectLst/>
                        </a:rPr>
                        <a:t>Obvezna</a:t>
                      </a:r>
                      <a:endParaRPr lang="sr-Latn-BA" sz="1000" dirty="0">
                        <a:effectLst/>
                      </a:endParaRPr>
                    </a:p>
                    <a:p>
                      <a:pPr>
                        <a:spcAft>
                          <a:spcPts val="0"/>
                        </a:spcAft>
                      </a:pPr>
                      <a:r>
                        <a:rPr lang="sl-SI" sz="1000" dirty="0">
                          <a:effectLst/>
                        </a:rPr>
                        <a:t>- </a:t>
                      </a:r>
                      <a:r>
                        <a:rPr lang="sl-SI" sz="1000" dirty="0" smtClean="0">
                          <a:effectLst/>
                        </a:rPr>
                        <a:t>materinski</a:t>
                      </a:r>
                      <a:r>
                        <a:rPr lang="sl-SI" sz="1000" baseline="0" dirty="0" smtClean="0">
                          <a:effectLst/>
                        </a:rPr>
                        <a:t> jezik</a:t>
                      </a:r>
                      <a:endParaRPr lang="sr-Latn-BA" sz="1000" dirty="0">
                        <a:effectLst/>
                      </a:endParaRPr>
                    </a:p>
                    <a:p>
                      <a:pPr>
                        <a:spcAft>
                          <a:spcPts val="0"/>
                        </a:spcAft>
                      </a:pPr>
                      <a:r>
                        <a:rPr lang="sl-SI" sz="1000" dirty="0">
                          <a:effectLst/>
                        </a:rPr>
                        <a:t>- temeljni </a:t>
                      </a:r>
                      <a:r>
                        <a:rPr lang="sl-SI" sz="1000" dirty="0" err="1" smtClean="0">
                          <a:effectLst/>
                        </a:rPr>
                        <a:t>stručno</a:t>
                      </a:r>
                      <a:r>
                        <a:rPr lang="sl-SI" sz="1000" dirty="0" smtClean="0">
                          <a:effectLst/>
                        </a:rPr>
                        <a:t>-teoretski</a:t>
                      </a:r>
                      <a:endParaRPr lang="sr-Latn-BA" sz="1000" dirty="0">
                        <a:effectLst/>
                      </a:endParaRPr>
                    </a:p>
                    <a:p>
                      <a:pPr>
                        <a:spcAft>
                          <a:spcPts val="0"/>
                        </a:spcAft>
                      </a:pPr>
                      <a:r>
                        <a:rPr lang="sl-SI" sz="1000" dirty="0">
                          <a:effectLst/>
                        </a:rPr>
                        <a:t>   predmet</a:t>
                      </a:r>
                      <a:endParaRPr lang="sr-Latn-BA" sz="1000" dirty="0">
                        <a:effectLst/>
                      </a:endParaRPr>
                    </a:p>
                    <a:p>
                      <a:pPr>
                        <a:spcAft>
                          <a:spcPts val="0"/>
                        </a:spcAft>
                      </a:pPr>
                      <a:r>
                        <a:rPr lang="sl-SI" sz="1000" dirty="0">
                          <a:effectLst/>
                        </a:rPr>
                        <a:t>2 </a:t>
                      </a:r>
                      <a:r>
                        <a:rPr lang="sl-SI" sz="1000" dirty="0" smtClean="0">
                          <a:effectLst/>
                        </a:rPr>
                        <a:t>Izborna  </a:t>
                      </a:r>
                      <a:endParaRPr lang="sr-Latn-BA" sz="1000" dirty="0">
                        <a:effectLst/>
                      </a:endParaRPr>
                    </a:p>
                    <a:p>
                      <a:pPr>
                        <a:spcAft>
                          <a:spcPts val="0"/>
                        </a:spcAft>
                      </a:pPr>
                      <a:r>
                        <a:rPr lang="sl-SI" sz="1000" dirty="0">
                          <a:effectLst/>
                        </a:rPr>
                        <a:t>- Matematika </a:t>
                      </a:r>
                      <a:r>
                        <a:rPr lang="sl-SI" sz="1000" dirty="0" err="1" smtClean="0">
                          <a:effectLst/>
                        </a:rPr>
                        <a:t>ili</a:t>
                      </a:r>
                      <a:r>
                        <a:rPr lang="sl-SI" sz="1000" dirty="0" smtClean="0">
                          <a:effectLst/>
                        </a:rPr>
                        <a:t> strani </a:t>
                      </a:r>
                      <a:r>
                        <a:rPr lang="sl-SI" sz="1000" dirty="0">
                          <a:effectLst/>
                        </a:rPr>
                        <a:t>jezik</a:t>
                      </a:r>
                      <a:endParaRPr lang="sr-Latn-BA" sz="1000" dirty="0">
                        <a:effectLst/>
                      </a:endParaRPr>
                    </a:p>
                    <a:p>
                      <a:pPr>
                        <a:spcAft>
                          <a:spcPts val="0"/>
                        </a:spcAft>
                      </a:pPr>
                      <a:r>
                        <a:rPr lang="sl-SI" sz="1000" dirty="0">
                          <a:effectLst/>
                        </a:rPr>
                        <a:t>- </a:t>
                      </a:r>
                      <a:r>
                        <a:rPr lang="sl-SI" sz="1000" dirty="0" err="1" smtClean="0">
                          <a:effectLst/>
                        </a:rPr>
                        <a:t>Ručni</a:t>
                      </a:r>
                      <a:r>
                        <a:rPr lang="sl-SI" sz="1000" baseline="0" dirty="0" smtClean="0">
                          <a:effectLst/>
                        </a:rPr>
                        <a:t> rad (proizvod</a:t>
                      </a:r>
                      <a:r>
                        <a:rPr lang="sl-SI" sz="1000" dirty="0" smtClean="0">
                          <a:effectLst/>
                        </a:rPr>
                        <a:t>, usluga) </a:t>
                      </a:r>
                      <a:endParaRPr lang="sr-Latn-BA" sz="1000" dirty="0">
                        <a:effectLst/>
                      </a:endParaRPr>
                    </a:p>
                    <a:p>
                      <a:pPr>
                        <a:spcAft>
                          <a:spcPts val="0"/>
                        </a:spcAft>
                      </a:pPr>
                      <a:r>
                        <a:rPr lang="sl-SI" sz="1000" dirty="0">
                          <a:effectLst/>
                        </a:rPr>
                        <a:t>4-predmetna</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r>
              <a:tr h="572614">
                <a:tc>
                  <a:txBody>
                    <a:bodyPr/>
                    <a:lstStyle/>
                    <a:p>
                      <a:pPr marL="0" algn="l" defTabSz="914400" rtl="0" eaLnBrk="1" latinLnBrk="0" hangingPunct="1">
                        <a:spcAft>
                          <a:spcPts val="0"/>
                        </a:spcAft>
                      </a:pPr>
                      <a:r>
                        <a:rPr lang="sl-SI" sz="1400" b="1" kern="1200" dirty="0" smtClean="0">
                          <a:solidFill>
                            <a:schemeClr val="bg1"/>
                          </a:solidFill>
                          <a:effectLst/>
                          <a:latin typeface="Times New Roman"/>
                          <a:ea typeface="Times New Roman"/>
                          <a:cs typeface="+mn-cs"/>
                        </a:rPr>
                        <a:t>RAZINE ZAHTJEVNOSTI</a:t>
                      </a:r>
                      <a:endParaRPr lang="sr-Latn-BA" sz="1400" b="1" kern="1200" dirty="0">
                        <a:solidFill>
                          <a:schemeClr val="bg1"/>
                        </a:solidFill>
                        <a:effectLst/>
                        <a:latin typeface="Times New Roman"/>
                        <a:ea typeface="Times New Roman"/>
                        <a:cs typeface="+mn-cs"/>
                      </a:endParaRPr>
                    </a:p>
                  </a:txBody>
                  <a:tcPr marL="56575" marR="56575" marT="0" marB="0"/>
                </a:tc>
                <a:tc>
                  <a:txBody>
                    <a:bodyPr/>
                    <a:lstStyle/>
                    <a:p>
                      <a:pPr>
                        <a:spcAft>
                          <a:spcPts val="0"/>
                        </a:spcAft>
                      </a:pPr>
                      <a:r>
                        <a:rPr lang="sl-SI" sz="1000" dirty="0">
                          <a:effectLst/>
                        </a:rPr>
                        <a:t>Osnovna </a:t>
                      </a:r>
                      <a:r>
                        <a:rPr lang="sl-SI" sz="1000" dirty="0" smtClean="0">
                          <a:effectLst/>
                        </a:rPr>
                        <a:t>i viša</a:t>
                      </a:r>
                      <a:endParaRPr lang="sr-Latn-BA" sz="1000" dirty="0">
                        <a:effectLst/>
                      </a:endParaRPr>
                    </a:p>
                    <a:p>
                      <a:pPr>
                        <a:spcAft>
                          <a:spcPts val="0"/>
                        </a:spcAft>
                      </a:pPr>
                      <a:r>
                        <a:rPr lang="sl-SI" sz="1000" dirty="0">
                          <a:effectLst/>
                        </a:rPr>
                        <a:t>Na </a:t>
                      </a:r>
                      <a:r>
                        <a:rPr lang="sl-SI" sz="1000" dirty="0" smtClean="0">
                          <a:solidFill>
                            <a:schemeClr val="tx1"/>
                          </a:solidFill>
                          <a:effectLst/>
                        </a:rPr>
                        <a:t>više</a:t>
                      </a:r>
                      <a:r>
                        <a:rPr lang="sl-SI" sz="1000" baseline="0" dirty="0" smtClean="0">
                          <a:solidFill>
                            <a:schemeClr val="tx1"/>
                          </a:solidFill>
                          <a:effectLst/>
                        </a:rPr>
                        <a:t> razine </a:t>
                      </a:r>
                      <a:r>
                        <a:rPr lang="sl-SI" sz="1000" dirty="0" smtClean="0">
                          <a:effectLst/>
                        </a:rPr>
                        <a:t>samo 2 odnosno 3 </a:t>
                      </a:r>
                      <a:r>
                        <a:rPr lang="sl-SI" sz="1000" dirty="0">
                          <a:effectLst/>
                        </a:rPr>
                        <a:t>predmeta</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c>
                  <a:txBody>
                    <a:bodyPr/>
                    <a:lstStyle/>
                    <a:p>
                      <a:pPr>
                        <a:spcAft>
                          <a:spcPts val="0"/>
                        </a:spcAft>
                      </a:pPr>
                      <a:r>
                        <a:rPr lang="sl-SI" sz="1000">
                          <a:effectLst/>
                        </a:rPr>
                        <a:t>Osnovna </a:t>
                      </a:r>
                      <a:endParaRPr lang="sr-Latn-BA" sz="1000">
                        <a:effectLst/>
                        <a:latin typeface="Times New Roman"/>
                        <a:ea typeface="Times New Roman"/>
                      </a:endParaRPr>
                    </a:p>
                  </a:txBody>
                  <a:tcPr marL="56575" marR="56575" marT="0" marB="0"/>
                </a:tc>
              </a:tr>
              <a:tr h="1717840">
                <a:tc>
                  <a:txBody>
                    <a:bodyPr/>
                    <a:lstStyle/>
                    <a:p>
                      <a:pPr marL="0" algn="l" defTabSz="914400" rtl="0" eaLnBrk="1" latinLnBrk="0" hangingPunct="1">
                        <a:spcAft>
                          <a:spcPts val="0"/>
                        </a:spcAft>
                      </a:pPr>
                      <a:r>
                        <a:rPr lang="sl-SI" sz="1400" b="1" kern="1200" dirty="0" err="1" smtClean="0">
                          <a:solidFill>
                            <a:schemeClr val="lt1"/>
                          </a:solidFill>
                          <a:effectLst/>
                          <a:latin typeface="Times New Roman"/>
                          <a:ea typeface="Times New Roman"/>
                          <a:cs typeface="+mn-cs"/>
                        </a:rPr>
                        <a:t>TKO</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a:effectLst/>
                        </a:rPr>
                        <a:t>1. </a:t>
                      </a:r>
                      <a:r>
                        <a:rPr lang="sl-SI" sz="1000" dirty="0" err="1" smtClean="0">
                          <a:effectLst/>
                        </a:rPr>
                        <a:t>Uspješan</a:t>
                      </a:r>
                      <a:r>
                        <a:rPr lang="sl-SI" sz="1000" dirty="0" smtClean="0">
                          <a:effectLst/>
                        </a:rPr>
                        <a:t> </a:t>
                      </a:r>
                      <a:r>
                        <a:rPr lang="sl-SI" sz="1000" dirty="0" err="1" smtClean="0">
                          <a:effectLst/>
                        </a:rPr>
                        <a:t>zaključak</a:t>
                      </a:r>
                      <a:r>
                        <a:rPr lang="sl-SI" sz="1000" dirty="0" smtClean="0">
                          <a:effectLst/>
                        </a:rPr>
                        <a:t> </a:t>
                      </a:r>
                      <a:endParaRPr lang="sr-Latn-BA" sz="1000" dirty="0">
                        <a:effectLst/>
                      </a:endParaRPr>
                    </a:p>
                    <a:p>
                      <a:pPr marL="342900" lvl="0" indent="-342900">
                        <a:spcAft>
                          <a:spcPts val="0"/>
                        </a:spcAft>
                        <a:buFont typeface="Times New Roman"/>
                        <a:buChar char="-"/>
                        <a:tabLst>
                          <a:tab pos="457200" algn="l"/>
                        </a:tabLst>
                      </a:pPr>
                      <a:r>
                        <a:rPr lang="sl-SI" sz="1000" dirty="0" smtClean="0">
                          <a:effectLst/>
                        </a:rPr>
                        <a:t>gimnazijskog </a:t>
                      </a:r>
                      <a:r>
                        <a:rPr lang="sl-SI" sz="1000" dirty="0">
                          <a:effectLst/>
                        </a:rPr>
                        <a:t>programa </a:t>
                      </a:r>
                      <a:r>
                        <a:rPr lang="sl-SI" sz="1000" dirty="0" smtClean="0">
                          <a:effectLst/>
                        </a:rPr>
                        <a:t>i</a:t>
                      </a:r>
                      <a:endParaRPr lang="sr-Latn-BA" sz="1000" dirty="0">
                        <a:effectLst/>
                      </a:endParaRPr>
                    </a:p>
                    <a:p>
                      <a:pPr marL="342900" lvl="0" indent="-342900">
                        <a:spcAft>
                          <a:spcPts val="0"/>
                        </a:spcAft>
                        <a:buFont typeface="Times New Roman"/>
                        <a:buChar char="-"/>
                        <a:tabLst>
                          <a:tab pos="457200" algn="l"/>
                        </a:tabLst>
                      </a:pPr>
                      <a:r>
                        <a:rPr lang="sl-SI" sz="1000" dirty="0">
                          <a:effectLst/>
                        </a:rPr>
                        <a:t> </a:t>
                      </a:r>
                      <a:r>
                        <a:rPr lang="sl-SI" sz="1000" dirty="0" smtClean="0">
                          <a:effectLst/>
                        </a:rPr>
                        <a:t>maturalnog </a:t>
                      </a:r>
                      <a:r>
                        <a:rPr lang="sl-SI" sz="1000" dirty="0">
                          <a:effectLst/>
                        </a:rPr>
                        <a:t>tečaja </a:t>
                      </a:r>
                      <a:endParaRPr lang="sr-Latn-BA" sz="1000" dirty="0">
                        <a:effectLst/>
                      </a:endParaRPr>
                    </a:p>
                    <a:p>
                      <a:pPr>
                        <a:spcAft>
                          <a:spcPts val="0"/>
                        </a:spcAft>
                      </a:pPr>
                      <a:r>
                        <a:rPr lang="sl-SI" sz="1000" dirty="0">
                          <a:effectLst/>
                        </a:rPr>
                        <a:t>2. »21 </a:t>
                      </a:r>
                      <a:r>
                        <a:rPr lang="sl-SI" sz="1000" dirty="0" err="1" smtClean="0">
                          <a:effectLst/>
                        </a:rPr>
                        <a:t>godina</a:t>
                      </a:r>
                      <a:r>
                        <a:rPr lang="sl-SI" sz="1000" dirty="0" smtClean="0">
                          <a:effectLst/>
                        </a:rPr>
                        <a:t>«</a:t>
                      </a:r>
                      <a:endParaRPr lang="sr-Latn-BA" sz="1000" dirty="0">
                        <a:effectLst/>
                      </a:endParaRPr>
                    </a:p>
                    <a:p>
                      <a:pPr>
                        <a:spcAft>
                          <a:spcPts val="0"/>
                        </a:spcAft>
                      </a:pPr>
                      <a:r>
                        <a:rPr lang="sl-SI" sz="1000" dirty="0">
                          <a:effectLst/>
                        </a:rPr>
                        <a:t> </a:t>
                      </a:r>
                      <a:endParaRPr lang="sr-Latn-BA" sz="1000" dirty="0">
                        <a:effectLst/>
                      </a:endParaRPr>
                    </a:p>
                    <a:p>
                      <a:pPr>
                        <a:spcAft>
                          <a:spcPts val="0"/>
                        </a:spcAft>
                      </a:pPr>
                      <a:r>
                        <a:rPr lang="sl-SI" sz="1000" dirty="0">
                          <a:effectLst/>
                        </a:rPr>
                        <a:t>Gimnazije: </a:t>
                      </a:r>
                      <a:r>
                        <a:rPr lang="sl-SI" sz="1000" dirty="0" smtClean="0">
                          <a:effectLst/>
                        </a:rPr>
                        <a:t>opće, strukovne </a:t>
                      </a:r>
                      <a:r>
                        <a:rPr lang="sl-SI" sz="1000" dirty="0">
                          <a:effectLst/>
                        </a:rPr>
                        <a:t>(</a:t>
                      </a:r>
                      <a:r>
                        <a:rPr lang="sl-SI" sz="1000" dirty="0" smtClean="0">
                          <a:effectLst/>
                        </a:rPr>
                        <a:t>tehnička, </a:t>
                      </a:r>
                      <a:r>
                        <a:rPr lang="sl-SI" sz="1000" dirty="0">
                          <a:effectLst/>
                        </a:rPr>
                        <a:t>ekonomska, </a:t>
                      </a:r>
                      <a:r>
                        <a:rPr lang="sl-SI" sz="1000" dirty="0" smtClean="0">
                          <a:effectLst/>
                        </a:rPr>
                        <a:t>umjetnička</a:t>
                      </a:r>
                      <a:r>
                        <a:rPr lang="sl-SI" sz="1000" dirty="0">
                          <a:effectLst/>
                        </a:rPr>
                        <a:t>), klasična, waldorfska</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err="1" smtClean="0">
                          <a:effectLst/>
                        </a:rPr>
                        <a:t>Uspješan</a:t>
                      </a:r>
                      <a:r>
                        <a:rPr lang="sl-SI" sz="1000" dirty="0" smtClean="0">
                          <a:effectLst/>
                        </a:rPr>
                        <a:t> </a:t>
                      </a:r>
                      <a:r>
                        <a:rPr lang="sl-SI" sz="1000" dirty="0">
                          <a:effectLst/>
                        </a:rPr>
                        <a:t>zaključek </a:t>
                      </a:r>
                      <a:endParaRPr lang="sr-Latn-BA" sz="1000" dirty="0">
                        <a:effectLst/>
                      </a:endParaRPr>
                    </a:p>
                    <a:p>
                      <a:pPr>
                        <a:spcAft>
                          <a:spcPts val="0"/>
                        </a:spcAft>
                      </a:pPr>
                      <a:r>
                        <a:rPr lang="sl-SI" sz="1000" dirty="0">
                          <a:effectLst/>
                        </a:rPr>
                        <a:t>- srednje </a:t>
                      </a:r>
                      <a:r>
                        <a:rPr lang="sl-SI" sz="1000" dirty="0" smtClean="0">
                          <a:effectLst/>
                        </a:rPr>
                        <a:t>tehničke i </a:t>
                      </a:r>
                      <a:r>
                        <a:rPr lang="sl-SI" sz="1000" dirty="0">
                          <a:effectLst/>
                        </a:rPr>
                        <a:t>druge </a:t>
                      </a:r>
                      <a:r>
                        <a:rPr lang="sl-SI" sz="1000" dirty="0" smtClean="0">
                          <a:effectLst/>
                        </a:rPr>
                        <a:t>strukovne škole</a:t>
                      </a:r>
                      <a:endParaRPr lang="sr-Latn-BA" sz="1000" dirty="0">
                        <a:effectLst/>
                      </a:endParaRPr>
                    </a:p>
                    <a:p>
                      <a:pPr>
                        <a:spcAft>
                          <a:spcPts val="0"/>
                        </a:spcAft>
                      </a:pPr>
                      <a:r>
                        <a:rPr lang="sl-SI" sz="1000" dirty="0">
                          <a:effectLst/>
                        </a:rPr>
                        <a:t> - </a:t>
                      </a:r>
                      <a:r>
                        <a:rPr lang="sl-SI" sz="1000" dirty="0" smtClean="0">
                          <a:effectLst/>
                        </a:rPr>
                        <a:t>strukovno-tehničko obrazovanje </a:t>
                      </a:r>
                      <a:endParaRPr lang="sr-Latn-BA" sz="1000" dirty="0">
                        <a:effectLst/>
                      </a:endParaRPr>
                    </a:p>
                    <a:p>
                      <a:pPr>
                        <a:spcAft>
                          <a:spcPts val="0"/>
                        </a:spcAft>
                      </a:pPr>
                      <a:r>
                        <a:rPr lang="sl-SI" sz="1000" dirty="0">
                          <a:effectLst/>
                        </a:rPr>
                        <a:t>   (3+2); </a:t>
                      </a:r>
                      <a:endParaRPr lang="sr-Latn-BA" sz="1000" dirty="0">
                        <a:effectLst/>
                      </a:endParaRPr>
                    </a:p>
                    <a:p>
                      <a:pPr>
                        <a:spcAft>
                          <a:spcPts val="0"/>
                        </a:spcAft>
                      </a:pPr>
                      <a:r>
                        <a:rPr lang="sl-SI" sz="1000" dirty="0">
                          <a:effectLst/>
                        </a:rPr>
                        <a:t>- </a:t>
                      </a:r>
                      <a:r>
                        <a:rPr lang="sl-SI" sz="1000" dirty="0" err="1" smtClean="0">
                          <a:effectLst/>
                        </a:rPr>
                        <a:t>stručni</a:t>
                      </a:r>
                      <a:r>
                        <a:rPr lang="sl-SI" sz="1000" dirty="0" smtClean="0">
                          <a:effectLst/>
                        </a:rPr>
                        <a:t> tečaj; </a:t>
                      </a:r>
                      <a:endParaRPr lang="sr-Latn-BA" sz="1000" dirty="0">
                        <a:effectLst/>
                      </a:endParaRPr>
                    </a:p>
                    <a:p>
                      <a:pPr>
                        <a:spcAft>
                          <a:spcPts val="0"/>
                        </a:spcAft>
                      </a:pPr>
                      <a:r>
                        <a:rPr lang="sl-SI" sz="1000" dirty="0">
                          <a:effectLst/>
                        </a:rPr>
                        <a:t>- </a:t>
                      </a:r>
                      <a:r>
                        <a:rPr lang="sl-SI" sz="1000" dirty="0" smtClean="0">
                          <a:effectLst/>
                        </a:rPr>
                        <a:t>obavljen majstorski (poslovođa) ispit kod </a:t>
                      </a:r>
                      <a:r>
                        <a:rPr lang="sl-SI" sz="1000" dirty="0" smtClean="0">
                          <a:solidFill>
                            <a:schemeClr val="bg1"/>
                          </a:solidFill>
                          <a:effectLst/>
                        </a:rPr>
                        <a:t>nadležnog  </a:t>
                      </a:r>
                      <a:endParaRPr lang="sr-Latn-BA" sz="1000" dirty="0">
                        <a:solidFill>
                          <a:schemeClr val="bg1"/>
                        </a:solidFill>
                        <a:effectLst/>
                      </a:endParaRPr>
                    </a:p>
                    <a:p>
                      <a:pPr>
                        <a:spcAft>
                          <a:spcPts val="0"/>
                        </a:spcAft>
                      </a:pPr>
                      <a:r>
                        <a:rPr lang="sl-SI" sz="1000" dirty="0">
                          <a:effectLst/>
                        </a:rPr>
                        <a:t>   </a:t>
                      </a:r>
                      <a:r>
                        <a:rPr lang="sl-SI" sz="1000" dirty="0" smtClean="0">
                          <a:effectLst/>
                        </a:rPr>
                        <a:t>zbornice </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r>
            </a:tbl>
          </a:graphicData>
        </a:graphic>
      </p:graphicFrame>
    </p:spTree>
    <p:extLst>
      <p:ext uri="{BB962C8B-B14F-4D97-AF65-F5344CB8AC3E}">
        <p14:creationId xmlns="" xmlns:p14="http://schemas.microsoft.com/office/powerpoint/2010/main" val="15879997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4"/>
            <a:ext cx="2880320" cy="702373"/>
          </a:xfrm>
          <a:prstGeom prst="rect">
            <a:avLst/>
          </a:prstGeom>
          <a:noFill/>
          <a:extLst>
            <a:ext uri="{909E8E84-426E-40DD-AFC4-6F175D3DCCD1}">
              <a14:hiddenFill xmlns="" xmlns:a14="http://schemas.microsoft.com/office/drawing/2010/main">
                <a:solidFill>
                  <a:srgbClr val="FFFFFF"/>
                </a:solidFill>
              </a14:hiddenFill>
            </a:ext>
          </a:extLst>
        </p:spPr>
      </p:pic>
      <p:graphicFrame>
        <p:nvGraphicFramePr>
          <p:cNvPr id="3" name="Tabela 2"/>
          <p:cNvGraphicFramePr>
            <a:graphicFrameLocks noGrp="1"/>
          </p:cNvGraphicFramePr>
          <p:nvPr>
            <p:extLst>
              <p:ext uri="{D42A27DB-BD31-4B8C-83A1-F6EECF244321}">
                <p14:modId xmlns="" xmlns:p14="http://schemas.microsoft.com/office/powerpoint/2010/main" val="3483638512"/>
              </p:ext>
            </p:extLst>
          </p:nvPr>
        </p:nvGraphicFramePr>
        <p:xfrm>
          <a:off x="899592" y="692695"/>
          <a:ext cx="7106108" cy="5889252"/>
        </p:xfrm>
        <a:graphic>
          <a:graphicData uri="http://schemas.openxmlformats.org/drawingml/2006/table">
            <a:tbl>
              <a:tblPr firstRow="1" firstCol="1" lastRow="1" lastCol="1" bandRow="1" bandCol="1">
                <a:tableStyleId>{5C22544A-7EE6-4342-B048-85BDC9FD1C3A}</a:tableStyleId>
              </a:tblPr>
              <a:tblGrid>
                <a:gridCol w="1854957"/>
                <a:gridCol w="2686635"/>
                <a:gridCol w="2564516"/>
              </a:tblGrid>
              <a:tr h="180684">
                <a:tc>
                  <a:txBody>
                    <a:bodyPr/>
                    <a:lstStyle/>
                    <a:p>
                      <a:pPr marL="0" algn="l" defTabSz="914400" rtl="0" eaLnBrk="1" latinLnBrk="0" hangingPunct="1">
                        <a:spcAft>
                          <a:spcPts val="0"/>
                        </a:spcAft>
                      </a:pPr>
                      <a:r>
                        <a:rPr lang="sl-SI" sz="1400" b="1" kern="1200" dirty="0" err="1">
                          <a:solidFill>
                            <a:schemeClr val="lt1"/>
                          </a:solidFill>
                          <a:effectLst/>
                          <a:latin typeface="Times New Roman"/>
                          <a:ea typeface="Times New Roman"/>
                          <a:cs typeface="+mn-cs"/>
                        </a:rPr>
                        <a:t>KPP</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a:effectLst/>
                        </a:rPr>
                        <a:t>178 </a:t>
                      </a:r>
                      <a:r>
                        <a:rPr lang="sl-SI" sz="1000" dirty="0" smtClean="0">
                          <a:effectLst/>
                        </a:rPr>
                        <a:t>kandidata</a:t>
                      </a:r>
                      <a:endParaRPr lang="sr-Latn-BA" sz="1000" dirty="0">
                        <a:effectLst/>
                        <a:latin typeface="Times New Roman"/>
                        <a:ea typeface="Times New Roman"/>
                      </a:endParaRPr>
                    </a:p>
                  </a:txBody>
                  <a:tcPr marL="56575" marR="56575" marT="0" marB="0"/>
                </a:tc>
                <a:tc>
                  <a:txBody>
                    <a:bodyPr/>
                    <a:lstStyle/>
                    <a:p>
                      <a:pPr>
                        <a:spcAft>
                          <a:spcPts val="0"/>
                        </a:spcAft>
                      </a:pPr>
                      <a:r>
                        <a:rPr lang="sl-SI" sz="1000">
                          <a:effectLst/>
                        </a:rPr>
                        <a:t>190 kandidatov</a:t>
                      </a:r>
                      <a:endParaRPr lang="sr-Latn-BA" sz="1000">
                        <a:effectLst/>
                        <a:latin typeface="Times New Roman"/>
                        <a:ea typeface="Times New Roman"/>
                      </a:endParaRPr>
                    </a:p>
                  </a:txBody>
                  <a:tcPr marL="56575" marR="56575" marT="0" marB="0"/>
                </a:tc>
              </a:tr>
              <a:tr h="361369">
                <a:tc>
                  <a:txBody>
                    <a:bodyPr/>
                    <a:lstStyle/>
                    <a:p>
                      <a:pPr marL="0" algn="l" defTabSz="914400" rtl="0" eaLnBrk="1" latinLnBrk="0" hangingPunct="1">
                        <a:spcAft>
                          <a:spcPts val="0"/>
                        </a:spcAft>
                      </a:pPr>
                      <a:r>
                        <a:rPr lang="sr-Latn-BA" sz="1400" b="1" kern="1200" dirty="0" err="1" smtClean="0">
                          <a:solidFill>
                            <a:schemeClr val="lt1"/>
                          </a:solidFill>
                          <a:effectLst/>
                          <a:latin typeface="Times New Roman"/>
                          <a:ea typeface="Times New Roman"/>
                          <a:cs typeface="+mn-cs"/>
                        </a:rPr>
                        <a:t>KDE</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smtClean="0">
                          <a:effectLst/>
                        </a:rPr>
                        <a:t>U školi</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a:effectLst/>
                        </a:rPr>
                        <a:t>Na </a:t>
                      </a:r>
                      <a:r>
                        <a:rPr lang="sl-SI" sz="1000" dirty="0" err="1" smtClean="0">
                          <a:effectLst/>
                        </a:rPr>
                        <a:t>školi</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r>
              <a:tr h="361369">
                <a:tc>
                  <a:txBody>
                    <a:bodyPr/>
                    <a:lstStyle/>
                    <a:p>
                      <a:pPr marL="0" algn="l" defTabSz="914400" rtl="0" eaLnBrk="1" latinLnBrk="0" hangingPunct="1">
                        <a:spcAft>
                          <a:spcPts val="0"/>
                        </a:spcAft>
                      </a:pPr>
                      <a:r>
                        <a:rPr lang="sl-SI" sz="1400" b="1" kern="1200" dirty="0" smtClean="0">
                          <a:solidFill>
                            <a:schemeClr val="lt1"/>
                          </a:solidFill>
                          <a:effectLst/>
                          <a:latin typeface="Times New Roman"/>
                          <a:ea typeface="Times New Roman"/>
                          <a:cs typeface="+mn-cs"/>
                        </a:rPr>
                        <a:t>Pojedini ispit</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a:effectLst/>
                        </a:rPr>
                        <a:t>X – </a:t>
                      </a:r>
                      <a:r>
                        <a:rPr lang="sl-SI" sz="1000" dirty="0" smtClean="0">
                          <a:effectLst/>
                        </a:rPr>
                        <a:t>uvijet </a:t>
                      </a:r>
                      <a:r>
                        <a:rPr lang="sl-SI" sz="1000" dirty="0">
                          <a:effectLst/>
                        </a:rPr>
                        <a:t>za </a:t>
                      </a:r>
                      <a:r>
                        <a:rPr lang="sl-SI" sz="1000" dirty="0" smtClean="0">
                          <a:effectLst/>
                        </a:rPr>
                        <a:t>upis na fakultet</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a:effectLst/>
                        </a:rPr>
                        <a:t>X – </a:t>
                      </a:r>
                      <a:r>
                        <a:rPr lang="sl-SI" sz="1000" dirty="0" smtClean="0">
                          <a:effectLst/>
                        </a:rPr>
                        <a:t>uvjet za upis na fakultet</a:t>
                      </a:r>
                      <a:endParaRPr lang="sr-Latn-BA" sz="1000" dirty="0">
                        <a:effectLst/>
                        <a:latin typeface="Times New Roman"/>
                        <a:ea typeface="Times New Roman"/>
                      </a:endParaRPr>
                    </a:p>
                  </a:txBody>
                  <a:tcPr marL="56575" marR="56575" marT="0" marB="0"/>
                </a:tc>
              </a:tr>
              <a:tr h="722738">
                <a:tc>
                  <a:txBody>
                    <a:bodyPr/>
                    <a:lstStyle/>
                    <a:p>
                      <a:pPr marL="0" algn="l" defTabSz="914400" rtl="0" eaLnBrk="1" latinLnBrk="0" hangingPunct="1">
                        <a:spcAft>
                          <a:spcPts val="0"/>
                        </a:spcAft>
                      </a:pPr>
                      <a:r>
                        <a:rPr lang="sl-SI" sz="1400" b="1" kern="1200" dirty="0" smtClean="0">
                          <a:solidFill>
                            <a:schemeClr val="lt1"/>
                          </a:solidFill>
                          <a:effectLst/>
                          <a:latin typeface="Times New Roman"/>
                          <a:ea typeface="Times New Roman"/>
                          <a:cs typeface="+mn-cs"/>
                        </a:rPr>
                        <a:t>ROKOVI</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smtClean="0">
                          <a:solidFill>
                            <a:schemeClr val="tx1"/>
                          </a:solidFill>
                          <a:effectLst/>
                        </a:rPr>
                        <a:t>Proljetni</a:t>
                      </a:r>
                      <a:r>
                        <a:rPr lang="sl-SI" sz="1000" dirty="0" smtClean="0">
                          <a:effectLst/>
                        </a:rPr>
                        <a:t>: </a:t>
                      </a:r>
                      <a:r>
                        <a:rPr lang="sl-SI" sz="1000" dirty="0">
                          <a:effectLst/>
                        </a:rPr>
                        <a:t>9.500 </a:t>
                      </a:r>
                      <a:r>
                        <a:rPr lang="sl-SI" sz="1000" dirty="0" smtClean="0">
                          <a:effectLst/>
                        </a:rPr>
                        <a:t>kandidata</a:t>
                      </a:r>
                      <a:endParaRPr lang="sr-Latn-BA" sz="1000" dirty="0">
                        <a:effectLst/>
                      </a:endParaRPr>
                    </a:p>
                    <a:p>
                      <a:pPr>
                        <a:spcAft>
                          <a:spcPts val="0"/>
                        </a:spcAft>
                      </a:pPr>
                      <a:r>
                        <a:rPr lang="sl-SI" sz="1000" dirty="0">
                          <a:effectLst/>
                        </a:rPr>
                        <a:t>Jesenski: 1.900 </a:t>
                      </a:r>
                      <a:r>
                        <a:rPr lang="sl-SI" sz="1000" dirty="0" smtClean="0">
                          <a:effectLst/>
                        </a:rPr>
                        <a:t>kandidata</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smtClean="0">
                          <a:solidFill>
                            <a:schemeClr val="bg1"/>
                          </a:solidFill>
                          <a:effectLst/>
                        </a:rPr>
                        <a:t>Proljetni</a:t>
                      </a:r>
                      <a:r>
                        <a:rPr lang="sl-SI" sz="1000" dirty="0" smtClean="0">
                          <a:effectLst/>
                        </a:rPr>
                        <a:t>: </a:t>
                      </a:r>
                      <a:r>
                        <a:rPr lang="sl-SI" sz="1000" dirty="0">
                          <a:effectLst/>
                        </a:rPr>
                        <a:t>9.700 </a:t>
                      </a:r>
                      <a:r>
                        <a:rPr lang="sl-SI" sz="1000" dirty="0" smtClean="0">
                          <a:effectLst/>
                        </a:rPr>
                        <a:t>kandidata</a:t>
                      </a:r>
                      <a:endParaRPr lang="sr-Latn-BA" sz="1000" dirty="0">
                        <a:effectLst/>
                      </a:endParaRPr>
                    </a:p>
                    <a:p>
                      <a:pPr>
                        <a:spcAft>
                          <a:spcPts val="0"/>
                        </a:spcAft>
                      </a:pPr>
                      <a:r>
                        <a:rPr lang="sl-SI" sz="1000" dirty="0">
                          <a:effectLst/>
                        </a:rPr>
                        <a:t>Jesenski: 3.200 </a:t>
                      </a:r>
                      <a:r>
                        <a:rPr lang="sl-SI" sz="1000" dirty="0" smtClean="0">
                          <a:effectLst/>
                        </a:rPr>
                        <a:t>kandidata</a:t>
                      </a:r>
                      <a:endParaRPr lang="sr-Latn-BA" sz="1000" dirty="0">
                        <a:effectLst/>
                      </a:endParaRPr>
                    </a:p>
                    <a:p>
                      <a:pPr>
                        <a:spcAft>
                          <a:spcPts val="0"/>
                        </a:spcAft>
                      </a:pPr>
                      <a:r>
                        <a:rPr lang="sl-SI" sz="1000" dirty="0">
                          <a:effectLst/>
                        </a:rPr>
                        <a:t>Zimski: 1.700 </a:t>
                      </a:r>
                      <a:r>
                        <a:rPr lang="sl-SI" sz="1000" dirty="0" smtClean="0">
                          <a:effectLst/>
                        </a:rPr>
                        <a:t>kandidata</a:t>
                      </a:r>
                      <a:endParaRPr lang="sr-Latn-BA" sz="1000" dirty="0">
                        <a:effectLst/>
                      </a:endParaRPr>
                    </a:p>
                  </a:txBody>
                  <a:tcPr marL="56575" marR="56575" marT="0" marB="0"/>
                </a:tc>
              </a:tr>
              <a:tr h="722738">
                <a:tc>
                  <a:txBody>
                    <a:bodyPr/>
                    <a:lstStyle/>
                    <a:p>
                      <a:pPr marL="0" algn="l" defTabSz="914400" rtl="0" eaLnBrk="1" latinLnBrk="0" hangingPunct="1">
                        <a:spcAft>
                          <a:spcPts val="0"/>
                        </a:spcAft>
                      </a:pPr>
                      <a:r>
                        <a:rPr lang="sr-Latn-BA" sz="1400" b="1" kern="1200" dirty="0" smtClean="0">
                          <a:solidFill>
                            <a:schemeClr val="lt1"/>
                          </a:solidFill>
                          <a:effectLst/>
                          <a:latin typeface="Times New Roman"/>
                          <a:ea typeface="Times New Roman"/>
                          <a:cs typeface="+mn-cs"/>
                        </a:rPr>
                        <a:t>NAČIN ISPITIVANJA</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smtClean="0">
                          <a:effectLst/>
                        </a:rPr>
                        <a:t>Pismeno </a:t>
                      </a:r>
                      <a:r>
                        <a:rPr lang="sl-SI" sz="1000" dirty="0">
                          <a:effectLst/>
                        </a:rPr>
                        <a:t>80 %</a:t>
                      </a:r>
                      <a:endParaRPr lang="sr-Latn-BA" sz="1000" dirty="0">
                        <a:effectLst/>
                      </a:endParaRPr>
                    </a:p>
                    <a:p>
                      <a:pPr>
                        <a:spcAft>
                          <a:spcPts val="0"/>
                        </a:spcAft>
                      </a:pPr>
                      <a:r>
                        <a:rPr lang="sl-SI" sz="1000" dirty="0" smtClean="0">
                          <a:effectLst/>
                        </a:rPr>
                        <a:t>Usmeno </a:t>
                      </a:r>
                      <a:r>
                        <a:rPr lang="sl-SI" sz="1000" dirty="0">
                          <a:effectLst/>
                        </a:rPr>
                        <a:t>20 %</a:t>
                      </a:r>
                      <a:endParaRPr lang="sr-Latn-BA" sz="1000" dirty="0">
                        <a:effectLst/>
                      </a:endParaRPr>
                    </a:p>
                    <a:p>
                      <a:pPr>
                        <a:spcAft>
                          <a:spcPts val="0"/>
                        </a:spcAft>
                      </a:pPr>
                      <a:r>
                        <a:rPr lang="sl-SI" sz="1000" dirty="0">
                          <a:effectLst/>
                        </a:rPr>
                        <a:t>Praktično </a:t>
                      </a:r>
                      <a:r>
                        <a:rPr lang="sl-SI" sz="1000" dirty="0" smtClean="0">
                          <a:effectLst/>
                        </a:rPr>
                        <a:t>(</a:t>
                      </a:r>
                      <a:r>
                        <a:rPr lang="sl-SI" sz="1000" dirty="0" smtClean="0">
                          <a:solidFill>
                            <a:schemeClr val="tx1"/>
                          </a:solidFill>
                          <a:effectLst/>
                        </a:rPr>
                        <a:t>vježbe, seminarski zadatci</a:t>
                      </a:r>
                      <a:r>
                        <a:rPr lang="sl-SI" sz="1000" dirty="0" smtClean="0">
                          <a:effectLst/>
                        </a:rPr>
                        <a:t>)</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smtClean="0">
                          <a:effectLst/>
                        </a:rPr>
                        <a:t>Pismeno </a:t>
                      </a:r>
                      <a:r>
                        <a:rPr lang="sl-SI" sz="1000" dirty="0">
                          <a:effectLst/>
                        </a:rPr>
                        <a:t>60 %</a:t>
                      </a:r>
                      <a:endParaRPr lang="sr-Latn-BA" sz="1000" dirty="0">
                        <a:effectLst/>
                      </a:endParaRPr>
                    </a:p>
                    <a:p>
                      <a:pPr>
                        <a:spcAft>
                          <a:spcPts val="0"/>
                        </a:spcAft>
                      </a:pPr>
                      <a:r>
                        <a:rPr lang="sl-SI" sz="1000" dirty="0" smtClean="0">
                          <a:effectLst/>
                        </a:rPr>
                        <a:t>Usmeno40 </a:t>
                      </a:r>
                      <a:r>
                        <a:rPr lang="sl-SI" sz="1000" dirty="0">
                          <a:effectLst/>
                        </a:rPr>
                        <a:t>% </a:t>
                      </a:r>
                      <a:endParaRPr lang="sr-Latn-BA" sz="1000" dirty="0">
                        <a:effectLst/>
                      </a:endParaRPr>
                    </a:p>
                    <a:p>
                      <a:pPr>
                        <a:spcAft>
                          <a:spcPts val="0"/>
                        </a:spcAft>
                      </a:pPr>
                      <a:r>
                        <a:rPr lang="sl-SI" sz="1000" dirty="0">
                          <a:effectLst/>
                        </a:rPr>
                        <a:t>Praktično </a:t>
                      </a:r>
                      <a:r>
                        <a:rPr lang="sl-SI" sz="1000" dirty="0" smtClean="0">
                          <a:effectLst/>
                        </a:rPr>
                        <a:t>(</a:t>
                      </a:r>
                      <a:r>
                        <a:rPr lang="sl-SI" sz="1000" dirty="0" err="1" smtClean="0">
                          <a:effectLst/>
                        </a:rPr>
                        <a:t>ručni</a:t>
                      </a:r>
                      <a:r>
                        <a:rPr lang="sl-SI" sz="1000" baseline="0" dirty="0" smtClean="0">
                          <a:effectLst/>
                        </a:rPr>
                        <a:t> rad, usluga</a:t>
                      </a:r>
                      <a:r>
                        <a:rPr lang="sl-SI" sz="1000" dirty="0" smtClean="0">
                          <a:effectLst/>
                        </a:rPr>
                        <a:t>- zagovor „odbrana“)</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r>
              <a:tr h="361369">
                <a:tc>
                  <a:txBody>
                    <a:bodyPr/>
                    <a:lstStyle/>
                    <a:p>
                      <a:pPr marL="0" algn="l" defTabSz="914400" rtl="0" eaLnBrk="1" latinLnBrk="0" hangingPunct="1">
                        <a:spcAft>
                          <a:spcPts val="0"/>
                        </a:spcAft>
                      </a:pPr>
                      <a:r>
                        <a:rPr lang="sl-SI" sz="1400" b="1" kern="1200" dirty="0" smtClean="0">
                          <a:solidFill>
                            <a:schemeClr val="lt1"/>
                          </a:solidFill>
                          <a:effectLst/>
                          <a:latin typeface="Times New Roman"/>
                          <a:ea typeface="Times New Roman"/>
                          <a:cs typeface="+mn-cs"/>
                        </a:rPr>
                        <a:t>ISPITNI </a:t>
                      </a:r>
                      <a:r>
                        <a:rPr lang="sl-SI" sz="1400" b="1" kern="1200" dirty="0">
                          <a:solidFill>
                            <a:schemeClr val="lt1"/>
                          </a:solidFill>
                          <a:effectLst/>
                          <a:latin typeface="Times New Roman"/>
                          <a:ea typeface="Times New Roman"/>
                          <a:cs typeface="+mn-cs"/>
                        </a:rPr>
                        <a:t>RED</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a:effectLst/>
                        </a:rPr>
                        <a:t>X</a:t>
                      </a:r>
                      <a:endParaRPr lang="sr-Latn-BA" sz="1000">
                        <a:effectLst/>
                        <a:latin typeface="Times New Roman"/>
                        <a:ea typeface="Times New Roman"/>
                      </a:endParaRPr>
                    </a:p>
                  </a:txBody>
                  <a:tcPr marL="56575" marR="56575" marT="0" marB="0"/>
                </a:tc>
                <a:tc>
                  <a:txBody>
                    <a:bodyPr/>
                    <a:lstStyle/>
                    <a:p>
                      <a:pPr>
                        <a:spcAft>
                          <a:spcPts val="0"/>
                        </a:spcAft>
                      </a:pPr>
                      <a:r>
                        <a:rPr lang="sl-SI" sz="1000">
                          <a:effectLst/>
                        </a:rPr>
                        <a:t>X</a:t>
                      </a:r>
                      <a:endParaRPr lang="sr-Latn-BA" sz="1000">
                        <a:effectLst/>
                      </a:endParaRPr>
                    </a:p>
                    <a:p>
                      <a:pPr>
                        <a:spcAft>
                          <a:spcPts val="0"/>
                        </a:spcAft>
                      </a:pPr>
                      <a:r>
                        <a:rPr lang="sl-SI" sz="1000">
                          <a:effectLst/>
                        </a:rPr>
                        <a:t> </a:t>
                      </a:r>
                      <a:endParaRPr lang="sr-Latn-BA" sz="1000">
                        <a:effectLst/>
                        <a:latin typeface="Times New Roman"/>
                        <a:ea typeface="Times New Roman"/>
                      </a:endParaRPr>
                    </a:p>
                  </a:txBody>
                  <a:tcPr marL="56575" marR="56575" marT="0" marB="0"/>
                </a:tc>
              </a:tr>
              <a:tr h="542053">
                <a:tc>
                  <a:txBody>
                    <a:bodyPr/>
                    <a:lstStyle/>
                    <a:p>
                      <a:pPr marL="0" algn="l" defTabSz="914400" rtl="0" eaLnBrk="1" latinLnBrk="0" hangingPunct="1">
                        <a:spcAft>
                          <a:spcPts val="0"/>
                        </a:spcAft>
                      </a:pPr>
                      <a:r>
                        <a:rPr lang="sl-SI" sz="1400" b="1" kern="1200" dirty="0" smtClean="0">
                          <a:solidFill>
                            <a:schemeClr val="lt1"/>
                          </a:solidFill>
                          <a:effectLst/>
                          <a:latin typeface="Times New Roman"/>
                          <a:ea typeface="Times New Roman"/>
                          <a:cs typeface="+mn-cs"/>
                        </a:rPr>
                        <a:t>OCJENJIVANJE</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smtClean="0">
                          <a:effectLst/>
                        </a:rPr>
                        <a:t>Eksterno</a:t>
                      </a:r>
                      <a:endParaRPr lang="sr-Latn-BA" sz="1000" dirty="0" smtClean="0">
                        <a:effectLst/>
                      </a:endParaRPr>
                    </a:p>
                    <a:p>
                      <a:pPr>
                        <a:spcAft>
                          <a:spcPts val="0"/>
                        </a:spcAft>
                      </a:pPr>
                      <a:r>
                        <a:rPr lang="sl-SI" sz="1000" dirty="0" smtClean="0">
                          <a:effectLst/>
                        </a:rPr>
                        <a:t>Organizira Ric</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smtClean="0">
                          <a:effectLst/>
                        </a:rPr>
                        <a:t>Eksterno</a:t>
                      </a:r>
                      <a:endParaRPr lang="sr-Latn-BA" sz="1000" dirty="0">
                        <a:effectLst/>
                      </a:endParaRPr>
                    </a:p>
                    <a:p>
                      <a:pPr>
                        <a:spcAft>
                          <a:spcPts val="0"/>
                        </a:spcAft>
                      </a:pPr>
                      <a:r>
                        <a:rPr lang="sl-SI" sz="1000" dirty="0">
                          <a:effectLst/>
                        </a:rPr>
                        <a:t>Organizira </a:t>
                      </a:r>
                      <a:r>
                        <a:rPr lang="sl-SI" sz="1000" dirty="0" smtClean="0">
                          <a:effectLst/>
                        </a:rPr>
                        <a:t>škola</a:t>
                      </a:r>
                      <a:r>
                        <a:rPr lang="sl-SI" sz="1000" dirty="0">
                          <a:effectLst/>
                        </a:rPr>
                        <a:t>: </a:t>
                      </a:r>
                      <a:r>
                        <a:rPr lang="sl-SI" sz="1000" dirty="0" smtClean="0">
                          <a:effectLst/>
                        </a:rPr>
                        <a:t>„Upute</a:t>
                      </a:r>
                      <a:r>
                        <a:rPr lang="sl-SI" sz="1000" baseline="0" dirty="0" smtClean="0">
                          <a:effectLst/>
                        </a:rPr>
                        <a:t> </a:t>
                      </a:r>
                      <a:r>
                        <a:rPr lang="sl-SI" sz="1000" dirty="0" smtClean="0">
                          <a:effectLst/>
                        </a:rPr>
                        <a:t>za ocjenjevanje“</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r>
              <a:tr h="361369">
                <a:tc>
                  <a:txBody>
                    <a:bodyPr/>
                    <a:lstStyle/>
                    <a:p>
                      <a:pPr>
                        <a:spcAft>
                          <a:spcPts val="0"/>
                        </a:spcAft>
                      </a:pPr>
                      <a:r>
                        <a:rPr lang="sl-SI" sz="1400" b="1" kern="1200" dirty="0" smtClean="0">
                          <a:solidFill>
                            <a:schemeClr val="bg1"/>
                          </a:solidFill>
                          <a:effectLst/>
                          <a:latin typeface="Times New Roman"/>
                          <a:ea typeface="Times New Roman"/>
                          <a:cs typeface="+mn-cs"/>
                        </a:rPr>
                        <a:t>NAPRAVLJENO</a:t>
                      </a:r>
                      <a:endParaRPr lang="sr-Latn-BA" sz="1400" b="1" kern="1200" dirty="0">
                        <a:solidFill>
                          <a:schemeClr val="bg1"/>
                        </a:solidFill>
                        <a:effectLst/>
                        <a:latin typeface="Times New Roman"/>
                        <a:ea typeface="Times New Roman"/>
                        <a:cs typeface="+mn-cs"/>
                      </a:endParaRPr>
                    </a:p>
                  </a:txBody>
                  <a:tcPr marL="56575" marR="56575" marT="0" marB="0"/>
                </a:tc>
                <a:tc>
                  <a:txBody>
                    <a:bodyPr/>
                    <a:lstStyle/>
                    <a:p>
                      <a:pPr>
                        <a:spcAft>
                          <a:spcPts val="0"/>
                        </a:spcAft>
                      </a:pPr>
                      <a:r>
                        <a:rPr lang="sl-SI" sz="1000" dirty="0">
                          <a:effectLst/>
                        </a:rPr>
                        <a:t>10 - 34 </a:t>
                      </a:r>
                      <a:r>
                        <a:rPr lang="sl-SI" sz="1000" dirty="0" smtClean="0">
                          <a:effectLst/>
                        </a:rPr>
                        <a:t>boda</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a:effectLst/>
                        </a:rPr>
                        <a:t>10 - 23 </a:t>
                      </a:r>
                      <a:r>
                        <a:rPr lang="sl-SI" sz="1000" baseline="0" dirty="0" smtClean="0">
                          <a:effectLst/>
                        </a:rPr>
                        <a:t> </a:t>
                      </a:r>
                      <a:r>
                        <a:rPr lang="sl-SI" sz="1000" baseline="0" dirty="0" err="1" smtClean="0">
                          <a:effectLst/>
                        </a:rPr>
                        <a:t>bodova</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r>
              <a:tr h="479438">
                <a:tc>
                  <a:txBody>
                    <a:bodyPr/>
                    <a:lstStyle/>
                    <a:p>
                      <a:pPr marL="0" algn="l" defTabSz="914400" rtl="0" eaLnBrk="1" latinLnBrk="0" hangingPunct="1">
                        <a:spcAft>
                          <a:spcPts val="0"/>
                        </a:spcAft>
                      </a:pPr>
                      <a:r>
                        <a:rPr lang="sl-SI" sz="1400" b="1" kern="1200" dirty="0">
                          <a:solidFill>
                            <a:schemeClr val="lt1"/>
                          </a:solidFill>
                          <a:effectLst/>
                          <a:latin typeface="Times New Roman"/>
                          <a:ea typeface="Times New Roman"/>
                          <a:cs typeface="+mn-cs"/>
                        </a:rPr>
                        <a:t>PRIZNAVANJE</a:t>
                      </a:r>
                      <a:endParaRPr lang="sr-Latn-BA" sz="1400" b="1" kern="1200" dirty="0">
                        <a:solidFill>
                          <a:schemeClr val="lt1"/>
                        </a:solidFill>
                        <a:effectLst/>
                        <a:latin typeface="Times New Roman"/>
                        <a:ea typeface="Times New Roman"/>
                        <a:cs typeface="+mn-cs"/>
                      </a:endParaRPr>
                    </a:p>
                    <a:p>
                      <a:pPr>
                        <a:spcAft>
                          <a:spcPts val="0"/>
                        </a:spcAft>
                      </a:pPr>
                      <a:r>
                        <a:rPr lang="sl-SI" sz="1400" dirty="0">
                          <a:effectLst/>
                        </a:rPr>
                        <a:t> </a:t>
                      </a:r>
                      <a:endParaRPr lang="sr-Latn-BA" sz="1400" dirty="0">
                        <a:effectLst/>
                        <a:latin typeface="Times New Roman"/>
                        <a:ea typeface="Times New Roman"/>
                      </a:endParaRPr>
                    </a:p>
                  </a:txBody>
                  <a:tcPr marL="56575" marR="56575" marT="0" marB="0"/>
                </a:tc>
                <a:tc>
                  <a:txBody>
                    <a:bodyPr/>
                    <a:lstStyle/>
                    <a:p>
                      <a:pPr>
                        <a:spcAft>
                          <a:spcPts val="0"/>
                        </a:spcAft>
                      </a:pPr>
                      <a:r>
                        <a:rPr lang="sl-SI" sz="1000">
                          <a:effectLst/>
                        </a:rPr>
                        <a:t>-</a:t>
                      </a:r>
                      <a:endParaRPr lang="sr-Latn-BA" sz="1000">
                        <a:effectLst/>
                        <a:latin typeface="Times New Roman"/>
                        <a:ea typeface="Times New Roman"/>
                      </a:endParaRPr>
                    </a:p>
                  </a:txBody>
                  <a:tcPr marL="56575" marR="56575" marT="0" marB="0"/>
                </a:tc>
                <a:tc>
                  <a:txBody>
                    <a:bodyPr/>
                    <a:lstStyle/>
                    <a:p>
                      <a:pPr>
                        <a:spcAft>
                          <a:spcPts val="0"/>
                        </a:spcAft>
                      </a:pPr>
                      <a:r>
                        <a:rPr lang="sl-SI" sz="1000" dirty="0">
                          <a:effectLst/>
                        </a:rPr>
                        <a:t>Predmeti </a:t>
                      </a:r>
                      <a:r>
                        <a:rPr lang="sl-SI" sz="1000" dirty="0" smtClean="0">
                          <a:effectLst/>
                        </a:rPr>
                        <a:t>opće </a:t>
                      </a:r>
                      <a:r>
                        <a:rPr lang="sl-SI" sz="1000" dirty="0">
                          <a:effectLst/>
                        </a:rPr>
                        <a:t>mature </a:t>
                      </a:r>
                      <a:endParaRPr lang="sr-Latn-BA" sz="1000" dirty="0">
                        <a:effectLst/>
                        <a:latin typeface="Times New Roman"/>
                        <a:ea typeface="Times New Roman"/>
                      </a:endParaRPr>
                    </a:p>
                  </a:txBody>
                  <a:tcPr marL="56575" marR="56575" marT="0" marB="0"/>
                </a:tc>
              </a:tr>
              <a:tr h="361369">
                <a:tc>
                  <a:txBody>
                    <a:bodyPr/>
                    <a:lstStyle/>
                    <a:p>
                      <a:pPr marL="0" algn="l" defTabSz="914400" rtl="0" eaLnBrk="1" latinLnBrk="0" hangingPunct="1">
                        <a:spcAft>
                          <a:spcPts val="0"/>
                        </a:spcAft>
                      </a:pPr>
                      <a:r>
                        <a:rPr lang="sl-SI" sz="1400" b="1" kern="1200" dirty="0" smtClean="0">
                          <a:solidFill>
                            <a:schemeClr val="bg1"/>
                          </a:solidFill>
                          <a:effectLst/>
                          <a:latin typeface="Times New Roman"/>
                          <a:ea typeface="Times New Roman"/>
                          <a:cs typeface="+mn-cs"/>
                        </a:rPr>
                        <a:t>POBOLJŠANJE</a:t>
                      </a:r>
                      <a:endParaRPr lang="sr-Latn-BA" sz="1400" b="1" kern="1200" dirty="0">
                        <a:solidFill>
                          <a:schemeClr val="bg1"/>
                        </a:solidFill>
                        <a:effectLst/>
                        <a:latin typeface="Times New Roman"/>
                        <a:ea typeface="Times New Roman"/>
                        <a:cs typeface="+mn-cs"/>
                      </a:endParaRPr>
                    </a:p>
                  </a:txBody>
                  <a:tcPr marL="56575" marR="56575" marT="0" marB="0"/>
                </a:tc>
                <a:tc>
                  <a:txBody>
                    <a:bodyPr/>
                    <a:lstStyle/>
                    <a:p>
                      <a:pPr>
                        <a:spcAft>
                          <a:spcPts val="0"/>
                        </a:spcAft>
                      </a:pPr>
                      <a:r>
                        <a:rPr lang="sl-SI" sz="1000" dirty="0" smtClean="0">
                          <a:solidFill>
                            <a:schemeClr val="tx1"/>
                          </a:solidFill>
                          <a:effectLst/>
                          <a:latin typeface="Times New Roman"/>
                          <a:ea typeface="Times New Roman"/>
                        </a:rPr>
                        <a:t>Uvažava</a:t>
                      </a:r>
                      <a:r>
                        <a:rPr lang="sl-SI" sz="1000" baseline="0" dirty="0" smtClean="0">
                          <a:solidFill>
                            <a:schemeClr val="tx1"/>
                          </a:solidFill>
                          <a:effectLst/>
                          <a:latin typeface="Times New Roman"/>
                          <a:ea typeface="Times New Roman"/>
                        </a:rPr>
                        <a:t> se bolja ocjena</a:t>
                      </a:r>
                      <a:endParaRPr lang="sr-Latn-BA" sz="1000" dirty="0">
                        <a:solidFill>
                          <a:schemeClr val="tx1"/>
                        </a:solidFill>
                        <a:effectLst/>
                        <a:latin typeface="Times New Roman"/>
                        <a:ea typeface="Times New Roman"/>
                      </a:endParaRPr>
                    </a:p>
                  </a:txBody>
                  <a:tcPr marL="56575" marR="56575" marT="0" marB="0"/>
                </a:tc>
                <a:tc>
                  <a:txBody>
                    <a:bodyPr/>
                    <a:lstStyle/>
                    <a:p>
                      <a:pPr>
                        <a:spcAft>
                          <a:spcPts val="0"/>
                        </a:spcAft>
                      </a:pPr>
                      <a:r>
                        <a:rPr lang="hr-HR" sz="1000" dirty="0" smtClean="0">
                          <a:solidFill>
                            <a:schemeClr val="bg1"/>
                          </a:solidFill>
                          <a:effectLst/>
                        </a:rPr>
                        <a:t>Uvažava se bolja ocjena</a:t>
                      </a:r>
                      <a:endParaRPr lang="sr-Latn-BA" sz="1000" dirty="0">
                        <a:solidFill>
                          <a:schemeClr val="bg1"/>
                        </a:solidFill>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r>
              <a:tr h="361369">
                <a:tc>
                  <a:txBody>
                    <a:bodyPr/>
                    <a:lstStyle/>
                    <a:p>
                      <a:pPr marL="0" algn="l" defTabSz="914400" rtl="0" eaLnBrk="1" latinLnBrk="0" hangingPunct="1">
                        <a:spcAft>
                          <a:spcPts val="0"/>
                        </a:spcAft>
                      </a:pPr>
                      <a:r>
                        <a:rPr lang="sl-SI" sz="1400" b="1" kern="1200" dirty="0">
                          <a:solidFill>
                            <a:schemeClr val="lt1"/>
                          </a:solidFill>
                          <a:effectLst/>
                          <a:latin typeface="Times New Roman"/>
                          <a:ea typeface="Times New Roman"/>
                          <a:cs typeface="+mn-cs"/>
                        </a:rPr>
                        <a:t>POPRAVLJANJE NEGATIVNIH </a:t>
                      </a:r>
                      <a:r>
                        <a:rPr lang="sl-SI" sz="1400" b="1" kern="1200" dirty="0" smtClean="0">
                          <a:solidFill>
                            <a:schemeClr val="lt1"/>
                          </a:solidFill>
                          <a:effectLst/>
                          <a:latin typeface="Times New Roman"/>
                          <a:ea typeface="Times New Roman"/>
                          <a:cs typeface="+mn-cs"/>
                        </a:rPr>
                        <a:t>OCJENA</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smtClean="0">
                          <a:effectLst/>
                        </a:rPr>
                        <a:t>2</a:t>
                      </a:r>
                      <a:r>
                        <a:rPr lang="sl-SI" sz="1000" baseline="0" dirty="0" smtClean="0">
                          <a:effectLst/>
                        </a:rPr>
                        <a:t> </a:t>
                      </a:r>
                      <a:r>
                        <a:rPr lang="sl-SI" sz="1000" baseline="0" dirty="0" err="1" smtClean="0">
                          <a:effectLst/>
                        </a:rPr>
                        <a:t>godine</a:t>
                      </a:r>
                      <a:r>
                        <a:rPr lang="sl-SI" sz="1000" baseline="0" dirty="0" smtClean="0">
                          <a:effectLst/>
                        </a:rPr>
                        <a:t> </a:t>
                      </a:r>
                      <a:r>
                        <a:rPr lang="sl-SI" sz="1000" dirty="0" smtClean="0">
                          <a:effectLst/>
                        </a:rPr>
                        <a:t>(4 </a:t>
                      </a:r>
                      <a:r>
                        <a:rPr lang="sl-SI" sz="1000" dirty="0">
                          <a:effectLst/>
                        </a:rPr>
                        <a:t>X)</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smtClean="0">
                          <a:effectLst/>
                        </a:rPr>
                        <a:t>2 </a:t>
                      </a:r>
                      <a:r>
                        <a:rPr lang="sl-SI" sz="1000" dirty="0" err="1" smtClean="0">
                          <a:effectLst/>
                        </a:rPr>
                        <a:t>godine</a:t>
                      </a:r>
                      <a:r>
                        <a:rPr lang="sl-SI" sz="1000" dirty="0" smtClean="0">
                          <a:effectLst/>
                        </a:rPr>
                        <a:t> (6 </a:t>
                      </a:r>
                      <a:r>
                        <a:rPr lang="sl-SI" sz="1000" dirty="0">
                          <a:effectLst/>
                        </a:rPr>
                        <a:t>X)</a:t>
                      </a:r>
                      <a:endParaRPr lang="sr-Latn-BA" sz="1000" dirty="0">
                        <a:effectLst/>
                        <a:latin typeface="Times New Roman"/>
                        <a:ea typeface="Times New Roman"/>
                      </a:endParaRPr>
                    </a:p>
                  </a:txBody>
                  <a:tcPr marL="56575" marR="56575" marT="0" marB="0"/>
                </a:tc>
              </a:tr>
              <a:tr h="361369">
                <a:tc>
                  <a:txBody>
                    <a:bodyPr/>
                    <a:lstStyle/>
                    <a:p>
                      <a:pPr>
                        <a:spcAft>
                          <a:spcPts val="0"/>
                        </a:spcAft>
                      </a:pPr>
                      <a:r>
                        <a:rPr lang="sr-Latn-BA" sz="1400" dirty="0" smtClean="0">
                          <a:effectLst/>
                          <a:latin typeface="Times New Roman"/>
                          <a:ea typeface="Times New Roman"/>
                        </a:rPr>
                        <a:t>UVID</a:t>
                      </a:r>
                      <a:endParaRPr lang="sr-Latn-BA" sz="1400" dirty="0">
                        <a:effectLst/>
                        <a:latin typeface="Times New Roman"/>
                        <a:ea typeface="Times New Roman"/>
                      </a:endParaRPr>
                    </a:p>
                  </a:txBody>
                  <a:tcPr marL="56575" marR="56575" marT="0" marB="0"/>
                </a:tc>
                <a:tc>
                  <a:txBody>
                    <a:bodyPr/>
                    <a:lstStyle/>
                    <a:p>
                      <a:pPr>
                        <a:spcAft>
                          <a:spcPts val="0"/>
                        </a:spcAft>
                      </a:pPr>
                      <a:r>
                        <a:rPr lang="sl-SI" sz="1000" dirty="0" smtClean="0">
                          <a:effectLst/>
                        </a:rPr>
                        <a:t>U </a:t>
                      </a:r>
                      <a:r>
                        <a:rPr lang="sl-SI" sz="1000" dirty="0">
                          <a:effectLst/>
                        </a:rPr>
                        <a:t>Ricu</a:t>
                      </a:r>
                      <a:endParaRPr lang="sr-Latn-BA" sz="1000" dirty="0">
                        <a:effectLst/>
                        <a:latin typeface="Times New Roman"/>
                        <a:ea typeface="Times New Roman"/>
                      </a:endParaRPr>
                    </a:p>
                  </a:txBody>
                  <a:tcPr marL="56575" marR="56575" marT="0" marB="0"/>
                </a:tc>
                <a:tc>
                  <a:txBody>
                    <a:bodyPr/>
                    <a:lstStyle/>
                    <a:p>
                      <a:pPr>
                        <a:spcAft>
                          <a:spcPts val="0"/>
                        </a:spcAft>
                      </a:pPr>
                      <a:r>
                        <a:rPr lang="hr-HR" sz="1000" dirty="0" smtClean="0">
                          <a:effectLst/>
                        </a:rPr>
                        <a:t>U školi</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r>
              <a:tr h="361369">
                <a:tc>
                  <a:txBody>
                    <a:bodyPr/>
                    <a:lstStyle/>
                    <a:p>
                      <a:pPr>
                        <a:spcAft>
                          <a:spcPts val="0"/>
                        </a:spcAft>
                      </a:pPr>
                      <a:r>
                        <a:rPr lang="sl-SI" sz="1400" b="1" kern="1200" dirty="0">
                          <a:solidFill>
                            <a:schemeClr val="lt1"/>
                          </a:solidFill>
                          <a:effectLst/>
                          <a:latin typeface="Times New Roman"/>
                          <a:ea typeface="Times New Roman"/>
                          <a:cs typeface="+mn-cs"/>
                        </a:rPr>
                        <a:t>IZPITNA TAJNOST</a:t>
                      </a:r>
                      <a:endParaRPr lang="sr-Latn-BA" sz="1400" b="1" kern="1200" dirty="0">
                        <a:solidFill>
                          <a:schemeClr val="lt1"/>
                        </a:solidFill>
                        <a:effectLst/>
                        <a:latin typeface="Times New Roman"/>
                        <a:ea typeface="Times New Roman"/>
                        <a:cs typeface="+mn-cs"/>
                      </a:endParaRPr>
                    </a:p>
                  </a:txBody>
                  <a:tcPr marL="56575" marR="56575" marT="0" marB="0"/>
                </a:tc>
                <a:tc>
                  <a:txBody>
                    <a:bodyPr/>
                    <a:lstStyle/>
                    <a:p>
                      <a:pPr>
                        <a:spcAft>
                          <a:spcPts val="0"/>
                        </a:spcAft>
                      </a:pPr>
                      <a:r>
                        <a:rPr lang="sl-SI" sz="1000" dirty="0">
                          <a:effectLst/>
                        </a:rPr>
                        <a:t>X</a:t>
                      </a:r>
                      <a:endParaRPr lang="sr-Latn-BA" sz="1000" dirty="0">
                        <a:effectLst/>
                        <a:latin typeface="Times New Roman"/>
                        <a:ea typeface="Times New Roman"/>
                      </a:endParaRPr>
                    </a:p>
                  </a:txBody>
                  <a:tcPr marL="56575" marR="56575" marT="0" marB="0"/>
                </a:tc>
                <a:tc>
                  <a:txBody>
                    <a:bodyPr/>
                    <a:lstStyle/>
                    <a:p>
                      <a:pPr>
                        <a:spcAft>
                          <a:spcPts val="0"/>
                        </a:spcAft>
                      </a:pPr>
                      <a:r>
                        <a:rPr lang="sl-SI" sz="1000" dirty="0">
                          <a:effectLst/>
                        </a:rPr>
                        <a:t>X</a:t>
                      </a:r>
                      <a:endParaRPr lang="sr-Latn-BA" sz="1000" dirty="0">
                        <a:effectLst/>
                      </a:endParaRPr>
                    </a:p>
                    <a:p>
                      <a:pPr>
                        <a:spcAft>
                          <a:spcPts val="0"/>
                        </a:spcAft>
                      </a:pPr>
                      <a:r>
                        <a:rPr lang="sl-SI" sz="1000" dirty="0">
                          <a:effectLst/>
                        </a:rPr>
                        <a:t> </a:t>
                      </a:r>
                      <a:endParaRPr lang="sr-Latn-BA" sz="1000" dirty="0">
                        <a:effectLst/>
                        <a:latin typeface="Times New Roman"/>
                        <a:ea typeface="Times New Roman"/>
                      </a:endParaRPr>
                    </a:p>
                  </a:txBody>
                  <a:tcPr marL="56575" marR="56575" marT="0" marB="0"/>
                </a:tc>
              </a:tr>
            </a:tbl>
          </a:graphicData>
        </a:graphic>
      </p:graphicFrame>
    </p:spTree>
    <p:extLst>
      <p:ext uri="{BB962C8B-B14F-4D97-AF65-F5344CB8AC3E}">
        <p14:creationId xmlns="" xmlns:p14="http://schemas.microsoft.com/office/powerpoint/2010/main" val="16552942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p:cNvPicPr>
            <a:picLocks noChangeAspect="1"/>
          </p:cNvPicPr>
          <p:nvPr/>
        </p:nvPicPr>
        <p:blipFill rotWithShape="1">
          <a:blip r:embed="rId2">
            <a:extLst>
              <a:ext uri="{28A0092B-C50C-407E-A947-70E740481C1C}">
                <a14:useLocalDpi xmlns="" xmlns:a14="http://schemas.microsoft.com/office/drawing/2010/main" val="0"/>
              </a:ext>
            </a:extLst>
          </a:blip>
          <a:srcRect t="16638" b="15139"/>
          <a:stretch/>
        </p:blipFill>
        <p:spPr>
          <a:xfrm>
            <a:off x="2146788" y="706388"/>
            <a:ext cx="5737580" cy="5534458"/>
          </a:xfrm>
          <a:prstGeom prst="rect">
            <a:avLst/>
          </a:prstGeom>
        </p:spPr>
      </p:pic>
      <p:pic>
        <p:nvPicPr>
          <p:cNvPr id="3"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1374" y="6155627"/>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2455497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BA" dirty="0" smtClean="0"/>
              <a:t>Ocjenjivanje</a:t>
            </a:r>
            <a:endParaRPr lang="sr-Latn-BA" dirty="0"/>
          </a:p>
        </p:txBody>
      </p:sp>
      <p:sp>
        <p:nvSpPr>
          <p:cNvPr id="3" name="Ograda vsebine 2"/>
          <p:cNvSpPr>
            <a:spLocks noGrp="1"/>
          </p:cNvSpPr>
          <p:nvPr>
            <p:ph idx="1"/>
          </p:nvPr>
        </p:nvSpPr>
        <p:spPr/>
        <p:txBody>
          <a:bodyPr>
            <a:normAutofit/>
          </a:bodyPr>
          <a:lstStyle/>
          <a:p>
            <a:pPr marL="0" indent="0">
              <a:buNone/>
            </a:pPr>
            <a:r>
              <a:rPr lang="sr-Latn-BA" dirty="0" smtClean="0"/>
              <a:t>Ocjenjivač </a:t>
            </a:r>
            <a:r>
              <a:rPr lang="sr-Latn-BA" dirty="0"/>
              <a:t>na </a:t>
            </a:r>
            <a:r>
              <a:rPr lang="sr-Latn-BA" dirty="0" smtClean="0"/>
              <a:t>općoj </a:t>
            </a:r>
            <a:r>
              <a:rPr lang="sr-Latn-BA" dirty="0"/>
              <a:t>maturi za </a:t>
            </a:r>
            <a:r>
              <a:rPr lang="sr-Latn-BA" dirty="0" smtClean="0"/>
              <a:t>pismeni </a:t>
            </a:r>
            <a:r>
              <a:rPr lang="sr-Latn-BA" dirty="0"/>
              <a:t>ispit:</a:t>
            </a:r>
          </a:p>
          <a:p>
            <a:pPr marL="285750" indent="-285750">
              <a:buFontTx/>
              <a:buChar char="-"/>
            </a:pPr>
            <a:r>
              <a:rPr lang="sr-Latn-BA" dirty="0"/>
              <a:t>Javni </a:t>
            </a:r>
            <a:r>
              <a:rPr lang="sr-Latn-BA" dirty="0" smtClean="0"/>
              <a:t>natječaj </a:t>
            </a:r>
            <a:r>
              <a:rPr lang="sr-Latn-BA" dirty="0"/>
              <a:t>(učitelji/2 godini ped. iskustva, visokoškolski učitelji/2 godini ped. iskustva, </a:t>
            </a:r>
            <a:r>
              <a:rPr lang="sr-Latn-BA" dirty="0" smtClean="0"/>
              <a:t>umirovljeni </a:t>
            </a:r>
            <a:r>
              <a:rPr lang="sr-Latn-BA" dirty="0"/>
              <a:t>učitelj)</a:t>
            </a:r>
          </a:p>
          <a:p>
            <a:pPr marL="285750" indent="-285750">
              <a:buFontTx/>
              <a:buChar char="-"/>
            </a:pPr>
            <a:r>
              <a:rPr lang="sr-Latn-BA" dirty="0"/>
              <a:t>Odabere Ric</a:t>
            </a:r>
          </a:p>
          <a:p>
            <a:pPr marL="285750" indent="-285750">
              <a:buFontTx/>
              <a:buChar char="-"/>
            </a:pPr>
            <a:r>
              <a:rPr lang="sr-Latn-BA" dirty="0"/>
              <a:t>Ric imenuje glavnog i jednog ili dva </a:t>
            </a:r>
            <a:r>
              <a:rPr lang="sr-Latn-BA" dirty="0" smtClean="0"/>
              <a:t>pomoćnika </a:t>
            </a:r>
            <a:r>
              <a:rPr lang="sr-Latn-BA" dirty="0"/>
              <a:t>glavnog </a:t>
            </a:r>
            <a:r>
              <a:rPr lang="sr-Latn-BA" dirty="0" smtClean="0"/>
              <a:t>ocjenjivača </a:t>
            </a:r>
            <a:r>
              <a:rPr lang="sr-Latn-BA" dirty="0"/>
              <a:t>za jednu godinu.</a:t>
            </a:r>
          </a:p>
          <a:p>
            <a:endParaRPr lang="sr-Latn-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1894878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BA" dirty="0" smtClean="0"/>
              <a:t>Postupak ocjenjivanja</a:t>
            </a:r>
            <a:endParaRPr lang="sr-Latn-BA" dirty="0"/>
          </a:p>
        </p:txBody>
      </p:sp>
      <p:sp>
        <p:nvSpPr>
          <p:cNvPr id="3" name="Ograda vsebine 2"/>
          <p:cNvSpPr>
            <a:spLocks noGrp="1"/>
          </p:cNvSpPr>
          <p:nvPr>
            <p:ph idx="1"/>
          </p:nvPr>
        </p:nvSpPr>
        <p:spPr/>
        <p:txBody>
          <a:bodyPr>
            <a:normAutofit fontScale="92500" lnSpcReduction="20000"/>
          </a:bodyPr>
          <a:lstStyle/>
          <a:p>
            <a:pPr marL="0" indent="0">
              <a:buNone/>
            </a:pPr>
            <a:r>
              <a:rPr lang="sr-Latn-BA" sz="2000" dirty="0" smtClean="0">
                <a:solidFill>
                  <a:srgbClr val="C00000"/>
                </a:solidFill>
              </a:rPr>
              <a:t>Moderacija</a:t>
            </a:r>
            <a:r>
              <a:rPr lang="sr-Latn-BA" sz="2000" dirty="0"/>
              <a:t> uputa za </a:t>
            </a:r>
            <a:r>
              <a:rPr lang="sr-Latn-BA" sz="2000" dirty="0" smtClean="0"/>
              <a:t>ocjenjivanje: </a:t>
            </a:r>
            <a:endParaRPr lang="sr-Latn-BA" sz="2000" dirty="0"/>
          </a:p>
          <a:p>
            <a:pPr marL="0" indent="0">
              <a:buNone/>
            </a:pPr>
            <a:r>
              <a:rPr lang="sr-Latn-BA" sz="2000" dirty="0" smtClean="0"/>
              <a:t>DPK; Radi se na uzorku ispitnog gradiva; na pisanom ispitu.</a:t>
            </a:r>
          </a:p>
          <a:p>
            <a:pPr marL="0" indent="0">
              <a:buNone/>
            </a:pPr>
            <a:r>
              <a:rPr lang="sr-Latn-BA" sz="2000" dirty="0" smtClean="0">
                <a:solidFill>
                  <a:srgbClr val="C00000"/>
                </a:solidFill>
              </a:rPr>
              <a:t>Ocjenjivanje</a:t>
            </a:r>
            <a:r>
              <a:rPr lang="sr-Latn-BA" sz="2000" dirty="0" smtClean="0"/>
              <a:t>:</a:t>
            </a:r>
          </a:p>
          <a:p>
            <a:pPr marL="0" indent="0">
              <a:buNone/>
            </a:pPr>
            <a:r>
              <a:rPr lang="sr-Latn-BA" sz="2000" dirty="0"/>
              <a:t>Pred ocenjivanjem </a:t>
            </a:r>
            <a:r>
              <a:rPr lang="sr-Latn-BA" sz="2000" dirty="0" smtClean="0"/>
              <a:t>se objasni ocjenjivačima </a:t>
            </a:r>
            <a:r>
              <a:rPr lang="sr-Latn-BA" sz="2000" dirty="0"/>
              <a:t>uputstva za </a:t>
            </a:r>
            <a:r>
              <a:rPr lang="sr-Latn-BA" sz="2000" dirty="0" smtClean="0"/>
              <a:t>ocjenjivanje.</a:t>
            </a:r>
          </a:p>
          <a:p>
            <a:pPr marL="0" indent="0">
              <a:buNone/>
            </a:pPr>
            <a:r>
              <a:rPr lang="sr-Latn-BA" sz="2000" dirty="0"/>
              <a:t>Oblik </a:t>
            </a:r>
            <a:r>
              <a:rPr lang="sr-Latn-BA" sz="2000" dirty="0" smtClean="0"/>
              <a:t>ocjenjivanja</a:t>
            </a:r>
            <a:r>
              <a:rPr lang="sr-Latn-BA" sz="2000" dirty="0"/>
              <a:t>:</a:t>
            </a:r>
          </a:p>
          <a:p>
            <a:pPr marL="0" indent="0">
              <a:buNone/>
            </a:pPr>
            <a:r>
              <a:rPr lang="sr-Latn-BA" sz="2000" dirty="0" smtClean="0"/>
              <a:t>-     Prvo ocjenjivanje, drugo ocjenjivanje (esej), kontrolno ocjenjivanje</a:t>
            </a:r>
          </a:p>
          <a:p>
            <a:pPr marL="0" indent="0">
              <a:buNone/>
            </a:pPr>
            <a:r>
              <a:rPr lang="sr-Latn-BA" sz="2000" dirty="0" smtClean="0"/>
              <a:t>-     Doma: </a:t>
            </a:r>
            <a:r>
              <a:rPr lang="sr-Latn-BA" sz="2000" dirty="0" err="1" smtClean="0"/>
              <a:t>regijsko</a:t>
            </a:r>
            <a:r>
              <a:rPr lang="sr-Latn-BA" sz="2000" dirty="0" smtClean="0"/>
              <a:t> i centralno</a:t>
            </a:r>
          </a:p>
          <a:p>
            <a:pPr>
              <a:buFontTx/>
              <a:buChar char="-"/>
            </a:pPr>
            <a:r>
              <a:rPr lang="sr-Latn-BA" sz="2000" dirty="0" smtClean="0"/>
              <a:t>Zajedničko ocjenjivanje: ocjenjivač ocjeni svi ispitni dijelovi jednog predmeta (npr. materinski jezik ili se specializira  za ocjenjivanje posebnih ispitnih dijelova (nem., fiz. …) ili se specializira za ocjenjivanje određenog zadatka u ispitnom dijelu (npr. Bio. …). </a:t>
            </a:r>
          </a:p>
          <a:p>
            <a:pPr>
              <a:buFontTx/>
              <a:buChar char="-"/>
            </a:pPr>
            <a:r>
              <a:rPr lang="sr-Latn-BA" sz="2000" dirty="0" smtClean="0"/>
              <a:t>Bodovi se upisuju na liste za bodovanje i optički očitavaju.</a:t>
            </a:r>
          </a:p>
          <a:p>
            <a:pPr>
              <a:buFontTx/>
              <a:buChar char="-"/>
            </a:pPr>
            <a:r>
              <a:rPr lang="sr-Latn-BA" sz="2000" dirty="0" smtClean="0"/>
              <a:t>Sve pod šiframa – kandidati i ocjenjivači.</a:t>
            </a:r>
            <a:endParaRPr lang="sr-Latn-BA" sz="2000" dirty="0"/>
          </a:p>
          <a:p>
            <a:pPr marL="0" indent="0">
              <a:buNone/>
            </a:pPr>
            <a:r>
              <a:rPr lang="sr-Latn-BA" sz="2000" dirty="0" smtClean="0">
                <a:solidFill>
                  <a:srgbClr val="C00000"/>
                </a:solidFill>
              </a:rPr>
              <a:t>Rok trajanja</a:t>
            </a:r>
            <a:r>
              <a:rPr lang="sr-Latn-BA" sz="2000" dirty="0" smtClean="0"/>
              <a:t>: </a:t>
            </a:r>
          </a:p>
          <a:p>
            <a:pPr marL="0" indent="0">
              <a:buNone/>
            </a:pPr>
            <a:r>
              <a:rPr lang="sr-Latn-BA" sz="2000" dirty="0" smtClean="0"/>
              <a:t>2 – 3 tjedna</a:t>
            </a:r>
          </a:p>
          <a:p>
            <a:pPr marL="0" indent="0">
              <a:buNone/>
            </a:pPr>
            <a:endParaRPr lang="sr-Latn-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3501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27646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avokotnik 4"/>
          <p:cNvSpPr/>
          <p:nvPr/>
        </p:nvSpPr>
        <p:spPr>
          <a:xfrm>
            <a:off x="899592" y="889844"/>
            <a:ext cx="7200800" cy="4708981"/>
          </a:xfrm>
          <a:prstGeom prst="rect">
            <a:avLst/>
          </a:prstGeom>
        </p:spPr>
        <p:txBody>
          <a:bodyPr wrap="square">
            <a:spAutoFit/>
          </a:bodyPr>
          <a:lstStyle/>
          <a:p>
            <a:r>
              <a:rPr lang="sr-Latn-BA" sz="2000" dirty="0" smtClean="0"/>
              <a:t>Pismeni </a:t>
            </a:r>
            <a:r>
              <a:rPr lang="sr-Latn-BA" sz="2000" dirty="0"/>
              <a:t>zadatak se </a:t>
            </a:r>
            <a:r>
              <a:rPr lang="sr-Latn-BA" sz="2000" dirty="0" smtClean="0"/>
              <a:t>ocjenjiva </a:t>
            </a:r>
            <a:r>
              <a:rPr lang="sr-Latn-BA" sz="2000" dirty="0"/>
              <a:t>u bodovima.</a:t>
            </a:r>
          </a:p>
          <a:p>
            <a:r>
              <a:rPr lang="sr-Latn-BA" sz="2000" dirty="0"/>
              <a:t>Pitanja otvorenog tipa (npr. esej) se </a:t>
            </a:r>
            <a:r>
              <a:rPr lang="sr-Latn-BA" sz="2000" dirty="0" smtClean="0"/>
              <a:t>ocjenjiva  neovisno </a:t>
            </a:r>
            <a:r>
              <a:rPr lang="sr-Latn-BA" sz="2000" dirty="0"/>
              <a:t>2 puta. Ako se broj bodova razlikuje </a:t>
            </a:r>
            <a:r>
              <a:rPr lang="sr-Latn-BA" sz="2000" dirty="0">
                <a:solidFill>
                  <a:srgbClr val="C00000"/>
                </a:solidFill>
              </a:rPr>
              <a:t>do</a:t>
            </a:r>
            <a:r>
              <a:rPr lang="sr-Latn-BA" sz="2000" dirty="0"/>
              <a:t> najviše 1/5 </a:t>
            </a:r>
            <a:r>
              <a:rPr lang="sr-Latn-BA" sz="2000" dirty="0" smtClean="0"/>
              <a:t>mogućih </a:t>
            </a:r>
            <a:r>
              <a:rPr lang="sr-Latn-BA" sz="2000" dirty="0"/>
              <a:t>bodova, tad se izračuna prosjek.</a:t>
            </a:r>
          </a:p>
          <a:p>
            <a:r>
              <a:rPr lang="sr-Latn-BA" sz="2000" dirty="0"/>
              <a:t>Kontrolno </a:t>
            </a:r>
            <a:r>
              <a:rPr lang="sr-Latn-BA" sz="2000" dirty="0" smtClean="0"/>
              <a:t>ocjenjivanje</a:t>
            </a:r>
            <a:r>
              <a:rPr lang="sr-Latn-BA" sz="2000" dirty="0"/>
              <a:t>:</a:t>
            </a:r>
          </a:p>
          <a:p>
            <a:pPr marL="285750" indent="-285750">
              <a:buFontTx/>
              <a:buChar char="-"/>
            </a:pPr>
            <a:r>
              <a:rPr lang="sr-Latn-BA" sz="2000" dirty="0"/>
              <a:t>ako je razlika imeđu dva </a:t>
            </a:r>
            <a:r>
              <a:rPr lang="sr-Latn-BA" sz="2000" dirty="0" smtClean="0"/>
              <a:t>ocjenjivača </a:t>
            </a:r>
            <a:r>
              <a:rPr lang="sr-Latn-BA" sz="2000" dirty="0" smtClean="0">
                <a:solidFill>
                  <a:srgbClr val="C00000"/>
                </a:solidFill>
              </a:rPr>
              <a:t>veća </a:t>
            </a:r>
            <a:r>
              <a:rPr lang="sr-Latn-BA" sz="2000" dirty="0">
                <a:solidFill>
                  <a:srgbClr val="C00000"/>
                </a:solidFill>
              </a:rPr>
              <a:t>od </a:t>
            </a:r>
            <a:r>
              <a:rPr lang="sr-Latn-BA" sz="2000" dirty="0"/>
              <a:t>1/5 </a:t>
            </a:r>
            <a:r>
              <a:rPr lang="sr-Latn-BA" sz="2000" dirty="0" smtClean="0"/>
              <a:t>mogućih </a:t>
            </a:r>
            <a:r>
              <a:rPr lang="sr-Latn-BA" sz="2000" dirty="0"/>
              <a:t>bodova</a:t>
            </a:r>
          </a:p>
          <a:p>
            <a:pPr marL="285750" indent="-285750">
              <a:buFontTx/>
              <a:buChar char="-"/>
            </a:pPr>
            <a:r>
              <a:rPr lang="sr-Latn-BA" sz="2000" dirty="0"/>
              <a:t>za učenike, koji su u određenom intervalu na granici između </a:t>
            </a:r>
            <a:r>
              <a:rPr lang="sr-Latn-BA" sz="2000" dirty="0" smtClean="0"/>
              <a:t>dvije ocjene </a:t>
            </a:r>
            <a:r>
              <a:rPr lang="sr-Latn-BA" sz="2000" dirty="0"/>
              <a:t>(razlika 1 ili 2 boda)</a:t>
            </a:r>
          </a:p>
          <a:p>
            <a:pPr marL="285750" indent="-285750">
              <a:buFontTx/>
              <a:buChar char="-"/>
            </a:pPr>
            <a:r>
              <a:rPr lang="sr-Latn-BA" sz="2000" dirty="0"/>
              <a:t>i u drugim slučajevima koje  odredi </a:t>
            </a:r>
            <a:r>
              <a:rPr lang="sr-Latn-BA" sz="2000" dirty="0" err="1"/>
              <a:t>DK</a:t>
            </a:r>
            <a:r>
              <a:rPr lang="sr-Latn-BA" sz="2000" dirty="0"/>
              <a:t> OM.</a:t>
            </a:r>
          </a:p>
          <a:p>
            <a:r>
              <a:rPr lang="sr-Latn-BA" sz="2000" dirty="0"/>
              <a:t>Kontrolno </a:t>
            </a:r>
            <a:r>
              <a:rPr lang="sr-Latn-BA" sz="2000" dirty="0" smtClean="0"/>
              <a:t>ocjenjivanje </a:t>
            </a:r>
            <a:r>
              <a:rPr lang="sr-Latn-BA" sz="2000" dirty="0"/>
              <a:t>vodi glavni </a:t>
            </a:r>
            <a:r>
              <a:rPr lang="sr-Latn-BA" sz="2000" dirty="0" smtClean="0"/>
              <a:t>ocjenjivač </a:t>
            </a:r>
            <a:r>
              <a:rPr lang="sr-Latn-BA" sz="2000" dirty="0"/>
              <a:t>i njegov </a:t>
            </a:r>
            <a:r>
              <a:rPr lang="sr-Latn-BA" sz="2000" dirty="0" smtClean="0"/>
              <a:t>pomoćnik</a:t>
            </a:r>
            <a:r>
              <a:rPr lang="sr-Latn-BA" sz="2000" dirty="0"/>
              <a:t>. </a:t>
            </a:r>
            <a:r>
              <a:rPr lang="sr-Latn-BA" sz="2000" dirty="0" smtClean="0"/>
              <a:t>Upoznat s </a:t>
            </a:r>
            <a:r>
              <a:rPr lang="sr-Latn-BA" sz="2000" dirty="0"/>
              <a:t>prethodnim bodovanjem kandidata. Njegova ocjena je konačna.</a:t>
            </a:r>
          </a:p>
          <a:p>
            <a:endParaRPr lang="sr-Latn-BA" sz="2000" dirty="0" smtClean="0"/>
          </a:p>
          <a:p>
            <a:r>
              <a:rPr lang="sr-Latn-BA" sz="2000" dirty="0" smtClean="0"/>
              <a:t>Eksterni ocjenjivač </a:t>
            </a:r>
            <a:r>
              <a:rPr lang="sr-Latn-BA" sz="2000" dirty="0"/>
              <a:t>vrši kod </a:t>
            </a:r>
            <a:r>
              <a:rPr lang="sr-Latn-BA" sz="2000" dirty="0" smtClean="0"/>
              <a:t>ocjenjivanja </a:t>
            </a:r>
            <a:r>
              <a:rPr lang="sr-Latn-BA" sz="2000" dirty="0"/>
              <a:t>i pažnju na eventualno prepisivanje </a:t>
            </a:r>
            <a:r>
              <a:rPr lang="sr-Latn-BA" sz="2000" dirty="0" smtClean="0"/>
              <a:t>i </a:t>
            </a:r>
            <a:r>
              <a:rPr lang="sr-Latn-BA" sz="2000" dirty="0"/>
              <a:t>druga kršenja. </a:t>
            </a:r>
          </a:p>
        </p:txBody>
      </p:sp>
      <p:pic>
        <p:nvPicPr>
          <p:cNvPr id="6"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9320412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jeZBesedilom 1"/>
          <p:cNvSpPr txBox="1"/>
          <p:nvPr/>
        </p:nvSpPr>
        <p:spPr>
          <a:xfrm>
            <a:off x="755576" y="705297"/>
            <a:ext cx="7848872" cy="6186309"/>
          </a:xfrm>
          <a:prstGeom prst="rect">
            <a:avLst/>
          </a:prstGeom>
          <a:noFill/>
        </p:spPr>
        <p:txBody>
          <a:bodyPr wrap="square" rtlCol="0">
            <a:spAutoFit/>
          </a:bodyPr>
          <a:lstStyle/>
          <a:p>
            <a:r>
              <a:rPr lang="sr-Latn-BA" dirty="0" smtClean="0">
                <a:solidFill>
                  <a:srgbClr val="C00000"/>
                </a:solidFill>
              </a:rPr>
              <a:t>Usmeni ispit</a:t>
            </a:r>
            <a:r>
              <a:rPr lang="sr-Latn-BA" dirty="0" smtClean="0"/>
              <a:t>:</a:t>
            </a:r>
          </a:p>
          <a:p>
            <a:r>
              <a:rPr lang="sr-Latn-BA" dirty="0" smtClean="0"/>
              <a:t>-    Usmena pitanja priprema DPK</a:t>
            </a:r>
            <a:r>
              <a:rPr lang="sr-Latn-BA" dirty="0"/>
              <a:t> </a:t>
            </a:r>
            <a:r>
              <a:rPr lang="sr-Latn-BA" dirty="0" smtClean="0"/>
              <a:t>i kriterije za bodovanje. </a:t>
            </a:r>
          </a:p>
          <a:p>
            <a:pPr marL="285750" indent="-285750">
              <a:buFontTx/>
              <a:buChar char="-"/>
            </a:pPr>
            <a:r>
              <a:rPr lang="sr-Latn-BA" dirty="0" smtClean="0"/>
              <a:t>Vrši se pred ŠIK: imenovanom od strane ŠMK; </a:t>
            </a:r>
            <a:r>
              <a:rPr lang="sr-Latn-BA" dirty="0" smtClean="0">
                <a:solidFill>
                  <a:srgbClr val="FF0000"/>
                </a:solidFill>
              </a:rPr>
              <a:t>sestava</a:t>
            </a:r>
            <a:r>
              <a:rPr lang="sr-Latn-BA" dirty="0" smtClean="0"/>
              <a:t>: predsjednik, ispitivač i član;  </a:t>
            </a:r>
          </a:p>
          <a:p>
            <a:r>
              <a:rPr lang="sr-Latn-BA" dirty="0"/>
              <a:t> </a:t>
            </a:r>
            <a:r>
              <a:rPr lang="sr-Latn-BA" dirty="0" smtClean="0"/>
              <a:t>     najmanje </a:t>
            </a:r>
            <a:r>
              <a:rPr lang="sr-Latn-BA" dirty="0" smtClean="0"/>
              <a:t>su dva učitelja </a:t>
            </a:r>
            <a:r>
              <a:rPr lang="sr-Latn-BA" dirty="0" smtClean="0"/>
              <a:t>tog predmeta. </a:t>
            </a:r>
          </a:p>
          <a:p>
            <a:r>
              <a:rPr lang="sr-Latn-BA" dirty="0" smtClean="0"/>
              <a:t>-    Ispitivač je učitelj tog predmeta i po pravilu učitelj učenika.</a:t>
            </a:r>
          </a:p>
          <a:p>
            <a:r>
              <a:rPr lang="sr-Latn-BA" dirty="0" smtClean="0"/>
              <a:t>-    Trajanje 20 minuta i 15 minuta pripreme.</a:t>
            </a:r>
          </a:p>
          <a:p>
            <a:r>
              <a:rPr lang="sr-Latn-BA" dirty="0" smtClean="0"/>
              <a:t>-    Učenik može 1x mijenjat pitanje (listić).</a:t>
            </a:r>
          </a:p>
          <a:p>
            <a:r>
              <a:rPr lang="sr-Latn-BA" dirty="0" smtClean="0"/>
              <a:t>-    Svi ispitni listići se vraćaju kopmlet (35 listića).</a:t>
            </a:r>
          </a:p>
          <a:p>
            <a:r>
              <a:rPr lang="sr-Latn-BA" dirty="0" smtClean="0"/>
              <a:t>-    Vodi se zapisnik.</a:t>
            </a:r>
          </a:p>
          <a:p>
            <a:pPr marL="285750" indent="-285750">
              <a:buFontTx/>
              <a:buChar char="-"/>
            </a:pPr>
            <a:r>
              <a:rPr lang="sr-Latn-BA" dirty="0" smtClean="0"/>
              <a:t>Broj bodova predlaže ispitivač. Ako komisija nije suglasna , predsjednik komisije vrši usklađivanje. Ako to nije uspješno, onda članovi o glasuju o prijedlogu. </a:t>
            </a:r>
          </a:p>
          <a:p>
            <a:endParaRPr lang="sr-Latn-BA" dirty="0" smtClean="0"/>
          </a:p>
          <a:p>
            <a:r>
              <a:rPr lang="sr-Latn-BA" dirty="0" smtClean="0">
                <a:solidFill>
                  <a:srgbClr val="C00000"/>
                </a:solidFill>
              </a:rPr>
              <a:t>Praktični dio ispita</a:t>
            </a:r>
            <a:r>
              <a:rPr lang="sr-Latn-BA" dirty="0" smtClean="0"/>
              <a:t>: </a:t>
            </a:r>
          </a:p>
          <a:p>
            <a:pPr marL="285750" indent="-285750">
              <a:buFontTx/>
              <a:buChar char="-"/>
            </a:pPr>
            <a:r>
              <a:rPr lang="sr-Latn-BA" dirty="0" smtClean="0"/>
              <a:t>Učenici </a:t>
            </a:r>
            <a:r>
              <a:rPr lang="sr-Latn-BA" dirty="0" smtClean="0">
                <a:solidFill>
                  <a:srgbClr val="FF0000"/>
                </a:solidFill>
              </a:rPr>
              <a:t>rade seminarske zadatke</a:t>
            </a:r>
            <a:r>
              <a:rPr lang="sr-Latn-BA" dirty="0" smtClean="0"/>
              <a:t>, laboratorijske </a:t>
            </a:r>
            <a:r>
              <a:rPr lang="sr-Latn-BA" dirty="0" smtClean="0">
                <a:solidFill>
                  <a:srgbClr val="FF0000"/>
                </a:solidFill>
              </a:rPr>
              <a:t>vježbe</a:t>
            </a:r>
            <a:r>
              <a:rPr lang="sr-Latn-BA" dirty="0" smtClean="0"/>
              <a:t> </a:t>
            </a:r>
            <a:r>
              <a:rPr lang="sr-Latn-BA" dirty="0" smtClean="0"/>
              <a:t>… tijekom nastave u 4. </a:t>
            </a:r>
          </a:p>
          <a:p>
            <a:r>
              <a:rPr lang="sr-Latn-BA" dirty="0"/>
              <a:t> </a:t>
            </a:r>
            <a:r>
              <a:rPr lang="sr-Latn-BA" dirty="0" smtClean="0"/>
              <a:t>     razredu kod svog učitelja predmeta. </a:t>
            </a:r>
          </a:p>
          <a:p>
            <a:r>
              <a:rPr lang="sr-Latn-BA" dirty="0" smtClean="0"/>
              <a:t>-    Učitelj ocjeni taj dio ispita u skladu sa PIK i pismenim uputstvom od strane DPK. </a:t>
            </a:r>
          </a:p>
          <a:p>
            <a:endParaRPr lang="sr-Latn-BA" dirty="0"/>
          </a:p>
          <a:p>
            <a:endParaRPr lang="sr-Latn-BA" dirty="0" smtClean="0"/>
          </a:p>
          <a:p>
            <a:endParaRPr lang="sr-Latn-BA" dirty="0"/>
          </a:p>
          <a:p>
            <a:endParaRPr lang="sr-Latn-BA" dirty="0" smtClean="0"/>
          </a:p>
          <a:p>
            <a:r>
              <a:rPr lang="sr-Latn-BA" dirty="0" smtClean="0"/>
              <a:t> </a:t>
            </a:r>
            <a:endParaRPr lang="sr-Latn-BA" dirty="0"/>
          </a:p>
        </p:txBody>
      </p:sp>
      <p:pic>
        <p:nvPicPr>
          <p:cNvPr id="3"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3501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0118562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a:lstStyle/>
          <a:p>
            <a:r>
              <a:rPr lang="sr-Latn-BA" dirty="0" smtClean="0"/>
              <a:t>Ocjenjivanje - problematika</a:t>
            </a:r>
            <a:endParaRPr lang="sr-Latn-BA" dirty="0"/>
          </a:p>
        </p:txBody>
      </p:sp>
      <p:sp>
        <p:nvSpPr>
          <p:cNvPr id="5" name="Ograda vsebine 4"/>
          <p:cNvSpPr>
            <a:spLocks noGrp="1"/>
          </p:cNvSpPr>
          <p:nvPr>
            <p:ph idx="1"/>
          </p:nvPr>
        </p:nvSpPr>
        <p:spPr/>
        <p:txBody>
          <a:bodyPr>
            <a:normAutofit lnSpcReduction="10000"/>
          </a:bodyPr>
          <a:lstStyle/>
          <a:p>
            <a:pPr marL="0" indent="0">
              <a:buNone/>
            </a:pPr>
            <a:r>
              <a:rPr lang="sr-Latn-BA" sz="2000" dirty="0" smtClean="0"/>
              <a:t>Dva različita cilja:</a:t>
            </a:r>
          </a:p>
          <a:p>
            <a:pPr marL="514350" indent="-514350">
              <a:buAutoNum type="arabicPeriod"/>
            </a:pPr>
            <a:r>
              <a:rPr lang="sr-Latn-BA" sz="2000" dirty="0" smtClean="0"/>
              <a:t>Što brže objaviti rezultate!</a:t>
            </a:r>
          </a:p>
          <a:p>
            <a:pPr marL="514350" indent="-514350">
              <a:buAutoNum type="arabicPeriod"/>
            </a:pPr>
            <a:r>
              <a:rPr lang="sr-Latn-BA" sz="2000" dirty="0" smtClean="0"/>
              <a:t>Objektivnost rezultata!</a:t>
            </a:r>
          </a:p>
          <a:p>
            <a:pPr marL="0" indent="0">
              <a:buNone/>
            </a:pPr>
            <a:r>
              <a:rPr lang="sr-Latn-BA" sz="2000" dirty="0" smtClean="0"/>
              <a:t>Objektivnost: </a:t>
            </a:r>
          </a:p>
          <a:p>
            <a:pPr>
              <a:buFont typeface="Wingdings" pitchFamily="2" charset="2"/>
              <a:buChar char="ü"/>
            </a:pPr>
            <a:r>
              <a:rPr lang="sr-Latn-BA" sz="2000" dirty="0" smtClean="0"/>
              <a:t>Upute za ocjenjivanje, mogućnost  savjetovanja (s glavnim ocjenjivačem i s pomoćnikom, internetski forum …)</a:t>
            </a:r>
          </a:p>
          <a:p>
            <a:pPr>
              <a:buFont typeface="Wingdings" pitchFamily="2" charset="2"/>
              <a:buChar char="ü"/>
            </a:pPr>
            <a:r>
              <a:rPr lang="sr-Latn-BA" sz="2000" dirty="0" smtClean="0">
                <a:solidFill>
                  <a:srgbClr val="C00000"/>
                </a:solidFill>
              </a:rPr>
              <a:t>Obrazovanje </a:t>
            </a:r>
            <a:r>
              <a:rPr lang="sr-Latn-BA" sz="2000" dirty="0"/>
              <a:t>(vrši se preko seminara pred početkom </a:t>
            </a:r>
            <a:r>
              <a:rPr lang="sr-Latn-BA" sz="2000" dirty="0" smtClean="0"/>
              <a:t>mature i pred ocjenjivanjem. </a:t>
            </a:r>
            <a:r>
              <a:rPr lang="sr-Latn-BA" sz="2000" dirty="0"/>
              <a:t>Vrše ga </a:t>
            </a:r>
            <a:r>
              <a:rPr lang="sr-Latn-BA" sz="2000" dirty="0" smtClean="0"/>
              <a:t>članovi DPK i suradnici </a:t>
            </a:r>
            <a:r>
              <a:rPr lang="sr-Latn-BA" sz="2000" dirty="0"/>
              <a:t>Rica)</a:t>
            </a:r>
          </a:p>
          <a:p>
            <a:pPr>
              <a:buFont typeface="Wingdings" pitchFamily="2" charset="2"/>
              <a:buChar char="ü"/>
            </a:pPr>
            <a:r>
              <a:rPr lang="sr-Latn-BA" sz="2000" dirty="0" smtClean="0">
                <a:solidFill>
                  <a:srgbClr val="C00000"/>
                </a:solidFill>
              </a:rPr>
              <a:t>Nadzor rada, nadzor kvalitete i izbor ocjenjivača</a:t>
            </a:r>
          </a:p>
          <a:p>
            <a:pPr marL="0" indent="0">
              <a:buNone/>
            </a:pPr>
            <a:r>
              <a:rPr lang="sr-Latn-BA" sz="2000" dirty="0" smtClean="0"/>
              <a:t>Problematika: isti učitelj</a:t>
            </a:r>
          </a:p>
          <a:p>
            <a:pPr>
              <a:buFontTx/>
              <a:buChar char="-"/>
            </a:pPr>
            <a:r>
              <a:rPr lang="sr-Latn-BA" sz="2000" dirty="0" smtClean="0"/>
              <a:t>Vodi nastavu u ostalim razredima škole</a:t>
            </a:r>
          </a:p>
          <a:p>
            <a:pPr>
              <a:buFontTx/>
              <a:buChar char="-"/>
            </a:pPr>
            <a:r>
              <a:rPr lang="sr-Latn-BA" sz="2000" dirty="0" smtClean="0"/>
              <a:t>Surađuje kod pismenog i usmenog ispita u školi</a:t>
            </a:r>
          </a:p>
          <a:p>
            <a:pPr>
              <a:buFontTx/>
              <a:buChar char="-"/>
            </a:pPr>
            <a:r>
              <a:rPr lang="sr-Latn-BA" sz="2000" dirty="0" smtClean="0"/>
              <a:t>Ocjenjuje na maturi</a:t>
            </a:r>
          </a:p>
          <a:p>
            <a:pPr>
              <a:buFontTx/>
              <a:buChar char="-"/>
            </a:pPr>
            <a:endParaRPr lang="sr-Latn-BA" sz="2000" dirty="0" smtClean="0"/>
          </a:p>
          <a:p>
            <a:pPr>
              <a:buFontTx/>
              <a:buChar char="-"/>
            </a:pPr>
            <a:endParaRPr lang="sr-Latn-BA" sz="2200" dirty="0" smtClean="0"/>
          </a:p>
          <a:p>
            <a:pPr marL="0" indent="0">
              <a:buNone/>
            </a:pPr>
            <a:endParaRPr lang="sr-Latn-BA" sz="2200" dirty="0" smtClean="0"/>
          </a:p>
          <a:p>
            <a:pPr marL="0" indent="0">
              <a:buNone/>
            </a:pPr>
            <a:endParaRPr lang="sr-Latn-BA" dirty="0"/>
          </a:p>
        </p:txBody>
      </p:sp>
      <p:pic>
        <p:nvPicPr>
          <p:cNvPr id="6"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3501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9384763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jeZBesedilom 1"/>
          <p:cNvSpPr txBox="1"/>
          <p:nvPr/>
        </p:nvSpPr>
        <p:spPr>
          <a:xfrm>
            <a:off x="683568" y="908720"/>
            <a:ext cx="7488832" cy="2585323"/>
          </a:xfrm>
          <a:prstGeom prst="rect">
            <a:avLst/>
          </a:prstGeom>
          <a:noFill/>
        </p:spPr>
        <p:txBody>
          <a:bodyPr wrap="square" rtlCol="0">
            <a:spAutoFit/>
          </a:bodyPr>
          <a:lstStyle/>
          <a:p>
            <a:r>
              <a:rPr lang="sr-Latn-BA" dirty="0" smtClean="0"/>
              <a:t>ANALIZA OCJENJIVANJA:</a:t>
            </a:r>
          </a:p>
          <a:p>
            <a:endParaRPr lang="sr-Latn-BA" dirty="0" smtClean="0"/>
          </a:p>
          <a:p>
            <a:r>
              <a:rPr lang="sr-Latn-BA" dirty="0" smtClean="0"/>
              <a:t>Glavni ocjenjivači i stručne službe Rica izrade analizu eksternog i unutarnjeg  ocjenjivanja.</a:t>
            </a:r>
          </a:p>
          <a:p>
            <a:r>
              <a:rPr lang="sr-Latn-BA" dirty="0" smtClean="0"/>
              <a:t>Glavni ocjenjivači s pomoćnicima pripreme posebnu analizu kontrolnog ocjenjivanja. </a:t>
            </a:r>
          </a:p>
          <a:p>
            <a:r>
              <a:rPr lang="sr-Latn-BA" dirty="0" smtClean="0"/>
              <a:t>Analize služe za </a:t>
            </a:r>
          </a:p>
          <a:p>
            <a:pPr marL="285750" indent="-285750">
              <a:buFontTx/>
              <a:buChar char="-"/>
            </a:pPr>
            <a:r>
              <a:rPr lang="sr-Latn-BA" dirty="0" smtClean="0"/>
              <a:t>savjetovanje, obrazovanje i osposabljanje eksternih ocjenjivača i </a:t>
            </a:r>
          </a:p>
          <a:p>
            <a:pPr marL="285750" indent="-285750">
              <a:buFontTx/>
              <a:buChar char="-"/>
            </a:pPr>
            <a:r>
              <a:rPr lang="sr-Latn-BA" dirty="0" smtClean="0"/>
              <a:t>za izbor ocjenjivača sljedeće godine.</a:t>
            </a:r>
            <a:endParaRPr lang="sr-Latn-BA" dirty="0"/>
          </a:p>
        </p:txBody>
      </p:sp>
      <p:pic>
        <p:nvPicPr>
          <p:cNvPr id="3"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3501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9262582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BA" noProof="0" dirty="0" smtClean="0"/>
              <a:t>Put do mature</a:t>
            </a:r>
            <a:endParaRPr lang="sr-Latn-BA" noProof="0" dirty="0"/>
          </a:p>
        </p:txBody>
      </p:sp>
      <p:sp>
        <p:nvSpPr>
          <p:cNvPr id="3" name="Ograda vsebine 2"/>
          <p:cNvSpPr>
            <a:spLocks noGrp="1"/>
          </p:cNvSpPr>
          <p:nvPr>
            <p:ph idx="1"/>
          </p:nvPr>
        </p:nvSpPr>
        <p:spPr/>
        <p:txBody>
          <a:bodyPr>
            <a:normAutofit fontScale="62500" lnSpcReduction="20000"/>
          </a:bodyPr>
          <a:lstStyle/>
          <a:p>
            <a:pPr marL="0" indent="0">
              <a:buNone/>
            </a:pPr>
            <a:r>
              <a:rPr lang="sr-Latn-BA" b="1" noProof="0" dirty="0" smtClean="0">
                <a:solidFill>
                  <a:srgbClr val="C00000"/>
                </a:solidFill>
              </a:rPr>
              <a:t>Do 1960. </a:t>
            </a:r>
            <a:r>
              <a:rPr lang="sr-Latn-BA" noProof="0" dirty="0" smtClean="0"/>
              <a:t>godine bio je zaključak srednje škole sličan općoj maturi danas: pet ispita (4 obvezna – materinski jezik, strani jezik, mat., pov.) + 1 (izborni – bio., kem., fiz.). Svi kandidati polagali su iste ispite iz matematike i stranog jezika. Predsjednik ispitne komisije bio je vanjski učitelj.</a:t>
            </a:r>
          </a:p>
          <a:p>
            <a:pPr marL="0" indent="0">
              <a:buNone/>
            </a:pPr>
            <a:r>
              <a:rPr lang="sr-Latn-BA" b="1" noProof="0" dirty="0" smtClean="0">
                <a:solidFill>
                  <a:srgbClr val="C00000"/>
                </a:solidFill>
              </a:rPr>
              <a:t>1967.</a:t>
            </a:r>
            <a:r>
              <a:rPr lang="sr-Latn-BA" noProof="0" dirty="0" smtClean="0"/>
              <a:t> godine uveden je zaključni ispit: 2 obvezna i najviše 3 izborna premeta. </a:t>
            </a:r>
          </a:p>
          <a:p>
            <a:pPr marL="0" indent="0">
              <a:buNone/>
            </a:pPr>
            <a:r>
              <a:rPr lang="sr-Latn-BA" b="1" noProof="0" dirty="0" smtClean="0">
                <a:solidFill>
                  <a:srgbClr val="C00000"/>
                </a:solidFill>
              </a:rPr>
              <a:t>1980.</a:t>
            </a:r>
            <a:r>
              <a:rPr lang="sr-Latn-BA" noProof="0" dirty="0" smtClean="0"/>
              <a:t> godine dobili smo Zakon o usmjerenom obrazovanju, koji je anulirao gimnazije i konačno ocjenjivanje znanja. </a:t>
            </a:r>
          </a:p>
          <a:p>
            <a:pPr marL="0" indent="0">
              <a:buNone/>
            </a:pPr>
            <a:r>
              <a:rPr lang="sr-Latn-BA" dirty="0" smtClean="0"/>
              <a:t>Poslje 1980. </a:t>
            </a:r>
            <a:r>
              <a:rPr lang="sr-Latn-BA" dirty="0"/>
              <a:t>godine sve </a:t>
            </a:r>
            <a:r>
              <a:rPr lang="sr-Latn-BA" dirty="0" smtClean="0"/>
              <a:t>je više sveučilišta sugeriralo</a:t>
            </a:r>
            <a:r>
              <a:rPr lang="sr-Latn-BA" dirty="0"/>
              <a:t>, da </a:t>
            </a:r>
            <a:r>
              <a:rPr lang="sr-Latn-BA" dirty="0" smtClean="0"/>
              <a:t>treba ponovno </a:t>
            </a:r>
            <a:r>
              <a:rPr lang="sr-Latn-BA" dirty="0"/>
              <a:t>uvesti maturu.</a:t>
            </a:r>
          </a:p>
          <a:p>
            <a:pPr marL="0" indent="0">
              <a:buNone/>
            </a:pPr>
            <a:r>
              <a:rPr lang="sr-Latn-BA" b="1" noProof="0" dirty="0" smtClean="0">
                <a:solidFill>
                  <a:srgbClr val="C00000"/>
                </a:solidFill>
              </a:rPr>
              <a:t>1991.</a:t>
            </a:r>
            <a:r>
              <a:rPr lang="sr-Latn-BA" noProof="0" dirty="0" smtClean="0"/>
              <a:t> godine ponovno je uveden zaključni ispit (4 predmeta).</a:t>
            </a:r>
          </a:p>
          <a:p>
            <a:pPr marL="0" indent="0">
              <a:buNone/>
            </a:pPr>
            <a:r>
              <a:rPr lang="sr-Latn-BA" b="1" noProof="0" dirty="0" smtClean="0">
                <a:solidFill>
                  <a:srgbClr val="C00000"/>
                </a:solidFill>
              </a:rPr>
              <a:t>1992.</a:t>
            </a:r>
            <a:r>
              <a:rPr lang="sr-Latn-BA" noProof="0" dirty="0" smtClean="0"/>
              <a:t> imenovani su Ric, MK OM in DIK.</a:t>
            </a:r>
          </a:p>
          <a:p>
            <a:pPr marL="0" indent="0">
              <a:buNone/>
            </a:pPr>
            <a:r>
              <a:rPr lang="sr-Latn-BA" noProof="0" dirty="0" smtClean="0"/>
              <a:t>1994./</a:t>
            </a:r>
            <a:r>
              <a:rPr lang="sr-Latn-BA" b="1" dirty="0" smtClean="0">
                <a:solidFill>
                  <a:srgbClr val="C00000"/>
                </a:solidFill>
              </a:rPr>
              <a:t>1</a:t>
            </a:r>
            <a:r>
              <a:rPr lang="sr-Latn-BA" b="1" noProof="0" dirty="0" smtClean="0">
                <a:solidFill>
                  <a:srgbClr val="C00000"/>
                </a:solidFill>
              </a:rPr>
              <a:t>995.</a:t>
            </a:r>
            <a:r>
              <a:rPr lang="sr-Latn-BA" noProof="0" dirty="0" smtClean="0"/>
              <a:t> bila je izvedena prva opća matura. </a:t>
            </a:r>
          </a:p>
          <a:p>
            <a:pPr marL="0" indent="0">
              <a:buNone/>
            </a:pPr>
            <a:r>
              <a:rPr lang="sr-Latn-BA" b="1" noProof="0" dirty="0" smtClean="0">
                <a:solidFill>
                  <a:srgbClr val="C00000"/>
                </a:solidFill>
              </a:rPr>
              <a:t>2001.</a:t>
            </a:r>
            <a:r>
              <a:rPr lang="sr-Latn-BA" noProof="0" dirty="0" smtClean="0"/>
              <a:t> godine bila je izvedena prava stručna matura. </a:t>
            </a:r>
          </a:p>
          <a:p>
            <a:pPr marL="0" indent="0">
              <a:buNone/>
            </a:pPr>
            <a:r>
              <a:rPr lang="sr-Latn-BA" noProof="0" dirty="0" smtClean="0"/>
              <a:t>2003. godine dobili smo Zakon o maturi.</a:t>
            </a:r>
          </a:p>
        </p:txBody>
      </p:sp>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0388039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a:lstStyle/>
          <a:p>
            <a:r>
              <a:rPr lang="sr-Latn-BA" dirty="0" smtClean="0"/>
              <a:t>Uspjeh kandidata</a:t>
            </a:r>
            <a:endParaRPr lang="sr-Latn-BA" dirty="0"/>
          </a:p>
        </p:txBody>
      </p:sp>
      <p:sp>
        <p:nvSpPr>
          <p:cNvPr id="5" name="Ograda vsebine 4"/>
          <p:cNvSpPr>
            <a:spLocks noGrp="1"/>
          </p:cNvSpPr>
          <p:nvPr>
            <p:ph idx="1"/>
          </p:nvPr>
        </p:nvSpPr>
        <p:spPr/>
        <p:txBody>
          <a:bodyPr>
            <a:normAutofit fontScale="47500" lnSpcReduction="20000"/>
          </a:bodyPr>
          <a:lstStyle/>
          <a:p>
            <a:r>
              <a:rPr lang="sr-Latn-BA" sz="3600" dirty="0" smtClean="0">
                <a:solidFill>
                  <a:srgbClr val="C00000"/>
                </a:solidFill>
              </a:rPr>
              <a:t>Uspjeh</a:t>
            </a:r>
            <a:r>
              <a:rPr lang="sr-Latn-BA" sz="3600" dirty="0" smtClean="0"/>
              <a:t> </a:t>
            </a:r>
            <a:r>
              <a:rPr lang="sr-Latn-BA" sz="3600" dirty="0"/>
              <a:t>kandidata se </a:t>
            </a:r>
            <a:r>
              <a:rPr lang="sr-Latn-BA" sz="3600" dirty="0" smtClean="0"/>
              <a:t>ocjenjuje</a:t>
            </a:r>
            <a:r>
              <a:rPr lang="sr-Latn-BA" sz="3600" dirty="0"/>
              <a:t>: </a:t>
            </a:r>
            <a:r>
              <a:rPr lang="sr-Latn-BA" sz="3600" dirty="0" smtClean="0"/>
              <a:t>s </a:t>
            </a:r>
            <a:r>
              <a:rPr lang="sr-Latn-BA" sz="3600" dirty="0"/>
              <a:t>bodovima, </a:t>
            </a:r>
            <a:r>
              <a:rPr lang="sr-Latn-BA" sz="3600" dirty="0" smtClean="0"/>
              <a:t>s postotkom bodova </a:t>
            </a:r>
            <a:r>
              <a:rPr lang="sr-Latn-BA" sz="3600" dirty="0"/>
              <a:t>i </a:t>
            </a:r>
            <a:r>
              <a:rPr lang="sr-Latn-BA" sz="3600" dirty="0" smtClean="0"/>
              <a:t>ocjenama</a:t>
            </a:r>
            <a:r>
              <a:rPr lang="sr-Latn-BA" sz="3600" dirty="0"/>
              <a:t>.</a:t>
            </a:r>
          </a:p>
          <a:p>
            <a:pPr>
              <a:buAutoNum type="arabicPeriod"/>
            </a:pPr>
            <a:r>
              <a:rPr lang="sr-Latn-BA" sz="3600" dirty="0"/>
              <a:t>Bodovi su na osnovi uputa za </a:t>
            </a:r>
            <a:r>
              <a:rPr lang="sr-Latn-BA" sz="3600" dirty="0" smtClean="0"/>
              <a:t>ocjenjivanje od </a:t>
            </a:r>
            <a:r>
              <a:rPr lang="sr-Latn-BA" sz="3600" dirty="0"/>
              <a:t>strane DPK.</a:t>
            </a:r>
          </a:p>
          <a:p>
            <a:pPr>
              <a:buAutoNum type="arabicPeriod"/>
            </a:pPr>
            <a:r>
              <a:rPr lang="sr-Latn-BA" sz="3600" dirty="0"/>
              <a:t>Ric sabere bodove </a:t>
            </a:r>
            <a:r>
              <a:rPr lang="sr-Latn-BA" sz="3600" dirty="0" smtClean="0"/>
              <a:t>pismenog, usmenog i </a:t>
            </a:r>
            <a:r>
              <a:rPr lang="sr-Latn-BA" sz="3600" dirty="0"/>
              <a:t>praktičnog ispita.</a:t>
            </a:r>
          </a:p>
          <a:p>
            <a:pPr>
              <a:buAutoNum type="arabicPeriod"/>
            </a:pPr>
            <a:r>
              <a:rPr lang="sr-Latn-BA" sz="3600" dirty="0" smtClean="0"/>
              <a:t>S PIK-a </a:t>
            </a:r>
            <a:r>
              <a:rPr lang="sr-Latn-BA" sz="3600" dirty="0"/>
              <a:t>se odredi odnos između pojedinih </a:t>
            </a:r>
            <a:r>
              <a:rPr lang="sr-Latn-BA" sz="3600" dirty="0" smtClean="0"/>
              <a:t>djelova </a:t>
            </a:r>
            <a:r>
              <a:rPr lang="sr-Latn-BA" sz="3600" dirty="0"/>
              <a:t>ispita. </a:t>
            </a:r>
          </a:p>
          <a:p>
            <a:pPr>
              <a:buAutoNum type="arabicPeriod"/>
            </a:pPr>
            <a:r>
              <a:rPr lang="sr-Latn-BA" sz="3600" dirty="0" smtClean="0"/>
              <a:t>Postotak bodova </a:t>
            </a:r>
            <a:r>
              <a:rPr lang="sr-Latn-BA" sz="3600" dirty="0"/>
              <a:t>se </a:t>
            </a:r>
            <a:r>
              <a:rPr lang="sr-Latn-BA" sz="3600" dirty="0" smtClean="0"/>
              <a:t>pretvori </a:t>
            </a:r>
            <a:r>
              <a:rPr lang="sr-Latn-BA" sz="3600" dirty="0"/>
              <a:t>u </a:t>
            </a:r>
            <a:r>
              <a:rPr lang="sr-Latn-BA" sz="3600" dirty="0" smtClean="0"/>
              <a:t>ocjenu</a:t>
            </a:r>
            <a:r>
              <a:rPr lang="sr-Latn-BA" sz="3600" dirty="0"/>
              <a:t>. DK OM  na </a:t>
            </a:r>
            <a:r>
              <a:rPr lang="sr-Latn-BA" sz="3600" dirty="0" smtClean="0"/>
              <a:t>prijedlog </a:t>
            </a:r>
            <a:r>
              <a:rPr lang="sr-Latn-BA" sz="3600" dirty="0"/>
              <a:t>DPK odredi mjerilo (kriterij) za pretvorbu </a:t>
            </a:r>
            <a:r>
              <a:rPr lang="sr-Latn-BA" sz="3600" dirty="0" smtClean="0"/>
              <a:t>postotka </a:t>
            </a:r>
            <a:r>
              <a:rPr lang="sr-Latn-BA" sz="3600" dirty="0"/>
              <a:t>bodova u ocjene (1 - 5) i bodovne ocjene (1 – 8).</a:t>
            </a:r>
          </a:p>
          <a:p>
            <a:pPr>
              <a:buAutoNum type="arabicPeriod"/>
            </a:pPr>
            <a:r>
              <a:rPr lang="sr-Latn-BA" sz="3600" dirty="0"/>
              <a:t>Ti kriteriji važe za oba </a:t>
            </a:r>
            <a:r>
              <a:rPr lang="sr-Latn-BA" sz="3600" dirty="0" err="1"/>
              <a:t>roka</a:t>
            </a:r>
            <a:r>
              <a:rPr lang="sr-Latn-BA" sz="3600" dirty="0"/>
              <a:t> mature.</a:t>
            </a:r>
          </a:p>
          <a:p>
            <a:pPr>
              <a:buAutoNum type="arabicPeriod"/>
            </a:pPr>
            <a:endParaRPr lang="sr-Latn-BA" sz="3600" dirty="0"/>
          </a:p>
          <a:p>
            <a:r>
              <a:rPr lang="sr-Latn-BA" sz="3600" dirty="0"/>
              <a:t>Certifikat: svjedodžba (mat. </a:t>
            </a:r>
            <a:r>
              <a:rPr lang="sr-Latn-BA" sz="3600" dirty="0" smtClean="0"/>
              <a:t>certifikat) </a:t>
            </a:r>
            <a:r>
              <a:rPr lang="sr-Latn-BA" sz="3600" dirty="0"/>
              <a:t>i </a:t>
            </a:r>
            <a:r>
              <a:rPr lang="sr-Latn-BA" sz="3600" dirty="0" smtClean="0"/>
              <a:t>obavijest </a:t>
            </a:r>
            <a:r>
              <a:rPr lang="sr-Latn-BA" sz="3600" dirty="0"/>
              <a:t>o </a:t>
            </a:r>
            <a:r>
              <a:rPr lang="sr-Latn-BA" sz="3600" dirty="0" smtClean="0"/>
              <a:t>uspijehu.</a:t>
            </a:r>
            <a:endParaRPr lang="sr-Latn-BA" sz="3600" dirty="0"/>
          </a:p>
          <a:p>
            <a:r>
              <a:rPr lang="sr-Latn-BA" sz="3600" dirty="0"/>
              <a:t>Kandidat koji nije pristupio </a:t>
            </a:r>
            <a:r>
              <a:rPr lang="sr-Latn-BA" sz="3600" dirty="0" smtClean="0"/>
              <a:t> </a:t>
            </a:r>
            <a:r>
              <a:rPr lang="sr-Latn-BA" sz="3600" dirty="0"/>
              <a:t>ispitu je </a:t>
            </a:r>
            <a:r>
              <a:rPr lang="sr-Latn-BA" sz="3600" dirty="0" smtClean="0"/>
              <a:t>neocjenjen </a:t>
            </a:r>
            <a:r>
              <a:rPr lang="sr-Latn-BA" sz="3600" dirty="0"/>
              <a:t>(</a:t>
            </a:r>
            <a:r>
              <a:rPr lang="sr-Latn-BA" sz="3600" dirty="0" smtClean="0"/>
              <a:t>dobije </a:t>
            </a:r>
            <a:r>
              <a:rPr lang="sr-Latn-BA" sz="3600" dirty="0"/>
              <a:t>samo </a:t>
            </a:r>
            <a:r>
              <a:rPr lang="sr-Latn-BA" sz="3600" dirty="0" smtClean="0"/>
              <a:t>obavijest</a:t>
            </a:r>
            <a:r>
              <a:rPr lang="sr-Latn-BA" sz="3600" dirty="0"/>
              <a:t>).</a:t>
            </a:r>
          </a:p>
          <a:p>
            <a:endParaRPr lang="sr-Latn-BA" sz="3600" dirty="0"/>
          </a:p>
          <a:p>
            <a:r>
              <a:rPr lang="sr-Latn-BA" sz="3600" dirty="0">
                <a:solidFill>
                  <a:srgbClr val="C00000"/>
                </a:solidFill>
              </a:rPr>
              <a:t>Trajni značaj </a:t>
            </a:r>
            <a:r>
              <a:rPr lang="sr-Latn-BA" sz="3600" dirty="0"/>
              <a:t>ispita:</a:t>
            </a:r>
          </a:p>
          <a:p>
            <a:r>
              <a:rPr lang="sr-Latn-BA" sz="3600" dirty="0"/>
              <a:t>Praktični ispit, ispitni nastup (glazba)</a:t>
            </a:r>
          </a:p>
          <a:p>
            <a:endParaRPr lang="sr-Latn-BA" sz="3600" dirty="0"/>
          </a:p>
          <a:p>
            <a:r>
              <a:rPr lang="sr-Latn-BA" sz="3600" dirty="0">
                <a:solidFill>
                  <a:srgbClr val="C00000"/>
                </a:solidFill>
              </a:rPr>
              <a:t>Popravljanje </a:t>
            </a:r>
            <a:r>
              <a:rPr lang="sr-Latn-BA" sz="3600" dirty="0"/>
              <a:t>negativnih </a:t>
            </a:r>
            <a:r>
              <a:rPr lang="sr-Latn-BA" sz="3600" dirty="0" smtClean="0"/>
              <a:t>ocjena</a:t>
            </a:r>
            <a:endParaRPr lang="sr-Latn-BA" sz="3600" dirty="0"/>
          </a:p>
          <a:p>
            <a:endParaRPr lang="sr-Latn-BA" sz="3600" dirty="0"/>
          </a:p>
          <a:p>
            <a:r>
              <a:rPr lang="sr-Latn-BA" sz="3600" dirty="0" smtClean="0">
                <a:solidFill>
                  <a:srgbClr val="C00000"/>
                </a:solidFill>
              </a:rPr>
              <a:t>Popravljanje </a:t>
            </a:r>
            <a:r>
              <a:rPr lang="sr-Latn-BA" sz="3600" dirty="0" smtClean="0"/>
              <a:t>ocjene</a:t>
            </a:r>
            <a:endParaRPr lang="sr-Latn-BA" sz="3600" dirty="0"/>
          </a:p>
          <a:p>
            <a:pPr marL="0" indent="0">
              <a:buNone/>
            </a:pPr>
            <a:endParaRPr lang="sr-Latn-BA" dirty="0"/>
          </a:p>
        </p:txBody>
      </p:sp>
      <p:pic>
        <p:nvPicPr>
          <p:cNvPr id="6"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0764721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a:normAutofit fontScale="90000"/>
          </a:bodyPr>
          <a:lstStyle/>
          <a:p>
            <a:r>
              <a:rPr lang="sr-Latn-BA" dirty="0" smtClean="0"/>
              <a:t>TAJNOST</a:t>
            </a:r>
            <a:br>
              <a:rPr lang="sr-Latn-BA" dirty="0" smtClean="0"/>
            </a:br>
            <a:endParaRPr lang="sr-Latn-BA" dirty="0"/>
          </a:p>
        </p:txBody>
      </p:sp>
      <p:sp>
        <p:nvSpPr>
          <p:cNvPr id="5" name="Ograda vsebine 4"/>
          <p:cNvSpPr>
            <a:spLocks noGrp="1"/>
          </p:cNvSpPr>
          <p:nvPr>
            <p:ph idx="1"/>
          </p:nvPr>
        </p:nvSpPr>
        <p:spPr/>
        <p:txBody>
          <a:bodyPr>
            <a:normAutofit fontScale="92500" lnSpcReduction="10000"/>
          </a:bodyPr>
          <a:lstStyle/>
          <a:p>
            <a:pPr marL="0" indent="0">
              <a:buNone/>
            </a:pPr>
            <a:r>
              <a:rPr lang="sr-Latn-BA" dirty="0" smtClean="0"/>
              <a:t>Pravilnik</a:t>
            </a:r>
          </a:p>
          <a:p>
            <a:pPr>
              <a:buFontTx/>
              <a:buChar char="-"/>
            </a:pPr>
            <a:r>
              <a:rPr lang="sr-Latn-BA" dirty="0" smtClean="0"/>
              <a:t>Što je ispitna tajnost: ispitno gradivo, raspored eksternih ocjenjivača, razvrstavanje kandidata po skupinama, po razredima, raspored nadozornih učitelja, imenovanje vanjskih nadzornih učitelja,  broj bodova na usmenim ispitima, šifre kandidata, broj bodova kod ispita do objave rezultata … </a:t>
            </a:r>
          </a:p>
          <a:p>
            <a:pPr>
              <a:buFontTx/>
              <a:buChar char="-"/>
            </a:pPr>
            <a:r>
              <a:rPr lang="sr-Latn-BA" dirty="0" smtClean="0"/>
              <a:t>Način čuvanja tajnosti</a:t>
            </a:r>
          </a:p>
          <a:p>
            <a:pPr marL="0" indent="0">
              <a:buNone/>
            </a:pPr>
            <a:r>
              <a:rPr lang="sr-Latn-BA" dirty="0" smtClean="0"/>
              <a:t>Izjava o </a:t>
            </a:r>
            <a:r>
              <a:rPr lang="sr-Latn-BA" dirty="0" smtClean="0">
                <a:solidFill>
                  <a:srgbClr val="FF0000"/>
                </a:solidFill>
              </a:rPr>
              <a:t>zaštiti</a:t>
            </a:r>
            <a:r>
              <a:rPr lang="sr-Latn-BA" dirty="0" smtClean="0"/>
              <a:t> </a:t>
            </a:r>
            <a:r>
              <a:rPr lang="sr-Latn-BA" dirty="0" smtClean="0"/>
              <a:t>ispitne tajnosti i </a:t>
            </a:r>
            <a:r>
              <a:rPr lang="sr-Latn-BA" dirty="0" smtClean="0">
                <a:solidFill>
                  <a:srgbClr val="FF0000"/>
                </a:solidFill>
              </a:rPr>
              <a:t>rođaka </a:t>
            </a:r>
            <a:r>
              <a:rPr lang="sr-Latn-BA" dirty="0" smtClean="0">
                <a:solidFill>
                  <a:srgbClr val="FF0000"/>
                </a:solidFill>
              </a:rPr>
              <a:t>na </a:t>
            </a:r>
            <a:r>
              <a:rPr lang="sr-Latn-BA" dirty="0" smtClean="0"/>
              <a:t>maturi</a:t>
            </a:r>
          </a:p>
          <a:p>
            <a:pPr marL="0" indent="0">
              <a:buNone/>
            </a:pPr>
            <a:endParaRPr lang="sr-Latn-BA" dirty="0"/>
          </a:p>
        </p:txBody>
      </p:sp>
      <p:pic>
        <p:nvPicPr>
          <p:cNvPr id="6"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3501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3188454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a:lstStyle/>
          <a:p>
            <a:r>
              <a:rPr lang="sr-Latn-BA" dirty="0" smtClean="0"/>
              <a:t>Dostava gradiva na škole</a:t>
            </a:r>
            <a:endParaRPr lang="sr-Latn-BA" dirty="0"/>
          </a:p>
        </p:txBody>
      </p:sp>
      <p:pic>
        <p:nvPicPr>
          <p:cNvPr id="6" name="Picture 1"/>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3154680" y="2285841"/>
            <a:ext cx="2834640" cy="3154680"/>
          </a:xfrm>
          <a:prstGeom prst="rect">
            <a:avLst/>
          </a:prstGeom>
          <a:noFill/>
          <a:ln>
            <a:noFill/>
          </a:ln>
          <a:effectLst/>
          <a:extLst>
            <a:ext uri="{909E8E84-426E-40DD-AFC4-6F175D3DCCD1}">
              <a14:hiddenFill xmlns="" xmlns:a14="http://schemas.microsoft.com/office/drawing/2010/main">
                <a:blipFill dpi="0" rotWithShape="0">
                  <a:blip/>
                  <a:srcRect/>
                  <a:stretch>
                    <a:fillRect/>
                  </a:stretch>
                </a:blip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pic>
        <p:nvPicPr>
          <p:cNvPr id="7"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151128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jeZBesedilom 1"/>
          <p:cNvSpPr txBox="1"/>
          <p:nvPr/>
        </p:nvSpPr>
        <p:spPr>
          <a:xfrm>
            <a:off x="655762" y="802829"/>
            <a:ext cx="7920880" cy="2862322"/>
          </a:xfrm>
          <a:prstGeom prst="rect">
            <a:avLst/>
          </a:prstGeom>
          <a:noFill/>
        </p:spPr>
        <p:txBody>
          <a:bodyPr wrap="square" rtlCol="0">
            <a:spAutoFit/>
          </a:bodyPr>
          <a:lstStyle/>
          <a:p>
            <a:pPr marL="342900" indent="-342900">
              <a:buFont typeface="Wingdings" pitchFamily="2" charset="2"/>
              <a:buChar char="Ø"/>
            </a:pPr>
            <a:r>
              <a:rPr lang="sr-Latn-BA" dirty="0" smtClean="0"/>
              <a:t>Pošta Slovenije </a:t>
            </a:r>
            <a:r>
              <a:rPr lang="sr-Latn-BA" dirty="0" err="1" smtClean="0"/>
              <a:t>d.o.o</a:t>
            </a:r>
            <a:r>
              <a:rPr lang="sr-Latn-BA" dirty="0" smtClean="0"/>
              <a:t> – dogovor</a:t>
            </a:r>
          </a:p>
          <a:p>
            <a:r>
              <a:rPr lang="sr-Latn-BA" dirty="0" smtClean="0"/>
              <a:t> </a:t>
            </a:r>
          </a:p>
          <a:p>
            <a:pPr marL="285750" indent="-285750">
              <a:buFont typeface="Wingdings" pitchFamily="2" charset="2"/>
              <a:buChar char="Ø"/>
            </a:pPr>
            <a:r>
              <a:rPr lang="sr-Latn-BA" dirty="0" smtClean="0"/>
              <a:t>Upute za preuzimanje gradiva u školi</a:t>
            </a:r>
          </a:p>
          <a:p>
            <a:r>
              <a:rPr lang="sr-Latn-BA" dirty="0" smtClean="0"/>
              <a:t>- Unaprijed znan rok dostave gradiva u škole između 10.00 i 12.00</a:t>
            </a:r>
          </a:p>
          <a:p>
            <a:r>
              <a:rPr lang="sr-Latn-BA" dirty="0" smtClean="0"/>
              <a:t>- Preuzima samo ovlaštena osoba</a:t>
            </a:r>
          </a:p>
          <a:p>
            <a:r>
              <a:rPr lang="sr-Latn-BA" dirty="0" smtClean="0"/>
              <a:t>- Kontrola gradiva i potvrda prijema gradiva</a:t>
            </a:r>
          </a:p>
          <a:p>
            <a:r>
              <a:rPr lang="sr-Latn-BA" dirty="0" smtClean="0"/>
              <a:t>- Ispitno gradivo se pohrani na određenom </a:t>
            </a:r>
            <a:r>
              <a:rPr lang="sr-Latn-BA" dirty="0" smtClean="0"/>
              <a:t>mjestu </a:t>
            </a:r>
            <a:endParaRPr lang="sr-Latn-BA" dirty="0" smtClean="0"/>
          </a:p>
          <a:p>
            <a:endParaRPr lang="sr-Latn-BA" dirty="0" smtClean="0"/>
          </a:p>
          <a:p>
            <a:pPr marL="285750" indent="-285750">
              <a:buFont typeface="Wingdings" pitchFamily="2" charset="2"/>
              <a:buChar char="Ø"/>
            </a:pPr>
            <a:r>
              <a:rPr lang="sr-Latn-BA" dirty="0"/>
              <a:t>U</a:t>
            </a:r>
            <a:r>
              <a:rPr lang="sr-Latn-BA" dirty="0" smtClean="0"/>
              <a:t>pute za vraćanje gradiva  Ric-u</a:t>
            </a:r>
          </a:p>
          <a:p>
            <a:endParaRPr lang="sr-Latn-BA" dirty="0"/>
          </a:p>
        </p:txBody>
      </p:sp>
    </p:spTree>
    <p:extLst>
      <p:ext uri="{BB962C8B-B14F-4D97-AF65-F5344CB8AC3E}">
        <p14:creationId xmlns="" xmlns:p14="http://schemas.microsoft.com/office/powerpoint/2010/main" val="29548234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idx="4294967295"/>
          </p:nvPr>
        </p:nvSpPr>
        <p:spPr>
          <a:xfrm>
            <a:off x="457200" y="274638"/>
            <a:ext cx="8229600" cy="11430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sl-SI" dirty="0" smtClean="0"/>
              <a:t>Ispitni red</a:t>
            </a:r>
            <a:endParaRPr lang="sl-SI" dirty="0"/>
          </a:p>
        </p:txBody>
      </p:sp>
      <p:sp>
        <p:nvSpPr>
          <p:cNvPr id="15362" name="Rectangle 2"/>
          <p:cNvSpPr>
            <a:spLocks noGrp="1" noChangeArrowheads="1"/>
          </p:cNvSpPr>
          <p:nvPr>
            <p:ph type="body" idx="4294967295"/>
          </p:nvPr>
        </p:nvSpPr>
        <p:spPr>
          <a:xfrm>
            <a:off x="457200" y="1600200"/>
            <a:ext cx="8229600" cy="4525963"/>
          </a:xfrm>
          <a:ln/>
        </p:spPr>
        <p:txBody>
          <a:bodyPr lIns="0" tIns="0" rIns="0" bIns="0"/>
          <a:lstStyle/>
          <a:p>
            <a:endParaRPr lang="sl-SI"/>
          </a:p>
        </p:txBody>
      </p:sp>
      <p:pic>
        <p:nvPicPr>
          <p:cNvPr id="15363"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95288" y="1268413"/>
            <a:ext cx="8280400" cy="4681537"/>
          </a:xfrm>
          <a:prstGeom prst="rect">
            <a:avLst/>
          </a:prstGeom>
          <a:noFill/>
          <a:ln>
            <a:noFill/>
          </a:ln>
          <a:effectLst/>
          <a:extLst>
            <a:ext uri="{909E8E84-426E-40DD-AFC4-6F175D3DCCD1}">
              <a14:hiddenFill xmlns="" xmlns:a14="http://schemas.microsoft.com/office/drawing/2010/main">
                <a:blipFill dpi="0" rotWithShape="0">
                  <a:blip/>
                  <a:srcRect/>
                  <a:stretch>
                    <a:fillRect/>
                  </a:stretch>
                </a:blip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pic>
        <p:nvPicPr>
          <p:cNvPr id="5" name="Picture 2" descr="C:\Users\GMohorcic\Documents\0 Gregor\ZRSS\5-Skupne službe\mednarodno\Twinning Bosna - ZRSŠ CPI RIC\Logotip\Twinning_logo_FIN.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69775688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BA" dirty="0" smtClean="0"/>
              <a:t>Pismeni ispit</a:t>
            </a:r>
            <a:endParaRPr lang="sr-Latn-BA" dirty="0"/>
          </a:p>
        </p:txBody>
      </p:sp>
      <p:sp>
        <p:nvSpPr>
          <p:cNvPr id="3" name="Ograda vsebine 2"/>
          <p:cNvSpPr>
            <a:spLocks noGrp="1"/>
          </p:cNvSpPr>
          <p:nvPr>
            <p:ph idx="1"/>
          </p:nvPr>
        </p:nvSpPr>
        <p:spPr/>
        <p:txBody>
          <a:bodyPr>
            <a:normAutofit/>
          </a:bodyPr>
          <a:lstStyle/>
          <a:p>
            <a:pPr>
              <a:buFontTx/>
              <a:buChar char="-"/>
            </a:pPr>
            <a:r>
              <a:rPr lang="sr-Latn-BA" dirty="0" smtClean="0"/>
              <a:t>Nadzorni učitelji </a:t>
            </a:r>
          </a:p>
          <a:p>
            <a:pPr>
              <a:buFontTx/>
              <a:buChar char="-"/>
            </a:pPr>
            <a:r>
              <a:rPr lang="sr-Latn-BA" dirty="0" smtClean="0"/>
              <a:t>Grupiranje kandidata po razredima</a:t>
            </a:r>
          </a:p>
          <a:p>
            <a:pPr>
              <a:buFontTx/>
              <a:buChar char="-"/>
            </a:pPr>
            <a:r>
              <a:rPr lang="sr-Latn-BA" dirty="0" smtClean="0"/>
              <a:t>Priprema ispitnog prostora</a:t>
            </a:r>
          </a:p>
          <a:p>
            <a:pPr>
              <a:buFontTx/>
              <a:buChar char="-"/>
            </a:pPr>
            <a:r>
              <a:rPr lang="sr-Latn-BA" dirty="0" smtClean="0"/>
              <a:t>Objava rasporeda kandidata po razredima</a:t>
            </a:r>
          </a:p>
          <a:p>
            <a:pPr>
              <a:buFontTx/>
              <a:buChar char="-"/>
            </a:pPr>
            <a:r>
              <a:rPr lang="sr-Latn-BA" dirty="0" smtClean="0"/>
              <a:t>Interna pravila škole (kućni red …)</a:t>
            </a:r>
          </a:p>
          <a:p>
            <a:pPr>
              <a:buFontTx/>
              <a:buChar char="-"/>
            </a:pPr>
            <a:r>
              <a:rPr lang="sr-Latn-BA" dirty="0" smtClean="0"/>
              <a:t>Provedba pismenog ispita</a:t>
            </a:r>
          </a:p>
          <a:p>
            <a:pPr>
              <a:buFontTx/>
              <a:buChar char="-"/>
            </a:pPr>
            <a:r>
              <a:rPr lang="sr-Latn-BA" dirty="0" smtClean="0"/>
              <a:t>Vraćanje gradiva </a:t>
            </a:r>
            <a:r>
              <a:rPr lang="sr-Latn-BA" dirty="0" smtClean="0"/>
              <a:t>u</a:t>
            </a:r>
            <a:r>
              <a:rPr lang="sr-Latn-BA" dirty="0" smtClean="0"/>
              <a:t> </a:t>
            </a:r>
            <a:r>
              <a:rPr lang="sr-Latn-BA" dirty="0" smtClean="0"/>
              <a:t>Ric</a:t>
            </a:r>
          </a:p>
          <a:p>
            <a:pPr>
              <a:buFontTx/>
              <a:buChar char="-"/>
            </a:pPr>
            <a:endParaRPr lang="sr-Latn-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7101419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BA" dirty="0" smtClean="0"/>
              <a:t>Kršenje maturalnih pravila</a:t>
            </a:r>
            <a:endParaRPr lang="sr-Latn-BA" dirty="0"/>
          </a:p>
        </p:txBody>
      </p:sp>
      <p:sp>
        <p:nvSpPr>
          <p:cNvPr id="3" name="Ograda vsebine 2"/>
          <p:cNvSpPr>
            <a:spLocks noGrp="1"/>
          </p:cNvSpPr>
          <p:nvPr>
            <p:ph idx="1"/>
          </p:nvPr>
        </p:nvSpPr>
        <p:spPr/>
        <p:txBody>
          <a:bodyPr>
            <a:normAutofit fontScale="92500" lnSpcReduction="20000"/>
          </a:bodyPr>
          <a:lstStyle/>
          <a:p>
            <a:pPr marL="0" indent="0">
              <a:buNone/>
            </a:pPr>
            <a:r>
              <a:rPr lang="sr-Latn-BA" dirty="0" smtClean="0"/>
              <a:t>Mjere:</a:t>
            </a:r>
          </a:p>
          <a:p>
            <a:pPr>
              <a:buFontTx/>
              <a:buChar char="-"/>
            </a:pPr>
            <a:r>
              <a:rPr lang="sr-Latn-BA" dirty="0" smtClean="0"/>
              <a:t>Opomena (npr. nepristojno ponašanje …)</a:t>
            </a:r>
          </a:p>
          <a:p>
            <a:pPr>
              <a:buFontTx/>
              <a:buChar char="-"/>
            </a:pPr>
            <a:r>
              <a:rPr lang="sr-Latn-BA" dirty="0" smtClean="0"/>
              <a:t>Prekid pisanja </a:t>
            </a:r>
            <a:r>
              <a:rPr lang="sr-Latn-BA" dirty="0" smtClean="0"/>
              <a:t>ispita</a:t>
            </a:r>
            <a:r>
              <a:rPr lang="sr-Latn-BA" dirty="0" smtClean="0">
                <a:solidFill>
                  <a:srgbClr val="FF0000"/>
                </a:solidFill>
              </a:rPr>
              <a:t> </a:t>
            </a:r>
            <a:r>
              <a:rPr lang="sr-Latn-BA" dirty="0" smtClean="0"/>
              <a:t>(npr. posjedovanje </a:t>
            </a:r>
            <a:r>
              <a:rPr lang="sr-Latn-BA" dirty="0" err="1" smtClean="0"/>
              <a:t>mobitela</a:t>
            </a:r>
            <a:r>
              <a:rPr lang="sr-Latn-BA" dirty="0" smtClean="0"/>
              <a:t> …)</a:t>
            </a:r>
          </a:p>
          <a:p>
            <a:pPr>
              <a:buFontTx/>
              <a:buChar char="-"/>
            </a:pPr>
            <a:r>
              <a:rPr lang="sr-Latn-BA" dirty="0" smtClean="0"/>
              <a:t>Prekid pismenog ispita (npr. upotreba </a:t>
            </a:r>
            <a:r>
              <a:rPr lang="sr-Latn-BA" dirty="0" err="1" smtClean="0"/>
              <a:t>mobitela</a:t>
            </a:r>
            <a:r>
              <a:rPr lang="sr-Latn-BA" dirty="0" smtClean="0"/>
              <a:t> …)</a:t>
            </a:r>
          </a:p>
          <a:p>
            <a:pPr>
              <a:buFontTx/>
              <a:buChar char="-"/>
            </a:pPr>
            <a:r>
              <a:rPr lang="sr-Latn-BA" dirty="0" smtClean="0"/>
              <a:t>Prekid ispita (npr. prepisivanje …)</a:t>
            </a:r>
          </a:p>
          <a:p>
            <a:pPr>
              <a:buFontTx/>
              <a:buChar char="-"/>
            </a:pPr>
            <a:r>
              <a:rPr lang="sr-Latn-BA" dirty="0" smtClean="0"/>
              <a:t>Poništenje mature (npr. kriv identitet kandidata …)</a:t>
            </a:r>
            <a:endParaRPr lang="sr-Latn-BA" dirty="0"/>
          </a:p>
          <a:p>
            <a:pPr marL="0" indent="0">
              <a:buNone/>
            </a:pPr>
            <a:r>
              <a:rPr lang="sr-Latn-BA" dirty="0" smtClean="0"/>
              <a:t>Nadzorni učitelj – </a:t>
            </a:r>
            <a:r>
              <a:rPr lang="sr-Latn-BA" dirty="0" err="1" smtClean="0"/>
              <a:t>ŠMK</a:t>
            </a:r>
            <a:r>
              <a:rPr lang="sr-Latn-BA" dirty="0" smtClean="0"/>
              <a:t> – </a:t>
            </a:r>
            <a:r>
              <a:rPr lang="sr-Latn-BA" dirty="0" err="1" smtClean="0"/>
              <a:t>DK</a:t>
            </a:r>
            <a:r>
              <a:rPr lang="sr-Latn-BA" dirty="0" smtClean="0"/>
              <a:t> OM (Ric)</a:t>
            </a:r>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3501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7102930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a:lstStyle/>
          <a:p>
            <a:r>
              <a:rPr lang="sr-Latn-BA" dirty="0" smtClean="0"/>
              <a:t>Zaštita kandidata</a:t>
            </a:r>
            <a:endParaRPr lang="sr-Latn-BA" dirty="0"/>
          </a:p>
        </p:txBody>
      </p:sp>
      <p:sp>
        <p:nvSpPr>
          <p:cNvPr id="5" name="Ograda vsebine 4"/>
          <p:cNvSpPr>
            <a:spLocks noGrp="1"/>
          </p:cNvSpPr>
          <p:nvPr>
            <p:ph idx="1"/>
          </p:nvPr>
        </p:nvSpPr>
        <p:spPr/>
        <p:txBody>
          <a:bodyPr>
            <a:normAutofit fontScale="77500" lnSpcReduction="20000"/>
          </a:bodyPr>
          <a:lstStyle/>
          <a:p>
            <a:pPr marL="0" indent="0">
              <a:buNone/>
            </a:pPr>
            <a:r>
              <a:rPr lang="sr-Latn-BA" dirty="0" smtClean="0">
                <a:solidFill>
                  <a:srgbClr val="C00000"/>
                </a:solidFill>
              </a:rPr>
              <a:t>Pritužba</a:t>
            </a:r>
            <a:r>
              <a:rPr lang="sr-Latn-BA" dirty="0" smtClean="0"/>
              <a:t> </a:t>
            </a:r>
          </a:p>
          <a:p>
            <a:pPr>
              <a:buFontTx/>
              <a:buChar char="-"/>
            </a:pPr>
            <a:r>
              <a:rPr lang="sr-Latn-BA" dirty="0" smtClean="0"/>
              <a:t>na </a:t>
            </a:r>
            <a:r>
              <a:rPr lang="sr-Latn-BA" dirty="0"/>
              <a:t>postupak</a:t>
            </a:r>
            <a:r>
              <a:rPr lang="sr-Latn-BA" dirty="0" smtClean="0"/>
              <a:t>: usmenog ispita, praktičnog ispita, ispitnog  </a:t>
            </a:r>
          </a:p>
          <a:p>
            <a:pPr marL="0" indent="0">
              <a:buNone/>
            </a:pPr>
            <a:r>
              <a:rPr lang="sr-Latn-BA" dirty="0"/>
              <a:t> </a:t>
            </a:r>
            <a:r>
              <a:rPr lang="sr-Latn-BA" dirty="0" smtClean="0"/>
              <a:t>    nastupa - </a:t>
            </a:r>
            <a:r>
              <a:rPr lang="sr-Latn-BA" dirty="0" err="1" smtClean="0"/>
              <a:t>ŠMK</a:t>
            </a:r>
            <a:r>
              <a:rPr lang="sr-Latn-BA" dirty="0" smtClean="0"/>
              <a:t>;</a:t>
            </a:r>
          </a:p>
          <a:p>
            <a:pPr marL="0" indent="0">
              <a:buNone/>
            </a:pPr>
            <a:r>
              <a:rPr lang="sr-Latn-BA" dirty="0" smtClean="0"/>
              <a:t>-    pritužba na bodove praktičnog djela ispita – ŠMK;</a:t>
            </a:r>
          </a:p>
          <a:p>
            <a:pPr marL="0" indent="0">
              <a:buNone/>
            </a:pPr>
            <a:r>
              <a:rPr lang="sr-Latn-BA" dirty="0" smtClean="0"/>
              <a:t>-    pritužba na postupak pismenog ispita – DK OM</a:t>
            </a:r>
          </a:p>
          <a:p>
            <a:pPr marL="0" indent="0">
              <a:buNone/>
            </a:pPr>
            <a:r>
              <a:rPr lang="sr-Latn-BA" dirty="0" smtClean="0">
                <a:solidFill>
                  <a:srgbClr val="C00000"/>
                </a:solidFill>
              </a:rPr>
              <a:t>Uvid </a:t>
            </a:r>
            <a:r>
              <a:rPr lang="sr-Latn-BA" dirty="0" smtClean="0"/>
              <a:t>u ispitnu dokumentaciju: fotokopija </a:t>
            </a:r>
            <a:r>
              <a:rPr lang="sr-Latn-BA" dirty="0" smtClean="0"/>
              <a:t>ispita, </a:t>
            </a:r>
            <a:r>
              <a:rPr lang="sr-Latn-BA" dirty="0"/>
              <a:t>fotokopija oc. </a:t>
            </a:r>
            <a:r>
              <a:rPr lang="sr-Latn-BA" dirty="0" smtClean="0"/>
              <a:t>obrasca, </a:t>
            </a:r>
            <a:r>
              <a:rPr lang="sr-Latn-BA" dirty="0"/>
              <a:t>upute za </a:t>
            </a:r>
            <a:r>
              <a:rPr lang="sr-Latn-BA" dirty="0" smtClean="0"/>
              <a:t>ocjenjivanje</a:t>
            </a:r>
            <a:r>
              <a:rPr lang="sr-Latn-BA" dirty="0"/>
              <a:t>, opis načina </a:t>
            </a:r>
            <a:r>
              <a:rPr lang="sr-Latn-BA" dirty="0" smtClean="0"/>
              <a:t>računanja </a:t>
            </a:r>
            <a:r>
              <a:rPr lang="sr-Latn-BA" dirty="0"/>
              <a:t>ispitne </a:t>
            </a:r>
            <a:r>
              <a:rPr lang="sr-Latn-BA" dirty="0" smtClean="0"/>
              <a:t>ocjene </a:t>
            </a:r>
            <a:endParaRPr lang="sr-Latn-BA" dirty="0"/>
          </a:p>
          <a:p>
            <a:pPr marL="0" indent="0">
              <a:buNone/>
            </a:pPr>
            <a:r>
              <a:rPr lang="sr-Latn-BA" dirty="0">
                <a:solidFill>
                  <a:srgbClr val="C00000"/>
                </a:solidFill>
              </a:rPr>
              <a:t>U</a:t>
            </a:r>
            <a:r>
              <a:rPr lang="sr-Latn-BA" dirty="0" smtClean="0">
                <a:solidFill>
                  <a:srgbClr val="C00000"/>
                </a:solidFill>
              </a:rPr>
              <a:t>govor</a:t>
            </a:r>
            <a:r>
              <a:rPr lang="sr-Latn-BA" dirty="0" smtClean="0"/>
              <a:t>:</a:t>
            </a:r>
          </a:p>
          <a:p>
            <a:pPr>
              <a:buFontTx/>
              <a:buChar char="-"/>
            </a:pPr>
            <a:r>
              <a:rPr lang="sr-Latn-BA" dirty="0" smtClean="0">
                <a:solidFill>
                  <a:srgbClr val="FF0000"/>
                </a:solidFill>
              </a:rPr>
              <a:t>na način izračuna ispitne ocjene</a:t>
            </a:r>
          </a:p>
          <a:p>
            <a:pPr>
              <a:buFontTx/>
              <a:buChar char="-"/>
            </a:pPr>
            <a:r>
              <a:rPr lang="sr-Latn-BA" dirty="0"/>
              <a:t>n</a:t>
            </a:r>
            <a:r>
              <a:rPr lang="sr-Latn-BA" dirty="0" smtClean="0"/>
              <a:t>a ocjenu</a:t>
            </a:r>
          </a:p>
          <a:p>
            <a:pPr marL="0" indent="0">
              <a:buNone/>
            </a:pPr>
            <a:r>
              <a:rPr lang="sr-Latn-BA" dirty="0" smtClean="0">
                <a:solidFill>
                  <a:srgbClr val="C00000"/>
                </a:solidFill>
              </a:rPr>
              <a:t>Vraćanje</a:t>
            </a:r>
            <a:r>
              <a:rPr lang="sr-Latn-BA" dirty="0" smtClean="0"/>
              <a:t> ispitnog gradiva kandidatu.</a:t>
            </a:r>
          </a:p>
        </p:txBody>
      </p:sp>
      <p:pic>
        <p:nvPicPr>
          <p:cNvPr id="6"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3501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424577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a:lstStyle/>
          <a:p>
            <a:r>
              <a:rPr lang="sr-Latn-BA" dirty="0" smtClean="0"/>
              <a:t>Nadzor</a:t>
            </a:r>
            <a:endParaRPr lang="sr-Latn-BA" dirty="0"/>
          </a:p>
        </p:txBody>
      </p:sp>
      <p:sp>
        <p:nvSpPr>
          <p:cNvPr id="5" name="Ograda vsebine 4"/>
          <p:cNvSpPr>
            <a:spLocks noGrp="1"/>
          </p:cNvSpPr>
          <p:nvPr>
            <p:ph idx="1"/>
          </p:nvPr>
        </p:nvSpPr>
        <p:spPr/>
        <p:txBody>
          <a:bodyPr>
            <a:normAutofit fontScale="92500" lnSpcReduction="20000"/>
          </a:bodyPr>
          <a:lstStyle/>
          <a:p>
            <a:r>
              <a:rPr lang="sr-Latn-BA" dirty="0" smtClean="0">
                <a:solidFill>
                  <a:srgbClr val="C00000"/>
                </a:solidFill>
              </a:rPr>
              <a:t>Unutarnji nadzor</a:t>
            </a:r>
            <a:r>
              <a:rPr lang="sr-Latn-BA" dirty="0" smtClean="0"/>
              <a:t>:</a:t>
            </a:r>
          </a:p>
          <a:p>
            <a:pPr marL="0" indent="0">
              <a:buNone/>
            </a:pPr>
            <a:r>
              <a:rPr lang="sr-Latn-BA" dirty="0" smtClean="0"/>
              <a:t>Tiče se čuvanja ispitne tajnosti i važi za sve, koji imaju dostup do ispitne tajnosti (t.j.sustav </a:t>
            </a:r>
            <a:r>
              <a:rPr lang="sr-Latn-BA" dirty="0" smtClean="0"/>
              <a:t>zaštite </a:t>
            </a:r>
            <a:r>
              <a:rPr lang="sr-Latn-BA" dirty="0" smtClean="0"/>
              <a:t>i </a:t>
            </a:r>
            <a:r>
              <a:rPr lang="sr-Latn-BA" dirty="0" smtClean="0"/>
              <a:t>pristupa tajnim podatcima)</a:t>
            </a:r>
            <a:endParaRPr lang="sr-Latn-BA" dirty="0" smtClean="0"/>
          </a:p>
          <a:p>
            <a:r>
              <a:rPr lang="sr-Latn-BA" dirty="0" smtClean="0">
                <a:solidFill>
                  <a:srgbClr val="C00000"/>
                </a:solidFill>
              </a:rPr>
              <a:t>Inspekcijski nadzor</a:t>
            </a:r>
          </a:p>
          <a:p>
            <a:pPr marL="0" indent="0">
              <a:buNone/>
            </a:pPr>
            <a:r>
              <a:rPr lang="sr-Latn-BA" dirty="0" smtClean="0"/>
              <a:t>Npr. ako su se kršila prava kandidata</a:t>
            </a:r>
          </a:p>
          <a:p>
            <a:r>
              <a:rPr lang="sr-Latn-BA" dirty="0" smtClean="0">
                <a:solidFill>
                  <a:srgbClr val="C00000"/>
                </a:solidFill>
              </a:rPr>
              <a:t>Praćenje kontrole mature</a:t>
            </a:r>
          </a:p>
          <a:p>
            <a:pPr>
              <a:buFontTx/>
              <a:buChar char="-"/>
            </a:pPr>
            <a:r>
              <a:rPr lang="sr-Latn-BA" dirty="0" smtClean="0"/>
              <a:t>Škola sama i </a:t>
            </a:r>
          </a:p>
          <a:p>
            <a:pPr>
              <a:buFontTx/>
              <a:buChar char="-"/>
            </a:pPr>
            <a:r>
              <a:rPr lang="sr-Latn-BA" dirty="0" smtClean="0"/>
              <a:t>Ric pripremi godišnju analizu kvalitete mature </a:t>
            </a:r>
            <a:r>
              <a:rPr lang="sr-Latn-BA" dirty="0"/>
              <a:t>p</a:t>
            </a:r>
            <a:r>
              <a:rPr lang="sr-Latn-BA" dirty="0" smtClean="0"/>
              <a:t>o školama</a:t>
            </a:r>
            <a:endParaRPr lang="sr-Latn-BA" dirty="0"/>
          </a:p>
        </p:txBody>
      </p:sp>
      <p:pic>
        <p:nvPicPr>
          <p:cNvPr id="6"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3501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7206402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U</a:t>
            </a:r>
            <a:r>
              <a:rPr lang="vi-VN" dirty="0" smtClean="0"/>
              <a:t>vođenje</a:t>
            </a:r>
            <a:r>
              <a:rPr lang="sl-SI" dirty="0" smtClean="0"/>
              <a:t> mature</a:t>
            </a:r>
            <a:r>
              <a:rPr lang="vi-VN" dirty="0"/>
              <a:t/>
            </a:r>
            <a:br>
              <a:rPr lang="vi-VN" dirty="0"/>
            </a:br>
            <a:endParaRPr lang="sr-Latn-BA" dirty="0"/>
          </a:p>
        </p:txBody>
      </p:sp>
      <p:sp>
        <p:nvSpPr>
          <p:cNvPr id="3" name="Ograda vsebine 2"/>
          <p:cNvSpPr>
            <a:spLocks noGrp="1"/>
          </p:cNvSpPr>
          <p:nvPr>
            <p:ph idx="1"/>
          </p:nvPr>
        </p:nvSpPr>
        <p:spPr/>
        <p:txBody>
          <a:bodyPr>
            <a:normAutofit fontScale="55000" lnSpcReduction="20000"/>
          </a:bodyPr>
          <a:lstStyle/>
          <a:p>
            <a:pPr marL="0" indent="0">
              <a:buNone/>
            </a:pPr>
            <a:r>
              <a:rPr lang="sr-Latn-BA" dirty="0" smtClean="0"/>
              <a:t>Četiri razine:</a:t>
            </a:r>
          </a:p>
          <a:p>
            <a:pPr>
              <a:buFont typeface="Wingdings" pitchFamily="2" charset="2"/>
              <a:buChar char="v"/>
            </a:pPr>
            <a:r>
              <a:rPr lang="sr-Latn-BA" dirty="0" smtClean="0"/>
              <a:t>Učenik </a:t>
            </a:r>
          </a:p>
          <a:p>
            <a:pPr>
              <a:buFont typeface="Wingdings" pitchFamily="2" charset="2"/>
              <a:buChar char="v"/>
            </a:pPr>
            <a:r>
              <a:rPr lang="sr-Latn-BA" dirty="0" smtClean="0"/>
              <a:t>Učitelj – razred</a:t>
            </a:r>
          </a:p>
          <a:p>
            <a:pPr>
              <a:buFont typeface="Wingdings" pitchFamily="2" charset="2"/>
              <a:buChar char="v"/>
            </a:pPr>
            <a:r>
              <a:rPr lang="sr-Latn-BA" dirty="0" smtClean="0"/>
              <a:t>Škola </a:t>
            </a:r>
          </a:p>
          <a:p>
            <a:pPr>
              <a:buFont typeface="Wingdings" pitchFamily="2" charset="2"/>
              <a:buChar char="v"/>
            </a:pPr>
            <a:r>
              <a:rPr lang="sr-Latn-BA" dirty="0" smtClean="0"/>
              <a:t>Sustavna razina</a:t>
            </a:r>
          </a:p>
          <a:p>
            <a:pPr marL="0" indent="0">
              <a:buNone/>
            </a:pPr>
            <a:r>
              <a:rPr lang="sr-Latn-BA" dirty="0" smtClean="0">
                <a:solidFill>
                  <a:srgbClr val="FF0000"/>
                </a:solidFill>
              </a:rPr>
              <a:t>Tri </a:t>
            </a:r>
            <a:r>
              <a:rPr lang="sr-Latn-BA" dirty="0" smtClean="0">
                <a:solidFill>
                  <a:srgbClr val="FF0000"/>
                </a:solidFill>
              </a:rPr>
              <a:t>pristupa</a:t>
            </a:r>
            <a:r>
              <a:rPr lang="sr-Latn-BA" dirty="0" smtClean="0"/>
              <a:t>:</a:t>
            </a:r>
            <a:endParaRPr lang="sr-Latn-BA" dirty="0" smtClean="0"/>
          </a:p>
          <a:p>
            <a:pPr>
              <a:buFont typeface="Wingdings" pitchFamily="2" charset="2"/>
              <a:buChar char="Ø"/>
            </a:pPr>
            <a:r>
              <a:rPr lang="sr-Latn-BA" dirty="0" smtClean="0"/>
              <a:t>Ekonomski pogled (npr. financijski ulog, prostorije u školi … )</a:t>
            </a:r>
          </a:p>
          <a:p>
            <a:pPr>
              <a:buFont typeface="Wingdings" pitchFamily="2" charset="2"/>
              <a:buChar char="Ø"/>
            </a:pPr>
            <a:r>
              <a:rPr lang="sr-Latn-BA" dirty="0" smtClean="0"/>
              <a:t>Sociološki pogled (npr. jednakost, otpor promjenama)</a:t>
            </a:r>
          </a:p>
          <a:p>
            <a:pPr>
              <a:buFont typeface="Wingdings" pitchFamily="2" charset="2"/>
              <a:buChar char="Ø"/>
            </a:pPr>
            <a:r>
              <a:rPr lang="sr-Latn-BA" dirty="0" smtClean="0"/>
              <a:t>Psihološki pogled (npr. pritisak na učenike, nastavnike, roditelje …)</a:t>
            </a:r>
          </a:p>
          <a:p>
            <a:pPr marL="0" indent="0">
              <a:buNone/>
            </a:pPr>
            <a:r>
              <a:rPr lang="sr-Latn-BA" dirty="0" smtClean="0"/>
              <a:t>Faktori efikasnosti:</a:t>
            </a:r>
          </a:p>
          <a:p>
            <a:pPr>
              <a:buFont typeface="Wingdings" pitchFamily="2" charset="2"/>
              <a:buChar char="§"/>
            </a:pPr>
            <a:r>
              <a:rPr lang="sr-Latn-BA" dirty="0" err="1" smtClean="0"/>
              <a:t>Konsistentnost</a:t>
            </a:r>
            <a:r>
              <a:rPr lang="sr-Latn-BA" dirty="0" smtClean="0"/>
              <a:t> - </a:t>
            </a:r>
            <a:r>
              <a:rPr lang="sr-Latn-BA" dirty="0" err="1" smtClean="0"/>
              <a:t>uskla</a:t>
            </a:r>
            <a:r>
              <a:rPr lang="sl-SI" dirty="0" err="1"/>
              <a:t>đ</a:t>
            </a:r>
            <a:r>
              <a:rPr lang="sl-SI" dirty="0" err="1" smtClean="0"/>
              <a:t>enost</a:t>
            </a:r>
            <a:endParaRPr lang="vi-VN" dirty="0"/>
          </a:p>
          <a:p>
            <a:pPr>
              <a:buFont typeface="Wingdings" pitchFamily="2" charset="2"/>
              <a:buChar char="§"/>
            </a:pPr>
            <a:r>
              <a:rPr lang="sr-Latn-BA" dirty="0" smtClean="0"/>
              <a:t>Kohezivnost – dosljedno izvođenje i povezanost</a:t>
            </a:r>
          </a:p>
          <a:p>
            <a:pPr>
              <a:buFont typeface="Wingdings" pitchFamily="2" charset="2"/>
              <a:buChar char="§"/>
            </a:pPr>
            <a:r>
              <a:rPr lang="sr-Latn-BA" dirty="0" smtClean="0"/>
              <a:t>Konstantnost – stalnost (ne često </a:t>
            </a:r>
            <a:r>
              <a:rPr lang="sr-Latn-BA" dirty="0" smtClean="0"/>
              <a:t>mijenjati </a:t>
            </a:r>
            <a:r>
              <a:rPr lang="sr-Latn-BA" dirty="0" smtClean="0"/>
              <a:t>pravila …)</a:t>
            </a:r>
          </a:p>
          <a:p>
            <a:pPr>
              <a:buFont typeface="Wingdings" pitchFamily="2" charset="2"/>
              <a:buChar char="§"/>
            </a:pPr>
            <a:r>
              <a:rPr lang="sr-Latn-BA" dirty="0" smtClean="0"/>
              <a:t>Kontrola </a:t>
            </a:r>
          </a:p>
          <a:p>
            <a:pPr marL="0" indent="0">
              <a:buNone/>
            </a:pPr>
            <a:r>
              <a:rPr lang="sr-Latn-BA" dirty="0" smtClean="0"/>
              <a:t>Faze projekta:</a:t>
            </a:r>
          </a:p>
          <a:p>
            <a:pPr>
              <a:buFont typeface="Wingdings" pitchFamily="2" charset="2"/>
              <a:buChar char="ü"/>
            </a:pPr>
            <a:r>
              <a:rPr lang="sr-Latn-BA" dirty="0" smtClean="0"/>
              <a:t>Analiza stanja – aktivnosti – cilj – rok – akter</a:t>
            </a:r>
          </a:p>
          <a:p>
            <a:pPr marL="0" indent="0">
              <a:buNone/>
            </a:pPr>
            <a:endParaRPr lang="sr-Latn-BA" dirty="0" smtClean="0"/>
          </a:p>
          <a:p>
            <a:pPr marL="0" indent="0">
              <a:buNone/>
            </a:pPr>
            <a:endParaRPr lang="sr-Latn-BA" dirty="0" smtClean="0"/>
          </a:p>
          <a:p>
            <a:pPr marL="0" indent="0">
              <a:buNone/>
            </a:pPr>
            <a:endParaRPr lang="sr-Latn-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856857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p:cNvPicPr>
            <a:picLocks noChangeAspect="1"/>
          </p:cNvPicPr>
          <p:nvPr/>
        </p:nvPicPr>
        <p:blipFill rotWithShape="1">
          <a:blip r:embed="rId2" cstate="print">
            <a:extLst>
              <a:ext uri="{28A0092B-C50C-407E-A947-70E740481C1C}">
                <a14:useLocalDpi xmlns="" xmlns:a14="http://schemas.microsoft.com/office/drawing/2010/main" val="0"/>
              </a:ext>
            </a:extLst>
          </a:blip>
          <a:srcRect t="13890" b="7222"/>
          <a:stretch/>
        </p:blipFill>
        <p:spPr>
          <a:xfrm>
            <a:off x="2699792" y="476672"/>
            <a:ext cx="4846633" cy="5410200"/>
          </a:xfrm>
          <a:prstGeom prst="rect">
            <a:avLst/>
          </a:prstGeom>
        </p:spPr>
      </p:pic>
      <p:pic>
        <p:nvPicPr>
          <p:cNvPr id="3"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07504" y="6113254"/>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7055511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BA" noProof="0" dirty="0" smtClean="0"/>
              <a:t>Maturalni organi i Ric</a:t>
            </a:r>
            <a:endParaRPr lang="sr-Latn-BA" noProof="0"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
        <p:nvSpPr>
          <p:cNvPr id="3" name="Ograda vsebine 2"/>
          <p:cNvSpPr>
            <a:spLocks noGrp="1"/>
          </p:cNvSpPr>
          <p:nvPr>
            <p:ph idx="1"/>
          </p:nvPr>
        </p:nvSpPr>
        <p:spPr/>
        <p:txBody>
          <a:bodyPr>
            <a:normAutofit fontScale="25000" lnSpcReduction="20000"/>
          </a:bodyPr>
          <a:lstStyle/>
          <a:p>
            <a:pPr marL="0" indent="0">
              <a:buNone/>
            </a:pPr>
            <a:endParaRPr lang="sr-Latn-BA" noProof="0" dirty="0" smtClean="0"/>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r>
              <a:rPr lang="sr-Latn-BA" noProof="0" dirty="0" smtClean="0">
                <a:solidFill>
                  <a:srgbClr val="FFFF00"/>
                </a:solidFill>
                <a:ea typeface="Times New Roman"/>
                <a:cs typeface="Times New Roman"/>
              </a:rPr>
              <a:t>Državna komisija</a:t>
            </a: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r>
              <a:rPr lang="sr-Latn-BA" noProof="0" dirty="0" smtClean="0">
                <a:solidFill>
                  <a:srgbClr val="FFFF00"/>
                </a:solidFill>
                <a:ea typeface="Times New Roman"/>
                <a:cs typeface="Times New Roman"/>
              </a:rPr>
              <a:t>Školska maturalna komisija</a:t>
            </a: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r>
              <a:rPr lang="sr-Latn-BA" noProof="0" dirty="0" smtClean="0">
                <a:solidFill>
                  <a:srgbClr val="FFFF00"/>
                </a:solidFill>
                <a:ea typeface="Times New Roman"/>
                <a:cs typeface="Times New Roman"/>
              </a:rPr>
              <a:t>Školske ispitne komisije</a:t>
            </a: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r>
              <a:rPr lang="sr-Latn-BA" noProof="0" dirty="0" smtClean="0">
                <a:solidFill>
                  <a:srgbClr val="FFFF00"/>
                </a:solidFill>
                <a:ea typeface="Times New Roman"/>
                <a:cs typeface="Times New Roman"/>
              </a:rPr>
              <a:t>Školska maturalna komisija</a:t>
            </a: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algn="ctr">
              <a:lnSpc>
                <a:spcPct val="115000"/>
              </a:lnSpc>
              <a:spcAft>
                <a:spcPts val="1000"/>
              </a:spcAft>
            </a:pPr>
            <a:endParaRPr lang="sr-Latn-BA" noProof="0" dirty="0" smtClean="0">
              <a:solidFill>
                <a:srgbClr val="FFFF00"/>
              </a:solidFill>
              <a:ea typeface="Times New Roman"/>
              <a:cs typeface="Times New Roman"/>
            </a:endParaRPr>
          </a:p>
          <a:p>
            <a:pPr marL="0" indent="0">
              <a:buNone/>
            </a:pPr>
            <a:endParaRPr lang="sr-Latn-BA" noProof="0" dirty="0"/>
          </a:p>
        </p:txBody>
      </p:sp>
      <p:pic>
        <p:nvPicPr>
          <p:cNvPr id="8" name="Slika 7"/>
          <p:cNvPicPr>
            <a:picLocks noChangeAspect="1"/>
          </p:cNvPicPr>
          <p:nvPr/>
        </p:nvPicPr>
        <p:blipFill rotWithShape="1">
          <a:blip r:embed="rId3" cstate="print">
            <a:extLst>
              <a:ext uri="{28A0092B-C50C-407E-A947-70E740481C1C}">
                <a14:useLocalDpi xmlns="" xmlns:a14="http://schemas.microsoft.com/office/drawing/2010/main" val="0"/>
              </a:ext>
            </a:extLst>
          </a:blip>
          <a:srcRect l="10937" t="15178" r="5830" b="25270"/>
          <a:stretch/>
        </p:blipFill>
        <p:spPr>
          <a:xfrm>
            <a:off x="1547664" y="1246047"/>
            <a:ext cx="5256584" cy="4867208"/>
          </a:xfrm>
          <a:prstGeom prst="rect">
            <a:avLst/>
          </a:prstGeom>
        </p:spPr>
      </p:pic>
    </p:spTree>
    <p:extLst>
      <p:ext uri="{BB962C8B-B14F-4D97-AF65-F5344CB8AC3E}">
        <p14:creationId xmlns="" xmlns:p14="http://schemas.microsoft.com/office/powerpoint/2010/main" val="12355148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jeZBesedilom 3"/>
          <p:cNvSpPr txBox="1"/>
          <p:nvPr/>
        </p:nvSpPr>
        <p:spPr>
          <a:xfrm>
            <a:off x="539552" y="476672"/>
            <a:ext cx="7992888" cy="5863144"/>
          </a:xfrm>
          <a:prstGeom prst="rect">
            <a:avLst/>
          </a:prstGeom>
          <a:noFill/>
        </p:spPr>
        <p:txBody>
          <a:bodyPr wrap="square" rtlCol="0">
            <a:spAutoFit/>
          </a:bodyPr>
          <a:lstStyle/>
          <a:p>
            <a:r>
              <a:rPr lang="sr-Latn-BA" sz="1700" dirty="0" err="1" smtClean="0"/>
              <a:t>DK</a:t>
            </a:r>
            <a:r>
              <a:rPr lang="sr-Latn-BA" sz="1700" dirty="0" smtClean="0"/>
              <a:t> OM: </a:t>
            </a:r>
          </a:p>
          <a:p>
            <a:pPr marL="285750" indent="-285750">
              <a:buFontTx/>
              <a:buChar char="-"/>
            </a:pPr>
            <a:r>
              <a:rPr lang="sr-Latn-BA" sz="1700" dirty="0" smtClean="0"/>
              <a:t>13 članova imenuje ministar,  </a:t>
            </a:r>
          </a:p>
          <a:p>
            <a:pPr marL="285750" indent="-285750">
              <a:buFontTx/>
              <a:buChar char="-"/>
            </a:pPr>
            <a:r>
              <a:rPr lang="sr-Latn-BA" sz="1700" dirty="0" smtClean="0"/>
              <a:t>za 4 godine,</a:t>
            </a:r>
          </a:p>
          <a:p>
            <a:pPr marL="285750" indent="-285750">
              <a:buFontTx/>
              <a:buChar char="-"/>
            </a:pPr>
            <a:r>
              <a:rPr lang="sr-Latn-BA" sz="1700" dirty="0" smtClean="0"/>
              <a:t>odgovorna je za stručni dio mature. </a:t>
            </a:r>
          </a:p>
          <a:p>
            <a:pPr marL="285750" indent="-285750">
              <a:buFontTx/>
              <a:buChar char="-"/>
            </a:pPr>
            <a:endParaRPr lang="sr-Latn-BA" sz="1700" dirty="0" smtClean="0"/>
          </a:p>
          <a:p>
            <a:r>
              <a:rPr lang="sr-Latn-BA" sz="1700" dirty="0" err="1" smtClean="0"/>
              <a:t>DPK</a:t>
            </a:r>
            <a:r>
              <a:rPr lang="sr-Latn-BA" sz="1700" dirty="0" smtClean="0"/>
              <a:t>: </a:t>
            </a:r>
          </a:p>
          <a:p>
            <a:pPr marL="285750" indent="-285750">
              <a:buFontTx/>
              <a:buChar char="-"/>
            </a:pPr>
            <a:r>
              <a:rPr lang="sr-Latn-BA" sz="1700" dirty="0" smtClean="0"/>
              <a:t>najmanje 3 člana (</a:t>
            </a:r>
            <a:r>
              <a:rPr lang="sr-Latn-BA" sz="1700" dirty="0" smtClean="0"/>
              <a:t>predsjednik</a:t>
            </a:r>
            <a:r>
              <a:rPr lang="sr-Latn-BA" sz="1700" dirty="0"/>
              <a:t>, glavni </a:t>
            </a:r>
            <a:r>
              <a:rPr lang="sr-Latn-BA" sz="1700" dirty="0" smtClean="0"/>
              <a:t>ocjenjivač </a:t>
            </a:r>
            <a:r>
              <a:rPr lang="sr-Latn-BA" sz="1700" dirty="0"/>
              <a:t>i član</a:t>
            </a:r>
            <a:r>
              <a:rPr lang="sr-Latn-BA" sz="1700" dirty="0" smtClean="0"/>
              <a:t>) imenuje DK OM na prijedlog Rica</a:t>
            </a:r>
            <a:endParaRPr lang="sr-Latn-BA" sz="1700" dirty="0"/>
          </a:p>
          <a:p>
            <a:pPr marL="285750" indent="-285750">
              <a:buFontTx/>
              <a:buChar char="-"/>
            </a:pPr>
            <a:r>
              <a:rPr lang="sr-Latn-BA" sz="1700" dirty="0" smtClean="0"/>
              <a:t> za 4 godine,</a:t>
            </a:r>
          </a:p>
          <a:p>
            <a:pPr marL="285750" indent="-285750">
              <a:buFontTx/>
              <a:buChar char="-"/>
            </a:pPr>
            <a:r>
              <a:rPr lang="sr-Latn-BA" sz="1700" dirty="0" smtClean="0"/>
              <a:t>odgovorni su za pripremu ispitnih kompleta i ocjenjivanje, PIK …</a:t>
            </a:r>
          </a:p>
          <a:p>
            <a:r>
              <a:rPr lang="sr-Latn-BA" sz="1700" dirty="0" smtClean="0"/>
              <a:t> </a:t>
            </a:r>
          </a:p>
          <a:p>
            <a:r>
              <a:rPr lang="sr-Latn-BA" sz="1700" dirty="0" err="1" smtClean="0"/>
              <a:t>ŠMK</a:t>
            </a:r>
            <a:r>
              <a:rPr lang="sr-Latn-BA" sz="1700" dirty="0" smtClean="0"/>
              <a:t>: </a:t>
            </a:r>
          </a:p>
          <a:p>
            <a:pPr marL="285750" indent="-285750">
              <a:buFontTx/>
              <a:buChar char="-"/>
            </a:pPr>
            <a:r>
              <a:rPr lang="sr-Latn-BA" sz="1700" dirty="0" smtClean="0"/>
              <a:t>najmanje 4 člana svake godine; imenuje ravnatelj</a:t>
            </a:r>
            <a:r>
              <a:rPr lang="sr-Latn-BA" sz="1700" dirty="0"/>
              <a:t> </a:t>
            </a:r>
            <a:r>
              <a:rPr lang="sr-Latn-BA" sz="1700" dirty="0" smtClean="0"/>
              <a:t>škole;  </a:t>
            </a:r>
          </a:p>
          <a:p>
            <a:pPr marL="285750" indent="-285750">
              <a:buFontTx/>
              <a:buChar char="-"/>
            </a:pPr>
            <a:r>
              <a:rPr lang="sr-Latn-BA" sz="1700" dirty="0" err="1" smtClean="0"/>
              <a:t>DK</a:t>
            </a:r>
            <a:r>
              <a:rPr lang="sr-Latn-BA" sz="1700" dirty="0" smtClean="0"/>
              <a:t> OM imenuje eksterne članove </a:t>
            </a:r>
            <a:r>
              <a:rPr lang="sr-Latn-BA" sz="1700" dirty="0" err="1" smtClean="0"/>
              <a:t>ŠMK</a:t>
            </a:r>
            <a:r>
              <a:rPr lang="sr-Latn-BA" sz="1700" dirty="0" smtClean="0"/>
              <a:t>; </a:t>
            </a:r>
          </a:p>
          <a:p>
            <a:pPr marL="285750" indent="-285750">
              <a:buFontTx/>
              <a:buChar char="-"/>
            </a:pPr>
            <a:r>
              <a:rPr lang="sr-Latn-BA" sz="1700" dirty="0" smtClean="0"/>
              <a:t>vodi izvođenje mature u školi.</a:t>
            </a:r>
          </a:p>
          <a:p>
            <a:pPr marL="285750" indent="-285750">
              <a:buFontTx/>
              <a:buChar char="-"/>
            </a:pPr>
            <a:endParaRPr lang="sr-Latn-BA" sz="1700" dirty="0" smtClean="0"/>
          </a:p>
          <a:p>
            <a:r>
              <a:rPr lang="sr-Latn-BA" sz="1700" dirty="0" smtClean="0"/>
              <a:t>ŠIK:</a:t>
            </a:r>
          </a:p>
          <a:p>
            <a:pPr marL="285750" indent="-285750">
              <a:buFontTx/>
              <a:buChar char="-"/>
            </a:pPr>
            <a:r>
              <a:rPr lang="sr-Latn-BA" sz="1700" dirty="0" smtClean="0"/>
              <a:t>3 člana imenuje </a:t>
            </a:r>
            <a:r>
              <a:rPr lang="sr-Latn-BA" sz="1700" dirty="0" err="1" smtClean="0"/>
              <a:t>ŠMK</a:t>
            </a:r>
            <a:r>
              <a:rPr lang="sr-Latn-BA" sz="1700" dirty="0" smtClean="0"/>
              <a:t> svake godine,</a:t>
            </a:r>
          </a:p>
          <a:p>
            <a:pPr marL="285750" indent="-285750">
              <a:buFontTx/>
              <a:buChar char="-"/>
            </a:pPr>
            <a:r>
              <a:rPr lang="sr-Latn-BA" sz="1700" dirty="0"/>
              <a:t>z</a:t>
            </a:r>
            <a:r>
              <a:rPr lang="sr-Latn-BA" sz="1700" dirty="0" smtClean="0"/>
              <a:t>a usmeni ispit u školi.</a:t>
            </a:r>
          </a:p>
          <a:p>
            <a:pPr marL="285750" indent="-285750">
              <a:buFontTx/>
              <a:buChar char="-"/>
            </a:pPr>
            <a:endParaRPr lang="sr-Latn-BA" sz="1700" dirty="0"/>
          </a:p>
          <a:p>
            <a:r>
              <a:rPr lang="sr-Latn-BA" sz="1700" dirty="0" smtClean="0"/>
              <a:t>RIC: pruža razvojnu, stručnu, tehničnu i drugu pomoć pri maturi.</a:t>
            </a:r>
          </a:p>
          <a:p>
            <a:endParaRPr lang="sr-Latn-BA" dirty="0"/>
          </a:p>
        </p:txBody>
      </p:sp>
      <p:pic>
        <p:nvPicPr>
          <p:cNvPr id="5"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360819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BA" dirty="0" smtClean="0"/>
              <a:t>Ispitni kompleti</a:t>
            </a:r>
            <a:endParaRPr lang="sr-Latn-BA" dirty="0"/>
          </a:p>
        </p:txBody>
      </p:sp>
      <p:sp>
        <p:nvSpPr>
          <p:cNvPr id="3" name="Ograda vsebine 2"/>
          <p:cNvSpPr>
            <a:spLocks noGrp="1"/>
          </p:cNvSpPr>
          <p:nvPr>
            <p:ph idx="1"/>
          </p:nvPr>
        </p:nvSpPr>
        <p:spPr/>
        <p:txBody>
          <a:bodyPr>
            <a:normAutofit fontScale="92500" lnSpcReduction="20000"/>
          </a:bodyPr>
          <a:lstStyle/>
          <a:p>
            <a:r>
              <a:rPr lang="sr-Latn-CS" dirty="0"/>
              <a:t>Nadležnost državnih predmetnih komisija (</a:t>
            </a:r>
            <a:r>
              <a:rPr lang="sr-Latn-CS" dirty="0" err="1"/>
              <a:t>DPK</a:t>
            </a:r>
            <a:r>
              <a:rPr lang="sr-Latn-CS" dirty="0"/>
              <a:t>)</a:t>
            </a:r>
          </a:p>
          <a:p>
            <a:r>
              <a:rPr lang="sr-Latn-CS" dirty="0" smtClean="0"/>
              <a:t>Po </a:t>
            </a:r>
            <a:r>
              <a:rPr lang="sr-Latn-CS" dirty="0"/>
              <a:t>pravilu se ispitni kompleti pripremaju u prostorijama </a:t>
            </a:r>
            <a:r>
              <a:rPr lang="sr-Latn-CS" dirty="0" err="1"/>
              <a:t>Rica</a:t>
            </a:r>
            <a:endParaRPr lang="sr-Latn-CS" dirty="0"/>
          </a:p>
          <a:p>
            <a:r>
              <a:rPr lang="sr-Latn-CS" dirty="0" err="1"/>
              <a:t>Lektoriranje</a:t>
            </a:r>
            <a:r>
              <a:rPr lang="sr-Latn-CS" dirty="0"/>
              <a:t> i </a:t>
            </a:r>
            <a:r>
              <a:rPr lang="sr-Latn-CS" dirty="0" err="1"/>
              <a:t>DTP</a:t>
            </a:r>
            <a:r>
              <a:rPr lang="sr-Latn-CS" dirty="0"/>
              <a:t> ispitnih kompleta je u </a:t>
            </a:r>
            <a:r>
              <a:rPr lang="sr-Latn-CS" dirty="0" err="1"/>
              <a:t>Ricu</a:t>
            </a:r>
            <a:r>
              <a:rPr lang="sr-Latn-CS" dirty="0"/>
              <a:t> </a:t>
            </a:r>
          </a:p>
          <a:p>
            <a:r>
              <a:rPr lang="sl-SI" dirty="0"/>
              <a:t>„</a:t>
            </a:r>
            <a:r>
              <a:rPr lang="sr-Latn-CS" dirty="0"/>
              <a:t>Proof” – konačni izvod potpisuje </a:t>
            </a:r>
            <a:r>
              <a:rPr lang="sr-Latn-CS" dirty="0" smtClean="0"/>
              <a:t>predsjednik </a:t>
            </a:r>
            <a:r>
              <a:rPr lang="sr-Latn-CS" dirty="0"/>
              <a:t>ili zamjenik </a:t>
            </a:r>
            <a:r>
              <a:rPr lang="sr-Latn-CS" dirty="0" smtClean="0"/>
              <a:t>predsjednika</a:t>
            </a:r>
            <a:endParaRPr lang="sr-Latn-CS" dirty="0"/>
          </a:p>
          <a:p>
            <a:r>
              <a:rPr lang="sr-Latn-CS" dirty="0"/>
              <a:t>Priprema se više kompleta nego što je potrebno za ispite u jednoj godini</a:t>
            </a:r>
          </a:p>
          <a:p>
            <a:r>
              <a:rPr lang="sr-Latn-CS" dirty="0"/>
              <a:t>Ispitni komplet se bira </a:t>
            </a:r>
            <a:r>
              <a:rPr lang="sr-Latn-CS" dirty="0" smtClean="0"/>
              <a:t>žrijebom</a:t>
            </a:r>
            <a:r>
              <a:rPr lang="sr-Latn-CS" dirty="0"/>
              <a:t>:</a:t>
            </a:r>
          </a:p>
          <a:p>
            <a:pPr lvl="1"/>
            <a:r>
              <a:rPr lang="sr-Latn-CS" sz="2400" dirty="0"/>
              <a:t>ni članovi </a:t>
            </a:r>
            <a:r>
              <a:rPr lang="sr-Latn-CS" sz="2400" dirty="0" err="1"/>
              <a:t>DPK</a:t>
            </a:r>
            <a:r>
              <a:rPr lang="sr-Latn-CS" sz="2400" dirty="0"/>
              <a:t> ne znaju koji komplet će biti na ispitu</a:t>
            </a:r>
          </a:p>
          <a:p>
            <a:endParaRPr lang="sr-Latn-BA" dirty="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6113255"/>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836772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BA" dirty="0" smtClean="0"/>
              <a:t>Suradnja sa školama</a:t>
            </a:r>
            <a:endParaRPr lang="sr-Latn-BA" dirty="0"/>
          </a:p>
        </p:txBody>
      </p:sp>
      <p:sp>
        <p:nvSpPr>
          <p:cNvPr id="3" name="Ograda vsebine 2"/>
          <p:cNvSpPr>
            <a:spLocks noGrp="1"/>
          </p:cNvSpPr>
          <p:nvPr>
            <p:ph idx="1"/>
          </p:nvPr>
        </p:nvSpPr>
        <p:spPr/>
        <p:txBody>
          <a:bodyPr/>
          <a:lstStyle/>
          <a:p>
            <a:r>
              <a:rPr lang="sr-Latn-BA" dirty="0" smtClean="0"/>
              <a:t>Obavještavanje škola – eRic, e-mail, dopisi …</a:t>
            </a:r>
          </a:p>
          <a:p>
            <a:r>
              <a:rPr lang="sr-Latn-BA" dirty="0" smtClean="0"/>
              <a:t>Maturalni kalendar</a:t>
            </a:r>
          </a:p>
          <a:p>
            <a:r>
              <a:rPr lang="sr-Latn-BA" dirty="0" smtClean="0"/>
              <a:t>Vodič za maturu – operativne upute</a:t>
            </a:r>
          </a:p>
          <a:p>
            <a:r>
              <a:rPr lang="sr-Latn-BA" dirty="0" smtClean="0"/>
              <a:t>Uputstva za računalni program prijave</a:t>
            </a:r>
          </a:p>
          <a:p>
            <a:r>
              <a:rPr lang="sr-Latn-BA" dirty="0" smtClean="0"/>
              <a:t>Seminari za </a:t>
            </a:r>
            <a:r>
              <a:rPr lang="sr-Latn-BA" dirty="0" err="1" smtClean="0"/>
              <a:t>ŠMK</a:t>
            </a:r>
            <a:endParaRPr lang="sr-Latn-BA" dirty="0" smtClean="0"/>
          </a:p>
        </p:txBody>
      </p:sp>
      <p:pic>
        <p:nvPicPr>
          <p:cNvPr id="4" name="Picture 2" descr="C:\Users\GMohorcic\Documents\0 Gregor\ZRSS\5-Skupne službe\mednarodno\Twinning Bosna - ZRSŠ CPI RIC\Logotip\Twinning_logo_FI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1374" y="6155627"/>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270788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a:lstStyle/>
          <a:p>
            <a:r>
              <a:rPr lang="sr-Latn-BA" dirty="0" err="1" smtClean="0"/>
              <a:t>eRic</a:t>
            </a:r>
            <a:endParaRPr lang="sr-Latn-BA" dirty="0"/>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123727" y="3284984"/>
            <a:ext cx="5756275" cy="30876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6" name="Ograda vsebine 5"/>
          <p:cNvSpPr>
            <a:spLocks noGrp="1"/>
          </p:cNvSpPr>
          <p:nvPr>
            <p:ph idx="1"/>
          </p:nvPr>
        </p:nvSpPr>
        <p:spPr/>
        <p:txBody>
          <a:bodyPr>
            <a:normAutofit/>
          </a:bodyPr>
          <a:lstStyle/>
          <a:p>
            <a:pPr marL="0" indent="0">
              <a:buNone/>
            </a:pPr>
            <a:r>
              <a:rPr lang="sr-Latn-BA" sz="1800" dirty="0" smtClean="0"/>
              <a:t>- Siguran (samo ovlašteni sa šifrom)</a:t>
            </a:r>
          </a:p>
          <a:p>
            <a:pPr marL="0" indent="0">
              <a:buNone/>
            </a:pPr>
            <a:r>
              <a:rPr lang="sr-Latn-BA" sz="1800" dirty="0" smtClean="0"/>
              <a:t>- Pouzdan (kontroliran od strane Rica)</a:t>
            </a:r>
          </a:p>
          <a:p>
            <a:pPr marL="0" indent="0">
              <a:buNone/>
            </a:pPr>
            <a:r>
              <a:rPr lang="sr-Latn-BA" sz="1800" dirty="0" smtClean="0"/>
              <a:t>- Dostupan (24 sata, sve na jednom mestu)</a:t>
            </a:r>
          </a:p>
          <a:p>
            <a:pPr marL="0" indent="0">
              <a:buNone/>
            </a:pPr>
            <a:r>
              <a:rPr lang="sr-Latn-BA" sz="1800" dirty="0" smtClean="0"/>
              <a:t>- Ekonomičan </a:t>
            </a:r>
          </a:p>
          <a:p>
            <a:pPr marL="0" indent="0">
              <a:buNone/>
            </a:pPr>
            <a:r>
              <a:rPr lang="sr-Latn-BA" sz="1800" dirty="0"/>
              <a:t>- </a:t>
            </a:r>
            <a:r>
              <a:rPr lang="sr-Latn-BA" sz="1800" dirty="0" smtClean="0"/>
              <a:t>Suvremen (brzi reakcijski sati)</a:t>
            </a:r>
            <a:endParaRPr lang="sr-Latn-BA" sz="1800" dirty="0"/>
          </a:p>
        </p:txBody>
      </p:sp>
      <p:pic>
        <p:nvPicPr>
          <p:cNvPr id="8" name="Picture 2" descr="C:\Users\GMohorcic\Documents\0 Gregor\ZRSS\5-Skupne službe\mednarodno\Twinning Bosna - ZRSŠ CPI RIC\Logotip\Twinning_logo_FIN.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1374" y="6155627"/>
            <a:ext cx="2880320" cy="70237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098862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2030</TotalTime>
  <Words>1955</Words>
  <Application>Microsoft Office PowerPoint</Application>
  <PresentationFormat>On-screen Show (4:3)</PresentationFormat>
  <Paragraphs>524</Paragraphs>
  <Slides>28</Slides>
  <Notes>3</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Officeova tema</vt:lpstr>
      <vt:lpstr>MATURA U SLOVENIJI</vt:lpstr>
      <vt:lpstr>Put do mature</vt:lpstr>
      <vt:lpstr>Uvođenje mature </vt:lpstr>
      <vt:lpstr>Slide 4</vt:lpstr>
      <vt:lpstr>Maturalni organi i Ric</vt:lpstr>
      <vt:lpstr>Slide 6</vt:lpstr>
      <vt:lpstr>Ispitni kompleti</vt:lpstr>
      <vt:lpstr>Suradnja sa školama</vt:lpstr>
      <vt:lpstr>eRic</vt:lpstr>
      <vt:lpstr>Maturalni kalendar</vt:lpstr>
      <vt:lpstr>Slide 11</vt:lpstr>
      <vt:lpstr>Slide 12</vt:lpstr>
      <vt:lpstr>Slide 13</vt:lpstr>
      <vt:lpstr>Ocjenjivanje</vt:lpstr>
      <vt:lpstr>Postupak ocjenjivanja</vt:lpstr>
      <vt:lpstr>Slide 16</vt:lpstr>
      <vt:lpstr>Slide 17</vt:lpstr>
      <vt:lpstr>Ocjenjivanje - problematika</vt:lpstr>
      <vt:lpstr>Slide 19</vt:lpstr>
      <vt:lpstr>Uspjeh kandidata</vt:lpstr>
      <vt:lpstr>TAJNOST </vt:lpstr>
      <vt:lpstr>Dostava gradiva na škole</vt:lpstr>
      <vt:lpstr>Slide 23</vt:lpstr>
      <vt:lpstr>Ispitni red</vt:lpstr>
      <vt:lpstr>Pismeni ispit</vt:lpstr>
      <vt:lpstr>Kršenje maturalnih pravila</vt:lpstr>
      <vt:lpstr>Zaštita kandidata</vt:lpstr>
      <vt:lpstr>Nadzor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together to improve education – how could Slovenian experience help</dc:title>
  <dc:creator>Branko Slivar</dc:creator>
  <cp:lastModifiedBy> </cp:lastModifiedBy>
  <cp:revision>162</cp:revision>
  <cp:lastPrinted>2012-10-04T14:48:29Z</cp:lastPrinted>
  <dcterms:created xsi:type="dcterms:W3CDTF">2012-09-24T08:42:05Z</dcterms:created>
  <dcterms:modified xsi:type="dcterms:W3CDTF">2012-11-07T08:59:54Z</dcterms:modified>
</cp:coreProperties>
</file>