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68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rivzeti razdelek" id="{C11C18F3-046D-4429-BDA0-87A24268E9AE}">
          <p14:sldIdLst>
            <p14:sldId id="259"/>
            <p14:sldId id="260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Razdelek brez naslova" id="{BD7FDDF6-3FCF-472E-AC3C-CFD4B049DB1A}">
          <p14:sldIdLst>
            <p14:sldId id="279"/>
            <p14:sldId id="280"/>
            <p14:sldId id="281"/>
            <p14:sldId id="283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75" autoAdjust="0"/>
  </p:normalViewPr>
  <p:slideViewPr>
    <p:cSldViewPr>
      <p:cViewPr>
        <p:scale>
          <a:sx n="118" d="100"/>
          <a:sy n="118" d="100"/>
        </p:scale>
        <p:origin x="-192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2FA3-09CD-43AD-BC66-6DDAD63DF8FA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6142-1BCE-4B28-AA8F-C48499FB925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0912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1696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196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241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0334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474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368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049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255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561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2437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662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892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289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5ABC-E585-44B2-82A2-0CA4428E43CD}" type="datetimeFigureOut">
              <a:rPr lang="sl-SI" smtClean="0"/>
              <a:pPr/>
              <a:t>7.11.2012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31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848872" cy="1224136"/>
          </a:xfrm>
        </p:spPr>
        <p:txBody>
          <a:bodyPr>
            <a:normAutofit/>
          </a:bodyPr>
          <a:lstStyle/>
          <a:p>
            <a:r>
              <a:rPr lang="hr-HR" sz="3200" b="1" cap="all" dirty="0" smtClean="0"/>
              <a:t>Matura u Hrvatskoj</a:t>
            </a:r>
            <a:r>
              <a:rPr lang="hr-HR" sz="3200" cap="all" dirty="0"/>
              <a:t/>
            </a:r>
            <a:br>
              <a:rPr lang="hr-HR" sz="3200" cap="all" dirty="0"/>
            </a:br>
            <a:endParaRPr lang="en-US" sz="3200" cap="all" dirty="0" smtClean="0">
              <a:latin typeface="Arial Rounded MT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429000"/>
            <a:ext cx="6732240" cy="1656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sl-SI" sz="2000" b="1" dirty="0" smtClean="0">
                <a:solidFill>
                  <a:schemeClr val="tx1"/>
                </a:solidFill>
              </a:rPr>
              <a:t>TE</a:t>
            </a:r>
            <a:r>
              <a:rPr lang="en-GB" sz="2000" b="1" dirty="0" smtClean="0">
                <a:solidFill>
                  <a:schemeClr val="tx1"/>
                </a:solidFill>
              </a:rPr>
              <a:t>RMS </a:t>
            </a:r>
            <a:r>
              <a:rPr lang="en-GB" sz="2000" b="1" dirty="0">
                <a:solidFill>
                  <a:schemeClr val="tx1"/>
                </a:solidFill>
              </a:rPr>
              <a:t>OF REFERENCE: </a:t>
            </a:r>
            <a:r>
              <a:rPr lang="en-US" sz="2000" b="1" dirty="0">
                <a:solidFill>
                  <a:schemeClr val="tx1"/>
                </a:solidFill>
              </a:rPr>
              <a:t>BA09-IB-OT-01 RECIRCULATION </a:t>
            </a:r>
            <a:r>
              <a:rPr lang="en-GB" sz="2000" b="1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Strengthening Institutional Capacity of the Agency for Preprimary, Primary and</a:t>
            </a:r>
            <a:r>
              <a:rPr lang="en-GB" sz="2000" b="1" dirty="0">
                <a:solidFill>
                  <a:schemeClr val="tx1"/>
                </a:solidFill>
              </a:rPr>
              <a:t> Secondary Education”</a:t>
            </a:r>
            <a:endParaRPr lang="sl-SI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sl-SI" sz="2000" dirty="0">
              <a:solidFill>
                <a:schemeClr val="tx1"/>
              </a:solidFill>
            </a:endParaRPr>
          </a:p>
          <a:p>
            <a:pPr algn="l">
              <a:lnSpc>
                <a:spcPct val="85000"/>
              </a:lnSpc>
              <a:spcBef>
                <a:spcPct val="1000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r>
              <a:rPr lang="sr-Latn-CS" sz="2000" b="1" dirty="0">
                <a:solidFill>
                  <a:schemeClr val="tx1"/>
                </a:solidFill>
              </a:rPr>
              <a:t>dr. Andrejka Slavec Gornik (Ric)</a:t>
            </a:r>
          </a:p>
          <a:p>
            <a:pPr>
              <a:lnSpc>
                <a:spcPct val="85000"/>
              </a:lnSpc>
            </a:pPr>
            <a:r>
              <a:rPr lang="sr-Latn-CS" sz="2000" b="1" dirty="0">
                <a:solidFill>
                  <a:schemeClr val="tx1"/>
                </a:solidFill>
              </a:rPr>
              <a:t> </a:t>
            </a:r>
            <a:endParaRPr lang="sr-Latn-CS" sz="22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sr-Latn-CS" sz="2200" dirty="0">
                <a:solidFill>
                  <a:schemeClr val="tx1"/>
                </a:solidFill>
              </a:rPr>
              <a:t>Sarajevo, </a:t>
            </a:r>
            <a:r>
              <a:rPr lang="sr-Latn-CS" sz="2200" dirty="0" smtClean="0">
                <a:solidFill>
                  <a:schemeClr val="tx1"/>
                </a:solidFill>
              </a:rPr>
              <a:t>9. oktobar 2012</a:t>
            </a:r>
            <a:endParaRPr lang="sr-Latn-CS" sz="2200" dirty="0">
              <a:solidFill>
                <a:schemeClr val="tx1"/>
              </a:solidFill>
            </a:endParaRPr>
          </a:p>
        </p:txBody>
      </p:sp>
      <p:pic>
        <p:nvPicPr>
          <p:cNvPr id="10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83"/>
          <a:stretch/>
        </p:blipFill>
        <p:spPr bwMode="auto">
          <a:xfrm>
            <a:off x="1259632" y="5282641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83"/>
          <a:stretch/>
        </p:blipFill>
        <p:spPr bwMode="auto">
          <a:xfrm>
            <a:off x="303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8" descr="Prosojnice_noga_E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83"/>
          <a:stretch/>
        </p:blipFill>
        <p:spPr bwMode="auto">
          <a:xfrm>
            <a:off x="529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Slik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298" y="5485147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332" y="5492415"/>
            <a:ext cx="92205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astavaBi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846" y="5492415"/>
            <a:ext cx="95673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19742"/>
            <a:ext cx="38735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936750" y="6316840"/>
            <a:ext cx="4616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This</a:t>
            </a:r>
            <a:r>
              <a:rPr lang="sl-SI" sz="1100" dirty="0" smtClean="0"/>
              <a:t> </a:t>
            </a:r>
            <a:r>
              <a:rPr lang="sl-SI" sz="1100" dirty="0" err="1" smtClean="0"/>
              <a:t>project</a:t>
            </a:r>
            <a:r>
              <a:rPr lang="sl-SI" sz="1100" dirty="0" smtClean="0"/>
              <a:t> is </a:t>
            </a:r>
            <a:r>
              <a:rPr lang="sl-SI" sz="1100" dirty="0" err="1" smtClean="0"/>
              <a:t>funded</a:t>
            </a:r>
            <a:r>
              <a:rPr lang="sl-SI" sz="1100" dirty="0" smtClean="0"/>
              <a:t> </a:t>
            </a:r>
            <a:r>
              <a:rPr lang="sl-SI" sz="1100" dirty="0" err="1" smtClean="0"/>
              <a:t>by</a:t>
            </a:r>
            <a:r>
              <a:rPr lang="sl-SI" sz="1100" dirty="0" smtClean="0"/>
              <a:t> </a:t>
            </a:r>
            <a:r>
              <a:rPr lang="sl-SI" sz="1100" dirty="0" err="1" smtClean="0"/>
              <a:t>the</a:t>
            </a:r>
            <a:r>
              <a:rPr lang="sl-SI" sz="1100" dirty="0" smtClean="0"/>
              <a:t> </a:t>
            </a:r>
            <a:r>
              <a:rPr lang="sl-SI" sz="1100" dirty="0" err="1" smtClean="0"/>
              <a:t>European</a:t>
            </a:r>
            <a:r>
              <a:rPr lang="sl-SI" sz="1100" dirty="0" smtClean="0"/>
              <a:t> </a:t>
            </a:r>
            <a:r>
              <a:rPr lang="sl-SI" sz="1100" dirty="0" err="1" smtClean="0"/>
              <a:t>Uninon</a:t>
            </a:r>
            <a:endParaRPr lang="sl-SI" sz="1100" dirty="0" smtClean="0"/>
          </a:p>
          <a:p>
            <a:pPr algn="ctr"/>
            <a:r>
              <a:rPr lang="sl-SI" sz="1100" dirty="0" err="1" smtClean="0"/>
              <a:t>Ovaj</a:t>
            </a:r>
            <a:r>
              <a:rPr lang="sl-SI" sz="1100" dirty="0" smtClean="0"/>
              <a:t> </a:t>
            </a:r>
            <a:r>
              <a:rPr lang="sl-SI" sz="1100" dirty="0" err="1" smtClean="0"/>
              <a:t>projekat</a:t>
            </a:r>
            <a:r>
              <a:rPr lang="sl-SI" sz="1100" dirty="0" smtClean="0"/>
              <a:t> </a:t>
            </a:r>
            <a:r>
              <a:rPr lang="sl-SI" sz="1100" dirty="0" err="1" smtClean="0"/>
              <a:t>finansira</a:t>
            </a:r>
            <a:r>
              <a:rPr lang="sl-SI" sz="1100" dirty="0" smtClean="0"/>
              <a:t> Evropska unija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xmlns="" val="3988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6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hr-HR" sz="3600" b="1" dirty="0" smtClean="0"/>
              <a:t>Ispitni katalozi (1)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dirty="0" err="1" smtClean="0"/>
              <a:t>Ispitni</a:t>
            </a:r>
            <a:r>
              <a:rPr lang="sl-SI" sz="2200" dirty="0" smtClean="0"/>
              <a:t> </a:t>
            </a:r>
            <a:r>
              <a:rPr lang="sl-SI" sz="2200" dirty="0" err="1"/>
              <a:t>katalozi</a:t>
            </a:r>
            <a:r>
              <a:rPr lang="sl-SI" sz="2200" dirty="0"/>
              <a:t> </a:t>
            </a:r>
            <a:r>
              <a:rPr lang="sl-SI" sz="2200" dirty="0" err="1"/>
              <a:t>su</a:t>
            </a:r>
            <a:r>
              <a:rPr lang="sl-SI" sz="2200" dirty="0"/>
              <a:t> dokumenti u </a:t>
            </a:r>
            <a:r>
              <a:rPr lang="sl-SI" sz="2200" dirty="0" err="1"/>
              <a:t>kojima</a:t>
            </a:r>
            <a:r>
              <a:rPr lang="sl-SI" sz="2200" dirty="0"/>
              <a:t> se </a:t>
            </a:r>
            <a:r>
              <a:rPr lang="sl-SI" sz="2200" dirty="0" err="1"/>
              <a:t>detaljno</a:t>
            </a:r>
            <a:r>
              <a:rPr lang="sl-SI" sz="2200" dirty="0"/>
              <a:t> </a:t>
            </a:r>
            <a:r>
              <a:rPr lang="sl-SI" sz="2200" dirty="0" err="1"/>
              <a:t>objašnjava</a:t>
            </a:r>
            <a:r>
              <a:rPr lang="sl-SI" sz="2200" dirty="0"/>
              <a:t>:</a:t>
            </a:r>
          </a:p>
          <a:p>
            <a:r>
              <a:rPr lang="sl-SI" sz="2200" dirty="0"/>
              <a:t> što ć</a:t>
            </a:r>
            <a:r>
              <a:rPr lang="sl-SI" sz="2200" dirty="0" smtClean="0"/>
              <a:t>e </a:t>
            </a:r>
            <a:r>
              <a:rPr lang="sl-SI" sz="2200" dirty="0"/>
              <a:t>se ispitivati na državnoj maturi i na koji </a:t>
            </a:r>
            <a:r>
              <a:rPr lang="sl-SI" sz="2200" dirty="0" smtClean="0"/>
              <a:t>način</a:t>
            </a:r>
            <a:r>
              <a:rPr lang="sl-SI" sz="2200" dirty="0"/>
              <a:t>,</a:t>
            </a:r>
          </a:p>
          <a:p>
            <a:r>
              <a:rPr lang="sl-SI" sz="2200" dirty="0"/>
              <a:t> kako </a:t>
            </a:r>
            <a:r>
              <a:rPr lang="sl-SI" sz="2200" dirty="0" err="1"/>
              <a:t>izgledaju</a:t>
            </a:r>
            <a:r>
              <a:rPr lang="sl-SI" sz="2200" dirty="0"/>
              <a:t> </a:t>
            </a:r>
            <a:r>
              <a:rPr lang="sl-SI" sz="2200" dirty="0" err="1"/>
              <a:t>ispitna</a:t>
            </a:r>
            <a:r>
              <a:rPr lang="sl-SI" sz="2200" dirty="0"/>
              <a:t> </a:t>
            </a:r>
            <a:r>
              <a:rPr lang="sl-SI" sz="2200" dirty="0" smtClean="0"/>
              <a:t>pitanja,</a:t>
            </a:r>
            <a:endParaRPr lang="sl-SI" sz="2200" dirty="0"/>
          </a:p>
          <a:p>
            <a:r>
              <a:rPr lang="sl-SI" sz="2200" dirty="0"/>
              <a:t> </a:t>
            </a:r>
            <a:r>
              <a:rPr lang="sl-SI" sz="2200" dirty="0" err="1"/>
              <a:t>koji</a:t>
            </a:r>
            <a:r>
              <a:rPr lang="sl-SI" sz="2200" dirty="0"/>
              <a:t> pribor </a:t>
            </a:r>
            <a:r>
              <a:rPr lang="sl-SI" sz="2200" dirty="0" err="1" smtClean="0"/>
              <a:t>učenici</a:t>
            </a:r>
            <a:r>
              <a:rPr lang="sl-SI" sz="2200" dirty="0" smtClean="0"/>
              <a:t> </a:t>
            </a:r>
            <a:r>
              <a:rPr lang="sl-SI" sz="2200" dirty="0" err="1"/>
              <a:t>smiju</a:t>
            </a:r>
            <a:r>
              <a:rPr lang="sl-SI" sz="2200" dirty="0"/>
              <a:t> </a:t>
            </a:r>
            <a:r>
              <a:rPr lang="sl-SI" sz="2200" dirty="0" smtClean="0"/>
              <a:t>koristiti.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pl-PL" sz="2200" dirty="0" smtClean="0"/>
              <a:t>Za </a:t>
            </a:r>
            <a:r>
              <a:rPr lang="pl-PL" sz="2200" dirty="0"/>
              <a:t>svaki nastavni predmet koji se ispituje postoji zasebni ispitni katalog (</a:t>
            </a:r>
            <a:r>
              <a:rPr lang="pl-PL" sz="2200" dirty="0" smtClean="0"/>
              <a:t>za </a:t>
            </a:r>
            <a:r>
              <a:rPr lang="sl-SI" sz="2200" dirty="0" smtClean="0"/>
              <a:t>obvezne </a:t>
            </a:r>
            <a:r>
              <a:rPr lang="sl-SI" sz="2200" dirty="0"/>
              <a:t>predmete - osnovna i viša razina</a:t>
            </a:r>
            <a:r>
              <a:rPr lang="sl-SI" sz="2200" dirty="0" smtClean="0"/>
              <a:t>).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dirty="0" smtClean="0"/>
              <a:t>Na </a:t>
            </a:r>
            <a:r>
              <a:rPr lang="sl-SI" sz="2200" dirty="0"/>
              <a:t>kraju </a:t>
            </a:r>
            <a:r>
              <a:rPr lang="sl-SI" sz="2200" dirty="0" err="1"/>
              <a:t>svakoga</a:t>
            </a:r>
            <a:r>
              <a:rPr lang="sl-SI" sz="2200" dirty="0"/>
              <a:t> </a:t>
            </a:r>
            <a:r>
              <a:rPr lang="sl-SI" sz="2200" dirty="0" err="1"/>
              <a:t>ispitnog</a:t>
            </a:r>
            <a:r>
              <a:rPr lang="sl-SI" sz="2200" dirty="0"/>
              <a:t> kataloga </a:t>
            </a:r>
            <a:r>
              <a:rPr lang="sl-SI" sz="2200" dirty="0" err="1"/>
              <a:t>nalazi</a:t>
            </a:r>
            <a:r>
              <a:rPr lang="sl-SI" sz="2200" dirty="0"/>
              <a:t> se ogledni </a:t>
            </a:r>
            <a:r>
              <a:rPr lang="sl-SI" sz="2200" dirty="0" err="1"/>
              <a:t>primjer</a:t>
            </a:r>
            <a:r>
              <a:rPr lang="sl-SI" sz="2200" dirty="0"/>
              <a:t> </a:t>
            </a:r>
            <a:r>
              <a:rPr lang="sl-SI" sz="2200" dirty="0" err="1" smtClean="0"/>
              <a:t>ispita</a:t>
            </a:r>
            <a:r>
              <a:rPr lang="sl-SI" sz="2200" dirty="0" smtClean="0"/>
              <a:t>.</a:t>
            </a:r>
            <a:endParaRPr lang="sl-SI" sz="22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hr-HR" sz="3600" b="1" dirty="0"/>
              <a:t>Ispitni katalozi </a:t>
            </a:r>
            <a:r>
              <a:rPr lang="hr-HR" sz="3600" b="1" dirty="0" smtClean="0"/>
              <a:t>(2)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err="1"/>
              <a:t>Svrha</a:t>
            </a:r>
            <a:r>
              <a:rPr lang="sl-SI" sz="2400" b="1" dirty="0"/>
              <a:t> </a:t>
            </a:r>
            <a:r>
              <a:rPr lang="sl-SI" sz="2400" b="1" dirty="0" err="1"/>
              <a:t>ispitnih</a:t>
            </a:r>
            <a:r>
              <a:rPr lang="sl-SI" sz="2400" b="1" dirty="0"/>
              <a:t> </a:t>
            </a:r>
            <a:r>
              <a:rPr lang="sl-SI" sz="2400" b="1" dirty="0" smtClean="0"/>
              <a:t>kataloga:</a:t>
            </a:r>
          </a:p>
          <a:p>
            <a:r>
              <a:rPr lang="sl-SI" sz="2400" dirty="0" smtClean="0"/>
              <a:t>pomoći učenicima</a:t>
            </a:r>
            <a:r>
              <a:rPr lang="sl-SI" sz="2400" dirty="0"/>
              <a:t>, nastavnicima, ali i ostalim </a:t>
            </a:r>
            <a:r>
              <a:rPr lang="sl-SI" sz="2400" dirty="0" smtClean="0"/>
              <a:t>sudjelovateljima nastavnog procesa </a:t>
            </a:r>
            <a:r>
              <a:rPr lang="sl-SI" sz="2400" dirty="0"/>
              <a:t>da se upoznaju s pojedinostima </a:t>
            </a:r>
            <a:r>
              <a:rPr lang="sl-SI" sz="2400" dirty="0" smtClean="0"/>
              <a:t>ispita.</a:t>
            </a:r>
            <a:endParaRPr lang="hr-BA" sz="2400" dirty="0"/>
          </a:p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940079" y="3244334"/>
            <a:ext cx="3263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 smtClean="0"/>
              <a:t>Središnj</a:t>
            </a:r>
            <a:r>
              <a:rPr lang="sl-SI" dirty="0" smtClean="0"/>
              <a:t> </a:t>
            </a:r>
            <a:r>
              <a:rPr lang="sl-SI" dirty="0" err="1"/>
              <a:t>registar</a:t>
            </a:r>
            <a:r>
              <a:rPr lang="sl-SI" dirty="0"/>
              <a:t> državne mature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 smtClean="0"/>
              <a:t>Središnji</a:t>
            </a:r>
            <a:r>
              <a:rPr lang="sl-SI" sz="3200" dirty="0" smtClean="0"/>
              <a:t> </a:t>
            </a:r>
            <a:r>
              <a:rPr lang="sl-SI" sz="3200" dirty="0" err="1" smtClean="0"/>
              <a:t>registar</a:t>
            </a:r>
            <a:r>
              <a:rPr lang="sl-SI" sz="3200" dirty="0" smtClean="0"/>
              <a:t> državne mature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sl-SI" dirty="0" smtClean="0"/>
          </a:p>
          <a:p>
            <a:r>
              <a:rPr lang="pl-PL" dirty="0" smtClean="0"/>
              <a:t>Baza </a:t>
            </a:r>
            <a:r>
              <a:rPr lang="pl-PL" dirty="0"/>
              <a:t>svih podataka o </a:t>
            </a:r>
            <a:r>
              <a:rPr lang="pl-PL" dirty="0" smtClean="0"/>
              <a:t>učenicima</a:t>
            </a:r>
            <a:endParaRPr lang="pl-PL" dirty="0"/>
          </a:p>
          <a:p>
            <a:r>
              <a:rPr lang="sl-SI" dirty="0" err="1"/>
              <a:t>Sve</a:t>
            </a:r>
            <a:r>
              <a:rPr lang="sl-SI" dirty="0"/>
              <a:t> </a:t>
            </a:r>
            <a:r>
              <a:rPr lang="sl-SI" dirty="0" err="1"/>
              <a:t>ocjene</a:t>
            </a:r>
            <a:r>
              <a:rPr lang="sl-SI" dirty="0"/>
              <a:t> </a:t>
            </a:r>
            <a:r>
              <a:rPr lang="sl-SI" dirty="0" err="1"/>
              <a:t>tijekom</a:t>
            </a:r>
            <a:r>
              <a:rPr lang="sl-SI" dirty="0"/>
              <a:t> </a:t>
            </a:r>
            <a:r>
              <a:rPr lang="sl-SI" dirty="0" err="1"/>
              <a:t>srednjoškolskoga</a:t>
            </a:r>
            <a:r>
              <a:rPr lang="sl-SI" dirty="0"/>
              <a:t> </a:t>
            </a:r>
            <a:r>
              <a:rPr lang="sl-SI" dirty="0" err="1"/>
              <a:t>obrazovanja</a:t>
            </a:r>
            <a:endParaRPr lang="sl-SI" dirty="0"/>
          </a:p>
          <a:p>
            <a:r>
              <a:rPr lang="sl-SI" dirty="0" err="1"/>
              <a:t>Ocjene</a:t>
            </a:r>
            <a:r>
              <a:rPr lang="sl-SI" dirty="0"/>
              <a:t> i </a:t>
            </a:r>
            <a:r>
              <a:rPr lang="sl-SI" dirty="0" err="1"/>
              <a:t>postotne</a:t>
            </a:r>
            <a:r>
              <a:rPr lang="sl-SI" dirty="0"/>
              <a:t> </a:t>
            </a:r>
            <a:r>
              <a:rPr lang="sl-SI" dirty="0" err="1"/>
              <a:t>ocjene</a:t>
            </a:r>
            <a:r>
              <a:rPr lang="sl-SI" dirty="0"/>
              <a:t> </a:t>
            </a:r>
            <a:r>
              <a:rPr lang="sl-SI" dirty="0" err="1"/>
              <a:t>ispita</a:t>
            </a:r>
            <a:r>
              <a:rPr lang="sl-SI" dirty="0"/>
              <a:t> državne mature</a:t>
            </a:r>
          </a:p>
          <a:p>
            <a:r>
              <a:rPr lang="pl-PL" dirty="0"/>
              <a:t>Želja </a:t>
            </a:r>
            <a:r>
              <a:rPr lang="pl-PL" dirty="0" smtClean="0"/>
              <a:t>učenika </a:t>
            </a:r>
            <a:r>
              <a:rPr lang="pl-PL" dirty="0"/>
              <a:t>za studijske programe</a:t>
            </a:r>
          </a:p>
          <a:p>
            <a:r>
              <a:rPr lang="sl-SI" dirty="0" err="1"/>
              <a:t>Uvjeti</a:t>
            </a:r>
            <a:r>
              <a:rPr lang="sl-SI" dirty="0"/>
              <a:t> </a:t>
            </a:r>
            <a:r>
              <a:rPr lang="sl-SI" dirty="0" err="1"/>
              <a:t>svakoga</a:t>
            </a:r>
            <a:r>
              <a:rPr lang="sl-SI" dirty="0"/>
              <a:t> </a:t>
            </a:r>
            <a:r>
              <a:rPr lang="sl-SI" dirty="0" err="1"/>
              <a:t>studijskoga</a:t>
            </a:r>
            <a:r>
              <a:rPr lang="sl-SI" dirty="0"/>
              <a:t> programa</a:t>
            </a:r>
          </a:p>
          <a:p>
            <a:r>
              <a:rPr lang="sl-SI" dirty="0" smtClean="0"/>
              <a:t>rang </a:t>
            </a:r>
            <a:r>
              <a:rPr lang="sl-SI" dirty="0"/>
              <a:t>liste za </a:t>
            </a:r>
            <a:r>
              <a:rPr lang="sl-SI" dirty="0" err="1"/>
              <a:t>upis</a:t>
            </a:r>
            <a:r>
              <a:rPr lang="sl-SI" dirty="0"/>
              <a:t> na </a:t>
            </a:r>
            <a:r>
              <a:rPr lang="sl-SI" dirty="0" err="1"/>
              <a:t>sve</a:t>
            </a:r>
            <a:r>
              <a:rPr lang="sl-SI" dirty="0"/>
              <a:t> studijske programe</a:t>
            </a:r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8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 smtClean="0"/>
              <a:t>Kalendar</a:t>
            </a:r>
            <a:r>
              <a:rPr lang="sl-SI" sz="3200" dirty="0" smtClean="0"/>
              <a:t> državne mature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04856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18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Izvor </a:t>
            </a:r>
            <a:r>
              <a:rPr lang="sl-SI" sz="3200" dirty="0" err="1" smtClean="0"/>
              <a:t>podataka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Izvor: </a:t>
            </a:r>
          </a:p>
          <a:p>
            <a:r>
              <a:rPr lang="sl-SI" sz="2400" dirty="0" err="1" smtClean="0"/>
              <a:t>Čeda</a:t>
            </a:r>
            <a:r>
              <a:rPr lang="sl-SI" sz="2400" dirty="0" smtClean="0"/>
              <a:t> </a:t>
            </a:r>
            <a:r>
              <a:rPr lang="sl-SI" sz="2400" dirty="0"/>
              <a:t>Perko, </a:t>
            </a:r>
            <a:r>
              <a:rPr lang="sl-SI" sz="2400" dirty="0" err="1"/>
              <a:t>ispitna</a:t>
            </a:r>
            <a:r>
              <a:rPr lang="sl-SI" sz="2400" dirty="0"/>
              <a:t> </a:t>
            </a:r>
            <a:r>
              <a:rPr lang="sl-SI" sz="2400" dirty="0" smtClean="0"/>
              <a:t>koordinatorica, Srednja </a:t>
            </a:r>
            <a:r>
              <a:rPr lang="sl-SI" sz="2400" dirty="0" err="1"/>
              <a:t>škola</a:t>
            </a:r>
            <a:r>
              <a:rPr lang="sl-SI" sz="2400" dirty="0"/>
              <a:t> Mate Blažine </a:t>
            </a:r>
            <a:r>
              <a:rPr lang="sl-SI" sz="2400" dirty="0" smtClean="0"/>
              <a:t>Labin. </a:t>
            </a:r>
            <a:r>
              <a:rPr lang="sl-SI" sz="2400" dirty="0" err="1" smtClean="0"/>
              <a:t>Hrvatska</a:t>
            </a:r>
            <a:r>
              <a:rPr lang="sl-SI" sz="2400" dirty="0" smtClean="0"/>
              <a:t>, 2010.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8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Hvala na </a:t>
            </a:r>
            <a:r>
              <a:rPr lang="sl-SI" dirty="0" err="1" smtClean="0"/>
              <a:t>pažnji</a:t>
            </a:r>
            <a:r>
              <a:rPr lang="sl-SI" dirty="0" smtClean="0"/>
              <a:t>!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 err="1"/>
              <a:t>a</a:t>
            </a:r>
            <a:r>
              <a:rPr lang="sl-SI" dirty="0" err="1" smtClean="0"/>
              <a:t>ndrejka.slavec</a:t>
            </a:r>
            <a:r>
              <a:rPr lang="sl-SI" dirty="0" smtClean="0"/>
              <a:t>-</a:t>
            </a:r>
            <a:r>
              <a:rPr lang="sl-SI" dirty="0" err="1" smtClean="0"/>
              <a:t>gornik@ric.si</a:t>
            </a:r>
            <a:endParaRPr lang="sl-SI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5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sz="3600" dirty="0"/>
              <a:t>Pregled </a:t>
            </a:r>
            <a:r>
              <a:rPr lang="sl-SI" sz="3600" dirty="0" err="1"/>
              <a:t>izlaganja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r>
              <a:rPr lang="sl-SI" sz="2400" dirty="0"/>
              <a:t>Zakonski okvir</a:t>
            </a:r>
          </a:p>
          <a:p>
            <a:r>
              <a:rPr lang="sl-SI" sz="2400" dirty="0" err="1"/>
              <a:t>Ispiti</a:t>
            </a:r>
            <a:r>
              <a:rPr lang="sl-SI" sz="2400" dirty="0"/>
              <a:t> državne mature</a:t>
            </a:r>
          </a:p>
          <a:p>
            <a:r>
              <a:rPr lang="sl-SI" sz="2400" dirty="0"/>
              <a:t>Usporedba</a:t>
            </a:r>
            <a:r>
              <a:rPr lang="sl-SI" sz="2400" dirty="0" smtClean="0"/>
              <a:t>: </a:t>
            </a:r>
            <a:r>
              <a:rPr lang="sl-SI" sz="2400" dirty="0" smtClean="0"/>
              <a:t>gimnazija-strukovne </a:t>
            </a:r>
            <a:r>
              <a:rPr lang="sl-SI" sz="2400" dirty="0"/>
              <a:t>škole</a:t>
            </a:r>
          </a:p>
          <a:p>
            <a:r>
              <a:rPr lang="sl-SI" sz="2400" dirty="0" err="1"/>
              <a:t>Razine</a:t>
            </a:r>
            <a:r>
              <a:rPr lang="sl-SI" sz="2400" dirty="0"/>
              <a:t> i </a:t>
            </a:r>
            <a:r>
              <a:rPr lang="sl-SI" sz="2400" dirty="0" err="1"/>
              <a:t>sadržaji</a:t>
            </a:r>
            <a:r>
              <a:rPr lang="sl-SI" sz="2400" dirty="0"/>
              <a:t> </a:t>
            </a:r>
            <a:r>
              <a:rPr lang="sl-SI" sz="2400" dirty="0" err="1"/>
              <a:t>ispita</a:t>
            </a:r>
            <a:endParaRPr lang="sl-SI" sz="2400" dirty="0"/>
          </a:p>
          <a:p>
            <a:r>
              <a:rPr lang="sl-SI" sz="2400" dirty="0" err="1"/>
              <a:t>Središnji</a:t>
            </a:r>
            <a:r>
              <a:rPr lang="sl-SI" sz="2400" dirty="0"/>
              <a:t> </a:t>
            </a:r>
            <a:r>
              <a:rPr lang="sl-SI" sz="2400" dirty="0" err="1"/>
              <a:t>registar</a:t>
            </a:r>
            <a:r>
              <a:rPr lang="sl-SI" sz="2400" dirty="0"/>
              <a:t> DM – </a:t>
            </a:r>
            <a:r>
              <a:rPr lang="sl-SI" sz="2400" dirty="0" err="1"/>
              <a:t>NISpVU</a:t>
            </a:r>
            <a:endParaRPr lang="sl-SI" sz="2400" dirty="0"/>
          </a:p>
          <a:p>
            <a:r>
              <a:rPr lang="sl-SI" sz="2400" dirty="0" err="1" smtClean="0"/>
              <a:t>Pretprijave</a:t>
            </a:r>
            <a:endParaRPr lang="sl-SI" sz="2400" dirty="0" smtClean="0"/>
          </a:p>
          <a:p>
            <a:r>
              <a:rPr lang="sl-SI" sz="2400" dirty="0" err="1" smtClean="0"/>
              <a:t>Kalendar</a:t>
            </a:r>
            <a:r>
              <a:rPr lang="sl-SI" sz="2400" dirty="0" smtClean="0"/>
              <a:t> </a:t>
            </a:r>
            <a:r>
              <a:rPr lang="sl-SI" sz="2400" dirty="0"/>
              <a:t>polaganja </a:t>
            </a:r>
            <a:r>
              <a:rPr lang="sl-SI" sz="2400" dirty="0" err="1"/>
              <a:t>ispita</a:t>
            </a:r>
            <a:r>
              <a:rPr lang="sl-SI" sz="2400" dirty="0"/>
              <a:t> DM</a:t>
            </a:r>
          </a:p>
          <a:p>
            <a:endParaRPr lang="sl-SI" sz="2400" dirty="0"/>
          </a:p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8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Pravilnik o polaganju državne mature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200" i="1" dirty="0" err="1" smtClean="0"/>
              <a:t>Članak</a:t>
            </a:r>
            <a:r>
              <a:rPr lang="sl-SI" sz="2200" i="1" dirty="0" smtClean="0"/>
              <a:t> 1.</a:t>
            </a:r>
          </a:p>
          <a:p>
            <a:pPr marL="0" indent="0">
              <a:buNone/>
            </a:pPr>
            <a:r>
              <a:rPr lang="sl-SI" sz="2200" dirty="0" smtClean="0"/>
              <a:t>(1) Ovim se Pravilnikom propisuju sadržaj, uvjeti, način i postupak polaganja državne mature.</a:t>
            </a:r>
          </a:p>
          <a:p>
            <a:pPr marL="0" indent="0">
              <a:buNone/>
            </a:pPr>
            <a:r>
              <a:rPr lang="sl-SI" sz="2200" dirty="0" smtClean="0"/>
              <a:t>(2) Srednje </a:t>
            </a:r>
            <a:r>
              <a:rPr lang="sl-SI" sz="2200" dirty="0" err="1" smtClean="0"/>
              <a:t>obrazovanje</a:t>
            </a:r>
            <a:r>
              <a:rPr lang="sl-SI" sz="2200" dirty="0" smtClean="0"/>
              <a:t> učenika gimnazijskih programa </a:t>
            </a:r>
            <a:r>
              <a:rPr lang="sl-SI" sz="2200" dirty="0" err="1" smtClean="0"/>
              <a:t>obrazovanja</a:t>
            </a:r>
            <a:r>
              <a:rPr lang="sl-SI" sz="2200" dirty="0" smtClean="0"/>
              <a:t> </a:t>
            </a:r>
            <a:r>
              <a:rPr lang="sl-SI" sz="2200" dirty="0" err="1" smtClean="0"/>
              <a:t>završava</a:t>
            </a:r>
            <a:r>
              <a:rPr lang="sl-SI" sz="2200" dirty="0" smtClean="0"/>
              <a:t> polaganjem državne mature.</a:t>
            </a:r>
          </a:p>
          <a:p>
            <a:pPr marL="0" indent="0">
              <a:buNone/>
            </a:pPr>
            <a:r>
              <a:rPr lang="pl-PL" sz="2200" dirty="0" smtClean="0"/>
              <a:t>(3) Srednje obrazovanje učenika u stručnim i umjetničkim programima </a:t>
            </a:r>
            <a:r>
              <a:rPr lang="sl-SI" sz="2200" dirty="0" err="1" smtClean="0"/>
              <a:t>obrazovanja</a:t>
            </a:r>
            <a:r>
              <a:rPr lang="sl-SI" sz="2200" dirty="0" smtClean="0"/>
              <a:t>, </a:t>
            </a:r>
            <a:r>
              <a:rPr lang="sl-SI" sz="2200" dirty="0" err="1" smtClean="0"/>
              <a:t>koji</a:t>
            </a:r>
            <a:r>
              <a:rPr lang="sl-SI" sz="2200" dirty="0" smtClean="0"/>
              <a:t> </a:t>
            </a:r>
            <a:r>
              <a:rPr lang="sl-SI" sz="2200" dirty="0" err="1" smtClean="0"/>
              <a:t>traju</a:t>
            </a:r>
            <a:r>
              <a:rPr lang="sl-SI" sz="2200" dirty="0" smtClean="0"/>
              <a:t> </a:t>
            </a:r>
            <a:r>
              <a:rPr lang="sl-SI" sz="2200" dirty="0" err="1" smtClean="0"/>
              <a:t>najmanje</a:t>
            </a:r>
            <a:r>
              <a:rPr lang="sl-SI" sz="2200" dirty="0" smtClean="0"/>
              <a:t> </a:t>
            </a:r>
            <a:r>
              <a:rPr lang="sl-SI" sz="2200" dirty="0" err="1" smtClean="0"/>
              <a:t>četiri</a:t>
            </a:r>
            <a:r>
              <a:rPr lang="sl-SI" sz="2200" dirty="0" smtClean="0"/>
              <a:t> </a:t>
            </a:r>
            <a:r>
              <a:rPr lang="sl-SI" sz="2200" dirty="0" err="1" smtClean="0"/>
              <a:t>godine</a:t>
            </a:r>
            <a:r>
              <a:rPr lang="sl-SI" sz="2200" dirty="0" smtClean="0"/>
              <a:t>, </a:t>
            </a:r>
            <a:r>
              <a:rPr lang="sl-SI" sz="2200" dirty="0" err="1" smtClean="0"/>
              <a:t>završava</a:t>
            </a:r>
            <a:r>
              <a:rPr lang="sl-SI" sz="2200" dirty="0" smtClean="0"/>
              <a:t> </a:t>
            </a:r>
            <a:r>
              <a:rPr lang="sl-SI" sz="2200" dirty="0" err="1" smtClean="0"/>
              <a:t>izradom</a:t>
            </a:r>
            <a:r>
              <a:rPr lang="sl-SI" sz="2200" dirty="0" smtClean="0"/>
              <a:t> i </a:t>
            </a:r>
            <a:r>
              <a:rPr lang="sl-SI" sz="2200" dirty="0" err="1" smtClean="0"/>
              <a:t>obranom</a:t>
            </a:r>
            <a:r>
              <a:rPr lang="sl-SI" sz="2200" dirty="0" smtClean="0"/>
              <a:t> </a:t>
            </a:r>
            <a:r>
              <a:rPr lang="pl-PL" sz="2200" dirty="0" smtClean="0"/>
              <a:t>završnoga rada u organizaciji i provedbi škole.</a:t>
            </a:r>
          </a:p>
          <a:p>
            <a:pPr marL="0" indent="0">
              <a:buNone/>
            </a:pPr>
            <a:r>
              <a:rPr lang="sl-SI" sz="2200" dirty="0" smtClean="0"/>
              <a:t>(4) </a:t>
            </a:r>
            <a:r>
              <a:rPr lang="sl-SI" sz="2200" dirty="0" err="1" smtClean="0"/>
              <a:t>Učenici</a:t>
            </a:r>
            <a:r>
              <a:rPr lang="sl-SI" sz="2200" dirty="0" smtClean="0"/>
              <a:t> iz stavka 3. </a:t>
            </a:r>
            <a:r>
              <a:rPr lang="sl-SI" sz="2200" dirty="0" err="1" smtClean="0"/>
              <a:t>ovoga</a:t>
            </a:r>
            <a:r>
              <a:rPr lang="sl-SI" sz="2200" dirty="0" smtClean="0"/>
              <a:t> članka </a:t>
            </a:r>
            <a:r>
              <a:rPr lang="sl-SI" sz="2200" dirty="0" err="1" smtClean="0"/>
              <a:t>mogu</a:t>
            </a:r>
            <a:r>
              <a:rPr lang="sl-SI" sz="2200" dirty="0" smtClean="0"/>
              <a:t> polagati i </a:t>
            </a:r>
            <a:r>
              <a:rPr lang="sl-SI" sz="2200" dirty="0" err="1" smtClean="0"/>
              <a:t>ispite</a:t>
            </a:r>
            <a:r>
              <a:rPr lang="sl-SI" sz="2200" dirty="0" smtClean="0"/>
              <a:t> državne mature.</a:t>
            </a:r>
          </a:p>
          <a:p>
            <a:r>
              <a:rPr lang="pl-PL" sz="1000" dirty="0" smtClean="0"/>
              <a:t>*</a:t>
            </a:r>
            <a:r>
              <a:rPr lang="pl-PL" sz="1000" dirty="0"/>
              <a:t>Na temelju clanka 82. stavka 10. Zakona o odgoju i obrazovanju u osnovnoj i srednjoj školi </a:t>
            </a:r>
            <a:r>
              <a:rPr lang="sl-SI" sz="1000" dirty="0"/>
              <a:t>( NN. </a:t>
            </a:r>
            <a:r>
              <a:rPr lang="sl-SI" sz="1000" dirty="0" err="1"/>
              <a:t>Broj</a:t>
            </a:r>
            <a:r>
              <a:rPr lang="sl-SI" sz="1000" dirty="0"/>
              <a:t> 87/08) od 4. kolovoza 2008. donesen je Pravilnik o polaganju državne mature. Pravilnik je objavljen u NN </a:t>
            </a:r>
            <a:r>
              <a:rPr lang="sl-SI" sz="1000" dirty="0" err="1"/>
              <a:t>broj</a:t>
            </a:r>
            <a:r>
              <a:rPr lang="sl-SI" sz="1000" dirty="0"/>
              <a:t> </a:t>
            </a:r>
            <a:r>
              <a:rPr lang="pl-PL" sz="1000" dirty="0"/>
              <a:t>97/08 od 22. kolovoza 2008. te je stupio na snagu osmog dana od objave u NN., 30. kolovoza 2008.godine.</a:t>
            </a:r>
            <a:endParaRPr lang="hr-BA" sz="1000" dirty="0"/>
          </a:p>
          <a:p>
            <a:endParaRPr lang="hr-BA" sz="10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9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69" y="1268761"/>
            <a:ext cx="672804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444" y="1484785"/>
            <a:ext cx="773601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5103"/>
            <a:ext cx="8132448" cy="45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sz="3300" b="1" dirty="0" smtClean="0"/>
              <a:t/>
            </a:r>
            <a:br>
              <a:rPr lang="hr-HR" sz="33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BA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405</Words>
  <Application>Microsoft Office PowerPoint</Application>
  <PresentationFormat>On-screen Show (4:3)</PresentationFormat>
  <Paragraphs>79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Officeova tema</vt:lpstr>
      <vt:lpstr>Matura u Hrvatskoj </vt:lpstr>
      <vt:lpstr> Pregled izlaganja </vt:lpstr>
      <vt:lpstr>  </vt:lpstr>
      <vt:lpstr> Pravilnik o polaganju državne mature </vt:lpstr>
      <vt:lpstr>  </vt:lpstr>
      <vt:lpstr>  </vt:lpstr>
      <vt:lpstr>  </vt:lpstr>
      <vt:lpstr>  </vt:lpstr>
      <vt:lpstr>  </vt:lpstr>
      <vt:lpstr>  </vt:lpstr>
      <vt:lpstr> Ispitni katalozi (1) </vt:lpstr>
      <vt:lpstr> Ispitni katalozi (2) </vt:lpstr>
      <vt:lpstr>   </vt:lpstr>
      <vt:lpstr>Središnji registar državne mature</vt:lpstr>
      <vt:lpstr>Kalendar državne mature</vt:lpstr>
      <vt:lpstr>Izvor podataka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improve education – how could Slovenian experience help</dc:title>
  <dc:creator>Branko Slivar</dc:creator>
  <cp:lastModifiedBy> </cp:lastModifiedBy>
  <cp:revision>32</cp:revision>
  <dcterms:created xsi:type="dcterms:W3CDTF">2012-09-24T08:42:05Z</dcterms:created>
  <dcterms:modified xsi:type="dcterms:W3CDTF">2012-11-07T08:35:24Z</dcterms:modified>
</cp:coreProperties>
</file>