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9" r:id="rId2"/>
    <p:sldId id="277" r:id="rId3"/>
    <p:sldId id="260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8" r:id="rId12"/>
    <p:sldId id="279" r:id="rId13"/>
    <p:sldId id="280" r:id="rId14"/>
    <p:sldId id="268" r:id="rId15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9" autoAdjust="0"/>
    <p:restoredTop sz="95737" autoAdjust="0"/>
  </p:normalViewPr>
  <p:slideViewPr>
    <p:cSldViewPr>
      <p:cViewPr>
        <p:scale>
          <a:sx n="118" d="100"/>
          <a:sy n="118" d="100"/>
        </p:scale>
        <p:origin x="-192" y="11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D62FA3-09CD-43AD-BC66-6DDAD63DF8FA}" type="datetimeFigureOut">
              <a:rPr lang="sl-SI" smtClean="0"/>
              <a:pPr/>
              <a:t>7.11.2012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FA6142-1BCE-4B28-AA8F-C48499FB9252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1109129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19169657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10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11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12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13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14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2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3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4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5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6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7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8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9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pPr/>
              <a:t>7.11.2012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2724110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pPr/>
              <a:t>7.11.2012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2303340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pPr/>
              <a:t>7.11.2012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4147447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pPr/>
              <a:t>7.11.2012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536857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pPr/>
              <a:t>7.11.2012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4104985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pPr/>
              <a:t>7.11.2012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2025576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pPr/>
              <a:t>7.11.2012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2256146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pPr/>
              <a:t>7.11.2012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3224375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pPr/>
              <a:t>7.11.2012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2766252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pPr/>
              <a:t>7.11.2012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2889276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pPr/>
              <a:t>7.11.2012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628944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F5ABC-E585-44B2-82A2-0CA4428E43CD}" type="datetimeFigureOut">
              <a:rPr lang="sl-SI" smtClean="0"/>
              <a:pPr/>
              <a:t>7.11.2012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96877-C4BC-4A17-9DB4-1411FF8964B8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1293152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99592" y="1052736"/>
            <a:ext cx="7848872" cy="1224136"/>
          </a:xfrm>
        </p:spPr>
        <p:txBody>
          <a:bodyPr>
            <a:normAutofit/>
          </a:bodyPr>
          <a:lstStyle/>
          <a:p>
            <a:r>
              <a:rPr lang="hr-HR" sz="3200" b="1" cap="all" dirty="0" smtClean="0"/>
              <a:t>Matura u Albaniji</a:t>
            </a:r>
            <a:endParaRPr lang="en-US" sz="3200" cap="all" dirty="0" smtClean="0">
              <a:latin typeface="Arial Rounded MT Bold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87624" y="3429000"/>
            <a:ext cx="6732240" cy="1656184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  <a:spcBef>
                <a:spcPct val="10000"/>
              </a:spcBef>
            </a:pPr>
            <a:r>
              <a:rPr lang="sl-SI" sz="2000" b="1" dirty="0" smtClean="0">
                <a:solidFill>
                  <a:schemeClr val="tx1"/>
                </a:solidFill>
              </a:rPr>
              <a:t>TE</a:t>
            </a:r>
            <a:r>
              <a:rPr lang="en-GB" sz="2000" b="1" dirty="0" smtClean="0">
                <a:solidFill>
                  <a:schemeClr val="tx1"/>
                </a:solidFill>
              </a:rPr>
              <a:t>RMS </a:t>
            </a:r>
            <a:r>
              <a:rPr lang="en-GB" sz="2000" b="1" dirty="0">
                <a:solidFill>
                  <a:schemeClr val="tx1"/>
                </a:solidFill>
              </a:rPr>
              <a:t>OF REFERENCE: </a:t>
            </a:r>
            <a:r>
              <a:rPr lang="en-US" sz="2000" b="1" dirty="0">
                <a:solidFill>
                  <a:schemeClr val="tx1"/>
                </a:solidFill>
              </a:rPr>
              <a:t>BA09-IB-OT-01 RECIRCULATION </a:t>
            </a:r>
            <a:r>
              <a:rPr lang="en-GB" sz="2000" b="1" dirty="0">
                <a:solidFill>
                  <a:schemeClr val="tx1"/>
                </a:solidFill>
              </a:rPr>
              <a:t>“</a:t>
            </a:r>
            <a:r>
              <a:rPr lang="en-US" sz="2000" b="1" dirty="0">
                <a:solidFill>
                  <a:schemeClr val="tx1"/>
                </a:solidFill>
              </a:rPr>
              <a:t>Strengthening Institutional Capacity of the Agency for Preprimary, Primary and</a:t>
            </a:r>
            <a:r>
              <a:rPr lang="en-GB" sz="2000" b="1" dirty="0">
                <a:solidFill>
                  <a:schemeClr val="tx1"/>
                </a:solidFill>
              </a:rPr>
              <a:t> Secondary Education”</a:t>
            </a:r>
            <a:endParaRPr lang="sl-SI" sz="2000" b="1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spcBef>
                <a:spcPct val="10000"/>
              </a:spcBef>
            </a:pPr>
            <a:endParaRPr lang="sl-SI" sz="2000" dirty="0">
              <a:solidFill>
                <a:schemeClr val="tx1"/>
              </a:solidFill>
            </a:endParaRPr>
          </a:p>
          <a:p>
            <a:pPr algn="l">
              <a:lnSpc>
                <a:spcPct val="85000"/>
              </a:lnSpc>
              <a:spcBef>
                <a:spcPct val="10000"/>
              </a:spcBef>
            </a:pPr>
            <a:endParaRPr lang="en-US" sz="2000" b="1" dirty="0">
              <a:solidFill>
                <a:schemeClr val="tx1"/>
              </a:solidFill>
            </a:endParaRPr>
          </a:p>
          <a:p>
            <a:pPr>
              <a:lnSpc>
                <a:spcPct val="85000"/>
              </a:lnSpc>
            </a:pPr>
            <a:r>
              <a:rPr lang="sr-Latn-CS" sz="2000" b="1" dirty="0">
                <a:solidFill>
                  <a:schemeClr val="tx1"/>
                </a:solidFill>
              </a:rPr>
              <a:t>dr. Andrejka Slavec Gornik (Ric)</a:t>
            </a:r>
          </a:p>
          <a:p>
            <a:pPr>
              <a:lnSpc>
                <a:spcPct val="85000"/>
              </a:lnSpc>
            </a:pPr>
            <a:r>
              <a:rPr lang="sr-Latn-CS" sz="2000" b="1" dirty="0">
                <a:solidFill>
                  <a:schemeClr val="tx1"/>
                </a:solidFill>
              </a:rPr>
              <a:t> </a:t>
            </a:r>
            <a:endParaRPr lang="sr-Latn-CS" sz="2200" dirty="0">
              <a:solidFill>
                <a:schemeClr val="tx1"/>
              </a:solidFill>
            </a:endParaRPr>
          </a:p>
          <a:p>
            <a:pPr>
              <a:lnSpc>
                <a:spcPct val="60000"/>
              </a:lnSpc>
            </a:pPr>
            <a:r>
              <a:rPr lang="sr-Latn-CS" sz="2000" dirty="0">
                <a:solidFill>
                  <a:schemeClr val="tx1"/>
                </a:solidFill>
              </a:rPr>
              <a:t>Sarajevo, </a:t>
            </a:r>
            <a:r>
              <a:rPr lang="sr-Latn-CS" sz="2000" dirty="0" smtClean="0">
                <a:solidFill>
                  <a:schemeClr val="tx1"/>
                </a:solidFill>
              </a:rPr>
              <a:t>9. oktobar 2012</a:t>
            </a:r>
            <a:endParaRPr lang="sr-Latn-CS" sz="2000" dirty="0">
              <a:solidFill>
                <a:schemeClr val="tx1"/>
              </a:solidFill>
            </a:endParaRPr>
          </a:p>
        </p:txBody>
      </p:sp>
      <p:pic>
        <p:nvPicPr>
          <p:cNvPr id="10" name="Picture 8" descr="Prosojnice_noga_EN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4483"/>
          <a:stretch/>
        </p:blipFill>
        <p:spPr bwMode="auto">
          <a:xfrm>
            <a:off x="1259632" y="5282641"/>
            <a:ext cx="2519028" cy="101876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11" name="Picture 8" descr="Prosojnice_noga_EN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4483"/>
          <a:stretch/>
        </p:blipFill>
        <p:spPr bwMode="auto">
          <a:xfrm>
            <a:off x="3033332" y="5290089"/>
            <a:ext cx="2519028" cy="101876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12" name="Picture 8" descr="Prosojnice_noga_EN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4483"/>
          <a:stretch/>
        </p:blipFill>
        <p:spPr bwMode="auto">
          <a:xfrm>
            <a:off x="5293332" y="5290089"/>
            <a:ext cx="2519028" cy="101876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2" name="Slika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24298" y="5485147"/>
            <a:ext cx="91440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Slika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93332" y="5492415"/>
            <a:ext cx="922051" cy="621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 descr="ZastavaBiH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52846" y="5492415"/>
            <a:ext cx="956731" cy="621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319742"/>
            <a:ext cx="3873500" cy="94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PoljeZBesedilom 12"/>
          <p:cNvSpPr txBox="1"/>
          <p:nvPr/>
        </p:nvSpPr>
        <p:spPr>
          <a:xfrm>
            <a:off x="1936750" y="6316840"/>
            <a:ext cx="46160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100" dirty="0" err="1" smtClean="0"/>
              <a:t>This</a:t>
            </a:r>
            <a:r>
              <a:rPr lang="sl-SI" sz="1100" dirty="0" smtClean="0"/>
              <a:t> </a:t>
            </a:r>
            <a:r>
              <a:rPr lang="sl-SI" sz="1100" dirty="0" err="1" smtClean="0"/>
              <a:t>project</a:t>
            </a:r>
            <a:r>
              <a:rPr lang="sl-SI" sz="1100" dirty="0" smtClean="0"/>
              <a:t> is </a:t>
            </a:r>
            <a:r>
              <a:rPr lang="sl-SI" sz="1100" dirty="0" err="1" smtClean="0"/>
              <a:t>funded</a:t>
            </a:r>
            <a:r>
              <a:rPr lang="sl-SI" sz="1100" dirty="0" smtClean="0"/>
              <a:t> </a:t>
            </a:r>
            <a:r>
              <a:rPr lang="sl-SI" sz="1100" dirty="0" err="1" smtClean="0"/>
              <a:t>by</a:t>
            </a:r>
            <a:r>
              <a:rPr lang="sl-SI" sz="1100" dirty="0" smtClean="0"/>
              <a:t> </a:t>
            </a:r>
            <a:r>
              <a:rPr lang="sl-SI" sz="1100" dirty="0" err="1" smtClean="0"/>
              <a:t>the</a:t>
            </a:r>
            <a:r>
              <a:rPr lang="sl-SI" sz="1100" dirty="0" smtClean="0"/>
              <a:t> </a:t>
            </a:r>
            <a:r>
              <a:rPr lang="sl-SI" sz="1100" dirty="0" err="1" smtClean="0"/>
              <a:t>European</a:t>
            </a:r>
            <a:r>
              <a:rPr lang="sl-SI" sz="1100" dirty="0" smtClean="0"/>
              <a:t> </a:t>
            </a:r>
            <a:r>
              <a:rPr lang="sl-SI" sz="1100" dirty="0" err="1" smtClean="0"/>
              <a:t>Uninon</a:t>
            </a:r>
            <a:endParaRPr lang="sl-SI" sz="1100" dirty="0" smtClean="0"/>
          </a:p>
          <a:p>
            <a:pPr algn="ctr"/>
            <a:r>
              <a:rPr lang="sl-SI" sz="1100" dirty="0" err="1" smtClean="0"/>
              <a:t>Ovaj</a:t>
            </a:r>
            <a:r>
              <a:rPr lang="sl-SI" sz="1100" dirty="0" smtClean="0"/>
              <a:t> </a:t>
            </a:r>
            <a:r>
              <a:rPr lang="sl-SI" sz="1100" dirty="0" err="1" smtClean="0"/>
              <a:t>projekat</a:t>
            </a:r>
            <a:r>
              <a:rPr lang="sl-SI" sz="1100" dirty="0" smtClean="0"/>
              <a:t> </a:t>
            </a:r>
            <a:r>
              <a:rPr lang="sl-SI" sz="1100" dirty="0" err="1" smtClean="0"/>
              <a:t>finansira</a:t>
            </a:r>
            <a:r>
              <a:rPr lang="sl-SI" sz="1100" dirty="0" smtClean="0"/>
              <a:t> Evropska unija</a:t>
            </a:r>
            <a:endParaRPr lang="sl-SI" sz="1100" dirty="0"/>
          </a:p>
        </p:txBody>
      </p:sp>
    </p:spTree>
    <p:extLst>
      <p:ext uri="{BB962C8B-B14F-4D97-AF65-F5344CB8AC3E}">
        <p14:creationId xmlns:p14="http://schemas.microsoft.com/office/powerpoint/2010/main" xmlns="" val="3988467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940966"/>
          </a:xfrm>
        </p:spPr>
        <p:txBody>
          <a:bodyPr>
            <a:normAutofit fontScale="90000"/>
          </a:bodyPr>
          <a:lstStyle/>
          <a:p>
            <a:r>
              <a:rPr lang="hr-HR" sz="3600" dirty="0"/>
              <a:t>Tehnički i administrativni aspekti uvođenja </a:t>
            </a:r>
            <a:r>
              <a:rPr lang="hr-HR" sz="3600" dirty="0" smtClean="0"/>
              <a:t>mature (2)</a:t>
            </a:r>
            <a:r>
              <a:rPr lang="hr-HR" sz="3300" b="1" dirty="0"/>
              <a:t/>
            </a:r>
            <a:br>
              <a:rPr lang="hr-HR" sz="3300" b="1" dirty="0"/>
            </a:b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484785"/>
            <a:ext cx="8229600" cy="4536504"/>
          </a:xfrm>
        </p:spPr>
        <p:txBody>
          <a:bodyPr>
            <a:noAutofit/>
          </a:bodyPr>
          <a:lstStyle/>
          <a:p>
            <a:r>
              <a:rPr lang="hr-BA" sz="2400" dirty="0" smtClean="0"/>
              <a:t>Kreirana je bila baza podataka učenika za cijelu zemlju i svakom učeniku se dodjeli ID  kod. Učenici su zaštićeni  s bar kodom.</a:t>
            </a:r>
            <a:endParaRPr lang="hr-BA" sz="2400" dirty="0"/>
          </a:p>
          <a:p>
            <a:r>
              <a:rPr lang="hr-BA" sz="2400" dirty="0" smtClean="0"/>
              <a:t>Ministarstvo za školstvo i nauku pripremilo je i usvojilo sve potrebne zakone.</a:t>
            </a:r>
          </a:p>
          <a:p>
            <a:r>
              <a:rPr lang="hr-BA" sz="2400" dirty="0" smtClean="0"/>
              <a:t>Izvelo se treniranje administratora, ocjenjivača i nastavnika.</a:t>
            </a:r>
          </a:p>
          <a:p>
            <a:r>
              <a:rPr lang="hr-BA" sz="2400" dirty="0" smtClean="0"/>
              <a:t>Pripremili su kalendar, upute i metodološki materijal na državnoj razini.</a:t>
            </a:r>
          </a:p>
          <a:p>
            <a:r>
              <a:rPr lang="hr-BA" sz="2400" dirty="0" smtClean="0"/>
              <a:t>Obvezni ispiti se ocjenjuju dva puta, izborni s OMR.</a:t>
            </a:r>
          </a:p>
          <a:p>
            <a:r>
              <a:rPr lang="hr-BA" sz="2400" dirty="0" smtClean="0"/>
              <a:t>Postavili su sigurnosni sustav tiskanja ispitnih materijala.</a:t>
            </a:r>
          </a:p>
          <a:p>
            <a:r>
              <a:rPr lang="hr-BA" sz="2400" dirty="0" smtClean="0"/>
              <a:t>Izveli su PR kampanju.</a:t>
            </a:r>
          </a:p>
          <a:p>
            <a:endParaRPr lang="hr-BA" sz="2400" dirty="0" smtClean="0"/>
          </a:p>
          <a:p>
            <a:endParaRPr lang="hr-BA" sz="2400" dirty="0" smtClean="0"/>
          </a:p>
          <a:p>
            <a:endParaRPr lang="hr-BA" sz="2400" dirty="0" smtClean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8452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156990"/>
          </a:xfrm>
        </p:spPr>
        <p:txBody>
          <a:bodyPr>
            <a:normAutofit/>
          </a:bodyPr>
          <a:lstStyle/>
          <a:p>
            <a:r>
              <a:rPr lang="hr-HR" sz="3200" dirty="0" smtClean="0"/>
              <a:t>Upis na sveučilište (1)</a:t>
            </a:r>
            <a:endParaRPr lang="sl-SI" sz="32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700807"/>
            <a:ext cx="8229600" cy="43204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BA" sz="2200" dirty="0" smtClean="0"/>
              <a:t>Kod upisa na sveučilište se uzima u obzir samo 20 % ocjene učenika u srednjoj školi; u smislu postojećih uvjeta u državi se postavlja pod pitanje i ovaj dio interne ocjene zbog sljedećih razloga:</a:t>
            </a:r>
          </a:p>
          <a:p>
            <a:r>
              <a:rPr lang="hr-BA" sz="2200" dirty="0" smtClean="0"/>
              <a:t>Nema nacionalnih standarda učeničkih postignuća. Zbog toga ocjene su nerealne i neobjektivne. Učenici u školama su ocjenjeni na različitoj razini težine  i ne na istom aspektu kurikuluma.</a:t>
            </a:r>
          </a:p>
          <a:p>
            <a:r>
              <a:rPr lang="hr-BA" sz="2200" dirty="0" smtClean="0"/>
              <a:t>Nema eksternog </a:t>
            </a:r>
            <a:r>
              <a:rPr lang="hr-BA" sz="2200" dirty="0" err="1" smtClean="0"/>
              <a:t>monitoringa</a:t>
            </a:r>
            <a:r>
              <a:rPr lang="hr-BA" sz="2200" dirty="0" smtClean="0"/>
              <a:t> školskih ocjena.</a:t>
            </a:r>
          </a:p>
          <a:p>
            <a:r>
              <a:rPr lang="hr-BA" sz="2200" dirty="0" smtClean="0"/>
              <a:t>Nedostaje obrazovanje nastavnika s područja priprema testova i ocjenjivanja.</a:t>
            </a:r>
          </a:p>
          <a:p>
            <a:r>
              <a:rPr lang="hr-BA" sz="2200" dirty="0"/>
              <a:t>Veliki je broj nastavnika </a:t>
            </a:r>
            <a:r>
              <a:rPr lang="hr-BA" sz="2200" dirty="0" smtClean="0"/>
              <a:t>s </a:t>
            </a:r>
            <a:r>
              <a:rPr lang="hr-BA" sz="2200" dirty="0"/>
              <a:t>neadekvatnim obrazovanjem.</a:t>
            </a:r>
          </a:p>
          <a:p>
            <a:endParaRPr lang="hr-BA" sz="2400" dirty="0" smtClean="0"/>
          </a:p>
          <a:p>
            <a:endParaRPr lang="hr-BA" sz="2400" dirty="0" smtClean="0"/>
          </a:p>
          <a:p>
            <a:pPr marL="0" indent="0">
              <a:buNone/>
            </a:pPr>
            <a:endParaRPr lang="hr-BA" sz="2400" dirty="0" smtClean="0"/>
          </a:p>
          <a:p>
            <a:pPr marL="0" indent="0">
              <a:buNone/>
            </a:pPr>
            <a:endParaRPr lang="hr-BA" sz="2400" dirty="0" smtClean="0"/>
          </a:p>
          <a:p>
            <a:endParaRPr lang="hr-BA" sz="2400" dirty="0" smtClean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1743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940966"/>
          </a:xfrm>
        </p:spPr>
        <p:txBody>
          <a:bodyPr>
            <a:normAutofit/>
          </a:bodyPr>
          <a:lstStyle/>
          <a:p>
            <a:r>
              <a:rPr lang="hr-HR" sz="3600" dirty="0"/>
              <a:t>Upis na </a:t>
            </a:r>
            <a:r>
              <a:rPr lang="hr-HR" sz="3600" dirty="0" smtClean="0"/>
              <a:t>sveučilište (2)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484785"/>
            <a:ext cx="8229600" cy="4536504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hr-BA" sz="2400" dirty="0"/>
          </a:p>
          <a:p>
            <a:pPr marL="0" indent="0">
              <a:buNone/>
            </a:pPr>
            <a:r>
              <a:rPr lang="hr-BA" sz="2400" dirty="0" smtClean="0"/>
              <a:t>Državna matura valja samo na državnim sveučilištima, koje financira država.</a:t>
            </a:r>
          </a:p>
          <a:p>
            <a:pPr marL="0" indent="0">
              <a:buNone/>
            </a:pPr>
            <a:endParaRPr lang="hr-BA" sz="2400" dirty="0" smtClean="0"/>
          </a:p>
          <a:p>
            <a:pPr marL="0" indent="0">
              <a:buNone/>
            </a:pPr>
            <a:r>
              <a:rPr lang="hr-BA" sz="2400" dirty="0" smtClean="0"/>
              <a:t>Državna matura je jedina alternativa, koja omogućava pravičan i jednakopravan upis na sveučilište. To je bio stav Ministra za obrazovanje i nauku, koji je dobio potporu kod učenika, nastavnika, sveučilišta i drugih sudjelovatelja u tom procesu.</a:t>
            </a:r>
          </a:p>
          <a:p>
            <a:pPr marL="0" indent="0">
              <a:buNone/>
            </a:pPr>
            <a:endParaRPr lang="hr-BA" sz="2400" dirty="0" smtClean="0"/>
          </a:p>
          <a:p>
            <a:pPr marL="0" indent="0">
              <a:buNone/>
            </a:pPr>
            <a:r>
              <a:rPr lang="hr-BA" sz="2400" dirty="0" smtClean="0"/>
              <a:t>Reforma mature je bila dio antikorupcijske reforme.</a:t>
            </a:r>
          </a:p>
          <a:p>
            <a:endParaRPr lang="hr-BA" sz="2400" dirty="0" smtClean="0"/>
          </a:p>
          <a:p>
            <a:endParaRPr lang="hr-BA" sz="2400" dirty="0" smtClean="0"/>
          </a:p>
          <a:p>
            <a:endParaRPr lang="hr-BA" sz="2400" dirty="0" smtClean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1743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940966"/>
          </a:xfrm>
        </p:spPr>
        <p:txBody>
          <a:bodyPr>
            <a:normAutofit/>
          </a:bodyPr>
          <a:lstStyle/>
          <a:p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484785"/>
            <a:ext cx="8229600" cy="4536504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hr-BA" sz="2400" dirty="0"/>
          </a:p>
          <a:p>
            <a:pPr marL="0" indent="0">
              <a:buNone/>
            </a:pPr>
            <a:r>
              <a:rPr lang="hr-BA" sz="2400" b="1" dirty="0" smtClean="0"/>
              <a:t>Izvor: </a:t>
            </a:r>
          </a:p>
          <a:p>
            <a:r>
              <a:rPr lang="sl-SI" sz="2400" b="1" dirty="0" smtClean="0"/>
              <a:t>Dr</a:t>
            </a:r>
            <a:r>
              <a:rPr lang="sl-SI" sz="2400" b="1" dirty="0"/>
              <a:t>. </a:t>
            </a:r>
            <a:r>
              <a:rPr lang="sl-SI" sz="2400" b="1" dirty="0" err="1"/>
              <a:t>Shpresa</a:t>
            </a:r>
            <a:r>
              <a:rPr lang="sl-SI" sz="2400" b="1" dirty="0"/>
              <a:t> </a:t>
            </a:r>
            <a:r>
              <a:rPr lang="sl-SI" sz="2400" b="1" dirty="0" smtClean="0"/>
              <a:t>PETRELA, D</a:t>
            </a:r>
            <a:r>
              <a:rPr lang="en-US" sz="2400" b="1" dirty="0" err="1" smtClean="0"/>
              <a:t>irector</a:t>
            </a:r>
            <a:r>
              <a:rPr lang="en-US" sz="2400" b="1" dirty="0" smtClean="0"/>
              <a:t> </a:t>
            </a:r>
            <a:r>
              <a:rPr lang="en-US" sz="2400" b="1" dirty="0"/>
              <a:t>of National Assessment and Examination Center, </a:t>
            </a:r>
            <a:r>
              <a:rPr lang="en-US" sz="2400" b="1" dirty="0" smtClean="0"/>
              <a:t>Ministry </a:t>
            </a:r>
            <a:r>
              <a:rPr lang="en-US" sz="2400" b="1" dirty="0"/>
              <a:t>of Education and Science </a:t>
            </a:r>
            <a:r>
              <a:rPr lang="sl-SI" sz="2400" b="1" dirty="0" smtClean="0"/>
              <a:t>Tirana, Albania: THE </a:t>
            </a:r>
            <a:r>
              <a:rPr lang="sl-SI" sz="2400" b="1" dirty="0"/>
              <a:t>NEW SYSTEM </a:t>
            </a:r>
            <a:r>
              <a:rPr lang="en-US" sz="2400" b="1" dirty="0" smtClean="0"/>
              <a:t>OF </a:t>
            </a:r>
            <a:r>
              <a:rPr lang="en-US" sz="2400" b="1" dirty="0"/>
              <a:t>THE END OF SECONDARY </a:t>
            </a:r>
            <a:r>
              <a:rPr lang="sl-SI" sz="2400" b="1" dirty="0" smtClean="0"/>
              <a:t>EDUCATION </a:t>
            </a:r>
            <a:r>
              <a:rPr lang="sl-SI" sz="2400" b="1" dirty="0"/>
              <a:t>–</a:t>
            </a:r>
            <a:r>
              <a:rPr lang="sl-SI" sz="2400" b="1" dirty="0" smtClean="0"/>
              <a:t>STATE </a:t>
            </a:r>
            <a:r>
              <a:rPr lang="sl-SI" sz="2400" b="1" dirty="0"/>
              <a:t>MATURA </a:t>
            </a:r>
            <a:r>
              <a:rPr lang="sl-SI" sz="2400" b="1" dirty="0" smtClean="0"/>
              <a:t>EXAMINATION</a:t>
            </a:r>
            <a:endParaRPr lang="hr-BA" sz="2400" b="1" dirty="0" smtClean="0"/>
          </a:p>
          <a:p>
            <a:endParaRPr lang="hr-BA" sz="2400" dirty="0" smtClean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635003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sl-SI" dirty="0" smtClean="0"/>
          </a:p>
          <a:p>
            <a:pPr marL="0" indent="0" algn="ctr">
              <a:buNone/>
            </a:pPr>
            <a:endParaRPr lang="sl-SI" dirty="0"/>
          </a:p>
          <a:p>
            <a:endParaRPr lang="sl-SI" dirty="0"/>
          </a:p>
          <a:p>
            <a:endParaRPr lang="sl-SI" dirty="0"/>
          </a:p>
          <a:p>
            <a:pPr marL="0" indent="0" algn="ctr">
              <a:buNone/>
            </a:pPr>
            <a:r>
              <a:rPr lang="sl-SI" dirty="0" smtClean="0"/>
              <a:t>Hvala na </a:t>
            </a:r>
            <a:r>
              <a:rPr lang="sl-SI" dirty="0" err="1" smtClean="0"/>
              <a:t>pažnji</a:t>
            </a:r>
            <a:r>
              <a:rPr lang="sl-SI" dirty="0" smtClean="0"/>
              <a:t>!</a:t>
            </a:r>
          </a:p>
          <a:p>
            <a:pPr algn="ctr"/>
            <a:endParaRPr lang="sl-SI" dirty="0"/>
          </a:p>
          <a:p>
            <a:pPr marL="0" indent="0" algn="ctr">
              <a:buNone/>
            </a:pPr>
            <a:r>
              <a:rPr lang="sl-SI" dirty="0" err="1"/>
              <a:t>a</a:t>
            </a:r>
            <a:r>
              <a:rPr lang="sl-SI" dirty="0" err="1" smtClean="0"/>
              <a:t>ndrejka.slavec</a:t>
            </a:r>
            <a:r>
              <a:rPr lang="sl-SI" dirty="0" smtClean="0"/>
              <a:t>-</a:t>
            </a:r>
            <a:r>
              <a:rPr lang="sl-SI" dirty="0" err="1" smtClean="0"/>
              <a:t>gornik@ric.si</a:t>
            </a:r>
            <a:endParaRPr lang="sl-SI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492556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940966"/>
          </a:xfrm>
        </p:spPr>
        <p:txBody>
          <a:bodyPr>
            <a:normAutofit fontScale="90000"/>
          </a:bodyPr>
          <a:lstStyle/>
          <a:p>
            <a:r>
              <a:rPr lang="hr-HR" sz="3300" b="1" dirty="0" smtClean="0"/>
              <a:t/>
            </a:r>
            <a:br>
              <a:rPr lang="hr-HR" sz="3300" b="1" dirty="0" smtClean="0"/>
            </a:b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484785"/>
            <a:ext cx="8229600" cy="4536504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hr-BA" sz="2400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620688"/>
            <a:ext cx="8280920" cy="5477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88452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936104"/>
          </a:xfrm>
        </p:spPr>
        <p:txBody>
          <a:bodyPr>
            <a:normAutofit/>
          </a:bodyPr>
          <a:lstStyle/>
          <a:p>
            <a:r>
              <a:rPr lang="hr-HR" sz="3200" dirty="0" smtClean="0"/>
              <a:t>Zaključni ispiti</a:t>
            </a:r>
            <a:endParaRPr lang="sl-SI" sz="32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824537"/>
          </a:xfrm>
        </p:spPr>
        <p:txBody>
          <a:bodyPr>
            <a:noAutofit/>
          </a:bodyPr>
          <a:lstStyle/>
          <a:p>
            <a:r>
              <a:rPr lang="hr-BA" sz="2400" dirty="0" smtClean="0"/>
              <a:t>Od 2005. godine u Albaniji je implementiran mješoviti sustav zaključnih ispita.</a:t>
            </a:r>
          </a:p>
          <a:p>
            <a:r>
              <a:rPr lang="hr-BA" sz="2400" dirty="0" smtClean="0"/>
              <a:t>Po završetku obveznog obrazovanja (u 8. razredu), učenici polažu zaključne ispite iz dva predmeta: matematike (samo pismeni) i albanskog jezika (pismeni i usmeni).</a:t>
            </a:r>
          </a:p>
          <a:p>
            <a:r>
              <a:rPr lang="hr-BA" sz="2400" dirty="0" smtClean="0"/>
              <a:t>Pismene testove pripremaju u Nacionalnom ispitnom centru (NIC), oralne ispite pripremaju u školama.</a:t>
            </a:r>
          </a:p>
          <a:p>
            <a:r>
              <a:rPr lang="hr-BA" sz="2400" dirty="0" smtClean="0"/>
              <a:t>Proceduru administracije testova pripremili su u NIC, ali administraciju i ocjenjivanje testova u testnim centrima vode nastavnici učenika.</a:t>
            </a:r>
          </a:p>
          <a:p>
            <a:r>
              <a:rPr lang="hr-BA" sz="2400" dirty="0" smtClean="0"/>
              <a:t>Istu proceduru uveli su kod ispita na kraju srednjeg obrazovanja (od 2005. dalje).</a:t>
            </a:r>
          </a:p>
          <a:p>
            <a:endParaRPr lang="hr-BA" sz="2400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038803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940966"/>
          </a:xfrm>
        </p:spPr>
        <p:txBody>
          <a:bodyPr>
            <a:normAutofit fontScale="90000"/>
          </a:bodyPr>
          <a:lstStyle/>
          <a:p>
            <a:r>
              <a:rPr lang="hr-HR" sz="3600" dirty="0" smtClean="0"/>
              <a:t>Državna matura – novi sustav ispita</a:t>
            </a:r>
            <a:r>
              <a:rPr lang="hr-HR" sz="3300" dirty="0" smtClean="0"/>
              <a:t/>
            </a:r>
            <a:br>
              <a:rPr lang="hr-HR" sz="3300" dirty="0" smtClean="0"/>
            </a:b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484785"/>
            <a:ext cx="8229600" cy="4536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BA" sz="2400" dirty="0" smtClean="0"/>
              <a:t>Koncepcija državne mature</a:t>
            </a:r>
          </a:p>
          <a:p>
            <a:pPr marL="0" indent="0">
              <a:buNone/>
            </a:pPr>
            <a:endParaRPr lang="hr-BA" sz="2400" dirty="0"/>
          </a:p>
          <a:p>
            <a:r>
              <a:rPr lang="hr-BA" sz="2400" dirty="0" smtClean="0"/>
              <a:t>Dva obvezna eksterna ispita (da učenik dobije maturalni certifikat).</a:t>
            </a:r>
          </a:p>
          <a:p>
            <a:r>
              <a:rPr lang="hr-BA" sz="2400" dirty="0" smtClean="0"/>
              <a:t>Dva izborna eksterna ispita iz širokog spektra predmeta (za upis na sveučilište).</a:t>
            </a:r>
          </a:p>
          <a:p>
            <a:endParaRPr lang="hr-BA" sz="2400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8452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hr-HR" sz="3300" b="1" dirty="0" smtClean="0"/>
              <a:t/>
            </a:r>
            <a:br>
              <a:rPr lang="hr-HR" sz="3300" b="1" dirty="0" smtClean="0"/>
            </a:br>
            <a:r>
              <a:rPr lang="hr-HR" sz="3600" dirty="0" smtClean="0"/>
              <a:t>Razlozi za promjene i razvoj novih ispita</a:t>
            </a:r>
            <a:endParaRPr lang="sl-SI" sz="36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340769"/>
            <a:ext cx="8229600" cy="4608512"/>
          </a:xfrm>
        </p:spPr>
        <p:txBody>
          <a:bodyPr>
            <a:noAutofit/>
          </a:bodyPr>
          <a:lstStyle/>
          <a:p>
            <a:r>
              <a:rPr lang="hr-BA" sz="2200" dirty="0" smtClean="0"/>
              <a:t>Niska kvaliteta i kontrola kvalitete rada u svim vrstama srednjih škola.</a:t>
            </a:r>
          </a:p>
          <a:p>
            <a:r>
              <a:rPr lang="hr-BA" sz="2200" dirty="0" smtClean="0"/>
              <a:t>Visoki stupanj korupcije kod upisa na sveučilište.</a:t>
            </a:r>
          </a:p>
          <a:p>
            <a:r>
              <a:rPr lang="hr-BA" sz="2200" dirty="0" smtClean="0"/>
              <a:t>Niska valjanost, objektivnost i pouzdanost mješovitog sustava ispita u zemlji.</a:t>
            </a:r>
          </a:p>
          <a:p>
            <a:r>
              <a:rPr lang="hr-BA" sz="2200" dirty="0"/>
              <a:t>Niska valjanost, objektivnost i </a:t>
            </a:r>
            <a:r>
              <a:rPr lang="hr-BA" sz="2200" dirty="0" smtClean="0"/>
              <a:t>pouzdanost baze podataka o rezultatima učenika.</a:t>
            </a:r>
          </a:p>
          <a:p>
            <a:r>
              <a:rPr lang="hr-BA" sz="2200" dirty="0" smtClean="0"/>
              <a:t>Nedostatak veza između srednjih škola i sveučilišta.</a:t>
            </a:r>
          </a:p>
          <a:p>
            <a:r>
              <a:rPr lang="hr-BA" sz="2200" dirty="0" smtClean="0"/>
              <a:t>U dva mjeseca učenici su polagali dva ispita: jedan za </a:t>
            </a:r>
            <a:r>
              <a:rPr lang="hr-BA" sz="2200" dirty="0" smtClean="0">
                <a:solidFill>
                  <a:srgbClr val="FF0000"/>
                </a:solidFill>
              </a:rPr>
              <a:t>zaključak </a:t>
            </a:r>
            <a:r>
              <a:rPr lang="hr-BA" sz="2200" dirty="0" smtClean="0"/>
              <a:t>srednje škole i jedan za upis na sveučilište.</a:t>
            </a:r>
          </a:p>
          <a:p>
            <a:r>
              <a:rPr lang="hr-BA" sz="2200" dirty="0" smtClean="0"/>
              <a:t>Veliko opterećenje za učenike zaključnih razreda srednje škole.</a:t>
            </a:r>
          </a:p>
          <a:p>
            <a:r>
              <a:rPr lang="hr-BA" sz="2200" dirty="0" smtClean="0"/>
              <a:t>Približavanje drugim zemljama EZ.</a:t>
            </a:r>
            <a:endParaRPr lang="hr-BA" sz="2200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8452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940966"/>
          </a:xfrm>
        </p:spPr>
        <p:txBody>
          <a:bodyPr>
            <a:normAutofit fontScale="90000"/>
          </a:bodyPr>
          <a:lstStyle/>
          <a:p>
            <a:r>
              <a:rPr lang="hr-HR" sz="3300" b="1" dirty="0" smtClean="0"/>
              <a:t/>
            </a:r>
            <a:br>
              <a:rPr lang="hr-HR" sz="3300" b="1" dirty="0" smtClean="0"/>
            </a:br>
            <a:r>
              <a:rPr lang="hr-HR" sz="3600" dirty="0" smtClean="0"/>
              <a:t>Glavni principi državne mature</a:t>
            </a:r>
            <a:endParaRPr lang="sl-SI" sz="36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844823"/>
            <a:ext cx="8229600" cy="4176465"/>
          </a:xfrm>
        </p:spPr>
        <p:txBody>
          <a:bodyPr>
            <a:noAutofit/>
          </a:bodyPr>
          <a:lstStyle/>
          <a:p>
            <a:r>
              <a:rPr lang="hr-BA" sz="2400" dirty="0" smtClean="0"/>
              <a:t>Poštenje </a:t>
            </a:r>
            <a:r>
              <a:rPr lang="hr-BA" sz="2400" dirty="0" smtClean="0"/>
              <a:t>i jednakost svih učenika.</a:t>
            </a:r>
            <a:endParaRPr lang="hr-BA" sz="2400" dirty="0"/>
          </a:p>
          <a:p>
            <a:r>
              <a:rPr lang="hr-BA" sz="2400" dirty="0" smtClean="0"/>
              <a:t>Ispiti su dio obrazovnog procesa.</a:t>
            </a:r>
          </a:p>
          <a:p>
            <a:r>
              <a:rPr lang="hr-BA" sz="2400" dirty="0" smtClean="0"/>
              <a:t>Ispiti su </a:t>
            </a:r>
            <a:r>
              <a:rPr lang="hr-BA" sz="2400" dirty="0" smtClean="0"/>
              <a:t>indikatori </a:t>
            </a:r>
            <a:r>
              <a:rPr lang="hr-BA" sz="2400" dirty="0" smtClean="0"/>
              <a:t>kvalitete obrazovanja.</a:t>
            </a:r>
          </a:p>
          <a:p>
            <a:r>
              <a:rPr lang="hr-BA" sz="2400" dirty="0" smtClean="0"/>
              <a:t>Veza između srednjeg obrazovanja, tercijarnog obrazovanja i tržišta rada.</a:t>
            </a:r>
            <a:endParaRPr lang="hr-BA" sz="2400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8452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940966"/>
          </a:xfrm>
        </p:spPr>
        <p:txBody>
          <a:bodyPr>
            <a:normAutofit fontScale="90000"/>
          </a:bodyPr>
          <a:lstStyle/>
          <a:p>
            <a:r>
              <a:rPr lang="hr-HR" sz="3300" b="1" dirty="0" smtClean="0"/>
              <a:t/>
            </a:r>
            <a:br>
              <a:rPr lang="hr-HR" sz="3300" b="1" dirty="0" smtClean="0"/>
            </a:br>
            <a:r>
              <a:rPr lang="hr-HR" sz="3600" dirty="0" smtClean="0"/>
              <a:t>Ciljevi državnih maturalnih ispita</a:t>
            </a:r>
            <a:endParaRPr lang="sl-SI" sz="36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2060847"/>
            <a:ext cx="8229600" cy="3960441"/>
          </a:xfrm>
        </p:spPr>
        <p:txBody>
          <a:bodyPr>
            <a:noAutofit/>
          </a:bodyPr>
          <a:lstStyle/>
          <a:p>
            <a:r>
              <a:rPr lang="hr-BA" sz="2400" dirty="0" smtClean="0"/>
              <a:t>Certificiranje (maturalna diploma, koja potvrđuje, da je učenik završio srednju školu).</a:t>
            </a:r>
          </a:p>
          <a:p>
            <a:r>
              <a:rPr lang="hr-BA" sz="2400" dirty="0" smtClean="0"/>
              <a:t>Selekcija (selekcija učenika kod upisa na sveučilište).</a:t>
            </a:r>
          </a:p>
          <a:p>
            <a:r>
              <a:rPr lang="hr-BA" sz="2400" dirty="0" err="1" smtClean="0"/>
              <a:t>Monitoring</a:t>
            </a:r>
            <a:r>
              <a:rPr lang="hr-BA" sz="2400" dirty="0" smtClean="0"/>
              <a:t> obrazovnih standarda, koji osiguravaju kvalitetu obrazovanja.</a:t>
            </a:r>
          </a:p>
          <a:p>
            <a:r>
              <a:rPr lang="hr-BA" sz="2400" dirty="0" smtClean="0"/>
              <a:t>Informacija politici i </a:t>
            </a:r>
            <a:r>
              <a:rPr lang="hr-BA" sz="2400" dirty="0" smtClean="0"/>
              <a:t>sudjelovateljima </a:t>
            </a:r>
            <a:r>
              <a:rPr lang="hr-BA" sz="2400" dirty="0" smtClean="0"/>
              <a:t>o kvaliteti srednjeg obrazovanja.</a:t>
            </a:r>
            <a:endParaRPr lang="hr-BA" sz="2400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8452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940966"/>
          </a:xfrm>
        </p:spPr>
        <p:txBody>
          <a:bodyPr>
            <a:normAutofit fontScale="90000"/>
          </a:bodyPr>
          <a:lstStyle/>
          <a:p>
            <a:r>
              <a:rPr lang="hr-HR" sz="3300" b="1" dirty="0" smtClean="0"/>
              <a:t/>
            </a:r>
            <a:br>
              <a:rPr lang="hr-HR" sz="3300" b="1" dirty="0" smtClean="0"/>
            </a:br>
            <a:endParaRPr lang="sl-SI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Ograda vsebine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964956062"/>
              </p:ext>
            </p:extLst>
          </p:nvPr>
        </p:nvGraphicFramePr>
        <p:xfrm>
          <a:off x="1206500" y="1672431"/>
          <a:ext cx="6731000" cy="4381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44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 dirty="0" err="1">
                          <a:effectLst/>
                        </a:rPr>
                        <a:t>Ispiti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Broj ispita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Odgovornost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Izvršenje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 gridSpan="3"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 dirty="0">
                          <a:effectLst/>
                        </a:rPr>
                        <a:t>Državna matura u </a:t>
                      </a:r>
                      <a:r>
                        <a:rPr lang="sl-SI" sz="1100" u="none" strike="noStrike" dirty="0" err="1" smtClean="0">
                          <a:effectLst/>
                        </a:rPr>
                        <a:t>općoj</a:t>
                      </a:r>
                      <a:r>
                        <a:rPr lang="sl-SI" sz="1100" u="none" strike="noStrike" dirty="0" smtClean="0">
                          <a:effectLst/>
                        </a:rPr>
                        <a:t> </a:t>
                      </a:r>
                      <a:r>
                        <a:rPr lang="sl-SI" sz="1100" u="none" strike="noStrike" dirty="0" err="1" smtClean="0">
                          <a:effectLst/>
                        </a:rPr>
                        <a:t>srednjoj</a:t>
                      </a:r>
                      <a:r>
                        <a:rPr lang="sl-SI" sz="1100" u="none" strike="noStrike" dirty="0" smtClean="0">
                          <a:effectLst/>
                        </a:rPr>
                        <a:t> </a:t>
                      </a:r>
                      <a:r>
                        <a:rPr lang="sl-SI" sz="1100" u="none" strike="noStrike" dirty="0" err="1">
                          <a:effectLst/>
                        </a:rPr>
                        <a:t>školi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 dirty="0">
                          <a:effectLst/>
                        </a:rPr>
                        <a:t>2 </a:t>
                      </a:r>
                      <a:r>
                        <a:rPr lang="sl-SI" sz="1100" u="none" strike="noStrike" dirty="0" smtClean="0">
                          <a:effectLst/>
                        </a:rPr>
                        <a:t>obvezna </a:t>
                      </a:r>
                      <a:r>
                        <a:rPr lang="sl-SI" sz="1100" u="none" strike="noStrike" dirty="0">
                          <a:effectLst/>
                        </a:rPr>
                        <a:t>predmeta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Država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Eksterno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Albanski jezik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Matematika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 dirty="0">
                          <a:effectLst/>
                        </a:rPr>
                        <a:t> 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Državna matura u VET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 dirty="0">
                          <a:effectLst/>
                        </a:rPr>
                        <a:t>2 </a:t>
                      </a:r>
                      <a:r>
                        <a:rPr lang="sl-SI" sz="1100" u="none" strike="noStrike" dirty="0" smtClean="0">
                          <a:effectLst/>
                        </a:rPr>
                        <a:t>obvezna </a:t>
                      </a:r>
                      <a:r>
                        <a:rPr lang="sl-SI" sz="1100" u="none" strike="noStrike" dirty="0">
                          <a:effectLst/>
                        </a:rPr>
                        <a:t>predmeta: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Država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Eksterno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 dirty="0" err="1" smtClean="0">
                          <a:effectLst/>
                        </a:rPr>
                        <a:t>Školska</a:t>
                      </a:r>
                      <a:r>
                        <a:rPr lang="sl-SI" sz="1100" u="none" strike="noStrike" dirty="0" smtClean="0">
                          <a:effectLst/>
                        </a:rPr>
                        <a:t> matura u VET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Matematika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 dirty="0" err="1" smtClean="0">
                          <a:effectLst/>
                        </a:rPr>
                        <a:t>Škola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 dirty="0" smtClean="0">
                          <a:effectLst/>
                        </a:rPr>
                        <a:t>Interno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 dirty="0">
                          <a:effectLst/>
                        </a:rPr>
                        <a:t> 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 dirty="0">
                          <a:effectLst/>
                        </a:rPr>
                        <a:t>VET </a:t>
                      </a:r>
                      <a:r>
                        <a:rPr lang="sl-SI" sz="1100" u="none" strike="noStrike" dirty="0" smtClean="0">
                          <a:effectLst/>
                        </a:rPr>
                        <a:t>teoretički </a:t>
                      </a:r>
                      <a:r>
                        <a:rPr lang="sl-SI" sz="1100" u="none" strike="noStrike" dirty="0">
                          <a:effectLst/>
                        </a:rPr>
                        <a:t>predmet vezan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 dirty="0">
                          <a:effectLst/>
                        </a:rPr>
                        <a:t> 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na profil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 dirty="0">
                          <a:effectLst/>
                        </a:rPr>
                        <a:t> 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 dirty="0" smtClean="0">
                          <a:effectLst/>
                        </a:rPr>
                        <a:t> 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 dirty="0" smtClean="0">
                          <a:effectLst/>
                        </a:rPr>
                        <a:t>Praktički </a:t>
                      </a:r>
                      <a:r>
                        <a:rPr lang="sl-SI" sz="1100" u="none" strike="noStrike" dirty="0">
                          <a:effectLst/>
                        </a:rPr>
                        <a:t>ispit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 dirty="0">
                          <a:effectLst/>
                        </a:rPr>
                        <a:t> 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 dirty="0" smtClean="0">
                          <a:effectLst/>
                        </a:rPr>
                        <a:t> 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 dirty="0" smtClean="0">
                          <a:effectLst/>
                        </a:rPr>
                        <a:t> 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 gridSpan="3">
                  <a:txBody>
                    <a:bodyPr/>
                    <a:lstStyle/>
                    <a:p>
                      <a:pPr algn="l" fontAlgn="b"/>
                      <a:r>
                        <a:rPr lang="pl-PL" sz="1100" u="none" strike="noStrike" dirty="0">
                          <a:effectLst/>
                        </a:rPr>
                        <a:t>Državna matura u </a:t>
                      </a:r>
                      <a:r>
                        <a:rPr lang="pl-PL" sz="1100" u="none" strike="noStrike" dirty="0" smtClean="0">
                          <a:effectLst/>
                        </a:rPr>
                        <a:t>društvenim </a:t>
                      </a:r>
                      <a:r>
                        <a:rPr lang="pl-PL" sz="1100" u="none" strike="noStrike" dirty="0">
                          <a:effectLst/>
                        </a:rPr>
                        <a:t>i </a:t>
                      </a:r>
                      <a:r>
                        <a:rPr lang="pl-PL" sz="1100" u="none" strike="noStrike" dirty="0" smtClean="0">
                          <a:effectLst/>
                        </a:rPr>
                        <a:t>kulturnim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 dirty="0">
                          <a:effectLst/>
                        </a:rPr>
                        <a:t>2 </a:t>
                      </a:r>
                      <a:r>
                        <a:rPr lang="sl-SI" sz="1100" u="none" strike="noStrike" dirty="0" smtClean="0">
                          <a:effectLst/>
                        </a:rPr>
                        <a:t>obvezna </a:t>
                      </a:r>
                      <a:r>
                        <a:rPr lang="sl-SI" sz="1100" u="none" strike="noStrike" dirty="0">
                          <a:effectLst/>
                        </a:rPr>
                        <a:t>predmeta: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Država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Eksterno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srednjim školama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albanski jezik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 gridSpan="3">
                  <a:txBody>
                    <a:bodyPr/>
                    <a:lstStyle/>
                    <a:p>
                      <a:pPr algn="l" fontAlgn="b"/>
                      <a:r>
                        <a:rPr lang="pl-PL" sz="1100" u="none" strike="noStrike" dirty="0">
                          <a:effectLst/>
                        </a:rPr>
                        <a:t>Školska matura u </a:t>
                      </a:r>
                      <a:r>
                        <a:rPr lang="pl-PL" sz="1100" u="none" strike="noStrike" dirty="0" smtClean="0">
                          <a:effectLst/>
                        </a:rPr>
                        <a:t>društvenim </a:t>
                      </a:r>
                      <a:r>
                        <a:rPr lang="pl-PL" sz="1100" u="none" strike="noStrike" dirty="0">
                          <a:effectLst/>
                        </a:rPr>
                        <a:t>i </a:t>
                      </a:r>
                      <a:r>
                        <a:rPr lang="pl-PL" sz="1100" u="none" strike="noStrike" dirty="0" smtClean="0">
                          <a:effectLst/>
                        </a:rPr>
                        <a:t>kulturnim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 dirty="0" smtClean="0">
                          <a:effectLst/>
                        </a:rPr>
                        <a:t>teoretički </a:t>
                      </a:r>
                      <a:r>
                        <a:rPr lang="sl-SI" sz="1100" u="none" strike="noStrike" dirty="0">
                          <a:effectLst/>
                        </a:rPr>
                        <a:t>predmet vezan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Škola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Interno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srednjim školama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na profil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 dirty="0" smtClean="0">
                          <a:effectLst/>
                        </a:rPr>
                        <a:t>Praktički </a:t>
                      </a:r>
                      <a:r>
                        <a:rPr lang="sl-SI" sz="1100" u="none" strike="noStrike" dirty="0">
                          <a:effectLst/>
                        </a:rPr>
                        <a:t>ispit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 gridSpan="3"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Državna matura za sve tipove škola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Dva izborna predmeta iz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Država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 dirty="0" smtClean="0">
                          <a:effectLst/>
                        </a:rPr>
                        <a:t>Eksterno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 dirty="0">
                          <a:effectLst/>
                        </a:rPr>
                        <a:t>(za upis na </a:t>
                      </a:r>
                      <a:r>
                        <a:rPr lang="sl-SI" sz="1100" u="none" strike="noStrike" dirty="0" smtClean="0">
                          <a:effectLst/>
                        </a:rPr>
                        <a:t>sveučilište)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srednje škole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 dirty="0">
                          <a:effectLst/>
                        </a:rPr>
                        <a:t>(FIL, EKN, </a:t>
                      </a:r>
                      <a:r>
                        <a:rPr lang="sl-SI" sz="1100" u="none" strike="noStrike" dirty="0" smtClean="0">
                          <a:effectLst/>
                        </a:rPr>
                        <a:t>POV, ZEM, 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BIO, KEM, FIZ, ENG, FRE, 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MAT, ALB)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 dirty="0">
                          <a:effectLst/>
                        </a:rPr>
                        <a:t> 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88452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940966"/>
          </a:xfrm>
        </p:spPr>
        <p:txBody>
          <a:bodyPr>
            <a:normAutofit fontScale="90000"/>
          </a:bodyPr>
          <a:lstStyle/>
          <a:p>
            <a:r>
              <a:rPr lang="hr-HR" sz="3600" dirty="0" smtClean="0"/>
              <a:t>Tehnički i administrativni aspekti uvođenja mature (1)</a:t>
            </a:r>
            <a:r>
              <a:rPr lang="hr-HR" sz="3300" b="1" dirty="0" smtClean="0"/>
              <a:t/>
            </a:r>
            <a:br>
              <a:rPr lang="hr-HR" sz="3300" b="1" dirty="0" smtClean="0"/>
            </a:b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484785"/>
            <a:ext cx="8229600" cy="4536504"/>
          </a:xfrm>
        </p:spPr>
        <p:txBody>
          <a:bodyPr>
            <a:noAutofit/>
          </a:bodyPr>
          <a:lstStyle/>
          <a:p>
            <a:r>
              <a:rPr lang="hr-BA" sz="2000" dirty="0" smtClean="0"/>
              <a:t>Rezultati mature koriste se za dvije glavne namjene: certificiranje i selekciju.</a:t>
            </a:r>
          </a:p>
          <a:p>
            <a:r>
              <a:rPr lang="hr-BA" sz="2000" dirty="0" smtClean="0"/>
              <a:t>Svaki obvezni predmet se testira jednim ispitom koji traje 2,5 sata.</a:t>
            </a:r>
          </a:p>
          <a:p>
            <a:r>
              <a:rPr lang="hr-BA" sz="2000" dirty="0" smtClean="0"/>
              <a:t>Izborni predmet se testira 2 sata.</a:t>
            </a:r>
          </a:p>
          <a:p>
            <a:r>
              <a:rPr lang="hr-BA" sz="2000" dirty="0" smtClean="0"/>
              <a:t>Obvezne predmete piše oko 28.000 učenika, izborne predmeta oko 23.000 učenika.</a:t>
            </a:r>
          </a:p>
          <a:p>
            <a:r>
              <a:rPr lang="hr-BA" sz="2000" dirty="0" smtClean="0"/>
              <a:t>Tri tipa pitanja se koriste u testovima: MCQ, itemi kratkih odgovora, itemi otvorenih odgovora. Kod </a:t>
            </a:r>
            <a:r>
              <a:rPr lang="hr-BA" sz="2000" dirty="0" smtClean="0"/>
              <a:t>izbornih predmeta </a:t>
            </a:r>
            <a:r>
              <a:rPr lang="hr-BA" sz="2000" dirty="0" smtClean="0"/>
              <a:t>koriste se samo MCQ.</a:t>
            </a:r>
          </a:p>
          <a:p>
            <a:r>
              <a:rPr lang="hr-BA" sz="2000" dirty="0" smtClean="0"/>
              <a:t>Kurikulum i predmetni ispitni katalozi pripremljeni su u Institutu za kurikulum.</a:t>
            </a:r>
          </a:p>
          <a:p>
            <a:r>
              <a:rPr lang="hr-BA" sz="2000" dirty="0" smtClean="0"/>
              <a:t>U pripremi itema učestvuju nastavnici, pedagozi sa sveučilišta, </a:t>
            </a:r>
            <a:r>
              <a:rPr lang="hr-BA" sz="2000" dirty="0" smtClean="0"/>
              <a:t>koji </a:t>
            </a:r>
            <a:r>
              <a:rPr lang="hr-BA" sz="2000" dirty="0" smtClean="0"/>
              <a:t>vode specijaliste za testiranje.</a:t>
            </a:r>
            <a:endParaRPr lang="hr-BA" sz="2000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8452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899</TotalTime>
  <Words>883</Words>
  <Application>Microsoft Office PowerPoint</Application>
  <PresentationFormat>On-screen Show (4:3)</PresentationFormat>
  <Paragraphs>293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Officeova tema</vt:lpstr>
      <vt:lpstr>Matura u Albaniji</vt:lpstr>
      <vt:lpstr> </vt:lpstr>
      <vt:lpstr>Zaključni ispiti</vt:lpstr>
      <vt:lpstr>Državna matura – novi sustav ispita </vt:lpstr>
      <vt:lpstr> Razlozi za promjene i razvoj novih ispita</vt:lpstr>
      <vt:lpstr> Glavni principi državne mature</vt:lpstr>
      <vt:lpstr> Ciljevi državnih maturalnih ispita</vt:lpstr>
      <vt:lpstr> </vt:lpstr>
      <vt:lpstr>Tehnički i administrativni aspekti uvođenja mature (1) </vt:lpstr>
      <vt:lpstr>Tehnički i administrativni aspekti uvođenja mature (2) </vt:lpstr>
      <vt:lpstr>Upis na sveučilište (1)</vt:lpstr>
      <vt:lpstr>Upis na sveučilište (2)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Working together to improve education – how could Slovenian experience help</dc:title>
  <dc:creator>Branko Slivar</dc:creator>
  <cp:lastModifiedBy> </cp:lastModifiedBy>
  <cp:revision>53</cp:revision>
  <dcterms:created xsi:type="dcterms:W3CDTF">2012-09-24T08:42:05Z</dcterms:created>
  <dcterms:modified xsi:type="dcterms:W3CDTF">2012-11-07T08:28:47Z</dcterms:modified>
</cp:coreProperties>
</file>