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712" r:id="rId2"/>
  </p:sldMasterIdLst>
  <p:notesMasterIdLst>
    <p:notesMasterId r:id="rId82"/>
  </p:notesMasterIdLst>
  <p:handoutMasterIdLst>
    <p:handoutMasterId r:id="rId83"/>
  </p:handoutMasterIdLst>
  <p:sldIdLst>
    <p:sldId id="293" r:id="rId3"/>
    <p:sldId id="306" r:id="rId4"/>
    <p:sldId id="282" r:id="rId5"/>
    <p:sldId id="286" r:id="rId6"/>
    <p:sldId id="303" r:id="rId7"/>
    <p:sldId id="305" r:id="rId8"/>
    <p:sldId id="285" r:id="rId9"/>
    <p:sldId id="288" r:id="rId10"/>
    <p:sldId id="302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73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39" r:id="rId45"/>
    <p:sldId id="340" r:id="rId46"/>
    <p:sldId id="341" r:id="rId47"/>
    <p:sldId id="342" r:id="rId48"/>
    <p:sldId id="343" r:id="rId49"/>
    <p:sldId id="344" r:id="rId50"/>
    <p:sldId id="345" r:id="rId51"/>
    <p:sldId id="346" r:id="rId52"/>
    <p:sldId id="347" r:id="rId53"/>
    <p:sldId id="348" r:id="rId54"/>
    <p:sldId id="349" r:id="rId55"/>
    <p:sldId id="350" r:id="rId56"/>
    <p:sldId id="351" r:id="rId57"/>
    <p:sldId id="352" r:id="rId58"/>
    <p:sldId id="353" r:id="rId59"/>
    <p:sldId id="354" r:id="rId60"/>
    <p:sldId id="355" r:id="rId61"/>
    <p:sldId id="356" r:id="rId62"/>
    <p:sldId id="357" r:id="rId63"/>
    <p:sldId id="358" r:id="rId64"/>
    <p:sldId id="359" r:id="rId65"/>
    <p:sldId id="360" r:id="rId66"/>
    <p:sldId id="361" r:id="rId67"/>
    <p:sldId id="362" r:id="rId68"/>
    <p:sldId id="363" r:id="rId69"/>
    <p:sldId id="368" r:id="rId70"/>
    <p:sldId id="369" r:id="rId71"/>
    <p:sldId id="370" r:id="rId72"/>
    <p:sldId id="371" r:id="rId73"/>
    <p:sldId id="372" r:id="rId74"/>
    <p:sldId id="366" r:id="rId75"/>
    <p:sldId id="298" r:id="rId76"/>
    <p:sldId id="300" r:id="rId77"/>
    <p:sldId id="269" r:id="rId78"/>
    <p:sldId id="304" r:id="rId79"/>
    <p:sldId id="367" r:id="rId80"/>
    <p:sldId id="374" r:id="rId81"/>
  </p:sldIdLst>
  <p:sldSz cx="9144000" cy="6858000" type="screen4x3"/>
  <p:notesSz cx="6797675" cy="9928225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663300"/>
    <a:srgbClr val="8C8C4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65" autoAdjust="0"/>
    <p:restoredTop sz="96625" autoAdjust="0"/>
  </p:normalViewPr>
  <p:slideViewPr>
    <p:cSldViewPr>
      <p:cViewPr>
        <p:scale>
          <a:sx n="100" d="100"/>
          <a:sy n="100" d="100"/>
        </p:scale>
        <p:origin x="-714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6" y="15251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A78B133-D23B-41C1-A0E8-23BF7B943CC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271847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68D8770-7774-4DCB-B1FA-02388213A84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351252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Ograda opomb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l-SI" smtClean="0"/>
              <a:t>Kod </a:t>
            </a:r>
            <a:r>
              <a:rPr lang="sl-SI" b="1" smtClean="0"/>
              <a:t>koncepta, dokumenata, modela </a:t>
            </a:r>
            <a:r>
              <a:rPr lang="sl-SI" smtClean="0"/>
              <a:t>u vezi sa IU (taksonomije znanja) i kompetencama, novom kulturom ocjenjivanja, nacionalnim preizkusima, interdisciplinarnu i timsku nastavu (kod posodobljivanja gimnazija)</a:t>
            </a:r>
          </a:p>
          <a:p>
            <a:endParaRPr lang="sl-SI" smtClean="0"/>
          </a:p>
          <a:p>
            <a:r>
              <a:rPr lang="sl-SI" smtClean="0"/>
              <a:t>Kod planiranja i izvođenja </a:t>
            </a:r>
            <a:r>
              <a:rPr lang="sl-SI" b="1" smtClean="0"/>
              <a:t>projektova </a:t>
            </a:r>
          </a:p>
          <a:p>
            <a:endParaRPr lang="sl-SI" smtClean="0"/>
          </a:p>
          <a:p>
            <a:r>
              <a:rPr lang="sl-SI" smtClean="0"/>
              <a:t>Kod </a:t>
            </a:r>
            <a:r>
              <a:rPr lang="sl-SI" b="1" smtClean="0"/>
              <a:t>strategija uvođenja promjena</a:t>
            </a:r>
            <a:r>
              <a:rPr lang="sl-SI" smtClean="0"/>
              <a:t> u gimnazije i uz to kod usmjerivanja procesa u različitim grupama, naročito ŠRT</a:t>
            </a:r>
          </a:p>
          <a:p>
            <a:r>
              <a:rPr lang="sl-SI" smtClean="0"/>
              <a:t>Kod </a:t>
            </a:r>
            <a:r>
              <a:rPr lang="sl-SI" b="1" smtClean="0"/>
              <a:t>koncepta, dokumenata, modela: </a:t>
            </a:r>
            <a:r>
              <a:rPr lang="sl-SI" smtClean="0"/>
              <a:t>    </a:t>
            </a:r>
          </a:p>
          <a:p>
            <a:r>
              <a:rPr lang="sl-SI" smtClean="0"/>
              <a:t>  od sadržajeva ka ciljem i procesom </a:t>
            </a:r>
          </a:p>
          <a:p>
            <a:r>
              <a:rPr lang="sl-SI" smtClean="0"/>
              <a:t>                                   </a:t>
            </a:r>
          </a:p>
          <a:p>
            <a:r>
              <a:rPr lang="sl-SI" smtClean="0"/>
              <a:t>Kod planiranja i izvođenja </a:t>
            </a:r>
            <a:r>
              <a:rPr lang="sl-SI" b="1" smtClean="0"/>
              <a:t>projektova: </a:t>
            </a:r>
            <a:endParaRPr lang="sl-SI" smtClean="0"/>
          </a:p>
          <a:p>
            <a:r>
              <a:rPr lang="sl-SI" b="1" smtClean="0"/>
              <a:t>  </a:t>
            </a:r>
            <a:r>
              <a:rPr lang="sl-SI" smtClean="0"/>
              <a:t>od delegiranja ka opunomočenju, autonomiji,  autoregulaciji      </a:t>
            </a:r>
          </a:p>
          <a:p>
            <a:r>
              <a:rPr lang="sl-SI" smtClean="0"/>
              <a:t>  </a:t>
            </a:r>
          </a:p>
          <a:p>
            <a:r>
              <a:rPr lang="sl-SI" smtClean="0"/>
              <a:t>Kod </a:t>
            </a:r>
            <a:r>
              <a:rPr lang="sl-SI" b="1" smtClean="0"/>
              <a:t>strategija uvođenja promjena:</a:t>
            </a:r>
          </a:p>
          <a:p>
            <a:r>
              <a:rPr lang="sl-SI" b="1" smtClean="0"/>
              <a:t>  </a:t>
            </a:r>
            <a:r>
              <a:rPr lang="sl-SI" smtClean="0"/>
              <a:t>od razine učitelja i predmeta k školskoj razini i timovima</a:t>
            </a:r>
          </a:p>
          <a:p>
            <a:endParaRPr lang="sl-SI" smtClean="0"/>
          </a:p>
          <a:p>
            <a:r>
              <a:rPr lang="sl-SI" smtClean="0"/>
              <a:t>Kod </a:t>
            </a:r>
            <a:r>
              <a:rPr lang="sl-SI" b="1" smtClean="0"/>
              <a:t>usposobljivanja</a:t>
            </a:r>
            <a:r>
              <a:rPr lang="sl-SI" smtClean="0"/>
              <a:t> različitih grupa:</a:t>
            </a:r>
          </a:p>
          <a:p>
            <a:r>
              <a:rPr lang="sl-SI" smtClean="0"/>
              <a:t>  od seminara i predavanja k radionicama i (pro)aktivnem pr.</a:t>
            </a:r>
          </a:p>
          <a:p>
            <a:endParaRPr lang="sl-SI" smtClean="0"/>
          </a:p>
          <a:p>
            <a:endParaRPr lang="sl-SI" smtClean="0"/>
          </a:p>
          <a:p>
            <a:r>
              <a:rPr lang="sl-SI" smtClean="0"/>
              <a:t>Kod </a:t>
            </a:r>
            <a:r>
              <a:rPr lang="sl-SI" b="1" smtClean="0"/>
              <a:t>usposobljivanja</a:t>
            </a:r>
            <a:r>
              <a:rPr lang="sl-SI" smtClean="0"/>
              <a:t> različitih grupa</a:t>
            </a:r>
          </a:p>
          <a:p>
            <a:endParaRPr lang="en-GB" smtClean="0"/>
          </a:p>
        </p:txBody>
      </p:sp>
      <p:sp>
        <p:nvSpPr>
          <p:cNvPr id="22532" name="Ograd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74A967D-4FDD-413C-80EA-00FE0F24A3C6}" type="slidenum">
              <a:rPr lang="sl-SI" sz="1200" smtClean="0"/>
              <a:pPr eaLnBrk="1" hangingPunct="1">
                <a:defRPr/>
              </a:pPr>
              <a:t>3</a:t>
            </a:fld>
            <a:endParaRPr lang="sl-SI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891FAB-CF86-41CB-BCEE-A9D9D816D1BE}" type="slidenum">
              <a:rPr lang="sl-SI" smtClean="0"/>
              <a:pPr eaLnBrk="1" hangingPunct="1"/>
              <a:t>10</a:t>
            </a:fld>
            <a:endParaRPr lang="sl-SI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smtClean="0"/>
          </a:p>
        </p:txBody>
      </p:sp>
      <p:sp>
        <p:nvSpPr>
          <p:cNvPr id="64516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BD6DF4-F42C-4011-9564-894401E79F8D}" type="slidenum">
              <a:rPr lang="sl-SI" smtClean="0"/>
              <a:pPr eaLnBrk="1" hangingPunct="1"/>
              <a:t>14</a:t>
            </a:fld>
            <a:endParaRPr lang="sl-S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smtClean="0"/>
          </a:p>
        </p:txBody>
      </p:sp>
      <p:sp>
        <p:nvSpPr>
          <p:cNvPr id="65540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0C47BD-8FCE-415C-8813-F1A8478B51B6}" type="slidenum">
              <a:rPr lang="sl-SI" smtClean="0"/>
              <a:pPr eaLnBrk="1" hangingPunct="1"/>
              <a:t>26</a:t>
            </a:fld>
            <a:endParaRPr lang="sl-S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891FAB-CF86-41CB-BCEE-A9D9D816D1BE}" type="slidenum">
              <a:rPr lang="sl-SI" smtClean="0"/>
              <a:pPr eaLnBrk="1" hangingPunct="1"/>
              <a:t>73</a:t>
            </a:fld>
            <a:endParaRPr lang="sl-SI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2284413"/>
            <a:ext cx="914082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sl-SI" sz="1800" smtClean="0">
              <a:cs typeface="+mn-cs"/>
            </a:endParaRPr>
          </a:p>
        </p:txBody>
      </p:sp>
      <p:sp>
        <p:nvSpPr>
          <p:cNvPr id="70658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0" y="1152525"/>
            <a:ext cx="9144000" cy="1844675"/>
          </a:xfrm>
        </p:spPr>
        <p:txBody>
          <a:bodyPr lIns="0" tIns="0" rIns="0" bIns="0" anchor="b"/>
          <a:lstStyle>
            <a:lvl1pPr>
              <a:defRPr/>
            </a:lvl1pPr>
          </a:lstStyle>
          <a:p>
            <a:pPr lvl="0"/>
            <a:r>
              <a:rPr lang="sl-SI" noProof="0" smtClean="0"/>
              <a:t>Uredite slog naslova matrice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437063"/>
            <a:ext cx="7448550" cy="792162"/>
          </a:xfrm>
        </p:spPr>
        <p:txBody>
          <a:bodyPr lIns="0" tIns="0" rIns="0" bIns="0"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sl-SI" noProof="0" smtClean="0"/>
              <a:t>Uredite slog podnaslova matrice</a:t>
            </a:r>
          </a:p>
        </p:txBody>
      </p:sp>
    </p:spTree>
    <p:extLst>
      <p:ext uri="{BB962C8B-B14F-4D97-AF65-F5344CB8AC3E}">
        <p14:creationId xmlns="" xmlns:p14="http://schemas.microsoft.com/office/powerpoint/2010/main" val="33964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47393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969129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 noProof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l-SI" noProof="0" smtClean="0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4288180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85105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="" xmlns:p14="http://schemas.microsoft.com/office/powerpoint/2010/main" val="2207423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81894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65406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51710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87613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="" xmlns:p14="http://schemas.microsoft.com/office/powerpoint/2010/main" val="162677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113435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="" xmlns:p14="http://schemas.microsoft.com/office/powerpoint/2010/main" val="1357484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9760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5941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5941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0723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="" xmlns:p14="http://schemas.microsoft.com/office/powerpoint/2010/main" val="321489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21759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92226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53765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3221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="" xmlns:p14="http://schemas.microsoft.com/office/powerpoint/2010/main" val="154689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="" xmlns:p14="http://schemas.microsoft.com/office/powerpoint/2010/main" val="331890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pic>
        <p:nvPicPr>
          <p:cNvPr id="1028" name="Picture 4" descr="11_noga_druga_str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9625"/>
            <a:ext cx="91440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809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▪"/>
        <a:defRPr sz="2400">
          <a:solidFill>
            <a:schemeClr val="tx1"/>
          </a:solidFill>
          <a:latin typeface="+mn-lt"/>
        </a:defRPr>
      </a:lvl2pPr>
      <a:lvl3pPr marL="901700" indent="-1809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▪"/>
        <a:defRPr sz="2000">
          <a:solidFill>
            <a:schemeClr val="tx1"/>
          </a:solidFill>
          <a:latin typeface="+mn-lt"/>
        </a:defRPr>
      </a:lvl3pPr>
      <a:lvl4pPr marL="1262063" indent="-1809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▪"/>
        <a:defRPr sz="2000">
          <a:solidFill>
            <a:schemeClr val="tx1"/>
          </a:solidFill>
          <a:latin typeface="+mn-lt"/>
        </a:defRPr>
      </a:lvl4pPr>
      <a:lvl5pPr marL="1609725" indent="-1682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▪"/>
        <a:defRPr sz="2000">
          <a:solidFill>
            <a:schemeClr val="tx1"/>
          </a:solidFill>
          <a:latin typeface="+mn-lt"/>
        </a:defRPr>
      </a:lvl5pPr>
      <a:lvl6pPr marL="2066925" indent="-1682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▪"/>
        <a:defRPr sz="2000">
          <a:solidFill>
            <a:schemeClr val="tx1"/>
          </a:solidFill>
          <a:latin typeface="+mn-lt"/>
        </a:defRPr>
      </a:lvl6pPr>
      <a:lvl7pPr marL="2524125" indent="-1682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▪"/>
        <a:defRPr sz="2000">
          <a:solidFill>
            <a:schemeClr val="tx1"/>
          </a:solidFill>
          <a:latin typeface="+mn-lt"/>
        </a:defRPr>
      </a:lvl7pPr>
      <a:lvl8pPr marL="2981325" indent="-1682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▪"/>
        <a:defRPr sz="2000">
          <a:solidFill>
            <a:schemeClr val="tx1"/>
          </a:solidFill>
          <a:latin typeface="+mn-lt"/>
        </a:defRPr>
      </a:lvl8pPr>
      <a:lvl9pPr marL="3438525" indent="-1682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▪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</a:p>
        </p:txBody>
      </p:sp>
      <p:pic>
        <p:nvPicPr>
          <p:cNvPr id="2052" name="Picture 7" descr="11_noga_druga_str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BZarkovic\AppData\Local\Microsoft\Windows\Temporary Internet Files\Content.Outlook\G44JOD8C\DSC005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26670" y="3140968"/>
            <a:ext cx="6205168" cy="647700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PROJEKT TWINNING, 26.-30.11.2012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31840" y="3861048"/>
            <a:ext cx="5832648" cy="550863"/>
          </a:xfrm>
        </p:spPr>
        <p:txBody>
          <a:bodyPr/>
          <a:lstStyle/>
          <a:p>
            <a:pPr algn="r" eaLnBrk="1" hangingPunct="1"/>
            <a:r>
              <a:rPr lang="sl-SI" sz="2400" dirty="0" smtClean="0">
                <a:solidFill>
                  <a:schemeClr val="bg1"/>
                </a:solidFill>
              </a:rPr>
              <a:t>Brigita Žarkovič Adlešič, Vlado Milekšič 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5" name="Slika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325"/>
            <a:ext cx="914400" cy="62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2425"/>
            <a:ext cx="876300" cy="590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9575"/>
            <a:ext cx="904875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0" y="188913"/>
            <a:ext cx="9144000" cy="647700"/>
          </a:xfrm>
        </p:spPr>
        <p:txBody>
          <a:bodyPr/>
          <a:lstStyle/>
          <a:p>
            <a:pPr algn="ctr" eaLnBrk="1" hangingPunct="1"/>
            <a:r>
              <a:rPr lang="sl-SI" b="1" dirty="0" smtClean="0">
                <a:solidFill>
                  <a:schemeClr val="tx1"/>
                </a:solidFill>
              </a:rPr>
              <a:t>Rezultati </a:t>
            </a:r>
            <a:r>
              <a:rPr lang="sl-SI" b="1" dirty="0" err="1" smtClean="0">
                <a:solidFill>
                  <a:schemeClr val="tx1"/>
                </a:solidFill>
              </a:rPr>
              <a:t>upitnika</a:t>
            </a:r>
            <a:endParaRPr lang="sl-SI" b="1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157788"/>
            <a:ext cx="6400800" cy="550862"/>
          </a:xfrm>
        </p:spPr>
        <p:txBody>
          <a:bodyPr/>
          <a:lstStyle/>
          <a:p>
            <a:pPr eaLnBrk="1" hangingPunct="1"/>
            <a:r>
              <a:rPr lang="sl-SI" sz="2000" smtClean="0">
                <a:latin typeface="Times New Roman" pitchFamily="18" charset="0"/>
              </a:rPr>
              <a:t>	</a:t>
            </a:r>
          </a:p>
        </p:txBody>
      </p:sp>
      <p:sp>
        <p:nvSpPr>
          <p:cNvPr id="3076" name="Pravokotnik 5"/>
          <p:cNvSpPr>
            <a:spLocks noChangeArrowheads="1"/>
          </p:cNvSpPr>
          <p:nvPr/>
        </p:nvSpPr>
        <p:spPr bwMode="auto">
          <a:xfrm>
            <a:off x="3997325" y="4857750"/>
            <a:ext cx="184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sl-SI" b="1" dirty="0">
              <a:cs typeface="Arial" charset="0"/>
            </a:endParaRPr>
          </a:p>
          <a:p>
            <a:endParaRPr lang="sl-SI" b="1" dirty="0">
              <a:cs typeface="Arial" charset="0"/>
            </a:endParaRPr>
          </a:p>
        </p:txBody>
      </p:sp>
      <p:pic>
        <p:nvPicPr>
          <p:cNvPr id="3077" name="Picture 4" descr="C:\Users\BZarkovic\AppData\Local\Microsoft\Windows\Temporary Internet Files\Content.Outlook\G44JOD8C\DSC005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525"/>
            <a:ext cx="9144000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8963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Strateški plan APOSO</a:t>
            </a:r>
          </a:p>
        </p:txBody>
      </p:sp>
      <p:sp>
        <p:nvSpPr>
          <p:cNvPr id="4099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000" dirty="0" smtClean="0"/>
              <a:t>»Kvalitetnije strukturiranje ZJNPP BiH pored zajedničkog nastavnog gradiva pretpostavlja uvođenje: ciljeva obrazovanja, ishoda učenja/obrazovnih postignuća, ostvarivanje bolje povezanosti među ciljevima, ishodima učenja i standardima učeničkih postignuća/standardima ishoda učenja u pojedinim predmetima, koncepcije učenja koje promoviraju učenje procesa i stjecanje znanja u raznovrsnim oblicima, razvijanje ključnih kompetencija i životnih vještina, međupredmetne povezanosti i integriranog učenja, oblika rada i metode usmjerene na učenika, diferencijacija i individualizacija, te promjena u pristupu </a:t>
            </a:r>
            <a:r>
              <a:rPr lang="sl-SI" sz="2000" dirty="0" smtClean="0"/>
              <a:t>ocjenjivanju, </a:t>
            </a:r>
            <a:r>
              <a:rPr lang="sl-SI" sz="2000" dirty="0" smtClean="0"/>
              <a:t>praćenju napretka učenika i radnoj kulturi škole.«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="" xmlns:p14="http://schemas.microsoft.com/office/powerpoint/2010/main" val="51882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Misija APOSO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08736"/>
          </a:xfrm>
        </p:spPr>
        <p:txBody>
          <a:bodyPr/>
          <a:lstStyle/>
          <a:p>
            <a:pPr lvl="0"/>
            <a:r>
              <a:rPr lang="sl-SI" sz="2000" dirty="0"/>
              <a:t>Agencija doprinosi </a:t>
            </a:r>
            <a:r>
              <a:rPr lang="sl-SI" sz="2000" dirty="0" smtClean="0"/>
              <a:t>razvoju, </a:t>
            </a:r>
            <a:r>
              <a:rPr lang="hr-HR" sz="2000" dirty="0" smtClean="0"/>
              <a:t>uspostavljanju </a:t>
            </a:r>
            <a:r>
              <a:rPr lang="hr-HR" sz="2000" dirty="0"/>
              <a:t>i </a:t>
            </a:r>
            <a:r>
              <a:rPr lang="hr-HR" sz="2000" dirty="0" smtClean="0"/>
              <a:t>održavanju </a:t>
            </a:r>
            <a:r>
              <a:rPr lang="hr-HR" sz="2000" dirty="0"/>
              <a:t>kvalitete obrazovanja u Bosni i Hercegovini što podrazumijeva</a:t>
            </a:r>
            <a:r>
              <a:rPr lang="hr-HR" sz="2000" dirty="0" smtClean="0"/>
              <a:t>:</a:t>
            </a:r>
          </a:p>
          <a:p>
            <a:pPr lvl="0"/>
            <a:endParaRPr lang="sl-SI" sz="2000" dirty="0"/>
          </a:p>
          <a:p>
            <a:pPr lvl="1"/>
            <a:r>
              <a:rPr lang="hr-HR" sz="2000" dirty="0"/>
              <a:t> Planiranje i izrada dokumenata potrebnih za djelovanje obrazovnog </a:t>
            </a:r>
            <a:r>
              <a:rPr lang="hr-HR" sz="2000" dirty="0" smtClean="0"/>
              <a:t>sustava </a:t>
            </a:r>
            <a:r>
              <a:rPr lang="hr-HR" sz="2000" dirty="0"/>
              <a:t>(okvirni kurikulum – prvenstveno zajednička jezgra nastavnih planova i programa, </a:t>
            </a:r>
            <a:r>
              <a:rPr lang="hr-HR" sz="2000" dirty="0" smtClean="0"/>
              <a:t>ishodi </a:t>
            </a:r>
            <a:r>
              <a:rPr lang="hr-HR" sz="2000" dirty="0"/>
              <a:t>učenja, standardi postignuća, standardi procesa i standardi udžbenika i nastavnih sredstava, </a:t>
            </a:r>
            <a:r>
              <a:rPr lang="hr-HR" sz="2000" dirty="0" smtClean="0"/>
              <a:t>itd.)</a:t>
            </a:r>
          </a:p>
          <a:p>
            <a:pPr lvl="1"/>
            <a:endParaRPr lang="sl-SI" sz="2000" dirty="0"/>
          </a:p>
          <a:p>
            <a:pPr lvl="1"/>
            <a:r>
              <a:rPr lang="hr-HR" sz="2000" dirty="0"/>
              <a:t>Implementacija „dokumenata“ u školsku </a:t>
            </a:r>
            <a:r>
              <a:rPr lang="hr-HR" sz="2000" dirty="0" smtClean="0"/>
              <a:t>praksu</a:t>
            </a:r>
          </a:p>
          <a:p>
            <a:pPr lvl="1"/>
            <a:endParaRPr lang="sl-SI" sz="2000" dirty="0"/>
          </a:p>
          <a:p>
            <a:pPr lvl="1"/>
            <a:r>
              <a:rPr lang="hr-HR" sz="2000" dirty="0"/>
              <a:t>Praćenje i evaluacija implementiranih rješenja i njihovo </a:t>
            </a:r>
            <a:r>
              <a:rPr lang="hr-HR" sz="2000" dirty="0" smtClean="0"/>
              <a:t>kontinuirano poboljšavanje</a:t>
            </a:r>
            <a:endParaRPr lang="sl-SI" sz="2000" dirty="0"/>
          </a:p>
          <a:p>
            <a:endParaRPr lang="sl-SI" dirty="0"/>
          </a:p>
        </p:txBody>
      </p:sp>
    </p:spTree>
    <p:extLst>
      <p:ext uri="{BB962C8B-B14F-4D97-AF65-F5344CB8AC3E}">
        <p14:creationId xmlns="" xmlns:p14="http://schemas.microsoft.com/office/powerpoint/2010/main" val="3539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sl-SI" dirty="0" smtClean="0"/>
              <a:t>Koncept upitnika - samoevalvacija</a:t>
            </a:r>
          </a:p>
        </p:txBody>
      </p:sp>
      <p:sp>
        <p:nvSpPr>
          <p:cNvPr id="5123" name="Ograda vsebine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4752975"/>
          </a:xfrm>
        </p:spPr>
        <p:txBody>
          <a:bodyPr/>
          <a:lstStyle/>
          <a:p>
            <a:r>
              <a:rPr lang="sl-SI" sz="2000" dirty="0" smtClean="0"/>
              <a:t>Planiranje</a:t>
            </a:r>
          </a:p>
          <a:p>
            <a:r>
              <a:rPr lang="sl-SI" sz="2000" dirty="0" smtClean="0"/>
              <a:t>Implementacija</a:t>
            </a:r>
          </a:p>
          <a:p>
            <a:r>
              <a:rPr lang="sl-SI" sz="2000" dirty="0" smtClean="0"/>
              <a:t>Evalvacija</a:t>
            </a:r>
          </a:p>
          <a:p>
            <a:pPr lvl="1"/>
            <a:r>
              <a:rPr lang="sl-SI" sz="2000" dirty="0" smtClean="0"/>
              <a:t>Ishodi učenja</a:t>
            </a:r>
          </a:p>
          <a:p>
            <a:pPr lvl="1"/>
            <a:r>
              <a:rPr lang="sl-SI" sz="2000" dirty="0" err="1" smtClean="0"/>
              <a:t>Zajednička</a:t>
            </a:r>
            <a:r>
              <a:rPr lang="sl-SI" sz="2000" dirty="0" smtClean="0"/>
              <a:t> </a:t>
            </a:r>
            <a:r>
              <a:rPr lang="sl-SI" sz="2000" dirty="0" err="1" smtClean="0"/>
              <a:t>jezgra</a:t>
            </a:r>
            <a:endParaRPr lang="sl-SI" sz="2000" dirty="0" smtClean="0"/>
          </a:p>
          <a:p>
            <a:pPr lvl="1"/>
            <a:r>
              <a:rPr lang="sl-SI" sz="2000" dirty="0" smtClean="0"/>
              <a:t>Nastavni </a:t>
            </a:r>
            <a:r>
              <a:rPr lang="sl-SI" sz="2000" dirty="0" err="1" smtClean="0"/>
              <a:t>planovi</a:t>
            </a:r>
            <a:endParaRPr lang="sl-SI" sz="2000" dirty="0" smtClean="0"/>
          </a:p>
          <a:p>
            <a:pPr lvl="1"/>
            <a:r>
              <a:rPr lang="sl-SI" sz="2000" dirty="0" smtClean="0"/>
              <a:t>Nastavni programi</a:t>
            </a:r>
          </a:p>
          <a:p>
            <a:pPr lvl="1"/>
            <a:r>
              <a:rPr lang="sl-SI" sz="2000" dirty="0" smtClean="0"/>
              <a:t>Standardi </a:t>
            </a:r>
            <a:r>
              <a:rPr lang="sl-SI" sz="2000" dirty="0" err="1" smtClean="0"/>
              <a:t>učeničkih</a:t>
            </a:r>
            <a:r>
              <a:rPr lang="sl-SI" sz="2000" dirty="0" smtClean="0"/>
              <a:t> </a:t>
            </a:r>
            <a:r>
              <a:rPr lang="sl-SI" sz="2000" dirty="0" err="1" smtClean="0"/>
              <a:t>postignuća</a:t>
            </a:r>
            <a:endParaRPr lang="sl-SI" sz="2000" dirty="0" smtClean="0"/>
          </a:p>
          <a:p>
            <a:pPr lvl="1"/>
            <a:r>
              <a:rPr lang="sl-SI" sz="2000" dirty="0" smtClean="0"/>
              <a:t>Standardi zanimanja (SSO)</a:t>
            </a:r>
          </a:p>
          <a:p>
            <a:pPr lvl="1"/>
            <a:r>
              <a:rPr lang="sl-SI" sz="2000" dirty="0" smtClean="0"/>
              <a:t>Nastavni </a:t>
            </a:r>
            <a:r>
              <a:rPr lang="sl-SI" sz="2000" dirty="0" err="1" smtClean="0"/>
              <a:t>planovi</a:t>
            </a:r>
            <a:r>
              <a:rPr lang="sl-SI" sz="2000" dirty="0" smtClean="0"/>
              <a:t> (SSO)</a:t>
            </a:r>
          </a:p>
          <a:p>
            <a:pPr lvl="1"/>
            <a:r>
              <a:rPr lang="sl-SI" sz="2000" dirty="0" smtClean="0"/>
              <a:t>Nastavni programi (SSO)</a:t>
            </a:r>
          </a:p>
          <a:p>
            <a:pPr lvl="1"/>
            <a:r>
              <a:rPr lang="sl-SI" sz="2000" dirty="0" smtClean="0"/>
              <a:t>Standardi </a:t>
            </a:r>
            <a:r>
              <a:rPr lang="sl-SI" sz="2000" dirty="0" err="1" smtClean="0"/>
              <a:t>postignuća</a:t>
            </a:r>
            <a:r>
              <a:rPr lang="sl-SI" sz="2000" dirty="0" smtClean="0"/>
              <a:t> (SSO)</a:t>
            </a:r>
          </a:p>
          <a:p>
            <a:pPr lvl="1"/>
            <a:r>
              <a:rPr lang="sl-SI" sz="2000" dirty="0" err="1" smtClean="0"/>
              <a:t>Završni</a:t>
            </a:r>
            <a:r>
              <a:rPr lang="sl-SI" sz="2000" dirty="0" smtClean="0"/>
              <a:t> </a:t>
            </a:r>
            <a:r>
              <a:rPr lang="sl-SI" sz="2000" dirty="0" err="1" smtClean="0"/>
              <a:t>ispiti</a:t>
            </a:r>
            <a:r>
              <a:rPr lang="sl-SI" sz="2000" dirty="0" smtClean="0"/>
              <a:t> (matura, </a:t>
            </a:r>
            <a:r>
              <a:rPr lang="sl-SI" sz="2000" dirty="0" err="1" smtClean="0"/>
              <a:t>stručna</a:t>
            </a:r>
            <a:r>
              <a:rPr lang="sl-SI" sz="2000" dirty="0" smtClean="0"/>
              <a:t> matura, </a:t>
            </a:r>
            <a:r>
              <a:rPr lang="sl-SI" sz="2000" dirty="0" err="1" smtClean="0"/>
              <a:t>završni</a:t>
            </a:r>
            <a:r>
              <a:rPr lang="sl-SI" sz="2000" dirty="0" smtClean="0"/>
              <a:t> </a:t>
            </a:r>
            <a:r>
              <a:rPr lang="sl-SI" sz="2000" dirty="0" err="1" smtClean="0"/>
              <a:t>ispit</a:t>
            </a:r>
            <a:r>
              <a:rPr lang="sl-SI" sz="2000" dirty="0" smtClean="0"/>
              <a:t>, …)</a:t>
            </a:r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endParaRPr lang="sl-SI" dirty="0" smtClean="0"/>
          </a:p>
        </p:txBody>
      </p:sp>
    </p:spTree>
    <p:extLst>
      <p:ext uri="{BB962C8B-B14F-4D97-AF65-F5344CB8AC3E}">
        <p14:creationId xmlns="" xmlns:p14="http://schemas.microsoft.com/office/powerpoint/2010/main" val="6104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Ishodi učenja - osposobljenost</a:t>
            </a:r>
          </a:p>
        </p:txBody>
      </p:sp>
      <p:sp>
        <p:nvSpPr>
          <p:cNvPr id="9219" name="Ograda vsebine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37075"/>
          </a:xfrm>
        </p:spPr>
        <p:txBody>
          <a:bodyPr/>
          <a:lstStyle/>
          <a:p>
            <a:pPr>
              <a:defRPr/>
            </a:pPr>
            <a:r>
              <a:rPr lang="sl-SI" sz="1800" dirty="0"/>
              <a:t>Agencija je </a:t>
            </a:r>
            <a:r>
              <a:rPr lang="sl-SI" sz="1800" dirty="0" smtClean="0"/>
              <a:t>s trenutačno </a:t>
            </a:r>
            <a:r>
              <a:rPr lang="sl-SI" sz="1800" dirty="0"/>
              <a:t>raspoloživim  kadrom  osposobljena da izvršava sve </a:t>
            </a:r>
            <a:r>
              <a:rPr lang="sl-SI" sz="1800" dirty="0" smtClean="0"/>
              <a:t>obveze </a:t>
            </a:r>
            <a:r>
              <a:rPr lang="sl-SI" sz="1800" dirty="0"/>
              <a:t>proizašle  iz </a:t>
            </a:r>
            <a:r>
              <a:rPr lang="sl-SI" sz="1800" dirty="0" smtClean="0"/>
              <a:t>Okvirnog </a:t>
            </a:r>
            <a:r>
              <a:rPr lang="sl-SI" sz="1800" dirty="0"/>
              <a:t>zakona o osnovnom i srednjem obrazovanju u </a:t>
            </a:r>
            <a:r>
              <a:rPr lang="sl-SI" sz="1800" dirty="0" smtClean="0"/>
              <a:t>BiH;</a:t>
            </a:r>
            <a:endParaRPr lang="sl-SI" sz="1800" dirty="0"/>
          </a:p>
          <a:p>
            <a:pPr>
              <a:defRPr/>
            </a:pPr>
            <a:r>
              <a:rPr lang="sl-SI" sz="1800" dirty="0" err="1"/>
              <a:t>Osobno</a:t>
            </a:r>
            <a:r>
              <a:rPr lang="sl-SI" sz="1800" dirty="0"/>
              <a:t> sam </a:t>
            </a:r>
            <a:r>
              <a:rPr lang="sl-SI" sz="1800" dirty="0" err="1"/>
              <a:t>prošla</a:t>
            </a:r>
            <a:r>
              <a:rPr lang="sl-SI" sz="1800" dirty="0"/>
              <a:t> </a:t>
            </a:r>
            <a:r>
              <a:rPr lang="sl-SI" sz="1800" dirty="0" err="1"/>
              <a:t>obuku</a:t>
            </a:r>
            <a:r>
              <a:rPr lang="sl-SI" sz="1800" dirty="0"/>
              <a:t> </a:t>
            </a:r>
            <a:r>
              <a:rPr lang="sl-SI" sz="1800" dirty="0" err="1"/>
              <a:t>izrade</a:t>
            </a:r>
            <a:r>
              <a:rPr lang="sl-SI" sz="1800" dirty="0"/>
              <a:t> </a:t>
            </a:r>
            <a:r>
              <a:rPr lang="sl-SI" sz="1800" dirty="0" err="1"/>
              <a:t>ishoda</a:t>
            </a:r>
            <a:r>
              <a:rPr lang="sl-SI" sz="1800" dirty="0"/>
              <a:t> i standarda </a:t>
            </a:r>
            <a:r>
              <a:rPr lang="sl-SI" sz="1800" dirty="0" err="1" smtClean="0"/>
              <a:t>unutar</a:t>
            </a:r>
            <a:r>
              <a:rPr lang="sl-SI" sz="1800" dirty="0" smtClean="0"/>
              <a:t> …;</a:t>
            </a:r>
          </a:p>
          <a:p>
            <a:pPr>
              <a:defRPr/>
            </a:pPr>
            <a:r>
              <a:rPr lang="sl-SI" sz="1800" dirty="0"/>
              <a:t>M</a:t>
            </a:r>
            <a:r>
              <a:rPr lang="sl-SI" sz="1800" dirty="0" smtClean="0"/>
              <a:t>islim </a:t>
            </a:r>
            <a:r>
              <a:rPr lang="sl-SI" sz="1800" dirty="0"/>
              <a:t>da imam značajnu osposobljenost i da mogu doprinijeti razvoju ZJNPP prema zahtjevima 21. </a:t>
            </a:r>
            <a:r>
              <a:rPr lang="sl-SI" sz="1800" dirty="0" smtClean="0"/>
              <a:t>stoljeća; </a:t>
            </a:r>
            <a:r>
              <a:rPr lang="sl-SI" sz="1800" dirty="0"/>
              <a:t>edukacija- </a:t>
            </a:r>
            <a:r>
              <a:rPr lang="sl-SI" sz="1800" dirty="0" smtClean="0"/>
              <a:t>kontinuirana;</a:t>
            </a:r>
          </a:p>
          <a:p>
            <a:pPr>
              <a:defRPr/>
            </a:pPr>
            <a:r>
              <a:rPr lang="sl-SI" sz="1800" dirty="0" smtClean="0"/>
              <a:t>Imam </a:t>
            </a:r>
            <a:r>
              <a:rPr lang="sl-SI" sz="1800" dirty="0"/>
              <a:t>određena znanja i iskustva koja bi se mogla </a:t>
            </a:r>
            <a:r>
              <a:rPr lang="sl-SI" sz="1800" dirty="0" smtClean="0"/>
              <a:t>iskoristiti </a:t>
            </a:r>
            <a:r>
              <a:rPr lang="sl-SI" sz="1800" dirty="0"/>
              <a:t>u radu, a koja sam stekla kroz dodatno </a:t>
            </a:r>
            <a:r>
              <a:rPr lang="sl-SI" sz="1800" dirty="0" smtClean="0"/>
              <a:t>usavršavanje;</a:t>
            </a:r>
          </a:p>
          <a:p>
            <a:pPr>
              <a:defRPr/>
            </a:pPr>
            <a:r>
              <a:rPr lang="sl-SI" sz="1800" dirty="0" smtClean="0"/>
              <a:t>Smatram </a:t>
            </a:r>
            <a:r>
              <a:rPr lang="sl-SI" sz="1800" dirty="0"/>
              <a:t>da smo </a:t>
            </a:r>
            <a:r>
              <a:rPr lang="sl-SI" sz="1800" dirty="0" smtClean="0"/>
              <a:t>djelomično </a:t>
            </a:r>
            <a:r>
              <a:rPr lang="sl-SI" sz="1800" dirty="0"/>
              <a:t>osposobljeni i da nam treba obuka o novoj modernoj filozofiji kurikuluma,o načinima </a:t>
            </a:r>
            <a:r>
              <a:rPr lang="sl-SI" sz="1800" dirty="0" smtClean="0"/>
              <a:t>definiranja provjerljivih, </a:t>
            </a:r>
            <a:r>
              <a:rPr lang="sl-SI" sz="1800" dirty="0"/>
              <a:t>preciznih ishoda učenja;</a:t>
            </a:r>
          </a:p>
          <a:p>
            <a:pPr>
              <a:defRPr/>
            </a:pPr>
            <a:r>
              <a:rPr lang="sl-SI" sz="1800" dirty="0"/>
              <a:t>S</a:t>
            </a:r>
            <a:r>
              <a:rPr lang="sl-SI" sz="1800" dirty="0" smtClean="0"/>
              <a:t>matram </a:t>
            </a:r>
            <a:r>
              <a:rPr lang="sl-SI" sz="1800" dirty="0"/>
              <a:t>da smo </a:t>
            </a:r>
            <a:r>
              <a:rPr lang="sl-SI" sz="1800" dirty="0" smtClean="0"/>
              <a:t>djelomično </a:t>
            </a:r>
            <a:r>
              <a:rPr lang="sl-SI" sz="1800" dirty="0"/>
              <a:t>osposobljeni i trebaju nam </a:t>
            </a:r>
            <a:r>
              <a:rPr lang="sl-SI" sz="1800" dirty="0" smtClean="0"/>
              <a:t>adekvatne </a:t>
            </a:r>
            <a:r>
              <a:rPr lang="sl-SI" sz="1800" dirty="0"/>
              <a:t>obuke o modernom pristupu </a:t>
            </a:r>
            <a:r>
              <a:rPr lang="sl-SI" sz="1800" dirty="0" smtClean="0"/>
              <a:t>kurikulumu </a:t>
            </a:r>
            <a:r>
              <a:rPr lang="sl-SI" sz="1800" dirty="0"/>
              <a:t>i metodologiji definiranja ishoda </a:t>
            </a:r>
            <a:r>
              <a:rPr lang="sl-SI" sz="1800" dirty="0" smtClean="0"/>
              <a:t>učenja; </a:t>
            </a:r>
          </a:p>
          <a:p>
            <a:pPr>
              <a:defRPr/>
            </a:pPr>
            <a:r>
              <a:rPr lang="sl-SI" sz="1800" dirty="0" err="1"/>
              <a:t>Početna</a:t>
            </a:r>
            <a:r>
              <a:rPr lang="sl-SI" sz="1800" dirty="0"/>
              <a:t> </a:t>
            </a:r>
            <a:r>
              <a:rPr lang="sl-SI" sz="1800" dirty="0" err="1"/>
              <a:t>osposobljenost</a:t>
            </a:r>
            <a:r>
              <a:rPr lang="sl-SI" sz="1800" dirty="0"/>
              <a:t>. Potrebno je </a:t>
            </a:r>
            <a:r>
              <a:rPr lang="sl-SI" sz="1800" dirty="0" err="1"/>
              <a:t>još</a:t>
            </a:r>
            <a:r>
              <a:rPr lang="sl-SI" sz="1800" dirty="0"/>
              <a:t> </a:t>
            </a:r>
            <a:r>
              <a:rPr lang="sl-SI" sz="1800" dirty="0" err="1"/>
              <a:t>dosta</a:t>
            </a:r>
            <a:r>
              <a:rPr lang="sl-SI" sz="1800" dirty="0"/>
              <a:t> </a:t>
            </a:r>
            <a:r>
              <a:rPr lang="sl-SI" sz="1800" dirty="0" err="1"/>
              <a:t>obuke</a:t>
            </a:r>
            <a:r>
              <a:rPr lang="sl-SI" sz="1800" dirty="0"/>
              <a:t> i </a:t>
            </a:r>
            <a:r>
              <a:rPr lang="sl-SI" sz="1800" dirty="0" err="1"/>
              <a:t>dosta</a:t>
            </a:r>
            <a:r>
              <a:rPr lang="sl-SI" sz="1800" dirty="0"/>
              <a:t> </a:t>
            </a:r>
            <a:r>
              <a:rPr lang="sl-SI" sz="1800" dirty="0" smtClean="0"/>
              <a:t>rada;</a:t>
            </a:r>
            <a:endParaRPr lang="sl-SI" sz="1800" dirty="0"/>
          </a:p>
          <a:p>
            <a:pPr>
              <a:defRPr/>
            </a:pPr>
            <a:r>
              <a:rPr lang="sl-SI" sz="1800" dirty="0"/>
              <a:t>N</a:t>
            </a:r>
            <a:r>
              <a:rPr lang="sl-SI" sz="1800" dirty="0" smtClean="0"/>
              <a:t>emam </a:t>
            </a:r>
            <a:r>
              <a:rPr lang="sl-SI" sz="1800" dirty="0" err="1"/>
              <a:t>dovoljno</a:t>
            </a:r>
            <a:r>
              <a:rPr lang="sl-SI" sz="1800" dirty="0"/>
              <a:t> </a:t>
            </a:r>
            <a:r>
              <a:rPr lang="sl-SI" sz="1800" dirty="0" err="1"/>
              <a:t>elemenata</a:t>
            </a:r>
            <a:r>
              <a:rPr lang="sl-SI" sz="1800" dirty="0"/>
              <a:t> za </a:t>
            </a:r>
            <a:r>
              <a:rPr lang="sl-SI" sz="1800" dirty="0" err="1" smtClean="0"/>
              <a:t>ocjenu</a:t>
            </a:r>
            <a:r>
              <a:rPr lang="sl-SI" sz="1800" dirty="0" smtClean="0"/>
              <a:t>.</a:t>
            </a:r>
          </a:p>
          <a:p>
            <a:pPr marL="0" indent="0">
              <a:buFont typeface="Arial" charset="0"/>
              <a:buNone/>
              <a:defRPr/>
            </a:pPr>
            <a:endParaRPr lang="sl-SI" sz="2000" dirty="0"/>
          </a:p>
          <a:p>
            <a:pPr>
              <a:defRPr/>
            </a:pPr>
            <a:endParaRPr lang="sl-SI" sz="2000" dirty="0" smtClean="0"/>
          </a:p>
          <a:p>
            <a:pPr>
              <a:defRPr/>
            </a:pPr>
            <a:endParaRPr lang="sl-SI" dirty="0" smtClean="0"/>
          </a:p>
          <a:p>
            <a:pPr>
              <a:defRPr/>
            </a:pPr>
            <a:r>
              <a:rPr lang="sl-SI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77128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Ishodi učenja - osposobljenost</a:t>
            </a:r>
          </a:p>
        </p:txBody>
      </p:sp>
      <p:sp>
        <p:nvSpPr>
          <p:cNvPr id="7171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Potrebne su dodatne obuke  u oblasti metodologije izrade ishoda učenja;</a:t>
            </a:r>
          </a:p>
          <a:p>
            <a:endParaRPr lang="sl-SI" dirty="0" smtClean="0">
              <a:solidFill>
                <a:srgbClr val="C00000"/>
              </a:solidFill>
            </a:endParaRPr>
          </a:p>
          <a:p>
            <a:r>
              <a:rPr lang="sl-SI" dirty="0" smtClean="0">
                <a:solidFill>
                  <a:srgbClr val="C00000"/>
                </a:solidFill>
              </a:rPr>
              <a:t>Kurikulum je proces  a ne samo skup napisanih uputa, znači da je predmetom stalne promjene pa tako i procjene i dorade. U tom smislu mislim da je uposlenicima Agencije potrebna obuka u izradi, evaluaciji i doradi obrazovnih ishoda.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="" xmlns:p14="http://schemas.microsoft.com/office/powerpoint/2010/main" val="110543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sl-SI" smtClean="0"/>
              <a:t>Ishodi učenja - problemi</a:t>
            </a:r>
          </a:p>
        </p:txBody>
      </p:sp>
      <p:sp>
        <p:nvSpPr>
          <p:cNvPr id="8195" name="Ograda vsebine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4752975"/>
          </a:xfrm>
        </p:spPr>
        <p:txBody>
          <a:bodyPr/>
          <a:lstStyle/>
          <a:p>
            <a:r>
              <a:rPr lang="sl-SI" sz="2000" dirty="0" smtClean="0"/>
              <a:t>Financijska ograničenja, nadostatak kadra u APOSO;</a:t>
            </a:r>
          </a:p>
          <a:p>
            <a:r>
              <a:rPr lang="sl-SI" sz="2000" dirty="0" smtClean="0"/>
              <a:t>Angažman eksperata s ovog područja rada,  podrška politike;</a:t>
            </a:r>
          </a:p>
          <a:p>
            <a:r>
              <a:rPr lang="sl-SI" sz="2000" dirty="0" smtClean="0"/>
              <a:t>Nedovoljna motiviranost, nedovoljno poznavanje materije u cjelosti;</a:t>
            </a:r>
          </a:p>
          <a:p>
            <a:r>
              <a:rPr lang="sl-SI" sz="2000" dirty="0" smtClean="0"/>
              <a:t>Usuglašavanje metodologije;</a:t>
            </a:r>
          </a:p>
          <a:p>
            <a:r>
              <a:rPr lang="sl-SI" sz="2000" dirty="0" smtClean="0"/>
              <a:t>Vraćanje na već postojeće (otpori novinama, postoje NPP koji su nadavno usvojeni na nekim dijelovima BiH i postoji nerazumijevanje oko poboljšanja istih);</a:t>
            </a:r>
          </a:p>
          <a:p>
            <a:r>
              <a:rPr lang="sl-SI" sz="2000" dirty="0" smtClean="0"/>
              <a:t>Nedovoljno uvažavanje već kreiranih dokumenta, kako se ne bi kretalo od početka;</a:t>
            </a:r>
          </a:p>
          <a:p>
            <a:r>
              <a:rPr lang="sl-SI" sz="2000" dirty="0" smtClean="0"/>
              <a:t>Motivacija pojedinaca</a:t>
            </a:r>
            <a:r>
              <a:rPr lang="sl-SI" sz="2000" dirty="0" smtClean="0"/>
              <a:t>; politika </a:t>
            </a:r>
            <a:r>
              <a:rPr lang="sl-SI" sz="2000" dirty="0" smtClean="0"/>
              <a:t>često imenuje osobe koje nam ne mogu biti korisne; Imenovanjem relevantnih osoba;</a:t>
            </a:r>
          </a:p>
          <a:p>
            <a:r>
              <a:rPr lang="sl-SI" sz="2000" dirty="0" smtClean="0"/>
              <a:t>Vrijeme, tj. usklađivanje obveza, budući da su sudjelovatelji iz različitih institucija;</a:t>
            </a:r>
          </a:p>
          <a:p>
            <a:r>
              <a:rPr lang="sl-SI" sz="2000" dirty="0" smtClean="0"/>
              <a:t>Ovo je već preteško pitanje koje zavisi od mnogo faktora …..</a:t>
            </a:r>
          </a:p>
          <a:p>
            <a:endParaRPr lang="sl-SI" sz="2000" dirty="0" smtClean="0"/>
          </a:p>
          <a:p>
            <a:endParaRPr lang="sl-SI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216326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Ishodi učenja - problemi</a:t>
            </a:r>
          </a:p>
        </p:txBody>
      </p:sp>
      <p:sp>
        <p:nvSpPr>
          <p:cNvPr id="9219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sl-SI" dirty="0" smtClean="0"/>
              <a:t>Kadrovski resursi;</a:t>
            </a:r>
          </a:p>
          <a:p>
            <a:pPr lvl="1"/>
            <a:r>
              <a:rPr lang="sl-SI" dirty="0" err="1" smtClean="0"/>
              <a:t>Financijska</a:t>
            </a:r>
            <a:r>
              <a:rPr lang="sl-SI" dirty="0" smtClean="0"/>
              <a:t> sredstva;</a:t>
            </a:r>
          </a:p>
          <a:p>
            <a:pPr lvl="1"/>
            <a:r>
              <a:rPr lang="sl-SI" dirty="0" smtClean="0"/>
              <a:t>Sudjelovanje eksperata i usuglašavanje metodologije;</a:t>
            </a:r>
          </a:p>
          <a:p>
            <a:pPr lvl="1"/>
            <a:r>
              <a:rPr lang="sl-SI" dirty="0" smtClean="0"/>
              <a:t>Nedovoljna osposobljenost i motiviranost sudjelovatelja;</a:t>
            </a:r>
          </a:p>
          <a:p>
            <a:pPr lvl="1"/>
            <a:r>
              <a:rPr lang="sl-SI" dirty="0" err="1" smtClean="0"/>
              <a:t>Otpor</a:t>
            </a:r>
            <a:r>
              <a:rPr lang="sl-SI" dirty="0" smtClean="0"/>
              <a:t> </a:t>
            </a:r>
            <a:r>
              <a:rPr lang="sl-SI" dirty="0" err="1" smtClean="0"/>
              <a:t>promjenama</a:t>
            </a:r>
            <a:r>
              <a:rPr lang="sl-SI" dirty="0" smtClean="0"/>
              <a:t>;</a:t>
            </a:r>
          </a:p>
          <a:p>
            <a:pPr lvl="1"/>
            <a:r>
              <a:rPr lang="sl-SI" dirty="0" smtClean="0"/>
              <a:t>Neuvažavanje postojećih dokumenata;</a:t>
            </a:r>
          </a:p>
          <a:p>
            <a:pPr lvl="1"/>
            <a:r>
              <a:rPr lang="sl-SI" dirty="0" err="1" smtClean="0"/>
              <a:t>Usklađivanje</a:t>
            </a:r>
            <a:r>
              <a:rPr lang="sl-SI" dirty="0" smtClean="0"/>
              <a:t> </a:t>
            </a:r>
            <a:r>
              <a:rPr lang="sl-SI" dirty="0" err="1" smtClean="0"/>
              <a:t>planova</a:t>
            </a:r>
            <a:r>
              <a:rPr lang="sl-SI" dirty="0" smtClean="0"/>
              <a:t> rada </a:t>
            </a:r>
            <a:r>
              <a:rPr lang="sl-SI" dirty="0" err="1" smtClean="0"/>
              <a:t>između</a:t>
            </a:r>
            <a:r>
              <a:rPr lang="sl-SI" dirty="0" smtClean="0"/>
              <a:t> institucija;</a:t>
            </a:r>
          </a:p>
          <a:p>
            <a:pPr lvl="1"/>
            <a:r>
              <a:rPr lang="sl-SI" dirty="0" smtClean="0"/>
              <a:t>Problem </a:t>
            </a:r>
            <a:r>
              <a:rPr lang="sl-SI" dirty="0" err="1" smtClean="0"/>
              <a:t>predrasude</a:t>
            </a:r>
            <a:r>
              <a:rPr lang="sl-SI" dirty="0" smtClean="0"/>
              <a:t> </a:t>
            </a:r>
            <a:r>
              <a:rPr lang="sl-SI" dirty="0" err="1" smtClean="0"/>
              <a:t>koju</a:t>
            </a:r>
            <a:r>
              <a:rPr lang="sl-SI" dirty="0" smtClean="0"/>
              <a:t> </a:t>
            </a:r>
            <a:r>
              <a:rPr lang="sl-SI" dirty="0" err="1" smtClean="0"/>
              <a:t>imaju</a:t>
            </a:r>
            <a:r>
              <a:rPr lang="sl-SI" dirty="0" smtClean="0"/>
              <a:t> </a:t>
            </a:r>
            <a:r>
              <a:rPr lang="sl-SI" dirty="0" err="1" smtClean="0"/>
              <a:t>obrazovne</a:t>
            </a:r>
            <a:r>
              <a:rPr lang="sl-SI" dirty="0" smtClean="0"/>
              <a:t> </a:t>
            </a:r>
            <a:r>
              <a:rPr lang="sl-SI" dirty="0" err="1" smtClean="0"/>
              <a:t>vlasti</a:t>
            </a:r>
            <a:r>
              <a:rPr lang="sl-SI" dirty="0"/>
              <a:t>.</a:t>
            </a:r>
            <a:endParaRPr lang="sl-SI" dirty="0" smtClean="0"/>
          </a:p>
        </p:txBody>
      </p:sp>
    </p:spTree>
    <p:extLst>
      <p:ext uri="{BB962C8B-B14F-4D97-AF65-F5344CB8AC3E}">
        <p14:creationId xmlns="" xmlns:p14="http://schemas.microsoft.com/office/powerpoint/2010/main" val="333019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Ishodi učenja – rješavanje problema</a:t>
            </a:r>
          </a:p>
        </p:txBody>
      </p:sp>
      <p:sp>
        <p:nvSpPr>
          <p:cNvPr id="10243" name="Ograda vsebine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37075"/>
          </a:xfrm>
        </p:spPr>
        <p:txBody>
          <a:bodyPr/>
          <a:lstStyle/>
          <a:p>
            <a:r>
              <a:rPr lang="sl-SI" sz="1800" b="1" dirty="0" smtClean="0">
                <a:solidFill>
                  <a:srgbClr val="FF0000"/>
                </a:solidFill>
              </a:rPr>
              <a:t>Ostvarivanjem </a:t>
            </a:r>
            <a:r>
              <a:rPr lang="sl-SI" sz="1800" b="1" dirty="0" smtClean="0">
                <a:solidFill>
                  <a:srgbClr val="FF0000"/>
                </a:solidFill>
              </a:rPr>
              <a:t>suradnje </a:t>
            </a:r>
            <a:r>
              <a:rPr lang="sl-SI" sz="1800" b="1" dirty="0" smtClean="0">
                <a:solidFill>
                  <a:srgbClr val="FF0000"/>
                </a:solidFill>
              </a:rPr>
              <a:t>s pedagoškim zavodima i drugim institucijama</a:t>
            </a:r>
            <a:r>
              <a:rPr lang="sl-SI" sz="1800" b="1" dirty="0" smtClean="0"/>
              <a:t>;</a:t>
            </a:r>
          </a:p>
          <a:p>
            <a:r>
              <a:rPr lang="sl-SI" sz="1800" dirty="0" err="1" smtClean="0"/>
              <a:t>Kroz</a:t>
            </a:r>
            <a:r>
              <a:rPr lang="sl-SI" sz="1800" dirty="0" smtClean="0"/>
              <a:t> rad na </a:t>
            </a:r>
            <a:r>
              <a:rPr lang="sl-SI" sz="1800" dirty="0" err="1" smtClean="0"/>
              <a:t>izabranim</a:t>
            </a:r>
            <a:r>
              <a:rPr lang="sl-SI" sz="1800" dirty="0" smtClean="0"/>
              <a:t> pilot </a:t>
            </a:r>
            <a:r>
              <a:rPr lang="sl-SI" sz="1800" dirty="0" err="1" smtClean="0"/>
              <a:t>segmentima</a:t>
            </a:r>
            <a:r>
              <a:rPr lang="sl-SI" sz="1800" dirty="0" smtClean="0"/>
              <a:t>;.</a:t>
            </a:r>
          </a:p>
          <a:p>
            <a:r>
              <a:rPr lang="sl-SI" sz="1800" b="1" dirty="0" smtClean="0">
                <a:solidFill>
                  <a:srgbClr val="FF0000"/>
                </a:solidFill>
              </a:rPr>
              <a:t>Izborom adekvatne strukture </a:t>
            </a:r>
            <a:r>
              <a:rPr lang="sl-SI" sz="1800" b="1" dirty="0" err="1" smtClean="0">
                <a:solidFill>
                  <a:srgbClr val="FF0000"/>
                </a:solidFill>
              </a:rPr>
              <a:t>radne</a:t>
            </a:r>
            <a:r>
              <a:rPr lang="sl-SI" sz="1800" b="1" dirty="0" smtClean="0">
                <a:solidFill>
                  <a:srgbClr val="FF0000"/>
                </a:solidFill>
              </a:rPr>
              <a:t> skupine</a:t>
            </a:r>
            <a:r>
              <a:rPr lang="sl-SI" sz="1800" dirty="0" smtClean="0"/>
              <a:t>, </a:t>
            </a:r>
            <a:r>
              <a:rPr lang="sl-SI" sz="1800" dirty="0" err="1" smtClean="0"/>
              <a:t>zatim</a:t>
            </a:r>
            <a:r>
              <a:rPr lang="sl-SI" sz="1800" dirty="0" smtClean="0"/>
              <a:t> u hodu koliko je </a:t>
            </a:r>
            <a:r>
              <a:rPr lang="sl-SI" sz="1800" dirty="0" err="1" smtClean="0"/>
              <a:t>moguće</a:t>
            </a:r>
            <a:r>
              <a:rPr lang="sl-SI" sz="1800" dirty="0" smtClean="0"/>
              <a:t> </a:t>
            </a:r>
            <a:r>
              <a:rPr lang="sl-SI" sz="1800" dirty="0" err="1" smtClean="0"/>
              <a:t>utjecati</a:t>
            </a:r>
            <a:r>
              <a:rPr lang="sl-SI" sz="1800" dirty="0" smtClean="0"/>
              <a:t> na </a:t>
            </a:r>
            <a:r>
              <a:rPr lang="sl-SI" sz="1800" dirty="0" err="1" smtClean="0"/>
              <a:t>odluke</a:t>
            </a:r>
            <a:r>
              <a:rPr lang="sl-SI" sz="1800" dirty="0" smtClean="0"/>
              <a:t>, lobirati…;</a:t>
            </a:r>
          </a:p>
          <a:p>
            <a:r>
              <a:rPr lang="sl-SI" sz="1800" b="1" dirty="0" smtClean="0">
                <a:solidFill>
                  <a:srgbClr val="FF0000"/>
                </a:solidFill>
              </a:rPr>
              <a:t>Dobro planiranim vremenskim okvirom </a:t>
            </a:r>
            <a:r>
              <a:rPr lang="sl-SI" sz="1800" dirty="0" smtClean="0"/>
              <a:t>i </a:t>
            </a:r>
            <a:r>
              <a:rPr lang="sl-SI" sz="1800" dirty="0" err="1" smtClean="0"/>
              <a:t>monitoringom</a:t>
            </a:r>
            <a:endParaRPr lang="sl-SI" sz="1800" dirty="0" smtClean="0"/>
          </a:p>
          <a:p>
            <a:r>
              <a:rPr lang="sl-SI" sz="1800" dirty="0" smtClean="0"/>
              <a:t>Obzirom da je potrebna obuka i nama i nastavnicima, tražila bih </a:t>
            </a:r>
            <a:r>
              <a:rPr lang="sl-SI" sz="1800" b="1" dirty="0" smtClean="0">
                <a:solidFill>
                  <a:srgbClr val="FF0000"/>
                </a:solidFill>
              </a:rPr>
              <a:t>pomoć eksperata  koju bih </a:t>
            </a:r>
            <a:r>
              <a:rPr lang="sl-SI" sz="1800" b="1" dirty="0" smtClean="0">
                <a:solidFill>
                  <a:srgbClr val="FF0000"/>
                </a:solidFill>
              </a:rPr>
              <a:t>realizirala </a:t>
            </a:r>
            <a:r>
              <a:rPr lang="sl-SI" sz="1800" b="1" dirty="0" smtClean="0">
                <a:solidFill>
                  <a:srgbClr val="FF0000"/>
                </a:solidFill>
              </a:rPr>
              <a:t>kroz neki </a:t>
            </a:r>
            <a:r>
              <a:rPr lang="sl-SI" sz="1800" b="1" dirty="0" smtClean="0">
                <a:solidFill>
                  <a:srgbClr val="FF0000"/>
                </a:solidFill>
              </a:rPr>
              <a:t>projekt</a:t>
            </a:r>
            <a:r>
              <a:rPr lang="sl-SI" sz="1800" dirty="0" smtClean="0"/>
              <a:t> </a:t>
            </a:r>
            <a:r>
              <a:rPr lang="sl-SI" sz="1800" dirty="0" smtClean="0"/>
              <a:t>zbog financijske situacije;</a:t>
            </a:r>
          </a:p>
          <a:p>
            <a:r>
              <a:rPr lang="sl-SI" sz="1800" dirty="0" smtClean="0"/>
              <a:t>Lobiranje </a:t>
            </a:r>
            <a:r>
              <a:rPr lang="sl-SI" sz="1800" dirty="0" err="1" smtClean="0"/>
              <a:t>uz</a:t>
            </a:r>
            <a:r>
              <a:rPr lang="sl-SI" sz="1800" dirty="0" smtClean="0"/>
              <a:t> </a:t>
            </a:r>
            <a:r>
              <a:rPr lang="sl-SI" sz="1800" dirty="0" err="1" smtClean="0"/>
              <a:t>redovitu</a:t>
            </a:r>
            <a:r>
              <a:rPr lang="sl-SI" sz="1800" dirty="0" smtClean="0"/>
              <a:t> </a:t>
            </a:r>
            <a:r>
              <a:rPr lang="sl-SI" sz="1800" dirty="0" err="1" smtClean="0"/>
              <a:t>komunikaciju</a:t>
            </a:r>
            <a:r>
              <a:rPr lang="sl-SI" sz="1800" dirty="0" smtClean="0"/>
              <a:t> s </a:t>
            </a:r>
            <a:r>
              <a:rPr lang="sl-SI" sz="1800" dirty="0" err="1" smtClean="0"/>
              <a:t>Konferencijom</a:t>
            </a:r>
            <a:r>
              <a:rPr lang="sl-SI" sz="1800" dirty="0" smtClean="0"/>
              <a:t> </a:t>
            </a:r>
            <a:r>
              <a:rPr lang="sl-SI" sz="1800" dirty="0" err="1" smtClean="0"/>
              <a:t>ministara</a:t>
            </a:r>
            <a:endParaRPr lang="sl-SI" sz="1800" dirty="0" smtClean="0"/>
          </a:p>
          <a:p>
            <a:r>
              <a:rPr lang="sl-SI" sz="1800" dirty="0" err="1" smtClean="0"/>
              <a:t>Ukazivanje</a:t>
            </a:r>
            <a:r>
              <a:rPr lang="sl-SI" sz="1800" dirty="0" smtClean="0"/>
              <a:t> na važnost rada na ovoj </a:t>
            </a:r>
            <a:r>
              <a:rPr lang="sl-SI" sz="1800" dirty="0" err="1" smtClean="0"/>
              <a:t>problematici</a:t>
            </a:r>
            <a:r>
              <a:rPr lang="sl-SI" sz="1800" dirty="0" smtClean="0"/>
              <a:t> </a:t>
            </a:r>
            <a:r>
              <a:rPr lang="sl-SI" sz="1800" dirty="0" err="1" smtClean="0"/>
              <a:t>osobama</a:t>
            </a:r>
            <a:r>
              <a:rPr lang="sl-SI" sz="1800" dirty="0" smtClean="0"/>
              <a:t> </a:t>
            </a:r>
            <a:r>
              <a:rPr lang="sl-SI" sz="1800" dirty="0" err="1" smtClean="0"/>
              <a:t>koje</a:t>
            </a:r>
            <a:r>
              <a:rPr lang="sl-SI" sz="1800" dirty="0" smtClean="0"/>
              <a:t> donose </a:t>
            </a:r>
            <a:r>
              <a:rPr lang="sl-SI" sz="1800" dirty="0" err="1" smtClean="0"/>
              <a:t>odluke</a:t>
            </a:r>
            <a:endParaRPr lang="sl-SI" sz="1800" dirty="0" smtClean="0"/>
          </a:p>
          <a:p>
            <a:r>
              <a:rPr lang="sl-SI" sz="1800" dirty="0" smtClean="0"/>
              <a:t>Istrajnošću, poštivanjem postojećih nadležnosti, stalnom suradnjom sa svim uz  transparetnost, informiranost i uključenost svih  odgovornih činitelja u aktivnosti.</a:t>
            </a:r>
          </a:p>
          <a:p>
            <a:r>
              <a:rPr lang="sl-SI" sz="1800" dirty="0" err="1" smtClean="0"/>
              <a:t>Nažalost</a:t>
            </a:r>
            <a:r>
              <a:rPr lang="sl-SI" sz="1800" dirty="0" smtClean="0"/>
              <a:t>, </a:t>
            </a:r>
            <a:r>
              <a:rPr lang="sl-SI" sz="1800" dirty="0" err="1" smtClean="0"/>
              <a:t>nemam</a:t>
            </a:r>
            <a:r>
              <a:rPr lang="sl-SI" sz="1800" dirty="0" smtClean="0"/>
              <a:t> odgovor na </a:t>
            </a:r>
            <a:r>
              <a:rPr lang="sl-SI" sz="1800" dirty="0" err="1" smtClean="0"/>
              <a:t>ovo</a:t>
            </a:r>
            <a:r>
              <a:rPr lang="sl-SI" sz="1800" dirty="0" smtClean="0"/>
              <a:t> pitanje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="" xmlns:p14="http://schemas.microsoft.com/office/powerpoint/2010/main" val="386445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sl-SI" dirty="0" smtClean="0"/>
              <a:t>Ishodi učenja – rješavanje problema</a:t>
            </a:r>
          </a:p>
        </p:txBody>
      </p:sp>
      <p:sp>
        <p:nvSpPr>
          <p:cNvPr id="11267" name="Ograda vsebine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4752975"/>
          </a:xfrm>
        </p:spPr>
        <p:txBody>
          <a:bodyPr/>
          <a:lstStyle/>
          <a:p>
            <a:pPr>
              <a:defRPr/>
            </a:pPr>
            <a:r>
              <a:rPr lang="sl-SI" sz="1800" b="1" dirty="0" err="1" smtClean="0">
                <a:solidFill>
                  <a:srgbClr val="FF0000"/>
                </a:solidFill>
              </a:rPr>
              <a:t>Financijska</a:t>
            </a:r>
            <a:r>
              <a:rPr lang="sl-SI" sz="1800" b="1" dirty="0" smtClean="0">
                <a:solidFill>
                  <a:srgbClr val="FF0000"/>
                </a:solidFill>
              </a:rPr>
              <a:t> sredstva –projekt;</a:t>
            </a:r>
          </a:p>
          <a:p>
            <a:pPr>
              <a:defRPr/>
            </a:pPr>
            <a:r>
              <a:rPr lang="sl-SI" sz="1800" b="1" dirty="0" smtClean="0">
                <a:solidFill>
                  <a:srgbClr val="FF0000"/>
                </a:solidFill>
              </a:rPr>
              <a:t>Kadrovski resursi – </a:t>
            </a:r>
            <a:r>
              <a:rPr lang="sl-SI" sz="1800" b="1" dirty="0" err="1" smtClean="0">
                <a:solidFill>
                  <a:srgbClr val="FF0000"/>
                </a:solidFill>
              </a:rPr>
              <a:t>sudjelovanje</a:t>
            </a:r>
            <a:r>
              <a:rPr lang="sl-SI" sz="1800" b="1" dirty="0" smtClean="0">
                <a:solidFill>
                  <a:srgbClr val="FF0000"/>
                </a:solidFill>
              </a:rPr>
              <a:t> </a:t>
            </a:r>
            <a:r>
              <a:rPr lang="sl-SI" sz="1800" b="1" dirty="0" err="1" smtClean="0">
                <a:solidFill>
                  <a:srgbClr val="FF0000"/>
                </a:solidFill>
              </a:rPr>
              <a:t>svih</a:t>
            </a:r>
            <a:r>
              <a:rPr lang="sl-SI" sz="1800" b="1" dirty="0" smtClean="0">
                <a:solidFill>
                  <a:srgbClr val="FF0000"/>
                </a:solidFill>
              </a:rPr>
              <a:t> relevantnih </a:t>
            </a:r>
            <a:r>
              <a:rPr lang="sl-SI" sz="1800" b="1" dirty="0" err="1" smtClean="0">
                <a:solidFill>
                  <a:srgbClr val="FF0000"/>
                </a:solidFill>
              </a:rPr>
              <a:t>stručnjaka</a:t>
            </a:r>
            <a:r>
              <a:rPr lang="sl-SI" sz="1800" b="1" dirty="0" smtClean="0">
                <a:solidFill>
                  <a:srgbClr val="FF0000"/>
                </a:solidFill>
              </a:rPr>
              <a:t>;</a:t>
            </a:r>
          </a:p>
          <a:p>
            <a:pPr>
              <a:defRPr/>
            </a:pPr>
            <a:r>
              <a:rPr lang="sl-SI" sz="1800" b="1" dirty="0" smtClean="0">
                <a:solidFill>
                  <a:srgbClr val="FF0000"/>
                </a:solidFill>
              </a:rPr>
              <a:t>Nedovoljna </a:t>
            </a:r>
            <a:r>
              <a:rPr lang="sl-SI" sz="1800" b="1" dirty="0">
                <a:solidFill>
                  <a:srgbClr val="FF0000"/>
                </a:solidFill>
              </a:rPr>
              <a:t>osposobljenost i motiviranost </a:t>
            </a:r>
            <a:r>
              <a:rPr lang="sl-SI" sz="1800" b="1" dirty="0" smtClean="0">
                <a:solidFill>
                  <a:srgbClr val="FF0000"/>
                </a:solidFill>
              </a:rPr>
              <a:t>sudjelovatelja - Sudjelovanje </a:t>
            </a:r>
            <a:r>
              <a:rPr lang="sl-SI" sz="1800" b="1" dirty="0">
                <a:solidFill>
                  <a:srgbClr val="FF0000"/>
                </a:solidFill>
              </a:rPr>
              <a:t>eksperata i </a:t>
            </a:r>
            <a:r>
              <a:rPr lang="sl-SI" sz="1800" b="1" dirty="0" smtClean="0">
                <a:solidFill>
                  <a:srgbClr val="FF0000"/>
                </a:solidFill>
              </a:rPr>
              <a:t>usuglašavanje metodologije radnim skupinama;</a:t>
            </a:r>
            <a:endParaRPr lang="sl-SI" sz="1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sl-SI" sz="1800" b="1" dirty="0" smtClean="0">
                <a:solidFill>
                  <a:srgbClr val="FF0000"/>
                </a:solidFill>
              </a:rPr>
              <a:t>Neuvažavanje postojećih dokumenata</a:t>
            </a:r>
            <a:r>
              <a:rPr lang="sl-SI" sz="1800" b="1" dirty="0">
                <a:solidFill>
                  <a:srgbClr val="FF0000"/>
                </a:solidFill>
              </a:rPr>
              <a:t> </a:t>
            </a:r>
            <a:r>
              <a:rPr lang="sl-SI" sz="1800" b="1" dirty="0" smtClean="0">
                <a:solidFill>
                  <a:srgbClr val="FF0000"/>
                </a:solidFill>
              </a:rPr>
              <a:t>– pregled svih projekata i dokumenata –  njihovo smisleno uključivanje u </a:t>
            </a:r>
            <a:r>
              <a:rPr lang="sl-SI" sz="1800" b="1" dirty="0" smtClean="0">
                <a:solidFill>
                  <a:srgbClr val="FF0000"/>
                </a:solidFill>
              </a:rPr>
              <a:t>projekt</a:t>
            </a:r>
            <a:r>
              <a:rPr lang="sl-SI" sz="1800" b="1" dirty="0" smtClean="0">
                <a:solidFill>
                  <a:srgbClr val="FF0000"/>
                </a:solidFill>
              </a:rPr>
              <a:t>;</a:t>
            </a:r>
            <a:endParaRPr lang="sl-SI" sz="1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sl-SI" sz="1800" b="1" dirty="0" err="1">
                <a:solidFill>
                  <a:srgbClr val="FF0000"/>
                </a:solidFill>
              </a:rPr>
              <a:t>Usklađivanje</a:t>
            </a:r>
            <a:r>
              <a:rPr lang="sl-SI" sz="1800" b="1" dirty="0">
                <a:solidFill>
                  <a:srgbClr val="FF0000"/>
                </a:solidFill>
              </a:rPr>
              <a:t> </a:t>
            </a:r>
            <a:r>
              <a:rPr lang="sl-SI" sz="1800" b="1" dirty="0" err="1">
                <a:solidFill>
                  <a:srgbClr val="FF0000"/>
                </a:solidFill>
              </a:rPr>
              <a:t>planova</a:t>
            </a:r>
            <a:r>
              <a:rPr lang="sl-SI" sz="1800" b="1" dirty="0">
                <a:solidFill>
                  <a:srgbClr val="FF0000"/>
                </a:solidFill>
              </a:rPr>
              <a:t> rada </a:t>
            </a:r>
            <a:r>
              <a:rPr lang="sl-SI" sz="1800" b="1" dirty="0" err="1">
                <a:solidFill>
                  <a:srgbClr val="FF0000"/>
                </a:solidFill>
              </a:rPr>
              <a:t>između</a:t>
            </a:r>
            <a:r>
              <a:rPr lang="sl-SI" sz="1800" b="1" dirty="0">
                <a:solidFill>
                  <a:srgbClr val="FF0000"/>
                </a:solidFill>
              </a:rPr>
              <a:t> </a:t>
            </a:r>
            <a:r>
              <a:rPr lang="sl-SI" sz="1800" b="1" dirty="0" smtClean="0">
                <a:solidFill>
                  <a:srgbClr val="FF0000"/>
                </a:solidFill>
              </a:rPr>
              <a:t>institucija – projektno </a:t>
            </a:r>
            <a:r>
              <a:rPr lang="sl-SI" sz="1800" b="1" dirty="0" err="1" smtClean="0">
                <a:solidFill>
                  <a:srgbClr val="FF0000"/>
                </a:solidFill>
              </a:rPr>
              <a:t>vođenje</a:t>
            </a:r>
            <a:r>
              <a:rPr lang="sl-SI" sz="1800" b="1" dirty="0" smtClean="0">
                <a:solidFill>
                  <a:srgbClr val="FF0000"/>
                </a:solidFill>
              </a:rPr>
              <a:t>, dobro planiranim </a:t>
            </a:r>
            <a:r>
              <a:rPr lang="sl-SI" sz="1800" b="1" dirty="0">
                <a:solidFill>
                  <a:srgbClr val="FF0000"/>
                </a:solidFill>
              </a:rPr>
              <a:t>vremenskim </a:t>
            </a:r>
            <a:r>
              <a:rPr lang="sl-SI" sz="1800" b="1" dirty="0" smtClean="0">
                <a:solidFill>
                  <a:srgbClr val="FF0000"/>
                </a:solidFill>
              </a:rPr>
              <a:t>okvirom;</a:t>
            </a:r>
            <a:endParaRPr lang="sl-SI" sz="1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sl-SI" sz="1800" dirty="0"/>
              <a:t>Problem </a:t>
            </a:r>
            <a:r>
              <a:rPr lang="sl-SI" sz="1800" dirty="0" err="1"/>
              <a:t>predrasude</a:t>
            </a:r>
            <a:r>
              <a:rPr lang="sl-SI" sz="1800" dirty="0"/>
              <a:t> </a:t>
            </a:r>
            <a:r>
              <a:rPr lang="sl-SI" sz="1800" dirty="0" err="1"/>
              <a:t>koju</a:t>
            </a:r>
            <a:r>
              <a:rPr lang="sl-SI" sz="1800" dirty="0"/>
              <a:t> </a:t>
            </a:r>
            <a:r>
              <a:rPr lang="sl-SI" sz="1800" dirty="0" err="1"/>
              <a:t>imaju</a:t>
            </a:r>
            <a:r>
              <a:rPr lang="sl-SI" sz="1800" dirty="0"/>
              <a:t> </a:t>
            </a:r>
            <a:r>
              <a:rPr lang="sl-SI" sz="1800" dirty="0" err="1"/>
              <a:t>obrazovne</a:t>
            </a:r>
            <a:r>
              <a:rPr lang="sl-SI" sz="1800" dirty="0"/>
              <a:t> </a:t>
            </a:r>
            <a:r>
              <a:rPr lang="sl-SI" sz="1800" dirty="0" err="1"/>
              <a:t>vlasti</a:t>
            </a:r>
            <a:r>
              <a:rPr lang="sl-SI" sz="1800" dirty="0"/>
              <a:t> </a:t>
            </a:r>
            <a:r>
              <a:rPr lang="sl-SI" sz="1800" dirty="0" smtClean="0"/>
              <a:t>- ???</a:t>
            </a:r>
            <a:endParaRPr lang="sl-SI" sz="1800" dirty="0"/>
          </a:p>
          <a:p>
            <a:pPr>
              <a:defRPr/>
            </a:pPr>
            <a:r>
              <a:rPr lang="sl-SI" sz="1800" b="1" dirty="0">
                <a:solidFill>
                  <a:srgbClr val="FF0000"/>
                </a:solidFill>
              </a:rPr>
              <a:t>Otpor </a:t>
            </a:r>
            <a:r>
              <a:rPr lang="sl-SI" sz="1800" b="1" dirty="0" smtClean="0">
                <a:solidFill>
                  <a:srgbClr val="FF0000"/>
                </a:solidFill>
              </a:rPr>
              <a:t>promjenama - </a:t>
            </a:r>
            <a:r>
              <a:rPr lang="sl-SI" sz="1800" dirty="0" smtClean="0">
                <a:solidFill>
                  <a:srgbClr val="FF0000"/>
                </a:solidFill>
              </a:rPr>
              <a:t>Sofisticirano</a:t>
            </a:r>
            <a:r>
              <a:rPr lang="sl-SI" sz="1800" dirty="0">
                <a:solidFill>
                  <a:srgbClr val="FF0000"/>
                </a:solidFill>
              </a:rPr>
              <a:t>, zajedničkim angažmanom (projektom), tako da svi </a:t>
            </a:r>
            <a:r>
              <a:rPr lang="sl-SI" sz="1800" dirty="0" smtClean="0">
                <a:solidFill>
                  <a:srgbClr val="FF0000"/>
                </a:solidFill>
              </a:rPr>
              <a:t>sudjelovatelji </a:t>
            </a:r>
            <a:r>
              <a:rPr lang="sl-SI" sz="1800" dirty="0">
                <a:solidFill>
                  <a:srgbClr val="FF0000"/>
                </a:solidFill>
              </a:rPr>
              <a:t>dobijaju na važnosti, jer uvezivanjem osnovnih korisnika i akademskih snaga (predstavnika obrazovnih institucija i stručnjaka) zajednički se pristupa radu i svi imaju odgovornost učešća u zadatku koji će se koristiti u praksi.  </a:t>
            </a:r>
            <a:r>
              <a:rPr lang="sl-SI" sz="1800" dirty="0" smtClean="0">
                <a:solidFill>
                  <a:srgbClr val="FF0000"/>
                </a:solidFill>
              </a:rPr>
              <a:t>Sudjelovatelji </a:t>
            </a:r>
            <a:r>
              <a:rPr lang="sl-SI" sz="1800" dirty="0">
                <a:solidFill>
                  <a:srgbClr val="FF0000"/>
                </a:solidFill>
              </a:rPr>
              <a:t>trebaju imati osjećaj da rade za sebe , da razvijaju svoje sposobnosti, da indirektno razvijaju zajednicu i da će biti nagrađeni za svoje rezultate ( u smislu napredovanja u karijeri</a:t>
            </a:r>
            <a:r>
              <a:rPr lang="sl-SI" sz="1800" dirty="0" smtClean="0">
                <a:solidFill>
                  <a:srgbClr val="FF0000"/>
                </a:solidFill>
              </a:rPr>
              <a:t>).</a:t>
            </a:r>
          </a:p>
          <a:p>
            <a:pPr marL="0" indent="0">
              <a:buFont typeface="Arial" charset="0"/>
              <a:buNone/>
              <a:defRPr/>
            </a:pPr>
            <a:endParaRPr lang="sl-SI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42588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sl-SI" dirty="0" smtClean="0"/>
              <a:t>Program </a:t>
            </a:r>
            <a:r>
              <a:rPr lang="sl-SI" dirty="0" err="1" smtClean="0"/>
              <a:t>susreta</a:t>
            </a:r>
            <a:r>
              <a:rPr lang="sl-SI" dirty="0" smtClean="0"/>
              <a:t>, 27.11.2012</a:t>
            </a:r>
            <a:endParaRPr lang="en-GB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30860569"/>
              </p:ext>
            </p:extLst>
          </p:nvPr>
        </p:nvGraphicFramePr>
        <p:xfrm>
          <a:off x="611560" y="1340768"/>
          <a:ext cx="7776864" cy="4502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473"/>
                <a:gridCol w="3432103"/>
                <a:gridCol w="2592288"/>
              </a:tblGrid>
              <a:tr h="498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100" dirty="0">
                          <a:effectLst/>
                        </a:rPr>
                        <a:t>Sat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100" dirty="0">
                          <a:effectLst/>
                        </a:rPr>
                        <a:t>Sadržaj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100">
                          <a:effectLst/>
                        </a:rPr>
                        <a:t>Predavač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8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100">
                          <a:effectLst/>
                        </a:rPr>
                        <a:t>10.00 – 11.30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100">
                          <a:effectLst/>
                        </a:rPr>
                        <a:t>1. dio – Definiranje kompetencijske strukture APOSO, rad u skupinama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100">
                          <a:effectLst/>
                        </a:rPr>
                        <a:t>B. Žarkovič Adlešič, V. Milekšič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8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100" dirty="0">
                          <a:effectLst/>
                        </a:rPr>
                        <a:t>11.30 – 11.45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100">
                          <a:effectLst/>
                        </a:rPr>
                        <a:t>Odmor za kavu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8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100">
                          <a:effectLst/>
                        </a:rPr>
                        <a:t>11.45 – 13.15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100">
                          <a:effectLst/>
                        </a:rPr>
                        <a:t>2. dio – Predstavljanje rezultata analize i rasprava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100">
                          <a:effectLst/>
                        </a:rPr>
                        <a:t>V. Milekšič, B. Žarkovič Adlešič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8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100">
                          <a:effectLst/>
                        </a:rPr>
                        <a:t>13.15 – 14.30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100">
                          <a:effectLst/>
                        </a:rPr>
                        <a:t>Odmor za ručak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5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100">
                          <a:effectLst/>
                        </a:rPr>
                        <a:t>14.30 – 16.00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100">
                          <a:effectLst/>
                        </a:rPr>
                        <a:t>3. dio – Rad na izabranim kompetencijama, predstavljanje i rasprava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100" dirty="0">
                          <a:effectLst/>
                        </a:rPr>
                        <a:t>B. Žarkovič Adlešič</a:t>
                      </a:r>
                      <a:r>
                        <a:rPr lang="hr-BA" sz="1100" dirty="0" smtClean="0">
                          <a:effectLst/>
                        </a:rPr>
                        <a:t>, V</a:t>
                      </a:r>
                      <a:r>
                        <a:rPr lang="hr-BA" sz="1100" dirty="0">
                          <a:effectLst/>
                        </a:rPr>
                        <a:t>. Milekšič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8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100">
                          <a:effectLst/>
                        </a:rPr>
                        <a:t>16.00 – 16.15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100">
                          <a:effectLst/>
                        </a:rPr>
                        <a:t>Odmor za kavu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5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100">
                          <a:effectLst/>
                        </a:rPr>
                        <a:t>16.15 – 17.30 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100" dirty="0" smtClean="0">
                          <a:effectLst/>
                        </a:rPr>
                        <a:t>4. </a:t>
                      </a:r>
                      <a:r>
                        <a:rPr lang="hr-BA" sz="1100" dirty="0">
                          <a:effectLst/>
                        </a:rPr>
                        <a:t>dio – Završni rezultati i planiranje daljnjih koraka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100" dirty="0">
                          <a:effectLst/>
                        </a:rPr>
                        <a:t>Evaluacije rada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BA" sz="1100" dirty="0">
                          <a:effectLst/>
                        </a:rPr>
                        <a:t>V. Milekšič, B. Žarkovič Adlešič,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201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sl-SI" dirty="0" smtClean="0"/>
              <a:t>Ishodi učenja - sudjelovanje</a:t>
            </a:r>
          </a:p>
        </p:txBody>
      </p:sp>
      <p:sp>
        <p:nvSpPr>
          <p:cNvPr id="12291" name="Ograda vsebine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37075"/>
          </a:xfrm>
        </p:spPr>
        <p:txBody>
          <a:bodyPr/>
          <a:lstStyle/>
          <a:p>
            <a:r>
              <a:rPr lang="sl-SI" sz="1800" dirty="0" smtClean="0"/>
              <a:t>Domaći ekspertni tim za svako obrazovno područje: stručni savjetnici APOSO, savjetnici - PZ/ZZŠ/PI, nastavnici i učitelji iz prakse, sveučilišni profesori, razvojni psiholozi;</a:t>
            </a:r>
          </a:p>
          <a:p>
            <a:r>
              <a:rPr lang="sl-SI" sz="1800" dirty="0" smtClean="0"/>
              <a:t>Predstavnici Agencije, pri tome ne mislim samo na Odjeljenje za razvoj ZJNPP, nego i predstavnici Odjeljenja za standarde znanja, uvažavajući činjenicu o velikoj povezanosti ishoda učenja i standarda postignuća, kao i iskustvu koje neki od uposlenika u tim oblastima imaju;</a:t>
            </a:r>
          </a:p>
          <a:p>
            <a:r>
              <a:rPr lang="sl-SI" sz="1800" dirty="0" err="1" smtClean="0"/>
              <a:t>Poslodavci</a:t>
            </a:r>
            <a:r>
              <a:rPr lang="sl-SI" sz="1800" dirty="0" smtClean="0"/>
              <a:t> </a:t>
            </a:r>
            <a:r>
              <a:rPr lang="sl-SI" sz="1800" dirty="0" err="1" smtClean="0"/>
              <a:t>ili</a:t>
            </a:r>
            <a:r>
              <a:rPr lang="sl-SI" sz="1800" dirty="0" smtClean="0"/>
              <a:t> predstavnici gospodarskih i </a:t>
            </a:r>
            <a:r>
              <a:rPr lang="sl-SI" sz="1800" dirty="0" err="1" smtClean="0"/>
              <a:t>obrtničkih</a:t>
            </a:r>
            <a:r>
              <a:rPr lang="sl-SI" sz="1800" dirty="0" smtClean="0"/>
              <a:t> komora (za </a:t>
            </a:r>
            <a:r>
              <a:rPr lang="sl-SI" sz="1800" dirty="0" err="1" smtClean="0"/>
              <a:t>ishode</a:t>
            </a:r>
            <a:r>
              <a:rPr lang="sl-SI" sz="1800" dirty="0" smtClean="0"/>
              <a:t> iz </a:t>
            </a:r>
            <a:r>
              <a:rPr lang="sl-SI" sz="1800" dirty="0" err="1" smtClean="0"/>
              <a:t>područja</a:t>
            </a:r>
            <a:r>
              <a:rPr lang="sl-SI" sz="1800" dirty="0" smtClean="0"/>
              <a:t> </a:t>
            </a:r>
            <a:r>
              <a:rPr lang="sl-SI" sz="1800" dirty="0" err="1" smtClean="0"/>
              <a:t>strukovnog</a:t>
            </a:r>
            <a:r>
              <a:rPr lang="sl-SI" sz="1800" dirty="0" smtClean="0"/>
              <a:t> </a:t>
            </a:r>
            <a:r>
              <a:rPr lang="sl-SI" sz="1800" dirty="0" err="1" smtClean="0"/>
              <a:t>obrazovanja</a:t>
            </a:r>
            <a:r>
              <a:rPr lang="sl-SI" sz="1800" dirty="0" smtClean="0"/>
              <a:t>);</a:t>
            </a:r>
          </a:p>
          <a:p>
            <a:r>
              <a:rPr lang="sl-SI" sz="1800" dirty="0" smtClean="0"/>
              <a:t>Predstavnici obrazovnih </a:t>
            </a:r>
            <a:r>
              <a:rPr lang="sl-SI" sz="1800" dirty="0" smtClean="0"/>
              <a:t>institucija - </a:t>
            </a:r>
            <a:r>
              <a:rPr lang="sl-SI" sz="1800" dirty="0" smtClean="0"/>
              <a:t>resorna ministarstva i pedagoški zavodi (više zbog sigurnosti u implementaciji, nego kao izuzetna stručna pomoć …);</a:t>
            </a:r>
          </a:p>
          <a:p>
            <a:r>
              <a:rPr lang="sl-SI" sz="1800" dirty="0" smtClean="0"/>
              <a:t>Pri definiranju </a:t>
            </a:r>
            <a:r>
              <a:rPr lang="sl-SI" sz="1800" dirty="0" err="1" smtClean="0"/>
              <a:t>ishoda</a:t>
            </a:r>
            <a:r>
              <a:rPr lang="sl-SI" sz="1800" dirty="0" smtClean="0"/>
              <a:t> </a:t>
            </a:r>
            <a:r>
              <a:rPr lang="sl-SI" sz="1800" dirty="0" err="1" smtClean="0"/>
              <a:t>učešće</a:t>
            </a:r>
            <a:r>
              <a:rPr lang="sl-SI" sz="1800" dirty="0" smtClean="0"/>
              <a:t> bi </a:t>
            </a:r>
            <a:r>
              <a:rPr lang="sl-SI" sz="1800" dirty="0" err="1" smtClean="0"/>
              <a:t>trebali</a:t>
            </a:r>
            <a:r>
              <a:rPr lang="sl-SI" sz="1800" dirty="0" smtClean="0"/>
              <a:t> </a:t>
            </a:r>
            <a:r>
              <a:rPr lang="sl-SI" sz="1800" dirty="0" err="1" smtClean="0"/>
              <a:t>uzeti</a:t>
            </a:r>
            <a:r>
              <a:rPr lang="sl-SI" sz="1800" dirty="0" smtClean="0"/>
              <a:t> </a:t>
            </a:r>
            <a:r>
              <a:rPr lang="sl-SI" sz="1800" dirty="0" err="1" smtClean="0"/>
              <a:t>učenici</a:t>
            </a:r>
            <a:r>
              <a:rPr lang="sl-SI" sz="1800" dirty="0" smtClean="0"/>
              <a:t>, </a:t>
            </a:r>
            <a:r>
              <a:rPr lang="sl-SI" sz="1800" dirty="0" err="1" smtClean="0"/>
              <a:t>nastavnici</a:t>
            </a:r>
            <a:r>
              <a:rPr lang="sl-SI" sz="1800" dirty="0" smtClean="0"/>
              <a:t> i roditelji;</a:t>
            </a:r>
          </a:p>
          <a:p>
            <a:r>
              <a:rPr lang="sl-SI" sz="1800" dirty="0" err="1" smtClean="0"/>
              <a:t>Udruženja</a:t>
            </a:r>
            <a:r>
              <a:rPr lang="sl-SI" sz="1800" dirty="0" smtClean="0"/>
              <a:t> </a:t>
            </a:r>
            <a:r>
              <a:rPr lang="sl-SI" sz="1800" dirty="0" err="1" smtClean="0"/>
              <a:t>nastavnika</a:t>
            </a:r>
            <a:r>
              <a:rPr lang="sl-SI" sz="1800" dirty="0" smtClean="0"/>
              <a:t> (</a:t>
            </a:r>
            <a:r>
              <a:rPr lang="sl-SI" sz="1800" dirty="0" err="1" smtClean="0"/>
              <a:t>stručni</a:t>
            </a:r>
            <a:r>
              <a:rPr lang="sl-SI" sz="1800" dirty="0" smtClean="0"/>
              <a:t> aktivi </a:t>
            </a:r>
            <a:r>
              <a:rPr lang="sl-SI" sz="1800" dirty="0" err="1" smtClean="0"/>
              <a:t>nastavnika</a:t>
            </a:r>
            <a:r>
              <a:rPr lang="sl-SI" sz="1800" dirty="0" smtClean="0"/>
              <a:t>) osnovnih i srednjih </a:t>
            </a:r>
            <a:r>
              <a:rPr lang="sl-SI" sz="1800" dirty="0" err="1" smtClean="0"/>
              <a:t>škola</a:t>
            </a:r>
            <a:endParaRPr lang="sl-SI" sz="1800" dirty="0" smtClean="0"/>
          </a:p>
          <a:p>
            <a:r>
              <a:rPr lang="sl-SI" sz="1800" dirty="0" err="1" smtClean="0"/>
              <a:t>Udruženja</a:t>
            </a:r>
            <a:r>
              <a:rPr lang="sl-SI" sz="1800" dirty="0" smtClean="0"/>
              <a:t> </a:t>
            </a:r>
            <a:r>
              <a:rPr lang="sl-SI" sz="1800" dirty="0" err="1" smtClean="0"/>
              <a:t>građana</a:t>
            </a:r>
            <a:r>
              <a:rPr lang="sl-SI" sz="1800" dirty="0" smtClean="0"/>
              <a:t> nacionalnih </a:t>
            </a:r>
            <a:r>
              <a:rPr lang="sl-SI" sz="1800" dirty="0" err="1" smtClean="0"/>
              <a:t>manjina</a:t>
            </a:r>
            <a:r>
              <a:rPr lang="sl-SI" sz="1800" dirty="0" smtClean="0"/>
              <a:t> </a:t>
            </a:r>
          </a:p>
          <a:p>
            <a:endParaRPr lang="sl-SI" sz="1800" dirty="0" smtClean="0"/>
          </a:p>
        </p:txBody>
      </p:sp>
    </p:spTree>
    <p:extLst>
      <p:ext uri="{BB962C8B-B14F-4D97-AF65-F5344CB8AC3E}">
        <p14:creationId xmlns="" xmlns:p14="http://schemas.microsoft.com/office/powerpoint/2010/main" val="107448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Ishodi učenja - sudjelovanje</a:t>
            </a:r>
          </a:p>
        </p:txBody>
      </p:sp>
      <p:sp>
        <p:nvSpPr>
          <p:cNvPr id="13315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000" b="1" dirty="0" smtClean="0">
                <a:solidFill>
                  <a:srgbClr val="FF0000"/>
                </a:solidFill>
              </a:rPr>
              <a:t>Domaći </a:t>
            </a:r>
            <a:r>
              <a:rPr lang="sl-SI" sz="2000" b="1" dirty="0" smtClean="0">
                <a:solidFill>
                  <a:srgbClr val="FF0000"/>
                </a:solidFill>
              </a:rPr>
              <a:t>ekspertni </a:t>
            </a:r>
            <a:r>
              <a:rPr lang="sl-SI" sz="2000" b="1" dirty="0" smtClean="0">
                <a:solidFill>
                  <a:srgbClr val="FF0000"/>
                </a:solidFill>
              </a:rPr>
              <a:t>tim za svako obrazovno područje: stručni savjetnici APOSO, savjetnici - PZ/ZZŠ/PI, nastavnici i učitelji iz prakse, sveučilišni profesori, razvojni psiholozi;</a:t>
            </a:r>
          </a:p>
          <a:p>
            <a:endParaRPr lang="sl-SI" sz="2000" dirty="0" smtClean="0"/>
          </a:p>
          <a:p>
            <a:r>
              <a:rPr lang="sl-SI" sz="2000" dirty="0" smtClean="0">
                <a:solidFill>
                  <a:srgbClr val="FF0000"/>
                </a:solidFill>
              </a:rPr>
              <a:t>Obrazovni ishodi za učenike se definiraju u smislu znanja, vještina i sposobnosti koje učenici steknu tijekom školovanja. Ti ishodi trebaju smisleno biti povezani s osvarenjem pojedinačnih životnih ciljeva a ne sa zahtijevima drugih za koje se očekuje da ih pojedinac ispuni (kratkoročni zahtijevi privrede). Ishodi trebaju biti postavljeni u smislu kritičkog razmišljanja i sticanja intelektualne slobode i izražavanja i djelovanja.</a:t>
            </a:r>
          </a:p>
        </p:txBody>
      </p:sp>
    </p:spTree>
    <p:extLst>
      <p:ext uri="{BB962C8B-B14F-4D97-AF65-F5344CB8AC3E}">
        <p14:creationId xmlns="" xmlns:p14="http://schemas.microsoft.com/office/powerpoint/2010/main" val="253596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Nastavni planovi - osposobljenost</a:t>
            </a:r>
          </a:p>
        </p:txBody>
      </p:sp>
      <p:sp>
        <p:nvSpPr>
          <p:cNvPr id="14339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000" dirty="0" smtClean="0"/>
              <a:t>APOSO nema nadležnost kod definiranja NPP-a!</a:t>
            </a:r>
          </a:p>
          <a:p>
            <a:r>
              <a:rPr lang="sl-SI" sz="2000" dirty="0" smtClean="0"/>
              <a:t>Dobrom. Dodatna znanja o planiranju i programiranju na osnovu ishoda učenja, osnaživanju profesionalne autonomije nastavnika/odgajatelja</a:t>
            </a:r>
          </a:p>
          <a:p>
            <a:r>
              <a:rPr lang="sl-SI" sz="2000" dirty="0" smtClean="0"/>
              <a:t>Mislim da većina sudjelovatelja ima solidnu osposobljenost . Možda bi nekima trebala obuka o tome šta je savremeni kurikulum .</a:t>
            </a:r>
          </a:p>
          <a:p>
            <a:r>
              <a:rPr lang="sl-SI" sz="2000" dirty="0" smtClean="0"/>
              <a:t>Mislim da je uposlenicima Agencije potrebna obuka u razvoju nastavnih planova.</a:t>
            </a:r>
          </a:p>
          <a:p>
            <a:r>
              <a:rPr lang="sl-SI" sz="2000" dirty="0" smtClean="0"/>
              <a:t>Upoznavanje s iskustvima dobre prakse zemalja iz okruženja</a:t>
            </a:r>
          </a:p>
          <a:p>
            <a:r>
              <a:rPr lang="sl-SI" sz="2000" dirty="0" smtClean="0"/>
              <a:t>Solidno.</a:t>
            </a:r>
          </a:p>
          <a:p>
            <a:r>
              <a:rPr lang="sl-SI" sz="1800" dirty="0" smtClean="0"/>
              <a:t> 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="" xmlns:p14="http://schemas.microsoft.com/office/powerpoint/2010/main" val="80380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Nastavni planovi - osposobljenost</a:t>
            </a:r>
          </a:p>
        </p:txBody>
      </p:sp>
      <p:sp>
        <p:nvSpPr>
          <p:cNvPr id="1536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000" dirty="0" smtClean="0"/>
              <a:t>Nadležnost ?</a:t>
            </a:r>
          </a:p>
          <a:p>
            <a:r>
              <a:rPr lang="sl-SI" sz="2000" b="1" dirty="0" smtClean="0">
                <a:solidFill>
                  <a:srgbClr val="FF0000"/>
                </a:solidFill>
              </a:rPr>
              <a:t>Ishodi učenja – nastavni planovi</a:t>
            </a:r>
          </a:p>
          <a:p>
            <a:endParaRPr lang="sl-SI" sz="2000" dirty="0" smtClean="0"/>
          </a:p>
          <a:p>
            <a:r>
              <a:rPr lang="sl-SI" sz="2000" dirty="0" err="1" smtClean="0"/>
              <a:t>Osposobljenost</a:t>
            </a:r>
            <a:r>
              <a:rPr lang="sl-SI" sz="2000" dirty="0" smtClean="0"/>
              <a:t> ?</a:t>
            </a:r>
            <a:endParaRPr lang="sl-SI" sz="2000" dirty="0" smtClean="0">
              <a:solidFill>
                <a:srgbClr val="FF0000"/>
              </a:solidFill>
            </a:endParaRPr>
          </a:p>
          <a:p>
            <a:r>
              <a:rPr lang="sl-SI" sz="2000" dirty="0" smtClean="0">
                <a:solidFill>
                  <a:srgbClr val="FF0000"/>
                </a:solidFill>
              </a:rPr>
              <a:t>U sastavu Radne skupine koja radi na definiranju </a:t>
            </a:r>
            <a:r>
              <a:rPr lang="sl-SI" sz="2000" dirty="0" smtClean="0">
                <a:solidFill>
                  <a:srgbClr val="FF0000"/>
                </a:solidFill>
              </a:rPr>
              <a:t>I</a:t>
            </a:r>
            <a:r>
              <a:rPr lang="sl-SI" sz="2000" dirty="0" smtClean="0">
                <a:solidFill>
                  <a:srgbClr val="FF0000"/>
                </a:solidFill>
              </a:rPr>
              <a:t>shoda </a:t>
            </a:r>
            <a:r>
              <a:rPr lang="sl-SI" sz="2000" dirty="0" smtClean="0">
                <a:solidFill>
                  <a:srgbClr val="FF0000"/>
                </a:solidFill>
              </a:rPr>
              <a:t>učenja nalaze se savjetnici iz zavoda koji će svakako raditi na izradi NPP-a. Ministarstva obrazovanja daju suglasnost na upotrebu NPP-a pa bi i njima trebalo pojasniti promjene u ZJNPP-a temeljenoj na </a:t>
            </a:r>
            <a:r>
              <a:rPr lang="sl-SI" sz="2000" dirty="0" smtClean="0">
                <a:solidFill>
                  <a:srgbClr val="FF0000"/>
                </a:solidFill>
              </a:rPr>
              <a:t>I</a:t>
            </a:r>
            <a:r>
              <a:rPr lang="sl-SI" sz="2000" dirty="0" smtClean="0">
                <a:solidFill>
                  <a:srgbClr val="FF0000"/>
                </a:solidFill>
              </a:rPr>
              <a:t>shodima </a:t>
            </a:r>
            <a:r>
              <a:rPr lang="sl-SI" sz="2000" dirty="0" smtClean="0">
                <a:solidFill>
                  <a:srgbClr val="FF0000"/>
                </a:solidFill>
              </a:rPr>
              <a:t>učenja kao i potrebi stručnog usavršavanja nastavnika. Dodatna </a:t>
            </a:r>
            <a:r>
              <a:rPr lang="sl-SI" sz="2000" dirty="0" err="1" smtClean="0">
                <a:solidFill>
                  <a:srgbClr val="FF0000"/>
                </a:solidFill>
              </a:rPr>
              <a:t>saznanja</a:t>
            </a:r>
            <a:r>
              <a:rPr lang="sl-SI" sz="2000" dirty="0" smtClean="0">
                <a:solidFill>
                  <a:srgbClr val="FF0000"/>
                </a:solidFill>
              </a:rPr>
              <a:t> potrebna </a:t>
            </a:r>
            <a:r>
              <a:rPr lang="sl-SI" sz="2000" dirty="0" err="1" smtClean="0">
                <a:solidFill>
                  <a:srgbClr val="FF0000"/>
                </a:solidFill>
              </a:rPr>
              <a:t>su</a:t>
            </a:r>
            <a:r>
              <a:rPr lang="sl-SI" sz="2000" dirty="0" smtClean="0">
                <a:solidFill>
                  <a:srgbClr val="FF0000"/>
                </a:solidFill>
              </a:rPr>
              <a:t> kako od </a:t>
            </a:r>
            <a:r>
              <a:rPr lang="sl-SI" sz="2000" dirty="0" err="1" smtClean="0">
                <a:solidFill>
                  <a:srgbClr val="FF0000"/>
                </a:solidFill>
              </a:rPr>
              <a:t>ishoda</a:t>
            </a:r>
            <a:r>
              <a:rPr lang="sl-SI" sz="2000" dirty="0" smtClean="0">
                <a:solidFill>
                  <a:srgbClr val="FF0000"/>
                </a:solidFill>
              </a:rPr>
              <a:t> za </a:t>
            </a:r>
            <a:r>
              <a:rPr lang="sl-SI" sz="2000" dirty="0" err="1" smtClean="0">
                <a:solidFill>
                  <a:srgbClr val="FF0000"/>
                </a:solidFill>
              </a:rPr>
              <a:t>obrazovna</a:t>
            </a:r>
            <a:r>
              <a:rPr lang="sl-SI" sz="2000" dirty="0" smtClean="0">
                <a:solidFill>
                  <a:srgbClr val="FF0000"/>
                </a:solidFill>
              </a:rPr>
              <a:t> </a:t>
            </a:r>
            <a:r>
              <a:rPr lang="sl-SI" sz="2000" dirty="0" err="1" smtClean="0">
                <a:solidFill>
                  <a:srgbClr val="FF0000"/>
                </a:solidFill>
              </a:rPr>
              <a:t>područja</a:t>
            </a:r>
            <a:r>
              <a:rPr lang="sl-SI" sz="2000" dirty="0" smtClean="0">
                <a:solidFill>
                  <a:srgbClr val="FF0000"/>
                </a:solidFill>
              </a:rPr>
              <a:t> </a:t>
            </a:r>
            <a:r>
              <a:rPr lang="sl-SI" sz="2000" dirty="0" err="1" smtClean="0">
                <a:solidFill>
                  <a:srgbClr val="FF0000"/>
                </a:solidFill>
              </a:rPr>
              <a:t>uraditi</a:t>
            </a:r>
            <a:r>
              <a:rPr lang="sl-SI" sz="2000" dirty="0" smtClean="0">
                <a:solidFill>
                  <a:srgbClr val="FF0000"/>
                </a:solidFill>
              </a:rPr>
              <a:t> </a:t>
            </a:r>
            <a:r>
              <a:rPr lang="sl-SI" sz="2000" dirty="0" err="1" smtClean="0">
                <a:solidFill>
                  <a:srgbClr val="FF0000"/>
                </a:solidFill>
              </a:rPr>
              <a:t>ishode</a:t>
            </a:r>
            <a:r>
              <a:rPr lang="sl-SI" sz="2000" dirty="0" smtClean="0">
                <a:solidFill>
                  <a:srgbClr val="FF0000"/>
                </a:solidFill>
              </a:rPr>
              <a:t> za </a:t>
            </a:r>
            <a:r>
              <a:rPr lang="sl-SI" sz="2000" dirty="0" err="1" smtClean="0">
                <a:solidFill>
                  <a:srgbClr val="FF0000"/>
                </a:solidFill>
              </a:rPr>
              <a:t>sve</a:t>
            </a:r>
            <a:r>
              <a:rPr lang="sl-SI" sz="2000" dirty="0" smtClean="0">
                <a:solidFill>
                  <a:srgbClr val="FF0000"/>
                </a:solidFill>
              </a:rPr>
              <a:t> razrede i </a:t>
            </a:r>
            <a:r>
              <a:rPr lang="sl-SI" sz="2000" dirty="0" err="1" smtClean="0">
                <a:solidFill>
                  <a:srgbClr val="FF0000"/>
                </a:solidFill>
              </a:rPr>
              <a:t>sve</a:t>
            </a:r>
            <a:r>
              <a:rPr lang="sl-SI" sz="2000" dirty="0" smtClean="0">
                <a:solidFill>
                  <a:srgbClr val="FF0000"/>
                </a:solidFill>
              </a:rPr>
              <a:t> predmete.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="" xmlns:p14="http://schemas.microsoft.com/office/powerpoint/2010/main" val="32393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sl-SI" dirty="0" smtClean="0"/>
              <a:t>Nastavni planovi - problemi</a:t>
            </a: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4752975"/>
          </a:xfrm>
        </p:spPr>
        <p:txBody>
          <a:bodyPr/>
          <a:lstStyle/>
          <a:p>
            <a:r>
              <a:rPr lang="sl-SI" sz="1800" dirty="0" smtClean="0"/>
              <a:t>Financijska podrška, ljudski resursi;</a:t>
            </a:r>
          </a:p>
          <a:p>
            <a:r>
              <a:rPr lang="sl-SI" sz="1800" dirty="0" smtClean="0"/>
              <a:t>Neusvajanje izrađenih dokumenata, nepostojanje političkog koncenzusa;</a:t>
            </a:r>
          </a:p>
          <a:p>
            <a:r>
              <a:rPr lang="sl-SI" sz="1800" dirty="0" smtClean="0"/>
              <a:t>Težnja da se ne </a:t>
            </a:r>
            <a:r>
              <a:rPr lang="sl-SI" sz="1800" dirty="0" smtClean="0"/>
              <a:t>mijenja </a:t>
            </a:r>
            <a:r>
              <a:rPr lang="sl-SI" sz="1800" dirty="0" smtClean="0"/>
              <a:t>kadrovska struktura škola; </a:t>
            </a:r>
          </a:p>
          <a:p>
            <a:r>
              <a:rPr lang="sl-SI" sz="1800" dirty="0" smtClean="0"/>
              <a:t>Teško prihvatanje promjena, nedovoljno razvijena i podržavana tj. tradicionalno sputavana autonomnost i njoj pripadajuća odgovornost kod nastavnika, vraćanje na staro (otpori novinama i promjenama, neosnovani strah od promjena, koje vode poboljšanju a ne ugrožavanju);</a:t>
            </a:r>
          </a:p>
          <a:p>
            <a:r>
              <a:rPr lang="sl-SI" sz="1800" dirty="0" smtClean="0"/>
              <a:t>Politika i struka imaju oprečna mišljenja;</a:t>
            </a:r>
          </a:p>
          <a:p>
            <a:r>
              <a:rPr lang="sl-SI" sz="1800" dirty="0" smtClean="0"/>
              <a:t>Akademska skupina odlučuje i kreira nastavni plan odvojeno od korisnika  ne uvažavajući njihovo mišljenje. Proces kreiranja može da traje predugo i kada je završen već je zastario. </a:t>
            </a:r>
          </a:p>
          <a:p>
            <a:r>
              <a:rPr lang="sl-SI" sz="1800" dirty="0" smtClean="0"/>
              <a:t>Otpor promenama u NP zbog raznih interesa obrazovnih vlasti, nastavnika, fakulteta... (nacionalna grupa prtedmeta, višak ili manjak uposlenih, upisne politike fakulteta)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="" xmlns:p14="http://schemas.microsoft.com/office/powerpoint/2010/main" val="113877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sl-SI" smtClean="0"/>
              <a:t>Nastavni planovi - rješavanje</a:t>
            </a:r>
          </a:p>
        </p:txBody>
      </p:sp>
      <p:sp>
        <p:nvSpPr>
          <p:cNvPr id="17411" name="Ograda vsebine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392613"/>
          </a:xfrm>
        </p:spPr>
        <p:txBody>
          <a:bodyPr/>
          <a:lstStyle/>
          <a:p>
            <a:r>
              <a:rPr lang="sl-SI" sz="1800" dirty="0" err="1" smtClean="0"/>
              <a:t>Kroz</a:t>
            </a:r>
            <a:r>
              <a:rPr lang="sl-SI" sz="1800" dirty="0" smtClean="0"/>
              <a:t> programe </a:t>
            </a:r>
            <a:r>
              <a:rPr lang="sl-SI" sz="1800" dirty="0" err="1" smtClean="0"/>
              <a:t>obrazovnih</a:t>
            </a:r>
            <a:r>
              <a:rPr lang="sl-SI" sz="1800" dirty="0" smtClean="0"/>
              <a:t> </a:t>
            </a:r>
            <a:r>
              <a:rPr lang="sl-SI" sz="1800" dirty="0" err="1" smtClean="0"/>
              <a:t>vlasti</a:t>
            </a:r>
            <a:r>
              <a:rPr lang="sl-SI" sz="1800" dirty="0" smtClean="0"/>
              <a:t>;</a:t>
            </a:r>
          </a:p>
          <a:p>
            <a:r>
              <a:rPr lang="sl-SI" sz="1800" dirty="0" smtClean="0"/>
              <a:t>Lobiranjem i </a:t>
            </a:r>
            <a:r>
              <a:rPr lang="sl-SI" sz="1800" dirty="0" err="1" smtClean="0"/>
              <a:t>ukazivanjem</a:t>
            </a:r>
            <a:r>
              <a:rPr lang="sl-SI" sz="1800" dirty="0" smtClean="0"/>
              <a:t> na važnost </a:t>
            </a:r>
            <a:r>
              <a:rPr lang="sl-SI" sz="1800" dirty="0" err="1" smtClean="0"/>
              <a:t>ovog</a:t>
            </a:r>
            <a:r>
              <a:rPr lang="sl-SI" sz="1800" dirty="0" smtClean="0"/>
              <a:t> rada </a:t>
            </a:r>
            <a:r>
              <a:rPr lang="sl-SI" sz="1800" dirty="0" err="1" smtClean="0"/>
              <a:t>osobama</a:t>
            </a:r>
            <a:r>
              <a:rPr lang="sl-SI" sz="1800" dirty="0" smtClean="0"/>
              <a:t> </a:t>
            </a:r>
            <a:r>
              <a:rPr lang="sl-SI" sz="1800" dirty="0" err="1" smtClean="0"/>
              <a:t>koje</a:t>
            </a:r>
            <a:r>
              <a:rPr lang="sl-SI" sz="1800" dirty="0" smtClean="0"/>
              <a:t> donose </a:t>
            </a:r>
            <a:r>
              <a:rPr lang="sl-SI" sz="1800" dirty="0" err="1" smtClean="0"/>
              <a:t>odluke</a:t>
            </a:r>
            <a:r>
              <a:rPr lang="sl-SI" sz="1800" dirty="0" smtClean="0"/>
              <a:t>, </a:t>
            </a:r>
            <a:r>
              <a:rPr lang="sl-SI" sz="1800" dirty="0" err="1" smtClean="0"/>
              <a:t>kao</a:t>
            </a:r>
            <a:r>
              <a:rPr lang="sl-SI" sz="1800" dirty="0" smtClean="0"/>
              <a:t> i </a:t>
            </a:r>
            <a:r>
              <a:rPr lang="sl-SI" sz="1800" dirty="0" err="1" smtClean="0"/>
              <a:t>smanjenjem</a:t>
            </a:r>
            <a:r>
              <a:rPr lang="sl-SI" sz="1800" dirty="0" smtClean="0"/>
              <a:t> </a:t>
            </a:r>
            <a:r>
              <a:rPr lang="sl-SI" sz="1800" dirty="0" err="1" smtClean="0"/>
              <a:t>troškova</a:t>
            </a:r>
            <a:r>
              <a:rPr lang="sl-SI" sz="1800" dirty="0" smtClean="0"/>
              <a:t> pri definiranju NPP-a;</a:t>
            </a:r>
          </a:p>
          <a:p>
            <a:r>
              <a:rPr lang="sl-SI" sz="1800" dirty="0" err="1" smtClean="0"/>
              <a:t>Nastojanja</a:t>
            </a:r>
            <a:r>
              <a:rPr lang="sl-SI" sz="1800" dirty="0" smtClean="0"/>
              <a:t> na razdvajanju </a:t>
            </a:r>
            <a:r>
              <a:rPr lang="sl-SI" sz="1800" dirty="0" err="1" smtClean="0"/>
              <a:t>struke</a:t>
            </a:r>
            <a:r>
              <a:rPr lang="sl-SI" sz="1800" dirty="0" smtClean="0"/>
              <a:t> i politike;</a:t>
            </a:r>
          </a:p>
          <a:p>
            <a:r>
              <a:rPr lang="sl-SI" sz="1800" dirty="0" err="1" smtClean="0"/>
              <a:t>Veća</a:t>
            </a:r>
            <a:r>
              <a:rPr lang="sl-SI" sz="1800" dirty="0" smtClean="0"/>
              <a:t> </a:t>
            </a:r>
            <a:r>
              <a:rPr lang="sl-SI" sz="1800" dirty="0" err="1" smtClean="0"/>
              <a:t>suradnja</a:t>
            </a:r>
            <a:r>
              <a:rPr lang="sl-SI" sz="1800" dirty="0" smtClean="0"/>
              <a:t> </a:t>
            </a:r>
            <a:r>
              <a:rPr lang="sl-SI" sz="1800" dirty="0" err="1" smtClean="0"/>
              <a:t>između</a:t>
            </a:r>
            <a:r>
              <a:rPr lang="sl-SI" sz="1800" dirty="0" smtClean="0"/>
              <a:t> </a:t>
            </a:r>
            <a:r>
              <a:rPr lang="sl-SI" sz="1800" dirty="0" err="1" smtClean="0"/>
              <a:t>struke</a:t>
            </a:r>
            <a:r>
              <a:rPr lang="sl-SI" sz="1800" dirty="0" smtClean="0"/>
              <a:t> i </a:t>
            </a:r>
            <a:r>
              <a:rPr lang="sl-SI" sz="1800" dirty="0" err="1" smtClean="0"/>
              <a:t>političkih</a:t>
            </a:r>
            <a:r>
              <a:rPr lang="sl-SI" sz="1800" dirty="0" smtClean="0"/>
              <a:t> struktura;</a:t>
            </a:r>
          </a:p>
          <a:p>
            <a:r>
              <a:rPr lang="sl-SI" sz="1800" dirty="0" err="1" smtClean="0"/>
              <a:t>Pravovremeno</a:t>
            </a:r>
            <a:r>
              <a:rPr lang="sl-SI" sz="1800" dirty="0" smtClean="0"/>
              <a:t> informiranje o </a:t>
            </a:r>
            <a:r>
              <a:rPr lang="sl-SI" sz="1800" dirty="0" err="1" smtClean="0"/>
              <a:t>promjenama</a:t>
            </a:r>
            <a:r>
              <a:rPr lang="sl-SI" sz="1800" dirty="0" smtClean="0"/>
              <a:t>;</a:t>
            </a:r>
          </a:p>
          <a:p>
            <a:r>
              <a:rPr lang="sl-SI" sz="1800" dirty="0" smtClean="0"/>
              <a:t>Teško da se mogu rješiti bez odgovarajuće i obvezujuće legislative;</a:t>
            </a:r>
          </a:p>
          <a:p>
            <a:r>
              <a:rPr lang="sl-SI" sz="1800" dirty="0" err="1" smtClean="0"/>
              <a:t>Davanje</a:t>
            </a:r>
            <a:r>
              <a:rPr lang="sl-SI" sz="1800" dirty="0" smtClean="0"/>
              <a:t> </a:t>
            </a:r>
            <a:r>
              <a:rPr lang="sl-SI" sz="1800" dirty="0" err="1" smtClean="0"/>
              <a:t>smjernica</a:t>
            </a:r>
            <a:r>
              <a:rPr lang="sl-SI" sz="1800" dirty="0" smtClean="0"/>
              <a:t> za </a:t>
            </a:r>
            <a:r>
              <a:rPr lang="sl-SI" sz="1800" dirty="0" err="1" smtClean="0"/>
              <a:t>pripremu</a:t>
            </a:r>
            <a:r>
              <a:rPr lang="sl-SI" sz="1800" dirty="0" smtClean="0"/>
              <a:t> programa za </a:t>
            </a:r>
            <a:r>
              <a:rPr lang="sl-SI" sz="1800" dirty="0" err="1" smtClean="0"/>
              <a:t>provođenje</a:t>
            </a:r>
            <a:r>
              <a:rPr lang="sl-SI" sz="1800" dirty="0" smtClean="0"/>
              <a:t> </a:t>
            </a:r>
            <a:r>
              <a:rPr lang="sl-SI" sz="1800" dirty="0" err="1" smtClean="0"/>
              <a:t>obuke</a:t>
            </a:r>
            <a:r>
              <a:rPr lang="sl-SI" sz="1800" dirty="0" smtClean="0"/>
              <a:t> </a:t>
            </a:r>
            <a:r>
              <a:rPr lang="sl-SI" sz="1800" dirty="0" err="1" smtClean="0"/>
              <a:t>nastavnika</a:t>
            </a:r>
            <a:r>
              <a:rPr lang="sl-SI" sz="1800" dirty="0" smtClean="0"/>
              <a:t> i drugih </a:t>
            </a:r>
            <a:r>
              <a:rPr lang="sl-SI" sz="1800" dirty="0" err="1" smtClean="0"/>
              <a:t>obrazovnih</a:t>
            </a:r>
            <a:r>
              <a:rPr lang="sl-SI" sz="1800" dirty="0" smtClean="0"/>
              <a:t> </a:t>
            </a:r>
            <a:r>
              <a:rPr lang="sl-SI" sz="1800" dirty="0" err="1" smtClean="0"/>
              <a:t>stručnjaka</a:t>
            </a:r>
            <a:r>
              <a:rPr lang="sl-SI" sz="1800" dirty="0" smtClean="0"/>
              <a:t> u </a:t>
            </a:r>
            <a:r>
              <a:rPr lang="sl-SI" sz="1800" dirty="0" err="1" smtClean="0"/>
              <a:t>primjeni</a:t>
            </a:r>
            <a:r>
              <a:rPr lang="sl-SI" sz="1800" dirty="0" smtClean="0"/>
              <a:t> </a:t>
            </a:r>
            <a:r>
              <a:rPr lang="sl-SI" sz="1800" dirty="0" err="1" smtClean="0"/>
              <a:t>nastavnog</a:t>
            </a:r>
            <a:r>
              <a:rPr lang="sl-SI" sz="1800" dirty="0" smtClean="0"/>
              <a:t> plana i programa; </a:t>
            </a:r>
          </a:p>
          <a:p>
            <a:r>
              <a:rPr lang="sl-SI" sz="1800" dirty="0" smtClean="0"/>
              <a:t>Dobro pripremljenim, argumentovanim predlozima i strpljivim usuglašavanjem;</a:t>
            </a:r>
          </a:p>
          <a:p>
            <a:r>
              <a:rPr lang="sl-SI" sz="1800" dirty="0" smtClean="0"/>
              <a:t>Pojašnjenje o promjenama u ZJNPP-a, važnosti uključivanja relevantnih osoba koje su već sudjelovale u izradi ZJNPP-a temeljenoj na </a:t>
            </a:r>
            <a:r>
              <a:rPr lang="sl-SI" sz="1800" dirty="0" smtClean="0"/>
              <a:t>I</a:t>
            </a:r>
            <a:r>
              <a:rPr lang="sl-SI" sz="1800" dirty="0" smtClean="0"/>
              <a:t>shodima </a:t>
            </a:r>
            <a:r>
              <a:rPr lang="sl-SI" sz="1800" dirty="0" smtClean="0"/>
              <a:t>učenja.</a:t>
            </a:r>
          </a:p>
          <a:p>
            <a:endParaRPr lang="sl-SI" sz="2000" dirty="0" smtClean="0"/>
          </a:p>
          <a:p>
            <a:endParaRPr lang="sl-SI" dirty="0" smtClean="0"/>
          </a:p>
        </p:txBody>
      </p:sp>
    </p:spTree>
    <p:extLst>
      <p:ext uri="{BB962C8B-B14F-4D97-AF65-F5344CB8AC3E}">
        <p14:creationId xmlns="" xmlns:p14="http://schemas.microsoft.com/office/powerpoint/2010/main" val="349280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sl-SI" dirty="0" smtClean="0"/>
              <a:t>Nastavni planovi - sudjelovanje</a:t>
            </a:r>
          </a:p>
        </p:txBody>
      </p:sp>
      <p:sp>
        <p:nvSpPr>
          <p:cNvPr id="18435" name="Ograda vsebine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679950"/>
          </a:xfrm>
        </p:spPr>
        <p:txBody>
          <a:bodyPr/>
          <a:lstStyle/>
          <a:p>
            <a:r>
              <a:rPr lang="sl-SI" sz="2000" dirty="0" smtClean="0"/>
              <a:t>APOSO, </a:t>
            </a:r>
            <a:r>
              <a:rPr lang="sl-SI" sz="2000" dirty="0" err="1" smtClean="0"/>
              <a:t>obrazovne</a:t>
            </a:r>
            <a:r>
              <a:rPr lang="sl-SI" sz="2000" dirty="0" smtClean="0"/>
              <a:t> </a:t>
            </a:r>
            <a:r>
              <a:rPr lang="sl-SI" sz="2000" dirty="0" err="1" smtClean="0"/>
              <a:t>vlasti</a:t>
            </a:r>
            <a:r>
              <a:rPr lang="sl-SI" sz="2000" dirty="0" smtClean="0"/>
              <a:t>, </a:t>
            </a:r>
            <a:r>
              <a:rPr lang="sl-SI" sz="2000" dirty="0" err="1" smtClean="0"/>
              <a:t>nastavnici</a:t>
            </a:r>
            <a:r>
              <a:rPr lang="sl-SI" sz="2000" dirty="0" smtClean="0"/>
              <a:t>. predstavnici PZ/ZZŠ/PI;</a:t>
            </a:r>
          </a:p>
          <a:p>
            <a:r>
              <a:rPr lang="sl-SI" sz="2000" dirty="0" smtClean="0"/>
              <a:t>Predstavnici </a:t>
            </a:r>
            <a:r>
              <a:rPr lang="sl-SI" sz="2000" dirty="0" err="1" smtClean="0"/>
              <a:t>asocijacije</a:t>
            </a:r>
            <a:r>
              <a:rPr lang="sl-SI" sz="2000" dirty="0" smtClean="0"/>
              <a:t> ravnatelja </a:t>
            </a:r>
            <a:r>
              <a:rPr lang="sl-SI" sz="2000" dirty="0" err="1" smtClean="0"/>
              <a:t>škola</a:t>
            </a:r>
            <a:r>
              <a:rPr lang="sl-SI" sz="2000" dirty="0" smtClean="0"/>
              <a:t>;</a:t>
            </a:r>
          </a:p>
          <a:p>
            <a:r>
              <a:rPr lang="sl-SI" sz="2000" dirty="0" smtClean="0"/>
              <a:t>Predstavnici pedagoških i </a:t>
            </a:r>
            <a:r>
              <a:rPr lang="sl-SI" sz="2000" dirty="0" err="1" smtClean="0"/>
              <a:t>nastavničkih</a:t>
            </a:r>
            <a:r>
              <a:rPr lang="sl-SI" sz="2000" dirty="0" smtClean="0"/>
              <a:t> fakulteta;</a:t>
            </a:r>
          </a:p>
          <a:p>
            <a:r>
              <a:rPr lang="sl-SI" sz="2000" dirty="0" err="1" smtClean="0"/>
              <a:t>Nevladin</a:t>
            </a:r>
            <a:r>
              <a:rPr lang="sl-SI" sz="2000" dirty="0" smtClean="0"/>
              <a:t> sektor;</a:t>
            </a:r>
          </a:p>
          <a:p>
            <a:r>
              <a:rPr lang="sl-SI" sz="2000" dirty="0" smtClean="0"/>
              <a:t>Najviše </a:t>
            </a:r>
            <a:r>
              <a:rPr lang="sl-SI" sz="2000" dirty="0" err="1" smtClean="0"/>
              <a:t>nastavnici</a:t>
            </a:r>
            <a:r>
              <a:rPr lang="sl-SI" sz="2000" dirty="0" smtClean="0"/>
              <a:t>, nadležna </a:t>
            </a:r>
            <a:r>
              <a:rPr lang="sl-SI" sz="2000" dirty="0" err="1" smtClean="0"/>
              <a:t>ministarstva</a:t>
            </a:r>
            <a:r>
              <a:rPr lang="sl-SI" sz="2000" dirty="0" smtClean="0"/>
              <a:t> </a:t>
            </a:r>
            <a:r>
              <a:rPr lang="sl-SI" sz="2000" dirty="0" err="1" smtClean="0"/>
              <a:t>obrazovanja</a:t>
            </a:r>
            <a:r>
              <a:rPr lang="sl-SI" sz="2000" dirty="0" smtClean="0"/>
              <a:t>, PZ, </a:t>
            </a:r>
            <a:r>
              <a:rPr lang="sl-SI" sz="2000" dirty="0" err="1" smtClean="0"/>
              <a:t>stručnjaci</a:t>
            </a:r>
            <a:r>
              <a:rPr lang="sl-SI" sz="2000" dirty="0" smtClean="0"/>
              <a:t>, zavodi, </a:t>
            </a:r>
            <a:r>
              <a:rPr lang="sl-SI" sz="2000" dirty="0" err="1" smtClean="0"/>
              <a:t>ministarstva</a:t>
            </a:r>
            <a:r>
              <a:rPr lang="sl-SI" sz="2000" dirty="0" smtClean="0"/>
              <a:t> </a:t>
            </a:r>
            <a:r>
              <a:rPr lang="sl-SI" sz="2000" dirty="0" err="1" smtClean="0"/>
              <a:t>obrazovanja</a:t>
            </a:r>
            <a:r>
              <a:rPr lang="sl-SI" sz="2000" dirty="0"/>
              <a:t>;</a:t>
            </a:r>
            <a:endParaRPr lang="sl-SI" sz="2000" dirty="0" smtClean="0"/>
          </a:p>
          <a:p>
            <a:r>
              <a:rPr lang="sl-SI" sz="2000" dirty="0" smtClean="0"/>
              <a:t>Agencija , obrazovne vlasti entiteta , kantona/županija i Brčko distrikta i nastavnici</a:t>
            </a:r>
            <a:r>
              <a:rPr lang="sl-SI" sz="2000" dirty="0"/>
              <a:t>;</a:t>
            </a:r>
            <a:endParaRPr lang="sl-SI" sz="2000" dirty="0" smtClean="0"/>
          </a:p>
          <a:p>
            <a:r>
              <a:rPr lang="sl-SI" sz="2000" dirty="0"/>
              <a:t>N</a:t>
            </a:r>
            <a:r>
              <a:rPr lang="sl-SI" sz="2000" dirty="0" smtClean="0"/>
              <a:t>ajviše </a:t>
            </a:r>
            <a:r>
              <a:rPr lang="sl-SI" sz="2000" dirty="0" err="1" smtClean="0"/>
              <a:t>nastavnici</a:t>
            </a:r>
            <a:r>
              <a:rPr lang="sl-SI" sz="2000" dirty="0" smtClean="0"/>
              <a:t> </a:t>
            </a:r>
            <a:r>
              <a:rPr lang="sl-SI" sz="2000" dirty="0" err="1" smtClean="0"/>
              <a:t>kroz</a:t>
            </a:r>
            <a:r>
              <a:rPr lang="sl-SI" sz="2000" dirty="0" smtClean="0"/>
              <a:t> </a:t>
            </a:r>
            <a:r>
              <a:rPr lang="sl-SI" sz="2000" dirty="0" err="1" smtClean="0"/>
              <a:t>stručne</a:t>
            </a:r>
            <a:r>
              <a:rPr lang="sl-SI" sz="2000" dirty="0" smtClean="0"/>
              <a:t> aktive;</a:t>
            </a:r>
          </a:p>
          <a:p>
            <a:r>
              <a:rPr lang="sl-SI" sz="2000" dirty="0" smtClean="0"/>
              <a:t>PZ i nadležna </a:t>
            </a:r>
            <a:r>
              <a:rPr lang="sl-SI" sz="2000" dirty="0" err="1" smtClean="0"/>
              <a:t>ministarstva</a:t>
            </a:r>
            <a:r>
              <a:rPr lang="sl-SI" sz="2000" dirty="0" smtClean="0"/>
              <a:t> </a:t>
            </a:r>
            <a:r>
              <a:rPr lang="sl-SI" sz="2000" dirty="0" err="1" smtClean="0"/>
              <a:t>obrazovanja</a:t>
            </a:r>
            <a:r>
              <a:rPr lang="sl-SI" sz="2000" dirty="0"/>
              <a:t>;</a:t>
            </a:r>
            <a:endParaRPr lang="sl-SI" sz="2000" dirty="0" smtClean="0"/>
          </a:p>
          <a:p>
            <a:r>
              <a:rPr lang="sl-SI" sz="2000" dirty="0" smtClean="0"/>
              <a:t>Na osnovu Ustava BiH, Ustava RS, ustava FBiH i dr.  i važećih zakonskih rješenja ovo je odgovornost ministarstava obrazovanja RS, pojedinih kantona/županija u FBiH i Distrikta Brčko.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="" xmlns:p14="http://schemas.microsoft.com/office/powerpoint/2010/main" val="15766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sl-SI" smtClean="0"/>
              <a:t>Nastavni programi - osposobljenost</a:t>
            </a:r>
          </a:p>
        </p:txBody>
      </p:sp>
      <p:sp>
        <p:nvSpPr>
          <p:cNvPr id="20483" name="Ograda vsebine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679950"/>
          </a:xfrm>
        </p:spPr>
        <p:txBody>
          <a:bodyPr/>
          <a:lstStyle/>
          <a:p>
            <a:r>
              <a:rPr lang="sl-SI" sz="2000" dirty="0" smtClean="0"/>
              <a:t>Osposobljenost sudjelovatelja je solidna;</a:t>
            </a:r>
          </a:p>
          <a:p>
            <a:r>
              <a:rPr lang="sl-SI" sz="2000" dirty="0" smtClean="0"/>
              <a:t>Ne u </a:t>
            </a:r>
            <a:r>
              <a:rPr lang="sl-SI" sz="2000" dirty="0" err="1" smtClean="0"/>
              <a:t>potpunosti</a:t>
            </a:r>
            <a:r>
              <a:rPr lang="sl-SI" sz="2000" dirty="0" smtClean="0"/>
              <a:t>, pa bi dobro </a:t>
            </a:r>
            <a:r>
              <a:rPr lang="sl-SI" sz="2000" dirty="0" err="1" smtClean="0"/>
              <a:t>došle</a:t>
            </a:r>
            <a:r>
              <a:rPr lang="sl-SI" sz="2000" dirty="0" smtClean="0"/>
              <a:t> </a:t>
            </a:r>
            <a:r>
              <a:rPr lang="sl-SI" sz="2000" dirty="0" err="1" smtClean="0"/>
              <a:t>obuke</a:t>
            </a:r>
            <a:r>
              <a:rPr lang="sl-SI" sz="2000" dirty="0" smtClean="0"/>
              <a:t> o metodologiji rada;</a:t>
            </a:r>
          </a:p>
          <a:p>
            <a:r>
              <a:rPr lang="sl-SI" sz="2000" dirty="0" err="1" smtClean="0"/>
              <a:t>Dobrom</a:t>
            </a:r>
            <a:r>
              <a:rPr lang="sl-SI" sz="2000" dirty="0"/>
              <a:t>;</a:t>
            </a:r>
            <a:endParaRPr lang="sl-SI" sz="2000" dirty="0" smtClean="0"/>
          </a:p>
          <a:p>
            <a:r>
              <a:rPr lang="sl-SI" sz="2000" dirty="0" smtClean="0"/>
              <a:t>Djelomično; obuka o metodologiji izrade nastavnih sadržaja, integriranih, modularnih; suvremenih metoda podučavanja takvih sadržaja;</a:t>
            </a:r>
          </a:p>
          <a:p>
            <a:r>
              <a:rPr lang="sl-SI" sz="2000" dirty="0" smtClean="0"/>
              <a:t>Mislim da nam je potrebna dodatna </a:t>
            </a:r>
            <a:r>
              <a:rPr lang="sl-SI" sz="2000" dirty="0" err="1" smtClean="0"/>
              <a:t>obuka</a:t>
            </a:r>
            <a:r>
              <a:rPr lang="sl-SI" sz="2000" dirty="0" smtClean="0"/>
              <a:t> o </a:t>
            </a:r>
            <a:r>
              <a:rPr lang="sl-SI" sz="2000" dirty="0" err="1" smtClean="0"/>
              <a:t>međupredmetnoj</a:t>
            </a:r>
            <a:r>
              <a:rPr lang="sl-SI" sz="2000" dirty="0" smtClean="0"/>
              <a:t> povezanosti;</a:t>
            </a:r>
          </a:p>
          <a:p>
            <a:r>
              <a:rPr lang="sl-SI" sz="2000" dirty="0" smtClean="0"/>
              <a:t>Mislim da većina sudjelovatelja ima solidnu osposobljenost . Možda bi nekima trebala obuka o tome šta je suvremeni kurikulum …;</a:t>
            </a:r>
          </a:p>
          <a:p>
            <a:r>
              <a:rPr lang="sl-SI" sz="2000" dirty="0" smtClean="0"/>
              <a:t>Mislim da je uposlenicima </a:t>
            </a:r>
            <a:r>
              <a:rPr lang="sl-SI" sz="2000" dirty="0" smtClean="0"/>
              <a:t>Agencije </a:t>
            </a:r>
            <a:r>
              <a:rPr lang="sl-SI" sz="2000" dirty="0" smtClean="0"/>
              <a:t>potrebna obuka</a:t>
            </a:r>
            <a:r>
              <a:rPr lang="sl-SI" sz="2000" dirty="0"/>
              <a:t>;</a:t>
            </a:r>
            <a:endParaRPr lang="sl-SI" sz="2000" dirty="0" smtClean="0"/>
          </a:p>
          <a:p>
            <a:r>
              <a:rPr lang="sl-SI" sz="2000" dirty="0" smtClean="0"/>
              <a:t>Agencija je s trenutačno raspoloživim  kadrom  osposobljena da izvršava sve obveze proizašle  iz Ovirnog zakona o osnovnom i srednjem obrazovanju u BiH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="" xmlns:p14="http://schemas.microsoft.com/office/powerpoint/2010/main" val="40588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l-SI" dirty="0" smtClean="0"/>
              <a:t>Nastavni programi - problemi</a:t>
            </a:r>
          </a:p>
        </p:txBody>
      </p:sp>
      <p:sp>
        <p:nvSpPr>
          <p:cNvPr id="21507" name="Ograda vsebine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680744"/>
          </a:xfrm>
        </p:spPr>
        <p:txBody>
          <a:bodyPr/>
          <a:lstStyle/>
          <a:p>
            <a:r>
              <a:rPr lang="sl-SI" sz="2000" dirty="0" smtClean="0"/>
              <a:t>Financijska ograničenja</a:t>
            </a:r>
            <a:r>
              <a:rPr lang="sl-SI" sz="2000" dirty="0"/>
              <a:t>;</a:t>
            </a:r>
            <a:endParaRPr lang="sl-SI" sz="2000" dirty="0" smtClean="0"/>
          </a:p>
          <a:p>
            <a:r>
              <a:rPr lang="sl-SI" sz="2000" dirty="0" smtClean="0"/>
              <a:t>Ne </a:t>
            </a:r>
            <a:r>
              <a:rPr lang="sl-SI" sz="2000" dirty="0" err="1" smtClean="0"/>
              <a:t>shvaćanje</a:t>
            </a:r>
            <a:r>
              <a:rPr lang="sl-SI" sz="2000" dirty="0" smtClean="0"/>
              <a:t> važnosti rada na ovoj </a:t>
            </a:r>
            <a:r>
              <a:rPr lang="sl-SI" sz="2000" dirty="0" err="1" smtClean="0"/>
              <a:t>problematici</a:t>
            </a:r>
            <a:r>
              <a:rPr lang="sl-SI" sz="2000" dirty="0" smtClean="0"/>
              <a:t> na </a:t>
            </a:r>
            <a:r>
              <a:rPr lang="sl-SI" sz="2000" dirty="0" err="1" smtClean="0"/>
              <a:t>svim</a:t>
            </a:r>
            <a:r>
              <a:rPr lang="sl-SI" sz="2000" dirty="0" smtClean="0"/>
              <a:t> </a:t>
            </a:r>
            <a:r>
              <a:rPr lang="sl-SI" sz="2000" dirty="0" err="1" smtClean="0"/>
              <a:t>razinama</a:t>
            </a:r>
            <a:r>
              <a:rPr lang="sl-SI" sz="2000" dirty="0" smtClean="0"/>
              <a:t>;</a:t>
            </a:r>
          </a:p>
          <a:p>
            <a:r>
              <a:rPr lang="sl-SI" sz="2000" dirty="0" smtClean="0"/>
              <a:t>Samo deklarativno zalaganje za univerzalne </a:t>
            </a:r>
            <a:r>
              <a:rPr lang="sl-SI" sz="2000" dirty="0" err="1" smtClean="0"/>
              <a:t>vrijednosti</a:t>
            </a:r>
            <a:r>
              <a:rPr lang="sl-SI" sz="2000" dirty="0" smtClean="0"/>
              <a:t> </a:t>
            </a:r>
            <a:r>
              <a:rPr lang="sl-SI" sz="2000" dirty="0" err="1" smtClean="0"/>
              <a:t>kakvu</a:t>
            </a:r>
            <a:r>
              <a:rPr lang="sl-SI" sz="2000" dirty="0" smtClean="0"/>
              <a:t> to </a:t>
            </a:r>
            <a:r>
              <a:rPr lang="sl-SI" sz="2000" dirty="0" err="1" smtClean="0"/>
              <a:t>školu</a:t>
            </a:r>
            <a:r>
              <a:rPr lang="sl-SI" sz="2000" dirty="0" smtClean="0"/>
              <a:t>, </a:t>
            </a:r>
            <a:r>
              <a:rPr lang="sl-SI" sz="2000" dirty="0" err="1" smtClean="0"/>
              <a:t>nastavnike</a:t>
            </a:r>
            <a:r>
              <a:rPr lang="sl-SI" sz="2000" dirty="0" smtClean="0"/>
              <a:t> i učenike želimo; </a:t>
            </a:r>
            <a:r>
              <a:rPr lang="sl-SI" sz="2000" dirty="0" err="1" smtClean="0"/>
              <a:t>ili</a:t>
            </a:r>
            <a:r>
              <a:rPr lang="sl-SI" sz="2000" dirty="0" smtClean="0"/>
              <a:t> da </a:t>
            </a:r>
            <a:r>
              <a:rPr lang="sl-SI" sz="2000" dirty="0" err="1" smtClean="0"/>
              <a:t>opet</a:t>
            </a:r>
            <a:r>
              <a:rPr lang="sl-SI" sz="2000" dirty="0" smtClean="0"/>
              <a:t> imamo </a:t>
            </a:r>
            <a:r>
              <a:rPr lang="sl-SI" sz="2000" dirty="0" err="1" smtClean="0"/>
              <a:t>sjajan</a:t>
            </a:r>
            <a:r>
              <a:rPr lang="sl-SI" sz="2000" dirty="0" smtClean="0"/>
              <a:t> dokument </a:t>
            </a:r>
            <a:r>
              <a:rPr lang="sl-SI" sz="2000" dirty="0" err="1" smtClean="0"/>
              <a:t>koji</a:t>
            </a:r>
            <a:r>
              <a:rPr lang="sl-SI" sz="2000" dirty="0" smtClean="0"/>
              <a:t> je </a:t>
            </a:r>
            <a:r>
              <a:rPr lang="sl-SI" sz="2000" dirty="0" err="1" smtClean="0"/>
              <a:t>nemoguće</a:t>
            </a:r>
            <a:r>
              <a:rPr lang="sl-SI" sz="2000" dirty="0" smtClean="0"/>
              <a:t>  implementirati, razvijati u </a:t>
            </a:r>
            <a:r>
              <a:rPr lang="sl-SI" sz="2000" dirty="0" err="1" smtClean="0"/>
              <a:t>školama</a:t>
            </a:r>
            <a:r>
              <a:rPr lang="sl-SI" sz="2000" dirty="0" smtClean="0"/>
              <a:t>/</a:t>
            </a:r>
            <a:r>
              <a:rPr lang="sl-SI" sz="2000" dirty="0" err="1" smtClean="0"/>
              <a:t>vrtićima</a:t>
            </a:r>
            <a:r>
              <a:rPr lang="sl-SI" sz="2000" dirty="0" smtClean="0"/>
              <a:t> </a:t>
            </a:r>
            <a:r>
              <a:rPr lang="sl-SI" sz="2000" dirty="0" err="1" smtClean="0"/>
              <a:t>kakvi</a:t>
            </a:r>
            <a:r>
              <a:rPr lang="sl-SI" sz="2000" dirty="0" smtClean="0"/>
              <a:t> </a:t>
            </a:r>
            <a:r>
              <a:rPr lang="sl-SI" sz="2000" dirty="0" err="1" smtClean="0"/>
              <a:t>jesu</a:t>
            </a:r>
            <a:r>
              <a:rPr lang="sl-SI" sz="2000" dirty="0" smtClean="0"/>
              <a:t> i </a:t>
            </a:r>
            <a:r>
              <a:rPr lang="sl-SI" sz="2000" dirty="0" err="1" smtClean="0"/>
              <a:t>kakvi</a:t>
            </a:r>
            <a:r>
              <a:rPr lang="sl-SI" sz="2000" dirty="0" smtClean="0"/>
              <a:t> </a:t>
            </a:r>
            <a:r>
              <a:rPr lang="sl-SI" sz="2000" dirty="0" err="1" smtClean="0"/>
              <a:t>će</a:t>
            </a:r>
            <a:r>
              <a:rPr lang="sl-SI" sz="2000" dirty="0" smtClean="0"/>
              <a:t> </a:t>
            </a:r>
            <a:r>
              <a:rPr lang="sl-SI" sz="2000" dirty="0" err="1" smtClean="0"/>
              <a:t>vjerovatno</a:t>
            </a:r>
            <a:r>
              <a:rPr lang="sl-SI" sz="2000" dirty="0" smtClean="0"/>
              <a:t> u dogledno </a:t>
            </a:r>
            <a:r>
              <a:rPr lang="sl-SI" sz="2000" dirty="0" err="1" smtClean="0"/>
              <a:t>vrijeme</a:t>
            </a:r>
            <a:r>
              <a:rPr lang="sl-SI" sz="2000" dirty="0" smtClean="0"/>
              <a:t>  biti jer se </a:t>
            </a:r>
            <a:r>
              <a:rPr lang="sl-SI" sz="2000" dirty="0" err="1" smtClean="0"/>
              <a:t>apsolutno</a:t>
            </a:r>
            <a:r>
              <a:rPr lang="sl-SI" sz="2000" dirty="0" smtClean="0"/>
              <a:t> premalo  </a:t>
            </a:r>
            <a:r>
              <a:rPr lang="sl-SI" sz="2000" dirty="0" err="1" smtClean="0"/>
              <a:t>ili</a:t>
            </a:r>
            <a:r>
              <a:rPr lang="sl-SI" sz="2000" dirty="0" smtClean="0"/>
              <a:t> </a:t>
            </a:r>
            <a:r>
              <a:rPr lang="sl-SI" sz="2000" dirty="0" err="1" smtClean="0"/>
              <a:t>nikako</a:t>
            </a:r>
            <a:r>
              <a:rPr lang="sl-SI" sz="2000" dirty="0" smtClean="0"/>
              <a:t> </a:t>
            </a:r>
            <a:r>
              <a:rPr lang="sl-SI" sz="2000" dirty="0" err="1" smtClean="0"/>
              <a:t>ulaže</a:t>
            </a:r>
            <a:r>
              <a:rPr lang="sl-SI" sz="2000" dirty="0" smtClean="0"/>
              <a:t> u njih. </a:t>
            </a:r>
            <a:r>
              <a:rPr lang="sl-SI" sz="2000" dirty="0" err="1" smtClean="0"/>
              <a:t>Pogotovo</a:t>
            </a:r>
            <a:r>
              <a:rPr lang="sl-SI" sz="2000" dirty="0" smtClean="0"/>
              <a:t> u razvoj </a:t>
            </a:r>
            <a:r>
              <a:rPr lang="sl-SI" sz="2000" dirty="0" err="1" smtClean="0"/>
              <a:t>predškolskog</a:t>
            </a:r>
            <a:r>
              <a:rPr lang="sl-SI" sz="2000" dirty="0" smtClean="0"/>
              <a:t> </a:t>
            </a:r>
            <a:r>
              <a:rPr lang="sl-SI" sz="2000" dirty="0" err="1" smtClean="0"/>
              <a:t>odgoja</a:t>
            </a:r>
            <a:r>
              <a:rPr lang="sl-SI" sz="2000" dirty="0" smtClean="0"/>
              <a:t> i </a:t>
            </a:r>
            <a:r>
              <a:rPr lang="sl-SI" sz="2000" dirty="0" err="1" smtClean="0"/>
              <a:t>obrazovanja</a:t>
            </a:r>
            <a:r>
              <a:rPr lang="sl-SI" sz="2000" dirty="0" smtClean="0"/>
              <a:t> i </a:t>
            </a:r>
            <a:r>
              <a:rPr lang="sl-SI" sz="2000" dirty="0" err="1" smtClean="0"/>
              <a:t>djecu</a:t>
            </a:r>
            <a:r>
              <a:rPr lang="sl-SI" sz="2000" dirty="0" smtClean="0"/>
              <a:t> </a:t>
            </a:r>
            <a:r>
              <a:rPr lang="sl-SI" sz="2000" dirty="0" err="1" smtClean="0"/>
              <a:t>predškolskog</a:t>
            </a:r>
            <a:r>
              <a:rPr lang="sl-SI" sz="2000" dirty="0" smtClean="0"/>
              <a:t> </a:t>
            </a:r>
            <a:r>
              <a:rPr lang="sl-SI" sz="2000" dirty="0" err="1" smtClean="0"/>
              <a:t>uzrasta</a:t>
            </a:r>
            <a:r>
              <a:rPr lang="sl-SI" sz="2000" dirty="0" smtClean="0"/>
              <a:t>;</a:t>
            </a:r>
          </a:p>
          <a:p>
            <a:r>
              <a:rPr lang="sl-SI" sz="2000" dirty="0" smtClean="0"/>
              <a:t>Tradicionalni </a:t>
            </a:r>
            <a:r>
              <a:rPr lang="sl-SI" sz="2000" dirty="0" err="1" smtClean="0"/>
              <a:t>pristup</a:t>
            </a:r>
            <a:r>
              <a:rPr lang="sl-SI" sz="2000" dirty="0" smtClean="0"/>
              <a:t>;</a:t>
            </a:r>
          </a:p>
          <a:p>
            <a:r>
              <a:rPr lang="sl-SI" sz="2000" dirty="0" err="1" smtClean="0"/>
              <a:t>Otpor</a:t>
            </a:r>
            <a:r>
              <a:rPr lang="sl-SI" sz="2000" dirty="0" smtClean="0"/>
              <a:t>;</a:t>
            </a:r>
          </a:p>
          <a:p>
            <a:r>
              <a:rPr lang="sl-SI" sz="2000" dirty="0" smtClean="0"/>
              <a:t>Nema motivacije, politika;</a:t>
            </a:r>
          </a:p>
          <a:p>
            <a:r>
              <a:rPr lang="sl-SI" sz="2000" dirty="0" smtClean="0"/>
              <a:t>Mislim da bi to bili </a:t>
            </a:r>
            <a:r>
              <a:rPr lang="sl-SI" sz="2000" dirty="0" err="1" smtClean="0"/>
              <a:t>politički</a:t>
            </a:r>
            <a:r>
              <a:rPr lang="sl-SI" sz="2000" dirty="0" smtClean="0"/>
              <a:t> problemi;</a:t>
            </a:r>
          </a:p>
          <a:p>
            <a:r>
              <a:rPr lang="sl-SI" sz="2000" dirty="0" err="1" smtClean="0"/>
              <a:t>Nedovoljna</a:t>
            </a:r>
            <a:r>
              <a:rPr lang="sl-SI" sz="2000" dirty="0" smtClean="0"/>
              <a:t> motivacija i refleksija politike;</a:t>
            </a:r>
          </a:p>
          <a:p>
            <a:r>
              <a:rPr lang="sl-SI" sz="2000" dirty="0" smtClean="0"/>
              <a:t>Problem </a:t>
            </a:r>
            <a:r>
              <a:rPr lang="sl-SI" sz="2000" dirty="0" err="1" smtClean="0"/>
              <a:t>ostvarenja</a:t>
            </a:r>
            <a:r>
              <a:rPr lang="sl-SI" sz="2000" dirty="0" smtClean="0"/>
              <a:t> </a:t>
            </a:r>
            <a:r>
              <a:rPr lang="sl-SI" sz="2000" dirty="0" err="1" smtClean="0"/>
              <a:t>zajedništva</a:t>
            </a:r>
            <a:r>
              <a:rPr lang="sl-SI" sz="2000" dirty="0" smtClean="0"/>
              <a:t>.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="" xmlns:p14="http://schemas.microsoft.com/office/powerpoint/2010/main" val="396596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sl-SI" dirty="0" smtClean="0"/>
              <a:t>Nastavni programi - rješavanje</a:t>
            </a:r>
          </a:p>
        </p:txBody>
      </p:sp>
      <p:sp>
        <p:nvSpPr>
          <p:cNvPr id="22531" name="Ograda vsebine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679950"/>
          </a:xfrm>
        </p:spPr>
        <p:txBody>
          <a:bodyPr/>
          <a:lstStyle/>
          <a:p>
            <a:r>
              <a:rPr lang="sl-SI" sz="2000" b="1" dirty="0" smtClean="0">
                <a:solidFill>
                  <a:srgbClr val="C00000"/>
                </a:solidFill>
              </a:rPr>
              <a:t>Realizacija kroz </a:t>
            </a:r>
            <a:r>
              <a:rPr lang="sl-SI" sz="2000" b="1" dirty="0" smtClean="0">
                <a:solidFill>
                  <a:srgbClr val="C00000"/>
                </a:solidFill>
              </a:rPr>
              <a:t>projekt</a:t>
            </a:r>
            <a:r>
              <a:rPr lang="sl-SI" sz="2000" b="1" dirty="0" smtClean="0">
                <a:solidFill>
                  <a:srgbClr val="C00000"/>
                </a:solidFill>
              </a:rPr>
              <a:t>;</a:t>
            </a:r>
          </a:p>
          <a:p>
            <a:r>
              <a:rPr lang="sl-SI" sz="2000" dirty="0" err="1" smtClean="0"/>
              <a:t>Ukazivanje</a:t>
            </a:r>
            <a:r>
              <a:rPr lang="sl-SI" sz="2000" dirty="0" smtClean="0"/>
              <a:t> na važnost rada po pitanju ove problematike;</a:t>
            </a:r>
          </a:p>
          <a:p>
            <a:r>
              <a:rPr lang="sl-SI" sz="2000" b="1" dirty="0" err="1" smtClean="0">
                <a:solidFill>
                  <a:srgbClr val="C00000"/>
                </a:solidFill>
              </a:rPr>
              <a:t>Uključivanje</a:t>
            </a:r>
            <a:r>
              <a:rPr lang="sl-SI" sz="2000" b="1" dirty="0" smtClean="0">
                <a:solidFill>
                  <a:srgbClr val="C00000"/>
                </a:solidFill>
              </a:rPr>
              <a:t> predstavnika </a:t>
            </a:r>
            <a:r>
              <a:rPr lang="sl-SI" sz="2000" b="1" dirty="0" err="1" smtClean="0">
                <a:solidFill>
                  <a:srgbClr val="C00000"/>
                </a:solidFill>
              </a:rPr>
              <a:t>obrazovnih</a:t>
            </a:r>
            <a:r>
              <a:rPr lang="sl-SI" sz="2000" b="1" dirty="0" smtClean="0">
                <a:solidFill>
                  <a:srgbClr val="C00000"/>
                </a:solidFill>
              </a:rPr>
              <a:t> </a:t>
            </a:r>
            <a:r>
              <a:rPr lang="sl-SI" sz="2000" b="1" dirty="0" err="1" smtClean="0">
                <a:solidFill>
                  <a:srgbClr val="C00000"/>
                </a:solidFill>
              </a:rPr>
              <a:t>vlasti</a:t>
            </a:r>
            <a:r>
              <a:rPr lang="sl-SI" sz="2000" b="1" dirty="0" smtClean="0">
                <a:solidFill>
                  <a:srgbClr val="C00000"/>
                </a:solidFill>
              </a:rPr>
              <a:t>, </a:t>
            </a:r>
            <a:r>
              <a:rPr lang="sl-SI" sz="2000" b="1" dirty="0" err="1" smtClean="0">
                <a:solidFill>
                  <a:srgbClr val="C00000"/>
                </a:solidFill>
              </a:rPr>
              <a:t>podizanje</a:t>
            </a:r>
            <a:r>
              <a:rPr lang="sl-SI" sz="2000" b="1" dirty="0" smtClean="0">
                <a:solidFill>
                  <a:srgbClr val="C00000"/>
                </a:solidFill>
              </a:rPr>
              <a:t> </a:t>
            </a:r>
            <a:r>
              <a:rPr lang="sl-SI" sz="2000" b="1" dirty="0" err="1" smtClean="0">
                <a:solidFill>
                  <a:srgbClr val="C00000"/>
                </a:solidFill>
              </a:rPr>
              <a:t>svjesnosti</a:t>
            </a:r>
            <a:r>
              <a:rPr lang="sl-SI" sz="2000" b="1" dirty="0" smtClean="0">
                <a:solidFill>
                  <a:srgbClr val="C00000"/>
                </a:solidFill>
              </a:rPr>
              <a:t> o </a:t>
            </a:r>
            <a:r>
              <a:rPr lang="sl-SI" sz="2000" b="1" dirty="0" err="1" smtClean="0">
                <a:solidFill>
                  <a:srgbClr val="C00000"/>
                </a:solidFill>
              </a:rPr>
              <a:t>nužnosti</a:t>
            </a:r>
            <a:r>
              <a:rPr lang="sl-SI" sz="2000" b="1" dirty="0" smtClean="0">
                <a:solidFill>
                  <a:srgbClr val="C00000"/>
                </a:solidFill>
              </a:rPr>
              <a:t> </a:t>
            </a:r>
            <a:r>
              <a:rPr lang="sl-SI" sz="2000" b="1" dirty="0" err="1" smtClean="0">
                <a:solidFill>
                  <a:srgbClr val="C00000"/>
                </a:solidFill>
              </a:rPr>
              <a:t>promjena</a:t>
            </a:r>
            <a:r>
              <a:rPr lang="sl-SI" sz="2000" b="1" dirty="0">
                <a:solidFill>
                  <a:srgbClr val="C00000"/>
                </a:solidFill>
              </a:rPr>
              <a:t>;</a:t>
            </a:r>
            <a:endParaRPr lang="sl-SI" sz="2000" b="1" dirty="0" smtClean="0">
              <a:solidFill>
                <a:srgbClr val="C00000"/>
              </a:solidFill>
            </a:endParaRPr>
          </a:p>
          <a:p>
            <a:r>
              <a:rPr lang="sl-SI" sz="2000" b="1" dirty="0" smtClean="0">
                <a:solidFill>
                  <a:srgbClr val="C00000"/>
                </a:solidFill>
              </a:rPr>
              <a:t>Rad s krajnjim korisnicima-škole, nastavnici</a:t>
            </a:r>
            <a:r>
              <a:rPr lang="sl-SI" sz="2000" b="1" dirty="0">
                <a:solidFill>
                  <a:srgbClr val="C00000"/>
                </a:solidFill>
              </a:rPr>
              <a:t>;</a:t>
            </a:r>
            <a:endParaRPr lang="sl-SI" sz="2000" b="1" dirty="0" smtClean="0">
              <a:solidFill>
                <a:srgbClr val="C00000"/>
              </a:solidFill>
            </a:endParaRPr>
          </a:p>
          <a:p>
            <a:r>
              <a:rPr lang="sl-SI" sz="2000" dirty="0" err="1" smtClean="0"/>
              <a:t>Poticanjem</a:t>
            </a:r>
            <a:r>
              <a:rPr lang="sl-SI" sz="2000" dirty="0" smtClean="0"/>
              <a:t> i </a:t>
            </a:r>
            <a:r>
              <a:rPr lang="sl-SI" sz="2000" dirty="0" err="1" smtClean="0"/>
              <a:t>uvjeravanjem</a:t>
            </a:r>
            <a:r>
              <a:rPr lang="sl-SI" sz="2000" dirty="0" smtClean="0"/>
              <a:t> kolega te diplomatski </a:t>
            </a:r>
            <a:r>
              <a:rPr lang="sl-SI" sz="2000" dirty="0" err="1" smtClean="0"/>
              <a:t>pokušavali</a:t>
            </a:r>
            <a:r>
              <a:rPr lang="sl-SI" sz="2000" dirty="0" smtClean="0"/>
              <a:t> </a:t>
            </a:r>
            <a:r>
              <a:rPr lang="sl-SI" sz="2000" dirty="0" err="1" smtClean="0"/>
              <a:t>smanjiti</a:t>
            </a:r>
            <a:r>
              <a:rPr lang="sl-SI" sz="2000" dirty="0" smtClean="0"/>
              <a:t> </a:t>
            </a:r>
            <a:r>
              <a:rPr lang="sl-SI" sz="2000" dirty="0" err="1" smtClean="0"/>
              <a:t>troškove</a:t>
            </a:r>
            <a:r>
              <a:rPr lang="sl-SI" sz="2000" dirty="0" smtClean="0"/>
              <a:t>, planirati </a:t>
            </a:r>
            <a:r>
              <a:rPr lang="sl-SI" sz="2000" dirty="0" err="1" smtClean="0"/>
              <a:t>sve</a:t>
            </a:r>
            <a:r>
              <a:rPr lang="sl-SI" sz="2000" dirty="0" smtClean="0"/>
              <a:t> na bazi </a:t>
            </a:r>
            <a:r>
              <a:rPr lang="sl-SI" sz="2000" dirty="0" err="1" smtClean="0"/>
              <a:t>dobrovoljnog</a:t>
            </a:r>
            <a:r>
              <a:rPr lang="sl-SI" sz="2000" dirty="0" smtClean="0"/>
              <a:t> rada;</a:t>
            </a:r>
          </a:p>
          <a:p>
            <a:r>
              <a:rPr lang="sl-SI" sz="2000" dirty="0" smtClean="0"/>
              <a:t>Teško da se mogu rješiti bez odgovarajuće i obvezujuće legislative</a:t>
            </a:r>
            <a:r>
              <a:rPr lang="sl-SI" sz="2000" dirty="0"/>
              <a:t>;</a:t>
            </a:r>
            <a:endParaRPr lang="sl-SI" sz="2000" dirty="0" smtClean="0"/>
          </a:p>
          <a:p>
            <a:r>
              <a:rPr lang="sl-SI" sz="2000" b="1" dirty="0" smtClean="0">
                <a:solidFill>
                  <a:srgbClr val="C00000"/>
                </a:solidFill>
              </a:rPr>
              <a:t>Promoviranjem </a:t>
            </a:r>
            <a:r>
              <a:rPr lang="sl-SI" sz="2000" b="1" dirty="0" err="1" smtClean="0">
                <a:solidFill>
                  <a:srgbClr val="C00000"/>
                </a:solidFill>
              </a:rPr>
              <a:t>modernog</a:t>
            </a:r>
            <a:r>
              <a:rPr lang="sl-SI" sz="2000" b="1" dirty="0" smtClean="0">
                <a:solidFill>
                  <a:srgbClr val="C00000"/>
                </a:solidFill>
              </a:rPr>
              <a:t> </a:t>
            </a:r>
            <a:r>
              <a:rPr lang="sl-SI" sz="2000" b="1" dirty="0" err="1" smtClean="0">
                <a:solidFill>
                  <a:srgbClr val="C00000"/>
                </a:solidFill>
              </a:rPr>
              <a:t>pristupa</a:t>
            </a:r>
            <a:r>
              <a:rPr lang="sl-SI" sz="2000" b="1" dirty="0" smtClean="0">
                <a:solidFill>
                  <a:srgbClr val="C00000"/>
                </a:solidFill>
              </a:rPr>
              <a:t> </a:t>
            </a:r>
            <a:r>
              <a:rPr lang="sl-SI" sz="2000" b="1" dirty="0" err="1" smtClean="0">
                <a:solidFill>
                  <a:srgbClr val="C00000"/>
                </a:solidFill>
              </a:rPr>
              <a:t>izradbe</a:t>
            </a:r>
            <a:r>
              <a:rPr lang="sl-SI" sz="2000" b="1" dirty="0" smtClean="0">
                <a:solidFill>
                  <a:srgbClr val="C00000"/>
                </a:solidFill>
              </a:rPr>
              <a:t> NPP-a</a:t>
            </a:r>
            <a:r>
              <a:rPr lang="sl-SI" sz="2000" dirty="0" smtClean="0"/>
              <a:t>, </a:t>
            </a:r>
            <a:r>
              <a:rPr lang="sl-SI" sz="2000" dirty="0" err="1" smtClean="0"/>
              <a:t>poticanjem</a:t>
            </a:r>
            <a:r>
              <a:rPr lang="sl-SI" sz="2000" dirty="0" smtClean="0"/>
              <a:t> te diplomatski;</a:t>
            </a:r>
          </a:p>
          <a:p>
            <a:r>
              <a:rPr lang="sl-SI" sz="2000" b="1" dirty="0" err="1" smtClean="0">
                <a:solidFill>
                  <a:srgbClr val="C00000"/>
                </a:solidFill>
              </a:rPr>
              <a:t>Zajedničkim</a:t>
            </a:r>
            <a:r>
              <a:rPr lang="sl-SI" sz="2000" b="1" dirty="0" smtClean="0">
                <a:solidFill>
                  <a:srgbClr val="C00000"/>
                </a:solidFill>
              </a:rPr>
              <a:t> projektom </a:t>
            </a:r>
            <a:r>
              <a:rPr lang="sl-SI" sz="2000" b="1" dirty="0" err="1" smtClean="0">
                <a:solidFill>
                  <a:srgbClr val="C00000"/>
                </a:solidFill>
              </a:rPr>
              <a:t>ispred</a:t>
            </a:r>
            <a:r>
              <a:rPr lang="sl-SI" sz="2000" b="1" dirty="0" smtClean="0">
                <a:solidFill>
                  <a:srgbClr val="C00000"/>
                </a:solidFill>
              </a:rPr>
              <a:t> EU. </a:t>
            </a:r>
            <a:r>
              <a:rPr lang="sl-SI" sz="2000" b="1" dirty="0" err="1" smtClean="0">
                <a:solidFill>
                  <a:srgbClr val="C00000"/>
                </a:solidFill>
              </a:rPr>
              <a:t>Motivacijom</a:t>
            </a:r>
            <a:r>
              <a:rPr lang="sl-SI" sz="2000" b="1" dirty="0" smtClean="0">
                <a:solidFill>
                  <a:srgbClr val="C00000"/>
                </a:solidFill>
              </a:rPr>
              <a:t> u smislu </a:t>
            </a:r>
            <a:r>
              <a:rPr lang="sl-SI" sz="2000" b="1" dirty="0" err="1" smtClean="0">
                <a:solidFill>
                  <a:srgbClr val="C00000"/>
                </a:solidFill>
              </a:rPr>
              <a:t>osobnog</a:t>
            </a:r>
            <a:r>
              <a:rPr lang="sl-SI" sz="2000" b="1" dirty="0" smtClean="0">
                <a:solidFill>
                  <a:srgbClr val="C00000"/>
                </a:solidFill>
              </a:rPr>
              <a:t> </a:t>
            </a:r>
            <a:r>
              <a:rPr lang="sl-SI" sz="2000" b="1" dirty="0" err="1" smtClean="0">
                <a:solidFill>
                  <a:srgbClr val="C00000"/>
                </a:solidFill>
              </a:rPr>
              <a:t>profesionalnog</a:t>
            </a:r>
            <a:r>
              <a:rPr lang="sl-SI" sz="2000" b="1" dirty="0" smtClean="0">
                <a:solidFill>
                  <a:srgbClr val="C00000"/>
                </a:solidFill>
              </a:rPr>
              <a:t> razvoja i </a:t>
            </a:r>
            <a:r>
              <a:rPr lang="sl-SI" sz="2000" b="1" dirty="0" err="1" smtClean="0">
                <a:solidFill>
                  <a:srgbClr val="C00000"/>
                </a:solidFill>
              </a:rPr>
              <a:t>dodatnom</a:t>
            </a:r>
            <a:r>
              <a:rPr lang="sl-SI" sz="2000" b="1" dirty="0" smtClean="0">
                <a:solidFill>
                  <a:srgbClr val="C00000"/>
                </a:solidFill>
              </a:rPr>
              <a:t> </a:t>
            </a:r>
            <a:r>
              <a:rPr lang="sl-SI" sz="2000" b="1" dirty="0" err="1" smtClean="0">
                <a:solidFill>
                  <a:srgbClr val="C00000"/>
                </a:solidFill>
              </a:rPr>
              <a:t>zaradom</a:t>
            </a:r>
            <a:r>
              <a:rPr lang="sl-SI" sz="2000" b="1" dirty="0" smtClean="0">
                <a:solidFill>
                  <a:srgbClr val="C00000"/>
                </a:solidFill>
              </a:rPr>
              <a:t>;</a:t>
            </a:r>
          </a:p>
          <a:p>
            <a:r>
              <a:rPr lang="sl-SI" sz="2000" dirty="0" err="1" smtClean="0"/>
              <a:t>Davanje</a:t>
            </a:r>
            <a:r>
              <a:rPr lang="sl-SI" sz="2000" dirty="0" smtClean="0"/>
              <a:t> </a:t>
            </a:r>
            <a:r>
              <a:rPr lang="sl-SI" sz="2000" dirty="0" err="1" smtClean="0"/>
              <a:t>savjeta</a:t>
            </a:r>
            <a:r>
              <a:rPr lang="sl-SI" sz="2000" dirty="0" smtClean="0"/>
              <a:t> nadležnim </a:t>
            </a:r>
            <a:r>
              <a:rPr lang="sl-SI" sz="2000" dirty="0" err="1" smtClean="0"/>
              <a:t>obrazovnim</a:t>
            </a:r>
            <a:r>
              <a:rPr lang="sl-SI" sz="2000" dirty="0" smtClean="0"/>
              <a:t> </a:t>
            </a:r>
            <a:r>
              <a:rPr lang="sl-SI" sz="2000" dirty="0" err="1" smtClean="0"/>
              <a:t>vlastima</a:t>
            </a:r>
            <a:r>
              <a:rPr lang="sl-SI" sz="2000" dirty="0" smtClean="0"/>
              <a:t> o </a:t>
            </a:r>
            <a:r>
              <a:rPr lang="sl-SI" sz="2000" dirty="0" err="1" smtClean="0"/>
              <a:t>izradi</a:t>
            </a:r>
            <a:r>
              <a:rPr lang="sl-SI" sz="2000" dirty="0" smtClean="0"/>
              <a:t> i implementaciji novih programskih </a:t>
            </a:r>
            <a:r>
              <a:rPr lang="sl-SI" sz="2000" dirty="0" err="1" smtClean="0"/>
              <a:t>sadržaja</a:t>
            </a:r>
            <a:r>
              <a:rPr lang="sl-SI" sz="2000" dirty="0" smtClean="0"/>
              <a:t>  (</a:t>
            </a:r>
            <a:r>
              <a:rPr lang="sl-SI" sz="2000" dirty="0" err="1" smtClean="0"/>
              <a:t>silabusa</a:t>
            </a:r>
            <a:r>
              <a:rPr lang="sl-SI" sz="2000" dirty="0" smtClean="0"/>
              <a:t>).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="" xmlns:p14="http://schemas.microsoft.com/office/powerpoint/2010/main" val="368046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cyberbrethren.com/wp-content/uploads/2012/09/work_in_progr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212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Naslov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4122"/>
          </a:xfrm>
        </p:spPr>
        <p:txBody>
          <a:bodyPr/>
          <a:lstStyle/>
          <a:p>
            <a:pPr algn="ctr"/>
            <a:r>
              <a:rPr lang="sl-SI" dirty="0" err="1">
                <a:solidFill>
                  <a:srgbClr val="000000"/>
                </a:solidFill>
              </a:rPr>
              <a:t>Ciljevi</a:t>
            </a:r>
            <a:r>
              <a:rPr lang="sl-SI" dirty="0">
                <a:solidFill>
                  <a:srgbClr val="000000"/>
                </a:solidFill>
              </a:rPr>
              <a:t> </a:t>
            </a:r>
            <a:r>
              <a:rPr lang="sl-SI" dirty="0" err="1">
                <a:solidFill>
                  <a:srgbClr val="000000"/>
                </a:solidFill>
              </a:rPr>
              <a:t>susreta</a:t>
            </a:r>
            <a:endParaRPr lang="en-GB" dirty="0" smtClean="0"/>
          </a:p>
        </p:txBody>
      </p:sp>
      <p:sp>
        <p:nvSpPr>
          <p:cNvPr id="6147" name="Ograda vsebine 2"/>
          <p:cNvSpPr>
            <a:spLocks noGrp="1"/>
          </p:cNvSpPr>
          <p:nvPr>
            <p:ph idx="1"/>
          </p:nvPr>
        </p:nvSpPr>
        <p:spPr>
          <a:xfrm>
            <a:off x="827584" y="1628800"/>
            <a:ext cx="7859216" cy="4176688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hr-BA" dirty="0">
                <a:ea typeface="Calibri"/>
                <a:cs typeface="Times New Roman"/>
              </a:rPr>
              <a:t>Definiranje i usklađivanje kompetencijske strukture APOSO kao cjeline </a:t>
            </a:r>
            <a:endParaRPr lang="en-GB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hr-BA" dirty="0">
                <a:ea typeface="Calibri"/>
                <a:cs typeface="Times New Roman"/>
              </a:rPr>
              <a:t>Predstavljanje rezultata analize</a:t>
            </a:r>
            <a:endParaRPr lang="en-GB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hr-BA" dirty="0">
                <a:ea typeface="Calibri"/>
                <a:cs typeface="Times New Roman"/>
              </a:rPr>
              <a:t>Definiranje i ocjenjivanje područja izabrane kompetencije</a:t>
            </a:r>
            <a:endParaRPr lang="en-GB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hr-BA" dirty="0">
                <a:ea typeface="Calibri"/>
                <a:cs typeface="Times New Roman"/>
              </a:rPr>
              <a:t>Upoznavanje s osnovnim elementima upitnika o učenju na radnom mjestu</a:t>
            </a:r>
            <a:endParaRPr lang="en-GB" dirty="0" smtClean="0">
              <a:effectLst/>
              <a:latin typeface="Calibri"/>
              <a:ea typeface="Calibri"/>
              <a:cs typeface="Times New Roman"/>
            </a:endParaRP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sl-SI" smtClean="0"/>
              <a:t>Nastavni programi - sudjelovanje</a:t>
            </a:r>
          </a:p>
        </p:txBody>
      </p:sp>
      <p:sp>
        <p:nvSpPr>
          <p:cNvPr id="23555" name="Ograda vsebine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4752975"/>
          </a:xfrm>
        </p:spPr>
        <p:txBody>
          <a:bodyPr/>
          <a:lstStyle/>
          <a:p>
            <a:r>
              <a:rPr lang="sl-SI" sz="2000" dirty="0" smtClean="0"/>
              <a:t>APOSO </a:t>
            </a:r>
            <a:r>
              <a:rPr lang="sl-SI" sz="2000" dirty="0" smtClean="0"/>
              <a:t>BiH, obrazovne vlasti entiteta i </a:t>
            </a:r>
            <a:r>
              <a:rPr lang="sl-SI" sz="2000" dirty="0" smtClean="0"/>
              <a:t>kantona/županija </a:t>
            </a:r>
            <a:r>
              <a:rPr lang="sl-SI" sz="2000" dirty="0" smtClean="0"/>
              <a:t>i nastavnici</a:t>
            </a:r>
            <a:r>
              <a:rPr lang="sl-SI" sz="2000" dirty="0"/>
              <a:t>;</a:t>
            </a:r>
            <a:endParaRPr lang="sl-SI" sz="2000" dirty="0" smtClean="0"/>
          </a:p>
          <a:p>
            <a:r>
              <a:rPr lang="sl-SI" sz="2000" dirty="0" smtClean="0"/>
              <a:t>predstavnici nadležnih fakulteta, razvojni </a:t>
            </a:r>
            <a:r>
              <a:rPr lang="sl-SI" sz="2000" dirty="0" err="1" smtClean="0"/>
              <a:t>psiholozi</a:t>
            </a:r>
            <a:r>
              <a:rPr lang="sl-SI" sz="2000" dirty="0" smtClean="0"/>
              <a:t>, eksperti s </a:t>
            </a:r>
            <a:r>
              <a:rPr lang="sl-SI" sz="2000" dirty="0" err="1" smtClean="0"/>
              <a:t>područja</a:t>
            </a:r>
            <a:r>
              <a:rPr lang="sl-SI" sz="2000" dirty="0" smtClean="0"/>
              <a:t> metodike i didaktike;</a:t>
            </a:r>
          </a:p>
          <a:p>
            <a:r>
              <a:rPr lang="sl-SI" sz="2000" b="1" dirty="0" err="1" smtClean="0">
                <a:solidFill>
                  <a:srgbClr val="C00000"/>
                </a:solidFill>
              </a:rPr>
              <a:t>Savjetnici</a:t>
            </a:r>
            <a:r>
              <a:rPr lang="sl-SI" sz="2000" b="1" dirty="0" smtClean="0">
                <a:solidFill>
                  <a:srgbClr val="C00000"/>
                </a:solidFill>
              </a:rPr>
              <a:t>  APOSO, </a:t>
            </a:r>
            <a:r>
              <a:rPr lang="sl-SI" sz="2000" b="1" dirty="0" err="1" smtClean="0">
                <a:solidFill>
                  <a:srgbClr val="C00000"/>
                </a:solidFill>
              </a:rPr>
              <a:t>stručnjaci</a:t>
            </a:r>
            <a:r>
              <a:rPr lang="sl-SI" sz="2000" b="1" dirty="0" smtClean="0">
                <a:solidFill>
                  <a:srgbClr val="C00000"/>
                </a:solidFill>
              </a:rPr>
              <a:t> u oblasti razvoja </a:t>
            </a:r>
            <a:r>
              <a:rPr lang="sl-SI" sz="2000" b="1" dirty="0" err="1" smtClean="0">
                <a:solidFill>
                  <a:srgbClr val="C00000"/>
                </a:solidFill>
              </a:rPr>
              <a:t>kurikuluma</a:t>
            </a:r>
            <a:r>
              <a:rPr lang="sl-SI" sz="2000" b="1" dirty="0" smtClean="0">
                <a:solidFill>
                  <a:srgbClr val="C00000"/>
                </a:solidFill>
              </a:rPr>
              <a:t>, </a:t>
            </a:r>
            <a:r>
              <a:rPr lang="sl-SI" sz="2000" b="1" dirty="0" err="1" smtClean="0">
                <a:solidFill>
                  <a:srgbClr val="C00000"/>
                </a:solidFill>
              </a:rPr>
              <a:t>metodičari</a:t>
            </a:r>
            <a:r>
              <a:rPr lang="sl-SI" sz="2000" b="1" dirty="0" smtClean="0">
                <a:solidFill>
                  <a:srgbClr val="C00000"/>
                </a:solidFill>
              </a:rPr>
              <a:t>, </a:t>
            </a:r>
            <a:r>
              <a:rPr lang="sl-SI" sz="2000" b="1" dirty="0" err="1" smtClean="0">
                <a:solidFill>
                  <a:srgbClr val="C00000"/>
                </a:solidFill>
              </a:rPr>
              <a:t>nastavnici</a:t>
            </a:r>
            <a:r>
              <a:rPr lang="sl-SI" sz="2000" b="1" dirty="0" smtClean="0">
                <a:solidFill>
                  <a:srgbClr val="C00000"/>
                </a:solidFill>
              </a:rPr>
              <a:t>/</a:t>
            </a:r>
            <a:r>
              <a:rPr lang="sl-SI" sz="2000" b="1" dirty="0" err="1" smtClean="0">
                <a:solidFill>
                  <a:srgbClr val="C00000"/>
                </a:solidFill>
              </a:rPr>
              <a:t>odgajatelji</a:t>
            </a:r>
            <a:r>
              <a:rPr lang="sl-SI" sz="2000" b="1" dirty="0" smtClean="0">
                <a:solidFill>
                  <a:srgbClr val="C00000"/>
                </a:solidFill>
              </a:rPr>
              <a:t> </a:t>
            </a:r>
            <a:r>
              <a:rPr lang="sl-SI" sz="2000" b="1" dirty="0" err="1" smtClean="0">
                <a:solidFill>
                  <a:srgbClr val="C00000"/>
                </a:solidFill>
              </a:rPr>
              <a:t>stručnjaci</a:t>
            </a:r>
            <a:r>
              <a:rPr lang="sl-SI" sz="2000" b="1" dirty="0" smtClean="0">
                <a:solidFill>
                  <a:srgbClr val="C00000"/>
                </a:solidFill>
              </a:rPr>
              <a:t> iz oblasti nastavnih metoda i  </a:t>
            </a:r>
            <a:r>
              <a:rPr lang="sl-SI" sz="2000" b="1" dirty="0" err="1" smtClean="0">
                <a:solidFill>
                  <a:srgbClr val="C00000"/>
                </a:solidFill>
              </a:rPr>
              <a:t>ocjenjivanja</a:t>
            </a:r>
            <a:r>
              <a:rPr lang="sl-SI" sz="2000" b="1" dirty="0" smtClean="0">
                <a:solidFill>
                  <a:srgbClr val="C00000"/>
                </a:solidFill>
              </a:rPr>
              <a:t>, predstavnici PZ, te predstavnici </a:t>
            </a:r>
            <a:r>
              <a:rPr lang="sl-SI" sz="2000" b="1" dirty="0" err="1" smtClean="0">
                <a:solidFill>
                  <a:srgbClr val="C00000"/>
                </a:solidFill>
              </a:rPr>
              <a:t>vlasti</a:t>
            </a:r>
            <a:r>
              <a:rPr lang="sl-SI" sz="2000" b="1" dirty="0" smtClean="0">
                <a:solidFill>
                  <a:srgbClr val="C00000"/>
                </a:solidFill>
              </a:rPr>
              <a:t> - </a:t>
            </a:r>
            <a:r>
              <a:rPr lang="sl-SI" sz="2000" b="1" dirty="0" err="1" smtClean="0">
                <a:solidFill>
                  <a:srgbClr val="C00000"/>
                </a:solidFill>
              </a:rPr>
              <a:t>donosioci</a:t>
            </a:r>
            <a:r>
              <a:rPr lang="sl-SI" sz="2000" b="1" dirty="0" smtClean="0">
                <a:solidFill>
                  <a:srgbClr val="C00000"/>
                </a:solidFill>
              </a:rPr>
              <a:t> </a:t>
            </a:r>
            <a:r>
              <a:rPr lang="sl-SI" sz="2000" b="1" dirty="0" err="1" smtClean="0">
                <a:solidFill>
                  <a:srgbClr val="C00000"/>
                </a:solidFill>
              </a:rPr>
              <a:t>odluka</a:t>
            </a:r>
            <a:r>
              <a:rPr lang="sl-SI" sz="2000" b="1" dirty="0" smtClean="0">
                <a:solidFill>
                  <a:srgbClr val="C00000"/>
                </a:solidFill>
              </a:rPr>
              <a:t>. </a:t>
            </a:r>
          </a:p>
          <a:p>
            <a:r>
              <a:rPr lang="sl-SI" sz="2000" dirty="0" err="1" smtClean="0"/>
              <a:t>Zajednički</a:t>
            </a:r>
            <a:r>
              <a:rPr lang="sl-SI" sz="2000" dirty="0" smtClean="0"/>
              <a:t> </a:t>
            </a:r>
            <a:r>
              <a:rPr lang="sl-SI" sz="2000" dirty="0" err="1" smtClean="0"/>
              <a:t>angažman</a:t>
            </a:r>
            <a:r>
              <a:rPr lang="sl-SI" sz="2000" dirty="0" smtClean="0"/>
              <a:t> </a:t>
            </a:r>
            <a:r>
              <a:rPr lang="sl-SI" sz="2000" dirty="0" err="1" smtClean="0"/>
              <a:t>obrazovnih</a:t>
            </a:r>
            <a:r>
              <a:rPr lang="sl-SI" sz="2000" dirty="0" smtClean="0"/>
              <a:t> </a:t>
            </a:r>
            <a:r>
              <a:rPr lang="sl-SI" sz="2000" dirty="0" err="1" smtClean="0"/>
              <a:t>korisnika</a:t>
            </a:r>
            <a:r>
              <a:rPr lang="sl-SI" sz="2000" dirty="0" smtClean="0"/>
              <a:t>, akademske </a:t>
            </a:r>
            <a:r>
              <a:rPr lang="sl-SI" sz="2000" dirty="0" err="1" smtClean="0"/>
              <a:t>zajednice</a:t>
            </a:r>
            <a:r>
              <a:rPr lang="sl-SI" sz="2000" dirty="0" smtClean="0"/>
              <a:t> i </a:t>
            </a:r>
            <a:r>
              <a:rPr lang="sl-SI" sz="2000" dirty="0" err="1" smtClean="0"/>
              <a:t>obrazovnih</a:t>
            </a:r>
            <a:r>
              <a:rPr lang="sl-SI" sz="2000" dirty="0" smtClean="0"/>
              <a:t> </a:t>
            </a:r>
            <a:r>
              <a:rPr lang="sl-SI" sz="2000" dirty="0" err="1" smtClean="0"/>
              <a:t>vlasti</a:t>
            </a:r>
            <a:endParaRPr lang="sl-SI" sz="2000" dirty="0" smtClean="0"/>
          </a:p>
          <a:p>
            <a:r>
              <a:rPr lang="sl-SI" sz="2000" dirty="0" smtClean="0"/>
              <a:t>Ne poznajem dovoljno osnovno obrazovanje. </a:t>
            </a:r>
            <a:r>
              <a:rPr lang="sl-SI" sz="2000" dirty="0" smtClean="0"/>
              <a:t>Vjerovatno</a:t>
            </a:r>
            <a:r>
              <a:rPr lang="sl-SI" sz="2000" dirty="0" smtClean="0"/>
              <a:t>, sve što ovde napišem o svim problemima najviše se odnosi na SSO.</a:t>
            </a:r>
          </a:p>
          <a:p>
            <a:r>
              <a:rPr lang="sl-SI" sz="2000" dirty="0" smtClean="0"/>
              <a:t>Drugi problem imam </a:t>
            </a:r>
            <a:r>
              <a:rPr lang="sl-SI" sz="2000" dirty="0" smtClean="0"/>
              <a:t>s </a:t>
            </a:r>
            <a:r>
              <a:rPr lang="sl-SI" sz="2000" dirty="0" smtClean="0"/>
              <a:t>tekstom upitnika koji mi je teško razumljiv.</a:t>
            </a:r>
          </a:p>
          <a:p>
            <a:r>
              <a:rPr lang="sl-SI" sz="2000" dirty="0" smtClean="0"/>
              <a:t>Ovo je odgovornost ministarstava obrazovanja RS, pojedinih </a:t>
            </a:r>
            <a:r>
              <a:rPr lang="sl-SI" sz="2000" dirty="0" smtClean="0"/>
              <a:t>kantona/županija </a:t>
            </a:r>
            <a:r>
              <a:rPr lang="sl-SI" sz="2000" dirty="0" smtClean="0"/>
              <a:t>u FBiH i Distrikta Brčko.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="" xmlns:p14="http://schemas.microsoft.com/office/powerpoint/2010/main" val="38049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Standardi znanja - osposobljenost</a:t>
            </a:r>
          </a:p>
        </p:txBody>
      </p:sp>
      <p:sp>
        <p:nvSpPr>
          <p:cNvPr id="24579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1800" dirty="0" smtClean="0"/>
              <a:t>Agencija je </a:t>
            </a:r>
            <a:r>
              <a:rPr lang="sl-SI" sz="1800" dirty="0" smtClean="0"/>
              <a:t>s </a:t>
            </a:r>
            <a:r>
              <a:rPr lang="sl-SI" sz="1800" dirty="0" smtClean="0"/>
              <a:t>trenutno raspoloživim  kadrom  osposobljena da izvršava sve </a:t>
            </a:r>
            <a:r>
              <a:rPr lang="sl-SI" sz="1800" dirty="0" smtClean="0"/>
              <a:t>obveze </a:t>
            </a:r>
            <a:r>
              <a:rPr lang="sl-SI" sz="1800" dirty="0" smtClean="0"/>
              <a:t>proizašle  iz Ovirnog zakona o osnovnom i srednjem obrazovanju;</a:t>
            </a:r>
          </a:p>
          <a:p>
            <a:r>
              <a:rPr lang="sl-SI" sz="1800" dirty="0" smtClean="0"/>
              <a:t>Agencija i odjel u SA imaju značajna iskustva u ovoj oblasti; </a:t>
            </a:r>
          </a:p>
          <a:p>
            <a:r>
              <a:rPr lang="sl-SI" sz="1800" dirty="0" smtClean="0"/>
              <a:t>Osposobljena sam, imam značajno iskustvo, ali mi treba dodatnih edukacija; </a:t>
            </a:r>
          </a:p>
          <a:p>
            <a:r>
              <a:rPr lang="sl-SI" sz="1800" dirty="0" smtClean="0"/>
              <a:t>Sudjelujem u obuci po pitanju postavljanja standarda;</a:t>
            </a:r>
          </a:p>
          <a:p>
            <a:r>
              <a:rPr lang="sl-SI" sz="1800" dirty="0" smtClean="0"/>
              <a:t>Djelomična; eksterna efikasnost </a:t>
            </a:r>
            <a:r>
              <a:rPr lang="sl-SI" sz="1800" dirty="0" smtClean="0"/>
              <a:t>sustava </a:t>
            </a:r>
            <a:r>
              <a:rPr lang="sl-SI" sz="1800" dirty="0" smtClean="0"/>
              <a:t>obrazovanja, vrednovanje i samovrednovanje škole, proces razvijanja standarda učeničkih postignuća, mjerenje kompetencija putem testiranja i vanjskog vrednovanja, kako od pristupa usmjerenog na </a:t>
            </a:r>
            <a:r>
              <a:rPr lang="sl-SI" sz="1800" dirty="0" smtClean="0"/>
              <a:t>sadržaj, </a:t>
            </a:r>
            <a:r>
              <a:rPr lang="sl-SI" sz="1800" dirty="0" smtClean="0"/>
              <a:t>na postignuće učenika;</a:t>
            </a:r>
          </a:p>
          <a:p>
            <a:r>
              <a:rPr lang="sl-SI" sz="1800" dirty="0" smtClean="0"/>
              <a:t>Djelomična</a:t>
            </a:r>
            <a:r>
              <a:rPr lang="sl-SI" sz="1800" dirty="0" smtClean="0"/>
              <a:t>; povećati eksternu efikasnost obrazovnog sustava,provoditi vrednovanje i samovrednovanje škola,konzinstentnost u provođenju procedura procesa eksterne evalvacije</a:t>
            </a:r>
            <a:r>
              <a:rPr lang="sl-SI" sz="1800" dirty="0" smtClean="0"/>
              <a:t>, utvrđivanjem </a:t>
            </a:r>
            <a:r>
              <a:rPr lang="sl-SI" sz="1800" dirty="0" smtClean="0"/>
              <a:t>stupnja kompetencija; </a:t>
            </a:r>
          </a:p>
          <a:p>
            <a:r>
              <a:rPr lang="sl-SI" sz="1800" dirty="0" smtClean="0"/>
              <a:t>Potrebno dosta obuke u metodologiji izrade standarda.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="" xmlns:p14="http://schemas.microsoft.com/office/powerpoint/2010/main" val="6979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sl-SI" smtClean="0"/>
              <a:t>Standardi znanja - problemi</a:t>
            </a:r>
          </a:p>
        </p:txBody>
      </p:sp>
      <p:sp>
        <p:nvSpPr>
          <p:cNvPr id="25603" name="Ograda vsebine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608513"/>
          </a:xfrm>
        </p:spPr>
        <p:txBody>
          <a:bodyPr/>
          <a:lstStyle/>
          <a:p>
            <a:r>
              <a:rPr lang="sl-SI" sz="1800" dirty="0" smtClean="0"/>
              <a:t>Financiranje i ljudski resursi;</a:t>
            </a:r>
          </a:p>
          <a:p>
            <a:r>
              <a:rPr lang="sl-SI" sz="1800" dirty="0" smtClean="0"/>
              <a:t>Nedovoljna edukacija ljudskih resursa;</a:t>
            </a:r>
          </a:p>
          <a:p>
            <a:r>
              <a:rPr lang="sl-SI" sz="1800" dirty="0" smtClean="0"/>
              <a:t>Za opće srednje obrazovanje nemamo polazište za izradu standarda postignuća, za osnovno i srednje strukovno u tijeku je izrada ishoda; </a:t>
            </a:r>
          </a:p>
          <a:p>
            <a:r>
              <a:rPr lang="sl-SI" sz="1800" dirty="0" smtClean="0"/>
              <a:t>Poteškoće u sudjelovanju vrsnih stručnjaka;</a:t>
            </a:r>
          </a:p>
          <a:p>
            <a:r>
              <a:rPr lang="sl-SI" sz="1800" dirty="0" smtClean="0"/>
              <a:t>Sa svim problemima koji se mogu pojaviti u procesu  razvoja standarda od apriornog do empirijsko. Najveći  problem je  povratna sprega od  procesa izrade apriornog standarda, mjerenja i provjera dostignog </a:t>
            </a:r>
            <a:r>
              <a:rPr lang="sl-SI" sz="1800" dirty="0" smtClean="0"/>
              <a:t>stupnja, </a:t>
            </a:r>
            <a:r>
              <a:rPr lang="sl-SI" sz="1800" dirty="0" smtClean="0"/>
              <a:t>do korekcija/e i uspostava empirijskog standarda;</a:t>
            </a:r>
          </a:p>
          <a:p>
            <a:r>
              <a:rPr lang="sl-SI" sz="1800" dirty="0" smtClean="0"/>
              <a:t>Nepostojanje svjesnosti unutar Agencije o složenosti istraživanja u oblasti postavljanja empirijskih standarda postignuća, te je to često razlog nemogućnosti vođenja ovog procesa po utvrđenim procedurama i dolazi do improvizacija koje nisu prihvatljive;</a:t>
            </a:r>
          </a:p>
          <a:p>
            <a:r>
              <a:rPr lang="sl-SI" sz="1800" dirty="0" smtClean="0"/>
              <a:t>Postojanje legislative na u RS koja ne daje prostra za rad Agenciji na utvrđivanju standarda postignuća u cijeloj BiH.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="" xmlns:p14="http://schemas.microsoft.com/office/powerpoint/2010/main" val="42745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Standardi - rješavanje</a:t>
            </a:r>
          </a:p>
        </p:txBody>
      </p:sp>
      <p:sp>
        <p:nvSpPr>
          <p:cNvPr id="26627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1800" b="1" dirty="0" smtClean="0">
                <a:solidFill>
                  <a:srgbClr val="C00000"/>
                </a:solidFill>
              </a:rPr>
              <a:t>Kroz </a:t>
            </a:r>
            <a:r>
              <a:rPr lang="sl-SI" sz="1800" b="1" dirty="0" smtClean="0">
                <a:solidFill>
                  <a:srgbClr val="C00000"/>
                </a:solidFill>
              </a:rPr>
              <a:t>projekt </a:t>
            </a:r>
            <a:r>
              <a:rPr lang="sl-SI" sz="1800" b="1" dirty="0" smtClean="0">
                <a:solidFill>
                  <a:srgbClr val="C00000"/>
                </a:solidFill>
              </a:rPr>
              <a:t>i uz pomoć menadžmenta, lobiranjem i iznalaženjem financijskih sredstava, napraviti akcijski plan;</a:t>
            </a:r>
          </a:p>
          <a:p>
            <a:r>
              <a:rPr lang="sl-SI" sz="1800" dirty="0" smtClean="0"/>
              <a:t>Edukacija </a:t>
            </a:r>
            <a:r>
              <a:rPr lang="sl-SI" sz="1800" dirty="0" err="1" smtClean="0"/>
              <a:t>psihometričara</a:t>
            </a:r>
            <a:r>
              <a:rPr lang="sl-SI" sz="1800" dirty="0" smtClean="0"/>
              <a:t> iz APOS-a i </a:t>
            </a:r>
            <a:r>
              <a:rPr lang="sl-SI" sz="1800" dirty="0" err="1" smtClean="0"/>
              <a:t>primjeri</a:t>
            </a:r>
            <a:r>
              <a:rPr lang="sl-SI" sz="1800" dirty="0" smtClean="0"/>
              <a:t> dobre nastavne prakse;</a:t>
            </a:r>
          </a:p>
          <a:p>
            <a:r>
              <a:rPr lang="sl-SI" sz="1800" dirty="0" smtClean="0"/>
              <a:t>Usklađivanjem aktivnosti u PJ Sarajevo </a:t>
            </a:r>
            <a:r>
              <a:rPr lang="sl-SI" sz="1800" dirty="0" smtClean="0"/>
              <a:t>s </a:t>
            </a:r>
            <a:r>
              <a:rPr lang="sl-SI" sz="1800" dirty="0" smtClean="0"/>
              <a:t>kapacitetom i profesionalnim znanjem i zvanjem </a:t>
            </a:r>
            <a:r>
              <a:rPr lang="sl-SI" sz="1800" dirty="0" smtClean="0"/>
              <a:t>u</a:t>
            </a:r>
            <a:r>
              <a:rPr lang="sl-SI" sz="1800" dirty="0" smtClean="0"/>
              <a:t>poslenog </a:t>
            </a:r>
            <a:r>
              <a:rPr lang="sl-SI" sz="1800" dirty="0" smtClean="0"/>
              <a:t>kadra. </a:t>
            </a:r>
            <a:r>
              <a:rPr lang="sl-SI" sz="1800" b="1" dirty="0" smtClean="0">
                <a:solidFill>
                  <a:srgbClr val="C00000"/>
                </a:solidFill>
              </a:rPr>
              <a:t>Usklađivanjem aktivnosti </a:t>
            </a:r>
            <a:r>
              <a:rPr lang="sl-SI" sz="1800" dirty="0" smtClean="0"/>
              <a:t>sa sjedištem u Mostaru i u </a:t>
            </a:r>
            <a:r>
              <a:rPr lang="sl-SI" sz="1800" dirty="0" smtClean="0"/>
              <a:t>konzultacijama s </a:t>
            </a:r>
            <a:r>
              <a:rPr lang="sl-SI" sz="1800" dirty="0" smtClean="0"/>
              <a:t>MCP i drugim relevantnim obrazovnim tijelima. Agencija treba razvijati smislene suradničke odnose i biti otvorena za </a:t>
            </a:r>
            <a:r>
              <a:rPr lang="sl-SI" sz="1800" dirty="0" smtClean="0"/>
              <a:t>suradnju </a:t>
            </a:r>
            <a:r>
              <a:rPr lang="sl-SI" sz="1800" dirty="0" smtClean="0"/>
              <a:t>i sugestije obrazovne i šire javnosti;</a:t>
            </a:r>
          </a:p>
          <a:p>
            <a:r>
              <a:rPr lang="sl-SI" sz="1800" dirty="0" smtClean="0"/>
              <a:t>Ne može se </a:t>
            </a:r>
            <a:r>
              <a:rPr lang="sl-SI" sz="1800" dirty="0" err="1" smtClean="0"/>
              <a:t>ovaj</a:t>
            </a:r>
            <a:r>
              <a:rPr lang="sl-SI" sz="1800" dirty="0" smtClean="0"/>
              <a:t> problem </a:t>
            </a:r>
            <a:r>
              <a:rPr lang="sl-SI" sz="1800" dirty="0" err="1" smtClean="0"/>
              <a:t>rješavati</a:t>
            </a:r>
            <a:r>
              <a:rPr lang="sl-SI" sz="1800" dirty="0" smtClean="0"/>
              <a:t> na izdvojen i </a:t>
            </a:r>
            <a:r>
              <a:rPr lang="sl-SI" sz="1800" dirty="0" err="1" smtClean="0"/>
              <a:t>izolovan</a:t>
            </a:r>
            <a:r>
              <a:rPr lang="sl-SI" sz="1800" dirty="0" smtClean="0"/>
              <a:t> način. </a:t>
            </a:r>
            <a:r>
              <a:rPr lang="sl-SI" sz="1800" b="1" dirty="0" smtClean="0">
                <a:solidFill>
                  <a:srgbClr val="C00000"/>
                </a:solidFill>
              </a:rPr>
              <a:t>Za </a:t>
            </a:r>
            <a:r>
              <a:rPr lang="sl-SI" sz="1800" b="1" dirty="0" err="1" smtClean="0">
                <a:solidFill>
                  <a:srgbClr val="C00000"/>
                </a:solidFill>
              </a:rPr>
              <a:t>rješenje</a:t>
            </a:r>
            <a:r>
              <a:rPr lang="sl-SI" sz="1800" b="1" dirty="0" smtClean="0">
                <a:solidFill>
                  <a:srgbClr val="C00000"/>
                </a:solidFill>
              </a:rPr>
              <a:t> </a:t>
            </a:r>
            <a:r>
              <a:rPr lang="sl-SI" sz="1800" b="1" dirty="0" err="1" smtClean="0">
                <a:solidFill>
                  <a:srgbClr val="C00000"/>
                </a:solidFill>
              </a:rPr>
              <a:t>ovih</a:t>
            </a:r>
            <a:r>
              <a:rPr lang="sl-SI" sz="1800" b="1" dirty="0" smtClean="0">
                <a:solidFill>
                  <a:srgbClr val="C00000"/>
                </a:solidFill>
              </a:rPr>
              <a:t> problema potrebni </a:t>
            </a:r>
            <a:r>
              <a:rPr lang="sl-SI" sz="1800" b="1" dirty="0" err="1" smtClean="0">
                <a:solidFill>
                  <a:srgbClr val="C00000"/>
                </a:solidFill>
              </a:rPr>
              <a:t>su</a:t>
            </a:r>
            <a:r>
              <a:rPr lang="sl-SI" sz="1800" b="1" dirty="0" smtClean="0">
                <a:solidFill>
                  <a:srgbClr val="C00000"/>
                </a:solidFill>
              </a:rPr>
              <a:t> </a:t>
            </a:r>
            <a:r>
              <a:rPr lang="sl-SI" sz="1800" b="1" dirty="0" err="1" smtClean="0">
                <a:solidFill>
                  <a:srgbClr val="C00000"/>
                </a:solidFill>
              </a:rPr>
              <a:t>raspoloživi</a:t>
            </a:r>
            <a:r>
              <a:rPr lang="sl-SI" sz="1800" b="1" dirty="0" smtClean="0">
                <a:solidFill>
                  <a:srgbClr val="C00000"/>
                </a:solidFill>
              </a:rPr>
              <a:t> resursi i </a:t>
            </a:r>
            <a:r>
              <a:rPr lang="sl-SI" sz="1800" b="1" dirty="0" err="1" smtClean="0">
                <a:solidFill>
                  <a:srgbClr val="C00000"/>
                </a:solidFill>
              </a:rPr>
              <a:t>dugoročni</a:t>
            </a:r>
            <a:r>
              <a:rPr lang="sl-SI" sz="1800" b="1" dirty="0" smtClean="0">
                <a:solidFill>
                  <a:srgbClr val="C00000"/>
                </a:solidFill>
              </a:rPr>
              <a:t> </a:t>
            </a:r>
            <a:r>
              <a:rPr lang="sl-SI" sz="1800" b="1" dirty="0" err="1" smtClean="0">
                <a:solidFill>
                  <a:srgbClr val="C00000"/>
                </a:solidFill>
              </a:rPr>
              <a:t>održivi</a:t>
            </a:r>
            <a:r>
              <a:rPr lang="sl-SI" sz="1800" b="1" dirty="0" smtClean="0">
                <a:solidFill>
                  <a:srgbClr val="C00000"/>
                </a:solidFill>
              </a:rPr>
              <a:t> koncept i plan;</a:t>
            </a:r>
          </a:p>
          <a:p>
            <a:r>
              <a:rPr lang="sl-SI" sz="1800" dirty="0" smtClean="0"/>
              <a:t>Osigurati kontinuiranu </a:t>
            </a:r>
            <a:r>
              <a:rPr lang="sl-SI" sz="1800" dirty="0" smtClean="0"/>
              <a:t>suradnju </a:t>
            </a:r>
            <a:r>
              <a:rPr lang="sl-SI" sz="1800" dirty="0" smtClean="0"/>
              <a:t>sa sličnim centrima/institucijama u okruženju;</a:t>
            </a:r>
          </a:p>
          <a:p>
            <a:r>
              <a:rPr lang="sl-SI" sz="1800" dirty="0" err="1" smtClean="0"/>
              <a:t>Jačati</a:t>
            </a:r>
            <a:r>
              <a:rPr lang="sl-SI" sz="1800" dirty="0" smtClean="0"/>
              <a:t> </a:t>
            </a:r>
            <a:r>
              <a:rPr lang="sl-SI" sz="1800" dirty="0" err="1" smtClean="0"/>
              <a:t>promociju</a:t>
            </a:r>
            <a:r>
              <a:rPr lang="sl-SI" sz="1800" dirty="0" smtClean="0"/>
              <a:t> i edukacija </a:t>
            </a:r>
            <a:r>
              <a:rPr lang="sl-SI" sz="1800" dirty="0" err="1" smtClean="0"/>
              <a:t>krajnjih</a:t>
            </a:r>
            <a:r>
              <a:rPr lang="sl-SI" sz="1800" dirty="0" smtClean="0"/>
              <a:t> </a:t>
            </a:r>
            <a:r>
              <a:rPr lang="sl-SI" sz="1800" dirty="0" err="1" smtClean="0"/>
              <a:t>korisnika</a:t>
            </a:r>
            <a:r>
              <a:rPr lang="sl-SI" sz="1800" dirty="0" smtClean="0"/>
              <a:t>-</a:t>
            </a:r>
            <a:r>
              <a:rPr lang="sl-SI" sz="1800" dirty="0" err="1" smtClean="0"/>
              <a:t>škole</a:t>
            </a:r>
            <a:r>
              <a:rPr lang="sl-SI" sz="1800" dirty="0" smtClean="0"/>
              <a:t>, </a:t>
            </a:r>
            <a:r>
              <a:rPr lang="sl-SI" sz="1800" dirty="0" err="1" smtClean="0"/>
              <a:t>nastavnici</a:t>
            </a:r>
            <a:r>
              <a:rPr lang="sl-SI" sz="1800" dirty="0" smtClean="0"/>
              <a:t>, </a:t>
            </a:r>
            <a:r>
              <a:rPr lang="sl-SI" sz="1800" dirty="0" err="1" smtClean="0"/>
              <a:t>učenici</a:t>
            </a:r>
            <a:endParaRPr lang="sl-SI" sz="1800" dirty="0" smtClean="0"/>
          </a:p>
          <a:p>
            <a:r>
              <a:rPr lang="sl-SI" sz="1800" dirty="0" smtClean="0"/>
              <a:t>resursi APOSO i dobra nastavna praksa.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="" xmlns:p14="http://schemas.microsoft.com/office/powerpoint/2010/main" val="188419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Standardi - rješavanje</a:t>
            </a:r>
          </a:p>
        </p:txBody>
      </p:sp>
      <p:sp>
        <p:nvSpPr>
          <p:cNvPr id="27651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1800" dirty="0" smtClean="0">
                <a:solidFill>
                  <a:srgbClr val="FF0000"/>
                </a:solidFill>
              </a:rPr>
              <a:t>Potrebno je izvršiti evaluaciju dosadašnjeg rada, koji se odvijao uglavnom </a:t>
            </a:r>
            <a:r>
              <a:rPr lang="sl-SI" sz="1800" dirty="0" smtClean="0">
                <a:solidFill>
                  <a:srgbClr val="FF0000"/>
                </a:solidFill>
              </a:rPr>
              <a:t>preko </a:t>
            </a:r>
            <a:r>
              <a:rPr lang="sl-SI" sz="1800" dirty="0" smtClean="0">
                <a:solidFill>
                  <a:srgbClr val="FF0000"/>
                </a:solidFill>
              </a:rPr>
              <a:t>projekata koje su osmišljavale druge institucije : UNICEF, Save the Children, OSCE, Fond otvoreno društvo BIH, British Council) kako bi se ustanovila djelotvornost i upotrebljivost rezultata toga rada kao i u kojoj mjeri su uposlenici razvili svoje sposobnosti </a:t>
            </a:r>
            <a:r>
              <a:rPr lang="sl-SI" sz="1800" dirty="0" smtClean="0">
                <a:solidFill>
                  <a:srgbClr val="FF0000"/>
                </a:solidFill>
              </a:rPr>
              <a:t>sudjelujući </a:t>
            </a:r>
            <a:r>
              <a:rPr lang="sl-SI" sz="1800" dirty="0" smtClean="0">
                <a:solidFill>
                  <a:srgbClr val="FF0000"/>
                </a:solidFill>
              </a:rPr>
              <a:t>u projektima i ukojoj mjeri su ti projekti doprinijeli razvoju Agencije i obrazovnog </a:t>
            </a:r>
            <a:r>
              <a:rPr lang="sl-SI" sz="1800" dirty="0" smtClean="0">
                <a:solidFill>
                  <a:srgbClr val="FF0000"/>
                </a:solidFill>
              </a:rPr>
              <a:t>sustava </a:t>
            </a:r>
            <a:r>
              <a:rPr lang="sl-SI" sz="1800" dirty="0" smtClean="0">
                <a:solidFill>
                  <a:srgbClr val="FF0000"/>
                </a:solidFill>
              </a:rPr>
              <a:t>u BIH;</a:t>
            </a:r>
          </a:p>
          <a:p>
            <a:endParaRPr lang="sl-SI" sz="1800" dirty="0" smtClean="0">
              <a:solidFill>
                <a:srgbClr val="FF0000"/>
              </a:solidFill>
            </a:endParaRPr>
          </a:p>
          <a:p>
            <a:r>
              <a:rPr lang="sl-SI" sz="1800" dirty="0" smtClean="0">
                <a:solidFill>
                  <a:srgbClr val="FF0000"/>
                </a:solidFill>
              </a:rPr>
              <a:t>Evaluacija bi poslužila u smislu odabira sljedećih projekata i donošenju protokola o odobrenju/zaduženju rada na određenom projektu, određivanja voditelja projekta i njegovih odgovornosti i tima koji će raditi na projektu </a:t>
            </a:r>
            <a:r>
              <a:rPr lang="sl-SI" sz="1800" dirty="0" smtClean="0">
                <a:solidFill>
                  <a:srgbClr val="FF0000"/>
                </a:solidFill>
              </a:rPr>
              <a:t>s </a:t>
            </a:r>
            <a:r>
              <a:rPr lang="sl-SI" sz="1800" dirty="0" smtClean="0">
                <a:solidFill>
                  <a:srgbClr val="FF0000"/>
                </a:solidFill>
              </a:rPr>
              <a:t>jasno </a:t>
            </a:r>
            <a:r>
              <a:rPr lang="sl-SI" sz="1800" dirty="0" smtClean="0">
                <a:solidFill>
                  <a:srgbClr val="FF0000"/>
                </a:solidFill>
              </a:rPr>
              <a:t>definiranim </a:t>
            </a:r>
            <a:r>
              <a:rPr lang="sl-SI" sz="1800" dirty="0" smtClean="0">
                <a:solidFill>
                  <a:srgbClr val="FF0000"/>
                </a:solidFill>
              </a:rPr>
              <a:t>ulogama i pismenim izvještavanjem. Do sada projekti su više </a:t>
            </a:r>
            <a:r>
              <a:rPr lang="sl-SI" sz="1800" dirty="0" smtClean="0">
                <a:solidFill>
                  <a:srgbClr val="FF0000"/>
                </a:solidFill>
              </a:rPr>
              <a:t>angažirali </a:t>
            </a:r>
            <a:r>
              <a:rPr lang="sl-SI" sz="1800" dirty="0" smtClean="0">
                <a:solidFill>
                  <a:srgbClr val="FF0000"/>
                </a:solidFill>
              </a:rPr>
              <a:t>i razvijali vanjski kadar (izvan Agencije) dok je osoblje Agencije vršilo više manje administrativne i ad hoc uloge koje nisu doprinijele njihovoj promociji. </a:t>
            </a:r>
          </a:p>
        </p:txBody>
      </p:sp>
    </p:spTree>
    <p:extLst>
      <p:ext uri="{BB962C8B-B14F-4D97-AF65-F5344CB8AC3E}">
        <p14:creationId xmlns="" xmlns:p14="http://schemas.microsoft.com/office/powerpoint/2010/main" val="388552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l-SI" dirty="0" smtClean="0"/>
              <a:t>Projekti </a:t>
            </a:r>
            <a:endParaRPr lang="sl-SI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33077827"/>
              </p:ext>
            </p:extLst>
          </p:nvPr>
        </p:nvGraphicFramePr>
        <p:xfrm>
          <a:off x="899592" y="908718"/>
          <a:ext cx="7272808" cy="4896769"/>
        </p:xfrm>
        <a:graphic>
          <a:graphicData uri="http://schemas.openxmlformats.org/drawingml/2006/table">
            <a:tbl>
              <a:tblPr firstRow="1" firstCol="1" bandRow="1"/>
              <a:tblGrid>
                <a:gridCol w="3664457"/>
                <a:gridCol w="3608351"/>
              </a:tblGrid>
              <a:tr h="1698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11750" algn="r"/>
                        </a:tabLst>
                      </a:pPr>
                      <a:r>
                        <a:rPr lang="hr-HR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Projekt</a:t>
                      </a:r>
                      <a:endParaRPr lang="sl-SI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9" marR="47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11750" algn="r"/>
                        </a:tabLst>
                      </a:pPr>
                      <a:r>
                        <a:rPr lang="hr-HR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Cilj projekta</a:t>
                      </a:r>
                      <a:endParaRPr lang="sl-SI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9" marR="47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49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111750" algn="r"/>
                        </a:tabLst>
                      </a:pPr>
                      <a:r>
                        <a:rPr lang="hr-HR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Metodologija izrade ZJNPP-a za kraj predškolskog odgoja i obrazovanja, kraj trećeg, šestog i devetog razreda devetogodišnje osnovne škole</a:t>
                      </a:r>
                      <a:endParaRPr lang="sl-SI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9" marR="47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11750" algn="r"/>
                        </a:tabLst>
                      </a:pPr>
                      <a:r>
                        <a:rPr lang="hr-HR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Definiranje obrazovnih područja, ciljeva i  ishoda učenja za jezično-komunikacijsko područje</a:t>
                      </a:r>
                      <a:endParaRPr lang="sl-SI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9" marR="47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15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111750" algn="r"/>
                        </a:tabLst>
                      </a:pPr>
                      <a:r>
                        <a:rPr lang="hr-HR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Evaluacija u obrazovanju</a:t>
                      </a:r>
                      <a:endParaRPr lang="sl-SI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9" marR="47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q-AL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Postavljanje mjerila za evaluaciju reforme devetogodišnjeg osnovnog obrazovanja  (kroz evaluaciju učeničkih postignuća)</a:t>
                      </a:r>
                      <a:endParaRPr lang="sl-SI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q-AL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Evaluacije NPP-a u srednjem strukovnom obrazovanju  za 5 skupina srodnih zanimanja </a:t>
                      </a:r>
                      <a:endParaRPr lang="sl-SI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11750" algn="r"/>
                        </a:tabLst>
                      </a:pPr>
                      <a:r>
                        <a:rPr lang="hr-HR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sl-SI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9" marR="47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49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111750" algn="r"/>
                        </a:tabLst>
                      </a:pPr>
                      <a:r>
                        <a:rPr lang="hr-HR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Twinning </a:t>
                      </a:r>
                      <a:endParaRPr lang="sl-SI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9" marR="47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11750" algn="r"/>
                        </a:tabLst>
                      </a:pPr>
                      <a:r>
                        <a:rPr lang="hr-HR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Poboljšanje institucionalnih kapaciteta u razvoju zaposlenika, podizanje nivoa suradnje unutar institucije, razvoj standarda, stvaranje uvjeta za eksternu maturu u BiH</a:t>
                      </a:r>
                      <a:endParaRPr lang="sl-SI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9" marR="47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3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111750" algn="r"/>
                        </a:tabLst>
                      </a:pPr>
                      <a:r>
                        <a:rPr lang="hr-HR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Odbor za reformu nastave povijesti</a:t>
                      </a:r>
                      <a:endParaRPr lang="sl-SI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9" marR="47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11750" algn="r"/>
                        </a:tabLst>
                      </a:pPr>
                      <a:r>
                        <a:rPr lang="hr-HR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Izrada ishoda učenja i standarda za devetogodišnju osnovnu školu</a:t>
                      </a:r>
                      <a:endParaRPr lang="sl-SI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9" marR="47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3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111750" algn="r"/>
                        </a:tabLst>
                      </a:pPr>
                      <a:r>
                        <a:rPr lang="hr-HR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Uključivanje poduzetničke kompetencije u obrazovni sustav</a:t>
                      </a:r>
                      <a:endParaRPr lang="sl-SI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9" marR="47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11750" algn="r"/>
                        </a:tabLst>
                      </a:pPr>
                      <a:r>
                        <a:rPr lang="hr-HR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Izrada modula za obuku nastavnika</a:t>
                      </a:r>
                      <a:endParaRPr lang="sl-SI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9" marR="47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6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111750" algn="r"/>
                        </a:tabLst>
                      </a:pPr>
                      <a:r>
                        <a:rPr lang="hr-HR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Jačanje kapaciteta  razvoja ljudskih resursa u BiH-RG Metodologija za nefinancijsku obrazovnu statistiku</a:t>
                      </a:r>
                      <a:endParaRPr lang="sl-SI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9" marR="47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11750" algn="r"/>
                        </a:tabLst>
                      </a:pPr>
                      <a:r>
                        <a:rPr lang="hr-HR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sl-SI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9" marR="47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3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111750" algn="r"/>
                        </a:tabLst>
                      </a:pPr>
                      <a:r>
                        <a:rPr lang="hr-HR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EU VET 4 </a:t>
                      </a:r>
                      <a:endParaRPr lang="sl-SI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9" marR="47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11750" algn="r"/>
                        </a:tabLst>
                      </a:pPr>
                      <a:r>
                        <a:rPr lang="hr-HR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razvoj standarda zanimanja u pilot porodici</a:t>
                      </a:r>
                      <a:endParaRPr lang="sl-SI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9" marR="47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3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111750" algn="r"/>
                        </a:tabLst>
                      </a:pPr>
                      <a:r>
                        <a:rPr lang="hr-HR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Projekti iz oblasti intergisanih i inkluzivnih sistema  za djecu</a:t>
                      </a:r>
                      <a:endParaRPr lang="sl-SI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9" marR="47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11750" algn="r"/>
                        </a:tabLst>
                      </a:pPr>
                      <a:r>
                        <a:rPr lang="hr-HR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sl-SI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9" marR="47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3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111750" algn="r"/>
                        </a:tabLst>
                      </a:pPr>
                      <a:r>
                        <a:rPr lang="hr-HR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Razvoj ključnih kompetencija i aktivno učenje</a:t>
                      </a:r>
                      <a:endParaRPr lang="sl-SI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9" marR="47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11750" algn="r"/>
                        </a:tabLst>
                      </a:pPr>
                      <a:r>
                        <a:rPr lang="hr-HR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sl-SI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9" marR="47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3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111750" algn="r"/>
                        </a:tabLst>
                      </a:pPr>
                      <a:r>
                        <a:rPr lang="hr-HR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Obrazovanje za sve</a:t>
                      </a:r>
                      <a:endParaRPr lang="sl-SI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9" marR="47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11750" algn="r"/>
                        </a:tabLst>
                      </a:pPr>
                      <a:r>
                        <a:rPr lang="hr-HR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sl-SI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9" marR="47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3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111750" algn="r"/>
                        </a:tabLst>
                      </a:pPr>
                      <a:r>
                        <a:rPr lang="hr-HR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Osnove kvalifikacijskog okvira</a:t>
                      </a:r>
                      <a:endParaRPr lang="sl-SI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9" marR="47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11750" algn="r"/>
                        </a:tabLst>
                      </a:pPr>
                      <a:r>
                        <a:rPr lang="hr-HR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sl-SI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9" marR="47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3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111750" algn="r"/>
                        </a:tabLst>
                      </a:pPr>
                      <a:r>
                        <a:rPr lang="hr-HR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Poduzetničko učenje</a:t>
                      </a:r>
                      <a:endParaRPr lang="sl-SI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9" marR="47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11750" algn="r"/>
                        </a:tabLst>
                      </a:pPr>
                      <a:r>
                        <a:rPr lang="hr-HR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sl-SI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9" marR="47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3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111750" algn="r"/>
                        </a:tabLst>
                      </a:pPr>
                      <a:r>
                        <a:rPr lang="hr-HR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Projekt-Podrška obrazovanju odraslih</a:t>
                      </a:r>
                      <a:endParaRPr lang="sl-SI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9" marR="47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11750" algn="r"/>
                        </a:tabLst>
                      </a:pPr>
                      <a:r>
                        <a:rPr lang="hr-HR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Razvoj pasoša kompetencija</a:t>
                      </a:r>
                      <a:endParaRPr lang="sl-SI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9" marR="47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35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111750" algn="r"/>
                        </a:tabLst>
                      </a:pPr>
                      <a:r>
                        <a:rPr lang="hr-HR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Model baze podataka u okviru šireg projekta </a:t>
                      </a:r>
                      <a:r>
                        <a:rPr lang="en-GB" sz="700" dirty="0" err="1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Jačanje</a:t>
                      </a: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700" dirty="0" err="1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javnih</a:t>
                      </a: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700" dirty="0" err="1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institucija</a:t>
                      </a:r>
                      <a:endParaRPr lang="sl-SI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9" marR="47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11750" algn="r"/>
                        </a:tabLst>
                      </a:pPr>
                      <a:r>
                        <a:rPr lang="hr-HR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Kvalitetne baze podataka</a:t>
                      </a:r>
                      <a:endParaRPr lang="sl-SI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9" marR="47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49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111750" algn="r"/>
                        </a:tabLst>
                      </a:pPr>
                      <a:r>
                        <a:rPr lang="hr-HR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ACES</a:t>
                      </a:r>
                      <a:endParaRPr lang="sl-SI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9" marR="47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11750" algn="r"/>
                        </a:tabLst>
                      </a:pPr>
                      <a:r>
                        <a:rPr lang="x-none" sz="800">
                          <a:effectLst/>
                          <a:latin typeface="Calibri"/>
                          <a:ea typeface="Calibri"/>
                          <a:cs typeface="Calibri"/>
                        </a:rPr>
                        <a:t>Uspostavljanje mreže škola Centralne i Jugoistočne Evrope sa namjerom da ohrabri aktivno učenje mladih ljudi i njihovih nastavnika </a:t>
                      </a:r>
                      <a:endParaRPr lang="sl-SI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9" marR="47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3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111750" algn="r"/>
                        </a:tabLst>
                      </a:pPr>
                      <a:r>
                        <a:rPr lang="hr-HR" sz="800">
                          <a:effectLst/>
                          <a:latin typeface="Calibri"/>
                          <a:ea typeface="Times New Roman"/>
                          <a:cs typeface="Calibri"/>
                        </a:rPr>
                        <a:t>Razvoj obuke školskog menadžmenta</a:t>
                      </a:r>
                      <a:endParaRPr lang="sl-SI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9" marR="47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11750" algn="r"/>
                        </a:tabLst>
                      </a:pPr>
                      <a:r>
                        <a:rPr lang="hr-HR" sz="8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Obuka trenera</a:t>
                      </a:r>
                      <a:endParaRPr lang="sl-SI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559" marR="47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6733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Standardi - sudjelovanje</a:t>
            </a:r>
          </a:p>
        </p:txBody>
      </p:sp>
      <p:sp>
        <p:nvSpPr>
          <p:cNvPr id="28675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1800" dirty="0" smtClean="0"/>
              <a:t>APOSO </a:t>
            </a:r>
            <a:r>
              <a:rPr lang="sl-SI" sz="1800" dirty="0" smtClean="0"/>
              <a:t>BiH, obrazovne vlasti entiteta i </a:t>
            </a:r>
            <a:r>
              <a:rPr lang="sl-SI" sz="1800" dirty="0" smtClean="0"/>
              <a:t>kantona/županija </a:t>
            </a:r>
            <a:r>
              <a:rPr lang="sl-SI" sz="1800" dirty="0" smtClean="0"/>
              <a:t>i nastavnici (predstavnici PZ/ZZŠ/PI) praktičari - nastavnici osnovne škole, nastavnici srednje škole, predstavnici fakulteta, stručnjaci iz oblasti psihometrije, statističke analize, …</a:t>
            </a:r>
          </a:p>
          <a:p>
            <a:endParaRPr lang="sl-SI" dirty="0" smtClean="0"/>
          </a:p>
          <a:p>
            <a:r>
              <a:rPr lang="sl-SI" sz="1800" dirty="0" err="1" smtClean="0"/>
              <a:t>Udruženja</a:t>
            </a:r>
            <a:r>
              <a:rPr lang="sl-SI" sz="1800" dirty="0" smtClean="0"/>
              <a:t> </a:t>
            </a:r>
            <a:r>
              <a:rPr lang="sl-SI" sz="1800" dirty="0" err="1" smtClean="0"/>
              <a:t>nastavnika</a:t>
            </a:r>
            <a:r>
              <a:rPr lang="sl-SI" sz="1800" dirty="0" smtClean="0"/>
              <a:t> (</a:t>
            </a:r>
            <a:r>
              <a:rPr lang="sl-SI" sz="1800" dirty="0" err="1" smtClean="0"/>
              <a:t>stručni</a:t>
            </a:r>
            <a:r>
              <a:rPr lang="sl-SI" sz="1800" dirty="0" smtClean="0"/>
              <a:t> aktivi </a:t>
            </a:r>
            <a:r>
              <a:rPr lang="sl-SI" sz="1800" dirty="0" err="1" smtClean="0"/>
              <a:t>nastavnika</a:t>
            </a:r>
            <a:r>
              <a:rPr lang="sl-SI" sz="1800" dirty="0" smtClean="0"/>
              <a:t>) osnovnih i srednjih </a:t>
            </a:r>
            <a:r>
              <a:rPr lang="sl-SI" sz="1800" dirty="0" err="1" smtClean="0"/>
              <a:t>škola</a:t>
            </a:r>
            <a:endParaRPr lang="sl-SI" sz="1800" dirty="0" smtClean="0"/>
          </a:p>
          <a:p>
            <a:r>
              <a:rPr lang="sl-SI" sz="1800" dirty="0" err="1" smtClean="0"/>
              <a:t>Udruženja</a:t>
            </a:r>
            <a:r>
              <a:rPr lang="sl-SI" sz="1800" dirty="0" smtClean="0"/>
              <a:t> </a:t>
            </a:r>
            <a:r>
              <a:rPr lang="sl-SI" sz="1800" dirty="0" err="1" smtClean="0"/>
              <a:t>građana</a:t>
            </a:r>
            <a:r>
              <a:rPr lang="sl-SI" sz="1800" dirty="0" smtClean="0"/>
              <a:t> nacionalnih </a:t>
            </a:r>
            <a:r>
              <a:rPr lang="sl-SI" sz="1800" dirty="0" err="1" smtClean="0"/>
              <a:t>manjina</a:t>
            </a:r>
            <a:r>
              <a:rPr lang="sl-SI" sz="1800" dirty="0" smtClean="0"/>
              <a:t> </a:t>
            </a:r>
          </a:p>
          <a:p>
            <a:endParaRPr lang="sl-SI" dirty="0" smtClean="0"/>
          </a:p>
          <a:p>
            <a:r>
              <a:rPr lang="sl-SI" sz="2000" dirty="0" err="1" smtClean="0">
                <a:solidFill>
                  <a:srgbClr val="FF0000"/>
                </a:solidFill>
              </a:rPr>
              <a:t>Uvažavajući</a:t>
            </a:r>
            <a:r>
              <a:rPr lang="sl-SI" sz="2000" dirty="0" smtClean="0">
                <a:solidFill>
                  <a:srgbClr val="FF0000"/>
                </a:solidFill>
              </a:rPr>
              <a:t> </a:t>
            </a:r>
            <a:r>
              <a:rPr lang="sl-SI" sz="2000" dirty="0" err="1" smtClean="0">
                <a:solidFill>
                  <a:srgbClr val="FF0000"/>
                </a:solidFill>
              </a:rPr>
              <a:t>činjenicu</a:t>
            </a:r>
            <a:r>
              <a:rPr lang="sl-SI" sz="2000" dirty="0" smtClean="0">
                <a:solidFill>
                  <a:srgbClr val="FF0000"/>
                </a:solidFill>
              </a:rPr>
              <a:t> o </a:t>
            </a:r>
            <a:r>
              <a:rPr lang="sl-SI" sz="2000" dirty="0" err="1" smtClean="0">
                <a:solidFill>
                  <a:srgbClr val="FF0000"/>
                </a:solidFill>
              </a:rPr>
              <a:t>velikoj</a:t>
            </a:r>
            <a:r>
              <a:rPr lang="sl-SI" sz="2000" dirty="0" smtClean="0">
                <a:solidFill>
                  <a:srgbClr val="FF0000"/>
                </a:solidFill>
              </a:rPr>
              <a:t> povezanosti </a:t>
            </a:r>
            <a:r>
              <a:rPr lang="sl-SI" sz="2000" dirty="0" err="1" smtClean="0">
                <a:solidFill>
                  <a:srgbClr val="FF0000"/>
                </a:solidFill>
              </a:rPr>
              <a:t>ishoda</a:t>
            </a:r>
            <a:r>
              <a:rPr lang="sl-SI" sz="2000" dirty="0" smtClean="0">
                <a:solidFill>
                  <a:srgbClr val="FF0000"/>
                </a:solidFill>
              </a:rPr>
              <a:t> učenja i standarda </a:t>
            </a:r>
            <a:r>
              <a:rPr lang="sl-SI" sz="2000" dirty="0" err="1" smtClean="0">
                <a:solidFill>
                  <a:srgbClr val="FF0000"/>
                </a:solidFill>
              </a:rPr>
              <a:t>postignuća</a:t>
            </a:r>
            <a:r>
              <a:rPr lang="sl-SI" sz="2000" dirty="0" smtClean="0">
                <a:solidFill>
                  <a:srgbClr val="FF0000"/>
                </a:solidFill>
              </a:rPr>
              <a:t>:</a:t>
            </a:r>
          </a:p>
          <a:p>
            <a:endParaRPr lang="sl-SI" sz="1800" dirty="0">
              <a:solidFill>
                <a:srgbClr val="C00000"/>
              </a:solidFill>
            </a:endParaRPr>
          </a:p>
          <a:p>
            <a:pPr algn="ctr"/>
            <a:r>
              <a:rPr lang="sl-SI" sz="1800" b="1" dirty="0" smtClean="0">
                <a:solidFill>
                  <a:srgbClr val="C00000"/>
                </a:solidFill>
              </a:rPr>
              <a:t>Ishodi </a:t>
            </a:r>
            <a:r>
              <a:rPr lang="sl-SI" sz="1800" b="1" dirty="0" smtClean="0">
                <a:solidFill>
                  <a:srgbClr val="C00000"/>
                </a:solidFill>
              </a:rPr>
              <a:t>učenja – zajednička jezgra – apriorni standardi učeničkih postignuća</a:t>
            </a:r>
          </a:p>
        </p:txBody>
      </p:sp>
    </p:spTree>
    <p:extLst>
      <p:ext uri="{BB962C8B-B14F-4D97-AF65-F5344CB8AC3E}">
        <p14:creationId xmlns="" xmlns:p14="http://schemas.microsoft.com/office/powerpoint/2010/main" val="38021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Zajednička jezgra - osposobljenost</a:t>
            </a:r>
          </a:p>
        </p:txBody>
      </p:sp>
      <p:sp>
        <p:nvSpPr>
          <p:cNvPr id="29699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000" dirty="0" smtClean="0"/>
              <a:t>Agencija je </a:t>
            </a:r>
            <a:r>
              <a:rPr lang="sl-SI" sz="2000" dirty="0" smtClean="0"/>
              <a:t>s </a:t>
            </a:r>
            <a:r>
              <a:rPr lang="sl-SI" sz="2000" dirty="0" smtClean="0"/>
              <a:t>trenutno raspoloživim  kadrom  osposobljena da izvršava sve </a:t>
            </a:r>
            <a:r>
              <a:rPr lang="sl-SI" sz="2000" dirty="0" smtClean="0"/>
              <a:t>obveze </a:t>
            </a:r>
            <a:r>
              <a:rPr lang="sl-SI" sz="2000" dirty="0" smtClean="0"/>
              <a:t>proizašle  iz Ovirnog zakona o osnovnom i srednjem obrazovanju u BiH;</a:t>
            </a:r>
          </a:p>
          <a:p>
            <a:r>
              <a:rPr lang="sl-SI" sz="2000" dirty="0" smtClean="0"/>
              <a:t>Mislim da je </a:t>
            </a:r>
            <a:r>
              <a:rPr lang="sl-SI" sz="2000" dirty="0" smtClean="0"/>
              <a:t>u</a:t>
            </a:r>
            <a:r>
              <a:rPr lang="sl-SI" sz="2000" dirty="0" smtClean="0"/>
              <a:t>poslenicima </a:t>
            </a:r>
            <a:r>
              <a:rPr lang="sl-SI" sz="2000" dirty="0" smtClean="0"/>
              <a:t>Agencija potrebna obuka</a:t>
            </a:r>
            <a:r>
              <a:rPr lang="sl-SI" sz="2000" dirty="0"/>
              <a:t>;</a:t>
            </a:r>
            <a:endParaRPr lang="sl-SI" sz="2000" dirty="0" smtClean="0"/>
          </a:p>
          <a:p>
            <a:r>
              <a:rPr lang="sl-SI" sz="2000" dirty="0" err="1" smtClean="0"/>
              <a:t>Kroz</a:t>
            </a:r>
            <a:r>
              <a:rPr lang="sl-SI" sz="2000" dirty="0" smtClean="0"/>
              <a:t> </a:t>
            </a:r>
            <a:r>
              <a:rPr lang="sl-SI" sz="2000" dirty="0" err="1" smtClean="0"/>
              <a:t>provedene</a:t>
            </a:r>
            <a:r>
              <a:rPr lang="sl-SI" sz="2000" dirty="0" smtClean="0"/>
              <a:t> </a:t>
            </a:r>
            <a:r>
              <a:rPr lang="sl-SI" sz="2000" dirty="0" err="1" smtClean="0"/>
              <a:t>obuke</a:t>
            </a:r>
            <a:r>
              <a:rPr lang="sl-SI" sz="2000" dirty="0" smtClean="0"/>
              <a:t> za </a:t>
            </a:r>
            <a:r>
              <a:rPr lang="sl-SI" sz="2000" dirty="0" err="1" smtClean="0"/>
              <a:t>osoblje</a:t>
            </a:r>
            <a:r>
              <a:rPr lang="sl-SI" sz="2000" dirty="0" smtClean="0"/>
              <a:t> APOSO i </a:t>
            </a:r>
            <a:r>
              <a:rPr lang="sl-SI" sz="2000" dirty="0" err="1" smtClean="0"/>
              <a:t>nastavnike</a:t>
            </a:r>
            <a:r>
              <a:rPr lang="sl-SI" sz="2000" dirty="0" smtClean="0"/>
              <a:t> iz </a:t>
            </a:r>
            <a:r>
              <a:rPr lang="sl-SI" sz="2000" dirty="0" err="1" smtClean="0"/>
              <a:t>škole</a:t>
            </a:r>
            <a:r>
              <a:rPr lang="sl-SI" sz="2000" dirty="0" smtClean="0"/>
              <a:t> o </a:t>
            </a:r>
            <a:r>
              <a:rPr lang="sl-SI" sz="2000" dirty="0" err="1" smtClean="0"/>
              <a:t>tomu</a:t>
            </a:r>
            <a:r>
              <a:rPr lang="sl-SI" sz="2000" dirty="0" smtClean="0"/>
              <a:t> kako treba </a:t>
            </a:r>
            <a:r>
              <a:rPr lang="sl-SI" sz="2000" dirty="0" err="1" smtClean="0"/>
              <a:t>imati</a:t>
            </a:r>
            <a:r>
              <a:rPr lang="sl-SI" sz="2000" dirty="0" smtClean="0"/>
              <a:t> fokus na </a:t>
            </a:r>
            <a:r>
              <a:rPr lang="sl-SI" sz="2000" dirty="0" err="1" smtClean="0"/>
              <a:t>ishode</a:t>
            </a:r>
            <a:r>
              <a:rPr lang="sl-SI" sz="2000" dirty="0" smtClean="0"/>
              <a:t> učenja a ne na </a:t>
            </a:r>
            <a:r>
              <a:rPr lang="sl-SI" sz="2000" dirty="0" err="1" smtClean="0"/>
              <a:t>sadržajima</a:t>
            </a:r>
            <a:r>
              <a:rPr lang="sl-SI" sz="2000" dirty="0" smtClean="0"/>
              <a:t> u procesu </a:t>
            </a:r>
            <a:r>
              <a:rPr lang="sl-SI" sz="2000" dirty="0" err="1" smtClean="0"/>
              <a:t>podučavanja</a:t>
            </a:r>
            <a:r>
              <a:rPr lang="sl-SI" sz="2000" dirty="0" smtClean="0"/>
              <a:t> </a:t>
            </a:r>
            <a:r>
              <a:rPr lang="sl-SI" sz="2000" dirty="0" err="1" smtClean="0"/>
              <a:t>različitih</a:t>
            </a:r>
            <a:r>
              <a:rPr lang="sl-SI" sz="2000" dirty="0" smtClean="0"/>
              <a:t> ciljnih grupa;</a:t>
            </a:r>
          </a:p>
          <a:p>
            <a:r>
              <a:rPr lang="sl-SI" sz="2000" dirty="0" err="1" smtClean="0"/>
              <a:t>Pomoć</a:t>
            </a:r>
            <a:r>
              <a:rPr lang="sl-SI" sz="2000" dirty="0" smtClean="0"/>
              <a:t> </a:t>
            </a:r>
            <a:r>
              <a:rPr lang="sl-SI" sz="2000" dirty="0" err="1" smtClean="0"/>
              <a:t>razvojnog</a:t>
            </a:r>
            <a:r>
              <a:rPr lang="sl-SI" sz="2000" dirty="0" smtClean="0"/>
              <a:t> psihologa.</a:t>
            </a:r>
          </a:p>
          <a:p>
            <a:endParaRPr lang="sl-SI" dirty="0" smtClean="0"/>
          </a:p>
          <a:p>
            <a:endParaRPr lang="sl-SI" dirty="0" smtClean="0"/>
          </a:p>
        </p:txBody>
      </p:sp>
    </p:spTree>
    <p:extLst>
      <p:ext uri="{BB962C8B-B14F-4D97-AF65-F5344CB8AC3E}">
        <p14:creationId xmlns="" xmlns:p14="http://schemas.microsoft.com/office/powerpoint/2010/main" val="218901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sl-SI" smtClean="0"/>
              <a:t>Zajednička jezgra - problemi</a:t>
            </a:r>
          </a:p>
        </p:txBody>
      </p:sp>
      <p:sp>
        <p:nvSpPr>
          <p:cNvPr id="30723" name="Ograda vsebine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608513"/>
          </a:xfrm>
        </p:spPr>
        <p:txBody>
          <a:bodyPr/>
          <a:lstStyle/>
          <a:p>
            <a:r>
              <a:rPr lang="sl-SI" sz="1800" dirty="0" smtClean="0"/>
              <a:t>Ljudski resursi i </a:t>
            </a:r>
            <a:r>
              <a:rPr lang="sl-SI" sz="1800" dirty="0" err="1" smtClean="0"/>
              <a:t>financijska</a:t>
            </a:r>
            <a:r>
              <a:rPr lang="sl-SI" sz="1800" dirty="0" smtClean="0"/>
              <a:t> sredstva;</a:t>
            </a:r>
          </a:p>
          <a:p>
            <a:r>
              <a:rPr lang="sl-SI" sz="1800" dirty="0" smtClean="0"/>
              <a:t>Ne </a:t>
            </a:r>
            <a:r>
              <a:rPr lang="sl-SI" sz="1800" dirty="0" err="1" smtClean="0"/>
              <a:t>shvaćanje</a:t>
            </a:r>
            <a:r>
              <a:rPr lang="sl-SI" sz="1800" dirty="0" smtClean="0"/>
              <a:t> važnosti rada na </a:t>
            </a:r>
            <a:r>
              <a:rPr lang="sl-SI" sz="1800" dirty="0" err="1" smtClean="0"/>
              <a:t>ovom</a:t>
            </a:r>
            <a:r>
              <a:rPr lang="sl-SI" sz="1800" dirty="0" smtClean="0"/>
              <a:t>; </a:t>
            </a:r>
          </a:p>
          <a:p>
            <a:r>
              <a:rPr lang="sl-SI" sz="1800" dirty="0" smtClean="0"/>
              <a:t>Usuglašenosti </a:t>
            </a:r>
            <a:r>
              <a:rPr lang="sl-SI" sz="1800" dirty="0" smtClean="0"/>
              <a:t>stavova po vertikali i horizontali imajući u vidu nadležnosti u oblasti obrazovanja u BiH</a:t>
            </a:r>
            <a:r>
              <a:rPr lang="sl-SI" sz="1800" b="1" dirty="0" smtClean="0"/>
              <a:t>, </a:t>
            </a:r>
            <a:r>
              <a:rPr lang="sl-SI" sz="1800" dirty="0" smtClean="0"/>
              <a:t>različiti pogledi, nezainteresiranost;</a:t>
            </a:r>
          </a:p>
          <a:p>
            <a:r>
              <a:rPr lang="sl-SI" sz="1800" dirty="0" smtClean="0"/>
              <a:t>Tradicionalni </a:t>
            </a:r>
            <a:r>
              <a:rPr lang="sl-SI" sz="1800" dirty="0" err="1" smtClean="0"/>
              <a:t>pristup</a:t>
            </a:r>
            <a:r>
              <a:rPr lang="sl-SI" sz="1800" dirty="0" smtClean="0"/>
              <a:t>;</a:t>
            </a:r>
          </a:p>
          <a:p>
            <a:r>
              <a:rPr lang="sl-SI" sz="1800" dirty="0" err="1" smtClean="0"/>
              <a:t>Otpor</a:t>
            </a:r>
            <a:r>
              <a:rPr lang="sl-SI" sz="1800" dirty="0" smtClean="0"/>
              <a:t>;</a:t>
            </a:r>
          </a:p>
          <a:p>
            <a:r>
              <a:rPr lang="sl-SI" sz="1800" dirty="0" smtClean="0"/>
              <a:t>Politika;</a:t>
            </a:r>
          </a:p>
          <a:p>
            <a:r>
              <a:rPr lang="sl-SI" sz="1800" dirty="0" err="1" smtClean="0"/>
              <a:t>Zajedništvo</a:t>
            </a:r>
            <a:r>
              <a:rPr lang="sl-SI" sz="1800" dirty="0" smtClean="0"/>
              <a:t>, motivacija;</a:t>
            </a:r>
          </a:p>
          <a:p>
            <a:r>
              <a:rPr lang="sl-SI" sz="1800" dirty="0" smtClean="0"/>
              <a:t>Opstrukcija, </a:t>
            </a:r>
            <a:r>
              <a:rPr lang="sl-SI" sz="1800" dirty="0" smtClean="0"/>
              <a:t>financije</a:t>
            </a:r>
            <a:r>
              <a:rPr lang="sl-SI" sz="1800" dirty="0" smtClean="0"/>
              <a:t>, nezainteresiranost;</a:t>
            </a:r>
          </a:p>
          <a:p>
            <a:endParaRPr lang="sl-SI" sz="1800" dirty="0" smtClean="0"/>
          </a:p>
          <a:p>
            <a:r>
              <a:rPr lang="sl-SI" sz="2000" dirty="0" smtClean="0">
                <a:solidFill>
                  <a:srgbClr val="FF0000"/>
                </a:solidFill>
              </a:rPr>
              <a:t>Veliki problem je </a:t>
            </a:r>
            <a:r>
              <a:rPr lang="sl-SI" sz="2000" dirty="0" err="1" smtClean="0">
                <a:solidFill>
                  <a:srgbClr val="FF0000"/>
                </a:solidFill>
              </a:rPr>
              <a:t>činjenica</a:t>
            </a:r>
            <a:r>
              <a:rPr lang="sl-SI" sz="2000" dirty="0" smtClean="0">
                <a:solidFill>
                  <a:srgbClr val="FF0000"/>
                </a:solidFill>
              </a:rPr>
              <a:t> da </a:t>
            </a:r>
            <a:r>
              <a:rPr lang="sl-SI" sz="2000" dirty="0" err="1" smtClean="0">
                <a:solidFill>
                  <a:srgbClr val="FF0000"/>
                </a:solidFill>
              </a:rPr>
              <a:t>svi</a:t>
            </a:r>
            <a:r>
              <a:rPr lang="sl-SI" sz="2000" dirty="0" smtClean="0">
                <a:solidFill>
                  <a:srgbClr val="FF0000"/>
                </a:solidFill>
              </a:rPr>
              <a:t> imamo </a:t>
            </a:r>
            <a:r>
              <a:rPr lang="sl-SI" sz="2000" dirty="0" err="1" smtClean="0">
                <a:solidFill>
                  <a:srgbClr val="FF0000"/>
                </a:solidFill>
              </a:rPr>
              <a:t>različito</a:t>
            </a:r>
            <a:r>
              <a:rPr lang="sl-SI" sz="2000" dirty="0" smtClean="0">
                <a:solidFill>
                  <a:srgbClr val="FF0000"/>
                </a:solidFill>
              </a:rPr>
              <a:t> </a:t>
            </a:r>
            <a:r>
              <a:rPr lang="sl-SI" sz="2000" dirty="0" err="1" smtClean="0">
                <a:solidFill>
                  <a:srgbClr val="FF0000"/>
                </a:solidFill>
              </a:rPr>
              <a:t>viđenje</a:t>
            </a:r>
            <a:r>
              <a:rPr lang="sl-SI" sz="2000" dirty="0" smtClean="0">
                <a:solidFill>
                  <a:srgbClr val="FF0000"/>
                </a:solidFill>
              </a:rPr>
              <a:t> </a:t>
            </a:r>
            <a:r>
              <a:rPr lang="sl-SI" sz="2000" dirty="0" err="1" smtClean="0">
                <a:solidFill>
                  <a:srgbClr val="FF0000"/>
                </a:solidFill>
              </a:rPr>
              <a:t>šta</a:t>
            </a:r>
            <a:r>
              <a:rPr lang="sl-SI" sz="2000" dirty="0" smtClean="0">
                <a:solidFill>
                  <a:srgbClr val="FF0000"/>
                </a:solidFill>
              </a:rPr>
              <a:t> je </a:t>
            </a:r>
            <a:r>
              <a:rPr lang="sl-SI" sz="2000" dirty="0" err="1" smtClean="0">
                <a:solidFill>
                  <a:srgbClr val="FF0000"/>
                </a:solidFill>
              </a:rPr>
              <a:t>zajedničko</a:t>
            </a:r>
            <a:r>
              <a:rPr lang="sl-SI" sz="2000" dirty="0" smtClean="0">
                <a:solidFill>
                  <a:srgbClr val="FF0000"/>
                </a:solidFill>
              </a:rPr>
              <a:t> </a:t>
            </a:r>
            <a:r>
              <a:rPr lang="sl-SI" sz="2000" dirty="0" err="1" smtClean="0">
                <a:solidFill>
                  <a:srgbClr val="FF0000"/>
                </a:solidFill>
              </a:rPr>
              <a:t>jezgro</a:t>
            </a:r>
            <a:r>
              <a:rPr lang="sl-SI" sz="2000" dirty="0" smtClean="0">
                <a:solidFill>
                  <a:srgbClr val="FF0000"/>
                </a:solidFill>
              </a:rPr>
              <a:t>. Moramo najprije </a:t>
            </a:r>
            <a:r>
              <a:rPr lang="sl-SI" sz="2000" dirty="0" smtClean="0">
                <a:solidFill>
                  <a:srgbClr val="FF0000"/>
                </a:solidFill>
              </a:rPr>
              <a:t>definirati što </a:t>
            </a:r>
            <a:r>
              <a:rPr lang="sl-SI" sz="2000" dirty="0" smtClean="0">
                <a:solidFill>
                  <a:srgbClr val="FF0000"/>
                </a:solidFill>
              </a:rPr>
              <a:t>bi to bilo </a:t>
            </a:r>
            <a:r>
              <a:rPr lang="sl-SI" sz="2000" dirty="0" smtClean="0">
                <a:solidFill>
                  <a:srgbClr val="FF0000"/>
                </a:solidFill>
              </a:rPr>
              <a:t>suvremeno </a:t>
            </a:r>
            <a:r>
              <a:rPr lang="sl-SI" sz="2000" dirty="0" smtClean="0">
                <a:solidFill>
                  <a:srgbClr val="FF0000"/>
                </a:solidFill>
              </a:rPr>
              <a:t>zajedničko jezgro, prilagoditi našoj složenoj situaciji u BiH te izraditi metodologiju razvoja zajedničkog jezgra , pa tek nakon toga ići dalje .</a:t>
            </a:r>
          </a:p>
        </p:txBody>
      </p:sp>
    </p:spTree>
    <p:extLst>
      <p:ext uri="{BB962C8B-B14F-4D97-AF65-F5344CB8AC3E}">
        <p14:creationId xmlns="" xmlns:p14="http://schemas.microsoft.com/office/powerpoint/2010/main" val="155476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sl-SI" dirty="0" smtClean="0"/>
              <a:t>Zajednička jezgra - rješavanje</a:t>
            </a:r>
          </a:p>
        </p:txBody>
      </p:sp>
      <p:sp>
        <p:nvSpPr>
          <p:cNvPr id="31747" name="Ograda vsebine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679950"/>
          </a:xfrm>
        </p:spPr>
        <p:txBody>
          <a:bodyPr/>
          <a:lstStyle/>
          <a:p>
            <a:r>
              <a:rPr lang="sl-SI" sz="1800" b="1" dirty="0" smtClean="0">
                <a:solidFill>
                  <a:srgbClr val="C00000"/>
                </a:solidFill>
              </a:rPr>
              <a:t>Zajedničkim projektom EU koji je </a:t>
            </a:r>
            <a:r>
              <a:rPr lang="sl-SI" sz="1800" b="1" dirty="0" smtClean="0">
                <a:solidFill>
                  <a:srgbClr val="C00000"/>
                </a:solidFill>
              </a:rPr>
              <a:t>obvezan </a:t>
            </a:r>
            <a:r>
              <a:rPr lang="sl-SI" sz="1800" b="1" dirty="0" smtClean="0">
                <a:solidFill>
                  <a:srgbClr val="C00000"/>
                </a:solidFill>
              </a:rPr>
              <a:t>i motivirajući;</a:t>
            </a:r>
          </a:p>
          <a:p>
            <a:r>
              <a:rPr lang="sl-SI" sz="1800" b="1" dirty="0" err="1" smtClean="0">
                <a:solidFill>
                  <a:srgbClr val="C00000"/>
                </a:solidFill>
              </a:rPr>
              <a:t>Rješavala</a:t>
            </a:r>
            <a:r>
              <a:rPr lang="sl-SI" sz="1800" b="1" dirty="0" smtClean="0">
                <a:solidFill>
                  <a:srgbClr val="C00000"/>
                </a:solidFill>
              </a:rPr>
              <a:t> </a:t>
            </a:r>
            <a:r>
              <a:rPr lang="sl-SI" sz="1800" b="1" dirty="0" err="1" smtClean="0">
                <a:solidFill>
                  <a:srgbClr val="C00000"/>
                </a:solidFill>
              </a:rPr>
              <a:t>bih</a:t>
            </a:r>
            <a:r>
              <a:rPr lang="sl-SI" sz="1800" b="1" dirty="0" smtClean="0">
                <a:solidFill>
                  <a:srgbClr val="C00000"/>
                </a:solidFill>
              </a:rPr>
              <a:t> ih tako </a:t>
            </a:r>
            <a:r>
              <a:rPr lang="sl-SI" sz="1800" b="1" dirty="0" err="1" smtClean="0">
                <a:solidFill>
                  <a:srgbClr val="C00000"/>
                </a:solidFill>
              </a:rPr>
              <a:t>što</a:t>
            </a:r>
            <a:r>
              <a:rPr lang="sl-SI" sz="1800" b="1" dirty="0" smtClean="0">
                <a:solidFill>
                  <a:srgbClr val="C00000"/>
                </a:solidFill>
              </a:rPr>
              <a:t> bi </a:t>
            </a:r>
            <a:r>
              <a:rPr lang="sl-SI" sz="1800" b="1" dirty="0" err="1" smtClean="0">
                <a:solidFill>
                  <a:srgbClr val="C00000"/>
                </a:solidFill>
              </a:rPr>
              <a:t>postupno</a:t>
            </a:r>
            <a:r>
              <a:rPr lang="sl-SI" sz="1800" b="1" dirty="0" smtClean="0">
                <a:solidFill>
                  <a:srgbClr val="C00000"/>
                </a:solidFill>
              </a:rPr>
              <a:t> </a:t>
            </a:r>
            <a:r>
              <a:rPr lang="sl-SI" sz="1800" b="1" dirty="0" err="1" smtClean="0">
                <a:solidFill>
                  <a:srgbClr val="C00000"/>
                </a:solidFill>
              </a:rPr>
              <a:t>uradila</a:t>
            </a:r>
            <a:r>
              <a:rPr lang="sl-SI" sz="1800" b="1" dirty="0" smtClean="0">
                <a:solidFill>
                  <a:srgbClr val="C00000"/>
                </a:solidFill>
              </a:rPr>
              <a:t> </a:t>
            </a:r>
            <a:r>
              <a:rPr lang="sl-SI" sz="1800" b="1" dirty="0" err="1" smtClean="0">
                <a:solidFill>
                  <a:srgbClr val="C00000"/>
                </a:solidFill>
              </a:rPr>
              <a:t>prethodno</a:t>
            </a:r>
            <a:r>
              <a:rPr lang="sl-SI" sz="1800" b="1" dirty="0" smtClean="0">
                <a:solidFill>
                  <a:srgbClr val="C00000"/>
                </a:solidFill>
              </a:rPr>
              <a:t> </a:t>
            </a:r>
            <a:r>
              <a:rPr lang="sl-SI" sz="1800" b="1" dirty="0" err="1" smtClean="0">
                <a:solidFill>
                  <a:srgbClr val="C00000"/>
                </a:solidFill>
              </a:rPr>
              <a:t>nabrojane</a:t>
            </a:r>
            <a:r>
              <a:rPr lang="sl-SI" sz="1800" b="1" dirty="0" smtClean="0">
                <a:solidFill>
                  <a:srgbClr val="C00000"/>
                </a:solidFill>
              </a:rPr>
              <a:t> </a:t>
            </a:r>
            <a:r>
              <a:rPr lang="sl-SI" sz="1800" b="1" dirty="0" err="1" smtClean="0">
                <a:solidFill>
                  <a:srgbClr val="C00000"/>
                </a:solidFill>
              </a:rPr>
              <a:t>radnje</a:t>
            </a:r>
            <a:r>
              <a:rPr lang="sl-SI" sz="1800" b="1" dirty="0" smtClean="0">
                <a:solidFill>
                  <a:srgbClr val="C00000"/>
                </a:solidFill>
              </a:rPr>
              <a:t>;</a:t>
            </a:r>
          </a:p>
          <a:p>
            <a:r>
              <a:rPr lang="sl-SI" sz="1800" dirty="0" err="1" smtClean="0"/>
              <a:t>Argumentacijom</a:t>
            </a:r>
            <a:r>
              <a:rPr lang="sl-SI" sz="1800" dirty="0" smtClean="0"/>
              <a:t> za kvalitetno </a:t>
            </a:r>
            <a:r>
              <a:rPr lang="sl-SI" sz="1800" dirty="0" err="1" smtClean="0"/>
              <a:t>obrazovanje</a:t>
            </a:r>
            <a:r>
              <a:rPr lang="sl-SI" sz="1800" dirty="0" smtClean="0"/>
              <a:t>;</a:t>
            </a:r>
          </a:p>
          <a:p>
            <a:r>
              <a:rPr lang="sl-SI" sz="1800" dirty="0" err="1" smtClean="0"/>
              <a:t>Ukazivanje</a:t>
            </a:r>
            <a:r>
              <a:rPr lang="sl-SI" sz="1800" dirty="0" smtClean="0"/>
              <a:t> na važnost rada na </a:t>
            </a:r>
            <a:r>
              <a:rPr lang="sl-SI" sz="1800" dirty="0" err="1" smtClean="0"/>
              <a:t>ovom</a:t>
            </a:r>
            <a:r>
              <a:rPr lang="sl-SI" sz="1800" dirty="0" smtClean="0"/>
              <a:t> </a:t>
            </a:r>
            <a:r>
              <a:rPr lang="sl-SI" sz="1800" dirty="0" err="1" smtClean="0"/>
              <a:t>području</a:t>
            </a:r>
            <a:r>
              <a:rPr lang="sl-SI" sz="1800" dirty="0" smtClean="0"/>
              <a:t> na </a:t>
            </a:r>
            <a:r>
              <a:rPr lang="sl-SI" sz="1800" dirty="0" err="1" smtClean="0"/>
              <a:t>svim</a:t>
            </a:r>
            <a:r>
              <a:rPr lang="sl-SI" sz="1800" dirty="0" smtClean="0"/>
              <a:t> </a:t>
            </a:r>
            <a:r>
              <a:rPr lang="sl-SI" sz="1800" dirty="0" err="1" smtClean="0"/>
              <a:t>razinama</a:t>
            </a:r>
            <a:r>
              <a:rPr lang="sl-SI" sz="1800" dirty="0" smtClean="0"/>
              <a:t>;</a:t>
            </a:r>
          </a:p>
          <a:p>
            <a:r>
              <a:rPr lang="sl-SI" sz="1800" b="1" dirty="0" smtClean="0">
                <a:solidFill>
                  <a:srgbClr val="C00000"/>
                </a:solidFill>
              </a:rPr>
              <a:t>Poštivanjem postojećih nadležnosti, stalnom </a:t>
            </a:r>
            <a:r>
              <a:rPr lang="sl-SI" sz="1800" b="1" dirty="0" smtClean="0">
                <a:solidFill>
                  <a:srgbClr val="C00000"/>
                </a:solidFill>
              </a:rPr>
              <a:t>suradnjom </a:t>
            </a:r>
            <a:r>
              <a:rPr lang="sl-SI" sz="1800" b="1" dirty="0" smtClean="0">
                <a:solidFill>
                  <a:srgbClr val="C00000"/>
                </a:solidFill>
              </a:rPr>
              <a:t>i uključivanjem  odgovornih </a:t>
            </a:r>
            <a:r>
              <a:rPr lang="sl-SI" sz="1800" b="1" dirty="0" smtClean="0">
                <a:solidFill>
                  <a:srgbClr val="C00000"/>
                </a:solidFill>
              </a:rPr>
              <a:t>činitelja </a:t>
            </a:r>
            <a:r>
              <a:rPr lang="sl-SI" sz="1800" b="1" dirty="0" smtClean="0">
                <a:solidFill>
                  <a:srgbClr val="C00000"/>
                </a:solidFill>
              </a:rPr>
              <a:t>u aktivnosti;</a:t>
            </a:r>
          </a:p>
          <a:p>
            <a:r>
              <a:rPr lang="sl-SI" sz="1800" dirty="0" smtClean="0"/>
              <a:t> </a:t>
            </a:r>
            <a:r>
              <a:rPr lang="sl-SI" sz="1800" dirty="0" err="1" smtClean="0"/>
              <a:t>Uključivanje</a:t>
            </a:r>
            <a:r>
              <a:rPr lang="sl-SI" sz="1800" dirty="0" smtClean="0"/>
              <a:t> predstavnika </a:t>
            </a:r>
            <a:r>
              <a:rPr lang="sl-SI" sz="1800" dirty="0" err="1" smtClean="0"/>
              <a:t>obrazovnih</a:t>
            </a:r>
            <a:r>
              <a:rPr lang="sl-SI" sz="1800" dirty="0" smtClean="0"/>
              <a:t> </a:t>
            </a:r>
            <a:r>
              <a:rPr lang="sl-SI" sz="1800" dirty="0" err="1" smtClean="0"/>
              <a:t>vlasti</a:t>
            </a:r>
            <a:r>
              <a:rPr lang="sl-SI" sz="1800" dirty="0" smtClean="0"/>
              <a:t>, </a:t>
            </a:r>
            <a:r>
              <a:rPr lang="sl-SI" sz="1800" dirty="0" err="1" smtClean="0"/>
              <a:t>podizanje</a:t>
            </a:r>
            <a:r>
              <a:rPr lang="sl-SI" sz="1800" dirty="0" smtClean="0"/>
              <a:t> </a:t>
            </a:r>
            <a:r>
              <a:rPr lang="sl-SI" sz="1800" dirty="0" err="1" smtClean="0"/>
              <a:t>svjesnosti</a:t>
            </a:r>
            <a:r>
              <a:rPr lang="sl-SI" sz="1800" dirty="0" smtClean="0"/>
              <a:t> o </a:t>
            </a:r>
            <a:r>
              <a:rPr lang="sl-SI" sz="1800" dirty="0" err="1" smtClean="0"/>
              <a:t>nužnosti</a:t>
            </a:r>
            <a:r>
              <a:rPr lang="sl-SI" sz="1800" dirty="0" smtClean="0"/>
              <a:t> </a:t>
            </a:r>
            <a:r>
              <a:rPr lang="sl-SI" sz="1800" dirty="0" err="1" smtClean="0"/>
              <a:t>promjena</a:t>
            </a:r>
            <a:r>
              <a:rPr lang="sl-SI" sz="1800" dirty="0" smtClean="0"/>
              <a:t>, </a:t>
            </a:r>
            <a:r>
              <a:rPr lang="sl-SI" sz="1800" dirty="0" err="1" smtClean="0"/>
              <a:t>traženjem</a:t>
            </a:r>
            <a:r>
              <a:rPr lang="sl-SI" sz="1800" dirty="0" smtClean="0"/>
              <a:t> </a:t>
            </a:r>
            <a:r>
              <a:rPr lang="sl-SI" sz="1800" dirty="0" err="1" smtClean="0"/>
              <a:t>partnera</a:t>
            </a:r>
            <a:r>
              <a:rPr lang="sl-SI" sz="1800" dirty="0" smtClean="0"/>
              <a:t>;</a:t>
            </a:r>
          </a:p>
          <a:p>
            <a:r>
              <a:rPr lang="sl-SI" sz="1800" dirty="0" smtClean="0"/>
              <a:t>Suradnja s </a:t>
            </a:r>
            <a:r>
              <a:rPr lang="sl-SI" sz="1800" dirty="0" smtClean="0"/>
              <a:t>Komisijom za izradu nastavnog plana i programa za </a:t>
            </a:r>
            <a:r>
              <a:rPr lang="sl-SI" sz="1800" dirty="0" smtClean="0"/>
              <a:t>predmete </a:t>
            </a:r>
            <a:r>
              <a:rPr lang="sl-SI" sz="1800" dirty="0" smtClean="0"/>
              <a:t>dopunske nastave iz </a:t>
            </a:r>
            <a:r>
              <a:rPr lang="sl-SI" sz="1800" dirty="0" smtClean="0"/>
              <a:t>skupine </a:t>
            </a:r>
            <a:r>
              <a:rPr lang="sl-SI" sz="1800" dirty="0" smtClean="0"/>
              <a:t>tzv.nacionalnih predmeta za učenike osnovnih i srednjoh škola-državljana BiH u inozemstvu;</a:t>
            </a:r>
          </a:p>
          <a:p>
            <a:r>
              <a:rPr lang="sl-SI" sz="1800" dirty="0" smtClean="0"/>
              <a:t>Praćenje, evaluaciju, usavršavanje i razvoj zajedničkog jezgra nastavnih planova i programa, u skladu sa standardima utvrđenim okvirnim zakonom o osnovnom i srenjem obrazovanju u </a:t>
            </a:r>
            <a:r>
              <a:rPr lang="sl-SI" sz="1800" dirty="0" smtClean="0"/>
              <a:t>B</a:t>
            </a:r>
            <a:r>
              <a:rPr lang="sl-SI" sz="1800" dirty="0" smtClean="0"/>
              <a:t>osni </a:t>
            </a:r>
            <a:r>
              <a:rPr lang="sl-SI" sz="1800" dirty="0" smtClean="0"/>
              <a:t>i </a:t>
            </a:r>
            <a:r>
              <a:rPr lang="sl-SI" sz="1800" dirty="0" smtClean="0"/>
              <a:t>H</a:t>
            </a:r>
            <a:r>
              <a:rPr lang="sl-SI" sz="1800" dirty="0" smtClean="0"/>
              <a:t>ercegovini</a:t>
            </a:r>
            <a:r>
              <a:rPr lang="sl-SI" sz="1800" dirty="0" smtClean="0"/>
              <a:t>(»Službeni glasnik BiH«, br. 18/3).</a:t>
            </a:r>
          </a:p>
          <a:p>
            <a:endParaRPr lang="sl-SI" sz="1800" dirty="0" smtClean="0"/>
          </a:p>
        </p:txBody>
      </p:sp>
    </p:spTree>
    <p:extLst>
      <p:ext uri="{BB962C8B-B14F-4D97-AF65-F5344CB8AC3E}">
        <p14:creationId xmlns="" xmlns:p14="http://schemas.microsoft.com/office/powerpoint/2010/main" val="289327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http://content.etilize.com/Large/1010043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895" y="2817778"/>
            <a:ext cx="201750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l_fi" descr="http://serenecoaching.com/wp-content/uploads/2012/09/group_member_450px.jpe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05064"/>
            <a:ext cx="2771800" cy="1787022"/>
          </a:xfrm>
          <a:prstGeom prst="rect">
            <a:avLst/>
          </a:prstGeom>
          <a:noFill/>
          <a:ln>
            <a:noFill/>
          </a:ln>
        </p:spPr>
      </p:pic>
      <p:sp>
        <p:nvSpPr>
          <p:cNvPr id="12291" name="Naslov 1"/>
          <p:cNvSpPr>
            <a:spLocks noGrp="1"/>
          </p:cNvSpPr>
          <p:nvPr>
            <p:ph type="title"/>
          </p:nvPr>
        </p:nvSpPr>
        <p:spPr>
          <a:xfrm>
            <a:off x="827088" y="333375"/>
            <a:ext cx="8229600" cy="1143000"/>
          </a:xfrm>
        </p:spPr>
        <p:txBody>
          <a:bodyPr/>
          <a:lstStyle/>
          <a:p>
            <a:r>
              <a:rPr lang="sl-SI" dirty="0" smtClean="0"/>
              <a:t>                 </a:t>
            </a:r>
            <a:endParaRPr lang="en-GB" dirty="0" smtClean="0"/>
          </a:p>
        </p:txBody>
      </p:sp>
      <p:pic>
        <p:nvPicPr>
          <p:cNvPr id="1229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44" y="5752"/>
            <a:ext cx="3296400" cy="2415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l_fi" descr="http://www.starmark.com/wp-content/uploads/2009/05/FocusGroup.png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6" y="3427136"/>
            <a:ext cx="3255767" cy="2624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l_fi" descr="http://1.bp.blogspot.com/-kiaCyKZe0X4/TmIMfLrLGVI/AAAAAAAAAko/-mo_zLmXpHM/s1600/Working_Together_Teamwork_and-team-building-exercises.jpg"/>
          <p:cNvPicPr/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6673"/>
            <a:ext cx="2520280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olje z besedilom 4"/>
          <p:cNvSpPr txBox="1"/>
          <p:nvPr/>
        </p:nvSpPr>
        <p:spPr>
          <a:xfrm>
            <a:off x="1403648" y="2276872"/>
            <a:ext cx="1656183" cy="33005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>
            <a:softEdge rad="63500"/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600" b="1" i="0" u="none" strike="noStrike" kern="0" cap="all" spc="0" normalizeH="0" baseline="0" noProof="0" dirty="0">
                <a:ln>
                  <a:noFill/>
                </a:ln>
                <a:gradFill>
                  <a:gsLst>
                    <a:gs pos="0">
                      <a:srgbClr val="7293C9"/>
                    </a:gs>
                    <a:gs pos="49000">
                      <a:srgbClr val="4B78BB"/>
                    </a:gs>
                    <a:gs pos="50000">
                      <a:srgbClr val="3268A9"/>
                    </a:gs>
                    <a:gs pos="92000">
                      <a:srgbClr val="2F5C92"/>
                    </a:gs>
                    <a:gs pos="100000">
                      <a:srgbClr val="2E5B90"/>
                    </a:gs>
                  </a:gsLst>
                  <a:lin ang="5400000" scaled="0"/>
                </a:gradFill>
                <a:effectLst>
                  <a:reflection blurRad="12700" stA="50000" endPos="50000" dist="5004" dir="5400000" sy="-100000"/>
                </a:effectLst>
                <a:uLnTx/>
                <a:uFillTx/>
                <a:latin typeface="Calibri"/>
                <a:ea typeface="Calibri"/>
                <a:cs typeface="Times New Roman"/>
              </a:rPr>
              <a:t>AGENCIJA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7189772" y="3386491"/>
            <a:ext cx="163038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b="1" cap="all" dirty="0">
                <a:gradFill>
                  <a:gsLst>
                    <a:gs pos="0">
                      <a:srgbClr val="7293C9"/>
                    </a:gs>
                    <a:gs pos="49000">
                      <a:srgbClr val="4B78BB"/>
                    </a:gs>
                    <a:gs pos="50000">
                      <a:srgbClr val="3268A9"/>
                    </a:gs>
                    <a:gs pos="92000">
                      <a:srgbClr val="2F5C92"/>
                    </a:gs>
                    <a:gs pos="100000">
                      <a:srgbClr val="2E5B90"/>
                    </a:gs>
                  </a:gsLst>
                  <a:lin ang="5400000" scaled="0"/>
                </a:gradFill>
                <a:effectLst>
                  <a:reflection blurRad="12700" stA="50000" endPos="50000" dist="5004" dir="5400000" sy="-100000"/>
                </a:effectLst>
                <a:latin typeface="Calibri"/>
                <a:ea typeface="Calibri"/>
                <a:cs typeface="Times New Roman"/>
              </a:rPr>
              <a:t>POJEDINAC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1046557" y="4270285"/>
            <a:ext cx="1346844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sl-SI" b="1" cap="all" dirty="0">
                <a:gradFill>
                  <a:gsLst>
                    <a:gs pos="0">
                      <a:srgbClr val="7293C9"/>
                    </a:gs>
                    <a:gs pos="49000">
                      <a:srgbClr val="4B78BB"/>
                    </a:gs>
                    <a:gs pos="50000">
                      <a:srgbClr val="3268A9"/>
                    </a:gs>
                    <a:gs pos="92000">
                      <a:srgbClr val="2F5C92"/>
                    </a:gs>
                    <a:gs pos="100000">
                      <a:srgbClr val="2E5B90"/>
                    </a:gs>
                  </a:gsLst>
                  <a:lin ang="5400000" scaled="0"/>
                </a:gradFill>
                <a:effectLst>
                  <a:reflection blurRad="12700" stA="50000" endPos="50000" dist="5004" dir="5400000" sy="-100000"/>
                </a:effectLst>
                <a:latin typeface="Calibri"/>
                <a:ea typeface="Calibri"/>
                <a:cs typeface="Times New Roman"/>
              </a:rPr>
              <a:t>JEDINICA</a:t>
            </a:r>
            <a:endParaRPr lang="en-GB" sz="11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5980136" y="17822"/>
            <a:ext cx="299372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sl-SI" b="1" cap="all" dirty="0">
                <a:gradFill>
                  <a:gsLst>
                    <a:gs pos="0">
                      <a:srgbClr val="7293C9"/>
                    </a:gs>
                    <a:gs pos="49000">
                      <a:srgbClr val="4B78BB"/>
                    </a:gs>
                    <a:gs pos="50000">
                      <a:srgbClr val="3268A9"/>
                    </a:gs>
                    <a:gs pos="92000">
                      <a:srgbClr val="2F5C92"/>
                    </a:gs>
                    <a:gs pos="100000">
                      <a:srgbClr val="2E5B90"/>
                    </a:gs>
                  </a:gsLst>
                  <a:lin ang="5400000" scaled="0"/>
                </a:gradFill>
                <a:effectLst>
                  <a:reflection blurRad="12700" stA="50000" endPos="50000" dist="5004" dir="5400000" sy="-100000"/>
                </a:effectLst>
                <a:latin typeface="Calibri"/>
                <a:ea typeface="Calibri"/>
                <a:cs typeface="Times New Roman"/>
              </a:rPr>
              <a:t>RADNA SKUPINA</a:t>
            </a:r>
            <a:endParaRPr lang="en-GB" sz="105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4067943" y="3167391"/>
            <a:ext cx="12241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BA" sz="1800" kern="0" dirty="0" smtClean="0">
                <a:solidFill>
                  <a:srgbClr val="000000"/>
                </a:solidFill>
                <a:latin typeface="Arial"/>
                <a:cs typeface="+mn-cs"/>
              </a:rPr>
              <a:t>stupanj vašeg utjecaja </a:t>
            </a:r>
            <a:endParaRPr lang="hr-BA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sl-SI" smtClean="0"/>
              <a:t>Zajednička jezgra - sudjelovanje</a:t>
            </a:r>
          </a:p>
        </p:txBody>
      </p:sp>
      <p:sp>
        <p:nvSpPr>
          <p:cNvPr id="32771" name="Ograda vsebine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679950"/>
          </a:xfrm>
        </p:spPr>
        <p:txBody>
          <a:bodyPr/>
          <a:lstStyle/>
          <a:p>
            <a:r>
              <a:rPr lang="sl-SI" sz="1800" dirty="0" smtClean="0"/>
              <a:t>Predstavnici APOSO i PZ/ZZŠ/PI, </a:t>
            </a:r>
            <a:r>
              <a:rPr lang="sl-SI" sz="1800" dirty="0" err="1" smtClean="0"/>
              <a:t>praktičari</a:t>
            </a:r>
            <a:r>
              <a:rPr lang="sl-SI" sz="1800" dirty="0" smtClean="0"/>
              <a:t> iz </a:t>
            </a:r>
            <a:r>
              <a:rPr lang="sl-SI" sz="1800" dirty="0" err="1" smtClean="0"/>
              <a:t>posmatranog</a:t>
            </a:r>
            <a:r>
              <a:rPr lang="sl-SI" sz="1800" dirty="0" smtClean="0"/>
              <a:t> </a:t>
            </a:r>
            <a:r>
              <a:rPr lang="sl-SI" sz="1800" dirty="0" err="1" smtClean="0"/>
              <a:t>obrazovnog</a:t>
            </a:r>
            <a:r>
              <a:rPr lang="sl-SI" sz="1800" dirty="0" smtClean="0"/>
              <a:t> </a:t>
            </a:r>
            <a:r>
              <a:rPr lang="sl-SI" sz="1800" dirty="0" err="1" smtClean="0"/>
              <a:t>područja</a:t>
            </a:r>
            <a:r>
              <a:rPr lang="sl-SI" sz="1800" dirty="0" smtClean="0"/>
              <a:t> - </a:t>
            </a:r>
            <a:r>
              <a:rPr lang="sl-SI" sz="1800" dirty="0" err="1" smtClean="0"/>
              <a:t>nastavnici</a:t>
            </a:r>
            <a:r>
              <a:rPr lang="sl-SI" sz="1800" dirty="0" smtClean="0"/>
              <a:t> osnovne </a:t>
            </a:r>
            <a:r>
              <a:rPr lang="sl-SI" sz="1800" dirty="0" err="1" smtClean="0"/>
              <a:t>škole</a:t>
            </a:r>
            <a:r>
              <a:rPr lang="sl-SI" sz="1800" dirty="0" smtClean="0"/>
              <a:t>, </a:t>
            </a:r>
            <a:r>
              <a:rPr lang="sl-SI" sz="1800" dirty="0" err="1" smtClean="0"/>
              <a:t>nastavnici</a:t>
            </a:r>
            <a:r>
              <a:rPr lang="sl-SI" sz="1800" dirty="0" smtClean="0"/>
              <a:t> srednje </a:t>
            </a:r>
            <a:r>
              <a:rPr lang="sl-SI" sz="1800" dirty="0" err="1" smtClean="0"/>
              <a:t>škole</a:t>
            </a:r>
            <a:r>
              <a:rPr lang="sl-SI" sz="1800" dirty="0" smtClean="0"/>
              <a:t>, predstavnici fakulteta </a:t>
            </a:r>
            <a:r>
              <a:rPr lang="sl-SI" sz="1800" dirty="0" err="1" smtClean="0"/>
              <a:t>koji</a:t>
            </a:r>
            <a:r>
              <a:rPr lang="sl-SI" sz="1800" dirty="0" smtClean="0"/>
              <a:t> </a:t>
            </a:r>
            <a:r>
              <a:rPr lang="sl-SI" sz="1800" dirty="0" err="1" smtClean="0"/>
              <a:t>obrazuju</a:t>
            </a:r>
            <a:r>
              <a:rPr lang="sl-SI" sz="1800" dirty="0" smtClean="0"/>
              <a:t> </a:t>
            </a:r>
            <a:r>
              <a:rPr lang="sl-SI" sz="1800" dirty="0" err="1" smtClean="0"/>
              <a:t>nastavnički</a:t>
            </a:r>
            <a:r>
              <a:rPr lang="sl-SI" sz="1800" dirty="0" smtClean="0"/>
              <a:t> kadar;</a:t>
            </a:r>
          </a:p>
          <a:p>
            <a:r>
              <a:rPr lang="sl-SI" sz="1800" dirty="0" smtClean="0"/>
              <a:t>(više zbog sigurnosti u implementaciju, nego kao izuzetna stručna pomoć, prije svega zbog ograničenih ljudskih resursa u tim tijelima, pa u radne </a:t>
            </a:r>
            <a:r>
              <a:rPr lang="sl-SI" sz="1800" dirty="0" smtClean="0"/>
              <a:t>skupine </a:t>
            </a:r>
            <a:r>
              <a:rPr lang="sl-SI" sz="1800" dirty="0" smtClean="0"/>
              <a:t>ne budu nominovani zaista najbolji iz određene oblasti, ali i uvažavajući i činjenicu da u osnovi u tim tijelima i nema eksperata iz oblasti kreiranja i definiranja kurikuluma/NPP  za 21. </a:t>
            </a:r>
            <a:r>
              <a:rPr lang="sl-SI" sz="1800" dirty="0" smtClean="0"/>
              <a:t>stoljeće)</a:t>
            </a:r>
            <a:endParaRPr lang="sl-SI" sz="1800" dirty="0" smtClean="0"/>
          </a:p>
          <a:p>
            <a:r>
              <a:rPr lang="sl-SI" sz="1800" dirty="0" err="1" smtClean="0"/>
              <a:t>Vijeće</a:t>
            </a:r>
            <a:r>
              <a:rPr lang="sl-SI" sz="1800" dirty="0" smtClean="0"/>
              <a:t> učenika, </a:t>
            </a:r>
            <a:r>
              <a:rPr lang="sl-SI" sz="1800" dirty="0" err="1" smtClean="0"/>
              <a:t>Vijeće</a:t>
            </a:r>
            <a:r>
              <a:rPr lang="sl-SI" sz="1800" dirty="0" smtClean="0"/>
              <a:t> roditelja;</a:t>
            </a:r>
          </a:p>
          <a:p>
            <a:r>
              <a:rPr lang="sl-SI" sz="1800" dirty="0" smtClean="0"/>
              <a:t>Agencija , obrazovne vlasti entiteta , </a:t>
            </a:r>
            <a:r>
              <a:rPr lang="sl-SI" sz="1800" dirty="0" smtClean="0"/>
              <a:t>kantona/županija </a:t>
            </a:r>
            <a:r>
              <a:rPr lang="sl-SI" sz="1800" dirty="0" smtClean="0"/>
              <a:t>i Brčko distrikta i nastavnici</a:t>
            </a:r>
            <a:r>
              <a:rPr lang="sl-SI" sz="1800" dirty="0"/>
              <a:t>;</a:t>
            </a:r>
            <a:endParaRPr lang="sl-SI" sz="1800" dirty="0" smtClean="0"/>
          </a:p>
          <a:p>
            <a:r>
              <a:rPr lang="sl-SI" sz="1800" dirty="0" smtClean="0"/>
              <a:t>Učenici, nastavnici, roditelji, obrazovne vlasti, akademska zajednica, a šira javnost bi se  trebala upoznati </a:t>
            </a:r>
            <a:r>
              <a:rPr lang="sl-SI" sz="1800" dirty="0" smtClean="0"/>
              <a:t>s </a:t>
            </a:r>
            <a:r>
              <a:rPr lang="sl-SI" sz="1800" dirty="0" smtClean="0"/>
              <a:t>izrađenim dokumentima dati svoje mišljenje;</a:t>
            </a:r>
          </a:p>
          <a:p>
            <a:r>
              <a:rPr lang="sl-SI" sz="1800" dirty="0" err="1" smtClean="0"/>
              <a:t>Ministarstvo</a:t>
            </a:r>
            <a:r>
              <a:rPr lang="sl-SI" sz="1800" dirty="0" smtClean="0"/>
              <a:t> civilnih </a:t>
            </a:r>
            <a:r>
              <a:rPr lang="sl-SI" sz="1800" dirty="0" err="1" smtClean="0"/>
              <a:t>poslova</a:t>
            </a:r>
            <a:r>
              <a:rPr lang="sl-SI" sz="1800" dirty="0" smtClean="0"/>
              <a:t> BiH (</a:t>
            </a:r>
            <a:r>
              <a:rPr lang="sl-SI" sz="1800" dirty="0" err="1" smtClean="0"/>
              <a:t>Odjel</a:t>
            </a:r>
            <a:r>
              <a:rPr lang="sl-SI" sz="1800" dirty="0" smtClean="0"/>
              <a:t> za </a:t>
            </a:r>
            <a:r>
              <a:rPr lang="sl-SI" sz="1800" dirty="0" err="1" smtClean="0"/>
              <a:t>obrazovanje</a:t>
            </a:r>
            <a:r>
              <a:rPr lang="sl-SI" sz="1800" dirty="0" smtClean="0"/>
              <a:t> i </a:t>
            </a:r>
            <a:r>
              <a:rPr lang="sl-SI" sz="1800" dirty="0" err="1" smtClean="0"/>
              <a:t>kulturu</a:t>
            </a:r>
            <a:r>
              <a:rPr lang="sl-SI" sz="1800" dirty="0" smtClean="0"/>
              <a:t>);</a:t>
            </a:r>
          </a:p>
          <a:p>
            <a:r>
              <a:rPr lang="sl-SI" sz="1800" dirty="0" err="1" smtClean="0"/>
              <a:t>Udruženja</a:t>
            </a:r>
            <a:r>
              <a:rPr lang="sl-SI" sz="1800" dirty="0" smtClean="0"/>
              <a:t> </a:t>
            </a:r>
            <a:r>
              <a:rPr lang="sl-SI" sz="1800" dirty="0" err="1" smtClean="0"/>
              <a:t>nastavnika</a:t>
            </a:r>
            <a:r>
              <a:rPr lang="sl-SI" sz="1800" dirty="0" smtClean="0"/>
              <a:t> (</a:t>
            </a:r>
            <a:r>
              <a:rPr lang="sl-SI" sz="1800" dirty="0" err="1" smtClean="0"/>
              <a:t>stručni</a:t>
            </a:r>
            <a:r>
              <a:rPr lang="sl-SI" sz="1800" dirty="0" smtClean="0"/>
              <a:t> aktivi </a:t>
            </a:r>
            <a:r>
              <a:rPr lang="sl-SI" sz="1800" dirty="0" err="1" smtClean="0"/>
              <a:t>nastavnika</a:t>
            </a:r>
            <a:r>
              <a:rPr lang="sl-SI" sz="1800" dirty="0" smtClean="0"/>
              <a:t>) osnovnih i srednjih </a:t>
            </a:r>
            <a:r>
              <a:rPr lang="sl-SI" sz="1800" dirty="0" err="1" smtClean="0"/>
              <a:t>škola</a:t>
            </a:r>
            <a:r>
              <a:rPr lang="sl-SI" sz="1800" dirty="0" smtClean="0"/>
              <a:t>;</a:t>
            </a:r>
          </a:p>
          <a:p>
            <a:r>
              <a:rPr lang="sl-SI" sz="1800" dirty="0" err="1" smtClean="0"/>
              <a:t>Udrženja</a:t>
            </a:r>
            <a:r>
              <a:rPr lang="sl-SI" sz="1800" dirty="0" smtClean="0"/>
              <a:t> </a:t>
            </a:r>
            <a:r>
              <a:rPr lang="sl-SI" sz="1800" dirty="0" err="1" smtClean="0"/>
              <a:t>građana</a:t>
            </a:r>
            <a:r>
              <a:rPr lang="sl-SI" sz="1800" dirty="0" smtClean="0"/>
              <a:t> nacionalnih </a:t>
            </a:r>
            <a:r>
              <a:rPr lang="sl-SI" sz="1800" dirty="0" err="1" smtClean="0"/>
              <a:t>manjina</a:t>
            </a:r>
            <a:r>
              <a:rPr lang="sl-SI" sz="1800" dirty="0"/>
              <a:t>.</a:t>
            </a:r>
            <a:endParaRPr lang="sl-SI" sz="1800" dirty="0" smtClean="0"/>
          </a:p>
          <a:p>
            <a:endParaRPr lang="sl-SI" dirty="0" smtClean="0"/>
          </a:p>
        </p:txBody>
      </p:sp>
    </p:spTree>
    <p:extLst>
      <p:ext uri="{BB962C8B-B14F-4D97-AF65-F5344CB8AC3E}">
        <p14:creationId xmlns="" xmlns:p14="http://schemas.microsoft.com/office/powerpoint/2010/main" val="20471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slov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06090"/>
          </a:xfrm>
        </p:spPr>
        <p:txBody>
          <a:bodyPr/>
          <a:lstStyle/>
          <a:p>
            <a:r>
              <a:rPr lang="sl-SI" dirty="0" err="1" smtClean="0"/>
              <a:t>Inicijativa</a:t>
            </a:r>
            <a:r>
              <a:rPr lang="sl-SI" dirty="0" smtClean="0"/>
              <a:t> i implementacija </a:t>
            </a:r>
            <a:r>
              <a:rPr lang="sl-SI" dirty="0" err="1" smtClean="0"/>
              <a:t>dokumenata</a:t>
            </a:r>
            <a:endParaRPr lang="sl-SI" dirty="0" smtClean="0"/>
          </a:p>
        </p:txBody>
      </p:sp>
      <p:sp>
        <p:nvSpPr>
          <p:cNvPr id="33795" name="Ograda vsebine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4752752"/>
          </a:xfrm>
        </p:spPr>
        <p:txBody>
          <a:bodyPr/>
          <a:lstStyle/>
          <a:p>
            <a:r>
              <a:rPr lang="sl-SI" sz="1800" dirty="0" smtClean="0"/>
              <a:t>APOSO;</a:t>
            </a:r>
          </a:p>
          <a:p>
            <a:r>
              <a:rPr lang="sl-SI" sz="1800" dirty="0" smtClean="0"/>
              <a:t>Nadležna ministarstva obrazovanja (</a:t>
            </a:r>
            <a:r>
              <a:rPr lang="sl-SI" sz="1800" dirty="0" smtClean="0"/>
              <a:t>kantoni/županije </a:t>
            </a:r>
            <a:r>
              <a:rPr lang="sl-SI" sz="1800" dirty="0" smtClean="0"/>
              <a:t>u FBiH, RS i DB);</a:t>
            </a:r>
          </a:p>
          <a:p>
            <a:r>
              <a:rPr lang="sl-SI" sz="1800" dirty="0" err="1" smtClean="0"/>
              <a:t>Konferencija</a:t>
            </a:r>
            <a:r>
              <a:rPr lang="sl-SI" sz="1800" dirty="0" smtClean="0"/>
              <a:t> </a:t>
            </a:r>
            <a:r>
              <a:rPr lang="sl-SI" sz="1800" dirty="0" err="1" smtClean="0"/>
              <a:t>ministara</a:t>
            </a:r>
            <a:r>
              <a:rPr lang="sl-SI" sz="1800" dirty="0" smtClean="0"/>
              <a:t> </a:t>
            </a:r>
            <a:r>
              <a:rPr lang="sl-SI" sz="1800" dirty="0" err="1" smtClean="0"/>
              <a:t>obrazovanja</a:t>
            </a:r>
            <a:r>
              <a:rPr lang="sl-SI" sz="1800" dirty="0" smtClean="0"/>
              <a:t> u BiH, MCP, APOSO,Odbor APOSO,  resorna </a:t>
            </a:r>
            <a:r>
              <a:rPr lang="sl-SI" sz="1800" dirty="0" err="1" smtClean="0"/>
              <a:t>ministarstva</a:t>
            </a:r>
            <a:r>
              <a:rPr lang="sl-SI" sz="1800" dirty="0" smtClean="0"/>
              <a:t>;</a:t>
            </a:r>
          </a:p>
          <a:p>
            <a:r>
              <a:rPr lang="sl-SI" sz="1800" dirty="0" smtClean="0"/>
              <a:t>Agencija </a:t>
            </a:r>
            <a:r>
              <a:rPr lang="sl-SI" sz="1800" dirty="0" smtClean="0"/>
              <a:t>s </a:t>
            </a:r>
            <a:r>
              <a:rPr lang="sl-SI" sz="1800" dirty="0" smtClean="0"/>
              <a:t>Konferencijom ministara pri MCP;</a:t>
            </a:r>
          </a:p>
          <a:p>
            <a:r>
              <a:rPr lang="sl-SI" sz="1800" dirty="0" smtClean="0"/>
              <a:t>APOSO  i pedagoški zavodi;</a:t>
            </a:r>
          </a:p>
          <a:p>
            <a:r>
              <a:rPr lang="sl-SI" sz="1800" dirty="0" err="1" smtClean="0"/>
              <a:t>Škole</a:t>
            </a:r>
            <a:r>
              <a:rPr lang="sl-SI" sz="1800" dirty="0" smtClean="0"/>
              <a:t> </a:t>
            </a:r>
            <a:r>
              <a:rPr lang="sl-SI" sz="1800" dirty="0" err="1" smtClean="0"/>
              <a:t>uz</a:t>
            </a:r>
            <a:r>
              <a:rPr lang="sl-SI" sz="1800" dirty="0" smtClean="0"/>
              <a:t> </a:t>
            </a:r>
            <a:r>
              <a:rPr lang="sl-SI" sz="1800" dirty="0" err="1" smtClean="0"/>
              <a:t>pomoć</a:t>
            </a:r>
            <a:r>
              <a:rPr lang="sl-SI" sz="1800" dirty="0" smtClean="0"/>
              <a:t> </a:t>
            </a:r>
            <a:r>
              <a:rPr lang="sl-SI" sz="1800" dirty="0" err="1" smtClean="0"/>
              <a:t>svih</a:t>
            </a:r>
            <a:r>
              <a:rPr lang="sl-SI" sz="1800" dirty="0" smtClean="0"/>
              <a:t> </a:t>
            </a:r>
            <a:r>
              <a:rPr lang="sl-SI" sz="1800" dirty="0" err="1" smtClean="0"/>
              <a:t>koji</a:t>
            </a:r>
            <a:r>
              <a:rPr lang="sl-SI" sz="1800" dirty="0" smtClean="0"/>
              <a:t> </a:t>
            </a:r>
            <a:r>
              <a:rPr lang="sl-SI" sz="1800" dirty="0" err="1" smtClean="0"/>
              <a:t>su</a:t>
            </a:r>
            <a:r>
              <a:rPr lang="sl-SI" sz="1800" dirty="0" smtClean="0"/>
              <a:t> </a:t>
            </a:r>
            <a:r>
              <a:rPr lang="sl-SI" sz="1800" dirty="0" err="1" smtClean="0"/>
              <a:t>izradili</a:t>
            </a:r>
            <a:r>
              <a:rPr lang="sl-SI" sz="1800" dirty="0" smtClean="0"/>
              <a:t> te programe;</a:t>
            </a:r>
          </a:p>
          <a:p>
            <a:r>
              <a:rPr lang="sl-SI" sz="1800" dirty="0" smtClean="0"/>
              <a:t> </a:t>
            </a:r>
            <a:r>
              <a:rPr lang="sl-SI" sz="1800" dirty="0" err="1" smtClean="0"/>
              <a:t>Ministarstvo</a:t>
            </a:r>
            <a:r>
              <a:rPr lang="sl-SI" sz="1800" dirty="0" smtClean="0"/>
              <a:t> civilnih </a:t>
            </a:r>
            <a:r>
              <a:rPr lang="sl-SI" sz="1800" dirty="0" err="1" smtClean="0"/>
              <a:t>poslova</a:t>
            </a:r>
            <a:r>
              <a:rPr lang="sl-SI" sz="1800" dirty="0" smtClean="0"/>
              <a:t> BIH;</a:t>
            </a:r>
          </a:p>
          <a:p>
            <a:r>
              <a:rPr lang="sl-SI" sz="1800" dirty="0" smtClean="0"/>
              <a:t>Na </a:t>
            </a:r>
            <a:r>
              <a:rPr lang="sl-SI" sz="1800" dirty="0" smtClean="0"/>
              <a:t>razini </a:t>
            </a:r>
            <a:r>
              <a:rPr lang="sl-SI" sz="1800" dirty="0" smtClean="0"/>
              <a:t>BiH </a:t>
            </a:r>
          </a:p>
          <a:p>
            <a:pPr lvl="1"/>
            <a:r>
              <a:rPr lang="sl-SI" sz="1800" dirty="0" smtClean="0"/>
              <a:t>1. </a:t>
            </a:r>
            <a:r>
              <a:rPr lang="sl-SI" sz="1800" dirty="0" err="1" smtClean="0"/>
              <a:t>Ministarstvo</a:t>
            </a:r>
            <a:r>
              <a:rPr lang="sl-SI" sz="1800" dirty="0" smtClean="0"/>
              <a:t> civilnih </a:t>
            </a:r>
            <a:r>
              <a:rPr lang="sl-SI" sz="1800" dirty="0" err="1" smtClean="0"/>
              <a:t>poslova</a:t>
            </a:r>
            <a:r>
              <a:rPr lang="sl-SI" sz="1800" dirty="0" smtClean="0"/>
              <a:t> u BiH</a:t>
            </a:r>
          </a:p>
          <a:p>
            <a:pPr lvl="1"/>
            <a:r>
              <a:rPr lang="sl-SI" sz="1800" dirty="0" err="1" smtClean="0"/>
              <a:t>2.Konferencija</a:t>
            </a:r>
            <a:r>
              <a:rPr lang="sl-SI" sz="1800" dirty="0" smtClean="0"/>
              <a:t> </a:t>
            </a:r>
            <a:r>
              <a:rPr lang="sl-SI" sz="1800" dirty="0" err="1" smtClean="0"/>
              <a:t>ministara</a:t>
            </a:r>
            <a:r>
              <a:rPr lang="sl-SI" sz="1800" dirty="0" smtClean="0"/>
              <a:t> </a:t>
            </a:r>
            <a:r>
              <a:rPr lang="sl-SI" sz="1800" dirty="0" err="1" smtClean="0"/>
              <a:t>obrazovanja</a:t>
            </a:r>
            <a:r>
              <a:rPr lang="sl-SI" sz="1800" dirty="0" smtClean="0"/>
              <a:t> u BiH</a:t>
            </a:r>
          </a:p>
          <a:p>
            <a:pPr lvl="1"/>
            <a:r>
              <a:rPr lang="sl-SI" sz="1800" dirty="0" err="1" smtClean="0"/>
              <a:t>3.Vijeće</a:t>
            </a:r>
            <a:r>
              <a:rPr lang="sl-SI" sz="1800" dirty="0" smtClean="0"/>
              <a:t> za </a:t>
            </a:r>
            <a:r>
              <a:rPr lang="sl-SI" sz="1800" dirty="0" err="1" smtClean="0"/>
              <a:t>opće</a:t>
            </a:r>
            <a:r>
              <a:rPr lang="sl-SI" sz="1800" dirty="0" smtClean="0"/>
              <a:t> </a:t>
            </a:r>
            <a:r>
              <a:rPr lang="sl-SI" sz="1800" dirty="0" err="1" smtClean="0"/>
              <a:t>obrazovanje</a:t>
            </a:r>
            <a:r>
              <a:rPr lang="sl-SI" sz="1800" dirty="0" smtClean="0"/>
              <a:t> u BiH</a:t>
            </a:r>
          </a:p>
          <a:p>
            <a:r>
              <a:rPr lang="sl-SI" sz="1800" dirty="0" smtClean="0"/>
              <a:t>Na </a:t>
            </a:r>
            <a:r>
              <a:rPr lang="sl-SI" sz="1800" dirty="0" smtClean="0"/>
              <a:t>razini </a:t>
            </a:r>
            <a:r>
              <a:rPr lang="sl-SI" sz="1800" dirty="0" smtClean="0"/>
              <a:t>entiteta, </a:t>
            </a:r>
            <a:r>
              <a:rPr lang="sl-SI" sz="1800" dirty="0" smtClean="0"/>
              <a:t>kantona/županija </a:t>
            </a:r>
            <a:r>
              <a:rPr lang="sl-SI" sz="1800" dirty="0" smtClean="0"/>
              <a:t>i DB </a:t>
            </a:r>
          </a:p>
          <a:p>
            <a:pPr lvl="1"/>
            <a:r>
              <a:rPr lang="sl-SI" sz="1800" dirty="0" smtClean="0"/>
              <a:t>1. </a:t>
            </a:r>
            <a:r>
              <a:rPr lang="sl-SI" sz="1800" dirty="0" err="1" smtClean="0"/>
              <a:t>Ministarsvo</a:t>
            </a:r>
            <a:r>
              <a:rPr lang="sl-SI" sz="1800" dirty="0" smtClean="0"/>
              <a:t> </a:t>
            </a:r>
            <a:r>
              <a:rPr lang="sl-SI" sz="1800" dirty="0" err="1" smtClean="0"/>
              <a:t>prosvjete</a:t>
            </a:r>
            <a:r>
              <a:rPr lang="sl-SI" sz="1800" dirty="0" smtClean="0"/>
              <a:t> i kulture RS i Kantonalna </a:t>
            </a:r>
            <a:r>
              <a:rPr lang="sl-SI" sz="1800" dirty="0" err="1" smtClean="0"/>
              <a:t>ministarstava</a:t>
            </a:r>
            <a:r>
              <a:rPr lang="sl-SI" sz="1800" dirty="0" smtClean="0"/>
              <a:t> </a:t>
            </a:r>
            <a:r>
              <a:rPr lang="sl-SI" sz="1800" dirty="0" err="1" smtClean="0"/>
              <a:t>obrazovanja</a:t>
            </a:r>
            <a:r>
              <a:rPr lang="sl-SI" sz="1800" dirty="0" smtClean="0"/>
              <a:t> u F BiH (10) BiH i </a:t>
            </a:r>
            <a:r>
              <a:rPr lang="sl-SI" sz="1800" dirty="0" err="1" smtClean="0"/>
              <a:t>Odjeljenje</a:t>
            </a:r>
            <a:r>
              <a:rPr lang="sl-SI" sz="1800" dirty="0" smtClean="0"/>
              <a:t> za </a:t>
            </a:r>
            <a:r>
              <a:rPr lang="sl-SI" sz="1800" dirty="0" err="1" smtClean="0"/>
              <a:t>obrazovanje</a:t>
            </a:r>
            <a:r>
              <a:rPr lang="sl-SI" sz="1800" dirty="0" smtClean="0"/>
              <a:t> u Vladi DB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="" xmlns:p14="http://schemas.microsoft.com/office/powerpoint/2010/main" val="36931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sl-SI" smtClean="0"/>
              <a:t>Implementacija - osposobljenost</a:t>
            </a:r>
          </a:p>
        </p:txBody>
      </p:sp>
      <p:sp>
        <p:nvSpPr>
          <p:cNvPr id="34819" name="Ograda vsebine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608513"/>
          </a:xfrm>
        </p:spPr>
        <p:txBody>
          <a:bodyPr/>
          <a:lstStyle/>
          <a:p>
            <a:r>
              <a:rPr lang="sl-SI" sz="1800" dirty="0" smtClean="0"/>
              <a:t>Agencija </a:t>
            </a:r>
            <a:r>
              <a:rPr lang="sl-SI" sz="1800" dirty="0" smtClean="0"/>
              <a:t>s </a:t>
            </a:r>
            <a:r>
              <a:rPr lang="sl-SI" sz="1800" dirty="0" smtClean="0"/>
              <a:t>trenutno raspoloživim  kadrom je osposobljena da izvršava sve </a:t>
            </a:r>
            <a:r>
              <a:rPr lang="sl-SI" sz="1800" dirty="0" smtClean="0"/>
              <a:t>obveze </a:t>
            </a:r>
            <a:r>
              <a:rPr lang="sl-SI" sz="1800" dirty="0" smtClean="0"/>
              <a:t>proizašle  iz Zakona …;</a:t>
            </a:r>
          </a:p>
          <a:p>
            <a:r>
              <a:rPr lang="sl-SI" sz="1800" dirty="0" smtClean="0"/>
              <a:t>Mislim da svima treba dodatna obuka u smislu prevazilaženja naših BH problema , a što se implementacije kao čina tiče svi su solidno osposobljeni;</a:t>
            </a:r>
          </a:p>
          <a:p>
            <a:r>
              <a:rPr lang="sl-SI" sz="1800" dirty="0" smtClean="0"/>
              <a:t>Imam iskustva u edukaciji nastavnika, davanju smjernica za provođenje obuke, organizaciji i vođenju radionica, seminara;</a:t>
            </a:r>
          </a:p>
          <a:p>
            <a:r>
              <a:rPr lang="sl-SI" sz="1800" dirty="0" smtClean="0"/>
              <a:t>Potrebna je dodatna obuka uposlenih iz oblasti elektronskog komuniciranja, zajedničkog iznalaženja rješenja, predstavljanja rada Agencije javnosti i na stručnim skupovima u smislu zagovaranja i povezivanja (javni nastup), pravilne izrade pisanog dokumenta, osmišljavanje administrativnog protokola izvještavanja i pravovremeno obavještavanja uposlenika o aktivnostima i obukama u kojima treba da </a:t>
            </a:r>
            <a:r>
              <a:rPr lang="sl-SI" sz="1800" dirty="0" smtClean="0"/>
              <a:t>sudjeluju</a:t>
            </a:r>
            <a:endParaRPr lang="sl-SI" sz="1800" dirty="0" smtClean="0"/>
          </a:p>
          <a:p>
            <a:r>
              <a:rPr lang="sl-SI" sz="1800" dirty="0" smtClean="0"/>
              <a:t>Mislim da svima treba dodatna obuka u smislu prevazilaženja naših BH problema , a što se implementacije kao čina tiče svi su solidno osposobljeni Možda nastavnike treba redovno osposobljavati u smislu razvoja novih nastavnih metoda i upotrebe </a:t>
            </a:r>
            <a:r>
              <a:rPr lang="sl-SI" sz="1800" dirty="0" smtClean="0"/>
              <a:t>suvremene </a:t>
            </a:r>
            <a:r>
              <a:rPr lang="sl-SI" sz="1800" dirty="0" smtClean="0"/>
              <a:t>tehnologije </a:t>
            </a:r>
          </a:p>
        </p:txBody>
      </p:sp>
    </p:spTree>
    <p:extLst>
      <p:ext uri="{BB962C8B-B14F-4D97-AF65-F5344CB8AC3E}">
        <p14:creationId xmlns="" xmlns:p14="http://schemas.microsoft.com/office/powerpoint/2010/main" val="275422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sl-SI" smtClean="0"/>
              <a:t>Implementacija - problemi</a:t>
            </a:r>
          </a:p>
        </p:txBody>
      </p:sp>
      <p:sp>
        <p:nvSpPr>
          <p:cNvPr id="35843" name="Ograda vsebine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679950"/>
          </a:xfrm>
        </p:spPr>
        <p:txBody>
          <a:bodyPr/>
          <a:lstStyle/>
          <a:p>
            <a:r>
              <a:rPr lang="sl-SI" sz="1800" dirty="0" smtClean="0"/>
              <a:t>Nedostatak kadra APOSO, financijska ograničenja;</a:t>
            </a:r>
          </a:p>
          <a:p>
            <a:r>
              <a:rPr lang="sl-SI" sz="1800" dirty="0" smtClean="0"/>
              <a:t>Neprihvaćanje politike;</a:t>
            </a:r>
          </a:p>
          <a:p>
            <a:r>
              <a:rPr lang="sl-SI" sz="1800" dirty="0" smtClean="0"/>
              <a:t>Problem </a:t>
            </a:r>
            <a:r>
              <a:rPr lang="sl-SI" sz="1800" dirty="0" smtClean="0"/>
              <a:t>usuglašavanja</a:t>
            </a:r>
            <a:r>
              <a:rPr lang="sl-SI" sz="1800" dirty="0" smtClean="0"/>
              <a:t>, nadležnosti i koordinacije implementacije dogovorenog;</a:t>
            </a:r>
          </a:p>
          <a:p>
            <a:r>
              <a:rPr lang="sl-SI" sz="1800" dirty="0" smtClean="0"/>
              <a:t>Nedovoljno česta zasjedanja, nedovoljna jasna razgraničenja zakonskih nadležnosti i </a:t>
            </a:r>
            <a:r>
              <a:rPr lang="sl-SI" sz="1800" dirty="0" smtClean="0"/>
              <a:t>obveza</a:t>
            </a:r>
            <a:r>
              <a:rPr lang="sl-SI" sz="1800" dirty="0" smtClean="0"/>
              <a:t>, nejedinstvenost i ponekad nepomirljivost stavova;</a:t>
            </a:r>
          </a:p>
          <a:p>
            <a:r>
              <a:rPr lang="sl-SI" sz="1800" dirty="0" smtClean="0"/>
              <a:t>Preklapanje nadležnosti;</a:t>
            </a:r>
          </a:p>
          <a:p>
            <a:r>
              <a:rPr lang="sl-SI" sz="1800" dirty="0" smtClean="0"/>
              <a:t>Otpori na nižim administrativnim </a:t>
            </a:r>
            <a:r>
              <a:rPr lang="sl-SI" sz="1800" dirty="0" smtClean="0"/>
              <a:t>razinama;</a:t>
            </a:r>
            <a:endParaRPr lang="sl-SI" sz="1800" dirty="0" smtClean="0"/>
          </a:p>
          <a:p>
            <a:r>
              <a:rPr lang="sl-SI" sz="1800" dirty="0" smtClean="0"/>
              <a:t>Prihvatanje dokumenta, bez stvarne realizacije u praksi;</a:t>
            </a:r>
          </a:p>
          <a:p>
            <a:r>
              <a:rPr lang="sl-SI" sz="1800" dirty="0" smtClean="0"/>
              <a:t>Politika, sukob intersa-PZ i APOSO;</a:t>
            </a:r>
          </a:p>
          <a:p>
            <a:r>
              <a:rPr lang="sl-SI" sz="1800" dirty="0" smtClean="0"/>
              <a:t>Nastavnici nemaju nikakvu obuku , snalaze se sami, a ako im se </a:t>
            </a:r>
            <a:r>
              <a:rPr lang="sl-SI" sz="1800" dirty="0" smtClean="0"/>
              <a:t>organizira </a:t>
            </a:r>
            <a:r>
              <a:rPr lang="sl-SI" sz="1800" dirty="0" smtClean="0"/>
              <a:t>obuka ona je neadekvatna i nedovoljna . Ovu oblast tek treba urediti , bez mješanja politike;</a:t>
            </a:r>
          </a:p>
          <a:p>
            <a:r>
              <a:rPr lang="sl-SI" sz="1800" dirty="0" smtClean="0"/>
              <a:t>Koordinacija, suradnja i </a:t>
            </a:r>
            <a:r>
              <a:rPr lang="sl-SI" sz="1800" dirty="0" smtClean="0"/>
              <a:t>obveznost</a:t>
            </a:r>
            <a:r>
              <a:rPr lang="sl-SI" sz="1800" dirty="0" smtClean="0"/>
              <a:t>;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="" xmlns:p14="http://schemas.microsoft.com/office/powerpoint/2010/main" val="33290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sl-SI" smtClean="0"/>
              <a:t>Implementacija - rješavanje</a:t>
            </a:r>
          </a:p>
        </p:txBody>
      </p:sp>
      <p:sp>
        <p:nvSpPr>
          <p:cNvPr id="36867" name="Ograda vsebine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37075"/>
          </a:xfrm>
        </p:spPr>
        <p:txBody>
          <a:bodyPr/>
          <a:lstStyle/>
          <a:p>
            <a:r>
              <a:rPr lang="sl-SI" sz="1800" dirty="0" smtClean="0"/>
              <a:t>Traženjem partnerskih institucija te lobiranjem i stalnom suradnjom s Konferencijom ministara ukazujući na važnost prihvaćanja reformskih dokumenata i njihove implementacije i realizacije u obrazovnom sustavu.</a:t>
            </a:r>
          </a:p>
          <a:p>
            <a:r>
              <a:rPr lang="sl-SI" sz="1800" dirty="0" smtClean="0"/>
              <a:t>Sistem stalne edukacije i profesionalnog razvoja, kako bi realizatori i korisnici reformskih dokumenta - najčešće nastavnici, odnosno učenici,   uvidjeli stvarnu korist od njih kao i to da ih </a:t>
            </a:r>
            <a:r>
              <a:rPr lang="sl-SI" sz="1800" dirty="0" smtClean="0"/>
              <a:t>sustav </a:t>
            </a:r>
            <a:r>
              <a:rPr lang="sl-SI" sz="1800" dirty="0" smtClean="0"/>
              <a:t>potpuno podržava u realizaciji i nisu prepušteni parcijalnim, nedostatnim rješenjima</a:t>
            </a:r>
          </a:p>
          <a:p>
            <a:r>
              <a:rPr lang="sl-SI" sz="1800" dirty="0" smtClean="0"/>
              <a:t>Inicijalano obrazovanje nastavnika treba da upućuje i na reformske dokumente i novine koje su dio svakodnevne prakse, dakle jačati </a:t>
            </a:r>
            <a:r>
              <a:rPr lang="sl-SI" sz="1800" dirty="0" smtClean="0"/>
              <a:t>suradnju s </a:t>
            </a:r>
            <a:r>
              <a:rPr lang="sl-SI" sz="1800" dirty="0" smtClean="0"/>
              <a:t>fakultetima za obrazovanje nastavnika, odgajatelja i usklađivanje programa </a:t>
            </a:r>
            <a:r>
              <a:rPr lang="sl-SI" sz="1800" dirty="0" smtClean="0"/>
              <a:t>s </a:t>
            </a:r>
            <a:r>
              <a:rPr lang="sl-SI" sz="1800" dirty="0" smtClean="0"/>
              <a:t>ovim zahtjevima</a:t>
            </a:r>
          </a:p>
          <a:p>
            <a:r>
              <a:rPr lang="sl-SI" sz="1800" dirty="0" smtClean="0"/>
              <a:t>Okrugli stolovi,rasprave, pozivanje Vijeća roditelja i Vijeća učenika</a:t>
            </a:r>
          </a:p>
          <a:p>
            <a:r>
              <a:rPr lang="sl-SI" sz="1800" dirty="0" smtClean="0"/>
              <a:t>Traženjem partnerskih institucija </a:t>
            </a:r>
          </a:p>
        </p:txBody>
      </p:sp>
    </p:spTree>
    <p:extLst>
      <p:ext uri="{BB962C8B-B14F-4D97-AF65-F5344CB8AC3E}">
        <p14:creationId xmlns="" xmlns:p14="http://schemas.microsoft.com/office/powerpoint/2010/main" val="174189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Implementacija - rješavanje</a:t>
            </a:r>
          </a:p>
        </p:txBody>
      </p:sp>
      <p:sp>
        <p:nvSpPr>
          <p:cNvPr id="37891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1800" dirty="0" smtClean="0"/>
              <a:t>Veća promocija rada APOSO</a:t>
            </a:r>
          </a:p>
          <a:p>
            <a:r>
              <a:rPr lang="sl-SI" sz="1800" dirty="0" smtClean="0"/>
              <a:t>Odgovarajućom legislativom na </a:t>
            </a:r>
            <a:r>
              <a:rPr lang="sl-SI" sz="1800" dirty="0" smtClean="0"/>
              <a:t>razini </a:t>
            </a:r>
            <a:r>
              <a:rPr lang="sl-SI" sz="1800" dirty="0" smtClean="0"/>
              <a:t>države , obrazovnih vlasti i socijalnih partnera .</a:t>
            </a:r>
          </a:p>
          <a:p>
            <a:r>
              <a:rPr lang="sl-SI" sz="1800" dirty="0" smtClean="0"/>
              <a:t>intenzivnija komunikacija i suradnja između PZ i APOSO, okrugli stolovi, rasprave ,kontakti s Vijećem roditelja i Vijećem učenika.</a:t>
            </a:r>
          </a:p>
          <a:p>
            <a:r>
              <a:rPr lang="sl-SI" sz="1800" dirty="0" smtClean="0"/>
              <a:t>Osmišljavanjem aspekta </a:t>
            </a:r>
            <a:r>
              <a:rPr lang="sl-SI" sz="1800" dirty="0" smtClean="0"/>
              <a:t>obveznosti </a:t>
            </a:r>
            <a:r>
              <a:rPr lang="sl-SI" sz="1800" dirty="0" smtClean="0"/>
              <a:t>i </a:t>
            </a:r>
            <a:r>
              <a:rPr lang="sl-SI" sz="1800" dirty="0" smtClean="0"/>
              <a:t>motiviranosti </a:t>
            </a:r>
            <a:r>
              <a:rPr lang="sl-SI" sz="1800" dirty="0" smtClean="0"/>
              <a:t>u smislu profesionalne dužnosti i profesionalnog razvoja. Na primjer, zajedničkim obrazovnim projektom ispred EU.</a:t>
            </a:r>
          </a:p>
          <a:p>
            <a:r>
              <a:rPr lang="sl-SI" sz="1800" dirty="0" smtClean="0"/>
              <a:t>suradnjom s </a:t>
            </a:r>
            <a:r>
              <a:rPr lang="sl-SI" sz="1800" dirty="0" smtClean="0"/>
              <a:t>nadležnim obrazovnim vlastima u entitetima, </a:t>
            </a:r>
            <a:r>
              <a:rPr lang="sl-SI" sz="1800" dirty="0" smtClean="0"/>
              <a:t>kantonima/županijama </a:t>
            </a:r>
            <a:r>
              <a:rPr lang="sl-SI" sz="1800" dirty="0" smtClean="0"/>
              <a:t>i DB BiH</a:t>
            </a:r>
          </a:p>
          <a:p>
            <a:r>
              <a:rPr lang="sl-SI" sz="1800" dirty="0" smtClean="0"/>
              <a:t>Promjena uloge APOSO od savjetodavne do </a:t>
            </a:r>
            <a:r>
              <a:rPr lang="sl-SI" sz="1800" dirty="0" smtClean="0"/>
              <a:t>obvezujuće</a:t>
            </a:r>
            <a:endParaRPr lang="sl-SI" sz="1800" dirty="0" smtClean="0"/>
          </a:p>
          <a:p>
            <a:endParaRPr lang="sl-SI" sz="1800" dirty="0" smtClean="0"/>
          </a:p>
        </p:txBody>
      </p:sp>
    </p:spTree>
    <p:extLst>
      <p:ext uri="{BB962C8B-B14F-4D97-AF65-F5344CB8AC3E}">
        <p14:creationId xmlns="" xmlns:p14="http://schemas.microsoft.com/office/powerpoint/2010/main" val="270829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Podrška ustanovama - </a:t>
            </a:r>
            <a:r>
              <a:rPr lang="sl-SI" dirty="0" smtClean="0"/>
              <a:t>inicijativa</a:t>
            </a:r>
            <a:endParaRPr lang="sl-SI" dirty="0" smtClean="0"/>
          </a:p>
        </p:txBody>
      </p:sp>
      <p:sp>
        <p:nvSpPr>
          <p:cNvPr id="38915" name="Ograda vsebine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392613"/>
          </a:xfrm>
        </p:spPr>
        <p:txBody>
          <a:bodyPr/>
          <a:lstStyle/>
          <a:p>
            <a:r>
              <a:rPr lang="sl-SI" sz="1800" dirty="0" smtClean="0"/>
              <a:t>APOSO</a:t>
            </a:r>
          </a:p>
          <a:p>
            <a:r>
              <a:rPr lang="sl-SI" sz="1800" dirty="0" smtClean="0"/>
              <a:t>Konferencija ministara obrazovanja u BiH, MCP,  APOSO</a:t>
            </a:r>
          </a:p>
          <a:p>
            <a:r>
              <a:rPr lang="sl-SI" sz="1800" dirty="0" smtClean="0"/>
              <a:t>MCP, Agencija, resorna ministarstva/PZ/ZŠ/PI</a:t>
            </a:r>
          </a:p>
          <a:p>
            <a:r>
              <a:rPr lang="sl-SI" sz="1800" dirty="0" smtClean="0"/>
              <a:t>Ministarstvo civilnih poslova, Ministarstva obrazovanja, lokalna zajednica, škole, </a:t>
            </a:r>
            <a:r>
              <a:rPr lang="sl-SI" sz="1800" dirty="0" smtClean="0"/>
              <a:t>ravnatelji </a:t>
            </a:r>
            <a:r>
              <a:rPr lang="sl-SI" sz="1800" dirty="0" smtClean="0"/>
              <a:t>škola i roditelji.</a:t>
            </a:r>
          </a:p>
          <a:p>
            <a:r>
              <a:rPr lang="sl-SI" sz="1800" dirty="0" smtClean="0"/>
              <a:t>Na </a:t>
            </a:r>
            <a:r>
              <a:rPr lang="sl-SI" sz="1800" dirty="0" smtClean="0"/>
              <a:t>razini </a:t>
            </a:r>
            <a:r>
              <a:rPr lang="sl-SI" sz="1800" dirty="0" smtClean="0"/>
              <a:t>BiH</a:t>
            </a:r>
          </a:p>
          <a:p>
            <a:pPr lvl="1"/>
            <a:r>
              <a:rPr lang="sl-SI" sz="1800" dirty="0" smtClean="0"/>
              <a:t>1. Ministarstvo civilnih poslova BiH</a:t>
            </a:r>
          </a:p>
          <a:p>
            <a:pPr lvl="1"/>
            <a:r>
              <a:rPr lang="sl-SI" sz="1800" dirty="0" smtClean="0"/>
              <a:t>2. Konferencija ministara obrazovanja u BiH</a:t>
            </a:r>
          </a:p>
          <a:p>
            <a:pPr lvl="1"/>
            <a:r>
              <a:rPr lang="sl-SI" sz="1800" dirty="0" smtClean="0"/>
              <a:t>3.  Vijeće za opće obrazovanje u BiH</a:t>
            </a:r>
          </a:p>
          <a:p>
            <a:r>
              <a:rPr lang="sl-SI" sz="1800" dirty="0" smtClean="0"/>
              <a:t>Na </a:t>
            </a:r>
            <a:r>
              <a:rPr lang="sl-SI" sz="1800" dirty="0" smtClean="0"/>
              <a:t>razini </a:t>
            </a:r>
            <a:r>
              <a:rPr lang="sl-SI" sz="1800" dirty="0" smtClean="0"/>
              <a:t>entiteta, </a:t>
            </a:r>
            <a:r>
              <a:rPr lang="sl-SI" sz="1800" dirty="0" smtClean="0"/>
              <a:t>kantona/županija </a:t>
            </a:r>
            <a:r>
              <a:rPr lang="sl-SI" sz="1800" dirty="0" smtClean="0"/>
              <a:t>i DB</a:t>
            </a:r>
          </a:p>
          <a:p>
            <a:pPr lvl="1"/>
            <a:r>
              <a:rPr lang="sl-SI" sz="1800" dirty="0" smtClean="0"/>
              <a:t>1.Federalno ministarstvo obrazovanja i nauke Mostar</a:t>
            </a:r>
          </a:p>
          <a:p>
            <a:pPr lvl="1"/>
            <a:r>
              <a:rPr lang="sl-SI" sz="1800" dirty="0" smtClean="0"/>
              <a:t>2. Ministarsvo prosvjete i kulture RS BiH, </a:t>
            </a:r>
            <a:r>
              <a:rPr lang="sl-SI" sz="1800" dirty="0" smtClean="0"/>
              <a:t>kantonalna/županijska </a:t>
            </a:r>
            <a:r>
              <a:rPr lang="sl-SI" sz="1800" dirty="0" smtClean="0"/>
              <a:t>ministarstava obrazovanja u F BiH (10) BiH i Odjeljenje  za obrazovanje u Vladi DB.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="" xmlns:p14="http://schemas.microsoft.com/office/powerpoint/2010/main" val="20154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Podrška ustanovama - osposobljenost</a:t>
            </a:r>
          </a:p>
        </p:txBody>
      </p:sp>
      <p:sp>
        <p:nvSpPr>
          <p:cNvPr id="39939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1800" dirty="0" smtClean="0"/>
              <a:t>Potrebno je dobro poznavanje procesa </a:t>
            </a:r>
            <a:r>
              <a:rPr lang="sl-SI" sz="1800" dirty="0" err="1" smtClean="0"/>
              <a:t>provedbe</a:t>
            </a:r>
            <a:r>
              <a:rPr lang="sl-SI" sz="1800" dirty="0" smtClean="0"/>
              <a:t> reforme;</a:t>
            </a:r>
          </a:p>
          <a:p>
            <a:r>
              <a:rPr lang="sl-SI" sz="1800" dirty="0" smtClean="0"/>
              <a:t>Malo </a:t>
            </a:r>
            <a:r>
              <a:rPr lang="sl-SI" sz="1800" dirty="0" err="1" smtClean="0"/>
              <a:t>iskustva</a:t>
            </a:r>
            <a:r>
              <a:rPr lang="sl-SI" sz="1800" dirty="0" smtClean="0"/>
              <a:t>, za </a:t>
            </a:r>
            <a:r>
              <a:rPr lang="sl-SI" sz="1800" dirty="0" err="1" smtClean="0"/>
              <a:t>takav</a:t>
            </a:r>
            <a:r>
              <a:rPr lang="sl-SI" sz="1800" dirty="0" smtClean="0"/>
              <a:t> rad </a:t>
            </a:r>
            <a:r>
              <a:rPr lang="sl-SI" sz="1800" dirty="0" err="1" smtClean="0"/>
              <a:t>bih</a:t>
            </a:r>
            <a:r>
              <a:rPr lang="sl-SI" sz="1800" dirty="0" smtClean="0"/>
              <a:t> </a:t>
            </a:r>
            <a:r>
              <a:rPr lang="sl-SI" sz="1800" dirty="0" err="1" smtClean="0"/>
              <a:t>trebala</a:t>
            </a:r>
            <a:r>
              <a:rPr lang="sl-SI" sz="1800" dirty="0" smtClean="0"/>
              <a:t> </a:t>
            </a:r>
            <a:r>
              <a:rPr lang="sl-SI" sz="1800" dirty="0" err="1" smtClean="0"/>
              <a:t>neku</a:t>
            </a:r>
            <a:r>
              <a:rPr lang="sl-SI" sz="1800" dirty="0" smtClean="0"/>
              <a:t> </a:t>
            </a:r>
            <a:r>
              <a:rPr lang="sl-SI" sz="1800" dirty="0" err="1" smtClean="0"/>
              <a:t>edukaciju</a:t>
            </a:r>
            <a:r>
              <a:rPr lang="sl-SI" sz="1800" dirty="0" smtClean="0"/>
              <a:t>;</a:t>
            </a:r>
          </a:p>
          <a:p>
            <a:r>
              <a:rPr lang="sl-SI" sz="1800" dirty="0" smtClean="0"/>
              <a:t>Djelimično osposobljeni; jačati </a:t>
            </a:r>
            <a:r>
              <a:rPr lang="sl-SI" sz="1800" dirty="0" smtClean="0"/>
              <a:t>jezično-komunikacijsku </a:t>
            </a:r>
            <a:r>
              <a:rPr lang="sl-SI" sz="1800" dirty="0" smtClean="0"/>
              <a:t>sposobnost medija; osmisliti udžbeničku politiku koja se temelji na standardima za tržište rada;</a:t>
            </a:r>
          </a:p>
          <a:p>
            <a:r>
              <a:rPr lang="sl-SI" sz="1800" dirty="0" err="1" smtClean="0"/>
              <a:t>Vještine</a:t>
            </a:r>
            <a:r>
              <a:rPr lang="sl-SI" sz="1800" dirty="0" smtClean="0"/>
              <a:t> komunikacije i dobro poznavanje reformskih koraka;</a:t>
            </a:r>
          </a:p>
          <a:p>
            <a:r>
              <a:rPr lang="sl-SI" sz="1800" dirty="0" err="1" smtClean="0"/>
              <a:t>Jačati</a:t>
            </a:r>
            <a:r>
              <a:rPr lang="sl-SI" sz="1800" dirty="0" smtClean="0"/>
              <a:t> jezično-komunikacijske sposobnosti medija osmisliti </a:t>
            </a:r>
            <a:r>
              <a:rPr lang="sl-SI" sz="1800" dirty="0" err="1" smtClean="0"/>
              <a:t>udžbeničku</a:t>
            </a:r>
            <a:r>
              <a:rPr lang="sl-SI" sz="1800" dirty="0" smtClean="0"/>
              <a:t> politiku </a:t>
            </a:r>
            <a:r>
              <a:rPr lang="sl-SI" sz="1800" dirty="0" err="1" smtClean="0"/>
              <a:t>koja</a:t>
            </a:r>
            <a:r>
              <a:rPr lang="sl-SI" sz="1800" dirty="0" smtClean="0"/>
              <a:t> se temelji na </a:t>
            </a:r>
            <a:r>
              <a:rPr lang="sl-SI" sz="1800" dirty="0" err="1" smtClean="0"/>
              <a:t>standardima</a:t>
            </a:r>
            <a:r>
              <a:rPr lang="sl-SI" sz="1800" dirty="0" smtClean="0"/>
              <a:t> </a:t>
            </a:r>
            <a:r>
              <a:rPr lang="sl-SI" sz="1800" dirty="0" err="1" smtClean="0"/>
              <a:t>tržišta</a:t>
            </a:r>
            <a:r>
              <a:rPr lang="sl-SI" sz="1800" dirty="0" smtClean="0"/>
              <a:t> rada;</a:t>
            </a:r>
          </a:p>
          <a:p>
            <a:r>
              <a:rPr lang="sl-SI" sz="1800" dirty="0" smtClean="0"/>
              <a:t>Agencija </a:t>
            </a:r>
            <a:r>
              <a:rPr lang="sl-SI" sz="1800" dirty="0" smtClean="0"/>
              <a:t>s </a:t>
            </a:r>
            <a:r>
              <a:rPr lang="sl-SI" sz="1800" dirty="0" smtClean="0"/>
              <a:t>trenutno raspoloživim  kadrom je osposobljena da izvršava sve </a:t>
            </a:r>
            <a:r>
              <a:rPr lang="sl-SI" sz="1800" dirty="0" smtClean="0"/>
              <a:t>obveze </a:t>
            </a:r>
            <a:r>
              <a:rPr lang="sl-SI" sz="1800" dirty="0" smtClean="0"/>
              <a:t>proizašle  iz Zakona o Agenciji za predškolsko osnovno i srednje obrazovanje i Ovirnog zakona o osnovnom i srednjem obrazovanju u BiH.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="" xmlns:p14="http://schemas.microsoft.com/office/powerpoint/2010/main" val="328428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Podrška ustanovama - problemi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l-SI" sz="1800" dirty="0" smtClean="0"/>
              <a:t>Kadrovski resursi</a:t>
            </a:r>
          </a:p>
          <a:p>
            <a:pPr>
              <a:defRPr/>
            </a:pPr>
            <a:r>
              <a:rPr lang="sl-SI" sz="1800" dirty="0" err="1" smtClean="0"/>
              <a:t>Otpor</a:t>
            </a:r>
            <a:r>
              <a:rPr lang="sl-SI" sz="1800" dirty="0" smtClean="0"/>
              <a:t> </a:t>
            </a:r>
            <a:r>
              <a:rPr lang="sl-SI" sz="1800" dirty="0"/>
              <a:t>nadležnih </a:t>
            </a:r>
            <a:r>
              <a:rPr lang="sl-SI" sz="1800" dirty="0" err="1"/>
              <a:t>ministarstava</a:t>
            </a:r>
            <a:r>
              <a:rPr lang="sl-SI" sz="1800" dirty="0"/>
              <a:t> </a:t>
            </a:r>
            <a:r>
              <a:rPr lang="sl-SI" sz="1800" dirty="0" err="1"/>
              <a:t>obrazovanja</a:t>
            </a:r>
            <a:r>
              <a:rPr lang="sl-SI" sz="1800" dirty="0"/>
              <a:t> u </a:t>
            </a:r>
            <a:r>
              <a:rPr lang="sl-SI" sz="1800" dirty="0" err="1"/>
              <a:t>imlementaciji</a:t>
            </a:r>
            <a:r>
              <a:rPr lang="sl-SI" sz="1800" dirty="0"/>
              <a:t> </a:t>
            </a:r>
            <a:r>
              <a:rPr lang="sl-SI" sz="1800" dirty="0" err="1"/>
              <a:t>predviđenih</a:t>
            </a:r>
            <a:r>
              <a:rPr lang="sl-SI" sz="1800" dirty="0"/>
              <a:t> </a:t>
            </a:r>
            <a:r>
              <a:rPr lang="sl-SI" sz="1800" dirty="0" err="1"/>
              <a:t>izmjena</a:t>
            </a:r>
            <a:r>
              <a:rPr lang="sl-SI" sz="1800" dirty="0"/>
              <a:t> i </a:t>
            </a:r>
            <a:r>
              <a:rPr lang="sl-SI" sz="1800" dirty="0" err="1"/>
              <a:t>zahtjeva</a:t>
            </a:r>
            <a:r>
              <a:rPr lang="sl-SI" sz="1800" dirty="0"/>
              <a:t> kako bi se realizirale u </a:t>
            </a:r>
            <a:r>
              <a:rPr lang="sl-SI" sz="1800" dirty="0" err="1"/>
              <a:t>potpunosti</a:t>
            </a:r>
            <a:r>
              <a:rPr lang="sl-SI" sz="1800" dirty="0" smtClean="0"/>
              <a:t>.</a:t>
            </a:r>
            <a:endParaRPr lang="sl-SI" sz="1800" dirty="0"/>
          </a:p>
          <a:p>
            <a:pPr>
              <a:defRPr/>
            </a:pPr>
            <a:r>
              <a:rPr lang="sl-SI" sz="1800" dirty="0" err="1"/>
              <a:t>L</a:t>
            </a:r>
            <a:r>
              <a:rPr lang="sl-SI" sz="1800" dirty="0" err="1" smtClean="0"/>
              <a:t>egislativa</a:t>
            </a:r>
            <a:r>
              <a:rPr lang="sl-SI" sz="1800" dirty="0"/>
              <a:t>, standardi u </a:t>
            </a:r>
            <a:r>
              <a:rPr lang="sl-SI" sz="1800" dirty="0" err="1"/>
              <a:t>određenim</a:t>
            </a:r>
            <a:r>
              <a:rPr lang="sl-SI" sz="1800" dirty="0"/>
              <a:t> oblastima</a:t>
            </a:r>
          </a:p>
          <a:p>
            <a:pPr>
              <a:defRPr/>
            </a:pPr>
            <a:r>
              <a:rPr lang="sl-SI" sz="1800" dirty="0" err="1"/>
              <a:t>N</a:t>
            </a:r>
            <a:r>
              <a:rPr lang="sl-SI" sz="1800" dirty="0" err="1" smtClean="0"/>
              <a:t>ezainteresovanost</a:t>
            </a:r>
            <a:r>
              <a:rPr lang="sl-SI" sz="1800" dirty="0" smtClean="0"/>
              <a:t> </a:t>
            </a:r>
            <a:r>
              <a:rPr lang="sl-SI" sz="1800" dirty="0"/>
              <a:t>medija za stvarno stanje u </a:t>
            </a:r>
            <a:r>
              <a:rPr lang="sl-SI" sz="1800" dirty="0" err="1"/>
              <a:t>obrazovanju</a:t>
            </a:r>
            <a:r>
              <a:rPr lang="sl-SI" sz="1800" dirty="0"/>
              <a:t>, </a:t>
            </a:r>
            <a:r>
              <a:rPr lang="sl-SI" sz="1800" dirty="0" err="1"/>
              <a:t>bave</a:t>
            </a:r>
            <a:r>
              <a:rPr lang="sl-SI" sz="1800" dirty="0"/>
              <a:t> se </a:t>
            </a:r>
            <a:r>
              <a:rPr lang="sl-SI" sz="1800" dirty="0" err="1"/>
              <a:t>incidentima</a:t>
            </a:r>
            <a:r>
              <a:rPr lang="sl-SI" sz="1800" dirty="0"/>
              <a:t> i </a:t>
            </a:r>
            <a:r>
              <a:rPr lang="sl-SI" sz="1800" dirty="0" err="1"/>
              <a:t>skandalima</a:t>
            </a:r>
            <a:r>
              <a:rPr lang="sl-SI" sz="1800" dirty="0"/>
              <a:t>, a ne </a:t>
            </a:r>
            <a:r>
              <a:rPr lang="sl-SI" sz="1800" dirty="0" err="1"/>
              <a:t>istraživačkim</a:t>
            </a:r>
            <a:r>
              <a:rPr lang="sl-SI" sz="1800" dirty="0"/>
              <a:t> novinarstvom </a:t>
            </a:r>
            <a:r>
              <a:rPr lang="sl-SI" sz="1800" dirty="0" err="1"/>
              <a:t>npr.dvije</a:t>
            </a:r>
            <a:r>
              <a:rPr lang="sl-SI" sz="1800" dirty="0"/>
              <a:t> </a:t>
            </a:r>
            <a:r>
              <a:rPr lang="sl-SI" sz="1800" dirty="0" err="1"/>
              <a:t>škole</a:t>
            </a:r>
            <a:r>
              <a:rPr lang="sl-SI" sz="1800" dirty="0"/>
              <a:t> pod </a:t>
            </a:r>
            <a:r>
              <a:rPr lang="sl-SI" sz="1800" dirty="0" err="1"/>
              <a:t>jednim</a:t>
            </a:r>
            <a:r>
              <a:rPr lang="sl-SI" sz="1800" dirty="0"/>
              <a:t> krovom, o </a:t>
            </a:r>
            <a:r>
              <a:rPr lang="sl-SI" sz="1800" dirty="0" err="1"/>
              <a:t>tome</a:t>
            </a:r>
            <a:r>
              <a:rPr lang="sl-SI" sz="1800" dirty="0"/>
              <a:t> </a:t>
            </a:r>
            <a:r>
              <a:rPr lang="sl-SI" sz="1800" dirty="0" err="1"/>
              <a:t>već</a:t>
            </a:r>
            <a:r>
              <a:rPr lang="sl-SI" sz="1800" dirty="0"/>
              <a:t> 15 </a:t>
            </a:r>
            <a:r>
              <a:rPr lang="sl-SI" sz="1800" dirty="0" err="1"/>
              <a:t>godina</a:t>
            </a:r>
            <a:r>
              <a:rPr lang="sl-SI" sz="1800" dirty="0"/>
              <a:t>, </a:t>
            </a:r>
            <a:r>
              <a:rPr lang="sl-SI" sz="1800" dirty="0" err="1"/>
              <a:t>kao</a:t>
            </a:r>
            <a:r>
              <a:rPr lang="sl-SI" sz="1800" dirty="0"/>
              <a:t> da je to </a:t>
            </a:r>
            <a:r>
              <a:rPr lang="sl-SI" sz="1800" dirty="0" err="1"/>
              <a:t>jedini</a:t>
            </a:r>
            <a:r>
              <a:rPr lang="sl-SI" sz="1800" dirty="0"/>
              <a:t> </a:t>
            </a:r>
            <a:r>
              <a:rPr lang="sl-SI" sz="1800" dirty="0" err="1"/>
              <a:t>ili</a:t>
            </a:r>
            <a:r>
              <a:rPr lang="sl-SI" sz="1800" dirty="0"/>
              <a:t> </a:t>
            </a:r>
            <a:r>
              <a:rPr lang="sl-SI" sz="1800" dirty="0" err="1"/>
              <a:t>najvažniji</a:t>
            </a:r>
            <a:r>
              <a:rPr lang="sl-SI" sz="1800" dirty="0"/>
              <a:t> problem u našem </a:t>
            </a:r>
            <a:r>
              <a:rPr lang="sl-SI" sz="1800" dirty="0" err="1"/>
              <a:t>obrazovanju</a:t>
            </a:r>
            <a:r>
              <a:rPr lang="sl-SI" sz="1800" dirty="0"/>
              <a:t>, a i dalje se </a:t>
            </a:r>
            <a:r>
              <a:rPr lang="sl-SI" sz="1800" dirty="0" err="1"/>
              <a:t>ništa</a:t>
            </a:r>
            <a:r>
              <a:rPr lang="sl-SI" sz="1800" dirty="0"/>
              <a:t> ne </a:t>
            </a:r>
            <a:r>
              <a:rPr lang="sl-SI" sz="1800" dirty="0" err="1"/>
              <a:t>mijenja</a:t>
            </a:r>
            <a:endParaRPr lang="sl-SI" sz="1800" dirty="0"/>
          </a:p>
          <a:p>
            <a:pPr>
              <a:defRPr/>
            </a:pPr>
            <a:r>
              <a:rPr lang="sl-SI" sz="1800" dirty="0" err="1"/>
              <a:t>P</a:t>
            </a:r>
            <a:r>
              <a:rPr lang="sl-SI" sz="1800" dirty="0" err="1" smtClean="0"/>
              <a:t>revid</a:t>
            </a:r>
            <a:r>
              <a:rPr lang="sl-SI" sz="1800" dirty="0" smtClean="0"/>
              <a:t> </a:t>
            </a:r>
            <a:r>
              <a:rPr lang="sl-SI" sz="1800" dirty="0"/>
              <a:t>o značaju lokalne </a:t>
            </a:r>
            <a:r>
              <a:rPr lang="sl-SI" sz="1800" dirty="0" err="1"/>
              <a:t>zajednice</a:t>
            </a:r>
            <a:r>
              <a:rPr lang="sl-SI" sz="1800" dirty="0" smtClean="0"/>
              <a:t>, </a:t>
            </a:r>
            <a:r>
              <a:rPr lang="sl-SI" sz="1800" dirty="0" err="1" smtClean="0"/>
              <a:t>nedostatak</a:t>
            </a:r>
            <a:r>
              <a:rPr lang="sl-SI" sz="1800" dirty="0" smtClean="0"/>
              <a:t> </a:t>
            </a:r>
            <a:r>
              <a:rPr lang="sl-SI" sz="1800" dirty="0"/>
              <a:t>resursa</a:t>
            </a:r>
            <a:r>
              <a:rPr lang="sl-SI" sz="1800" dirty="0" smtClean="0"/>
              <a:t>; </a:t>
            </a:r>
            <a:r>
              <a:rPr lang="sl-SI" sz="1800" dirty="0" err="1" smtClean="0"/>
              <a:t>izdavački</a:t>
            </a:r>
            <a:r>
              <a:rPr lang="sl-SI" sz="1800" dirty="0" smtClean="0"/>
              <a:t> </a:t>
            </a:r>
            <a:r>
              <a:rPr lang="sl-SI" sz="1800" dirty="0"/>
              <a:t>lobi</a:t>
            </a:r>
            <a:r>
              <a:rPr lang="sl-SI" sz="1800" dirty="0" smtClean="0"/>
              <a:t>; </a:t>
            </a:r>
            <a:r>
              <a:rPr lang="sl-SI" sz="1800" dirty="0" err="1" smtClean="0"/>
              <a:t>neprofesionalan</a:t>
            </a:r>
            <a:r>
              <a:rPr lang="sl-SI" sz="1800" dirty="0" smtClean="0"/>
              <a:t> </a:t>
            </a:r>
            <a:r>
              <a:rPr lang="sl-SI" sz="1800" dirty="0"/>
              <a:t>odnos medija prema </a:t>
            </a:r>
            <a:r>
              <a:rPr lang="sl-SI" sz="1800" dirty="0" err="1"/>
              <a:t>obrazovanju</a:t>
            </a:r>
            <a:endParaRPr lang="sl-SI" sz="1800" dirty="0"/>
          </a:p>
          <a:p>
            <a:pPr>
              <a:defRPr/>
            </a:pPr>
            <a:r>
              <a:rPr lang="sl-SI" sz="1800" dirty="0" err="1"/>
              <a:t>O</a:t>
            </a:r>
            <a:r>
              <a:rPr lang="sl-SI" sz="1800" dirty="0" err="1" smtClean="0"/>
              <a:t>tpor</a:t>
            </a:r>
            <a:r>
              <a:rPr lang="sl-SI" sz="1800" dirty="0" smtClean="0"/>
              <a:t> </a:t>
            </a:r>
            <a:r>
              <a:rPr lang="sl-SI" sz="1800" dirty="0" err="1"/>
              <a:t>ministarstava</a:t>
            </a:r>
            <a:r>
              <a:rPr lang="sl-SI" sz="1800" dirty="0"/>
              <a:t> </a:t>
            </a:r>
            <a:r>
              <a:rPr lang="sl-SI" sz="1800" dirty="0" err="1"/>
              <a:t>obrazovanja</a:t>
            </a:r>
            <a:r>
              <a:rPr lang="sl-SI" sz="1800" dirty="0"/>
              <a:t> i </a:t>
            </a:r>
            <a:r>
              <a:rPr lang="sl-SI" sz="1800" dirty="0" err="1"/>
              <a:t>izdavačkih</a:t>
            </a:r>
            <a:r>
              <a:rPr lang="sl-SI" sz="1800" dirty="0"/>
              <a:t> </a:t>
            </a:r>
            <a:r>
              <a:rPr lang="sl-SI" sz="1800" dirty="0" err="1"/>
              <a:t>kuća</a:t>
            </a:r>
            <a:r>
              <a:rPr lang="sl-SI" sz="1800" dirty="0"/>
              <a:t> </a:t>
            </a:r>
          </a:p>
          <a:p>
            <a:pPr marL="0" indent="0">
              <a:buFont typeface="Arial" charset="0"/>
              <a:buNone/>
              <a:defRPr/>
            </a:pPr>
            <a:endParaRPr lang="sl-SI" dirty="0"/>
          </a:p>
        </p:txBody>
      </p:sp>
    </p:spTree>
    <p:extLst>
      <p:ext uri="{BB962C8B-B14F-4D97-AF65-F5344CB8AC3E}">
        <p14:creationId xmlns="" xmlns:p14="http://schemas.microsoft.com/office/powerpoint/2010/main" val="224544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Podrška ustanovama - rješavanje</a:t>
            </a:r>
          </a:p>
        </p:txBody>
      </p:sp>
      <p:sp>
        <p:nvSpPr>
          <p:cNvPr id="41987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1800" dirty="0" smtClean="0"/>
              <a:t>Lobiranje;</a:t>
            </a:r>
          </a:p>
          <a:p>
            <a:r>
              <a:rPr lang="sl-SI" sz="1800" dirty="0" smtClean="0"/>
              <a:t>Relevantni </a:t>
            </a:r>
            <a:r>
              <a:rPr lang="sl-SI" sz="1800" dirty="0" smtClean="0"/>
              <a:t>podatci</a:t>
            </a:r>
            <a:r>
              <a:rPr lang="sl-SI" sz="1800" dirty="0" smtClean="0"/>
              <a:t>;</a:t>
            </a:r>
          </a:p>
          <a:p>
            <a:r>
              <a:rPr lang="sl-SI" sz="1800" dirty="0" smtClean="0"/>
              <a:t>Razvijene strategije, protokoli </a:t>
            </a:r>
            <a:r>
              <a:rPr lang="sl-SI" sz="1800" dirty="0" smtClean="0"/>
              <a:t>suradnje </a:t>
            </a:r>
            <a:r>
              <a:rPr lang="sl-SI" sz="1800" dirty="0" smtClean="0"/>
              <a:t>i sl.</a:t>
            </a:r>
          </a:p>
          <a:p>
            <a:r>
              <a:rPr lang="sl-SI" sz="1800" b="1" dirty="0" smtClean="0">
                <a:solidFill>
                  <a:srgbClr val="C00000"/>
                </a:solidFill>
              </a:rPr>
              <a:t>Utvrđivanje jasno </a:t>
            </a:r>
            <a:r>
              <a:rPr lang="sl-SI" sz="1800" b="1" dirty="0" smtClean="0">
                <a:solidFill>
                  <a:srgbClr val="C00000"/>
                </a:solidFill>
              </a:rPr>
              <a:t>definiranih </a:t>
            </a:r>
            <a:r>
              <a:rPr lang="sl-SI" sz="1800" b="1" dirty="0" smtClean="0">
                <a:solidFill>
                  <a:srgbClr val="C00000"/>
                </a:solidFill>
              </a:rPr>
              <a:t>kriterija/standarda za određene oblasti;</a:t>
            </a:r>
          </a:p>
          <a:p>
            <a:r>
              <a:rPr lang="sl-SI" sz="1800" b="1" dirty="0" smtClean="0">
                <a:solidFill>
                  <a:srgbClr val="C00000"/>
                </a:solidFill>
              </a:rPr>
              <a:t>Suradnja s </a:t>
            </a:r>
            <a:r>
              <a:rPr lang="sl-SI" sz="1800" b="1" dirty="0" smtClean="0">
                <a:solidFill>
                  <a:srgbClr val="C00000"/>
                </a:solidFill>
              </a:rPr>
              <a:t>različitim međunarodnim organizacijama</a:t>
            </a:r>
            <a:r>
              <a:rPr lang="sl-SI" sz="1800" dirty="0" smtClean="0"/>
              <a:t>;</a:t>
            </a:r>
          </a:p>
          <a:p>
            <a:r>
              <a:rPr lang="sl-SI" sz="1800" dirty="0" err="1" smtClean="0"/>
              <a:t>Pokrenuti</a:t>
            </a:r>
            <a:r>
              <a:rPr lang="sl-SI" sz="1800" dirty="0" smtClean="0"/>
              <a:t> </a:t>
            </a:r>
            <a:r>
              <a:rPr lang="sl-SI" sz="1800" dirty="0" err="1" smtClean="0"/>
              <a:t>inicijativu</a:t>
            </a:r>
            <a:r>
              <a:rPr lang="sl-SI" sz="1800" dirty="0" smtClean="0"/>
              <a:t> na relaciji učenik-</a:t>
            </a:r>
            <a:r>
              <a:rPr lang="sl-SI" sz="1800" dirty="0" err="1" smtClean="0"/>
              <a:t>nastavnik</a:t>
            </a:r>
            <a:r>
              <a:rPr lang="sl-SI" sz="1800" dirty="0" smtClean="0"/>
              <a:t>-roditelj-lokalna </a:t>
            </a:r>
            <a:r>
              <a:rPr lang="sl-SI" sz="1800" dirty="0" err="1" smtClean="0"/>
              <a:t>zajednica</a:t>
            </a:r>
            <a:r>
              <a:rPr lang="sl-SI" sz="1800" dirty="0" smtClean="0"/>
              <a:t>; </a:t>
            </a:r>
            <a:r>
              <a:rPr lang="sl-SI" sz="1800" dirty="0" err="1" smtClean="0"/>
              <a:t>inicijativa</a:t>
            </a:r>
            <a:r>
              <a:rPr lang="sl-SI" sz="1800" dirty="0" smtClean="0"/>
              <a:t> za </a:t>
            </a:r>
            <a:r>
              <a:rPr lang="sl-SI" sz="1800" dirty="0" err="1" smtClean="0"/>
              <a:t>izradu</a:t>
            </a:r>
            <a:r>
              <a:rPr lang="sl-SI" sz="1800" dirty="0" smtClean="0"/>
              <a:t> </a:t>
            </a:r>
            <a:r>
              <a:rPr lang="sl-SI" sz="1800" b="1" dirty="0" smtClean="0">
                <a:solidFill>
                  <a:srgbClr val="C00000"/>
                </a:solidFill>
              </a:rPr>
              <a:t>standarda </a:t>
            </a:r>
            <a:r>
              <a:rPr lang="sl-SI" sz="1800" b="1" dirty="0" err="1" smtClean="0">
                <a:solidFill>
                  <a:srgbClr val="C00000"/>
                </a:solidFill>
              </a:rPr>
              <a:t>kvalitetnog</a:t>
            </a:r>
            <a:r>
              <a:rPr lang="sl-SI" sz="1800" b="1" dirty="0" smtClean="0">
                <a:solidFill>
                  <a:srgbClr val="C00000"/>
                </a:solidFill>
              </a:rPr>
              <a:t> </a:t>
            </a:r>
            <a:r>
              <a:rPr lang="sl-SI" sz="1800" b="1" dirty="0" err="1" smtClean="0">
                <a:solidFill>
                  <a:srgbClr val="C00000"/>
                </a:solidFill>
              </a:rPr>
              <a:t>udžbenika</a:t>
            </a:r>
            <a:r>
              <a:rPr lang="sl-SI" sz="1800" dirty="0" smtClean="0"/>
              <a:t>; </a:t>
            </a:r>
            <a:r>
              <a:rPr lang="sl-SI" sz="1800" dirty="0" err="1" smtClean="0"/>
              <a:t>inicijativa</a:t>
            </a:r>
            <a:r>
              <a:rPr lang="sl-SI" sz="1800" dirty="0" smtClean="0"/>
              <a:t> za </a:t>
            </a:r>
            <a:r>
              <a:rPr lang="sl-SI" sz="1800" dirty="0" err="1" smtClean="0"/>
              <a:t>stručno</a:t>
            </a:r>
            <a:r>
              <a:rPr lang="sl-SI" sz="1800" dirty="0" smtClean="0"/>
              <a:t> profiliranje </a:t>
            </a:r>
            <a:r>
              <a:rPr lang="sl-SI" sz="1800" dirty="0" err="1" smtClean="0"/>
              <a:t>novinara</a:t>
            </a:r>
            <a:r>
              <a:rPr lang="sl-SI" sz="1800" dirty="0" smtClean="0"/>
              <a:t> u oblasti </a:t>
            </a:r>
            <a:r>
              <a:rPr lang="sl-SI" sz="1800" dirty="0" err="1" smtClean="0"/>
              <a:t>obrazovanja</a:t>
            </a:r>
            <a:r>
              <a:rPr lang="sl-SI" sz="1800" dirty="0" smtClean="0"/>
              <a:t>;</a:t>
            </a:r>
          </a:p>
          <a:p>
            <a:r>
              <a:rPr lang="sl-SI" sz="1800" dirty="0" smtClean="0"/>
              <a:t>Suradnjom s </a:t>
            </a:r>
            <a:r>
              <a:rPr lang="sl-SI" sz="1800" dirty="0" smtClean="0"/>
              <a:t>nadležnim obrazovnim vlastima na </a:t>
            </a:r>
            <a:r>
              <a:rPr lang="sl-SI" sz="1800" dirty="0" smtClean="0"/>
              <a:t>razini </a:t>
            </a:r>
            <a:r>
              <a:rPr lang="sl-SI" sz="1800" dirty="0" smtClean="0"/>
              <a:t>entiteta, nevladinim i međunarodnim organizacijama u BiH i regionu.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="" xmlns:p14="http://schemas.microsoft.com/office/powerpoint/2010/main" val="15058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Gdje</a:t>
            </a:r>
            <a:r>
              <a:rPr lang="sl-SI" dirty="0" smtClean="0"/>
              <a:t> </a:t>
            </a:r>
            <a:r>
              <a:rPr lang="sl-SI" dirty="0" err="1" smtClean="0"/>
              <a:t>možete</a:t>
            </a:r>
            <a:r>
              <a:rPr lang="sl-SI" dirty="0" smtClean="0"/>
              <a:t> najviše </a:t>
            </a:r>
            <a:r>
              <a:rPr lang="sl-SI" dirty="0" err="1" smtClean="0"/>
              <a:t>doprinjeti</a:t>
            </a:r>
            <a:r>
              <a:rPr lang="sl-SI" dirty="0" smtClean="0"/>
              <a:t>? (1-4)</a:t>
            </a:r>
            <a:br>
              <a:rPr lang="sl-SI" dirty="0" smtClean="0"/>
            </a:br>
            <a:endParaRPr lang="en-GB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62044767"/>
              </p:ext>
            </p:extLst>
          </p:nvPr>
        </p:nvGraphicFramePr>
        <p:xfrm>
          <a:off x="467544" y="1124745"/>
          <a:ext cx="7920880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6480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Jedinica</a:t>
                      </a:r>
                      <a:r>
                        <a:rPr lang="sl-SI" dirty="0" smtClean="0"/>
                        <a:t>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Jedinica</a:t>
                      </a:r>
                      <a:r>
                        <a:rPr lang="sl-SI" dirty="0" smtClean="0"/>
                        <a:t>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Jedinica</a:t>
                      </a:r>
                      <a:r>
                        <a:rPr lang="sl-SI" dirty="0" smtClean="0"/>
                        <a:t> 3</a:t>
                      </a:r>
                      <a:endParaRPr lang="en-GB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sl-SI" dirty="0" smtClean="0"/>
                        <a:t>Agencija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1,8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1,3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Jedinica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2,5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2,16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3,8</a:t>
                      </a:r>
                      <a:endParaRPr lang="en-GB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sl-SI" dirty="0" smtClean="0"/>
                        <a:t>Radne skupine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3,6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3,5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3,6</a:t>
                      </a:r>
                      <a:endParaRPr lang="en-GB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Pojedinac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3,16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3,4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ravokotnik 4"/>
          <p:cNvSpPr/>
          <p:nvPr/>
        </p:nvSpPr>
        <p:spPr>
          <a:xfrm>
            <a:off x="2267744" y="4869160"/>
            <a:ext cx="4572000" cy="9048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indent="-180975" eaLnBrk="0" hangingPunct="0">
              <a:spcBef>
                <a:spcPct val="20000"/>
              </a:spcBef>
              <a:buClr>
                <a:srgbClr val="808080"/>
              </a:buClr>
              <a:buFont typeface="Wingdings" pitchFamily="2" charset="2"/>
              <a:buChar char="ü"/>
              <a:defRPr/>
            </a:pPr>
            <a:r>
              <a:rPr lang="hr-BA" kern="0" dirty="0" smtClean="0">
                <a:solidFill>
                  <a:srgbClr val="000000"/>
                </a:solidFill>
                <a:latin typeface="Arial"/>
                <a:cs typeface="+mn-cs"/>
              </a:rPr>
              <a:t>Što</a:t>
            </a:r>
            <a:r>
              <a:rPr lang="sl-SI" kern="0" dirty="0" smtClean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sl-SI" kern="0" dirty="0">
                <a:solidFill>
                  <a:srgbClr val="000000"/>
                </a:solidFill>
                <a:latin typeface="Arial"/>
                <a:cs typeface="+mn-cs"/>
              </a:rPr>
              <a:t>opažate?</a:t>
            </a:r>
          </a:p>
          <a:p>
            <a:pPr marL="180975" lvl="0" indent="-180975" eaLnBrk="0" hangingPunct="0">
              <a:spcBef>
                <a:spcPct val="20000"/>
              </a:spcBef>
              <a:buClr>
                <a:srgbClr val="808080"/>
              </a:buClr>
              <a:buFont typeface="Wingdings" pitchFamily="2" charset="2"/>
              <a:buChar char="ü"/>
              <a:defRPr/>
            </a:pPr>
            <a:r>
              <a:rPr lang="sl-SI" kern="0" dirty="0" smtClean="0">
                <a:solidFill>
                  <a:srgbClr val="000000"/>
                </a:solidFill>
                <a:latin typeface="Arial"/>
                <a:cs typeface="+mn-cs"/>
              </a:rPr>
              <a:t>Kako </a:t>
            </a:r>
            <a:r>
              <a:rPr lang="sl-SI" kern="0" dirty="0">
                <a:solidFill>
                  <a:srgbClr val="000000"/>
                </a:solidFill>
                <a:latin typeface="Arial"/>
                <a:cs typeface="+mn-cs"/>
              </a:rPr>
              <a:t>sebi to </a:t>
            </a:r>
            <a:r>
              <a:rPr lang="hr-BA" kern="0" dirty="0" smtClean="0">
                <a:solidFill>
                  <a:srgbClr val="000000"/>
                </a:solidFill>
                <a:latin typeface="Arial"/>
                <a:cs typeface="+mn-cs"/>
              </a:rPr>
              <a:t>objašnjavate?</a:t>
            </a:r>
            <a:endParaRPr lang="hr-BA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434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slov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sl-SI" sz="2800" dirty="0" smtClean="0"/>
              <a:t>Potrebe i zahtjevi tržišta rada - osposobljenost</a:t>
            </a:r>
          </a:p>
        </p:txBody>
      </p:sp>
      <p:sp>
        <p:nvSpPr>
          <p:cNvPr id="43011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000" dirty="0" err="1" smtClean="0"/>
              <a:t>Postoje</a:t>
            </a:r>
            <a:r>
              <a:rPr lang="sl-SI" sz="2000" dirty="0" smtClean="0"/>
              <a:t> realne </a:t>
            </a:r>
            <a:r>
              <a:rPr lang="sl-SI" sz="2000" dirty="0" err="1" smtClean="0"/>
              <a:t>pretpostavke</a:t>
            </a:r>
            <a:r>
              <a:rPr lang="sl-SI" sz="2000" dirty="0" smtClean="0"/>
              <a:t> i </a:t>
            </a:r>
            <a:r>
              <a:rPr lang="sl-SI" sz="2000" dirty="0" err="1" smtClean="0"/>
              <a:t>početna</a:t>
            </a:r>
            <a:r>
              <a:rPr lang="sl-SI" sz="2000" dirty="0" smtClean="0"/>
              <a:t> </a:t>
            </a:r>
            <a:r>
              <a:rPr lang="sl-SI" sz="2000" dirty="0" err="1" smtClean="0"/>
              <a:t>osposobljenost</a:t>
            </a:r>
            <a:r>
              <a:rPr lang="sl-SI" sz="2000" dirty="0" smtClean="0"/>
              <a:t> ali treba </a:t>
            </a:r>
            <a:r>
              <a:rPr lang="sl-SI" sz="2000" dirty="0" err="1" smtClean="0"/>
              <a:t>poraditi</a:t>
            </a:r>
            <a:r>
              <a:rPr lang="sl-SI" sz="2000" dirty="0" smtClean="0"/>
              <a:t> na </a:t>
            </a:r>
            <a:r>
              <a:rPr lang="sl-SI" sz="2000" dirty="0" err="1" smtClean="0"/>
              <a:t>dodatnoj</a:t>
            </a:r>
            <a:r>
              <a:rPr lang="sl-SI" sz="2000" dirty="0" smtClean="0"/>
              <a:t> edukaciji </a:t>
            </a:r>
            <a:r>
              <a:rPr lang="sl-SI" sz="2000" dirty="0" err="1" smtClean="0"/>
              <a:t>osoblja</a:t>
            </a:r>
            <a:r>
              <a:rPr lang="sl-SI" sz="2000" dirty="0" smtClean="0"/>
              <a:t> u ovoj oblasti;</a:t>
            </a:r>
          </a:p>
          <a:p>
            <a:r>
              <a:rPr lang="sl-SI" sz="2000" dirty="0" smtClean="0"/>
              <a:t>Agencija bi morala imati konkretniju podršku  </a:t>
            </a:r>
            <a:r>
              <a:rPr lang="sl-SI" sz="2000" dirty="0" smtClean="0"/>
              <a:t>s  razine </a:t>
            </a:r>
            <a:r>
              <a:rPr lang="sl-SI" sz="2000" dirty="0" smtClean="0"/>
              <a:t>države BIH;</a:t>
            </a:r>
          </a:p>
          <a:p>
            <a:r>
              <a:rPr lang="sl-SI" sz="2000" dirty="0" smtClean="0"/>
              <a:t>Mislim da u toj </a:t>
            </a:r>
            <a:r>
              <a:rPr lang="sl-SI" sz="2000" dirty="0" smtClean="0"/>
              <a:t>oblasti ne </a:t>
            </a:r>
            <a:r>
              <a:rPr lang="sl-SI" sz="2000" dirty="0" smtClean="0"/>
              <a:t>mogu dati kvalitetan doprinos;</a:t>
            </a:r>
          </a:p>
          <a:p>
            <a:r>
              <a:rPr lang="sl-SI" sz="2000" dirty="0" err="1" smtClean="0"/>
              <a:t>Uključivanje</a:t>
            </a:r>
            <a:r>
              <a:rPr lang="sl-SI" sz="2000" dirty="0" smtClean="0"/>
              <a:t> partnerskih organizacija u </a:t>
            </a:r>
            <a:r>
              <a:rPr lang="sl-SI" sz="2000" dirty="0" err="1" smtClean="0"/>
              <a:t>izradu</a:t>
            </a:r>
            <a:r>
              <a:rPr lang="sl-SI" sz="2000" dirty="0" smtClean="0"/>
              <a:t> </a:t>
            </a:r>
            <a:r>
              <a:rPr lang="sl-SI" sz="2000" dirty="0" err="1" smtClean="0"/>
              <a:t>preporuka</a:t>
            </a:r>
            <a:r>
              <a:rPr lang="sl-SI" sz="2000" dirty="0" smtClean="0"/>
              <a:t> (lokalna </a:t>
            </a:r>
            <a:r>
              <a:rPr lang="sl-SI" sz="2000" dirty="0" err="1" smtClean="0"/>
              <a:t>zajednica</a:t>
            </a:r>
            <a:r>
              <a:rPr lang="sl-SI" sz="2000" dirty="0" smtClean="0"/>
              <a:t> i gospodarstvenici);</a:t>
            </a:r>
          </a:p>
          <a:p>
            <a:r>
              <a:rPr lang="sl-SI" sz="2000" dirty="0" smtClean="0"/>
              <a:t>Solidno, </a:t>
            </a:r>
            <a:r>
              <a:rPr lang="sl-SI" sz="2000" dirty="0" err="1" smtClean="0"/>
              <a:t>zahvaljujući</a:t>
            </a:r>
            <a:r>
              <a:rPr lang="sl-SI" sz="2000" dirty="0" smtClean="0"/>
              <a:t> EU VET-u 4 , ostale treba </a:t>
            </a:r>
            <a:r>
              <a:rPr lang="sl-SI" sz="2000" dirty="0" err="1" smtClean="0"/>
              <a:t>još</a:t>
            </a:r>
            <a:r>
              <a:rPr lang="sl-SI" sz="2000" dirty="0" smtClean="0"/>
              <a:t> </a:t>
            </a:r>
            <a:r>
              <a:rPr lang="sl-SI" sz="2000" dirty="0" err="1" smtClean="0"/>
              <a:t>obučiti</a:t>
            </a:r>
            <a:r>
              <a:rPr lang="sl-SI" sz="2000" dirty="0"/>
              <a:t>;</a:t>
            </a:r>
            <a:endParaRPr lang="sl-SI" sz="2000" dirty="0" smtClean="0"/>
          </a:p>
          <a:p>
            <a:r>
              <a:rPr lang="sl-SI" sz="2000" dirty="0" smtClean="0"/>
              <a:t>Napominjem da ima mnogo problema </a:t>
            </a:r>
            <a:r>
              <a:rPr lang="sl-SI" sz="2000" dirty="0" smtClean="0"/>
              <a:t>s </a:t>
            </a:r>
            <a:r>
              <a:rPr lang="sl-SI" sz="2000" dirty="0" smtClean="0"/>
              <a:t>početkom razvoja ZJ u SSO.</a:t>
            </a:r>
          </a:p>
          <a:p>
            <a:endParaRPr lang="sl-SI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22516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sl-SI" dirty="0" smtClean="0"/>
              <a:t>Potrebe i zahtjevi tržišta - problemi</a:t>
            </a:r>
          </a:p>
        </p:txBody>
      </p:sp>
      <p:sp>
        <p:nvSpPr>
          <p:cNvPr id="44035" name="Ograda vsebine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679950"/>
          </a:xfrm>
        </p:spPr>
        <p:txBody>
          <a:bodyPr/>
          <a:lstStyle/>
          <a:p>
            <a:r>
              <a:rPr lang="sl-SI" sz="1800" dirty="0" smtClean="0"/>
              <a:t>Osnovni problem je što još nije </a:t>
            </a:r>
            <a:r>
              <a:rPr lang="sl-SI" sz="1800" dirty="0" smtClean="0"/>
              <a:t>definirano što </a:t>
            </a:r>
            <a:r>
              <a:rPr lang="sl-SI" sz="1800" dirty="0" smtClean="0"/>
              <a:t>je </a:t>
            </a:r>
            <a:r>
              <a:rPr lang="sl-SI" sz="1800" dirty="0" smtClean="0"/>
              <a:t>uopće </a:t>
            </a:r>
            <a:r>
              <a:rPr lang="sl-SI" sz="1800" dirty="0" smtClean="0"/>
              <a:t>zajedničko jezgro u SSO.</a:t>
            </a:r>
          </a:p>
          <a:p>
            <a:r>
              <a:rPr lang="sl-SI" sz="1800" dirty="0" smtClean="0"/>
              <a:t>Unutar sustava srednjeg strukovnog obrazovanja nastavni planovi programi ne prate u potpunosti potrebe i zahtjeve tržišta rada.</a:t>
            </a:r>
          </a:p>
          <a:p>
            <a:r>
              <a:rPr lang="sl-SI" sz="1800" dirty="0" smtClean="0"/>
              <a:t>U BiH je poznat problem nerazvijene privrede a onda je jasno da je i  problem potreba i zahtjeva tržišta rada usložnjen. Sadašnje tržište rada traži potpuno obučenu radnu snagu ali u što kraćem roku i što jeftinije.</a:t>
            </a:r>
          </a:p>
          <a:p>
            <a:r>
              <a:rPr lang="sl-SI" sz="1800" dirty="0" smtClean="0"/>
              <a:t>Postoji mogućnost direktnije </a:t>
            </a:r>
            <a:r>
              <a:rPr lang="sl-SI" sz="1800" dirty="0" smtClean="0"/>
              <a:t>suradnje </a:t>
            </a:r>
            <a:r>
              <a:rPr lang="sl-SI" sz="1800" dirty="0" smtClean="0"/>
              <a:t>privrede i obrazovnog svijeta kroz tripartitna i savjetodavna vijeća ali to uglavnom ne </a:t>
            </a:r>
            <a:r>
              <a:rPr lang="sl-SI" sz="1800" dirty="0" smtClean="0"/>
              <a:t>funkcionira.</a:t>
            </a:r>
            <a:endParaRPr lang="sl-SI" sz="1800" dirty="0" smtClean="0"/>
          </a:p>
          <a:p>
            <a:r>
              <a:rPr lang="sl-SI" sz="1800" dirty="0" smtClean="0"/>
              <a:t>Postojeća klasifikicija zanimanja za formalno obrazovanje nije ni implementirana u svim </a:t>
            </a:r>
            <a:r>
              <a:rPr lang="sl-SI" sz="1800" dirty="0" smtClean="0"/>
              <a:t>kantonima/županijama </a:t>
            </a:r>
            <a:r>
              <a:rPr lang="sl-SI" sz="1800" dirty="0" smtClean="0"/>
              <a:t>u BiH a  </a:t>
            </a:r>
            <a:r>
              <a:rPr lang="sl-SI" sz="1800" dirty="0" smtClean="0"/>
              <a:t>sustav </a:t>
            </a:r>
            <a:r>
              <a:rPr lang="sl-SI" sz="1800" dirty="0" smtClean="0"/>
              <a:t>obrazovanja odraslih i cjeloživotnog  učenja je  nerazvijen u BiH. </a:t>
            </a:r>
            <a:r>
              <a:rPr lang="sl-SI" sz="1800" dirty="0" smtClean="0"/>
              <a:t>Sustav </a:t>
            </a:r>
            <a:r>
              <a:rPr lang="sl-SI" sz="1800" dirty="0" smtClean="0"/>
              <a:t>prenosa kreditnih bodova, certifikovanja i akreditacije provajdera ne postoji. Uspostava </a:t>
            </a:r>
            <a:r>
              <a:rPr lang="sl-SI" sz="1800" dirty="0" smtClean="0"/>
              <a:t>sustava </a:t>
            </a:r>
            <a:r>
              <a:rPr lang="sl-SI" sz="1800" dirty="0" smtClean="0"/>
              <a:t>kvaliteta na </a:t>
            </a:r>
            <a:r>
              <a:rPr lang="sl-SI" sz="1800" dirty="0" smtClean="0"/>
              <a:t>razini sustava, </a:t>
            </a:r>
            <a:r>
              <a:rPr lang="sl-SI" sz="1800" dirty="0" smtClean="0"/>
              <a:t>ili na </a:t>
            </a:r>
            <a:r>
              <a:rPr lang="sl-SI" sz="1800" dirty="0" smtClean="0"/>
              <a:t>razini </a:t>
            </a:r>
            <a:r>
              <a:rPr lang="sl-SI" sz="1800" dirty="0" smtClean="0"/>
              <a:t>države u oblasti SSO ne postoji, ....</a:t>
            </a:r>
          </a:p>
          <a:p>
            <a:r>
              <a:rPr lang="sl-SI" sz="1800" dirty="0" smtClean="0"/>
              <a:t>U BiH uglavnom nema usklađenosti obrazovnih programa s tržištem rada</a:t>
            </a:r>
          </a:p>
          <a:p>
            <a:r>
              <a:rPr lang="sl-SI" sz="1800" dirty="0" smtClean="0"/>
              <a:t>Problema ima puno u ovoj oblasti . Napravljeni su početni koraci , ali je potrebno još mnogo strpljivog rada da to sve na pravi način zaživi .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="" xmlns:p14="http://schemas.microsoft.com/office/powerpoint/2010/main" val="306415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Potrebe i zahtjevi tržišta rada - rješavanje</a:t>
            </a:r>
          </a:p>
        </p:txBody>
      </p:sp>
      <p:sp>
        <p:nvSpPr>
          <p:cNvPr id="45059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000" b="1" dirty="0" smtClean="0">
                <a:solidFill>
                  <a:srgbClr val="C00000"/>
                </a:solidFill>
              </a:rPr>
              <a:t>Realizacija </a:t>
            </a:r>
            <a:r>
              <a:rPr lang="sl-SI" sz="2000" b="1" dirty="0" err="1" smtClean="0">
                <a:solidFill>
                  <a:srgbClr val="C00000"/>
                </a:solidFill>
              </a:rPr>
              <a:t>kroz</a:t>
            </a:r>
            <a:r>
              <a:rPr lang="sl-SI" sz="2000" b="1" dirty="0" smtClean="0">
                <a:solidFill>
                  <a:srgbClr val="C00000"/>
                </a:solidFill>
              </a:rPr>
              <a:t> projekte.</a:t>
            </a:r>
          </a:p>
          <a:p>
            <a:r>
              <a:rPr lang="sl-SI" sz="2000" b="1" dirty="0" err="1" smtClean="0">
                <a:solidFill>
                  <a:srgbClr val="C00000"/>
                </a:solidFill>
              </a:rPr>
              <a:t>Uvezivanje</a:t>
            </a:r>
            <a:r>
              <a:rPr lang="sl-SI" sz="2000" b="1" dirty="0" smtClean="0">
                <a:solidFill>
                  <a:srgbClr val="C00000"/>
                </a:solidFill>
              </a:rPr>
              <a:t> važnih </a:t>
            </a:r>
            <a:r>
              <a:rPr lang="sl-SI" sz="2000" b="1" dirty="0" err="1" smtClean="0">
                <a:solidFill>
                  <a:srgbClr val="C00000"/>
                </a:solidFill>
              </a:rPr>
              <a:t>aktera</a:t>
            </a:r>
            <a:r>
              <a:rPr lang="sl-SI" sz="2000" b="1" dirty="0" smtClean="0">
                <a:solidFill>
                  <a:srgbClr val="C00000"/>
                </a:solidFill>
              </a:rPr>
              <a:t> na </a:t>
            </a:r>
            <a:r>
              <a:rPr lang="sl-SI" sz="2000" b="1" dirty="0" err="1" smtClean="0">
                <a:solidFill>
                  <a:srgbClr val="C00000"/>
                </a:solidFill>
              </a:rPr>
              <a:t>ovom</a:t>
            </a:r>
            <a:r>
              <a:rPr lang="sl-SI" sz="2000" b="1" dirty="0" smtClean="0">
                <a:solidFill>
                  <a:srgbClr val="C00000"/>
                </a:solidFill>
              </a:rPr>
              <a:t> </a:t>
            </a:r>
            <a:r>
              <a:rPr lang="sl-SI" sz="2000" b="1" dirty="0" err="1" smtClean="0">
                <a:solidFill>
                  <a:srgbClr val="C00000"/>
                </a:solidFill>
              </a:rPr>
              <a:t>području</a:t>
            </a:r>
            <a:r>
              <a:rPr lang="sl-SI" sz="2000" b="1" dirty="0" smtClean="0">
                <a:solidFill>
                  <a:srgbClr val="C00000"/>
                </a:solidFill>
              </a:rPr>
              <a:t> </a:t>
            </a:r>
            <a:r>
              <a:rPr lang="sl-SI" sz="2000" b="1" dirty="0" err="1" smtClean="0">
                <a:solidFill>
                  <a:srgbClr val="C00000"/>
                </a:solidFill>
              </a:rPr>
              <a:t>kao</a:t>
            </a:r>
            <a:r>
              <a:rPr lang="sl-SI" sz="2000" b="1" dirty="0" smtClean="0">
                <a:solidFill>
                  <a:srgbClr val="C00000"/>
                </a:solidFill>
              </a:rPr>
              <a:t> </a:t>
            </a:r>
            <a:r>
              <a:rPr lang="sl-SI" sz="2000" b="1" dirty="0" err="1" smtClean="0">
                <a:solidFill>
                  <a:srgbClr val="C00000"/>
                </a:solidFill>
              </a:rPr>
              <a:t>što</a:t>
            </a:r>
            <a:r>
              <a:rPr lang="sl-SI" sz="2000" b="1" dirty="0" smtClean="0">
                <a:solidFill>
                  <a:srgbClr val="C00000"/>
                </a:solidFill>
              </a:rPr>
              <a:t> </a:t>
            </a:r>
            <a:r>
              <a:rPr lang="sl-SI" sz="2000" b="1" dirty="0" err="1" smtClean="0">
                <a:solidFill>
                  <a:srgbClr val="C00000"/>
                </a:solidFill>
              </a:rPr>
              <a:t>su</a:t>
            </a:r>
            <a:r>
              <a:rPr lang="sl-SI" sz="2000" b="1" dirty="0" smtClean="0">
                <a:solidFill>
                  <a:srgbClr val="C00000"/>
                </a:solidFill>
              </a:rPr>
              <a:t> zavod za </a:t>
            </a:r>
            <a:r>
              <a:rPr lang="sl-SI" sz="2000" b="1" dirty="0" err="1" smtClean="0">
                <a:solidFill>
                  <a:srgbClr val="C00000"/>
                </a:solidFill>
              </a:rPr>
              <a:t>zapošljavanje</a:t>
            </a:r>
            <a:r>
              <a:rPr lang="sl-SI" sz="2000" b="1" dirty="0" smtClean="0">
                <a:solidFill>
                  <a:srgbClr val="C00000"/>
                </a:solidFill>
              </a:rPr>
              <a:t>, gospodarska komora</a:t>
            </a:r>
          </a:p>
          <a:p>
            <a:r>
              <a:rPr lang="sl-SI" sz="2000" dirty="0" smtClean="0"/>
              <a:t>Korak po korak razvojem okvira za uspostavu </a:t>
            </a:r>
            <a:r>
              <a:rPr lang="sl-SI" sz="2000" dirty="0" smtClean="0"/>
              <a:t>sustava </a:t>
            </a:r>
            <a:r>
              <a:rPr lang="sl-SI" sz="2000" dirty="0" smtClean="0"/>
              <a:t>kvaliteta u BiH. </a:t>
            </a:r>
          </a:p>
          <a:p>
            <a:r>
              <a:rPr lang="sl-SI" sz="2000" dirty="0" err="1" smtClean="0"/>
              <a:t>Analizom</a:t>
            </a:r>
            <a:r>
              <a:rPr lang="sl-SI" sz="2000" dirty="0" smtClean="0"/>
              <a:t> stanja na </a:t>
            </a:r>
            <a:r>
              <a:rPr lang="sl-SI" sz="2000" dirty="0" err="1" smtClean="0"/>
              <a:t>birou</a:t>
            </a:r>
            <a:r>
              <a:rPr lang="sl-SI" sz="2000" dirty="0" smtClean="0"/>
              <a:t> za </a:t>
            </a:r>
            <a:r>
              <a:rPr lang="sl-SI" sz="2000" dirty="0" err="1" smtClean="0"/>
              <a:t>zapošljavanje</a:t>
            </a:r>
            <a:r>
              <a:rPr lang="sl-SI" sz="2000" dirty="0" smtClean="0"/>
              <a:t>, potrebama  lokalne </a:t>
            </a:r>
            <a:r>
              <a:rPr lang="sl-SI" sz="2000" dirty="0" err="1" smtClean="0"/>
              <a:t>zajednice</a:t>
            </a:r>
            <a:r>
              <a:rPr lang="sl-SI" sz="2000" dirty="0" smtClean="0"/>
              <a:t>, </a:t>
            </a:r>
            <a:r>
              <a:rPr lang="sl-SI" sz="2000" dirty="0" err="1" smtClean="0"/>
              <a:t>preporukama</a:t>
            </a:r>
            <a:r>
              <a:rPr lang="sl-SI" sz="2000" dirty="0" smtClean="0"/>
              <a:t> za </a:t>
            </a:r>
            <a:r>
              <a:rPr lang="sl-SI" sz="2000" dirty="0" err="1" smtClean="0"/>
              <a:t>upisivanje</a:t>
            </a:r>
            <a:r>
              <a:rPr lang="sl-SI" sz="2000" dirty="0" smtClean="0"/>
              <a:t> novih programa</a:t>
            </a:r>
          </a:p>
          <a:p>
            <a:r>
              <a:rPr lang="sl-SI" sz="2000" dirty="0" err="1" smtClean="0"/>
              <a:t>Obukom</a:t>
            </a:r>
            <a:r>
              <a:rPr lang="sl-SI" sz="2000" dirty="0" smtClean="0"/>
              <a:t> kadra u Agenciji , a </a:t>
            </a:r>
            <a:r>
              <a:rPr lang="sl-SI" sz="2000" dirty="0" err="1" smtClean="0"/>
              <a:t>naročito</a:t>
            </a:r>
            <a:r>
              <a:rPr lang="sl-SI" sz="2000" dirty="0" smtClean="0"/>
              <a:t> </a:t>
            </a:r>
            <a:r>
              <a:rPr lang="sl-SI" sz="2000" dirty="0" err="1" smtClean="0"/>
              <a:t>socijalnih</a:t>
            </a:r>
            <a:r>
              <a:rPr lang="sl-SI" sz="2000" dirty="0" smtClean="0"/>
              <a:t> </a:t>
            </a:r>
            <a:r>
              <a:rPr lang="sl-SI" sz="2000" dirty="0" err="1" smtClean="0"/>
              <a:t>partnera</a:t>
            </a:r>
            <a:r>
              <a:rPr lang="sl-SI" sz="2000" dirty="0" smtClean="0"/>
              <a:t> ( u okviru </a:t>
            </a:r>
            <a:r>
              <a:rPr lang="sl-SI" sz="2000" dirty="0" err="1" smtClean="0"/>
              <a:t>nekog</a:t>
            </a:r>
            <a:r>
              <a:rPr lang="sl-SI" sz="2000" dirty="0" smtClean="0"/>
              <a:t> projekta ) .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="" xmlns:p14="http://schemas.microsoft.com/office/powerpoint/2010/main" val="294794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Stadnardi zanimanja - sudjelovanje</a:t>
            </a:r>
          </a:p>
        </p:txBody>
      </p:sp>
      <p:sp>
        <p:nvSpPr>
          <p:cNvPr id="4608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000" dirty="0" smtClean="0"/>
              <a:t>Eksperti iz stručne oblasti, predstavnici </a:t>
            </a:r>
            <a:r>
              <a:rPr lang="sl-SI" sz="2000" dirty="0" smtClean="0"/>
              <a:t>gospodarstva, </a:t>
            </a:r>
            <a:r>
              <a:rPr lang="sl-SI" sz="2000" dirty="0" smtClean="0"/>
              <a:t>predstavnici Agencije, ministarstava i PZ;</a:t>
            </a:r>
          </a:p>
          <a:p>
            <a:r>
              <a:rPr lang="sl-SI" sz="2000" dirty="0" smtClean="0"/>
              <a:t>APOSO </a:t>
            </a:r>
            <a:r>
              <a:rPr lang="sl-SI" sz="2000" dirty="0" smtClean="0"/>
              <a:t>BiH, obrazovne vlasti entiteta i </a:t>
            </a:r>
            <a:r>
              <a:rPr lang="sl-SI" sz="2000" dirty="0" smtClean="0"/>
              <a:t>kantona/županija </a:t>
            </a:r>
            <a:r>
              <a:rPr lang="sl-SI" sz="2000" dirty="0" smtClean="0"/>
              <a:t>i nastavnici</a:t>
            </a:r>
            <a:r>
              <a:rPr lang="sl-SI" sz="2000" dirty="0"/>
              <a:t>;</a:t>
            </a:r>
            <a:endParaRPr lang="sl-SI" sz="2000" dirty="0" smtClean="0"/>
          </a:p>
          <a:p>
            <a:r>
              <a:rPr lang="sl-SI" sz="2000" dirty="0" smtClean="0"/>
              <a:t>Agencija, predstavnici </a:t>
            </a:r>
            <a:r>
              <a:rPr lang="sl-SI" sz="2000" dirty="0" err="1" smtClean="0"/>
              <a:t>obrazovnih</a:t>
            </a:r>
            <a:r>
              <a:rPr lang="sl-SI" sz="2000" dirty="0" smtClean="0"/>
              <a:t> institucija- resorna </a:t>
            </a:r>
            <a:r>
              <a:rPr lang="sl-SI" sz="2000" dirty="0" err="1" smtClean="0"/>
              <a:t>ministarstva</a:t>
            </a:r>
            <a:r>
              <a:rPr lang="sl-SI" sz="2000" dirty="0" smtClean="0"/>
              <a:t> i pedagoški zavodi, predstavnici </a:t>
            </a:r>
            <a:r>
              <a:rPr lang="sl-SI" sz="2000" dirty="0" err="1" smtClean="0"/>
              <a:t>tržišta</a:t>
            </a:r>
            <a:r>
              <a:rPr lang="sl-SI" sz="2000" dirty="0" smtClean="0"/>
              <a:t> rada;</a:t>
            </a:r>
          </a:p>
          <a:p>
            <a:r>
              <a:rPr lang="sl-SI" sz="2000" dirty="0" err="1" smtClean="0"/>
              <a:t>Djelatnici</a:t>
            </a:r>
            <a:r>
              <a:rPr lang="sl-SI" sz="2000" dirty="0" smtClean="0"/>
              <a:t> PJ,</a:t>
            </a:r>
            <a:r>
              <a:rPr lang="en-US" sz="2000" dirty="0" smtClean="0"/>
              <a:t> </a:t>
            </a:r>
            <a:r>
              <a:rPr lang="en-US" sz="2000" dirty="0" err="1" smtClean="0"/>
              <a:t>Odjel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ZJNPP</a:t>
            </a:r>
            <a:r>
              <a:rPr lang="sl-SI" sz="2000" dirty="0" smtClean="0"/>
              <a:t>, predstavnici </a:t>
            </a:r>
            <a:r>
              <a:rPr lang="sl-SI" sz="2000" dirty="0" err="1" smtClean="0"/>
              <a:t>ministarstava</a:t>
            </a:r>
            <a:r>
              <a:rPr lang="sl-SI" sz="2000" dirty="0" smtClean="0"/>
              <a:t> i pedagoških zavoda, predstavnici fakulteta;</a:t>
            </a:r>
          </a:p>
          <a:p>
            <a:r>
              <a:rPr lang="sl-SI" sz="2000" dirty="0" smtClean="0"/>
              <a:t>Agencija, </a:t>
            </a:r>
            <a:r>
              <a:rPr lang="sl-SI" sz="2000" dirty="0" err="1" smtClean="0"/>
              <a:t>obrazovne</a:t>
            </a:r>
            <a:r>
              <a:rPr lang="sl-SI" sz="2000" dirty="0" smtClean="0"/>
              <a:t> </a:t>
            </a:r>
            <a:r>
              <a:rPr lang="sl-SI" sz="2000" dirty="0" err="1" smtClean="0"/>
              <a:t>vlasti</a:t>
            </a:r>
            <a:r>
              <a:rPr lang="sl-SI" sz="2000" dirty="0" smtClean="0"/>
              <a:t>, pedagoški zavodi, </a:t>
            </a:r>
            <a:r>
              <a:rPr lang="sl-SI" sz="2000" dirty="0" err="1" smtClean="0"/>
              <a:t>škole</a:t>
            </a:r>
            <a:r>
              <a:rPr lang="sl-SI" sz="2000" dirty="0"/>
              <a:t>;</a:t>
            </a:r>
            <a:endParaRPr lang="sl-SI" sz="2000" dirty="0" smtClean="0"/>
          </a:p>
          <a:p>
            <a:endParaRPr lang="sl-SI" dirty="0" smtClean="0"/>
          </a:p>
        </p:txBody>
      </p:sp>
    </p:spTree>
    <p:extLst>
      <p:ext uri="{BB962C8B-B14F-4D97-AF65-F5344CB8AC3E}">
        <p14:creationId xmlns="" xmlns:p14="http://schemas.microsoft.com/office/powerpoint/2010/main" val="271754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Standardi zanimanja - osposobljenost</a:t>
            </a:r>
          </a:p>
        </p:txBody>
      </p:sp>
      <p:sp>
        <p:nvSpPr>
          <p:cNvPr id="47107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000" dirty="0" err="1" smtClean="0"/>
              <a:t>Vlastita</a:t>
            </a:r>
            <a:r>
              <a:rPr lang="sl-SI" sz="2000" dirty="0" smtClean="0"/>
              <a:t> </a:t>
            </a:r>
            <a:r>
              <a:rPr lang="sl-SI" sz="2000" dirty="0" err="1" smtClean="0"/>
              <a:t>osposobljenost</a:t>
            </a:r>
            <a:r>
              <a:rPr lang="sl-SI" sz="2000" dirty="0" smtClean="0"/>
              <a:t> je solidna;</a:t>
            </a:r>
          </a:p>
          <a:p>
            <a:r>
              <a:rPr lang="sl-SI" sz="2000" dirty="0" err="1" smtClean="0"/>
              <a:t>Osposobljen</a:t>
            </a:r>
            <a:r>
              <a:rPr lang="sl-SI" sz="2000" dirty="0" smtClean="0"/>
              <a:t> sam za </a:t>
            </a:r>
            <a:r>
              <a:rPr lang="sl-SI" sz="2000" dirty="0" err="1" smtClean="0"/>
              <a:t>metodologiju</a:t>
            </a:r>
            <a:r>
              <a:rPr lang="sl-SI" sz="2000" dirty="0" smtClean="0"/>
              <a:t> </a:t>
            </a:r>
            <a:r>
              <a:rPr lang="sl-SI" sz="2000" dirty="0" err="1" smtClean="0"/>
              <a:t>razvijanu</a:t>
            </a:r>
            <a:r>
              <a:rPr lang="sl-SI" sz="2000" dirty="0" smtClean="0"/>
              <a:t> u okviru EU VET4 projekta. Sva dodatna znanja i </a:t>
            </a:r>
            <a:r>
              <a:rPr lang="sl-SI" sz="2000" dirty="0" err="1" smtClean="0"/>
              <a:t>iskustva</a:t>
            </a:r>
            <a:r>
              <a:rPr lang="sl-SI" sz="2000" dirty="0" smtClean="0"/>
              <a:t> država i institucija u </a:t>
            </a:r>
            <a:r>
              <a:rPr lang="sl-SI" sz="2000" dirty="0" err="1" smtClean="0"/>
              <a:t>regionu</a:t>
            </a:r>
            <a:r>
              <a:rPr lang="sl-SI" sz="2000" dirty="0" smtClean="0"/>
              <a:t> u izboru i </a:t>
            </a:r>
            <a:r>
              <a:rPr lang="sl-SI" sz="2000" dirty="0" err="1" smtClean="0"/>
              <a:t>primjeni</a:t>
            </a:r>
            <a:r>
              <a:rPr lang="sl-SI" sz="2000" dirty="0" smtClean="0"/>
              <a:t> </a:t>
            </a:r>
            <a:r>
              <a:rPr lang="sl-SI" sz="2000" dirty="0" err="1" smtClean="0"/>
              <a:t>odgovarajuće</a:t>
            </a:r>
            <a:r>
              <a:rPr lang="sl-SI" sz="2000" dirty="0" smtClean="0"/>
              <a:t> metodologije razvoja standarda zanimanja je dobrodošla;</a:t>
            </a:r>
          </a:p>
          <a:p>
            <a:r>
              <a:rPr lang="sl-SI" sz="2000" dirty="0" smtClean="0"/>
              <a:t>Nemam </a:t>
            </a:r>
            <a:r>
              <a:rPr lang="sl-SI" sz="2000" dirty="0" err="1" smtClean="0"/>
              <a:t>iskustva</a:t>
            </a:r>
            <a:r>
              <a:rPr lang="sl-SI" sz="2000" dirty="0" smtClean="0"/>
              <a:t>, i </a:t>
            </a:r>
            <a:r>
              <a:rPr lang="sl-SI" sz="2000" dirty="0" err="1" smtClean="0"/>
              <a:t>trebala</a:t>
            </a:r>
            <a:r>
              <a:rPr lang="sl-SI" sz="2000" dirty="0" smtClean="0"/>
              <a:t> </a:t>
            </a:r>
            <a:r>
              <a:rPr lang="sl-SI" sz="2000" dirty="0" err="1" smtClean="0"/>
              <a:t>bih</a:t>
            </a:r>
            <a:r>
              <a:rPr lang="sl-SI" sz="2000" dirty="0" smtClean="0"/>
              <a:t> edukacije da </a:t>
            </a:r>
            <a:r>
              <a:rPr lang="sl-SI" sz="2000" dirty="0" err="1" smtClean="0"/>
              <a:t>bih</a:t>
            </a:r>
            <a:r>
              <a:rPr lang="sl-SI" sz="2000" dirty="0" smtClean="0"/>
              <a:t> mogla </a:t>
            </a:r>
            <a:r>
              <a:rPr lang="sl-SI" sz="2000" dirty="0" err="1" smtClean="0"/>
              <a:t>raditi</a:t>
            </a:r>
            <a:r>
              <a:rPr lang="sl-SI" sz="2000" dirty="0" smtClean="0"/>
              <a:t> na realizaciji </a:t>
            </a:r>
            <a:r>
              <a:rPr lang="sl-SI" sz="2000" dirty="0" err="1" smtClean="0"/>
              <a:t>ovog</a:t>
            </a:r>
            <a:r>
              <a:rPr lang="sl-SI" sz="2000" dirty="0" smtClean="0"/>
              <a:t> </a:t>
            </a:r>
            <a:r>
              <a:rPr lang="sl-SI" sz="2000" dirty="0" err="1" smtClean="0"/>
              <a:t>zadatka</a:t>
            </a:r>
            <a:r>
              <a:rPr lang="sl-SI" sz="2000" dirty="0" smtClean="0"/>
              <a:t>;</a:t>
            </a:r>
          </a:p>
          <a:p>
            <a:r>
              <a:rPr lang="sl-SI" sz="2000" dirty="0" smtClean="0"/>
              <a:t>Solidno , zahvaljujući radu </a:t>
            </a:r>
            <a:r>
              <a:rPr lang="sl-SI" sz="2000" dirty="0" smtClean="0"/>
              <a:t>s </a:t>
            </a:r>
            <a:r>
              <a:rPr lang="sl-SI" sz="2000" dirty="0" smtClean="0"/>
              <a:t>EU VET 4 timom;</a:t>
            </a:r>
          </a:p>
          <a:p>
            <a:r>
              <a:rPr lang="sl-SI" sz="2000" dirty="0" smtClean="0"/>
              <a:t>Dobro. Treba stalno </a:t>
            </a:r>
            <a:r>
              <a:rPr lang="sl-SI" sz="2000" dirty="0" err="1" smtClean="0"/>
              <a:t>osposobljavati</a:t>
            </a:r>
            <a:r>
              <a:rPr lang="sl-SI" sz="2000" dirty="0" smtClean="0"/>
              <a:t> nove skupine za dalji razvoj standarda zanimanja.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="" xmlns:p14="http://schemas.microsoft.com/office/powerpoint/2010/main" val="43695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Standardi zanimanja - problemi</a:t>
            </a:r>
          </a:p>
        </p:txBody>
      </p:sp>
      <p:sp>
        <p:nvSpPr>
          <p:cNvPr id="48131" name="Ograda vsebin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92712"/>
          </a:xfrm>
        </p:spPr>
        <p:txBody>
          <a:bodyPr/>
          <a:lstStyle/>
          <a:p>
            <a:r>
              <a:rPr lang="sl-SI" sz="1800" dirty="0" smtClean="0"/>
              <a:t>Najveći problem je kako doći do što </a:t>
            </a:r>
            <a:r>
              <a:rPr lang="sl-SI" sz="1800" dirty="0" smtClean="0"/>
              <a:t>točnijeg </a:t>
            </a:r>
            <a:r>
              <a:rPr lang="sl-SI" sz="1800" dirty="0" smtClean="0"/>
              <a:t>opisa funkcija/aktivnosti i zahtjeva radnog mjesta, kako da bi što </a:t>
            </a:r>
            <a:r>
              <a:rPr lang="sl-SI" sz="1800" dirty="0" smtClean="0"/>
              <a:t>točnije oslikati </a:t>
            </a:r>
            <a:r>
              <a:rPr lang="sl-SI" sz="1800" dirty="0" smtClean="0"/>
              <a:t>zahtjevane kompetencije i izradili   standard zanimanja;</a:t>
            </a:r>
          </a:p>
          <a:p>
            <a:r>
              <a:rPr lang="sl-SI" sz="1800" dirty="0" smtClean="0"/>
              <a:t>Nisam imala priliku da </a:t>
            </a:r>
            <a:r>
              <a:rPr lang="sl-SI" sz="1800" dirty="0" smtClean="0"/>
              <a:t>izravno sudjelujem, </a:t>
            </a:r>
            <a:r>
              <a:rPr lang="sl-SI" sz="1800" dirty="0" smtClean="0"/>
              <a:t>samo da se upoznam </a:t>
            </a:r>
            <a:r>
              <a:rPr lang="sl-SI" sz="1800" dirty="0" smtClean="0"/>
              <a:t>s </a:t>
            </a:r>
            <a:r>
              <a:rPr lang="sl-SI" sz="1800" dirty="0" smtClean="0"/>
              <a:t>nekim standardima kako su </a:t>
            </a:r>
            <a:r>
              <a:rPr lang="sl-SI" sz="1800" dirty="0" smtClean="0"/>
              <a:t>definirani</a:t>
            </a:r>
            <a:r>
              <a:rPr lang="sl-SI" sz="1800" dirty="0" smtClean="0"/>
              <a:t>;</a:t>
            </a:r>
          </a:p>
          <a:p>
            <a:r>
              <a:rPr lang="sl-SI" sz="1800" dirty="0" smtClean="0"/>
              <a:t>Smatram da treba edukacije u vezi s tim za one </a:t>
            </a:r>
            <a:r>
              <a:rPr lang="sl-SI" sz="1800" dirty="0" err="1" smtClean="0"/>
              <a:t>koji</a:t>
            </a:r>
            <a:r>
              <a:rPr lang="sl-SI" sz="1800" dirty="0" smtClean="0"/>
              <a:t> na </a:t>
            </a:r>
            <a:r>
              <a:rPr lang="sl-SI" sz="1800" dirty="0" err="1" smtClean="0"/>
              <a:t>tome</a:t>
            </a:r>
            <a:r>
              <a:rPr lang="sl-SI" sz="1800" dirty="0" smtClean="0"/>
              <a:t> rade; Dobro je da </a:t>
            </a:r>
            <a:r>
              <a:rPr lang="sl-SI" sz="1800" dirty="0" err="1" smtClean="0"/>
              <a:t>imaju</a:t>
            </a:r>
            <a:r>
              <a:rPr lang="sl-SI" sz="1800" dirty="0" smtClean="0"/>
              <a:t> </a:t>
            </a:r>
            <a:r>
              <a:rPr lang="sl-SI" sz="1800" dirty="0" err="1" smtClean="0"/>
              <a:t>podršku</a:t>
            </a:r>
            <a:r>
              <a:rPr lang="sl-SI" sz="1800" dirty="0" smtClean="0"/>
              <a:t> EU VET </a:t>
            </a:r>
            <a:r>
              <a:rPr lang="sl-SI" sz="1800" dirty="0" err="1" smtClean="0"/>
              <a:t>projekata</a:t>
            </a:r>
            <a:r>
              <a:rPr lang="sl-SI" sz="1800" dirty="0" smtClean="0"/>
              <a:t>;</a:t>
            </a:r>
          </a:p>
          <a:p>
            <a:r>
              <a:rPr lang="sl-SI" sz="1800" dirty="0" err="1" smtClean="0"/>
              <a:t>Nije</a:t>
            </a:r>
            <a:r>
              <a:rPr lang="sl-SI" sz="1800" dirty="0" smtClean="0"/>
              <a:t> bilo </a:t>
            </a:r>
            <a:r>
              <a:rPr lang="sl-SI" sz="1800" dirty="0" err="1" smtClean="0"/>
              <a:t>većih</a:t>
            </a:r>
            <a:r>
              <a:rPr lang="sl-SI" sz="1800" dirty="0" smtClean="0"/>
              <a:t> problema;</a:t>
            </a:r>
          </a:p>
          <a:p>
            <a:r>
              <a:rPr lang="sl-SI" sz="1800" dirty="0" smtClean="0"/>
              <a:t>Stanje </a:t>
            </a:r>
            <a:r>
              <a:rPr lang="sl-SI" sz="1800" dirty="0" smtClean="0"/>
              <a:t>gospodarstva</a:t>
            </a:r>
            <a:r>
              <a:rPr lang="sl-SI" sz="1800" dirty="0" smtClean="0"/>
              <a:t> </a:t>
            </a:r>
            <a:r>
              <a:rPr lang="sl-SI" sz="1800" dirty="0" smtClean="0"/>
              <a:t>je takvo da je teško pronaći firme koje prihvataju i u kojima je moguće uraditi dobre ankete za standarde zanimanja;</a:t>
            </a:r>
          </a:p>
          <a:p>
            <a:r>
              <a:rPr lang="sl-SI" sz="1800" dirty="0" smtClean="0"/>
              <a:t>Ankete za standarde zanimanja </a:t>
            </a:r>
            <a:r>
              <a:rPr lang="sl-SI" sz="1800" dirty="0" err="1" smtClean="0"/>
              <a:t>su</a:t>
            </a:r>
            <a:r>
              <a:rPr lang="sl-SI" sz="1800" dirty="0" smtClean="0"/>
              <a:t> </a:t>
            </a:r>
            <a:r>
              <a:rPr lang="sl-SI" sz="1800" dirty="0" err="1" smtClean="0"/>
              <a:t>provodili</a:t>
            </a:r>
            <a:r>
              <a:rPr lang="sl-SI" sz="1800" dirty="0" smtClean="0"/>
              <a:t> samo </a:t>
            </a:r>
            <a:r>
              <a:rPr lang="sl-SI" sz="1800" dirty="0" err="1" smtClean="0"/>
              <a:t>nastavnici</a:t>
            </a:r>
            <a:r>
              <a:rPr lang="sl-SI" sz="1800" dirty="0" smtClean="0"/>
              <a:t> </a:t>
            </a:r>
            <a:r>
              <a:rPr lang="sl-SI" sz="1800" dirty="0" err="1" smtClean="0"/>
              <a:t>što</a:t>
            </a:r>
            <a:r>
              <a:rPr lang="sl-SI" sz="1800" dirty="0" smtClean="0"/>
              <a:t> </a:t>
            </a:r>
            <a:r>
              <a:rPr lang="sl-SI" sz="1800" dirty="0" err="1" smtClean="0"/>
              <a:t>nije</a:t>
            </a:r>
            <a:r>
              <a:rPr lang="sl-SI" sz="1800" dirty="0" smtClean="0"/>
              <a:t> dobro </a:t>
            </a:r>
            <a:r>
              <a:rPr lang="sl-SI" sz="1800" dirty="0" err="1" smtClean="0"/>
              <a:t>rešenje</a:t>
            </a:r>
            <a:r>
              <a:rPr lang="sl-SI" sz="1800" dirty="0" smtClean="0"/>
              <a:t>;</a:t>
            </a:r>
          </a:p>
          <a:p>
            <a:r>
              <a:rPr lang="sl-SI" sz="1800" dirty="0" smtClean="0"/>
              <a:t>Nije bilo odgovarajuće </a:t>
            </a:r>
            <a:r>
              <a:rPr lang="sl-SI" sz="1800" dirty="0" smtClean="0"/>
              <a:t>provjere </a:t>
            </a:r>
            <a:r>
              <a:rPr lang="sl-SI" sz="1800" dirty="0" smtClean="0"/>
              <a:t>i povratne informacije o razvijenim standardima </a:t>
            </a:r>
            <a:r>
              <a:rPr lang="sl-SI" sz="1800" dirty="0" smtClean="0"/>
              <a:t>prije </a:t>
            </a:r>
            <a:r>
              <a:rPr lang="sl-SI" sz="1800" dirty="0" smtClean="0"/>
              <a:t>ugradnje u NPP.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="" xmlns:p14="http://schemas.microsoft.com/office/powerpoint/2010/main" val="1275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Standardi zanimanja - rješavanje</a:t>
            </a:r>
          </a:p>
        </p:txBody>
      </p:sp>
      <p:sp>
        <p:nvSpPr>
          <p:cNvPr id="49155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000" b="1" dirty="0" smtClean="0">
                <a:solidFill>
                  <a:srgbClr val="C00000"/>
                </a:solidFill>
              </a:rPr>
              <a:t>Uz pomoć projekta EU VET4 problemi su </a:t>
            </a:r>
            <a:r>
              <a:rPr lang="sl-SI" sz="2000" b="1" dirty="0" smtClean="0">
                <a:solidFill>
                  <a:srgbClr val="C00000"/>
                </a:solidFill>
              </a:rPr>
              <a:t>riješavani</a:t>
            </a:r>
            <a:r>
              <a:rPr lang="sl-SI" sz="2000" b="1" dirty="0" smtClean="0">
                <a:solidFill>
                  <a:srgbClr val="C00000"/>
                </a:solidFill>
              </a:rPr>
              <a:t>;</a:t>
            </a:r>
          </a:p>
          <a:p>
            <a:r>
              <a:rPr lang="sl-SI" sz="2000" b="1" dirty="0" smtClean="0">
                <a:solidFill>
                  <a:srgbClr val="C00000"/>
                </a:solidFill>
              </a:rPr>
              <a:t>Mukotrpnim </a:t>
            </a:r>
            <a:r>
              <a:rPr lang="sl-SI" sz="2000" b="1" dirty="0" err="1" smtClean="0">
                <a:solidFill>
                  <a:srgbClr val="C00000"/>
                </a:solidFill>
              </a:rPr>
              <a:t>radom</a:t>
            </a:r>
            <a:r>
              <a:rPr lang="sl-SI" sz="2000" b="1" dirty="0" smtClean="0">
                <a:solidFill>
                  <a:srgbClr val="C00000"/>
                </a:solidFill>
              </a:rPr>
              <a:t>;</a:t>
            </a:r>
          </a:p>
          <a:p>
            <a:r>
              <a:rPr lang="sl-SI" sz="2000" b="1" dirty="0" err="1" smtClean="0">
                <a:solidFill>
                  <a:srgbClr val="C00000"/>
                </a:solidFill>
              </a:rPr>
              <a:t>Podrška</a:t>
            </a:r>
            <a:r>
              <a:rPr lang="sl-SI" sz="2000" b="1" dirty="0" smtClean="0">
                <a:solidFill>
                  <a:srgbClr val="C00000"/>
                </a:solidFill>
              </a:rPr>
              <a:t> </a:t>
            </a:r>
            <a:r>
              <a:rPr lang="sl-SI" sz="2000" b="1" dirty="0" err="1" smtClean="0">
                <a:solidFill>
                  <a:srgbClr val="C00000"/>
                </a:solidFill>
              </a:rPr>
              <a:t>obrazovnog</a:t>
            </a:r>
            <a:r>
              <a:rPr lang="sl-SI" sz="2000" b="1" dirty="0" smtClean="0">
                <a:solidFill>
                  <a:srgbClr val="C00000"/>
                </a:solidFill>
              </a:rPr>
              <a:t> </a:t>
            </a:r>
            <a:r>
              <a:rPr lang="sl-SI" sz="2000" b="1" dirty="0" err="1" smtClean="0">
                <a:solidFill>
                  <a:srgbClr val="C00000"/>
                </a:solidFill>
              </a:rPr>
              <a:t>sektora</a:t>
            </a:r>
            <a:r>
              <a:rPr lang="sl-SI" sz="2000" b="1" dirty="0" smtClean="0">
                <a:solidFill>
                  <a:srgbClr val="C00000"/>
                </a:solidFill>
              </a:rPr>
              <a:t>, </a:t>
            </a:r>
            <a:r>
              <a:rPr lang="sl-SI" sz="2000" b="1" dirty="0" err="1" smtClean="0">
                <a:solidFill>
                  <a:srgbClr val="C00000"/>
                </a:solidFill>
              </a:rPr>
              <a:t>tržišta</a:t>
            </a:r>
            <a:r>
              <a:rPr lang="sl-SI" sz="2000" b="1" dirty="0" smtClean="0">
                <a:solidFill>
                  <a:srgbClr val="C00000"/>
                </a:solidFill>
              </a:rPr>
              <a:t> rada;</a:t>
            </a:r>
          </a:p>
          <a:p>
            <a:r>
              <a:rPr lang="sl-SI" sz="2000" b="1" dirty="0" smtClean="0">
                <a:solidFill>
                  <a:srgbClr val="C00000"/>
                </a:solidFill>
              </a:rPr>
              <a:t>Rađeni su standardi zanimanja za pilot porodicu zanimanja </a:t>
            </a:r>
            <a:r>
              <a:rPr lang="sl-SI" sz="2000" b="1" dirty="0" smtClean="0">
                <a:solidFill>
                  <a:srgbClr val="C00000"/>
                </a:solidFill>
              </a:rPr>
              <a:t>s </a:t>
            </a:r>
            <a:r>
              <a:rPr lang="sl-SI" sz="2000" b="1" dirty="0" smtClean="0">
                <a:solidFill>
                  <a:srgbClr val="C00000"/>
                </a:solidFill>
              </a:rPr>
              <a:t>vremenskim ograničenjem projekta. Verujem da se svi uočeni nedostaci mogu otklanjati </a:t>
            </a:r>
            <a:r>
              <a:rPr lang="sl-SI" sz="2000" b="1" dirty="0" smtClean="0">
                <a:solidFill>
                  <a:srgbClr val="C00000"/>
                </a:solidFill>
              </a:rPr>
              <a:t>tijekom </a:t>
            </a:r>
            <a:r>
              <a:rPr lang="sl-SI" sz="2000" b="1" dirty="0" smtClean="0">
                <a:solidFill>
                  <a:srgbClr val="C00000"/>
                </a:solidFill>
              </a:rPr>
              <a:t>rada na narednim porodicama zanimanja.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="" xmlns:p14="http://schemas.microsoft.com/office/powerpoint/2010/main" val="293675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Nastavni planovi SSO - osposobljenost</a:t>
            </a:r>
          </a:p>
        </p:txBody>
      </p:sp>
      <p:sp>
        <p:nvSpPr>
          <p:cNvPr id="50179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000" dirty="0" smtClean="0"/>
              <a:t>Potrebne </a:t>
            </a:r>
            <a:r>
              <a:rPr lang="sl-SI" sz="2000" dirty="0" err="1" smtClean="0"/>
              <a:t>su</a:t>
            </a:r>
            <a:r>
              <a:rPr lang="sl-SI" sz="2000" dirty="0" smtClean="0"/>
              <a:t> dodatne </a:t>
            </a:r>
            <a:r>
              <a:rPr lang="sl-SI" sz="2000" dirty="0" err="1" smtClean="0"/>
              <a:t>obuke</a:t>
            </a:r>
            <a:r>
              <a:rPr lang="sl-SI" sz="2000" dirty="0"/>
              <a:t>;</a:t>
            </a:r>
            <a:endParaRPr lang="sl-SI" sz="2000" dirty="0" smtClean="0"/>
          </a:p>
          <a:p>
            <a:r>
              <a:rPr lang="sl-SI" sz="2000" dirty="0" err="1" smtClean="0"/>
              <a:t>Postoje</a:t>
            </a:r>
            <a:r>
              <a:rPr lang="sl-SI" sz="2000" dirty="0" smtClean="0"/>
              <a:t> </a:t>
            </a:r>
            <a:r>
              <a:rPr lang="sl-SI" sz="2000" dirty="0" err="1" smtClean="0"/>
              <a:t>pretpostavke</a:t>
            </a:r>
            <a:r>
              <a:rPr lang="sl-SI" sz="2000" dirty="0" smtClean="0"/>
              <a:t> za rad u ovoj oblasti ali je potrebna i dodatna edukacija;</a:t>
            </a:r>
          </a:p>
          <a:p>
            <a:r>
              <a:rPr lang="sl-SI" sz="2000" dirty="0" smtClean="0"/>
              <a:t>Nemam </a:t>
            </a:r>
            <a:r>
              <a:rPr lang="sl-SI" sz="2000" dirty="0" err="1" smtClean="0"/>
              <a:t>iskustva</a:t>
            </a:r>
            <a:r>
              <a:rPr lang="sl-SI" sz="2000" dirty="0"/>
              <a:t>;</a:t>
            </a:r>
            <a:endParaRPr lang="sl-SI" sz="2000" dirty="0" smtClean="0"/>
          </a:p>
          <a:p>
            <a:r>
              <a:rPr lang="sl-SI" sz="2000" dirty="0" smtClean="0"/>
              <a:t>Solidno;</a:t>
            </a:r>
          </a:p>
          <a:p>
            <a:r>
              <a:rPr lang="sl-SI" sz="2000" dirty="0" smtClean="0"/>
              <a:t>Dobra </a:t>
            </a:r>
            <a:r>
              <a:rPr lang="sl-SI" sz="2000" dirty="0" err="1" smtClean="0"/>
              <a:t>osposobljenost</a:t>
            </a:r>
            <a:r>
              <a:rPr lang="sl-SI" sz="2000" dirty="0" smtClean="0"/>
              <a:t>.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="" xmlns:p14="http://schemas.microsoft.com/office/powerpoint/2010/main" val="68323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Nastavni planovi SSO - problemi</a:t>
            </a:r>
          </a:p>
        </p:txBody>
      </p:sp>
      <p:sp>
        <p:nvSpPr>
          <p:cNvPr id="5120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1800" dirty="0" smtClean="0"/>
              <a:t>Financijski </a:t>
            </a:r>
            <a:r>
              <a:rPr lang="sl-SI" sz="1800" dirty="0" smtClean="0"/>
              <a:t>, nemoguće je radnim </a:t>
            </a:r>
            <a:r>
              <a:rPr lang="sl-SI" sz="1800" dirty="0" smtClean="0"/>
              <a:t>skupinama</a:t>
            </a:r>
            <a:r>
              <a:rPr lang="sl-SI" sz="1800" dirty="0" smtClean="0"/>
              <a:t> osigurati </a:t>
            </a:r>
            <a:r>
              <a:rPr lang="sl-SI" sz="1800" dirty="0" smtClean="0"/>
              <a:t>radne </a:t>
            </a:r>
            <a:r>
              <a:rPr lang="sl-SI" sz="1800" dirty="0" smtClean="0"/>
              <a:t>uvjete </a:t>
            </a:r>
            <a:r>
              <a:rPr lang="sl-SI" sz="1800" dirty="0" smtClean="0"/>
              <a:t>bez novca;</a:t>
            </a:r>
          </a:p>
          <a:p>
            <a:r>
              <a:rPr lang="sl-SI" sz="1800" dirty="0" smtClean="0"/>
              <a:t>Nedovoljni resursi Agencije;</a:t>
            </a:r>
          </a:p>
          <a:p>
            <a:r>
              <a:rPr lang="sl-SI" sz="1800" dirty="0" smtClean="0"/>
              <a:t>Nedovoljna </a:t>
            </a:r>
            <a:r>
              <a:rPr lang="sl-SI" sz="1800" dirty="0" smtClean="0"/>
              <a:t>suradnja </a:t>
            </a:r>
            <a:r>
              <a:rPr lang="sl-SI" sz="1800" dirty="0" smtClean="0"/>
              <a:t>unutar </a:t>
            </a:r>
            <a:r>
              <a:rPr lang="sl-SI" sz="1800" dirty="0" smtClean="0"/>
              <a:t>zainteresiranih </a:t>
            </a:r>
            <a:r>
              <a:rPr lang="sl-SI" sz="1800" dirty="0" smtClean="0"/>
              <a:t>strana;</a:t>
            </a:r>
          </a:p>
          <a:p>
            <a:r>
              <a:rPr lang="sl-SI" sz="1800" dirty="0" smtClean="0"/>
              <a:t>Nepovezanost djelovanja svih aktera;</a:t>
            </a:r>
          </a:p>
          <a:p>
            <a:r>
              <a:rPr lang="sl-SI" sz="1800" dirty="0" smtClean="0"/>
              <a:t>Nedovoljna </a:t>
            </a:r>
            <a:r>
              <a:rPr lang="sl-SI" sz="1800" dirty="0" smtClean="0"/>
              <a:t>informiranost</a:t>
            </a:r>
            <a:r>
              <a:rPr lang="sl-SI" sz="1800" dirty="0" smtClean="0"/>
              <a:t>, upitna želja za </a:t>
            </a:r>
            <a:r>
              <a:rPr lang="sl-SI" sz="1800" dirty="0" smtClean="0"/>
              <a:t>sudjelovanjem</a:t>
            </a:r>
            <a:r>
              <a:rPr lang="sl-SI" sz="1800" dirty="0" smtClean="0"/>
              <a:t> </a:t>
            </a:r>
            <a:r>
              <a:rPr lang="sl-SI" sz="1800" dirty="0" smtClean="0"/>
              <a:t>nekih </a:t>
            </a:r>
            <a:r>
              <a:rPr lang="sl-SI" sz="1800" dirty="0" smtClean="0"/>
              <a:t>činitelja </a:t>
            </a:r>
            <a:r>
              <a:rPr lang="sl-SI" sz="1800" dirty="0" smtClean="0"/>
              <a:t>u procesu, ne postojanje zvaničnog stava prihvaćenog od svih relevantnih faktora da se sistemski pristupa izradi standarda zanimanja u BiH, izostanak aktivnosti na izradi državnog okvira kvalifikacija;</a:t>
            </a:r>
          </a:p>
          <a:p>
            <a:r>
              <a:rPr lang="sl-SI" sz="1800" dirty="0" smtClean="0"/>
              <a:t>Vraćenje na staro;</a:t>
            </a:r>
          </a:p>
          <a:p>
            <a:r>
              <a:rPr lang="sl-SI" sz="1800" dirty="0" smtClean="0"/>
              <a:t>Neusklađenost i neprihvatanje promjena </a:t>
            </a:r>
            <a:r>
              <a:rPr lang="sl-SI" sz="1800" dirty="0" smtClean="0"/>
              <a:t>s najviše razine </a:t>
            </a:r>
            <a:r>
              <a:rPr lang="sl-SI" sz="1800" dirty="0" smtClean="0"/>
              <a:t>prema dolje; </a:t>
            </a:r>
          </a:p>
        </p:txBody>
      </p:sp>
    </p:spTree>
    <p:extLst>
      <p:ext uri="{BB962C8B-B14F-4D97-AF65-F5344CB8AC3E}">
        <p14:creationId xmlns="" xmlns:p14="http://schemas.microsoft.com/office/powerpoint/2010/main" val="149463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Nastavni planovi SSO - rješavanje</a:t>
            </a:r>
          </a:p>
        </p:txBody>
      </p:sp>
      <p:sp>
        <p:nvSpPr>
          <p:cNvPr id="52227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000" dirty="0" err="1" smtClean="0">
                <a:solidFill>
                  <a:srgbClr val="C00000"/>
                </a:solidFill>
              </a:rPr>
              <a:t>Uz</a:t>
            </a:r>
            <a:r>
              <a:rPr lang="sl-SI" sz="2000" dirty="0" smtClean="0">
                <a:solidFill>
                  <a:srgbClr val="C00000"/>
                </a:solidFill>
              </a:rPr>
              <a:t> </a:t>
            </a:r>
            <a:r>
              <a:rPr lang="sl-SI" sz="2000" dirty="0" err="1" smtClean="0">
                <a:solidFill>
                  <a:srgbClr val="C00000"/>
                </a:solidFill>
              </a:rPr>
              <a:t>pomoć</a:t>
            </a:r>
            <a:r>
              <a:rPr lang="sl-SI" sz="2000" dirty="0" smtClean="0">
                <a:solidFill>
                  <a:srgbClr val="C00000"/>
                </a:solidFill>
              </a:rPr>
              <a:t> </a:t>
            </a:r>
            <a:r>
              <a:rPr lang="sl-SI" sz="2000" dirty="0" err="1" smtClean="0">
                <a:solidFill>
                  <a:srgbClr val="C00000"/>
                </a:solidFill>
              </a:rPr>
              <a:t>menadžmenta</a:t>
            </a:r>
            <a:r>
              <a:rPr lang="sl-SI" sz="2000" dirty="0" smtClean="0">
                <a:solidFill>
                  <a:srgbClr val="C00000"/>
                </a:solidFill>
              </a:rPr>
              <a:t>;</a:t>
            </a:r>
          </a:p>
          <a:p>
            <a:r>
              <a:rPr lang="sl-SI" sz="2000" dirty="0" smtClean="0">
                <a:solidFill>
                  <a:srgbClr val="FF0000"/>
                </a:solidFill>
              </a:rPr>
              <a:t>Prihvatanje novih modela od obrazovnih vlasti kako bi škole i korisnici bili u </a:t>
            </a:r>
            <a:r>
              <a:rPr lang="sl-SI" sz="2000" dirty="0" smtClean="0">
                <a:solidFill>
                  <a:srgbClr val="FF0000"/>
                </a:solidFill>
              </a:rPr>
              <a:t>obvezi </a:t>
            </a:r>
            <a:r>
              <a:rPr lang="sl-SI" sz="2000" dirty="0" smtClean="0">
                <a:solidFill>
                  <a:srgbClr val="FF0000"/>
                </a:solidFill>
              </a:rPr>
              <a:t>da ih koriste ali i da vide stvarne benifite;</a:t>
            </a:r>
          </a:p>
          <a:p>
            <a:r>
              <a:rPr lang="sl-SI" sz="2000" dirty="0" smtClean="0"/>
              <a:t>Kvalitetna edukacija onih </a:t>
            </a:r>
            <a:r>
              <a:rPr lang="sl-SI" sz="2000" dirty="0" err="1" smtClean="0"/>
              <a:t>koji</a:t>
            </a:r>
            <a:r>
              <a:rPr lang="sl-SI" sz="2000" dirty="0" smtClean="0"/>
              <a:t> </a:t>
            </a:r>
            <a:r>
              <a:rPr lang="sl-SI" sz="2000" dirty="0" err="1" smtClean="0"/>
              <a:t>novine</a:t>
            </a:r>
            <a:r>
              <a:rPr lang="sl-SI" sz="2000" dirty="0" smtClean="0"/>
              <a:t> </a:t>
            </a:r>
            <a:r>
              <a:rPr lang="sl-SI" sz="2000" dirty="0" err="1" smtClean="0"/>
              <a:t>trebaju</a:t>
            </a:r>
            <a:r>
              <a:rPr lang="sl-SI" sz="2000" dirty="0" smtClean="0"/>
              <a:t> da </a:t>
            </a:r>
            <a:r>
              <a:rPr lang="sl-SI" sz="2000" dirty="0" err="1" smtClean="0"/>
              <a:t>sprovode</a:t>
            </a:r>
            <a:r>
              <a:rPr lang="sl-SI" sz="2000" dirty="0" smtClean="0"/>
              <a:t>;</a:t>
            </a:r>
          </a:p>
          <a:p>
            <a:r>
              <a:rPr lang="sl-SI" sz="2000" dirty="0" smtClean="0"/>
              <a:t>Lobiranje.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="" xmlns:p14="http://schemas.microsoft.com/office/powerpoint/2010/main" val="26145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24647" y="724643"/>
            <a:ext cx="5877272" cy="442798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39623" y="572895"/>
            <a:ext cx="5877272" cy="47314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110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Nastavni planovi SSO - sudjelovanje</a:t>
            </a:r>
          </a:p>
        </p:txBody>
      </p:sp>
      <p:sp>
        <p:nvSpPr>
          <p:cNvPr id="53251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1800" dirty="0" smtClean="0"/>
              <a:t>APOSO BiH, obrazovne vlasti entiteta i </a:t>
            </a:r>
            <a:r>
              <a:rPr lang="sl-SI" sz="1800" dirty="0" smtClean="0"/>
              <a:t>kantona/županija </a:t>
            </a:r>
            <a:r>
              <a:rPr lang="sl-SI" sz="1800" dirty="0" smtClean="0"/>
              <a:t>i nastavnici.</a:t>
            </a:r>
          </a:p>
          <a:p>
            <a:r>
              <a:rPr lang="sl-SI" sz="1800" dirty="0" smtClean="0"/>
              <a:t>Predstavnici institucija koje imaju nadležnost za oblast SS obrazovanja, predstavnici Agencije(SS odjeljenje), stručnjaci iz </a:t>
            </a:r>
            <a:r>
              <a:rPr lang="sl-SI" sz="1800" dirty="0" smtClean="0"/>
              <a:t>gospodarstva </a:t>
            </a:r>
            <a:r>
              <a:rPr lang="sl-SI" sz="1800" dirty="0" smtClean="0"/>
              <a:t>(odgovarajući sektor)</a:t>
            </a:r>
          </a:p>
          <a:p>
            <a:r>
              <a:rPr lang="sl-SI" sz="1800" dirty="0" smtClean="0"/>
              <a:t>Agencija, predstavnici obrazovnih institucija- resorna ministarstva i pedagoški zavodi, predstavnici tržišta rada</a:t>
            </a:r>
          </a:p>
          <a:p>
            <a:r>
              <a:rPr lang="sl-SI" sz="1800" dirty="0" smtClean="0"/>
              <a:t>APOSO i mreža suradnika</a:t>
            </a:r>
          </a:p>
          <a:p>
            <a:r>
              <a:rPr lang="sl-SI" sz="1800" dirty="0" smtClean="0"/>
              <a:t>Agencija , obrazovne vlasti , nastavnici ...</a:t>
            </a:r>
          </a:p>
          <a:p>
            <a:r>
              <a:rPr lang="sl-SI" sz="1800" dirty="0" smtClean="0"/>
              <a:t>Nadležnost za NPP je isključivo na entitetskom i </a:t>
            </a:r>
            <a:r>
              <a:rPr lang="sl-SI" sz="1800" dirty="0" smtClean="0"/>
              <a:t>kantonalnim/županijskim </a:t>
            </a:r>
            <a:r>
              <a:rPr lang="sl-SI" sz="1800" dirty="0" smtClean="0"/>
              <a:t>ministarstvima i treba doći do svih mogućih </a:t>
            </a:r>
            <a:r>
              <a:rPr lang="sl-SI" sz="1800" dirty="0" smtClean="0"/>
              <a:t>suglasnosti tijekom </a:t>
            </a:r>
            <a:r>
              <a:rPr lang="sl-SI" sz="1800" dirty="0" smtClean="0"/>
              <a:t>razvoja i implementacije NPP.</a:t>
            </a:r>
          </a:p>
          <a:p>
            <a:r>
              <a:rPr lang="sl-SI" sz="1800" dirty="0" smtClean="0"/>
              <a:t>Mimo projekata do sada nije bilo aktivnosti na razvoju NPP na </a:t>
            </a:r>
            <a:r>
              <a:rPr lang="sl-SI" sz="1800" dirty="0" smtClean="0"/>
              <a:t>razini </a:t>
            </a:r>
            <a:r>
              <a:rPr lang="sl-SI" sz="1800" dirty="0" smtClean="0"/>
              <a:t>BiH. Ali, sve što je zrađeno u okviru EU VET projekata je dobra osnova za dalji rad.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="" xmlns:p14="http://schemas.microsoft.com/office/powerpoint/2010/main" val="379638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Nastavni programi SSO - osposobljenost</a:t>
            </a:r>
          </a:p>
        </p:txBody>
      </p:sp>
      <p:sp>
        <p:nvSpPr>
          <p:cNvPr id="54275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000" smtClean="0"/>
              <a:t>Dobra osposobljenost</a:t>
            </a:r>
          </a:p>
          <a:p>
            <a:r>
              <a:rPr lang="sl-SI" sz="2000" smtClean="0"/>
              <a:t>Solidno .</a:t>
            </a:r>
          </a:p>
          <a:p>
            <a:endParaRPr lang="sl-SI" smtClean="0"/>
          </a:p>
        </p:txBody>
      </p:sp>
    </p:spTree>
    <p:extLst>
      <p:ext uri="{BB962C8B-B14F-4D97-AF65-F5344CB8AC3E}">
        <p14:creationId xmlns="" xmlns:p14="http://schemas.microsoft.com/office/powerpoint/2010/main" val="310339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Nastavni programi SSO - problemi</a:t>
            </a:r>
          </a:p>
        </p:txBody>
      </p:sp>
      <p:sp>
        <p:nvSpPr>
          <p:cNvPr id="55299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000" dirty="0" smtClean="0"/>
              <a:t>Financiranje;</a:t>
            </a:r>
          </a:p>
          <a:p>
            <a:r>
              <a:rPr lang="sl-SI" sz="2000" dirty="0" smtClean="0"/>
              <a:t>Želja svih aktera da  se zadrži postojeći kadar u školama , tj. da se ne pravi tehnološki višak , na štetu izrade kvalitetnog nastavnog programa .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="" xmlns:p14="http://schemas.microsoft.com/office/powerpoint/2010/main" val="404761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Nastavni programi SSO - rješavanje</a:t>
            </a:r>
          </a:p>
        </p:txBody>
      </p:sp>
      <p:sp>
        <p:nvSpPr>
          <p:cNvPr id="5632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000" dirty="0" smtClean="0"/>
              <a:t>Treba napraviti valjan program </a:t>
            </a:r>
            <a:r>
              <a:rPr lang="sl-SI" sz="2000" dirty="0" err="1" smtClean="0"/>
              <a:t>rješavanja</a:t>
            </a:r>
            <a:r>
              <a:rPr lang="sl-SI" sz="2000" dirty="0" smtClean="0"/>
              <a:t> </a:t>
            </a:r>
            <a:r>
              <a:rPr lang="sl-SI" sz="2000" dirty="0" err="1" smtClean="0"/>
              <a:t>tehnološkog</a:t>
            </a:r>
            <a:r>
              <a:rPr lang="sl-SI" sz="2000" dirty="0" smtClean="0"/>
              <a:t> viška;</a:t>
            </a:r>
          </a:p>
          <a:p>
            <a:r>
              <a:rPr lang="sl-SI" sz="2000" dirty="0" err="1" smtClean="0"/>
              <a:t>Traženjem</a:t>
            </a:r>
            <a:r>
              <a:rPr lang="sl-SI" sz="2000" dirty="0" smtClean="0"/>
              <a:t> partnerskih institucija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="" xmlns:p14="http://schemas.microsoft.com/office/powerpoint/2010/main" val="279378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Nastavni programi SSO - sudjelovanje</a:t>
            </a:r>
          </a:p>
        </p:txBody>
      </p:sp>
      <p:sp>
        <p:nvSpPr>
          <p:cNvPr id="57347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000" dirty="0" smtClean="0"/>
              <a:t>APOSO </a:t>
            </a:r>
            <a:r>
              <a:rPr lang="sl-SI" sz="2000" dirty="0" smtClean="0"/>
              <a:t>BiH, obrazovne vlasti entiteta i </a:t>
            </a:r>
            <a:r>
              <a:rPr lang="sl-SI" sz="2000" dirty="0" smtClean="0"/>
              <a:t>kantona/županija </a:t>
            </a:r>
            <a:r>
              <a:rPr lang="sl-SI" sz="2000" dirty="0" smtClean="0"/>
              <a:t>i nastavnici.</a:t>
            </a:r>
          </a:p>
          <a:p>
            <a:r>
              <a:rPr lang="sl-SI" sz="2000" dirty="0" smtClean="0"/>
              <a:t>Predstavnici ministarstava obrazovanja RS, pojedinih </a:t>
            </a:r>
            <a:r>
              <a:rPr lang="sl-SI" sz="2000" dirty="0" smtClean="0"/>
              <a:t>kantona/županija </a:t>
            </a:r>
            <a:r>
              <a:rPr lang="sl-SI" sz="2000" dirty="0" smtClean="0"/>
              <a:t>u FBiH i Distrikta Brčko, Predstavnici agencije, praktičari (nastavnici), eksperti iz oblasti primjene</a:t>
            </a:r>
          </a:p>
          <a:p>
            <a:r>
              <a:rPr lang="sl-SI" sz="2000" dirty="0" smtClean="0"/>
              <a:t>APOSO, </a:t>
            </a:r>
            <a:r>
              <a:rPr lang="sl-SI" sz="2000" dirty="0" err="1" smtClean="0"/>
              <a:t>stručnjaci</a:t>
            </a:r>
            <a:r>
              <a:rPr lang="sl-SI" sz="2000" dirty="0" smtClean="0"/>
              <a:t>, zavodi, </a:t>
            </a:r>
            <a:r>
              <a:rPr lang="sl-SI" sz="2000" dirty="0" err="1" smtClean="0"/>
              <a:t>nastavnici</a:t>
            </a:r>
            <a:r>
              <a:rPr lang="sl-SI" sz="2000" dirty="0" smtClean="0"/>
              <a:t>, fakulteti</a:t>
            </a:r>
          </a:p>
          <a:p>
            <a:r>
              <a:rPr lang="sl-SI" sz="2000" dirty="0" smtClean="0"/>
              <a:t>Agencija, predstavnici pedagoških zavoda i </a:t>
            </a:r>
            <a:r>
              <a:rPr lang="sl-SI" sz="2000" dirty="0" err="1" smtClean="0"/>
              <a:t>nastavnici</a:t>
            </a:r>
            <a:endParaRPr lang="sl-SI" sz="2000" dirty="0" smtClean="0"/>
          </a:p>
          <a:p>
            <a:endParaRPr lang="sl-SI" dirty="0" smtClean="0"/>
          </a:p>
        </p:txBody>
      </p:sp>
    </p:spTree>
    <p:extLst>
      <p:ext uri="{BB962C8B-B14F-4D97-AF65-F5344CB8AC3E}">
        <p14:creationId xmlns="" xmlns:p14="http://schemas.microsoft.com/office/powerpoint/2010/main" val="417541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Sinteza </a:t>
            </a:r>
            <a:r>
              <a:rPr lang="sl-SI" dirty="0" err="1" smtClean="0"/>
              <a:t>rješenja</a:t>
            </a:r>
            <a:endParaRPr lang="sl-SI" dirty="0" smtClean="0"/>
          </a:p>
        </p:txBody>
      </p:sp>
      <p:sp>
        <p:nvSpPr>
          <p:cNvPr id="58371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l-SI" sz="1800" b="1" dirty="0" err="1">
                <a:solidFill>
                  <a:srgbClr val="FF0000"/>
                </a:solidFill>
              </a:rPr>
              <a:t>Financijska</a:t>
            </a:r>
            <a:r>
              <a:rPr lang="sl-SI" sz="1800" b="1" dirty="0">
                <a:solidFill>
                  <a:srgbClr val="FF0000"/>
                </a:solidFill>
              </a:rPr>
              <a:t> sredstva –projekt;</a:t>
            </a:r>
          </a:p>
          <a:p>
            <a:pPr>
              <a:defRPr/>
            </a:pPr>
            <a:r>
              <a:rPr lang="sl-SI" sz="1800" b="1" dirty="0">
                <a:solidFill>
                  <a:srgbClr val="FF0000"/>
                </a:solidFill>
              </a:rPr>
              <a:t>Kadrovski resursi – </a:t>
            </a:r>
            <a:r>
              <a:rPr lang="sl-SI" sz="1800" b="1" dirty="0" err="1">
                <a:solidFill>
                  <a:srgbClr val="FF0000"/>
                </a:solidFill>
              </a:rPr>
              <a:t>sudjelovanje</a:t>
            </a:r>
            <a:r>
              <a:rPr lang="sl-SI" sz="1800" b="1" dirty="0">
                <a:solidFill>
                  <a:srgbClr val="FF0000"/>
                </a:solidFill>
              </a:rPr>
              <a:t> </a:t>
            </a:r>
            <a:r>
              <a:rPr lang="sl-SI" sz="1800" b="1" dirty="0" err="1">
                <a:solidFill>
                  <a:srgbClr val="FF0000"/>
                </a:solidFill>
              </a:rPr>
              <a:t>svih</a:t>
            </a:r>
            <a:r>
              <a:rPr lang="sl-SI" sz="1800" b="1" dirty="0">
                <a:solidFill>
                  <a:srgbClr val="FF0000"/>
                </a:solidFill>
              </a:rPr>
              <a:t> relevantnih </a:t>
            </a:r>
            <a:r>
              <a:rPr lang="sl-SI" sz="1800" b="1" dirty="0" err="1">
                <a:solidFill>
                  <a:srgbClr val="FF0000"/>
                </a:solidFill>
              </a:rPr>
              <a:t>stručnjaka</a:t>
            </a:r>
            <a:r>
              <a:rPr lang="sl-SI" sz="1800" b="1" dirty="0" smtClean="0">
                <a:solidFill>
                  <a:srgbClr val="FF0000"/>
                </a:solidFill>
              </a:rPr>
              <a:t>; </a:t>
            </a:r>
            <a:r>
              <a:rPr lang="sl-SI" sz="1800" b="1" dirty="0">
                <a:solidFill>
                  <a:srgbClr val="FF0000"/>
                </a:solidFill>
              </a:rPr>
              <a:t>Izborom adekvatne strukture </a:t>
            </a:r>
            <a:r>
              <a:rPr lang="sl-SI" sz="1800" b="1" dirty="0" err="1">
                <a:solidFill>
                  <a:srgbClr val="FF0000"/>
                </a:solidFill>
              </a:rPr>
              <a:t>radne</a:t>
            </a:r>
            <a:r>
              <a:rPr lang="sl-SI" sz="1800" b="1" dirty="0">
                <a:solidFill>
                  <a:srgbClr val="FF0000"/>
                </a:solidFill>
              </a:rPr>
              <a:t> </a:t>
            </a:r>
            <a:r>
              <a:rPr lang="sl-SI" sz="1800" b="1" dirty="0" smtClean="0">
                <a:solidFill>
                  <a:srgbClr val="FF0000"/>
                </a:solidFill>
              </a:rPr>
              <a:t>skupine;</a:t>
            </a:r>
            <a:endParaRPr lang="sl-SI" sz="1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sl-SI" sz="1800" b="1" dirty="0">
                <a:solidFill>
                  <a:srgbClr val="FF0000"/>
                </a:solidFill>
              </a:rPr>
              <a:t>Nedovoljna osposobljenost i motiviranost sudionika - Sudjelovanje eksperata i </a:t>
            </a:r>
            <a:r>
              <a:rPr lang="sl-SI" sz="1800" b="1" dirty="0" smtClean="0">
                <a:solidFill>
                  <a:srgbClr val="FF0000"/>
                </a:solidFill>
              </a:rPr>
              <a:t>usuglašavanje </a:t>
            </a:r>
            <a:r>
              <a:rPr lang="sl-SI" sz="1800" b="1" dirty="0" smtClean="0">
                <a:solidFill>
                  <a:srgbClr val="FF0000"/>
                </a:solidFill>
              </a:rPr>
              <a:t>metodologije u </a:t>
            </a:r>
            <a:r>
              <a:rPr lang="sl-SI" sz="1800" b="1" dirty="0">
                <a:solidFill>
                  <a:srgbClr val="FF0000"/>
                </a:solidFill>
              </a:rPr>
              <a:t>radnim </a:t>
            </a:r>
            <a:r>
              <a:rPr lang="sl-SI" sz="1800" b="1" dirty="0" smtClean="0">
                <a:solidFill>
                  <a:srgbClr val="FF0000"/>
                </a:solidFill>
              </a:rPr>
              <a:t>skupinama;</a:t>
            </a:r>
            <a:endParaRPr lang="sl-SI" sz="1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sl-SI" sz="1800" b="1" dirty="0">
                <a:solidFill>
                  <a:srgbClr val="FF0000"/>
                </a:solidFill>
              </a:rPr>
              <a:t>Neuvažavanje postoječih dokumenata – pregled svih </a:t>
            </a:r>
            <a:r>
              <a:rPr lang="sl-SI" sz="1800" b="1" dirty="0" smtClean="0">
                <a:solidFill>
                  <a:srgbClr val="FF0000"/>
                </a:solidFill>
              </a:rPr>
              <a:t>projekata </a:t>
            </a:r>
            <a:r>
              <a:rPr lang="sl-SI" sz="1800" b="1" dirty="0">
                <a:solidFill>
                  <a:srgbClr val="FF0000"/>
                </a:solidFill>
              </a:rPr>
              <a:t>i dokumenata –  njihovo smisleno uključivanje u projekat;</a:t>
            </a:r>
          </a:p>
          <a:p>
            <a:pPr>
              <a:defRPr/>
            </a:pPr>
            <a:r>
              <a:rPr lang="sl-SI" sz="1800" b="1" dirty="0" err="1">
                <a:solidFill>
                  <a:srgbClr val="FF0000"/>
                </a:solidFill>
              </a:rPr>
              <a:t>Usklađivanje</a:t>
            </a:r>
            <a:r>
              <a:rPr lang="sl-SI" sz="1800" b="1" dirty="0">
                <a:solidFill>
                  <a:srgbClr val="FF0000"/>
                </a:solidFill>
              </a:rPr>
              <a:t> </a:t>
            </a:r>
            <a:r>
              <a:rPr lang="sl-SI" sz="1800" b="1" dirty="0" err="1">
                <a:solidFill>
                  <a:srgbClr val="FF0000"/>
                </a:solidFill>
              </a:rPr>
              <a:t>planova</a:t>
            </a:r>
            <a:r>
              <a:rPr lang="sl-SI" sz="1800" b="1" dirty="0">
                <a:solidFill>
                  <a:srgbClr val="FF0000"/>
                </a:solidFill>
              </a:rPr>
              <a:t> rada </a:t>
            </a:r>
            <a:r>
              <a:rPr lang="sl-SI" sz="1800" b="1" dirty="0" err="1">
                <a:solidFill>
                  <a:srgbClr val="FF0000"/>
                </a:solidFill>
              </a:rPr>
              <a:t>između</a:t>
            </a:r>
            <a:r>
              <a:rPr lang="sl-SI" sz="1800" b="1" dirty="0">
                <a:solidFill>
                  <a:srgbClr val="FF0000"/>
                </a:solidFill>
              </a:rPr>
              <a:t> institucija – projektno </a:t>
            </a:r>
            <a:r>
              <a:rPr lang="sl-SI" sz="1800" b="1" dirty="0" err="1">
                <a:solidFill>
                  <a:srgbClr val="FF0000"/>
                </a:solidFill>
              </a:rPr>
              <a:t>vođenje</a:t>
            </a:r>
            <a:r>
              <a:rPr lang="sl-SI" sz="1800" b="1" dirty="0">
                <a:solidFill>
                  <a:srgbClr val="FF0000"/>
                </a:solidFill>
              </a:rPr>
              <a:t>, dobro planiranim vremenskim okvirom;</a:t>
            </a:r>
          </a:p>
          <a:p>
            <a:pPr>
              <a:defRPr/>
            </a:pPr>
            <a:r>
              <a:rPr lang="sl-SI" sz="1800" b="1" dirty="0" err="1" smtClean="0">
                <a:solidFill>
                  <a:srgbClr val="FF0000"/>
                </a:solidFill>
              </a:rPr>
              <a:t>Otpor</a:t>
            </a:r>
            <a:r>
              <a:rPr lang="sl-SI" sz="1800" b="1" dirty="0" smtClean="0">
                <a:solidFill>
                  <a:srgbClr val="FF0000"/>
                </a:solidFill>
              </a:rPr>
              <a:t> </a:t>
            </a:r>
            <a:r>
              <a:rPr lang="sl-SI" sz="1800" b="1" dirty="0" err="1">
                <a:solidFill>
                  <a:srgbClr val="FF0000"/>
                </a:solidFill>
              </a:rPr>
              <a:t>promjenama</a:t>
            </a:r>
            <a:r>
              <a:rPr lang="sl-SI" sz="1800" b="1" dirty="0">
                <a:solidFill>
                  <a:srgbClr val="FF0000"/>
                </a:solidFill>
              </a:rPr>
              <a:t> - </a:t>
            </a:r>
            <a:r>
              <a:rPr lang="sl-SI" sz="1800" dirty="0">
                <a:solidFill>
                  <a:srgbClr val="FF0000"/>
                </a:solidFill>
              </a:rPr>
              <a:t>Sofisticirano, </a:t>
            </a:r>
            <a:r>
              <a:rPr lang="sl-SI" sz="1800" dirty="0" err="1">
                <a:solidFill>
                  <a:srgbClr val="FF0000"/>
                </a:solidFill>
              </a:rPr>
              <a:t>zajedničkim</a:t>
            </a:r>
            <a:r>
              <a:rPr lang="sl-SI" sz="1800" dirty="0">
                <a:solidFill>
                  <a:srgbClr val="FF0000"/>
                </a:solidFill>
              </a:rPr>
              <a:t> </a:t>
            </a:r>
            <a:r>
              <a:rPr lang="sl-SI" sz="1800" dirty="0" err="1">
                <a:solidFill>
                  <a:srgbClr val="FF0000"/>
                </a:solidFill>
              </a:rPr>
              <a:t>angažmanom</a:t>
            </a:r>
            <a:r>
              <a:rPr lang="sl-SI" sz="1800" dirty="0">
                <a:solidFill>
                  <a:srgbClr val="FF0000"/>
                </a:solidFill>
              </a:rPr>
              <a:t> (projektom), </a:t>
            </a:r>
            <a:endParaRPr lang="sl-SI" sz="1800" b="1" dirty="0" smtClean="0">
              <a:solidFill>
                <a:srgbClr val="FF0000"/>
              </a:solidFill>
            </a:endParaRPr>
          </a:p>
          <a:p>
            <a:r>
              <a:rPr lang="sl-SI" sz="1800" b="1" dirty="0" smtClean="0">
                <a:solidFill>
                  <a:srgbClr val="FF0000"/>
                </a:solidFill>
              </a:rPr>
              <a:t>Ostvarivanjem </a:t>
            </a:r>
            <a:r>
              <a:rPr lang="sl-SI" sz="1800" b="1" dirty="0" smtClean="0">
                <a:solidFill>
                  <a:srgbClr val="FF0000"/>
                </a:solidFill>
              </a:rPr>
              <a:t>suradnje </a:t>
            </a:r>
            <a:r>
              <a:rPr lang="sl-SI" sz="1800" b="1" dirty="0" smtClean="0">
                <a:solidFill>
                  <a:srgbClr val="FF0000"/>
                </a:solidFill>
              </a:rPr>
              <a:t>s pedagoškim zavodima i drugim institucijama</a:t>
            </a:r>
            <a:r>
              <a:rPr lang="sl-SI" sz="1800" b="1" dirty="0" smtClean="0"/>
              <a:t>;</a:t>
            </a:r>
          </a:p>
          <a:p>
            <a:r>
              <a:rPr lang="sl-SI" sz="1800" b="1" dirty="0" smtClean="0">
                <a:solidFill>
                  <a:srgbClr val="FF0000"/>
                </a:solidFill>
              </a:rPr>
              <a:t>Dobro planiranim vremenskim okvirom</a:t>
            </a:r>
            <a:endParaRPr lang="sl-SI" sz="1800" dirty="0" smtClean="0"/>
          </a:p>
          <a:p>
            <a:r>
              <a:rPr lang="sl-SI" sz="1800" b="1" dirty="0">
                <a:solidFill>
                  <a:srgbClr val="FF0000"/>
                </a:solidFill>
              </a:rPr>
              <a:t>P</a:t>
            </a:r>
            <a:r>
              <a:rPr lang="sl-SI" sz="1800" b="1" dirty="0" smtClean="0">
                <a:solidFill>
                  <a:srgbClr val="FF0000"/>
                </a:solidFill>
              </a:rPr>
              <a:t>omoć eksperata  koju bih realizovala kroz neki </a:t>
            </a:r>
            <a:r>
              <a:rPr lang="sl-SI" sz="1800" b="1" dirty="0" smtClean="0">
                <a:solidFill>
                  <a:srgbClr val="FF0000"/>
                </a:solidFill>
              </a:rPr>
              <a:t>projekt</a:t>
            </a:r>
            <a:r>
              <a:rPr lang="sl-SI" sz="1800" dirty="0" smtClean="0"/>
              <a:t>.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="" xmlns:p14="http://schemas.microsoft.com/office/powerpoint/2010/main" val="7133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sl-SI" dirty="0" smtClean="0"/>
              <a:t>Sinteza </a:t>
            </a:r>
            <a:r>
              <a:rPr lang="sl-SI" dirty="0" err="1" smtClean="0"/>
              <a:t>rješenja</a:t>
            </a:r>
            <a:endParaRPr lang="sl-SI" dirty="0" smtClean="0"/>
          </a:p>
        </p:txBody>
      </p:sp>
      <p:sp>
        <p:nvSpPr>
          <p:cNvPr id="59395" name="Ograda vsebin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680744"/>
          </a:xfrm>
        </p:spPr>
        <p:txBody>
          <a:bodyPr/>
          <a:lstStyle/>
          <a:p>
            <a:r>
              <a:rPr lang="sl-SI" sz="2000" b="1" dirty="0" smtClean="0">
                <a:solidFill>
                  <a:srgbClr val="FF0000"/>
                </a:solidFill>
              </a:rPr>
              <a:t>Promoviranjem </a:t>
            </a:r>
            <a:r>
              <a:rPr lang="sl-SI" sz="2000" b="1" dirty="0" err="1" smtClean="0">
                <a:solidFill>
                  <a:srgbClr val="FF0000"/>
                </a:solidFill>
              </a:rPr>
              <a:t>modernog</a:t>
            </a:r>
            <a:r>
              <a:rPr lang="sl-SI" sz="2000" b="1" dirty="0" smtClean="0">
                <a:solidFill>
                  <a:srgbClr val="FF0000"/>
                </a:solidFill>
              </a:rPr>
              <a:t> </a:t>
            </a:r>
            <a:r>
              <a:rPr lang="sl-SI" sz="2000" b="1" dirty="0" err="1" smtClean="0">
                <a:solidFill>
                  <a:srgbClr val="FF0000"/>
                </a:solidFill>
              </a:rPr>
              <a:t>pristupa</a:t>
            </a:r>
            <a:r>
              <a:rPr lang="sl-SI" sz="2000" b="1" dirty="0" smtClean="0">
                <a:solidFill>
                  <a:srgbClr val="FF0000"/>
                </a:solidFill>
              </a:rPr>
              <a:t> </a:t>
            </a:r>
            <a:r>
              <a:rPr lang="sl-SI" sz="2000" b="1" dirty="0" err="1" smtClean="0">
                <a:solidFill>
                  <a:srgbClr val="FF0000"/>
                </a:solidFill>
              </a:rPr>
              <a:t>izradbe</a:t>
            </a:r>
            <a:r>
              <a:rPr lang="sl-SI" sz="2000" b="1" dirty="0" smtClean="0">
                <a:solidFill>
                  <a:srgbClr val="FF0000"/>
                </a:solidFill>
              </a:rPr>
              <a:t> NPP-a;</a:t>
            </a:r>
          </a:p>
          <a:p>
            <a:r>
              <a:rPr lang="sl-SI" sz="2000" b="1" dirty="0" smtClean="0">
                <a:solidFill>
                  <a:srgbClr val="FF0000"/>
                </a:solidFill>
              </a:rPr>
              <a:t>Kroz </a:t>
            </a:r>
            <a:r>
              <a:rPr lang="sl-SI" sz="2000" b="1" dirty="0" smtClean="0">
                <a:solidFill>
                  <a:srgbClr val="FF0000"/>
                </a:solidFill>
              </a:rPr>
              <a:t>projekt </a:t>
            </a:r>
            <a:r>
              <a:rPr lang="sl-SI" sz="2000" b="1" dirty="0" smtClean="0">
                <a:solidFill>
                  <a:srgbClr val="FF0000"/>
                </a:solidFill>
              </a:rPr>
              <a:t>i uz pomoć menadžmenta, lobiranjem i iznalaženjem financijskih sredstava, napraviti akcijski plan;</a:t>
            </a:r>
          </a:p>
          <a:p>
            <a:r>
              <a:rPr lang="sl-SI" sz="2000" b="1" dirty="0" err="1" smtClean="0">
                <a:solidFill>
                  <a:srgbClr val="FF0000"/>
                </a:solidFill>
              </a:rPr>
              <a:t>Usklađivanjem</a:t>
            </a:r>
            <a:r>
              <a:rPr lang="sl-SI" sz="2000" b="1" dirty="0" smtClean="0">
                <a:solidFill>
                  <a:srgbClr val="FF0000"/>
                </a:solidFill>
              </a:rPr>
              <a:t> aktivnosti;</a:t>
            </a:r>
          </a:p>
          <a:p>
            <a:r>
              <a:rPr lang="sl-SI" sz="2000" b="1" dirty="0" smtClean="0">
                <a:solidFill>
                  <a:srgbClr val="FF0000"/>
                </a:solidFill>
              </a:rPr>
              <a:t>Za </a:t>
            </a:r>
            <a:r>
              <a:rPr lang="sl-SI" sz="2000" b="1" dirty="0" err="1" smtClean="0">
                <a:solidFill>
                  <a:srgbClr val="FF0000"/>
                </a:solidFill>
              </a:rPr>
              <a:t>rješenje</a:t>
            </a:r>
            <a:r>
              <a:rPr lang="sl-SI" sz="2000" b="1" dirty="0" smtClean="0">
                <a:solidFill>
                  <a:srgbClr val="FF0000"/>
                </a:solidFill>
              </a:rPr>
              <a:t> </a:t>
            </a:r>
            <a:r>
              <a:rPr lang="sl-SI" sz="2000" b="1" dirty="0" err="1" smtClean="0">
                <a:solidFill>
                  <a:srgbClr val="FF0000"/>
                </a:solidFill>
              </a:rPr>
              <a:t>ovih</a:t>
            </a:r>
            <a:r>
              <a:rPr lang="sl-SI" sz="2000" b="1" dirty="0" smtClean="0">
                <a:solidFill>
                  <a:srgbClr val="FF0000"/>
                </a:solidFill>
              </a:rPr>
              <a:t> problema potrebni </a:t>
            </a:r>
            <a:r>
              <a:rPr lang="sl-SI" sz="2000" b="1" dirty="0" err="1" smtClean="0">
                <a:solidFill>
                  <a:srgbClr val="FF0000"/>
                </a:solidFill>
              </a:rPr>
              <a:t>su</a:t>
            </a:r>
            <a:r>
              <a:rPr lang="sl-SI" sz="2000" b="1" dirty="0" smtClean="0">
                <a:solidFill>
                  <a:srgbClr val="FF0000"/>
                </a:solidFill>
              </a:rPr>
              <a:t> </a:t>
            </a:r>
            <a:r>
              <a:rPr lang="sl-SI" sz="2000" b="1" dirty="0" err="1" smtClean="0">
                <a:solidFill>
                  <a:srgbClr val="FF0000"/>
                </a:solidFill>
              </a:rPr>
              <a:t>raspoloživi</a:t>
            </a:r>
            <a:r>
              <a:rPr lang="sl-SI" sz="2000" b="1" dirty="0" smtClean="0">
                <a:solidFill>
                  <a:srgbClr val="FF0000"/>
                </a:solidFill>
              </a:rPr>
              <a:t> resursi i </a:t>
            </a:r>
            <a:r>
              <a:rPr lang="sl-SI" sz="2000" b="1" dirty="0" err="1" smtClean="0">
                <a:solidFill>
                  <a:srgbClr val="FF0000"/>
                </a:solidFill>
              </a:rPr>
              <a:t>dugoročni</a:t>
            </a:r>
            <a:r>
              <a:rPr lang="sl-SI" sz="2000" b="1" dirty="0" smtClean="0">
                <a:solidFill>
                  <a:srgbClr val="FF0000"/>
                </a:solidFill>
              </a:rPr>
              <a:t> </a:t>
            </a:r>
            <a:r>
              <a:rPr lang="sl-SI" sz="2000" b="1" dirty="0" err="1" smtClean="0">
                <a:solidFill>
                  <a:srgbClr val="FF0000"/>
                </a:solidFill>
              </a:rPr>
              <a:t>održivi</a:t>
            </a:r>
            <a:r>
              <a:rPr lang="sl-SI" sz="2000" b="1" dirty="0" smtClean="0">
                <a:solidFill>
                  <a:srgbClr val="FF0000"/>
                </a:solidFill>
              </a:rPr>
              <a:t> koncept i plan;</a:t>
            </a:r>
          </a:p>
          <a:p>
            <a:r>
              <a:rPr lang="sl-SI" sz="2000" b="1" dirty="0" smtClean="0">
                <a:solidFill>
                  <a:srgbClr val="FF0000"/>
                </a:solidFill>
              </a:rPr>
              <a:t>Potrebno je izvršiti evaluaciju dosadašnjeg rada, koji se odvijao uglavnom preko </a:t>
            </a:r>
            <a:r>
              <a:rPr lang="sl-SI" sz="2000" b="1" dirty="0" smtClean="0">
                <a:solidFill>
                  <a:srgbClr val="FF0000"/>
                </a:solidFill>
              </a:rPr>
              <a:t>projekata </a:t>
            </a:r>
            <a:r>
              <a:rPr lang="sl-SI" sz="2000" b="1" dirty="0" smtClean="0">
                <a:solidFill>
                  <a:srgbClr val="FF0000"/>
                </a:solidFill>
              </a:rPr>
              <a:t>koje su osmišljavale druge institucije;</a:t>
            </a:r>
          </a:p>
          <a:p>
            <a:r>
              <a:rPr lang="sl-SI" sz="2000" b="1" dirty="0" smtClean="0">
                <a:solidFill>
                  <a:srgbClr val="FF0000"/>
                </a:solidFill>
              </a:rPr>
              <a:t>Zajedničkim projektom EU koji je </a:t>
            </a:r>
            <a:r>
              <a:rPr lang="sl-SI" sz="2000" b="1" dirty="0" smtClean="0">
                <a:solidFill>
                  <a:srgbClr val="FF0000"/>
                </a:solidFill>
              </a:rPr>
              <a:t>obvezan </a:t>
            </a:r>
            <a:r>
              <a:rPr lang="sl-SI" sz="2000" b="1" dirty="0" smtClean="0">
                <a:solidFill>
                  <a:srgbClr val="FF0000"/>
                </a:solidFill>
              </a:rPr>
              <a:t>i motivirajući;</a:t>
            </a:r>
          </a:p>
          <a:p>
            <a:r>
              <a:rPr lang="sl-SI" sz="2000" b="1" dirty="0" err="1" smtClean="0">
                <a:solidFill>
                  <a:srgbClr val="FF0000"/>
                </a:solidFill>
              </a:rPr>
              <a:t>Rješavala</a:t>
            </a:r>
            <a:r>
              <a:rPr lang="sl-SI" sz="2000" b="1" dirty="0" smtClean="0">
                <a:solidFill>
                  <a:srgbClr val="FF0000"/>
                </a:solidFill>
              </a:rPr>
              <a:t> </a:t>
            </a:r>
            <a:r>
              <a:rPr lang="sl-SI" sz="2000" b="1" dirty="0" err="1" smtClean="0">
                <a:solidFill>
                  <a:srgbClr val="FF0000"/>
                </a:solidFill>
              </a:rPr>
              <a:t>bih</a:t>
            </a:r>
            <a:r>
              <a:rPr lang="sl-SI" sz="2000" b="1" dirty="0" smtClean="0">
                <a:solidFill>
                  <a:srgbClr val="FF0000"/>
                </a:solidFill>
              </a:rPr>
              <a:t> ih tako </a:t>
            </a:r>
            <a:r>
              <a:rPr lang="sl-SI" sz="2000" b="1" dirty="0" err="1" smtClean="0">
                <a:solidFill>
                  <a:srgbClr val="FF0000"/>
                </a:solidFill>
              </a:rPr>
              <a:t>što</a:t>
            </a:r>
            <a:r>
              <a:rPr lang="sl-SI" sz="2000" b="1" dirty="0" smtClean="0">
                <a:solidFill>
                  <a:srgbClr val="FF0000"/>
                </a:solidFill>
              </a:rPr>
              <a:t> bi </a:t>
            </a:r>
            <a:r>
              <a:rPr lang="sl-SI" sz="2000" b="1" dirty="0" err="1" smtClean="0">
                <a:solidFill>
                  <a:srgbClr val="FF0000"/>
                </a:solidFill>
              </a:rPr>
              <a:t>postupno</a:t>
            </a:r>
            <a:r>
              <a:rPr lang="sl-SI" sz="2000" b="1" dirty="0" smtClean="0">
                <a:solidFill>
                  <a:srgbClr val="FF0000"/>
                </a:solidFill>
              </a:rPr>
              <a:t> </a:t>
            </a:r>
            <a:r>
              <a:rPr lang="sl-SI" sz="2000" b="1" dirty="0" err="1" smtClean="0">
                <a:solidFill>
                  <a:srgbClr val="FF0000"/>
                </a:solidFill>
              </a:rPr>
              <a:t>uradila</a:t>
            </a:r>
            <a:r>
              <a:rPr lang="sl-SI" sz="2000" b="1" dirty="0" smtClean="0">
                <a:solidFill>
                  <a:srgbClr val="FF0000"/>
                </a:solidFill>
              </a:rPr>
              <a:t> </a:t>
            </a:r>
            <a:r>
              <a:rPr lang="sl-SI" sz="2000" b="1" dirty="0" err="1" smtClean="0">
                <a:solidFill>
                  <a:srgbClr val="FF0000"/>
                </a:solidFill>
              </a:rPr>
              <a:t>prethodno</a:t>
            </a:r>
            <a:r>
              <a:rPr lang="sl-SI" sz="2000" b="1" dirty="0" smtClean="0">
                <a:solidFill>
                  <a:srgbClr val="FF0000"/>
                </a:solidFill>
              </a:rPr>
              <a:t> </a:t>
            </a:r>
            <a:r>
              <a:rPr lang="sl-SI" sz="2000" b="1" dirty="0" err="1" smtClean="0">
                <a:solidFill>
                  <a:srgbClr val="FF0000"/>
                </a:solidFill>
              </a:rPr>
              <a:t>nabrojane</a:t>
            </a:r>
            <a:r>
              <a:rPr lang="sl-SI" sz="2000" b="1" dirty="0" smtClean="0">
                <a:solidFill>
                  <a:srgbClr val="FF0000"/>
                </a:solidFill>
              </a:rPr>
              <a:t> </a:t>
            </a:r>
            <a:r>
              <a:rPr lang="sl-SI" sz="2000" b="1" dirty="0" err="1" smtClean="0">
                <a:solidFill>
                  <a:srgbClr val="FF0000"/>
                </a:solidFill>
              </a:rPr>
              <a:t>radnje</a:t>
            </a:r>
            <a:r>
              <a:rPr lang="sl-SI" sz="2000" b="1" dirty="0" smtClean="0">
                <a:solidFill>
                  <a:srgbClr val="FF0000"/>
                </a:solidFill>
              </a:rPr>
              <a:t>;</a:t>
            </a:r>
            <a:endParaRPr lang="sl-SI" sz="2000" dirty="0" smtClean="0">
              <a:solidFill>
                <a:srgbClr val="FF0000"/>
              </a:solidFill>
            </a:endParaRPr>
          </a:p>
          <a:p>
            <a:r>
              <a:rPr lang="sl-SI" sz="2000" b="1" dirty="0" smtClean="0">
                <a:solidFill>
                  <a:srgbClr val="FF0000"/>
                </a:solidFill>
              </a:rPr>
              <a:t>Poštivanjem postojećih nadležnosti, stalnom </a:t>
            </a:r>
            <a:r>
              <a:rPr lang="sl-SI" sz="2000" b="1" dirty="0" smtClean="0">
                <a:solidFill>
                  <a:srgbClr val="FF0000"/>
                </a:solidFill>
              </a:rPr>
              <a:t>suradnjom </a:t>
            </a:r>
            <a:r>
              <a:rPr lang="sl-SI" sz="2000" b="1" dirty="0" smtClean="0">
                <a:solidFill>
                  <a:srgbClr val="FF0000"/>
                </a:solidFill>
              </a:rPr>
              <a:t>i uključivanjem  odgovornih </a:t>
            </a:r>
            <a:r>
              <a:rPr lang="sl-SI" sz="2000" b="1" dirty="0" smtClean="0">
                <a:solidFill>
                  <a:srgbClr val="FF0000"/>
                </a:solidFill>
              </a:rPr>
              <a:t>činitelja </a:t>
            </a:r>
            <a:r>
              <a:rPr lang="sl-SI" sz="2000" b="1" dirty="0" smtClean="0">
                <a:solidFill>
                  <a:srgbClr val="FF0000"/>
                </a:solidFill>
              </a:rPr>
              <a:t>u aktivnosti;</a:t>
            </a:r>
          </a:p>
          <a:p>
            <a:endParaRPr lang="sl-SI" sz="2000" b="1" dirty="0" smtClean="0">
              <a:solidFill>
                <a:srgbClr val="C00000"/>
              </a:solidFill>
            </a:endParaRPr>
          </a:p>
          <a:p>
            <a:endParaRPr lang="sl-SI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214589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Projekt - APOSO</a:t>
            </a:r>
            <a:endParaRPr lang="sl-SI" dirty="0" smtClean="0"/>
          </a:p>
        </p:txBody>
      </p:sp>
      <p:pic>
        <p:nvPicPr>
          <p:cNvPr id="2" name="Ograda vsebin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8743209" cy="3744416"/>
          </a:xfrm>
        </p:spPr>
      </p:pic>
    </p:spTree>
    <p:extLst>
      <p:ext uri="{BB962C8B-B14F-4D97-AF65-F5344CB8AC3E}">
        <p14:creationId xmlns="" xmlns:p14="http://schemas.microsoft.com/office/powerpoint/2010/main" val="402280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Podprojekt - analize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68760"/>
            <a:ext cx="4392487" cy="4494443"/>
          </a:xfrm>
        </p:spPr>
      </p:pic>
    </p:spTree>
    <p:extLst>
      <p:ext uri="{BB962C8B-B14F-4D97-AF65-F5344CB8AC3E}">
        <p14:creationId xmlns="" xmlns:p14="http://schemas.microsoft.com/office/powerpoint/2010/main" val="24850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Podprojekt – izhodi učenja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72641"/>
            <a:ext cx="2241415" cy="4632847"/>
          </a:xfrm>
        </p:spPr>
      </p:pic>
    </p:spTree>
    <p:extLst>
      <p:ext uri="{BB962C8B-B14F-4D97-AF65-F5344CB8AC3E}">
        <p14:creationId xmlns="" xmlns:p14="http://schemas.microsoft.com/office/powerpoint/2010/main" val="94511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http://www.serviceexcellencegroup.com/wp-content/uploads/2011/04/How-To-Choose-Your-Market-Research-Consult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Naslov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06090"/>
          </a:xfrm>
        </p:spPr>
        <p:txBody>
          <a:bodyPr/>
          <a:lstStyle/>
          <a:p>
            <a:pPr algn="ctr"/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       APOSO</a:t>
            </a:r>
            <a:br>
              <a:rPr lang="sl-SI" dirty="0" smtClean="0"/>
            </a:br>
            <a:endParaRPr lang="en-GB" sz="2400" dirty="0" smtClean="0"/>
          </a:p>
        </p:txBody>
      </p:sp>
      <p:sp>
        <p:nvSpPr>
          <p:cNvPr id="11268" name="Ograda vsebine 2"/>
          <p:cNvSpPr>
            <a:spLocks noGrp="1"/>
          </p:cNvSpPr>
          <p:nvPr>
            <p:ph idx="4294967295"/>
          </p:nvPr>
        </p:nvSpPr>
        <p:spPr>
          <a:xfrm>
            <a:off x="0" y="1124744"/>
            <a:ext cx="9108504" cy="4680744"/>
          </a:xfrm>
        </p:spPr>
        <p:txBody>
          <a:bodyPr/>
          <a:lstStyle/>
          <a:p>
            <a:pPr marL="0" indent="0" algn="ctr">
              <a:buNone/>
            </a:pPr>
            <a:r>
              <a:rPr lang="sl-SI" sz="2400" dirty="0" err="1" smtClean="0"/>
              <a:t>Povezivanje</a:t>
            </a:r>
            <a:r>
              <a:rPr lang="sl-SI" sz="2400" dirty="0" smtClean="0"/>
              <a:t> </a:t>
            </a:r>
            <a:r>
              <a:rPr lang="sl-SI" sz="2400" dirty="0" err="1" smtClean="0"/>
              <a:t>jedinica</a:t>
            </a:r>
            <a:endParaRPr lang="sl-SI" sz="2400" dirty="0" smtClean="0"/>
          </a:p>
          <a:p>
            <a:pPr>
              <a:buFont typeface="Wingdings" pitchFamily="2" charset="2"/>
              <a:buChar char="Ø"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         Uposleni                       Menedžment</a:t>
            </a:r>
          </a:p>
          <a:p>
            <a:pPr marL="0" indent="0">
              <a:buNone/>
            </a:pPr>
            <a:r>
              <a:rPr lang="sl-SI" sz="2000" dirty="0" smtClean="0"/>
              <a:t> Identifikacija potenciala                                            Planiranje</a:t>
            </a:r>
          </a:p>
          <a:p>
            <a:pPr marL="0" indent="0">
              <a:buNone/>
            </a:pPr>
            <a:r>
              <a:rPr lang="sl-SI" sz="2000" dirty="0" smtClean="0"/>
              <a:t> Razvoj kapaciteta                                          Razvoj i </a:t>
            </a:r>
            <a:r>
              <a:rPr lang="sl-SI" sz="2000" dirty="0" err="1" smtClean="0"/>
              <a:t>upotreba</a:t>
            </a:r>
            <a:r>
              <a:rPr lang="sl-SI" sz="2000" dirty="0" smtClean="0"/>
              <a:t> </a:t>
            </a:r>
            <a:r>
              <a:rPr lang="sl-SI" sz="2000" dirty="0" err="1" smtClean="0"/>
              <a:t>vlastitih</a:t>
            </a:r>
            <a:r>
              <a:rPr lang="sl-SI" sz="2000" dirty="0" smtClean="0"/>
              <a:t> </a:t>
            </a:r>
            <a:r>
              <a:rPr lang="sl-SI" sz="2000" dirty="0" err="1" smtClean="0"/>
              <a:t>kadrova</a:t>
            </a:r>
            <a:r>
              <a:rPr lang="sl-SI" sz="2000" dirty="0" smtClean="0"/>
              <a:t>                 </a:t>
            </a:r>
          </a:p>
          <a:p>
            <a:pPr marL="0" indent="0">
              <a:buNone/>
            </a:pPr>
            <a:r>
              <a:rPr lang="sl-SI" sz="2000" dirty="0" smtClean="0"/>
              <a:t> Unapređenje kompetencija                            Ravnomjerna podjela zadataka              </a:t>
            </a:r>
          </a:p>
          <a:p>
            <a:pPr>
              <a:buFont typeface="Wingdings" pitchFamily="2" charset="2"/>
              <a:buChar char="Ø"/>
            </a:pPr>
            <a:endParaRPr lang="sl-SI" dirty="0" smtClean="0"/>
          </a:p>
        </p:txBody>
      </p:sp>
      <p:sp>
        <p:nvSpPr>
          <p:cNvPr id="2" name="Oblak 1"/>
          <p:cNvSpPr/>
          <p:nvPr/>
        </p:nvSpPr>
        <p:spPr>
          <a:xfrm>
            <a:off x="2857500" y="2060848"/>
            <a:ext cx="3730724" cy="18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oljeZBesedilom 2"/>
          <p:cNvSpPr txBox="1"/>
          <p:nvPr/>
        </p:nvSpPr>
        <p:spPr>
          <a:xfrm>
            <a:off x="3275856" y="2420888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Učeča organizacija</a:t>
            </a:r>
          </a:p>
          <a:p>
            <a:pPr algn="ctr"/>
            <a:r>
              <a:rPr lang="sl-SI" dirty="0" smtClean="0"/>
              <a:t>Organizacijska klima i kultura</a:t>
            </a:r>
            <a:endParaRPr lang="en-GB" dirty="0"/>
          </a:p>
        </p:txBody>
      </p:sp>
      <p:cxnSp>
        <p:nvCxnSpPr>
          <p:cNvPr id="6" name="Raven puščični povezovalnik 5"/>
          <p:cNvCxnSpPr/>
          <p:nvPr/>
        </p:nvCxnSpPr>
        <p:spPr>
          <a:xfrm>
            <a:off x="6084168" y="1556792"/>
            <a:ext cx="1080120" cy="2064425"/>
          </a:xfrm>
          <a:prstGeom prst="straightConnector1">
            <a:avLst/>
          </a:prstGeom>
          <a:ln w="31750" cap="rnd" cmpd="sng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/>
          <p:nvPr/>
        </p:nvCxnSpPr>
        <p:spPr>
          <a:xfrm flipH="1">
            <a:off x="1907704" y="1556792"/>
            <a:ext cx="1224136" cy="2160240"/>
          </a:xfrm>
          <a:prstGeom prst="straightConnector1">
            <a:avLst/>
          </a:prstGeom>
          <a:ln w="34925" cap="rnd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/>
          <p:nvPr/>
        </p:nvCxnSpPr>
        <p:spPr>
          <a:xfrm>
            <a:off x="3275856" y="4293096"/>
            <a:ext cx="2016224" cy="0"/>
          </a:xfrm>
          <a:prstGeom prst="straightConnector1">
            <a:avLst/>
          </a:prstGeom>
          <a:ln w="34925" cap="rnd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Podprojekt  - VET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3" y="2204864"/>
            <a:ext cx="8193983" cy="3096344"/>
          </a:xfrm>
        </p:spPr>
      </p:pic>
    </p:spTree>
    <p:extLst>
      <p:ext uri="{BB962C8B-B14F-4D97-AF65-F5344CB8AC3E}">
        <p14:creationId xmlns="" xmlns:p14="http://schemas.microsoft.com/office/powerpoint/2010/main" val="197009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Podprojekt - standardi</a:t>
            </a:r>
            <a:endParaRPr lang="sl-SI" dirty="0"/>
          </a:p>
        </p:txBody>
      </p:sp>
      <p:pic>
        <p:nvPicPr>
          <p:cNvPr id="6" name="Ograd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5" y="1628800"/>
            <a:ext cx="8579151" cy="3528392"/>
          </a:xfrm>
        </p:spPr>
      </p:pic>
    </p:spTree>
    <p:extLst>
      <p:ext uri="{BB962C8B-B14F-4D97-AF65-F5344CB8AC3E}">
        <p14:creationId xmlns="" xmlns:p14="http://schemas.microsoft.com/office/powerpoint/2010/main" val="354294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Podprojekt - implementacija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65396"/>
            <a:ext cx="3888432" cy="4519065"/>
          </a:xfrm>
        </p:spPr>
      </p:pic>
    </p:spTree>
    <p:extLst>
      <p:ext uri="{BB962C8B-B14F-4D97-AF65-F5344CB8AC3E}">
        <p14:creationId xmlns="" xmlns:p14="http://schemas.microsoft.com/office/powerpoint/2010/main" val="413439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0" y="188913"/>
            <a:ext cx="9144000" cy="963612"/>
          </a:xfrm>
        </p:spPr>
        <p:txBody>
          <a:bodyPr/>
          <a:lstStyle/>
          <a:p>
            <a:pPr algn="ctr"/>
            <a:r>
              <a:rPr lang="hr-BA" dirty="0">
                <a:ea typeface="Calibri"/>
                <a:cs typeface="Times New Roman"/>
              </a:rPr>
              <a:t>Definiranje i ocjenjivanje područja izabrane </a:t>
            </a:r>
            <a:r>
              <a:rPr lang="hr-BA" dirty="0" smtClean="0">
                <a:ea typeface="Calibri"/>
                <a:cs typeface="Times New Roman"/>
              </a:rPr>
              <a:t>kompetencije</a:t>
            </a:r>
            <a:endParaRPr lang="sl-SI" b="1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157788"/>
            <a:ext cx="6400800" cy="550862"/>
          </a:xfrm>
        </p:spPr>
        <p:txBody>
          <a:bodyPr/>
          <a:lstStyle/>
          <a:p>
            <a:pPr eaLnBrk="1" hangingPunct="1"/>
            <a:r>
              <a:rPr lang="sl-SI" sz="2000" smtClean="0">
                <a:latin typeface="Times New Roman" pitchFamily="18" charset="0"/>
              </a:rPr>
              <a:t>	</a:t>
            </a:r>
          </a:p>
        </p:txBody>
      </p:sp>
      <p:sp>
        <p:nvSpPr>
          <p:cNvPr id="3076" name="Pravokotnik 5"/>
          <p:cNvSpPr>
            <a:spLocks noChangeArrowheads="1"/>
          </p:cNvSpPr>
          <p:nvPr/>
        </p:nvSpPr>
        <p:spPr bwMode="auto">
          <a:xfrm>
            <a:off x="3997325" y="4857750"/>
            <a:ext cx="1847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sl-SI" b="1" dirty="0">
              <a:cs typeface="Arial" charset="0"/>
            </a:endParaRPr>
          </a:p>
          <a:p>
            <a:endParaRPr lang="sl-SI" b="1" dirty="0">
              <a:cs typeface="Arial" charset="0"/>
            </a:endParaRPr>
          </a:p>
          <a:p>
            <a:endParaRPr lang="sl-SI" b="1" dirty="0">
              <a:cs typeface="Arial" charset="0"/>
            </a:endParaRPr>
          </a:p>
        </p:txBody>
      </p:sp>
      <p:pic>
        <p:nvPicPr>
          <p:cNvPr id="3077" name="Picture 4" descr="C:\Users\BZarkovic\AppData\Local\Microsoft\Windows\Temporary Internet Files\Content.Outlook\G44JOD8C\DSC005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2525"/>
            <a:ext cx="9144000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5695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http://upload.wikimedia.org/wikipedia/commons/d/dd/Vinland_Map_Hi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7463"/>
            <a:ext cx="9245600" cy="591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Naslov 1"/>
          <p:cNvSpPr>
            <a:spLocks noGrp="1"/>
          </p:cNvSpPr>
          <p:nvPr>
            <p:ph type="title"/>
          </p:nvPr>
        </p:nvSpPr>
        <p:spPr>
          <a:xfrm>
            <a:off x="514350" y="332656"/>
            <a:ext cx="8229600" cy="1143000"/>
          </a:xfrm>
        </p:spPr>
        <p:txBody>
          <a:bodyPr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hr-BA" dirty="0" smtClean="0">
                <a:ea typeface="Calibri"/>
                <a:cs typeface="Times New Roman"/>
              </a:rPr>
              <a:t/>
            </a:r>
            <a:br>
              <a:rPr lang="hr-BA" dirty="0" smtClean="0">
                <a:ea typeface="Calibri"/>
                <a:cs typeface="Times New Roman"/>
              </a:rPr>
            </a:br>
            <a:r>
              <a:rPr lang="hr-BA" dirty="0" smtClean="0">
                <a:ea typeface="Calibri"/>
                <a:cs typeface="Times New Roman"/>
              </a:rPr>
              <a:t/>
            </a:r>
            <a:br>
              <a:rPr lang="hr-BA" dirty="0" smtClean="0">
                <a:ea typeface="Calibri"/>
                <a:cs typeface="Times New Roman"/>
              </a:rPr>
            </a:br>
            <a:r>
              <a:rPr lang="hr-BA" dirty="0" smtClean="0">
                <a:ea typeface="Calibri"/>
                <a:cs typeface="Times New Roman"/>
              </a:rPr>
              <a:t>Definiranje </a:t>
            </a:r>
            <a:r>
              <a:rPr lang="hr-BA" dirty="0">
                <a:ea typeface="Calibri"/>
                <a:cs typeface="Times New Roman"/>
              </a:rPr>
              <a:t>i ocjenjivanje područja izabrane kompetencije</a:t>
            </a:r>
            <a:r>
              <a:rPr lang="en-GB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GB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GB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GB" dirty="0" smtClean="0">
                <a:effectLst/>
                <a:latin typeface="Calibri"/>
                <a:ea typeface="Calibri"/>
                <a:cs typeface="Times New Roman"/>
              </a:rPr>
            </a:br>
            <a:endParaRPr lang="en-GB" dirty="0" smtClean="0"/>
          </a:p>
        </p:txBody>
      </p:sp>
      <p:pic>
        <p:nvPicPr>
          <p:cNvPr id="5" name="Picture 2" descr="https://encrypted-tbn3.gstatic.com/images?q=tbn:ANd9GcQ4zeTWR-WmFgx7vHgfGpmg3W_i2gM2PHETALHlujKXYlmKLoc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534" y="3773487"/>
            <a:ext cx="2497138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475275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sl-SI" b="1" dirty="0"/>
          </a:p>
          <a:p>
            <a:pPr>
              <a:buFont typeface="Wingdings" pitchFamily="2" charset="2"/>
              <a:buChar char="ü"/>
              <a:defRPr/>
            </a:pPr>
            <a:r>
              <a:rPr lang="hr-BA" b="1" dirty="0" smtClean="0"/>
              <a:t>U tri </a:t>
            </a:r>
            <a:r>
              <a:rPr lang="hr-BA" b="1" dirty="0" smtClean="0"/>
              <a:t>skupine </a:t>
            </a:r>
            <a:r>
              <a:rPr lang="hr-BA" b="1" dirty="0" smtClean="0"/>
              <a:t>ponovno razmislite o području kompetencije koju smo odabrali? Od čega se sastoji?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hr-BA" b="1" dirty="0" smtClean="0"/>
              <a:t>Definirajte </a:t>
            </a:r>
            <a:r>
              <a:rPr lang="hr-BA" b="1" dirty="0" smtClean="0"/>
              <a:t>osam područja rada u oblasti te kompetencije.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hr-BA" b="1" dirty="0" smtClean="0"/>
              <a:t>Zapišite ih na rub kola. Ocijenite, koliko ste osposobljeni na pojedinačnim područjima            od 0 do 10</a:t>
            </a:r>
            <a:r>
              <a:rPr lang="hr-BA" dirty="0" smtClean="0"/>
              <a:t>.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hr-BA" b="1" dirty="0" smtClean="0"/>
              <a:t>Predstavite svoj plakat  </a:t>
            </a:r>
          </a:p>
          <a:p>
            <a:pPr>
              <a:defRPr/>
            </a:pPr>
            <a:endParaRPr lang="sl-SI" dirty="0"/>
          </a:p>
          <a:p>
            <a:pPr>
              <a:defRPr/>
            </a:pPr>
            <a:endParaRPr lang="hr-BA" b="1" dirty="0" smtClean="0"/>
          </a:p>
          <a:p>
            <a:pPr>
              <a:defRPr/>
            </a:pPr>
            <a:endParaRPr lang="hr-BA" b="1" dirty="0"/>
          </a:p>
        </p:txBody>
      </p:sp>
      <p:sp>
        <p:nvSpPr>
          <p:cNvPr id="6" name="Prostoročno 5"/>
          <p:cNvSpPr/>
          <p:nvPr/>
        </p:nvSpPr>
        <p:spPr bwMode="auto">
          <a:xfrm>
            <a:off x="7205472" y="5010912"/>
            <a:ext cx="669503" cy="733014"/>
          </a:xfrm>
          <a:custGeom>
            <a:avLst/>
            <a:gdLst>
              <a:gd name="connsiteX0" fmla="*/ 521208 w 669503"/>
              <a:gd name="connsiteY0" fmla="*/ 27432 h 733014"/>
              <a:gd name="connsiteX1" fmla="*/ 475488 w 669503"/>
              <a:gd name="connsiteY1" fmla="*/ 64008 h 733014"/>
              <a:gd name="connsiteX2" fmla="*/ 429768 w 669503"/>
              <a:gd name="connsiteY2" fmla="*/ 100584 h 733014"/>
              <a:gd name="connsiteX3" fmla="*/ 402336 w 669503"/>
              <a:gd name="connsiteY3" fmla="*/ 118872 h 733014"/>
              <a:gd name="connsiteX4" fmla="*/ 384048 w 669503"/>
              <a:gd name="connsiteY4" fmla="*/ 146304 h 733014"/>
              <a:gd name="connsiteX5" fmla="*/ 356616 w 669503"/>
              <a:gd name="connsiteY5" fmla="*/ 155448 h 733014"/>
              <a:gd name="connsiteX6" fmla="*/ 338328 w 669503"/>
              <a:gd name="connsiteY6" fmla="*/ 182880 h 733014"/>
              <a:gd name="connsiteX7" fmla="*/ 310896 w 669503"/>
              <a:gd name="connsiteY7" fmla="*/ 192024 h 733014"/>
              <a:gd name="connsiteX8" fmla="*/ 283464 w 669503"/>
              <a:gd name="connsiteY8" fmla="*/ 210312 h 733014"/>
              <a:gd name="connsiteX9" fmla="*/ 256032 w 669503"/>
              <a:gd name="connsiteY9" fmla="*/ 265176 h 733014"/>
              <a:gd name="connsiteX10" fmla="*/ 228600 w 669503"/>
              <a:gd name="connsiteY10" fmla="*/ 292608 h 733014"/>
              <a:gd name="connsiteX11" fmla="*/ 182880 w 669503"/>
              <a:gd name="connsiteY11" fmla="*/ 329184 h 733014"/>
              <a:gd name="connsiteX12" fmla="*/ 100584 w 669503"/>
              <a:gd name="connsiteY12" fmla="*/ 374904 h 733014"/>
              <a:gd name="connsiteX13" fmla="*/ 27432 w 669503"/>
              <a:gd name="connsiteY13" fmla="*/ 438912 h 733014"/>
              <a:gd name="connsiteX14" fmla="*/ 18288 w 669503"/>
              <a:gd name="connsiteY14" fmla="*/ 466344 h 733014"/>
              <a:gd name="connsiteX15" fmla="*/ 27432 w 669503"/>
              <a:gd name="connsiteY15" fmla="*/ 502920 h 733014"/>
              <a:gd name="connsiteX16" fmla="*/ 82296 w 669503"/>
              <a:gd name="connsiteY16" fmla="*/ 539496 h 733014"/>
              <a:gd name="connsiteX17" fmla="*/ 128016 w 669503"/>
              <a:gd name="connsiteY17" fmla="*/ 585216 h 733014"/>
              <a:gd name="connsiteX18" fmla="*/ 155448 w 669503"/>
              <a:gd name="connsiteY18" fmla="*/ 612648 h 733014"/>
              <a:gd name="connsiteX19" fmla="*/ 192024 w 669503"/>
              <a:gd name="connsiteY19" fmla="*/ 621792 h 733014"/>
              <a:gd name="connsiteX20" fmla="*/ 246888 w 669503"/>
              <a:gd name="connsiteY20" fmla="*/ 640080 h 733014"/>
              <a:gd name="connsiteX21" fmla="*/ 274320 w 669503"/>
              <a:gd name="connsiteY21" fmla="*/ 658368 h 733014"/>
              <a:gd name="connsiteX22" fmla="*/ 365760 w 669503"/>
              <a:gd name="connsiteY22" fmla="*/ 685800 h 733014"/>
              <a:gd name="connsiteX23" fmla="*/ 393192 w 669503"/>
              <a:gd name="connsiteY23" fmla="*/ 713232 h 733014"/>
              <a:gd name="connsiteX24" fmla="*/ 649224 w 669503"/>
              <a:gd name="connsiteY24" fmla="*/ 713232 h 733014"/>
              <a:gd name="connsiteX25" fmla="*/ 658368 w 669503"/>
              <a:gd name="connsiteY25" fmla="*/ 685800 h 733014"/>
              <a:gd name="connsiteX26" fmla="*/ 658368 w 669503"/>
              <a:gd name="connsiteY26" fmla="*/ 64008 h 733014"/>
              <a:gd name="connsiteX27" fmla="*/ 603504 w 669503"/>
              <a:gd name="connsiteY27" fmla="*/ 45720 h 733014"/>
              <a:gd name="connsiteX28" fmla="*/ 576072 w 669503"/>
              <a:gd name="connsiteY28" fmla="*/ 36576 h 733014"/>
              <a:gd name="connsiteX29" fmla="*/ 594360 w 669503"/>
              <a:gd name="connsiteY29" fmla="*/ 36576 h 733014"/>
              <a:gd name="connsiteX30" fmla="*/ 649224 w 669503"/>
              <a:gd name="connsiteY30" fmla="*/ 54864 h 733014"/>
              <a:gd name="connsiteX31" fmla="*/ 576072 w 669503"/>
              <a:gd name="connsiteY31" fmla="*/ 27432 h 733014"/>
              <a:gd name="connsiteX32" fmla="*/ 548640 w 669503"/>
              <a:gd name="connsiteY32" fmla="*/ 0 h 733014"/>
              <a:gd name="connsiteX33" fmla="*/ 493776 w 669503"/>
              <a:gd name="connsiteY33" fmla="*/ 27432 h 733014"/>
              <a:gd name="connsiteX34" fmla="*/ 475488 w 669503"/>
              <a:gd name="connsiteY34" fmla="*/ 54864 h 733014"/>
              <a:gd name="connsiteX35" fmla="*/ 493776 w 669503"/>
              <a:gd name="connsiteY35" fmla="*/ 27432 h 733014"/>
              <a:gd name="connsiteX36" fmla="*/ 466344 w 669503"/>
              <a:gd name="connsiteY36" fmla="*/ 36576 h 733014"/>
              <a:gd name="connsiteX37" fmla="*/ 438912 w 669503"/>
              <a:gd name="connsiteY37" fmla="*/ 54864 h 733014"/>
              <a:gd name="connsiteX38" fmla="*/ 411480 w 669503"/>
              <a:gd name="connsiteY38" fmla="*/ 64008 h 733014"/>
              <a:gd name="connsiteX39" fmla="*/ 393192 w 669503"/>
              <a:gd name="connsiteY39" fmla="*/ 91440 h 733014"/>
              <a:gd name="connsiteX40" fmla="*/ 448056 w 669503"/>
              <a:gd name="connsiteY40" fmla="*/ 73152 h 733014"/>
              <a:gd name="connsiteX41" fmla="*/ 420624 w 669503"/>
              <a:gd name="connsiteY41" fmla="*/ 82296 h 733014"/>
              <a:gd name="connsiteX42" fmla="*/ 402336 w 669503"/>
              <a:gd name="connsiteY42" fmla="*/ 109728 h 733014"/>
              <a:gd name="connsiteX43" fmla="*/ 374904 w 669503"/>
              <a:gd name="connsiteY43" fmla="*/ 128016 h 733014"/>
              <a:gd name="connsiteX44" fmla="*/ 356616 w 669503"/>
              <a:gd name="connsiteY44" fmla="*/ 182880 h 733014"/>
              <a:gd name="connsiteX45" fmla="*/ 329184 w 669503"/>
              <a:gd name="connsiteY45" fmla="*/ 192024 h 733014"/>
              <a:gd name="connsiteX46" fmla="*/ 365760 w 669503"/>
              <a:gd name="connsiteY46" fmla="*/ 182880 h 733014"/>
              <a:gd name="connsiteX47" fmla="*/ 393192 w 669503"/>
              <a:gd name="connsiteY47" fmla="*/ 173736 h 733014"/>
              <a:gd name="connsiteX48" fmla="*/ 301752 w 669503"/>
              <a:gd name="connsiteY48" fmla="*/ 182880 h 733014"/>
              <a:gd name="connsiteX49" fmla="*/ 246888 w 669503"/>
              <a:gd name="connsiteY49" fmla="*/ 228600 h 733014"/>
              <a:gd name="connsiteX50" fmla="*/ 228600 w 669503"/>
              <a:gd name="connsiteY50" fmla="*/ 256032 h 733014"/>
              <a:gd name="connsiteX51" fmla="*/ 219456 w 669503"/>
              <a:gd name="connsiteY51" fmla="*/ 283464 h 733014"/>
              <a:gd name="connsiteX52" fmla="*/ 192024 w 669503"/>
              <a:gd name="connsiteY52" fmla="*/ 301752 h 733014"/>
              <a:gd name="connsiteX53" fmla="*/ 118872 w 669503"/>
              <a:gd name="connsiteY53" fmla="*/ 347472 h 733014"/>
              <a:gd name="connsiteX54" fmla="*/ 91440 w 669503"/>
              <a:gd name="connsiteY54" fmla="*/ 356616 h 733014"/>
              <a:gd name="connsiteX55" fmla="*/ 64008 w 669503"/>
              <a:gd name="connsiteY55" fmla="*/ 365760 h 733014"/>
              <a:gd name="connsiteX56" fmla="*/ 36576 w 669503"/>
              <a:gd name="connsiteY56" fmla="*/ 420624 h 733014"/>
              <a:gd name="connsiteX57" fmla="*/ 0 w 669503"/>
              <a:gd name="connsiteY57" fmla="*/ 448056 h 73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69503" h="733014">
                <a:moveTo>
                  <a:pt x="521208" y="27432"/>
                </a:moveTo>
                <a:cubicBezTo>
                  <a:pt x="505968" y="39624"/>
                  <a:pt x="489288" y="50208"/>
                  <a:pt x="475488" y="64008"/>
                </a:cubicBezTo>
                <a:cubicBezTo>
                  <a:pt x="434128" y="105368"/>
                  <a:pt x="483172" y="82783"/>
                  <a:pt x="429768" y="100584"/>
                </a:cubicBezTo>
                <a:cubicBezTo>
                  <a:pt x="420624" y="106680"/>
                  <a:pt x="410107" y="111101"/>
                  <a:pt x="402336" y="118872"/>
                </a:cubicBezTo>
                <a:cubicBezTo>
                  <a:pt x="394565" y="126643"/>
                  <a:pt x="392630" y="139439"/>
                  <a:pt x="384048" y="146304"/>
                </a:cubicBezTo>
                <a:cubicBezTo>
                  <a:pt x="376522" y="152325"/>
                  <a:pt x="365760" y="152400"/>
                  <a:pt x="356616" y="155448"/>
                </a:cubicBezTo>
                <a:cubicBezTo>
                  <a:pt x="350520" y="164592"/>
                  <a:pt x="346910" y="176015"/>
                  <a:pt x="338328" y="182880"/>
                </a:cubicBezTo>
                <a:cubicBezTo>
                  <a:pt x="330802" y="188901"/>
                  <a:pt x="319517" y="187713"/>
                  <a:pt x="310896" y="192024"/>
                </a:cubicBezTo>
                <a:cubicBezTo>
                  <a:pt x="301066" y="196939"/>
                  <a:pt x="292608" y="204216"/>
                  <a:pt x="283464" y="210312"/>
                </a:cubicBezTo>
                <a:cubicBezTo>
                  <a:pt x="274300" y="237805"/>
                  <a:pt x="275727" y="241541"/>
                  <a:pt x="256032" y="265176"/>
                </a:cubicBezTo>
                <a:cubicBezTo>
                  <a:pt x="247753" y="275110"/>
                  <a:pt x="236879" y="282674"/>
                  <a:pt x="228600" y="292608"/>
                </a:cubicBezTo>
                <a:cubicBezTo>
                  <a:pt x="196784" y="330787"/>
                  <a:pt x="227913" y="314173"/>
                  <a:pt x="182880" y="329184"/>
                </a:cubicBezTo>
                <a:cubicBezTo>
                  <a:pt x="119996" y="371107"/>
                  <a:pt x="148868" y="358809"/>
                  <a:pt x="100584" y="374904"/>
                </a:cubicBezTo>
                <a:cubicBezTo>
                  <a:pt x="59436" y="402336"/>
                  <a:pt x="46482" y="400812"/>
                  <a:pt x="27432" y="438912"/>
                </a:cubicBezTo>
                <a:cubicBezTo>
                  <a:pt x="23121" y="447533"/>
                  <a:pt x="21336" y="457200"/>
                  <a:pt x="18288" y="466344"/>
                </a:cubicBezTo>
                <a:cubicBezTo>
                  <a:pt x="21336" y="478536"/>
                  <a:pt x="19156" y="493462"/>
                  <a:pt x="27432" y="502920"/>
                </a:cubicBezTo>
                <a:cubicBezTo>
                  <a:pt x="41906" y="519461"/>
                  <a:pt x="82296" y="539496"/>
                  <a:pt x="82296" y="539496"/>
                </a:cubicBezTo>
                <a:cubicBezTo>
                  <a:pt x="115824" y="589788"/>
                  <a:pt x="82296" y="547116"/>
                  <a:pt x="128016" y="585216"/>
                </a:cubicBezTo>
                <a:cubicBezTo>
                  <a:pt x="137950" y="593495"/>
                  <a:pt x="144220" y="606232"/>
                  <a:pt x="155448" y="612648"/>
                </a:cubicBezTo>
                <a:cubicBezTo>
                  <a:pt x="166359" y="618883"/>
                  <a:pt x="179987" y="618181"/>
                  <a:pt x="192024" y="621792"/>
                </a:cubicBezTo>
                <a:cubicBezTo>
                  <a:pt x="210488" y="627331"/>
                  <a:pt x="246888" y="640080"/>
                  <a:pt x="246888" y="640080"/>
                </a:cubicBezTo>
                <a:cubicBezTo>
                  <a:pt x="256032" y="646176"/>
                  <a:pt x="264277" y="653905"/>
                  <a:pt x="274320" y="658368"/>
                </a:cubicBezTo>
                <a:cubicBezTo>
                  <a:pt x="302943" y="671089"/>
                  <a:pt x="335362" y="678200"/>
                  <a:pt x="365760" y="685800"/>
                </a:cubicBezTo>
                <a:cubicBezTo>
                  <a:pt x="374904" y="694944"/>
                  <a:pt x="381626" y="707449"/>
                  <a:pt x="393192" y="713232"/>
                </a:cubicBezTo>
                <a:cubicBezTo>
                  <a:pt x="473724" y="753498"/>
                  <a:pt x="566371" y="721123"/>
                  <a:pt x="649224" y="713232"/>
                </a:cubicBezTo>
                <a:cubicBezTo>
                  <a:pt x="652272" y="704088"/>
                  <a:pt x="657533" y="695402"/>
                  <a:pt x="658368" y="685800"/>
                </a:cubicBezTo>
                <a:cubicBezTo>
                  <a:pt x="672800" y="519832"/>
                  <a:pt x="673625" y="172990"/>
                  <a:pt x="658368" y="64008"/>
                </a:cubicBezTo>
                <a:cubicBezTo>
                  <a:pt x="655695" y="44917"/>
                  <a:pt x="621792" y="51816"/>
                  <a:pt x="603504" y="45720"/>
                </a:cubicBezTo>
                <a:lnTo>
                  <a:pt x="576072" y="36576"/>
                </a:lnTo>
                <a:cubicBezTo>
                  <a:pt x="558197" y="-17048"/>
                  <a:pt x="566339" y="21009"/>
                  <a:pt x="594360" y="36576"/>
                </a:cubicBezTo>
                <a:cubicBezTo>
                  <a:pt x="611211" y="45938"/>
                  <a:pt x="667926" y="59539"/>
                  <a:pt x="649224" y="54864"/>
                </a:cubicBezTo>
                <a:cubicBezTo>
                  <a:pt x="619771" y="47501"/>
                  <a:pt x="601819" y="45823"/>
                  <a:pt x="576072" y="27432"/>
                </a:cubicBezTo>
                <a:cubicBezTo>
                  <a:pt x="565549" y="19916"/>
                  <a:pt x="557784" y="9144"/>
                  <a:pt x="548640" y="0"/>
                </a:cubicBezTo>
                <a:cubicBezTo>
                  <a:pt x="526329" y="7437"/>
                  <a:pt x="511502" y="9706"/>
                  <a:pt x="493776" y="27432"/>
                </a:cubicBezTo>
                <a:cubicBezTo>
                  <a:pt x="486005" y="35203"/>
                  <a:pt x="481584" y="45720"/>
                  <a:pt x="475488" y="54864"/>
                </a:cubicBezTo>
                <a:cubicBezTo>
                  <a:pt x="469392" y="64008"/>
                  <a:pt x="498691" y="37262"/>
                  <a:pt x="493776" y="27432"/>
                </a:cubicBezTo>
                <a:cubicBezTo>
                  <a:pt x="489465" y="18811"/>
                  <a:pt x="475488" y="33528"/>
                  <a:pt x="466344" y="36576"/>
                </a:cubicBezTo>
                <a:cubicBezTo>
                  <a:pt x="457200" y="42672"/>
                  <a:pt x="448742" y="49949"/>
                  <a:pt x="438912" y="54864"/>
                </a:cubicBezTo>
                <a:cubicBezTo>
                  <a:pt x="430291" y="59175"/>
                  <a:pt x="419006" y="57987"/>
                  <a:pt x="411480" y="64008"/>
                </a:cubicBezTo>
                <a:cubicBezTo>
                  <a:pt x="402898" y="70873"/>
                  <a:pt x="382530" y="88775"/>
                  <a:pt x="393192" y="91440"/>
                </a:cubicBezTo>
                <a:cubicBezTo>
                  <a:pt x="411894" y="96115"/>
                  <a:pt x="429768" y="79248"/>
                  <a:pt x="448056" y="73152"/>
                </a:cubicBezTo>
                <a:lnTo>
                  <a:pt x="420624" y="82296"/>
                </a:lnTo>
                <a:cubicBezTo>
                  <a:pt x="414528" y="91440"/>
                  <a:pt x="410107" y="101957"/>
                  <a:pt x="402336" y="109728"/>
                </a:cubicBezTo>
                <a:cubicBezTo>
                  <a:pt x="394565" y="117499"/>
                  <a:pt x="380729" y="118697"/>
                  <a:pt x="374904" y="128016"/>
                </a:cubicBezTo>
                <a:cubicBezTo>
                  <a:pt x="364687" y="144363"/>
                  <a:pt x="362712" y="164592"/>
                  <a:pt x="356616" y="182880"/>
                </a:cubicBezTo>
                <a:cubicBezTo>
                  <a:pt x="353568" y="192024"/>
                  <a:pt x="319545" y="192024"/>
                  <a:pt x="329184" y="192024"/>
                </a:cubicBezTo>
                <a:cubicBezTo>
                  <a:pt x="341751" y="192024"/>
                  <a:pt x="353676" y="186332"/>
                  <a:pt x="365760" y="182880"/>
                </a:cubicBezTo>
                <a:cubicBezTo>
                  <a:pt x="375028" y="180232"/>
                  <a:pt x="402831" y="173736"/>
                  <a:pt x="393192" y="173736"/>
                </a:cubicBezTo>
                <a:cubicBezTo>
                  <a:pt x="362560" y="173736"/>
                  <a:pt x="332232" y="179832"/>
                  <a:pt x="301752" y="182880"/>
                </a:cubicBezTo>
                <a:cubicBezTo>
                  <a:pt x="274779" y="200862"/>
                  <a:pt x="268890" y="202198"/>
                  <a:pt x="246888" y="228600"/>
                </a:cubicBezTo>
                <a:cubicBezTo>
                  <a:pt x="239853" y="237043"/>
                  <a:pt x="233515" y="246202"/>
                  <a:pt x="228600" y="256032"/>
                </a:cubicBezTo>
                <a:cubicBezTo>
                  <a:pt x="224289" y="264653"/>
                  <a:pt x="225477" y="275938"/>
                  <a:pt x="219456" y="283464"/>
                </a:cubicBezTo>
                <a:cubicBezTo>
                  <a:pt x="212591" y="292046"/>
                  <a:pt x="201168" y="295656"/>
                  <a:pt x="192024" y="301752"/>
                </a:cubicBezTo>
                <a:cubicBezTo>
                  <a:pt x="163043" y="345224"/>
                  <a:pt x="184162" y="325709"/>
                  <a:pt x="118872" y="347472"/>
                </a:cubicBezTo>
                <a:lnTo>
                  <a:pt x="91440" y="356616"/>
                </a:lnTo>
                <a:lnTo>
                  <a:pt x="64008" y="365760"/>
                </a:lnTo>
                <a:cubicBezTo>
                  <a:pt x="57984" y="383831"/>
                  <a:pt x="52690" y="407732"/>
                  <a:pt x="36576" y="420624"/>
                </a:cubicBezTo>
                <a:cubicBezTo>
                  <a:pt x="-10504" y="458288"/>
                  <a:pt x="22776" y="402504"/>
                  <a:pt x="0" y="448056"/>
                </a:cubicBezTo>
              </a:path>
            </a:pathLst>
          </a:cu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http://upload.wikimedia.org/wikipedia/commons/d/dd/Vinland_Map_Hi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7463"/>
            <a:ext cx="9245600" cy="591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GB" dirty="0"/>
              <a:t/>
            </a:r>
            <a:br>
              <a:rPr lang="en-GB" dirty="0"/>
            </a:br>
            <a:r>
              <a:rPr lang="sl-SI" dirty="0" smtClean="0"/>
              <a:t>Diskusija</a:t>
            </a:r>
            <a:endParaRPr lang="en-GB" dirty="0" smtClean="0"/>
          </a:p>
        </p:txBody>
      </p:sp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b="1" dirty="0" smtClean="0"/>
              <a:t>Što </a:t>
            </a:r>
            <a:r>
              <a:rPr lang="hr-BA" b="1" dirty="0" smtClean="0"/>
              <a:t>imate zajedničko?</a:t>
            </a:r>
          </a:p>
          <a:p>
            <a:r>
              <a:rPr lang="hr-BA" b="1" dirty="0" smtClean="0"/>
              <a:t>Što </a:t>
            </a:r>
            <a:r>
              <a:rPr lang="hr-BA" b="1" dirty="0" smtClean="0"/>
              <a:t>je različito?</a:t>
            </a:r>
          </a:p>
          <a:p>
            <a:r>
              <a:rPr lang="hr-BA" b="1" dirty="0" smtClean="0"/>
              <a:t>Kakve su razlike u ocjeni osposobljenosti?</a:t>
            </a:r>
          </a:p>
          <a:p>
            <a:r>
              <a:rPr lang="hr-BA" b="1" dirty="0" smtClean="0"/>
              <a:t>Kako izgleda vaše zajedničko APOSO kolo?</a:t>
            </a:r>
          </a:p>
          <a:p>
            <a:endParaRPr lang="hr-B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843588" cy="1143000"/>
          </a:xfrm>
        </p:spPr>
        <p:txBody>
          <a:bodyPr/>
          <a:lstStyle/>
          <a:p>
            <a:pPr algn="ctr" eaLnBrk="1" hangingPunct="1"/>
            <a:r>
              <a:rPr lang="sl-SI" sz="2800" dirty="0" smtClean="0"/>
              <a:t/>
            </a:r>
            <a:br>
              <a:rPr lang="sl-SI" sz="2800" dirty="0" smtClean="0"/>
            </a:br>
            <a:r>
              <a:rPr lang="hr-BA" sz="2800" dirty="0" smtClean="0"/>
              <a:t>Novi interaktivni profesionalizam </a:t>
            </a:r>
            <a:r>
              <a:rPr lang="hr-BA" sz="2000" dirty="0" smtClean="0"/>
              <a:t>(</a:t>
            </a:r>
            <a:r>
              <a:rPr lang="hr-BA" sz="2000" dirty="0" err="1" smtClean="0"/>
              <a:t>Hargreaves</a:t>
            </a:r>
            <a:r>
              <a:rPr lang="hr-BA" sz="2000" dirty="0" smtClean="0"/>
              <a:t>)</a:t>
            </a:r>
            <a:r>
              <a:rPr lang="hr-BA" sz="2800" dirty="0" smtClean="0"/>
              <a:t/>
            </a:r>
            <a:br>
              <a:rPr lang="hr-BA" sz="2800" dirty="0" smtClean="0"/>
            </a:br>
            <a:r>
              <a:rPr lang="hr-BA" sz="2800" dirty="0" smtClean="0"/>
              <a:t>Koliko to važi za vas?</a:t>
            </a:r>
            <a:br>
              <a:rPr lang="hr-BA" sz="2800" dirty="0" smtClean="0"/>
            </a:br>
            <a:endParaRPr lang="hr-BA" sz="28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229600" cy="4205288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hr-BA" dirty="0" smtClean="0"/>
              <a:t>od individualizma prema suradnji</a:t>
            </a:r>
          </a:p>
          <a:p>
            <a:pPr lvl="1" eaLnBrk="1" hangingPunct="1">
              <a:lnSpc>
                <a:spcPct val="90000"/>
              </a:lnSpc>
            </a:pPr>
            <a:r>
              <a:rPr lang="hr-BA" dirty="0" smtClean="0"/>
              <a:t>od hijerarhije prema partnerstvu i timovima </a:t>
            </a:r>
          </a:p>
          <a:p>
            <a:pPr lvl="1" eaLnBrk="1" hangingPunct="1">
              <a:lnSpc>
                <a:spcPct val="90000"/>
              </a:lnSpc>
            </a:pPr>
            <a:r>
              <a:rPr lang="hr-BA" dirty="0" smtClean="0"/>
              <a:t>od nadzora prema mentorstvu </a:t>
            </a:r>
          </a:p>
          <a:p>
            <a:pPr lvl="1"/>
            <a:r>
              <a:rPr lang="hr-BA" dirty="0" smtClean="0"/>
              <a:t>od autoriteta prema dogovaranju</a:t>
            </a:r>
          </a:p>
          <a:p>
            <a:pPr lvl="1"/>
            <a:r>
              <a:rPr lang="hr-BA" dirty="0" smtClean="0"/>
              <a:t>od delegiranja uputa i zadaća prema uključivanju i zajedničkom stvaranju </a:t>
            </a:r>
          </a:p>
          <a:p>
            <a:pPr lvl="1"/>
            <a:r>
              <a:rPr lang="hr-BA" dirty="0" smtClean="0"/>
              <a:t>od ovisnosti prema </a:t>
            </a:r>
            <a:r>
              <a:rPr lang="hr-BA" dirty="0" err="1" smtClean="0"/>
              <a:t>empowermentu</a:t>
            </a:r>
            <a:endParaRPr lang="hr-BA" dirty="0" smtClean="0"/>
          </a:p>
          <a:p>
            <a:pPr lvl="1"/>
            <a:r>
              <a:rPr lang="hr-BA" dirty="0" smtClean="0"/>
              <a:t>od statičnosti prema procesima i projektima</a:t>
            </a:r>
          </a:p>
          <a:p>
            <a:pPr lvl="1"/>
            <a:r>
              <a:rPr lang="hr-BA" dirty="0" smtClean="0"/>
              <a:t>od podučavanja prema profesionalnom razvoju</a:t>
            </a:r>
          </a:p>
          <a:p>
            <a:pPr lvl="1"/>
            <a:r>
              <a:rPr lang="hr-BA" dirty="0" smtClean="0"/>
              <a:t>od informiranja prema učenju i iskustvu …</a:t>
            </a:r>
          </a:p>
        </p:txBody>
      </p:sp>
      <p:pic>
        <p:nvPicPr>
          <p:cNvPr id="19460" name="Picture 4" descr="adoption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88913"/>
            <a:ext cx="23050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624" y="0"/>
            <a:ext cx="2640376" cy="198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 smtClean="0"/>
              <a:t>Upoznavanje s osnovnim elementima upitnika o učenju na radnom mjestu</a:t>
            </a:r>
            <a:endParaRPr lang="en-GB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Clr>
                <a:srgbClr val="808080"/>
              </a:buClr>
              <a:buFont typeface="Symbol"/>
              <a:buChar char=""/>
            </a:pPr>
            <a:r>
              <a:rPr lang="hr-BA" sz="2400" dirty="0" smtClean="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Instrument 1 : </a:t>
            </a:r>
            <a:r>
              <a:rPr lang="hr-BA" sz="2400" b="1" i="1" dirty="0" smtClean="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Procesi učenja</a:t>
            </a:r>
            <a:r>
              <a:rPr lang="hr-BA" sz="2400" dirty="0" smtClean="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vam omogućuju da identificirate mjeru u kojoj  je učenje stimulirano u vašoj radnoj  jedinici  (U kojoj mjeri je to okolina učenja?)</a:t>
            </a:r>
            <a:endParaRPr lang="hr-BA" sz="2400" dirty="0" smtClean="0">
              <a:solidFill>
                <a:srgbClr val="000000"/>
              </a:solidFill>
            </a:endParaRPr>
          </a:p>
          <a:p>
            <a:pPr marL="342900" lvl="0" indent="-342900">
              <a:buClr>
                <a:srgbClr val="808080"/>
              </a:buClr>
              <a:buFont typeface="Symbol"/>
              <a:buChar char=""/>
            </a:pPr>
            <a:r>
              <a:rPr lang="hr-BA" sz="2400" dirty="0" smtClean="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Instrument 2 : </a:t>
            </a:r>
            <a:r>
              <a:rPr lang="hr-BA" sz="2400" b="1" i="1" dirty="0" smtClean="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Elementi u radnoj okolini koji promoviraju i učenje </a:t>
            </a:r>
            <a:r>
              <a:rPr lang="hr-BA" sz="2400" dirty="0" smtClean="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vam omogućuju da identificirate elemente u vašoj radnoj okolini koji promoviraju učenje (Koji elementi prave okolinu učenja?)</a:t>
            </a:r>
            <a:endParaRPr lang="hr-BA" sz="2400" dirty="0" smtClean="0">
              <a:solidFill>
                <a:srgbClr val="000000"/>
              </a:solidFill>
            </a:endParaRPr>
          </a:p>
          <a:p>
            <a:pPr marL="342900" lvl="0" indent="-342900">
              <a:buClr>
                <a:srgbClr val="808080"/>
              </a:buClr>
              <a:buFont typeface="Symbol"/>
              <a:buChar char=""/>
            </a:pPr>
            <a:r>
              <a:rPr lang="hr-BA" sz="2400" dirty="0" smtClean="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Instrument 3 : </a:t>
            </a:r>
            <a:r>
              <a:rPr lang="hr-BA" sz="2400" b="1" i="1" dirty="0" smtClean="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Mogućnosti i prepreke</a:t>
            </a:r>
            <a:r>
              <a:rPr lang="hr-BA" sz="2400" dirty="0" smtClean="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se sastoje od tri otvorena pitanja o olakšicama i određenim uvjetima.</a:t>
            </a:r>
          </a:p>
          <a:p>
            <a:pPr marL="342900" lvl="0" indent="-342900">
              <a:buClr>
                <a:srgbClr val="808080"/>
              </a:buClr>
              <a:buFont typeface="Symbol"/>
              <a:buChar char=""/>
            </a:pPr>
            <a:r>
              <a:rPr lang="hr-BA" sz="2400" dirty="0" smtClean="0">
                <a:solidFill>
                  <a:srgbClr val="FF0000"/>
                </a:solidFill>
                <a:latin typeface="Calibri"/>
                <a:cs typeface="Arial"/>
              </a:rPr>
              <a:t>Virtualna učionica– </a:t>
            </a:r>
            <a:r>
              <a:rPr lang="hr-BA" sz="2400" dirty="0" smtClean="0">
                <a:solidFill>
                  <a:srgbClr val="FF0000"/>
                </a:solidFill>
                <a:latin typeface="Calibri"/>
                <a:cs typeface="Arial"/>
              </a:rPr>
              <a:t>rok do 30.11.2012</a:t>
            </a:r>
            <a:endParaRPr lang="hr-BA" sz="2400" dirty="0" smtClean="0">
              <a:solidFill>
                <a:srgbClr val="FF0000"/>
              </a:solidFill>
            </a:endParaRPr>
          </a:p>
          <a:p>
            <a:pPr marL="0" lvl="0" indent="0">
              <a:buClr>
                <a:srgbClr val="808080"/>
              </a:buClr>
              <a:buNone/>
            </a:pPr>
            <a:endParaRPr lang="sl-SI" b="1" dirty="0">
              <a:solidFill>
                <a:srgbClr val="00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2975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Teme za </a:t>
            </a:r>
            <a:r>
              <a:rPr lang="sl-SI" dirty="0" err="1" smtClean="0"/>
              <a:t>diskusiju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 smtClean="0"/>
              <a:t>Agencija ima znanje – kako ga podijeliti sa suradnicima?</a:t>
            </a:r>
          </a:p>
          <a:p>
            <a:r>
              <a:rPr lang="hr-BA" dirty="0"/>
              <a:t>Kako </a:t>
            </a:r>
            <a:r>
              <a:rPr lang="hr-BA" dirty="0" smtClean="0"/>
              <a:t>omogućiti bolji protok </a:t>
            </a:r>
            <a:r>
              <a:rPr lang="hr-BA" dirty="0"/>
              <a:t>informacija?</a:t>
            </a:r>
          </a:p>
          <a:p>
            <a:r>
              <a:rPr lang="hr-BA" dirty="0" smtClean="0"/>
              <a:t>Kako bi se mogli kao Agencija bolje povezati?</a:t>
            </a:r>
          </a:p>
          <a:p>
            <a:r>
              <a:rPr lang="hr-BA" dirty="0" smtClean="0"/>
              <a:t>Što </a:t>
            </a:r>
            <a:r>
              <a:rPr lang="hr-BA" dirty="0" smtClean="0"/>
              <a:t>želim </a:t>
            </a:r>
            <a:r>
              <a:rPr lang="hr-BA" dirty="0" smtClean="0"/>
              <a:t>reći </a:t>
            </a:r>
            <a:r>
              <a:rPr lang="hr-BA" dirty="0" smtClean="0"/>
              <a:t>svojim kolegama..</a:t>
            </a:r>
          </a:p>
          <a:p>
            <a:r>
              <a:rPr lang="hr-BA" dirty="0" smtClean="0"/>
              <a:t>Što </a:t>
            </a:r>
            <a:r>
              <a:rPr lang="hr-BA" dirty="0" smtClean="0"/>
              <a:t>bi vi pitali  (Kvisko pita) Twinning</a:t>
            </a:r>
          </a:p>
          <a:p>
            <a:r>
              <a:rPr lang="hr-BA" dirty="0" smtClean="0"/>
              <a:t>Evaluacija seminara </a:t>
            </a:r>
          </a:p>
          <a:p>
            <a:endParaRPr lang="hr-BA" dirty="0" smtClean="0"/>
          </a:p>
          <a:p>
            <a:endParaRPr lang="hr-BA" dirty="0"/>
          </a:p>
        </p:txBody>
      </p:sp>
    </p:spTree>
    <p:extLst>
      <p:ext uri="{BB962C8B-B14F-4D97-AF65-F5344CB8AC3E}">
        <p14:creationId xmlns="" xmlns:p14="http://schemas.microsoft.com/office/powerpoint/2010/main" val="61368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Forum</a:t>
            </a:r>
          </a:p>
        </p:txBody>
      </p:sp>
      <p:sp>
        <p:nvSpPr>
          <p:cNvPr id="6144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l-SI" dirty="0" smtClean="0"/>
              <a:t>Odnos </a:t>
            </a:r>
            <a:r>
              <a:rPr lang="sl-SI" dirty="0" smtClean="0"/>
              <a:t>ishoda </a:t>
            </a:r>
            <a:r>
              <a:rPr lang="sl-SI" dirty="0" smtClean="0"/>
              <a:t>učenja – standardi učeničkih postignuća</a:t>
            </a:r>
          </a:p>
          <a:p>
            <a:pPr algn="ctr"/>
            <a:r>
              <a:rPr lang="sl-SI" dirty="0" smtClean="0"/>
              <a:t>Odnos </a:t>
            </a:r>
            <a:r>
              <a:rPr lang="sl-SI" dirty="0" smtClean="0"/>
              <a:t>ishoda </a:t>
            </a:r>
            <a:r>
              <a:rPr lang="sl-SI" dirty="0" smtClean="0"/>
              <a:t>učenja – nastavni planovi</a:t>
            </a:r>
          </a:p>
          <a:p>
            <a:pPr algn="ctr"/>
            <a:r>
              <a:rPr lang="sl-SI" dirty="0" smtClean="0"/>
              <a:t>Odnos </a:t>
            </a:r>
            <a:r>
              <a:rPr lang="sl-SI" dirty="0" smtClean="0"/>
              <a:t>ishoda </a:t>
            </a:r>
            <a:r>
              <a:rPr lang="sl-SI" dirty="0" smtClean="0"/>
              <a:t>učenja – nastavni programi</a:t>
            </a:r>
          </a:p>
          <a:p>
            <a:pPr algn="ctr"/>
            <a:r>
              <a:rPr lang="sl-SI" dirty="0" smtClean="0"/>
              <a:t>Odnos </a:t>
            </a:r>
            <a:r>
              <a:rPr lang="sl-SI" dirty="0" smtClean="0"/>
              <a:t>ishoda </a:t>
            </a:r>
            <a:r>
              <a:rPr lang="sl-SI" dirty="0" smtClean="0"/>
              <a:t>učenja – zajednička jezgra</a:t>
            </a:r>
          </a:p>
          <a:p>
            <a:pPr algn="ctr"/>
            <a:r>
              <a:rPr lang="sl-SI" dirty="0" smtClean="0"/>
              <a:t>Zajednička jezgra </a:t>
            </a:r>
            <a:r>
              <a:rPr lang="sl-SI" smtClean="0"/>
              <a:t>u </a:t>
            </a:r>
            <a:r>
              <a:rPr lang="sl-SI" smtClean="0"/>
              <a:t>strukovnom </a:t>
            </a:r>
            <a:r>
              <a:rPr lang="sl-SI" dirty="0" smtClean="0"/>
              <a:t>obrazovanju</a:t>
            </a:r>
          </a:p>
        </p:txBody>
      </p:sp>
    </p:spTree>
    <p:extLst>
      <p:ext uri="{BB962C8B-B14F-4D97-AF65-F5344CB8AC3E}">
        <p14:creationId xmlns="" xmlns:p14="http://schemas.microsoft.com/office/powerpoint/2010/main" val="106442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http://upload.wikimedia.org/wikipedia/commons/d/dd/Vinland_Map_Hi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7463"/>
            <a:ext cx="9245600" cy="591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lvl="0" algn="ctr"/>
            <a:r>
              <a:rPr lang="hr-BA" dirty="0" smtClean="0">
                <a:solidFill>
                  <a:schemeClr val="tx1"/>
                </a:solidFill>
                <a:ea typeface="Calibri"/>
                <a:cs typeface="Times New Roman"/>
              </a:rPr>
              <a:t>Definiranje i usklađivanje kompetencijske strukture APOSO kao cjeline </a:t>
            </a:r>
            <a:r>
              <a:rPr lang="en-GB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GB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en-GB" dirty="0" smtClean="0">
              <a:solidFill>
                <a:schemeClr val="tx1"/>
              </a:solidFill>
            </a:endParaRPr>
          </a:p>
        </p:txBody>
      </p:sp>
      <p:pic>
        <p:nvPicPr>
          <p:cNvPr id="5" name="Picture 2" descr="https://encrypted-tbn3.gstatic.com/images?q=tbn:ANd9GcQ4zeTWR-WmFgx7vHgfGpmg3W_i2gM2PHETALHlujKXYlmKLoc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2" y="3645024"/>
            <a:ext cx="2497138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Ograda vsebin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824761"/>
          </a:xfrm>
        </p:spPr>
        <p:txBody>
          <a:bodyPr/>
          <a:lstStyle/>
          <a:p>
            <a:pPr marL="0" indent="0">
              <a:buNone/>
            </a:pPr>
            <a:r>
              <a:rPr lang="sl-SI" b="1" dirty="0" smtClean="0"/>
              <a:t>A.</a:t>
            </a:r>
          </a:p>
          <a:p>
            <a:pPr>
              <a:buFont typeface="Wingdings" pitchFamily="2" charset="2"/>
              <a:buChar char="ü"/>
            </a:pPr>
            <a:r>
              <a:rPr lang="hr-BA" b="1" dirty="0" smtClean="0"/>
              <a:t>Sastavite tri skupine – u svakoj mogu biti najviše dva savjetnika iz jedne jedinice</a:t>
            </a:r>
          </a:p>
          <a:p>
            <a:pPr>
              <a:buFont typeface="Wingdings" pitchFamily="2" charset="2"/>
              <a:buChar char="ü"/>
            </a:pPr>
            <a:r>
              <a:rPr lang="hr-BA" b="1" dirty="0" smtClean="0"/>
              <a:t>Što vas kao savjetnike povezuje? Koja znanja i kompetencije su potrebne za vaš rad?</a:t>
            </a:r>
          </a:p>
          <a:p>
            <a:pPr>
              <a:buFont typeface="Wingdings" pitchFamily="2" charset="2"/>
              <a:buChar char="ü"/>
            </a:pPr>
            <a:r>
              <a:rPr lang="hr-BA" b="1" dirty="0" smtClean="0"/>
              <a:t>Zapišite ih na 8 listića</a:t>
            </a:r>
          </a:p>
          <a:p>
            <a:pPr marL="0" indent="0">
              <a:buNone/>
            </a:pPr>
            <a:r>
              <a:rPr lang="hr-BA" b="1" dirty="0" smtClean="0"/>
              <a:t>B.</a:t>
            </a:r>
          </a:p>
          <a:p>
            <a:pPr>
              <a:buFont typeface="Wingdings" pitchFamily="2" charset="2"/>
              <a:buChar char="ü"/>
            </a:pPr>
            <a:r>
              <a:rPr lang="hr-BA" b="1" dirty="0" smtClean="0"/>
              <a:t>Sve tri skupine nalijepe listiće na zajedničko kolo</a:t>
            </a:r>
          </a:p>
          <a:p>
            <a:pPr>
              <a:buFont typeface="Wingdings" pitchFamily="2" charset="2"/>
              <a:buChar char="ü"/>
            </a:pPr>
            <a:r>
              <a:rPr lang="hr-BA" b="1" dirty="0" smtClean="0"/>
              <a:t>Usklađivanje kompetencija </a:t>
            </a:r>
            <a:r>
              <a:rPr lang="hr-BA" b="1" dirty="0" smtClean="0"/>
              <a:t>APOSO</a:t>
            </a:r>
            <a:endParaRPr lang="hr-BA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48414"/>
            <a:ext cx="6768752" cy="4821978"/>
          </a:xfrm>
          <a:prstGeom prst="rect">
            <a:avLst/>
          </a:prstGeom>
          <a:ln w="38100">
            <a:solidFill>
              <a:schemeClr val="bg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>
            <a:noFill/>
          </a:ln>
        </p:spPr>
        <p:txBody>
          <a:bodyPr/>
          <a:lstStyle/>
          <a:p>
            <a:pPr algn="ctr"/>
            <a:r>
              <a:rPr lang="sl-SI" spc="600" dirty="0" smtClean="0">
                <a:solidFill>
                  <a:srgbClr val="8C8C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Mapa APOSO</a:t>
            </a:r>
            <a:endParaRPr lang="en-GB" spc="600" dirty="0">
              <a:solidFill>
                <a:srgbClr val="8C8C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Prostoročno 5"/>
          <p:cNvSpPr/>
          <p:nvPr/>
        </p:nvSpPr>
        <p:spPr bwMode="auto">
          <a:xfrm>
            <a:off x="2705297" y="1550480"/>
            <a:ext cx="3110650" cy="1112415"/>
          </a:xfrm>
          <a:custGeom>
            <a:avLst/>
            <a:gdLst>
              <a:gd name="connsiteX0" fmla="*/ 0 w 3110650"/>
              <a:gd name="connsiteY0" fmla="*/ 512064 h 1112415"/>
              <a:gd name="connsiteX1" fmla="*/ 36576 w 3110650"/>
              <a:gd name="connsiteY1" fmla="*/ 566928 h 1112415"/>
              <a:gd name="connsiteX2" fmla="*/ 73152 w 3110650"/>
              <a:gd name="connsiteY2" fmla="*/ 594360 h 1112415"/>
              <a:gd name="connsiteX3" fmla="*/ 100584 w 3110650"/>
              <a:gd name="connsiteY3" fmla="*/ 621792 h 1112415"/>
              <a:gd name="connsiteX4" fmla="*/ 146304 w 3110650"/>
              <a:gd name="connsiteY4" fmla="*/ 713232 h 1112415"/>
              <a:gd name="connsiteX5" fmla="*/ 173736 w 3110650"/>
              <a:gd name="connsiteY5" fmla="*/ 722376 h 1112415"/>
              <a:gd name="connsiteX6" fmla="*/ 201168 w 3110650"/>
              <a:gd name="connsiteY6" fmla="*/ 740664 h 1112415"/>
              <a:gd name="connsiteX7" fmla="*/ 237744 w 3110650"/>
              <a:gd name="connsiteY7" fmla="*/ 749808 h 1112415"/>
              <a:gd name="connsiteX8" fmla="*/ 621792 w 3110650"/>
              <a:gd name="connsiteY8" fmla="*/ 740664 h 1112415"/>
              <a:gd name="connsiteX9" fmla="*/ 758952 w 3110650"/>
              <a:gd name="connsiteY9" fmla="*/ 694944 h 1112415"/>
              <a:gd name="connsiteX10" fmla="*/ 832104 w 3110650"/>
              <a:gd name="connsiteY10" fmla="*/ 685800 h 1112415"/>
              <a:gd name="connsiteX11" fmla="*/ 941832 w 3110650"/>
              <a:gd name="connsiteY11" fmla="*/ 685800 h 1112415"/>
              <a:gd name="connsiteX12" fmla="*/ 960120 w 3110650"/>
              <a:gd name="connsiteY12" fmla="*/ 740664 h 1112415"/>
              <a:gd name="connsiteX13" fmla="*/ 996696 w 3110650"/>
              <a:gd name="connsiteY13" fmla="*/ 786384 h 1112415"/>
              <a:gd name="connsiteX14" fmla="*/ 1014984 w 3110650"/>
              <a:gd name="connsiteY14" fmla="*/ 813816 h 1112415"/>
              <a:gd name="connsiteX15" fmla="*/ 1069848 w 3110650"/>
              <a:gd name="connsiteY15" fmla="*/ 832104 h 1112415"/>
              <a:gd name="connsiteX16" fmla="*/ 1444752 w 3110650"/>
              <a:gd name="connsiteY16" fmla="*/ 832104 h 1112415"/>
              <a:gd name="connsiteX17" fmla="*/ 1472184 w 3110650"/>
              <a:gd name="connsiteY17" fmla="*/ 859536 h 1112415"/>
              <a:gd name="connsiteX18" fmla="*/ 1527048 w 3110650"/>
              <a:gd name="connsiteY18" fmla="*/ 886968 h 1112415"/>
              <a:gd name="connsiteX19" fmla="*/ 1609344 w 3110650"/>
              <a:gd name="connsiteY19" fmla="*/ 941832 h 1112415"/>
              <a:gd name="connsiteX20" fmla="*/ 1636776 w 3110650"/>
              <a:gd name="connsiteY20" fmla="*/ 960120 h 1112415"/>
              <a:gd name="connsiteX21" fmla="*/ 1664208 w 3110650"/>
              <a:gd name="connsiteY21" fmla="*/ 978408 h 1112415"/>
              <a:gd name="connsiteX22" fmla="*/ 1682496 w 3110650"/>
              <a:gd name="connsiteY22" fmla="*/ 1033272 h 1112415"/>
              <a:gd name="connsiteX23" fmla="*/ 1737360 w 3110650"/>
              <a:gd name="connsiteY23" fmla="*/ 1051560 h 1112415"/>
              <a:gd name="connsiteX24" fmla="*/ 1819656 w 3110650"/>
              <a:gd name="connsiteY24" fmla="*/ 1069848 h 1112415"/>
              <a:gd name="connsiteX25" fmla="*/ 1847088 w 3110650"/>
              <a:gd name="connsiteY25" fmla="*/ 1078992 h 1112415"/>
              <a:gd name="connsiteX26" fmla="*/ 1911096 w 3110650"/>
              <a:gd name="connsiteY26" fmla="*/ 1088136 h 1112415"/>
              <a:gd name="connsiteX27" fmla="*/ 1984248 w 3110650"/>
              <a:gd name="connsiteY27" fmla="*/ 1106424 h 1112415"/>
              <a:gd name="connsiteX28" fmla="*/ 2450592 w 3110650"/>
              <a:gd name="connsiteY28" fmla="*/ 1088136 h 1112415"/>
              <a:gd name="connsiteX29" fmla="*/ 2478024 w 3110650"/>
              <a:gd name="connsiteY29" fmla="*/ 1078992 h 1112415"/>
              <a:gd name="connsiteX30" fmla="*/ 2532888 w 3110650"/>
              <a:gd name="connsiteY30" fmla="*/ 1033272 h 1112415"/>
              <a:gd name="connsiteX31" fmla="*/ 2560320 w 3110650"/>
              <a:gd name="connsiteY31" fmla="*/ 1014984 h 1112415"/>
              <a:gd name="connsiteX32" fmla="*/ 2578608 w 3110650"/>
              <a:gd name="connsiteY32" fmla="*/ 987552 h 1112415"/>
              <a:gd name="connsiteX33" fmla="*/ 2587752 w 3110650"/>
              <a:gd name="connsiteY33" fmla="*/ 886968 h 1112415"/>
              <a:gd name="connsiteX34" fmla="*/ 2596896 w 3110650"/>
              <a:gd name="connsiteY34" fmla="*/ 804672 h 1112415"/>
              <a:gd name="connsiteX35" fmla="*/ 2615184 w 3110650"/>
              <a:gd name="connsiteY35" fmla="*/ 749808 h 1112415"/>
              <a:gd name="connsiteX36" fmla="*/ 2715768 w 3110650"/>
              <a:gd name="connsiteY36" fmla="*/ 740664 h 1112415"/>
              <a:gd name="connsiteX37" fmla="*/ 2779776 w 3110650"/>
              <a:gd name="connsiteY37" fmla="*/ 704088 h 1112415"/>
              <a:gd name="connsiteX38" fmla="*/ 2798064 w 3110650"/>
              <a:gd name="connsiteY38" fmla="*/ 676656 h 1112415"/>
              <a:gd name="connsiteX39" fmla="*/ 2862072 w 3110650"/>
              <a:gd name="connsiteY39" fmla="*/ 621792 h 1112415"/>
              <a:gd name="connsiteX40" fmla="*/ 2889504 w 3110650"/>
              <a:gd name="connsiteY40" fmla="*/ 512064 h 1112415"/>
              <a:gd name="connsiteX41" fmla="*/ 2898648 w 3110650"/>
              <a:gd name="connsiteY41" fmla="*/ 484632 h 1112415"/>
              <a:gd name="connsiteX42" fmla="*/ 2926080 w 3110650"/>
              <a:gd name="connsiteY42" fmla="*/ 393192 h 1112415"/>
              <a:gd name="connsiteX43" fmla="*/ 2980944 w 3110650"/>
              <a:gd name="connsiteY43" fmla="*/ 356616 h 1112415"/>
              <a:gd name="connsiteX44" fmla="*/ 2999232 w 3110650"/>
              <a:gd name="connsiteY44" fmla="*/ 329184 h 1112415"/>
              <a:gd name="connsiteX45" fmla="*/ 3026664 w 3110650"/>
              <a:gd name="connsiteY45" fmla="*/ 301752 h 1112415"/>
              <a:gd name="connsiteX46" fmla="*/ 3035808 w 3110650"/>
              <a:gd name="connsiteY46" fmla="*/ 274320 h 1112415"/>
              <a:gd name="connsiteX47" fmla="*/ 3063240 w 3110650"/>
              <a:gd name="connsiteY47" fmla="*/ 246888 h 1112415"/>
              <a:gd name="connsiteX48" fmla="*/ 3099816 w 3110650"/>
              <a:gd name="connsiteY48" fmla="*/ 192024 h 1112415"/>
              <a:gd name="connsiteX49" fmla="*/ 3108960 w 3110650"/>
              <a:gd name="connsiteY49" fmla="*/ 0 h 111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110650" h="1112415">
                <a:moveTo>
                  <a:pt x="0" y="512064"/>
                </a:moveTo>
                <a:cubicBezTo>
                  <a:pt x="12192" y="530352"/>
                  <a:pt x="21974" y="550500"/>
                  <a:pt x="36576" y="566928"/>
                </a:cubicBezTo>
                <a:cubicBezTo>
                  <a:pt x="46701" y="578319"/>
                  <a:pt x="61581" y="584442"/>
                  <a:pt x="73152" y="594360"/>
                </a:cubicBezTo>
                <a:cubicBezTo>
                  <a:pt x="82970" y="602776"/>
                  <a:pt x="91440" y="612648"/>
                  <a:pt x="100584" y="621792"/>
                </a:cubicBezTo>
                <a:cubicBezTo>
                  <a:pt x="116272" y="684545"/>
                  <a:pt x="100261" y="690211"/>
                  <a:pt x="146304" y="713232"/>
                </a:cubicBezTo>
                <a:cubicBezTo>
                  <a:pt x="154925" y="717543"/>
                  <a:pt x="164592" y="719328"/>
                  <a:pt x="173736" y="722376"/>
                </a:cubicBezTo>
                <a:cubicBezTo>
                  <a:pt x="182880" y="728472"/>
                  <a:pt x="191067" y="736335"/>
                  <a:pt x="201168" y="740664"/>
                </a:cubicBezTo>
                <a:cubicBezTo>
                  <a:pt x="212719" y="745614"/>
                  <a:pt x="225177" y="749808"/>
                  <a:pt x="237744" y="749808"/>
                </a:cubicBezTo>
                <a:cubicBezTo>
                  <a:pt x="365796" y="749808"/>
                  <a:pt x="493776" y="743712"/>
                  <a:pt x="621792" y="740664"/>
                </a:cubicBezTo>
                <a:lnTo>
                  <a:pt x="758952" y="694944"/>
                </a:lnTo>
                <a:cubicBezTo>
                  <a:pt x="782265" y="687173"/>
                  <a:pt x="807720" y="688848"/>
                  <a:pt x="832104" y="685800"/>
                </a:cubicBezTo>
                <a:cubicBezTo>
                  <a:pt x="868341" y="673721"/>
                  <a:pt x="899722" y="659003"/>
                  <a:pt x="941832" y="685800"/>
                </a:cubicBezTo>
                <a:cubicBezTo>
                  <a:pt x="958095" y="696149"/>
                  <a:pt x="954024" y="722376"/>
                  <a:pt x="960120" y="740664"/>
                </a:cubicBezTo>
                <a:cubicBezTo>
                  <a:pt x="972739" y="778522"/>
                  <a:pt x="961244" y="762749"/>
                  <a:pt x="996696" y="786384"/>
                </a:cubicBezTo>
                <a:cubicBezTo>
                  <a:pt x="1002792" y="795528"/>
                  <a:pt x="1005665" y="807991"/>
                  <a:pt x="1014984" y="813816"/>
                </a:cubicBezTo>
                <a:cubicBezTo>
                  <a:pt x="1031331" y="824033"/>
                  <a:pt x="1069848" y="832104"/>
                  <a:pt x="1069848" y="832104"/>
                </a:cubicBezTo>
                <a:cubicBezTo>
                  <a:pt x="1142169" y="829211"/>
                  <a:pt x="1353753" y="812946"/>
                  <a:pt x="1444752" y="832104"/>
                </a:cubicBezTo>
                <a:cubicBezTo>
                  <a:pt x="1457406" y="834768"/>
                  <a:pt x="1462250" y="851257"/>
                  <a:pt x="1472184" y="859536"/>
                </a:cubicBezTo>
                <a:cubicBezTo>
                  <a:pt x="1495819" y="879231"/>
                  <a:pt x="1499555" y="877804"/>
                  <a:pt x="1527048" y="886968"/>
                </a:cubicBezTo>
                <a:lnTo>
                  <a:pt x="1609344" y="941832"/>
                </a:lnTo>
                <a:lnTo>
                  <a:pt x="1636776" y="960120"/>
                </a:lnTo>
                <a:lnTo>
                  <a:pt x="1664208" y="978408"/>
                </a:lnTo>
                <a:cubicBezTo>
                  <a:pt x="1670304" y="996696"/>
                  <a:pt x="1664208" y="1027176"/>
                  <a:pt x="1682496" y="1033272"/>
                </a:cubicBezTo>
                <a:lnTo>
                  <a:pt x="1737360" y="1051560"/>
                </a:lnTo>
                <a:cubicBezTo>
                  <a:pt x="1765520" y="1060947"/>
                  <a:pt x="1790667" y="1062601"/>
                  <a:pt x="1819656" y="1069848"/>
                </a:cubicBezTo>
                <a:cubicBezTo>
                  <a:pt x="1829007" y="1072186"/>
                  <a:pt x="1837637" y="1077102"/>
                  <a:pt x="1847088" y="1078992"/>
                </a:cubicBezTo>
                <a:cubicBezTo>
                  <a:pt x="1868222" y="1083219"/>
                  <a:pt x="1889962" y="1083909"/>
                  <a:pt x="1911096" y="1088136"/>
                </a:cubicBezTo>
                <a:cubicBezTo>
                  <a:pt x="1935742" y="1093065"/>
                  <a:pt x="1984248" y="1106424"/>
                  <a:pt x="1984248" y="1106424"/>
                </a:cubicBezTo>
                <a:cubicBezTo>
                  <a:pt x="2156197" y="1102766"/>
                  <a:pt x="2298720" y="1131528"/>
                  <a:pt x="2450592" y="1088136"/>
                </a:cubicBezTo>
                <a:cubicBezTo>
                  <a:pt x="2459860" y="1085488"/>
                  <a:pt x="2468880" y="1082040"/>
                  <a:pt x="2478024" y="1078992"/>
                </a:cubicBezTo>
                <a:cubicBezTo>
                  <a:pt x="2546132" y="1033586"/>
                  <a:pt x="2462482" y="1091944"/>
                  <a:pt x="2532888" y="1033272"/>
                </a:cubicBezTo>
                <a:cubicBezTo>
                  <a:pt x="2541331" y="1026237"/>
                  <a:pt x="2551176" y="1021080"/>
                  <a:pt x="2560320" y="1014984"/>
                </a:cubicBezTo>
                <a:cubicBezTo>
                  <a:pt x="2566416" y="1005840"/>
                  <a:pt x="2576305" y="998298"/>
                  <a:pt x="2578608" y="987552"/>
                </a:cubicBezTo>
                <a:cubicBezTo>
                  <a:pt x="2585662" y="954633"/>
                  <a:pt x="2584402" y="920467"/>
                  <a:pt x="2587752" y="886968"/>
                </a:cubicBezTo>
                <a:cubicBezTo>
                  <a:pt x="2590498" y="859504"/>
                  <a:pt x="2591483" y="831737"/>
                  <a:pt x="2596896" y="804672"/>
                </a:cubicBezTo>
                <a:cubicBezTo>
                  <a:pt x="2600677" y="785769"/>
                  <a:pt x="2595986" y="751553"/>
                  <a:pt x="2615184" y="749808"/>
                </a:cubicBezTo>
                <a:lnTo>
                  <a:pt x="2715768" y="740664"/>
                </a:lnTo>
                <a:cubicBezTo>
                  <a:pt x="2747154" y="730202"/>
                  <a:pt x="2752097" y="731767"/>
                  <a:pt x="2779776" y="704088"/>
                </a:cubicBezTo>
                <a:cubicBezTo>
                  <a:pt x="2787547" y="696317"/>
                  <a:pt x="2791029" y="685099"/>
                  <a:pt x="2798064" y="676656"/>
                </a:cubicBezTo>
                <a:cubicBezTo>
                  <a:pt x="2819291" y="651184"/>
                  <a:pt x="2835164" y="641973"/>
                  <a:pt x="2862072" y="621792"/>
                </a:cubicBezTo>
                <a:cubicBezTo>
                  <a:pt x="2899026" y="510931"/>
                  <a:pt x="2864878" y="622882"/>
                  <a:pt x="2889504" y="512064"/>
                </a:cubicBezTo>
                <a:cubicBezTo>
                  <a:pt x="2891595" y="502655"/>
                  <a:pt x="2896000" y="493900"/>
                  <a:pt x="2898648" y="484632"/>
                </a:cubicBezTo>
                <a:cubicBezTo>
                  <a:pt x="2926287" y="387896"/>
                  <a:pt x="2882620" y="523572"/>
                  <a:pt x="2926080" y="393192"/>
                </a:cubicBezTo>
                <a:cubicBezTo>
                  <a:pt x="2933031" y="372340"/>
                  <a:pt x="2980944" y="356616"/>
                  <a:pt x="2980944" y="356616"/>
                </a:cubicBezTo>
                <a:cubicBezTo>
                  <a:pt x="2987040" y="347472"/>
                  <a:pt x="2992197" y="337627"/>
                  <a:pt x="2999232" y="329184"/>
                </a:cubicBezTo>
                <a:cubicBezTo>
                  <a:pt x="3007511" y="319250"/>
                  <a:pt x="3019491" y="312512"/>
                  <a:pt x="3026664" y="301752"/>
                </a:cubicBezTo>
                <a:cubicBezTo>
                  <a:pt x="3032011" y="293732"/>
                  <a:pt x="3030461" y="282340"/>
                  <a:pt x="3035808" y="274320"/>
                </a:cubicBezTo>
                <a:cubicBezTo>
                  <a:pt x="3042981" y="263560"/>
                  <a:pt x="3055301" y="257096"/>
                  <a:pt x="3063240" y="246888"/>
                </a:cubicBezTo>
                <a:cubicBezTo>
                  <a:pt x="3076734" y="229538"/>
                  <a:pt x="3099816" y="192024"/>
                  <a:pt x="3099816" y="192024"/>
                </a:cubicBezTo>
                <a:cubicBezTo>
                  <a:pt x="3116476" y="92062"/>
                  <a:pt x="3108960" y="155700"/>
                  <a:pt x="3108960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rostoročno 6"/>
          <p:cNvSpPr/>
          <p:nvPr/>
        </p:nvSpPr>
        <p:spPr bwMode="auto">
          <a:xfrm>
            <a:off x="3054096" y="2697480"/>
            <a:ext cx="1664208" cy="1481328"/>
          </a:xfrm>
          <a:custGeom>
            <a:avLst/>
            <a:gdLst>
              <a:gd name="connsiteX0" fmla="*/ 1344168 w 1664208"/>
              <a:gd name="connsiteY0" fmla="*/ 0 h 1481328"/>
              <a:gd name="connsiteX1" fmla="*/ 1389888 w 1664208"/>
              <a:gd name="connsiteY1" fmla="*/ 36576 h 1481328"/>
              <a:gd name="connsiteX2" fmla="*/ 1435608 w 1664208"/>
              <a:gd name="connsiteY2" fmla="*/ 73152 h 1481328"/>
              <a:gd name="connsiteX3" fmla="*/ 1463040 w 1664208"/>
              <a:gd name="connsiteY3" fmla="*/ 100584 h 1481328"/>
              <a:gd name="connsiteX4" fmla="*/ 1472184 w 1664208"/>
              <a:gd name="connsiteY4" fmla="*/ 128016 h 1481328"/>
              <a:gd name="connsiteX5" fmla="*/ 1490472 w 1664208"/>
              <a:gd name="connsiteY5" fmla="*/ 155448 h 1481328"/>
              <a:gd name="connsiteX6" fmla="*/ 1499616 w 1664208"/>
              <a:gd name="connsiteY6" fmla="*/ 182880 h 1481328"/>
              <a:gd name="connsiteX7" fmla="*/ 1517904 w 1664208"/>
              <a:gd name="connsiteY7" fmla="*/ 210312 h 1481328"/>
              <a:gd name="connsiteX8" fmla="*/ 1545336 w 1664208"/>
              <a:gd name="connsiteY8" fmla="*/ 265176 h 1481328"/>
              <a:gd name="connsiteX9" fmla="*/ 1572768 w 1664208"/>
              <a:gd name="connsiteY9" fmla="*/ 274320 h 1481328"/>
              <a:gd name="connsiteX10" fmla="*/ 1591056 w 1664208"/>
              <a:gd name="connsiteY10" fmla="*/ 329184 h 1481328"/>
              <a:gd name="connsiteX11" fmla="*/ 1609344 w 1664208"/>
              <a:gd name="connsiteY11" fmla="*/ 356616 h 1481328"/>
              <a:gd name="connsiteX12" fmla="*/ 1645920 w 1664208"/>
              <a:gd name="connsiteY12" fmla="*/ 438912 h 1481328"/>
              <a:gd name="connsiteX13" fmla="*/ 1664208 w 1664208"/>
              <a:gd name="connsiteY13" fmla="*/ 521208 h 1481328"/>
              <a:gd name="connsiteX14" fmla="*/ 1636776 w 1664208"/>
              <a:gd name="connsiteY14" fmla="*/ 667512 h 1481328"/>
              <a:gd name="connsiteX15" fmla="*/ 1609344 w 1664208"/>
              <a:gd name="connsiteY15" fmla="*/ 685800 h 1481328"/>
              <a:gd name="connsiteX16" fmla="*/ 1554480 w 1664208"/>
              <a:gd name="connsiteY16" fmla="*/ 704088 h 1481328"/>
              <a:gd name="connsiteX17" fmla="*/ 1490472 w 1664208"/>
              <a:gd name="connsiteY17" fmla="*/ 731520 h 1481328"/>
              <a:gd name="connsiteX18" fmla="*/ 1435608 w 1664208"/>
              <a:gd name="connsiteY18" fmla="*/ 768096 h 1481328"/>
              <a:gd name="connsiteX19" fmla="*/ 1408176 w 1664208"/>
              <a:gd name="connsiteY19" fmla="*/ 850392 h 1481328"/>
              <a:gd name="connsiteX20" fmla="*/ 1399032 w 1664208"/>
              <a:gd name="connsiteY20" fmla="*/ 905256 h 1481328"/>
              <a:gd name="connsiteX21" fmla="*/ 1389888 w 1664208"/>
              <a:gd name="connsiteY21" fmla="*/ 950976 h 1481328"/>
              <a:gd name="connsiteX22" fmla="*/ 1380744 w 1664208"/>
              <a:gd name="connsiteY22" fmla="*/ 1106424 h 1481328"/>
              <a:gd name="connsiteX23" fmla="*/ 1289304 w 1664208"/>
              <a:gd name="connsiteY23" fmla="*/ 1179576 h 1481328"/>
              <a:gd name="connsiteX24" fmla="*/ 850392 w 1664208"/>
              <a:gd name="connsiteY24" fmla="*/ 1188720 h 1481328"/>
              <a:gd name="connsiteX25" fmla="*/ 612648 w 1664208"/>
              <a:gd name="connsiteY25" fmla="*/ 1207008 h 1481328"/>
              <a:gd name="connsiteX26" fmla="*/ 530352 w 1664208"/>
              <a:gd name="connsiteY26" fmla="*/ 1216152 h 1481328"/>
              <a:gd name="connsiteX27" fmla="*/ 466344 w 1664208"/>
              <a:gd name="connsiteY27" fmla="*/ 1234440 h 1481328"/>
              <a:gd name="connsiteX28" fmla="*/ 411480 w 1664208"/>
              <a:gd name="connsiteY28" fmla="*/ 1252728 h 1481328"/>
              <a:gd name="connsiteX29" fmla="*/ 201168 w 1664208"/>
              <a:gd name="connsiteY29" fmla="*/ 1261872 h 1481328"/>
              <a:gd name="connsiteX30" fmla="*/ 100584 w 1664208"/>
              <a:gd name="connsiteY30" fmla="*/ 1353312 h 1481328"/>
              <a:gd name="connsiteX31" fmla="*/ 64008 w 1664208"/>
              <a:gd name="connsiteY31" fmla="*/ 1389888 h 1481328"/>
              <a:gd name="connsiteX32" fmla="*/ 27432 w 1664208"/>
              <a:gd name="connsiteY32" fmla="*/ 1426464 h 1481328"/>
              <a:gd name="connsiteX33" fmla="*/ 18288 w 1664208"/>
              <a:gd name="connsiteY33" fmla="*/ 1453896 h 1481328"/>
              <a:gd name="connsiteX34" fmla="*/ 0 w 1664208"/>
              <a:gd name="connsiteY34" fmla="*/ 1481328 h 148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64208" h="1481328">
                <a:moveTo>
                  <a:pt x="1344168" y="0"/>
                </a:moveTo>
                <a:cubicBezTo>
                  <a:pt x="1359408" y="12192"/>
                  <a:pt x="1376088" y="22776"/>
                  <a:pt x="1389888" y="36576"/>
                </a:cubicBezTo>
                <a:cubicBezTo>
                  <a:pt x="1431248" y="77936"/>
                  <a:pt x="1382204" y="55351"/>
                  <a:pt x="1435608" y="73152"/>
                </a:cubicBezTo>
                <a:cubicBezTo>
                  <a:pt x="1444752" y="82296"/>
                  <a:pt x="1455867" y="89824"/>
                  <a:pt x="1463040" y="100584"/>
                </a:cubicBezTo>
                <a:cubicBezTo>
                  <a:pt x="1468387" y="108604"/>
                  <a:pt x="1467873" y="119395"/>
                  <a:pt x="1472184" y="128016"/>
                </a:cubicBezTo>
                <a:cubicBezTo>
                  <a:pt x="1477099" y="137846"/>
                  <a:pt x="1485557" y="145618"/>
                  <a:pt x="1490472" y="155448"/>
                </a:cubicBezTo>
                <a:cubicBezTo>
                  <a:pt x="1494783" y="164069"/>
                  <a:pt x="1495305" y="174259"/>
                  <a:pt x="1499616" y="182880"/>
                </a:cubicBezTo>
                <a:cubicBezTo>
                  <a:pt x="1504531" y="192710"/>
                  <a:pt x="1512989" y="200482"/>
                  <a:pt x="1517904" y="210312"/>
                </a:cubicBezTo>
                <a:cubicBezTo>
                  <a:pt x="1528947" y="232399"/>
                  <a:pt x="1523498" y="247706"/>
                  <a:pt x="1545336" y="265176"/>
                </a:cubicBezTo>
                <a:cubicBezTo>
                  <a:pt x="1552862" y="271197"/>
                  <a:pt x="1563624" y="271272"/>
                  <a:pt x="1572768" y="274320"/>
                </a:cubicBezTo>
                <a:cubicBezTo>
                  <a:pt x="1578864" y="292608"/>
                  <a:pt x="1580363" y="313144"/>
                  <a:pt x="1591056" y="329184"/>
                </a:cubicBezTo>
                <a:cubicBezTo>
                  <a:pt x="1597152" y="338328"/>
                  <a:pt x="1604881" y="346573"/>
                  <a:pt x="1609344" y="356616"/>
                </a:cubicBezTo>
                <a:cubicBezTo>
                  <a:pt x="1652871" y="454551"/>
                  <a:pt x="1604532" y="376830"/>
                  <a:pt x="1645920" y="438912"/>
                </a:cubicBezTo>
                <a:cubicBezTo>
                  <a:pt x="1649447" y="453018"/>
                  <a:pt x="1664208" y="509599"/>
                  <a:pt x="1664208" y="521208"/>
                </a:cubicBezTo>
                <a:cubicBezTo>
                  <a:pt x="1664208" y="598643"/>
                  <a:pt x="1657789" y="604473"/>
                  <a:pt x="1636776" y="667512"/>
                </a:cubicBezTo>
                <a:cubicBezTo>
                  <a:pt x="1633301" y="677938"/>
                  <a:pt x="1619387" y="681337"/>
                  <a:pt x="1609344" y="685800"/>
                </a:cubicBezTo>
                <a:cubicBezTo>
                  <a:pt x="1591728" y="693629"/>
                  <a:pt x="1554480" y="704088"/>
                  <a:pt x="1554480" y="704088"/>
                </a:cubicBezTo>
                <a:cubicBezTo>
                  <a:pt x="1454629" y="770655"/>
                  <a:pt x="1608566" y="672473"/>
                  <a:pt x="1490472" y="731520"/>
                </a:cubicBezTo>
                <a:cubicBezTo>
                  <a:pt x="1470813" y="741350"/>
                  <a:pt x="1435608" y="768096"/>
                  <a:pt x="1435608" y="768096"/>
                </a:cubicBezTo>
                <a:lnTo>
                  <a:pt x="1408176" y="850392"/>
                </a:lnTo>
                <a:cubicBezTo>
                  <a:pt x="1402313" y="867981"/>
                  <a:pt x="1402349" y="887015"/>
                  <a:pt x="1399032" y="905256"/>
                </a:cubicBezTo>
                <a:cubicBezTo>
                  <a:pt x="1396252" y="920547"/>
                  <a:pt x="1392936" y="935736"/>
                  <a:pt x="1389888" y="950976"/>
                </a:cubicBezTo>
                <a:cubicBezTo>
                  <a:pt x="1386840" y="1002792"/>
                  <a:pt x="1391770" y="1055703"/>
                  <a:pt x="1380744" y="1106424"/>
                </a:cubicBezTo>
                <a:cubicBezTo>
                  <a:pt x="1367819" y="1165880"/>
                  <a:pt x="1334898" y="1164378"/>
                  <a:pt x="1289304" y="1179576"/>
                </a:cubicBezTo>
                <a:cubicBezTo>
                  <a:pt x="1150478" y="1225851"/>
                  <a:pt x="996696" y="1185672"/>
                  <a:pt x="850392" y="1188720"/>
                </a:cubicBezTo>
                <a:cubicBezTo>
                  <a:pt x="754269" y="1220761"/>
                  <a:pt x="848037" y="1192296"/>
                  <a:pt x="612648" y="1207008"/>
                </a:cubicBezTo>
                <a:cubicBezTo>
                  <a:pt x="585101" y="1208730"/>
                  <a:pt x="557784" y="1213104"/>
                  <a:pt x="530352" y="1216152"/>
                </a:cubicBezTo>
                <a:cubicBezTo>
                  <a:pt x="438161" y="1246882"/>
                  <a:pt x="581161" y="1199995"/>
                  <a:pt x="466344" y="1234440"/>
                </a:cubicBezTo>
                <a:cubicBezTo>
                  <a:pt x="447880" y="1239979"/>
                  <a:pt x="429768" y="1246632"/>
                  <a:pt x="411480" y="1252728"/>
                </a:cubicBezTo>
                <a:cubicBezTo>
                  <a:pt x="344911" y="1274918"/>
                  <a:pt x="271272" y="1258824"/>
                  <a:pt x="201168" y="1261872"/>
                </a:cubicBezTo>
                <a:cubicBezTo>
                  <a:pt x="145043" y="1299288"/>
                  <a:pt x="181507" y="1272389"/>
                  <a:pt x="100584" y="1353312"/>
                </a:cubicBezTo>
                <a:lnTo>
                  <a:pt x="64008" y="1389888"/>
                </a:lnTo>
                <a:lnTo>
                  <a:pt x="27432" y="1426464"/>
                </a:lnTo>
                <a:cubicBezTo>
                  <a:pt x="24384" y="1435608"/>
                  <a:pt x="22599" y="1445275"/>
                  <a:pt x="18288" y="1453896"/>
                </a:cubicBezTo>
                <a:cubicBezTo>
                  <a:pt x="13373" y="1463726"/>
                  <a:pt x="0" y="1481328"/>
                  <a:pt x="0" y="1481328"/>
                </a:cubicBezTo>
              </a:path>
            </a:pathLst>
          </a:cu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Prostoročno 8"/>
          <p:cNvSpPr/>
          <p:nvPr/>
        </p:nvSpPr>
        <p:spPr bwMode="auto">
          <a:xfrm>
            <a:off x="5614416" y="1956816"/>
            <a:ext cx="1865376" cy="1517904"/>
          </a:xfrm>
          <a:custGeom>
            <a:avLst/>
            <a:gdLst>
              <a:gd name="connsiteX0" fmla="*/ 0 w 1865376"/>
              <a:gd name="connsiteY0" fmla="*/ 0 h 1517904"/>
              <a:gd name="connsiteX1" fmla="*/ 64008 w 1865376"/>
              <a:gd name="connsiteY1" fmla="*/ 64008 h 1517904"/>
              <a:gd name="connsiteX2" fmla="*/ 109728 w 1865376"/>
              <a:gd name="connsiteY2" fmla="*/ 118872 h 1517904"/>
              <a:gd name="connsiteX3" fmla="*/ 128016 w 1865376"/>
              <a:gd name="connsiteY3" fmla="*/ 182880 h 1517904"/>
              <a:gd name="connsiteX4" fmla="*/ 137160 w 1865376"/>
              <a:gd name="connsiteY4" fmla="*/ 210312 h 1517904"/>
              <a:gd name="connsiteX5" fmla="*/ 164592 w 1865376"/>
              <a:gd name="connsiteY5" fmla="*/ 301752 h 1517904"/>
              <a:gd name="connsiteX6" fmla="*/ 173736 w 1865376"/>
              <a:gd name="connsiteY6" fmla="*/ 329184 h 1517904"/>
              <a:gd name="connsiteX7" fmla="*/ 192024 w 1865376"/>
              <a:gd name="connsiteY7" fmla="*/ 356616 h 1517904"/>
              <a:gd name="connsiteX8" fmla="*/ 201168 w 1865376"/>
              <a:gd name="connsiteY8" fmla="*/ 384048 h 1517904"/>
              <a:gd name="connsiteX9" fmla="*/ 228600 w 1865376"/>
              <a:gd name="connsiteY9" fmla="*/ 402336 h 1517904"/>
              <a:gd name="connsiteX10" fmla="*/ 246888 w 1865376"/>
              <a:gd name="connsiteY10" fmla="*/ 466344 h 1517904"/>
              <a:gd name="connsiteX11" fmla="*/ 265176 w 1865376"/>
              <a:gd name="connsiteY11" fmla="*/ 493776 h 1517904"/>
              <a:gd name="connsiteX12" fmla="*/ 292608 w 1865376"/>
              <a:gd name="connsiteY12" fmla="*/ 576072 h 1517904"/>
              <a:gd name="connsiteX13" fmla="*/ 310896 w 1865376"/>
              <a:gd name="connsiteY13" fmla="*/ 603504 h 1517904"/>
              <a:gd name="connsiteX14" fmla="*/ 320040 w 1865376"/>
              <a:gd name="connsiteY14" fmla="*/ 630936 h 1517904"/>
              <a:gd name="connsiteX15" fmla="*/ 338328 w 1865376"/>
              <a:gd name="connsiteY15" fmla="*/ 658368 h 1517904"/>
              <a:gd name="connsiteX16" fmla="*/ 384048 w 1865376"/>
              <a:gd name="connsiteY16" fmla="*/ 722376 h 1517904"/>
              <a:gd name="connsiteX17" fmla="*/ 438912 w 1865376"/>
              <a:gd name="connsiteY17" fmla="*/ 768096 h 1517904"/>
              <a:gd name="connsiteX18" fmla="*/ 466344 w 1865376"/>
              <a:gd name="connsiteY18" fmla="*/ 786384 h 1517904"/>
              <a:gd name="connsiteX19" fmla="*/ 530352 w 1865376"/>
              <a:gd name="connsiteY19" fmla="*/ 850392 h 1517904"/>
              <a:gd name="connsiteX20" fmla="*/ 557784 w 1865376"/>
              <a:gd name="connsiteY20" fmla="*/ 877824 h 1517904"/>
              <a:gd name="connsiteX21" fmla="*/ 585216 w 1865376"/>
              <a:gd name="connsiteY21" fmla="*/ 896112 h 1517904"/>
              <a:gd name="connsiteX22" fmla="*/ 603504 w 1865376"/>
              <a:gd name="connsiteY22" fmla="*/ 923544 h 1517904"/>
              <a:gd name="connsiteX23" fmla="*/ 630936 w 1865376"/>
              <a:gd name="connsiteY23" fmla="*/ 950976 h 1517904"/>
              <a:gd name="connsiteX24" fmla="*/ 649224 w 1865376"/>
              <a:gd name="connsiteY24" fmla="*/ 987552 h 1517904"/>
              <a:gd name="connsiteX25" fmla="*/ 667512 w 1865376"/>
              <a:gd name="connsiteY25" fmla="*/ 1014984 h 1517904"/>
              <a:gd name="connsiteX26" fmla="*/ 685800 w 1865376"/>
              <a:gd name="connsiteY26" fmla="*/ 1051560 h 1517904"/>
              <a:gd name="connsiteX27" fmla="*/ 694944 w 1865376"/>
              <a:gd name="connsiteY27" fmla="*/ 1078992 h 1517904"/>
              <a:gd name="connsiteX28" fmla="*/ 713232 w 1865376"/>
              <a:gd name="connsiteY28" fmla="*/ 1106424 h 1517904"/>
              <a:gd name="connsiteX29" fmla="*/ 722376 w 1865376"/>
              <a:gd name="connsiteY29" fmla="*/ 1161288 h 1517904"/>
              <a:gd name="connsiteX30" fmla="*/ 777240 w 1865376"/>
              <a:gd name="connsiteY30" fmla="*/ 1271016 h 1517904"/>
              <a:gd name="connsiteX31" fmla="*/ 832104 w 1865376"/>
              <a:gd name="connsiteY31" fmla="*/ 1325880 h 1517904"/>
              <a:gd name="connsiteX32" fmla="*/ 850392 w 1865376"/>
              <a:gd name="connsiteY32" fmla="*/ 1353312 h 1517904"/>
              <a:gd name="connsiteX33" fmla="*/ 905256 w 1865376"/>
              <a:gd name="connsiteY33" fmla="*/ 1371600 h 1517904"/>
              <a:gd name="connsiteX34" fmla="*/ 941832 w 1865376"/>
              <a:gd name="connsiteY34" fmla="*/ 1399032 h 1517904"/>
              <a:gd name="connsiteX35" fmla="*/ 1545336 w 1865376"/>
              <a:gd name="connsiteY35" fmla="*/ 1380744 h 1517904"/>
              <a:gd name="connsiteX36" fmla="*/ 1636776 w 1865376"/>
              <a:gd name="connsiteY36" fmla="*/ 1325880 h 1517904"/>
              <a:gd name="connsiteX37" fmla="*/ 1709928 w 1865376"/>
              <a:gd name="connsiteY37" fmla="*/ 1335024 h 1517904"/>
              <a:gd name="connsiteX38" fmla="*/ 1746504 w 1865376"/>
              <a:gd name="connsiteY38" fmla="*/ 1371600 h 1517904"/>
              <a:gd name="connsiteX39" fmla="*/ 1783080 w 1865376"/>
              <a:gd name="connsiteY39" fmla="*/ 1453896 h 1517904"/>
              <a:gd name="connsiteX40" fmla="*/ 1792224 w 1865376"/>
              <a:gd name="connsiteY40" fmla="*/ 1481328 h 1517904"/>
              <a:gd name="connsiteX41" fmla="*/ 1819656 w 1865376"/>
              <a:gd name="connsiteY41" fmla="*/ 1490472 h 1517904"/>
              <a:gd name="connsiteX42" fmla="*/ 1865376 w 1865376"/>
              <a:gd name="connsiteY42" fmla="*/ 1517904 h 151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65376" h="1517904">
                <a:moveTo>
                  <a:pt x="0" y="0"/>
                </a:moveTo>
                <a:cubicBezTo>
                  <a:pt x="83064" y="49839"/>
                  <a:pt x="18095" y="-271"/>
                  <a:pt x="64008" y="64008"/>
                </a:cubicBezTo>
                <a:cubicBezTo>
                  <a:pt x="97713" y="111195"/>
                  <a:pt x="85540" y="70496"/>
                  <a:pt x="109728" y="118872"/>
                </a:cubicBezTo>
                <a:cubicBezTo>
                  <a:pt x="117036" y="133488"/>
                  <a:pt x="124110" y="169208"/>
                  <a:pt x="128016" y="182880"/>
                </a:cubicBezTo>
                <a:cubicBezTo>
                  <a:pt x="130664" y="192148"/>
                  <a:pt x="134512" y="201044"/>
                  <a:pt x="137160" y="210312"/>
                </a:cubicBezTo>
                <a:cubicBezTo>
                  <a:pt x="164799" y="307048"/>
                  <a:pt x="121132" y="171372"/>
                  <a:pt x="164592" y="301752"/>
                </a:cubicBezTo>
                <a:cubicBezTo>
                  <a:pt x="167640" y="310896"/>
                  <a:pt x="168389" y="321164"/>
                  <a:pt x="173736" y="329184"/>
                </a:cubicBezTo>
                <a:cubicBezTo>
                  <a:pt x="179832" y="338328"/>
                  <a:pt x="187109" y="346786"/>
                  <a:pt x="192024" y="356616"/>
                </a:cubicBezTo>
                <a:cubicBezTo>
                  <a:pt x="196335" y="365237"/>
                  <a:pt x="195147" y="376522"/>
                  <a:pt x="201168" y="384048"/>
                </a:cubicBezTo>
                <a:cubicBezTo>
                  <a:pt x="208033" y="392630"/>
                  <a:pt x="219456" y="396240"/>
                  <a:pt x="228600" y="402336"/>
                </a:cubicBezTo>
                <a:cubicBezTo>
                  <a:pt x="231530" y="414055"/>
                  <a:pt x="240329" y="453226"/>
                  <a:pt x="246888" y="466344"/>
                </a:cubicBezTo>
                <a:cubicBezTo>
                  <a:pt x="251803" y="476174"/>
                  <a:pt x="260713" y="483733"/>
                  <a:pt x="265176" y="493776"/>
                </a:cubicBezTo>
                <a:lnTo>
                  <a:pt x="292608" y="576072"/>
                </a:lnTo>
                <a:cubicBezTo>
                  <a:pt x="296083" y="586498"/>
                  <a:pt x="305981" y="593674"/>
                  <a:pt x="310896" y="603504"/>
                </a:cubicBezTo>
                <a:cubicBezTo>
                  <a:pt x="315207" y="612125"/>
                  <a:pt x="315729" y="622315"/>
                  <a:pt x="320040" y="630936"/>
                </a:cubicBezTo>
                <a:cubicBezTo>
                  <a:pt x="324955" y="640766"/>
                  <a:pt x="333865" y="648325"/>
                  <a:pt x="338328" y="658368"/>
                </a:cubicBezTo>
                <a:cubicBezTo>
                  <a:pt x="368013" y="725159"/>
                  <a:pt x="334154" y="705745"/>
                  <a:pt x="384048" y="722376"/>
                </a:cubicBezTo>
                <a:cubicBezTo>
                  <a:pt x="452156" y="767782"/>
                  <a:pt x="368506" y="709424"/>
                  <a:pt x="438912" y="768096"/>
                </a:cubicBezTo>
                <a:cubicBezTo>
                  <a:pt x="447355" y="775131"/>
                  <a:pt x="458175" y="779032"/>
                  <a:pt x="466344" y="786384"/>
                </a:cubicBezTo>
                <a:cubicBezTo>
                  <a:pt x="488772" y="806569"/>
                  <a:pt x="509016" y="829056"/>
                  <a:pt x="530352" y="850392"/>
                </a:cubicBezTo>
                <a:cubicBezTo>
                  <a:pt x="539496" y="859536"/>
                  <a:pt x="547024" y="870651"/>
                  <a:pt x="557784" y="877824"/>
                </a:cubicBezTo>
                <a:lnTo>
                  <a:pt x="585216" y="896112"/>
                </a:lnTo>
                <a:cubicBezTo>
                  <a:pt x="591312" y="905256"/>
                  <a:pt x="596469" y="915101"/>
                  <a:pt x="603504" y="923544"/>
                </a:cubicBezTo>
                <a:cubicBezTo>
                  <a:pt x="611783" y="933478"/>
                  <a:pt x="623420" y="940453"/>
                  <a:pt x="630936" y="950976"/>
                </a:cubicBezTo>
                <a:cubicBezTo>
                  <a:pt x="638859" y="962068"/>
                  <a:pt x="642461" y="975717"/>
                  <a:pt x="649224" y="987552"/>
                </a:cubicBezTo>
                <a:cubicBezTo>
                  <a:pt x="654676" y="997094"/>
                  <a:pt x="662060" y="1005442"/>
                  <a:pt x="667512" y="1014984"/>
                </a:cubicBezTo>
                <a:cubicBezTo>
                  <a:pt x="674275" y="1026819"/>
                  <a:pt x="680430" y="1039031"/>
                  <a:pt x="685800" y="1051560"/>
                </a:cubicBezTo>
                <a:cubicBezTo>
                  <a:pt x="689597" y="1060419"/>
                  <a:pt x="690633" y="1070371"/>
                  <a:pt x="694944" y="1078992"/>
                </a:cubicBezTo>
                <a:cubicBezTo>
                  <a:pt x="699859" y="1088822"/>
                  <a:pt x="707136" y="1097280"/>
                  <a:pt x="713232" y="1106424"/>
                </a:cubicBezTo>
                <a:cubicBezTo>
                  <a:pt x="716280" y="1124712"/>
                  <a:pt x="717879" y="1143301"/>
                  <a:pt x="722376" y="1161288"/>
                </a:cubicBezTo>
                <a:cubicBezTo>
                  <a:pt x="732292" y="1200952"/>
                  <a:pt x="747441" y="1241217"/>
                  <a:pt x="777240" y="1271016"/>
                </a:cubicBezTo>
                <a:cubicBezTo>
                  <a:pt x="795528" y="1289304"/>
                  <a:pt x="817758" y="1304361"/>
                  <a:pt x="832104" y="1325880"/>
                </a:cubicBezTo>
                <a:cubicBezTo>
                  <a:pt x="838200" y="1335024"/>
                  <a:pt x="841073" y="1347487"/>
                  <a:pt x="850392" y="1353312"/>
                </a:cubicBezTo>
                <a:cubicBezTo>
                  <a:pt x="866739" y="1363529"/>
                  <a:pt x="905256" y="1371600"/>
                  <a:pt x="905256" y="1371600"/>
                </a:cubicBezTo>
                <a:cubicBezTo>
                  <a:pt x="917448" y="1380744"/>
                  <a:pt x="926599" y="1398577"/>
                  <a:pt x="941832" y="1399032"/>
                </a:cubicBezTo>
                <a:cubicBezTo>
                  <a:pt x="1453802" y="1414315"/>
                  <a:pt x="1339412" y="1449385"/>
                  <a:pt x="1545336" y="1380744"/>
                </a:cubicBezTo>
                <a:cubicBezTo>
                  <a:pt x="1611542" y="1336607"/>
                  <a:pt x="1580541" y="1353998"/>
                  <a:pt x="1636776" y="1325880"/>
                </a:cubicBezTo>
                <a:cubicBezTo>
                  <a:pt x="1661160" y="1328928"/>
                  <a:pt x="1687245" y="1325573"/>
                  <a:pt x="1709928" y="1335024"/>
                </a:cubicBezTo>
                <a:cubicBezTo>
                  <a:pt x="1725844" y="1341656"/>
                  <a:pt x="1735283" y="1358509"/>
                  <a:pt x="1746504" y="1371600"/>
                </a:cubicBezTo>
                <a:cubicBezTo>
                  <a:pt x="1770216" y="1399264"/>
                  <a:pt x="1770560" y="1416335"/>
                  <a:pt x="1783080" y="1453896"/>
                </a:cubicBezTo>
                <a:lnTo>
                  <a:pt x="1792224" y="1481328"/>
                </a:lnTo>
                <a:cubicBezTo>
                  <a:pt x="1795272" y="1490472"/>
                  <a:pt x="1810797" y="1486675"/>
                  <a:pt x="1819656" y="1490472"/>
                </a:cubicBezTo>
                <a:cubicBezTo>
                  <a:pt x="1855034" y="1505634"/>
                  <a:pt x="1848192" y="1500720"/>
                  <a:pt x="1865376" y="1517904"/>
                </a:cubicBez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Prostoročno 9"/>
          <p:cNvSpPr/>
          <p:nvPr/>
        </p:nvSpPr>
        <p:spPr bwMode="auto">
          <a:xfrm>
            <a:off x="6236208" y="3355848"/>
            <a:ext cx="292608" cy="1417320"/>
          </a:xfrm>
          <a:custGeom>
            <a:avLst/>
            <a:gdLst>
              <a:gd name="connsiteX0" fmla="*/ 292608 w 292608"/>
              <a:gd name="connsiteY0" fmla="*/ 0 h 1417320"/>
              <a:gd name="connsiteX1" fmla="*/ 265176 w 292608"/>
              <a:gd name="connsiteY1" fmla="*/ 45720 h 1417320"/>
              <a:gd name="connsiteX2" fmla="*/ 246888 w 292608"/>
              <a:gd name="connsiteY2" fmla="*/ 118872 h 1417320"/>
              <a:gd name="connsiteX3" fmla="*/ 219456 w 292608"/>
              <a:gd name="connsiteY3" fmla="*/ 219456 h 1417320"/>
              <a:gd name="connsiteX4" fmla="*/ 192024 w 292608"/>
              <a:gd name="connsiteY4" fmla="*/ 228600 h 1417320"/>
              <a:gd name="connsiteX5" fmla="*/ 109728 w 292608"/>
              <a:gd name="connsiteY5" fmla="*/ 237744 h 1417320"/>
              <a:gd name="connsiteX6" fmla="*/ 82296 w 292608"/>
              <a:gd name="connsiteY6" fmla="*/ 246888 h 1417320"/>
              <a:gd name="connsiteX7" fmla="*/ 36576 w 292608"/>
              <a:gd name="connsiteY7" fmla="*/ 283464 h 1417320"/>
              <a:gd name="connsiteX8" fmla="*/ 9144 w 292608"/>
              <a:gd name="connsiteY8" fmla="*/ 338328 h 1417320"/>
              <a:gd name="connsiteX9" fmla="*/ 0 w 292608"/>
              <a:gd name="connsiteY9" fmla="*/ 365760 h 1417320"/>
              <a:gd name="connsiteX10" fmla="*/ 9144 w 292608"/>
              <a:gd name="connsiteY10" fmla="*/ 768096 h 1417320"/>
              <a:gd name="connsiteX11" fmla="*/ 27432 w 292608"/>
              <a:gd name="connsiteY11" fmla="*/ 795528 h 1417320"/>
              <a:gd name="connsiteX12" fmla="*/ 45720 w 292608"/>
              <a:gd name="connsiteY12" fmla="*/ 850392 h 1417320"/>
              <a:gd name="connsiteX13" fmla="*/ 100584 w 292608"/>
              <a:gd name="connsiteY13" fmla="*/ 905256 h 1417320"/>
              <a:gd name="connsiteX14" fmla="*/ 137160 w 292608"/>
              <a:gd name="connsiteY14" fmla="*/ 1033272 h 1417320"/>
              <a:gd name="connsiteX15" fmla="*/ 146304 w 292608"/>
              <a:gd name="connsiteY15" fmla="*/ 1060704 h 1417320"/>
              <a:gd name="connsiteX16" fmla="*/ 164592 w 292608"/>
              <a:gd name="connsiteY16" fmla="*/ 1088136 h 1417320"/>
              <a:gd name="connsiteX17" fmla="*/ 164592 w 292608"/>
              <a:gd name="connsiteY17" fmla="*/ 1335024 h 1417320"/>
              <a:gd name="connsiteX18" fmla="*/ 173736 w 292608"/>
              <a:gd name="connsiteY18" fmla="*/ 1362456 h 1417320"/>
              <a:gd name="connsiteX19" fmla="*/ 192024 w 292608"/>
              <a:gd name="connsiteY19" fmla="*/ 1389888 h 1417320"/>
              <a:gd name="connsiteX20" fmla="*/ 228600 w 292608"/>
              <a:gd name="connsiteY20" fmla="*/ 1417320 h 141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2608" h="1417320">
                <a:moveTo>
                  <a:pt x="292608" y="0"/>
                </a:moveTo>
                <a:cubicBezTo>
                  <a:pt x="283464" y="15240"/>
                  <a:pt x="273124" y="29824"/>
                  <a:pt x="265176" y="45720"/>
                </a:cubicBezTo>
                <a:cubicBezTo>
                  <a:pt x="256522" y="63027"/>
                  <a:pt x="249207" y="103801"/>
                  <a:pt x="246888" y="118872"/>
                </a:cubicBezTo>
                <a:cubicBezTo>
                  <a:pt x="242381" y="148168"/>
                  <a:pt x="248692" y="196067"/>
                  <a:pt x="219456" y="219456"/>
                </a:cubicBezTo>
                <a:cubicBezTo>
                  <a:pt x="211930" y="225477"/>
                  <a:pt x="201531" y="227015"/>
                  <a:pt x="192024" y="228600"/>
                </a:cubicBezTo>
                <a:cubicBezTo>
                  <a:pt x="164799" y="233138"/>
                  <a:pt x="137160" y="234696"/>
                  <a:pt x="109728" y="237744"/>
                </a:cubicBezTo>
                <a:cubicBezTo>
                  <a:pt x="100584" y="240792"/>
                  <a:pt x="89822" y="240867"/>
                  <a:pt x="82296" y="246888"/>
                </a:cubicBezTo>
                <a:cubicBezTo>
                  <a:pt x="23210" y="294157"/>
                  <a:pt x="105527" y="260480"/>
                  <a:pt x="36576" y="283464"/>
                </a:cubicBezTo>
                <a:cubicBezTo>
                  <a:pt x="13592" y="352415"/>
                  <a:pt x="44596" y="267424"/>
                  <a:pt x="9144" y="338328"/>
                </a:cubicBezTo>
                <a:cubicBezTo>
                  <a:pt x="4833" y="346949"/>
                  <a:pt x="3048" y="356616"/>
                  <a:pt x="0" y="365760"/>
                </a:cubicBezTo>
                <a:cubicBezTo>
                  <a:pt x="3048" y="499872"/>
                  <a:pt x="599" y="634222"/>
                  <a:pt x="9144" y="768096"/>
                </a:cubicBezTo>
                <a:cubicBezTo>
                  <a:pt x="9844" y="779063"/>
                  <a:pt x="22969" y="785485"/>
                  <a:pt x="27432" y="795528"/>
                </a:cubicBezTo>
                <a:cubicBezTo>
                  <a:pt x="35261" y="813144"/>
                  <a:pt x="39624" y="832104"/>
                  <a:pt x="45720" y="850392"/>
                </a:cubicBezTo>
                <a:cubicBezTo>
                  <a:pt x="53899" y="874928"/>
                  <a:pt x="100584" y="905256"/>
                  <a:pt x="100584" y="905256"/>
                </a:cubicBezTo>
                <a:cubicBezTo>
                  <a:pt x="123547" y="997110"/>
                  <a:pt x="110924" y="954563"/>
                  <a:pt x="137160" y="1033272"/>
                </a:cubicBezTo>
                <a:cubicBezTo>
                  <a:pt x="140208" y="1042416"/>
                  <a:pt x="140957" y="1052684"/>
                  <a:pt x="146304" y="1060704"/>
                </a:cubicBezTo>
                <a:lnTo>
                  <a:pt x="164592" y="1088136"/>
                </a:lnTo>
                <a:cubicBezTo>
                  <a:pt x="148474" y="1200960"/>
                  <a:pt x="149676" y="1163489"/>
                  <a:pt x="164592" y="1335024"/>
                </a:cubicBezTo>
                <a:cubicBezTo>
                  <a:pt x="165427" y="1344626"/>
                  <a:pt x="169425" y="1353835"/>
                  <a:pt x="173736" y="1362456"/>
                </a:cubicBezTo>
                <a:cubicBezTo>
                  <a:pt x="178651" y="1372286"/>
                  <a:pt x="183442" y="1383023"/>
                  <a:pt x="192024" y="1389888"/>
                </a:cubicBezTo>
                <a:cubicBezTo>
                  <a:pt x="239104" y="1427552"/>
                  <a:pt x="205824" y="1371768"/>
                  <a:pt x="228600" y="1417320"/>
                </a:cubicBez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Prostoročno 10"/>
          <p:cNvSpPr/>
          <p:nvPr/>
        </p:nvSpPr>
        <p:spPr bwMode="auto">
          <a:xfrm>
            <a:off x="4718304" y="3355848"/>
            <a:ext cx="1655064" cy="1107563"/>
          </a:xfrm>
          <a:custGeom>
            <a:avLst/>
            <a:gdLst>
              <a:gd name="connsiteX0" fmla="*/ 0 w 1655064"/>
              <a:gd name="connsiteY0" fmla="*/ 0 h 1107563"/>
              <a:gd name="connsiteX1" fmla="*/ 36576 w 1655064"/>
              <a:gd name="connsiteY1" fmla="*/ 45720 h 1107563"/>
              <a:gd name="connsiteX2" fmla="*/ 64008 w 1655064"/>
              <a:gd name="connsiteY2" fmla="*/ 64008 h 1107563"/>
              <a:gd name="connsiteX3" fmla="*/ 73152 w 1655064"/>
              <a:gd name="connsiteY3" fmla="*/ 91440 h 1107563"/>
              <a:gd name="connsiteX4" fmla="*/ 146304 w 1655064"/>
              <a:gd name="connsiteY4" fmla="*/ 155448 h 1107563"/>
              <a:gd name="connsiteX5" fmla="*/ 201168 w 1655064"/>
              <a:gd name="connsiteY5" fmla="*/ 173736 h 1107563"/>
              <a:gd name="connsiteX6" fmla="*/ 228600 w 1655064"/>
              <a:gd name="connsiteY6" fmla="*/ 182880 h 1107563"/>
              <a:gd name="connsiteX7" fmla="*/ 256032 w 1655064"/>
              <a:gd name="connsiteY7" fmla="*/ 201168 h 1107563"/>
              <a:gd name="connsiteX8" fmla="*/ 274320 w 1655064"/>
              <a:gd name="connsiteY8" fmla="*/ 237744 h 1107563"/>
              <a:gd name="connsiteX9" fmla="*/ 283464 w 1655064"/>
              <a:gd name="connsiteY9" fmla="*/ 274320 h 1107563"/>
              <a:gd name="connsiteX10" fmla="*/ 310896 w 1655064"/>
              <a:gd name="connsiteY10" fmla="*/ 283464 h 1107563"/>
              <a:gd name="connsiteX11" fmla="*/ 329184 w 1655064"/>
              <a:gd name="connsiteY11" fmla="*/ 320040 h 1107563"/>
              <a:gd name="connsiteX12" fmla="*/ 338328 w 1655064"/>
              <a:gd name="connsiteY12" fmla="*/ 347472 h 1107563"/>
              <a:gd name="connsiteX13" fmla="*/ 384048 w 1655064"/>
              <a:gd name="connsiteY13" fmla="*/ 402336 h 1107563"/>
              <a:gd name="connsiteX14" fmla="*/ 393192 w 1655064"/>
              <a:gd name="connsiteY14" fmla="*/ 429768 h 1107563"/>
              <a:gd name="connsiteX15" fmla="*/ 411480 w 1655064"/>
              <a:gd name="connsiteY15" fmla="*/ 457200 h 1107563"/>
              <a:gd name="connsiteX16" fmla="*/ 420624 w 1655064"/>
              <a:gd name="connsiteY16" fmla="*/ 493776 h 1107563"/>
              <a:gd name="connsiteX17" fmla="*/ 457200 w 1655064"/>
              <a:gd name="connsiteY17" fmla="*/ 548640 h 1107563"/>
              <a:gd name="connsiteX18" fmla="*/ 512064 w 1655064"/>
              <a:gd name="connsiteY18" fmla="*/ 640080 h 1107563"/>
              <a:gd name="connsiteX19" fmla="*/ 530352 w 1655064"/>
              <a:gd name="connsiteY19" fmla="*/ 694944 h 1107563"/>
              <a:gd name="connsiteX20" fmla="*/ 566928 w 1655064"/>
              <a:gd name="connsiteY20" fmla="*/ 749808 h 1107563"/>
              <a:gd name="connsiteX21" fmla="*/ 585216 w 1655064"/>
              <a:gd name="connsiteY21" fmla="*/ 777240 h 1107563"/>
              <a:gd name="connsiteX22" fmla="*/ 594360 w 1655064"/>
              <a:gd name="connsiteY22" fmla="*/ 813816 h 1107563"/>
              <a:gd name="connsiteX23" fmla="*/ 658368 w 1655064"/>
              <a:gd name="connsiteY23" fmla="*/ 886968 h 1107563"/>
              <a:gd name="connsiteX24" fmla="*/ 685800 w 1655064"/>
              <a:gd name="connsiteY24" fmla="*/ 896112 h 1107563"/>
              <a:gd name="connsiteX25" fmla="*/ 850392 w 1655064"/>
              <a:gd name="connsiteY25" fmla="*/ 886968 h 1107563"/>
              <a:gd name="connsiteX26" fmla="*/ 914400 w 1655064"/>
              <a:gd name="connsiteY26" fmla="*/ 868680 h 1107563"/>
              <a:gd name="connsiteX27" fmla="*/ 941832 w 1655064"/>
              <a:gd name="connsiteY27" fmla="*/ 850392 h 1107563"/>
              <a:gd name="connsiteX28" fmla="*/ 996696 w 1655064"/>
              <a:gd name="connsiteY28" fmla="*/ 832104 h 1107563"/>
              <a:gd name="connsiteX29" fmla="*/ 1106424 w 1655064"/>
              <a:gd name="connsiteY29" fmla="*/ 850392 h 1107563"/>
              <a:gd name="connsiteX30" fmla="*/ 1133856 w 1655064"/>
              <a:gd name="connsiteY30" fmla="*/ 868680 h 1107563"/>
              <a:gd name="connsiteX31" fmla="*/ 1243584 w 1655064"/>
              <a:gd name="connsiteY31" fmla="*/ 960120 h 1107563"/>
              <a:gd name="connsiteX32" fmla="*/ 1271016 w 1655064"/>
              <a:gd name="connsiteY32" fmla="*/ 978408 h 1107563"/>
              <a:gd name="connsiteX33" fmla="*/ 1353312 w 1655064"/>
              <a:gd name="connsiteY33" fmla="*/ 1033272 h 1107563"/>
              <a:gd name="connsiteX34" fmla="*/ 1389888 w 1655064"/>
              <a:gd name="connsiteY34" fmla="*/ 1051560 h 1107563"/>
              <a:gd name="connsiteX35" fmla="*/ 1481328 w 1655064"/>
              <a:gd name="connsiteY35" fmla="*/ 1097280 h 1107563"/>
              <a:gd name="connsiteX36" fmla="*/ 1508760 w 1655064"/>
              <a:gd name="connsiteY36" fmla="*/ 1106424 h 1107563"/>
              <a:gd name="connsiteX37" fmla="*/ 1655064 w 1655064"/>
              <a:gd name="connsiteY37" fmla="*/ 1106424 h 110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655064" h="1107563">
                <a:moveTo>
                  <a:pt x="0" y="0"/>
                </a:moveTo>
                <a:cubicBezTo>
                  <a:pt x="12192" y="15240"/>
                  <a:pt x="22776" y="31920"/>
                  <a:pt x="36576" y="45720"/>
                </a:cubicBezTo>
                <a:cubicBezTo>
                  <a:pt x="44347" y="53491"/>
                  <a:pt x="57143" y="55426"/>
                  <a:pt x="64008" y="64008"/>
                </a:cubicBezTo>
                <a:cubicBezTo>
                  <a:pt x="70029" y="71534"/>
                  <a:pt x="68841" y="82819"/>
                  <a:pt x="73152" y="91440"/>
                </a:cubicBezTo>
                <a:cubicBezTo>
                  <a:pt x="92202" y="129540"/>
                  <a:pt x="105156" y="128016"/>
                  <a:pt x="146304" y="155448"/>
                </a:cubicBezTo>
                <a:cubicBezTo>
                  <a:pt x="162344" y="166141"/>
                  <a:pt x="182880" y="167640"/>
                  <a:pt x="201168" y="173736"/>
                </a:cubicBezTo>
                <a:lnTo>
                  <a:pt x="228600" y="182880"/>
                </a:lnTo>
                <a:cubicBezTo>
                  <a:pt x="237744" y="188976"/>
                  <a:pt x="248997" y="192725"/>
                  <a:pt x="256032" y="201168"/>
                </a:cubicBezTo>
                <a:cubicBezTo>
                  <a:pt x="264758" y="211640"/>
                  <a:pt x="269534" y="224981"/>
                  <a:pt x="274320" y="237744"/>
                </a:cubicBezTo>
                <a:cubicBezTo>
                  <a:pt x="278733" y="249511"/>
                  <a:pt x="275613" y="264507"/>
                  <a:pt x="283464" y="274320"/>
                </a:cubicBezTo>
                <a:cubicBezTo>
                  <a:pt x="289485" y="281846"/>
                  <a:pt x="301752" y="280416"/>
                  <a:pt x="310896" y="283464"/>
                </a:cubicBezTo>
                <a:cubicBezTo>
                  <a:pt x="316992" y="295656"/>
                  <a:pt x="323814" y="307511"/>
                  <a:pt x="329184" y="320040"/>
                </a:cubicBezTo>
                <a:cubicBezTo>
                  <a:pt x="332981" y="328899"/>
                  <a:pt x="334017" y="338851"/>
                  <a:pt x="338328" y="347472"/>
                </a:cubicBezTo>
                <a:cubicBezTo>
                  <a:pt x="351059" y="372933"/>
                  <a:pt x="363825" y="382113"/>
                  <a:pt x="384048" y="402336"/>
                </a:cubicBezTo>
                <a:cubicBezTo>
                  <a:pt x="387096" y="411480"/>
                  <a:pt x="388881" y="421147"/>
                  <a:pt x="393192" y="429768"/>
                </a:cubicBezTo>
                <a:cubicBezTo>
                  <a:pt x="398107" y="439598"/>
                  <a:pt x="407151" y="447099"/>
                  <a:pt x="411480" y="457200"/>
                </a:cubicBezTo>
                <a:cubicBezTo>
                  <a:pt x="416430" y="468751"/>
                  <a:pt x="415004" y="482536"/>
                  <a:pt x="420624" y="493776"/>
                </a:cubicBezTo>
                <a:cubicBezTo>
                  <a:pt x="430454" y="513435"/>
                  <a:pt x="447370" y="528981"/>
                  <a:pt x="457200" y="548640"/>
                </a:cubicBezTo>
                <a:cubicBezTo>
                  <a:pt x="485318" y="604875"/>
                  <a:pt x="467927" y="573874"/>
                  <a:pt x="512064" y="640080"/>
                </a:cubicBezTo>
                <a:cubicBezTo>
                  <a:pt x="522757" y="656120"/>
                  <a:pt x="519659" y="678904"/>
                  <a:pt x="530352" y="694944"/>
                </a:cubicBezTo>
                <a:lnTo>
                  <a:pt x="566928" y="749808"/>
                </a:lnTo>
                <a:lnTo>
                  <a:pt x="585216" y="777240"/>
                </a:lnTo>
                <a:cubicBezTo>
                  <a:pt x="588264" y="789432"/>
                  <a:pt x="588740" y="802576"/>
                  <a:pt x="594360" y="813816"/>
                </a:cubicBezTo>
                <a:cubicBezTo>
                  <a:pt x="612648" y="850392"/>
                  <a:pt x="624840" y="870204"/>
                  <a:pt x="658368" y="886968"/>
                </a:cubicBezTo>
                <a:cubicBezTo>
                  <a:pt x="666989" y="891279"/>
                  <a:pt x="676656" y="893064"/>
                  <a:pt x="685800" y="896112"/>
                </a:cubicBezTo>
                <a:cubicBezTo>
                  <a:pt x="740664" y="893064"/>
                  <a:pt x="795669" y="891943"/>
                  <a:pt x="850392" y="886968"/>
                </a:cubicBezTo>
                <a:cubicBezTo>
                  <a:pt x="866179" y="885533"/>
                  <a:pt x="898162" y="874093"/>
                  <a:pt x="914400" y="868680"/>
                </a:cubicBezTo>
                <a:cubicBezTo>
                  <a:pt x="923544" y="862584"/>
                  <a:pt x="931789" y="854855"/>
                  <a:pt x="941832" y="850392"/>
                </a:cubicBezTo>
                <a:cubicBezTo>
                  <a:pt x="959448" y="842563"/>
                  <a:pt x="996696" y="832104"/>
                  <a:pt x="996696" y="832104"/>
                </a:cubicBezTo>
                <a:cubicBezTo>
                  <a:pt x="1022771" y="835001"/>
                  <a:pt x="1075786" y="835073"/>
                  <a:pt x="1106424" y="850392"/>
                </a:cubicBezTo>
                <a:cubicBezTo>
                  <a:pt x="1116254" y="855307"/>
                  <a:pt x="1124712" y="862584"/>
                  <a:pt x="1133856" y="868680"/>
                </a:cubicBezTo>
                <a:cubicBezTo>
                  <a:pt x="1172499" y="926645"/>
                  <a:pt x="1144097" y="891245"/>
                  <a:pt x="1243584" y="960120"/>
                </a:cubicBezTo>
                <a:cubicBezTo>
                  <a:pt x="1252620" y="966375"/>
                  <a:pt x="1261872" y="972312"/>
                  <a:pt x="1271016" y="978408"/>
                </a:cubicBezTo>
                <a:lnTo>
                  <a:pt x="1353312" y="1033272"/>
                </a:lnTo>
                <a:cubicBezTo>
                  <a:pt x="1364654" y="1040833"/>
                  <a:pt x="1377972" y="1044940"/>
                  <a:pt x="1389888" y="1051560"/>
                </a:cubicBezTo>
                <a:cubicBezTo>
                  <a:pt x="1455073" y="1087774"/>
                  <a:pt x="1414128" y="1072080"/>
                  <a:pt x="1481328" y="1097280"/>
                </a:cubicBezTo>
                <a:cubicBezTo>
                  <a:pt x="1490353" y="1100664"/>
                  <a:pt x="1499135" y="1105917"/>
                  <a:pt x="1508760" y="1106424"/>
                </a:cubicBezTo>
                <a:cubicBezTo>
                  <a:pt x="1557461" y="1108987"/>
                  <a:pt x="1606296" y="1106424"/>
                  <a:pt x="1655064" y="1106424"/>
                </a:cubicBezTo>
              </a:path>
            </a:pathLst>
          </a:cu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Prostoročno 11"/>
          <p:cNvSpPr/>
          <p:nvPr/>
        </p:nvSpPr>
        <p:spPr bwMode="auto">
          <a:xfrm>
            <a:off x="5082925" y="4288536"/>
            <a:ext cx="293747" cy="576072"/>
          </a:xfrm>
          <a:custGeom>
            <a:avLst/>
            <a:gdLst>
              <a:gd name="connsiteX0" fmla="*/ 293747 w 293747"/>
              <a:gd name="connsiteY0" fmla="*/ 0 h 576072"/>
              <a:gd name="connsiteX1" fmla="*/ 248027 w 293747"/>
              <a:gd name="connsiteY1" fmla="*/ 27432 h 576072"/>
              <a:gd name="connsiteX2" fmla="*/ 220595 w 293747"/>
              <a:gd name="connsiteY2" fmla="*/ 45720 h 576072"/>
              <a:gd name="connsiteX3" fmla="*/ 211451 w 293747"/>
              <a:gd name="connsiteY3" fmla="*/ 73152 h 576072"/>
              <a:gd name="connsiteX4" fmla="*/ 193163 w 293747"/>
              <a:gd name="connsiteY4" fmla="*/ 201168 h 576072"/>
              <a:gd name="connsiteX5" fmla="*/ 174875 w 293747"/>
              <a:gd name="connsiteY5" fmla="*/ 228600 h 576072"/>
              <a:gd name="connsiteX6" fmla="*/ 120011 w 293747"/>
              <a:gd name="connsiteY6" fmla="*/ 256032 h 576072"/>
              <a:gd name="connsiteX7" fmla="*/ 74291 w 293747"/>
              <a:gd name="connsiteY7" fmla="*/ 292608 h 576072"/>
              <a:gd name="connsiteX8" fmla="*/ 56003 w 293747"/>
              <a:gd name="connsiteY8" fmla="*/ 320040 h 576072"/>
              <a:gd name="connsiteX9" fmla="*/ 28571 w 293747"/>
              <a:gd name="connsiteY9" fmla="*/ 338328 h 576072"/>
              <a:gd name="connsiteX10" fmla="*/ 10283 w 293747"/>
              <a:gd name="connsiteY10" fmla="*/ 402336 h 576072"/>
              <a:gd name="connsiteX11" fmla="*/ 1139 w 293747"/>
              <a:gd name="connsiteY11" fmla="*/ 429768 h 576072"/>
              <a:gd name="connsiteX12" fmla="*/ 1139 w 293747"/>
              <a:gd name="connsiteY12" fmla="*/ 576072 h 5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3747" h="576072">
                <a:moveTo>
                  <a:pt x="293747" y="0"/>
                </a:moveTo>
                <a:cubicBezTo>
                  <a:pt x="278507" y="9144"/>
                  <a:pt x="263098" y="18012"/>
                  <a:pt x="248027" y="27432"/>
                </a:cubicBezTo>
                <a:cubicBezTo>
                  <a:pt x="238708" y="33257"/>
                  <a:pt x="227460" y="37138"/>
                  <a:pt x="220595" y="45720"/>
                </a:cubicBezTo>
                <a:cubicBezTo>
                  <a:pt x="214574" y="53246"/>
                  <a:pt x="214499" y="64008"/>
                  <a:pt x="211451" y="73152"/>
                </a:cubicBezTo>
                <a:cubicBezTo>
                  <a:pt x="209115" y="98850"/>
                  <a:pt x="210754" y="165985"/>
                  <a:pt x="193163" y="201168"/>
                </a:cubicBezTo>
                <a:cubicBezTo>
                  <a:pt x="188248" y="210998"/>
                  <a:pt x="182646" y="220829"/>
                  <a:pt x="174875" y="228600"/>
                </a:cubicBezTo>
                <a:cubicBezTo>
                  <a:pt x="157149" y="246326"/>
                  <a:pt x="142322" y="248595"/>
                  <a:pt x="120011" y="256032"/>
                </a:cubicBezTo>
                <a:cubicBezTo>
                  <a:pt x="67600" y="334648"/>
                  <a:pt x="137387" y="242131"/>
                  <a:pt x="74291" y="292608"/>
                </a:cubicBezTo>
                <a:cubicBezTo>
                  <a:pt x="65709" y="299473"/>
                  <a:pt x="63774" y="312269"/>
                  <a:pt x="56003" y="320040"/>
                </a:cubicBezTo>
                <a:cubicBezTo>
                  <a:pt x="48232" y="327811"/>
                  <a:pt x="37715" y="332232"/>
                  <a:pt x="28571" y="338328"/>
                </a:cubicBezTo>
                <a:cubicBezTo>
                  <a:pt x="6647" y="404101"/>
                  <a:pt x="33246" y="321964"/>
                  <a:pt x="10283" y="402336"/>
                </a:cubicBezTo>
                <a:cubicBezTo>
                  <a:pt x="7635" y="411604"/>
                  <a:pt x="1646" y="420143"/>
                  <a:pt x="1139" y="429768"/>
                </a:cubicBezTo>
                <a:cubicBezTo>
                  <a:pt x="-1424" y="478469"/>
                  <a:pt x="1139" y="527304"/>
                  <a:pt x="1139" y="576072"/>
                </a:cubicBezTo>
              </a:path>
            </a:pathLst>
          </a:cu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Prostoročno 12"/>
          <p:cNvSpPr/>
          <p:nvPr/>
        </p:nvSpPr>
        <p:spPr bwMode="auto">
          <a:xfrm>
            <a:off x="4361688" y="3922776"/>
            <a:ext cx="137160" cy="1344168"/>
          </a:xfrm>
          <a:custGeom>
            <a:avLst/>
            <a:gdLst>
              <a:gd name="connsiteX0" fmla="*/ 36576 w 137160"/>
              <a:gd name="connsiteY0" fmla="*/ 0 h 1344168"/>
              <a:gd name="connsiteX1" fmla="*/ 100584 w 137160"/>
              <a:gd name="connsiteY1" fmla="*/ 73152 h 1344168"/>
              <a:gd name="connsiteX2" fmla="*/ 118872 w 137160"/>
              <a:gd name="connsiteY2" fmla="*/ 128016 h 1344168"/>
              <a:gd name="connsiteX3" fmla="*/ 128016 w 137160"/>
              <a:gd name="connsiteY3" fmla="*/ 155448 h 1344168"/>
              <a:gd name="connsiteX4" fmla="*/ 118872 w 137160"/>
              <a:gd name="connsiteY4" fmla="*/ 347472 h 1344168"/>
              <a:gd name="connsiteX5" fmla="*/ 91440 w 137160"/>
              <a:gd name="connsiteY5" fmla="*/ 402336 h 1344168"/>
              <a:gd name="connsiteX6" fmla="*/ 64008 w 137160"/>
              <a:gd name="connsiteY6" fmla="*/ 457200 h 1344168"/>
              <a:gd name="connsiteX7" fmla="*/ 36576 w 137160"/>
              <a:gd name="connsiteY7" fmla="*/ 484632 h 1344168"/>
              <a:gd name="connsiteX8" fmla="*/ 9144 w 137160"/>
              <a:gd name="connsiteY8" fmla="*/ 539496 h 1344168"/>
              <a:gd name="connsiteX9" fmla="*/ 18288 w 137160"/>
              <a:gd name="connsiteY9" fmla="*/ 676656 h 1344168"/>
              <a:gd name="connsiteX10" fmla="*/ 45720 w 137160"/>
              <a:gd name="connsiteY10" fmla="*/ 731520 h 1344168"/>
              <a:gd name="connsiteX11" fmla="*/ 73152 w 137160"/>
              <a:gd name="connsiteY11" fmla="*/ 822960 h 1344168"/>
              <a:gd name="connsiteX12" fmla="*/ 64008 w 137160"/>
              <a:gd name="connsiteY12" fmla="*/ 859536 h 1344168"/>
              <a:gd name="connsiteX13" fmla="*/ 54864 w 137160"/>
              <a:gd name="connsiteY13" fmla="*/ 950976 h 1344168"/>
              <a:gd name="connsiteX14" fmla="*/ 36576 w 137160"/>
              <a:gd name="connsiteY14" fmla="*/ 1005840 h 1344168"/>
              <a:gd name="connsiteX15" fmla="*/ 9144 w 137160"/>
              <a:gd name="connsiteY15" fmla="*/ 1124712 h 1344168"/>
              <a:gd name="connsiteX16" fmla="*/ 0 w 137160"/>
              <a:gd name="connsiteY16" fmla="*/ 1152144 h 1344168"/>
              <a:gd name="connsiteX17" fmla="*/ 9144 w 137160"/>
              <a:gd name="connsiteY17" fmla="*/ 1252728 h 1344168"/>
              <a:gd name="connsiteX18" fmla="*/ 54864 w 137160"/>
              <a:gd name="connsiteY18" fmla="*/ 1307592 h 1344168"/>
              <a:gd name="connsiteX19" fmla="*/ 82296 w 137160"/>
              <a:gd name="connsiteY19" fmla="*/ 1325880 h 1344168"/>
              <a:gd name="connsiteX20" fmla="*/ 137160 w 137160"/>
              <a:gd name="connsiteY20" fmla="*/ 1344168 h 134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7160" h="1344168">
                <a:moveTo>
                  <a:pt x="36576" y="0"/>
                </a:moveTo>
                <a:cubicBezTo>
                  <a:pt x="54480" y="17904"/>
                  <a:pt x="88487" y="45933"/>
                  <a:pt x="100584" y="73152"/>
                </a:cubicBezTo>
                <a:cubicBezTo>
                  <a:pt x="108413" y="90768"/>
                  <a:pt x="112776" y="109728"/>
                  <a:pt x="118872" y="128016"/>
                </a:cubicBezTo>
                <a:lnTo>
                  <a:pt x="128016" y="155448"/>
                </a:lnTo>
                <a:cubicBezTo>
                  <a:pt x="124968" y="219456"/>
                  <a:pt x="124194" y="283613"/>
                  <a:pt x="118872" y="347472"/>
                </a:cubicBezTo>
                <a:cubicBezTo>
                  <a:pt x="116574" y="375052"/>
                  <a:pt x="103307" y="378602"/>
                  <a:pt x="91440" y="402336"/>
                </a:cubicBezTo>
                <a:cubicBezTo>
                  <a:pt x="70820" y="443576"/>
                  <a:pt x="96765" y="417892"/>
                  <a:pt x="64008" y="457200"/>
                </a:cubicBezTo>
                <a:cubicBezTo>
                  <a:pt x="55729" y="467134"/>
                  <a:pt x="44855" y="474698"/>
                  <a:pt x="36576" y="484632"/>
                </a:cubicBezTo>
                <a:cubicBezTo>
                  <a:pt x="16881" y="508267"/>
                  <a:pt x="18308" y="512003"/>
                  <a:pt x="9144" y="539496"/>
                </a:cubicBezTo>
                <a:cubicBezTo>
                  <a:pt x="12192" y="585216"/>
                  <a:pt x="13228" y="631115"/>
                  <a:pt x="18288" y="676656"/>
                </a:cubicBezTo>
                <a:cubicBezTo>
                  <a:pt x="21993" y="710004"/>
                  <a:pt x="32249" y="701210"/>
                  <a:pt x="45720" y="731520"/>
                </a:cubicBezTo>
                <a:cubicBezTo>
                  <a:pt x="58441" y="760143"/>
                  <a:pt x="65552" y="792562"/>
                  <a:pt x="73152" y="822960"/>
                </a:cubicBezTo>
                <a:cubicBezTo>
                  <a:pt x="70104" y="835152"/>
                  <a:pt x="65785" y="847095"/>
                  <a:pt x="64008" y="859536"/>
                </a:cubicBezTo>
                <a:cubicBezTo>
                  <a:pt x="59676" y="889860"/>
                  <a:pt x="60509" y="920869"/>
                  <a:pt x="54864" y="950976"/>
                </a:cubicBezTo>
                <a:cubicBezTo>
                  <a:pt x="51311" y="969923"/>
                  <a:pt x="36576" y="1005840"/>
                  <a:pt x="36576" y="1005840"/>
                </a:cubicBezTo>
                <a:cubicBezTo>
                  <a:pt x="24706" y="1088931"/>
                  <a:pt x="34248" y="1049401"/>
                  <a:pt x="9144" y="1124712"/>
                </a:cubicBezTo>
                <a:lnTo>
                  <a:pt x="0" y="1152144"/>
                </a:lnTo>
                <a:cubicBezTo>
                  <a:pt x="3048" y="1185672"/>
                  <a:pt x="2090" y="1219809"/>
                  <a:pt x="9144" y="1252728"/>
                </a:cubicBezTo>
                <a:cubicBezTo>
                  <a:pt x="12271" y="1267322"/>
                  <a:pt x="45941" y="1300156"/>
                  <a:pt x="54864" y="1307592"/>
                </a:cubicBezTo>
                <a:cubicBezTo>
                  <a:pt x="63307" y="1314627"/>
                  <a:pt x="72253" y="1321417"/>
                  <a:pt x="82296" y="1325880"/>
                </a:cubicBezTo>
                <a:cubicBezTo>
                  <a:pt x="99912" y="1333709"/>
                  <a:pt x="137160" y="1344168"/>
                  <a:pt x="137160" y="1344168"/>
                </a:cubicBezTo>
              </a:path>
            </a:pathLst>
          </a:cu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3077735" y="1148264"/>
            <a:ext cx="1809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1.Vođenje</a:t>
            </a:r>
            <a:r>
              <a:rPr lang="sl-SI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projekata</a:t>
            </a:r>
            <a:endParaRPr lang="en-GB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PoljeZBesedilom 14"/>
          <p:cNvSpPr txBox="1"/>
          <p:nvPr/>
        </p:nvSpPr>
        <p:spPr>
          <a:xfrm rot="5400000">
            <a:off x="5777300" y="1888086"/>
            <a:ext cx="2053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Jezično – komunikacijska</a:t>
            </a:r>
            <a:endParaRPr lang="en-GB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1979712" y="2662895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sl-SI" sz="18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Stručna</a:t>
            </a:r>
            <a:r>
              <a:rPr lang="sl-SI" sz="1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8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</a:t>
            </a:r>
            <a:r>
              <a:rPr lang="sl-SI" sz="1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iz </a:t>
            </a:r>
            <a:r>
              <a:rPr lang="sl-SI" sz="18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područja</a:t>
            </a:r>
            <a:r>
              <a:rPr lang="sl-SI" sz="1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8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odgoja</a:t>
            </a:r>
            <a:r>
              <a:rPr lang="sl-SI" sz="1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sl-SI" sz="1800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obrazovanja</a:t>
            </a:r>
            <a:r>
              <a:rPr lang="sl-SI" sz="1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1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PoljeZBesedilom 16"/>
          <p:cNvSpPr txBox="1"/>
          <p:nvPr/>
        </p:nvSpPr>
        <p:spPr>
          <a:xfrm>
            <a:off x="4773215" y="2924944"/>
            <a:ext cx="1670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4.Evaluacija</a:t>
            </a:r>
            <a:r>
              <a:rPr lang="sl-SI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GB" sz="18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PoljeZBesedilom 17"/>
          <p:cNvSpPr txBox="1"/>
          <p:nvPr/>
        </p:nvSpPr>
        <p:spPr>
          <a:xfrm rot="5400000">
            <a:off x="3021163" y="4471060"/>
            <a:ext cx="1633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5.Socialno</a:t>
            </a:r>
            <a:r>
              <a:rPr lang="sl-SI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emocionalna </a:t>
            </a:r>
            <a:endParaRPr lang="en-GB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PoljeZBesedilom 18"/>
          <p:cNvSpPr txBox="1"/>
          <p:nvPr/>
        </p:nvSpPr>
        <p:spPr>
          <a:xfrm rot="5400000">
            <a:off x="4029228" y="3902496"/>
            <a:ext cx="1575029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sl-SI" sz="18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6.Partnerska</a:t>
            </a:r>
            <a:r>
              <a:rPr lang="sl-SI" sz="1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8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suradnja</a:t>
            </a:r>
            <a:endParaRPr lang="en-GB" sz="1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PoljeZBesedilom 19"/>
          <p:cNvSpPr txBox="1"/>
          <p:nvPr/>
        </p:nvSpPr>
        <p:spPr>
          <a:xfrm>
            <a:off x="6236208" y="3466671"/>
            <a:ext cx="164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sl-SI" sz="1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Informatička</a:t>
            </a:r>
            <a:endParaRPr lang="en-GB" sz="1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PoljeZBesedilom 20"/>
          <p:cNvSpPr txBox="1"/>
          <p:nvPr/>
        </p:nvSpPr>
        <p:spPr>
          <a:xfrm>
            <a:off x="5148064" y="445780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b="1" dirty="0" err="1" smtClean="0">
                <a:solidFill>
                  <a:schemeClr val="accent5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8.Kreativnost</a:t>
            </a:r>
            <a:r>
              <a:rPr lang="sl-SI" sz="1800" b="1" dirty="0" smtClean="0">
                <a:solidFill>
                  <a:schemeClr val="accent5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1800" b="1" dirty="0">
              <a:solidFill>
                <a:schemeClr val="accent5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13176"/>
            <a:ext cx="222567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24794"/>
            <a:ext cx="1188301" cy="48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564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ktober_13_10_12">
  <a:themeElements>
    <a:clrScheme name="predloga_prosojnice_v1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loga_prosojnice_v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dloga_prosojnice_v1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dloga_prosojnice_v15">
  <a:themeElements>
    <a:clrScheme name="predloga_prosojnice_v1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loga_prosojnice_v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loga_prosojnice_v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oktober_13_10_12</Template>
  <TotalTime>840</TotalTime>
  <Words>6258</Words>
  <Application>Microsoft Office PowerPoint</Application>
  <PresentationFormat>On-screen Show (4:3)</PresentationFormat>
  <Paragraphs>635</Paragraphs>
  <Slides>79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81" baseType="lpstr">
      <vt:lpstr>oktober_13_10_12</vt:lpstr>
      <vt:lpstr>predloga_prosojnice_v15</vt:lpstr>
      <vt:lpstr>PROJEKT TWINNING, 26.-30.11.2012</vt:lpstr>
      <vt:lpstr>Program susreta, 27.11.2012</vt:lpstr>
      <vt:lpstr>Ciljevi susreta</vt:lpstr>
      <vt:lpstr>                 </vt:lpstr>
      <vt:lpstr>Gdje možete najviše doprinjeti? (1-4) </vt:lpstr>
      <vt:lpstr>Slide 6</vt:lpstr>
      <vt:lpstr>        APOSO </vt:lpstr>
      <vt:lpstr>Definiranje i usklađivanje kompetencijske strukture APOSO kao cjeline  </vt:lpstr>
      <vt:lpstr>Mapa APOSO</vt:lpstr>
      <vt:lpstr>Rezultati upitnika</vt:lpstr>
      <vt:lpstr>Strateški plan APOSO</vt:lpstr>
      <vt:lpstr>Misija APOSO</vt:lpstr>
      <vt:lpstr>Koncept upitnika - samoevalvacija</vt:lpstr>
      <vt:lpstr>Ishodi učenja - osposobljenost</vt:lpstr>
      <vt:lpstr>Ishodi učenja - osposobljenost</vt:lpstr>
      <vt:lpstr>Ishodi učenja - problemi</vt:lpstr>
      <vt:lpstr>Ishodi učenja - problemi</vt:lpstr>
      <vt:lpstr>Ishodi učenja – rješavanje problema</vt:lpstr>
      <vt:lpstr>Ishodi učenja – rješavanje problema</vt:lpstr>
      <vt:lpstr>Ishodi učenja - sudjelovanje</vt:lpstr>
      <vt:lpstr>Ishodi učenja - sudjelovanje</vt:lpstr>
      <vt:lpstr>Nastavni planovi - osposobljenost</vt:lpstr>
      <vt:lpstr>Nastavni planovi - osposobljenost</vt:lpstr>
      <vt:lpstr>Nastavni planovi - problemi</vt:lpstr>
      <vt:lpstr>Nastavni planovi - rješavanje</vt:lpstr>
      <vt:lpstr>Nastavni planovi - sudjelovanje</vt:lpstr>
      <vt:lpstr>Nastavni programi - osposobljenost</vt:lpstr>
      <vt:lpstr>Nastavni programi - problemi</vt:lpstr>
      <vt:lpstr>Nastavni programi - rješavanje</vt:lpstr>
      <vt:lpstr>Nastavni programi - sudjelovanje</vt:lpstr>
      <vt:lpstr>Standardi znanja - osposobljenost</vt:lpstr>
      <vt:lpstr>Standardi znanja - problemi</vt:lpstr>
      <vt:lpstr>Standardi - rješavanje</vt:lpstr>
      <vt:lpstr>Standardi - rješavanje</vt:lpstr>
      <vt:lpstr>Projekti </vt:lpstr>
      <vt:lpstr>Standardi - sudjelovanje</vt:lpstr>
      <vt:lpstr>Zajednička jezgra - osposobljenost</vt:lpstr>
      <vt:lpstr>Zajednička jezgra - problemi</vt:lpstr>
      <vt:lpstr>Zajednička jezgra - rješavanje</vt:lpstr>
      <vt:lpstr>Zajednička jezgra - sudjelovanje</vt:lpstr>
      <vt:lpstr>Inicijativa i implementacija dokumenata</vt:lpstr>
      <vt:lpstr>Implementacija - osposobljenost</vt:lpstr>
      <vt:lpstr>Implementacija - problemi</vt:lpstr>
      <vt:lpstr>Implementacija - rješavanje</vt:lpstr>
      <vt:lpstr>Implementacija - rješavanje</vt:lpstr>
      <vt:lpstr>Podrška ustanovama - inicijativa</vt:lpstr>
      <vt:lpstr>Podrška ustanovama - osposobljenost</vt:lpstr>
      <vt:lpstr>Podrška ustanovama - problemi</vt:lpstr>
      <vt:lpstr>Podrška ustanovama - rješavanje</vt:lpstr>
      <vt:lpstr>Potrebe i zahtjevi tržišta rada - osposobljenost</vt:lpstr>
      <vt:lpstr>Potrebe i zahtjevi tržišta - problemi</vt:lpstr>
      <vt:lpstr>Potrebe i zahtjevi tržišta rada - rješavanje</vt:lpstr>
      <vt:lpstr>Stadnardi zanimanja - sudjelovanje</vt:lpstr>
      <vt:lpstr>Standardi zanimanja - osposobljenost</vt:lpstr>
      <vt:lpstr>Standardi zanimanja - problemi</vt:lpstr>
      <vt:lpstr>Standardi zanimanja - rješavanje</vt:lpstr>
      <vt:lpstr>Nastavni planovi SSO - osposobljenost</vt:lpstr>
      <vt:lpstr>Nastavni planovi SSO - problemi</vt:lpstr>
      <vt:lpstr>Nastavni planovi SSO - rješavanje</vt:lpstr>
      <vt:lpstr>Nastavni planovi SSO - sudjelovanje</vt:lpstr>
      <vt:lpstr>Nastavni programi SSO - osposobljenost</vt:lpstr>
      <vt:lpstr>Nastavni programi SSO - problemi</vt:lpstr>
      <vt:lpstr>Nastavni programi SSO - rješavanje</vt:lpstr>
      <vt:lpstr>Nastavni programi SSO - sudjelovanje</vt:lpstr>
      <vt:lpstr>Sinteza rješenja</vt:lpstr>
      <vt:lpstr>Sinteza rješenja</vt:lpstr>
      <vt:lpstr>Projekt - APOSO</vt:lpstr>
      <vt:lpstr>Podprojekt - analize</vt:lpstr>
      <vt:lpstr>Podprojekt – izhodi učenja</vt:lpstr>
      <vt:lpstr>Podprojekt  - VET</vt:lpstr>
      <vt:lpstr>Podprojekt - standardi</vt:lpstr>
      <vt:lpstr>Podprojekt - implementacija</vt:lpstr>
      <vt:lpstr>Definiranje i ocjenjivanje područja izabrane kompetencije</vt:lpstr>
      <vt:lpstr>  Definiranje i ocjenjivanje područja izabrane kompetencije  </vt:lpstr>
      <vt:lpstr> Diskusija</vt:lpstr>
      <vt:lpstr> Novi interaktivni profesionalizam (Hargreaves) Koliko to važi za vas? </vt:lpstr>
      <vt:lpstr>Upoznavanje s osnovnim elementima upitnika o učenju na radnom mjestu</vt:lpstr>
      <vt:lpstr>Teme za diskusiju</vt:lpstr>
      <vt:lpstr>Forum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TWINNING, 26.-30.11.2012</dc:title>
  <dc:creator>Brigita Žarkovič Adlešič</dc:creator>
  <cp:lastModifiedBy> </cp:lastModifiedBy>
  <cp:revision>75</cp:revision>
  <cp:lastPrinted>2012-10-11T07:33:07Z</cp:lastPrinted>
  <dcterms:created xsi:type="dcterms:W3CDTF">2012-11-22T09:33:19Z</dcterms:created>
  <dcterms:modified xsi:type="dcterms:W3CDTF">2012-12-05T09:51:52Z</dcterms:modified>
</cp:coreProperties>
</file>