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7" r:id="rId5"/>
    <p:sldId id="278" r:id="rId6"/>
    <p:sldId id="265" r:id="rId7"/>
    <p:sldId id="273" r:id="rId8"/>
    <p:sldId id="275" r:id="rId9"/>
    <p:sldId id="276" r:id="rId10"/>
    <p:sldId id="281" r:id="rId11"/>
    <p:sldId id="289" r:id="rId12"/>
    <p:sldId id="285" r:id="rId13"/>
    <p:sldId id="290" r:id="rId14"/>
    <p:sldId id="283" r:id="rId15"/>
    <p:sldId id="284" r:id="rId16"/>
    <p:sldId id="282" r:id="rId17"/>
    <p:sldId id="277" r:id="rId18"/>
    <p:sldId id="286" r:id="rId19"/>
    <p:sldId id="287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28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9377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2907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425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0324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357530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0906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051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9525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465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248314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8700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1028" name="Picture 7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409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76700"/>
            <a:ext cx="9144000" cy="1152525"/>
          </a:xfrm>
        </p:spPr>
        <p:txBody>
          <a:bodyPr/>
          <a:lstStyle/>
          <a:p>
            <a:pPr algn="r" eaLnBrk="1" hangingPunct="1">
              <a:defRPr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PROFESIONALNI RAZVOJ ZAPOSLENIH - APOSO</a:t>
            </a:r>
            <a:b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Brigita Žarkovič Adlešič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288" y="765175"/>
            <a:ext cx="8891587" cy="12700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Mostar, 4.3.-8.3.2013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2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Poduzeti koraci</a:t>
            </a:r>
            <a:endParaRPr lang="en-GB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46529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l-SI" sz="2800" dirty="0" smtClean="0"/>
              <a:t>Analiza kompetencija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Upitnik o učenju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Rezultati upitnika kao osnova akcijskog plana jedinice</a:t>
            </a:r>
          </a:p>
          <a:p>
            <a:pPr>
              <a:buFont typeface="Wingdings" pitchFamily="2" charset="2"/>
              <a:buChar char="ü"/>
            </a:pPr>
            <a:r>
              <a:rPr lang="sl-SI" sz="2800" dirty="0" smtClean="0"/>
              <a:t>Zasnivanje CPD tima</a:t>
            </a:r>
          </a:p>
          <a:p>
            <a:pPr>
              <a:buFont typeface="Wingdings" pitchFamily="2" charset="2"/>
              <a:buChar char="Ø"/>
            </a:pPr>
            <a:r>
              <a:rPr lang="sl-SI" sz="2800" dirty="0" smtClean="0"/>
              <a:t>APOSO Akcijski plan</a:t>
            </a:r>
          </a:p>
          <a:p>
            <a:pPr>
              <a:buFont typeface="Wingdings" pitchFamily="2" charset="2"/>
              <a:buChar char="Ø"/>
            </a:pPr>
            <a:r>
              <a:rPr lang="sl-SI" sz="2800" dirty="0" smtClean="0"/>
              <a:t>Individualni akcijski plan</a:t>
            </a:r>
          </a:p>
          <a:p>
            <a:pPr>
              <a:buFont typeface="Wingdings" pitchFamily="2" charset="2"/>
              <a:buChar char="Ø"/>
            </a:pPr>
            <a:r>
              <a:rPr lang="sl-SI" sz="2800" dirty="0" smtClean="0"/>
              <a:t>Refleksija i vrednovanje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7863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serviceexcellencegroup.com/wp-content/uploads/2011/04/How-To-Choose-Your-Market-Research-Consul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158" y="15179"/>
            <a:ext cx="1835696" cy="18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090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APOSO</a:t>
            </a:r>
            <a:br>
              <a:rPr lang="sl-SI" dirty="0" smtClean="0"/>
            </a:br>
            <a:endParaRPr lang="en-GB" sz="2400" dirty="0" smtClean="0"/>
          </a:p>
        </p:txBody>
      </p:sp>
      <p:sp>
        <p:nvSpPr>
          <p:cNvPr id="11268" name="Ograda vsebine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08504" cy="4680744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 err="1" smtClean="0"/>
              <a:t>Povezivanje</a:t>
            </a:r>
            <a:r>
              <a:rPr lang="sl-SI" sz="2400" dirty="0" smtClean="0"/>
              <a:t> </a:t>
            </a:r>
            <a:r>
              <a:rPr lang="sl-SI" sz="2400" dirty="0" err="1" smtClean="0"/>
              <a:t>jedinica</a:t>
            </a:r>
            <a:endParaRPr lang="sl-SI" sz="2400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Zaposleni                       Menedžment</a:t>
            </a:r>
          </a:p>
          <a:p>
            <a:pPr marL="0" indent="0">
              <a:buNone/>
            </a:pPr>
            <a:r>
              <a:rPr lang="sl-SI" sz="2000" dirty="0" smtClean="0"/>
              <a:t> Identifikacija potenciala                                            Planiranje</a:t>
            </a:r>
          </a:p>
          <a:p>
            <a:pPr marL="0" indent="0">
              <a:buNone/>
            </a:pPr>
            <a:r>
              <a:rPr lang="sl-SI" sz="2000" dirty="0" smtClean="0"/>
              <a:t> Razvoj kapaciteta                                          Razvoj i </a:t>
            </a:r>
            <a:r>
              <a:rPr lang="sl-SI" sz="2000" dirty="0" err="1" smtClean="0"/>
              <a:t>upotreba</a:t>
            </a:r>
            <a:r>
              <a:rPr lang="sl-SI" sz="2000" dirty="0" smtClean="0"/>
              <a:t> </a:t>
            </a:r>
            <a:r>
              <a:rPr lang="sl-SI" sz="2000" dirty="0" err="1" smtClean="0"/>
              <a:t>vlastitih</a:t>
            </a:r>
            <a:r>
              <a:rPr lang="sl-SI" sz="2000" dirty="0" smtClean="0"/>
              <a:t> </a:t>
            </a:r>
            <a:r>
              <a:rPr lang="sl-SI" sz="2000" dirty="0" err="1" smtClean="0"/>
              <a:t>kadrova</a:t>
            </a:r>
            <a:r>
              <a:rPr lang="sl-SI" sz="2000" dirty="0" smtClean="0"/>
              <a:t>                 </a:t>
            </a:r>
          </a:p>
          <a:p>
            <a:pPr marL="0" indent="0">
              <a:buNone/>
            </a:pPr>
            <a:r>
              <a:rPr lang="sl-SI" sz="2000" dirty="0" smtClean="0"/>
              <a:t> </a:t>
            </a:r>
            <a:r>
              <a:rPr lang="sl-SI" sz="2000" dirty="0" err="1" smtClean="0"/>
              <a:t>Unapređenje</a:t>
            </a:r>
            <a:r>
              <a:rPr lang="sl-SI" sz="2000" dirty="0" smtClean="0"/>
              <a:t> </a:t>
            </a:r>
            <a:r>
              <a:rPr lang="sl-SI" sz="2000" dirty="0" err="1" smtClean="0"/>
              <a:t>kompetencija</a:t>
            </a:r>
            <a:r>
              <a:rPr lang="sl-SI" sz="2000" dirty="0" smtClean="0"/>
              <a:t>                            </a:t>
            </a:r>
            <a:r>
              <a:rPr lang="sl-SI" sz="2000" dirty="0" err="1" smtClean="0"/>
              <a:t>Ravnomjerna</a:t>
            </a:r>
            <a:r>
              <a:rPr lang="sl-SI" sz="2000" dirty="0" smtClean="0"/>
              <a:t> podela </a:t>
            </a:r>
            <a:r>
              <a:rPr lang="sl-SI" sz="2000" dirty="0" err="1" smtClean="0"/>
              <a:t>zadataka</a:t>
            </a:r>
            <a:r>
              <a:rPr lang="sl-SI" sz="2000" dirty="0" smtClean="0"/>
              <a:t>              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</p:txBody>
      </p:sp>
      <p:sp>
        <p:nvSpPr>
          <p:cNvPr id="2" name="Oblak 1"/>
          <p:cNvSpPr/>
          <p:nvPr/>
        </p:nvSpPr>
        <p:spPr>
          <a:xfrm>
            <a:off x="2834014" y="1850875"/>
            <a:ext cx="3730724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jeZBesedilom 2"/>
          <p:cNvSpPr txBox="1"/>
          <p:nvPr/>
        </p:nvSpPr>
        <p:spPr>
          <a:xfrm>
            <a:off x="3275856" y="24208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Učeča organizacija</a:t>
            </a:r>
          </a:p>
          <a:p>
            <a:pPr algn="ctr"/>
            <a:r>
              <a:rPr lang="sl-SI" dirty="0" smtClean="0"/>
              <a:t>Organizacijska klima i kultura</a:t>
            </a:r>
            <a:endParaRPr lang="en-GB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6084168" y="1556792"/>
            <a:ext cx="1080120" cy="2064425"/>
          </a:xfrm>
          <a:prstGeom prst="straightConnector1">
            <a:avLst/>
          </a:prstGeom>
          <a:ln w="31750" cap="rnd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1907704" y="1556792"/>
            <a:ext cx="1224136" cy="2160240"/>
          </a:xfrm>
          <a:prstGeom prst="straightConnector1">
            <a:avLst/>
          </a:prstGeom>
          <a:ln w="34925" cap="rnd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3275856" y="4293096"/>
            <a:ext cx="2016224" cy="0"/>
          </a:xfrm>
          <a:prstGeom prst="straightConnector1">
            <a:avLst/>
          </a:prstGeom>
          <a:ln w="34925" cap="rnd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87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080" y="-39248"/>
            <a:ext cx="9195079" cy="689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33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42" y="180164"/>
            <a:ext cx="7326457" cy="51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563888" y="277005"/>
            <a:ext cx="15121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KREIRANJE</a:t>
            </a:r>
            <a:endParaRPr lang="en-GB" sz="16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509170" y="4376868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RADNE</a:t>
            </a:r>
            <a:endParaRPr lang="en-GB" sz="14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211960" y="4684645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OKOLINE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3761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887" y="1124744"/>
            <a:ext cx="56102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sl-SI" dirty="0" smtClean="0"/>
              <a:t>APOSO – </a:t>
            </a:r>
            <a:r>
              <a:rPr lang="sl-SI" dirty="0" err="1" smtClean="0"/>
              <a:t>područja</a:t>
            </a:r>
            <a:r>
              <a:rPr lang="sl-SI" dirty="0" smtClean="0"/>
              <a:t> učenja</a:t>
            </a:r>
            <a:endParaRPr lang="en-GB" dirty="0"/>
          </a:p>
        </p:txBody>
      </p:sp>
      <p:sp>
        <p:nvSpPr>
          <p:cNvPr id="4" name="Puščica dol 3"/>
          <p:cNvSpPr/>
          <p:nvPr/>
        </p:nvSpPr>
        <p:spPr>
          <a:xfrm>
            <a:off x="4571999" y="1700808"/>
            <a:ext cx="216025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aven povezovalnik 5"/>
          <p:cNvCxnSpPr/>
          <p:nvPr/>
        </p:nvCxnSpPr>
        <p:spPr>
          <a:xfrm>
            <a:off x="2195736" y="2510898"/>
            <a:ext cx="5181376" cy="45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71015"/>
            <a:ext cx="274344" cy="7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3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l-SI" sz="2800" dirty="0" smtClean="0"/>
              <a:t>APOSO – Elementi u </a:t>
            </a:r>
            <a:r>
              <a:rPr lang="sl-SI" sz="2800" dirty="0" err="1" smtClean="0"/>
              <a:t>radnoj</a:t>
            </a:r>
            <a:r>
              <a:rPr lang="sl-SI" sz="2800" dirty="0" smtClean="0"/>
              <a:t> </a:t>
            </a:r>
            <a:r>
              <a:rPr lang="sl-SI" sz="2800" dirty="0" err="1" smtClean="0"/>
              <a:t>okolini</a:t>
            </a:r>
            <a:r>
              <a:rPr lang="sl-SI" sz="2800" dirty="0" smtClean="0"/>
              <a:t> učenja</a:t>
            </a:r>
            <a:endParaRPr lang="en-GB" sz="2800" dirty="0"/>
          </a:p>
        </p:txBody>
      </p:sp>
      <p:sp>
        <p:nvSpPr>
          <p:cNvPr id="3" name="Puščica dol 2"/>
          <p:cNvSpPr/>
          <p:nvPr/>
        </p:nvSpPr>
        <p:spPr>
          <a:xfrm>
            <a:off x="5292080" y="1412776"/>
            <a:ext cx="21602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Raven povezovalnik 4"/>
          <p:cNvCxnSpPr/>
          <p:nvPr/>
        </p:nvCxnSpPr>
        <p:spPr>
          <a:xfrm flipV="1">
            <a:off x="683568" y="2168860"/>
            <a:ext cx="7992888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uščica dol 8"/>
          <p:cNvSpPr/>
          <p:nvPr/>
        </p:nvSpPr>
        <p:spPr>
          <a:xfrm>
            <a:off x="2843808" y="1227456"/>
            <a:ext cx="21602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529" y="1213993"/>
            <a:ext cx="2809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1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44616" cy="563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084168" y="121060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</a:rPr>
              <a:t>REFLEKSIJA</a:t>
            </a:r>
          </a:p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</a:rPr>
              <a:t>UTVRĐIVANJE  POTREBA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315000" y="35979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</a:rPr>
              <a:t>PLANIRANJE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79512" y="52698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</a:rPr>
              <a:t>IMPLEMENTACIJA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0" y="13407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</a:rPr>
              <a:t>EVALUACIJA</a:t>
            </a:r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0637"/>
            <a:ext cx="2627784" cy="19776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159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Izazovi</a:t>
            </a:r>
            <a:endParaRPr lang="en-GB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484784"/>
            <a:ext cx="8591550" cy="453660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sz="2800" dirty="0" smtClean="0"/>
              <a:t>Analiza </a:t>
            </a:r>
            <a:r>
              <a:rPr lang="sl-SI" sz="2800" dirty="0" smtClean="0">
                <a:solidFill>
                  <a:srgbClr val="FF0000"/>
                </a:solidFill>
              </a:rPr>
              <a:t>potreba</a:t>
            </a:r>
            <a:r>
              <a:rPr lang="sl-SI" sz="2800" dirty="0" smtClean="0"/>
              <a:t> (Twinning, GIZ)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Postavljanje jasnih 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hr-HR" sz="2800" dirty="0" smtClean="0">
                <a:solidFill>
                  <a:srgbClr val="FF0000"/>
                </a:solidFill>
              </a:rPr>
              <a:t>rioriteta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sukladno  različitim interesima</a:t>
            </a:r>
            <a:r>
              <a:rPr lang="sl-SI" sz="2800" dirty="0" smtClean="0"/>
              <a:t> (CPD Tim)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/>
              <a:t>više</a:t>
            </a:r>
            <a:r>
              <a:rPr lang="en-GB" sz="2800" dirty="0" smtClean="0"/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koherentnosti</a:t>
            </a:r>
            <a:r>
              <a:rPr lang="en-GB" sz="2800" dirty="0" smtClean="0"/>
              <a:t> </a:t>
            </a:r>
            <a:r>
              <a:rPr lang="hr-HR" sz="2800" dirty="0" smtClean="0"/>
              <a:t>u potpori dugoročnom profesionalnom razvoju </a:t>
            </a:r>
            <a:r>
              <a:rPr lang="sl-SI" sz="2800" dirty="0" smtClean="0"/>
              <a:t>(Menadžment)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BA" sz="2800" dirty="0" smtClean="0"/>
              <a:t>formalno, neformalno učenje </a:t>
            </a:r>
            <a:r>
              <a:rPr lang="hr-BA" sz="2800" dirty="0" smtClean="0"/>
              <a:t>(svi djelatnici)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 smtClean="0">
                <a:solidFill>
                  <a:srgbClr val="FF0000"/>
                </a:solidFill>
              </a:rPr>
              <a:t>motiviranost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djelatnika </a:t>
            </a:r>
            <a:r>
              <a:rPr lang="sl-SI" sz="2800" dirty="0" smtClean="0"/>
              <a:t>(CPD tim</a:t>
            </a:r>
            <a:r>
              <a:rPr lang="sl-SI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800" dirty="0" smtClean="0"/>
              <a:t>vrednovanje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18551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sl-SI" dirty="0"/>
              <a:t>C</a:t>
            </a:r>
            <a:r>
              <a:rPr lang="sl-SI" dirty="0" smtClean="0"/>
              <a:t>PD TIM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529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>
              <a:buFont typeface="Wingdings" pitchFamily="2" charset="2"/>
              <a:buChar char="ü"/>
            </a:pPr>
            <a:endParaRPr lang="sl-SI" dirty="0" smtClean="0"/>
          </a:p>
          <a:p>
            <a:pPr>
              <a:buFont typeface="Wingdings" pitchFamily="2" charset="2"/>
              <a:buChar char="ü"/>
            </a:pPr>
            <a:endParaRPr lang="sl-SI" dirty="0"/>
          </a:p>
          <a:p>
            <a:pPr>
              <a:buFont typeface="Wingdings" pitchFamily="2" charset="2"/>
              <a:buChar char="ü"/>
            </a:pPr>
            <a:r>
              <a:rPr lang="sl-SI" dirty="0" smtClean="0"/>
              <a:t>Mostar: Marija </a:t>
            </a:r>
            <a:r>
              <a:rPr lang="sl-SI" dirty="0" err="1" smtClean="0"/>
              <a:t>Naletilić</a:t>
            </a:r>
            <a:r>
              <a:rPr lang="sl-SI" dirty="0" smtClean="0"/>
              <a:t>, Danica </a:t>
            </a:r>
            <a:r>
              <a:rPr lang="sl-SI" dirty="0" err="1" smtClean="0"/>
              <a:t>Vasilj</a:t>
            </a:r>
            <a:endParaRPr lang="sl-SI" dirty="0" smtClean="0"/>
          </a:p>
          <a:p>
            <a:pPr>
              <a:buFont typeface="Wingdings" pitchFamily="2" charset="2"/>
              <a:buChar char="ü"/>
            </a:pPr>
            <a:r>
              <a:rPr lang="sl-SI" dirty="0" smtClean="0"/>
              <a:t>Sarajevo: Branka </a:t>
            </a:r>
            <a:r>
              <a:rPr lang="sl-SI" dirty="0" err="1" smtClean="0"/>
              <a:t>Popić</a:t>
            </a:r>
            <a:r>
              <a:rPr lang="sl-SI" dirty="0" smtClean="0"/>
              <a:t>, </a:t>
            </a:r>
            <a:r>
              <a:rPr lang="sl-SI" dirty="0" err="1" smtClean="0"/>
              <a:t>Svjetlana</a:t>
            </a:r>
            <a:r>
              <a:rPr lang="sl-SI" dirty="0" smtClean="0"/>
              <a:t> </a:t>
            </a:r>
            <a:r>
              <a:rPr lang="sl-SI" dirty="0" err="1" smtClean="0"/>
              <a:t>Bjelić</a:t>
            </a:r>
            <a:endParaRPr lang="sl-SI" dirty="0" smtClean="0"/>
          </a:p>
          <a:p>
            <a:pPr>
              <a:buFont typeface="Wingdings" pitchFamily="2" charset="2"/>
              <a:buChar char="ü"/>
            </a:pPr>
            <a:r>
              <a:rPr lang="sl-SI" dirty="0" smtClean="0"/>
              <a:t>Banja Luka: </a:t>
            </a:r>
            <a:r>
              <a:rPr lang="sl-SI" dirty="0" err="1" smtClean="0"/>
              <a:t>Ljiljana</a:t>
            </a:r>
            <a:r>
              <a:rPr lang="sl-SI" dirty="0" smtClean="0"/>
              <a:t> Bošković, Denis </a:t>
            </a:r>
            <a:r>
              <a:rPr lang="sl-SI" dirty="0" err="1" smtClean="0"/>
              <a:t>Fazlić</a:t>
            </a:r>
            <a:endParaRPr lang="sl-SI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1609251"/>
              </p:ext>
            </p:extLst>
          </p:nvPr>
        </p:nvGraphicFramePr>
        <p:xfrm>
          <a:off x="1" y="0"/>
          <a:ext cx="8964488" cy="5949280"/>
        </p:xfrm>
        <a:graphic>
          <a:graphicData uri="http://schemas.openxmlformats.org/presentationml/2006/ole">
            <p:oleObj spid="_x0000_s6169" name="Dokument" r:id="rId3" imgW="9045175" imgH="5858600" progId="Word.Document.12">
              <p:embed/>
            </p:oleObj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395536" y="60212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CPD </a:t>
            </a:r>
            <a:r>
              <a:rPr lang="hr-HR" sz="2400" dirty="0" smtClean="0"/>
              <a:t>je proces</a:t>
            </a:r>
            <a:r>
              <a:rPr lang="en-GB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obrazovanja</a:t>
            </a:r>
            <a:r>
              <a:rPr lang="en-GB" sz="2400" dirty="0" smtClean="0"/>
              <a:t>, </a:t>
            </a:r>
            <a:r>
              <a:rPr lang="hr-HR" sz="2400" dirty="0" smtClean="0">
                <a:solidFill>
                  <a:srgbClr val="FF0000"/>
                </a:solidFill>
              </a:rPr>
              <a:t>obuke</a:t>
            </a:r>
            <a:r>
              <a:rPr lang="en-GB" sz="2400" dirty="0" smtClean="0"/>
              <a:t>, </a:t>
            </a:r>
            <a:r>
              <a:rPr lang="hr-HR" sz="2400" dirty="0" smtClean="0">
                <a:solidFill>
                  <a:srgbClr val="FF0000"/>
                </a:solidFill>
              </a:rPr>
              <a:t>učenja</a:t>
            </a:r>
            <a:r>
              <a:rPr lang="en-GB" sz="2400" dirty="0" smtClean="0"/>
              <a:t> </a:t>
            </a:r>
            <a:r>
              <a:rPr lang="hr-HR" sz="2400" dirty="0" smtClean="0"/>
              <a:t>i</a:t>
            </a:r>
            <a:r>
              <a:rPr lang="en-GB" sz="2400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potpore</a:t>
            </a:r>
            <a:r>
              <a:rPr lang="hr-HR" sz="2400" dirty="0" smtClean="0"/>
              <a:t> koji</a:t>
            </a:r>
            <a:r>
              <a:rPr lang="en-GB" sz="2400" dirty="0" smtClean="0"/>
              <a:t>:</a:t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hr-HR" sz="2400" dirty="0"/>
              <a:t>s</a:t>
            </a:r>
            <a:r>
              <a:rPr lang="hr-HR" sz="2400" dirty="0" smtClean="0"/>
              <a:t>e događa u vanjskoj ili radnoj okolini</a:t>
            </a:r>
            <a:r>
              <a:rPr lang="en-GB" sz="2400" dirty="0" smtClean="0"/>
              <a:t>;</a:t>
            </a:r>
          </a:p>
          <a:p>
            <a:pPr>
              <a:defRPr/>
            </a:pPr>
            <a:r>
              <a:rPr lang="hr-HR" sz="2400" dirty="0"/>
              <a:t>u</a:t>
            </a:r>
            <a:r>
              <a:rPr lang="hr-HR" sz="2400" dirty="0" smtClean="0"/>
              <a:t> kojem sudjeluju kvalificirani</a:t>
            </a:r>
            <a:r>
              <a:rPr lang="en-GB" sz="2400" dirty="0" smtClean="0"/>
              <a:t>, </a:t>
            </a:r>
            <a:r>
              <a:rPr lang="hr-HR" sz="2400" dirty="0" smtClean="0"/>
              <a:t>obrazovani </a:t>
            </a:r>
            <a:r>
              <a:rPr lang="hr-HR" sz="2400" dirty="0" smtClean="0">
                <a:solidFill>
                  <a:srgbClr val="FF0000"/>
                </a:solidFill>
              </a:rPr>
              <a:t>profesionalci</a:t>
            </a:r>
            <a:r>
              <a:rPr lang="en-GB" sz="2400" dirty="0" smtClean="0"/>
              <a:t>;</a:t>
            </a:r>
          </a:p>
          <a:p>
            <a:pPr>
              <a:defRPr/>
            </a:pPr>
            <a:r>
              <a:rPr lang="hr-HR" sz="2400" dirty="0" smtClean="0"/>
              <a:t>Ima cilj </a:t>
            </a:r>
            <a:r>
              <a:rPr lang="hr-HR" sz="2400" dirty="0" smtClean="0">
                <a:solidFill>
                  <a:srgbClr val="FF0000"/>
                </a:solidFill>
              </a:rPr>
              <a:t>promovirati učenje </a:t>
            </a:r>
            <a:r>
              <a:rPr lang="hr-HR" sz="2400" dirty="0" smtClean="0"/>
              <a:t>i</a:t>
            </a:r>
            <a:r>
              <a:rPr lang="en-GB" sz="2400" dirty="0" smtClean="0"/>
              <a:t> </a:t>
            </a:r>
            <a:r>
              <a:rPr lang="hr-HR" sz="2400" dirty="0" smtClean="0"/>
              <a:t>razvoj profesionalnog znanja</a:t>
            </a:r>
            <a:r>
              <a:rPr lang="en-GB" sz="2400" dirty="0" smtClean="0"/>
              <a:t>, </a:t>
            </a:r>
            <a:r>
              <a:rPr lang="hr-HR" sz="2400" dirty="0" smtClean="0"/>
              <a:t>vještina i vrijednosti</a:t>
            </a:r>
            <a:r>
              <a:rPr lang="en-GB" sz="2400" dirty="0" smtClean="0"/>
              <a:t>;</a:t>
            </a:r>
          </a:p>
          <a:p>
            <a:pPr>
              <a:defRPr/>
            </a:pPr>
            <a:r>
              <a:rPr lang="hr-HR" sz="2400" dirty="0"/>
              <a:t>p</a:t>
            </a:r>
            <a:r>
              <a:rPr lang="hr-HR" sz="2400" dirty="0" smtClean="0"/>
              <a:t>omaže u odluci i provedbi</a:t>
            </a:r>
            <a:r>
              <a:rPr lang="en-GB" sz="2400" dirty="0" smtClean="0"/>
              <a:t> </a:t>
            </a:r>
            <a:r>
              <a:rPr lang="hr-HR" sz="2400" dirty="0" smtClean="0"/>
              <a:t>vrijednih promjena u njihovom </a:t>
            </a:r>
            <a:r>
              <a:rPr lang="hr-HR" sz="2400" dirty="0" smtClean="0">
                <a:solidFill>
                  <a:srgbClr val="FF0000"/>
                </a:solidFill>
              </a:rPr>
              <a:t>ponašanju</a:t>
            </a:r>
            <a:r>
              <a:rPr lang="hr-HR" sz="2400" dirty="0" smtClean="0"/>
              <a:t>, </a:t>
            </a:r>
            <a:r>
              <a:rPr lang="hr-HR" sz="2400" dirty="0" smtClean="0">
                <a:solidFill>
                  <a:srgbClr val="FF0000"/>
                </a:solidFill>
              </a:rPr>
              <a:t>djelovanju</a:t>
            </a:r>
            <a:r>
              <a:rPr lang="hr-HR" sz="2400" dirty="0" smtClean="0"/>
              <a:t> i </a:t>
            </a:r>
            <a:r>
              <a:rPr lang="hr-HR" sz="2400" dirty="0" smtClean="0">
                <a:solidFill>
                  <a:srgbClr val="FF0000"/>
                </a:solidFill>
              </a:rPr>
              <a:t>stavovima</a:t>
            </a:r>
            <a:r>
              <a:rPr lang="hr-HR" sz="2400" dirty="0" smtClean="0"/>
              <a:t> kako bi radili </a:t>
            </a:r>
            <a:r>
              <a:rPr lang="hr-HR" sz="2400" dirty="0" smtClean="0">
                <a:solidFill>
                  <a:srgbClr val="FF0000"/>
                </a:solidFill>
              </a:rPr>
              <a:t>što učinkovitije</a:t>
            </a:r>
            <a:endParaRPr lang="sl-SI" sz="24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r-HR" sz="2400" dirty="0" smtClean="0"/>
              <a:t>Postizanje ravnoteže između </a:t>
            </a:r>
            <a:r>
              <a:rPr lang="hr-HR" sz="2400" dirty="0" smtClean="0">
                <a:solidFill>
                  <a:srgbClr val="FF0000"/>
                </a:solidFill>
              </a:rPr>
              <a:t>pojedinaca</a:t>
            </a:r>
            <a:r>
              <a:rPr lang="en-GB" sz="2400" dirty="0" smtClean="0"/>
              <a:t>,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institucije </a:t>
            </a:r>
            <a:r>
              <a:rPr lang="hr-HR" sz="2400" dirty="0" smtClean="0"/>
              <a:t>i</a:t>
            </a:r>
            <a:r>
              <a:rPr lang="en-GB" sz="2400" dirty="0" smtClean="0"/>
              <a:t> </a:t>
            </a:r>
            <a:r>
              <a:rPr lang="hr-HR" sz="2400" dirty="0" smtClean="0"/>
              <a:t>potreba sustava</a:t>
            </a:r>
            <a:endParaRPr lang="sl-SI" sz="2400" dirty="0" smtClean="0"/>
          </a:p>
          <a:p>
            <a:pPr marL="0" indent="0">
              <a:buFontTx/>
              <a:buNone/>
              <a:defRPr/>
            </a:pPr>
            <a:r>
              <a:rPr lang="sl-SI" sz="2400" dirty="0"/>
              <a:t> </a:t>
            </a:r>
            <a:r>
              <a:rPr lang="sl-SI" sz="2400" dirty="0" smtClean="0"/>
              <a:t>                                                      </a:t>
            </a:r>
            <a:r>
              <a:rPr lang="en-GB" sz="2400" dirty="0" smtClean="0"/>
              <a:t>(</a:t>
            </a:r>
            <a:r>
              <a:rPr lang="en-GB" sz="2400" dirty="0" err="1" smtClean="0"/>
              <a:t>Bolam</a:t>
            </a:r>
            <a:r>
              <a:rPr lang="en-GB" sz="2400" dirty="0" smtClean="0"/>
              <a:t>, 2002).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988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7494853"/>
              </p:ext>
            </p:extLst>
          </p:nvPr>
        </p:nvGraphicFramePr>
        <p:xfrm>
          <a:off x="33217" y="34166"/>
          <a:ext cx="9080500" cy="4997450"/>
        </p:xfrm>
        <a:graphic>
          <a:graphicData uri="http://schemas.openxmlformats.org/presentationml/2006/ole">
            <p:oleObj spid="_x0000_s7174" name="Dokument" r:id="rId3" imgW="9072529" imgH="5331148" progId="Word.Document.12">
              <p:embed/>
            </p:oleObj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5002380"/>
            <a:ext cx="9113717" cy="18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51520" y="6497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MOSTAR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4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SRETAN 8. MART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3960440" cy="44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46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325" y="-9525"/>
            <a:ext cx="1590675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11560" y="1184722"/>
            <a:ext cx="828161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/>
            </a:pPr>
            <a:r>
              <a:rPr lang="sl-SI" sz="2400" dirty="0">
                <a:solidFill>
                  <a:srgbClr val="000000"/>
                </a:solidFill>
              </a:rPr>
              <a:t>           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hr-HR" sz="2800" dirty="0" smtClean="0">
                <a:solidFill>
                  <a:srgbClr val="000000"/>
                </a:solidFill>
              </a:rPr>
              <a:t>Transparentnost i kontrola sustava </a:t>
            </a:r>
            <a:r>
              <a:rPr lang="sl-SI" sz="2800" dirty="0" smtClean="0">
                <a:solidFill>
                  <a:srgbClr val="000000"/>
                </a:solidFill>
              </a:rPr>
              <a:t>CPD-a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endParaRPr lang="sl-SI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hr-HR" sz="2800" dirty="0" smtClean="0">
                <a:solidFill>
                  <a:srgbClr val="000000"/>
                </a:solidFill>
              </a:rPr>
              <a:t>Brz i učinkovit način upoznavanja s novitetima</a:t>
            </a:r>
            <a:r>
              <a:rPr lang="sl-SI" sz="2800" dirty="0" smtClean="0">
                <a:solidFill>
                  <a:srgbClr val="000000"/>
                </a:solidFill>
              </a:rPr>
              <a:t>,</a:t>
            </a:r>
            <a:r>
              <a:rPr lang="en-GB" sz="2800" dirty="0" smtClean="0">
                <a:solidFill>
                  <a:srgbClr val="000000"/>
                </a:solidFill>
              </a:rPr>
              <a:t>  </a:t>
            </a:r>
            <a:endParaRPr lang="sl-SI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GB" sz="2800" dirty="0">
                <a:solidFill>
                  <a:srgbClr val="000000"/>
                </a:solidFill>
              </a:rPr>
              <a:t>transfer </a:t>
            </a:r>
            <a:r>
              <a:rPr lang="hr-HR" sz="2800" dirty="0" smtClean="0">
                <a:solidFill>
                  <a:srgbClr val="000000"/>
                </a:solidFill>
              </a:rPr>
              <a:t>znanja različitih profesija i znanstvenih disciplina</a:t>
            </a:r>
            <a:r>
              <a:rPr lang="en-GB" sz="2800" dirty="0" smtClean="0">
                <a:solidFill>
                  <a:srgbClr val="000000"/>
                </a:solidFill>
              </a:rPr>
              <a:t>,</a:t>
            </a:r>
            <a:endParaRPr lang="sl-SI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hr-HR" sz="2800" dirty="0" smtClean="0">
                <a:solidFill>
                  <a:srgbClr val="000000"/>
                </a:solidFill>
              </a:rPr>
              <a:t>Utjecaj na djelatnike vezano uz sadržaj i kvalitetu </a:t>
            </a:r>
            <a:r>
              <a:rPr lang="sl-SI" sz="2800" dirty="0" smtClean="0">
                <a:solidFill>
                  <a:srgbClr val="000000"/>
                </a:solidFill>
              </a:rPr>
              <a:t>CPD-a</a:t>
            </a:r>
            <a:endParaRPr lang="sl-SI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hr-HR" sz="2800" dirty="0" smtClean="0">
                <a:solidFill>
                  <a:srgbClr val="000000"/>
                </a:solidFill>
              </a:rPr>
              <a:t>dostupan </a:t>
            </a:r>
            <a:r>
              <a:rPr lang="hr-HR" sz="2800" dirty="0" smtClean="0">
                <a:solidFill>
                  <a:srgbClr val="000000"/>
                </a:solidFill>
              </a:rPr>
              <a:t>svima </a:t>
            </a:r>
            <a:r>
              <a:rPr lang="en-GB" sz="2800" dirty="0" smtClean="0">
                <a:solidFill>
                  <a:srgbClr val="000000"/>
                </a:solidFill>
              </a:rPr>
              <a:t>(</a:t>
            </a:r>
            <a:r>
              <a:rPr lang="hr-HR" sz="2800" dirty="0" smtClean="0">
                <a:solidFill>
                  <a:srgbClr val="000000"/>
                </a:solidFill>
              </a:rPr>
              <a:t>pod</a:t>
            </a:r>
            <a:r>
              <a:rPr lang="sl-SI" sz="2800" dirty="0" smtClean="0">
                <a:solidFill>
                  <a:srgbClr val="000000"/>
                </a:solidFill>
              </a:rPr>
              <a:t>jednake </a:t>
            </a:r>
            <a:r>
              <a:rPr lang="hr-BA" sz="2800" dirty="0" smtClean="0">
                <a:solidFill>
                  <a:srgbClr val="000000"/>
                </a:solidFill>
              </a:rPr>
              <a:t>mogućnosti</a:t>
            </a:r>
            <a:r>
              <a:rPr lang="sl-SI" sz="2800" dirty="0" smtClean="0">
                <a:solidFill>
                  <a:srgbClr val="000000"/>
                </a:solidFill>
              </a:rPr>
              <a:t>)</a:t>
            </a:r>
            <a:endParaRPr lang="sl-SI" sz="2800" dirty="0">
              <a:solidFill>
                <a:srgbClr val="000000"/>
              </a:solidFill>
            </a:endParaRP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47675"/>
            <a:ext cx="8158162" cy="792163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Ključna načela CPD</a:t>
            </a:r>
            <a:endParaRPr lang="en-GB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706437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profesionalnog razvoja</a:t>
            </a:r>
            <a:endParaRPr lang="en-US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38987" cy="46085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sz="2400" dirty="0" smtClean="0"/>
              <a:t>Neformalni dijalog za poboljšanje </a:t>
            </a:r>
            <a:r>
              <a:rPr lang="sl-SI" sz="2400" dirty="0" smtClean="0"/>
              <a:t>rada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Čitanje profesionalne literature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Tečajevi i radionice</a:t>
            </a:r>
            <a:endParaRPr lang="sl-SI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Konferencije i seminari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Programi kvalifikacije </a:t>
            </a:r>
            <a:r>
              <a:rPr lang="sl-SI" sz="2400" dirty="0" smtClean="0"/>
              <a:t>(MSc, PhD)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Posjete drugim institucijama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Profesionalni razvoj umrežavanjem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Pojedinačna i zajednička istraživanja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r-HR" sz="2400" dirty="0" smtClean="0"/>
              <a:t>Potpora mentora i kolega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13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/>
          <a:lstStyle/>
          <a:p>
            <a:endParaRPr lang="sl-SI"/>
          </a:p>
        </p:txBody>
      </p:sp>
      <p:cxnSp>
        <p:nvCxnSpPr>
          <p:cNvPr id="15364" name="AutoShape 4"/>
          <p:cNvCxnSpPr>
            <a:cxnSpLocks noChangeShapeType="1"/>
          </p:cNvCxnSpPr>
          <p:nvPr/>
        </p:nvCxnSpPr>
        <p:spPr bwMode="auto">
          <a:xfrm>
            <a:off x="4705350" y="314325"/>
            <a:ext cx="0" cy="6543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41525" y="6189663"/>
            <a:ext cx="1011238" cy="52387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B3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000">
                <a:solidFill>
                  <a:srgbClr val="000000"/>
                </a:solidFill>
              </a:rPr>
              <a:t>Stručna podrška </a:t>
            </a:r>
            <a:endParaRPr lang="sl-SI">
              <a:solidFill>
                <a:srgbClr val="000000"/>
              </a:solidFill>
            </a:endParaRPr>
          </a:p>
        </p:txBody>
      </p:sp>
      <p:sp>
        <p:nvSpPr>
          <p:cNvPr id="15366" name="Text 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60788" y="3405188"/>
            <a:ext cx="1601787" cy="523875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rgbClr val="762F5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CC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200" dirty="0"/>
              <a:t>    </a:t>
            </a:r>
            <a:r>
              <a:rPr lang="sl-SI" sz="1200" b="1" dirty="0"/>
              <a:t>LIČNO USAVRŠAVANJE</a:t>
            </a:r>
          </a:p>
          <a:p>
            <a:pPr algn="ctr" eaLnBrk="1" hangingPunct="1"/>
            <a:endParaRPr lang="ar-SA" sz="12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94375" y="1177925"/>
            <a:ext cx="1095375" cy="5222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B3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 dirty="0" err="1" smtClean="0">
                <a:solidFill>
                  <a:schemeClr val="tx2"/>
                </a:solidFill>
              </a:rPr>
              <a:t>Kolegijalna</a:t>
            </a:r>
            <a:endParaRPr lang="sl-SI" sz="12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sl-SI" sz="1200" dirty="0" err="1" smtClean="0">
                <a:solidFill>
                  <a:schemeClr val="tx2"/>
                </a:solidFill>
              </a:rPr>
              <a:t>podrška</a:t>
            </a:r>
            <a:endParaRPr lang="sl-SI" sz="1200" dirty="0">
              <a:solidFill>
                <a:schemeClr val="tx2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67000" y="620713"/>
            <a:ext cx="1600200" cy="523875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4FC54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000"/>
              <a:t>Profesionalna obuka</a:t>
            </a:r>
          </a:p>
          <a:p>
            <a:pPr algn="ctr" eaLnBrk="1" hangingPunct="1"/>
            <a:r>
              <a:rPr lang="sl-SI" sz="1000"/>
              <a:t>TIP A</a:t>
            </a:r>
            <a:endParaRPr lang="sl-SI" sz="12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089525" y="620713"/>
            <a:ext cx="1517650" cy="523875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52CE5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000">
                <a:solidFill>
                  <a:srgbClr val="000000"/>
                </a:solidFill>
              </a:rPr>
              <a:t>Profesionalna podrška</a:t>
            </a:r>
          </a:p>
          <a:p>
            <a:pPr algn="ctr" eaLnBrk="1" hangingPunct="1"/>
            <a:r>
              <a:rPr lang="sl-SI" sz="1000">
                <a:solidFill>
                  <a:srgbClr val="000000"/>
                </a:solidFill>
              </a:rPr>
              <a:t>Tip B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962150" y="1177925"/>
            <a:ext cx="1096963" cy="5222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B3B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000" dirty="0"/>
              <a:t>Razvoj </a:t>
            </a:r>
          </a:p>
          <a:p>
            <a:pPr eaLnBrk="1" hangingPunct="1"/>
            <a:r>
              <a:rPr lang="sl-SI" sz="1000" dirty="0"/>
              <a:t>radi </a:t>
            </a:r>
          </a:p>
          <a:p>
            <a:pPr eaLnBrk="1" hangingPunct="1"/>
            <a:r>
              <a:rPr lang="sl-SI" sz="1000" dirty="0"/>
              <a:t>Rezultata</a:t>
            </a:r>
            <a:endParaRPr lang="sl-SI" sz="1200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867400" y="6189663"/>
            <a:ext cx="1087438" cy="5524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000">
                <a:solidFill>
                  <a:srgbClr val="000000"/>
                </a:solidFill>
              </a:rPr>
              <a:t>Razvoj rezultata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1476375" y="1557338"/>
            <a:ext cx="6826250" cy="43735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041525" y="3405188"/>
            <a:ext cx="1431925" cy="5238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000">
                <a:solidFill>
                  <a:srgbClr val="000000"/>
                </a:solidFill>
              </a:rPr>
              <a:t>Aktivnosti Strukturisanog učenja</a:t>
            </a:r>
            <a:endParaRPr lang="ar-SA" sz="1200">
              <a:solidFill>
                <a:srgbClr val="00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715000" y="3294063"/>
            <a:ext cx="1265238" cy="65405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000">
                <a:solidFill>
                  <a:schemeClr val="tx2"/>
                </a:solidFill>
              </a:rPr>
              <a:t>Delovanje i </a:t>
            </a:r>
          </a:p>
          <a:p>
            <a:pPr algn="ctr" eaLnBrk="1" hangingPunct="1"/>
            <a:r>
              <a:rPr lang="sl-SI" sz="1000">
                <a:solidFill>
                  <a:schemeClr val="tx2"/>
                </a:solidFill>
              </a:rPr>
              <a:t>analiza kroz saradnju</a:t>
            </a:r>
            <a:endParaRPr lang="sl-SI" sz="1200">
              <a:solidFill>
                <a:schemeClr val="tx2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760788" y="1957388"/>
            <a:ext cx="1601787" cy="523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486BB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bIns="82800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200" dirty="0" err="1"/>
              <a:t>Razmena</a:t>
            </a:r>
            <a:r>
              <a:rPr lang="sl-SI" sz="1200" dirty="0">
                <a:solidFill>
                  <a:schemeClr val="bg2"/>
                </a:solidFill>
              </a:rPr>
              <a:t> </a:t>
            </a:r>
            <a:r>
              <a:rPr lang="sl-SI" sz="1200" dirty="0" err="1">
                <a:solidFill>
                  <a:schemeClr val="tx2"/>
                </a:solidFill>
              </a:rPr>
              <a:t>kroz</a:t>
            </a:r>
            <a:r>
              <a:rPr lang="sl-SI" sz="1200" dirty="0">
                <a:solidFill>
                  <a:schemeClr val="tx2"/>
                </a:solidFill>
              </a:rPr>
              <a:t> </a:t>
            </a:r>
            <a:r>
              <a:rPr lang="sl-SI" sz="1200" dirty="0" err="1">
                <a:solidFill>
                  <a:schemeClr val="tx2"/>
                </a:solidFill>
              </a:rPr>
              <a:t>saradnju</a:t>
            </a:r>
            <a:endParaRPr lang="sl-SI" sz="1200" dirty="0">
              <a:solidFill>
                <a:schemeClr val="tx2"/>
              </a:solidFill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683000" y="4741863"/>
            <a:ext cx="1685925" cy="5588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4F76C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sz="1200" dirty="0" err="1">
                <a:solidFill>
                  <a:schemeClr val="tx2"/>
                </a:solidFill>
              </a:rPr>
              <a:t>Coaching</a:t>
            </a:r>
            <a:r>
              <a:rPr lang="sl-SI" sz="1200" dirty="0">
                <a:solidFill>
                  <a:schemeClr val="bg2"/>
                </a:solidFill>
              </a:rPr>
              <a:t> </a:t>
            </a:r>
            <a:r>
              <a:rPr lang="sl-SI" sz="1200" dirty="0">
                <a:solidFill>
                  <a:schemeClr val="tx2"/>
                </a:solidFill>
              </a:rPr>
              <a:t>i </a:t>
            </a:r>
            <a:r>
              <a:rPr lang="sl-SI" sz="1200" dirty="0" err="1">
                <a:solidFill>
                  <a:schemeClr val="tx2"/>
                </a:solidFill>
              </a:rPr>
              <a:t>konsultovanje</a:t>
            </a:r>
            <a:r>
              <a:rPr lang="sl-SI" sz="1200" dirty="0">
                <a:solidFill>
                  <a:schemeClr val="tx2"/>
                </a:solidFill>
              </a:rPr>
              <a:t> 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059113" y="1341438"/>
            <a:ext cx="3371850" cy="497522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3132138" y="1628775"/>
            <a:ext cx="3240087" cy="4321175"/>
          </a:xfrm>
          <a:prstGeom prst="line">
            <a:avLst/>
          </a:prstGeom>
          <a:noFill/>
          <a:ln w="9525">
            <a:solidFill>
              <a:srgbClr val="009999"/>
            </a:solidFill>
            <a:prstDash val="lg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1763713" y="2997200"/>
            <a:ext cx="6264275" cy="16271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84213" y="551656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 rot="21430455">
            <a:off x="7524328" y="1006803"/>
            <a:ext cx="1403771" cy="104644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legacyPerspectiveTopRight">
              <a:rot lat="0" lon="60000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400" b="1" dirty="0">
                <a:solidFill>
                  <a:schemeClr val="bg1"/>
                </a:solidFill>
              </a:rPr>
              <a:t>    </a:t>
            </a:r>
            <a:r>
              <a:rPr lang="sl-SI" sz="1400" dirty="0" smtClean="0"/>
              <a:t>Vremenska</a:t>
            </a:r>
          </a:p>
          <a:p>
            <a:pPr algn="ctr" eaLnBrk="1" hangingPunct="1">
              <a:spcBef>
                <a:spcPct val="50000"/>
              </a:spcBef>
            </a:pPr>
            <a:r>
              <a:rPr lang="sl-SI" sz="1400" dirty="0" smtClean="0"/>
              <a:t>Dimenzija</a:t>
            </a:r>
          </a:p>
          <a:p>
            <a:pPr eaLnBrk="1" hangingPunct="1">
              <a:spcBef>
                <a:spcPct val="50000"/>
              </a:spcBef>
            </a:pP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68313" y="2708275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7380288" y="5229225"/>
            <a:ext cx="1547812" cy="846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400" dirty="0">
                <a:solidFill>
                  <a:schemeClr val="tx2"/>
                </a:solidFill>
              </a:rPr>
              <a:t>Dimenzija </a:t>
            </a:r>
            <a:r>
              <a:rPr lang="sl-SI" sz="1400" dirty="0" err="1" smtClean="0">
                <a:solidFill>
                  <a:schemeClr val="tx2"/>
                </a:solidFill>
              </a:rPr>
              <a:t>okruženja</a:t>
            </a:r>
            <a:endParaRPr lang="sl-SI" sz="14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sl-SI" sz="1400" dirty="0">
              <a:solidFill>
                <a:schemeClr val="tx2"/>
              </a:solidFill>
            </a:endParaRP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68313" y="1268413"/>
            <a:ext cx="6840537" cy="40322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6513" y="2404774"/>
            <a:ext cx="1439862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hr-BA" sz="1400" dirty="0" smtClean="0"/>
              <a:t>Dimenzija</a:t>
            </a:r>
            <a:r>
              <a:rPr lang="sl-SI" sz="1400" dirty="0" smtClean="0"/>
              <a:t> </a:t>
            </a:r>
            <a:endParaRPr lang="sl-SI" sz="1400" dirty="0"/>
          </a:p>
          <a:p>
            <a:pPr algn="ctr"/>
            <a:r>
              <a:rPr lang="hr-BA" sz="1400" dirty="0" err="1" smtClean="0"/>
              <a:t>Podsticaja</a:t>
            </a:r>
            <a:endParaRPr lang="hr-BA" sz="1400" dirty="0" smtClean="0"/>
          </a:p>
          <a:p>
            <a:pPr algn="ctr"/>
            <a:endParaRPr lang="sl-SI" dirty="0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380288" y="6189663"/>
            <a:ext cx="17637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1400" b="1" i="1"/>
              <a:t>MINT, 2006 (acc. Oldroyd, Hall, 1991)</a:t>
            </a:r>
          </a:p>
        </p:txBody>
      </p:sp>
    </p:spTree>
    <p:extLst>
      <p:ext uri="{BB962C8B-B14F-4D97-AF65-F5344CB8AC3E}">
        <p14:creationId xmlns:p14="http://schemas.microsoft.com/office/powerpoint/2010/main" xmlns="" val="1953679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Ograda vsebine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6298" y="1335311"/>
            <a:ext cx="3259137" cy="404336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0661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PERSPEKTIVE</a:t>
            </a:r>
            <a:r>
              <a:rPr lang="en-GB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hr-HR" sz="3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ZAJEDNIČKI RAD S DJELATNICIMA, NE ZA NJIH</a:t>
            </a:r>
            <a:endParaRPr lang="sl-SI" sz="31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Ograda besedila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09562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0034" y="1643050"/>
            <a:ext cx="3643338" cy="414340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Od obuke prema učenju</a:t>
            </a: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Kreiranje okoline za učenje djelatnika</a:t>
            </a:r>
            <a:endParaRPr lang="en-GB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GB" dirty="0" smtClean="0"/>
              <a:t>C</a:t>
            </a:r>
            <a:r>
              <a:rPr lang="sl-SI" dirty="0" smtClean="0"/>
              <a:t>PD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l-SI" dirty="0" smtClean="0"/>
              <a:t>Učenje u </a:t>
            </a:r>
            <a:r>
              <a:rPr lang="sl-SI" dirty="0" smtClean="0"/>
              <a:t>APOSO,</a:t>
            </a:r>
            <a:endParaRPr lang="sl-SI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sl-SI" dirty="0" smtClean="0"/>
              <a:t>Razmjena znanja između </a:t>
            </a:r>
            <a:r>
              <a:rPr lang="sl-SI" dirty="0" err="1" smtClean="0"/>
              <a:t>jedinica</a:t>
            </a:r>
            <a:r>
              <a:rPr lang="sl-SI" dirty="0" smtClean="0"/>
              <a:t> APOSO,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l-SI" dirty="0" smtClean="0"/>
              <a:t>Učenje </a:t>
            </a:r>
            <a:r>
              <a:rPr lang="sl-SI" dirty="0" err="1" smtClean="0"/>
              <a:t>izvan</a:t>
            </a:r>
            <a:r>
              <a:rPr lang="sl-SI" dirty="0" smtClean="0"/>
              <a:t> APOSO</a:t>
            </a:r>
          </a:p>
        </p:txBody>
      </p:sp>
      <p:sp>
        <p:nvSpPr>
          <p:cNvPr id="2" name="Ograda besedila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38342">
            <a:off x="6350000" y="3078163"/>
            <a:ext cx="7239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321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8"/>
            <a:ext cx="147478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587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Kriterij učinkovitosti</a:t>
            </a:r>
            <a:endParaRPr lang="en-GB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700213"/>
            <a:ext cx="3673475" cy="36068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sz="2400" b="1" dirty="0" smtClean="0"/>
              <a:t>  </a:t>
            </a:r>
            <a:r>
              <a:rPr lang="hr-HR" sz="2400" b="1" dirty="0" smtClean="0"/>
              <a:t>Značajke strukture</a:t>
            </a:r>
            <a:r>
              <a:rPr lang="sl-SI" sz="24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/>
              <a:t> </a:t>
            </a:r>
            <a:endParaRPr lang="sl-SI" sz="2400" dirty="0" smtClean="0"/>
          </a:p>
          <a:p>
            <a:pPr eaLnBrk="1" hangingPunct="1"/>
            <a:r>
              <a:rPr lang="hr-HR" sz="2400" dirty="0" smtClean="0"/>
              <a:t>Oblik ili vrsta aktivnosti</a:t>
            </a:r>
            <a:endParaRPr lang="en-GB" sz="2400" dirty="0" smtClean="0"/>
          </a:p>
          <a:p>
            <a:pPr eaLnBrk="1" hangingPunct="1"/>
            <a:r>
              <a:rPr lang="hr-HR" sz="2400" dirty="0" smtClean="0"/>
              <a:t>Trajanje i vremenski raspon</a:t>
            </a:r>
            <a:endParaRPr lang="en-GB" sz="2400" dirty="0" smtClean="0"/>
          </a:p>
          <a:p>
            <a:pPr eaLnBrk="1" hangingPunct="1"/>
            <a:r>
              <a:rPr lang="hr-HR" sz="2400" dirty="0" smtClean="0"/>
              <a:t>Zajedničko sudjelovanje</a:t>
            </a:r>
            <a:endParaRPr lang="en-GB" sz="2400" dirty="0" smtClean="0"/>
          </a:p>
          <a:p>
            <a:pPr lvl="2" eaLnBrk="1" hangingPunct="1"/>
            <a:endParaRPr lang="en-GB" sz="2400" b="1" dirty="0" smtClean="0"/>
          </a:p>
          <a:p>
            <a:pPr lvl="1" algn="ctr" eaLnBrk="1" hangingPunct="1"/>
            <a:endParaRPr lang="sl-SI" sz="2200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1771650"/>
            <a:ext cx="3744912" cy="351313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 sz="2400" b="1" dirty="0"/>
              <a:t> </a:t>
            </a:r>
            <a:r>
              <a:rPr lang="sl-SI" sz="2400" b="1" dirty="0" smtClean="0"/>
              <a:t>   Osnovne </a:t>
            </a:r>
            <a:r>
              <a:rPr lang="hr-HR" sz="2400" b="1" dirty="0" smtClean="0"/>
              <a:t>značajke</a:t>
            </a:r>
            <a:r>
              <a:rPr lang="en-GB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b="1" dirty="0" smtClean="0"/>
          </a:p>
          <a:p>
            <a:pPr eaLnBrk="1" hangingPunct="1">
              <a:defRPr/>
            </a:pPr>
            <a:r>
              <a:rPr lang="hr-HR" sz="2400" dirty="0" smtClean="0"/>
              <a:t>Fokus na sadržaj</a:t>
            </a:r>
            <a:endParaRPr lang="en-GB" sz="2400" dirty="0" smtClean="0"/>
          </a:p>
          <a:p>
            <a:pPr eaLnBrk="1" hangingPunct="1">
              <a:defRPr/>
            </a:pPr>
            <a:r>
              <a:rPr lang="hr-HR" sz="2400" dirty="0" smtClean="0"/>
              <a:t>Promocija aktivnog učenja</a:t>
            </a:r>
            <a:endParaRPr lang="en-GB" sz="2400" dirty="0" smtClean="0"/>
          </a:p>
          <a:p>
            <a:pPr eaLnBrk="1" hangingPunct="1">
              <a:defRPr/>
            </a:pPr>
            <a:r>
              <a:rPr lang="hr-HR" sz="2400" dirty="0" smtClean="0"/>
              <a:t>Poticanje koherentnosti</a:t>
            </a:r>
            <a:endParaRPr lang="en-GB" sz="2400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771775" y="5284788"/>
            <a:ext cx="602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sl-SI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            </a:t>
            </a:r>
            <a:r>
              <a:rPr kumimoji="1" lang="en-GB" sz="2000" dirty="0">
                <a:solidFill>
                  <a:srgbClr val="000000"/>
                </a:solidFill>
              </a:rPr>
              <a:t>(</a:t>
            </a:r>
            <a:r>
              <a:rPr kumimoji="1" lang="en-GB" sz="2000" dirty="0" err="1">
                <a:solidFill>
                  <a:srgbClr val="000000"/>
                </a:solidFill>
              </a:rPr>
              <a:t>Garet</a:t>
            </a:r>
            <a:r>
              <a:rPr kumimoji="1" lang="en-GB" sz="2000" dirty="0">
                <a:solidFill>
                  <a:srgbClr val="000000"/>
                </a:solidFill>
              </a:rPr>
              <a:t> et al.</a:t>
            </a:r>
            <a:r>
              <a:rPr kumimoji="1" lang="sl-SI" sz="2000" dirty="0">
                <a:solidFill>
                  <a:srgbClr val="000000"/>
                </a:solidFill>
              </a:rPr>
              <a:t>, 2001</a:t>
            </a:r>
            <a:r>
              <a:rPr kumimoji="1"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4988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4775"/>
            <a:ext cx="2170113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985125" cy="938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600" dirty="0" smtClean="0">
                <a:solidFill>
                  <a:srgbClr val="FFFF00"/>
                </a:solidFill>
              </a:rPr>
              <a:t/>
            </a:r>
            <a:br>
              <a:rPr lang="sl-SI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su kriteriji učinkovitosti</a:t>
            </a:r>
            <a:r>
              <a:rPr lang="en-GB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2400" cy="3600450"/>
          </a:xfrm>
        </p:spPr>
        <p:txBody>
          <a:bodyPr/>
          <a:lstStyle/>
          <a:p>
            <a:pPr eaLnBrk="1" hangingPunct="1"/>
            <a:r>
              <a:rPr lang="hr-HR" sz="2800" dirty="0" smtClean="0"/>
              <a:t>Neposredno zadovoljstvo</a:t>
            </a:r>
            <a:r>
              <a:rPr lang="sl-SI" sz="2800" dirty="0" smtClean="0"/>
              <a:t>?</a:t>
            </a:r>
          </a:p>
          <a:p>
            <a:pPr eaLnBrk="1" hangingPunct="1"/>
            <a:r>
              <a:rPr lang="hr-HR" sz="2800" dirty="0" smtClean="0"/>
              <a:t>Promjene u praksi</a:t>
            </a:r>
            <a:endParaRPr lang="sl-SI" sz="2800" dirty="0" smtClean="0"/>
          </a:p>
          <a:p>
            <a:pPr eaLnBrk="1" hangingPunct="1"/>
            <a:r>
              <a:rPr lang="hr-HR" sz="2800" dirty="0" smtClean="0"/>
              <a:t>Porast kompetencija</a:t>
            </a:r>
            <a:endParaRPr lang="en-GB" sz="2800" dirty="0" smtClean="0"/>
          </a:p>
          <a:p>
            <a:pPr eaLnBrk="1" hangingPunct="1"/>
            <a:r>
              <a:rPr lang="hr-HR" sz="2800" dirty="0" smtClean="0"/>
              <a:t>Promjene u razmišljanju i stavovima</a:t>
            </a:r>
            <a:endParaRPr lang="en-GB" sz="2800" dirty="0" smtClean="0"/>
          </a:p>
          <a:p>
            <a:pPr eaLnBrk="1" hangingPunct="1"/>
            <a:r>
              <a:rPr lang="hr-HR" sz="2800" dirty="0" smtClean="0"/>
              <a:t>Bolji rezultati na poslu</a:t>
            </a: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89956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842" y="476672"/>
            <a:ext cx="8375650" cy="1176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vrednovati utjecaj </a:t>
            </a:r>
            <a:b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transfera u praksi</a:t>
            </a:r>
            <a:r>
              <a:rPr lang="en-GB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19256" cy="4286101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smtClean="0"/>
              <a:t>Samoizvješće o korištenju znanja </a:t>
            </a:r>
            <a:r>
              <a:rPr lang="sl-SI" sz="2800" dirty="0" smtClean="0"/>
              <a:t>(portfolij, refleksija)</a:t>
            </a:r>
            <a:endParaRPr lang="en-GB" sz="2800" dirty="0" smtClean="0"/>
          </a:p>
          <a:p>
            <a:pPr eaLnBrk="1" hangingPunct="1">
              <a:defRPr/>
            </a:pPr>
            <a:r>
              <a:rPr lang="sl-SI" sz="2800" dirty="0" smtClean="0"/>
              <a:t>Intervjui, razgovori, </a:t>
            </a:r>
            <a:r>
              <a:rPr lang="hr-BA" sz="2800" dirty="0" smtClean="0"/>
              <a:t>prezentacija, izmjena</a:t>
            </a:r>
            <a:r>
              <a:rPr lang="en-GB" sz="2800" dirty="0" smtClean="0"/>
              <a:t>…</a:t>
            </a:r>
            <a:endParaRPr lang="sl-SI" sz="2800" dirty="0"/>
          </a:p>
          <a:p>
            <a:pPr eaLnBrk="1" hangingPunct="1">
              <a:defRPr/>
            </a:pPr>
            <a:r>
              <a:rPr lang="hr-HR" sz="2800" dirty="0" smtClean="0"/>
              <a:t>Unutarnje nasuprot vanjskom vrednovanju</a:t>
            </a:r>
            <a:endParaRPr lang="en-GB" sz="2800" dirty="0" smtClean="0"/>
          </a:p>
          <a:p>
            <a:pPr eaLnBrk="1" hangingPunct="1">
              <a:defRPr/>
            </a:pPr>
            <a:r>
              <a:rPr lang="hr-HR" sz="2800" dirty="0" smtClean="0"/>
              <a:t>Kvantitativne nasuprot kvalitativnih studija</a:t>
            </a:r>
            <a:endParaRPr lang="en-GB" sz="2800" dirty="0" smtClean="0"/>
          </a:p>
          <a:p>
            <a:pPr eaLnBrk="1" hangingPunct="1">
              <a:defRPr/>
            </a:pPr>
            <a:r>
              <a:rPr lang="sl-SI" sz="2800" dirty="0" smtClean="0"/>
              <a:t>Rezultati nacionalnih i međunarodnih vrednovanja</a:t>
            </a:r>
          </a:p>
          <a:p>
            <a:pPr eaLnBrk="1" hangingPunct="1">
              <a:defRPr/>
            </a:pPr>
            <a:r>
              <a:rPr lang="sl-SI" sz="2800" dirty="0" smtClean="0"/>
              <a:t>Portfolij, Europass CV</a:t>
            </a:r>
            <a:endParaRPr lang="en-GB" sz="2800" dirty="0" smtClean="0"/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41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477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predloga_prosojnice_v15</vt:lpstr>
      <vt:lpstr>Dokument</vt:lpstr>
      <vt:lpstr>  PROFESIONALNI RAZVOJ ZAPOSLENIH - APOSO Brigita Žarkovič Adlešič</vt:lpstr>
      <vt:lpstr> CPD je proces obrazovanja, obuke, učenja i potpore koji: </vt:lpstr>
      <vt:lpstr>Ključna načela CPD</vt:lpstr>
      <vt:lpstr>Vrste profesionalnog razvoja</vt:lpstr>
      <vt:lpstr>Slide 5</vt:lpstr>
      <vt:lpstr>PERSPEKTIVE –ZAJEDNIČKI RAD S DJELATNICIMA, NE ZA NJIH</vt:lpstr>
      <vt:lpstr>Kriterij učinkovitosti</vt:lpstr>
      <vt:lpstr> Koji su kriteriji učinkovitosti?</vt:lpstr>
      <vt:lpstr>Kako vrednovati utjecaj  transfera u praksi?</vt:lpstr>
      <vt:lpstr>Poduzeti koraci</vt:lpstr>
      <vt:lpstr>        APOSO </vt:lpstr>
      <vt:lpstr>Slide 12</vt:lpstr>
      <vt:lpstr>Slide 13</vt:lpstr>
      <vt:lpstr>APOSO – područja učenja</vt:lpstr>
      <vt:lpstr>APOSO – Elementi u radnoj okolini učenja</vt:lpstr>
      <vt:lpstr>Slide 16</vt:lpstr>
      <vt:lpstr>Izazovi</vt:lpstr>
      <vt:lpstr>CPD TIM</vt:lpstr>
      <vt:lpstr>Slide 19</vt:lpstr>
      <vt:lpstr>Slide 20</vt:lpstr>
      <vt:lpstr>SRETAN 8. MART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in Slovenia Brigita Žarkovič Adlešič</dc:title>
  <dc:creator>Brigita Žarkovič Adlešič</dc:creator>
  <cp:lastModifiedBy> </cp:lastModifiedBy>
  <cp:revision>44</cp:revision>
  <dcterms:created xsi:type="dcterms:W3CDTF">2013-03-05T12:41:13Z</dcterms:created>
  <dcterms:modified xsi:type="dcterms:W3CDTF">2013-03-14T10:40:46Z</dcterms:modified>
</cp:coreProperties>
</file>