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  <p:sldId id="28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60" r:id="rId19"/>
    <p:sldId id="279" r:id="rId20"/>
    <p:sldId id="280" r:id="rId21"/>
    <p:sldId id="281" r:id="rId22"/>
    <p:sldId id="283" r:id="rId23"/>
    <p:sldId id="284" r:id="rId24"/>
    <p:sldId id="290" r:id="rId25"/>
    <p:sldId id="288" r:id="rId26"/>
    <p:sldId id="261" r:id="rId27"/>
    <p:sldId id="289" r:id="rId2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728" autoAdjust="0"/>
  </p:normalViewPr>
  <p:slideViewPr>
    <p:cSldViewPr>
      <p:cViewPr>
        <p:scale>
          <a:sx n="95" d="100"/>
          <a:sy n="95" d="100"/>
        </p:scale>
        <p:origin x="-126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9CDB09-BF51-4E2D-A4A3-1651696DC9E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467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4E8B87-1F0B-45AF-A000-DF3083FC56B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045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E6781-CF3A-4613-BF3A-9C753C010B20}" type="slidenum">
              <a:rPr lang="sl-SI"/>
              <a:pPr eaLnBrk="1" hangingPunct="1"/>
              <a:t>9</a:t>
            </a:fld>
            <a:endParaRPr lang="sl-SI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A88633-1E65-40B6-9C83-8C01DDB117C8}" type="slidenum">
              <a:rPr lang="sl-SI"/>
              <a:pPr eaLnBrk="1" hangingPunct="1"/>
              <a:t>11</a:t>
            </a:fld>
            <a:endParaRPr lang="sl-SI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CC19A-E3E0-4F9F-96BF-8214516A8CCE}" type="slidenum">
              <a:rPr lang="sl-SI"/>
              <a:pPr eaLnBrk="1" hangingPunct="1"/>
              <a:t>16</a:t>
            </a:fld>
            <a:endParaRPr lang="sl-SI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1152525"/>
            <a:ext cx="9144000" cy="1844675"/>
          </a:xfrm>
        </p:spPr>
        <p:txBody>
          <a:bodyPr lIns="0" tIns="0" rIns="0" bIns="0" anchor="b"/>
          <a:lstStyle>
            <a:lvl1pPr algn="just">
              <a:defRPr sz="4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sl-SI" noProof="0" smtClean="0"/>
              <a:t>Kliknite, in vpišite naslov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437063"/>
            <a:ext cx="7448550" cy="792162"/>
          </a:xfrm>
        </p:spPr>
        <p:txBody>
          <a:bodyPr lIns="0" tIns="0" rIns="0" bIns="0"/>
          <a:lstStyle>
            <a:lvl1pPr marL="0" indent="0" algn="r">
              <a:buFont typeface="Arial" charset="0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sl-SI" noProof="0" smtClean="0"/>
              <a:t>Kliknite, in vpišite avtorja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2284413"/>
            <a:ext cx="91408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62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1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1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1455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7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3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91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95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96936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4723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32" name="Picture 8" descr="11_noga_druga_str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2pPr>
      <a:lvl3pPr marL="901700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3pPr>
      <a:lvl4pPr marL="1262063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6097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5pPr>
      <a:lvl6pPr marL="20669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6pPr>
      <a:lvl7pPr marL="25241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7pPr>
      <a:lvl8pPr marL="29813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8pPr>
      <a:lvl9pPr marL="3438525" indent="-1682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UVOĐENJE </a:t>
            </a:r>
            <a:r>
              <a:rPr lang="sl-SI" dirty="0" smtClean="0"/>
              <a:t>PROMJENA </a:t>
            </a:r>
            <a:r>
              <a:rPr lang="sl-SI" dirty="0"/>
              <a:t>U </a:t>
            </a:r>
            <a:r>
              <a:rPr lang="sl-SI" dirty="0" smtClean="0"/>
              <a:t>ŠKOLSKI SUSTAV – ISKUSTVA IZ SLOVENIJE </a:t>
            </a:r>
            <a:endParaRPr lang="sl-SI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5586" y="4581128"/>
            <a:ext cx="7448550" cy="7921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sl-SI" sz="2400" dirty="0" smtClean="0"/>
              <a:t>Mostar, 26.3.2013</a:t>
            </a:r>
            <a:endParaRPr lang="sl-SI" sz="2400" dirty="0"/>
          </a:p>
          <a:p>
            <a:pPr>
              <a:lnSpc>
                <a:spcPct val="90000"/>
              </a:lnSpc>
            </a:pPr>
            <a:r>
              <a:rPr lang="sl-SI" sz="2400" dirty="0" smtClean="0"/>
              <a:t>Dr. </a:t>
            </a:r>
            <a:r>
              <a:rPr lang="sl-SI" sz="2400" dirty="0"/>
              <a:t>Branko Slivar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94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43280"/>
              </p:ext>
            </p:extLst>
          </p:nvPr>
        </p:nvGraphicFramePr>
        <p:xfrm>
          <a:off x="0" y="0"/>
          <a:ext cx="9144000" cy="7010933"/>
        </p:xfrm>
        <a:graphic>
          <a:graphicData uri="http://schemas.openxmlformats.org/drawingml/2006/table">
            <a:tbl>
              <a:tblPr/>
              <a:tblGrid>
                <a:gridCol w="4554538"/>
                <a:gridCol w="4589462"/>
              </a:tblGrid>
              <a:tr h="57917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Promjene</a:t>
                      </a:r>
                      <a:r>
                        <a:rPr kumimoji="0" lang="sl-SI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KURIKULUMa</a:t>
                      </a:r>
                      <a:r>
                        <a:rPr kumimoji="0" lang="sl-SI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(NPP)</a:t>
                      </a:r>
                      <a:endParaRPr kumimoji="0" lang="sl-SI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5182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Nastavni proces</a:t>
                      </a:r>
                      <a:endParaRPr kumimoji="0" lang="sl-S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Plan</a:t>
                      </a:r>
                      <a:endParaRPr kumimoji="0" lang="sl-SI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7244">
                <a:tc row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nastavno-ciljni i procesni </a:t>
                      </a: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pristup</a:t>
                      </a:r>
                      <a:endParaRPr kumimoji="0" lang="sl-SI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aktivno učenje, problemsko, </a:t>
                      </a: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istraživačko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učenje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projektni </a:t>
                      </a: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pristup</a:t>
                      </a:r>
                      <a:endParaRPr kumimoji="0" lang="sl-SI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r-Latn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saradničko učenje i podučavanje (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timsko i tandemsko </a:t>
                      </a: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podučavanje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individualizovano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učenje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korišćenje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novih tehnologija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itd.</a:t>
                      </a:r>
                      <a:endParaRPr kumimoji="0" lang="sl-SI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Char char=""/>
                        <a:tabLst>
                          <a:tab pos="227013" algn="l"/>
                        </a:tabLst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Kurikularne veze</a:t>
                      </a: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20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>
                          <a:tab pos="442913" algn="l"/>
                        </a:tabLst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jednopredmetne i višepredmetne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>
                          <a:tab pos="442913" algn="l"/>
                        </a:tabLst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delimične i celovite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kroskurikularne)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>
                          <a:tab pos="442913" algn="l"/>
                        </a:tabLst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vertikalne i horizontalne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>
                          <a:tab pos="442913" algn="l"/>
                        </a:tabLst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multidisciplinarne i interdisciplinarne</a:t>
                      </a: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35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 Unicode MS" pitchFamily="34" charset="-128"/>
                        <a:buChar char="●"/>
                        <a:tabLst>
                          <a:tab pos="228600" algn="l"/>
                        </a:tabLst>
                      </a:pP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Promjene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plana </a:t>
                      </a:r>
                      <a:r>
                        <a:rPr kumimoji="0" 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(npr. </a:t>
                      </a:r>
                      <a:r>
                        <a:rPr kumimoji="0" lang="sl-SI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obavezni</a:t>
                      </a:r>
                      <a:r>
                        <a:rPr kumimoji="0" 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 </a:t>
                      </a:r>
                      <a:r>
                        <a:rPr kumimoji="0" lang="sl-SI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otvoreni</a:t>
                      </a:r>
                      <a:r>
                        <a:rPr kumimoji="0" 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kurikulum</a:t>
                      </a:r>
                      <a:r>
                        <a:rPr kumimoji="0" lang="sl-S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 Unicode MS" pitchFamily="34" charset="-128"/>
                        <a:buChar char="●"/>
                        <a:tabLst>
                          <a:tab pos="228600" algn="l"/>
                        </a:tabLst>
                      </a:pPr>
                      <a:r>
                        <a:rPr kumimoji="0" lang="sl-SI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Promjene</a:t>
                      </a: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nastavnih programa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7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6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1" name="Text Box 51"/>
          <p:cNvSpPr txBox="1">
            <a:spLocks noChangeArrowheads="1"/>
          </p:cNvSpPr>
          <p:nvPr/>
        </p:nvSpPr>
        <p:spPr bwMode="auto">
          <a:xfrm>
            <a:off x="395288" y="6021388"/>
            <a:ext cx="2087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</a:t>
            </a:r>
            <a:r>
              <a:rPr lang="sl-SI" sz="1200" dirty="0"/>
              <a:t>Katja Pavlič Škerjanc</a:t>
            </a:r>
          </a:p>
        </p:txBody>
      </p:sp>
    </p:spTree>
    <p:extLst>
      <p:ext uri="{BB962C8B-B14F-4D97-AF65-F5344CB8AC3E}">
        <p14:creationId xmlns:p14="http://schemas.microsoft.com/office/powerpoint/2010/main" val="239797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7163" cy="1079500"/>
          </a:xfrm>
        </p:spPr>
        <p:txBody>
          <a:bodyPr/>
          <a:lstStyle/>
          <a:p>
            <a:pPr eaLnBrk="1" hangingPunct="1"/>
            <a:r>
              <a:rPr lang="sl-SI" smtClean="0">
                <a:solidFill>
                  <a:schemeClr val="accent2"/>
                </a:solidFill>
                <a:latin typeface="Arial Rounded MT Bold" pitchFamily="34" charset="0"/>
              </a:rPr>
              <a:t>KLJUČNE KOMPETENCIJE KOD ĐAKA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34388" cy="40322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smtClean="0"/>
              <a:t>Sporazumevanje na </a:t>
            </a:r>
            <a:r>
              <a:rPr lang="sl-SI" sz="2800" dirty="0" err="1" smtClean="0"/>
              <a:t>maternjem</a:t>
            </a:r>
            <a:r>
              <a:rPr lang="sl-SI" sz="2800" dirty="0" smtClean="0"/>
              <a:t> jeziku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smtClean="0"/>
              <a:t>Sporazumevanje na </a:t>
            </a:r>
            <a:r>
              <a:rPr lang="sl-SI" sz="2800" dirty="0" err="1" smtClean="0"/>
              <a:t>stranim</a:t>
            </a:r>
            <a:r>
              <a:rPr lang="sl-SI" sz="2800" dirty="0" smtClean="0"/>
              <a:t> </a:t>
            </a:r>
            <a:r>
              <a:rPr lang="sl-SI" sz="2800" dirty="0" err="1" smtClean="0"/>
              <a:t>jezicima</a:t>
            </a:r>
            <a:endParaRPr lang="sl-SI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err="1" smtClean="0"/>
              <a:t>Matematička</a:t>
            </a:r>
            <a:r>
              <a:rPr lang="sl-SI" sz="2800" dirty="0" smtClean="0"/>
              <a:t> </a:t>
            </a:r>
            <a:r>
              <a:rPr lang="sl-SI" sz="2800" dirty="0" err="1" smtClean="0"/>
              <a:t>kompetencija</a:t>
            </a:r>
            <a:r>
              <a:rPr lang="sl-SI" sz="2800" dirty="0" smtClean="0"/>
              <a:t> i osnovne </a:t>
            </a:r>
            <a:r>
              <a:rPr lang="sl-SI" sz="2800" dirty="0" err="1" smtClean="0"/>
              <a:t>kompetencije</a:t>
            </a:r>
            <a:r>
              <a:rPr lang="sl-SI" sz="2800" dirty="0" smtClean="0"/>
              <a:t> u </a:t>
            </a:r>
            <a:r>
              <a:rPr lang="sl-SI" sz="2800" dirty="0" err="1" smtClean="0"/>
              <a:t>nauci</a:t>
            </a:r>
            <a:r>
              <a:rPr lang="sl-SI" sz="2800" dirty="0" smtClean="0"/>
              <a:t> i tehnologiji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smtClean="0"/>
              <a:t>Digitalna pismenost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smtClean="0"/>
              <a:t>Učenje učenja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err="1" smtClean="0"/>
              <a:t>Socijalne</a:t>
            </a:r>
            <a:r>
              <a:rPr lang="sl-SI" sz="2800" dirty="0" smtClean="0"/>
              <a:t> i državljanske </a:t>
            </a:r>
            <a:r>
              <a:rPr lang="sl-SI" sz="2800" dirty="0" err="1" smtClean="0"/>
              <a:t>kompetencije</a:t>
            </a:r>
            <a:endParaRPr lang="sl-SI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err="1" smtClean="0"/>
              <a:t>Samoinicijativa</a:t>
            </a:r>
            <a:r>
              <a:rPr lang="sl-SI" sz="2800" dirty="0" smtClean="0"/>
              <a:t> i </a:t>
            </a:r>
            <a:r>
              <a:rPr lang="sl-SI" sz="2800" dirty="0" err="1" smtClean="0"/>
              <a:t>poduzetništvo</a:t>
            </a:r>
            <a:endParaRPr lang="sl-SI" sz="28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sl-SI" sz="2800" dirty="0" smtClean="0"/>
              <a:t>Kulturna </a:t>
            </a:r>
            <a:r>
              <a:rPr lang="sl-SI" sz="2800" dirty="0" err="1" smtClean="0"/>
              <a:t>svest</a:t>
            </a:r>
            <a:r>
              <a:rPr lang="sl-SI" sz="2800" dirty="0" smtClean="0"/>
              <a:t> i </a:t>
            </a:r>
            <a:r>
              <a:rPr lang="sl-SI" sz="2800" dirty="0" err="1" smtClean="0"/>
              <a:t>izražavanje</a:t>
            </a:r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267399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r" eaLnBrk="1" hangingPunct="1"/>
            <a:r>
              <a:rPr lang="sl-SI" smtClean="0">
                <a:solidFill>
                  <a:srgbClr val="CC0000"/>
                </a:solidFill>
                <a:latin typeface="Arial Rounded MT Bold" pitchFamily="34" charset="0"/>
              </a:rPr>
              <a:t>NOVE ULOGE NASTAVNIKA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800" smtClean="0"/>
              <a:t>Promene u društvu prouzrokuju da nastavnici moraju da prihvate neke nove uloge u smislu: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sz="1200" smtClean="0"/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“podučavanja” </a:t>
            </a:r>
            <a:r>
              <a:rPr lang="sl-SI" sz="2400" smtClean="0">
                <a:sym typeface="Symbol" pitchFamily="18" charset="2"/>
              </a:rPr>
              <a:t> podsticanja na učenje odnosno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smtClean="0">
                <a:sym typeface="Symbol" pitchFamily="18" charset="2"/>
              </a:rPr>
              <a:t>    posredovanja znanja  savetovanja za učenje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>
                <a:sym typeface="Symbol" pitchFamily="18" charset="2"/>
              </a:rPr>
              <a:t>uvođenja promena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>
                <a:sym typeface="Symbol" pitchFamily="18" charset="2"/>
              </a:rPr>
              <a:t>istraživanja 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>
                <a:sym typeface="Symbol" pitchFamily="18" charset="2"/>
              </a:rPr>
              <a:t>zajedničkog kreiranja kurikuluma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>
                <a:sym typeface="Symbol" pitchFamily="18" charset="2"/>
              </a:rPr>
              <a:t>kreiranja nastavne građe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>
                <a:sym typeface="Symbol" pitchFamily="18" charset="2"/>
              </a:rPr>
              <a:t>ocenjivanja/evaluacije kvaliteta…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>
                <a:sym typeface="Symbol" pitchFamily="18" charset="2"/>
              </a:rPr>
              <a:t>Itd.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2087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</a:t>
            </a:r>
            <a:r>
              <a:rPr lang="sl-SI" sz="1200" dirty="0"/>
              <a:t>Katja Pavlič Škerjanc</a:t>
            </a:r>
          </a:p>
        </p:txBody>
      </p:sp>
    </p:spTree>
    <p:extLst>
      <p:ext uri="{BB962C8B-B14F-4D97-AF65-F5344CB8AC3E}">
        <p14:creationId xmlns:p14="http://schemas.microsoft.com/office/powerpoint/2010/main" val="25963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sl-SI" smtClean="0">
                <a:solidFill>
                  <a:srgbClr val="CC0000"/>
                </a:solidFill>
                <a:latin typeface="Arial Rounded MT Bold" pitchFamily="34" charset="0"/>
              </a:rPr>
              <a:t>NOVE KOMPETENCIJE NASTAVNIKA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z="2800" smtClean="0"/>
              <a:t>osposobljenost za nove načine rada u razredu</a:t>
            </a:r>
          </a:p>
          <a:p>
            <a:pPr eaLnBrk="1" hangingPunct="1"/>
            <a:r>
              <a:rPr lang="sl-SI" sz="2800" smtClean="0"/>
              <a:t>osposobljenost za zadatke van razreda: u školi i sa socijalnim partnerima</a:t>
            </a:r>
          </a:p>
          <a:p>
            <a:pPr eaLnBrk="1" hangingPunct="1"/>
            <a:r>
              <a:rPr lang="sl-SI" sz="2800" smtClean="0"/>
              <a:t>osposobljenost za razvijanje novih kompetencija i novog znanja kod učenika</a:t>
            </a:r>
          </a:p>
          <a:p>
            <a:pPr eaLnBrk="1" hangingPunct="1"/>
            <a:r>
              <a:rPr lang="sl-SI" sz="2800" smtClean="0"/>
              <a:t>razvijanje vlastite profesionalnosti</a:t>
            </a:r>
          </a:p>
          <a:p>
            <a:pPr eaLnBrk="1" hangingPunct="1"/>
            <a:r>
              <a:rPr lang="sl-SI" sz="2800" smtClean="0"/>
              <a:t>primena informativno-komunikacione tehnologije</a:t>
            </a:r>
          </a:p>
          <a:p>
            <a:pPr algn="r" eaLnBrk="1" hangingPunct="1">
              <a:buFontTx/>
              <a:buNone/>
            </a:pPr>
            <a:r>
              <a:rPr lang="sl-SI" sz="2800" smtClean="0"/>
              <a:t>(Ekspertska grupa EU 2003)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2087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</a:t>
            </a:r>
            <a:r>
              <a:rPr lang="sl-SI" sz="1200" dirty="0"/>
              <a:t>Katja Pavlič Škerjanc</a:t>
            </a:r>
          </a:p>
        </p:txBody>
      </p:sp>
    </p:spTree>
    <p:extLst>
      <p:ext uri="{BB962C8B-B14F-4D97-AF65-F5344CB8AC3E}">
        <p14:creationId xmlns:p14="http://schemas.microsoft.com/office/powerpoint/2010/main" val="41551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rgbClr val="FF0000"/>
                </a:solidFill>
              </a:rPr>
              <a:t>RAZVIJANJE KOMPETENCIJA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“novi” nastavnici – fakultet, novi obrazovni programi</a:t>
            </a:r>
          </a:p>
          <a:p>
            <a:pPr eaLnBrk="1" hangingPunct="1"/>
            <a:endParaRPr lang="sl-SI" smtClean="0"/>
          </a:p>
          <a:p>
            <a:pPr eaLnBrk="1" hangingPunct="1"/>
            <a:r>
              <a:rPr lang="sl-SI" smtClean="0"/>
              <a:t>“stari” nastavnici ?</a:t>
            </a:r>
          </a:p>
          <a:p>
            <a:pPr eaLnBrk="1" hangingPunct="1">
              <a:buFontTx/>
              <a:buNone/>
            </a:pPr>
            <a:r>
              <a:rPr lang="sl-SI" smtClean="0"/>
              <a:t>		</a:t>
            </a:r>
          </a:p>
          <a:p>
            <a:pPr eaLnBrk="1" hangingPunct="1">
              <a:buFontTx/>
              <a:buNone/>
            </a:pPr>
            <a:r>
              <a:rPr lang="sl-SI" smtClean="0"/>
              <a:t>			PROMENE</a:t>
            </a:r>
          </a:p>
        </p:txBody>
      </p:sp>
    </p:spTree>
    <p:extLst>
      <p:ext uri="{BB962C8B-B14F-4D97-AF65-F5344CB8AC3E}">
        <p14:creationId xmlns:p14="http://schemas.microsoft.com/office/powerpoint/2010/main" val="32818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Kako da nastavnici prihvate sve to?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4133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400" dirty="0" err="1" smtClean="0"/>
              <a:t>Autonomija</a:t>
            </a:r>
            <a:r>
              <a:rPr lang="sl-SI" sz="2400" dirty="0" smtClean="0"/>
              <a:t> </a:t>
            </a:r>
            <a:r>
              <a:rPr lang="sl-SI" sz="2400" dirty="0" err="1" smtClean="0"/>
              <a:t>škola</a:t>
            </a:r>
            <a:r>
              <a:rPr lang="sl-SI" sz="2400" dirty="0" smtClean="0"/>
              <a:t> i </a:t>
            </a:r>
            <a:r>
              <a:rPr lang="sl-SI" sz="2400" dirty="0" err="1" smtClean="0"/>
              <a:t>nastavnika</a:t>
            </a: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err="1" smtClean="0"/>
              <a:t>Škola</a:t>
            </a:r>
            <a:r>
              <a:rPr lang="sl-SI" sz="2400" dirty="0" smtClean="0"/>
              <a:t> je odgovorna za </a:t>
            </a:r>
            <a:r>
              <a:rPr lang="sl-SI" sz="2400" dirty="0" err="1" smtClean="0"/>
              <a:t>vlastiti</a:t>
            </a:r>
            <a:r>
              <a:rPr lang="sl-SI" sz="2400" dirty="0" smtClean="0"/>
              <a:t> razvoj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000" dirty="0" smtClean="0"/>
              <a:t>Ocena </a:t>
            </a:r>
            <a:r>
              <a:rPr lang="sl-SI" sz="2000" dirty="0" err="1" smtClean="0"/>
              <a:t>vlastitih</a:t>
            </a:r>
            <a:r>
              <a:rPr lang="sl-SI" sz="2000" dirty="0" smtClean="0"/>
              <a:t> </a:t>
            </a:r>
            <a:r>
              <a:rPr lang="sl-SI" sz="2000" dirty="0" err="1" smtClean="0"/>
              <a:t>mogućnosti</a:t>
            </a:r>
            <a:r>
              <a:rPr lang="sl-SI" sz="2000" dirty="0" smtClean="0"/>
              <a:t> za </a:t>
            </a:r>
            <a:r>
              <a:rPr lang="sl-SI" sz="2000" dirty="0" err="1" smtClean="0"/>
              <a:t>promene</a:t>
            </a:r>
            <a:r>
              <a:rPr lang="sl-SI" sz="2000" dirty="0" smtClean="0"/>
              <a:t>, </a:t>
            </a:r>
            <a:r>
              <a:rPr lang="sl-SI" sz="2000" dirty="0" err="1" smtClean="0"/>
              <a:t>preuzimanje</a:t>
            </a:r>
            <a:r>
              <a:rPr lang="sl-SI" sz="2000" dirty="0" smtClean="0"/>
              <a:t> odgovornost za </a:t>
            </a:r>
            <a:r>
              <a:rPr lang="en-US" sz="2000" dirty="0" err="1" smtClean="0"/>
              <a:t>vlastita</a:t>
            </a:r>
            <a:r>
              <a:rPr lang="sl-SI" sz="2000" dirty="0" smtClean="0"/>
              <a:t> </a:t>
            </a:r>
            <a:r>
              <a:rPr lang="sl-SI" sz="2000" dirty="0" err="1" smtClean="0"/>
              <a:t>rešenja</a:t>
            </a:r>
            <a:r>
              <a:rPr lang="sl-SI" sz="2000" dirty="0" smtClean="0"/>
              <a:t>, </a:t>
            </a:r>
            <a:r>
              <a:rPr lang="sl-SI" sz="2000" dirty="0" err="1" smtClean="0"/>
              <a:t>opredeljivanje</a:t>
            </a:r>
            <a:r>
              <a:rPr lang="sl-SI" sz="2000" dirty="0" smtClean="0"/>
              <a:t> </a:t>
            </a:r>
            <a:r>
              <a:rPr lang="sl-SI" sz="2000" dirty="0" err="1" smtClean="0"/>
              <a:t>sadržaja</a:t>
            </a:r>
            <a:r>
              <a:rPr lang="sl-SI" sz="2000" dirty="0" smtClean="0"/>
              <a:t>, </a:t>
            </a:r>
            <a:r>
              <a:rPr lang="sl-SI" sz="2000" dirty="0" err="1" smtClean="0"/>
              <a:t>obima</a:t>
            </a:r>
            <a:r>
              <a:rPr lang="sl-SI" sz="2000" dirty="0" smtClean="0"/>
              <a:t> i intenzivnosti </a:t>
            </a:r>
            <a:r>
              <a:rPr lang="sl-SI" sz="2000" dirty="0" err="1" smtClean="0"/>
              <a:t>pomoći</a:t>
            </a:r>
            <a:r>
              <a:rPr lang="sl-SI" sz="2000" dirty="0" smtClean="0"/>
              <a:t> potrebne…)</a:t>
            </a:r>
          </a:p>
          <a:p>
            <a:pPr eaLnBrk="1" hangingPunct="1">
              <a:lnSpc>
                <a:spcPct val="80000"/>
              </a:lnSpc>
            </a:pPr>
            <a:r>
              <a:rPr lang="sl-SI" sz="2400" dirty="0" err="1" smtClean="0"/>
              <a:t>Dijalog</a:t>
            </a:r>
            <a:r>
              <a:rPr lang="sl-SI" sz="2400" dirty="0" smtClean="0"/>
              <a:t>, </a:t>
            </a:r>
            <a:r>
              <a:rPr lang="sl-SI" sz="2400" dirty="0" err="1" smtClean="0"/>
              <a:t>usklađivanje</a:t>
            </a:r>
            <a:r>
              <a:rPr lang="sl-SI" sz="2400" dirty="0" smtClean="0"/>
              <a:t> vezano za </a:t>
            </a:r>
            <a:r>
              <a:rPr lang="sl-SI" sz="2400" dirty="0" err="1" smtClean="0"/>
              <a:t>pravce</a:t>
            </a:r>
            <a:r>
              <a:rPr lang="sl-SI" sz="2400" dirty="0" smtClean="0"/>
              <a:t> razvoja </a:t>
            </a:r>
            <a:r>
              <a:rPr lang="sl-SI" sz="2400" dirty="0" err="1" smtClean="0"/>
              <a:t>obrazovanja</a:t>
            </a:r>
            <a:r>
              <a:rPr lang="sl-SI" sz="2400" dirty="0" smtClean="0"/>
              <a:t>, ključne </a:t>
            </a:r>
            <a:r>
              <a:rPr lang="sl-SI" sz="2400" dirty="0" err="1" smtClean="0"/>
              <a:t>kompetencije</a:t>
            </a:r>
            <a:r>
              <a:rPr lang="sl-SI" sz="2400" dirty="0" smtClean="0"/>
              <a:t> </a:t>
            </a:r>
            <a:r>
              <a:rPr lang="sl-SI" sz="2400" dirty="0" err="1" smtClean="0"/>
              <a:t>đaka</a:t>
            </a:r>
            <a:r>
              <a:rPr lang="sl-SI" sz="2400" dirty="0" smtClean="0"/>
              <a:t>, </a:t>
            </a:r>
            <a:r>
              <a:rPr lang="sl-SI" sz="2400" dirty="0" err="1" smtClean="0"/>
              <a:t>kompetencije</a:t>
            </a:r>
            <a:r>
              <a:rPr lang="sl-SI" sz="2400" dirty="0" smtClean="0"/>
              <a:t> </a:t>
            </a:r>
            <a:r>
              <a:rPr lang="sl-SI" sz="2400" dirty="0" err="1" smtClean="0"/>
              <a:t>nastavnika</a:t>
            </a: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r>
              <a:rPr lang="sl-SI" sz="2400" dirty="0" err="1" smtClean="0"/>
              <a:t>Uključivanje</a:t>
            </a:r>
            <a:r>
              <a:rPr lang="sl-SI" sz="2400" dirty="0" smtClean="0"/>
              <a:t> roditelja</a:t>
            </a:r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Kombinacija </a:t>
            </a:r>
            <a:r>
              <a:rPr lang="sl-SI" sz="2400" dirty="0" err="1" smtClean="0"/>
              <a:t>pristupa</a:t>
            </a:r>
            <a:r>
              <a:rPr lang="sl-SI" sz="2400" dirty="0" smtClean="0"/>
              <a:t>: </a:t>
            </a:r>
            <a:r>
              <a:rPr lang="sl-SI" sz="2400" dirty="0" err="1" smtClean="0"/>
              <a:t>bottom</a:t>
            </a:r>
            <a:r>
              <a:rPr lang="sl-SI" sz="2400" dirty="0" smtClean="0"/>
              <a:t>-up i top-</a:t>
            </a:r>
            <a:r>
              <a:rPr lang="sl-SI" sz="2400" dirty="0" err="1" smtClean="0"/>
              <a:t>down</a:t>
            </a:r>
            <a:r>
              <a:rPr lang="sl-SI" sz="2400" dirty="0" smtClean="0"/>
              <a:t> (od dole </a:t>
            </a:r>
            <a:r>
              <a:rPr lang="sl-SI" sz="2400" dirty="0" err="1" smtClean="0"/>
              <a:t>nagore</a:t>
            </a:r>
            <a:r>
              <a:rPr lang="sl-SI" sz="2400" dirty="0" smtClean="0"/>
              <a:t> i od gore </a:t>
            </a:r>
            <a:r>
              <a:rPr lang="sl-SI" sz="2400" dirty="0" err="1" smtClean="0"/>
              <a:t>nadole</a:t>
            </a:r>
            <a:r>
              <a:rPr lang="sl-SI" sz="2400" dirty="0" smtClean="0"/>
              <a:t>) i „</a:t>
            </a:r>
            <a:r>
              <a:rPr lang="en-GB" sz="2400" dirty="0" smtClean="0"/>
              <a:t>bottom-across</a:t>
            </a:r>
            <a:r>
              <a:rPr lang="sl-SI" sz="2400" dirty="0" smtClean="0"/>
              <a:t>“</a:t>
            </a:r>
          </a:p>
          <a:p>
            <a:pPr eaLnBrk="1" hangingPunct="1">
              <a:lnSpc>
                <a:spcPct val="80000"/>
              </a:lnSpc>
            </a:pPr>
            <a:r>
              <a:rPr lang="sl-SI" sz="2400" dirty="0" smtClean="0"/>
              <a:t>Upravljanje </a:t>
            </a:r>
            <a:r>
              <a:rPr lang="sl-SI" sz="2400" dirty="0" err="1" smtClean="0"/>
              <a:t>promenama</a:t>
            </a: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  <a:p>
            <a:pPr eaLnBrk="1" hangingPunct="1">
              <a:lnSpc>
                <a:spcPct val="80000"/>
              </a:lnSpc>
            </a:pPr>
            <a:endParaRPr lang="sl-SI" sz="24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2087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Zora Rutar Ilc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9384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algn="r" eaLnBrk="1" hangingPunct="1"/>
            <a:r>
              <a:rPr lang="sl-SI" sz="3600" smtClean="0">
                <a:solidFill>
                  <a:schemeClr val="accent2"/>
                </a:solidFill>
                <a:latin typeface="Arial Rounded MT Bold" pitchFamily="34" charset="0"/>
              </a:rPr>
              <a:t>UVOĐENJE PROMENA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4464050" cy="492442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sl-SI" sz="2000" b="1" smtClean="0"/>
              <a:t>upoznavanje </a:t>
            </a:r>
            <a:r>
              <a:rPr lang="sl-SI" sz="1800" smtClean="0"/>
              <a:t>(sa</a:t>
            </a:r>
            <a:r>
              <a:rPr lang="en-US" sz="1800" smtClean="0"/>
              <a:t>gledavanje</a:t>
            </a:r>
            <a:r>
              <a:rPr lang="sl-SI" sz="1800" smtClean="0"/>
              <a:t> promena...)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sl-SI" sz="2000" b="1" smtClean="0"/>
              <a:t>svest o  </a:t>
            </a:r>
            <a:r>
              <a:rPr lang="sl-SI" sz="1800" smtClean="0"/>
              <a:t>(postati svestan postojanja...)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sl-SI" sz="900" smtClean="0"/>
              <a:t>_________________________________________________________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3"/>
            </a:pPr>
            <a:r>
              <a:rPr lang="sl-SI" sz="2000" b="1" smtClean="0"/>
              <a:t>razumevanje </a:t>
            </a:r>
            <a:r>
              <a:rPr lang="sl-SI" sz="1800" smtClean="0"/>
              <a:t>(šta, zašto, zbog čega…)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3"/>
            </a:pPr>
            <a:r>
              <a:rPr lang="sl-SI" sz="2000" b="1" smtClean="0"/>
              <a:t>prihvatanje </a:t>
            </a:r>
            <a:r>
              <a:rPr lang="sl-SI" sz="1800" smtClean="0"/>
              <a:t>(kao celishodno, nužno, dobro…)</a:t>
            </a:r>
            <a:r>
              <a:rPr lang="sl-SI" sz="2000" b="1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3"/>
            </a:pPr>
            <a:r>
              <a:rPr lang="sl-SI" sz="2000" b="1" smtClean="0"/>
              <a:t>usvajanje</a:t>
            </a:r>
            <a:r>
              <a:rPr lang="sl-SI" sz="2000" smtClean="0"/>
              <a:t> </a:t>
            </a:r>
            <a:r>
              <a:rPr lang="sl-SI" sz="1600" smtClean="0"/>
              <a:t>(</a:t>
            </a:r>
            <a:r>
              <a:rPr lang="sl-SI" sz="1800" smtClean="0"/>
              <a:t>znati koristiti, izvesti…)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sl-SI" sz="1800" smtClean="0"/>
              <a:t>____________________________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6"/>
            </a:pPr>
            <a:r>
              <a:rPr lang="sl-SI" sz="2000" b="1" smtClean="0"/>
              <a:t>uvođenje, uhodavanje </a:t>
            </a:r>
            <a:r>
              <a:rPr lang="sl-SI" sz="1800" smtClean="0"/>
              <a:t>(u svoj rad, rad organizacije…)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6"/>
            </a:pPr>
            <a:r>
              <a:rPr lang="sl-SI" sz="2000" b="1" smtClean="0"/>
              <a:t>preuzimanje, usvajanje </a:t>
            </a:r>
            <a:r>
              <a:rPr lang="sl-SI" sz="1800" smtClean="0"/>
              <a:t>(prihvatiti kao svoje, produbljivanje…)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sl-SI" sz="2000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sl-SI" sz="160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268413"/>
            <a:ext cx="3609975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1600" smtClean="0">
                <a:solidFill>
                  <a:srgbClr val="CC0000"/>
                </a:solidFill>
                <a:cs typeface="Arial" charset="0"/>
              </a:rPr>
              <a:t>◄ </a:t>
            </a:r>
            <a:r>
              <a:rPr lang="sl-SI" sz="1600" b="1" smtClean="0">
                <a:solidFill>
                  <a:srgbClr val="CC0000"/>
                </a:solidFill>
                <a:cs typeface="Arial" charset="0"/>
              </a:rPr>
              <a:t>1. stepen: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1600" b="1" smtClean="0">
                <a:solidFill>
                  <a:srgbClr val="CC0000"/>
                </a:solidFill>
                <a:cs typeface="Arial" charset="0"/>
              </a:rPr>
              <a:t>     INFORMISANJE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b="1" smtClean="0">
              <a:solidFill>
                <a:srgbClr val="CC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7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1600" smtClean="0">
                <a:solidFill>
                  <a:srgbClr val="CC0000"/>
                </a:solidFill>
                <a:cs typeface="Arial" charset="0"/>
              </a:rPr>
              <a:t>◄ </a:t>
            </a:r>
            <a:r>
              <a:rPr lang="sl-SI" sz="1600" b="1" smtClean="0">
                <a:solidFill>
                  <a:srgbClr val="CC0000"/>
                </a:solidFill>
                <a:cs typeface="Arial" charset="0"/>
              </a:rPr>
              <a:t>2. stepen: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1600" b="1" smtClean="0">
                <a:solidFill>
                  <a:srgbClr val="CC0000"/>
                </a:solidFill>
                <a:cs typeface="Arial" charset="0"/>
              </a:rPr>
              <a:t>    OSPOSOBLJAVANJE</a:t>
            </a:r>
            <a:endParaRPr lang="sl-SI" sz="1600" smtClean="0">
              <a:solidFill>
                <a:srgbClr val="CC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b="1" smtClean="0">
              <a:solidFill>
                <a:srgbClr val="CC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1600" b="1" smtClean="0">
              <a:solidFill>
                <a:srgbClr val="CC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1600" b="1" smtClean="0">
                <a:solidFill>
                  <a:srgbClr val="CC0000"/>
                </a:solidFill>
                <a:cs typeface="Arial" charset="0"/>
              </a:rPr>
              <a:t>◄ 3. stepen: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1600" b="1" smtClean="0">
                <a:solidFill>
                  <a:srgbClr val="CC0000"/>
                </a:solidFill>
                <a:cs typeface="Arial" charset="0"/>
              </a:rPr>
              <a:t>    UVOĐENJE, OSTVARIVANJE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2087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</a:t>
            </a:r>
            <a:r>
              <a:rPr lang="sl-SI" sz="1200" dirty="0"/>
              <a:t>Katja Pavlič Škerjanc</a:t>
            </a:r>
          </a:p>
        </p:txBody>
      </p:sp>
    </p:spTree>
    <p:extLst>
      <p:ext uri="{BB962C8B-B14F-4D97-AF65-F5344CB8AC3E}">
        <p14:creationId xmlns:p14="http://schemas.microsoft.com/office/powerpoint/2010/main" val="42167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ces vpeljeva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Pojavni oblici odpora do promjena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>
                <a:solidFill>
                  <a:srgbClr val="FF0000"/>
                </a:solidFill>
              </a:rPr>
              <a:t>Mikro nivo</a:t>
            </a:r>
          </a:p>
          <a:p>
            <a:pPr lvl="1">
              <a:buFont typeface="Arial" charset="0"/>
              <a:buNone/>
            </a:pPr>
            <a:r>
              <a:rPr lang="sl-SI" sz="2000"/>
              <a:t>Najrealniji su otpori na mikro nivoju, koji su povezani sa pojedincem (Ništa novo, Matura,Dodatan rad, Dajte nam modele, primjere…..)</a:t>
            </a:r>
          </a:p>
          <a:p>
            <a:r>
              <a:rPr lang="sl-SI" sz="2400">
                <a:solidFill>
                  <a:srgbClr val="FF0000"/>
                </a:solidFill>
              </a:rPr>
              <a:t>Mezo nivo</a:t>
            </a:r>
          </a:p>
          <a:p>
            <a:pPr lvl="1">
              <a:buFont typeface="Arial" charset="0"/>
              <a:buNone/>
            </a:pPr>
            <a:r>
              <a:rPr lang="sl-SI" sz="2000"/>
              <a:t>Povezani su sa školskom klimom (Ne želim raditi sa kolegama, Ravnatelj želi sve kontrolirati, Svi ti papiri, Svi ti sastanci….)</a:t>
            </a:r>
          </a:p>
          <a:p>
            <a:r>
              <a:rPr lang="sl-SI" sz="2400">
                <a:solidFill>
                  <a:srgbClr val="FF0000"/>
                </a:solidFill>
              </a:rPr>
              <a:t>Makro nivo</a:t>
            </a:r>
          </a:p>
          <a:p>
            <a:pPr>
              <a:buFont typeface="Arial" charset="0"/>
              <a:buNone/>
            </a:pPr>
            <a:r>
              <a:rPr lang="sl-SI" sz="2400"/>
              <a:t>    </a:t>
            </a:r>
            <a:r>
              <a:rPr lang="sl-SI" sz="2000"/>
              <a:t>odpori na tom nivoju su povezani sa utjecajem šire okoline. Odpori do uputstva od ministarstva, odpori do javnosti - roditelji…..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Kako preseći otpore i pripremiti “teren”: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000" smtClean="0"/>
              <a:t>Što se promene više propisuju i što se više doživljavaju kao spoljna prinuda, to će i otpor biti veći </a:t>
            </a:r>
          </a:p>
          <a:p>
            <a:pPr eaLnBrk="1" hangingPunct="1">
              <a:lnSpc>
                <a:spcPct val="80000"/>
              </a:lnSpc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Umesto postavljanja pod znak pitanja profesionalnog identiteta nastavnika, i umesto osećaja da im se nalaže dodatan posao, razvijati profesionalne moći nastavnika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Najpre priprema “terena”, zatim planiranje i uvođenje promena</a:t>
            </a:r>
          </a:p>
          <a:p>
            <a:pPr eaLnBrk="1" hangingPunct="1">
              <a:lnSpc>
                <a:spcPct val="80000"/>
              </a:lnSpc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Čitav kolektiv podstaći na razmišljanje: čemu promene, koje promene (odnosno šta želimo da škola postigne u budućnosti) i kako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20875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</a:t>
            </a:r>
            <a:r>
              <a:rPr lang="sl-SI" sz="1200" dirty="0"/>
              <a:t>Zora Rutar Ilc</a:t>
            </a:r>
          </a:p>
        </p:txBody>
      </p:sp>
    </p:spTree>
    <p:extLst>
      <p:ext uri="{BB962C8B-B14F-4D97-AF65-F5344CB8AC3E}">
        <p14:creationId xmlns:p14="http://schemas.microsoft.com/office/powerpoint/2010/main" val="360337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pPr marL="0" indent="0" algn="ctr">
              <a:buNone/>
            </a:pPr>
            <a:r>
              <a:rPr lang="sl-SI" dirty="0" err="1" smtClean="0"/>
              <a:t>Promjene</a:t>
            </a:r>
            <a:r>
              <a:rPr lang="sl-SI" dirty="0" smtClean="0"/>
              <a:t> – stalni proces</a:t>
            </a:r>
          </a:p>
          <a:p>
            <a:pPr marL="0" indent="0" algn="ctr">
              <a:buNone/>
            </a:pPr>
            <a:r>
              <a:rPr lang="sl-SI" dirty="0" smtClean="0"/>
              <a:t>Reforme</a:t>
            </a:r>
          </a:p>
          <a:p>
            <a:pPr marL="0" indent="0" algn="ctr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0995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r>
              <a:rPr lang="sl-SI" sz="3600" smtClean="0">
                <a:solidFill>
                  <a:schemeClr val="tx1"/>
                </a:solidFill>
              </a:rPr>
              <a:t>Načini usposobljavanja nastavnika</a:t>
            </a:r>
            <a:endParaRPr lang="en-GB" sz="360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928688"/>
            <a:ext cx="8210550" cy="4929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sz="2000" i="1" smtClean="0"/>
              <a:t>Klasični kursevi</a:t>
            </a:r>
            <a:r>
              <a:rPr lang="en-GB" sz="2000" i="1" smtClean="0"/>
              <a:t>, </a:t>
            </a:r>
            <a:r>
              <a:rPr lang="sr-Latn-CS" sz="2000" b="1" i="1" smtClean="0"/>
              <a:t>konferencije</a:t>
            </a:r>
            <a:r>
              <a:rPr lang="en-GB" sz="2000" i="1" smtClean="0"/>
              <a:t> </a:t>
            </a:r>
            <a:r>
              <a:rPr lang="sr-Latn-CS" sz="2000" i="1" smtClean="0"/>
              <a:t>i</a:t>
            </a:r>
            <a:r>
              <a:rPr lang="en-GB" sz="2000" i="1" smtClean="0"/>
              <a:t> </a:t>
            </a:r>
            <a:r>
              <a:rPr lang="sr-Latn-CS" sz="2000" b="1" i="1" smtClean="0"/>
              <a:t>radionice</a:t>
            </a:r>
            <a:r>
              <a:rPr lang="en-GB" sz="2000" i="1" smtClean="0"/>
              <a:t> </a:t>
            </a:r>
            <a:endParaRPr lang="sl-SI" sz="2000" i="1" smtClean="0"/>
          </a:p>
          <a:p>
            <a:pPr>
              <a:lnSpc>
                <a:spcPct val="80000"/>
              </a:lnSpc>
            </a:pPr>
            <a:r>
              <a:rPr lang="sl-SI" sz="2000" b="1" i="1" smtClean="0"/>
              <a:t>S</a:t>
            </a:r>
            <a:r>
              <a:rPr lang="sr-Latn-CS" sz="2000" b="1" i="1" smtClean="0"/>
              <a:t>tudijske grupe</a:t>
            </a:r>
            <a:r>
              <a:rPr lang="sr-Latn-CS" sz="2000" b="1" i="1" smtClean="0">
                <a:solidFill>
                  <a:srgbClr val="FFFF00"/>
                </a:solidFill>
              </a:rPr>
              <a:t> </a:t>
            </a:r>
            <a:r>
              <a:rPr lang="sr-Latn-CS" sz="2000" i="1" smtClean="0"/>
              <a:t>(kraći događaji za sve učitelje u datoj oblasti - razmena iskustava, upoznavanje sa trendovima i širenje informacija o temama koje se tiču celokupne učiteljske profesije</a:t>
            </a:r>
            <a:r>
              <a:rPr lang="en-GB" sz="2000" i="1" smtClean="0"/>
              <a:t>. </a:t>
            </a:r>
            <a:endParaRPr lang="sl-SI" sz="2000" i="1" smtClean="0"/>
          </a:p>
          <a:p>
            <a:pPr>
              <a:lnSpc>
                <a:spcPct val="80000"/>
              </a:lnSpc>
            </a:pPr>
            <a:r>
              <a:rPr lang="sr-Latn-CS" sz="2000" b="1" i="1" smtClean="0"/>
              <a:t>Mrežama</a:t>
            </a:r>
            <a:r>
              <a:rPr lang="en-GB" sz="2000" i="1" smtClean="0"/>
              <a:t> </a:t>
            </a:r>
            <a:r>
              <a:rPr lang="sr-Latn-CS" sz="2000" i="1" smtClean="0"/>
              <a:t>upravljaju sami učitelji</a:t>
            </a:r>
            <a:r>
              <a:rPr lang="en-GB" sz="2000" i="1" smtClean="0"/>
              <a:t>. </a:t>
            </a:r>
            <a:r>
              <a:rPr lang="sr-Latn-CS" sz="2000" i="1" smtClean="0"/>
              <a:t>Na ovaj način učitelji su ti koji uvode promene među svojim kolegama, jer najveći uticaj može da se izvrši putem međusobnog profesionalnog poverenja i preklapanja ciljeva pojedinaca i grupe.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90000"/>
            </a:pPr>
            <a:r>
              <a:rPr lang="sr-Latn-CS" sz="2000" b="1" i="1" smtClean="0"/>
              <a:t>Kaskadni kursevi</a:t>
            </a:r>
            <a:r>
              <a:rPr lang="en-GB" sz="2000" i="1" smtClean="0"/>
              <a:t> – </a:t>
            </a:r>
            <a:r>
              <a:rPr lang="sr-Latn-CS" sz="2000" i="1" smtClean="0"/>
              <a:t>Sistem </a:t>
            </a:r>
            <a:r>
              <a:rPr lang="en-US" sz="2000" i="1" smtClean="0"/>
              <a:t>“</a:t>
            </a:r>
            <a:r>
              <a:rPr lang="sr-Latn-CS" sz="2000" i="1" smtClean="0"/>
              <a:t>od učitelja učiteljima</a:t>
            </a:r>
            <a:r>
              <a:rPr lang="en-US" sz="2000" i="1" smtClean="0"/>
              <a:t>”</a:t>
            </a:r>
            <a:r>
              <a:rPr lang="en-GB" sz="2000" i="1" smtClean="0"/>
              <a:t> </a:t>
            </a:r>
            <a:r>
              <a:rPr lang="sr-Latn-CS" sz="2000" i="1" smtClean="0"/>
              <a:t>podrazumeva da učitelji </a:t>
            </a:r>
            <a:r>
              <a:rPr lang="sl-SI" sz="2000" i="1" smtClean="0"/>
              <a:t>(multiplikatori) </a:t>
            </a:r>
            <a:r>
              <a:rPr lang="sr-Latn-CS" sz="2000" i="1" smtClean="0"/>
              <a:t>predaju kao treneri na kursevima koje su uspostavili u saradnji sa stručnjacima sa univerziteta i iz nacionalne obrazovne institucije. Nacionalno telo inicira i pomaže u sprovođenju svih aktivnosti.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90000"/>
            </a:pPr>
            <a:r>
              <a:rPr lang="en-GB" sz="2000" b="1" i="1" smtClean="0"/>
              <a:t>SBI </a:t>
            </a:r>
            <a:r>
              <a:rPr lang="sr-Latn-CS" sz="2000" b="1" i="1" smtClean="0"/>
              <a:t>kursevi</a:t>
            </a:r>
            <a:r>
              <a:rPr lang="en-GB" sz="2000" i="1" smtClean="0"/>
              <a:t> – (school based inservice</a:t>
            </a:r>
            <a:r>
              <a:rPr lang="sr-Latn-CS" sz="2000" i="1" smtClean="0"/>
              <a:t>/rad u školi</a:t>
            </a:r>
            <a:r>
              <a:rPr lang="en-GB" sz="2000" i="1" smtClean="0"/>
              <a:t>) – </a:t>
            </a:r>
            <a:r>
              <a:rPr lang="sr-Latn-CS" sz="2000" i="1" smtClean="0"/>
              <a:t>predstavljaju kraće treninge namenjene celokupnom osoblju, a tema se bira na osnovu potreba škole. </a:t>
            </a:r>
            <a:endParaRPr lang="sl-SI" sz="2000" i="1" smtClean="0"/>
          </a:p>
          <a:p>
            <a:pPr>
              <a:lnSpc>
                <a:spcPct val="80000"/>
              </a:lnSpc>
              <a:buClr>
                <a:schemeClr val="hlink"/>
              </a:buClr>
              <a:buSzPct val="90000"/>
            </a:pPr>
            <a:r>
              <a:rPr lang="sr-Latn-CS" sz="2000" b="1" i="1" smtClean="0"/>
              <a:t>Inovativni projekti</a:t>
            </a:r>
            <a:r>
              <a:rPr lang="en-GB" sz="2000" i="1" smtClean="0"/>
              <a:t> – </a:t>
            </a:r>
            <a:r>
              <a:rPr lang="sr-Latn-CS" sz="2000" i="1" smtClean="0"/>
              <a:t>ove projekte inicira škola, koja poseduje ideju koju treba dalje razviti i isprobati u obrazovnoj praksi.</a:t>
            </a:r>
            <a:endParaRPr lang="sl-SI" sz="2000" smtClean="0"/>
          </a:p>
          <a:p>
            <a:pPr>
              <a:lnSpc>
                <a:spcPct val="80000"/>
              </a:lnSpc>
            </a:pPr>
            <a:endParaRPr lang="en-GB" sz="2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2" y="5949950"/>
            <a:ext cx="2663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Brigita Žarkovič Adlešič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615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1288" y="642938"/>
          <a:ext cx="8767762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Slide" r:id="rId3" imgW="1252580" imgH="938784" progId="PowerPoint.Slide.8">
                  <p:embed/>
                </p:oleObj>
              </mc:Choice>
              <mc:Fallback>
                <p:oleObj name="Slide" r:id="rId3" imgW="1252580" imgH="938784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642938"/>
                        <a:ext cx="8767762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Naslov 6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582613"/>
          </a:xfrm>
        </p:spPr>
        <p:txBody>
          <a:bodyPr/>
          <a:lstStyle/>
          <a:p>
            <a:r>
              <a:rPr lang="sr-Latn-CS" sz="2800" smtClean="0">
                <a:solidFill>
                  <a:schemeClr val="tx1"/>
                </a:solidFill>
              </a:rPr>
              <a:t>U kojoj meri se promenila vaša dnevna praksa</a:t>
            </a:r>
            <a:r>
              <a:rPr lang="sl-SI" sz="2800" smtClean="0">
                <a:solidFill>
                  <a:schemeClr val="tx1"/>
                </a:solidFill>
              </a:rPr>
              <a:t>?</a:t>
            </a:r>
            <a:endParaRPr lang="sl-SI" sz="280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2" y="5949950"/>
            <a:ext cx="2663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Brigita Žarkovič Adlešič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6815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solidFill>
                  <a:schemeClr val="tx1"/>
                </a:solidFill>
              </a:rPr>
              <a:t>Trendovi u sistemu</a:t>
            </a:r>
            <a:r>
              <a:rPr lang="en-GB" dirty="0">
                <a:solidFill>
                  <a:schemeClr val="tx1"/>
                </a:solidFill>
              </a:rPr>
              <a:t> INSET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211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b="1" dirty="0"/>
              <a:t>CILJEVI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sr-Latn-CS" sz="2400" dirty="0"/>
              <a:t>Politički instrument za uvođenje promena</a:t>
            </a:r>
          </a:p>
          <a:p>
            <a:pPr>
              <a:lnSpc>
                <a:spcPct val="90000"/>
              </a:lnSpc>
            </a:pPr>
            <a:r>
              <a:rPr lang="sr-Latn-CS" sz="2400" dirty="0"/>
              <a:t>Instrument za upravljanje promenama u školi</a:t>
            </a:r>
          </a:p>
          <a:p>
            <a:pPr>
              <a:lnSpc>
                <a:spcPct val="90000"/>
              </a:lnSpc>
            </a:pPr>
            <a:r>
              <a:rPr lang="sr-Latn-CS" sz="2400" dirty="0"/>
              <a:t>Veća usmerenost na kredite i karijeru</a:t>
            </a:r>
          </a:p>
          <a:p>
            <a:pPr>
              <a:lnSpc>
                <a:spcPct val="90000"/>
              </a:lnSpc>
            </a:pPr>
            <a:endParaRPr lang="sl-SI" sz="24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b="1" dirty="0"/>
              <a:t>SADRŽAJ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sr-Latn-CS" sz="2400" dirty="0"/>
              <a:t>Sistem INSET koji se sa određenog predmeta usmerava na opšte obrazovanje</a:t>
            </a:r>
          </a:p>
          <a:p>
            <a:pPr>
              <a:lnSpc>
                <a:spcPct val="90000"/>
              </a:lnSpc>
            </a:pPr>
            <a:r>
              <a:rPr lang="sr-Latn-CS" sz="2400" dirty="0"/>
              <a:t>Sa sadržaja na metode, nastavni program, organizaciju i rukovođenje</a:t>
            </a:r>
          </a:p>
          <a:p>
            <a:pPr>
              <a:lnSpc>
                <a:spcPct val="90000"/>
              </a:lnSpc>
            </a:pPr>
            <a:r>
              <a:rPr lang="sr-Latn-CS" sz="2400" dirty="0"/>
              <a:t>Obučavanje internih donosilaca promena</a:t>
            </a: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2" y="5949950"/>
            <a:ext cx="2663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Brigita Žarkovič Adlešič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9752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/>
              <a:t/>
            </a:r>
            <a:br>
              <a:rPr lang="sl-SI" sz="4000" dirty="0"/>
            </a:br>
            <a:r>
              <a:rPr lang="sl-SI" sz="4000" dirty="0"/>
              <a:t/>
            </a:r>
            <a:br>
              <a:rPr lang="sl-SI" sz="4000" dirty="0"/>
            </a:br>
            <a:r>
              <a:rPr lang="sr-Latn-CS" dirty="0">
                <a:solidFill>
                  <a:schemeClr val="tx1"/>
                </a:solidFill>
              </a:rPr>
              <a:t>PERSPEKTIVE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sr-Latn-CS" dirty="0">
                <a:solidFill>
                  <a:schemeClr val="tx1"/>
                </a:solidFill>
              </a:rPr>
              <a:t>SPROVOĐENJE SISTEMA INSET SA UČITELJIMA, NE ZA UČITELJE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1"/>
            <a:ext cx="8229600" cy="2879700"/>
          </a:xfrm>
        </p:spPr>
        <p:txBody>
          <a:bodyPr/>
          <a:lstStyle/>
          <a:p>
            <a:endParaRPr lang="sl-SI" dirty="0"/>
          </a:p>
          <a:p>
            <a:r>
              <a:rPr lang="sr-Latn-CS" dirty="0"/>
              <a:t>Od obuke ka učenju</a:t>
            </a:r>
          </a:p>
          <a:p>
            <a:r>
              <a:rPr lang="sr-Latn-CS" dirty="0"/>
              <a:t>Stvaranje okruženja koje podstiče učenje kod učitelja</a:t>
            </a:r>
          </a:p>
          <a:p>
            <a:r>
              <a:rPr lang="sr-Latn-CS" dirty="0"/>
              <a:t>Stalni profesionalni razvoj učitelja</a:t>
            </a:r>
            <a:endParaRPr lang="sl-SI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2" y="5949950"/>
            <a:ext cx="2663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Brigita Žarkovič Adlešič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12832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rejemanje spreme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260350"/>
            <a:ext cx="756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3200" b="1">
                <a:solidFill>
                  <a:schemeClr val="accent2"/>
                </a:solidFill>
                <a:latin typeface="Arial Rounded MT Bold" pitchFamily="34" charset="0"/>
              </a:rPr>
              <a:t>SPREMNOST NA PROMENE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3644900"/>
            <a:ext cx="2089150" cy="70167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l-SI" sz="2000" b="1">
                <a:solidFill>
                  <a:schemeClr val="accent2"/>
                </a:solidFill>
                <a:latin typeface="Arial Rounded MT Bold" pitchFamily="34" charset="0"/>
              </a:rPr>
              <a:t>ŠKOLSKI </a:t>
            </a:r>
          </a:p>
          <a:p>
            <a:pPr algn="ctr"/>
            <a:r>
              <a:rPr lang="sl-SI" sz="2000" b="1">
                <a:solidFill>
                  <a:schemeClr val="accent2"/>
                </a:solidFill>
                <a:latin typeface="Arial Rounded MT Bold" pitchFamily="34" charset="0"/>
              </a:rPr>
              <a:t>RAZVOJNI TIM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258888" y="2636838"/>
            <a:ext cx="433387" cy="720725"/>
          </a:xfrm>
          <a:prstGeom prst="downArrow">
            <a:avLst>
              <a:gd name="adj1" fmla="val 50000"/>
              <a:gd name="adj2" fmla="val 41575"/>
            </a:avLst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115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01208" y="3196"/>
            <a:ext cx="4042792" cy="1143000"/>
          </a:xfrm>
        </p:spPr>
        <p:txBody>
          <a:bodyPr/>
          <a:lstStyle/>
          <a:p>
            <a:r>
              <a:rPr lang="sl-SI" dirty="0" err="1" smtClean="0"/>
              <a:t>Uvođenje</a:t>
            </a:r>
            <a:r>
              <a:rPr lang="sl-SI" dirty="0" smtClean="0"/>
              <a:t> </a:t>
            </a:r>
            <a:r>
              <a:rPr lang="sl-SI" dirty="0" err="1" smtClean="0"/>
              <a:t>promjena</a:t>
            </a:r>
            <a:r>
              <a:rPr lang="sl-SI" dirty="0" smtClean="0"/>
              <a:t> na nivoju </a:t>
            </a:r>
            <a:r>
              <a:rPr lang="sl-SI" dirty="0" err="1" smtClean="0"/>
              <a:t>škole</a:t>
            </a:r>
            <a:endParaRPr lang="sl-SI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5750" y="1857375"/>
            <a:ext cx="2928938" cy="14311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 dirty="0" err="1" smtClean="0">
                <a:solidFill>
                  <a:srgbClr val="000066"/>
                </a:solidFill>
              </a:rPr>
              <a:t>Školski</a:t>
            </a:r>
            <a:r>
              <a:rPr lang="sl-SI" sz="2000" b="1" dirty="0" smtClean="0">
                <a:solidFill>
                  <a:srgbClr val="000066"/>
                </a:solidFill>
              </a:rPr>
              <a:t> </a:t>
            </a:r>
            <a:r>
              <a:rPr lang="sl-SI" sz="2000" b="1" dirty="0">
                <a:solidFill>
                  <a:srgbClr val="000066"/>
                </a:solidFill>
              </a:rPr>
              <a:t>razvojni tim</a:t>
            </a:r>
          </a:p>
          <a:p>
            <a:pPr>
              <a:spcBef>
                <a:spcPct val="50000"/>
              </a:spcBef>
              <a:defRPr/>
            </a:pPr>
            <a:r>
              <a:rPr lang="sl-SI" b="1" dirty="0"/>
              <a:t>Projekt</a:t>
            </a:r>
          </a:p>
          <a:p>
            <a:pPr>
              <a:spcBef>
                <a:spcPct val="50000"/>
              </a:spcBef>
              <a:defRPr/>
            </a:pPr>
            <a:r>
              <a:rPr lang="sl-SI" sz="1600" b="1" dirty="0"/>
              <a:t>PODPORA ŠOLAM ZA </a:t>
            </a:r>
            <a:r>
              <a:rPr lang="sl-SI" sz="1600" b="1" dirty="0" smtClean="0"/>
              <a:t>UVOĐENJE PROMJENA</a:t>
            </a:r>
            <a:endParaRPr lang="sl-SI" sz="1600" b="1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429375" y="4572000"/>
            <a:ext cx="2428875" cy="14311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l-SI" sz="2000" b="1" dirty="0">
                <a:solidFill>
                  <a:srgbClr val="000066"/>
                </a:solidFill>
              </a:rPr>
              <a:t>Projektni timi</a:t>
            </a:r>
            <a:endParaRPr lang="sl-SI" b="1" dirty="0"/>
          </a:p>
          <a:p>
            <a:pPr algn="r">
              <a:spcBef>
                <a:spcPct val="50000"/>
              </a:spcBef>
              <a:defRPr/>
            </a:pPr>
            <a:r>
              <a:rPr lang="sl-SI" b="1" dirty="0"/>
              <a:t>Projekt</a:t>
            </a:r>
          </a:p>
          <a:p>
            <a:pPr algn="r">
              <a:spcBef>
                <a:spcPct val="50000"/>
              </a:spcBef>
              <a:defRPr/>
            </a:pPr>
            <a:r>
              <a:rPr lang="sl-SI" sz="1600" b="1" dirty="0" smtClean="0"/>
              <a:t>KROSKURIKULARNO POVEZIVANJE</a:t>
            </a:r>
            <a:endParaRPr lang="sl-SI" sz="1600" b="1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57188" y="4857750"/>
            <a:ext cx="2286000" cy="14311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 dirty="0">
                <a:solidFill>
                  <a:srgbClr val="000066"/>
                </a:solidFill>
              </a:rPr>
              <a:t>Predmetni aktivi</a:t>
            </a:r>
          </a:p>
          <a:p>
            <a:pPr>
              <a:spcBef>
                <a:spcPct val="50000"/>
              </a:spcBef>
              <a:defRPr/>
            </a:pPr>
            <a:r>
              <a:rPr lang="sl-SI" b="1" dirty="0"/>
              <a:t>Projekt</a:t>
            </a:r>
          </a:p>
          <a:p>
            <a:pPr>
              <a:spcBef>
                <a:spcPct val="50000"/>
              </a:spcBef>
              <a:defRPr/>
            </a:pPr>
            <a:r>
              <a:rPr lang="sl-SI" sz="1600" b="1" dirty="0" smtClean="0"/>
              <a:t>NASTAVNI PROGRAMI</a:t>
            </a:r>
            <a:endParaRPr lang="sl-SI" sz="16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2664613" y="329496"/>
            <a:ext cx="3814774" cy="3814774"/>
            <a:chOff x="2664612" y="79474"/>
            <a:chExt cx="3814774" cy="3814774"/>
          </a:xfrm>
        </p:grpSpPr>
        <p:sp>
          <p:nvSpPr>
            <p:cNvPr id="14" name="Elipsa 13"/>
            <p:cNvSpPr/>
            <p:nvPr/>
          </p:nvSpPr>
          <p:spPr>
            <a:xfrm>
              <a:off x="2664612" y="79474"/>
              <a:ext cx="3814774" cy="3814774"/>
            </a:xfrm>
            <a:prstGeom prst="ellipse">
              <a:avLst/>
            </a:prstGeom>
            <a:solidFill>
              <a:srgbClr val="000099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a 4"/>
            <p:cNvSpPr/>
            <p:nvPr/>
          </p:nvSpPr>
          <p:spPr>
            <a:xfrm>
              <a:off x="3173249" y="747060"/>
              <a:ext cx="2797501" cy="171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6500" kern="1200" dirty="0" smtClean="0">
                  <a:solidFill>
                    <a:srgbClr val="00B0F0"/>
                  </a:solidFill>
                  <a:latin typeface="Arial Rounded MT Bold" pitchFamily="34" charset="0"/>
                </a:rPr>
                <a:t>ŠRT</a:t>
              </a:r>
              <a:endParaRPr lang="sl-SI" sz="6500" kern="1200" dirty="0">
                <a:solidFill>
                  <a:srgbClr val="00B0F0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041111" y="2713730"/>
            <a:ext cx="3814774" cy="3814774"/>
            <a:chOff x="4041110" y="2463708"/>
            <a:chExt cx="3814774" cy="3814774"/>
          </a:xfrm>
        </p:grpSpPr>
        <p:sp>
          <p:nvSpPr>
            <p:cNvPr id="12" name="Elipsa 11"/>
            <p:cNvSpPr/>
            <p:nvPr/>
          </p:nvSpPr>
          <p:spPr>
            <a:xfrm>
              <a:off x="4041110" y="2463708"/>
              <a:ext cx="3814774" cy="3814774"/>
            </a:xfrm>
            <a:prstGeom prst="ellipse">
              <a:avLst/>
            </a:prstGeom>
            <a:solidFill>
              <a:srgbClr val="00EBE6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a 6"/>
            <p:cNvSpPr/>
            <p:nvPr/>
          </p:nvSpPr>
          <p:spPr>
            <a:xfrm>
              <a:off x="5207795" y="3449192"/>
              <a:ext cx="2288864" cy="2098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6500" kern="1200" dirty="0" smtClean="0">
                  <a:solidFill>
                    <a:srgbClr val="000066"/>
                  </a:solidFill>
                  <a:latin typeface="Arial Rounded MT Bold" pitchFamily="34" charset="0"/>
                </a:rPr>
                <a:t>PT</a:t>
              </a:r>
              <a:endParaRPr lang="sl-SI" sz="6500" kern="1200" dirty="0">
                <a:solidFill>
                  <a:srgbClr val="000066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288115" y="2713730"/>
            <a:ext cx="3814774" cy="3814774"/>
            <a:chOff x="1288114" y="2463708"/>
            <a:chExt cx="3814774" cy="3814774"/>
          </a:xfrm>
        </p:grpSpPr>
        <p:sp>
          <p:nvSpPr>
            <p:cNvPr id="10" name="Elipsa 9"/>
            <p:cNvSpPr/>
            <p:nvPr/>
          </p:nvSpPr>
          <p:spPr>
            <a:xfrm>
              <a:off x="1288114" y="2463708"/>
              <a:ext cx="3814774" cy="381477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Elipsa 8"/>
            <p:cNvSpPr/>
            <p:nvPr/>
          </p:nvSpPr>
          <p:spPr>
            <a:xfrm>
              <a:off x="1647339" y="3449192"/>
              <a:ext cx="2288864" cy="2098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6500" kern="1200" dirty="0" smtClean="0">
                  <a:solidFill>
                    <a:srgbClr val="000066"/>
                  </a:solidFill>
                </a:rPr>
                <a:t>     </a:t>
              </a:r>
              <a:r>
                <a:rPr lang="sl-SI" sz="6500" kern="1200" dirty="0" smtClean="0">
                  <a:solidFill>
                    <a:srgbClr val="000066"/>
                  </a:solidFill>
                  <a:latin typeface="Arial Rounded MT Bold" pitchFamily="34" charset="0"/>
                </a:rPr>
                <a:t>PA</a:t>
              </a:r>
              <a:endParaRPr lang="sl-SI" sz="6500" kern="1200" dirty="0">
                <a:solidFill>
                  <a:srgbClr val="000066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456407" y="6528504"/>
            <a:ext cx="2087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l-SI" sz="1200" dirty="0" smtClean="0"/>
              <a:t>Izvor: </a:t>
            </a:r>
            <a:r>
              <a:rPr lang="sl-SI" sz="1200" dirty="0"/>
              <a:t>Katja Pavlič Škerjanc</a:t>
            </a:r>
          </a:p>
        </p:txBody>
      </p:sp>
    </p:spTree>
    <p:extLst>
      <p:ext uri="{BB962C8B-B14F-4D97-AF65-F5344CB8AC3E}">
        <p14:creationId xmlns:p14="http://schemas.microsoft.com/office/powerpoint/2010/main" val="35643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Kako dalje?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20528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/>
              <a:t>Projekti (inovacijski, razvojni….)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 err="1"/>
              <a:t>Stručno</a:t>
            </a:r>
            <a:r>
              <a:rPr lang="sl-SI" sz="2400" dirty="0"/>
              <a:t> </a:t>
            </a:r>
            <a:r>
              <a:rPr lang="sl-SI" sz="2400" dirty="0" err="1"/>
              <a:t>usposobljavanje</a:t>
            </a:r>
            <a:r>
              <a:rPr lang="sl-SI" sz="2400" dirty="0"/>
              <a:t> </a:t>
            </a:r>
            <a:r>
              <a:rPr lang="sl-SI" sz="2400" dirty="0" err="1"/>
              <a:t>svih</a:t>
            </a:r>
            <a:r>
              <a:rPr lang="sl-SI" sz="2400" dirty="0"/>
              <a:t> u </a:t>
            </a:r>
            <a:r>
              <a:rPr lang="sl-SI" sz="2400" dirty="0" err="1"/>
              <a:t>školskom</a:t>
            </a:r>
            <a:r>
              <a:rPr lang="sl-SI" sz="2400" dirty="0"/>
              <a:t> kolektivu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 err="1"/>
              <a:t>Omogućiti</a:t>
            </a:r>
            <a:r>
              <a:rPr lang="sl-SI" sz="2400" dirty="0"/>
              <a:t> </a:t>
            </a:r>
            <a:r>
              <a:rPr lang="sl-SI" sz="2400" dirty="0" err="1"/>
              <a:t>stručni</a:t>
            </a:r>
            <a:r>
              <a:rPr lang="sl-SI" sz="2400" dirty="0"/>
              <a:t> </a:t>
            </a:r>
            <a:r>
              <a:rPr lang="sl-SI" sz="2400" dirty="0" err="1"/>
              <a:t>suport</a:t>
            </a:r>
            <a:r>
              <a:rPr lang="sl-SI" sz="2400" dirty="0"/>
              <a:t> (ZŠ, instituti, visoke </a:t>
            </a:r>
            <a:r>
              <a:rPr lang="sl-SI" sz="2400" dirty="0" err="1"/>
              <a:t>škole</a:t>
            </a:r>
            <a:r>
              <a:rPr lang="sl-SI" sz="2400" dirty="0"/>
              <a:t>….)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/>
              <a:t>Aktivna </a:t>
            </a:r>
            <a:r>
              <a:rPr lang="sl-SI" sz="2400" dirty="0" err="1"/>
              <a:t>uključenost</a:t>
            </a:r>
            <a:r>
              <a:rPr lang="sl-SI" sz="2400" dirty="0"/>
              <a:t> </a:t>
            </a:r>
            <a:r>
              <a:rPr lang="sl-SI" sz="2400" dirty="0" err="1"/>
              <a:t>svih</a:t>
            </a:r>
            <a:r>
              <a:rPr lang="sl-SI" sz="2400" dirty="0"/>
              <a:t> u </a:t>
            </a:r>
            <a:r>
              <a:rPr lang="sl-SI" sz="2400" dirty="0" err="1"/>
              <a:t>školskom</a:t>
            </a:r>
            <a:r>
              <a:rPr lang="sl-SI" sz="2400" dirty="0"/>
              <a:t> kolektivu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/>
              <a:t>Analiza stanja (kvantitativna i kvalitativna) </a:t>
            </a:r>
            <a:r>
              <a:rPr lang="sl-SI" sz="2400" dirty="0" err="1"/>
              <a:t>prije</a:t>
            </a:r>
            <a:r>
              <a:rPr lang="sl-SI" sz="2400" dirty="0"/>
              <a:t> </a:t>
            </a:r>
            <a:r>
              <a:rPr lang="sl-SI" sz="2400" dirty="0" err="1"/>
              <a:t>uvođenja</a:t>
            </a:r>
            <a:r>
              <a:rPr lang="sl-SI" sz="2400" dirty="0"/>
              <a:t> </a:t>
            </a:r>
            <a:r>
              <a:rPr lang="sl-SI" sz="2400" dirty="0" err="1"/>
              <a:t>promjena</a:t>
            </a:r>
            <a:endParaRPr lang="sl-SI" sz="2400" dirty="0"/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 err="1"/>
              <a:t>Otvorena</a:t>
            </a:r>
            <a:r>
              <a:rPr lang="sl-SI" sz="2400" dirty="0"/>
              <a:t> </a:t>
            </a:r>
            <a:r>
              <a:rPr lang="sl-SI" sz="2400" dirty="0" err="1"/>
              <a:t>školska</a:t>
            </a:r>
            <a:r>
              <a:rPr lang="sl-SI" sz="2400" dirty="0"/>
              <a:t> klima (</a:t>
            </a:r>
            <a:r>
              <a:rPr lang="sl-SI" sz="2400" dirty="0" err="1"/>
              <a:t>uloga</a:t>
            </a:r>
            <a:r>
              <a:rPr lang="sl-SI" sz="2400" dirty="0"/>
              <a:t> ravnatelja!)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 err="1"/>
              <a:t>Škola</a:t>
            </a:r>
            <a:r>
              <a:rPr lang="sl-SI" sz="2400" dirty="0"/>
              <a:t> mora </a:t>
            </a:r>
            <a:r>
              <a:rPr lang="sl-SI" sz="2400" dirty="0" err="1"/>
              <a:t>imati</a:t>
            </a:r>
            <a:r>
              <a:rPr lang="sl-SI" sz="2400" dirty="0"/>
              <a:t> jasan cilj (</a:t>
            </a:r>
            <a:r>
              <a:rPr lang="sl-SI" sz="2400" dirty="0" err="1"/>
              <a:t>šta</a:t>
            </a:r>
            <a:r>
              <a:rPr lang="sl-SI" sz="2400" dirty="0"/>
              <a:t> želi </a:t>
            </a:r>
            <a:r>
              <a:rPr lang="sl-SI" sz="2400" dirty="0" err="1"/>
              <a:t>promijeniti</a:t>
            </a:r>
            <a:r>
              <a:rPr lang="sl-SI" sz="2400" dirty="0"/>
              <a:t>, kako…)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 err="1"/>
              <a:t>Škola</a:t>
            </a:r>
            <a:r>
              <a:rPr lang="sl-SI" sz="2400" dirty="0"/>
              <a:t> </a:t>
            </a:r>
            <a:r>
              <a:rPr lang="sl-SI" sz="2400" dirty="0" err="1"/>
              <a:t>kao</a:t>
            </a:r>
            <a:r>
              <a:rPr lang="sl-SI" sz="2400" dirty="0"/>
              <a:t> organizacija </a:t>
            </a:r>
            <a:r>
              <a:rPr lang="sl-SI" sz="2400" dirty="0" err="1"/>
              <a:t>koja</a:t>
            </a:r>
            <a:r>
              <a:rPr lang="sl-SI" sz="2400" dirty="0"/>
              <a:t> se uči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sl-SI" sz="2400" dirty="0" err="1"/>
              <a:t>Samoevalvacija</a:t>
            </a:r>
            <a:r>
              <a:rPr lang="sl-SI" sz="2400" dirty="0"/>
              <a:t> i </a:t>
            </a:r>
            <a:r>
              <a:rPr lang="sl-SI" sz="2400" dirty="0" smtClean="0"/>
              <a:t>refleksija</a:t>
            </a:r>
          </a:p>
          <a:p>
            <a:pPr marL="457200" indent="-457200">
              <a:lnSpc>
                <a:spcPct val="80000"/>
              </a:lnSpc>
              <a:buFont typeface="Arial" charset="0"/>
              <a:buNone/>
            </a:pPr>
            <a:endParaRPr lang="sl-SI" sz="1200" dirty="0" smtClean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sl-SI" sz="1200" dirty="0" smtClean="0"/>
              <a:t>Konferenca </a:t>
            </a:r>
            <a:r>
              <a:rPr lang="sl-SI" sz="1200" dirty="0" err="1"/>
              <a:t>ministara</a:t>
            </a:r>
            <a:r>
              <a:rPr lang="sl-SI" sz="1200" dirty="0"/>
              <a:t> za </a:t>
            </a:r>
            <a:r>
              <a:rPr lang="sl-SI" sz="1200" dirty="0" err="1"/>
              <a:t>obrazovanje</a:t>
            </a:r>
            <a:r>
              <a:rPr lang="sl-SI" sz="1200" dirty="0"/>
              <a:t> država članica OECD, 18.-19.3</a:t>
            </a:r>
            <a:r>
              <a:rPr lang="sl-SI" sz="1200" dirty="0" smtClean="0"/>
              <a:t>. 2006 </a:t>
            </a:r>
            <a:r>
              <a:rPr lang="sl-SI" sz="1200" dirty="0"/>
              <a:t>Dublin na temu </a:t>
            </a:r>
            <a:r>
              <a:rPr lang="sl-SI" sz="1200" dirty="0" err="1"/>
              <a:t>Unapređivanje</a:t>
            </a:r>
            <a:r>
              <a:rPr lang="sl-SI" sz="1200" dirty="0"/>
              <a:t> kvaliteta </a:t>
            </a:r>
            <a:r>
              <a:rPr lang="sl-SI" sz="1200" dirty="0" err="1"/>
              <a:t>obrazovanja</a:t>
            </a:r>
            <a:r>
              <a:rPr lang="sl-SI" sz="1200" dirty="0"/>
              <a:t> za </a:t>
            </a:r>
            <a:r>
              <a:rPr lang="sl-SI" sz="1200" dirty="0" err="1"/>
              <a:t>sve</a:t>
            </a:r>
            <a:endParaRPr lang="sl-SI" sz="1200" dirty="0"/>
          </a:p>
          <a:p>
            <a:pPr marL="741363" lvl="1" indent="-381000">
              <a:lnSpc>
                <a:spcPct val="80000"/>
              </a:lnSpc>
            </a:pP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400" dirty="0" smtClean="0"/>
              <a:t>Hvala na </a:t>
            </a:r>
            <a:r>
              <a:rPr lang="sl-SI" sz="4400" dirty="0" err="1" smtClean="0"/>
              <a:t>pažnji</a:t>
            </a:r>
            <a:endParaRPr lang="sl-SI" sz="4400" dirty="0" smtClean="0"/>
          </a:p>
          <a:p>
            <a:endParaRPr lang="sl-SI" dirty="0"/>
          </a:p>
          <a:p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E-</a:t>
            </a:r>
            <a:r>
              <a:rPr lang="sl-SI" dirty="0" err="1" smtClean="0"/>
              <a:t>mail</a:t>
            </a:r>
            <a:r>
              <a:rPr lang="sl-SI" dirty="0" smtClean="0"/>
              <a:t>: </a:t>
            </a:r>
            <a:r>
              <a:rPr lang="sl-SI" dirty="0" err="1" smtClean="0"/>
              <a:t>branko.slivar@zrss.si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85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Iskustvo</a:t>
            </a:r>
            <a:r>
              <a:rPr lang="sl-SI" dirty="0" smtClean="0"/>
              <a:t> Slovenije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Uvođenje mature 1991-96 </a:t>
            </a:r>
          </a:p>
          <a:p>
            <a:r>
              <a:rPr lang="hr-HR" dirty="0" smtClean="0"/>
              <a:t>Uvođenje 9-godišnje OŠ (reforma školskog sustava) – 1999-(do 2003 pokus) - 2008</a:t>
            </a:r>
          </a:p>
          <a:p>
            <a:r>
              <a:rPr lang="hr-HR" dirty="0" err="1" smtClean="0"/>
              <a:t>Kurikularna</a:t>
            </a:r>
            <a:r>
              <a:rPr lang="hr-HR" dirty="0" smtClean="0"/>
              <a:t> obnova (reforma) srednje škole 1998</a:t>
            </a:r>
          </a:p>
          <a:p>
            <a:r>
              <a:rPr lang="hr-HR" dirty="0" smtClean="0"/>
              <a:t>Didaktička obnova 2003 - 2006</a:t>
            </a:r>
          </a:p>
          <a:p>
            <a:r>
              <a:rPr lang="hr-HR" dirty="0" smtClean="0"/>
              <a:t>Modernizacija NP za OŠ i GIM 2006 -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77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sl-SI" dirty="0" err="1" smtClean="0"/>
              <a:t>Implemantaciji</a:t>
            </a:r>
            <a:r>
              <a:rPr lang="sl-SI" dirty="0" smtClean="0"/>
              <a:t> </a:t>
            </a:r>
            <a:r>
              <a:rPr lang="sl-SI" dirty="0"/>
              <a:t>plana i programa OŠ</a:t>
            </a:r>
            <a:endParaRPr lang="sl-SI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856984" cy="5256584"/>
          </a:xfrm>
        </p:spPr>
        <p:txBody>
          <a:bodyPr/>
          <a:lstStyle/>
          <a:p>
            <a:pPr eaLnBrk="1" hangingPunct="1"/>
            <a:r>
              <a:rPr lang="hr-HR" sz="1600" dirty="0" err="1" smtClean="0"/>
              <a:t>promene</a:t>
            </a:r>
            <a:r>
              <a:rPr lang="hr-HR" sz="1600" dirty="0" smtClean="0"/>
              <a:t> su u nastavnom planu (</a:t>
            </a:r>
            <a:r>
              <a:rPr lang="hr-HR" sz="1600" dirty="0" err="1" smtClean="0"/>
              <a:t>predmetnik</a:t>
            </a:r>
            <a:r>
              <a:rPr lang="hr-HR" sz="1600" dirty="0" smtClean="0"/>
              <a:t>) i prvenstveno u nastavnim programima pojedinih predmeta, koji nisu više </a:t>
            </a:r>
            <a:r>
              <a:rPr lang="hr-HR" sz="1600" b="1" dirty="0" smtClean="0"/>
              <a:t>sadržajno</a:t>
            </a:r>
            <a:r>
              <a:rPr lang="hr-HR" sz="1600" dirty="0" smtClean="0"/>
              <a:t> nego </a:t>
            </a:r>
            <a:r>
              <a:rPr lang="hr-HR" sz="1600" b="1" dirty="0" smtClean="0"/>
              <a:t>ciljno </a:t>
            </a:r>
            <a:r>
              <a:rPr lang="hr-HR" sz="1600" b="1" dirty="0" err="1" smtClean="0"/>
              <a:t>utemeljni</a:t>
            </a:r>
            <a:r>
              <a:rPr lang="hr-HR" sz="1600" dirty="0" smtClean="0"/>
              <a:t>, što znači da </a:t>
            </a:r>
            <a:r>
              <a:rPr lang="hr-HR" sz="1600" b="1" dirty="0" smtClean="0"/>
              <a:t>ciljevi </a:t>
            </a:r>
            <a:r>
              <a:rPr lang="hr-HR" sz="1600" dirty="0" smtClean="0"/>
              <a:t>određuju, </a:t>
            </a:r>
            <a:r>
              <a:rPr lang="hr-HR" sz="1600" dirty="0" err="1" smtClean="0"/>
              <a:t>šta</a:t>
            </a:r>
            <a:r>
              <a:rPr lang="hr-HR" sz="1600" dirty="0" smtClean="0"/>
              <a:t> bi učenici morali dostići kod pojedinih predmeta, na kraju pojedinih perioda su određeni </a:t>
            </a:r>
            <a:r>
              <a:rPr lang="hr-HR" sz="1600" b="1" dirty="0" smtClean="0"/>
              <a:t>standardi znanja</a:t>
            </a:r>
            <a:r>
              <a:rPr lang="hr-HR" sz="1600" dirty="0" smtClean="0"/>
              <a:t>, koji su osnova za </a:t>
            </a:r>
            <a:r>
              <a:rPr lang="hr-HR" sz="1600" dirty="0" err="1" smtClean="0"/>
              <a:t>provjerivanje</a:t>
            </a:r>
            <a:r>
              <a:rPr lang="hr-HR" sz="1600" dirty="0" smtClean="0"/>
              <a:t> i ocjenjivanje.</a:t>
            </a:r>
          </a:p>
          <a:p>
            <a:pPr eaLnBrk="1" hangingPunct="1">
              <a:lnSpc>
                <a:spcPct val="90000"/>
              </a:lnSpc>
            </a:pPr>
            <a:r>
              <a:rPr lang="hr-HR" sz="1600" dirty="0" smtClean="0"/>
              <a:t>Obavezno školovanje traje devet godina (od 6 do 14 godina starosti);</a:t>
            </a:r>
          </a:p>
          <a:p>
            <a:pPr eaLnBrk="1" hangingPunct="1">
              <a:lnSpc>
                <a:spcPct val="90000"/>
              </a:lnSpc>
            </a:pPr>
            <a:r>
              <a:rPr lang="hr-HR" sz="1600" dirty="0" err="1" smtClean="0"/>
              <a:t>Podeljeno</a:t>
            </a:r>
            <a:r>
              <a:rPr lang="hr-HR" sz="1600" dirty="0" smtClean="0"/>
              <a:t> je na tri odgojno obrazovna perioda: prvi odgojno obrazovni period obuhvata 1., 2. i 3. razred, drugi 4.,5. i 6. razred i treći 7., 8. i 9. razred;</a:t>
            </a:r>
          </a:p>
          <a:p>
            <a:pPr>
              <a:lnSpc>
                <a:spcPct val="90000"/>
              </a:lnSpc>
            </a:pPr>
            <a:r>
              <a:rPr lang="hr-HR" sz="1600" dirty="0" smtClean="0"/>
              <a:t>Načini </a:t>
            </a:r>
            <a:r>
              <a:rPr lang="hr-HR" sz="1600" dirty="0" err="1" smtClean="0"/>
              <a:t>ocenjivanja</a:t>
            </a:r>
            <a:r>
              <a:rPr lang="hr-HR" sz="1600" dirty="0" smtClean="0"/>
              <a:t> u pojedinim odgojno obrazovnim periodima su </a:t>
            </a:r>
            <a:r>
              <a:rPr lang="hr-HR" sz="1600" dirty="0" err="1" smtClean="0"/>
              <a:t>različliti</a:t>
            </a:r>
            <a:r>
              <a:rPr lang="hr-HR" sz="1600" dirty="0" smtClean="0"/>
              <a:t>. U prvom je </a:t>
            </a:r>
            <a:r>
              <a:rPr lang="hr-HR" sz="1600" dirty="0" err="1" smtClean="0"/>
              <a:t>ocenjivanje</a:t>
            </a:r>
            <a:r>
              <a:rPr lang="hr-HR" sz="1600" dirty="0" smtClean="0"/>
              <a:t> opisno, u drugom kombinacija opisnog i brojčanog, u trećem periodu samo brojčano;</a:t>
            </a:r>
          </a:p>
          <a:p>
            <a:pPr>
              <a:lnSpc>
                <a:spcPct val="90000"/>
              </a:lnSpc>
            </a:pPr>
            <a:r>
              <a:rPr lang="hr-HR" sz="1600" dirty="0" smtClean="0"/>
              <a:t>Od zadnjeg </a:t>
            </a:r>
            <a:r>
              <a:rPr lang="hr-HR" sz="1600" dirty="0" err="1" smtClean="0"/>
              <a:t>tromesečja</a:t>
            </a:r>
            <a:r>
              <a:rPr lang="hr-HR" sz="1600" dirty="0" smtClean="0"/>
              <a:t> 4. razreda do kraja 7. razreda se može izvoditi do ¼ nastavnih sati slovenskog jezika (materinjeg jezika), matematike i stranog jezika u homogenim grupama, koje su prilagođene potrebama i znanju učenika (fleksibilna </a:t>
            </a:r>
            <a:r>
              <a:rPr lang="hr-HR" sz="1600" dirty="0" err="1" smtClean="0"/>
              <a:t>diferenciacija</a:t>
            </a:r>
            <a:r>
              <a:rPr lang="hr-HR" sz="1600" dirty="0" smtClean="0"/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hr-HR" sz="1600" dirty="0" smtClean="0"/>
              <a:t>U 8. i 9. razredu se nastava tih predmeta (slovenski jezik odnosno materinji jezik, strani jezik i matematika) izvodi na tri različita nivoa </a:t>
            </a:r>
            <a:r>
              <a:rPr lang="hr-HR" sz="1600" dirty="0" err="1" smtClean="0"/>
              <a:t>zahtevnosti</a:t>
            </a:r>
            <a:r>
              <a:rPr lang="hr-HR" sz="1600" dirty="0" smtClean="0"/>
              <a:t> </a:t>
            </a:r>
            <a:r>
              <a:rPr lang="hr-HR" sz="1600" dirty="0" err="1" smtClean="0"/>
              <a:t>celu</a:t>
            </a:r>
            <a:r>
              <a:rPr lang="hr-HR" sz="1600" dirty="0" smtClean="0"/>
              <a:t> školsku godinu i učenici su stalno raspoređeni u grupe sa mogućnošću prelaska iz jedne grupe u drugu (</a:t>
            </a:r>
            <a:r>
              <a:rPr lang="hr-HR" sz="1600" dirty="0" err="1" smtClean="0"/>
              <a:t>delimična</a:t>
            </a:r>
            <a:r>
              <a:rPr lang="hr-HR" sz="1600" dirty="0" smtClean="0"/>
              <a:t> vanjska </a:t>
            </a:r>
            <a:r>
              <a:rPr lang="hr-HR" sz="1600" dirty="0" err="1" smtClean="0"/>
              <a:t>diferenciacija</a:t>
            </a:r>
            <a:r>
              <a:rPr lang="hr-HR" sz="1600" dirty="0" smtClean="0"/>
              <a:t> kao trajno raspoređivanje učenika na različite razine </a:t>
            </a:r>
            <a:r>
              <a:rPr lang="hr-HR" sz="1600" dirty="0" err="1" smtClean="0"/>
              <a:t>zahtevnosti</a:t>
            </a:r>
            <a:r>
              <a:rPr lang="hr-HR" sz="1600" dirty="0" smtClean="0"/>
              <a:t> sa mogućnošću prelaska, kod tri predmeta);</a:t>
            </a:r>
          </a:p>
          <a:p>
            <a:pPr eaLnBrk="1" hangingPunct="1">
              <a:lnSpc>
                <a:spcPct val="90000"/>
              </a:lnSpc>
            </a:pPr>
            <a:r>
              <a:rPr lang="hr-HR" sz="1600" dirty="0" smtClean="0"/>
              <a:t>U 7., 8. i 9. razredu učenici, uzimajući u obzir vlastite želje, interese i </a:t>
            </a:r>
            <a:r>
              <a:rPr lang="hr-HR" sz="1600" dirty="0" err="1" smtClean="0"/>
              <a:t>nagnjenja</a:t>
            </a:r>
            <a:r>
              <a:rPr lang="hr-HR" sz="1600" dirty="0" smtClean="0"/>
              <a:t> izabiru iz fonda izbornih predmeta dva ili tri izborna predmeta, koji </a:t>
            </a:r>
            <a:r>
              <a:rPr lang="hr-HR" sz="1600" dirty="0" err="1" smtClean="0"/>
              <a:t>so</a:t>
            </a:r>
            <a:r>
              <a:rPr lang="hr-HR" sz="1600" dirty="0" smtClean="0"/>
              <a:t> </a:t>
            </a:r>
            <a:r>
              <a:rPr lang="hr-HR" sz="1600" dirty="0" err="1" smtClean="0"/>
              <a:t>jednakovredni</a:t>
            </a:r>
            <a:r>
              <a:rPr lang="hr-HR" sz="1600" dirty="0" smtClean="0"/>
              <a:t> obaveznim predmetima i uče se te </a:t>
            </a:r>
            <a:r>
              <a:rPr lang="hr-HR" sz="1600" dirty="0" err="1" smtClean="0"/>
              <a:t>ocenjuju</a:t>
            </a:r>
            <a:r>
              <a:rPr lang="hr-HR" sz="1600" dirty="0" smtClean="0"/>
              <a:t> </a:t>
            </a:r>
            <a:r>
              <a:rPr lang="hr-HR" sz="1600" dirty="0" err="1" smtClean="0"/>
              <a:t>jedanko</a:t>
            </a:r>
            <a:r>
              <a:rPr lang="hr-HR" sz="1600" dirty="0" smtClean="0"/>
              <a:t> kao i svi ostali predmeti;</a:t>
            </a:r>
          </a:p>
          <a:p>
            <a:pPr eaLnBrk="1" hangingPunct="1"/>
            <a:endParaRPr lang="sl-SI" sz="1600" dirty="0" smtClean="0"/>
          </a:p>
        </p:txBody>
      </p:sp>
    </p:spTree>
    <p:extLst>
      <p:ext uri="{BB962C8B-B14F-4D97-AF65-F5344CB8AC3E}">
        <p14:creationId xmlns:p14="http://schemas.microsoft.com/office/powerpoint/2010/main" val="24696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err="1" smtClean="0"/>
              <a:t>Odluka</a:t>
            </a:r>
            <a:r>
              <a:rPr lang="sl-SI" dirty="0" smtClean="0"/>
              <a:t> ministra o </a:t>
            </a:r>
            <a:r>
              <a:rPr lang="sl-SI" dirty="0" err="1" smtClean="0"/>
              <a:t>pokusnoj</a:t>
            </a:r>
            <a:r>
              <a:rPr lang="sl-SI" dirty="0" smtClean="0"/>
              <a:t> i </a:t>
            </a:r>
            <a:r>
              <a:rPr lang="sl-SI" dirty="0" err="1" smtClean="0"/>
              <a:t>postepenoj</a:t>
            </a:r>
            <a:r>
              <a:rPr lang="sl-SI" dirty="0" smtClean="0"/>
              <a:t> </a:t>
            </a:r>
            <a:r>
              <a:rPr lang="sl-SI" dirty="0" err="1" smtClean="0"/>
              <a:t>implemantaciji</a:t>
            </a:r>
            <a:r>
              <a:rPr lang="sl-SI" dirty="0" smtClean="0"/>
              <a:t> plana i programa OŠ: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sl-SI" sz="80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sl-SI" sz="80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charset="0"/>
              </a:rPr>
              <a:t>	</a:t>
            </a:r>
            <a:endParaRPr lang="sl-SI" sz="80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sl-SI" sz="80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943451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39552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2008/09 </a:t>
            </a:r>
            <a:r>
              <a:rPr lang="sl-SI" dirty="0" err="1" smtClean="0"/>
              <a:t>sve</a:t>
            </a:r>
            <a:r>
              <a:rPr lang="sl-SI" dirty="0" smtClean="0"/>
              <a:t> OŠ izvode 9-</a:t>
            </a:r>
            <a:r>
              <a:rPr lang="sl-SI" dirty="0" err="1" smtClean="0"/>
              <a:t>godišnji</a:t>
            </a:r>
            <a:r>
              <a:rPr lang="sl-SI" dirty="0" smtClean="0"/>
              <a:t> program (izvor V. Milekšič)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39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pPr eaLnBrk="1" hangingPunct="1"/>
            <a:r>
              <a:rPr lang="sl-SI" dirty="0" err="1" smtClean="0"/>
              <a:t>Uvjeti</a:t>
            </a:r>
            <a:r>
              <a:rPr lang="sl-SI" dirty="0" smtClean="0"/>
              <a:t> za </a:t>
            </a:r>
            <a:r>
              <a:rPr lang="sl-SI" dirty="0" err="1" smtClean="0"/>
              <a:t>takvu</a:t>
            </a:r>
            <a:r>
              <a:rPr lang="sl-SI" dirty="0" smtClean="0"/>
              <a:t> </a:t>
            </a:r>
            <a:r>
              <a:rPr lang="sl-SI" dirty="0" err="1" smtClean="0"/>
              <a:t>nastavu</a:t>
            </a:r>
            <a:r>
              <a:rPr lang="sl-SI" dirty="0" smtClean="0"/>
              <a:t> i učenje – </a:t>
            </a:r>
            <a:r>
              <a:rPr lang="sl-SI" dirty="0" err="1" smtClean="0"/>
              <a:t>obrazovanje</a:t>
            </a:r>
            <a:r>
              <a:rPr lang="sl-SI" dirty="0" smtClean="0"/>
              <a:t> i </a:t>
            </a:r>
            <a:r>
              <a:rPr lang="sl-SI" dirty="0" err="1" smtClean="0"/>
              <a:t>osposobljavanje</a:t>
            </a:r>
            <a:r>
              <a:rPr lang="sl-SI" dirty="0" smtClean="0"/>
              <a:t> učitelja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b="0" dirty="0" smtClean="0"/>
              <a:t>Moduli pedagoških fakulteta</a:t>
            </a:r>
            <a:br>
              <a:rPr lang="sl-SI" sz="2400" b="0" dirty="0" smtClean="0"/>
            </a:br>
            <a:r>
              <a:rPr lang="sl-SI" sz="2400" b="0" dirty="0" err="1" smtClean="0"/>
              <a:t>Seminari</a:t>
            </a:r>
            <a:r>
              <a:rPr lang="sl-SI" sz="2400" b="0" dirty="0" smtClean="0"/>
              <a:t> pedagoških i drugih fakulteta</a:t>
            </a:r>
            <a:br>
              <a:rPr lang="sl-SI" sz="2400" b="0" dirty="0" smtClean="0"/>
            </a:br>
            <a:r>
              <a:rPr lang="sl-SI" sz="2400" b="0" dirty="0" err="1" smtClean="0"/>
              <a:t>Seminari</a:t>
            </a:r>
            <a:r>
              <a:rPr lang="sl-SI" sz="2400" b="0" dirty="0" smtClean="0"/>
              <a:t> </a:t>
            </a:r>
            <a:r>
              <a:rPr lang="sl-SI" sz="2400" b="0" dirty="0" err="1" smtClean="0"/>
              <a:t>kurikularnih</a:t>
            </a:r>
            <a:r>
              <a:rPr lang="sl-SI" sz="2400" b="0" dirty="0" smtClean="0"/>
              <a:t> komisija</a:t>
            </a:r>
            <a:br>
              <a:rPr lang="sl-SI" sz="2400" b="0" dirty="0" smtClean="0"/>
            </a:br>
            <a:r>
              <a:rPr lang="sl-SI" sz="2400" b="0" dirty="0" err="1" smtClean="0"/>
              <a:t>Seminari</a:t>
            </a:r>
            <a:r>
              <a:rPr lang="sl-SI" sz="2400" b="0" dirty="0" smtClean="0"/>
              <a:t> Zavoda RS za </a:t>
            </a:r>
            <a:r>
              <a:rPr lang="sl-SI" sz="2400" b="0" dirty="0" err="1" smtClean="0"/>
              <a:t>školstvo</a:t>
            </a:r>
            <a:r>
              <a:rPr lang="sl-SI" sz="2400" b="0" dirty="0" smtClean="0"/>
              <a:t/>
            </a:r>
            <a:br>
              <a:rPr lang="sl-SI" sz="2400" b="0" dirty="0" smtClean="0"/>
            </a:br>
            <a:r>
              <a:rPr lang="sl-SI" sz="2400" b="0" dirty="0" smtClean="0"/>
              <a:t>Studijske grupe pod vodstvom Zavoda za </a:t>
            </a:r>
            <a:r>
              <a:rPr lang="sl-SI" sz="2400" b="0" dirty="0" err="1" smtClean="0"/>
              <a:t>školstvo</a:t>
            </a:r>
            <a:r>
              <a:rPr lang="sl-SI" sz="2400" b="0" dirty="0" smtClean="0"/>
              <a:t/>
            </a:r>
            <a:br>
              <a:rPr lang="sl-SI" sz="2400" b="0" dirty="0" smtClean="0"/>
            </a:br>
            <a:r>
              <a:rPr lang="sl-SI" sz="2400" b="0" dirty="0" smtClean="0"/>
              <a:t>Mentorska mreža </a:t>
            </a:r>
            <a:r>
              <a:rPr lang="sl-SI" sz="2400" b="0" dirty="0" err="1" smtClean="0"/>
              <a:t>škola</a:t>
            </a:r>
            <a:r>
              <a:rPr lang="sl-SI" sz="2400" b="0" dirty="0" smtClean="0"/>
              <a:t/>
            </a:r>
            <a:br>
              <a:rPr lang="sl-SI" sz="2400" b="0" dirty="0" smtClean="0"/>
            </a:br>
            <a:r>
              <a:rPr lang="sl-SI" sz="2400" b="0" dirty="0" err="1" smtClean="0"/>
              <a:t>Seminari</a:t>
            </a:r>
            <a:r>
              <a:rPr lang="sl-SI" sz="2400" b="0" dirty="0" smtClean="0"/>
              <a:t> drugih institucija</a:t>
            </a:r>
            <a:br>
              <a:rPr lang="sl-SI" sz="2400" b="0" dirty="0" smtClean="0"/>
            </a:br>
            <a:r>
              <a:rPr lang="sl-SI" sz="2400" b="0" dirty="0" err="1" smtClean="0"/>
              <a:t>Seminari</a:t>
            </a:r>
            <a:r>
              <a:rPr lang="sl-SI" sz="2400" b="0" dirty="0" smtClean="0"/>
              <a:t> </a:t>
            </a:r>
            <a:r>
              <a:rPr lang="sl-SI" sz="2400" b="0" dirty="0" err="1" smtClean="0"/>
              <a:t>izdavačkih</a:t>
            </a:r>
            <a:r>
              <a:rPr lang="sl-SI" sz="2400" b="0" dirty="0" smtClean="0"/>
              <a:t> </a:t>
            </a:r>
            <a:r>
              <a:rPr lang="sl-SI" sz="2400" b="0" dirty="0" err="1" smtClean="0"/>
              <a:t>kuća</a:t>
            </a:r>
            <a:r>
              <a:rPr lang="sl-SI" sz="2400" b="0" dirty="0" smtClean="0"/>
              <a:t> o </a:t>
            </a:r>
            <a:r>
              <a:rPr lang="sl-SI" sz="2400" b="0" dirty="0" err="1" smtClean="0"/>
              <a:t>upotrebi</a:t>
            </a:r>
            <a:r>
              <a:rPr lang="sl-SI" sz="2400" b="0" dirty="0" smtClean="0"/>
              <a:t> </a:t>
            </a:r>
            <a:r>
              <a:rPr lang="sl-SI" sz="2400" b="0" dirty="0" err="1" smtClean="0"/>
              <a:t>udžbenika</a:t>
            </a:r>
            <a:r>
              <a:rPr lang="sl-SI" sz="2400" b="0" dirty="0" smtClean="0"/>
              <a:t/>
            </a:r>
            <a:br>
              <a:rPr lang="sl-SI" sz="2400" b="0" dirty="0" smtClean="0"/>
            </a:br>
            <a:r>
              <a:rPr lang="sl-SI" sz="2400" b="0" dirty="0" smtClean="0"/>
              <a:t>itn.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sl-SI" sz="80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sl-SI" sz="80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sl-SI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Uvjeti za takvu nastavu i učenje – prostor, oprema i nastavna tehnologija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Gradnje i adaptacije škola uzimajući u obzir potrebe devetogodišnje škole;</a:t>
            </a:r>
          </a:p>
          <a:p>
            <a:pPr eaLnBrk="1" hangingPunct="1"/>
            <a:r>
              <a:rPr lang="sl-SI" smtClean="0"/>
              <a:t>Izrada svih udžbenika za sve predmete za sve razrede (osim izbornih predmeta);</a:t>
            </a:r>
          </a:p>
          <a:p>
            <a:pPr eaLnBrk="1" hangingPunct="1"/>
            <a:r>
              <a:rPr lang="sl-SI" smtClean="0"/>
              <a:t>Izrada preporučene nastavne tehnologije za pojedine predmete, razrede i oblasti;</a:t>
            </a:r>
          </a:p>
          <a:p>
            <a:pPr eaLnBrk="1" hangingPunct="1"/>
            <a:r>
              <a:rPr lang="sl-SI" smtClean="0"/>
              <a:t>Izrada kompjuterskih programa za podršku izradi rasporeda časova, postupak izbora izbornih predmeta, školsku administraciju.</a:t>
            </a:r>
          </a:p>
        </p:txBody>
      </p:sp>
    </p:spTree>
    <p:extLst>
      <p:ext uri="{BB962C8B-B14F-4D97-AF65-F5344CB8AC3E}">
        <p14:creationId xmlns:p14="http://schemas.microsoft.com/office/powerpoint/2010/main" val="33819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Iskustvo</a:t>
            </a:r>
            <a:r>
              <a:rPr lang="sl-SI" dirty="0" smtClean="0"/>
              <a:t> Slovenije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2188840"/>
          </a:xfrm>
        </p:spPr>
        <p:txBody>
          <a:bodyPr/>
          <a:lstStyle/>
          <a:p>
            <a:r>
              <a:rPr lang="hr-HR" dirty="0" err="1" smtClean="0"/>
              <a:t>Kurikularna</a:t>
            </a:r>
            <a:r>
              <a:rPr lang="hr-HR" dirty="0" smtClean="0"/>
              <a:t> obnova (reforma) srednje škole 1998</a:t>
            </a:r>
          </a:p>
          <a:p>
            <a:r>
              <a:rPr lang="hr-HR" dirty="0" smtClean="0"/>
              <a:t>Didaktička obnova 2003 - 2006</a:t>
            </a:r>
          </a:p>
          <a:p>
            <a:r>
              <a:rPr lang="hr-HR" dirty="0" smtClean="0"/>
              <a:t>Modernizacija NP za OŠ i GIM 2006 -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23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777875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rgbClr val="CC0000"/>
                </a:solidFill>
                <a:latin typeface="Arial Rounded MT Bold" pitchFamily="34" charset="0"/>
              </a:rPr>
              <a:t>PRAVCI </a:t>
            </a:r>
            <a:r>
              <a:rPr lang="sl-SI" smtClean="0">
                <a:solidFill>
                  <a:srgbClr val="CC0000"/>
                </a:solidFill>
                <a:latin typeface="Arial Rounded MT Bold" pitchFamily="34" charset="0"/>
              </a:rPr>
              <a:t>RAZVOJA </a:t>
            </a:r>
            <a:r>
              <a:rPr lang="en-US" smtClean="0">
                <a:solidFill>
                  <a:srgbClr val="CC0000"/>
                </a:solidFill>
                <a:latin typeface="Arial Rounded MT Bold" pitchFamily="34" charset="0"/>
              </a:rPr>
              <a:t>OBRA</a:t>
            </a:r>
            <a:r>
              <a:rPr lang="sl-SI" smtClean="0">
                <a:solidFill>
                  <a:srgbClr val="CC0000"/>
                </a:solidFill>
                <a:latin typeface="Arial Rounded MT Bold" pitchFamily="34" charset="0"/>
              </a:rPr>
              <a:t>ZOVANJA</a:t>
            </a:r>
            <a:br>
              <a:rPr lang="sl-SI" smtClean="0">
                <a:solidFill>
                  <a:srgbClr val="CC0000"/>
                </a:solidFill>
                <a:latin typeface="Arial Rounded MT Bold" pitchFamily="34" charset="0"/>
              </a:rPr>
            </a:br>
            <a:r>
              <a:rPr lang="sl-SI" smtClean="0">
                <a:solidFill>
                  <a:srgbClr val="CC0000"/>
                </a:solidFill>
                <a:latin typeface="Arial Rounded MT Bold" pitchFamily="34" charset="0"/>
              </a:rPr>
              <a:t> Nekoliko ključnih koncepata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47513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chemeClr val="accent2"/>
                </a:solidFill>
              </a:rPr>
              <a:t>društvo znanja = društvo </a:t>
            </a:r>
            <a:r>
              <a:rPr lang="sl-SI" sz="2400" b="1" dirty="0" err="1" smtClean="0">
                <a:solidFill>
                  <a:schemeClr val="accent2"/>
                </a:solidFill>
              </a:rPr>
              <a:t>koje</a:t>
            </a:r>
            <a:r>
              <a:rPr lang="sl-SI" sz="2400" b="1" dirty="0" smtClean="0">
                <a:solidFill>
                  <a:schemeClr val="accent2"/>
                </a:solidFill>
              </a:rPr>
              <a:t> uči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chemeClr val="accent2"/>
                </a:solidFill>
              </a:rPr>
              <a:t>kontinuiran razvoj</a:t>
            </a:r>
            <a:r>
              <a:rPr lang="sl-SI" sz="2400" b="1" dirty="0" smtClean="0"/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obrazovanje</a:t>
            </a:r>
            <a:r>
              <a:rPr lang="sl-SI" sz="2400" dirty="0" smtClean="0"/>
              <a:t> za </a:t>
            </a:r>
            <a:r>
              <a:rPr lang="sl-SI" sz="2400" dirty="0" err="1" smtClean="0"/>
              <a:t>danas</a:t>
            </a:r>
            <a:r>
              <a:rPr lang="sl-SI" sz="2400" dirty="0" smtClean="0"/>
              <a:t> i </a:t>
            </a:r>
            <a:r>
              <a:rPr lang="sl-SI" sz="2400" dirty="0" err="1" smtClean="0"/>
              <a:t>sutra</a:t>
            </a:r>
            <a:r>
              <a:rPr lang="sl-SI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err="1" smtClean="0">
                <a:solidFill>
                  <a:schemeClr val="accent2"/>
                </a:solidFill>
              </a:rPr>
              <a:t>obrazovanje</a:t>
            </a:r>
            <a:r>
              <a:rPr lang="sl-SI" sz="2400" b="1" dirty="0" smtClean="0">
                <a:solidFill>
                  <a:schemeClr val="accent2"/>
                </a:solidFill>
              </a:rPr>
              <a:t> za </a:t>
            </a:r>
            <a:r>
              <a:rPr lang="sl-SI" sz="2400" b="1" dirty="0" err="1" smtClean="0">
                <a:solidFill>
                  <a:schemeClr val="accent2"/>
                </a:solidFill>
              </a:rPr>
              <a:t>sve</a:t>
            </a:r>
            <a:r>
              <a:rPr lang="sl-SI" sz="2400" b="1" dirty="0" smtClean="0"/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poštovanje</a:t>
            </a:r>
            <a:r>
              <a:rPr lang="sl-SI" sz="2400" dirty="0" smtClean="0"/>
              <a:t> </a:t>
            </a:r>
            <a:r>
              <a:rPr lang="sl-SI" sz="2400" dirty="0" err="1" smtClean="0"/>
              <a:t>različitosti</a:t>
            </a:r>
            <a:r>
              <a:rPr lang="sl-SI" sz="2400" dirty="0" smtClean="0"/>
              <a:t>: </a:t>
            </a:r>
            <a:r>
              <a:rPr lang="sl-SI" sz="2400" dirty="0" err="1" smtClean="0"/>
              <a:t>inkluzivnost</a:t>
            </a:r>
            <a:r>
              <a:rPr lang="sl-SI" sz="2400" dirty="0" smtClean="0"/>
              <a:t>, </a:t>
            </a:r>
            <a:r>
              <a:rPr lang="sl-SI" sz="2400" dirty="0" err="1" smtClean="0">
                <a:solidFill>
                  <a:schemeClr val="accent2"/>
                </a:solidFill>
              </a:rPr>
              <a:t>personalizovano</a:t>
            </a:r>
            <a:r>
              <a:rPr lang="sl-SI" sz="2400" dirty="0" smtClean="0">
                <a:solidFill>
                  <a:schemeClr val="accent2"/>
                </a:solidFill>
              </a:rPr>
              <a:t> </a:t>
            </a:r>
            <a:r>
              <a:rPr lang="sl-SI" sz="2400" dirty="0" err="1" smtClean="0">
                <a:solidFill>
                  <a:schemeClr val="accent2"/>
                </a:solidFill>
              </a:rPr>
              <a:t>obrazovanje</a:t>
            </a:r>
            <a:r>
              <a:rPr lang="sl-SI" sz="2400" dirty="0" smtClean="0"/>
              <a:t> → povećanje izbornosti)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err="1" smtClean="0">
                <a:solidFill>
                  <a:schemeClr val="accent2"/>
                </a:solidFill>
              </a:rPr>
              <a:t>otvorenost</a:t>
            </a:r>
            <a:r>
              <a:rPr lang="sl-SI" sz="2400" b="1" dirty="0" smtClean="0">
                <a:solidFill>
                  <a:schemeClr val="accent2"/>
                </a:solidFill>
              </a:rPr>
              <a:t> i fleksibilnost</a:t>
            </a:r>
            <a:r>
              <a:rPr lang="sl-SI" sz="2400" dirty="0" smtClean="0"/>
              <a:t> </a:t>
            </a:r>
            <a:r>
              <a:rPr lang="sl-SI" sz="2400" b="1" dirty="0" err="1" smtClean="0">
                <a:solidFill>
                  <a:schemeClr val="accent2"/>
                </a:solidFill>
              </a:rPr>
              <a:t>kurikuluma</a:t>
            </a:r>
            <a:endParaRPr lang="sl-SI" sz="2400" b="1" dirty="0" smtClean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err="1" smtClean="0">
                <a:solidFill>
                  <a:schemeClr val="accent2"/>
                </a:solidFill>
              </a:rPr>
              <a:t>autonomnost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škola</a:t>
            </a:r>
            <a:r>
              <a:rPr lang="sl-SI" sz="2400" dirty="0" smtClean="0"/>
              <a:t>, </a:t>
            </a:r>
            <a:r>
              <a:rPr lang="sl-SI" sz="2400" dirty="0" err="1" smtClean="0"/>
              <a:t>nastavnika</a:t>
            </a:r>
            <a:r>
              <a:rPr lang="sl-SI" sz="2400" dirty="0" smtClean="0"/>
              <a:t>, učenika)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chemeClr val="accent2"/>
                </a:solidFill>
              </a:rPr>
              <a:t>kreativnost i inovativnost</a:t>
            </a:r>
            <a:r>
              <a:rPr lang="sl-SI" sz="2400" b="1" dirty="0" smtClean="0"/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prenošenje</a:t>
            </a:r>
            <a:r>
              <a:rPr lang="sl-SI" sz="2400" dirty="0" smtClean="0"/>
              <a:t> znanja u praks</a:t>
            </a:r>
            <a:r>
              <a:rPr lang="en-US" sz="2400" dirty="0" err="1" smtClean="0"/>
              <a:t>i</a:t>
            </a:r>
            <a:r>
              <a:rPr lang="sl-SI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chemeClr val="accent2"/>
                </a:solidFill>
              </a:rPr>
              <a:t>ključne </a:t>
            </a:r>
            <a:r>
              <a:rPr lang="sl-SI" sz="2400" b="1" dirty="0" err="1" smtClean="0">
                <a:solidFill>
                  <a:schemeClr val="accent2"/>
                </a:solidFill>
              </a:rPr>
              <a:t>kompetencije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sl-SI" sz="2400" b="1" dirty="0" smtClean="0">
                <a:solidFill>
                  <a:schemeClr val="accent2"/>
                </a:solidFill>
              </a:rPr>
              <a:t>interdisciplinarnost i </a:t>
            </a:r>
            <a:r>
              <a:rPr lang="sl-SI" sz="2400" b="1" dirty="0" err="1" smtClean="0">
                <a:solidFill>
                  <a:schemeClr val="accent2"/>
                </a:solidFill>
              </a:rPr>
              <a:t>saradničko</a:t>
            </a:r>
            <a:r>
              <a:rPr lang="sl-SI" sz="2400" b="1" dirty="0" smtClean="0">
                <a:solidFill>
                  <a:schemeClr val="accent2"/>
                </a:solidFill>
              </a:rPr>
              <a:t> (timsko) </a:t>
            </a:r>
            <a:r>
              <a:rPr lang="sl-SI" sz="2400" b="1" dirty="0" err="1" smtClean="0">
                <a:solidFill>
                  <a:schemeClr val="accent2"/>
                </a:solidFill>
              </a:rPr>
              <a:t>podučavanje</a:t>
            </a:r>
            <a:r>
              <a:rPr lang="sl-SI" sz="2400" b="1" dirty="0" smtClean="0">
                <a:solidFill>
                  <a:srgbClr val="3399FF"/>
                </a:solidFill>
              </a:rPr>
              <a:t> </a:t>
            </a:r>
            <a:r>
              <a:rPr lang="sl-SI" sz="2400" dirty="0" smtClean="0"/>
              <a:t>(</a:t>
            </a:r>
            <a:r>
              <a:rPr lang="sl-SI" sz="2400" dirty="0" err="1" smtClean="0"/>
              <a:t>kurikularne</a:t>
            </a:r>
            <a:r>
              <a:rPr lang="sl-SI" sz="2400" dirty="0" smtClean="0"/>
              <a:t> veze - </a:t>
            </a:r>
            <a:r>
              <a:rPr lang="sl-SI" sz="2400" b="1" dirty="0" err="1" smtClean="0">
                <a:solidFill>
                  <a:schemeClr val="accent2"/>
                </a:solidFill>
              </a:rPr>
              <a:t>integrativni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  <a:r>
              <a:rPr lang="sl-SI" sz="2400" b="1" dirty="0" err="1" smtClean="0">
                <a:solidFill>
                  <a:schemeClr val="accent2"/>
                </a:solidFill>
              </a:rPr>
              <a:t>kurikulum</a:t>
            </a:r>
            <a:r>
              <a:rPr lang="sl-SI" sz="2400" dirty="0" smtClean="0"/>
              <a:t>)</a:t>
            </a:r>
          </a:p>
          <a:p>
            <a:pPr marL="533400" indent="-533400" algn="r" eaLnBrk="1" hangingPunct="1">
              <a:lnSpc>
                <a:spcPct val="90000"/>
              </a:lnSpc>
              <a:buFontTx/>
              <a:buNone/>
            </a:pPr>
            <a:r>
              <a:rPr lang="sl-SI" sz="2400" dirty="0" smtClean="0"/>
              <a:t>      </a:t>
            </a:r>
            <a:r>
              <a:rPr lang="sl-SI" sz="2000" b="1" dirty="0" smtClean="0">
                <a:solidFill>
                  <a:srgbClr val="CC0000"/>
                </a:solidFill>
              </a:rPr>
              <a:t>(</a:t>
            </a:r>
            <a:r>
              <a:rPr lang="sl-SI" sz="2000" b="1" i="1" dirty="0" smtClean="0">
                <a:solidFill>
                  <a:srgbClr val="CC0000"/>
                </a:solidFill>
              </a:rPr>
              <a:t>UNESCO; OECD; Savet Evrope, EU, Evropska komisija</a:t>
            </a:r>
            <a:r>
              <a:rPr lang="sl-SI" sz="2000" b="1" dirty="0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67544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Izvor K. Pavlič Škerjanc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18144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01_tipična_stran">
  <a:themeElements>
    <a:clrScheme name="11_01_tipična_str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01_tipična_str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01_tipična_str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1_tipična_str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1_tipična_str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1_tipična_str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1_tipična_str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1_tipična_str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1_tipična_str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1_tipična_str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1_tipična_str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1_tipična_str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1_tipična_str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1_tipična_str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1558</Words>
  <Application>Microsoft Office PowerPoint</Application>
  <PresentationFormat>On-screen Show (4:3)</PresentationFormat>
  <Paragraphs>214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11_01_tipična_stran</vt:lpstr>
      <vt:lpstr>Slide</vt:lpstr>
      <vt:lpstr>UVOĐENJE PROMJENA U ŠKOLSKI SUSTAV – ISKUSTVA IZ SLOVENIJE </vt:lpstr>
      <vt:lpstr>PowerPoint Presentation</vt:lpstr>
      <vt:lpstr>Iskustvo Slovenije</vt:lpstr>
      <vt:lpstr>Implemantaciji plana i programa OŠ</vt:lpstr>
      <vt:lpstr>Odluka ministra o pokusnoj i postepenoj implemantaciji plana i programa OŠ: </vt:lpstr>
      <vt:lpstr>Uvjeti za takvu nastavu i učenje – obrazovanje i osposobljavanje učitelja   Moduli pedagoških fakulteta Seminari pedagoških i drugih fakulteta Seminari kurikularnih komisija Seminari Zavoda RS za školstvo Studijske grupe pod vodstvom Zavoda za školstvo Mentorska mreža škola Seminari drugih institucija Seminari izdavačkih kuća o upotrebi udžbenika itn.</vt:lpstr>
      <vt:lpstr>Uvjeti za takvu nastavu i učenje – prostor, oprema i nastavna tehnologija</vt:lpstr>
      <vt:lpstr>Iskustvo Slovenije</vt:lpstr>
      <vt:lpstr>PRAVCI RAZVOJA OBRAZOVANJA  Nekoliko ključnih koncepata</vt:lpstr>
      <vt:lpstr>PowerPoint Presentation</vt:lpstr>
      <vt:lpstr>KLJUČNE KOMPETENCIJE KOD ĐAKA</vt:lpstr>
      <vt:lpstr>NOVE ULOGE NASTAVNIKA</vt:lpstr>
      <vt:lpstr>NOVE KOMPETENCIJE NASTAVNIKA</vt:lpstr>
      <vt:lpstr>RAZVIJANJE KOMPETENCIJA</vt:lpstr>
      <vt:lpstr>Kako da nastavnici prihvate sve to?</vt:lpstr>
      <vt:lpstr>UVOĐENJE PROMENA</vt:lpstr>
      <vt:lpstr>PowerPoint Presentation</vt:lpstr>
      <vt:lpstr>Pojavni oblici odpora do promjena</vt:lpstr>
      <vt:lpstr>Kako preseći otpore i pripremiti “teren”:</vt:lpstr>
      <vt:lpstr>Načini usposobljavanja nastavnika</vt:lpstr>
      <vt:lpstr>U kojoj meri se promenila vaša dnevna praksa?</vt:lpstr>
      <vt:lpstr>Trendovi u sistemu INSET </vt:lpstr>
      <vt:lpstr>  PERSPEKTIVE – SPROVOĐENJE SISTEMA INSET SA UČITELJIMA, NE ZA UČITELJE</vt:lpstr>
      <vt:lpstr>PowerPoint Presentation</vt:lpstr>
      <vt:lpstr>Uvođenje promjena na nivoju škole</vt:lpstr>
      <vt:lpstr>Kako dalje?</vt:lpstr>
      <vt:lpstr>PowerPoint Presentation</vt:lpstr>
    </vt:vector>
  </TitlesOfParts>
  <Company>Zavod RS za šolstvo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Alex</dc:creator>
  <cp:lastModifiedBy>User</cp:lastModifiedBy>
  <cp:revision>60</cp:revision>
  <cp:lastPrinted>2013-03-26T07:57:41Z</cp:lastPrinted>
  <dcterms:created xsi:type="dcterms:W3CDTF">2003-07-07T13:44:13Z</dcterms:created>
  <dcterms:modified xsi:type="dcterms:W3CDTF">2013-04-12T08:16:05Z</dcterms:modified>
</cp:coreProperties>
</file>