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ppt" ContentType="application/vnd.ms-powerpoi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handoutMasterIdLst>
    <p:handoutMasterId r:id="rId22"/>
  </p:handoutMasterIdLst>
  <p:sldIdLst>
    <p:sldId id="256" r:id="rId2"/>
    <p:sldId id="274" r:id="rId3"/>
    <p:sldId id="257" r:id="rId4"/>
    <p:sldId id="284" r:id="rId5"/>
    <p:sldId id="285" r:id="rId6"/>
    <p:sldId id="277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302" r:id="rId18"/>
    <p:sldId id="301" r:id="rId19"/>
    <p:sldId id="278" r:id="rId20"/>
    <p:sldId id="287" r:id="rId21"/>
  </p:sldIdLst>
  <p:sldSz cx="9144000" cy="6858000" type="screen4x3"/>
  <p:notesSz cx="6797675" cy="992663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B485"/>
    <a:srgbClr val="25AD80"/>
    <a:srgbClr val="3AEA9A"/>
    <a:srgbClr val="18DE84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91AA4-9056-4640-8B06-4C18CC9A2E3D}" type="datetimeFigureOut">
              <a:rPr lang="hr-HR" smtClean="0"/>
              <a:pPr/>
              <a:t>25.3.2013.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ADC22-3C5F-459D-BDAC-17CE24048C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1933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8E14-0241-4594-BF88-1E5B9CA92A52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E584B-802F-4119-BB02-86D67EEFA5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141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86DCA3D-06B7-412F-B7AE-F67DB31DC073}" type="datetimeFigureOut">
              <a:rPr lang="sl-SI" smtClean="0"/>
              <a:pPr/>
              <a:t>25.3.2013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0FFA6DA-62CC-4EB8-B452-77EA3BE1B0A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PowerPoint_97-2003_Presentation1.ppt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280920" cy="3528392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APOSO</a:t>
            </a:r>
            <a:br>
              <a:rPr lang="sl-SI" dirty="0" smtClean="0"/>
            </a:br>
            <a:r>
              <a:rPr lang="sl-SI" dirty="0" smtClean="0"/>
              <a:t>Metodologija izrade ZJNPP-a</a:t>
            </a:r>
            <a:br>
              <a:rPr lang="sl-SI" dirty="0" smtClean="0"/>
            </a:br>
            <a:r>
              <a:rPr lang="sl-SI" dirty="0" smtClean="0"/>
              <a:t>ZJNPP-a utemeljena na ishodima učenja za materinski jezik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55576" y="4149080"/>
            <a:ext cx="7772400" cy="119970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sl-SI" dirty="0" smtClean="0"/>
              <a:t>Mostar,		               mr.sc. Marija Naletilić 26.3. 2013.			  šefica Odjela za ZJNPP-a	</a:t>
            </a:r>
          </a:p>
          <a:p>
            <a:pPr algn="l"/>
            <a:r>
              <a:rPr lang="sl-SI" dirty="0" smtClean="0"/>
              <a:t>         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9196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hr-HR" sz="4000" dirty="0" smtClean="0"/>
          </a:p>
          <a:p>
            <a:r>
              <a:rPr lang="sl-SI" sz="4000" dirty="0" smtClean="0"/>
              <a:t>Europski okvir ključnih kompetencija </a:t>
            </a:r>
            <a:r>
              <a:rPr lang="sl-SI" sz="2800" dirty="0" smtClean="0"/>
              <a:t>(komuniciranje na materinskom jeziku, komuniciranje na stranim jezicima, matematička kompetencija i osnovne kompetencije u znanosti i tehnologiji, informatička pismenost, učenje kako učiti, društvene i građanske kompetencije, samoinicijativa i poduzetničke kompetencije, kulturna svijest i kulturno izražavanje) – (životne vještine) </a:t>
            </a:r>
            <a:endParaRPr lang="hr-HR" sz="2800" dirty="0" smtClean="0"/>
          </a:p>
          <a:p>
            <a:r>
              <a:rPr lang="sl-SI" sz="4000" dirty="0" smtClean="0"/>
              <a:t>Ključne kompetencije za Bosnu i Hercegovinu </a:t>
            </a:r>
            <a:r>
              <a:rPr lang="sl-SI" sz="2800" dirty="0" smtClean="0"/>
              <a:t>(jezično komunikacijske kompetencije na materinskom jeziku, </a:t>
            </a:r>
            <a:r>
              <a:rPr lang="sl-SI" sz="2800" dirty="0"/>
              <a:t>jezično komunikacijske kompetencije na </a:t>
            </a:r>
            <a:r>
              <a:rPr lang="sl-SI" sz="2800" dirty="0" smtClean="0"/>
              <a:t>stranom </a:t>
            </a:r>
            <a:r>
              <a:rPr lang="sl-SI" sz="2800" dirty="0"/>
              <a:t>jeziku </a:t>
            </a:r>
            <a:r>
              <a:rPr lang="sl-SI" sz="2800" dirty="0" smtClean="0"/>
              <a:t>matematička pismenost i kompetencije u znanosti i tehnologiji, informatička pismenost, učiti kako se uči, društvene i građanske kompetencije, samoinicijativa i poduzetničke kompetencije, kulturna svijest i kulturno izražavanje, </a:t>
            </a:r>
            <a:r>
              <a:rPr lang="sl-SI" sz="2800" dirty="0" smtClean="0"/>
              <a:t>kreativno-produktivne </a:t>
            </a:r>
            <a:r>
              <a:rPr lang="sl-SI" sz="2800" dirty="0" smtClean="0"/>
              <a:t>kompetencije i </a:t>
            </a:r>
            <a:r>
              <a:rPr lang="sl-SI" sz="2800" dirty="0" smtClean="0"/>
              <a:t>tjelesno-zdravstvena </a:t>
            </a:r>
            <a:r>
              <a:rPr lang="sl-SI" sz="2800" dirty="0" smtClean="0"/>
              <a:t>kompetencija)</a:t>
            </a:r>
            <a:endParaRPr lang="hr-HR" sz="2800" dirty="0" smtClean="0"/>
          </a:p>
          <a:p>
            <a:r>
              <a:rPr lang="sl-SI" sz="4000" dirty="0" smtClean="0"/>
              <a:t>Analiza kurikuluma usporedivih država</a:t>
            </a:r>
            <a:endParaRPr lang="hr-HR" sz="4000" dirty="0" smtClean="0"/>
          </a:p>
          <a:p>
            <a:r>
              <a:rPr lang="sl-SI" sz="4000" dirty="0" smtClean="0"/>
              <a:t>Tradicija (Analiza postojećih </a:t>
            </a:r>
            <a:r>
              <a:rPr lang="sl-SI" sz="4000" dirty="0" smtClean="0"/>
              <a:t>NPP-a)</a:t>
            </a:r>
            <a:endParaRPr lang="sl-SI" sz="4000" dirty="0" smtClean="0"/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Polazište definiranja područja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AutoNum type="arabicPeriod"/>
            </a:pPr>
            <a:r>
              <a:rPr lang="sl-SI" sz="2800" dirty="0" smtClean="0"/>
              <a:t>Jezično-komunikacijsko</a:t>
            </a:r>
            <a:endParaRPr lang="hr-HR" sz="2800" dirty="0" smtClean="0"/>
          </a:p>
          <a:p>
            <a:pPr marL="0" indent="0">
              <a:buFontTx/>
              <a:buAutoNum type="arabicPeriod"/>
            </a:pPr>
            <a:r>
              <a:rPr lang="sl-SI" sz="2800" dirty="0" smtClean="0"/>
              <a:t>Matematičko</a:t>
            </a:r>
            <a:endParaRPr lang="hr-HR" sz="2800" dirty="0" smtClean="0"/>
          </a:p>
          <a:p>
            <a:pPr marL="0" indent="0">
              <a:buFontTx/>
              <a:buAutoNum type="arabicPeriod"/>
            </a:pPr>
            <a:r>
              <a:rPr lang="sl-SI" sz="2800" dirty="0" smtClean="0"/>
              <a:t>Prirodoslovno</a:t>
            </a:r>
            <a:endParaRPr lang="hr-HR" sz="2800" dirty="0" smtClean="0"/>
          </a:p>
          <a:p>
            <a:pPr marL="0" indent="0">
              <a:buFontTx/>
              <a:buAutoNum type="arabicPeriod"/>
            </a:pPr>
            <a:r>
              <a:rPr lang="sl-SI" sz="2800" dirty="0" smtClean="0"/>
              <a:t>Društveno-humanističko</a:t>
            </a:r>
            <a:endParaRPr lang="hr-HR" sz="2800" dirty="0" smtClean="0"/>
          </a:p>
          <a:p>
            <a:pPr marL="0" indent="0">
              <a:buFontTx/>
              <a:buAutoNum type="arabicPeriod"/>
            </a:pPr>
            <a:r>
              <a:rPr lang="sl-SI" sz="2800" dirty="0" smtClean="0"/>
              <a:t>Tehnika i informatičke tehnologije</a:t>
            </a:r>
            <a:endParaRPr lang="hr-HR" sz="2800" dirty="0" smtClean="0"/>
          </a:p>
          <a:p>
            <a:pPr marL="0" indent="0">
              <a:buFontTx/>
              <a:buAutoNum type="arabicPeriod"/>
            </a:pPr>
            <a:r>
              <a:rPr lang="sl-SI" sz="2800" dirty="0" smtClean="0"/>
              <a:t>Umjetničko</a:t>
            </a:r>
            <a:endParaRPr lang="hr-HR" sz="2800" dirty="0" smtClean="0"/>
          </a:p>
          <a:p>
            <a:pPr marL="0" indent="0">
              <a:buFontTx/>
              <a:buAutoNum type="arabicPeriod"/>
            </a:pPr>
            <a:r>
              <a:rPr lang="sl-SI" sz="2800" dirty="0" smtClean="0"/>
              <a:t>Tjelesno i zdravstveno</a:t>
            </a:r>
          </a:p>
          <a:p>
            <a:pPr marL="0" indent="0">
              <a:buFontTx/>
              <a:buAutoNum type="arabicPeriod"/>
            </a:pPr>
            <a:r>
              <a:rPr lang="sl-SI" sz="2800" dirty="0" smtClean="0"/>
              <a:t>Kroskurikularno/međupredmetno područje</a:t>
            </a:r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Obrazovna područja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sz="2800" b="1" dirty="0" smtClean="0"/>
              <a:t>Oblast - </a:t>
            </a:r>
            <a:r>
              <a:rPr lang="sl-SI" sz="2800" dirty="0" smtClean="0"/>
              <a:t>Organizirani koherentan sklop znanja, vještina i stavova u sklopu određenog područja</a:t>
            </a:r>
            <a:endParaRPr lang="hr-HR" sz="2800" dirty="0" smtClean="0"/>
          </a:p>
          <a:p>
            <a:r>
              <a:rPr lang="sl-SI" sz="2800" b="1" dirty="0" smtClean="0"/>
              <a:t>Metodologija definiranja oblasti</a:t>
            </a:r>
            <a:endParaRPr lang="hr-HR" sz="2800" dirty="0" smtClean="0"/>
          </a:p>
          <a:p>
            <a:r>
              <a:rPr lang="sl-SI" sz="2800" dirty="0" smtClean="0"/>
              <a:t>Analiza područja sa ciljem određivanja temeljnih koncepata</a:t>
            </a:r>
            <a:endParaRPr lang="hr-HR" sz="2800" dirty="0" smtClean="0"/>
          </a:p>
          <a:p>
            <a:r>
              <a:rPr lang="sl-SI" sz="2800" dirty="0" smtClean="0"/>
              <a:t>Analiza postojećih NPP-a s ciljem određivanja temeljnih  koncepta</a:t>
            </a:r>
            <a:endParaRPr lang="hr-HR" sz="2800" dirty="0" smtClean="0"/>
          </a:p>
          <a:p>
            <a:r>
              <a:rPr lang="sl-SI" sz="2800" dirty="0" smtClean="0"/>
              <a:t>Analiza uporedivih država sa ciljem određivanja temeljnih koncepta</a:t>
            </a:r>
            <a:endParaRPr lang="hr-HR" sz="2800" dirty="0" smtClean="0"/>
          </a:p>
          <a:p>
            <a:r>
              <a:rPr lang="sl-SI" sz="2800" dirty="0" smtClean="0"/>
              <a:t>Sažimanje detektiranih koncepta u manji broj oblasti</a:t>
            </a:r>
            <a:endParaRPr lang="hr-HR" sz="2800" dirty="0" smtClean="0"/>
          </a:p>
          <a:p>
            <a:r>
              <a:rPr lang="sl-SI" sz="2800" dirty="0" smtClean="0"/>
              <a:t>Određivanje oblasti unutar područja</a:t>
            </a:r>
            <a:endParaRPr lang="hr-HR" sz="2800" dirty="0" smtClean="0"/>
          </a:p>
          <a:p>
            <a:r>
              <a:rPr lang="sl-SI" sz="2800" dirty="0" smtClean="0"/>
              <a:t>Evaluacija s ciljem dokazivanja jesu li svi koncepti obuhvaćeni s definiranim oblastima</a:t>
            </a:r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Definiranje oblasti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l-SI" sz="2000" b="1" dirty="0" smtClean="0"/>
              <a:t>Komponente</a:t>
            </a:r>
            <a:r>
              <a:rPr lang="sl-SI" sz="2000" dirty="0" smtClean="0"/>
              <a:t> su raščlanjena znanja, vještine i stavovi koji su značajni (definiraju) pojedinu oblast</a:t>
            </a:r>
          </a:p>
          <a:p>
            <a:pPr>
              <a:defRPr/>
            </a:pPr>
            <a:r>
              <a:rPr lang="sl-SI" sz="2000" b="1" dirty="0" smtClean="0"/>
              <a:t>Metodologija definiranja komponenti</a:t>
            </a:r>
            <a:endParaRPr lang="hr-HR" sz="2000" b="1" dirty="0" smtClean="0"/>
          </a:p>
          <a:p>
            <a:pPr lvl="1">
              <a:defRPr/>
            </a:pPr>
            <a:r>
              <a:rPr lang="sl-SI" sz="1600" dirty="0" smtClean="0"/>
              <a:t>Analiza oblasti s ciljem definiranja »različitih znanja« koja sastavljaju pojedinu oblast (sjetimo se strukture kompetnecija: znanja, vještine i stavovi)</a:t>
            </a:r>
            <a:endParaRPr lang="hr-HR" sz="1600" dirty="0" smtClean="0"/>
          </a:p>
          <a:p>
            <a:pPr lvl="1">
              <a:defRPr/>
            </a:pPr>
            <a:r>
              <a:rPr lang="sl-SI" sz="1600" dirty="0" smtClean="0"/>
              <a:t>Analiza postojćčih nastavnih planova i programa a ciljem definiranja »različitih znanja« unutar pojedinih oblasti</a:t>
            </a:r>
            <a:endParaRPr lang="hr-HR" sz="1600" dirty="0" smtClean="0"/>
          </a:p>
          <a:p>
            <a:pPr lvl="1">
              <a:defRPr/>
            </a:pPr>
            <a:r>
              <a:rPr lang="sl-SI" sz="1600" dirty="0" smtClean="0"/>
              <a:t>Analiza uporedivih država</a:t>
            </a:r>
            <a:endParaRPr lang="hr-HR" sz="1600" dirty="0" smtClean="0"/>
          </a:p>
          <a:p>
            <a:pPr lvl="1">
              <a:defRPr/>
            </a:pPr>
            <a:r>
              <a:rPr lang="sl-SI" sz="1600" dirty="0" smtClean="0"/>
              <a:t>Sažimanje detektiranih »različitih znanja« u manji broj</a:t>
            </a:r>
            <a:r>
              <a:rPr lang="hr-HR" sz="1600" dirty="0" smtClean="0"/>
              <a:t> </a:t>
            </a:r>
            <a:r>
              <a:rPr lang="sl-SI" sz="1600" dirty="0" smtClean="0"/>
              <a:t>pomoću već izrađenih taksonomija (npr. Bloomova, Marzanova, Gagneova, SOLO taksonomija itn.)</a:t>
            </a:r>
            <a:endParaRPr lang="hr-HR" sz="1600" dirty="0" smtClean="0"/>
          </a:p>
          <a:p>
            <a:pPr lvl="1">
              <a:defRPr/>
            </a:pPr>
            <a:r>
              <a:rPr lang="sl-SI" sz="1600" dirty="0" smtClean="0"/>
              <a:t>Evaluacija koja ima  cilj ustanoviti jesu li komponente »iscrpile« sva različita znanja u svim oblastima na svim razinama obrazovanja</a:t>
            </a:r>
            <a:endParaRPr lang="hr-HR" sz="1600" dirty="0" smtClean="0"/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Definiranje komponenti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 smtClean="0"/>
              <a:t> definirano u okvirnim zakonima </a:t>
            </a:r>
            <a:endParaRPr lang="hr-HR" sz="2000" dirty="0" smtClean="0"/>
          </a:p>
          <a:p>
            <a:pPr lvl="1"/>
            <a:r>
              <a:rPr lang="sl-SI" sz="1600" dirty="0" smtClean="0"/>
              <a:t>predškolski odgoj</a:t>
            </a:r>
          </a:p>
          <a:p>
            <a:pPr lvl="1"/>
            <a:r>
              <a:rPr lang="sl-SI" sz="1600" dirty="0" smtClean="0"/>
              <a:t>osnovna škola</a:t>
            </a:r>
            <a:endParaRPr lang="hr-HR" sz="1600" dirty="0" smtClean="0"/>
          </a:p>
          <a:p>
            <a:pPr lvl="1"/>
            <a:r>
              <a:rPr lang="sl-SI" sz="1600" dirty="0" smtClean="0"/>
              <a:t>srednje strukovno obrazovanje</a:t>
            </a:r>
            <a:endParaRPr lang="hr-HR" sz="1600" dirty="0" smtClean="0"/>
          </a:p>
          <a:p>
            <a:pPr lvl="1"/>
            <a:r>
              <a:rPr lang="sl-SI" sz="1600" dirty="0" smtClean="0"/>
              <a:t>gimnazija</a:t>
            </a:r>
            <a:endParaRPr lang="hr-HR" sz="2000" dirty="0" smtClean="0"/>
          </a:p>
          <a:p>
            <a:r>
              <a:rPr lang="sl-SI" sz="2000" dirty="0" smtClean="0"/>
              <a:t>Nadležnosti su isto tako zakonski definirane na sljedeći način:</a:t>
            </a:r>
            <a:endParaRPr lang="hr-HR" sz="2000" dirty="0" smtClean="0"/>
          </a:p>
          <a:p>
            <a:pPr lvl="1"/>
            <a:r>
              <a:rPr lang="hr-HR" sz="1600" dirty="0" smtClean="0"/>
              <a:t>planiranje NPP-a izvodi se na sljedećim razinama:</a:t>
            </a:r>
          </a:p>
          <a:p>
            <a:pPr lvl="1"/>
            <a:r>
              <a:rPr lang="hr-HR" sz="1600" dirty="0" smtClean="0"/>
              <a:t>razina države (</a:t>
            </a:r>
            <a:r>
              <a:rPr lang="hr-HR" sz="1600" b="1" dirty="0" smtClean="0"/>
              <a:t>zajednička jezgra</a:t>
            </a:r>
            <a:r>
              <a:rPr lang="hr-HR" sz="1600" dirty="0" smtClean="0"/>
              <a:t>) - APOSO</a:t>
            </a:r>
          </a:p>
          <a:p>
            <a:pPr lvl="1"/>
            <a:r>
              <a:rPr lang="hr-HR" sz="1600" dirty="0" smtClean="0"/>
              <a:t>entitetska/županijska razina  (</a:t>
            </a:r>
            <a:r>
              <a:rPr lang="hr-HR" sz="1600" b="1" dirty="0" smtClean="0"/>
              <a:t>nastavni planovi i programi</a:t>
            </a:r>
            <a:r>
              <a:rPr lang="hr-HR" sz="1600" dirty="0" smtClean="0"/>
              <a:t>) – PZ/ZŠ/PI i MO</a:t>
            </a:r>
          </a:p>
          <a:p>
            <a:pPr lvl="1"/>
            <a:r>
              <a:rPr lang="hr-HR" sz="1600" dirty="0" smtClean="0"/>
              <a:t>razina škole (</a:t>
            </a:r>
            <a:r>
              <a:rPr lang="hr-HR" sz="1600" b="1" dirty="0" smtClean="0"/>
              <a:t>NPP-e škole</a:t>
            </a:r>
            <a:r>
              <a:rPr lang="hr-HR" sz="1600" dirty="0" smtClean="0"/>
              <a:t>) - škole</a:t>
            </a:r>
          </a:p>
          <a:p>
            <a:pPr lvl="1"/>
            <a:r>
              <a:rPr lang="hr-HR" sz="1600" dirty="0" smtClean="0"/>
              <a:t>razina predmeta (</a:t>
            </a:r>
            <a:r>
              <a:rPr lang="hr-HR" sz="1600" b="1" dirty="0" smtClean="0"/>
              <a:t>predmetni NPP-i</a:t>
            </a:r>
            <a:r>
              <a:rPr lang="hr-HR" sz="1600" dirty="0" smtClean="0"/>
              <a:t> - učitelji</a:t>
            </a:r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Definiranje obrazovnih razdoblja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b="1" dirty="0" smtClean="0"/>
              <a:t>Ishodi učenja</a:t>
            </a:r>
            <a:r>
              <a:rPr lang="hr-HR" sz="2000" dirty="0" smtClean="0"/>
              <a:t> su izjave/iskazi u kojima se navodi što bi učenik trebao znati, razumjeti i/ili učiniti – pokazati nakon što završi određeni proces učenja, kao rezultat aktivnosti učenja.</a:t>
            </a:r>
          </a:p>
          <a:p>
            <a:pPr lvl="1"/>
            <a:r>
              <a:rPr lang="hr-HR" sz="1600" b="1" dirty="0" smtClean="0">
                <a:solidFill>
                  <a:srgbClr val="00B0F0"/>
                </a:solidFill>
              </a:rPr>
              <a:t>Što se od učenika očekuje?</a:t>
            </a:r>
          </a:p>
          <a:p>
            <a:pPr lvl="1"/>
            <a:r>
              <a:rPr lang="hr-HR" sz="1600" b="1" dirty="0" smtClean="0">
                <a:solidFill>
                  <a:srgbClr val="00B0F0"/>
                </a:solidFill>
              </a:rPr>
              <a:t>U vezi s čim i u kojem kontekstu?</a:t>
            </a:r>
          </a:p>
          <a:p>
            <a:pPr lvl="1"/>
            <a:r>
              <a:rPr lang="hr-HR" sz="1600" b="1" dirty="0" smtClean="0">
                <a:solidFill>
                  <a:srgbClr val="00B0F0"/>
                </a:solidFill>
              </a:rPr>
              <a:t>Kako će se to provjeriti?</a:t>
            </a:r>
          </a:p>
          <a:p>
            <a:endParaRPr lang="hr-HR" sz="2000" dirty="0" smtClean="0"/>
          </a:p>
          <a:p>
            <a:r>
              <a:rPr lang="hr-HR" sz="2000" b="1" dirty="0" smtClean="0"/>
              <a:t>Pokazatelji </a:t>
            </a:r>
            <a:r>
              <a:rPr lang="hr-HR" sz="2000" dirty="0" smtClean="0"/>
              <a:t>su primjeri ponašanja/aktivnosti  učenika koji pokazuju stupanj dostizanja ishoda učenja. Pokazatelj pokazuje i opisuje razvijenost spretnosti, znanja i razumjevanja određene oblasti odnosno komponente.</a:t>
            </a:r>
          </a:p>
          <a:p>
            <a:pPr lvl="1"/>
            <a:r>
              <a:rPr lang="hr-HR" sz="1600" b="1" dirty="0" smtClean="0">
                <a:solidFill>
                  <a:srgbClr val="00B0F0"/>
                </a:solidFill>
              </a:rPr>
              <a:t>Što </a:t>
            </a:r>
            <a:r>
              <a:rPr lang="hr-HR" sz="1600" b="1" dirty="0" smtClean="0">
                <a:solidFill>
                  <a:srgbClr val="00B0F0"/>
                </a:solidFill>
              </a:rPr>
              <a:t>će na kraju </a:t>
            </a:r>
            <a:r>
              <a:rPr lang="hr-HR" sz="1600" b="1" dirty="0" smtClean="0">
                <a:solidFill>
                  <a:srgbClr val="00B0F0"/>
                </a:solidFill>
              </a:rPr>
              <a:t>razdoblja</a:t>
            </a:r>
            <a:r>
              <a:rPr lang="hr-HR" sz="1600" b="1" dirty="0" smtClean="0">
                <a:solidFill>
                  <a:srgbClr val="00B0F0"/>
                </a:solidFill>
              </a:rPr>
              <a:t> </a:t>
            </a:r>
            <a:r>
              <a:rPr lang="hr-HR" sz="1600" b="1" dirty="0" smtClean="0">
                <a:solidFill>
                  <a:srgbClr val="00B0F0"/>
                </a:solidFill>
              </a:rPr>
              <a:t>učenici moći?  - ishodi učenja</a:t>
            </a:r>
          </a:p>
          <a:p>
            <a:pPr lvl="1"/>
            <a:r>
              <a:rPr lang="hr-HR" sz="1600" b="1" dirty="0" smtClean="0">
                <a:solidFill>
                  <a:srgbClr val="00B0F0"/>
                </a:solidFill>
              </a:rPr>
              <a:t>Kako ćemo znati jesu li to postigli? - pokazatelji</a:t>
            </a:r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Definiranje ishoda učenja i pokazatelja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sz="2800" dirty="0" smtClean="0"/>
              <a:t>Ishodi učenja opisuju ishode, a ne proces učenja, </a:t>
            </a:r>
            <a:endParaRPr lang="hr-HR" sz="2800" dirty="0" smtClean="0"/>
          </a:p>
          <a:p>
            <a:r>
              <a:rPr lang="sl-SI" sz="2800" dirty="0" smtClean="0"/>
              <a:t>Svaki ishod počinje aktivnim glagolom koji odražava nivo traženog učenja </a:t>
            </a:r>
            <a:endParaRPr lang="hr-HR" sz="2800" dirty="0" smtClean="0"/>
          </a:p>
          <a:p>
            <a:r>
              <a:rPr lang="sl-SI" sz="2800" dirty="0" smtClean="0"/>
              <a:t>Ishodi trebaju  biti napisani u smislu onoga što je učenik u stanju demonstrirati</a:t>
            </a:r>
            <a:endParaRPr lang="hr-HR" sz="2800" dirty="0" smtClean="0"/>
          </a:p>
          <a:p>
            <a:r>
              <a:rPr lang="sl-SI" sz="2800" dirty="0" smtClean="0"/>
              <a:t>Trebaju odražavati znanje, vještine i stavove (samostalnost i odgovornost) u odgovarajućoj razmjeri </a:t>
            </a:r>
            <a:endParaRPr lang="hr-HR" sz="2800" dirty="0" smtClean="0"/>
          </a:p>
          <a:p>
            <a:r>
              <a:rPr lang="sl-SI" sz="2800" dirty="0" smtClean="0"/>
              <a:t>Jezik korišten za pisanje ishoda učenja treba biti razumljiv i jasan. Izbjegavati stručne izraze! </a:t>
            </a:r>
            <a:endParaRPr lang="hr-HR" sz="2800" dirty="0" smtClean="0"/>
          </a:p>
          <a:p>
            <a:r>
              <a:rPr lang="hr-HR" sz="2800" dirty="0" smtClean="0"/>
              <a:t>Ishodi učenja mogu se odnositi na razdoblje obrazovanja, na samo jedan predmet ili na modul. Ishodi učenja pojedinih predmeta doprinose ishodima učenja cjelokupnog programa (ciklusa).</a:t>
            </a:r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Kriteriji za pisanje ishoda učenja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874974"/>
              </p:ext>
            </p:extLst>
          </p:nvPr>
        </p:nvGraphicFramePr>
        <p:xfrm>
          <a:off x="467544" y="342900"/>
          <a:ext cx="8208912" cy="561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Presentation" r:id="rId3" imgW="2941278" imgH="2205277" progId="PowerPoint.Show.8">
                  <p:embed/>
                </p:oleObj>
              </mc:Choice>
              <mc:Fallback>
                <p:oleObj name="Presentation" r:id="rId3" imgW="2941278" imgH="2205277" progId="PowerPoint.Show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42900"/>
                        <a:ext cx="8208912" cy="561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234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11849"/>
              </p:ext>
            </p:extLst>
          </p:nvPr>
        </p:nvGraphicFramePr>
        <p:xfrm>
          <a:off x="75903" y="1412776"/>
          <a:ext cx="8816578" cy="39139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7546"/>
                <a:gridCol w="1447546"/>
                <a:gridCol w="1447546"/>
                <a:gridCol w="1447546"/>
                <a:gridCol w="2810369"/>
                <a:gridCol w="216025"/>
              </a:tblGrid>
              <a:tr h="216551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ČITANJE: književnost</a:t>
                      </a:r>
                      <a:endParaRPr lang="hr-H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hr-H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551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Ishodi učenja za književne tekstove</a:t>
                      </a:r>
                      <a:endParaRPr lang="hr-HR" sz="1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 </a:t>
                      </a:r>
                      <a:endParaRPr lang="hr-HR" sz="1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23082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Ključne ideje i detalji</a:t>
                      </a:r>
                    </a:p>
                    <a:p>
                      <a:pPr marL="685800" indent="-2279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1. Pozorno čita ili sluša tekst u cilju razumijevanja i donošenja logičkih zaključaka; citiranje konkretnih tekstova pri pisanju ili govoru u svrhu potkrjepljenja zaključaka donesenih na temelju teksta.</a:t>
                      </a:r>
                    </a:p>
                    <a:p>
                      <a:pPr marL="685800" indent="-2279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2. Prepoznavanje i objašnjenje ključnih ideja teksta i njihovih razrada; rezimiranje ključnih ideja na osnovi detalja koji je potkrepljuju.</a:t>
                      </a:r>
                    </a:p>
                    <a:p>
                      <a:pPr marL="685800" indent="-2279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3. Analizira likove,događaje i ideje, te njihove među odnose  u tekstu.</a:t>
                      </a:r>
                      <a:endParaRPr lang="hr-HR" sz="10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6551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 smtClean="0">
                          <a:effectLst/>
                        </a:rPr>
                        <a:t>Pokazatelji</a:t>
                      </a:r>
                      <a:r>
                        <a:rPr lang="hr-HR" sz="1000" b="1" baseline="0" dirty="0" smtClean="0">
                          <a:effectLst/>
                        </a:rPr>
                        <a:t> </a:t>
                      </a:r>
                      <a:r>
                        <a:rPr lang="hr-HR" sz="1000" b="1" dirty="0" smtClean="0">
                          <a:effectLst/>
                        </a:rPr>
                        <a:t>područja </a:t>
                      </a:r>
                      <a:r>
                        <a:rPr lang="hr-HR" sz="1000" b="1" dirty="0">
                          <a:effectLst/>
                        </a:rPr>
                        <a:t>ključnih ideja i detalja u skladu s uzrastom za</a:t>
                      </a:r>
                      <a:endParaRPr lang="hr-HR" sz="1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17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Kraj predškolskog </a:t>
                      </a:r>
                      <a:r>
                        <a:rPr lang="hr-HR" sz="1000" b="1" baseline="0" dirty="0" smtClean="0">
                          <a:effectLst/>
                        </a:rPr>
                        <a:t> odgoja i obrazovanja </a:t>
                      </a:r>
                      <a:r>
                        <a:rPr lang="hr-HR" sz="1000" b="1" dirty="0" smtClean="0">
                          <a:effectLst/>
                        </a:rPr>
                        <a:t>(5 </a:t>
                      </a:r>
                      <a:r>
                        <a:rPr lang="hr-HR" sz="1000" b="1" dirty="0">
                          <a:effectLst/>
                        </a:rPr>
                        <a:t>god.)</a:t>
                      </a:r>
                      <a:endParaRPr lang="hr-HR" sz="1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Kraj 3. razreda </a:t>
                      </a:r>
                      <a:endParaRPr lang="hr-HR" sz="1000" b="1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 smtClean="0">
                          <a:effectLst/>
                        </a:rPr>
                        <a:t>(</a:t>
                      </a:r>
                      <a:r>
                        <a:rPr lang="hr-HR" sz="1000" b="1" dirty="0">
                          <a:effectLst/>
                        </a:rPr>
                        <a:t>8 god.)</a:t>
                      </a:r>
                      <a:endParaRPr lang="hr-HR" sz="1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Kraj 6. razreda </a:t>
                      </a:r>
                      <a:endParaRPr lang="hr-HR" sz="1000" b="1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 smtClean="0">
                          <a:effectLst/>
                        </a:rPr>
                        <a:t>(</a:t>
                      </a:r>
                      <a:r>
                        <a:rPr lang="hr-HR" sz="1000" b="1" dirty="0">
                          <a:effectLst/>
                        </a:rPr>
                        <a:t>11 god.)</a:t>
                      </a:r>
                      <a:endParaRPr lang="hr-HR" sz="1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Kraj 9. razreda </a:t>
                      </a:r>
                      <a:endParaRPr lang="hr-HR" sz="1000" b="1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 smtClean="0">
                          <a:effectLst/>
                        </a:rPr>
                        <a:t>(</a:t>
                      </a:r>
                      <a:r>
                        <a:rPr lang="hr-HR" sz="1000" b="1" dirty="0">
                          <a:effectLst/>
                        </a:rPr>
                        <a:t>15 </a:t>
                      </a:r>
                      <a:r>
                        <a:rPr lang="hr-HR" sz="1000" b="1" dirty="0" smtClean="0">
                          <a:effectLst/>
                        </a:rPr>
                        <a:t>god.)</a:t>
                      </a:r>
                      <a:endParaRPr lang="hr-HR" sz="1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Kraj srednjoškolskog odgoja i obrazovanja </a:t>
                      </a:r>
                      <a:endParaRPr lang="hr-HR" sz="1000" b="1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 smtClean="0">
                          <a:effectLst/>
                        </a:rPr>
                        <a:t>(</a:t>
                      </a:r>
                      <a:r>
                        <a:rPr lang="hr-HR" sz="1000" b="1" dirty="0">
                          <a:effectLst/>
                        </a:rPr>
                        <a:t>18 god.)</a:t>
                      </a:r>
                      <a:endParaRPr lang="hr-HR" sz="10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" marR="6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472673">
                <a:tc>
                  <a:txBody>
                    <a:bodyPr/>
                    <a:lstStyle/>
                    <a:p>
                      <a:pPr marL="227965" indent="-2279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1. Uz poticaj i podršku postavlja pitanja i odgovara na postavljena pitanja u vezi s tekstom</a:t>
                      </a:r>
                      <a:endParaRPr lang="hr-HR" sz="10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6B48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 1. Postavlja pitanja i odgovara na pitanja kako bi pokazao razumijevanje pozivajući se na tekst</a:t>
                      </a:r>
                      <a:endParaRPr lang="hr-HR" sz="10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6B48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 1. </a:t>
                      </a:r>
                      <a:r>
                        <a:rPr lang="hr-HR" sz="1000" dirty="0" smtClean="0">
                          <a:effectLst/>
                        </a:rPr>
                        <a:t>Prepričava </a:t>
                      </a:r>
                      <a:r>
                        <a:rPr lang="hr-HR" sz="1000" dirty="0">
                          <a:effectLst/>
                        </a:rPr>
                        <a:t>poznate priče uključujući važne detalje</a:t>
                      </a: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 </a:t>
                      </a:r>
                      <a:endParaRPr lang="hr-HR" sz="10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6B48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1. Analizira tekst i potkrepljuje analizu dijelovima teksta te donosi zaključke. </a:t>
                      </a:r>
                      <a:endParaRPr lang="hr-HR" sz="10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3" marR="6913" marT="6913" marB="69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6B48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1.Citira čvrste i valjane dokaze iz teksta u korist analize onoga što tekst izričito navodi, kao i zaključaka donesenih na temelju teksta, što uključuje i utvrđivanje dijelova teksta u kojima je situacija ostala neizvjesna.</a:t>
                      </a:r>
                      <a:endParaRPr lang="hr-HR" sz="10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91" marR="6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6B4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07504" y="-9008"/>
            <a:ext cx="864096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1600" b="1" dirty="0" smtClean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ZJNPP-a utemeljena na ishodima učenja</a:t>
            </a:r>
            <a:r>
              <a:rPr kumimoji="0" lang="hr-H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za materinski jezik </a:t>
            </a:r>
            <a:endParaRPr kumimoji="0" lang="hr-H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endParaRPr kumimoji="0" lang="hr-H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922114"/>
          </a:xfrm>
        </p:spPr>
        <p:txBody>
          <a:bodyPr/>
          <a:lstStyle/>
          <a:p>
            <a:r>
              <a:rPr lang="sl-SI" dirty="0" smtClean="0"/>
              <a:t>Vremenski okvir</a:t>
            </a:r>
            <a:endParaRPr lang="sl-SI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761356"/>
              </p:ext>
            </p:extLst>
          </p:nvPr>
        </p:nvGraphicFramePr>
        <p:xfrm>
          <a:off x="179514" y="1196751"/>
          <a:ext cx="8784974" cy="4968558"/>
        </p:xfrm>
        <a:graphic>
          <a:graphicData uri="http://schemas.openxmlformats.org/drawingml/2006/table">
            <a:tbl>
              <a:tblPr/>
              <a:tblGrid>
                <a:gridCol w="2322805"/>
                <a:gridCol w="163788"/>
                <a:gridCol w="163788"/>
                <a:gridCol w="163788"/>
                <a:gridCol w="163788"/>
                <a:gridCol w="238236"/>
                <a:gridCol w="238236"/>
                <a:gridCol w="238236"/>
                <a:gridCol w="163788"/>
                <a:gridCol w="163788"/>
                <a:gridCol w="163788"/>
                <a:gridCol w="163788"/>
                <a:gridCol w="163788"/>
                <a:gridCol w="163788"/>
                <a:gridCol w="163788"/>
                <a:gridCol w="163788"/>
                <a:gridCol w="163788"/>
                <a:gridCol w="238236"/>
                <a:gridCol w="238236"/>
                <a:gridCol w="238236"/>
                <a:gridCol w="163788"/>
                <a:gridCol w="163788"/>
                <a:gridCol w="163788"/>
                <a:gridCol w="163788"/>
                <a:gridCol w="163788"/>
                <a:gridCol w="163788"/>
                <a:gridCol w="163788"/>
                <a:gridCol w="163788"/>
                <a:gridCol w="163788"/>
                <a:gridCol w="238236"/>
                <a:gridCol w="238236"/>
                <a:gridCol w="238236"/>
                <a:gridCol w="714709"/>
              </a:tblGrid>
              <a:tr h="235924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924">
                <a:tc>
                  <a:txBody>
                    <a:bodyPr/>
                    <a:lstStyle/>
                    <a:p>
                      <a:pPr algn="l" fontAlgn="b"/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38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FA7D00"/>
                          </a:solidFill>
                          <a:effectLst/>
                          <a:latin typeface="Calibri"/>
                        </a:rPr>
                        <a:t>1. </a:t>
                      </a:r>
                      <a:r>
                        <a:rPr lang="sl-SI" sz="1000" b="1" i="0" u="none" strike="noStrike" dirty="0" smtClean="0">
                          <a:solidFill>
                            <a:srgbClr val="FA7D00"/>
                          </a:solidFill>
                          <a:effectLst/>
                          <a:latin typeface="Calibri"/>
                        </a:rPr>
                        <a:t>Jezično komunikacijsko </a:t>
                      </a:r>
                      <a:r>
                        <a:rPr lang="sl-SI" sz="1000" b="1" i="0" u="none" strike="noStrike" dirty="0">
                          <a:solidFill>
                            <a:srgbClr val="FA7D00"/>
                          </a:solidFill>
                          <a:effectLst/>
                          <a:latin typeface="Calibri"/>
                        </a:rPr>
                        <a:t>područje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38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 Matematičko područje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38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>
                          <a:solidFill>
                            <a:srgbClr val="FA7D00"/>
                          </a:solidFill>
                          <a:effectLst/>
                          <a:latin typeface="Calibri"/>
                        </a:rPr>
                        <a:t>3. Prirodoslovno područje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316138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 Društveno humanističko područje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31613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>
                          <a:solidFill>
                            <a:srgbClr val="FA7D00"/>
                          </a:solidFill>
                          <a:effectLst/>
                          <a:latin typeface="Calibri"/>
                        </a:rPr>
                        <a:t>5. Teh. i inform. tehn. područje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316138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 </a:t>
                      </a:r>
                      <a:r>
                        <a:rPr lang="sl-S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Umjetničko </a:t>
                      </a:r>
                      <a:r>
                        <a:rPr lang="sl-S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područje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31613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>
                          <a:solidFill>
                            <a:srgbClr val="FA7D00"/>
                          </a:solidFill>
                          <a:effectLst/>
                          <a:latin typeface="Calibri"/>
                        </a:rPr>
                        <a:t>7. Tjelesno i zdravst. područje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316138">
                <a:tc>
                  <a:txBody>
                    <a:bodyPr/>
                    <a:lstStyle/>
                    <a:p>
                      <a:pPr algn="l" fontAlgn="ctr"/>
                      <a:r>
                        <a:rPr lang="vi-VN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</a:t>
                      </a:r>
                      <a:r>
                        <a:rPr lang="hr-H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Kroskurikularno</a:t>
                      </a:r>
                    </a:p>
                    <a:p>
                      <a:pPr algn="l" fontAlgn="ctr"/>
                      <a:r>
                        <a:rPr lang="vi-VN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vi-V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Međupredmetno </a:t>
                      </a:r>
                      <a:r>
                        <a:rPr lang="vi-VN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</a:t>
                      </a:r>
                      <a:r>
                        <a:rPr lang="hr-H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dručje</a:t>
                      </a:r>
                      <a:endParaRPr lang="vi-VN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316138">
                <a:tc>
                  <a:txBody>
                    <a:bodyPr/>
                    <a:lstStyle/>
                    <a:p>
                      <a:pPr algn="l" fontAlgn="ctr"/>
                      <a:endParaRPr lang="sl-SI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592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LEGENDA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92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seminari i okrugli stol/javna razpr.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924">
                <a:tc>
                  <a:txBody>
                    <a:bodyPr/>
                    <a:lstStyle/>
                    <a:p>
                      <a:pPr algn="l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ishodi učenja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924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ZJ NPP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924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NPP - PZ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9C0006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924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usvajanje dokumenta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i="0" u="none" strike="noStrike">
                          <a:solidFill>
                            <a:srgbClr val="3F3F3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924"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92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Okvirni zakoni</a:t>
            </a:r>
          </a:p>
          <a:p>
            <a:r>
              <a:rPr lang="sl-SI" dirty="0" smtClean="0"/>
              <a:t>Strateški plan APOSO </a:t>
            </a:r>
          </a:p>
          <a:p>
            <a:r>
              <a:rPr lang="sl-SI" dirty="0" smtClean="0"/>
              <a:t>Dogovor i suradnja o planiranim aktivnostima</a:t>
            </a:r>
          </a:p>
          <a:p>
            <a:r>
              <a:rPr lang="sl-SI" dirty="0" smtClean="0"/>
              <a:t>Iskustva iz regiona</a:t>
            </a:r>
          </a:p>
          <a:p>
            <a:r>
              <a:rPr lang="sl-SI" dirty="0" smtClean="0"/>
              <a:t>Razne aktivnosti i incijative-strateški cilj</a:t>
            </a:r>
          </a:p>
          <a:p>
            <a:r>
              <a:rPr lang="sl-SI" dirty="0" smtClean="0"/>
              <a:t>Faze razvoja obrazovnog sustava (planiranje-implementacija-evalvacija) </a:t>
            </a:r>
            <a:r>
              <a:rPr lang="sl-SI" dirty="0"/>
              <a:t>Ishodi –</a:t>
            </a:r>
            <a:r>
              <a:rPr lang="sl-SI" dirty="0" smtClean="0"/>
              <a:t>ZJNPP-a-NPP </a:t>
            </a:r>
          </a:p>
          <a:p>
            <a:r>
              <a:rPr lang="sl-SI" dirty="0" smtClean="0"/>
              <a:t>Dokumenti-implementacija </a:t>
            </a:r>
            <a:r>
              <a:rPr lang="sl-SI" dirty="0"/>
              <a:t>(rad </a:t>
            </a:r>
            <a:r>
              <a:rPr lang="sl-SI" dirty="0" smtClean="0"/>
              <a:t>s </a:t>
            </a:r>
            <a:r>
              <a:rPr lang="sl-SI" dirty="0"/>
              <a:t>učiteljima)</a:t>
            </a: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Uvod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901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Strateške aktivnosti</a:t>
            </a: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424136" y="2116933"/>
            <a:ext cx="252028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400" dirty="0"/>
              <a:t>Izrada </a:t>
            </a:r>
            <a:r>
              <a:rPr lang="sl-SI" sz="2400" dirty="0" smtClean="0"/>
              <a:t>dokumenata </a:t>
            </a:r>
            <a:r>
              <a:rPr lang="sl-SI" sz="2400" dirty="0"/>
              <a:t>ishodi učenja i </a:t>
            </a:r>
            <a:r>
              <a:rPr lang="sl-SI" sz="2400" dirty="0" smtClean="0"/>
              <a:t>ZJNPP-a</a:t>
            </a:r>
            <a:endParaRPr lang="sl-SI" sz="24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3275856" y="2109479"/>
            <a:ext cx="2520280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400" dirty="0"/>
              <a:t>Izrada </a:t>
            </a:r>
            <a:r>
              <a:rPr lang="sl-SI" sz="2400" dirty="0" smtClean="0"/>
              <a:t>standarda učeničkih postignuća i izvođenje evalvacije</a:t>
            </a:r>
            <a:endParaRPr lang="sl-SI" sz="2400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6012160" y="2133165"/>
            <a:ext cx="2520280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l-PL" sz="2400" dirty="0"/>
              <a:t>Izrada dokumenata: standardi zanimanja, IU za </a:t>
            </a:r>
            <a:r>
              <a:rPr lang="pl-PL" sz="2400" dirty="0" smtClean="0"/>
              <a:t>strukovni dio</a:t>
            </a:r>
            <a:r>
              <a:rPr lang="pl-PL" sz="2400" dirty="0"/>
              <a:t>, </a:t>
            </a:r>
            <a:r>
              <a:rPr lang="pl-PL" sz="2400" dirty="0" smtClean="0"/>
              <a:t>ZJ za opći dio</a:t>
            </a:r>
            <a:endParaRPr lang="sl-SI" sz="2400" dirty="0"/>
          </a:p>
        </p:txBody>
      </p:sp>
      <p:sp>
        <p:nvSpPr>
          <p:cNvPr id="7" name="Enakokraki trikotnik 6"/>
          <p:cNvSpPr/>
          <p:nvPr/>
        </p:nvSpPr>
        <p:spPr>
          <a:xfrm>
            <a:off x="395536" y="1168676"/>
            <a:ext cx="8136904" cy="840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Planiranje</a:t>
            </a:r>
            <a:endParaRPr lang="sl-SI" dirty="0"/>
          </a:p>
        </p:txBody>
      </p:sp>
      <p:sp>
        <p:nvSpPr>
          <p:cNvPr id="8" name="Pravokotnik 7"/>
          <p:cNvSpPr/>
          <p:nvPr/>
        </p:nvSpPr>
        <p:spPr>
          <a:xfrm>
            <a:off x="424136" y="5805264"/>
            <a:ext cx="8280920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IMPLEMENTACIJA</a:t>
            </a:r>
            <a:endParaRPr lang="sl-SI" dirty="0"/>
          </a:p>
        </p:txBody>
      </p:sp>
      <p:sp>
        <p:nvSpPr>
          <p:cNvPr id="2" name="Pravokotnik 1"/>
          <p:cNvSpPr/>
          <p:nvPr/>
        </p:nvSpPr>
        <p:spPr>
          <a:xfrm>
            <a:off x="764015" y="5373215"/>
            <a:ext cx="2520280" cy="562395"/>
          </a:xfrm>
          <a:prstGeom prst="rect">
            <a:avLst/>
          </a:prstGeom>
          <a:gradFill>
            <a:gsLst>
              <a:gs pos="0">
                <a:srgbClr val="FFFFFF">
                  <a:alpha val="79000"/>
                </a:srgbClr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PZ/ZŠ/PI</a:t>
            </a:r>
          </a:p>
          <a:p>
            <a:pPr algn="ctr"/>
            <a:r>
              <a:rPr lang="sl-SI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MO</a:t>
            </a:r>
            <a:endParaRPr lang="hr-H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3" name="Raven puščični povezovalnik 12"/>
          <p:cNvCxnSpPr>
            <a:stCxn id="2" idx="0"/>
            <a:endCxn id="4" idx="2"/>
          </p:cNvCxnSpPr>
          <p:nvPr/>
        </p:nvCxnSpPr>
        <p:spPr>
          <a:xfrm flipH="1" flipV="1">
            <a:off x="1684276" y="3686593"/>
            <a:ext cx="339879" cy="1686622"/>
          </a:xfrm>
          <a:prstGeom prst="straightConnector1">
            <a:avLst/>
          </a:prstGeom>
          <a:ln w="25400">
            <a:prstDash val="solid"/>
            <a:headEnd type="arrow"/>
            <a:tailEnd type="arrow"/>
          </a:ln>
          <a:effectLst>
            <a:outerShdw blurRad="50800" dist="50800" dir="5400000" algn="ctr" rotWithShape="0">
              <a:srgbClr val="FF0000"/>
            </a:outerShdw>
          </a:effectLst>
          <a:scene3d>
            <a:camera prst="orthographicFront"/>
            <a:lightRig rig="threePt" dir="t"/>
          </a:scene3d>
          <a:sp3d>
            <a:bevelB/>
          </a:sp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ven puščični povezovalnik 20"/>
          <p:cNvCxnSpPr>
            <a:stCxn id="2" idx="0"/>
            <a:endCxn id="5" idx="2"/>
          </p:cNvCxnSpPr>
          <p:nvPr/>
        </p:nvCxnSpPr>
        <p:spPr>
          <a:xfrm flipV="1">
            <a:off x="2024155" y="4417803"/>
            <a:ext cx="2511841" cy="955412"/>
          </a:xfrm>
          <a:prstGeom prst="straightConnector1">
            <a:avLst/>
          </a:prstGeom>
          <a:ln w="25400">
            <a:prstDash val="solid"/>
            <a:headEnd type="arrow"/>
            <a:tailEnd type="arrow"/>
          </a:ln>
          <a:effectLst>
            <a:outerShdw blurRad="50800" dist="50800" dir="5400000" algn="ctr" rotWithShape="0">
              <a:srgbClr val="FF0000"/>
            </a:outerShdw>
          </a:effectLst>
          <a:scene3d>
            <a:camera prst="orthographicFront"/>
            <a:lightRig rig="threePt" dir="t"/>
          </a:scene3d>
          <a:sp3d>
            <a:bevelB/>
          </a:sp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ven puščični povezovalnik 21"/>
          <p:cNvCxnSpPr>
            <a:endCxn id="6" idx="2"/>
          </p:cNvCxnSpPr>
          <p:nvPr/>
        </p:nvCxnSpPr>
        <p:spPr>
          <a:xfrm flipV="1">
            <a:off x="2024155" y="4810821"/>
            <a:ext cx="5248145" cy="562675"/>
          </a:xfrm>
          <a:prstGeom prst="straightConnector1">
            <a:avLst/>
          </a:prstGeom>
          <a:ln w="25400">
            <a:prstDash val="solid"/>
            <a:headEnd type="arrow"/>
            <a:tailEnd type="arrow"/>
          </a:ln>
          <a:effectLst>
            <a:outerShdw blurRad="50800" dist="50800" dir="5400000" algn="ctr" rotWithShape="0">
              <a:srgbClr val="FF0000"/>
            </a:outerShdw>
          </a:effectLst>
          <a:scene3d>
            <a:camera prst="orthographicFront"/>
            <a:lightRig rig="threePt" dir="t"/>
          </a:scene3d>
          <a:sp3d>
            <a:bevelB/>
          </a:sp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8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Razlozi za </a:t>
            </a:r>
            <a:r>
              <a:rPr lang="sl-SI" dirty="0" smtClean="0"/>
              <a:t>moderniziranje ZJNPP-a</a:t>
            </a:r>
            <a:endParaRPr lang="sl-SI" dirty="0"/>
          </a:p>
          <a:p>
            <a:r>
              <a:rPr lang="sl-SI" dirty="0" smtClean="0"/>
              <a:t>Razvojni </a:t>
            </a:r>
            <a:r>
              <a:rPr lang="sl-SI" dirty="0"/>
              <a:t>proces – trajni proces</a:t>
            </a:r>
            <a:r>
              <a:rPr lang="sl-SI" dirty="0" smtClean="0"/>
              <a:t>: planiranje, implementacija, praćenje/evaluacija ……</a:t>
            </a:r>
            <a:endParaRPr lang="sl-SI" dirty="0"/>
          </a:p>
          <a:p>
            <a:r>
              <a:rPr lang="sl-SI" dirty="0" err="1"/>
              <a:t>Uključenost</a:t>
            </a:r>
            <a:r>
              <a:rPr lang="sl-SI" dirty="0"/>
              <a:t> </a:t>
            </a:r>
            <a:r>
              <a:rPr lang="sl-SI" dirty="0" err="1"/>
              <a:t>stručnjaka</a:t>
            </a:r>
            <a:r>
              <a:rPr lang="sl-SI" dirty="0"/>
              <a:t> </a:t>
            </a:r>
            <a:r>
              <a:rPr lang="sl-SI" dirty="0" err="1"/>
              <a:t>različitih</a:t>
            </a:r>
            <a:r>
              <a:rPr lang="sl-SI" dirty="0"/>
              <a:t> profila (</a:t>
            </a:r>
            <a:r>
              <a:rPr lang="sl-SI" dirty="0" err="1"/>
              <a:t>različita</a:t>
            </a:r>
            <a:r>
              <a:rPr lang="sl-SI" dirty="0"/>
              <a:t> </a:t>
            </a:r>
            <a:r>
              <a:rPr lang="sl-SI" dirty="0" err="1"/>
              <a:t>područja</a:t>
            </a:r>
            <a:r>
              <a:rPr lang="sl-SI" dirty="0"/>
              <a:t>, predmeti….) i institucija (PZ/ZŠ/PI, MO, </a:t>
            </a:r>
            <a:r>
              <a:rPr lang="sl-SI" dirty="0" err="1" smtClean="0"/>
              <a:t>sveučilišta</a:t>
            </a:r>
            <a:r>
              <a:rPr lang="sl-SI" dirty="0" smtClean="0"/>
              <a:t>, </a:t>
            </a:r>
            <a:r>
              <a:rPr lang="sl-SI" dirty="0" err="1" smtClean="0"/>
              <a:t>škola</a:t>
            </a:r>
            <a:r>
              <a:rPr lang="sl-SI" dirty="0"/>
              <a:t>……)</a:t>
            </a:r>
          </a:p>
          <a:p>
            <a:r>
              <a:rPr lang="sl-SI" dirty="0" smtClean="0"/>
              <a:t>Suradnja  u svim fazama - sinergija</a:t>
            </a:r>
            <a:endParaRPr lang="sl-SI" dirty="0"/>
          </a:p>
          <a:p>
            <a:pPr lvl="1"/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ISHODI UČENJA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689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79512" y="116632"/>
            <a:ext cx="5040560" cy="1938992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 smtClean="0"/>
              <a:t>ISHODI UČENJA PO ODGOJNO -OBRAZOVNIM PODRUČJIMA </a:t>
            </a:r>
            <a:r>
              <a:rPr lang="sl-SI" sz="2400" dirty="0" smtClean="0"/>
              <a:t>(predškolski odgoj, OŠ, gimnazija, strukovno), kao osnova za ZJNPP-a i NPP</a:t>
            </a:r>
            <a:endParaRPr lang="sl-SI" sz="2400" dirty="0"/>
          </a:p>
        </p:txBody>
      </p:sp>
      <p:sp>
        <p:nvSpPr>
          <p:cNvPr id="6" name="Zaobljeni pravokotnik 5"/>
          <p:cNvSpPr/>
          <p:nvPr/>
        </p:nvSpPr>
        <p:spPr>
          <a:xfrm>
            <a:off x="5239181" y="1319326"/>
            <a:ext cx="37444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err="1"/>
              <a:t>Matematičko</a:t>
            </a:r>
            <a:r>
              <a:rPr lang="sl-SI" b="1" dirty="0"/>
              <a:t> </a:t>
            </a:r>
            <a:r>
              <a:rPr lang="sl-SI" b="1" dirty="0" err="1"/>
              <a:t>područje</a:t>
            </a:r>
            <a:endParaRPr lang="sl-SI" dirty="0"/>
          </a:p>
        </p:txBody>
      </p:sp>
      <p:sp>
        <p:nvSpPr>
          <p:cNvPr id="7" name="Zaobljeni pravokotnik 6"/>
          <p:cNvSpPr/>
          <p:nvPr/>
        </p:nvSpPr>
        <p:spPr>
          <a:xfrm>
            <a:off x="5220072" y="428764"/>
            <a:ext cx="37444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Jezično- komunikacijsko </a:t>
            </a:r>
            <a:r>
              <a:rPr lang="sl-SI" b="1" dirty="0"/>
              <a:t>područje</a:t>
            </a:r>
            <a:endParaRPr lang="sl-SI" dirty="0"/>
          </a:p>
        </p:txBody>
      </p:sp>
      <p:sp>
        <p:nvSpPr>
          <p:cNvPr id="9" name="Zaobljeni pravokotnik 8"/>
          <p:cNvSpPr/>
          <p:nvPr/>
        </p:nvSpPr>
        <p:spPr>
          <a:xfrm>
            <a:off x="1950850" y="2852936"/>
            <a:ext cx="37444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Društveno </a:t>
            </a:r>
            <a:r>
              <a:rPr lang="sl-SI" b="1" dirty="0" smtClean="0"/>
              <a:t>-humanističko </a:t>
            </a:r>
            <a:r>
              <a:rPr lang="sl-SI" b="1" dirty="0"/>
              <a:t>područje</a:t>
            </a:r>
            <a:endParaRPr lang="sl-SI" dirty="0"/>
          </a:p>
        </p:txBody>
      </p:sp>
      <p:sp>
        <p:nvSpPr>
          <p:cNvPr id="10" name="Zaobljeni pravokotnik 9"/>
          <p:cNvSpPr/>
          <p:nvPr/>
        </p:nvSpPr>
        <p:spPr>
          <a:xfrm>
            <a:off x="3131840" y="3609682"/>
            <a:ext cx="37444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Tehničko – informacijsko područje</a:t>
            </a:r>
            <a:endParaRPr lang="sl-SI" dirty="0"/>
          </a:p>
        </p:txBody>
      </p:sp>
      <p:sp>
        <p:nvSpPr>
          <p:cNvPr id="11" name="Zaobljeni pravokotnik 10"/>
          <p:cNvSpPr/>
          <p:nvPr/>
        </p:nvSpPr>
        <p:spPr>
          <a:xfrm>
            <a:off x="3851920" y="4453048"/>
            <a:ext cx="37444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Umjetničko područje</a:t>
            </a:r>
            <a:endParaRPr lang="sl-SI" dirty="0"/>
          </a:p>
        </p:txBody>
      </p:sp>
      <p:sp>
        <p:nvSpPr>
          <p:cNvPr id="12" name="Zaobljeni pravokotnik 11"/>
          <p:cNvSpPr/>
          <p:nvPr/>
        </p:nvSpPr>
        <p:spPr>
          <a:xfrm>
            <a:off x="4472344" y="5229200"/>
            <a:ext cx="37444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err="1"/>
              <a:t>Tjelesno</a:t>
            </a:r>
            <a:r>
              <a:rPr lang="sl-SI" b="1" dirty="0"/>
              <a:t> i zdravstveno </a:t>
            </a:r>
            <a:r>
              <a:rPr lang="sl-SI" b="1" dirty="0" err="1"/>
              <a:t>područje</a:t>
            </a:r>
            <a:endParaRPr lang="sl-SI" dirty="0"/>
          </a:p>
        </p:txBody>
      </p:sp>
      <p:sp>
        <p:nvSpPr>
          <p:cNvPr id="13" name="Zaobljeni pravokotnik 12"/>
          <p:cNvSpPr/>
          <p:nvPr/>
        </p:nvSpPr>
        <p:spPr>
          <a:xfrm>
            <a:off x="5233436" y="6021288"/>
            <a:ext cx="37444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Kroskurikularno </a:t>
            </a:r>
            <a:r>
              <a:rPr lang="sl-SI" b="1" dirty="0" smtClean="0"/>
              <a:t>  Međupredmetno područje</a:t>
            </a:r>
            <a:endParaRPr lang="sl-SI" dirty="0"/>
          </a:p>
        </p:txBody>
      </p:sp>
      <p:sp>
        <p:nvSpPr>
          <p:cNvPr id="15" name="Zaobljeni pravokotnik 14"/>
          <p:cNvSpPr/>
          <p:nvPr/>
        </p:nvSpPr>
        <p:spPr>
          <a:xfrm>
            <a:off x="417930" y="2139514"/>
            <a:ext cx="37444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Prirodoslovno </a:t>
            </a:r>
            <a:r>
              <a:rPr lang="sl-SI" b="1" dirty="0" err="1" smtClean="0"/>
              <a:t>područje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2749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otnik 3"/>
          <p:cNvSpPr/>
          <p:nvPr/>
        </p:nvSpPr>
        <p:spPr>
          <a:xfrm>
            <a:off x="1956867" y="476672"/>
            <a:ext cx="4968552" cy="14212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dirty="0" smtClean="0"/>
              <a:t>Jezično-komunikacijsko </a:t>
            </a:r>
            <a:r>
              <a:rPr lang="sl-SI" sz="2800" b="1" dirty="0"/>
              <a:t>područje</a:t>
            </a:r>
            <a:endParaRPr lang="sl-SI" sz="2800" dirty="0"/>
          </a:p>
        </p:txBody>
      </p:sp>
      <p:cxnSp>
        <p:nvCxnSpPr>
          <p:cNvPr id="6" name="Kolenski povezovalnik 5"/>
          <p:cNvCxnSpPr>
            <a:stCxn id="4" idx="2"/>
            <a:endCxn id="7" idx="0"/>
          </p:cNvCxnSpPr>
          <p:nvPr/>
        </p:nvCxnSpPr>
        <p:spPr>
          <a:xfrm rot="5400000">
            <a:off x="2814138" y="1377846"/>
            <a:ext cx="1106930" cy="21470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ipsa 6"/>
          <p:cNvSpPr/>
          <p:nvPr/>
        </p:nvSpPr>
        <p:spPr>
          <a:xfrm>
            <a:off x="637879" y="3004851"/>
            <a:ext cx="3312368" cy="86409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1. Konkretizacija metode </a:t>
            </a:r>
            <a:r>
              <a:rPr lang="sl-SI" dirty="0" err="1" smtClean="0">
                <a:solidFill>
                  <a:schemeClr val="tx1"/>
                </a:solidFill>
              </a:rPr>
              <a:t>izrade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4932040" y="2636912"/>
            <a:ext cx="3456384" cy="14401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2. </a:t>
            </a:r>
            <a:r>
              <a:rPr lang="sl-SI" dirty="0" err="1" smtClean="0">
                <a:solidFill>
                  <a:schemeClr val="tx1"/>
                </a:solidFill>
              </a:rPr>
              <a:t>Izrada</a:t>
            </a:r>
            <a:r>
              <a:rPr lang="sl-SI" dirty="0" smtClean="0">
                <a:solidFill>
                  <a:schemeClr val="tx1"/>
                </a:solidFill>
              </a:rPr>
              <a:t> IU za </a:t>
            </a:r>
            <a:r>
              <a:rPr lang="sl-SI" dirty="0" err="1" smtClean="0">
                <a:solidFill>
                  <a:schemeClr val="tx1"/>
                </a:solidFill>
              </a:rPr>
              <a:t>predškolsko</a:t>
            </a:r>
            <a:r>
              <a:rPr lang="sl-SI" dirty="0" smtClean="0">
                <a:solidFill>
                  <a:schemeClr val="tx1"/>
                </a:solidFill>
              </a:rPr>
              <a:t>, OŠ , gimnazije i </a:t>
            </a:r>
            <a:r>
              <a:rPr lang="sl-SI" dirty="0" err="1" smtClean="0">
                <a:solidFill>
                  <a:schemeClr val="tx1"/>
                </a:solidFill>
              </a:rPr>
              <a:t>strukovno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1475656" y="4509120"/>
            <a:ext cx="4153201" cy="133160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3. Izrada ZJ NPP-a </a:t>
            </a:r>
            <a:r>
              <a:rPr lang="sl-SI" dirty="0">
                <a:solidFill>
                  <a:schemeClr val="tx1"/>
                </a:solidFill>
              </a:rPr>
              <a:t>predškolsko, OŠ , gimnazije i strukovno </a:t>
            </a:r>
          </a:p>
          <a:p>
            <a:pPr algn="ctr"/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5280449" y="5684888"/>
            <a:ext cx="3312368" cy="86409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4. Izrada NPP-a (PZ/ZŠ/PI)</a:t>
            </a:r>
            <a:endParaRPr lang="sl-SI" dirty="0">
              <a:solidFill>
                <a:schemeClr val="tx1"/>
              </a:solidFill>
            </a:endParaRPr>
          </a:p>
        </p:txBody>
      </p:sp>
      <p:cxnSp>
        <p:nvCxnSpPr>
          <p:cNvPr id="15" name="Kolenski povezovalnik 14"/>
          <p:cNvCxnSpPr>
            <a:stCxn id="7" idx="6"/>
            <a:endCxn id="11" idx="2"/>
          </p:cNvCxnSpPr>
          <p:nvPr/>
        </p:nvCxnSpPr>
        <p:spPr>
          <a:xfrm flipV="1">
            <a:off x="3950247" y="3356992"/>
            <a:ext cx="981793" cy="79907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Kolenski povezovalnik 16"/>
          <p:cNvCxnSpPr>
            <a:stCxn id="11" idx="4"/>
            <a:endCxn id="12" idx="0"/>
          </p:cNvCxnSpPr>
          <p:nvPr/>
        </p:nvCxnSpPr>
        <p:spPr>
          <a:xfrm rot="5400000">
            <a:off x="4890221" y="2739109"/>
            <a:ext cx="432048" cy="310797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Kolenski povezovalnik 18"/>
          <p:cNvCxnSpPr>
            <a:stCxn id="12" idx="4"/>
            <a:endCxn id="13" idx="2"/>
          </p:cNvCxnSpPr>
          <p:nvPr/>
        </p:nvCxnSpPr>
        <p:spPr>
          <a:xfrm rot="16200000" flipH="1">
            <a:off x="4278247" y="5114734"/>
            <a:ext cx="276212" cy="172819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80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izrada</a:t>
            </a:r>
            <a:r>
              <a:rPr lang="sl-SI" dirty="0" smtClean="0"/>
              <a:t> metodologije (1. seminar)</a:t>
            </a:r>
          </a:p>
          <a:p>
            <a:r>
              <a:rPr lang="sl-SI" dirty="0" err="1" smtClean="0"/>
              <a:t>izrada</a:t>
            </a:r>
            <a:r>
              <a:rPr lang="sl-SI" dirty="0" smtClean="0"/>
              <a:t> IU (2. seminar)</a:t>
            </a:r>
          </a:p>
          <a:p>
            <a:r>
              <a:rPr lang="sl-SI" dirty="0" err="1" smtClean="0"/>
              <a:t>dorada</a:t>
            </a:r>
            <a:r>
              <a:rPr lang="sl-SI" dirty="0" smtClean="0"/>
              <a:t> IU i uključivanje ključnih </a:t>
            </a:r>
            <a:r>
              <a:rPr lang="sl-SI" dirty="0" err="1" smtClean="0"/>
              <a:t>kompetencija</a:t>
            </a:r>
            <a:r>
              <a:rPr lang="sl-SI" dirty="0" smtClean="0"/>
              <a:t> (3. seminar)</a:t>
            </a:r>
          </a:p>
          <a:p>
            <a:pPr lvl="1"/>
            <a:r>
              <a:rPr lang="sl-SI" dirty="0" smtClean="0"/>
              <a:t>Javne rasprave (zavodi, fakulteti i </a:t>
            </a:r>
            <a:r>
              <a:rPr lang="sl-SI" dirty="0" err="1" smtClean="0"/>
              <a:t>škole</a:t>
            </a:r>
            <a:r>
              <a:rPr lang="sl-SI" dirty="0" smtClean="0"/>
              <a:t>)</a:t>
            </a:r>
          </a:p>
          <a:p>
            <a:r>
              <a:rPr lang="sl-SI" dirty="0" smtClean="0"/>
              <a:t>usuglašavanje dokumenta (4. seminar)</a:t>
            </a: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Aktivnosti izrade ZJNPP-a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8962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2800" b="1" dirty="0" smtClean="0"/>
              <a:t>ishodi učenja</a:t>
            </a:r>
            <a:r>
              <a:rPr lang="sl-SI" sz="2800" dirty="0" smtClean="0"/>
              <a:t> -kompetencijski pristup oblikovanja ZJNPP-a i NPP-a</a:t>
            </a:r>
          </a:p>
          <a:p>
            <a:endParaRPr lang="hr-HR" sz="2800" dirty="0" smtClean="0"/>
          </a:p>
          <a:p>
            <a:r>
              <a:rPr lang="hr-HR" sz="2800" dirty="0" smtClean="0"/>
              <a:t>Kod kompetencijskog pristupa u prvi plan dolaze ishodi učenja - ono što svi učenici tijekom školovanja trebaju naučiti, što trebaju znati i umjeti, koje vrijednosti prihvaćati. </a:t>
            </a:r>
          </a:p>
          <a:p>
            <a:r>
              <a:rPr lang="hr-HR" sz="2800" dirty="0" smtClean="0"/>
              <a:t>Ovakav pristup obrazovanju širi je od pristupa koji školu shvaća kao mjesto usvajanja znanja i prenošenja činjenica. Nasuprot  tome naglašeno je kako je škola</a:t>
            </a:r>
            <a:r>
              <a:rPr lang="hr-HR" sz="2800" b="1" dirty="0" smtClean="0"/>
              <a:t> mjesto cjelovitog osobnog i socijalnog</a:t>
            </a:r>
            <a:r>
              <a:rPr lang="hr-HR" sz="2800" dirty="0" smtClean="0"/>
              <a:t> </a:t>
            </a:r>
            <a:r>
              <a:rPr lang="hr-HR" sz="2800" b="1" dirty="0" smtClean="0"/>
              <a:t>razvoja učenika.</a:t>
            </a:r>
            <a:endParaRPr lang="hr-HR" sz="2800" dirty="0" smtClean="0"/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Zašto ishodi učenja?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sz="2800" dirty="0" smtClean="0"/>
              <a:t>Promjena od podučavanja na učenje znači  da se žarište u obrazovanju odmaklo od učitelja kao dominantne figura u obrazovanju i pomaklo prema učeniku kao središnjem protagonistu svake obrazovne, didaktičke i metodološke razine. </a:t>
            </a:r>
          </a:p>
          <a:p>
            <a:r>
              <a:rPr lang="sl-SI" sz="2800" dirty="0" smtClean="0"/>
              <a:t>Drugi je pomak perspektive i stajališta </a:t>
            </a:r>
            <a:r>
              <a:rPr lang="sl-SI" sz="2800" i="1" dirty="0" smtClean="0"/>
              <a:t>od orijentacije na ulaz, ka orijentaciji na izlaz</a:t>
            </a:r>
            <a:r>
              <a:rPr lang="sl-SI" sz="2800" dirty="0" smtClean="0"/>
              <a:t>. Dok su dosad u središtu pozornosti bile metode i sadržaji nastavnih jedinica prema onome kako su postavljeni u nastavnom programu (syllabus) sada se čine napori prema tome da se opiše ono što bi trebalo biti postignuće na kraju procesa učenja. Identificiraju se kompetencije, područja znanja, sposobnosti i vještina koja učenik mora imati na kraju, a pitanja kako će učenik to postići – kojim specifičnim sadržajima, kojim oblicima učenja i u kojem vremenu – postaju sekundarnima.</a:t>
            </a:r>
            <a:endParaRPr lang="hr-HR" sz="2800" dirty="0" smtClean="0"/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sl-SI" sz="2200" b="0" dirty="0" smtClean="0"/>
              <a:t/>
            </a:r>
            <a:br>
              <a:rPr lang="sl-SI" sz="2200" b="0" dirty="0" smtClean="0"/>
            </a:br>
            <a:r>
              <a:rPr lang="sl-SI" sz="2200" b="0" dirty="0" smtClean="0"/>
              <a:t/>
            </a:r>
            <a:br>
              <a:rPr lang="sl-SI" sz="2200" b="0" dirty="0" smtClean="0"/>
            </a:br>
            <a:r>
              <a:rPr lang="sl-SI" sz="2200" b="0" dirty="0" smtClean="0"/>
              <a:t>Dvije promjene paridigme: </a:t>
            </a:r>
            <a:br>
              <a:rPr lang="sl-SI" sz="2200" b="0" dirty="0" smtClean="0"/>
            </a:br>
            <a:r>
              <a:rPr lang="sl-SI" sz="2200" b="0" dirty="0" smtClean="0">
                <a:solidFill>
                  <a:schemeClr val="tx1"/>
                </a:solidFill>
              </a:rPr>
              <a:t>Od podučavanja ka učenju/od orijentacije na ulaz (input)</a:t>
            </a:r>
            <a:br>
              <a:rPr lang="sl-SI" sz="2200" b="0" dirty="0" smtClean="0">
                <a:solidFill>
                  <a:schemeClr val="tx1"/>
                </a:solidFill>
              </a:rPr>
            </a:br>
            <a:r>
              <a:rPr lang="sl-SI" sz="2200" b="0" dirty="0" smtClean="0">
                <a:solidFill>
                  <a:schemeClr val="tx1"/>
                </a:solidFill>
              </a:rPr>
              <a:t> ka orijentaciji na izlaz (output) </a:t>
            </a:r>
            <a:r>
              <a:rPr lang="sl-SI" sz="4400" i="1" dirty="0" smtClean="0">
                <a:solidFill>
                  <a:srgbClr val="FF0000"/>
                </a:solidFill>
              </a:rPr>
              <a:t/>
            </a:r>
            <a:br>
              <a:rPr lang="sl-SI" sz="4400" i="1" dirty="0" smtClean="0">
                <a:solidFill>
                  <a:srgbClr val="FF0000"/>
                </a:solidFill>
              </a:rPr>
            </a:b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Tx/>
              <a:buAutoNum type="arabicPeriod"/>
            </a:pPr>
            <a:r>
              <a:rPr lang="sl-SI" sz="2800" dirty="0" smtClean="0"/>
              <a:t>Definiranje područja</a:t>
            </a:r>
            <a:endParaRPr lang="hr-HR" sz="2800" dirty="0" smtClean="0"/>
          </a:p>
          <a:p>
            <a:pPr marL="457200" indent="-457200">
              <a:buFontTx/>
              <a:buAutoNum type="arabicPeriod"/>
            </a:pPr>
            <a:r>
              <a:rPr lang="sl-SI" sz="2800" dirty="0" smtClean="0"/>
              <a:t>Definiranje unutar svakog područja oblasti</a:t>
            </a:r>
            <a:endParaRPr lang="hr-HR" sz="2800" dirty="0" smtClean="0"/>
          </a:p>
          <a:p>
            <a:pPr marL="457200" indent="-457200">
              <a:buFontTx/>
              <a:buAutoNum type="arabicPeriod"/>
            </a:pPr>
            <a:r>
              <a:rPr lang="sl-SI" sz="2800" dirty="0" smtClean="0"/>
              <a:t>Definiranje komponenti pojedinih oblasti</a:t>
            </a:r>
            <a:endParaRPr lang="hr-HR" sz="2800" dirty="0" smtClean="0"/>
          </a:p>
          <a:p>
            <a:pPr marL="457200" indent="-457200">
              <a:buFontTx/>
              <a:buAutoNum type="arabicPeriod"/>
            </a:pPr>
            <a:r>
              <a:rPr lang="sl-SI" sz="2800" dirty="0" smtClean="0"/>
              <a:t>Definiranje obrazovnih razdoblja</a:t>
            </a:r>
            <a:endParaRPr lang="hr-HR" sz="2800" dirty="0" smtClean="0"/>
          </a:p>
          <a:p>
            <a:pPr marL="457200" indent="-457200">
              <a:buFontTx/>
              <a:buAutoNum type="arabicPeriod"/>
            </a:pPr>
            <a:r>
              <a:rPr lang="sl-SI" sz="2800" dirty="0" smtClean="0"/>
              <a:t>Definiranje ishoda učenja po obrazovnim razdobljima za oblasti i komponente</a:t>
            </a:r>
            <a:endParaRPr lang="hr-HR" sz="2800" dirty="0" smtClean="0"/>
          </a:p>
          <a:p>
            <a:pPr marL="457200" indent="-457200">
              <a:buFontTx/>
              <a:buAutoNum type="arabicPeriod"/>
            </a:pPr>
            <a:r>
              <a:rPr lang="sl-SI" sz="2800" dirty="0" smtClean="0"/>
              <a:t>Definiranje pokazatelja za ishode učenja</a:t>
            </a:r>
          </a:p>
          <a:p>
            <a:pPr marL="457200" indent="-457200">
              <a:buFontTx/>
              <a:buNone/>
            </a:pPr>
            <a:endParaRPr lang="hr-HR" sz="2800" dirty="0" smtClean="0"/>
          </a:p>
          <a:p>
            <a:pPr marL="457200" indent="-457200">
              <a:buNone/>
            </a:pPr>
            <a:endParaRPr lang="hr-HR" sz="2800" dirty="0" smtClean="0">
              <a:solidFill>
                <a:srgbClr val="FF0000"/>
              </a:solidFill>
            </a:endParaRPr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Metodologija definiranja ishoda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646</TotalTime>
  <Words>1483</Words>
  <Application>Microsoft Office PowerPoint</Application>
  <PresentationFormat>On-screen Show (4:3)</PresentationFormat>
  <Paragraphs>474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Concourse</vt:lpstr>
      <vt:lpstr>Presentation</vt:lpstr>
      <vt:lpstr> APOSO Metodologija izrade ZJNPP-a ZJNPP-a utemeljena na ishodima učenja za materinski jezik</vt:lpstr>
      <vt:lpstr>Uvod</vt:lpstr>
      <vt:lpstr>ISHODI UČENJA</vt:lpstr>
      <vt:lpstr>PowerPoint Presentation</vt:lpstr>
      <vt:lpstr>PowerPoint Presentation</vt:lpstr>
      <vt:lpstr>Aktivnosti izrade ZJNPP-a</vt:lpstr>
      <vt:lpstr>Zašto ishodi učenja?</vt:lpstr>
      <vt:lpstr>  Dvije promjene paridigme:  Od podučavanja ka učenju/od orijentacije na ulaz (input)  ka orijentaciji na izlaz (output)  </vt:lpstr>
      <vt:lpstr>Metodologija definiranja ishoda</vt:lpstr>
      <vt:lpstr>Polazište definiranja područja</vt:lpstr>
      <vt:lpstr>Obrazovna područja</vt:lpstr>
      <vt:lpstr>Definiranje oblasti</vt:lpstr>
      <vt:lpstr>Definiranje komponenti</vt:lpstr>
      <vt:lpstr>Definiranje obrazovnih razdoblja</vt:lpstr>
      <vt:lpstr>Definiranje ishoda učenja i pokazatelja</vt:lpstr>
      <vt:lpstr>Kriteriji za pisanje ishoda učenja</vt:lpstr>
      <vt:lpstr>PowerPoint Presentation</vt:lpstr>
      <vt:lpstr>PowerPoint Presentation</vt:lpstr>
      <vt:lpstr>Vremenski okvir</vt:lpstr>
      <vt:lpstr>Strateške aktivnosti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Sastanak sa donatorima</dc:title>
  <dc:creator>Branko Slivar</dc:creator>
  <cp:lastModifiedBy>User</cp:lastModifiedBy>
  <cp:revision>110</cp:revision>
  <cp:lastPrinted>2013-03-25T09:53:20Z</cp:lastPrinted>
  <dcterms:created xsi:type="dcterms:W3CDTF">2012-10-15T07:43:30Z</dcterms:created>
  <dcterms:modified xsi:type="dcterms:W3CDTF">2013-03-25T10:36:30Z</dcterms:modified>
</cp:coreProperties>
</file>