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10.jpg" ContentType="image/jpg"/>
  <Override PartName="/ppt/media/image11.jpg" ContentType="image/jpg"/>
  <Override PartName="/ppt/media/image12.jpg" ContentType="image/jpg"/>
  <Override PartName="/ppt/media/image13.jpg" ContentType="image/jpg"/>
  <Override PartName="/ppt/media/image14.jpg" ContentType="image/jpg"/>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media/image21.jpg" ContentType="image/jpg"/>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3"/>
  </p:notesMasterIdLst>
  <p:sldIdLst>
    <p:sldId id="256" r:id="rId6"/>
    <p:sldId id="319" r:id="rId7"/>
    <p:sldId id="321" r:id="rId8"/>
    <p:sldId id="265" r:id="rId9"/>
    <p:sldId id="295" r:id="rId10"/>
    <p:sldId id="292" r:id="rId11"/>
    <p:sldId id="317" r:id="rId12"/>
    <p:sldId id="264" r:id="rId13"/>
    <p:sldId id="285" r:id="rId14"/>
    <p:sldId id="286" r:id="rId15"/>
    <p:sldId id="263" r:id="rId16"/>
    <p:sldId id="309" r:id="rId17"/>
    <p:sldId id="271" r:id="rId18"/>
    <p:sldId id="328" r:id="rId19"/>
    <p:sldId id="293" r:id="rId20"/>
    <p:sldId id="314" r:id="rId21"/>
    <p:sldId id="305" r:id="rId22"/>
    <p:sldId id="329" r:id="rId23"/>
    <p:sldId id="331" r:id="rId24"/>
    <p:sldId id="335" r:id="rId25"/>
    <p:sldId id="330" r:id="rId26"/>
    <p:sldId id="333" r:id="rId27"/>
    <p:sldId id="334" r:id="rId28"/>
    <p:sldId id="332" r:id="rId29"/>
    <p:sldId id="296" r:id="rId30"/>
    <p:sldId id="316" r:id="rId31"/>
    <p:sldId id="318" r:id="rId32"/>
  </p:sldIdLst>
  <p:sldSz cx="12192000" cy="6858000"/>
  <p:notesSz cx="6797675" cy="9926638"/>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1F7AF07-D41E-F7FD-388D-2132B6EE6DEF}" name="Laura Brataševec" initials="LB" userId="S::lbratasevec@zrss.si::46cc3b9e-c7e5-4adf-aa7f-abc2a181cdf9" providerId="AD"/>
  <p188:author id="{EFF93FFD-A176-AED1-886E-0B507D0D4727}" name="Liljana Kač" initials="LK" userId="S::LKac@zrss.si::4159f07c-97d0-441a-9ae2-0ce183982eb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C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1465" autoAdjust="0"/>
  </p:normalViewPr>
  <p:slideViewPr>
    <p:cSldViewPr snapToGrid="0">
      <p:cViewPr varScale="1">
        <p:scale>
          <a:sx n="71" d="100"/>
          <a:sy n="71" d="100"/>
        </p:scale>
        <p:origin x="48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898817-0A79-4210-BA6A-FDB1C9A3701C}" type="doc">
      <dgm:prSet loTypeId="urn:microsoft.com/office/officeart/2005/8/layout/vList2" loCatId="list" qsTypeId="urn:microsoft.com/office/officeart/2005/8/quickstyle/simple3" qsCatId="simple" csTypeId="urn:microsoft.com/office/officeart/2005/8/colors/colorful1" csCatId="colorful" phldr="1"/>
      <dgm:spPr/>
      <dgm:t>
        <a:bodyPr/>
        <a:lstStyle/>
        <a:p>
          <a:endParaRPr lang="sl-SI"/>
        </a:p>
      </dgm:t>
    </dgm:pt>
    <dgm:pt modelId="{82C61BE3-268D-449A-A697-876EAAAF0309}">
      <dgm:prSet/>
      <dgm:spPr/>
      <dgm:t>
        <a:bodyPr/>
        <a:lstStyle/>
        <a:p>
          <a:r>
            <a:rPr lang="sl-SI" dirty="0">
              <a:latin typeface="Calibri" panose="020F0502020204030204" pitchFamily="34" charset="0"/>
              <a:cs typeface="Calibri" panose="020F0502020204030204" pitchFamily="34" charset="0"/>
            </a:rPr>
            <a:t>Se znajo lotiti zahtevnih nalog. </a:t>
          </a:r>
        </a:p>
      </dgm:t>
    </dgm:pt>
    <dgm:pt modelId="{8288C391-1D32-4BF0-89AB-9CB1F2288158}" type="parTrans" cxnId="{69BEB1C5-A254-4EF3-8F03-BBDE2347FE67}">
      <dgm:prSet/>
      <dgm:spPr/>
      <dgm:t>
        <a:bodyPr/>
        <a:lstStyle/>
        <a:p>
          <a:endParaRPr lang="sl-SI" sz="2000"/>
        </a:p>
      </dgm:t>
    </dgm:pt>
    <dgm:pt modelId="{12CE1DAA-6E82-428E-ADE2-D4BFE56EC55C}" type="sibTrans" cxnId="{69BEB1C5-A254-4EF3-8F03-BBDE2347FE67}">
      <dgm:prSet/>
      <dgm:spPr/>
      <dgm:t>
        <a:bodyPr/>
        <a:lstStyle/>
        <a:p>
          <a:endParaRPr lang="sl-SI"/>
        </a:p>
      </dgm:t>
    </dgm:pt>
    <dgm:pt modelId="{A2702C2E-6E49-4FDA-AD51-D6E992D4A7F8}">
      <dgm:prSet/>
      <dgm:spPr/>
      <dgm:t>
        <a:bodyPr/>
        <a:lstStyle/>
        <a:p>
          <a:r>
            <a:rPr lang="sl-SI" dirty="0">
              <a:latin typeface="Calibri" panose="020F0502020204030204" pitchFamily="34" charset="0"/>
              <a:cs typeface="Calibri" panose="020F0502020204030204" pitchFamily="34" charset="0"/>
            </a:rPr>
            <a:t>Dobro sprejemajo neuspeh. </a:t>
          </a:r>
        </a:p>
      </dgm:t>
    </dgm:pt>
    <dgm:pt modelId="{6B117153-9B7C-47BB-A19F-12F039AEB52D}" type="parTrans" cxnId="{47BA33FF-82DB-4E7D-9E17-58053EE60066}">
      <dgm:prSet/>
      <dgm:spPr/>
      <dgm:t>
        <a:bodyPr/>
        <a:lstStyle/>
        <a:p>
          <a:endParaRPr lang="sl-SI" sz="2000"/>
        </a:p>
      </dgm:t>
    </dgm:pt>
    <dgm:pt modelId="{B1B41D79-CCBC-4637-A104-5443A1CA47F3}" type="sibTrans" cxnId="{47BA33FF-82DB-4E7D-9E17-58053EE60066}">
      <dgm:prSet/>
      <dgm:spPr/>
      <dgm:t>
        <a:bodyPr/>
        <a:lstStyle/>
        <a:p>
          <a:endParaRPr lang="sl-SI"/>
        </a:p>
      </dgm:t>
    </dgm:pt>
    <dgm:pt modelId="{EA1278A3-8ADA-4BBB-9353-18F50A589463}">
      <dgm:prSet/>
      <dgm:spPr/>
      <dgm:t>
        <a:bodyPr/>
        <a:lstStyle/>
        <a:p>
          <a:r>
            <a:rPr lang="sl-SI">
              <a:latin typeface="Calibri" panose="020F0502020204030204" pitchFamily="34" charset="0"/>
              <a:cs typeface="Calibri" panose="020F0502020204030204" pitchFamily="34" charset="0"/>
            </a:rPr>
            <a:t>Razumejo različne perspektive. </a:t>
          </a:r>
          <a:endParaRPr lang="sl-SI" dirty="0">
            <a:latin typeface="Calibri" panose="020F0502020204030204" pitchFamily="34" charset="0"/>
            <a:cs typeface="Calibri" panose="020F0502020204030204" pitchFamily="34" charset="0"/>
          </a:endParaRPr>
        </a:p>
      </dgm:t>
    </dgm:pt>
    <dgm:pt modelId="{0D8405AF-4228-4F56-B9D2-FC309B56D91D}" type="parTrans" cxnId="{EA33E318-648E-4057-8E54-830782195B96}">
      <dgm:prSet/>
      <dgm:spPr/>
      <dgm:t>
        <a:bodyPr/>
        <a:lstStyle/>
        <a:p>
          <a:endParaRPr lang="sl-SI" sz="2000"/>
        </a:p>
      </dgm:t>
    </dgm:pt>
    <dgm:pt modelId="{E6A5B3AD-225E-44DC-A269-9655CC0A06E0}" type="sibTrans" cxnId="{EA33E318-648E-4057-8E54-830782195B96}">
      <dgm:prSet/>
      <dgm:spPr/>
      <dgm:t>
        <a:bodyPr/>
        <a:lstStyle/>
        <a:p>
          <a:endParaRPr lang="sl-SI"/>
        </a:p>
      </dgm:t>
    </dgm:pt>
    <dgm:pt modelId="{11F1D3DD-D6C6-4539-86B3-27BCAB42389A}">
      <dgm:prSet/>
      <dgm:spPr/>
      <dgm:t>
        <a:bodyPr/>
        <a:lstStyle/>
        <a:p>
          <a:r>
            <a:rPr lang="sl-SI" dirty="0">
              <a:latin typeface="Calibri" panose="020F0502020204030204" pitchFamily="34" charset="0"/>
              <a:cs typeface="Calibri" panose="020F0502020204030204" pitchFamily="34" charset="0"/>
            </a:rPr>
            <a:t>So empatični/-e.</a:t>
          </a:r>
        </a:p>
      </dgm:t>
    </dgm:pt>
    <dgm:pt modelId="{99BC6E83-2E70-4BD2-9626-D6D3056C6773}" type="parTrans" cxnId="{E8DC7EAA-BF37-4CB2-940F-E0FC3825CAB4}">
      <dgm:prSet/>
      <dgm:spPr/>
      <dgm:t>
        <a:bodyPr/>
        <a:lstStyle/>
        <a:p>
          <a:endParaRPr lang="sl-SI" sz="2000"/>
        </a:p>
      </dgm:t>
    </dgm:pt>
    <dgm:pt modelId="{6C4639EB-9E96-412C-9144-102A14C515AF}" type="sibTrans" cxnId="{E8DC7EAA-BF37-4CB2-940F-E0FC3825CAB4}">
      <dgm:prSet/>
      <dgm:spPr/>
      <dgm:t>
        <a:bodyPr/>
        <a:lstStyle/>
        <a:p>
          <a:endParaRPr lang="sl-SI"/>
        </a:p>
      </dgm:t>
    </dgm:pt>
    <dgm:pt modelId="{EE8B0B2F-3F03-4CA4-88EF-A8D81D620EAE}">
      <dgm:prSet/>
      <dgm:spPr/>
      <dgm:t>
        <a:bodyPr/>
        <a:lstStyle/>
        <a:p>
          <a:r>
            <a:rPr lang="sl-SI" dirty="0">
              <a:latin typeface="Calibri" panose="020F0502020204030204" pitchFamily="34" charset="0"/>
              <a:cs typeface="Calibri" panose="020F0502020204030204" pitchFamily="34" charset="0"/>
            </a:rPr>
            <a:t>Znajo uravnavati močna čustva.</a:t>
          </a:r>
        </a:p>
      </dgm:t>
    </dgm:pt>
    <dgm:pt modelId="{17B9DFFA-C2C9-4AD1-9A4D-E837AF3163E5}" type="parTrans" cxnId="{75CB2E6E-5766-49D7-B60D-9341D8C07D23}">
      <dgm:prSet/>
      <dgm:spPr/>
      <dgm:t>
        <a:bodyPr/>
        <a:lstStyle/>
        <a:p>
          <a:endParaRPr lang="sl-SI" sz="2000"/>
        </a:p>
      </dgm:t>
    </dgm:pt>
    <dgm:pt modelId="{34B77EEA-3BD2-4B20-AC6E-13AA309C491E}" type="sibTrans" cxnId="{75CB2E6E-5766-49D7-B60D-9341D8C07D23}">
      <dgm:prSet/>
      <dgm:spPr/>
      <dgm:t>
        <a:bodyPr/>
        <a:lstStyle/>
        <a:p>
          <a:endParaRPr lang="sl-SI"/>
        </a:p>
      </dgm:t>
    </dgm:pt>
    <dgm:pt modelId="{57665D42-F8DB-42E5-A8F6-7500968572CE}">
      <dgm:prSet/>
      <dgm:spPr/>
      <dgm:t>
        <a:bodyPr/>
        <a:lstStyle/>
        <a:p>
          <a:r>
            <a:rPr lang="sl-SI">
              <a:latin typeface="Calibri" panose="020F0502020204030204" pitchFamily="34" charset="0"/>
              <a:cs typeface="Calibri" panose="020F0502020204030204" pitchFamily="34" charset="0"/>
            </a:rPr>
            <a:t>Skrbijo za zdrav življenjski slog.</a:t>
          </a:r>
          <a:endParaRPr lang="sl-SI" dirty="0">
            <a:latin typeface="Calibri" panose="020F0502020204030204" pitchFamily="34" charset="0"/>
            <a:cs typeface="Calibri" panose="020F0502020204030204" pitchFamily="34" charset="0"/>
          </a:endParaRPr>
        </a:p>
      </dgm:t>
    </dgm:pt>
    <dgm:pt modelId="{3F25B623-6F78-45A0-A3DB-D2140C5BCF97}" type="parTrans" cxnId="{FED5C3CC-A370-4785-80DF-283AECABA669}">
      <dgm:prSet/>
      <dgm:spPr/>
      <dgm:t>
        <a:bodyPr/>
        <a:lstStyle/>
        <a:p>
          <a:endParaRPr lang="sl-SI" sz="2000"/>
        </a:p>
      </dgm:t>
    </dgm:pt>
    <dgm:pt modelId="{67F94961-A6DB-4091-BC94-D5E64E344602}" type="sibTrans" cxnId="{FED5C3CC-A370-4785-80DF-283AECABA669}">
      <dgm:prSet/>
      <dgm:spPr/>
      <dgm:t>
        <a:bodyPr/>
        <a:lstStyle/>
        <a:p>
          <a:endParaRPr lang="sl-SI"/>
        </a:p>
      </dgm:t>
    </dgm:pt>
    <dgm:pt modelId="{24D2D5AF-B0E3-4710-9FD2-A1C46F0E2E30}">
      <dgm:prSet/>
      <dgm:spPr/>
      <dgm:t>
        <a:bodyPr/>
        <a:lstStyle/>
        <a:p>
          <a:r>
            <a:rPr lang="sl-SI">
              <a:latin typeface="Calibri" panose="020F0502020204030204" pitchFamily="34" charset="0"/>
              <a:cs typeface="Calibri" panose="020F0502020204030204" pitchFamily="34" charset="0"/>
            </a:rPr>
            <a:t>Znajo reči »ne«. </a:t>
          </a:r>
        </a:p>
      </dgm:t>
    </dgm:pt>
    <dgm:pt modelId="{79B0BBE1-6630-41C3-8D2F-C16FE2451AD2}" type="parTrans" cxnId="{3C46B0CC-1D73-4136-B559-B3F03B927C1A}">
      <dgm:prSet/>
      <dgm:spPr/>
      <dgm:t>
        <a:bodyPr/>
        <a:lstStyle/>
        <a:p>
          <a:endParaRPr lang="sl-SI" sz="2000"/>
        </a:p>
      </dgm:t>
    </dgm:pt>
    <dgm:pt modelId="{37821BAB-4EC5-4042-966C-BBF68649CA80}" type="sibTrans" cxnId="{3C46B0CC-1D73-4136-B559-B3F03B927C1A}">
      <dgm:prSet/>
      <dgm:spPr/>
      <dgm:t>
        <a:bodyPr/>
        <a:lstStyle/>
        <a:p>
          <a:endParaRPr lang="sl-SI"/>
        </a:p>
      </dgm:t>
    </dgm:pt>
    <dgm:pt modelId="{91721D6B-26C9-49DB-9BA9-87C715A88DAE}">
      <dgm:prSet/>
      <dgm:spPr/>
      <dgm:t>
        <a:bodyPr/>
        <a:lstStyle/>
        <a:p>
          <a:r>
            <a:rPr lang="sl-SI">
              <a:latin typeface="Calibri" panose="020F0502020204030204" pitchFamily="34" charset="0"/>
              <a:cs typeface="Calibri" panose="020F0502020204030204" pitchFamily="34" charset="0"/>
            </a:rPr>
            <a:t>V konfliktnih situacijah zrelo komunicirajo. </a:t>
          </a:r>
          <a:endParaRPr lang="sl-SI" dirty="0">
            <a:latin typeface="Calibri" panose="020F0502020204030204" pitchFamily="34" charset="0"/>
            <a:cs typeface="Calibri" panose="020F0502020204030204" pitchFamily="34" charset="0"/>
          </a:endParaRPr>
        </a:p>
      </dgm:t>
    </dgm:pt>
    <dgm:pt modelId="{6EB024EF-5476-43A1-B730-400C64666BBF}" type="parTrans" cxnId="{A08DC9A6-4985-445E-9B12-02A8164877F5}">
      <dgm:prSet/>
      <dgm:spPr/>
      <dgm:t>
        <a:bodyPr/>
        <a:lstStyle/>
        <a:p>
          <a:endParaRPr lang="sl-SI" sz="2000"/>
        </a:p>
      </dgm:t>
    </dgm:pt>
    <dgm:pt modelId="{72D9F320-1BB6-4FEC-AB71-F9F2DD65EA36}" type="sibTrans" cxnId="{A08DC9A6-4985-445E-9B12-02A8164877F5}">
      <dgm:prSet/>
      <dgm:spPr/>
      <dgm:t>
        <a:bodyPr/>
        <a:lstStyle/>
        <a:p>
          <a:endParaRPr lang="sl-SI"/>
        </a:p>
      </dgm:t>
    </dgm:pt>
    <dgm:pt modelId="{555FCDC7-6EAA-4968-A2F3-D0340CE9E0DF}">
      <dgm:prSet/>
      <dgm:spPr/>
      <dgm:t>
        <a:bodyPr/>
        <a:lstStyle/>
        <a:p>
          <a:r>
            <a:rPr lang="sl-SI">
              <a:latin typeface="Calibri" panose="020F0502020204030204" pitchFamily="34" charset="0"/>
              <a:cs typeface="Calibri" panose="020F0502020204030204" pitchFamily="34" charset="0"/>
            </a:rPr>
            <a:t>…</a:t>
          </a:r>
        </a:p>
      </dgm:t>
    </dgm:pt>
    <dgm:pt modelId="{87D31BBD-1F4A-4044-B03E-516D2EC99744}" type="parTrans" cxnId="{B51ED090-4579-4291-B501-67B1821FAFF1}">
      <dgm:prSet/>
      <dgm:spPr/>
      <dgm:t>
        <a:bodyPr/>
        <a:lstStyle/>
        <a:p>
          <a:endParaRPr lang="sl-SI" sz="2000"/>
        </a:p>
      </dgm:t>
    </dgm:pt>
    <dgm:pt modelId="{375057AA-544C-4885-853D-301A8B186ECA}" type="sibTrans" cxnId="{B51ED090-4579-4291-B501-67B1821FAFF1}">
      <dgm:prSet/>
      <dgm:spPr/>
      <dgm:t>
        <a:bodyPr/>
        <a:lstStyle/>
        <a:p>
          <a:endParaRPr lang="sl-SI"/>
        </a:p>
      </dgm:t>
    </dgm:pt>
    <dgm:pt modelId="{D0FFC310-FF61-41F0-96A3-77A3384BA742}" type="pres">
      <dgm:prSet presAssocID="{A2898817-0A79-4210-BA6A-FDB1C9A3701C}" presName="linear" presStyleCnt="0">
        <dgm:presLayoutVars>
          <dgm:animLvl val="lvl"/>
          <dgm:resizeHandles val="exact"/>
        </dgm:presLayoutVars>
      </dgm:prSet>
      <dgm:spPr/>
    </dgm:pt>
    <dgm:pt modelId="{C6F3B06C-5685-4C3B-AB89-B1BEEB0C1649}" type="pres">
      <dgm:prSet presAssocID="{82C61BE3-268D-449A-A697-876EAAAF0309}" presName="parentText" presStyleLbl="node1" presStyleIdx="0" presStyleCnt="9">
        <dgm:presLayoutVars>
          <dgm:chMax val="0"/>
          <dgm:bulletEnabled val="1"/>
        </dgm:presLayoutVars>
      </dgm:prSet>
      <dgm:spPr/>
    </dgm:pt>
    <dgm:pt modelId="{F4232A58-4539-491C-8336-978F37FD1380}" type="pres">
      <dgm:prSet presAssocID="{12CE1DAA-6E82-428E-ADE2-D4BFE56EC55C}" presName="spacer" presStyleCnt="0"/>
      <dgm:spPr/>
    </dgm:pt>
    <dgm:pt modelId="{C20F440E-EA38-4027-A0B2-CA2FA3294332}" type="pres">
      <dgm:prSet presAssocID="{A2702C2E-6E49-4FDA-AD51-D6E992D4A7F8}" presName="parentText" presStyleLbl="node1" presStyleIdx="1" presStyleCnt="9">
        <dgm:presLayoutVars>
          <dgm:chMax val="0"/>
          <dgm:bulletEnabled val="1"/>
        </dgm:presLayoutVars>
      </dgm:prSet>
      <dgm:spPr/>
    </dgm:pt>
    <dgm:pt modelId="{6FEE7799-C3AE-48CB-AD28-39CBD9A89B56}" type="pres">
      <dgm:prSet presAssocID="{B1B41D79-CCBC-4637-A104-5443A1CA47F3}" presName="spacer" presStyleCnt="0"/>
      <dgm:spPr/>
    </dgm:pt>
    <dgm:pt modelId="{CE5409C7-D2B5-4837-B2CE-2745CA1988C1}" type="pres">
      <dgm:prSet presAssocID="{EA1278A3-8ADA-4BBB-9353-18F50A589463}" presName="parentText" presStyleLbl="node1" presStyleIdx="2" presStyleCnt="9">
        <dgm:presLayoutVars>
          <dgm:chMax val="0"/>
          <dgm:bulletEnabled val="1"/>
        </dgm:presLayoutVars>
      </dgm:prSet>
      <dgm:spPr/>
    </dgm:pt>
    <dgm:pt modelId="{9ED592EE-A111-4C3A-9AB8-5F1D298D6330}" type="pres">
      <dgm:prSet presAssocID="{E6A5B3AD-225E-44DC-A269-9655CC0A06E0}" presName="spacer" presStyleCnt="0"/>
      <dgm:spPr/>
    </dgm:pt>
    <dgm:pt modelId="{82CB71F4-DB26-4DA8-A1D3-FACB12FFB9EC}" type="pres">
      <dgm:prSet presAssocID="{11F1D3DD-D6C6-4539-86B3-27BCAB42389A}" presName="parentText" presStyleLbl="node1" presStyleIdx="3" presStyleCnt="9">
        <dgm:presLayoutVars>
          <dgm:chMax val="0"/>
          <dgm:bulletEnabled val="1"/>
        </dgm:presLayoutVars>
      </dgm:prSet>
      <dgm:spPr/>
    </dgm:pt>
    <dgm:pt modelId="{DD69784A-E9D1-476A-978E-7767905856DB}" type="pres">
      <dgm:prSet presAssocID="{6C4639EB-9E96-412C-9144-102A14C515AF}" presName="spacer" presStyleCnt="0"/>
      <dgm:spPr/>
    </dgm:pt>
    <dgm:pt modelId="{6B10E8C5-8007-4B59-95A6-CCE0F75B9E1F}" type="pres">
      <dgm:prSet presAssocID="{EE8B0B2F-3F03-4CA4-88EF-A8D81D620EAE}" presName="parentText" presStyleLbl="node1" presStyleIdx="4" presStyleCnt="9">
        <dgm:presLayoutVars>
          <dgm:chMax val="0"/>
          <dgm:bulletEnabled val="1"/>
        </dgm:presLayoutVars>
      </dgm:prSet>
      <dgm:spPr/>
    </dgm:pt>
    <dgm:pt modelId="{AD45F814-1C3F-47FE-B06E-242FA9AE3215}" type="pres">
      <dgm:prSet presAssocID="{34B77EEA-3BD2-4B20-AC6E-13AA309C491E}" presName="spacer" presStyleCnt="0"/>
      <dgm:spPr/>
    </dgm:pt>
    <dgm:pt modelId="{2033C2B4-B003-4EE8-BE12-120990E060DF}" type="pres">
      <dgm:prSet presAssocID="{57665D42-F8DB-42E5-A8F6-7500968572CE}" presName="parentText" presStyleLbl="node1" presStyleIdx="5" presStyleCnt="9">
        <dgm:presLayoutVars>
          <dgm:chMax val="0"/>
          <dgm:bulletEnabled val="1"/>
        </dgm:presLayoutVars>
      </dgm:prSet>
      <dgm:spPr/>
    </dgm:pt>
    <dgm:pt modelId="{9B9D88B1-26EB-46BB-BE8C-0E1D7C3B4BDE}" type="pres">
      <dgm:prSet presAssocID="{67F94961-A6DB-4091-BC94-D5E64E344602}" presName="spacer" presStyleCnt="0"/>
      <dgm:spPr/>
    </dgm:pt>
    <dgm:pt modelId="{9B0811BF-A516-4C06-9F20-73977A3FB20C}" type="pres">
      <dgm:prSet presAssocID="{24D2D5AF-B0E3-4710-9FD2-A1C46F0E2E30}" presName="parentText" presStyleLbl="node1" presStyleIdx="6" presStyleCnt="9">
        <dgm:presLayoutVars>
          <dgm:chMax val="0"/>
          <dgm:bulletEnabled val="1"/>
        </dgm:presLayoutVars>
      </dgm:prSet>
      <dgm:spPr/>
    </dgm:pt>
    <dgm:pt modelId="{E51DC800-6566-4190-B5DB-D5E2C91D1BC0}" type="pres">
      <dgm:prSet presAssocID="{37821BAB-4EC5-4042-966C-BBF68649CA80}" presName="spacer" presStyleCnt="0"/>
      <dgm:spPr/>
    </dgm:pt>
    <dgm:pt modelId="{4AB63D7E-0B02-4B60-B73F-089F79DC86F2}" type="pres">
      <dgm:prSet presAssocID="{91721D6B-26C9-49DB-9BA9-87C715A88DAE}" presName="parentText" presStyleLbl="node1" presStyleIdx="7" presStyleCnt="9">
        <dgm:presLayoutVars>
          <dgm:chMax val="0"/>
          <dgm:bulletEnabled val="1"/>
        </dgm:presLayoutVars>
      </dgm:prSet>
      <dgm:spPr/>
    </dgm:pt>
    <dgm:pt modelId="{9754EA1E-DB93-4285-B7DB-4466F942FBA9}" type="pres">
      <dgm:prSet presAssocID="{72D9F320-1BB6-4FEC-AB71-F9F2DD65EA36}" presName="spacer" presStyleCnt="0"/>
      <dgm:spPr/>
    </dgm:pt>
    <dgm:pt modelId="{C7D817F5-BF9B-49F6-84E5-DE1B756D4731}" type="pres">
      <dgm:prSet presAssocID="{555FCDC7-6EAA-4968-A2F3-D0340CE9E0DF}" presName="parentText" presStyleLbl="node1" presStyleIdx="8" presStyleCnt="9">
        <dgm:presLayoutVars>
          <dgm:chMax val="0"/>
          <dgm:bulletEnabled val="1"/>
        </dgm:presLayoutVars>
      </dgm:prSet>
      <dgm:spPr/>
    </dgm:pt>
  </dgm:ptLst>
  <dgm:cxnLst>
    <dgm:cxn modelId="{739CE904-51E3-4E45-92A2-7CB15D2DAE9D}" type="presOf" srcId="{57665D42-F8DB-42E5-A8F6-7500968572CE}" destId="{2033C2B4-B003-4EE8-BE12-120990E060DF}" srcOrd="0" destOrd="0" presId="urn:microsoft.com/office/officeart/2005/8/layout/vList2"/>
    <dgm:cxn modelId="{EA33E318-648E-4057-8E54-830782195B96}" srcId="{A2898817-0A79-4210-BA6A-FDB1C9A3701C}" destId="{EA1278A3-8ADA-4BBB-9353-18F50A589463}" srcOrd="2" destOrd="0" parTransId="{0D8405AF-4228-4F56-B9D2-FC309B56D91D}" sibTransId="{E6A5B3AD-225E-44DC-A269-9655CC0A06E0}"/>
    <dgm:cxn modelId="{0BE0E73E-FDBF-429F-9D5B-227CE73A72C9}" type="presOf" srcId="{91721D6B-26C9-49DB-9BA9-87C715A88DAE}" destId="{4AB63D7E-0B02-4B60-B73F-089F79DC86F2}" srcOrd="0" destOrd="0" presId="urn:microsoft.com/office/officeart/2005/8/layout/vList2"/>
    <dgm:cxn modelId="{DB715149-36EA-40F3-8037-F98BF9376238}" type="presOf" srcId="{11F1D3DD-D6C6-4539-86B3-27BCAB42389A}" destId="{82CB71F4-DB26-4DA8-A1D3-FACB12FFB9EC}" srcOrd="0" destOrd="0" presId="urn:microsoft.com/office/officeart/2005/8/layout/vList2"/>
    <dgm:cxn modelId="{E230C049-59C1-4F12-ADA9-A9F72B810534}" type="presOf" srcId="{EE8B0B2F-3F03-4CA4-88EF-A8D81D620EAE}" destId="{6B10E8C5-8007-4B59-95A6-CCE0F75B9E1F}" srcOrd="0" destOrd="0" presId="urn:microsoft.com/office/officeart/2005/8/layout/vList2"/>
    <dgm:cxn modelId="{9EBE2B6A-344B-4585-91BF-9BCA8C22F0B6}" type="presOf" srcId="{82C61BE3-268D-449A-A697-876EAAAF0309}" destId="{C6F3B06C-5685-4C3B-AB89-B1BEEB0C1649}" srcOrd="0" destOrd="0" presId="urn:microsoft.com/office/officeart/2005/8/layout/vList2"/>
    <dgm:cxn modelId="{3CE8446D-D8CC-4B16-9C33-F98579A36D23}" type="presOf" srcId="{24D2D5AF-B0E3-4710-9FD2-A1C46F0E2E30}" destId="{9B0811BF-A516-4C06-9F20-73977A3FB20C}" srcOrd="0" destOrd="0" presId="urn:microsoft.com/office/officeart/2005/8/layout/vList2"/>
    <dgm:cxn modelId="{75CB2E6E-5766-49D7-B60D-9341D8C07D23}" srcId="{A2898817-0A79-4210-BA6A-FDB1C9A3701C}" destId="{EE8B0B2F-3F03-4CA4-88EF-A8D81D620EAE}" srcOrd="4" destOrd="0" parTransId="{17B9DFFA-C2C9-4AD1-9A4D-E837AF3163E5}" sibTransId="{34B77EEA-3BD2-4B20-AC6E-13AA309C491E}"/>
    <dgm:cxn modelId="{2105CA70-5F98-4E1E-8CD0-3C19FD426EE7}" type="presOf" srcId="{EA1278A3-8ADA-4BBB-9353-18F50A589463}" destId="{CE5409C7-D2B5-4837-B2CE-2745CA1988C1}" srcOrd="0" destOrd="0" presId="urn:microsoft.com/office/officeart/2005/8/layout/vList2"/>
    <dgm:cxn modelId="{0E716E89-DD62-4C12-8DAA-F527E613C359}" type="presOf" srcId="{555FCDC7-6EAA-4968-A2F3-D0340CE9E0DF}" destId="{C7D817F5-BF9B-49F6-84E5-DE1B756D4731}" srcOrd="0" destOrd="0" presId="urn:microsoft.com/office/officeart/2005/8/layout/vList2"/>
    <dgm:cxn modelId="{B51ED090-4579-4291-B501-67B1821FAFF1}" srcId="{A2898817-0A79-4210-BA6A-FDB1C9A3701C}" destId="{555FCDC7-6EAA-4968-A2F3-D0340CE9E0DF}" srcOrd="8" destOrd="0" parTransId="{87D31BBD-1F4A-4044-B03E-516D2EC99744}" sibTransId="{375057AA-544C-4885-853D-301A8B186ECA}"/>
    <dgm:cxn modelId="{A08DC9A6-4985-445E-9B12-02A8164877F5}" srcId="{A2898817-0A79-4210-BA6A-FDB1C9A3701C}" destId="{91721D6B-26C9-49DB-9BA9-87C715A88DAE}" srcOrd="7" destOrd="0" parTransId="{6EB024EF-5476-43A1-B730-400C64666BBF}" sibTransId="{72D9F320-1BB6-4FEC-AB71-F9F2DD65EA36}"/>
    <dgm:cxn modelId="{E8DC7EAA-BF37-4CB2-940F-E0FC3825CAB4}" srcId="{A2898817-0A79-4210-BA6A-FDB1C9A3701C}" destId="{11F1D3DD-D6C6-4539-86B3-27BCAB42389A}" srcOrd="3" destOrd="0" parTransId="{99BC6E83-2E70-4BD2-9626-D6D3056C6773}" sibTransId="{6C4639EB-9E96-412C-9144-102A14C515AF}"/>
    <dgm:cxn modelId="{69BEB1C5-A254-4EF3-8F03-BBDE2347FE67}" srcId="{A2898817-0A79-4210-BA6A-FDB1C9A3701C}" destId="{82C61BE3-268D-449A-A697-876EAAAF0309}" srcOrd="0" destOrd="0" parTransId="{8288C391-1D32-4BF0-89AB-9CB1F2288158}" sibTransId="{12CE1DAA-6E82-428E-ADE2-D4BFE56EC55C}"/>
    <dgm:cxn modelId="{029DBEC5-5A9A-48FE-B0C7-85C7213F5046}" type="presOf" srcId="{A2702C2E-6E49-4FDA-AD51-D6E992D4A7F8}" destId="{C20F440E-EA38-4027-A0B2-CA2FA3294332}" srcOrd="0" destOrd="0" presId="urn:microsoft.com/office/officeart/2005/8/layout/vList2"/>
    <dgm:cxn modelId="{3C46B0CC-1D73-4136-B559-B3F03B927C1A}" srcId="{A2898817-0A79-4210-BA6A-FDB1C9A3701C}" destId="{24D2D5AF-B0E3-4710-9FD2-A1C46F0E2E30}" srcOrd="6" destOrd="0" parTransId="{79B0BBE1-6630-41C3-8D2F-C16FE2451AD2}" sibTransId="{37821BAB-4EC5-4042-966C-BBF68649CA80}"/>
    <dgm:cxn modelId="{FED5C3CC-A370-4785-80DF-283AECABA669}" srcId="{A2898817-0A79-4210-BA6A-FDB1C9A3701C}" destId="{57665D42-F8DB-42E5-A8F6-7500968572CE}" srcOrd="5" destOrd="0" parTransId="{3F25B623-6F78-45A0-A3DB-D2140C5BCF97}" sibTransId="{67F94961-A6DB-4091-BC94-D5E64E344602}"/>
    <dgm:cxn modelId="{F44BBFF4-F57F-42BF-8386-AC9F97038987}" type="presOf" srcId="{A2898817-0A79-4210-BA6A-FDB1C9A3701C}" destId="{D0FFC310-FF61-41F0-96A3-77A3384BA742}" srcOrd="0" destOrd="0" presId="urn:microsoft.com/office/officeart/2005/8/layout/vList2"/>
    <dgm:cxn modelId="{47BA33FF-82DB-4E7D-9E17-58053EE60066}" srcId="{A2898817-0A79-4210-BA6A-FDB1C9A3701C}" destId="{A2702C2E-6E49-4FDA-AD51-D6E992D4A7F8}" srcOrd="1" destOrd="0" parTransId="{6B117153-9B7C-47BB-A19F-12F039AEB52D}" sibTransId="{B1B41D79-CCBC-4637-A104-5443A1CA47F3}"/>
    <dgm:cxn modelId="{794AF377-E4EC-41C2-AE4E-ADDD71D708D6}" type="presParOf" srcId="{D0FFC310-FF61-41F0-96A3-77A3384BA742}" destId="{C6F3B06C-5685-4C3B-AB89-B1BEEB0C1649}" srcOrd="0" destOrd="0" presId="urn:microsoft.com/office/officeart/2005/8/layout/vList2"/>
    <dgm:cxn modelId="{FCC073F1-9A05-4E8E-BA91-7837724BDD9C}" type="presParOf" srcId="{D0FFC310-FF61-41F0-96A3-77A3384BA742}" destId="{F4232A58-4539-491C-8336-978F37FD1380}" srcOrd="1" destOrd="0" presId="urn:microsoft.com/office/officeart/2005/8/layout/vList2"/>
    <dgm:cxn modelId="{70179689-6403-47FB-A22A-7810B43D60A0}" type="presParOf" srcId="{D0FFC310-FF61-41F0-96A3-77A3384BA742}" destId="{C20F440E-EA38-4027-A0B2-CA2FA3294332}" srcOrd="2" destOrd="0" presId="urn:microsoft.com/office/officeart/2005/8/layout/vList2"/>
    <dgm:cxn modelId="{2746262E-502C-4414-A5FB-A757BF4E03B2}" type="presParOf" srcId="{D0FFC310-FF61-41F0-96A3-77A3384BA742}" destId="{6FEE7799-C3AE-48CB-AD28-39CBD9A89B56}" srcOrd="3" destOrd="0" presId="urn:microsoft.com/office/officeart/2005/8/layout/vList2"/>
    <dgm:cxn modelId="{EB4857E5-9AA0-4D6B-ACD3-DF09A2394C83}" type="presParOf" srcId="{D0FFC310-FF61-41F0-96A3-77A3384BA742}" destId="{CE5409C7-D2B5-4837-B2CE-2745CA1988C1}" srcOrd="4" destOrd="0" presId="urn:microsoft.com/office/officeart/2005/8/layout/vList2"/>
    <dgm:cxn modelId="{C9E5798D-4AAB-4688-BBD6-F1DB15F535ED}" type="presParOf" srcId="{D0FFC310-FF61-41F0-96A3-77A3384BA742}" destId="{9ED592EE-A111-4C3A-9AB8-5F1D298D6330}" srcOrd="5" destOrd="0" presId="urn:microsoft.com/office/officeart/2005/8/layout/vList2"/>
    <dgm:cxn modelId="{EE1775D7-2B46-4596-A1CA-3A8F221F9D05}" type="presParOf" srcId="{D0FFC310-FF61-41F0-96A3-77A3384BA742}" destId="{82CB71F4-DB26-4DA8-A1D3-FACB12FFB9EC}" srcOrd="6" destOrd="0" presId="urn:microsoft.com/office/officeart/2005/8/layout/vList2"/>
    <dgm:cxn modelId="{143219EB-9FA5-4563-A9AC-4C730215CEDC}" type="presParOf" srcId="{D0FFC310-FF61-41F0-96A3-77A3384BA742}" destId="{DD69784A-E9D1-476A-978E-7767905856DB}" srcOrd="7" destOrd="0" presId="urn:microsoft.com/office/officeart/2005/8/layout/vList2"/>
    <dgm:cxn modelId="{08D2A8EF-2914-43B3-85E6-C36F941790E5}" type="presParOf" srcId="{D0FFC310-FF61-41F0-96A3-77A3384BA742}" destId="{6B10E8C5-8007-4B59-95A6-CCE0F75B9E1F}" srcOrd="8" destOrd="0" presId="urn:microsoft.com/office/officeart/2005/8/layout/vList2"/>
    <dgm:cxn modelId="{199A4F20-DD82-48C9-AAC0-AF967BB434BD}" type="presParOf" srcId="{D0FFC310-FF61-41F0-96A3-77A3384BA742}" destId="{AD45F814-1C3F-47FE-B06E-242FA9AE3215}" srcOrd="9" destOrd="0" presId="urn:microsoft.com/office/officeart/2005/8/layout/vList2"/>
    <dgm:cxn modelId="{A5A6BFED-0ED4-4853-A9C7-069362F08917}" type="presParOf" srcId="{D0FFC310-FF61-41F0-96A3-77A3384BA742}" destId="{2033C2B4-B003-4EE8-BE12-120990E060DF}" srcOrd="10" destOrd="0" presId="urn:microsoft.com/office/officeart/2005/8/layout/vList2"/>
    <dgm:cxn modelId="{7013D072-C36F-42EF-8B80-7B449C0277FC}" type="presParOf" srcId="{D0FFC310-FF61-41F0-96A3-77A3384BA742}" destId="{9B9D88B1-26EB-46BB-BE8C-0E1D7C3B4BDE}" srcOrd="11" destOrd="0" presId="urn:microsoft.com/office/officeart/2005/8/layout/vList2"/>
    <dgm:cxn modelId="{63BCA981-1053-41E0-B80F-9456BB295B54}" type="presParOf" srcId="{D0FFC310-FF61-41F0-96A3-77A3384BA742}" destId="{9B0811BF-A516-4C06-9F20-73977A3FB20C}" srcOrd="12" destOrd="0" presId="urn:microsoft.com/office/officeart/2005/8/layout/vList2"/>
    <dgm:cxn modelId="{7A287B7E-38FF-44B8-ABBA-159CFFD8B737}" type="presParOf" srcId="{D0FFC310-FF61-41F0-96A3-77A3384BA742}" destId="{E51DC800-6566-4190-B5DB-D5E2C91D1BC0}" srcOrd="13" destOrd="0" presId="urn:microsoft.com/office/officeart/2005/8/layout/vList2"/>
    <dgm:cxn modelId="{5111D0E0-71CA-43F4-8091-B1057C84C974}" type="presParOf" srcId="{D0FFC310-FF61-41F0-96A3-77A3384BA742}" destId="{4AB63D7E-0B02-4B60-B73F-089F79DC86F2}" srcOrd="14" destOrd="0" presId="urn:microsoft.com/office/officeart/2005/8/layout/vList2"/>
    <dgm:cxn modelId="{93DA3AF2-E178-4A47-A1DC-C28DA3AEADC2}" type="presParOf" srcId="{D0FFC310-FF61-41F0-96A3-77A3384BA742}" destId="{9754EA1E-DB93-4285-B7DB-4466F942FBA9}" srcOrd="15" destOrd="0" presId="urn:microsoft.com/office/officeart/2005/8/layout/vList2"/>
    <dgm:cxn modelId="{A8C488D3-27B6-4FC9-806E-4389B2907399}" type="presParOf" srcId="{D0FFC310-FF61-41F0-96A3-77A3384BA742}" destId="{C7D817F5-BF9B-49F6-84E5-DE1B756D4731}" srcOrd="1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0B8D99A8-957B-FA43-AD03-637779E634CC}" type="doc">
      <dgm:prSet loTypeId="urn:microsoft.com/office/officeart/2005/8/layout/venn1" loCatId="" qsTypeId="urn:microsoft.com/office/officeart/2005/8/quickstyle/simple2" qsCatId="simple" csTypeId="urn:microsoft.com/office/officeart/2005/8/colors/colorful2" csCatId="colorful" phldr="1"/>
      <dgm:spPr/>
      <dgm:t>
        <a:bodyPr/>
        <a:lstStyle/>
        <a:p>
          <a:endParaRPr lang="en-US"/>
        </a:p>
      </dgm:t>
    </dgm:pt>
    <dgm:pt modelId="{FEAB43A1-2DCC-2640-94D3-A7CD850EF4DB}">
      <dgm:prSet phldrT="[Text]" custT="1"/>
      <dgm:spPr/>
      <dgm:t>
        <a:bodyPr/>
        <a:lstStyle/>
        <a:p>
          <a:r>
            <a:rPr lang="sl-SI" sz="1700" b="1" dirty="0">
              <a:latin typeface="Calibri" panose="020F0502020204030204" pitchFamily="34" charset="0"/>
              <a:cs typeface="Calibri" panose="020F0502020204030204" pitchFamily="34" charset="0"/>
            </a:rPr>
            <a:t>TELESNA</a:t>
          </a:r>
        </a:p>
        <a:p>
          <a:r>
            <a:rPr lang="sl-SI" sz="1700" b="1" dirty="0">
              <a:latin typeface="Calibri" panose="020F0502020204030204" pitchFamily="34" charset="0"/>
              <a:cs typeface="Calibri" panose="020F0502020204030204" pitchFamily="34" charset="0"/>
            </a:rPr>
            <a:t>DOBROBIT</a:t>
          </a:r>
          <a:endParaRPr lang="en-US" sz="1700" b="1" dirty="0">
            <a:latin typeface="Calibri" panose="020F0502020204030204" pitchFamily="34" charset="0"/>
            <a:cs typeface="Calibri" panose="020F0502020204030204" pitchFamily="34" charset="0"/>
          </a:endParaRPr>
        </a:p>
      </dgm:t>
    </dgm:pt>
    <dgm:pt modelId="{D792DFE4-1A74-C64A-9F45-AB66C78EA7CE}" type="parTrans" cxnId="{77E5C37D-7CEC-F54A-B149-84185950F748}">
      <dgm:prSet/>
      <dgm:spPr/>
      <dgm:t>
        <a:bodyPr/>
        <a:lstStyle/>
        <a:p>
          <a:endParaRPr lang="en-US"/>
        </a:p>
      </dgm:t>
    </dgm:pt>
    <dgm:pt modelId="{F38F05DE-9BA1-E14B-84AE-4BEDB7926F18}" type="sibTrans" cxnId="{77E5C37D-7CEC-F54A-B149-84185950F748}">
      <dgm:prSet/>
      <dgm:spPr/>
      <dgm:t>
        <a:bodyPr/>
        <a:lstStyle/>
        <a:p>
          <a:endParaRPr lang="en-US"/>
        </a:p>
      </dgm:t>
    </dgm:pt>
    <dgm:pt modelId="{4083B8C2-C6BE-CB4B-88A6-E4D37CD412A6}">
      <dgm:prSet phldrT="[Text]" custT="1"/>
      <dgm:spPr/>
      <dgm:t>
        <a:bodyPr/>
        <a:lstStyle/>
        <a:p>
          <a:r>
            <a:rPr lang="sl-SI" sz="1700" b="1" dirty="0">
              <a:latin typeface="Calibri" panose="020F0502020204030204" pitchFamily="34" charset="0"/>
              <a:cs typeface="Calibri" panose="020F0502020204030204" pitchFamily="34" charset="0"/>
            </a:rPr>
            <a:t>DUŠEVNA</a:t>
          </a:r>
        </a:p>
        <a:p>
          <a:r>
            <a:rPr lang="sl-SI" sz="1700" b="1" dirty="0">
              <a:latin typeface="Calibri" panose="020F0502020204030204" pitchFamily="34" charset="0"/>
              <a:cs typeface="Calibri" panose="020F0502020204030204" pitchFamily="34" charset="0"/>
            </a:rPr>
            <a:t>DOBROBIT</a:t>
          </a:r>
          <a:endParaRPr lang="en-US" sz="1700" b="1" dirty="0">
            <a:latin typeface="Calibri" panose="020F0502020204030204" pitchFamily="34" charset="0"/>
            <a:cs typeface="Calibri" panose="020F0502020204030204" pitchFamily="34" charset="0"/>
          </a:endParaRPr>
        </a:p>
      </dgm:t>
    </dgm:pt>
    <dgm:pt modelId="{335A1CCE-166C-A146-9123-A4B9961667ED}" type="parTrans" cxnId="{BB97E4CB-6346-5F4B-A988-88262A067B2D}">
      <dgm:prSet/>
      <dgm:spPr/>
      <dgm:t>
        <a:bodyPr/>
        <a:lstStyle/>
        <a:p>
          <a:endParaRPr lang="en-US"/>
        </a:p>
      </dgm:t>
    </dgm:pt>
    <dgm:pt modelId="{23424F69-039C-3B4F-A9F1-87785677B2E3}" type="sibTrans" cxnId="{BB97E4CB-6346-5F4B-A988-88262A067B2D}">
      <dgm:prSet/>
      <dgm:spPr/>
      <dgm:t>
        <a:bodyPr/>
        <a:lstStyle/>
        <a:p>
          <a:endParaRPr lang="en-US"/>
        </a:p>
      </dgm:t>
    </dgm:pt>
    <dgm:pt modelId="{22F5A9FF-EF3D-0348-B0A9-FB163CA7B4E9}">
      <dgm:prSet phldrT="[Text]" custT="1"/>
      <dgm:spPr/>
      <dgm:t>
        <a:bodyPr/>
        <a:lstStyle/>
        <a:p>
          <a:r>
            <a:rPr lang="sl-SI" sz="1700" b="1" dirty="0">
              <a:latin typeface="Calibri" panose="020F0502020204030204" pitchFamily="34" charset="0"/>
              <a:cs typeface="Calibri" panose="020F0502020204030204" pitchFamily="34" charset="0"/>
            </a:rPr>
            <a:t>SOCIALNA</a:t>
          </a:r>
        </a:p>
        <a:p>
          <a:r>
            <a:rPr lang="sl-SI" sz="1700" b="1" dirty="0">
              <a:latin typeface="Calibri" panose="020F0502020204030204" pitchFamily="34" charset="0"/>
              <a:cs typeface="Calibri" panose="020F0502020204030204" pitchFamily="34" charset="0"/>
            </a:rPr>
            <a:t>DOBROBIT</a:t>
          </a:r>
          <a:endParaRPr lang="en-US" sz="1700" b="1" dirty="0">
            <a:latin typeface="Calibri" panose="020F0502020204030204" pitchFamily="34" charset="0"/>
            <a:cs typeface="Calibri" panose="020F0502020204030204" pitchFamily="34" charset="0"/>
          </a:endParaRPr>
        </a:p>
      </dgm:t>
    </dgm:pt>
    <dgm:pt modelId="{ED43421D-8524-3048-BA78-03A81EAF6B77}" type="parTrans" cxnId="{2379B07B-278B-5947-B7CD-6C6CF8B8797F}">
      <dgm:prSet/>
      <dgm:spPr/>
      <dgm:t>
        <a:bodyPr/>
        <a:lstStyle/>
        <a:p>
          <a:endParaRPr lang="en-US"/>
        </a:p>
      </dgm:t>
    </dgm:pt>
    <dgm:pt modelId="{D61AD04C-DDEC-1A4D-A047-D4C3EE172629}" type="sibTrans" cxnId="{2379B07B-278B-5947-B7CD-6C6CF8B8797F}">
      <dgm:prSet/>
      <dgm:spPr/>
      <dgm:t>
        <a:bodyPr/>
        <a:lstStyle/>
        <a:p>
          <a:endParaRPr lang="en-US"/>
        </a:p>
      </dgm:t>
    </dgm:pt>
    <dgm:pt modelId="{1852F6F6-D9DA-1449-86CC-F4971C9DB3E2}" type="pres">
      <dgm:prSet presAssocID="{0B8D99A8-957B-FA43-AD03-637779E634CC}" presName="compositeShape" presStyleCnt="0">
        <dgm:presLayoutVars>
          <dgm:chMax val="7"/>
          <dgm:dir/>
          <dgm:resizeHandles val="exact"/>
        </dgm:presLayoutVars>
      </dgm:prSet>
      <dgm:spPr/>
    </dgm:pt>
    <dgm:pt modelId="{09F446C2-E223-CB40-BD50-31EE57177D54}" type="pres">
      <dgm:prSet presAssocID="{FEAB43A1-2DCC-2640-94D3-A7CD850EF4DB}" presName="circ1" presStyleLbl="vennNode1" presStyleIdx="0" presStyleCnt="3"/>
      <dgm:spPr/>
    </dgm:pt>
    <dgm:pt modelId="{F1B87A60-47A0-9A4A-8521-60F5BAE58F41}" type="pres">
      <dgm:prSet presAssocID="{FEAB43A1-2DCC-2640-94D3-A7CD850EF4DB}" presName="circ1Tx" presStyleLbl="revTx" presStyleIdx="0" presStyleCnt="0">
        <dgm:presLayoutVars>
          <dgm:chMax val="0"/>
          <dgm:chPref val="0"/>
          <dgm:bulletEnabled val="1"/>
        </dgm:presLayoutVars>
      </dgm:prSet>
      <dgm:spPr/>
    </dgm:pt>
    <dgm:pt modelId="{27F21345-3356-DB4E-9654-DC9FA8759058}" type="pres">
      <dgm:prSet presAssocID="{4083B8C2-C6BE-CB4B-88A6-E4D37CD412A6}" presName="circ2" presStyleLbl="vennNode1" presStyleIdx="1" presStyleCnt="3" custLinFactNeighborX="-4946" custLinFactNeighborY="-1594"/>
      <dgm:spPr/>
    </dgm:pt>
    <dgm:pt modelId="{D43531B1-C020-3842-AEA0-CF0B671AD87D}" type="pres">
      <dgm:prSet presAssocID="{4083B8C2-C6BE-CB4B-88A6-E4D37CD412A6}" presName="circ2Tx" presStyleLbl="revTx" presStyleIdx="0" presStyleCnt="0">
        <dgm:presLayoutVars>
          <dgm:chMax val="0"/>
          <dgm:chPref val="0"/>
          <dgm:bulletEnabled val="1"/>
        </dgm:presLayoutVars>
      </dgm:prSet>
      <dgm:spPr/>
    </dgm:pt>
    <dgm:pt modelId="{8434EFB0-515B-2344-AAE8-42D3B4227D23}" type="pres">
      <dgm:prSet presAssocID="{22F5A9FF-EF3D-0348-B0A9-FB163CA7B4E9}" presName="circ3" presStyleLbl="vennNode1" presStyleIdx="2" presStyleCnt="3" custLinFactNeighborX="-5222" custLinFactNeighborY="-1594"/>
      <dgm:spPr/>
    </dgm:pt>
    <dgm:pt modelId="{D827E8F0-75ED-7E4E-A234-3897A169FEDE}" type="pres">
      <dgm:prSet presAssocID="{22F5A9FF-EF3D-0348-B0A9-FB163CA7B4E9}" presName="circ3Tx" presStyleLbl="revTx" presStyleIdx="0" presStyleCnt="0">
        <dgm:presLayoutVars>
          <dgm:chMax val="0"/>
          <dgm:chPref val="0"/>
          <dgm:bulletEnabled val="1"/>
        </dgm:presLayoutVars>
      </dgm:prSet>
      <dgm:spPr/>
    </dgm:pt>
  </dgm:ptLst>
  <dgm:cxnLst>
    <dgm:cxn modelId="{2C078315-5B61-6C41-A8CF-3BFD15A3A901}" type="presOf" srcId="{22F5A9FF-EF3D-0348-B0A9-FB163CA7B4E9}" destId="{8434EFB0-515B-2344-AAE8-42D3B4227D23}" srcOrd="0" destOrd="0" presId="urn:microsoft.com/office/officeart/2005/8/layout/venn1"/>
    <dgm:cxn modelId="{75AF9D15-2146-8B43-9AC2-ED421D2505FB}" type="presOf" srcId="{FEAB43A1-2DCC-2640-94D3-A7CD850EF4DB}" destId="{09F446C2-E223-CB40-BD50-31EE57177D54}" srcOrd="0" destOrd="0" presId="urn:microsoft.com/office/officeart/2005/8/layout/venn1"/>
    <dgm:cxn modelId="{57674025-0ADB-8B43-9882-FC04EB486135}" type="presOf" srcId="{4083B8C2-C6BE-CB4B-88A6-E4D37CD412A6}" destId="{27F21345-3356-DB4E-9654-DC9FA8759058}" srcOrd="0" destOrd="0" presId="urn:microsoft.com/office/officeart/2005/8/layout/venn1"/>
    <dgm:cxn modelId="{2379B07B-278B-5947-B7CD-6C6CF8B8797F}" srcId="{0B8D99A8-957B-FA43-AD03-637779E634CC}" destId="{22F5A9FF-EF3D-0348-B0A9-FB163CA7B4E9}" srcOrd="2" destOrd="0" parTransId="{ED43421D-8524-3048-BA78-03A81EAF6B77}" sibTransId="{D61AD04C-DDEC-1A4D-A047-D4C3EE172629}"/>
    <dgm:cxn modelId="{77E5C37D-7CEC-F54A-B149-84185950F748}" srcId="{0B8D99A8-957B-FA43-AD03-637779E634CC}" destId="{FEAB43A1-2DCC-2640-94D3-A7CD850EF4DB}" srcOrd="0" destOrd="0" parTransId="{D792DFE4-1A74-C64A-9F45-AB66C78EA7CE}" sibTransId="{F38F05DE-9BA1-E14B-84AE-4BEDB7926F18}"/>
    <dgm:cxn modelId="{082FBE87-3CC5-9A4C-A827-C9A63E751B8A}" type="presOf" srcId="{4083B8C2-C6BE-CB4B-88A6-E4D37CD412A6}" destId="{D43531B1-C020-3842-AEA0-CF0B671AD87D}" srcOrd="1" destOrd="0" presId="urn:microsoft.com/office/officeart/2005/8/layout/venn1"/>
    <dgm:cxn modelId="{2CF943A2-65BA-E745-BA2A-C2E886AB92C8}" type="presOf" srcId="{22F5A9FF-EF3D-0348-B0A9-FB163CA7B4E9}" destId="{D827E8F0-75ED-7E4E-A234-3897A169FEDE}" srcOrd="1" destOrd="0" presId="urn:microsoft.com/office/officeart/2005/8/layout/venn1"/>
    <dgm:cxn modelId="{E29CADA5-7C4C-3E4B-B4D1-3478AA0EFE22}" type="presOf" srcId="{0B8D99A8-957B-FA43-AD03-637779E634CC}" destId="{1852F6F6-D9DA-1449-86CC-F4971C9DB3E2}" srcOrd="0" destOrd="0" presId="urn:microsoft.com/office/officeart/2005/8/layout/venn1"/>
    <dgm:cxn modelId="{86AF38A9-8C9D-A54D-B753-2A3FC4489B96}" type="presOf" srcId="{FEAB43A1-2DCC-2640-94D3-A7CD850EF4DB}" destId="{F1B87A60-47A0-9A4A-8521-60F5BAE58F41}" srcOrd="1" destOrd="0" presId="urn:microsoft.com/office/officeart/2005/8/layout/venn1"/>
    <dgm:cxn modelId="{BB97E4CB-6346-5F4B-A988-88262A067B2D}" srcId="{0B8D99A8-957B-FA43-AD03-637779E634CC}" destId="{4083B8C2-C6BE-CB4B-88A6-E4D37CD412A6}" srcOrd="1" destOrd="0" parTransId="{335A1CCE-166C-A146-9123-A4B9961667ED}" sibTransId="{23424F69-039C-3B4F-A9F1-87785677B2E3}"/>
    <dgm:cxn modelId="{746F623F-D817-9A44-9F85-9EB94117AF96}" type="presParOf" srcId="{1852F6F6-D9DA-1449-86CC-F4971C9DB3E2}" destId="{09F446C2-E223-CB40-BD50-31EE57177D54}" srcOrd="0" destOrd="0" presId="urn:microsoft.com/office/officeart/2005/8/layout/venn1"/>
    <dgm:cxn modelId="{9907DC6F-BD71-4D4C-8D74-2FF78F1F971F}" type="presParOf" srcId="{1852F6F6-D9DA-1449-86CC-F4971C9DB3E2}" destId="{F1B87A60-47A0-9A4A-8521-60F5BAE58F41}" srcOrd="1" destOrd="0" presId="urn:microsoft.com/office/officeart/2005/8/layout/venn1"/>
    <dgm:cxn modelId="{ED485091-7C98-B048-9D2B-4225502FC0C2}" type="presParOf" srcId="{1852F6F6-D9DA-1449-86CC-F4971C9DB3E2}" destId="{27F21345-3356-DB4E-9654-DC9FA8759058}" srcOrd="2" destOrd="0" presId="urn:microsoft.com/office/officeart/2005/8/layout/venn1"/>
    <dgm:cxn modelId="{C83E3753-DBC6-5747-B3AE-EBBF507D9797}" type="presParOf" srcId="{1852F6F6-D9DA-1449-86CC-F4971C9DB3E2}" destId="{D43531B1-C020-3842-AEA0-CF0B671AD87D}" srcOrd="3" destOrd="0" presId="urn:microsoft.com/office/officeart/2005/8/layout/venn1"/>
    <dgm:cxn modelId="{C31E7460-0E6A-824C-A7F1-4494C739C5BB}" type="presParOf" srcId="{1852F6F6-D9DA-1449-86CC-F4971C9DB3E2}" destId="{8434EFB0-515B-2344-AAE8-42D3B4227D23}" srcOrd="4" destOrd="0" presId="urn:microsoft.com/office/officeart/2005/8/layout/venn1"/>
    <dgm:cxn modelId="{3C6E0E25-475E-B549-A454-7B5F0DE3CCA8}" type="presParOf" srcId="{1852F6F6-D9DA-1449-86CC-F4971C9DB3E2}" destId="{D827E8F0-75ED-7E4E-A234-3897A169FEDE}"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5AE9EC-FDB0-4C7B-88AA-3C6F0496CC6B}" type="doc">
      <dgm:prSet loTypeId="urn:microsoft.com/office/officeart/2005/8/layout/chart3" loCatId="cycle" qsTypeId="urn:microsoft.com/office/officeart/2005/8/quickstyle/simple1" qsCatId="simple" csTypeId="urn:microsoft.com/office/officeart/2005/8/colors/accent1_2" csCatId="accent1" phldr="1"/>
      <dgm:spPr/>
      <dgm:t>
        <a:bodyPr/>
        <a:lstStyle/>
        <a:p>
          <a:endParaRPr lang="sl-SI"/>
        </a:p>
      </dgm:t>
    </dgm:pt>
    <dgm:pt modelId="{55E224B8-F856-48EB-97B7-1FCC44114548}">
      <dgm:prSet phldrT="[besedilo]" phldr="0" custT="1"/>
      <dgm:spPr>
        <a:solidFill>
          <a:srgbClr val="00B0F0"/>
        </a:solidFill>
      </dgm:spPr>
      <dgm:t>
        <a:bodyPr/>
        <a:lstStyle/>
        <a:p>
          <a:pPr algn="ctr"/>
          <a:r>
            <a:rPr lang="sl-SI" sz="1500" b="1" dirty="0">
              <a:solidFill>
                <a:schemeClr val="accent1">
                  <a:lumMod val="75000"/>
                </a:schemeClr>
              </a:solidFill>
              <a:latin typeface="Calibri" panose="020F0502020204030204" pitchFamily="34" charset="0"/>
              <a:cs typeface="Calibri" panose="020F0502020204030204" pitchFamily="34" charset="0"/>
            </a:rPr>
            <a:t>USTVARJALNO </a:t>
          </a:r>
          <a:r>
            <a:rPr lang="sl-SI" sz="1600" b="1" dirty="0">
              <a:solidFill>
                <a:schemeClr val="accent1">
                  <a:lumMod val="75000"/>
                </a:schemeClr>
              </a:solidFill>
              <a:latin typeface="Calibri" panose="020F0502020204030204" pitchFamily="34" charset="0"/>
              <a:cs typeface="Calibri" panose="020F0502020204030204" pitchFamily="34" charset="0"/>
            </a:rPr>
            <a:t>MIŠLJENJE</a:t>
          </a:r>
        </a:p>
      </dgm:t>
    </dgm:pt>
    <dgm:pt modelId="{A63F15AE-975A-4AFE-AE60-0F123F1E65E7}" type="parTrans" cxnId="{EB16C8C0-FC23-47EA-AEAF-9EFDE93066E5}">
      <dgm:prSet/>
      <dgm:spPr/>
      <dgm:t>
        <a:bodyPr/>
        <a:lstStyle/>
        <a:p>
          <a:endParaRPr lang="sl-SI">
            <a:latin typeface="Calibri" panose="020F0502020204030204" pitchFamily="34" charset="0"/>
            <a:cs typeface="Calibri" panose="020F0502020204030204" pitchFamily="34" charset="0"/>
          </a:endParaRPr>
        </a:p>
      </dgm:t>
    </dgm:pt>
    <dgm:pt modelId="{561D3710-D03E-42E2-876B-84AEE64905C1}" type="sibTrans" cxnId="{EB16C8C0-FC23-47EA-AEAF-9EFDE93066E5}">
      <dgm:prSet/>
      <dgm:spPr/>
      <dgm:t>
        <a:bodyPr/>
        <a:lstStyle/>
        <a:p>
          <a:endParaRPr lang="sl-SI">
            <a:latin typeface="Calibri" panose="020F0502020204030204" pitchFamily="34" charset="0"/>
            <a:cs typeface="Calibri" panose="020F0502020204030204" pitchFamily="34" charset="0"/>
          </a:endParaRPr>
        </a:p>
      </dgm:t>
    </dgm:pt>
    <dgm:pt modelId="{3A2E9F65-85E5-4A11-8A51-949DB32DEFC7}">
      <dgm:prSet phldrT="[besedilo]" phldr="0" custT="1"/>
      <dgm:spPr>
        <a:solidFill>
          <a:srgbClr val="990033"/>
        </a:solidFill>
      </dgm:spPr>
      <dgm:t>
        <a:bodyPr/>
        <a:lstStyle/>
        <a:p>
          <a:r>
            <a:rPr lang="sl-SI" sz="1600" b="1" dirty="0">
              <a:solidFill>
                <a:schemeClr val="bg1"/>
              </a:solidFill>
              <a:latin typeface="Calibri" panose="020F0502020204030204" pitchFamily="34" charset="0"/>
              <a:cs typeface="Calibri" panose="020F0502020204030204" pitchFamily="34" charset="0"/>
            </a:rPr>
            <a:t>SAMO-</a:t>
          </a:r>
          <a:r>
            <a:rPr lang="sl-SI" sz="1500" b="1" dirty="0">
              <a:solidFill>
                <a:schemeClr val="bg1"/>
              </a:solidFill>
              <a:latin typeface="Calibri" panose="020F0502020204030204" pitchFamily="34" charset="0"/>
              <a:cs typeface="Calibri" panose="020F0502020204030204" pitchFamily="34" charset="0"/>
            </a:rPr>
            <a:t>URAVNAVANJE</a:t>
          </a:r>
          <a:br>
            <a:rPr lang="sl-SI" sz="1600" b="1" dirty="0">
              <a:solidFill>
                <a:schemeClr val="accent1">
                  <a:lumMod val="75000"/>
                </a:schemeClr>
              </a:solidFill>
              <a:latin typeface="Calibri" panose="020F0502020204030204" pitchFamily="34" charset="0"/>
              <a:cs typeface="Calibri" panose="020F0502020204030204" pitchFamily="34" charset="0"/>
            </a:rPr>
          </a:br>
          <a:endParaRPr lang="sl-SI" sz="1600" b="1" dirty="0">
            <a:solidFill>
              <a:schemeClr val="accent1">
                <a:lumMod val="75000"/>
              </a:schemeClr>
            </a:solidFill>
            <a:latin typeface="Calibri" panose="020F0502020204030204" pitchFamily="34" charset="0"/>
            <a:cs typeface="Calibri" panose="020F0502020204030204" pitchFamily="34" charset="0"/>
          </a:endParaRPr>
        </a:p>
      </dgm:t>
    </dgm:pt>
    <dgm:pt modelId="{9613A50E-B051-4F26-8CE3-63E0F811EF6A}" type="parTrans" cxnId="{B716B54E-E95C-4621-8D8D-0604422259EA}">
      <dgm:prSet/>
      <dgm:spPr/>
      <dgm:t>
        <a:bodyPr/>
        <a:lstStyle/>
        <a:p>
          <a:endParaRPr lang="sl-SI">
            <a:latin typeface="Calibri" panose="020F0502020204030204" pitchFamily="34" charset="0"/>
            <a:cs typeface="Calibri" panose="020F0502020204030204" pitchFamily="34" charset="0"/>
          </a:endParaRPr>
        </a:p>
      </dgm:t>
    </dgm:pt>
    <dgm:pt modelId="{29F8844A-5237-4FBE-9069-7E9857480C8C}" type="sibTrans" cxnId="{B716B54E-E95C-4621-8D8D-0604422259EA}">
      <dgm:prSet/>
      <dgm:spPr/>
      <dgm:t>
        <a:bodyPr/>
        <a:lstStyle/>
        <a:p>
          <a:endParaRPr lang="sl-SI">
            <a:latin typeface="Calibri" panose="020F0502020204030204" pitchFamily="34" charset="0"/>
            <a:cs typeface="Calibri" panose="020F0502020204030204" pitchFamily="34" charset="0"/>
          </a:endParaRPr>
        </a:p>
      </dgm:t>
    </dgm:pt>
    <dgm:pt modelId="{EA3FBD53-9373-4249-B2E2-BB6A3CB6DB29}">
      <dgm:prSet phldrT="[besedilo]" phldr="0" custT="1"/>
      <dgm:spPr>
        <a:solidFill>
          <a:srgbClr val="00B050"/>
        </a:solidFill>
      </dgm:spPr>
      <dgm:t>
        <a:bodyPr/>
        <a:lstStyle/>
        <a:p>
          <a:r>
            <a:rPr lang="sl-SI" sz="1600" b="1" dirty="0">
              <a:solidFill>
                <a:schemeClr val="accent1">
                  <a:lumMod val="75000"/>
                </a:schemeClr>
              </a:solidFill>
              <a:latin typeface="Calibri" panose="020F0502020204030204" pitchFamily="34" charset="0"/>
              <a:cs typeface="Calibri" panose="020F0502020204030204" pitchFamily="34" charset="0"/>
            </a:rPr>
            <a:t>KRITIČNO</a:t>
          </a:r>
          <a:r>
            <a:rPr lang="sl-SI" sz="2000" b="1" dirty="0">
              <a:solidFill>
                <a:schemeClr val="accent1">
                  <a:lumMod val="75000"/>
                </a:schemeClr>
              </a:solidFill>
              <a:latin typeface="Calibri" panose="020F0502020204030204" pitchFamily="34" charset="0"/>
              <a:cs typeface="Calibri" panose="020F0502020204030204" pitchFamily="34" charset="0"/>
            </a:rPr>
            <a:t> </a:t>
          </a:r>
          <a:r>
            <a:rPr lang="sl-SI" sz="1600" b="1" dirty="0">
              <a:solidFill>
                <a:schemeClr val="accent1">
                  <a:lumMod val="75000"/>
                </a:schemeClr>
              </a:solidFill>
              <a:latin typeface="Calibri" panose="020F0502020204030204" pitchFamily="34" charset="0"/>
              <a:cs typeface="Calibri" panose="020F0502020204030204" pitchFamily="34" charset="0"/>
            </a:rPr>
            <a:t>MIŠLJENJE</a:t>
          </a:r>
        </a:p>
      </dgm:t>
    </dgm:pt>
    <dgm:pt modelId="{0F7F2AFD-76F3-4991-9AF2-AD0B57AC2EF6}" type="parTrans" cxnId="{7F43E7A5-B63A-4133-88AD-C7F062A77DCA}">
      <dgm:prSet/>
      <dgm:spPr/>
      <dgm:t>
        <a:bodyPr/>
        <a:lstStyle/>
        <a:p>
          <a:endParaRPr lang="sl-SI">
            <a:latin typeface="Calibri" panose="020F0502020204030204" pitchFamily="34" charset="0"/>
            <a:cs typeface="Calibri" panose="020F0502020204030204" pitchFamily="34" charset="0"/>
          </a:endParaRPr>
        </a:p>
      </dgm:t>
    </dgm:pt>
    <dgm:pt modelId="{3740BF21-BB1C-4A1E-ACDC-5CB7CA7F932A}" type="sibTrans" cxnId="{7F43E7A5-B63A-4133-88AD-C7F062A77DCA}">
      <dgm:prSet/>
      <dgm:spPr/>
      <dgm:t>
        <a:bodyPr/>
        <a:lstStyle/>
        <a:p>
          <a:endParaRPr lang="sl-SI">
            <a:latin typeface="Calibri" panose="020F0502020204030204" pitchFamily="34" charset="0"/>
            <a:cs typeface="Calibri" panose="020F0502020204030204" pitchFamily="34" charset="0"/>
          </a:endParaRPr>
        </a:p>
      </dgm:t>
    </dgm:pt>
    <dgm:pt modelId="{4D09189D-8A27-4F1F-8A3D-82566D58E9DC}">
      <dgm:prSet phldrT="[besedilo]" phldr="0" custT="1"/>
      <dgm:spPr>
        <a:solidFill>
          <a:srgbClr val="FFFF99"/>
        </a:solidFill>
      </dgm:spPr>
      <dgm:t>
        <a:bodyPr/>
        <a:lstStyle/>
        <a:p>
          <a:endParaRPr lang="sl-SI" sz="1600" b="1" dirty="0">
            <a:solidFill>
              <a:schemeClr val="accent1">
                <a:lumMod val="75000"/>
              </a:schemeClr>
            </a:solidFill>
            <a:latin typeface="Calibri" panose="020F0502020204030204" pitchFamily="34" charset="0"/>
            <a:cs typeface="Calibri" panose="020F0502020204030204" pitchFamily="34" charset="0"/>
          </a:endParaRPr>
        </a:p>
      </dgm:t>
    </dgm:pt>
    <dgm:pt modelId="{8ED712B4-8BC6-4052-8EE2-9C240844CDED}" type="parTrans" cxnId="{E4FEE9AE-B10A-4719-A43F-130C1BAE3C6F}">
      <dgm:prSet/>
      <dgm:spPr/>
      <dgm:t>
        <a:bodyPr/>
        <a:lstStyle/>
        <a:p>
          <a:endParaRPr lang="sl-SI">
            <a:latin typeface="Calibri" panose="020F0502020204030204" pitchFamily="34" charset="0"/>
            <a:cs typeface="Calibri" panose="020F0502020204030204" pitchFamily="34" charset="0"/>
          </a:endParaRPr>
        </a:p>
      </dgm:t>
    </dgm:pt>
    <dgm:pt modelId="{68FC96C0-BCE9-4FD8-B7FA-F6FE0C397EB4}" type="sibTrans" cxnId="{E4FEE9AE-B10A-4719-A43F-130C1BAE3C6F}">
      <dgm:prSet/>
      <dgm:spPr/>
      <dgm:t>
        <a:bodyPr/>
        <a:lstStyle/>
        <a:p>
          <a:endParaRPr lang="sl-SI">
            <a:latin typeface="Calibri" panose="020F0502020204030204" pitchFamily="34" charset="0"/>
            <a:cs typeface="Calibri" panose="020F0502020204030204" pitchFamily="34" charset="0"/>
          </a:endParaRPr>
        </a:p>
      </dgm:t>
    </dgm:pt>
    <dgm:pt modelId="{E671F199-85FC-4273-81F3-E55ACDE4C479}">
      <dgm:prSet phldrT="[besedilo]" phldr="0" custT="1"/>
      <dgm:spPr>
        <a:solidFill>
          <a:srgbClr val="FFC000"/>
        </a:solidFill>
      </dgm:spPr>
      <dgm:t>
        <a:bodyPr/>
        <a:lstStyle/>
        <a:p>
          <a:endParaRPr lang="sl-SI" sz="1800" b="1" dirty="0">
            <a:solidFill>
              <a:schemeClr val="accent1">
                <a:lumMod val="75000"/>
              </a:schemeClr>
            </a:solidFill>
            <a:latin typeface="Calibri" panose="020F0502020204030204" pitchFamily="34" charset="0"/>
            <a:cs typeface="Calibri" panose="020F0502020204030204" pitchFamily="34" charset="0"/>
          </a:endParaRPr>
        </a:p>
      </dgm:t>
    </dgm:pt>
    <dgm:pt modelId="{85E4579A-47A8-44EE-B85B-F91FAAE23F36}" type="parTrans" cxnId="{A30C36C4-0A9C-4BC8-ADF3-C144930901FC}">
      <dgm:prSet/>
      <dgm:spPr/>
      <dgm:t>
        <a:bodyPr/>
        <a:lstStyle/>
        <a:p>
          <a:endParaRPr lang="sl-SI">
            <a:latin typeface="Calibri" panose="020F0502020204030204" pitchFamily="34" charset="0"/>
            <a:cs typeface="Calibri" panose="020F0502020204030204" pitchFamily="34" charset="0"/>
          </a:endParaRPr>
        </a:p>
      </dgm:t>
    </dgm:pt>
    <dgm:pt modelId="{4F53219C-06EA-4AD9-B954-0B1922A43104}" type="sibTrans" cxnId="{A30C36C4-0A9C-4BC8-ADF3-C144930901FC}">
      <dgm:prSet/>
      <dgm:spPr/>
      <dgm:t>
        <a:bodyPr/>
        <a:lstStyle/>
        <a:p>
          <a:endParaRPr lang="sl-SI">
            <a:latin typeface="Calibri" panose="020F0502020204030204" pitchFamily="34" charset="0"/>
            <a:cs typeface="Calibri" panose="020F0502020204030204" pitchFamily="34" charset="0"/>
          </a:endParaRPr>
        </a:p>
      </dgm:t>
    </dgm:pt>
    <dgm:pt modelId="{1842D7A0-0564-402A-AA62-FB90FF5E442B}">
      <dgm:prSet phldrT="[besedilo]" phldr="0" custT="1"/>
      <dgm:spPr>
        <a:solidFill>
          <a:schemeClr val="accent5">
            <a:lumMod val="40000"/>
            <a:lumOff val="60000"/>
          </a:schemeClr>
        </a:solidFill>
      </dgm:spPr>
      <dgm:t>
        <a:bodyPr/>
        <a:lstStyle/>
        <a:p>
          <a:r>
            <a:rPr lang="sl-SI" sz="1600" b="1" dirty="0">
              <a:solidFill>
                <a:schemeClr val="accent1">
                  <a:lumMod val="75000"/>
                </a:schemeClr>
              </a:solidFill>
              <a:latin typeface="Calibri" panose="020F0502020204030204" pitchFamily="34" charset="0"/>
              <a:cs typeface="Calibri" panose="020F0502020204030204" pitchFamily="34" charset="0"/>
            </a:rPr>
            <a:t>DIGITALNE VEŠČINE</a:t>
          </a:r>
        </a:p>
      </dgm:t>
    </dgm:pt>
    <dgm:pt modelId="{75EB4B23-FD03-42D5-98A0-C81D39ACFF39}" type="parTrans" cxnId="{C3925F2D-F23E-416E-8FEC-5E26994E0C69}">
      <dgm:prSet/>
      <dgm:spPr/>
      <dgm:t>
        <a:bodyPr/>
        <a:lstStyle/>
        <a:p>
          <a:endParaRPr lang="sl-SI">
            <a:latin typeface="Calibri" panose="020F0502020204030204" pitchFamily="34" charset="0"/>
            <a:cs typeface="Calibri" panose="020F0502020204030204" pitchFamily="34" charset="0"/>
          </a:endParaRPr>
        </a:p>
      </dgm:t>
    </dgm:pt>
    <dgm:pt modelId="{CC3EEBCD-D09A-4D06-AED6-BDEE9B9109E3}" type="sibTrans" cxnId="{C3925F2D-F23E-416E-8FEC-5E26994E0C69}">
      <dgm:prSet/>
      <dgm:spPr/>
      <dgm:t>
        <a:bodyPr/>
        <a:lstStyle/>
        <a:p>
          <a:endParaRPr lang="sl-SI">
            <a:latin typeface="Calibri" panose="020F0502020204030204" pitchFamily="34" charset="0"/>
            <a:cs typeface="Calibri" panose="020F0502020204030204" pitchFamily="34" charset="0"/>
          </a:endParaRPr>
        </a:p>
      </dgm:t>
    </dgm:pt>
    <dgm:pt modelId="{67A96B5C-8ED6-4AC2-94AC-072813311B00}" type="pres">
      <dgm:prSet presAssocID="{CA5AE9EC-FDB0-4C7B-88AA-3C6F0496CC6B}" presName="compositeShape" presStyleCnt="0">
        <dgm:presLayoutVars>
          <dgm:chMax val="7"/>
          <dgm:dir/>
          <dgm:resizeHandles val="exact"/>
        </dgm:presLayoutVars>
      </dgm:prSet>
      <dgm:spPr/>
    </dgm:pt>
    <dgm:pt modelId="{E00CDF01-422C-440D-8AA6-1C17B7EE4CD1}" type="pres">
      <dgm:prSet presAssocID="{CA5AE9EC-FDB0-4C7B-88AA-3C6F0496CC6B}" presName="wedge1" presStyleLbl="node1" presStyleIdx="0" presStyleCnt="6" custScaleX="100883" custScaleY="103098" custLinFactNeighborX="-3035" custLinFactNeighborY="5743"/>
      <dgm:spPr/>
    </dgm:pt>
    <dgm:pt modelId="{46270D1F-7372-4E34-B4B2-A3089ED5C092}" type="pres">
      <dgm:prSet presAssocID="{CA5AE9EC-FDB0-4C7B-88AA-3C6F0496CC6B}" presName="wedge1Tx" presStyleLbl="node1" presStyleIdx="0" presStyleCnt="6">
        <dgm:presLayoutVars>
          <dgm:chMax val="0"/>
          <dgm:chPref val="0"/>
          <dgm:bulletEnabled val="1"/>
        </dgm:presLayoutVars>
      </dgm:prSet>
      <dgm:spPr/>
    </dgm:pt>
    <dgm:pt modelId="{36A49DBB-B561-4E4F-95C8-1F79A244CAA9}" type="pres">
      <dgm:prSet presAssocID="{CA5AE9EC-FDB0-4C7B-88AA-3C6F0496CC6B}" presName="wedge2" presStyleLbl="node1" presStyleIdx="1" presStyleCnt="6" custScaleX="103985" custLinFactNeighborX="-964" custLinFactNeighborY="174"/>
      <dgm:spPr/>
    </dgm:pt>
    <dgm:pt modelId="{89420ACE-E28A-4F29-AFBA-66B72471621A}" type="pres">
      <dgm:prSet presAssocID="{CA5AE9EC-FDB0-4C7B-88AA-3C6F0496CC6B}" presName="wedge2Tx" presStyleLbl="node1" presStyleIdx="1" presStyleCnt="6">
        <dgm:presLayoutVars>
          <dgm:chMax val="0"/>
          <dgm:chPref val="0"/>
          <dgm:bulletEnabled val="1"/>
        </dgm:presLayoutVars>
      </dgm:prSet>
      <dgm:spPr/>
    </dgm:pt>
    <dgm:pt modelId="{C531C4B5-80C6-4624-B9C6-1825F376F8F5}" type="pres">
      <dgm:prSet presAssocID="{CA5AE9EC-FDB0-4C7B-88AA-3C6F0496CC6B}" presName="wedge3" presStyleLbl="node1" presStyleIdx="2" presStyleCnt="6" custScaleX="103804" custScaleY="103055" custLinFactNeighborX="-987" custLinFactNeighborY="-1375"/>
      <dgm:spPr/>
    </dgm:pt>
    <dgm:pt modelId="{F414775E-46BD-4CFE-9593-C802C5D3985C}" type="pres">
      <dgm:prSet presAssocID="{CA5AE9EC-FDB0-4C7B-88AA-3C6F0496CC6B}" presName="wedge3Tx" presStyleLbl="node1" presStyleIdx="2" presStyleCnt="6">
        <dgm:presLayoutVars>
          <dgm:chMax val="0"/>
          <dgm:chPref val="0"/>
          <dgm:bulletEnabled val="1"/>
        </dgm:presLayoutVars>
      </dgm:prSet>
      <dgm:spPr/>
    </dgm:pt>
    <dgm:pt modelId="{0D589E21-CB07-4027-8016-09473D08B7AA}" type="pres">
      <dgm:prSet presAssocID="{CA5AE9EC-FDB0-4C7B-88AA-3C6F0496CC6B}" presName="wedge4" presStyleLbl="node1" presStyleIdx="3" presStyleCnt="6"/>
      <dgm:spPr/>
    </dgm:pt>
    <dgm:pt modelId="{9A7866CB-6BDB-4CA1-A2AB-A0351A488F30}" type="pres">
      <dgm:prSet presAssocID="{CA5AE9EC-FDB0-4C7B-88AA-3C6F0496CC6B}" presName="wedge4Tx" presStyleLbl="node1" presStyleIdx="3" presStyleCnt="6">
        <dgm:presLayoutVars>
          <dgm:chMax val="0"/>
          <dgm:chPref val="0"/>
          <dgm:bulletEnabled val="1"/>
        </dgm:presLayoutVars>
      </dgm:prSet>
      <dgm:spPr/>
    </dgm:pt>
    <dgm:pt modelId="{45DECB31-2E1F-461C-858C-A2948CFFBA87}" type="pres">
      <dgm:prSet presAssocID="{CA5AE9EC-FDB0-4C7B-88AA-3C6F0496CC6B}" presName="wedge5" presStyleLbl="node1" presStyleIdx="4" presStyleCnt="6" custScaleX="101976" custScaleY="101331" custLinFactNeighborX="493" custLinFactNeighborY="439"/>
      <dgm:spPr/>
    </dgm:pt>
    <dgm:pt modelId="{567AB638-0DDF-4E97-9E34-94EBA06B83FA}" type="pres">
      <dgm:prSet presAssocID="{CA5AE9EC-FDB0-4C7B-88AA-3C6F0496CC6B}" presName="wedge5Tx" presStyleLbl="node1" presStyleIdx="4" presStyleCnt="6">
        <dgm:presLayoutVars>
          <dgm:chMax val="0"/>
          <dgm:chPref val="0"/>
          <dgm:bulletEnabled val="1"/>
        </dgm:presLayoutVars>
      </dgm:prSet>
      <dgm:spPr/>
    </dgm:pt>
    <dgm:pt modelId="{2EC09DAF-A148-48A7-85E0-1CD4FB13D33F}" type="pres">
      <dgm:prSet presAssocID="{CA5AE9EC-FDB0-4C7B-88AA-3C6F0496CC6B}" presName="wedge6" presStyleLbl="node1" presStyleIdx="5" presStyleCnt="6" custScaleX="101686" custScaleY="105095" custLinFactNeighborX="226" custLinFactNeighborY="1132"/>
      <dgm:spPr/>
    </dgm:pt>
    <dgm:pt modelId="{C4780AF3-FE15-4665-BBEB-9A9583E6AB59}" type="pres">
      <dgm:prSet presAssocID="{CA5AE9EC-FDB0-4C7B-88AA-3C6F0496CC6B}" presName="wedge6Tx" presStyleLbl="node1" presStyleIdx="5" presStyleCnt="6">
        <dgm:presLayoutVars>
          <dgm:chMax val="0"/>
          <dgm:chPref val="0"/>
          <dgm:bulletEnabled val="1"/>
        </dgm:presLayoutVars>
      </dgm:prSet>
      <dgm:spPr/>
    </dgm:pt>
  </dgm:ptLst>
  <dgm:cxnLst>
    <dgm:cxn modelId="{13690E05-D9F7-44CC-AE04-85356ED6DDF8}" type="presOf" srcId="{3A2E9F65-85E5-4A11-8A51-949DB32DEFC7}" destId="{45DECB31-2E1F-461C-858C-A2948CFFBA87}" srcOrd="0" destOrd="0" presId="urn:microsoft.com/office/officeart/2005/8/layout/chart3"/>
    <dgm:cxn modelId="{10E40A18-7AC7-4B2C-B4B8-A19F5808769B}" type="presOf" srcId="{EA3FBD53-9373-4249-B2E2-BB6A3CB6DB29}" destId="{2EC09DAF-A148-48A7-85E0-1CD4FB13D33F}" srcOrd="0" destOrd="0" presId="urn:microsoft.com/office/officeart/2005/8/layout/chart3"/>
    <dgm:cxn modelId="{14FFCF18-A259-45D1-A0E0-003C48233589}" type="presOf" srcId="{1842D7A0-0564-402A-AA62-FB90FF5E442B}" destId="{36A49DBB-B561-4E4F-95C8-1F79A244CAA9}" srcOrd="0" destOrd="0" presId="urn:microsoft.com/office/officeart/2005/8/layout/chart3"/>
    <dgm:cxn modelId="{EE6FA11B-5B32-4684-8274-AE286C1634EF}" type="presOf" srcId="{4D09189D-8A27-4F1F-8A3D-82566D58E9DC}" destId="{F414775E-46BD-4CFE-9593-C802C5D3985C}" srcOrd="1" destOrd="0" presId="urn:microsoft.com/office/officeart/2005/8/layout/chart3"/>
    <dgm:cxn modelId="{C3925F2D-F23E-416E-8FEC-5E26994E0C69}" srcId="{CA5AE9EC-FDB0-4C7B-88AA-3C6F0496CC6B}" destId="{1842D7A0-0564-402A-AA62-FB90FF5E442B}" srcOrd="1" destOrd="0" parTransId="{75EB4B23-FD03-42D5-98A0-C81D39ACFF39}" sibTransId="{CC3EEBCD-D09A-4D06-AED6-BDEE9B9109E3}"/>
    <dgm:cxn modelId="{5C9A405D-2050-4CF7-985E-CE85E799F832}" type="presOf" srcId="{55E224B8-F856-48EB-97B7-1FCC44114548}" destId="{E00CDF01-422C-440D-8AA6-1C17B7EE4CD1}" srcOrd="0" destOrd="0" presId="urn:microsoft.com/office/officeart/2005/8/layout/chart3"/>
    <dgm:cxn modelId="{B716B54E-E95C-4621-8D8D-0604422259EA}" srcId="{CA5AE9EC-FDB0-4C7B-88AA-3C6F0496CC6B}" destId="{3A2E9F65-85E5-4A11-8A51-949DB32DEFC7}" srcOrd="4" destOrd="0" parTransId="{9613A50E-B051-4F26-8CE3-63E0F811EF6A}" sibTransId="{29F8844A-5237-4FBE-9069-7E9857480C8C}"/>
    <dgm:cxn modelId="{B58A6678-B396-4A00-9E3C-0A8FDC2DDA32}" type="presOf" srcId="{EA3FBD53-9373-4249-B2E2-BB6A3CB6DB29}" destId="{C4780AF3-FE15-4665-BBEB-9A9583E6AB59}" srcOrd="1" destOrd="0" presId="urn:microsoft.com/office/officeart/2005/8/layout/chart3"/>
    <dgm:cxn modelId="{86881496-9486-4143-83CE-23B1D6B49EFF}" type="presOf" srcId="{3A2E9F65-85E5-4A11-8A51-949DB32DEFC7}" destId="{567AB638-0DDF-4E97-9E34-94EBA06B83FA}" srcOrd="1" destOrd="0" presId="urn:microsoft.com/office/officeart/2005/8/layout/chart3"/>
    <dgm:cxn modelId="{4F48D39A-FD06-475B-9BAE-406098C4A0EE}" type="presOf" srcId="{E671F199-85FC-4273-81F3-E55ACDE4C479}" destId="{0D589E21-CB07-4027-8016-09473D08B7AA}" srcOrd="0" destOrd="0" presId="urn:microsoft.com/office/officeart/2005/8/layout/chart3"/>
    <dgm:cxn modelId="{7F43E7A5-B63A-4133-88AD-C7F062A77DCA}" srcId="{CA5AE9EC-FDB0-4C7B-88AA-3C6F0496CC6B}" destId="{EA3FBD53-9373-4249-B2E2-BB6A3CB6DB29}" srcOrd="5" destOrd="0" parTransId="{0F7F2AFD-76F3-4991-9AF2-AD0B57AC2EF6}" sibTransId="{3740BF21-BB1C-4A1E-ACDC-5CB7CA7F932A}"/>
    <dgm:cxn modelId="{E4FEE9AE-B10A-4719-A43F-130C1BAE3C6F}" srcId="{CA5AE9EC-FDB0-4C7B-88AA-3C6F0496CC6B}" destId="{4D09189D-8A27-4F1F-8A3D-82566D58E9DC}" srcOrd="2" destOrd="0" parTransId="{8ED712B4-8BC6-4052-8EE2-9C240844CDED}" sibTransId="{68FC96C0-BCE9-4FD8-B7FA-F6FE0C397EB4}"/>
    <dgm:cxn modelId="{3C99ACB5-41B3-4C08-B429-D9F4A5936BD0}" type="presOf" srcId="{CA5AE9EC-FDB0-4C7B-88AA-3C6F0496CC6B}" destId="{67A96B5C-8ED6-4AC2-94AC-072813311B00}" srcOrd="0" destOrd="0" presId="urn:microsoft.com/office/officeart/2005/8/layout/chart3"/>
    <dgm:cxn modelId="{EB16C8C0-FC23-47EA-AEAF-9EFDE93066E5}" srcId="{CA5AE9EC-FDB0-4C7B-88AA-3C6F0496CC6B}" destId="{55E224B8-F856-48EB-97B7-1FCC44114548}" srcOrd="0" destOrd="0" parTransId="{A63F15AE-975A-4AFE-AE60-0F123F1E65E7}" sibTransId="{561D3710-D03E-42E2-876B-84AEE64905C1}"/>
    <dgm:cxn modelId="{A30C36C4-0A9C-4BC8-ADF3-C144930901FC}" srcId="{CA5AE9EC-FDB0-4C7B-88AA-3C6F0496CC6B}" destId="{E671F199-85FC-4273-81F3-E55ACDE4C479}" srcOrd="3" destOrd="0" parTransId="{85E4579A-47A8-44EE-B85B-F91FAAE23F36}" sibTransId="{4F53219C-06EA-4AD9-B954-0B1922A43104}"/>
    <dgm:cxn modelId="{829A95C9-1F5C-4C06-9B5A-92009C082D2D}" type="presOf" srcId="{4D09189D-8A27-4F1F-8A3D-82566D58E9DC}" destId="{C531C4B5-80C6-4624-B9C6-1825F376F8F5}" srcOrd="0" destOrd="0" presId="urn:microsoft.com/office/officeart/2005/8/layout/chart3"/>
    <dgm:cxn modelId="{B9CCACCD-C964-4BCD-BF41-890086D29B4A}" type="presOf" srcId="{E671F199-85FC-4273-81F3-E55ACDE4C479}" destId="{9A7866CB-6BDB-4CA1-A2AB-A0351A488F30}" srcOrd="1" destOrd="0" presId="urn:microsoft.com/office/officeart/2005/8/layout/chart3"/>
    <dgm:cxn modelId="{2995E1E4-8108-448A-9E35-B06464B36DA4}" type="presOf" srcId="{1842D7A0-0564-402A-AA62-FB90FF5E442B}" destId="{89420ACE-E28A-4F29-AFBA-66B72471621A}" srcOrd="1" destOrd="0" presId="urn:microsoft.com/office/officeart/2005/8/layout/chart3"/>
    <dgm:cxn modelId="{180CA1F3-B319-4E5E-9614-25D7BE7C6713}" type="presOf" srcId="{55E224B8-F856-48EB-97B7-1FCC44114548}" destId="{46270D1F-7372-4E34-B4B2-A3089ED5C092}" srcOrd="1" destOrd="0" presId="urn:microsoft.com/office/officeart/2005/8/layout/chart3"/>
    <dgm:cxn modelId="{0162B6EE-3B03-4ECC-8227-1B4206CCE27F}" type="presParOf" srcId="{67A96B5C-8ED6-4AC2-94AC-072813311B00}" destId="{E00CDF01-422C-440D-8AA6-1C17B7EE4CD1}" srcOrd="0" destOrd="0" presId="urn:microsoft.com/office/officeart/2005/8/layout/chart3"/>
    <dgm:cxn modelId="{9910D0A7-219A-4C1D-9E2D-0889645A1B12}" type="presParOf" srcId="{67A96B5C-8ED6-4AC2-94AC-072813311B00}" destId="{46270D1F-7372-4E34-B4B2-A3089ED5C092}" srcOrd="1" destOrd="0" presId="urn:microsoft.com/office/officeart/2005/8/layout/chart3"/>
    <dgm:cxn modelId="{C0431C8D-31CA-43A3-B3B2-221164CC15EA}" type="presParOf" srcId="{67A96B5C-8ED6-4AC2-94AC-072813311B00}" destId="{36A49DBB-B561-4E4F-95C8-1F79A244CAA9}" srcOrd="2" destOrd="0" presId="urn:microsoft.com/office/officeart/2005/8/layout/chart3"/>
    <dgm:cxn modelId="{A308CA51-5192-43CC-883F-78FC53182288}" type="presParOf" srcId="{67A96B5C-8ED6-4AC2-94AC-072813311B00}" destId="{89420ACE-E28A-4F29-AFBA-66B72471621A}" srcOrd="3" destOrd="0" presId="urn:microsoft.com/office/officeart/2005/8/layout/chart3"/>
    <dgm:cxn modelId="{385859D5-76DF-40E2-8F40-C0DA23FDC07B}" type="presParOf" srcId="{67A96B5C-8ED6-4AC2-94AC-072813311B00}" destId="{C531C4B5-80C6-4624-B9C6-1825F376F8F5}" srcOrd="4" destOrd="0" presId="urn:microsoft.com/office/officeart/2005/8/layout/chart3"/>
    <dgm:cxn modelId="{6EC30D98-0FD7-4793-81F4-237D53D69DCE}" type="presParOf" srcId="{67A96B5C-8ED6-4AC2-94AC-072813311B00}" destId="{F414775E-46BD-4CFE-9593-C802C5D3985C}" srcOrd="5" destOrd="0" presId="urn:microsoft.com/office/officeart/2005/8/layout/chart3"/>
    <dgm:cxn modelId="{378F4B23-0F35-47C6-9405-70C3468D7A50}" type="presParOf" srcId="{67A96B5C-8ED6-4AC2-94AC-072813311B00}" destId="{0D589E21-CB07-4027-8016-09473D08B7AA}" srcOrd="6" destOrd="0" presId="urn:microsoft.com/office/officeart/2005/8/layout/chart3"/>
    <dgm:cxn modelId="{98CB045D-4C03-4BB7-A843-F38FA530E060}" type="presParOf" srcId="{67A96B5C-8ED6-4AC2-94AC-072813311B00}" destId="{9A7866CB-6BDB-4CA1-A2AB-A0351A488F30}" srcOrd="7" destOrd="0" presId="urn:microsoft.com/office/officeart/2005/8/layout/chart3"/>
    <dgm:cxn modelId="{41865D2D-7318-444D-AD61-297B3BBB54D2}" type="presParOf" srcId="{67A96B5C-8ED6-4AC2-94AC-072813311B00}" destId="{45DECB31-2E1F-461C-858C-A2948CFFBA87}" srcOrd="8" destOrd="0" presId="urn:microsoft.com/office/officeart/2005/8/layout/chart3"/>
    <dgm:cxn modelId="{88EB5331-4787-4D3F-9132-872BEBD60CCC}" type="presParOf" srcId="{67A96B5C-8ED6-4AC2-94AC-072813311B00}" destId="{567AB638-0DDF-4E97-9E34-94EBA06B83FA}" srcOrd="9" destOrd="0" presId="urn:microsoft.com/office/officeart/2005/8/layout/chart3"/>
    <dgm:cxn modelId="{61868128-E49B-490A-BF8D-A928B8E73C0C}" type="presParOf" srcId="{67A96B5C-8ED6-4AC2-94AC-072813311B00}" destId="{2EC09DAF-A148-48A7-85E0-1CD4FB13D33F}" srcOrd="10" destOrd="0" presId="urn:microsoft.com/office/officeart/2005/8/layout/chart3"/>
    <dgm:cxn modelId="{1CC8787E-DA15-4582-BC2D-D2B6F6FD7FFB}" type="presParOf" srcId="{67A96B5C-8ED6-4AC2-94AC-072813311B00}" destId="{C4780AF3-FE15-4665-BBEB-9A9583E6AB59}" srcOrd="11"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F3B06C-5685-4C3B-AB89-B1BEEB0C1649}">
      <dsp:nvSpPr>
        <dsp:cNvPr id="0" name=""/>
        <dsp:cNvSpPr/>
      </dsp:nvSpPr>
      <dsp:spPr>
        <a:xfrm>
          <a:off x="0" y="73930"/>
          <a:ext cx="4795684" cy="479700"/>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sl-SI" sz="2000" kern="1200" dirty="0">
              <a:latin typeface="Calibri" panose="020F0502020204030204" pitchFamily="34" charset="0"/>
              <a:cs typeface="Calibri" panose="020F0502020204030204" pitchFamily="34" charset="0"/>
            </a:rPr>
            <a:t>Se znajo lotiti zahtevnih nalog. </a:t>
          </a:r>
        </a:p>
      </dsp:txBody>
      <dsp:txXfrm>
        <a:off x="23417" y="97347"/>
        <a:ext cx="4748850" cy="432866"/>
      </dsp:txXfrm>
    </dsp:sp>
    <dsp:sp modelId="{C20F440E-EA38-4027-A0B2-CA2FA3294332}">
      <dsp:nvSpPr>
        <dsp:cNvPr id="0" name=""/>
        <dsp:cNvSpPr/>
      </dsp:nvSpPr>
      <dsp:spPr>
        <a:xfrm>
          <a:off x="0" y="611230"/>
          <a:ext cx="4795684" cy="479700"/>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sl-SI" sz="2000" kern="1200" dirty="0">
              <a:latin typeface="Calibri" panose="020F0502020204030204" pitchFamily="34" charset="0"/>
              <a:cs typeface="Calibri" panose="020F0502020204030204" pitchFamily="34" charset="0"/>
            </a:rPr>
            <a:t>Dobro sprejemajo neuspeh. </a:t>
          </a:r>
        </a:p>
      </dsp:txBody>
      <dsp:txXfrm>
        <a:off x="23417" y="634647"/>
        <a:ext cx="4748850" cy="432866"/>
      </dsp:txXfrm>
    </dsp:sp>
    <dsp:sp modelId="{CE5409C7-D2B5-4837-B2CE-2745CA1988C1}">
      <dsp:nvSpPr>
        <dsp:cNvPr id="0" name=""/>
        <dsp:cNvSpPr/>
      </dsp:nvSpPr>
      <dsp:spPr>
        <a:xfrm>
          <a:off x="0" y="1148530"/>
          <a:ext cx="4795684" cy="479700"/>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sl-SI" sz="2000" kern="1200">
              <a:latin typeface="Calibri" panose="020F0502020204030204" pitchFamily="34" charset="0"/>
              <a:cs typeface="Calibri" panose="020F0502020204030204" pitchFamily="34" charset="0"/>
            </a:rPr>
            <a:t>Razumejo različne perspektive. </a:t>
          </a:r>
          <a:endParaRPr lang="sl-SI" sz="2000" kern="1200" dirty="0">
            <a:latin typeface="Calibri" panose="020F0502020204030204" pitchFamily="34" charset="0"/>
            <a:cs typeface="Calibri" panose="020F0502020204030204" pitchFamily="34" charset="0"/>
          </a:endParaRPr>
        </a:p>
      </dsp:txBody>
      <dsp:txXfrm>
        <a:off x="23417" y="1171947"/>
        <a:ext cx="4748850" cy="432866"/>
      </dsp:txXfrm>
    </dsp:sp>
    <dsp:sp modelId="{82CB71F4-DB26-4DA8-A1D3-FACB12FFB9EC}">
      <dsp:nvSpPr>
        <dsp:cNvPr id="0" name=""/>
        <dsp:cNvSpPr/>
      </dsp:nvSpPr>
      <dsp:spPr>
        <a:xfrm>
          <a:off x="0" y="1685830"/>
          <a:ext cx="4795684" cy="479700"/>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sl-SI" sz="2000" kern="1200" dirty="0">
              <a:latin typeface="Calibri" panose="020F0502020204030204" pitchFamily="34" charset="0"/>
              <a:cs typeface="Calibri" panose="020F0502020204030204" pitchFamily="34" charset="0"/>
            </a:rPr>
            <a:t>So empatični/-e.</a:t>
          </a:r>
        </a:p>
      </dsp:txBody>
      <dsp:txXfrm>
        <a:off x="23417" y="1709247"/>
        <a:ext cx="4748850" cy="432866"/>
      </dsp:txXfrm>
    </dsp:sp>
    <dsp:sp modelId="{6B10E8C5-8007-4B59-95A6-CCE0F75B9E1F}">
      <dsp:nvSpPr>
        <dsp:cNvPr id="0" name=""/>
        <dsp:cNvSpPr/>
      </dsp:nvSpPr>
      <dsp:spPr>
        <a:xfrm>
          <a:off x="0" y="2223130"/>
          <a:ext cx="4795684" cy="479700"/>
        </a:xfrm>
        <a:prstGeom prst="round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sl-SI" sz="2000" kern="1200" dirty="0">
              <a:latin typeface="Calibri" panose="020F0502020204030204" pitchFamily="34" charset="0"/>
              <a:cs typeface="Calibri" panose="020F0502020204030204" pitchFamily="34" charset="0"/>
            </a:rPr>
            <a:t>Znajo uravnavati močna čustva.</a:t>
          </a:r>
        </a:p>
      </dsp:txBody>
      <dsp:txXfrm>
        <a:off x="23417" y="2246547"/>
        <a:ext cx="4748850" cy="432866"/>
      </dsp:txXfrm>
    </dsp:sp>
    <dsp:sp modelId="{2033C2B4-B003-4EE8-BE12-120990E060DF}">
      <dsp:nvSpPr>
        <dsp:cNvPr id="0" name=""/>
        <dsp:cNvSpPr/>
      </dsp:nvSpPr>
      <dsp:spPr>
        <a:xfrm>
          <a:off x="0" y="2760430"/>
          <a:ext cx="4795684" cy="479700"/>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sl-SI" sz="2000" kern="1200">
              <a:latin typeface="Calibri" panose="020F0502020204030204" pitchFamily="34" charset="0"/>
              <a:cs typeface="Calibri" panose="020F0502020204030204" pitchFamily="34" charset="0"/>
            </a:rPr>
            <a:t>Skrbijo za zdrav življenjski slog.</a:t>
          </a:r>
          <a:endParaRPr lang="sl-SI" sz="2000" kern="1200" dirty="0">
            <a:latin typeface="Calibri" panose="020F0502020204030204" pitchFamily="34" charset="0"/>
            <a:cs typeface="Calibri" panose="020F0502020204030204" pitchFamily="34" charset="0"/>
          </a:endParaRPr>
        </a:p>
      </dsp:txBody>
      <dsp:txXfrm>
        <a:off x="23417" y="2783847"/>
        <a:ext cx="4748850" cy="432866"/>
      </dsp:txXfrm>
    </dsp:sp>
    <dsp:sp modelId="{9B0811BF-A516-4C06-9F20-73977A3FB20C}">
      <dsp:nvSpPr>
        <dsp:cNvPr id="0" name=""/>
        <dsp:cNvSpPr/>
      </dsp:nvSpPr>
      <dsp:spPr>
        <a:xfrm>
          <a:off x="0" y="3297730"/>
          <a:ext cx="4795684" cy="479700"/>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sl-SI" sz="2000" kern="1200">
              <a:latin typeface="Calibri" panose="020F0502020204030204" pitchFamily="34" charset="0"/>
              <a:cs typeface="Calibri" panose="020F0502020204030204" pitchFamily="34" charset="0"/>
            </a:rPr>
            <a:t>Znajo reči »ne«. </a:t>
          </a:r>
        </a:p>
      </dsp:txBody>
      <dsp:txXfrm>
        <a:off x="23417" y="3321147"/>
        <a:ext cx="4748850" cy="432866"/>
      </dsp:txXfrm>
    </dsp:sp>
    <dsp:sp modelId="{4AB63D7E-0B02-4B60-B73F-089F79DC86F2}">
      <dsp:nvSpPr>
        <dsp:cNvPr id="0" name=""/>
        <dsp:cNvSpPr/>
      </dsp:nvSpPr>
      <dsp:spPr>
        <a:xfrm>
          <a:off x="0" y="3835030"/>
          <a:ext cx="4795684" cy="479700"/>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sl-SI" sz="2000" kern="1200">
              <a:latin typeface="Calibri" panose="020F0502020204030204" pitchFamily="34" charset="0"/>
              <a:cs typeface="Calibri" panose="020F0502020204030204" pitchFamily="34" charset="0"/>
            </a:rPr>
            <a:t>V konfliktnih situacijah zrelo komunicirajo. </a:t>
          </a:r>
          <a:endParaRPr lang="sl-SI" sz="2000" kern="1200" dirty="0">
            <a:latin typeface="Calibri" panose="020F0502020204030204" pitchFamily="34" charset="0"/>
            <a:cs typeface="Calibri" panose="020F0502020204030204" pitchFamily="34" charset="0"/>
          </a:endParaRPr>
        </a:p>
      </dsp:txBody>
      <dsp:txXfrm>
        <a:off x="23417" y="3858447"/>
        <a:ext cx="4748850" cy="432866"/>
      </dsp:txXfrm>
    </dsp:sp>
    <dsp:sp modelId="{C7D817F5-BF9B-49F6-84E5-DE1B756D4731}">
      <dsp:nvSpPr>
        <dsp:cNvPr id="0" name=""/>
        <dsp:cNvSpPr/>
      </dsp:nvSpPr>
      <dsp:spPr>
        <a:xfrm>
          <a:off x="0" y="4372330"/>
          <a:ext cx="4795684" cy="479700"/>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sl-SI" sz="2000" kern="1200">
              <a:latin typeface="Calibri" panose="020F0502020204030204" pitchFamily="34" charset="0"/>
              <a:cs typeface="Calibri" panose="020F0502020204030204" pitchFamily="34" charset="0"/>
            </a:rPr>
            <a:t>…</a:t>
          </a:r>
        </a:p>
      </dsp:txBody>
      <dsp:txXfrm>
        <a:off x="23417" y="4395747"/>
        <a:ext cx="4748850" cy="4328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F446C2-E223-CB40-BD50-31EE57177D54}">
      <dsp:nvSpPr>
        <dsp:cNvPr id="0" name=""/>
        <dsp:cNvSpPr/>
      </dsp:nvSpPr>
      <dsp:spPr>
        <a:xfrm>
          <a:off x="1021134" y="58500"/>
          <a:ext cx="2808047" cy="2808047"/>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sl-SI" sz="1700" b="1" kern="1200" dirty="0">
              <a:latin typeface="Calibri" panose="020F0502020204030204" pitchFamily="34" charset="0"/>
              <a:cs typeface="Calibri" panose="020F0502020204030204" pitchFamily="34" charset="0"/>
            </a:rPr>
            <a:t>TELESNA</a:t>
          </a:r>
        </a:p>
        <a:p>
          <a:pPr marL="0" lvl="0" indent="0" algn="ctr" defTabSz="755650">
            <a:lnSpc>
              <a:spcPct val="90000"/>
            </a:lnSpc>
            <a:spcBef>
              <a:spcPct val="0"/>
            </a:spcBef>
            <a:spcAft>
              <a:spcPct val="35000"/>
            </a:spcAft>
            <a:buNone/>
          </a:pPr>
          <a:r>
            <a:rPr lang="sl-SI" sz="1700" b="1" kern="1200" dirty="0">
              <a:latin typeface="Calibri" panose="020F0502020204030204" pitchFamily="34" charset="0"/>
              <a:cs typeface="Calibri" panose="020F0502020204030204" pitchFamily="34" charset="0"/>
            </a:rPr>
            <a:t>DOBROBIT</a:t>
          </a:r>
          <a:endParaRPr lang="en-US" sz="1700" b="1" kern="1200" dirty="0">
            <a:latin typeface="Calibri" panose="020F0502020204030204" pitchFamily="34" charset="0"/>
            <a:cs typeface="Calibri" panose="020F0502020204030204" pitchFamily="34" charset="0"/>
          </a:endParaRPr>
        </a:p>
      </dsp:txBody>
      <dsp:txXfrm>
        <a:off x="1395541" y="549909"/>
        <a:ext cx="2059234" cy="1263621"/>
      </dsp:txXfrm>
    </dsp:sp>
    <dsp:sp modelId="{27F21345-3356-DB4E-9654-DC9FA8759058}">
      <dsp:nvSpPr>
        <dsp:cNvPr id="0" name=""/>
        <dsp:cNvSpPr/>
      </dsp:nvSpPr>
      <dsp:spPr>
        <a:xfrm>
          <a:off x="1895485" y="1768770"/>
          <a:ext cx="2808047" cy="2808047"/>
        </a:xfrm>
        <a:prstGeom prst="ellipse">
          <a:avLst/>
        </a:prstGeom>
        <a:solidFill>
          <a:schemeClr val="accent2">
            <a:alpha val="50000"/>
            <a:hueOff val="3221807"/>
            <a:satOff val="-9246"/>
            <a:lumOff val="-14805"/>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sl-SI" sz="1700" b="1" kern="1200" dirty="0">
              <a:latin typeface="Calibri" panose="020F0502020204030204" pitchFamily="34" charset="0"/>
              <a:cs typeface="Calibri" panose="020F0502020204030204" pitchFamily="34" charset="0"/>
            </a:rPr>
            <a:t>DUŠEVNA</a:t>
          </a:r>
        </a:p>
        <a:p>
          <a:pPr marL="0" lvl="0" indent="0" algn="ctr" defTabSz="755650">
            <a:lnSpc>
              <a:spcPct val="90000"/>
            </a:lnSpc>
            <a:spcBef>
              <a:spcPct val="0"/>
            </a:spcBef>
            <a:spcAft>
              <a:spcPct val="35000"/>
            </a:spcAft>
            <a:buNone/>
          </a:pPr>
          <a:r>
            <a:rPr lang="sl-SI" sz="1700" b="1" kern="1200" dirty="0">
              <a:latin typeface="Calibri" panose="020F0502020204030204" pitchFamily="34" charset="0"/>
              <a:cs typeface="Calibri" panose="020F0502020204030204" pitchFamily="34" charset="0"/>
            </a:rPr>
            <a:t>DOBROBIT</a:t>
          </a:r>
          <a:endParaRPr lang="en-US" sz="1700" b="1" kern="1200" dirty="0">
            <a:latin typeface="Calibri" panose="020F0502020204030204" pitchFamily="34" charset="0"/>
            <a:cs typeface="Calibri" panose="020F0502020204030204" pitchFamily="34" charset="0"/>
          </a:endParaRPr>
        </a:p>
      </dsp:txBody>
      <dsp:txXfrm>
        <a:off x="2754280" y="2494182"/>
        <a:ext cx="1684828" cy="1544426"/>
      </dsp:txXfrm>
    </dsp:sp>
    <dsp:sp modelId="{8434EFB0-515B-2344-AAE8-42D3B4227D23}">
      <dsp:nvSpPr>
        <dsp:cNvPr id="0" name=""/>
        <dsp:cNvSpPr/>
      </dsp:nvSpPr>
      <dsp:spPr>
        <a:xfrm>
          <a:off x="0" y="1768770"/>
          <a:ext cx="2808047" cy="2808047"/>
        </a:xfrm>
        <a:prstGeom prst="ellipse">
          <a:avLst/>
        </a:prstGeom>
        <a:solidFill>
          <a:schemeClr val="accent2">
            <a:alpha val="50000"/>
            <a:hueOff val="6443614"/>
            <a:satOff val="-18493"/>
            <a:lumOff val="-29609"/>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sl-SI" sz="1700" b="1" kern="1200" dirty="0">
              <a:latin typeface="Calibri" panose="020F0502020204030204" pitchFamily="34" charset="0"/>
              <a:cs typeface="Calibri" panose="020F0502020204030204" pitchFamily="34" charset="0"/>
            </a:rPr>
            <a:t>SOCIALNA</a:t>
          </a:r>
        </a:p>
        <a:p>
          <a:pPr marL="0" lvl="0" indent="0" algn="ctr" defTabSz="755650">
            <a:lnSpc>
              <a:spcPct val="90000"/>
            </a:lnSpc>
            <a:spcBef>
              <a:spcPct val="0"/>
            </a:spcBef>
            <a:spcAft>
              <a:spcPct val="35000"/>
            </a:spcAft>
            <a:buNone/>
          </a:pPr>
          <a:r>
            <a:rPr lang="sl-SI" sz="1700" b="1" kern="1200" dirty="0">
              <a:latin typeface="Calibri" panose="020F0502020204030204" pitchFamily="34" charset="0"/>
              <a:cs typeface="Calibri" panose="020F0502020204030204" pitchFamily="34" charset="0"/>
            </a:rPr>
            <a:t>DOBROBIT</a:t>
          </a:r>
          <a:endParaRPr lang="en-US" sz="1700" b="1" kern="1200" dirty="0">
            <a:latin typeface="Calibri" panose="020F0502020204030204" pitchFamily="34" charset="0"/>
            <a:cs typeface="Calibri" panose="020F0502020204030204" pitchFamily="34" charset="0"/>
          </a:endParaRPr>
        </a:p>
      </dsp:txBody>
      <dsp:txXfrm>
        <a:off x="264424" y="2494182"/>
        <a:ext cx="1684828" cy="15444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0CDF01-422C-440D-8AA6-1C17B7EE4CD1}">
      <dsp:nvSpPr>
        <dsp:cNvPr id="0" name=""/>
        <dsp:cNvSpPr/>
      </dsp:nvSpPr>
      <dsp:spPr>
        <a:xfrm>
          <a:off x="1812929" y="447836"/>
          <a:ext cx="4245686" cy="4338905"/>
        </a:xfrm>
        <a:prstGeom prst="pie">
          <a:avLst>
            <a:gd name="adj1" fmla="val 16200000"/>
            <a:gd name="adj2" fmla="val 19800000"/>
          </a:avLst>
        </a:prstGeom>
        <a:solidFill>
          <a:srgbClr val="00B0F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sl-SI" sz="1500" b="1" kern="1200" dirty="0">
              <a:solidFill>
                <a:schemeClr val="accent1">
                  <a:lumMod val="75000"/>
                </a:schemeClr>
              </a:solidFill>
              <a:latin typeface="Calibri" panose="020F0502020204030204" pitchFamily="34" charset="0"/>
              <a:cs typeface="Calibri" panose="020F0502020204030204" pitchFamily="34" charset="0"/>
            </a:rPr>
            <a:t>USTVARJALNO </a:t>
          </a:r>
          <a:r>
            <a:rPr lang="sl-SI" sz="1600" b="1" kern="1200" dirty="0">
              <a:solidFill>
                <a:schemeClr val="accent1">
                  <a:lumMod val="75000"/>
                </a:schemeClr>
              </a:solidFill>
              <a:latin typeface="Calibri" panose="020F0502020204030204" pitchFamily="34" charset="0"/>
              <a:cs typeface="Calibri" panose="020F0502020204030204" pitchFamily="34" charset="0"/>
            </a:rPr>
            <a:t>MIŠLJENJE</a:t>
          </a:r>
        </a:p>
      </dsp:txBody>
      <dsp:txXfrm>
        <a:off x="3981261" y="912719"/>
        <a:ext cx="1238325" cy="929765"/>
      </dsp:txXfrm>
    </dsp:sp>
    <dsp:sp modelId="{36A49DBB-B561-4E4F-95C8-1F79A244CAA9}">
      <dsp:nvSpPr>
        <dsp:cNvPr id="0" name=""/>
        <dsp:cNvSpPr/>
      </dsp:nvSpPr>
      <dsp:spPr>
        <a:xfrm>
          <a:off x="1709559" y="495593"/>
          <a:ext cx="4376234" cy="4208525"/>
        </a:xfrm>
        <a:prstGeom prst="pie">
          <a:avLst>
            <a:gd name="adj1" fmla="val 19800000"/>
            <a:gd name="adj2" fmla="val 1800000"/>
          </a:avLst>
        </a:prstGeom>
        <a:solidFill>
          <a:schemeClr val="accent5">
            <a:lumMod val="40000"/>
            <a:lumOff val="6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sl-SI" sz="1600" b="1" kern="1200" dirty="0">
              <a:solidFill>
                <a:schemeClr val="accent1">
                  <a:lumMod val="75000"/>
                </a:schemeClr>
              </a:solidFill>
              <a:latin typeface="Calibri" panose="020F0502020204030204" pitchFamily="34" charset="0"/>
              <a:cs typeface="Calibri" panose="020F0502020204030204" pitchFamily="34" charset="0"/>
            </a:rPr>
            <a:t>DIGITALNE VEŠČINE</a:t>
          </a:r>
        </a:p>
      </dsp:txBody>
      <dsp:txXfrm>
        <a:off x="4705196" y="2173993"/>
        <a:ext cx="1323290" cy="851725"/>
      </dsp:txXfrm>
    </dsp:sp>
    <dsp:sp modelId="{C531C4B5-80C6-4624-B9C6-1825F376F8F5}">
      <dsp:nvSpPr>
        <dsp:cNvPr id="0" name=""/>
        <dsp:cNvSpPr/>
      </dsp:nvSpPr>
      <dsp:spPr>
        <a:xfrm>
          <a:off x="1712400" y="366118"/>
          <a:ext cx="4368617" cy="4337095"/>
        </a:xfrm>
        <a:prstGeom prst="pie">
          <a:avLst>
            <a:gd name="adj1" fmla="val 1800000"/>
            <a:gd name="adj2" fmla="val 5400000"/>
          </a:avLst>
        </a:prstGeom>
        <a:solidFill>
          <a:srgbClr val="FFFF99"/>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sl-SI" sz="1600" b="1" kern="1200" dirty="0">
            <a:solidFill>
              <a:schemeClr val="accent1">
                <a:lumMod val="75000"/>
              </a:schemeClr>
            </a:solidFill>
            <a:latin typeface="Calibri" panose="020F0502020204030204" pitchFamily="34" charset="0"/>
            <a:cs typeface="Calibri" panose="020F0502020204030204" pitchFamily="34" charset="0"/>
          </a:endParaRPr>
        </a:p>
      </dsp:txBody>
      <dsp:txXfrm>
        <a:off x="3943515" y="3309147"/>
        <a:ext cx="1274180" cy="929377"/>
      </dsp:txXfrm>
    </dsp:sp>
    <dsp:sp modelId="{0D589E21-CB07-4027-8016-09473D08B7AA}">
      <dsp:nvSpPr>
        <dsp:cNvPr id="0" name=""/>
        <dsp:cNvSpPr/>
      </dsp:nvSpPr>
      <dsp:spPr>
        <a:xfrm>
          <a:off x="1833984" y="488270"/>
          <a:ext cx="4208525" cy="4208525"/>
        </a:xfrm>
        <a:prstGeom prst="pie">
          <a:avLst>
            <a:gd name="adj1" fmla="val 5400000"/>
            <a:gd name="adj2" fmla="val 9000000"/>
          </a:avLst>
        </a:prstGeom>
        <a:solidFill>
          <a:srgbClr val="FFC00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sl-SI" sz="1800" b="1" kern="1200" dirty="0">
            <a:solidFill>
              <a:schemeClr val="accent1">
                <a:lumMod val="75000"/>
              </a:schemeClr>
            </a:solidFill>
            <a:latin typeface="Calibri" panose="020F0502020204030204" pitchFamily="34" charset="0"/>
            <a:cs typeface="Calibri" panose="020F0502020204030204" pitchFamily="34" charset="0"/>
          </a:endParaRPr>
        </a:p>
      </dsp:txBody>
      <dsp:txXfrm>
        <a:off x="2665669" y="3344055"/>
        <a:ext cx="1227486" cy="901826"/>
      </dsp:txXfrm>
    </dsp:sp>
    <dsp:sp modelId="{45DECB31-2E1F-461C-858C-A2948CFFBA87}">
      <dsp:nvSpPr>
        <dsp:cNvPr id="0" name=""/>
        <dsp:cNvSpPr/>
      </dsp:nvSpPr>
      <dsp:spPr>
        <a:xfrm>
          <a:off x="1813152" y="478738"/>
          <a:ext cx="4291685" cy="4264540"/>
        </a:xfrm>
        <a:prstGeom prst="pie">
          <a:avLst>
            <a:gd name="adj1" fmla="val 9000000"/>
            <a:gd name="adj2" fmla="val 12600000"/>
          </a:avLst>
        </a:prstGeom>
        <a:solidFill>
          <a:srgbClr val="99003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sl-SI" sz="1600" b="1" kern="1200" dirty="0">
              <a:solidFill>
                <a:schemeClr val="bg1"/>
              </a:solidFill>
              <a:latin typeface="Calibri" panose="020F0502020204030204" pitchFamily="34" charset="0"/>
              <a:cs typeface="Calibri" panose="020F0502020204030204" pitchFamily="34" charset="0"/>
            </a:rPr>
            <a:t>SAMO-</a:t>
          </a:r>
          <a:r>
            <a:rPr lang="sl-SI" sz="1500" b="1" kern="1200" dirty="0">
              <a:solidFill>
                <a:schemeClr val="bg1"/>
              </a:solidFill>
              <a:latin typeface="Calibri" panose="020F0502020204030204" pitchFamily="34" charset="0"/>
              <a:cs typeface="Calibri" panose="020F0502020204030204" pitchFamily="34" charset="0"/>
            </a:rPr>
            <a:t>URAVNAVANJE</a:t>
          </a:r>
          <a:br>
            <a:rPr lang="sl-SI" sz="1600" b="1" kern="1200" dirty="0">
              <a:solidFill>
                <a:schemeClr val="accent1">
                  <a:lumMod val="75000"/>
                </a:schemeClr>
              </a:solidFill>
              <a:latin typeface="Calibri" panose="020F0502020204030204" pitchFamily="34" charset="0"/>
              <a:cs typeface="Calibri" panose="020F0502020204030204" pitchFamily="34" charset="0"/>
            </a:rPr>
          </a:br>
          <a:endParaRPr lang="sl-SI" sz="1600" b="1" kern="1200" dirty="0">
            <a:solidFill>
              <a:schemeClr val="accent1">
                <a:lumMod val="75000"/>
              </a:schemeClr>
            </a:solidFill>
            <a:latin typeface="Calibri" panose="020F0502020204030204" pitchFamily="34" charset="0"/>
            <a:cs typeface="Calibri" panose="020F0502020204030204" pitchFamily="34" charset="0"/>
          </a:endParaRPr>
        </a:p>
      </dsp:txBody>
      <dsp:txXfrm>
        <a:off x="1879571" y="2179477"/>
        <a:ext cx="1297723" cy="863061"/>
      </dsp:txXfrm>
    </dsp:sp>
    <dsp:sp modelId="{2EC09DAF-A148-48A7-85E0-1CD4FB13D33F}">
      <dsp:nvSpPr>
        <dsp:cNvPr id="0" name=""/>
        <dsp:cNvSpPr/>
      </dsp:nvSpPr>
      <dsp:spPr>
        <a:xfrm>
          <a:off x="1808018" y="428698"/>
          <a:ext cx="4279480" cy="4422949"/>
        </a:xfrm>
        <a:prstGeom prst="pie">
          <a:avLst>
            <a:gd name="adj1" fmla="val 12600000"/>
            <a:gd name="adj2" fmla="val 16200000"/>
          </a:avLst>
        </a:prstGeom>
        <a:solidFill>
          <a:srgbClr val="00B05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sl-SI" sz="1600" b="1" kern="1200" dirty="0">
              <a:solidFill>
                <a:schemeClr val="accent1">
                  <a:lumMod val="75000"/>
                </a:schemeClr>
              </a:solidFill>
              <a:latin typeface="Calibri" panose="020F0502020204030204" pitchFamily="34" charset="0"/>
              <a:cs typeface="Calibri" panose="020F0502020204030204" pitchFamily="34" charset="0"/>
            </a:rPr>
            <a:t>KRITIČNO</a:t>
          </a:r>
          <a:r>
            <a:rPr lang="sl-SI" sz="2000" b="1" kern="1200" dirty="0">
              <a:solidFill>
                <a:schemeClr val="accent1">
                  <a:lumMod val="75000"/>
                </a:schemeClr>
              </a:solidFill>
              <a:latin typeface="Calibri" panose="020F0502020204030204" pitchFamily="34" charset="0"/>
              <a:cs typeface="Calibri" panose="020F0502020204030204" pitchFamily="34" charset="0"/>
            </a:rPr>
            <a:t> </a:t>
          </a:r>
          <a:r>
            <a:rPr lang="sl-SI" sz="1600" b="1" kern="1200" dirty="0">
              <a:solidFill>
                <a:schemeClr val="accent1">
                  <a:lumMod val="75000"/>
                </a:schemeClr>
              </a:solidFill>
              <a:latin typeface="Calibri" panose="020F0502020204030204" pitchFamily="34" charset="0"/>
              <a:cs typeface="Calibri" panose="020F0502020204030204" pitchFamily="34" charset="0"/>
            </a:rPr>
            <a:t>MIŠLJENJE</a:t>
          </a:r>
        </a:p>
      </dsp:txBody>
      <dsp:txXfrm>
        <a:off x="2653725" y="902586"/>
        <a:ext cx="1248181" cy="94777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Označba mesta datum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B429D85-5B85-4A09-B1F7-B34C28637FC1}" type="datetimeFigureOut">
              <a:rPr lang="en-AU" smtClean="0"/>
              <a:t>5/05/2026</a:t>
            </a:fld>
            <a:endParaRPr lang="en-AU"/>
          </a:p>
        </p:txBody>
      </p:sp>
      <p:sp>
        <p:nvSpPr>
          <p:cNvPr id="4" name="Označba mesta stranske slik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Označba mesta opomb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AU"/>
          </a:p>
        </p:txBody>
      </p:sp>
      <p:sp>
        <p:nvSpPr>
          <p:cNvPr id="6" name="Označba mesta no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7" name="Označba mesta številke diapoz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A73C3E7-AA7B-4E30-8D7D-7DD423375C69}" type="slidenum">
              <a:rPr lang="en-AU" smtClean="0"/>
              <a:t>‹#›</a:t>
            </a:fld>
            <a:endParaRPr lang="en-AU"/>
          </a:p>
        </p:txBody>
      </p:sp>
    </p:spTree>
    <p:extLst>
      <p:ext uri="{BB962C8B-B14F-4D97-AF65-F5344CB8AC3E}">
        <p14:creationId xmlns:p14="http://schemas.microsoft.com/office/powerpoint/2010/main" val="2312062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teams.microsoft.com/meet/31298434783461?p=mWaobXJ3ipUHOBl7ZC"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liverpool.ac.uk/media/livacuk/centre-for-innovation-in-education/diy-guides/teach-sensitive-topic-deal-emotion-charge-content/teach-sensitive-topic-deal-emotion-charge-content.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poorvucenter.yale.edu/teaching/ideas-teaching/teaching-controversial-topics" TargetMode="External"/><Relationship Id="rId7" Type="http://schemas.openxmlformats.org/officeDocument/2006/relationships/hyperlink" Target="https://www.humanitas.si/wp-content/uploads/2020/12/Celostni-okvir-GU_web_final.pdf"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s://www.highspeedtraining.co.uk/hub/controversial-classroom-topics" TargetMode="External"/><Relationship Id="rId5" Type="http://schemas.openxmlformats.org/officeDocument/2006/relationships/hyperlink" Target="https://policy-practice.oxfam.org/resources/teaching-controversial-issues-a-guide-for-teachers-620473/" TargetMode="External"/><Relationship Id="rId4" Type="http://schemas.openxmlformats.org/officeDocument/2006/relationships/hyperlink" Target="https://www.highspeedtraining.co.uk/hub/controversial-classroom-topics/"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sz="1200" b="1" kern="1200" dirty="0">
                <a:solidFill>
                  <a:schemeClr val="tx1"/>
                </a:solidFill>
                <a:effectLst/>
                <a:latin typeface="+mn-lt"/>
                <a:ea typeface="+mn-ea"/>
                <a:cs typeface="+mn-cs"/>
              </a:rPr>
              <a:t>Sestanek bo v aplikaciji Microsoft </a:t>
            </a:r>
            <a:r>
              <a:rPr lang="sl-SI" sz="1200" b="1" kern="1200" dirty="0" err="1">
                <a:solidFill>
                  <a:schemeClr val="tx1"/>
                </a:solidFill>
                <a:effectLst/>
                <a:latin typeface="+mn-lt"/>
                <a:ea typeface="+mn-ea"/>
                <a:cs typeface="+mn-cs"/>
              </a:rPr>
              <a:t>Teams</a:t>
            </a:r>
            <a:r>
              <a:rPr lang="sl-SI" sz="1200" kern="1200" dirty="0">
                <a:solidFill>
                  <a:schemeClr val="tx1"/>
                </a:solidFill>
                <a:effectLst/>
                <a:latin typeface="+mn-lt"/>
                <a:ea typeface="+mn-ea"/>
                <a:cs typeface="+mn-cs"/>
              </a:rPr>
              <a:t> na povezavi:</a:t>
            </a:r>
          </a:p>
          <a:p>
            <a:r>
              <a:rPr lang="sl-SI" sz="1200" u="sng" kern="1200" dirty="0">
                <a:solidFill>
                  <a:schemeClr val="tx1"/>
                </a:solidFill>
                <a:effectLst/>
                <a:latin typeface="+mn-lt"/>
                <a:ea typeface="+mn-ea"/>
                <a:cs typeface="+mn-cs"/>
                <a:hlinkClick r:id="rId3" tooltip="Meeting join"/>
              </a:rPr>
              <a:t>https://teams.microsoft.com/meet/31298434783461?p=mWaobXJ3ipUHOBl7ZC</a:t>
            </a:r>
            <a:r>
              <a:rPr lang="sl-SI" sz="1200" kern="1200" dirty="0">
                <a:solidFill>
                  <a:schemeClr val="tx1"/>
                </a:solidFill>
                <a:effectLst/>
                <a:latin typeface="+mn-lt"/>
                <a:ea typeface="+mn-ea"/>
                <a:cs typeface="+mn-cs"/>
              </a:rPr>
              <a:t> , </a:t>
            </a:r>
          </a:p>
          <a:p>
            <a:r>
              <a:rPr lang="sl-SI" sz="1200" kern="1200" dirty="0">
                <a:solidFill>
                  <a:schemeClr val="tx1"/>
                </a:solidFill>
                <a:effectLst/>
                <a:latin typeface="+mn-lt"/>
                <a:ea typeface="+mn-ea"/>
                <a:cs typeface="+mn-cs"/>
              </a:rPr>
              <a:t>ID srečanja: 312 984 347 834 61, koda za dostop: wR3Qe6Qe </a:t>
            </a:r>
          </a:p>
          <a:p>
            <a:r>
              <a:rPr lang="sl-SI" sz="1200" kern="1200" dirty="0">
                <a:solidFill>
                  <a:schemeClr val="tx1"/>
                </a:solidFill>
                <a:effectLst/>
                <a:latin typeface="+mn-lt"/>
                <a:ea typeface="+mn-ea"/>
                <a:cs typeface="+mn-cs"/>
              </a:rPr>
              <a:t> </a:t>
            </a:r>
          </a:p>
          <a:p>
            <a:r>
              <a:rPr lang="sl-SI" sz="1200" b="1" kern="1200" dirty="0">
                <a:solidFill>
                  <a:schemeClr val="tx1"/>
                </a:solidFill>
                <a:effectLst/>
                <a:latin typeface="+mn-lt"/>
                <a:ea typeface="+mn-ea"/>
                <a:cs typeface="+mn-cs"/>
              </a:rPr>
              <a:t>Prosim, da se prijavite s polnim imenom in priimkom.</a:t>
            </a:r>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 </a:t>
            </a:r>
          </a:p>
          <a:p>
            <a:endParaRPr lang="sl-SI" dirty="0"/>
          </a:p>
        </p:txBody>
      </p:sp>
      <p:sp>
        <p:nvSpPr>
          <p:cNvPr id="4" name="Označba mesta številke diapozitiva 3"/>
          <p:cNvSpPr>
            <a:spLocks noGrp="1"/>
          </p:cNvSpPr>
          <p:nvPr>
            <p:ph type="sldNum" sz="quarter" idx="5"/>
          </p:nvPr>
        </p:nvSpPr>
        <p:spPr/>
        <p:txBody>
          <a:bodyPr/>
          <a:lstStyle/>
          <a:p>
            <a:fld id="{9A73C3E7-AA7B-4E30-8D7D-7DD423375C69}" type="slidenum">
              <a:rPr lang="en-AU" smtClean="0"/>
              <a:t>1</a:t>
            </a:fld>
            <a:endParaRPr lang="en-AU"/>
          </a:p>
        </p:txBody>
      </p:sp>
    </p:spTree>
    <p:extLst>
      <p:ext uri="{BB962C8B-B14F-4D97-AF65-F5344CB8AC3E}">
        <p14:creationId xmlns:p14="http://schemas.microsoft.com/office/powerpoint/2010/main" val="812321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sz="1200" kern="1200" dirty="0">
                <a:solidFill>
                  <a:schemeClr val="tx1"/>
                </a:solidFill>
                <a:effectLst/>
                <a:latin typeface="+mn-lt"/>
                <a:ea typeface="+mn-ea"/>
                <a:cs typeface="+mn-cs"/>
              </a:rPr>
              <a:t>Tukaj se bomo dotaknili, na kakšen način lahko skupne cilje področja zdravja in dobrobiti razvijamo. Kakšne dijake in dijakinje si želimo? Kako naj takšni postanejo? Kako jih lahko šola oziroma posamezno predmetno področje pri tem podpre, da razvijajo vse 3 dobrobiti?</a:t>
            </a:r>
          </a:p>
          <a:p>
            <a:r>
              <a:rPr lang="sl-SI" sz="1200" kern="1200" dirty="0">
                <a:solidFill>
                  <a:schemeClr val="tx1"/>
                </a:solidFill>
                <a:effectLst/>
                <a:latin typeface="+mn-lt"/>
                <a:ea typeface="+mn-ea"/>
                <a:cs typeface="+mn-cs"/>
              </a:rPr>
              <a:t> </a:t>
            </a:r>
          </a:p>
          <a:p>
            <a:r>
              <a:rPr lang="sl-SI" sz="1200" kern="1200" dirty="0">
                <a:solidFill>
                  <a:schemeClr val="tx1"/>
                </a:solidFill>
                <a:effectLst/>
                <a:latin typeface="+mn-lt"/>
                <a:ea typeface="+mn-ea"/>
                <a:cs typeface="+mn-cs"/>
              </a:rPr>
              <a:t>Kratek slikovni prikaz, kjer je tako na kratko pojasnjena posamezna dobrobit, torej vsa 3 področja dobrobiti duševna, telesna in socialna.</a:t>
            </a:r>
          </a:p>
          <a:p>
            <a:endParaRPr lang="sl-SI" dirty="0"/>
          </a:p>
          <a:p>
            <a:r>
              <a:rPr lang="sl-SI" sz="1200" kern="1200" dirty="0">
                <a:solidFill>
                  <a:schemeClr val="tx1"/>
                </a:solidFill>
                <a:effectLst/>
                <a:latin typeface="+mn-lt"/>
                <a:ea typeface="+mn-ea"/>
                <a:cs typeface="+mn-cs"/>
              </a:rPr>
              <a:t>pomembno, kakšen pristop bo učitelj ubral? Torej prepričani smo, da se seveda pri posameznih predmetih lahko posameznega skupnega cilja dotaknemo tudi</a:t>
            </a:r>
          </a:p>
          <a:p>
            <a:r>
              <a:rPr lang="sl-SI" sz="1200" kern="1200" dirty="0">
                <a:solidFill>
                  <a:schemeClr val="tx1"/>
                </a:solidFill>
                <a:effectLst/>
                <a:latin typeface="+mn-lt"/>
                <a:ea typeface="+mn-ea"/>
                <a:cs typeface="+mn-cs"/>
              </a:rPr>
              <a:t>Vsebinsko. Predvsem se naše predmetno področje </a:t>
            </a:r>
            <a:r>
              <a:rPr lang="sl-SI" sz="1200" b="1" kern="1200" dirty="0">
                <a:solidFill>
                  <a:schemeClr val="tx1"/>
                </a:solidFill>
                <a:effectLst/>
                <a:latin typeface="+mn-lt"/>
                <a:ea typeface="+mn-ea"/>
                <a:cs typeface="+mn-cs"/>
              </a:rPr>
              <a:t>lahko razvija z didaktičnimi pristopi, v katerih se ozavešča, reflektira in krepi socialne in čustvene kompetence,</a:t>
            </a:r>
            <a:r>
              <a:rPr lang="sl-SI" sz="1200" kern="1200" dirty="0">
                <a:solidFill>
                  <a:schemeClr val="tx1"/>
                </a:solidFill>
                <a:effectLst/>
                <a:latin typeface="+mn-lt"/>
                <a:ea typeface="+mn-ea"/>
                <a:cs typeface="+mn-cs"/>
              </a:rPr>
              <a:t> hkrati pa skrbi za telesno dobrobit. Torej na kak način učitelj organizira pouk, kakšne didaktične strategije uporablja delo v parih, v skupinah, pogovor, diskusija pro in </a:t>
            </a:r>
            <a:r>
              <a:rPr lang="sl-SI" sz="1200" kern="1200" dirty="0" err="1">
                <a:solidFill>
                  <a:schemeClr val="tx1"/>
                </a:solidFill>
                <a:effectLst/>
                <a:latin typeface="+mn-lt"/>
                <a:ea typeface="+mn-ea"/>
                <a:cs typeface="+mn-cs"/>
              </a:rPr>
              <a:t>contra</a:t>
            </a:r>
            <a:r>
              <a:rPr lang="sl-SI" sz="1200" kern="1200" dirty="0">
                <a:solidFill>
                  <a:schemeClr val="tx1"/>
                </a:solidFill>
                <a:effectLst/>
                <a:latin typeface="+mn-lt"/>
                <a:ea typeface="+mn-ea"/>
                <a:cs typeface="+mn-cs"/>
              </a:rPr>
              <a:t> in podobno.</a:t>
            </a:r>
          </a:p>
          <a:p>
            <a:r>
              <a:rPr lang="sl-SI" sz="1200" kern="1200" dirty="0">
                <a:solidFill>
                  <a:schemeClr val="tx1"/>
                </a:solidFill>
                <a:effectLst/>
                <a:latin typeface="+mn-lt"/>
                <a:ea typeface="+mn-ea"/>
                <a:cs typeface="+mn-cs"/>
              </a:rPr>
              <a:t>Potem seveda preko učiteljevega vzgojnega stila oziroma vodenja razreda. Torej na kak način učitelj s svojim vzgojnim stilom omogoča priložnosti in na nek način tudi s svojim zgledom, osebnim zgledom in celostnim pristopom vzpostavlja odnose z učenci in sodelavci, potem pa tudi s kratkimi prekinitvami pouka s kratkimi aktivnostmi za umirjanje, zbranost, sproščanje, povezovanje, refleksijo oziroma tudi skozi gibalno dejavno poučevanje, kjer da priložnost za to, da dijaki ne sedijo tako veliko, da prekinjajo to dolgotrajno sedenje, da spreminjajo telesne položaje.</a:t>
            </a:r>
          </a:p>
          <a:p>
            <a:r>
              <a:rPr lang="sl-SI" sz="1200" kern="1200" dirty="0">
                <a:solidFill>
                  <a:schemeClr val="tx1"/>
                </a:solidFill>
                <a:effectLst/>
                <a:latin typeface="+mn-lt"/>
                <a:ea typeface="+mn-ea"/>
                <a:cs typeface="+mn-cs"/>
              </a:rPr>
              <a:t>Hkrati pa da se tudi po potrebi umirijo se poskušajo zbrati, se morda sprostijo pred kakšnimi testi in tako naprej.</a:t>
            </a:r>
          </a:p>
          <a:p>
            <a:r>
              <a:rPr lang="sl-SI" sz="1200" kern="1200" dirty="0">
                <a:solidFill>
                  <a:schemeClr val="tx1"/>
                </a:solidFill>
                <a:effectLst/>
                <a:latin typeface="+mn-lt"/>
                <a:ea typeface="+mn-ea"/>
                <a:cs typeface="+mn-cs"/>
              </a:rPr>
              <a:t> </a:t>
            </a:r>
          </a:p>
          <a:p>
            <a:r>
              <a:rPr lang="sl-SI" sz="1200" kern="1200" dirty="0">
                <a:solidFill>
                  <a:schemeClr val="tx1"/>
                </a:solidFill>
                <a:effectLst/>
                <a:latin typeface="+mn-lt"/>
                <a:ea typeface="+mn-ea"/>
                <a:cs typeface="+mn-cs"/>
              </a:rPr>
              <a:t> </a:t>
            </a:r>
          </a:p>
          <a:p>
            <a:endParaRPr lang="sl-SI" dirty="0"/>
          </a:p>
        </p:txBody>
      </p:sp>
      <p:sp>
        <p:nvSpPr>
          <p:cNvPr id="4" name="Označba mesta številke diapozitiva 3"/>
          <p:cNvSpPr>
            <a:spLocks noGrp="1"/>
          </p:cNvSpPr>
          <p:nvPr>
            <p:ph type="sldNum" sz="quarter" idx="5"/>
          </p:nvPr>
        </p:nvSpPr>
        <p:spPr/>
        <p:txBody>
          <a:bodyPr/>
          <a:lstStyle/>
          <a:p>
            <a:fld id="{9A73C3E7-AA7B-4E30-8D7D-7DD423375C69}" type="slidenum">
              <a:rPr lang="en-AU" smtClean="0"/>
              <a:t>10</a:t>
            </a:fld>
            <a:endParaRPr lang="en-AU"/>
          </a:p>
        </p:txBody>
      </p:sp>
    </p:spTree>
    <p:extLst>
      <p:ext uri="{BB962C8B-B14F-4D97-AF65-F5344CB8AC3E}">
        <p14:creationId xmlns:p14="http://schemas.microsoft.com/office/powerpoint/2010/main" val="1869253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fld id="{9A73C3E7-AA7B-4E30-8D7D-7DD423375C69}" type="slidenum">
              <a:rPr lang="en-AU" smtClean="0"/>
              <a:t>11</a:t>
            </a:fld>
            <a:endParaRPr lang="en-AU"/>
          </a:p>
        </p:txBody>
      </p:sp>
    </p:spTree>
    <p:extLst>
      <p:ext uri="{BB962C8B-B14F-4D97-AF65-F5344CB8AC3E}">
        <p14:creationId xmlns:p14="http://schemas.microsoft.com/office/powerpoint/2010/main" val="23058617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BC9490-6CBC-8B6B-36A5-C2F627A42102}"/>
            </a:ext>
          </a:extLst>
        </p:cNvPr>
        <p:cNvGrpSpPr/>
        <p:nvPr/>
      </p:nvGrpSpPr>
      <p:grpSpPr>
        <a:xfrm>
          <a:off x="0" y="0"/>
          <a:ext cx="0" cy="0"/>
          <a:chOff x="0" y="0"/>
          <a:chExt cx="0" cy="0"/>
        </a:xfrm>
      </p:grpSpPr>
      <p:sp>
        <p:nvSpPr>
          <p:cNvPr id="2" name="Označba mesta stranske slike 1">
            <a:extLst>
              <a:ext uri="{FF2B5EF4-FFF2-40B4-BE49-F238E27FC236}">
                <a16:creationId xmlns:a16="http://schemas.microsoft.com/office/drawing/2014/main" id="{57A6456B-5B1C-7D26-29EF-3D9441591DED}"/>
              </a:ext>
            </a:extLst>
          </p:cNvPr>
          <p:cNvSpPr>
            <a:spLocks noGrp="1" noRot="1" noChangeAspect="1"/>
          </p:cNvSpPr>
          <p:nvPr>
            <p:ph type="sldImg"/>
          </p:nvPr>
        </p:nvSpPr>
        <p:spPr/>
      </p:sp>
      <p:sp>
        <p:nvSpPr>
          <p:cNvPr id="3" name="Označba mesta opomb 2">
            <a:extLst>
              <a:ext uri="{FF2B5EF4-FFF2-40B4-BE49-F238E27FC236}">
                <a16:creationId xmlns:a16="http://schemas.microsoft.com/office/drawing/2014/main" id="{ADB024AA-A3B7-9422-8D67-82EC128EFEBD}"/>
              </a:ext>
            </a:extLst>
          </p:cNvPr>
          <p:cNvSpPr>
            <a:spLocks noGrp="1"/>
          </p:cNvSpPr>
          <p:nvPr>
            <p:ph type="body" idx="1"/>
          </p:nvPr>
        </p:nvSpPr>
        <p:spPr/>
        <p:txBody>
          <a:bodyPr/>
          <a:lstStyle/>
          <a:p>
            <a:endParaRPr lang="sl-SI" dirty="0"/>
          </a:p>
        </p:txBody>
      </p:sp>
      <p:sp>
        <p:nvSpPr>
          <p:cNvPr id="4" name="Označba mesta številke diapozitiva 3">
            <a:extLst>
              <a:ext uri="{FF2B5EF4-FFF2-40B4-BE49-F238E27FC236}">
                <a16:creationId xmlns:a16="http://schemas.microsoft.com/office/drawing/2014/main" id="{DEAE20C2-68F9-3080-C947-7DA95C9542C5}"/>
              </a:ext>
            </a:extLst>
          </p:cNvPr>
          <p:cNvSpPr>
            <a:spLocks noGrp="1"/>
          </p:cNvSpPr>
          <p:nvPr>
            <p:ph type="sldNum" sz="quarter" idx="5"/>
          </p:nvPr>
        </p:nvSpPr>
        <p:spPr/>
        <p:txBody>
          <a:bodyPr/>
          <a:lstStyle/>
          <a:p>
            <a:fld id="{9A73C3E7-AA7B-4E30-8D7D-7DD423375C69}" type="slidenum">
              <a:rPr lang="en-AU" smtClean="0"/>
              <a:t>12</a:t>
            </a:fld>
            <a:endParaRPr lang="en-AU"/>
          </a:p>
        </p:txBody>
      </p:sp>
    </p:spTree>
    <p:extLst>
      <p:ext uri="{BB962C8B-B14F-4D97-AF65-F5344CB8AC3E}">
        <p14:creationId xmlns:p14="http://schemas.microsoft.com/office/powerpoint/2010/main" val="2644485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fld id="{9A73C3E7-AA7B-4E30-8D7D-7DD423375C69}" type="slidenum">
              <a:rPr lang="en-AU" smtClean="0"/>
              <a:t>13</a:t>
            </a:fld>
            <a:endParaRPr lang="en-AU"/>
          </a:p>
        </p:txBody>
      </p:sp>
    </p:spTree>
    <p:extLst>
      <p:ext uri="{BB962C8B-B14F-4D97-AF65-F5344CB8AC3E}">
        <p14:creationId xmlns:p14="http://schemas.microsoft.com/office/powerpoint/2010/main" val="9625943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DEF1F1-FA64-849E-275E-4A58F184F8F8}"/>
            </a:ext>
          </a:extLst>
        </p:cNvPr>
        <p:cNvGrpSpPr/>
        <p:nvPr/>
      </p:nvGrpSpPr>
      <p:grpSpPr>
        <a:xfrm>
          <a:off x="0" y="0"/>
          <a:ext cx="0" cy="0"/>
          <a:chOff x="0" y="0"/>
          <a:chExt cx="0" cy="0"/>
        </a:xfrm>
      </p:grpSpPr>
      <p:sp>
        <p:nvSpPr>
          <p:cNvPr id="2" name="Označba mesta stranske slike 1">
            <a:extLst>
              <a:ext uri="{FF2B5EF4-FFF2-40B4-BE49-F238E27FC236}">
                <a16:creationId xmlns:a16="http://schemas.microsoft.com/office/drawing/2014/main" id="{E04F091A-1F7B-CEE9-9964-C2B9A24F21AB}"/>
              </a:ext>
            </a:extLst>
          </p:cNvPr>
          <p:cNvSpPr>
            <a:spLocks noGrp="1" noRot="1" noChangeAspect="1"/>
          </p:cNvSpPr>
          <p:nvPr>
            <p:ph type="sldImg"/>
          </p:nvPr>
        </p:nvSpPr>
        <p:spPr/>
      </p:sp>
      <p:sp>
        <p:nvSpPr>
          <p:cNvPr id="3" name="Označba mesta opomb 2">
            <a:extLst>
              <a:ext uri="{FF2B5EF4-FFF2-40B4-BE49-F238E27FC236}">
                <a16:creationId xmlns:a16="http://schemas.microsoft.com/office/drawing/2014/main" id="{2ED323A1-989F-033F-FDCB-EC2FA9FFED0F}"/>
              </a:ext>
            </a:extLst>
          </p:cNvPr>
          <p:cNvSpPr>
            <a:spLocks noGrp="1"/>
          </p:cNvSpPr>
          <p:nvPr>
            <p:ph type="body" idx="1"/>
          </p:nvPr>
        </p:nvSpPr>
        <p:spPr/>
        <p:txBody>
          <a:bodyPr/>
          <a:lstStyle/>
          <a:p>
            <a:endParaRPr lang="sl-SI"/>
          </a:p>
        </p:txBody>
      </p:sp>
      <p:sp>
        <p:nvSpPr>
          <p:cNvPr id="4" name="Označba mesta številke diapozitiva 3">
            <a:extLst>
              <a:ext uri="{FF2B5EF4-FFF2-40B4-BE49-F238E27FC236}">
                <a16:creationId xmlns:a16="http://schemas.microsoft.com/office/drawing/2014/main" id="{A5BAE554-659F-861B-4B3E-4095F12A7D2A}"/>
              </a:ext>
            </a:extLst>
          </p:cNvPr>
          <p:cNvSpPr>
            <a:spLocks noGrp="1"/>
          </p:cNvSpPr>
          <p:nvPr>
            <p:ph type="sldNum" sz="quarter" idx="5"/>
          </p:nvPr>
        </p:nvSpPr>
        <p:spPr/>
        <p:txBody>
          <a:bodyPr/>
          <a:lstStyle/>
          <a:p>
            <a:fld id="{9A73C3E7-AA7B-4E30-8D7D-7DD423375C69}" type="slidenum">
              <a:rPr lang="en-AU" smtClean="0"/>
              <a:t>14</a:t>
            </a:fld>
            <a:endParaRPr lang="en-AU"/>
          </a:p>
        </p:txBody>
      </p:sp>
    </p:spTree>
    <p:extLst>
      <p:ext uri="{BB962C8B-B14F-4D97-AF65-F5344CB8AC3E}">
        <p14:creationId xmlns:p14="http://schemas.microsoft.com/office/powerpoint/2010/main" val="35489219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F46AB5-E6EC-ED44-2D10-0E4E56100859}"/>
            </a:ext>
          </a:extLst>
        </p:cNvPr>
        <p:cNvGrpSpPr/>
        <p:nvPr/>
      </p:nvGrpSpPr>
      <p:grpSpPr>
        <a:xfrm>
          <a:off x="0" y="0"/>
          <a:ext cx="0" cy="0"/>
          <a:chOff x="0" y="0"/>
          <a:chExt cx="0" cy="0"/>
        </a:xfrm>
      </p:grpSpPr>
      <p:sp>
        <p:nvSpPr>
          <p:cNvPr id="2" name="Označba mesta stranske slike 1">
            <a:extLst>
              <a:ext uri="{FF2B5EF4-FFF2-40B4-BE49-F238E27FC236}">
                <a16:creationId xmlns:a16="http://schemas.microsoft.com/office/drawing/2014/main" id="{BECD6C25-2935-9E6A-09D9-13261CF2F59D}"/>
              </a:ext>
            </a:extLst>
          </p:cNvPr>
          <p:cNvSpPr>
            <a:spLocks noGrp="1" noRot="1" noChangeAspect="1"/>
          </p:cNvSpPr>
          <p:nvPr>
            <p:ph type="sldImg"/>
          </p:nvPr>
        </p:nvSpPr>
        <p:spPr/>
      </p:sp>
      <p:sp>
        <p:nvSpPr>
          <p:cNvPr id="3" name="Označba mesta opomb 2">
            <a:extLst>
              <a:ext uri="{FF2B5EF4-FFF2-40B4-BE49-F238E27FC236}">
                <a16:creationId xmlns:a16="http://schemas.microsoft.com/office/drawing/2014/main" id="{212624E6-F113-4614-7597-D7BBFADF910A}"/>
              </a:ext>
            </a:extLst>
          </p:cNvPr>
          <p:cNvSpPr>
            <a:spLocks noGrp="1"/>
          </p:cNvSpPr>
          <p:nvPr>
            <p:ph type="body" idx="1"/>
          </p:nvPr>
        </p:nvSpPr>
        <p:spPr/>
        <p:txBody>
          <a:bodyPr/>
          <a:lstStyle/>
          <a:p>
            <a:endParaRPr lang="sl-SI" dirty="0"/>
          </a:p>
        </p:txBody>
      </p:sp>
      <p:sp>
        <p:nvSpPr>
          <p:cNvPr id="4" name="Označba mesta številke diapozitiva 3">
            <a:extLst>
              <a:ext uri="{FF2B5EF4-FFF2-40B4-BE49-F238E27FC236}">
                <a16:creationId xmlns:a16="http://schemas.microsoft.com/office/drawing/2014/main" id="{F8337CCE-9696-4608-8671-8715C5B1D2B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017731-3F91-472E-BAD9-617952A4D20B}" type="slidenum">
              <a:rPr kumimoji="0" lang="sl-S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sl-S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16865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fld id="{9A73C3E7-AA7B-4E30-8D7D-7DD423375C69}" type="slidenum">
              <a:rPr lang="en-AU" smtClean="0"/>
              <a:t>16</a:t>
            </a:fld>
            <a:endParaRPr lang="en-AU"/>
          </a:p>
        </p:txBody>
      </p:sp>
    </p:spTree>
    <p:extLst>
      <p:ext uri="{BB962C8B-B14F-4D97-AF65-F5344CB8AC3E}">
        <p14:creationId xmlns:p14="http://schemas.microsoft.com/office/powerpoint/2010/main" val="26019895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8F899923-096B-4B85-9881-50A719FB1438}" type="slidenum">
              <a:rPr lang="sl-SI" smtClean="0"/>
              <a:t>17</a:t>
            </a:fld>
            <a:endParaRPr lang="sl-SI"/>
          </a:p>
        </p:txBody>
      </p:sp>
    </p:spTree>
    <p:extLst>
      <p:ext uri="{BB962C8B-B14F-4D97-AF65-F5344CB8AC3E}">
        <p14:creationId xmlns:p14="http://schemas.microsoft.com/office/powerpoint/2010/main" val="17827017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u="sng" dirty="0" err="1"/>
              <a:t>TeacherStudent</a:t>
            </a:r>
            <a:r>
              <a:rPr lang="sl-SI" u="sng" dirty="0"/>
              <a:t> </a:t>
            </a:r>
            <a:r>
              <a:rPr lang="sl-SI" u="sng" dirty="0" err="1"/>
              <a:t>Guidance</a:t>
            </a:r>
            <a:r>
              <a:rPr lang="sl-SI" u="sng" dirty="0"/>
              <a:t>: </a:t>
            </a:r>
            <a:r>
              <a:rPr lang="sl-SI" u="sng" dirty="0" err="1"/>
              <a:t>Teaching</a:t>
            </a:r>
            <a:r>
              <a:rPr lang="sl-SI" u="sng" dirty="0"/>
              <a:t> </a:t>
            </a:r>
            <a:r>
              <a:rPr lang="sl-SI" u="sng" dirty="0" err="1"/>
              <a:t>Controversial</a:t>
            </a:r>
            <a:r>
              <a:rPr lang="sl-SI" u="sng" dirty="0"/>
              <a:t> </a:t>
            </a:r>
            <a:r>
              <a:rPr lang="sl-SI" u="sng" dirty="0" err="1"/>
              <a:t>and</a:t>
            </a:r>
            <a:r>
              <a:rPr lang="sl-SI" u="sng" dirty="0"/>
              <a:t> </a:t>
            </a:r>
            <a:r>
              <a:rPr lang="sl-SI" u="sng" dirty="0" err="1"/>
              <a:t>Sensitive</a:t>
            </a:r>
            <a:r>
              <a:rPr lang="sl-SI" u="sng" dirty="0"/>
              <a:t> Issues.pdf</a:t>
            </a:r>
            <a:r>
              <a:rPr lang="sl-SI" dirty="0"/>
              <a:t> </a:t>
            </a:r>
            <a:r>
              <a:rPr lang="sl-SI" dirty="0" err="1">
                <a:hlinkClick r:id="rId3"/>
              </a:rPr>
              <a:t>Teaching</a:t>
            </a:r>
            <a:r>
              <a:rPr lang="sl-SI" dirty="0">
                <a:hlinkClick r:id="rId3"/>
              </a:rPr>
              <a:t> </a:t>
            </a:r>
            <a:r>
              <a:rPr lang="sl-SI" dirty="0" err="1">
                <a:hlinkClick r:id="rId3"/>
              </a:rPr>
              <a:t>sensitive</a:t>
            </a:r>
            <a:r>
              <a:rPr lang="sl-SI" dirty="0">
                <a:hlinkClick r:id="rId3"/>
              </a:rPr>
              <a:t> </a:t>
            </a:r>
            <a:r>
              <a:rPr lang="sl-SI" dirty="0" err="1">
                <a:hlinkClick r:id="rId3"/>
              </a:rPr>
              <a:t>topics</a:t>
            </a:r>
            <a:r>
              <a:rPr lang="sl-SI" dirty="0">
                <a:hlinkClick r:id="rId3"/>
              </a:rPr>
              <a:t> </a:t>
            </a:r>
            <a:r>
              <a:rPr lang="sl-SI" dirty="0" err="1">
                <a:hlinkClick r:id="rId3"/>
              </a:rPr>
              <a:t>and</a:t>
            </a:r>
            <a:r>
              <a:rPr lang="sl-SI" dirty="0">
                <a:hlinkClick r:id="rId3"/>
              </a:rPr>
              <a:t> </a:t>
            </a:r>
            <a:r>
              <a:rPr lang="sl-SI" dirty="0" err="1">
                <a:hlinkClick r:id="rId3"/>
              </a:rPr>
              <a:t>dealing</a:t>
            </a:r>
            <a:r>
              <a:rPr lang="sl-SI" dirty="0">
                <a:hlinkClick r:id="rId3"/>
              </a:rPr>
              <a:t> </a:t>
            </a:r>
            <a:r>
              <a:rPr lang="sl-SI" dirty="0" err="1">
                <a:hlinkClick r:id="rId3"/>
              </a:rPr>
              <a:t>with</a:t>
            </a:r>
            <a:r>
              <a:rPr lang="sl-SI" dirty="0">
                <a:hlinkClick r:id="rId3"/>
              </a:rPr>
              <a:t> </a:t>
            </a:r>
            <a:r>
              <a:rPr lang="sl-SI" dirty="0" err="1">
                <a:hlinkClick r:id="rId3"/>
              </a:rPr>
              <a:t>emotionally</a:t>
            </a:r>
            <a:r>
              <a:rPr lang="sl-SI" dirty="0">
                <a:hlinkClick r:id="rId3"/>
              </a:rPr>
              <a:t> </a:t>
            </a:r>
            <a:r>
              <a:rPr lang="sl-SI" dirty="0" err="1">
                <a:hlinkClick r:id="rId3"/>
              </a:rPr>
              <a:t>charged</a:t>
            </a:r>
            <a:r>
              <a:rPr lang="sl-SI" dirty="0">
                <a:hlinkClick r:id="rId3"/>
              </a:rPr>
              <a:t> </a:t>
            </a:r>
            <a:r>
              <a:rPr lang="sl-SI" dirty="0" err="1">
                <a:hlinkClick r:id="rId3"/>
              </a:rPr>
              <a:t>content</a:t>
            </a:r>
            <a:r>
              <a:rPr lang="sl-SI" dirty="0">
                <a:hlinkClick r:id="rId3"/>
              </a:rPr>
              <a:t>.</a:t>
            </a:r>
            <a:endParaRPr lang="sl-SI" dirty="0"/>
          </a:p>
          <a:p>
            <a:endParaRPr lang="sl-SI" dirty="0"/>
          </a:p>
        </p:txBody>
      </p:sp>
      <p:sp>
        <p:nvSpPr>
          <p:cNvPr id="4" name="Označba mesta številke diapozitiva 3"/>
          <p:cNvSpPr>
            <a:spLocks noGrp="1"/>
          </p:cNvSpPr>
          <p:nvPr>
            <p:ph type="sldNum" sz="quarter" idx="5"/>
          </p:nvPr>
        </p:nvSpPr>
        <p:spPr/>
        <p:txBody>
          <a:bodyPr/>
          <a:lstStyle/>
          <a:p>
            <a:fld id="{9A73C3E7-AA7B-4E30-8D7D-7DD423375C69}" type="slidenum">
              <a:rPr lang="en-AU" smtClean="0"/>
              <a:t>21</a:t>
            </a:fld>
            <a:endParaRPr lang="en-AU"/>
          </a:p>
        </p:txBody>
      </p:sp>
    </p:spTree>
    <p:extLst>
      <p:ext uri="{BB962C8B-B14F-4D97-AF65-F5344CB8AC3E}">
        <p14:creationId xmlns:p14="http://schemas.microsoft.com/office/powerpoint/2010/main" val="42246768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sz="1200" i="1" kern="1200" dirty="0" err="1">
                <a:solidFill>
                  <a:schemeClr val="tx1"/>
                </a:solidFill>
                <a:effectLst/>
                <a:latin typeface="+mn-lt"/>
                <a:ea typeface="+mn-ea"/>
                <a:cs typeface="+mn-cs"/>
              </a:rPr>
              <a:t>Teaching</a:t>
            </a:r>
            <a:r>
              <a:rPr lang="sl-SI" sz="1200" i="1" kern="1200" dirty="0">
                <a:solidFill>
                  <a:schemeClr val="tx1"/>
                </a:solidFill>
                <a:effectLst/>
                <a:latin typeface="+mn-lt"/>
                <a:ea typeface="+mn-ea"/>
                <a:cs typeface="+mn-cs"/>
              </a:rPr>
              <a:t> </a:t>
            </a:r>
            <a:r>
              <a:rPr lang="sl-SI" sz="1200" i="1" kern="1200" dirty="0" err="1">
                <a:solidFill>
                  <a:schemeClr val="tx1"/>
                </a:solidFill>
                <a:effectLst/>
                <a:latin typeface="+mn-lt"/>
                <a:ea typeface="+mn-ea"/>
                <a:cs typeface="+mn-cs"/>
              </a:rPr>
              <a:t>Controversial</a:t>
            </a:r>
            <a:r>
              <a:rPr lang="sl-SI" sz="1200" i="1" kern="1200" dirty="0">
                <a:solidFill>
                  <a:schemeClr val="tx1"/>
                </a:solidFill>
                <a:effectLst/>
                <a:latin typeface="+mn-lt"/>
                <a:ea typeface="+mn-ea"/>
                <a:cs typeface="+mn-cs"/>
              </a:rPr>
              <a:t> </a:t>
            </a:r>
            <a:r>
              <a:rPr lang="sl-SI" sz="1200" i="1" kern="1200" dirty="0" err="1">
                <a:solidFill>
                  <a:schemeClr val="tx1"/>
                </a:solidFill>
                <a:effectLst/>
                <a:latin typeface="+mn-lt"/>
                <a:ea typeface="+mn-ea"/>
                <a:cs typeface="+mn-cs"/>
              </a:rPr>
              <a:t>Topics</a:t>
            </a:r>
            <a:r>
              <a:rPr lang="sl-SI" sz="1200" kern="1200" dirty="0">
                <a:solidFill>
                  <a:schemeClr val="tx1"/>
                </a:solidFill>
                <a:effectLst/>
                <a:latin typeface="+mn-lt"/>
                <a:ea typeface="+mn-ea"/>
                <a:cs typeface="+mn-cs"/>
              </a:rPr>
              <a:t>, </a:t>
            </a:r>
            <a:r>
              <a:rPr lang="sl-SI" sz="1200" kern="1200" dirty="0">
                <a:solidFill>
                  <a:schemeClr val="tx1"/>
                </a:solidFill>
                <a:effectLst/>
                <a:latin typeface="+mn-lt"/>
                <a:ea typeface="+mn-ea"/>
                <a:cs typeface="+mn-cs"/>
                <a:hlinkClick r:id="rId3"/>
              </a:rPr>
              <a:t>https://poorvucenter.yale.edu/teaching/ideas-teaching/teaching-controversial-topics</a:t>
            </a:r>
            <a:r>
              <a:rPr lang="sl-SI" sz="1200" kern="1200" dirty="0">
                <a:solidFill>
                  <a:schemeClr val="tx1"/>
                </a:solidFill>
                <a:effectLst/>
                <a:latin typeface="+mn-lt"/>
                <a:ea typeface="+mn-ea"/>
                <a:cs typeface="+mn-cs"/>
              </a:rPr>
              <a:t> ,</a:t>
            </a:r>
          </a:p>
          <a:p>
            <a:r>
              <a:rPr lang="sl-SI" sz="1200" kern="1200" dirty="0">
                <a:solidFill>
                  <a:schemeClr val="tx1"/>
                </a:solidFill>
                <a:effectLst/>
                <a:latin typeface="+mn-lt"/>
                <a:ea typeface="+mn-ea"/>
                <a:cs typeface="+mn-cs"/>
              </a:rPr>
              <a:t>Watts, C. (10. 10. 2021): </a:t>
            </a:r>
            <a:r>
              <a:rPr lang="sl-SI" sz="1200" i="1" kern="1200" dirty="0" err="1">
                <a:solidFill>
                  <a:schemeClr val="tx1"/>
                </a:solidFill>
                <a:effectLst/>
                <a:latin typeface="+mn-lt"/>
                <a:ea typeface="+mn-ea"/>
                <a:cs typeface="+mn-cs"/>
              </a:rPr>
              <a:t>The</a:t>
            </a:r>
            <a:r>
              <a:rPr lang="sl-SI" sz="1200" i="1" kern="1200" dirty="0">
                <a:solidFill>
                  <a:schemeClr val="tx1"/>
                </a:solidFill>
                <a:effectLst/>
                <a:latin typeface="+mn-lt"/>
                <a:ea typeface="+mn-ea"/>
                <a:cs typeface="+mn-cs"/>
              </a:rPr>
              <a:t> Prevent </a:t>
            </a:r>
            <a:r>
              <a:rPr lang="sl-SI" sz="1200" i="1" kern="1200" dirty="0" err="1">
                <a:solidFill>
                  <a:schemeClr val="tx1"/>
                </a:solidFill>
                <a:effectLst/>
                <a:latin typeface="+mn-lt"/>
                <a:ea typeface="+mn-ea"/>
                <a:cs typeface="+mn-cs"/>
              </a:rPr>
              <a:t>Strategy</a:t>
            </a:r>
            <a:r>
              <a:rPr lang="sl-SI" sz="1200" i="1" kern="1200" dirty="0">
                <a:solidFill>
                  <a:schemeClr val="tx1"/>
                </a:solidFill>
                <a:effectLst/>
                <a:latin typeface="+mn-lt"/>
                <a:ea typeface="+mn-ea"/>
                <a:cs typeface="+mn-cs"/>
              </a:rPr>
              <a:t>: </a:t>
            </a:r>
            <a:r>
              <a:rPr lang="sl-SI" sz="1200" i="1" kern="1200" dirty="0" err="1">
                <a:solidFill>
                  <a:schemeClr val="tx1"/>
                </a:solidFill>
                <a:effectLst/>
                <a:latin typeface="+mn-lt"/>
                <a:ea typeface="+mn-ea"/>
                <a:cs typeface="+mn-cs"/>
              </a:rPr>
              <a:t>Practical</a:t>
            </a:r>
            <a:r>
              <a:rPr lang="sl-SI" sz="1200" i="1" kern="1200" dirty="0">
                <a:solidFill>
                  <a:schemeClr val="tx1"/>
                </a:solidFill>
                <a:effectLst/>
                <a:latin typeface="+mn-lt"/>
                <a:ea typeface="+mn-ea"/>
                <a:cs typeface="+mn-cs"/>
              </a:rPr>
              <a:t> </a:t>
            </a:r>
            <a:r>
              <a:rPr lang="sl-SI" sz="1200" i="1" kern="1200" dirty="0" err="1">
                <a:solidFill>
                  <a:schemeClr val="tx1"/>
                </a:solidFill>
                <a:effectLst/>
                <a:latin typeface="+mn-lt"/>
                <a:ea typeface="+mn-ea"/>
                <a:cs typeface="+mn-cs"/>
              </a:rPr>
              <a:t>Tips</a:t>
            </a:r>
            <a:r>
              <a:rPr lang="sl-SI" sz="1200" i="1" kern="1200" dirty="0">
                <a:solidFill>
                  <a:schemeClr val="tx1"/>
                </a:solidFill>
                <a:effectLst/>
                <a:latin typeface="+mn-lt"/>
                <a:ea typeface="+mn-ea"/>
                <a:cs typeface="+mn-cs"/>
              </a:rPr>
              <a:t> </a:t>
            </a:r>
            <a:r>
              <a:rPr lang="sl-SI" sz="1200" i="1" kern="1200" dirty="0" err="1">
                <a:solidFill>
                  <a:schemeClr val="tx1"/>
                </a:solidFill>
                <a:effectLst/>
                <a:latin typeface="+mn-lt"/>
                <a:ea typeface="+mn-ea"/>
                <a:cs typeface="+mn-cs"/>
              </a:rPr>
              <a:t>for</a:t>
            </a:r>
            <a:r>
              <a:rPr lang="sl-SI" sz="1200" i="1" kern="1200" dirty="0">
                <a:solidFill>
                  <a:schemeClr val="tx1"/>
                </a:solidFill>
                <a:effectLst/>
                <a:latin typeface="+mn-lt"/>
                <a:ea typeface="+mn-ea"/>
                <a:cs typeface="+mn-cs"/>
              </a:rPr>
              <a:t> </a:t>
            </a:r>
            <a:r>
              <a:rPr lang="sl-SI" sz="1200" i="1" kern="1200" dirty="0" err="1">
                <a:solidFill>
                  <a:schemeClr val="tx1"/>
                </a:solidFill>
                <a:effectLst/>
                <a:latin typeface="+mn-lt"/>
                <a:ea typeface="+mn-ea"/>
                <a:cs typeface="+mn-cs"/>
              </a:rPr>
              <a:t>Managing</a:t>
            </a:r>
            <a:r>
              <a:rPr lang="sl-SI" sz="1200" i="1" kern="1200" dirty="0">
                <a:solidFill>
                  <a:schemeClr val="tx1"/>
                </a:solidFill>
                <a:effectLst/>
                <a:latin typeface="+mn-lt"/>
                <a:ea typeface="+mn-ea"/>
                <a:cs typeface="+mn-cs"/>
              </a:rPr>
              <a:t> </a:t>
            </a:r>
            <a:r>
              <a:rPr lang="sl-SI" sz="1200" i="1" kern="1200" dirty="0" err="1">
                <a:solidFill>
                  <a:schemeClr val="tx1"/>
                </a:solidFill>
                <a:effectLst/>
                <a:latin typeface="+mn-lt"/>
                <a:ea typeface="+mn-ea"/>
                <a:cs typeface="+mn-cs"/>
              </a:rPr>
              <a:t>Controversial</a:t>
            </a:r>
            <a:r>
              <a:rPr lang="sl-SI" sz="1200" i="1" kern="1200" dirty="0">
                <a:solidFill>
                  <a:schemeClr val="tx1"/>
                </a:solidFill>
                <a:effectLst/>
                <a:latin typeface="+mn-lt"/>
                <a:ea typeface="+mn-ea"/>
                <a:cs typeface="+mn-cs"/>
              </a:rPr>
              <a:t> </a:t>
            </a:r>
            <a:r>
              <a:rPr lang="sl-SI" sz="1200" i="1" kern="1200" dirty="0" err="1">
                <a:solidFill>
                  <a:schemeClr val="tx1"/>
                </a:solidFill>
                <a:effectLst/>
                <a:latin typeface="+mn-lt"/>
                <a:ea typeface="+mn-ea"/>
                <a:cs typeface="+mn-cs"/>
              </a:rPr>
              <a:t>Topics</a:t>
            </a:r>
            <a:r>
              <a:rPr lang="sl-SI" sz="1200" i="1" kern="1200" dirty="0">
                <a:solidFill>
                  <a:schemeClr val="tx1"/>
                </a:solidFill>
                <a:effectLst/>
                <a:latin typeface="+mn-lt"/>
                <a:ea typeface="+mn-ea"/>
                <a:cs typeface="+mn-cs"/>
              </a:rPr>
              <a:t> in </a:t>
            </a:r>
            <a:r>
              <a:rPr lang="sl-SI" sz="1200" i="1" kern="1200" dirty="0" err="1">
                <a:solidFill>
                  <a:schemeClr val="tx1"/>
                </a:solidFill>
                <a:effectLst/>
                <a:latin typeface="+mn-lt"/>
                <a:ea typeface="+mn-ea"/>
                <a:cs typeface="+mn-cs"/>
              </a:rPr>
              <a:t>the</a:t>
            </a:r>
            <a:r>
              <a:rPr lang="sl-SI" sz="1200" i="1" kern="1200" dirty="0">
                <a:solidFill>
                  <a:schemeClr val="tx1"/>
                </a:solidFill>
                <a:effectLst/>
                <a:latin typeface="+mn-lt"/>
                <a:ea typeface="+mn-ea"/>
                <a:cs typeface="+mn-cs"/>
              </a:rPr>
              <a:t> </a:t>
            </a:r>
            <a:r>
              <a:rPr lang="sl-SI" sz="1200" i="1" kern="1200" dirty="0" err="1">
                <a:solidFill>
                  <a:schemeClr val="tx1"/>
                </a:solidFill>
                <a:effectLst/>
                <a:latin typeface="+mn-lt"/>
                <a:ea typeface="+mn-ea"/>
                <a:cs typeface="+mn-cs"/>
              </a:rPr>
              <a:t>Classroom</a:t>
            </a:r>
            <a:r>
              <a:rPr lang="sl-SI" sz="1200" kern="1200" dirty="0">
                <a:solidFill>
                  <a:schemeClr val="tx1"/>
                </a:solidFill>
                <a:effectLst/>
                <a:latin typeface="+mn-lt"/>
                <a:ea typeface="+mn-ea"/>
                <a:cs typeface="+mn-cs"/>
              </a:rPr>
              <a:t>, </a:t>
            </a:r>
            <a:r>
              <a:rPr lang="sl-SI" sz="1200" kern="1200" dirty="0">
                <a:solidFill>
                  <a:schemeClr val="tx1"/>
                </a:solidFill>
                <a:effectLst/>
                <a:latin typeface="+mn-lt"/>
                <a:ea typeface="+mn-ea"/>
                <a:cs typeface="+mn-cs"/>
                <a:hlinkClick r:id="rId4"/>
              </a:rPr>
              <a:t>https://www.highspeedtraining.co.uk/hub/controversial-classroom-topics</a:t>
            </a:r>
            <a:r>
              <a:rPr lang="sl-SI" sz="1200" kern="1200" dirty="0">
                <a:solidFill>
                  <a:schemeClr val="tx1"/>
                </a:solidFill>
                <a:effectLst/>
                <a:latin typeface="+mn-lt"/>
                <a:ea typeface="+mn-ea"/>
                <a:cs typeface="+mn-cs"/>
              </a:rPr>
              <a:t> </a:t>
            </a:r>
            <a:r>
              <a:rPr lang="sl-SI" sz="1200" kern="1200" dirty="0" err="1">
                <a:solidFill>
                  <a:schemeClr val="tx1"/>
                </a:solidFill>
                <a:effectLst/>
                <a:latin typeface="+mn-lt"/>
                <a:ea typeface="+mn-ea"/>
                <a:cs typeface="+mn-cs"/>
              </a:rPr>
              <a:t>Teaching</a:t>
            </a:r>
            <a:r>
              <a:rPr lang="sl-SI" sz="1200" kern="1200" dirty="0">
                <a:solidFill>
                  <a:schemeClr val="tx1"/>
                </a:solidFill>
                <a:effectLst/>
                <a:latin typeface="+mn-lt"/>
                <a:ea typeface="+mn-ea"/>
                <a:cs typeface="+mn-cs"/>
              </a:rPr>
              <a:t> </a:t>
            </a:r>
            <a:r>
              <a:rPr lang="sl-SI" sz="1200" kern="1200" dirty="0" err="1">
                <a:solidFill>
                  <a:schemeClr val="tx1"/>
                </a:solidFill>
                <a:effectLst/>
                <a:latin typeface="+mn-lt"/>
                <a:ea typeface="+mn-ea"/>
                <a:cs typeface="+mn-cs"/>
              </a:rPr>
              <a:t>controversial</a:t>
            </a:r>
            <a:r>
              <a:rPr lang="sl-SI" sz="1200" kern="1200" dirty="0">
                <a:solidFill>
                  <a:schemeClr val="tx1"/>
                </a:solidFill>
                <a:effectLst/>
                <a:latin typeface="+mn-lt"/>
                <a:ea typeface="+mn-ea"/>
                <a:cs typeface="+mn-cs"/>
              </a:rPr>
              <a:t> </a:t>
            </a:r>
            <a:r>
              <a:rPr lang="sl-SI" sz="1200" kern="1200" dirty="0" err="1">
                <a:solidFill>
                  <a:schemeClr val="tx1"/>
                </a:solidFill>
                <a:effectLst/>
                <a:latin typeface="+mn-lt"/>
                <a:ea typeface="+mn-ea"/>
                <a:cs typeface="+mn-cs"/>
              </a:rPr>
              <a:t>issues</a:t>
            </a:r>
            <a:r>
              <a:rPr lang="sl-SI" sz="1200" kern="1200" dirty="0">
                <a:solidFill>
                  <a:schemeClr val="tx1"/>
                </a:solidFill>
                <a:effectLst/>
                <a:latin typeface="+mn-lt"/>
                <a:ea typeface="+mn-ea"/>
                <a:cs typeface="+mn-cs"/>
              </a:rPr>
              <a:t>. A </a:t>
            </a:r>
            <a:r>
              <a:rPr lang="sl-SI" sz="1200" kern="1200" dirty="0" err="1">
                <a:solidFill>
                  <a:schemeClr val="tx1"/>
                </a:solidFill>
                <a:effectLst/>
                <a:latin typeface="+mn-lt"/>
                <a:ea typeface="+mn-ea"/>
                <a:cs typeface="+mn-cs"/>
              </a:rPr>
              <a:t>guide</a:t>
            </a:r>
            <a:r>
              <a:rPr lang="sl-SI" sz="1200" kern="1200" dirty="0">
                <a:solidFill>
                  <a:schemeClr val="tx1"/>
                </a:solidFill>
                <a:effectLst/>
                <a:latin typeface="+mn-lt"/>
                <a:ea typeface="+mn-ea"/>
                <a:cs typeface="+mn-cs"/>
              </a:rPr>
              <a:t> </a:t>
            </a:r>
            <a:r>
              <a:rPr lang="sl-SI" sz="1200" kern="1200" dirty="0" err="1">
                <a:solidFill>
                  <a:schemeClr val="tx1"/>
                </a:solidFill>
                <a:effectLst/>
                <a:latin typeface="+mn-lt"/>
                <a:ea typeface="+mn-ea"/>
                <a:cs typeface="+mn-cs"/>
              </a:rPr>
              <a:t>for</a:t>
            </a:r>
            <a:r>
              <a:rPr lang="sl-SI" sz="1200" kern="1200" dirty="0">
                <a:solidFill>
                  <a:schemeClr val="tx1"/>
                </a:solidFill>
                <a:effectLst/>
                <a:latin typeface="+mn-lt"/>
                <a:ea typeface="+mn-ea"/>
                <a:cs typeface="+mn-cs"/>
              </a:rPr>
              <a:t> </a:t>
            </a:r>
            <a:r>
              <a:rPr lang="sl-SI" sz="1200" kern="1200" dirty="0" err="1">
                <a:solidFill>
                  <a:schemeClr val="tx1"/>
                </a:solidFill>
                <a:effectLst/>
                <a:latin typeface="+mn-lt"/>
                <a:ea typeface="+mn-ea"/>
                <a:cs typeface="+mn-cs"/>
              </a:rPr>
              <a:t>teachers</a:t>
            </a:r>
            <a:r>
              <a:rPr lang="sl-SI" sz="1200" kern="1200" dirty="0">
                <a:solidFill>
                  <a:schemeClr val="tx1"/>
                </a:solidFill>
                <a:effectLst/>
                <a:latin typeface="+mn-lt"/>
                <a:ea typeface="+mn-ea"/>
                <a:cs typeface="+mn-cs"/>
              </a:rPr>
              <a:t>. (2018). </a:t>
            </a:r>
            <a:r>
              <a:rPr lang="sl-SI" sz="1200" kern="1200" dirty="0" err="1">
                <a:solidFill>
                  <a:schemeClr val="tx1"/>
                </a:solidFill>
                <a:effectLst/>
                <a:latin typeface="+mn-lt"/>
                <a:ea typeface="+mn-ea"/>
                <a:cs typeface="+mn-cs"/>
              </a:rPr>
              <a:t>Oxfam</a:t>
            </a:r>
            <a:r>
              <a:rPr lang="sl-SI" sz="1200" kern="1200" dirty="0">
                <a:solidFill>
                  <a:schemeClr val="tx1"/>
                </a:solidFill>
                <a:effectLst/>
                <a:latin typeface="+mn-lt"/>
                <a:ea typeface="+mn-ea"/>
                <a:cs typeface="+mn-cs"/>
              </a:rPr>
              <a:t> , </a:t>
            </a:r>
            <a:r>
              <a:rPr lang="sl-SI" sz="1200" kern="1200" dirty="0">
                <a:solidFill>
                  <a:schemeClr val="tx1"/>
                </a:solidFill>
                <a:effectLst/>
                <a:latin typeface="+mn-lt"/>
                <a:ea typeface="+mn-ea"/>
                <a:cs typeface="+mn-cs"/>
                <a:hlinkClick r:id="rId5"/>
              </a:rPr>
              <a:t>https://policy-practice.oxfam.org/resources/teaching-controversial-issues-a-guide-for-teachers-620473/</a:t>
            </a:r>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Watts, C. (10. 10. 2021): </a:t>
            </a:r>
            <a:r>
              <a:rPr lang="sl-SI" sz="1200" i="1" kern="1200" dirty="0" err="1">
                <a:solidFill>
                  <a:schemeClr val="tx1"/>
                </a:solidFill>
                <a:effectLst/>
                <a:latin typeface="+mn-lt"/>
                <a:ea typeface="+mn-ea"/>
                <a:cs typeface="+mn-cs"/>
              </a:rPr>
              <a:t>The</a:t>
            </a:r>
            <a:r>
              <a:rPr lang="sl-SI" sz="1200" i="1" kern="1200" dirty="0">
                <a:solidFill>
                  <a:schemeClr val="tx1"/>
                </a:solidFill>
                <a:effectLst/>
                <a:latin typeface="+mn-lt"/>
                <a:ea typeface="+mn-ea"/>
                <a:cs typeface="+mn-cs"/>
              </a:rPr>
              <a:t> Prevent </a:t>
            </a:r>
            <a:r>
              <a:rPr lang="sl-SI" sz="1200" i="1" kern="1200" dirty="0" err="1">
                <a:solidFill>
                  <a:schemeClr val="tx1"/>
                </a:solidFill>
                <a:effectLst/>
                <a:latin typeface="+mn-lt"/>
                <a:ea typeface="+mn-ea"/>
                <a:cs typeface="+mn-cs"/>
              </a:rPr>
              <a:t>Strategy</a:t>
            </a:r>
            <a:r>
              <a:rPr lang="sl-SI" sz="1200" i="1" kern="1200" dirty="0">
                <a:solidFill>
                  <a:schemeClr val="tx1"/>
                </a:solidFill>
                <a:effectLst/>
                <a:latin typeface="+mn-lt"/>
                <a:ea typeface="+mn-ea"/>
                <a:cs typeface="+mn-cs"/>
              </a:rPr>
              <a:t>: </a:t>
            </a:r>
            <a:r>
              <a:rPr lang="sl-SI" sz="1200" i="1" kern="1200" dirty="0" err="1">
                <a:solidFill>
                  <a:schemeClr val="tx1"/>
                </a:solidFill>
                <a:effectLst/>
                <a:latin typeface="+mn-lt"/>
                <a:ea typeface="+mn-ea"/>
                <a:cs typeface="+mn-cs"/>
              </a:rPr>
              <a:t>Practical</a:t>
            </a:r>
            <a:r>
              <a:rPr lang="sl-SI" sz="1200" i="1" kern="1200" dirty="0">
                <a:solidFill>
                  <a:schemeClr val="tx1"/>
                </a:solidFill>
                <a:effectLst/>
                <a:latin typeface="+mn-lt"/>
                <a:ea typeface="+mn-ea"/>
                <a:cs typeface="+mn-cs"/>
              </a:rPr>
              <a:t> </a:t>
            </a:r>
            <a:r>
              <a:rPr lang="sl-SI" sz="1200" i="1" kern="1200" dirty="0" err="1">
                <a:solidFill>
                  <a:schemeClr val="tx1"/>
                </a:solidFill>
                <a:effectLst/>
                <a:latin typeface="+mn-lt"/>
                <a:ea typeface="+mn-ea"/>
                <a:cs typeface="+mn-cs"/>
              </a:rPr>
              <a:t>Tips</a:t>
            </a:r>
            <a:r>
              <a:rPr lang="sl-SI" sz="1200" i="1" kern="1200" dirty="0">
                <a:solidFill>
                  <a:schemeClr val="tx1"/>
                </a:solidFill>
                <a:effectLst/>
                <a:latin typeface="+mn-lt"/>
                <a:ea typeface="+mn-ea"/>
                <a:cs typeface="+mn-cs"/>
              </a:rPr>
              <a:t> </a:t>
            </a:r>
            <a:r>
              <a:rPr lang="sl-SI" sz="1200" i="1" kern="1200" dirty="0" err="1">
                <a:solidFill>
                  <a:schemeClr val="tx1"/>
                </a:solidFill>
                <a:effectLst/>
                <a:latin typeface="+mn-lt"/>
                <a:ea typeface="+mn-ea"/>
                <a:cs typeface="+mn-cs"/>
              </a:rPr>
              <a:t>for</a:t>
            </a:r>
            <a:r>
              <a:rPr lang="sl-SI" sz="1200" i="1" kern="1200" dirty="0">
                <a:solidFill>
                  <a:schemeClr val="tx1"/>
                </a:solidFill>
                <a:effectLst/>
                <a:latin typeface="+mn-lt"/>
                <a:ea typeface="+mn-ea"/>
                <a:cs typeface="+mn-cs"/>
              </a:rPr>
              <a:t> </a:t>
            </a:r>
            <a:r>
              <a:rPr lang="sl-SI" sz="1200" i="1" kern="1200" dirty="0" err="1">
                <a:solidFill>
                  <a:schemeClr val="tx1"/>
                </a:solidFill>
                <a:effectLst/>
                <a:latin typeface="+mn-lt"/>
                <a:ea typeface="+mn-ea"/>
                <a:cs typeface="+mn-cs"/>
              </a:rPr>
              <a:t>Managing</a:t>
            </a:r>
            <a:r>
              <a:rPr lang="sl-SI" sz="1200" i="1" kern="1200" dirty="0">
                <a:solidFill>
                  <a:schemeClr val="tx1"/>
                </a:solidFill>
                <a:effectLst/>
                <a:latin typeface="+mn-lt"/>
                <a:ea typeface="+mn-ea"/>
                <a:cs typeface="+mn-cs"/>
              </a:rPr>
              <a:t> </a:t>
            </a:r>
            <a:r>
              <a:rPr lang="sl-SI" sz="1200" i="1" kern="1200" dirty="0" err="1">
                <a:solidFill>
                  <a:schemeClr val="tx1"/>
                </a:solidFill>
                <a:effectLst/>
                <a:latin typeface="+mn-lt"/>
                <a:ea typeface="+mn-ea"/>
                <a:cs typeface="+mn-cs"/>
              </a:rPr>
              <a:t>Controversial</a:t>
            </a:r>
            <a:r>
              <a:rPr lang="sl-SI" sz="1200" i="1" kern="1200" dirty="0">
                <a:solidFill>
                  <a:schemeClr val="tx1"/>
                </a:solidFill>
                <a:effectLst/>
                <a:latin typeface="+mn-lt"/>
                <a:ea typeface="+mn-ea"/>
                <a:cs typeface="+mn-cs"/>
              </a:rPr>
              <a:t> </a:t>
            </a:r>
            <a:r>
              <a:rPr lang="sl-SI" sz="1200" i="1" kern="1200" dirty="0" err="1">
                <a:solidFill>
                  <a:schemeClr val="tx1"/>
                </a:solidFill>
                <a:effectLst/>
                <a:latin typeface="+mn-lt"/>
                <a:ea typeface="+mn-ea"/>
                <a:cs typeface="+mn-cs"/>
              </a:rPr>
              <a:t>Topics</a:t>
            </a:r>
            <a:r>
              <a:rPr lang="sl-SI" sz="1200" i="1" kern="1200" dirty="0">
                <a:solidFill>
                  <a:schemeClr val="tx1"/>
                </a:solidFill>
                <a:effectLst/>
                <a:latin typeface="+mn-lt"/>
                <a:ea typeface="+mn-ea"/>
                <a:cs typeface="+mn-cs"/>
              </a:rPr>
              <a:t> in </a:t>
            </a:r>
            <a:r>
              <a:rPr lang="sl-SI" sz="1200" i="1" kern="1200" dirty="0" err="1">
                <a:solidFill>
                  <a:schemeClr val="tx1"/>
                </a:solidFill>
                <a:effectLst/>
                <a:latin typeface="+mn-lt"/>
                <a:ea typeface="+mn-ea"/>
                <a:cs typeface="+mn-cs"/>
              </a:rPr>
              <a:t>the</a:t>
            </a:r>
            <a:r>
              <a:rPr lang="sl-SI" sz="1200" i="1" kern="1200" dirty="0">
                <a:solidFill>
                  <a:schemeClr val="tx1"/>
                </a:solidFill>
                <a:effectLst/>
                <a:latin typeface="+mn-lt"/>
                <a:ea typeface="+mn-ea"/>
                <a:cs typeface="+mn-cs"/>
              </a:rPr>
              <a:t> </a:t>
            </a:r>
            <a:r>
              <a:rPr lang="sl-SI" sz="1200" i="1" kern="1200" dirty="0" err="1">
                <a:solidFill>
                  <a:schemeClr val="tx1"/>
                </a:solidFill>
                <a:effectLst/>
                <a:latin typeface="+mn-lt"/>
                <a:ea typeface="+mn-ea"/>
                <a:cs typeface="+mn-cs"/>
              </a:rPr>
              <a:t>Classroom</a:t>
            </a:r>
            <a:r>
              <a:rPr lang="sl-SI" sz="1200" kern="1200" dirty="0">
                <a:solidFill>
                  <a:schemeClr val="tx1"/>
                </a:solidFill>
                <a:effectLst/>
                <a:latin typeface="+mn-lt"/>
                <a:ea typeface="+mn-ea"/>
                <a:cs typeface="+mn-cs"/>
              </a:rPr>
              <a:t>, </a:t>
            </a:r>
            <a:r>
              <a:rPr lang="sl-SI" sz="1200" kern="1200" dirty="0">
                <a:solidFill>
                  <a:schemeClr val="tx1"/>
                </a:solidFill>
                <a:effectLst/>
                <a:latin typeface="+mn-lt"/>
                <a:ea typeface="+mn-ea"/>
                <a:cs typeface="+mn-cs"/>
                <a:hlinkClick r:id="rId6"/>
              </a:rPr>
              <a:t>https://www.highspeedtraining.co.uk/hub/controversial-classroom-topics</a:t>
            </a:r>
            <a:endParaRPr lang="sl-SI" sz="1200" kern="1200" dirty="0">
              <a:solidFill>
                <a:schemeClr val="tx1"/>
              </a:solidFill>
              <a:effectLst/>
              <a:latin typeface="+mn-lt"/>
              <a:ea typeface="+mn-ea"/>
              <a:cs typeface="+mn-cs"/>
            </a:endParaRPr>
          </a:p>
          <a:p>
            <a:r>
              <a:rPr lang="sl-SI" sz="1200" i="1" kern="1200" dirty="0">
                <a:solidFill>
                  <a:schemeClr val="tx1"/>
                </a:solidFill>
                <a:effectLst/>
                <a:latin typeface="+mn-lt"/>
                <a:ea typeface="+mn-ea"/>
                <a:cs typeface="+mn-cs"/>
              </a:rPr>
              <a:t>CELOSTNI OKVIR GLOBALNEGA UČENJA</a:t>
            </a:r>
            <a:r>
              <a:rPr lang="sl-SI" sz="1200" kern="1200" dirty="0">
                <a:solidFill>
                  <a:schemeClr val="tx1"/>
                </a:solidFill>
                <a:effectLst/>
                <a:latin typeface="+mn-lt"/>
                <a:ea typeface="+mn-ea"/>
                <a:cs typeface="+mn-cs"/>
              </a:rPr>
              <a:t>. (2020). Društvo </a:t>
            </a:r>
            <a:r>
              <a:rPr lang="sl-SI" sz="1200" kern="1200" dirty="0" err="1">
                <a:solidFill>
                  <a:schemeClr val="tx1"/>
                </a:solidFill>
                <a:effectLst/>
                <a:latin typeface="+mn-lt"/>
                <a:ea typeface="+mn-ea"/>
                <a:cs typeface="+mn-cs"/>
              </a:rPr>
              <a:t>Humanitas</a:t>
            </a:r>
            <a:r>
              <a:rPr lang="sl-SI" sz="1200" kern="1200" dirty="0">
                <a:solidFill>
                  <a:schemeClr val="tx1"/>
                </a:solidFill>
                <a:effectLst/>
                <a:latin typeface="+mn-lt"/>
                <a:ea typeface="+mn-ea"/>
                <a:cs typeface="+mn-cs"/>
              </a:rPr>
              <a:t> – Center za globalno učenje in sodelovanje </a:t>
            </a:r>
            <a:r>
              <a:rPr lang="sl-SI" sz="1200" kern="1200" dirty="0">
                <a:solidFill>
                  <a:schemeClr val="tx1"/>
                </a:solidFill>
                <a:effectLst/>
                <a:latin typeface="+mn-lt"/>
                <a:ea typeface="+mn-ea"/>
                <a:cs typeface="+mn-cs"/>
                <a:hlinkClick r:id="rId7"/>
              </a:rPr>
              <a:t>https://www.humanitas.si/wp-content/uploads/2020/12/Celostni-okvir-GU_web_final.pdf</a:t>
            </a:r>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Watts, C. (10. 10. 2021): </a:t>
            </a:r>
            <a:r>
              <a:rPr lang="sl-SI" sz="1200" i="1" kern="1200" dirty="0" err="1">
                <a:solidFill>
                  <a:schemeClr val="tx1"/>
                </a:solidFill>
                <a:effectLst/>
                <a:latin typeface="+mn-lt"/>
                <a:ea typeface="+mn-ea"/>
                <a:cs typeface="+mn-cs"/>
              </a:rPr>
              <a:t>The</a:t>
            </a:r>
            <a:r>
              <a:rPr lang="sl-SI" sz="1200" i="1" kern="1200" dirty="0">
                <a:solidFill>
                  <a:schemeClr val="tx1"/>
                </a:solidFill>
                <a:effectLst/>
                <a:latin typeface="+mn-lt"/>
                <a:ea typeface="+mn-ea"/>
                <a:cs typeface="+mn-cs"/>
              </a:rPr>
              <a:t> Prevent </a:t>
            </a:r>
            <a:r>
              <a:rPr lang="sl-SI" sz="1200" i="1" kern="1200" dirty="0" err="1">
                <a:solidFill>
                  <a:schemeClr val="tx1"/>
                </a:solidFill>
                <a:effectLst/>
                <a:latin typeface="+mn-lt"/>
                <a:ea typeface="+mn-ea"/>
                <a:cs typeface="+mn-cs"/>
              </a:rPr>
              <a:t>Strategy</a:t>
            </a:r>
            <a:r>
              <a:rPr lang="sl-SI" sz="1200" i="1" kern="1200" dirty="0">
                <a:solidFill>
                  <a:schemeClr val="tx1"/>
                </a:solidFill>
                <a:effectLst/>
                <a:latin typeface="+mn-lt"/>
                <a:ea typeface="+mn-ea"/>
                <a:cs typeface="+mn-cs"/>
              </a:rPr>
              <a:t>: </a:t>
            </a:r>
            <a:r>
              <a:rPr lang="sl-SI" sz="1200" i="1" kern="1200" dirty="0" err="1">
                <a:solidFill>
                  <a:schemeClr val="tx1"/>
                </a:solidFill>
                <a:effectLst/>
                <a:latin typeface="+mn-lt"/>
                <a:ea typeface="+mn-ea"/>
                <a:cs typeface="+mn-cs"/>
              </a:rPr>
              <a:t>Practical</a:t>
            </a:r>
            <a:r>
              <a:rPr lang="sl-SI" sz="1200" i="1" kern="1200" dirty="0">
                <a:solidFill>
                  <a:schemeClr val="tx1"/>
                </a:solidFill>
                <a:effectLst/>
                <a:latin typeface="+mn-lt"/>
                <a:ea typeface="+mn-ea"/>
                <a:cs typeface="+mn-cs"/>
              </a:rPr>
              <a:t> </a:t>
            </a:r>
            <a:r>
              <a:rPr lang="sl-SI" sz="1200" i="1" kern="1200" dirty="0" err="1">
                <a:solidFill>
                  <a:schemeClr val="tx1"/>
                </a:solidFill>
                <a:effectLst/>
                <a:latin typeface="+mn-lt"/>
                <a:ea typeface="+mn-ea"/>
                <a:cs typeface="+mn-cs"/>
              </a:rPr>
              <a:t>Tips</a:t>
            </a:r>
            <a:r>
              <a:rPr lang="sl-SI" sz="1200" i="1" kern="1200" dirty="0">
                <a:solidFill>
                  <a:schemeClr val="tx1"/>
                </a:solidFill>
                <a:effectLst/>
                <a:latin typeface="+mn-lt"/>
                <a:ea typeface="+mn-ea"/>
                <a:cs typeface="+mn-cs"/>
              </a:rPr>
              <a:t> </a:t>
            </a:r>
            <a:r>
              <a:rPr lang="sl-SI" sz="1200" i="1" kern="1200" dirty="0" err="1">
                <a:solidFill>
                  <a:schemeClr val="tx1"/>
                </a:solidFill>
                <a:effectLst/>
                <a:latin typeface="+mn-lt"/>
                <a:ea typeface="+mn-ea"/>
                <a:cs typeface="+mn-cs"/>
              </a:rPr>
              <a:t>for</a:t>
            </a:r>
            <a:r>
              <a:rPr lang="sl-SI" sz="1200" i="1" kern="1200" dirty="0">
                <a:solidFill>
                  <a:schemeClr val="tx1"/>
                </a:solidFill>
                <a:effectLst/>
                <a:latin typeface="+mn-lt"/>
                <a:ea typeface="+mn-ea"/>
                <a:cs typeface="+mn-cs"/>
              </a:rPr>
              <a:t> </a:t>
            </a:r>
            <a:r>
              <a:rPr lang="sl-SI" sz="1200" i="1" kern="1200" dirty="0" err="1">
                <a:solidFill>
                  <a:schemeClr val="tx1"/>
                </a:solidFill>
                <a:effectLst/>
                <a:latin typeface="+mn-lt"/>
                <a:ea typeface="+mn-ea"/>
                <a:cs typeface="+mn-cs"/>
              </a:rPr>
              <a:t>Managing</a:t>
            </a:r>
            <a:r>
              <a:rPr lang="sl-SI" sz="1200" i="1" kern="1200" dirty="0">
                <a:solidFill>
                  <a:schemeClr val="tx1"/>
                </a:solidFill>
                <a:effectLst/>
                <a:latin typeface="+mn-lt"/>
                <a:ea typeface="+mn-ea"/>
                <a:cs typeface="+mn-cs"/>
              </a:rPr>
              <a:t> </a:t>
            </a:r>
            <a:r>
              <a:rPr lang="sl-SI" sz="1200" i="1" kern="1200" dirty="0" err="1">
                <a:solidFill>
                  <a:schemeClr val="tx1"/>
                </a:solidFill>
                <a:effectLst/>
                <a:latin typeface="+mn-lt"/>
                <a:ea typeface="+mn-ea"/>
                <a:cs typeface="+mn-cs"/>
              </a:rPr>
              <a:t>Controversial</a:t>
            </a:r>
            <a:r>
              <a:rPr lang="sl-SI" sz="1200" i="1" kern="1200" dirty="0">
                <a:solidFill>
                  <a:schemeClr val="tx1"/>
                </a:solidFill>
                <a:effectLst/>
                <a:latin typeface="+mn-lt"/>
                <a:ea typeface="+mn-ea"/>
                <a:cs typeface="+mn-cs"/>
              </a:rPr>
              <a:t> </a:t>
            </a:r>
            <a:r>
              <a:rPr lang="sl-SI" sz="1200" i="1" kern="1200" dirty="0" err="1">
                <a:solidFill>
                  <a:schemeClr val="tx1"/>
                </a:solidFill>
                <a:effectLst/>
                <a:latin typeface="+mn-lt"/>
                <a:ea typeface="+mn-ea"/>
                <a:cs typeface="+mn-cs"/>
              </a:rPr>
              <a:t>Topics</a:t>
            </a:r>
            <a:r>
              <a:rPr lang="sl-SI" sz="1200" i="1" kern="1200" dirty="0">
                <a:solidFill>
                  <a:schemeClr val="tx1"/>
                </a:solidFill>
                <a:effectLst/>
                <a:latin typeface="+mn-lt"/>
                <a:ea typeface="+mn-ea"/>
                <a:cs typeface="+mn-cs"/>
              </a:rPr>
              <a:t> in </a:t>
            </a:r>
            <a:r>
              <a:rPr lang="sl-SI" sz="1200" i="1" kern="1200" dirty="0" err="1">
                <a:solidFill>
                  <a:schemeClr val="tx1"/>
                </a:solidFill>
                <a:effectLst/>
                <a:latin typeface="+mn-lt"/>
                <a:ea typeface="+mn-ea"/>
                <a:cs typeface="+mn-cs"/>
              </a:rPr>
              <a:t>the</a:t>
            </a:r>
            <a:r>
              <a:rPr lang="sl-SI" sz="1200" i="1" kern="1200" dirty="0">
                <a:solidFill>
                  <a:schemeClr val="tx1"/>
                </a:solidFill>
                <a:effectLst/>
                <a:latin typeface="+mn-lt"/>
                <a:ea typeface="+mn-ea"/>
                <a:cs typeface="+mn-cs"/>
              </a:rPr>
              <a:t> </a:t>
            </a:r>
            <a:r>
              <a:rPr lang="sl-SI" sz="1200" i="1" kern="1200" dirty="0" err="1">
                <a:solidFill>
                  <a:schemeClr val="tx1"/>
                </a:solidFill>
                <a:effectLst/>
                <a:latin typeface="+mn-lt"/>
                <a:ea typeface="+mn-ea"/>
                <a:cs typeface="+mn-cs"/>
              </a:rPr>
              <a:t>Classroom</a:t>
            </a:r>
            <a:r>
              <a:rPr lang="sl-SI" sz="1200" kern="1200" dirty="0">
                <a:solidFill>
                  <a:schemeClr val="tx1"/>
                </a:solidFill>
                <a:effectLst/>
                <a:latin typeface="+mn-lt"/>
                <a:ea typeface="+mn-ea"/>
                <a:cs typeface="+mn-cs"/>
              </a:rPr>
              <a:t>, </a:t>
            </a:r>
            <a:r>
              <a:rPr lang="sl-SI" sz="1200" kern="1200" dirty="0">
                <a:solidFill>
                  <a:schemeClr val="tx1"/>
                </a:solidFill>
                <a:effectLst/>
                <a:latin typeface="+mn-lt"/>
                <a:ea typeface="+mn-ea"/>
                <a:cs typeface="+mn-cs"/>
                <a:hlinkClick r:id="rId4"/>
              </a:rPr>
              <a:t>https://www.highspeedtraining.co.uk/hub/controversial-classroom-topics</a:t>
            </a:r>
            <a:r>
              <a:rPr lang="sl-SI" sz="1200" kern="1200" dirty="0">
                <a:solidFill>
                  <a:schemeClr val="tx1"/>
                </a:solidFill>
                <a:effectLst/>
                <a:latin typeface="+mn-lt"/>
                <a:ea typeface="+mn-ea"/>
                <a:cs typeface="+mn-cs"/>
              </a:rPr>
              <a:t> </a:t>
            </a:r>
            <a:r>
              <a:rPr lang="sl-SI" sz="1200" kern="1200" dirty="0" err="1">
                <a:solidFill>
                  <a:schemeClr val="tx1"/>
                </a:solidFill>
                <a:effectLst/>
                <a:latin typeface="+mn-lt"/>
                <a:ea typeface="+mn-ea"/>
                <a:cs typeface="+mn-cs"/>
              </a:rPr>
              <a:t>Teaching</a:t>
            </a:r>
            <a:r>
              <a:rPr lang="sl-SI" sz="1200" kern="1200" dirty="0">
                <a:solidFill>
                  <a:schemeClr val="tx1"/>
                </a:solidFill>
                <a:effectLst/>
                <a:latin typeface="+mn-lt"/>
                <a:ea typeface="+mn-ea"/>
                <a:cs typeface="+mn-cs"/>
              </a:rPr>
              <a:t> </a:t>
            </a:r>
            <a:r>
              <a:rPr lang="sl-SI" sz="1200" kern="1200" dirty="0" err="1">
                <a:solidFill>
                  <a:schemeClr val="tx1"/>
                </a:solidFill>
                <a:effectLst/>
                <a:latin typeface="+mn-lt"/>
                <a:ea typeface="+mn-ea"/>
                <a:cs typeface="+mn-cs"/>
              </a:rPr>
              <a:t>controversial</a:t>
            </a:r>
            <a:r>
              <a:rPr lang="sl-SI" sz="1200" kern="1200" dirty="0">
                <a:solidFill>
                  <a:schemeClr val="tx1"/>
                </a:solidFill>
                <a:effectLst/>
                <a:latin typeface="+mn-lt"/>
                <a:ea typeface="+mn-ea"/>
                <a:cs typeface="+mn-cs"/>
              </a:rPr>
              <a:t> </a:t>
            </a:r>
            <a:r>
              <a:rPr lang="sl-SI" sz="1200" kern="1200" dirty="0" err="1">
                <a:solidFill>
                  <a:schemeClr val="tx1"/>
                </a:solidFill>
                <a:effectLst/>
                <a:latin typeface="+mn-lt"/>
                <a:ea typeface="+mn-ea"/>
                <a:cs typeface="+mn-cs"/>
              </a:rPr>
              <a:t>issues</a:t>
            </a:r>
            <a:r>
              <a:rPr lang="sl-SI" sz="1200" kern="1200" dirty="0">
                <a:solidFill>
                  <a:schemeClr val="tx1"/>
                </a:solidFill>
                <a:effectLst/>
                <a:latin typeface="+mn-lt"/>
                <a:ea typeface="+mn-ea"/>
                <a:cs typeface="+mn-cs"/>
              </a:rPr>
              <a:t>. A </a:t>
            </a:r>
            <a:r>
              <a:rPr lang="sl-SI" sz="1200" kern="1200" dirty="0" err="1">
                <a:solidFill>
                  <a:schemeClr val="tx1"/>
                </a:solidFill>
                <a:effectLst/>
                <a:latin typeface="+mn-lt"/>
                <a:ea typeface="+mn-ea"/>
                <a:cs typeface="+mn-cs"/>
              </a:rPr>
              <a:t>guide</a:t>
            </a:r>
            <a:r>
              <a:rPr lang="sl-SI" sz="1200" kern="1200" dirty="0">
                <a:solidFill>
                  <a:schemeClr val="tx1"/>
                </a:solidFill>
                <a:effectLst/>
                <a:latin typeface="+mn-lt"/>
                <a:ea typeface="+mn-ea"/>
                <a:cs typeface="+mn-cs"/>
              </a:rPr>
              <a:t> </a:t>
            </a:r>
            <a:r>
              <a:rPr lang="sl-SI" sz="1200" kern="1200" dirty="0" err="1">
                <a:solidFill>
                  <a:schemeClr val="tx1"/>
                </a:solidFill>
                <a:effectLst/>
                <a:latin typeface="+mn-lt"/>
                <a:ea typeface="+mn-ea"/>
                <a:cs typeface="+mn-cs"/>
              </a:rPr>
              <a:t>for</a:t>
            </a:r>
            <a:r>
              <a:rPr lang="sl-SI" sz="1200" kern="1200" dirty="0">
                <a:solidFill>
                  <a:schemeClr val="tx1"/>
                </a:solidFill>
                <a:effectLst/>
                <a:latin typeface="+mn-lt"/>
                <a:ea typeface="+mn-ea"/>
                <a:cs typeface="+mn-cs"/>
              </a:rPr>
              <a:t> </a:t>
            </a:r>
            <a:r>
              <a:rPr lang="sl-SI" sz="1200" kern="1200" dirty="0" err="1">
                <a:solidFill>
                  <a:schemeClr val="tx1"/>
                </a:solidFill>
                <a:effectLst/>
                <a:latin typeface="+mn-lt"/>
                <a:ea typeface="+mn-ea"/>
                <a:cs typeface="+mn-cs"/>
              </a:rPr>
              <a:t>teachers</a:t>
            </a:r>
            <a:r>
              <a:rPr lang="sl-SI" sz="1200" kern="1200" dirty="0">
                <a:solidFill>
                  <a:schemeClr val="tx1"/>
                </a:solidFill>
                <a:effectLst/>
                <a:latin typeface="+mn-lt"/>
                <a:ea typeface="+mn-ea"/>
                <a:cs typeface="+mn-cs"/>
              </a:rPr>
              <a:t>. (2018). </a:t>
            </a:r>
            <a:r>
              <a:rPr lang="sl-SI" sz="1200" kern="1200" dirty="0" err="1">
                <a:solidFill>
                  <a:schemeClr val="tx1"/>
                </a:solidFill>
                <a:effectLst/>
                <a:latin typeface="+mn-lt"/>
                <a:ea typeface="+mn-ea"/>
                <a:cs typeface="+mn-cs"/>
              </a:rPr>
              <a:t>Oxfam</a:t>
            </a:r>
            <a:r>
              <a:rPr lang="sl-SI" sz="1200" kern="1200" dirty="0">
                <a:solidFill>
                  <a:schemeClr val="tx1"/>
                </a:solidFill>
                <a:effectLst/>
                <a:latin typeface="+mn-lt"/>
                <a:ea typeface="+mn-ea"/>
                <a:cs typeface="+mn-cs"/>
              </a:rPr>
              <a:t> , </a:t>
            </a:r>
            <a:r>
              <a:rPr lang="sl-SI" sz="1200" kern="1200" dirty="0">
                <a:solidFill>
                  <a:schemeClr val="tx1"/>
                </a:solidFill>
                <a:effectLst/>
                <a:latin typeface="+mn-lt"/>
                <a:ea typeface="+mn-ea"/>
                <a:cs typeface="+mn-cs"/>
                <a:hlinkClick r:id="rId5"/>
              </a:rPr>
              <a:t>https://policy-practice.oxfam.org/resources/teaching-controversial-issues-a-guide-for-teachers-620473/</a:t>
            </a:r>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Watts, C. (10. 10. 2021): </a:t>
            </a:r>
            <a:r>
              <a:rPr lang="sl-SI" sz="1200" i="1" kern="1200" dirty="0" err="1">
                <a:solidFill>
                  <a:schemeClr val="tx1"/>
                </a:solidFill>
                <a:effectLst/>
                <a:latin typeface="+mn-lt"/>
                <a:ea typeface="+mn-ea"/>
                <a:cs typeface="+mn-cs"/>
              </a:rPr>
              <a:t>The</a:t>
            </a:r>
            <a:r>
              <a:rPr lang="sl-SI" sz="1200" i="1" kern="1200" dirty="0">
                <a:solidFill>
                  <a:schemeClr val="tx1"/>
                </a:solidFill>
                <a:effectLst/>
                <a:latin typeface="+mn-lt"/>
                <a:ea typeface="+mn-ea"/>
                <a:cs typeface="+mn-cs"/>
              </a:rPr>
              <a:t> Prevent </a:t>
            </a:r>
            <a:r>
              <a:rPr lang="sl-SI" sz="1200" i="1" kern="1200" dirty="0" err="1">
                <a:solidFill>
                  <a:schemeClr val="tx1"/>
                </a:solidFill>
                <a:effectLst/>
                <a:latin typeface="+mn-lt"/>
                <a:ea typeface="+mn-ea"/>
                <a:cs typeface="+mn-cs"/>
              </a:rPr>
              <a:t>Strategy</a:t>
            </a:r>
            <a:r>
              <a:rPr lang="sl-SI" sz="1200" i="1" kern="1200" dirty="0">
                <a:solidFill>
                  <a:schemeClr val="tx1"/>
                </a:solidFill>
                <a:effectLst/>
                <a:latin typeface="+mn-lt"/>
                <a:ea typeface="+mn-ea"/>
                <a:cs typeface="+mn-cs"/>
              </a:rPr>
              <a:t>: </a:t>
            </a:r>
            <a:r>
              <a:rPr lang="sl-SI" sz="1200" i="1" kern="1200" dirty="0" err="1">
                <a:solidFill>
                  <a:schemeClr val="tx1"/>
                </a:solidFill>
                <a:effectLst/>
                <a:latin typeface="+mn-lt"/>
                <a:ea typeface="+mn-ea"/>
                <a:cs typeface="+mn-cs"/>
              </a:rPr>
              <a:t>Practical</a:t>
            </a:r>
            <a:r>
              <a:rPr lang="sl-SI" sz="1200" i="1" kern="1200" dirty="0">
                <a:solidFill>
                  <a:schemeClr val="tx1"/>
                </a:solidFill>
                <a:effectLst/>
                <a:latin typeface="+mn-lt"/>
                <a:ea typeface="+mn-ea"/>
                <a:cs typeface="+mn-cs"/>
              </a:rPr>
              <a:t> </a:t>
            </a:r>
            <a:r>
              <a:rPr lang="sl-SI" sz="1200" i="1" kern="1200" dirty="0" err="1">
                <a:solidFill>
                  <a:schemeClr val="tx1"/>
                </a:solidFill>
                <a:effectLst/>
                <a:latin typeface="+mn-lt"/>
                <a:ea typeface="+mn-ea"/>
                <a:cs typeface="+mn-cs"/>
              </a:rPr>
              <a:t>Tips</a:t>
            </a:r>
            <a:r>
              <a:rPr lang="sl-SI" sz="1200" i="1" kern="1200" dirty="0">
                <a:solidFill>
                  <a:schemeClr val="tx1"/>
                </a:solidFill>
                <a:effectLst/>
                <a:latin typeface="+mn-lt"/>
                <a:ea typeface="+mn-ea"/>
                <a:cs typeface="+mn-cs"/>
              </a:rPr>
              <a:t> </a:t>
            </a:r>
            <a:r>
              <a:rPr lang="sl-SI" sz="1200" i="1" kern="1200" dirty="0" err="1">
                <a:solidFill>
                  <a:schemeClr val="tx1"/>
                </a:solidFill>
                <a:effectLst/>
                <a:latin typeface="+mn-lt"/>
                <a:ea typeface="+mn-ea"/>
                <a:cs typeface="+mn-cs"/>
              </a:rPr>
              <a:t>for</a:t>
            </a:r>
            <a:r>
              <a:rPr lang="sl-SI" sz="1200" i="1" kern="1200" dirty="0">
                <a:solidFill>
                  <a:schemeClr val="tx1"/>
                </a:solidFill>
                <a:effectLst/>
                <a:latin typeface="+mn-lt"/>
                <a:ea typeface="+mn-ea"/>
                <a:cs typeface="+mn-cs"/>
              </a:rPr>
              <a:t> </a:t>
            </a:r>
            <a:r>
              <a:rPr lang="sl-SI" sz="1200" i="1" kern="1200" dirty="0" err="1">
                <a:solidFill>
                  <a:schemeClr val="tx1"/>
                </a:solidFill>
                <a:effectLst/>
                <a:latin typeface="+mn-lt"/>
                <a:ea typeface="+mn-ea"/>
                <a:cs typeface="+mn-cs"/>
              </a:rPr>
              <a:t>Managing</a:t>
            </a:r>
            <a:r>
              <a:rPr lang="sl-SI" sz="1200" i="1" kern="1200" dirty="0">
                <a:solidFill>
                  <a:schemeClr val="tx1"/>
                </a:solidFill>
                <a:effectLst/>
                <a:latin typeface="+mn-lt"/>
                <a:ea typeface="+mn-ea"/>
                <a:cs typeface="+mn-cs"/>
              </a:rPr>
              <a:t> </a:t>
            </a:r>
            <a:r>
              <a:rPr lang="sl-SI" sz="1200" i="1" kern="1200" dirty="0" err="1">
                <a:solidFill>
                  <a:schemeClr val="tx1"/>
                </a:solidFill>
                <a:effectLst/>
                <a:latin typeface="+mn-lt"/>
                <a:ea typeface="+mn-ea"/>
                <a:cs typeface="+mn-cs"/>
              </a:rPr>
              <a:t>Controversial</a:t>
            </a:r>
            <a:r>
              <a:rPr lang="sl-SI" sz="1200" i="1" kern="1200" dirty="0">
                <a:solidFill>
                  <a:schemeClr val="tx1"/>
                </a:solidFill>
                <a:effectLst/>
                <a:latin typeface="+mn-lt"/>
                <a:ea typeface="+mn-ea"/>
                <a:cs typeface="+mn-cs"/>
              </a:rPr>
              <a:t> </a:t>
            </a:r>
            <a:r>
              <a:rPr lang="sl-SI" sz="1200" i="1" kern="1200" dirty="0" err="1">
                <a:solidFill>
                  <a:schemeClr val="tx1"/>
                </a:solidFill>
                <a:effectLst/>
                <a:latin typeface="+mn-lt"/>
                <a:ea typeface="+mn-ea"/>
                <a:cs typeface="+mn-cs"/>
              </a:rPr>
              <a:t>Topics</a:t>
            </a:r>
            <a:r>
              <a:rPr lang="sl-SI" sz="1200" i="1" kern="1200" dirty="0">
                <a:solidFill>
                  <a:schemeClr val="tx1"/>
                </a:solidFill>
                <a:effectLst/>
                <a:latin typeface="+mn-lt"/>
                <a:ea typeface="+mn-ea"/>
                <a:cs typeface="+mn-cs"/>
              </a:rPr>
              <a:t> in </a:t>
            </a:r>
            <a:r>
              <a:rPr lang="sl-SI" sz="1200" i="1" kern="1200" dirty="0" err="1">
                <a:solidFill>
                  <a:schemeClr val="tx1"/>
                </a:solidFill>
                <a:effectLst/>
                <a:latin typeface="+mn-lt"/>
                <a:ea typeface="+mn-ea"/>
                <a:cs typeface="+mn-cs"/>
              </a:rPr>
              <a:t>the</a:t>
            </a:r>
            <a:r>
              <a:rPr lang="sl-SI" sz="1200" i="1" kern="1200" dirty="0">
                <a:solidFill>
                  <a:schemeClr val="tx1"/>
                </a:solidFill>
                <a:effectLst/>
                <a:latin typeface="+mn-lt"/>
                <a:ea typeface="+mn-ea"/>
                <a:cs typeface="+mn-cs"/>
              </a:rPr>
              <a:t> </a:t>
            </a:r>
            <a:r>
              <a:rPr lang="sl-SI" sz="1200" i="1" kern="1200" dirty="0" err="1">
                <a:solidFill>
                  <a:schemeClr val="tx1"/>
                </a:solidFill>
                <a:effectLst/>
                <a:latin typeface="+mn-lt"/>
                <a:ea typeface="+mn-ea"/>
                <a:cs typeface="+mn-cs"/>
              </a:rPr>
              <a:t>Classroom</a:t>
            </a:r>
            <a:r>
              <a:rPr lang="sl-SI" sz="1200" kern="1200" dirty="0">
                <a:solidFill>
                  <a:schemeClr val="tx1"/>
                </a:solidFill>
                <a:effectLst/>
                <a:latin typeface="+mn-lt"/>
                <a:ea typeface="+mn-ea"/>
                <a:cs typeface="+mn-cs"/>
              </a:rPr>
              <a:t>, </a:t>
            </a:r>
            <a:r>
              <a:rPr lang="sl-SI" sz="1200" kern="1200" dirty="0">
                <a:solidFill>
                  <a:schemeClr val="tx1"/>
                </a:solidFill>
                <a:effectLst/>
                <a:latin typeface="+mn-lt"/>
                <a:ea typeface="+mn-ea"/>
                <a:cs typeface="+mn-cs"/>
                <a:hlinkClick r:id="rId6"/>
              </a:rPr>
              <a:t>https://www.highspeedtraining.co.uk/hub/controversial-classroom-topics</a:t>
            </a:r>
            <a:endParaRPr lang="sl-SI" sz="1200" kern="1200" dirty="0">
              <a:solidFill>
                <a:schemeClr val="tx1"/>
              </a:solidFill>
              <a:effectLst/>
              <a:latin typeface="+mn-lt"/>
              <a:ea typeface="+mn-ea"/>
              <a:cs typeface="+mn-cs"/>
            </a:endParaRPr>
          </a:p>
          <a:p>
            <a:r>
              <a:rPr lang="sl-SI" sz="1200" i="1" kern="1200" dirty="0">
                <a:solidFill>
                  <a:schemeClr val="tx1"/>
                </a:solidFill>
                <a:effectLst/>
                <a:latin typeface="+mn-lt"/>
                <a:ea typeface="+mn-ea"/>
                <a:cs typeface="+mn-cs"/>
              </a:rPr>
              <a:t>CELOSTNI OKVIR GLOBALNEGA UČENJA</a:t>
            </a:r>
            <a:r>
              <a:rPr lang="sl-SI" sz="1200" kern="1200" dirty="0">
                <a:solidFill>
                  <a:schemeClr val="tx1"/>
                </a:solidFill>
                <a:effectLst/>
                <a:latin typeface="+mn-lt"/>
                <a:ea typeface="+mn-ea"/>
                <a:cs typeface="+mn-cs"/>
              </a:rPr>
              <a:t>. (2020). Društvo </a:t>
            </a:r>
            <a:r>
              <a:rPr lang="sl-SI" sz="1200" kern="1200" dirty="0" err="1">
                <a:solidFill>
                  <a:schemeClr val="tx1"/>
                </a:solidFill>
                <a:effectLst/>
                <a:latin typeface="+mn-lt"/>
                <a:ea typeface="+mn-ea"/>
                <a:cs typeface="+mn-cs"/>
              </a:rPr>
              <a:t>Humanitas</a:t>
            </a:r>
            <a:r>
              <a:rPr lang="sl-SI" sz="1200" kern="1200" dirty="0">
                <a:solidFill>
                  <a:schemeClr val="tx1"/>
                </a:solidFill>
                <a:effectLst/>
                <a:latin typeface="+mn-lt"/>
                <a:ea typeface="+mn-ea"/>
                <a:cs typeface="+mn-cs"/>
              </a:rPr>
              <a:t> – Center za globalno učenje in sodelovanje </a:t>
            </a:r>
            <a:r>
              <a:rPr lang="sl-SI" sz="1200" kern="1200" dirty="0">
                <a:solidFill>
                  <a:schemeClr val="tx1"/>
                </a:solidFill>
                <a:effectLst/>
                <a:latin typeface="+mn-lt"/>
                <a:ea typeface="+mn-ea"/>
                <a:cs typeface="+mn-cs"/>
                <a:hlinkClick r:id="rId7"/>
              </a:rPr>
              <a:t>https://www.humanitas.si/wp-content/uploads/2020/12/Celostni-okvir-GU_web_final.pdf</a:t>
            </a:r>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 </a:t>
            </a:r>
          </a:p>
          <a:p>
            <a:endParaRPr lang="sl-SI" sz="1200" kern="1200" dirty="0">
              <a:solidFill>
                <a:schemeClr val="tx1"/>
              </a:solidFill>
              <a:effectLst/>
              <a:latin typeface="+mn-lt"/>
              <a:ea typeface="+mn-ea"/>
              <a:cs typeface="+mn-cs"/>
            </a:endParaRPr>
          </a:p>
          <a:p>
            <a:endParaRPr lang="sl-SI" dirty="0"/>
          </a:p>
        </p:txBody>
      </p:sp>
      <p:sp>
        <p:nvSpPr>
          <p:cNvPr id="4" name="Označba mesta številke diapozitiva 3"/>
          <p:cNvSpPr>
            <a:spLocks noGrp="1"/>
          </p:cNvSpPr>
          <p:nvPr>
            <p:ph type="sldNum" sz="quarter" idx="5"/>
          </p:nvPr>
        </p:nvSpPr>
        <p:spPr/>
        <p:txBody>
          <a:bodyPr/>
          <a:lstStyle/>
          <a:p>
            <a:fld id="{9A73C3E7-AA7B-4E30-8D7D-7DD423375C69}" type="slidenum">
              <a:rPr lang="en-AU" smtClean="0"/>
              <a:t>22</a:t>
            </a:fld>
            <a:endParaRPr lang="en-AU"/>
          </a:p>
        </p:txBody>
      </p:sp>
    </p:spTree>
    <p:extLst>
      <p:ext uri="{BB962C8B-B14F-4D97-AF65-F5344CB8AC3E}">
        <p14:creationId xmlns:p14="http://schemas.microsoft.com/office/powerpoint/2010/main" val="1446296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fld id="{9A73C3E7-AA7B-4E30-8D7D-7DD423375C69}" type="slidenum">
              <a:rPr lang="en-AU" smtClean="0"/>
              <a:t>2</a:t>
            </a:fld>
            <a:endParaRPr lang="en-AU"/>
          </a:p>
        </p:txBody>
      </p:sp>
    </p:spTree>
    <p:extLst>
      <p:ext uri="{BB962C8B-B14F-4D97-AF65-F5344CB8AC3E}">
        <p14:creationId xmlns:p14="http://schemas.microsoft.com/office/powerpoint/2010/main" val="34496856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fld id="{9A73C3E7-AA7B-4E30-8D7D-7DD423375C69}" type="slidenum">
              <a:rPr lang="en-AU" smtClean="0"/>
              <a:t>25</a:t>
            </a:fld>
            <a:endParaRPr lang="en-AU"/>
          </a:p>
        </p:txBody>
      </p:sp>
    </p:spTree>
    <p:extLst>
      <p:ext uri="{BB962C8B-B14F-4D97-AF65-F5344CB8AC3E}">
        <p14:creationId xmlns:p14="http://schemas.microsoft.com/office/powerpoint/2010/main" val="973679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fld id="{9A73C3E7-AA7B-4E30-8D7D-7DD423375C69}" type="slidenum">
              <a:rPr lang="en-AU" smtClean="0"/>
              <a:t>26</a:t>
            </a:fld>
            <a:endParaRPr lang="en-AU"/>
          </a:p>
        </p:txBody>
      </p:sp>
    </p:spTree>
    <p:extLst>
      <p:ext uri="{BB962C8B-B14F-4D97-AF65-F5344CB8AC3E}">
        <p14:creationId xmlns:p14="http://schemas.microsoft.com/office/powerpoint/2010/main" val="19549751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fld id="{9A73C3E7-AA7B-4E30-8D7D-7DD423375C69}" type="slidenum">
              <a:rPr lang="en-AU" smtClean="0"/>
              <a:t>27</a:t>
            </a:fld>
            <a:endParaRPr lang="en-AU"/>
          </a:p>
        </p:txBody>
      </p:sp>
    </p:spTree>
    <p:extLst>
      <p:ext uri="{BB962C8B-B14F-4D97-AF65-F5344CB8AC3E}">
        <p14:creationId xmlns:p14="http://schemas.microsoft.com/office/powerpoint/2010/main" val="1474498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baseline="0" dirty="0">
              <a:cs typeface="Calibri"/>
            </a:endParaRPr>
          </a:p>
          <a:p>
            <a:r>
              <a:rPr lang="sl-SI" baseline="0" dirty="0">
                <a:cs typeface="Calibri"/>
              </a:rPr>
              <a:t>KOMPAS</a:t>
            </a:r>
            <a:endParaRPr lang="sl-SI" dirty="0">
              <a:cs typeface="Calibri"/>
            </a:endParaRPr>
          </a:p>
          <a:p>
            <a:r>
              <a:rPr lang="sl-SI" dirty="0">
                <a:cs typeface="Calibri"/>
              </a:rPr>
              <a:t>30 min sever,</a:t>
            </a:r>
            <a:r>
              <a:rPr lang="sl-SI" baseline="0" dirty="0">
                <a:cs typeface="Calibri"/>
              </a:rPr>
              <a:t> jug, vzhod, zahod, </a:t>
            </a:r>
            <a:endParaRPr lang="sl-SI" dirty="0">
              <a:cs typeface="Calibri"/>
            </a:endParaRPr>
          </a:p>
          <a:p>
            <a:r>
              <a:rPr lang="sl-SI" dirty="0">
                <a:cs typeface="Calibri"/>
              </a:rPr>
              <a:t>Kaj</a:t>
            </a:r>
            <a:r>
              <a:rPr lang="sl-SI" baseline="0" dirty="0">
                <a:cs typeface="Calibri"/>
              </a:rPr>
              <a:t> potrebuješ za sodelovanje?</a:t>
            </a:r>
            <a:endParaRPr lang="sl-SI" dirty="0">
              <a:cs typeface="Calibri"/>
            </a:endParaRPr>
          </a:p>
          <a:p>
            <a:r>
              <a:rPr lang="sl-SI" dirty="0"/>
              <a:t>Kaj potrebujem-o za dobro so-delovanje? </a:t>
            </a:r>
          </a:p>
          <a:p>
            <a:r>
              <a:rPr lang="sl-SI" dirty="0"/>
              <a:t>Listki</a:t>
            </a:r>
          </a:p>
          <a:p>
            <a:r>
              <a:rPr lang="sl-SI" dirty="0">
                <a:cs typeface="Calibri"/>
              </a:rPr>
              <a:t>Kaj vas spodbuja k sodelovanju</a:t>
            </a:r>
            <a:r>
              <a:rPr lang="sl-SI" baseline="0" dirty="0">
                <a:cs typeface="Calibri"/>
              </a:rPr>
              <a:t> z kolegi?</a:t>
            </a:r>
          </a:p>
          <a:p>
            <a:r>
              <a:rPr lang="sl-SI" baseline="0" dirty="0">
                <a:cs typeface="Calibri"/>
              </a:rPr>
              <a:t>Kaj vam </a:t>
            </a:r>
            <a:r>
              <a:rPr lang="sl-SI" baseline="0" dirty="0" err="1">
                <a:cs typeface="Calibri"/>
              </a:rPr>
              <a:t>vam</a:t>
            </a:r>
            <a:r>
              <a:rPr lang="sl-SI" baseline="0" dirty="0">
                <a:cs typeface="Calibri"/>
              </a:rPr>
              <a:t> jemlje motivacijo?</a:t>
            </a:r>
            <a:endParaRPr lang="en-US" dirty="0">
              <a:cs typeface="Calibri"/>
            </a:endParaRPr>
          </a:p>
          <a:p>
            <a:endParaRPr lang="en-US" dirty="0">
              <a:cs typeface="Calibri"/>
            </a:endParaRPr>
          </a:p>
        </p:txBody>
      </p:sp>
      <p:sp>
        <p:nvSpPr>
          <p:cNvPr id="4" name="Označba mesta številke diapozitiva 3"/>
          <p:cNvSpPr>
            <a:spLocks noGrp="1"/>
          </p:cNvSpPr>
          <p:nvPr>
            <p:ph type="sldNum" sz="quarter" idx="5"/>
          </p:nvPr>
        </p:nvSpPr>
        <p:spPr/>
        <p:txBody>
          <a:bodyPr/>
          <a:lstStyle/>
          <a:p>
            <a:fld id="{237CBC22-9CE0-E44E-B14B-50CA23BED9C9}" type="slidenum">
              <a:rPr lang="en-SI" smtClean="0"/>
              <a:t>3</a:t>
            </a:fld>
            <a:endParaRPr lang="en-SI"/>
          </a:p>
        </p:txBody>
      </p:sp>
    </p:spTree>
    <p:extLst>
      <p:ext uri="{BB962C8B-B14F-4D97-AF65-F5344CB8AC3E}">
        <p14:creationId xmlns:p14="http://schemas.microsoft.com/office/powerpoint/2010/main" val="1996215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fld id="{9A73C3E7-AA7B-4E30-8D7D-7DD423375C69}" type="slidenum">
              <a:rPr lang="en-AU" smtClean="0"/>
              <a:t>4</a:t>
            </a:fld>
            <a:endParaRPr lang="en-AU"/>
          </a:p>
        </p:txBody>
      </p:sp>
    </p:spTree>
    <p:extLst>
      <p:ext uri="{BB962C8B-B14F-4D97-AF65-F5344CB8AC3E}">
        <p14:creationId xmlns:p14="http://schemas.microsoft.com/office/powerpoint/2010/main" val="1336137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07017731-3F91-472E-BAD9-617952A4D20B}" type="slidenum">
              <a:rPr lang="sl-SI" smtClean="0"/>
              <a:t>5</a:t>
            </a:fld>
            <a:endParaRPr lang="sl-SI"/>
          </a:p>
        </p:txBody>
      </p:sp>
    </p:spTree>
    <p:extLst>
      <p:ext uri="{BB962C8B-B14F-4D97-AF65-F5344CB8AC3E}">
        <p14:creationId xmlns:p14="http://schemas.microsoft.com/office/powerpoint/2010/main" val="4229540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fld id="{9A73C3E7-AA7B-4E30-8D7D-7DD423375C69}" type="slidenum">
              <a:rPr lang="en-AU" smtClean="0"/>
              <a:t>6</a:t>
            </a:fld>
            <a:endParaRPr lang="en-AU"/>
          </a:p>
        </p:txBody>
      </p:sp>
    </p:spTree>
    <p:extLst>
      <p:ext uri="{BB962C8B-B14F-4D97-AF65-F5344CB8AC3E}">
        <p14:creationId xmlns:p14="http://schemas.microsoft.com/office/powerpoint/2010/main" val="900053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fld id="{9A73C3E7-AA7B-4E30-8D7D-7DD423375C69}" type="slidenum">
              <a:rPr lang="en-AU" smtClean="0"/>
              <a:t>7</a:t>
            </a:fld>
            <a:endParaRPr lang="en-AU"/>
          </a:p>
        </p:txBody>
      </p:sp>
    </p:spTree>
    <p:extLst>
      <p:ext uri="{BB962C8B-B14F-4D97-AF65-F5344CB8AC3E}">
        <p14:creationId xmlns:p14="http://schemas.microsoft.com/office/powerpoint/2010/main" val="566257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fld id="{9A73C3E7-AA7B-4E30-8D7D-7DD423375C69}" type="slidenum">
              <a:rPr lang="en-AU" smtClean="0"/>
              <a:t>8</a:t>
            </a:fld>
            <a:endParaRPr lang="en-AU"/>
          </a:p>
        </p:txBody>
      </p:sp>
    </p:spTree>
    <p:extLst>
      <p:ext uri="{BB962C8B-B14F-4D97-AF65-F5344CB8AC3E}">
        <p14:creationId xmlns:p14="http://schemas.microsoft.com/office/powerpoint/2010/main" val="2148039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sz="1200" kern="1200" dirty="0">
                <a:solidFill>
                  <a:schemeClr val="tx1"/>
                </a:solidFill>
                <a:effectLst/>
                <a:latin typeface="+mn-lt"/>
                <a:ea typeface="+mn-ea"/>
                <a:cs typeface="+mn-cs"/>
              </a:rPr>
              <a:t>Področje skupnih ciljev zdravje in dobrobit smiselno vključujemo v obravnavo vsebinskih ciljev predmeta. Učitelj glede na potrebe dijakov smiselno vključuje tudi skupne cilje o duševni (veščine samouravnavanja, učenje učenja) in socialni dobrobiti (komunikacijske spretnosti in veščine, odnosi z drugimi, empatija). </a:t>
            </a:r>
          </a:p>
          <a:p>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Priporočamo, da učitelj pri predmetu družboslovje spodbuja razvijanje spretnosti aktivnega poslušanja, </a:t>
            </a:r>
            <a:r>
              <a:rPr lang="sl-SI" sz="1200" kern="1200" dirty="0" err="1">
                <a:solidFill>
                  <a:schemeClr val="tx1"/>
                </a:solidFill>
                <a:effectLst/>
                <a:latin typeface="+mn-lt"/>
                <a:ea typeface="+mn-ea"/>
                <a:cs typeface="+mn-cs"/>
              </a:rPr>
              <a:t>asertivne</a:t>
            </a:r>
            <a:r>
              <a:rPr lang="sl-SI" sz="1200" kern="1200" dirty="0">
                <a:solidFill>
                  <a:schemeClr val="tx1"/>
                </a:solidFill>
                <a:effectLst/>
                <a:latin typeface="+mn-lt"/>
                <a:ea typeface="+mn-ea"/>
                <a:cs typeface="+mn-cs"/>
              </a:rPr>
              <a:t> komunikacije, izražanja zanimanja in skrbi za druge </a:t>
            </a:r>
            <a:r>
              <a:rPr lang="sl-SI" sz="1200" b="1" kern="1200" dirty="0">
                <a:solidFill>
                  <a:schemeClr val="tx1"/>
                </a:solidFill>
                <a:effectLst/>
                <a:latin typeface="+mn-lt"/>
                <a:ea typeface="+mn-ea"/>
                <a:cs typeface="+mn-cs"/>
              </a:rPr>
              <a:t> 3.3.2.1</a:t>
            </a:r>
            <a:r>
              <a:rPr lang="sl-SI" sz="1200" kern="1200" dirty="0">
                <a:solidFill>
                  <a:schemeClr val="tx1"/>
                </a:solidFill>
                <a:effectLst/>
                <a:latin typeface="+mn-lt"/>
                <a:ea typeface="+mn-ea"/>
                <a:cs typeface="+mn-cs"/>
              </a:rPr>
              <a:t> ; dijaki pri obravnavi različnih tem krepijo sodelovalne veščine, spretnosti vzpostavljanja in vzdrževanja kakovostnih odnosov v oddelku, družini, šoli, širši skupnosti  </a:t>
            </a:r>
            <a:r>
              <a:rPr lang="sl-SI" sz="1200" b="1" kern="1200" dirty="0">
                <a:solidFill>
                  <a:schemeClr val="tx1"/>
                </a:solidFill>
                <a:effectLst/>
                <a:latin typeface="+mn-lt"/>
                <a:ea typeface="+mn-ea"/>
                <a:cs typeface="+mn-cs"/>
              </a:rPr>
              <a:t>3.3.3.2 ,  3.1.4.2</a:t>
            </a:r>
            <a:r>
              <a:rPr lang="sl-SI" sz="1200" kern="1200" dirty="0">
                <a:solidFill>
                  <a:schemeClr val="tx1"/>
                </a:solidFill>
                <a:effectLst/>
                <a:latin typeface="+mn-lt"/>
                <a:ea typeface="+mn-ea"/>
                <a:cs typeface="+mn-cs"/>
              </a:rPr>
              <a:t> , učijo se učinkovitega spoprijema s problemskimi situacijami, ki zahtevajo proaktivno miselno naravnanost, krepijo zmožnosti razumevanja in prevzemanja perspektive drugega  </a:t>
            </a:r>
            <a:r>
              <a:rPr lang="sl-SI" sz="1200" b="1" kern="1200" dirty="0">
                <a:solidFill>
                  <a:schemeClr val="tx1"/>
                </a:solidFill>
                <a:effectLst/>
                <a:latin typeface="+mn-lt"/>
                <a:ea typeface="+mn-ea"/>
                <a:cs typeface="+mn-cs"/>
              </a:rPr>
              <a:t>3.3.4.1</a:t>
            </a:r>
            <a:r>
              <a:rPr lang="sl-SI" sz="1200" kern="1200" dirty="0">
                <a:solidFill>
                  <a:schemeClr val="tx1"/>
                </a:solidFill>
                <a:effectLst/>
                <a:latin typeface="+mn-lt"/>
                <a:ea typeface="+mn-ea"/>
                <a:cs typeface="+mn-cs"/>
              </a:rPr>
              <a:t> , krepijo družbeno odgovornost  </a:t>
            </a:r>
            <a:r>
              <a:rPr lang="sl-SI" sz="1200" b="1" kern="1200" dirty="0">
                <a:solidFill>
                  <a:schemeClr val="tx1"/>
                </a:solidFill>
                <a:effectLst/>
                <a:latin typeface="+mn-lt"/>
                <a:ea typeface="+mn-ea"/>
                <a:cs typeface="+mn-cs"/>
              </a:rPr>
              <a:t>3.3.5.3</a:t>
            </a:r>
            <a:r>
              <a:rPr lang="sl-SI" sz="1200" kern="1200" dirty="0">
                <a:solidFill>
                  <a:schemeClr val="tx1"/>
                </a:solidFill>
                <a:effectLst/>
                <a:latin typeface="+mn-lt"/>
                <a:ea typeface="+mn-ea"/>
                <a:cs typeface="+mn-cs"/>
              </a:rPr>
              <a:t> , učijo se uravnavanja lastnega vedenja v odnosih, upoštevajoč več perspektiv hkrati  </a:t>
            </a:r>
            <a:r>
              <a:rPr lang="sl-SI" sz="1200" b="1" kern="1200" dirty="0">
                <a:solidFill>
                  <a:schemeClr val="tx1"/>
                </a:solidFill>
                <a:effectLst/>
                <a:latin typeface="+mn-lt"/>
                <a:ea typeface="+mn-ea"/>
                <a:cs typeface="+mn-cs"/>
              </a:rPr>
              <a:t>3.3.1.2</a:t>
            </a:r>
            <a:r>
              <a:rPr lang="sl-SI" sz="1200" kern="1200" dirty="0">
                <a:solidFill>
                  <a:schemeClr val="tx1"/>
                </a:solidFill>
                <a:effectLst/>
                <a:latin typeface="+mn-lt"/>
                <a:ea typeface="+mn-ea"/>
                <a:cs typeface="+mn-cs"/>
              </a:rPr>
              <a:t> , in spoprijemanja s problemskimi situacijami, ki zahtevajo proaktivno miselno naravnanost  </a:t>
            </a:r>
            <a:r>
              <a:rPr lang="sl-SI" sz="1200" b="1" kern="1200" dirty="0">
                <a:solidFill>
                  <a:schemeClr val="tx1"/>
                </a:solidFill>
                <a:effectLst/>
                <a:latin typeface="+mn-lt"/>
                <a:ea typeface="+mn-ea"/>
                <a:cs typeface="+mn-cs"/>
              </a:rPr>
              <a:t>3.1.4.2</a:t>
            </a:r>
            <a:r>
              <a:rPr lang="sl-SI" sz="1200" kern="1200" dirty="0">
                <a:solidFill>
                  <a:schemeClr val="tx1"/>
                </a:solidFill>
                <a:effectLst/>
                <a:latin typeface="+mn-lt"/>
                <a:ea typeface="+mn-ea"/>
                <a:cs typeface="+mn-cs"/>
              </a:rPr>
              <a:t> . Ne glede na vsebine gre pri družboslovju ves čas v procesu pouka tudi za odnosne cilje. Pomembno je pri dijakih krepiti zavedanje, da zmorejo prepoznati in spoštovati raznolikosti v ožjih (oddelek, vrstniki, družina) in širših okoljih (šola, lokalna skupnost, družba).  </a:t>
            </a:r>
            <a:r>
              <a:rPr lang="sl-SI" sz="1200" b="1" kern="1200" dirty="0">
                <a:solidFill>
                  <a:schemeClr val="tx1"/>
                </a:solidFill>
                <a:effectLst/>
                <a:latin typeface="+mn-lt"/>
                <a:ea typeface="+mn-ea"/>
                <a:cs typeface="+mn-cs"/>
              </a:rPr>
              <a:t>3.3.1.2 </a:t>
            </a:r>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Več pozornosti namenimo pogovoru o različnih oblikah zasvojenosti pri mladih in preventivi. Pri dijakih krepimo zavedanje in potrebo po skrbi za lastno zdravje (dejavniki tveganja)  </a:t>
            </a:r>
            <a:r>
              <a:rPr lang="sl-SI" sz="1200" b="1" kern="1200" dirty="0">
                <a:solidFill>
                  <a:schemeClr val="tx1"/>
                </a:solidFill>
                <a:effectLst/>
                <a:latin typeface="+mn-lt"/>
                <a:ea typeface="+mn-ea"/>
                <a:cs typeface="+mn-cs"/>
              </a:rPr>
              <a:t>3.3.5.1</a:t>
            </a:r>
            <a:r>
              <a:rPr lang="sl-SI" sz="1200" kern="1200" dirty="0">
                <a:solidFill>
                  <a:schemeClr val="tx1"/>
                </a:solidFill>
                <a:effectLst/>
                <a:latin typeface="+mn-lt"/>
                <a:ea typeface="+mn-ea"/>
                <a:cs typeface="+mn-cs"/>
              </a:rPr>
              <a:t>  na delovnem mestu oz. v poklicu, ki ga bodo opravljali.</a:t>
            </a:r>
          </a:p>
          <a:p>
            <a:r>
              <a:rPr lang="sl-SI" sz="1200" kern="1200" dirty="0">
                <a:solidFill>
                  <a:schemeClr val="tx1"/>
                </a:solidFill>
                <a:effectLst/>
                <a:latin typeface="+mn-lt"/>
                <a:ea typeface="+mn-ea"/>
                <a:cs typeface="+mn-cs"/>
              </a:rPr>
              <a:t>Za ozaveščanje škodljivosti dolgotrajnega sedenja in razvijanje zdravih navad  </a:t>
            </a:r>
            <a:r>
              <a:rPr lang="sl-SI" sz="1200" b="1" kern="1200" dirty="0">
                <a:solidFill>
                  <a:schemeClr val="tx1"/>
                </a:solidFill>
                <a:effectLst/>
                <a:latin typeface="+mn-lt"/>
                <a:ea typeface="+mn-ea"/>
                <a:cs typeface="+mn-cs"/>
              </a:rPr>
              <a:t>3.2.1.4</a:t>
            </a:r>
            <a:r>
              <a:rPr lang="sl-SI" sz="1200" kern="1200" dirty="0">
                <a:solidFill>
                  <a:schemeClr val="tx1"/>
                </a:solidFill>
                <a:effectLst/>
                <a:latin typeface="+mn-lt"/>
                <a:ea typeface="+mn-ea"/>
                <a:cs typeface="+mn-cs"/>
              </a:rPr>
              <a:t>  je pomembno, da učitelj sistematično </a:t>
            </a:r>
            <a:r>
              <a:rPr lang="sl-SI" sz="1200" b="1" kern="1200" dirty="0">
                <a:solidFill>
                  <a:schemeClr val="tx1"/>
                </a:solidFill>
                <a:effectLst/>
                <a:latin typeface="+mn-lt"/>
                <a:ea typeface="+mn-ea"/>
                <a:cs typeface="+mn-cs"/>
              </a:rPr>
              <a:t>uvaja gibalne prekinitve med poukom.</a:t>
            </a:r>
            <a:r>
              <a:rPr lang="sl-SI" sz="1200" kern="1200" dirty="0">
                <a:solidFill>
                  <a:schemeClr val="tx1"/>
                </a:solidFill>
                <a:effectLst/>
                <a:latin typeface="+mn-lt"/>
                <a:ea typeface="+mn-ea"/>
                <a:cs typeface="+mn-cs"/>
              </a:rPr>
              <a:t> </a:t>
            </a:r>
          </a:p>
          <a:p>
            <a:r>
              <a:rPr lang="sl-SI" sz="1200" kern="1200" dirty="0">
                <a:solidFill>
                  <a:schemeClr val="tx1"/>
                </a:solidFill>
                <a:effectLst/>
                <a:latin typeface="+mn-lt"/>
                <a:ea typeface="+mn-ea"/>
                <a:cs typeface="+mn-cs"/>
              </a:rPr>
              <a:t>Vključitev rednih gibanj in aktivnih odmorov izboljša duševno, telesno in socialno dobrobit dijakov in tako podpira zdrave življenjske navade, ki so ključne za življenje in poklic.</a:t>
            </a:r>
          </a:p>
          <a:p>
            <a:endParaRPr lang="sl-SI" dirty="0"/>
          </a:p>
        </p:txBody>
      </p:sp>
      <p:sp>
        <p:nvSpPr>
          <p:cNvPr id="4" name="Označba mesta številke diapozitiva 3"/>
          <p:cNvSpPr>
            <a:spLocks noGrp="1"/>
          </p:cNvSpPr>
          <p:nvPr>
            <p:ph type="sldNum" sz="quarter" idx="5"/>
          </p:nvPr>
        </p:nvSpPr>
        <p:spPr/>
        <p:txBody>
          <a:bodyPr/>
          <a:lstStyle/>
          <a:p>
            <a:fld id="{9A73C3E7-AA7B-4E30-8D7D-7DD423375C69}" type="slidenum">
              <a:rPr lang="en-AU" smtClean="0"/>
              <a:t>9</a:t>
            </a:fld>
            <a:endParaRPr lang="en-AU"/>
          </a:p>
        </p:txBody>
      </p:sp>
    </p:spTree>
    <p:extLst>
      <p:ext uri="{BB962C8B-B14F-4D97-AF65-F5344CB8AC3E}">
        <p14:creationId xmlns:p14="http://schemas.microsoft.com/office/powerpoint/2010/main" val="14130856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aslovni diapozitiv">
    <p:bg>
      <p:bgPr>
        <a:solidFill>
          <a:schemeClr val="bg1"/>
        </a:solidFill>
        <a:effectLst/>
      </p:bgPr>
    </p:bg>
    <p:spTree>
      <p:nvGrpSpPr>
        <p:cNvPr id="1" name=""/>
        <p:cNvGrpSpPr/>
        <p:nvPr/>
      </p:nvGrpSpPr>
      <p:grpSpPr>
        <a:xfrm>
          <a:off x="0" y="0"/>
          <a:ext cx="0" cy="0"/>
          <a:chOff x="0" y="0"/>
          <a:chExt cx="0" cy="0"/>
        </a:xfrm>
      </p:grpSpPr>
      <p:pic>
        <p:nvPicPr>
          <p:cNvPr id="8" name="Slika 7">
            <a:extLst>
              <a:ext uri="{FF2B5EF4-FFF2-40B4-BE49-F238E27FC236}">
                <a16:creationId xmlns:a16="http://schemas.microsoft.com/office/drawing/2014/main" id="{20B3C5BA-0C47-9A01-4083-CC5D577B8F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91250"/>
            <a:ext cx="12192000" cy="666750"/>
          </a:xfrm>
          <a:prstGeom prst="rect">
            <a:avLst/>
          </a:prstGeom>
        </p:spPr>
      </p:pic>
      <p:cxnSp>
        <p:nvCxnSpPr>
          <p:cNvPr id="9" name="Raven povezovalnik 8">
            <a:extLst>
              <a:ext uri="{FF2B5EF4-FFF2-40B4-BE49-F238E27FC236}">
                <a16:creationId xmlns:a16="http://schemas.microsoft.com/office/drawing/2014/main" id="{6AE4F735-610B-5D5F-010B-F717DE06FE80}"/>
              </a:ext>
            </a:extLst>
          </p:cNvPr>
          <p:cNvCxnSpPr/>
          <p:nvPr userDrawn="1"/>
        </p:nvCxnSpPr>
        <p:spPr>
          <a:xfrm>
            <a:off x="2475611" y="2657434"/>
            <a:ext cx="8859330" cy="0"/>
          </a:xfrm>
          <a:prstGeom prst="line">
            <a:avLst/>
          </a:prstGeom>
          <a:ln>
            <a:solidFill>
              <a:srgbClr val="007C92"/>
            </a:solidFill>
          </a:ln>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DA9776B8-7EE8-8C2F-CB99-1B5B3F062F2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1028700"/>
          </a:xfrm>
          <a:prstGeom prst="rect">
            <a:avLst/>
          </a:prstGeom>
        </p:spPr>
      </p:pic>
    </p:spTree>
    <p:extLst>
      <p:ext uri="{BB962C8B-B14F-4D97-AF65-F5344CB8AC3E}">
        <p14:creationId xmlns:p14="http://schemas.microsoft.com/office/powerpoint/2010/main" val="4052969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79814CE-9D73-B7DA-CD0A-D605CC78FEDC}"/>
              </a:ext>
            </a:extLst>
          </p:cNvPr>
          <p:cNvSpPr>
            <a:spLocks noGrp="1"/>
          </p:cNvSpPr>
          <p:nvPr>
            <p:ph type="title"/>
          </p:nvPr>
        </p:nvSpPr>
        <p:spPr/>
        <p:txBody>
          <a:bodyPr/>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045355CF-4B9D-2A94-7B24-2505F492E573}"/>
              </a:ext>
            </a:extLst>
          </p:cNvPr>
          <p:cNvSpPr>
            <a:spLocks noGrp="1"/>
          </p:cNvSpPr>
          <p:nvPr>
            <p:ph type="body" orient="vert" idx="1"/>
          </p:nvPr>
        </p:nvSpPr>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D2DCE13F-59F9-035A-BA95-2C2635976C05}"/>
              </a:ext>
            </a:extLst>
          </p:cNvPr>
          <p:cNvSpPr>
            <a:spLocks noGrp="1"/>
          </p:cNvSpPr>
          <p:nvPr>
            <p:ph type="dt" sz="half" idx="10"/>
          </p:nvPr>
        </p:nvSpPr>
        <p:spPr/>
        <p:txBody>
          <a:bodyPr/>
          <a:lstStyle/>
          <a:p>
            <a:fld id="{F3C81A88-4A21-4EC2-9E92-3D0FE17FAFFE}" type="datetimeFigureOut">
              <a:rPr lang="sl-SI" smtClean="0"/>
              <a:t>5. 05. 2026</a:t>
            </a:fld>
            <a:endParaRPr lang="sl-SI"/>
          </a:p>
        </p:txBody>
      </p:sp>
      <p:sp>
        <p:nvSpPr>
          <p:cNvPr id="5" name="Označba mesta noge 4">
            <a:extLst>
              <a:ext uri="{FF2B5EF4-FFF2-40B4-BE49-F238E27FC236}">
                <a16:creationId xmlns:a16="http://schemas.microsoft.com/office/drawing/2014/main" id="{CB30F1B2-FFA1-F818-3F1D-0492F22C707A}"/>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577AC973-7BBD-3153-3DCE-5C717B0E7A0B}"/>
              </a:ext>
            </a:extLst>
          </p:cNvPr>
          <p:cNvSpPr>
            <a:spLocks noGrp="1"/>
          </p:cNvSpPr>
          <p:nvPr>
            <p:ph type="sldNum" sz="quarter" idx="12"/>
          </p:nvPr>
        </p:nvSpPr>
        <p:spPr/>
        <p:txBody>
          <a:bodyPr/>
          <a:lstStyle/>
          <a:p>
            <a:fld id="{50C9C8FB-2E31-42FB-A470-75E70F95FA6E}" type="slidenum">
              <a:rPr lang="sl-SI" smtClean="0"/>
              <a:t>‹#›</a:t>
            </a:fld>
            <a:endParaRPr lang="sl-SI"/>
          </a:p>
        </p:txBody>
      </p:sp>
    </p:spTree>
    <p:extLst>
      <p:ext uri="{BB962C8B-B14F-4D97-AF65-F5344CB8AC3E}">
        <p14:creationId xmlns:p14="http://schemas.microsoft.com/office/powerpoint/2010/main" val="3485294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a:extLst>
              <a:ext uri="{FF2B5EF4-FFF2-40B4-BE49-F238E27FC236}">
                <a16:creationId xmlns:a16="http://schemas.microsoft.com/office/drawing/2014/main" id="{6FC0B4A1-51DA-9689-FD76-047704542113}"/>
              </a:ext>
            </a:extLst>
          </p:cNvPr>
          <p:cNvSpPr>
            <a:spLocks noGrp="1"/>
          </p:cNvSpPr>
          <p:nvPr>
            <p:ph type="title" orient="vert"/>
          </p:nvPr>
        </p:nvSpPr>
        <p:spPr>
          <a:xfrm>
            <a:off x="8724900" y="365125"/>
            <a:ext cx="2628900" cy="5811838"/>
          </a:xfrm>
        </p:spPr>
        <p:txBody>
          <a:bodyPr vert="eaVert"/>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D3FBB4BA-9F72-6EC2-AE16-1795095FDCC9}"/>
              </a:ext>
            </a:extLst>
          </p:cNvPr>
          <p:cNvSpPr>
            <a:spLocks noGrp="1"/>
          </p:cNvSpPr>
          <p:nvPr>
            <p:ph type="body" orient="vert" idx="1"/>
          </p:nvPr>
        </p:nvSpPr>
        <p:spPr>
          <a:xfrm>
            <a:off x="838200" y="365125"/>
            <a:ext cx="7734300" cy="5811838"/>
          </a:xfrm>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0BEECE35-F701-5490-4DF8-561A75BFEC7C}"/>
              </a:ext>
            </a:extLst>
          </p:cNvPr>
          <p:cNvSpPr>
            <a:spLocks noGrp="1"/>
          </p:cNvSpPr>
          <p:nvPr>
            <p:ph type="dt" sz="half" idx="10"/>
          </p:nvPr>
        </p:nvSpPr>
        <p:spPr/>
        <p:txBody>
          <a:bodyPr/>
          <a:lstStyle/>
          <a:p>
            <a:fld id="{F3C81A88-4A21-4EC2-9E92-3D0FE17FAFFE}" type="datetimeFigureOut">
              <a:rPr lang="sl-SI" smtClean="0"/>
              <a:t>5. 05. 2026</a:t>
            </a:fld>
            <a:endParaRPr lang="sl-SI"/>
          </a:p>
        </p:txBody>
      </p:sp>
      <p:sp>
        <p:nvSpPr>
          <p:cNvPr id="5" name="Označba mesta noge 4">
            <a:extLst>
              <a:ext uri="{FF2B5EF4-FFF2-40B4-BE49-F238E27FC236}">
                <a16:creationId xmlns:a16="http://schemas.microsoft.com/office/drawing/2014/main" id="{51C3CA7D-9158-4A50-603C-9C65FB49FC7A}"/>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24B7C6C3-A6A9-9B13-638E-8867A84F9F88}"/>
              </a:ext>
            </a:extLst>
          </p:cNvPr>
          <p:cNvSpPr>
            <a:spLocks noGrp="1"/>
          </p:cNvSpPr>
          <p:nvPr>
            <p:ph type="sldNum" sz="quarter" idx="12"/>
          </p:nvPr>
        </p:nvSpPr>
        <p:spPr/>
        <p:txBody>
          <a:bodyPr/>
          <a:lstStyle/>
          <a:p>
            <a:fld id="{50C9C8FB-2E31-42FB-A470-75E70F95FA6E}" type="slidenum">
              <a:rPr lang="sl-SI" smtClean="0"/>
              <a:t>‹#›</a:t>
            </a:fld>
            <a:endParaRPr lang="sl-SI"/>
          </a:p>
        </p:txBody>
      </p:sp>
    </p:spTree>
    <p:extLst>
      <p:ext uri="{BB962C8B-B14F-4D97-AF65-F5344CB8AC3E}">
        <p14:creationId xmlns:p14="http://schemas.microsoft.com/office/powerpoint/2010/main" val="2796634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aslov in vsebina">
  <p:cSld name="1_Naslov in vsebina">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838200" y="51177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C92"/>
              </a:buClr>
              <a:buSzPts val="4000"/>
              <a:buFont typeface="Calibri"/>
              <a:buNone/>
              <a:defRPr sz="4000">
                <a:solidFill>
                  <a:srgbClr val="007C9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body" idx="1"/>
          </p:nvPr>
        </p:nvSpPr>
        <p:spPr>
          <a:xfrm>
            <a:off x="838199" y="1825625"/>
            <a:ext cx="10515599"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81000" algn="l">
              <a:lnSpc>
                <a:spcPct val="90000"/>
              </a:lnSpc>
              <a:spcBef>
                <a:spcPts val="500"/>
              </a:spcBef>
              <a:spcAft>
                <a:spcPts val="0"/>
              </a:spcAft>
              <a:buClr>
                <a:schemeClr val="dk1"/>
              </a:buClr>
              <a:buSzPts val="2400"/>
              <a:buChar char="•"/>
              <a:defRPr>
                <a:latin typeface="Calibri"/>
                <a:ea typeface="Calibri"/>
                <a:cs typeface="Calibri"/>
                <a:sym typeface="Calibri"/>
              </a:defRPr>
            </a:lvl2pPr>
            <a:lvl3pPr marL="1371600" lvl="2" indent="-355600" algn="l">
              <a:lnSpc>
                <a:spcPct val="90000"/>
              </a:lnSpc>
              <a:spcBef>
                <a:spcPts val="500"/>
              </a:spcBef>
              <a:spcAft>
                <a:spcPts val="0"/>
              </a:spcAft>
              <a:buClr>
                <a:schemeClr val="dk1"/>
              </a:buClr>
              <a:buSzPts val="2000"/>
              <a:buChar char="•"/>
              <a:defRPr>
                <a:latin typeface="Calibri"/>
                <a:ea typeface="Calibri"/>
                <a:cs typeface="Calibri"/>
                <a:sym typeface="Calibri"/>
              </a:defRPr>
            </a:lvl3pPr>
            <a:lvl4pPr marL="1828800" lvl="3" indent="-342900" algn="l">
              <a:lnSpc>
                <a:spcPct val="90000"/>
              </a:lnSpc>
              <a:spcBef>
                <a:spcPts val="500"/>
              </a:spcBef>
              <a:spcAft>
                <a:spcPts val="0"/>
              </a:spcAft>
              <a:buClr>
                <a:schemeClr val="dk1"/>
              </a:buClr>
              <a:buSzPts val="1800"/>
              <a:buChar char="•"/>
              <a:defRPr>
                <a:latin typeface="Calibri"/>
                <a:ea typeface="Calibri"/>
                <a:cs typeface="Calibri"/>
                <a:sym typeface="Calibri"/>
              </a:defRPr>
            </a:lvl4pPr>
            <a:lvl5pPr marL="2286000" lvl="4" indent="-342900" algn="l">
              <a:lnSpc>
                <a:spcPct val="90000"/>
              </a:lnSpc>
              <a:spcBef>
                <a:spcPts val="500"/>
              </a:spcBef>
              <a:spcAft>
                <a:spcPts val="0"/>
              </a:spcAft>
              <a:buClr>
                <a:schemeClr val="dk1"/>
              </a:buClr>
              <a:buSzPts val="1800"/>
              <a:buChar char="•"/>
              <a:defRPr>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8" name="Google Shape;18;p3"/>
          <p:cNvPicPr preferRelativeResize="0"/>
          <p:nvPr/>
        </p:nvPicPr>
        <p:blipFill rotWithShape="1">
          <a:blip r:embed="rId2">
            <a:alphaModFix/>
          </a:blip>
          <a:srcRect/>
          <a:stretch/>
        </p:blipFill>
        <p:spPr>
          <a:xfrm>
            <a:off x="0" y="0"/>
            <a:ext cx="12192000" cy="787400"/>
          </a:xfrm>
          <a:prstGeom prst="rect">
            <a:avLst/>
          </a:prstGeom>
          <a:noFill/>
          <a:ln>
            <a:noFill/>
          </a:ln>
        </p:spPr>
      </p:pic>
      <p:pic>
        <p:nvPicPr>
          <p:cNvPr id="19" name="Google Shape;19;p3"/>
          <p:cNvPicPr preferRelativeResize="0"/>
          <p:nvPr/>
        </p:nvPicPr>
        <p:blipFill rotWithShape="1">
          <a:blip r:embed="rId3">
            <a:alphaModFix/>
          </a:blip>
          <a:srcRect/>
          <a:stretch/>
        </p:blipFill>
        <p:spPr>
          <a:xfrm>
            <a:off x="0" y="6711950"/>
            <a:ext cx="12192000" cy="146050"/>
          </a:xfrm>
          <a:prstGeom prst="rect">
            <a:avLst/>
          </a:prstGeom>
          <a:noFill/>
          <a:ln>
            <a:noFill/>
          </a:ln>
        </p:spPr>
      </p:pic>
    </p:spTree>
    <p:extLst>
      <p:ext uri="{BB962C8B-B14F-4D97-AF65-F5344CB8AC3E}">
        <p14:creationId xmlns:p14="http://schemas.microsoft.com/office/powerpoint/2010/main" val="13594863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tx1"/>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sz="2800" b="1" i="0">
                <a:solidFill>
                  <a:srgbClr val="FF0000"/>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defRPr sz="1100" b="1" i="0">
                <a:solidFill>
                  <a:srgbClr val="767070"/>
                </a:solidFill>
                <a:latin typeface="Calibri"/>
                <a:cs typeface="Calibri"/>
              </a:defRPr>
            </a:lvl1pPr>
          </a:lstStyle>
          <a:p>
            <a:pPr marL="12700">
              <a:lnSpc>
                <a:spcPts val="1150"/>
              </a:lnSpc>
            </a:pPr>
            <a:r>
              <a:rPr dirty="0"/>
              <a:t>8.</a:t>
            </a:r>
            <a:r>
              <a:rPr spc="5" dirty="0"/>
              <a:t> </a:t>
            </a:r>
            <a:r>
              <a:rPr dirty="0"/>
              <a:t>konferenca</a:t>
            </a:r>
            <a:r>
              <a:rPr spc="-25" dirty="0"/>
              <a:t> </a:t>
            </a:r>
            <a:r>
              <a:rPr dirty="0"/>
              <a:t>učiteljev/-ic</a:t>
            </a:r>
            <a:r>
              <a:rPr spc="-30" dirty="0"/>
              <a:t> </a:t>
            </a:r>
            <a:r>
              <a:rPr spc="-10" dirty="0"/>
              <a:t>naravoslovnih</a:t>
            </a:r>
            <a:r>
              <a:rPr spc="-35" dirty="0"/>
              <a:t> </a:t>
            </a:r>
            <a:r>
              <a:rPr dirty="0"/>
              <a:t>predmetov</a:t>
            </a:r>
            <a:r>
              <a:rPr spc="10" dirty="0"/>
              <a:t> </a:t>
            </a:r>
            <a:r>
              <a:rPr spc="-50" dirty="0"/>
              <a:t>–</a:t>
            </a:r>
          </a:p>
          <a:p>
            <a:pPr marL="12700">
              <a:lnSpc>
                <a:spcPct val="100000"/>
              </a:lnSpc>
            </a:pPr>
            <a:r>
              <a:rPr dirty="0"/>
              <a:t>NAK</a:t>
            </a:r>
            <a:r>
              <a:rPr spc="-25" dirty="0"/>
              <a:t> </a:t>
            </a:r>
            <a:r>
              <a:rPr spc="-20" dirty="0"/>
              <a:t>2025</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5/5/2026</a:t>
            </a:fld>
            <a:endParaRPr lang="en-US"/>
          </a:p>
        </p:txBody>
      </p:sp>
      <p:sp>
        <p:nvSpPr>
          <p:cNvPr id="6" name="Holder 6"/>
          <p:cNvSpPr>
            <a:spLocks noGrp="1"/>
          </p:cNvSpPr>
          <p:nvPr>
            <p:ph type="sldNum" sz="quarter" idx="7"/>
          </p:nvPr>
        </p:nvSpPr>
        <p:spPr/>
        <p:txBody>
          <a:bodyPr lIns="0" tIns="0" rIns="0" bIns="0"/>
          <a:lstStyle>
            <a:lvl1pPr>
              <a:defRPr sz="1100" b="0" i="0">
                <a:solidFill>
                  <a:srgbClr val="5B9BD4"/>
                </a:solidFill>
                <a:latin typeface="Calibri"/>
                <a:cs typeface="Calibri"/>
              </a:defRPr>
            </a:lvl1pPr>
          </a:lstStyle>
          <a:p>
            <a:pPr marL="38100">
              <a:lnSpc>
                <a:spcPts val="1150"/>
              </a:lnSpc>
            </a:pPr>
            <a:fld id="{81D60167-4931-47E6-BA6A-407CBD079E47}" type="slidenum">
              <a:rPr spc="-25" dirty="0"/>
              <a:t>‹#›</a:t>
            </a:fld>
            <a:endParaRPr spc="-25" dirty="0"/>
          </a:p>
        </p:txBody>
      </p:sp>
    </p:spTree>
    <p:extLst>
      <p:ext uri="{BB962C8B-B14F-4D97-AF65-F5344CB8AC3E}">
        <p14:creationId xmlns:p14="http://schemas.microsoft.com/office/powerpoint/2010/main" val="16757198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chemeClr val="tx1"/>
                </a:solidFill>
                <a:latin typeface="Segoe UI"/>
                <a:cs typeface="Segoe UI"/>
              </a:defRPr>
            </a:lvl1pPr>
          </a:lstStyle>
          <a:p>
            <a:endParaRPr/>
          </a:p>
        </p:txBody>
      </p:sp>
      <p:sp>
        <p:nvSpPr>
          <p:cNvPr id="3" name="Holder 3"/>
          <p:cNvSpPr>
            <a:spLocks noGrp="1"/>
          </p:cNvSpPr>
          <p:nvPr>
            <p:ph type="ftr" sz="quarter" idx="5"/>
          </p:nvPr>
        </p:nvSpPr>
        <p:spPr/>
        <p:txBody>
          <a:bodyPr lIns="0" tIns="0" rIns="0" bIns="0"/>
          <a:lstStyle>
            <a:lvl1pPr>
              <a:defRPr sz="1100" b="1" i="0">
                <a:solidFill>
                  <a:srgbClr val="767070"/>
                </a:solidFill>
                <a:latin typeface="Calibri"/>
                <a:cs typeface="Calibri"/>
              </a:defRPr>
            </a:lvl1pPr>
          </a:lstStyle>
          <a:p>
            <a:pPr marL="12700">
              <a:lnSpc>
                <a:spcPts val="1150"/>
              </a:lnSpc>
            </a:pPr>
            <a:r>
              <a:rPr dirty="0"/>
              <a:t>8.</a:t>
            </a:r>
            <a:r>
              <a:rPr spc="5" dirty="0"/>
              <a:t> </a:t>
            </a:r>
            <a:r>
              <a:rPr dirty="0"/>
              <a:t>konferenca</a:t>
            </a:r>
            <a:r>
              <a:rPr spc="-25" dirty="0"/>
              <a:t> </a:t>
            </a:r>
            <a:r>
              <a:rPr dirty="0"/>
              <a:t>učiteljev/-ic</a:t>
            </a:r>
            <a:r>
              <a:rPr spc="-30" dirty="0"/>
              <a:t> </a:t>
            </a:r>
            <a:r>
              <a:rPr spc="-10" dirty="0"/>
              <a:t>naravoslovnih</a:t>
            </a:r>
            <a:r>
              <a:rPr spc="-35" dirty="0"/>
              <a:t> </a:t>
            </a:r>
            <a:r>
              <a:rPr dirty="0"/>
              <a:t>predmetov</a:t>
            </a:r>
            <a:r>
              <a:rPr spc="10" dirty="0"/>
              <a:t> </a:t>
            </a:r>
            <a:r>
              <a:rPr spc="-50" dirty="0"/>
              <a:t>–</a:t>
            </a:r>
          </a:p>
          <a:p>
            <a:pPr marL="12700">
              <a:lnSpc>
                <a:spcPct val="100000"/>
              </a:lnSpc>
            </a:pPr>
            <a:r>
              <a:rPr dirty="0"/>
              <a:t>NAK</a:t>
            </a:r>
            <a:r>
              <a:rPr spc="-30" dirty="0"/>
              <a:t> </a:t>
            </a:r>
            <a:r>
              <a:rPr spc="-20" dirty="0"/>
              <a:t>2025</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5/5/2026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5833528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3BB44-4CB1-F789-7B1F-F2E36C98C9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l-SI"/>
          </a:p>
        </p:txBody>
      </p:sp>
      <p:sp>
        <p:nvSpPr>
          <p:cNvPr id="3" name="Subtitle 2">
            <a:extLst>
              <a:ext uri="{FF2B5EF4-FFF2-40B4-BE49-F238E27FC236}">
                <a16:creationId xmlns:a16="http://schemas.microsoft.com/office/drawing/2014/main" id="{474DECBC-140A-51A5-4A59-B517DA2F29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l-SI"/>
          </a:p>
        </p:txBody>
      </p:sp>
      <p:sp>
        <p:nvSpPr>
          <p:cNvPr id="4" name="Date Placeholder 3">
            <a:extLst>
              <a:ext uri="{FF2B5EF4-FFF2-40B4-BE49-F238E27FC236}">
                <a16:creationId xmlns:a16="http://schemas.microsoft.com/office/drawing/2014/main" id="{6787D952-DE7A-D0BC-AFFC-AA1DC2E6C2E4}"/>
              </a:ext>
            </a:extLst>
          </p:cNvPr>
          <p:cNvSpPr>
            <a:spLocks noGrp="1"/>
          </p:cNvSpPr>
          <p:nvPr>
            <p:ph type="dt" sz="half" idx="10"/>
          </p:nvPr>
        </p:nvSpPr>
        <p:spPr/>
        <p:txBody>
          <a:bodyPr/>
          <a:lstStyle/>
          <a:p>
            <a:fld id="{8CCBB488-3462-469C-A004-D6E0C040578B}" type="datetimeFigureOut">
              <a:rPr lang="sl-SI" smtClean="0"/>
              <a:t>5. 05. 2026</a:t>
            </a:fld>
            <a:endParaRPr lang="sl-SI"/>
          </a:p>
        </p:txBody>
      </p:sp>
      <p:sp>
        <p:nvSpPr>
          <p:cNvPr id="5" name="Footer Placeholder 4">
            <a:extLst>
              <a:ext uri="{FF2B5EF4-FFF2-40B4-BE49-F238E27FC236}">
                <a16:creationId xmlns:a16="http://schemas.microsoft.com/office/drawing/2014/main" id="{FFE8B173-DD90-023F-14E2-C4BB22956A5B}"/>
              </a:ext>
            </a:extLst>
          </p:cNvPr>
          <p:cNvSpPr>
            <a:spLocks noGrp="1"/>
          </p:cNvSpPr>
          <p:nvPr>
            <p:ph type="ftr" sz="quarter" idx="11"/>
          </p:nvPr>
        </p:nvSpPr>
        <p:spPr/>
        <p:txBody>
          <a:bodyPr/>
          <a:lstStyle/>
          <a:p>
            <a:endParaRPr lang="sl-SI"/>
          </a:p>
        </p:txBody>
      </p:sp>
      <p:sp>
        <p:nvSpPr>
          <p:cNvPr id="6" name="Slide Number Placeholder 5">
            <a:extLst>
              <a:ext uri="{FF2B5EF4-FFF2-40B4-BE49-F238E27FC236}">
                <a16:creationId xmlns:a16="http://schemas.microsoft.com/office/drawing/2014/main" id="{CA1E5EB9-8371-D346-5BC0-8C44CF83E88C}"/>
              </a:ext>
            </a:extLst>
          </p:cNvPr>
          <p:cNvSpPr>
            <a:spLocks noGrp="1"/>
          </p:cNvSpPr>
          <p:nvPr>
            <p:ph type="sldNum" sz="quarter" idx="12"/>
          </p:nvPr>
        </p:nvSpPr>
        <p:spPr/>
        <p:txBody>
          <a:bodyPr/>
          <a:lstStyle/>
          <a:p>
            <a:fld id="{DB94C4E2-E874-432A-9552-A1294D38C223}" type="slidenum">
              <a:rPr lang="sl-SI" smtClean="0"/>
              <a:t>‹#›</a:t>
            </a:fld>
            <a:endParaRPr lang="sl-SI"/>
          </a:p>
        </p:txBody>
      </p:sp>
    </p:spTree>
    <p:extLst>
      <p:ext uri="{BB962C8B-B14F-4D97-AF65-F5344CB8AC3E}">
        <p14:creationId xmlns:p14="http://schemas.microsoft.com/office/powerpoint/2010/main" val="17539909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B27EE-6C75-A13E-E9DA-3CEFB78EF3EB}"/>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24E4DBC6-FEC5-8308-97E5-11EFA3892C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E5454D20-F9B3-5AEA-C027-B8BE9F7DCFBF}"/>
              </a:ext>
            </a:extLst>
          </p:cNvPr>
          <p:cNvSpPr>
            <a:spLocks noGrp="1"/>
          </p:cNvSpPr>
          <p:nvPr>
            <p:ph type="dt" sz="half" idx="10"/>
          </p:nvPr>
        </p:nvSpPr>
        <p:spPr/>
        <p:txBody>
          <a:bodyPr/>
          <a:lstStyle/>
          <a:p>
            <a:fld id="{8CCBB488-3462-469C-A004-D6E0C040578B}" type="datetimeFigureOut">
              <a:rPr lang="sl-SI" smtClean="0"/>
              <a:t>5. 05. 2026</a:t>
            </a:fld>
            <a:endParaRPr lang="sl-SI"/>
          </a:p>
        </p:txBody>
      </p:sp>
      <p:sp>
        <p:nvSpPr>
          <p:cNvPr id="5" name="Footer Placeholder 4">
            <a:extLst>
              <a:ext uri="{FF2B5EF4-FFF2-40B4-BE49-F238E27FC236}">
                <a16:creationId xmlns:a16="http://schemas.microsoft.com/office/drawing/2014/main" id="{037ACD30-4EEF-96DB-729C-02C08C58E436}"/>
              </a:ext>
            </a:extLst>
          </p:cNvPr>
          <p:cNvSpPr>
            <a:spLocks noGrp="1"/>
          </p:cNvSpPr>
          <p:nvPr>
            <p:ph type="ftr" sz="quarter" idx="11"/>
          </p:nvPr>
        </p:nvSpPr>
        <p:spPr/>
        <p:txBody>
          <a:bodyPr/>
          <a:lstStyle/>
          <a:p>
            <a:endParaRPr lang="sl-SI"/>
          </a:p>
        </p:txBody>
      </p:sp>
      <p:sp>
        <p:nvSpPr>
          <p:cNvPr id="6" name="Slide Number Placeholder 5">
            <a:extLst>
              <a:ext uri="{FF2B5EF4-FFF2-40B4-BE49-F238E27FC236}">
                <a16:creationId xmlns:a16="http://schemas.microsoft.com/office/drawing/2014/main" id="{B58CD5E1-A5BB-8DE0-105E-32F21CE998DF}"/>
              </a:ext>
            </a:extLst>
          </p:cNvPr>
          <p:cNvSpPr>
            <a:spLocks noGrp="1"/>
          </p:cNvSpPr>
          <p:nvPr>
            <p:ph type="sldNum" sz="quarter" idx="12"/>
          </p:nvPr>
        </p:nvSpPr>
        <p:spPr/>
        <p:txBody>
          <a:bodyPr/>
          <a:lstStyle/>
          <a:p>
            <a:fld id="{DB94C4E2-E874-432A-9552-A1294D38C223}" type="slidenum">
              <a:rPr lang="sl-SI" smtClean="0"/>
              <a:t>‹#›</a:t>
            </a:fld>
            <a:endParaRPr lang="sl-SI"/>
          </a:p>
        </p:txBody>
      </p:sp>
    </p:spTree>
    <p:extLst>
      <p:ext uri="{BB962C8B-B14F-4D97-AF65-F5344CB8AC3E}">
        <p14:creationId xmlns:p14="http://schemas.microsoft.com/office/powerpoint/2010/main" val="22339876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126AF-1D12-1220-F09D-868BC3C590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l-SI"/>
          </a:p>
        </p:txBody>
      </p:sp>
      <p:sp>
        <p:nvSpPr>
          <p:cNvPr id="3" name="Text Placeholder 2">
            <a:extLst>
              <a:ext uri="{FF2B5EF4-FFF2-40B4-BE49-F238E27FC236}">
                <a16:creationId xmlns:a16="http://schemas.microsoft.com/office/drawing/2014/main" id="{85991554-4E55-3F15-B8D9-685171043D2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5FD497-F7EF-CEE0-8D59-3D5D3F1349D3}"/>
              </a:ext>
            </a:extLst>
          </p:cNvPr>
          <p:cNvSpPr>
            <a:spLocks noGrp="1"/>
          </p:cNvSpPr>
          <p:nvPr>
            <p:ph type="dt" sz="half" idx="10"/>
          </p:nvPr>
        </p:nvSpPr>
        <p:spPr/>
        <p:txBody>
          <a:bodyPr/>
          <a:lstStyle/>
          <a:p>
            <a:fld id="{8CCBB488-3462-469C-A004-D6E0C040578B}" type="datetimeFigureOut">
              <a:rPr lang="sl-SI" smtClean="0"/>
              <a:t>5. 05. 2026</a:t>
            </a:fld>
            <a:endParaRPr lang="sl-SI"/>
          </a:p>
        </p:txBody>
      </p:sp>
      <p:sp>
        <p:nvSpPr>
          <p:cNvPr id="5" name="Footer Placeholder 4">
            <a:extLst>
              <a:ext uri="{FF2B5EF4-FFF2-40B4-BE49-F238E27FC236}">
                <a16:creationId xmlns:a16="http://schemas.microsoft.com/office/drawing/2014/main" id="{08868FD4-27FE-F63C-F01A-EBA38C7CE02D}"/>
              </a:ext>
            </a:extLst>
          </p:cNvPr>
          <p:cNvSpPr>
            <a:spLocks noGrp="1"/>
          </p:cNvSpPr>
          <p:nvPr>
            <p:ph type="ftr" sz="quarter" idx="11"/>
          </p:nvPr>
        </p:nvSpPr>
        <p:spPr/>
        <p:txBody>
          <a:bodyPr/>
          <a:lstStyle/>
          <a:p>
            <a:endParaRPr lang="sl-SI"/>
          </a:p>
        </p:txBody>
      </p:sp>
      <p:sp>
        <p:nvSpPr>
          <p:cNvPr id="6" name="Slide Number Placeholder 5">
            <a:extLst>
              <a:ext uri="{FF2B5EF4-FFF2-40B4-BE49-F238E27FC236}">
                <a16:creationId xmlns:a16="http://schemas.microsoft.com/office/drawing/2014/main" id="{2167EDC4-4F3C-43BE-2E4D-0E67E021834A}"/>
              </a:ext>
            </a:extLst>
          </p:cNvPr>
          <p:cNvSpPr>
            <a:spLocks noGrp="1"/>
          </p:cNvSpPr>
          <p:nvPr>
            <p:ph type="sldNum" sz="quarter" idx="12"/>
          </p:nvPr>
        </p:nvSpPr>
        <p:spPr/>
        <p:txBody>
          <a:bodyPr/>
          <a:lstStyle/>
          <a:p>
            <a:fld id="{DB94C4E2-E874-432A-9552-A1294D38C223}" type="slidenum">
              <a:rPr lang="sl-SI" smtClean="0"/>
              <a:t>‹#›</a:t>
            </a:fld>
            <a:endParaRPr lang="sl-SI"/>
          </a:p>
        </p:txBody>
      </p:sp>
    </p:spTree>
    <p:extLst>
      <p:ext uri="{BB962C8B-B14F-4D97-AF65-F5344CB8AC3E}">
        <p14:creationId xmlns:p14="http://schemas.microsoft.com/office/powerpoint/2010/main" val="4888827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50459-34E6-74F3-8D7F-227473863143}"/>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D4694B56-372E-ABF2-D1EC-D46084A0D1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D4B5C537-B55A-31B5-93F4-1D2C12ECF6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23B163A3-C1AB-44A7-D5D9-DCD43220499C}"/>
              </a:ext>
            </a:extLst>
          </p:cNvPr>
          <p:cNvSpPr>
            <a:spLocks noGrp="1"/>
          </p:cNvSpPr>
          <p:nvPr>
            <p:ph type="dt" sz="half" idx="10"/>
          </p:nvPr>
        </p:nvSpPr>
        <p:spPr/>
        <p:txBody>
          <a:bodyPr/>
          <a:lstStyle/>
          <a:p>
            <a:fld id="{8CCBB488-3462-469C-A004-D6E0C040578B}" type="datetimeFigureOut">
              <a:rPr lang="sl-SI" smtClean="0"/>
              <a:t>5. 05. 2026</a:t>
            </a:fld>
            <a:endParaRPr lang="sl-SI"/>
          </a:p>
        </p:txBody>
      </p:sp>
      <p:sp>
        <p:nvSpPr>
          <p:cNvPr id="6" name="Footer Placeholder 5">
            <a:extLst>
              <a:ext uri="{FF2B5EF4-FFF2-40B4-BE49-F238E27FC236}">
                <a16:creationId xmlns:a16="http://schemas.microsoft.com/office/drawing/2014/main" id="{A5190B1D-0A4C-5468-5A44-9706D4A8AD23}"/>
              </a:ext>
            </a:extLst>
          </p:cNvPr>
          <p:cNvSpPr>
            <a:spLocks noGrp="1"/>
          </p:cNvSpPr>
          <p:nvPr>
            <p:ph type="ftr" sz="quarter" idx="11"/>
          </p:nvPr>
        </p:nvSpPr>
        <p:spPr/>
        <p:txBody>
          <a:bodyPr/>
          <a:lstStyle/>
          <a:p>
            <a:endParaRPr lang="sl-SI"/>
          </a:p>
        </p:txBody>
      </p:sp>
      <p:sp>
        <p:nvSpPr>
          <p:cNvPr id="7" name="Slide Number Placeholder 6">
            <a:extLst>
              <a:ext uri="{FF2B5EF4-FFF2-40B4-BE49-F238E27FC236}">
                <a16:creationId xmlns:a16="http://schemas.microsoft.com/office/drawing/2014/main" id="{00582168-8498-DEB6-B402-8E2842076DDA}"/>
              </a:ext>
            </a:extLst>
          </p:cNvPr>
          <p:cNvSpPr>
            <a:spLocks noGrp="1"/>
          </p:cNvSpPr>
          <p:nvPr>
            <p:ph type="sldNum" sz="quarter" idx="12"/>
          </p:nvPr>
        </p:nvSpPr>
        <p:spPr/>
        <p:txBody>
          <a:bodyPr/>
          <a:lstStyle/>
          <a:p>
            <a:fld id="{DB94C4E2-E874-432A-9552-A1294D38C223}" type="slidenum">
              <a:rPr lang="sl-SI" smtClean="0"/>
              <a:t>‹#›</a:t>
            </a:fld>
            <a:endParaRPr lang="sl-SI"/>
          </a:p>
        </p:txBody>
      </p:sp>
    </p:spTree>
    <p:extLst>
      <p:ext uri="{BB962C8B-B14F-4D97-AF65-F5344CB8AC3E}">
        <p14:creationId xmlns:p14="http://schemas.microsoft.com/office/powerpoint/2010/main" val="7485339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6FD88-B811-F4A6-C288-E56FD95B1430}"/>
              </a:ext>
            </a:extLst>
          </p:cNvPr>
          <p:cNvSpPr>
            <a:spLocks noGrp="1"/>
          </p:cNvSpPr>
          <p:nvPr>
            <p:ph type="title"/>
          </p:nvPr>
        </p:nvSpPr>
        <p:spPr>
          <a:xfrm>
            <a:off x="839788" y="365125"/>
            <a:ext cx="10515600" cy="1325563"/>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1E769CB5-5444-30FE-A5C9-9CA10C0DA7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3278C1-7ECB-1BCA-8E94-958EDE70284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4C589EA8-8EC6-112F-E1C7-79A084D695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65D44C-E248-C29A-B501-744A59B6CCC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a:extLst>
              <a:ext uri="{FF2B5EF4-FFF2-40B4-BE49-F238E27FC236}">
                <a16:creationId xmlns:a16="http://schemas.microsoft.com/office/drawing/2014/main" id="{262C1394-2444-1AA7-D538-BBFC9C0A149A}"/>
              </a:ext>
            </a:extLst>
          </p:cNvPr>
          <p:cNvSpPr>
            <a:spLocks noGrp="1"/>
          </p:cNvSpPr>
          <p:nvPr>
            <p:ph type="dt" sz="half" idx="10"/>
          </p:nvPr>
        </p:nvSpPr>
        <p:spPr/>
        <p:txBody>
          <a:bodyPr/>
          <a:lstStyle/>
          <a:p>
            <a:fld id="{8CCBB488-3462-469C-A004-D6E0C040578B}" type="datetimeFigureOut">
              <a:rPr lang="sl-SI" smtClean="0"/>
              <a:t>5. 05. 2026</a:t>
            </a:fld>
            <a:endParaRPr lang="sl-SI"/>
          </a:p>
        </p:txBody>
      </p:sp>
      <p:sp>
        <p:nvSpPr>
          <p:cNvPr id="8" name="Footer Placeholder 7">
            <a:extLst>
              <a:ext uri="{FF2B5EF4-FFF2-40B4-BE49-F238E27FC236}">
                <a16:creationId xmlns:a16="http://schemas.microsoft.com/office/drawing/2014/main" id="{EC19299B-8179-CCEF-88EC-EDB54B2831DB}"/>
              </a:ext>
            </a:extLst>
          </p:cNvPr>
          <p:cNvSpPr>
            <a:spLocks noGrp="1"/>
          </p:cNvSpPr>
          <p:nvPr>
            <p:ph type="ftr" sz="quarter" idx="11"/>
          </p:nvPr>
        </p:nvSpPr>
        <p:spPr/>
        <p:txBody>
          <a:bodyPr/>
          <a:lstStyle/>
          <a:p>
            <a:endParaRPr lang="sl-SI"/>
          </a:p>
        </p:txBody>
      </p:sp>
      <p:sp>
        <p:nvSpPr>
          <p:cNvPr id="9" name="Slide Number Placeholder 8">
            <a:extLst>
              <a:ext uri="{FF2B5EF4-FFF2-40B4-BE49-F238E27FC236}">
                <a16:creationId xmlns:a16="http://schemas.microsoft.com/office/drawing/2014/main" id="{7CA31116-7CE6-757C-F045-009B48B4E36A}"/>
              </a:ext>
            </a:extLst>
          </p:cNvPr>
          <p:cNvSpPr>
            <a:spLocks noGrp="1"/>
          </p:cNvSpPr>
          <p:nvPr>
            <p:ph type="sldNum" sz="quarter" idx="12"/>
          </p:nvPr>
        </p:nvSpPr>
        <p:spPr/>
        <p:txBody>
          <a:bodyPr/>
          <a:lstStyle/>
          <a:p>
            <a:fld id="{DB94C4E2-E874-432A-9552-A1294D38C223}" type="slidenum">
              <a:rPr lang="sl-SI" smtClean="0"/>
              <a:t>‹#›</a:t>
            </a:fld>
            <a:endParaRPr lang="sl-SI"/>
          </a:p>
        </p:txBody>
      </p:sp>
    </p:spTree>
    <p:extLst>
      <p:ext uri="{BB962C8B-B14F-4D97-AF65-F5344CB8AC3E}">
        <p14:creationId xmlns:p14="http://schemas.microsoft.com/office/powerpoint/2010/main" val="2605639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slov in vsebina">
    <p:spTree>
      <p:nvGrpSpPr>
        <p:cNvPr id="1" name=""/>
        <p:cNvGrpSpPr/>
        <p:nvPr/>
      </p:nvGrpSpPr>
      <p:grpSpPr>
        <a:xfrm>
          <a:off x="0" y="0"/>
          <a:ext cx="0" cy="0"/>
          <a:chOff x="0" y="0"/>
          <a:chExt cx="0" cy="0"/>
        </a:xfrm>
      </p:grpSpPr>
      <p:sp>
        <p:nvSpPr>
          <p:cNvPr id="11" name="Naslov 10">
            <a:extLst>
              <a:ext uri="{FF2B5EF4-FFF2-40B4-BE49-F238E27FC236}">
                <a16:creationId xmlns:a16="http://schemas.microsoft.com/office/drawing/2014/main" id="{3BB8C943-59DB-E20D-6830-46562F19B3AB}"/>
              </a:ext>
            </a:extLst>
          </p:cNvPr>
          <p:cNvSpPr>
            <a:spLocks noGrp="1"/>
          </p:cNvSpPr>
          <p:nvPr>
            <p:ph type="title" hasCustomPrompt="1"/>
          </p:nvPr>
        </p:nvSpPr>
        <p:spPr>
          <a:xfrm>
            <a:off x="838200" y="511774"/>
            <a:ext cx="10515600" cy="1325563"/>
          </a:xfrm>
        </p:spPr>
        <p:txBody>
          <a:bodyPr>
            <a:normAutofit/>
          </a:bodyPr>
          <a:lstStyle>
            <a:lvl1pPr>
              <a:defRPr sz="3600">
                <a:solidFill>
                  <a:srgbClr val="007C92"/>
                </a:solidFill>
              </a:defRPr>
            </a:lvl1pPr>
          </a:lstStyle>
          <a:p>
            <a:r>
              <a:rPr lang="sl-SI" dirty="0"/>
              <a:t>Naslov</a:t>
            </a:r>
          </a:p>
        </p:txBody>
      </p:sp>
      <p:sp>
        <p:nvSpPr>
          <p:cNvPr id="15" name="Označba mesta vsebine 2">
            <a:extLst>
              <a:ext uri="{FF2B5EF4-FFF2-40B4-BE49-F238E27FC236}">
                <a16:creationId xmlns:a16="http://schemas.microsoft.com/office/drawing/2014/main" id="{5EECD618-1445-73E4-4936-F2EC1890B662}"/>
              </a:ext>
            </a:extLst>
          </p:cNvPr>
          <p:cNvSpPr>
            <a:spLocks noGrp="1"/>
          </p:cNvSpPr>
          <p:nvPr>
            <p:ph sz="half" idx="1"/>
          </p:nvPr>
        </p:nvSpPr>
        <p:spPr>
          <a:xfrm>
            <a:off x="838199" y="1825625"/>
            <a:ext cx="10515599" cy="4351338"/>
          </a:xfrm>
        </p:spPr>
        <p:txBody>
          <a:bodyPr/>
          <a:lstStyle/>
          <a:p>
            <a:pPr lvl="0"/>
            <a:r>
              <a:rPr lang="sl-SI" dirty="0"/>
              <a:t>Kliknite za urejanje slogov besedila matrice</a:t>
            </a:r>
          </a:p>
          <a:p>
            <a:pPr lvl="1"/>
            <a:r>
              <a:rPr lang="sl-SI" dirty="0"/>
              <a:t>Druga raven</a:t>
            </a:r>
          </a:p>
          <a:p>
            <a:pPr lvl="2"/>
            <a:r>
              <a:rPr lang="sl-SI" dirty="0"/>
              <a:t>Tretja raven</a:t>
            </a:r>
          </a:p>
          <a:p>
            <a:pPr lvl="3"/>
            <a:r>
              <a:rPr lang="sl-SI" dirty="0"/>
              <a:t>Četrta raven</a:t>
            </a:r>
          </a:p>
          <a:p>
            <a:pPr lvl="4"/>
            <a:r>
              <a:rPr lang="sl-SI" dirty="0"/>
              <a:t>Peta raven</a:t>
            </a:r>
          </a:p>
        </p:txBody>
      </p:sp>
      <p:pic>
        <p:nvPicPr>
          <p:cNvPr id="3" name="Picture 2">
            <a:extLst>
              <a:ext uri="{FF2B5EF4-FFF2-40B4-BE49-F238E27FC236}">
                <a16:creationId xmlns:a16="http://schemas.microsoft.com/office/drawing/2014/main" id="{A59419E8-D4BC-2F85-E595-27321C5628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787400"/>
          </a:xfrm>
          <a:prstGeom prst="rect">
            <a:avLst/>
          </a:prstGeom>
        </p:spPr>
      </p:pic>
      <p:pic>
        <p:nvPicPr>
          <p:cNvPr id="7" name="Picture 6">
            <a:extLst>
              <a:ext uri="{FF2B5EF4-FFF2-40B4-BE49-F238E27FC236}">
                <a16:creationId xmlns:a16="http://schemas.microsoft.com/office/drawing/2014/main" id="{F7A13C2A-6E79-7B7A-0F77-F73D51913D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711950"/>
            <a:ext cx="12192000" cy="146050"/>
          </a:xfrm>
          <a:prstGeom prst="rect">
            <a:avLst/>
          </a:prstGeom>
        </p:spPr>
      </p:pic>
    </p:spTree>
    <p:extLst>
      <p:ext uri="{BB962C8B-B14F-4D97-AF65-F5344CB8AC3E}">
        <p14:creationId xmlns:p14="http://schemas.microsoft.com/office/powerpoint/2010/main" val="14408873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9EC89-996D-2AFE-C38D-A61CC85BF723}"/>
              </a:ext>
            </a:extLst>
          </p:cNvPr>
          <p:cNvSpPr>
            <a:spLocks noGrp="1"/>
          </p:cNvSpPr>
          <p:nvPr>
            <p:ph type="title"/>
          </p:nvPr>
        </p:nvSpPr>
        <p:spPr/>
        <p:txBody>
          <a:bodyPr/>
          <a:lstStyle/>
          <a:p>
            <a:r>
              <a:rPr lang="en-US"/>
              <a:t>Click to edit Master title style</a:t>
            </a:r>
            <a:endParaRPr lang="sl-SI"/>
          </a:p>
        </p:txBody>
      </p:sp>
      <p:sp>
        <p:nvSpPr>
          <p:cNvPr id="3" name="Date Placeholder 2">
            <a:extLst>
              <a:ext uri="{FF2B5EF4-FFF2-40B4-BE49-F238E27FC236}">
                <a16:creationId xmlns:a16="http://schemas.microsoft.com/office/drawing/2014/main" id="{4AFCFA04-B311-857C-C769-D72A362223AA}"/>
              </a:ext>
            </a:extLst>
          </p:cNvPr>
          <p:cNvSpPr>
            <a:spLocks noGrp="1"/>
          </p:cNvSpPr>
          <p:nvPr>
            <p:ph type="dt" sz="half" idx="10"/>
          </p:nvPr>
        </p:nvSpPr>
        <p:spPr/>
        <p:txBody>
          <a:bodyPr/>
          <a:lstStyle/>
          <a:p>
            <a:fld id="{8CCBB488-3462-469C-A004-D6E0C040578B}" type="datetimeFigureOut">
              <a:rPr lang="sl-SI" smtClean="0"/>
              <a:t>5. 05. 2026</a:t>
            </a:fld>
            <a:endParaRPr lang="sl-SI"/>
          </a:p>
        </p:txBody>
      </p:sp>
      <p:sp>
        <p:nvSpPr>
          <p:cNvPr id="4" name="Footer Placeholder 3">
            <a:extLst>
              <a:ext uri="{FF2B5EF4-FFF2-40B4-BE49-F238E27FC236}">
                <a16:creationId xmlns:a16="http://schemas.microsoft.com/office/drawing/2014/main" id="{43AE4F23-3AB0-939B-9E39-C5640ACEBB33}"/>
              </a:ext>
            </a:extLst>
          </p:cNvPr>
          <p:cNvSpPr>
            <a:spLocks noGrp="1"/>
          </p:cNvSpPr>
          <p:nvPr>
            <p:ph type="ftr" sz="quarter" idx="11"/>
          </p:nvPr>
        </p:nvSpPr>
        <p:spPr/>
        <p:txBody>
          <a:bodyPr/>
          <a:lstStyle/>
          <a:p>
            <a:endParaRPr lang="sl-SI"/>
          </a:p>
        </p:txBody>
      </p:sp>
      <p:sp>
        <p:nvSpPr>
          <p:cNvPr id="5" name="Slide Number Placeholder 4">
            <a:extLst>
              <a:ext uri="{FF2B5EF4-FFF2-40B4-BE49-F238E27FC236}">
                <a16:creationId xmlns:a16="http://schemas.microsoft.com/office/drawing/2014/main" id="{B55E1C4B-20F1-35CD-9F88-FA6AC26AD5C3}"/>
              </a:ext>
            </a:extLst>
          </p:cNvPr>
          <p:cNvSpPr>
            <a:spLocks noGrp="1"/>
          </p:cNvSpPr>
          <p:nvPr>
            <p:ph type="sldNum" sz="quarter" idx="12"/>
          </p:nvPr>
        </p:nvSpPr>
        <p:spPr/>
        <p:txBody>
          <a:bodyPr/>
          <a:lstStyle/>
          <a:p>
            <a:fld id="{DB94C4E2-E874-432A-9552-A1294D38C223}" type="slidenum">
              <a:rPr lang="sl-SI" smtClean="0"/>
              <a:t>‹#›</a:t>
            </a:fld>
            <a:endParaRPr lang="sl-SI"/>
          </a:p>
        </p:txBody>
      </p:sp>
    </p:spTree>
    <p:extLst>
      <p:ext uri="{BB962C8B-B14F-4D97-AF65-F5344CB8AC3E}">
        <p14:creationId xmlns:p14="http://schemas.microsoft.com/office/powerpoint/2010/main" val="9245912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2D0BE1-5C85-096F-B215-5F87F8055164}"/>
              </a:ext>
            </a:extLst>
          </p:cNvPr>
          <p:cNvSpPr>
            <a:spLocks noGrp="1"/>
          </p:cNvSpPr>
          <p:nvPr>
            <p:ph type="dt" sz="half" idx="10"/>
          </p:nvPr>
        </p:nvSpPr>
        <p:spPr/>
        <p:txBody>
          <a:bodyPr/>
          <a:lstStyle/>
          <a:p>
            <a:fld id="{8CCBB488-3462-469C-A004-D6E0C040578B}" type="datetimeFigureOut">
              <a:rPr lang="sl-SI" smtClean="0"/>
              <a:t>5. 05. 2026</a:t>
            </a:fld>
            <a:endParaRPr lang="sl-SI"/>
          </a:p>
        </p:txBody>
      </p:sp>
      <p:sp>
        <p:nvSpPr>
          <p:cNvPr id="3" name="Footer Placeholder 2">
            <a:extLst>
              <a:ext uri="{FF2B5EF4-FFF2-40B4-BE49-F238E27FC236}">
                <a16:creationId xmlns:a16="http://schemas.microsoft.com/office/drawing/2014/main" id="{A25A71B0-15A9-B8C2-5CD2-52CC781A2977}"/>
              </a:ext>
            </a:extLst>
          </p:cNvPr>
          <p:cNvSpPr>
            <a:spLocks noGrp="1"/>
          </p:cNvSpPr>
          <p:nvPr>
            <p:ph type="ftr" sz="quarter" idx="11"/>
          </p:nvPr>
        </p:nvSpPr>
        <p:spPr/>
        <p:txBody>
          <a:bodyPr/>
          <a:lstStyle/>
          <a:p>
            <a:endParaRPr lang="sl-SI"/>
          </a:p>
        </p:txBody>
      </p:sp>
      <p:sp>
        <p:nvSpPr>
          <p:cNvPr id="4" name="Slide Number Placeholder 3">
            <a:extLst>
              <a:ext uri="{FF2B5EF4-FFF2-40B4-BE49-F238E27FC236}">
                <a16:creationId xmlns:a16="http://schemas.microsoft.com/office/drawing/2014/main" id="{415DA048-BE2F-3179-9403-7785F92C42C5}"/>
              </a:ext>
            </a:extLst>
          </p:cNvPr>
          <p:cNvSpPr>
            <a:spLocks noGrp="1"/>
          </p:cNvSpPr>
          <p:nvPr>
            <p:ph type="sldNum" sz="quarter" idx="12"/>
          </p:nvPr>
        </p:nvSpPr>
        <p:spPr/>
        <p:txBody>
          <a:bodyPr/>
          <a:lstStyle/>
          <a:p>
            <a:fld id="{DB94C4E2-E874-432A-9552-A1294D38C223}" type="slidenum">
              <a:rPr lang="sl-SI" smtClean="0"/>
              <a:t>‹#›</a:t>
            </a:fld>
            <a:endParaRPr lang="sl-SI"/>
          </a:p>
        </p:txBody>
      </p:sp>
    </p:spTree>
    <p:extLst>
      <p:ext uri="{BB962C8B-B14F-4D97-AF65-F5344CB8AC3E}">
        <p14:creationId xmlns:p14="http://schemas.microsoft.com/office/powerpoint/2010/main" val="36100172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F8311-6AA5-76F0-57B5-45C3F6FAFF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l-SI"/>
          </a:p>
        </p:txBody>
      </p:sp>
      <p:sp>
        <p:nvSpPr>
          <p:cNvPr id="3" name="Content Placeholder 2">
            <a:extLst>
              <a:ext uri="{FF2B5EF4-FFF2-40B4-BE49-F238E27FC236}">
                <a16:creationId xmlns:a16="http://schemas.microsoft.com/office/drawing/2014/main" id="{95BBF29B-36FA-0417-5A10-D35C7C875B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BFF54668-FEB7-EBF0-D160-7F31799577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315202-1838-FCBC-7233-83FE17B4D792}"/>
              </a:ext>
            </a:extLst>
          </p:cNvPr>
          <p:cNvSpPr>
            <a:spLocks noGrp="1"/>
          </p:cNvSpPr>
          <p:nvPr>
            <p:ph type="dt" sz="half" idx="10"/>
          </p:nvPr>
        </p:nvSpPr>
        <p:spPr/>
        <p:txBody>
          <a:bodyPr/>
          <a:lstStyle/>
          <a:p>
            <a:fld id="{8CCBB488-3462-469C-A004-D6E0C040578B}" type="datetimeFigureOut">
              <a:rPr lang="sl-SI" smtClean="0"/>
              <a:t>5. 05. 2026</a:t>
            </a:fld>
            <a:endParaRPr lang="sl-SI"/>
          </a:p>
        </p:txBody>
      </p:sp>
      <p:sp>
        <p:nvSpPr>
          <p:cNvPr id="6" name="Footer Placeholder 5">
            <a:extLst>
              <a:ext uri="{FF2B5EF4-FFF2-40B4-BE49-F238E27FC236}">
                <a16:creationId xmlns:a16="http://schemas.microsoft.com/office/drawing/2014/main" id="{A7DD8577-5DD2-0975-9C03-54DFF5835401}"/>
              </a:ext>
            </a:extLst>
          </p:cNvPr>
          <p:cNvSpPr>
            <a:spLocks noGrp="1"/>
          </p:cNvSpPr>
          <p:nvPr>
            <p:ph type="ftr" sz="quarter" idx="11"/>
          </p:nvPr>
        </p:nvSpPr>
        <p:spPr/>
        <p:txBody>
          <a:bodyPr/>
          <a:lstStyle/>
          <a:p>
            <a:endParaRPr lang="sl-SI"/>
          </a:p>
        </p:txBody>
      </p:sp>
      <p:sp>
        <p:nvSpPr>
          <p:cNvPr id="7" name="Slide Number Placeholder 6">
            <a:extLst>
              <a:ext uri="{FF2B5EF4-FFF2-40B4-BE49-F238E27FC236}">
                <a16:creationId xmlns:a16="http://schemas.microsoft.com/office/drawing/2014/main" id="{45120ECD-D5C7-701F-0634-37701C6B9905}"/>
              </a:ext>
            </a:extLst>
          </p:cNvPr>
          <p:cNvSpPr>
            <a:spLocks noGrp="1"/>
          </p:cNvSpPr>
          <p:nvPr>
            <p:ph type="sldNum" sz="quarter" idx="12"/>
          </p:nvPr>
        </p:nvSpPr>
        <p:spPr/>
        <p:txBody>
          <a:bodyPr/>
          <a:lstStyle/>
          <a:p>
            <a:fld id="{DB94C4E2-E874-432A-9552-A1294D38C223}" type="slidenum">
              <a:rPr lang="sl-SI" smtClean="0"/>
              <a:t>‹#›</a:t>
            </a:fld>
            <a:endParaRPr lang="sl-SI"/>
          </a:p>
        </p:txBody>
      </p:sp>
    </p:spTree>
    <p:extLst>
      <p:ext uri="{BB962C8B-B14F-4D97-AF65-F5344CB8AC3E}">
        <p14:creationId xmlns:p14="http://schemas.microsoft.com/office/powerpoint/2010/main" val="13922099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EE30D-03DD-9E44-F954-444D61C43E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l-SI"/>
          </a:p>
        </p:txBody>
      </p:sp>
      <p:sp>
        <p:nvSpPr>
          <p:cNvPr id="3" name="Picture Placeholder 2">
            <a:extLst>
              <a:ext uri="{FF2B5EF4-FFF2-40B4-BE49-F238E27FC236}">
                <a16:creationId xmlns:a16="http://schemas.microsoft.com/office/drawing/2014/main" id="{E771BF1E-837C-AF33-5760-85FA54BB1D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a:extLst>
              <a:ext uri="{FF2B5EF4-FFF2-40B4-BE49-F238E27FC236}">
                <a16:creationId xmlns:a16="http://schemas.microsoft.com/office/drawing/2014/main" id="{3C5E2ED2-6767-ED40-C373-647C6AC687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2E2D57-CFAD-2DB0-6FD5-A12D4982A669}"/>
              </a:ext>
            </a:extLst>
          </p:cNvPr>
          <p:cNvSpPr>
            <a:spLocks noGrp="1"/>
          </p:cNvSpPr>
          <p:nvPr>
            <p:ph type="dt" sz="half" idx="10"/>
          </p:nvPr>
        </p:nvSpPr>
        <p:spPr/>
        <p:txBody>
          <a:bodyPr/>
          <a:lstStyle/>
          <a:p>
            <a:fld id="{8CCBB488-3462-469C-A004-D6E0C040578B}" type="datetimeFigureOut">
              <a:rPr lang="sl-SI" smtClean="0"/>
              <a:t>5. 05. 2026</a:t>
            </a:fld>
            <a:endParaRPr lang="sl-SI"/>
          </a:p>
        </p:txBody>
      </p:sp>
      <p:sp>
        <p:nvSpPr>
          <p:cNvPr id="6" name="Footer Placeholder 5">
            <a:extLst>
              <a:ext uri="{FF2B5EF4-FFF2-40B4-BE49-F238E27FC236}">
                <a16:creationId xmlns:a16="http://schemas.microsoft.com/office/drawing/2014/main" id="{FFE8188B-7D95-ECD8-6F17-D8ACAC5CBA8D}"/>
              </a:ext>
            </a:extLst>
          </p:cNvPr>
          <p:cNvSpPr>
            <a:spLocks noGrp="1"/>
          </p:cNvSpPr>
          <p:nvPr>
            <p:ph type="ftr" sz="quarter" idx="11"/>
          </p:nvPr>
        </p:nvSpPr>
        <p:spPr/>
        <p:txBody>
          <a:bodyPr/>
          <a:lstStyle/>
          <a:p>
            <a:endParaRPr lang="sl-SI"/>
          </a:p>
        </p:txBody>
      </p:sp>
      <p:sp>
        <p:nvSpPr>
          <p:cNvPr id="7" name="Slide Number Placeholder 6">
            <a:extLst>
              <a:ext uri="{FF2B5EF4-FFF2-40B4-BE49-F238E27FC236}">
                <a16:creationId xmlns:a16="http://schemas.microsoft.com/office/drawing/2014/main" id="{AE97F009-90BB-2156-47EE-D13D9AFAE319}"/>
              </a:ext>
            </a:extLst>
          </p:cNvPr>
          <p:cNvSpPr>
            <a:spLocks noGrp="1"/>
          </p:cNvSpPr>
          <p:nvPr>
            <p:ph type="sldNum" sz="quarter" idx="12"/>
          </p:nvPr>
        </p:nvSpPr>
        <p:spPr/>
        <p:txBody>
          <a:bodyPr/>
          <a:lstStyle/>
          <a:p>
            <a:fld id="{DB94C4E2-E874-432A-9552-A1294D38C223}" type="slidenum">
              <a:rPr lang="sl-SI" smtClean="0"/>
              <a:t>‹#›</a:t>
            </a:fld>
            <a:endParaRPr lang="sl-SI"/>
          </a:p>
        </p:txBody>
      </p:sp>
    </p:spTree>
    <p:extLst>
      <p:ext uri="{BB962C8B-B14F-4D97-AF65-F5344CB8AC3E}">
        <p14:creationId xmlns:p14="http://schemas.microsoft.com/office/powerpoint/2010/main" val="20454650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72E21-196B-45AB-DD47-694824D30A21}"/>
              </a:ext>
            </a:extLst>
          </p:cNvPr>
          <p:cNvSpPr>
            <a:spLocks noGrp="1"/>
          </p:cNvSpPr>
          <p:nvPr>
            <p:ph type="title"/>
          </p:nvPr>
        </p:nvSpPr>
        <p:spPr/>
        <p:txBody>
          <a:bodyPr/>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D194DDDF-ECD9-B1FA-8D93-DE90C1059C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5D7618E8-6B9A-7AB5-2DC4-393C84934DD5}"/>
              </a:ext>
            </a:extLst>
          </p:cNvPr>
          <p:cNvSpPr>
            <a:spLocks noGrp="1"/>
          </p:cNvSpPr>
          <p:nvPr>
            <p:ph type="dt" sz="half" idx="10"/>
          </p:nvPr>
        </p:nvSpPr>
        <p:spPr/>
        <p:txBody>
          <a:bodyPr/>
          <a:lstStyle/>
          <a:p>
            <a:fld id="{8CCBB488-3462-469C-A004-D6E0C040578B}" type="datetimeFigureOut">
              <a:rPr lang="sl-SI" smtClean="0"/>
              <a:t>5. 05. 2026</a:t>
            </a:fld>
            <a:endParaRPr lang="sl-SI"/>
          </a:p>
        </p:txBody>
      </p:sp>
      <p:sp>
        <p:nvSpPr>
          <p:cNvPr id="5" name="Footer Placeholder 4">
            <a:extLst>
              <a:ext uri="{FF2B5EF4-FFF2-40B4-BE49-F238E27FC236}">
                <a16:creationId xmlns:a16="http://schemas.microsoft.com/office/drawing/2014/main" id="{0A548ABE-606B-0227-9006-497D4C3AE06D}"/>
              </a:ext>
            </a:extLst>
          </p:cNvPr>
          <p:cNvSpPr>
            <a:spLocks noGrp="1"/>
          </p:cNvSpPr>
          <p:nvPr>
            <p:ph type="ftr" sz="quarter" idx="11"/>
          </p:nvPr>
        </p:nvSpPr>
        <p:spPr/>
        <p:txBody>
          <a:bodyPr/>
          <a:lstStyle/>
          <a:p>
            <a:endParaRPr lang="sl-SI"/>
          </a:p>
        </p:txBody>
      </p:sp>
      <p:sp>
        <p:nvSpPr>
          <p:cNvPr id="6" name="Slide Number Placeholder 5">
            <a:extLst>
              <a:ext uri="{FF2B5EF4-FFF2-40B4-BE49-F238E27FC236}">
                <a16:creationId xmlns:a16="http://schemas.microsoft.com/office/drawing/2014/main" id="{F2C6380D-CFE0-4E07-CE14-96646F76A6DF}"/>
              </a:ext>
            </a:extLst>
          </p:cNvPr>
          <p:cNvSpPr>
            <a:spLocks noGrp="1"/>
          </p:cNvSpPr>
          <p:nvPr>
            <p:ph type="sldNum" sz="quarter" idx="12"/>
          </p:nvPr>
        </p:nvSpPr>
        <p:spPr/>
        <p:txBody>
          <a:bodyPr/>
          <a:lstStyle/>
          <a:p>
            <a:fld id="{DB94C4E2-E874-432A-9552-A1294D38C223}" type="slidenum">
              <a:rPr lang="sl-SI" smtClean="0"/>
              <a:t>‹#›</a:t>
            </a:fld>
            <a:endParaRPr lang="sl-SI"/>
          </a:p>
        </p:txBody>
      </p:sp>
    </p:spTree>
    <p:extLst>
      <p:ext uri="{BB962C8B-B14F-4D97-AF65-F5344CB8AC3E}">
        <p14:creationId xmlns:p14="http://schemas.microsoft.com/office/powerpoint/2010/main" val="17326526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EE2E14-4C90-0BD3-F493-39B1B76B29D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E3082A24-B81A-2E45-60F1-2CFC85F6B0B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CD28D096-DB55-7C08-F73B-66032DCE1B51}"/>
              </a:ext>
            </a:extLst>
          </p:cNvPr>
          <p:cNvSpPr>
            <a:spLocks noGrp="1"/>
          </p:cNvSpPr>
          <p:nvPr>
            <p:ph type="dt" sz="half" idx="10"/>
          </p:nvPr>
        </p:nvSpPr>
        <p:spPr/>
        <p:txBody>
          <a:bodyPr/>
          <a:lstStyle/>
          <a:p>
            <a:fld id="{8CCBB488-3462-469C-A004-D6E0C040578B}" type="datetimeFigureOut">
              <a:rPr lang="sl-SI" smtClean="0"/>
              <a:t>5. 05. 2026</a:t>
            </a:fld>
            <a:endParaRPr lang="sl-SI"/>
          </a:p>
        </p:txBody>
      </p:sp>
      <p:sp>
        <p:nvSpPr>
          <p:cNvPr id="5" name="Footer Placeholder 4">
            <a:extLst>
              <a:ext uri="{FF2B5EF4-FFF2-40B4-BE49-F238E27FC236}">
                <a16:creationId xmlns:a16="http://schemas.microsoft.com/office/drawing/2014/main" id="{2453E3C3-7672-3F93-BA1C-1364691C01E1}"/>
              </a:ext>
            </a:extLst>
          </p:cNvPr>
          <p:cNvSpPr>
            <a:spLocks noGrp="1"/>
          </p:cNvSpPr>
          <p:nvPr>
            <p:ph type="ftr" sz="quarter" idx="11"/>
          </p:nvPr>
        </p:nvSpPr>
        <p:spPr/>
        <p:txBody>
          <a:bodyPr/>
          <a:lstStyle/>
          <a:p>
            <a:endParaRPr lang="sl-SI"/>
          </a:p>
        </p:txBody>
      </p:sp>
      <p:sp>
        <p:nvSpPr>
          <p:cNvPr id="6" name="Slide Number Placeholder 5">
            <a:extLst>
              <a:ext uri="{FF2B5EF4-FFF2-40B4-BE49-F238E27FC236}">
                <a16:creationId xmlns:a16="http://schemas.microsoft.com/office/drawing/2014/main" id="{672BDF1B-A184-6799-A6C4-F8D79FDC3F78}"/>
              </a:ext>
            </a:extLst>
          </p:cNvPr>
          <p:cNvSpPr>
            <a:spLocks noGrp="1"/>
          </p:cNvSpPr>
          <p:nvPr>
            <p:ph type="sldNum" sz="quarter" idx="12"/>
          </p:nvPr>
        </p:nvSpPr>
        <p:spPr/>
        <p:txBody>
          <a:bodyPr/>
          <a:lstStyle/>
          <a:p>
            <a:fld id="{DB94C4E2-E874-432A-9552-A1294D38C223}" type="slidenum">
              <a:rPr lang="sl-SI" smtClean="0"/>
              <a:t>‹#›</a:t>
            </a:fld>
            <a:endParaRPr lang="sl-SI"/>
          </a:p>
        </p:txBody>
      </p:sp>
    </p:spTree>
    <p:extLst>
      <p:ext uri="{BB962C8B-B14F-4D97-AF65-F5344CB8AC3E}">
        <p14:creationId xmlns:p14="http://schemas.microsoft.com/office/powerpoint/2010/main" val="436192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891DFB1-70FE-E674-AF6E-004B6FDAAEA6}"/>
              </a:ext>
            </a:extLst>
          </p:cNvPr>
          <p:cNvSpPr>
            <a:spLocks noGrp="1"/>
          </p:cNvSpPr>
          <p:nvPr>
            <p:ph type="title"/>
          </p:nvPr>
        </p:nvSpPr>
        <p:spPr>
          <a:xfrm>
            <a:off x="831850" y="1709738"/>
            <a:ext cx="10515600" cy="2852737"/>
          </a:xfrm>
        </p:spPr>
        <p:txBody>
          <a:bodyPr anchor="b"/>
          <a:lstStyle>
            <a:lvl1pPr>
              <a:defRPr sz="6000"/>
            </a:lvl1pPr>
          </a:lstStyle>
          <a:p>
            <a:r>
              <a:rPr lang="sl-SI"/>
              <a:t>Kliknite, če želite urediti slog naslova matrice</a:t>
            </a:r>
          </a:p>
        </p:txBody>
      </p:sp>
      <p:sp>
        <p:nvSpPr>
          <p:cNvPr id="3" name="Označba mesta besedila 2">
            <a:extLst>
              <a:ext uri="{FF2B5EF4-FFF2-40B4-BE49-F238E27FC236}">
                <a16:creationId xmlns:a16="http://schemas.microsoft.com/office/drawing/2014/main" id="{85C3B3E9-6ABB-33A7-A3E8-3AE8F99750F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l-SI"/>
              <a:t>Kliknite za urejanje slogov besedila matrice</a:t>
            </a:r>
          </a:p>
        </p:txBody>
      </p:sp>
      <p:sp>
        <p:nvSpPr>
          <p:cNvPr id="4" name="Označba mesta datuma 3">
            <a:extLst>
              <a:ext uri="{FF2B5EF4-FFF2-40B4-BE49-F238E27FC236}">
                <a16:creationId xmlns:a16="http://schemas.microsoft.com/office/drawing/2014/main" id="{E6DD4620-BD0E-4632-8A03-707FB0ADF651}"/>
              </a:ext>
            </a:extLst>
          </p:cNvPr>
          <p:cNvSpPr>
            <a:spLocks noGrp="1"/>
          </p:cNvSpPr>
          <p:nvPr>
            <p:ph type="dt" sz="half" idx="10"/>
          </p:nvPr>
        </p:nvSpPr>
        <p:spPr/>
        <p:txBody>
          <a:bodyPr/>
          <a:lstStyle/>
          <a:p>
            <a:fld id="{F3C81A88-4A21-4EC2-9E92-3D0FE17FAFFE}" type="datetimeFigureOut">
              <a:rPr lang="sl-SI" smtClean="0"/>
              <a:t>5. 05. 2026</a:t>
            </a:fld>
            <a:endParaRPr lang="sl-SI"/>
          </a:p>
        </p:txBody>
      </p:sp>
      <p:sp>
        <p:nvSpPr>
          <p:cNvPr id="5" name="Označba mesta noge 4">
            <a:extLst>
              <a:ext uri="{FF2B5EF4-FFF2-40B4-BE49-F238E27FC236}">
                <a16:creationId xmlns:a16="http://schemas.microsoft.com/office/drawing/2014/main" id="{664D2175-ADF1-4E1E-D4DF-0695D302D783}"/>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AA1F7DE7-A8A1-18A0-6B3A-292249C21B80}"/>
              </a:ext>
            </a:extLst>
          </p:cNvPr>
          <p:cNvSpPr>
            <a:spLocks noGrp="1"/>
          </p:cNvSpPr>
          <p:nvPr>
            <p:ph type="sldNum" sz="quarter" idx="12"/>
          </p:nvPr>
        </p:nvSpPr>
        <p:spPr/>
        <p:txBody>
          <a:bodyPr/>
          <a:lstStyle/>
          <a:p>
            <a:fld id="{50C9C8FB-2E31-42FB-A470-75E70F95FA6E}" type="slidenum">
              <a:rPr lang="sl-SI" smtClean="0"/>
              <a:t>‹#›</a:t>
            </a:fld>
            <a:endParaRPr lang="sl-SI"/>
          </a:p>
        </p:txBody>
      </p:sp>
    </p:spTree>
    <p:extLst>
      <p:ext uri="{BB962C8B-B14F-4D97-AF65-F5344CB8AC3E}">
        <p14:creationId xmlns:p14="http://schemas.microsoft.com/office/powerpoint/2010/main" val="1767603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4665EC2-BA20-25C2-4F06-B30386618244}"/>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0C74462E-2E38-54F0-1882-1DCC0B9CA733}"/>
              </a:ext>
            </a:extLst>
          </p:cNvPr>
          <p:cNvSpPr>
            <a:spLocks noGrp="1"/>
          </p:cNvSpPr>
          <p:nvPr>
            <p:ph sz="half" idx="1"/>
          </p:nvPr>
        </p:nvSpPr>
        <p:spPr>
          <a:xfrm>
            <a:off x="838200" y="1825625"/>
            <a:ext cx="5181600" cy="4351338"/>
          </a:xfrm>
        </p:spPr>
        <p:txBody>
          <a:bodyPr/>
          <a:lstStyle/>
          <a:p>
            <a:pPr lvl="0"/>
            <a:r>
              <a:rPr lang="sl-SI" dirty="0"/>
              <a:t>Kliknite za urejanje slogov besedila matrice</a:t>
            </a:r>
          </a:p>
          <a:p>
            <a:pPr lvl="1"/>
            <a:r>
              <a:rPr lang="sl-SI" dirty="0"/>
              <a:t>Druga raven</a:t>
            </a:r>
          </a:p>
          <a:p>
            <a:pPr lvl="2"/>
            <a:r>
              <a:rPr lang="sl-SI" dirty="0"/>
              <a:t>Tretja raven</a:t>
            </a:r>
          </a:p>
          <a:p>
            <a:pPr lvl="3"/>
            <a:r>
              <a:rPr lang="sl-SI" dirty="0"/>
              <a:t>Četrta raven</a:t>
            </a:r>
          </a:p>
          <a:p>
            <a:pPr lvl="4"/>
            <a:r>
              <a:rPr lang="sl-SI" dirty="0"/>
              <a:t>Peta raven</a:t>
            </a:r>
          </a:p>
        </p:txBody>
      </p:sp>
      <p:sp>
        <p:nvSpPr>
          <p:cNvPr id="4" name="Označba mesta vsebine 3">
            <a:extLst>
              <a:ext uri="{FF2B5EF4-FFF2-40B4-BE49-F238E27FC236}">
                <a16:creationId xmlns:a16="http://schemas.microsoft.com/office/drawing/2014/main" id="{9A1AF97F-A01E-0F7B-DD6C-B5448C35A870}"/>
              </a:ext>
            </a:extLst>
          </p:cNvPr>
          <p:cNvSpPr>
            <a:spLocks noGrp="1"/>
          </p:cNvSpPr>
          <p:nvPr>
            <p:ph sz="half" idx="2"/>
          </p:nvPr>
        </p:nvSpPr>
        <p:spPr>
          <a:xfrm>
            <a:off x="6172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a:extLst>
              <a:ext uri="{FF2B5EF4-FFF2-40B4-BE49-F238E27FC236}">
                <a16:creationId xmlns:a16="http://schemas.microsoft.com/office/drawing/2014/main" id="{EB6F6E0A-D74E-395F-6B26-87C5E354459A}"/>
              </a:ext>
            </a:extLst>
          </p:cNvPr>
          <p:cNvSpPr>
            <a:spLocks noGrp="1"/>
          </p:cNvSpPr>
          <p:nvPr>
            <p:ph type="dt" sz="half" idx="10"/>
          </p:nvPr>
        </p:nvSpPr>
        <p:spPr/>
        <p:txBody>
          <a:bodyPr/>
          <a:lstStyle/>
          <a:p>
            <a:fld id="{F3C81A88-4A21-4EC2-9E92-3D0FE17FAFFE}" type="datetimeFigureOut">
              <a:rPr lang="sl-SI" smtClean="0"/>
              <a:t>5. 05. 2026</a:t>
            </a:fld>
            <a:endParaRPr lang="sl-SI"/>
          </a:p>
        </p:txBody>
      </p:sp>
      <p:sp>
        <p:nvSpPr>
          <p:cNvPr id="6" name="Označba mesta noge 5">
            <a:extLst>
              <a:ext uri="{FF2B5EF4-FFF2-40B4-BE49-F238E27FC236}">
                <a16:creationId xmlns:a16="http://schemas.microsoft.com/office/drawing/2014/main" id="{419C4EE6-C475-4948-5B4B-C75F6F93368F}"/>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34AA757A-103E-4C61-8BBF-738D59D7C9C2}"/>
              </a:ext>
            </a:extLst>
          </p:cNvPr>
          <p:cNvSpPr>
            <a:spLocks noGrp="1"/>
          </p:cNvSpPr>
          <p:nvPr>
            <p:ph type="sldNum" sz="quarter" idx="12"/>
          </p:nvPr>
        </p:nvSpPr>
        <p:spPr/>
        <p:txBody>
          <a:bodyPr/>
          <a:lstStyle/>
          <a:p>
            <a:fld id="{50C9C8FB-2E31-42FB-A470-75E70F95FA6E}" type="slidenum">
              <a:rPr lang="sl-SI" smtClean="0"/>
              <a:t>‹#›</a:t>
            </a:fld>
            <a:endParaRPr lang="sl-SI"/>
          </a:p>
        </p:txBody>
      </p:sp>
    </p:spTree>
    <p:extLst>
      <p:ext uri="{BB962C8B-B14F-4D97-AF65-F5344CB8AC3E}">
        <p14:creationId xmlns:p14="http://schemas.microsoft.com/office/powerpoint/2010/main" val="1026561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3A5F9E4-C2FF-EE03-159B-ACA6258F9E3C}"/>
              </a:ext>
            </a:extLst>
          </p:cNvPr>
          <p:cNvSpPr>
            <a:spLocks noGrp="1"/>
          </p:cNvSpPr>
          <p:nvPr>
            <p:ph type="title"/>
          </p:nvPr>
        </p:nvSpPr>
        <p:spPr>
          <a:xfrm>
            <a:off x="839788" y="365125"/>
            <a:ext cx="10515600" cy="1325563"/>
          </a:xfrm>
        </p:spPr>
        <p:txBody>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753275B6-5AAD-5938-38F4-3B35FBC77A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Označba mesta vsebine 3">
            <a:extLst>
              <a:ext uri="{FF2B5EF4-FFF2-40B4-BE49-F238E27FC236}">
                <a16:creationId xmlns:a16="http://schemas.microsoft.com/office/drawing/2014/main" id="{A8F05586-2929-0CA5-E0C0-9096BA419163}"/>
              </a:ext>
            </a:extLst>
          </p:cNvPr>
          <p:cNvSpPr>
            <a:spLocks noGrp="1"/>
          </p:cNvSpPr>
          <p:nvPr>
            <p:ph sz="half" idx="2"/>
          </p:nvPr>
        </p:nvSpPr>
        <p:spPr>
          <a:xfrm>
            <a:off x="839788" y="2505075"/>
            <a:ext cx="5157787"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a:extLst>
              <a:ext uri="{FF2B5EF4-FFF2-40B4-BE49-F238E27FC236}">
                <a16:creationId xmlns:a16="http://schemas.microsoft.com/office/drawing/2014/main" id="{F2A092E7-AA46-603A-D3E7-F2D506E552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6" name="Označba mesta vsebine 5">
            <a:extLst>
              <a:ext uri="{FF2B5EF4-FFF2-40B4-BE49-F238E27FC236}">
                <a16:creationId xmlns:a16="http://schemas.microsoft.com/office/drawing/2014/main" id="{54855159-078F-5202-51FC-9F3889896AAA}"/>
              </a:ext>
            </a:extLst>
          </p:cNvPr>
          <p:cNvSpPr>
            <a:spLocks noGrp="1"/>
          </p:cNvSpPr>
          <p:nvPr>
            <p:ph sz="quarter" idx="4"/>
          </p:nvPr>
        </p:nvSpPr>
        <p:spPr>
          <a:xfrm>
            <a:off x="6172200" y="2505075"/>
            <a:ext cx="5183188"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a:extLst>
              <a:ext uri="{FF2B5EF4-FFF2-40B4-BE49-F238E27FC236}">
                <a16:creationId xmlns:a16="http://schemas.microsoft.com/office/drawing/2014/main" id="{761EAFBE-5BD5-75E2-F627-8F55D3D58839}"/>
              </a:ext>
            </a:extLst>
          </p:cNvPr>
          <p:cNvSpPr>
            <a:spLocks noGrp="1"/>
          </p:cNvSpPr>
          <p:nvPr>
            <p:ph type="dt" sz="half" idx="10"/>
          </p:nvPr>
        </p:nvSpPr>
        <p:spPr/>
        <p:txBody>
          <a:bodyPr/>
          <a:lstStyle/>
          <a:p>
            <a:fld id="{F3C81A88-4A21-4EC2-9E92-3D0FE17FAFFE}" type="datetimeFigureOut">
              <a:rPr lang="sl-SI" smtClean="0"/>
              <a:t>5. 05. 2026</a:t>
            </a:fld>
            <a:endParaRPr lang="sl-SI"/>
          </a:p>
        </p:txBody>
      </p:sp>
      <p:sp>
        <p:nvSpPr>
          <p:cNvPr id="8" name="Označba mesta noge 7">
            <a:extLst>
              <a:ext uri="{FF2B5EF4-FFF2-40B4-BE49-F238E27FC236}">
                <a16:creationId xmlns:a16="http://schemas.microsoft.com/office/drawing/2014/main" id="{DA27DFBB-E547-9C85-BC6B-31942BC1DDAB}"/>
              </a:ext>
            </a:extLst>
          </p:cNvPr>
          <p:cNvSpPr>
            <a:spLocks noGrp="1"/>
          </p:cNvSpPr>
          <p:nvPr>
            <p:ph type="ftr" sz="quarter" idx="11"/>
          </p:nvPr>
        </p:nvSpPr>
        <p:spPr/>
        <p:txBody>
          <a:bodyPr/>
          <a:lstStyle/>
          <a:p>
            <a:endParaRPr lang="sl-SI"/>
          </a:p>
        </p:txBody>
      </p:sp>
      <p:sp>
        <p:nvSpPr>
          <p:cNvPr id="9" name="Označba mesta številke diapozitiva 8">
            <a:extLst>
              <a:ext uri="{FF2B5EF4-FFF2-40B4-BE49-F238E27FC236}">
                <a16:creationId xmlns:a16="http://schemas.microsoft.com/office/drawing/2014/main" id="{76B11330-BDA5-81A8-BF20-B3EB242D191C}"/>
              </a:ext>
            </a:extLst>
          </p:cNvPr>
          <p:cNvSpPr>
            <a:spLocks noGrp="1"/>
          </p:cNvSpPr>
          <p:nvPr>
            <p:ph type="sldNum" sz="quarter" idx="12"/>
          </p:nvPr>
        </p:nvSpPr>
        <p:spPr/>
        <p:txBody>
          <a:bodyPr/>
          <a:lstStyle/>
          <a:p>
            <a:fld id="{50C9C8FB-2E31-42FB-A470-75E70F95FA6E}" type="slidenum">
              <a:rPr lang="sl-SI" smtClean="0"/>
              <a:t>‹#›</a:t>
            </a:fld>
            <a:endParaRPr lang="sl-SI"/>
          </a:p>
        </p:txBody>
      </p:sp>
    </p:spTree>
    <p:extLst>
      <p:ext uri="{BB962C8B-B14F-4D97-AF65-F5344CB8AC3E}">
        <p14:creationId xmlns:p14="http://schemas.microsoft.com/office/powerpoint/2010/main" val="1953747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2872611-0207-75C5-C8AB-8E5714C50003}"/>
              </a:ext>
            </a:extLst>
          </p:cNvPr>
          <p:cNvSpPr>
            <a:spLocks noGrp="1"/>
          </p:cNvSpPr>
          <p:nvPr>
            <p:ph type="title"/>
          </p:nvPr>
        </p:nvSpPr>
        <p:spPr/>
        <p:txBody>
          <a:bodyPr/>
          <a:lstStyle/>
          <a:p>
            <a:r>
              <a:rPr lang="sl-SI"/>
              <a:t>Kliknite, če želite urediti slog naslova matrice</a:t>
            </a:r>
          </a:p>
        </p:txBody>
      </p:sp>
      <p:sp>
        <p:nvSpPr>
          <p:cNvPr id="3" name="Označba mesta datuma 2">
            <a:extLst>
              <a:ext uri="{FF2B5EF4-FFF2-40B4-BE49-F238E27FC236}">
                <a16:creationId xmlns:a16="http://schemas.microsoft.com/office/drawing/2014/main" id="{DDE4A043-5D1F-2788-D57D-FE6C1CF810C2}"/>
              </a:ext>
            </a:extLst>
          </p:cNvPr>
          <p:cNvSpPr>
            <a:spLocks noGrp="1"/>
          </p:cNvSpPr>
          <p:nvPr>
            <p:ph type="dt" sz="half" idx="10"/>
          </p:nvPr>
        </p:nvSpPr>
        <p:spPr/>
        <p:txBody>
          <a:bodyPr/>
          <a:lstStyle/>
          <a:p>
            <a:fld id="{F3C81A88-4A21-4EC2-9E92-3D0FE17FAFFE}" type="datetimeFigureOut">
              <a:rPr lang="sl-SI" smtClean="0"/>
              <a:t>5. 05. 2026</a:t>
            </a:fld>
            <a:endParaRPr lang="sl-SI"/>
          </a:p>
        </p:txBody>
      </p:sp>
      <p:sp>
        <p:nvSpPr>
          <p:cNvPr id="4" name="Označba mesta noge 3">
            <a:extLst>
              <a:ext uri="{FF2B5EF4-FFF2-40B4-BE49-F238E27FC236}">
                <a16:creationId xmlns:a16="http://schemas.microsoft.com/office/drawing/2014/main" id="{D49CFB3A-AEFD-E0DF-1173-B9E05E9D137C}"/>
              </a:ext>
            </a:extLst>
          </p:cNvPr>
          <p:cNvSpPr>
            <a:spLocks noGrp="1"/>
          </p:cNvSpPr>
          <p:nvPr>
            <p:ph type="ftr" sz="quarter" idx="11"/>
          </p:nvPr>
        </p:nvSpPr>
        <p:spPr/>
        <p:txBody>
          <a:bodyPr/>
          <a:lstStyle/>
          <a:p>
            <a:endParaRPr lang="sl-SI"/>
          </a:p>
        </p:txBody>
      </p:sp>
      <p:sp>
        <p:nvSpPr>
          <p:cNvPr id="5" name="Označba mesta številke diapozitiva 4">
            <a:extLst>
              <a:ext uri="{FF2B5EF4-FFF2-40B4-BE49-F238E27FC236}">
                <a16:creationId xmlns:a16="http://schemas.microsoft.com/office/drawing/2014/main" id="{4E6A5C29-2867-3239-5912-6B0F5EFD8B90}"/>
              </a:ext>
            </a:extLst>
          </p:cNvPr>
          <p:cNvSpPr>
            <a:spLocks noGrp="1"/>
          </p:cNvSpPr>
          <p:nvPr>
            <p:ph type="sldNum" sz="quarter" idx="12"/>
          </p:nvPr>
        </p:nvSpPr>
        <p:spPr/>
        <p:txBody>
          <a:bodyPr/>
          <a:lstStyle/>
          <a:p>
            <a:fld id="{50C9C8FB-2E31-42FB-A470-75E70F95FA6E}" type="slidenum">
              <a:rPr lang="sl-SI" smtClean="0"/>
              <a:t>‹#›</a:t>
            </a:fld>
            <a:endParaRPr lang="sl-SI"/>
          </a:p>
        </p:txBody>
      </p:sp>
    </p:spTree>
    <p:extLst>
      <p:ext uri="{BB962C8B-B14F-4D97-AF65-F5344CB8AC3E}">
        <p14:creationId xmlns:p14="http://schemas.microsoft.com/office/powerpoint/2010/main" val="1674672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a:extLst>
              <a:ext uri="{FF2B5EF4-FFF2-40B4-BE49-F238E27FC236}">
                <a16:creationId xmlns:a16="http://schemas.microsoft.com/office/drawing/2014/main" id="{89ACFF9A-B504-40C9-C0D2-767F2E7C101C}"/>
              </a:ext>
            </a:extLst>
          </p:cNvPr>
          <p:cNvSpPr>
            <a:spLocks noGrp="1"/>
          </p:cNvSpPr>
          <p:nvPr>
            <p:ph type="dt" sz="half" idx="10"/>
          </p:nvPr>
        </p:nvSpPr>
        <p:spPr/>
        <p:txBody>
          <a:bodyPr/>
          <a:lstStyle/>
          <a:p>
            <a:fld id="{F3C81A88-4A21-4EC2-9E92-3D0FE17FAFFE}" type="datetimeFigureOut">
              <a:rPr lang="sl-SI" smtClean="0"/>
              <a:t>5. 05. 2026</a:t>
            </a:fld>
            <a:endParaRPr lang="sl-SI"/>
          </a:p>
        </p:txBody>
      </p:sp>
      <p:sp>
        <p:nvSpPr>
          <p:cNvPr id="3" name="Označba mesta noge 2">
            <a:extLst>
              <a:ext uri="{FF2B5EF4-FFF2-40B4-BE49-F238E27FC236}">
                <a16:creationId xmlns:a16="http://schemas.microsoft.com/office/drawing/2014/main" id="{3C879788-439E-F17F-3BBF-A5496033B5D6}"/>
              </a:ext>
            </a:extLst>
          </p:cNvPr>
          <p:cNvSpPr>
            <a:spLocks noGrp="1"/>
          </p:cNvSpPr>
          <p:nvPr>
            <p:ph type="ftr" sz="quarter" idx="11"/>
          </p:nvPr>
        </p:nvSpPr>
        <p:spPr/>
        <p:txBody>
          <a:bodyPr/>
          <a:lstStyle/>
          <a:p>
            <a:endParaRPr lang="sl-SI"/>
          </a:p>
        </p:txBody>
      </p:sp>
      <p:sp>
        <p:nvSpPr>
          <p:cNvPr id="4" name="Označba mesta številke diapozitiva 3">
            <a:extLst>
              <a:ext uri="{FF2B5EF4-FFF2-40B4-BE49-F238E27FC236}">
                <a16:creationId xmlns:a16="http://schemas.microsoft.com/office/drawing/2014/main" id="{4546EF7B-9BB6-79D7-E2EF-623545A2313A}"/>
              </a:ext>
            </a:extLst>
          </p:cNvPr>
          <p:cNvSpPr>
            <a:spLocks noGrp="1"/>
          </p:cNvSpPr>
          <p:nvPr>
            <p:ph type="sldNum" sz="quarter" idx="12"/>
          </p:nvPr>
        </p:nvSpPr>
        <p:spPr/>
        <p:txBody>
          <a:bodyPr/>
          <a:lstStyle/>
          <a:p>
            <a:fld id="{50C9C8FB-2E31-42FB-A470-75E70F95FA6E}" type="slidenum">
              <a:rPr lang="sl-SI" smtClean="0"/>
              <a:t>‹#›</a:t>
            </a:fld>
            <a:endParaRPr lang="sl-SI"/>
          </a:p>
        </p:txBody>
      </p:sp>
    </p:spTree>
    <p:extLst>
      <p:ext uri="{BB962C8B-B14F-4D97-AF65-F5344CB8AC3E}">
        <p14:creationId xmlns:p14="http://schemas.microsoft.com/office/powerpoint/2010/main" val="397129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D17A405-97EE-4AC0-4BF9-7FB955748D50}"/>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vsebine 2">
            <a:extLst>
              <a:ext uri="{FF2B5EF4-FFF2-40B4-BE49-F238E27FC236}">
                <a16:creationId xmlns:a16="http://schemas.microsoft.com/office/drawing/2014/main" id="{7EFAF371-76E6-0A55-0291-2A792E389B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a:extLst>
              <a:ext uri="{FF2B5EF4-FFF2-40B4-BE49-F238E27FC236}">
                <a16:creationId xmlns:a16="http://schemas.microsoft.com/office/drawing/2014/main" id="{FD20E0A1-6909-6BB1-38BE-1571F97CD2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15AA827F-1AF8-B1EA-9602-3EB1B5B9EDF7}"/>
              </a:ext>
            </a:extLst>
          </p:cNvPr>
          <p:cNvSpPr>
            <a:spLocks noGrp="1"/>
          </p:cNvSpPr>
          <p:nvPr>
            <p:ph type="dt" sz="half" idx="10"/>
          </p:nvPr>
        </p:nvSpPr>
        <p:spPr/>
        <p:txBody>
          <a:bodyPr/>
          <a:lstStyle/>
          <a:p>
            <a:fld id="{F3C81A88-4A21-4EC2-9E92-3D0FE17FAFFE}" type="datetimeFigureOut">
              <a:rPr lang="sl-SI" smtClean="0"/>
              <a:t>5. 05. 2026</a:t>
            </a:fld>
            <a:endParaRPr lang="sl-SI"/>
          </a:p>
        </p:txBody>
      </p:sp>
      <p:sp>
        <p:nvSpPr>
          <p:cNvPr id="6" name="Označba mesta noge 5">
            <a:extLst>
              <a:ext uri="{FF2B5EF4-FFF2-40B4-BE49-F238E27FC236}">
                <a16:creationId xmlns:a16="http://schemas.microsoft.com/office/drawing/2014/main" id="{F3F1D76A-89FB-7602-FD18-EDBC3FD66744}"/>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BC195807-40A1-3996-9332-5B0D4BA62EB8}"/>
              </a:ext>
            </a:extLst>
          </p:cNvPr>
          <p:cNvSpPr>
            <a:spLocks noGrp="1"/>
          </p:cNvSpPr>
          <p:nvPr>
            <p:ph type="sldNum" sz="quarter" idx="12"/>
          </p:nvPr>
        </p:nvSpPr>
        <p:spPr/>
        <p:txBody>
          <a:bodyPr/>
          <a:lstStyle/>
          <a:p>
            <a:fld id="{50C9C8FB-2E31-42FB-A470-75E70F95FA6E}" type="slidenum">
              <a:rPr lang="sl-SI" smtClean="0"/>
              <a:t>‹#›</a:t>
            </a:fld>
            <a:endParaRPr lang="sl-SI"/>
          </a:p>
        </p:txBody>
      </p:sp>
    </p:spTree>
    <p:extLst>
      <p:ext uri="{BB962C8B-B14F-4D97-AF65-F5344CB8AC3E}">
        <p14:creationId xmlns:p14="http://schemas.microsoft.com/office/powerpoint/2010/main" val="4258715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C66FCE2-EAB8-E6B0-5522-059C6DC8B53C}"/>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slike 2">
            <a:extLst>
              <a:ext uri="{FF2B5EF4-FFF2-40B4-BE49-F238E27FC236}">
                <a16:creationId xmlns:a16="http://schemas.microsoft.com/office/drawing/2014/main" id="{F33D1FF4-7845-E362-64C8-DE1FE33804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a:extLst>
              <a:ext uri="{FF2B5EF4-FFF2-40B4-BE49-F238E27FC236}">
                <a16:creationId xmlns:a16="http://schemas.microsoft.com/office/drawing/2014/main" id="{F5CD8AE3-8AD5-76BC-8961-68241DC6C1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B31509D6-9DD0-81BC-6919-B66EC83EFF8C}"/>
              </a:ext>
            </a:extLst>
          </p:cNvPr>
          <p:cNvSpPr>
            <a:spLocks noGrp="1"/>
          </p:cNvSpPr>
          <p:nvPr>
            <p:ph type="dt" sz="half" idx="10"/>
          </p:nvPr>
        </p:nvSpPr>
        <p:spPr/>
        <p:txBody>
          <a:bodyPr/>
          <a:lstStyle/>
          <a:p>
            <a:fld id="{F3C81A88-4A21-4EC2-9E92-3D0FE17FAFFE}" type="datetimeFigureOut">
              <a:rPr lang="sl-SI" smtClean="0"/>
              <a:t>5. 05. 2026</a:t>
            </a:fld>
            <a:endParaRPr lang="sl-SI"/>
          </a:p>
        </p:txBody>
      </p:sp>
      <p:sp>
        <p:nvSpPr>
          <p:cNvPr id="6" name="Označba mesta noge 5">
            <a:extLst>
              <a:ext uri="{FF2B5EF4-FFF2-40B4-BE49-F238E27FC236}">
                <a16:creationId xmlns:a16="http://schemas.microsoft.com/office/drawing/2014/main" id="{B3F777A6-5CB5-73F1-0D6E-AD94F33B440C}"/>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635D7399-F640-B3F4-0E8D-F0CC46FA7ADF}"/>
              </a:ext>
            </a:extLst>
          </p:cNvPr>
          <p:cNvSpPr>
            <a:spLocks noGrp="1"/>
          </p:cNvSpPr>
          <p:nvPr>
            <p:ph type="sldNum" sz="quarter" idx="12"/>
          </p:nvPr>
        </p:nvSpPr>
        <p:spPr/>
        <p:txBody>
          <a:bodyPr/>
          <a:lstStyle/>
          <a:p>
            <a:fld id="{50C9C8FB-2E31-42FB-A470-75E70F95FA6E}" type="slidenum">
              <a:rPr lang="sl-SI" smtClean="0"/>
              <a:t>‹#›</a:t>
            </a:fld>
            <a:endParaRPr lang="sl-SI"/>
          </a:p>
        </p:txBody>
      </p:sp>
    </p:spTree>
    <p:extLst>
      <p:ext uri="{BB962C8B-B14F-4D97-AF65-F5344CB8AC3E}">
        <p14:creationId xmlns:p14="http://schemas.microsoft.com/office/powerpoint/2010/main" val="2950019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1F4A2469-8D62-FE0B-F1FE-93DF98C6CD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0D54D5BE-2A9E-C693-7031-D38F119216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096E25B7-D810-B26F-1BB8-AC0276C6E4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3C81A88-4A21-4EC2-9E92-3D0FE17FAFFE}" type="datetimeFigureOut">
              <a:rPr lang="sl-SI" smtClean="0"/>
              <a:t>5. 05. 2026</a:t>
            </a:fld>
            <a:endParaRPr lang="sl-SI"/>
          </a:p>
        </p:txBody>
      </p:sp>
      <p:sp>
        <p:nvSpPr>
          <p:cNvPr id="5" name="Označba mesta noge 4">
            <a:extLst>
              <a:ext uri="{FF2B5EF4-FFF2-40B4-BE49-F238E27FC236}">
                <a16:creationId xmlns:a16="http://schemas.microsoft.com/office/drawing/2014/main" id="{DFB37839-9EEE-EE37-C72E-981BFFBE6D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l-SI"/>
          </a:p>
        </p:txBody>
      </p:sp>
      <p:sp>
        <p:nvSpPr>
          <p:cNvPr id="6" name="Označba mesta številke diapozitiva 5">
            <a:extLst>
              <a:ext uri="{FF2B5EF4-FFF2-40B4-BE49-F238E27FC236}">
                <a16:creationId xmlns:a16="http://schemas.microsoft.com/office/drawing/2014/main" id="{87AAE4F9-10D0-9DE0-8DB9-CFE26B713B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0C9C8FB-2E31-42FB-A470-75E70F95FA6E}" type="slidenum">
              <a:rPr lang="sl-SI" smtClean="0"/>
              <a:t>‹#›</a:t>
            </a:fld>
            <a:endParaRPr lang="sl-SI"/>
          </a:p>
        </p:txBody>
      </p:sp>
    </p:spTree>
    <p:extLst>
      <p:ext uri="{BB962C8B-B14F-4D97-AF65-F5344CB8AC3E}">
        <p14:creationId xmlns:p14="http://schemas.microsoft.com/office/powerpoint/2010/main" val="25642094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15431F-4196-3771-83EA-9D76F5F1A3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l-SI"/>
          </a:p>
        </p:txBody>
      </p:sp>
      <p:sp>
        <p:nvSpPr>
          <p:cNvPr id="3" name="Text Placeholder 2">
            <a:extLst>
              <a:ext uri="{FF2B5EF4-FFF2-40B4-BE49-F238E27FC236}">
                <a16:creationId xmlns:a16="http://schemas.microsoft.com/office/drawing/2014/main" id="{D586B91D-335E-2865-1FE4-604D2F584E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ED1E4F61-2E1F-8E2B-04AA-859325704B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CCBB488-3462-469C-A004-D6E0C040578B}" type="datetimeFigureOut">
              <a:rPr lang="sl-SI" smtClean="0"/>
              <a:t>5. 05. 2026</a:t>
            </a:fld>
            <a:endParaRPr lang="sl-SI"/>
          </a:p>
        </p:txBody>
      </p:sp>
      <p:sp>
        <p:nvSpPr>
          <p:cNvPr id="5" name="Footer Placeholder 4">
            <a:extLst>
              <a:ext uri="{FF2B5EF4-FFF2-40B4-BE49-F238E27FC236}">
                <a16:creationId xmlns:a16="http://schemas.microsoft.com/office/drawing/2014/main" id="{AD6E8F3D-A237-8E9E-3F00-FF3797E267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l-SI"/>
          </a:p>
        </p:txBody>
      </p:sp>
      <p:sp>
        <p:nvSpPr>
          <p:cNvPr id="6" name="Slide Number Placeholder 5">
            <a:extLst>
              <a:ext uri="{FF2B5EF4-FFF2-40B4-BE49-F238E27FC236}">
                <a16:creationId xmlns:a16="http://schemas.microsoft.com/office/drawing/2014/main" id="{3485B61A-5D25-618F-9E64-9C0C8629BD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B94C4E2-E874-432A-9552-A1294D38C223}" type="slidenum">
              <a:rPr lang="sl-SI" smtClean="0"/>
              <a:t>‹#›</a:t>
            </a:fld>
            <a:endParaRPr lang="sl-SI"/>
          </a:p>
        </p:txBody>
      </p:sp>
    </p:spTree>
    <p:extLst>
      <p:ext uri="{BB962C8B-B14F-4D97-AF65-F5344CB8AC3E}">
        <p14:creationId xmlns:p14="http://schemas.microsoft.com/office/powerpoint/2010/main" val="25348729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zrss.si/pdf/skupni_cilji.pdf" TargetMode="External"/><Relationship Id="rId7" Type="http://schemas.openxmlformats.org/officeDocument/2006/relationships/hyperlink" Target="https://www.zrss.si/arhiv_clankov/skupni-cilji-v-prenovljenih-ucnih-nacrtih-temelj-splosne-izobrazbe-za-izzive-casa/"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www.zrss.si/digitalna-bralnica/referencni-okviri-kompetenc/" TargetMode="External"/><Relationship Id="rId5" Type="http://schemas.openxmlformats.org/officeDocument/2006/relationships/hyperlink" Target="https://www.zrss.si/digitalna-bralnica/izhodisca-in-smernice-za-prenovo/" TargetMode="External"/><Relationship Id="rId4" Type="http://schemas.openxmlformats.org/officeDocument/2006/relationships/hyperlink" Target="https://www.zrss.si/pdf/kljucni_cilji_po_podrocjih_SC.pdf"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cid:fa7e1cd8-8b99-4486-9f87-f757848c9ac2"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A89D173F-22D5-0FA8-C4FE-032D520C48BD}"/>
              </a:ext>
            </a:extLst>
          </p:cNvPr>
          <p:cNvSpPr txBox="1"/>
          <p:nvPr/>
        </p:nvSpPr>
        <p:spPr>
          <a:xfrm>
            <a:off x="2358348" y="2759352"/>
            <a:ext cx="8444769" cy="2046714"/>
          </a:xfrm>
          <a:prstGeom prst="rect">
            <a:avLst/>
          </a:prstGeom>
          <a:noFill/>
        </p:spPr>
        <p:txBody>
          <a:bodyPr wrap="square" rtlCol="0">
            <a:spAutoFit/>
          </a:bodyPr>
          <a:lstStyle/>
          <a:p>
            <a:r>
              <a:rPr lang="sl-SI" sz="3000" b="1" dirty="0">
                <a:solidFill>
                  <a:srgbClr val="007C92"/>
                </a:solidFill>
                <a:latin typeface="Calibri" panose="020F0502020204030204" pitchFamily="34" charset="0"/>
                <a:cs typeface="Calibri" panose="020F0502020204030204" pitchFamily="34" charset="0"/>
              </a:rPr>
              <a:t>Vloga skupnih ciljev v prenovljenih katalogih znanj in njihovo uresničevanje pri pouku:</a:t>
            </a:r>
          </a:p>
          <a:p>
            <a:r>
              <a:rPr lang="sl-SI" sz="3200" b="1" dirty="0">
                <a:solidFill>
                  <a:srgbClr val="007C92"/>
                </a:solidFill>
                <a:latin typeface="Calibri" panose="020F0502020204030204" pitchFamily="34" charset="0"/>
                <a:cs typeface="Calibri" panose="020F0502020204030204" pitchFamily="34" charset="0"/>
              </a:rPr>
              <a:t>Vidiki udejanjanja skupnih ciljev</a:t>
            </a:r>
          </a:p>
          <a:p>
            <a:endParaRPr lang="sl-SI" sz="3000" b="1" i="1" dirty="0">
              <a:solidFill>
                <a:srgbClr val="007C92"/>
              </a:solidFill>
              <a:latin typeface="Calibri" panose="020F0502020204030204" pitchFamily="34" charset="0"/>
              <a:cs typeface="Calibri" panose="020F0502020204030204" pitchFamily="34" charset="0"/>
            </a:endParaRPr>
          </a:p>
        </p:txBody>
      </p:sp>
      <p:sp>
        <p:nvSpPr>
          <p:cNvPr id="2" name="PoljeZBesedilom 1"/>
          <p:cNvSpPr txBox="1"/>
          <p:nvPr/>
        </p:nvSpPr>
        <p:spPr>
          <a:xfrm>
            <a:off x="2480474" y="5056385"/>
            <a:ext cx="8819535" cy="369332"/>
          </a:xfrm>
          <a:prstGeom prst="rect">
            <a:avLst/>
          </a:prstGeom>
          <a:noFill/>
        </p:spPr>
        <p:txBody>
          <a:bodyPr wrap="square" rtlCol="0">
            <a:spAutoFit/>
          </a:bodyPr>
          <a:lstStyle/>
          <a:p>
            <a:r>
              <a:rPr lang="sl-SI" b="1" dirty="0">
                <a:solidFill>
                  <a:srgbClr val="007C92"/>
                </a:solidFill>
                <a:latin typeface="Calibri" panose="020F0502020204030204" pitchFamily="34" charset="0"/>
                <a:cs typeface="Calibri" panose="020F0502020204030204" pitchFamily="34" charset="0"/>
              </a:rPr>
              <a:t>J. Pika Gramc, Zavod RS za šolstvo, 19.4. 2026</a:t>
            </a:r>
          </a:p>
        </p:txBody>
      </p:sp>
      <p:pic>
        <p:nvPicPr>
          <p:cNvPr id="4" name="Slika 3"/>
          <p:cNvPicPr>
            <a:picLocks noChangeAspect="1"/>
          </p:cNvPicPr>
          <p:nvPr/>
        </p:nvPicPr>
        <p:blipFill>
          <a:blip r:embed="rId4"/>
          <a:stretch>
            <a:fillRect/>
          </a:stretch>
        </p:blipFill>
        <p:spPr>
          <a:xfrm>
            <a:off x="9099274" y="3636509"/>
            <a:ext cx="2115570" cy="1298725"/>
          </a:xfrm>
          <a:prstGeom prst="rect">
            <a:avLst/>
          </a:prstGeom>
        </p:spPr>
      </p:pic>
    </p:spTree>
    <p:extLst>
      <p:ext uri="{BB962C8B-B14F-4D97-AF65-F5344CB8AC3E}">
        <p14:creationId xmlns:p14="http://schemas.microsoft.com/office/powerpoint/2010/main" val="440315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B622027-1993-F1F0-FABC-3F1412ABE514}"/>
              </a:ext>
            </a:extLst>
          </p:cNvPr>
          <p:cNvSpPr>
            <a:spLocks noGrp="1"/>
          </p:cNvSpPr>
          <p:nvPr>
            <p:ph type="title"/>
          </p:nvPr>
        </p:nvSpPr>
        <p:spPr>
          <a:xfrm>
            <a:off x="317938" y="195192"/>
            <a:ext cx="10515600" cy="874574"/>
          </a:xfrm>
        </p:spPr>
        <p:txBody>
          <a:bodyPr/>
          <a:lstStyle/>
          <a:p>
            <a:r>
              <a:rPr lang="sl-SI" b="1" dirty="0">
                <a:latin typeface="Calibri" panose="020F0502020204030204" pitchFamily="34" charset="0"/>
                <a:cs typeface="Calibri" panose="020F0502020204030204" pitchFamily="34" charset="0"/>
              </a:rPr>
              <a:t>Kaj je dobrobit?</a:t>
            </a:r>
          </a:p>
        </p:txBody>
      </p:sp>
      <p:sp>
        <p:nvSpPr>
          <p:cNvPr id="4" name="Označba mesta vsebine 2">
            <a:extLst>
              <a:ext uri="{FF2B5EF4-FFF2-40B4-BE49-F238E27FC236}">
                <a16:creationId xmlns:a16="http://schemas.microsoft.com/office/drawing/2014/main" id="{C2CF0856-126F-079C-22E9-4C10054E581A}"/>
              </a:ext>
            </a:extLst>
          </p:cNvPr>
          <p:cNvSpPr>
            <a:spLocks noGrp="1"/>
          </p:cNvSpPr>
          <p:nvPr>
            <p:ph sz="half" idx="1"/>
          </p:nvPr>
        </p:nvSpPr>
        <p:spPr>
          <a:xfrm>
            <a:off x="483475" y="1047134"/>
            <a:ext cx="10515600" cy="4554640"/>
          </a:xfrm>
        </p:spPr>
        <p:txBody>
          <a:bodyPr>
            <a:noAutofit/>
          </a:bodyPr>
          <a:lstStyle/>
          <a:p>
            <a:pPr marL="0" indent="0">
              <a:buNone/>
            </a:pPr>
            <a:r>
              <a:rPr lang="sl-SI" sz="2400" dirty="0">
                <a:solidFill>
                  <a:srgbClr val="007C92"/>
                </a:solidFill>
                <a:latin typeface="Calibri" panose="020F0502020204030204" pitchFamily="34" charset="0"/>
                <a:cs typeface="Calibri" panose="020F0502020204030204" pitchFamily="34" charset="0"/>
              </a:rPr>
              <a:t>≠ vedno se prijetno počutiti/“se imeti fajn“.   </a:t>
            </a:r>
          </a:p>
          <a:p>
            <a:pPr marL="0" indent="0">
              <a:buNone/>
            </a:pPr>
            <a:endParaRPr lang="sl-SI" dirty="0">
              <a:solidFill>
                <a:srgbClr val="007C92"/>
              </a:solidFill>
              <a:cs typeface="Calibri" panose="020F0502020204030204" pitchFamily="34" charset="0"/>
            </a:endParaRPr>
          </a:p>
        </p:txBody>
      </p:sp>
      <p:graphicFrame>
        <p:nvGraphicFramePr>
          <p:cNvPr id="5" name="Content Placeholder 3">
            <a:extLst>
              <a:ext uri="{FF2B5EF4-FFF2-40B4-BE49-F238E27FC236}">
                <a16:creationId xmlns:a16="http://schemas.microsoft.com/office/drawing/2014/main" id="{854E217E-F7D4-B7FD-6178-2377EBAA56BD}"/>
              </a:ext>
            </a:extLst>
          </p:cNvPr>
          <p:cNvGraphicFramePr>
            <a:graphicFrameLocks/>
          </p:cNvGraphicFramePr>
          <p:nvPr>
            <p:extLst>
              <p:ext uri="{D42A27DB-BD31-4B8C-83A1-F6EECF244321}">
                <p14:modId xmlns:p14="http://schemas.microsoft.com/office/powerpoint/2010/main" val="2270714875"/>
              </p:ext>
            </p:extLst>
          </p:nvPr>
        </p:nvGraphicFramePr>
        <p:xfrm>
          <a:off x="1009709" y="1868204"/>
          <a:ext cx="4850317" cy="46800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značba mesta vsebine 5">
            <a:extLst>
              <a:ext uri="{FF2B5EF4-FFF2-40B4-BE49-F238E27FC236}">
                <a16:creationId xmlns:a16="http://schemas.microsoft.com/office/drawing/2014/main" id="{3C889A3B-21BC-18D7-F468-FC26453A9269}"/>
              </a:ext>
            </a:extLst>
          </p:cNvPr>
          <p:cNvSpPr txBox="1">
            <a:spLocks/>
          </p:cNvSpPr>
          <p:nvPr/>
        </p:nvSpPr>
        <p:spPr>
          <a:xfrm>
            <a:off x="7027761" y="1047134"/>
            <a:ext cx="4525852" cy="5501149"/>
          </a:xfrm>
          <a:prstGeom prst="rect">
            <a:avLst/>
          </a:prstGeom>
        </p:spPr>
        <p:txBody>
          <a:bodyPr>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7000"/>
              </a:lnSpc>
              <a:spcBef>
                <a:spcPts val="900"/>
              </a:spcBef>
              <a:buFont typeface="Arial" panose="020B0604020202020204" pitchFamily="34" charset="0"/>
              <a:buNone/>
            </a:pPr>
            <a:r>
              <a:rPr lang="sl-SI" sz="4600" b="1" dirty="0">
                <a:solidFill>
                  <a:srgbClr val="007C92"/>
                </a:solidFill>
                <a:latin typeface="Calibri" panose="020F0502020204030204" pitchFamily="34" charset="0"/>
                <a:ea typeface="Times New Roman" panose="02020603050405020304" pitchFamily="18" charset="0"/>
                <a:cs typeface="Calibri" panose="020F0502020204030204" pitchFamily="34" charset="0"/>
              </a:rPr>
              <a:t>Duševna dobrobit: </a:t>
            </a:r>
          </a:p>
          <a:p>
            <a:pPr marL="0" indent="0" algn="ctr">
              <a:lnSpc>
                <a:spcPct val="107000"/>
              </a:lnSpc>
              <a:spcBef>
                <a:spcPts val="900"/>
              </a:spcBef>
              <a:spcAft>
                <a:spcPts val="900"/>
              </a:spcAft>
              <a:buFont typeface="Arial" panose="020B0604020202020204" pitchFamily="34" charset="0"/>
              <a:buNone/>
            </a:pPr>
            <a:r>
              <a:rPr lang="sl-SI" sz="4600" dirty="0">
                <a:solidFill>
                  <a:srgbClr val="007C92"/>
                </a:solidFill>
                <a:latin typeface="Calibri" panose="020F0502020204030204" pitchFamily="34" charset="0"/>
                <a:ea typeface="Times New Roman" panose="02020603050405020304" pitchFamily="18" charset="0"/>
                <a:cs typeface="Calibri" panose="020F0502020204030204" pitchFamily="34" charset="0"/>
              </a:rPr>
              <a:t>zavedanje lastnega doživljanja in vedenja ter njuno učinkovito uravnavanje. </a:t>
            </a:r>
          </a:p>
          <a:p>
            <a:pPr marL="0" indent="0" algn="ctr">
              <a:lnSpc>
                <a:spcPct val="107000"/>
              </a:lnSpc>
              <a:spcBef>
                <a:spcPts val="900"/>
              </a:spcBef>
              <a:buFont typeface="Arial" panose="020B0604020202020204" pitchFamily="34" charset="0"/>
              <a:buNone/>
            </a:pPr>
            <a:r>
              <a:rPr lang="sl-SI" sz="4600" b="1" dirty="0">
                <a:solidFill>
                  <a:srgbClr val="007C92"/>
                </a:solidFill>
                <a:latin typeface="Calibri" panose="020F0502020204030204" pitchFamily="34" charset="0"/>
                <a:ea typeface="Times New Roman" panose="02020603050405020304" pitchFamily="18" charset="0"/>
                <a:cs typeface="Calibri" panose="020F0502020204030204" pitchFamily="34" charset="0"/>
              </a:rPr>
              <a:t>Telesna dobrobit: </a:t>
            </a:r>
          </a:p>
          <a:p>
            <a:pPr marL="0" indent="0" algn="ctr">
              <a:lnSpc>
                <a:spcPct val="107000"/>
              </a:lnSpc>
              <a:spcBef>
                <a:spcPts val="900"/>
              </a:spcBef>
              <a:spcAft>
                <a:spcPts val="900"/>
              </a:spcAft>
              <a:buFont typeface="Arial" panose="020B0604020202020204" pitchFamily="34" charset="0"/>
              <a:buNone/>
            </a:pPr>
            <a:r>
              <a:rPr lang="sl-SI" sz="4600" dirty="0">
                <a:solidFill>
                  <a:srgbClr val="007C92"/>
                </a:solidFill>
                <a:latin typeface="Calibri" panose="020F0502020204030204" pitchFamily="34" charset="0"/>
                <a:cs typeface="Calibri" panose="020F0502020204030204" pitchFamily="34" charset="0"/>
              </a:rPr>
              <a:t>krepitev telesne zmogljivosti skozi zdrav življenjski slog preko skrbi za redno gibanje, zdravo in uravnoteženo prehrano ter spanje.</a:t>
            </a:r>
          </a:p>
          <a:p>
            <a:pPr marL="0" indent="0" algn="ctr">
              <a:lnSpc>
                <a:spcPct val="107000"/>
              </a:lnSpc>
              <a:spcBef>
                <a:spcPts val="900"/>
              </a:spcBef>
              <a:buFont typeface="Arial" panose="020B0604020202020204" pitchFamily="34" charset="0"/>
              <a:buNone/>
            </a:pPr>
            <a:r>
              <a:rPr lang="sl-SI" sz="4600" b="1" dirty="0">
                <a:solidFill>
                  <a:srgbClr val="007C92"/>
                </a:solidFill>
                <a:latin typeface="Calibri" panose="020F0502020204030204" pitchFamily="34" charset="0"/>
                <a:ea typeface="Times New Roman" panose="02020603050405020304" pitchFamily="18" charset="0"/>
                <a:cs typeface="Calibri" panose="020F0502020204030204" pitchFamily="34" charset="0"/>
              </a:rPr>
              <a:t>Socialna dobrobit: </a:t>
            </a:r>
          </a:p>
          <a:p>
            <a:pPr marL="0" indent="0" algn="ctr">
              <a:lnSpc>
                <a:spcPct val="107000"/>
              </a:lnSpc>
              <a:spcBef>
                <a:spcPts val="900"/>
              </a:spcBef>
              <a:buFont typeface="Arial" panose="020B0604020202020204" pitchFamily="34" charset="0"/>
              <a:buNone/>
            </a:pPr>
            <a:r>
              <a:rPr lang="sl-SI" sz="4600" dirty="0">
                <a:solidFill>
                  <a:srgbClr val="007C92"/>
                </a:solidFill>
                <a:latin typeface="Calibri" panose="020F0502020204030204" pitchFamily="34" charset="0"/>
                <a:ea typeface="Times New Roman" panose="02020603050405020304" pitchFamily="18" charset="0"/>
                <a:cs typeface="Calibri" panose="020F0502020204030204" pitchFamily="34" charset="0"/>
              </a:rPr>
              <a:t>vzpostavljanje in ohranjanje kakovostnih odnosov z drugimi v različnih socialnih kontekstih in z upoštevanjem perspektiv vseh vpletenih. </a:t>
            </a:r>
            <a:endParaRPr lang="sl-SI" sz="4600" dirty="0">
              <a:solidFill>
                <a:srgbClr val="007C92"/>
              </a:solidFill>
              <a:latin typeface="Calibri" panose="020F0502020204030204" pitchFamily="34" charset="0"/>
              <a:cs typeface="Calibri" panose="020F0502020204030204" pitchFamily="34" charset="0"/>
            </a:endParaRPr>
          </a:p>
          <a:p>
            <a:endParaRPr lang="sl-SI" dirty="0">
              <a:solidFill>
                <a:srgbClr val="007C92"/>
              </a:solidFill>
            </a:endParaRPr>
          </a:p>
        </p:txBody>
      </p:sp>
    </p:spTree>
    <p:extLst>
      <p:ext uri="{BB962C8B-B14F-4D97-AF65-F5344CB8AC3E}">
        <p14:creationId xmlns:p14="http://schemas.microsoft.com/office/powerpoint/2010/main" val="2341584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51672" y="517369"/>
            <a:ext cx="11496197" cy="1072660"/>
          </a:xfrm>
        </p:spPr>
        <p:txBody>
          <a:bodyPr>
            <a:normAutofit/>
          </a:bodyPr>
          <a:lstStyle/>
          <a:p>
            <a:r>
              <a:rPr lang="sl-SI" b="1" dirty="0">
                <a:latin typeface="Calibri" panose="020F0502020204030204" pitchFamily="34" charset="0"/>
                <a:cs typeface="Calibri" panose="020F0502020204030204" pitchFamily="34" charset="0"/>
              </a:rPr>
              <a:t>Skupni cilji – kaj so in zakaj so pomembni za učitelja</a:t>
            </a:r>
            <a:endParaRPr lang="en-AU" b="1" dirty="0">
              <a:latin typeface="Calibri" panose="020F0502020204030204" pitchFamily="34" charset="0"/>
              <a:cs typeface="Calibri" panose="020F0502020204030204" pitchFamily="34" charset="0"/>
            </a:endParaRPr>
          </a:p>
        </p:txBody>
      </p:sp>
      <p:sp>
        <p:nvSpPr>
          <p:cNvPr id="3" name="Označba mesta vsebine 2"/>
          <p:cNvSpPr>
            <a:spLocks noGrp="1"/>
          </p:cNvSpPr>
          <p:nvPr>
            <p:ph sz="half" idx="1"/>
          </p:nvPr>
        </p:nvSpPr>
        <p:spPr>
          <a:xfrm>
            <a:off x="459829" y="1667970"/>
            <a:ext cx="11127826" cy="4351338"/>
          </a:xfrm>
        </p:spPr>
        <p:txBody>
          <a:bodyPr>
            <a:normAutofit fontScale="77500" lnSpcReduction="20000"/>
          </a:bodyPr>
          <a:lstStyle/>
          <a:p>
            <a:pPr marL="0" indent="0">
              <a:buNone/>
            </a:pPr>
            <a:r>
              <a:rPr lang="sl-SI" b="1" dirty="0">
                <a:latin typeface="Calibri" panose="020F0502020204030204" pitchFamily="34" charset="0"/>
                <a:cs typeface="Calibri" panose="020F0502020204030204" pitchFamily="34" charset="0"/>
              </a:rPr>
              <a:t>Skupni cilji (SC)</a:t>
            </a:r>
            <a:r>
              <a:rPr lang="sl-SI" dirty="0">
                <a:latin typeface="Calibri" panose="020F0502020204030204" pitchFamily="34" charset="0"/>
                <a:cs typeface="Calibri" panose="020F0502020204030204" pitchFamily="34" charset="0"/>
              </a:rPr>
              <a:t> so skupna vzgojno-izobraževalna usmeritev celotnega sistema, ki:</a:t>
            </a:r>
          </a:p>
          <a:p>
            <a:r>
              <a:rPr lang="sl-SI" dirty="0">
                <a:latin typeface="Calibri" panose="020F0502020204030204" pitchFamily="34" charset="0"/>
                <a:cs typeface="Calibri" panose="020F0502020204030204" pitchFamily="34" charset="0"/>
              </a:rPr>
              <a:t>povezujejo </a:t>
            </a:r>
            <a:r>
              <a:rPr lang="sl-SI" b="1" dirty="0">
                <a:latin typeface="Calibri" panose="020F0502020204030204" pitchFamily="34" charset="0"/>
                <a:cs typeface="Calibri" panose="020F0502020204030204" pitchFamily="34" charset="0"/>
              </a:rPr>
              <a:t>predmete, ravni in šolske dejavnosti</a:t>
            </a:r>
            <a:r>
              <a:rPr lang="sl-SI" dirty="0">
                <a:latin typeface="Calibri" panose="020F0502020204030204" pitchFamily="34" charset="0"/>
                <a:cs typeface="Calibri" panose="020F0502020204030204" pitchFamily="34" charset="0"/>
              </a:rPr>
              <a:t>,</a:t>
            </a:r>
          </a:p>
          <a:p>
            <a:r>
              <a:rPr lang="sl-SI" dirty="0">
                <a:latin typeface="Calibri" panose="020F0502020204030204" pitchFamily="34" charset="0"/>
                <a:cs typeface="Calibri" panose="020F0502020204030204" pitchFamily="34" charset="0"/>
              </a:rPr>
              <a:t>niso dodatna vsebina, temveč </a:t>
            </a:r>
            <a:r>
              <a:rPr lang="sl-SI" b="1" dirty="0">
                <a:latin typeface="Calibri" panose="020F0502020204030204" pitchFamily="34" charset="0"/>
                <a:cs typeface="Calibri" panose="020F0502020204030204" pitchFamily="34" charset="0"/>
              </a:rPr>
              <a:t>način uresničevanja pouka</a:t>
            </a:r>
            <a:r>
              <a:rPr lang="sl-SI" dirty="0">
                <a:latin typeface="Calibri" panose="020F0502020204030204" pitchFamily="34" charset="0"/>
                <a:cs typeface="Calibri" panose="020F0502020204030204" pitchFamily="34" charset="0"/>
              </a:rPr>
              <a:t>,</a:t>
            </a:r>
          </a:p>
          <a:p>
            <a:r>
              <a:rPr lang="sl-SI" dirty="0">
                <a:latin typeface="Calibri" panose="020F0502020204030204" pitchFamily="34" charset="0"/>
                <a:cs typeface="Calibri" panose="020F0502020204030204" pitchFamily="34" charset="0"/>
              </a:rPr>
              <a:t>podpirajo </a:t>
            </a:r>
            <a:r>
              <a:rPr lang="sl-SI" b="1" dirty="0">
                <a:latin typeface="Calibri" panose="020F0502020204030204" pitchFamily="34" charset="0"/>
                <a:cs typeface="Calibri" panose="020F0502020204030204" pitchFamily="34" charset="0"/>
              </a:rPr>
              <a:t>celostni razvoj učenca/dijaka</a:t>
            </a:r>
            <a:r>
              <a:rPr lang="sl-SI" dirty="0">
                <a:latin typeface="Calibri" panose="020F0502020204030204" pitchFamily="34" charset="0"/>
                <a:cs typeface="Calibri" panose="020F0502020204030204" pitchFamily="34" charset="0"/>
              </a:rPr>
              <a:t>.</a:t>
            </a:r>
          </a:p>
          <a:p>
            <a:pPr marL="0" indent="0">
              <a:buNone/>
            </a:pPr>
            <a:endParaRPr lang="sl-SI" b="1" dirty="0">
              <a:latin typeface="Calibri" panose="020F0502020204030204" pitchFamily="34" charset="0"/>
              <a:cs typeface="Calibri" panose="020F0502020204030204" pitchFamily="34" charset="0"/>
            </a:endParaRPr>
          </a:p>
          <a:p>
            <a:pPr marL="0" indent="0">
              <a:buNone/>
            </a:pPr>
            <a:r>
              <a:rPr lang="sl-SI" b="1" dirty="0">
                <a:latin typeface="Calibri" panose="020F0502020204030204" pitchFamily="34" charset="0"/>
                <a:cs typeface="Calibri" panose="020F0502020204030204" pitchFamily="34" charset="0"/>
              </a:rPr>
              <a:t>Zakaj so pomembni za učitelje?</a:t>
            </a:r>
            <a:endParaRPr lang="sl-SI" dirty="0">
              <a:latin typeface="Calibri" panose="020F0502020204030204" pitchFamily="34" charset="0"/>
              <a:cs typeface="Calibri" panose="020F0502020204030204" pitchFamily="34" charset="0"/>
            </a:endParaRPr>
          </a:p>
          <a:p>
            <a:r>
              <a:rPr lang="sl-SI" dirty="0">
                <a:latin typeface="Calibri" panose="020F0502020204030204" pitchFamily="34" charset="0"/>
                <a:cs typeface="Calibri" panose="020F0502020204030204" pitchFamily="34" charset="0"/>
              </a:rPr>
              <a:t>Postavljajo </a:t>
            </a:r>
            <a:r>
              <a:rPr lang="sl-SI" b="1" dirty="0">
                <a:latin typeface="Calibri" panose="020F0502020204030204" pitchFamily="34" charset="0"/>
                <a:cs typeface="Calibri" panose="020F0502020204030204" pitchFamily="34" charset="0"/>
              </a:rPr>
              <a:t>skupni okvir za sodelovanje </a:t>
            </a:r>
            <a:r>
              <a:rPr lang="sl-SI" dirty="0">
                <a:latin typeface="Calibri" panose="020F0502020204030204" pitchFamily="34" charset="0"/>
                <a:cs typeface="Calibri" panose="020F0502020204030204" pitchFamily="34" charset="0"/>
              </a:rPr>
              <a:t>učiteljev,</a:t>
            </a:r>
          </a:p>
          <a:p>
            <a:r>
              <a:rPr lang="sl-SI" dirty="0">
                <a:latin typeface="Calibri" panose="020F0502020204030204" pitchFamily="34" charset="0"/>
                <a:cs typeface="Calibri" panose="020F0502020204030204" pitchFamily="34" charset="0"/>
              </a:rPr>
              <a:t>omogočajo </a:t>
            </a:r>
            <a:r>
              <a:rPr lang="sl-SI" b="1" dirty="0">
                <a:latin typeface="Calibri" panose="020F0502020204030204" pitchFamily="34" charset="0"/>
                <a:cs typeface="Calibri" panose="020F0502020204030204" pitchFamily="34" charset="0"/>
              </a:rPr>
              <a:t>povezovanje ciljev, dejavnosti in kriterijev uspešnosti</a:t>
            </a:r>
            <a:r>
              <a:rPr lang="sl-SI" dirty="0">
                <a:latin typeface="Calibri" panose="020F0502020204030204" pitchFamily="34" charset="0"/>
                <a:cs typeface="Calibri" panose="020F0502020204030204" pitchFamily="34" charset="0"/>
              </a:rPr>
              <a:t>,</a:t>
            </a:r>
          </a:p>
          <a:p>
            <a:r>
              <a:rPr lang="sl-SI" dirty="0">
                <a:latin typeface="Calibri" panose="020F0502020204030204" pitchFamily="34" charset="0"/>
                <a:cs typeface="Calibri" panose="020F0502020204030204" pitchFamily="34" charset="0"/>
              </a:rPr>
              <a:t>krepijo </a:t>
            </a:r>
            <a:r>
              <a:rPr lang="sl-SI" b="1" dirty="0">
                <a:latin typeface="Calibri" panose="020F0502020204030204" pitchFamily="34" charset="0"/>
                <a:cs typeface="Calibri" panose="020F0502020204030204" pitchFamily="34" charset="0"/>
              </a:rPr>
              <a:t>avtonomijo učitelja</a:t>
            </a:r>
            <a:r>
              <a:rPr lang="sl-SI" dirty="0">
                <a:latin typeface="Calibri" panose="020F0502020204030204" pitchFamily="34" charset="0"/>
                <a:cs typeface="Calibri" panose="020F0502020204030204" pitchFamily="34" charset="0"/>
              </a:rPr>
              <a:t> pri izbiri poti do ciljev,</a:t>
            </a:r>
          </a:p>
          <a:p>
            <a:r>
              <a:rPr lang="sl-SI" dirty="0">
                <a:latin typeface="Calibri" panose="020F0502020204030204" pitchFamily="34" charset="0"/>
                <a:cs typeface="Calibri" panose="020F0502020204030204" pitchFamily="34" charset="0"/>
              </a:rPr>
              <a:t>pomagajo učencem razumeti, </a:t>
            </a:r>
            <a:r>
              <a:rPr lang="sl-SI" b="1" dirty="0">
                <a:latin typeface="Calibri" panose="020F0502020204030204" pitchFamily="34" charset="0"/>
                <a:cs typeface="Calibri" panose="020F0502020204030204" pitchFamily="34" charset="0"/>
              </a:rPr>
              <a:t>zakaj se učijo</a:t>
            </a:r>
            <a:r>
              <a:rPr lang="sl-SI" dirty="0">
                <a:latin typeface="Calibri" panose="020F0502020204030204" pitchFamily="34" charset="0"/>
                <a:cs typeface="Calibri" panose="020F0502020204030204" pitchFamily="34" charset="0"/>
              </a:rPr>
              <a:t>.</a:t>
            </a:r>
          </a:p>
          <a:p>
            <a:pPr marL="0" indent="0">
              <a:buNone/>
            </a:pPr>
            <a:endParaRPr lang="sl-SI" i="1" dirty="0">
              <a:latin typeface="Calibri" panose="020F0502020204030204" pitchFamily="34" charset="0"/>
              <a:cs typeface="Calibri" panose="020F0502020204030204" pitchFamily="34" charset="0"/>
            </a:endParaRPr>
          </a:p>
          <a:p>
            <a:pPr marL="0" indent="0">
              <a:buNone/>
            </a:pPr>
            <a:r>
              <a:rPr lang="sl-SI" i="1" dirty="0">
                <a:solidFill>
                  <a:schemeClr val="accent1"/>
                </a:solidFill>
                <a:latin typeface="Calibri" panose="020F0502020204030204" pitchFamily="34" charset="0"/>
                <a:cs typeface="Calibri" panose="020F0502020204030204" pitchFamily="34" charset="0"/>
              </a:rPr>
              <a:t>Skupni cilji niso »dodatna zahteva«, temveč okvir, ki povezuje dobro pedagoško prakso.</a:t>
            </a:r>
            <a:endParaRPr lang="sl-SI" dirty="0">
              <a:solidFill>
                <a:schemeClr val="accent1"/>
              </a:solidFill>
              <a:latin typeface="Calibri" panose="020F0502020204030204" pitchFamily="34" charset="0"/>
              <a:cs typeface="Calibri" panose="020F0502020204030204" pitchFamily="34" charset="0"/>
            </a:endParaRPr>
          </a:p>
          <a:p>
            <a:endParaRPr lang="en-AU" dirty="0">
              <a:solidFill>
                <a:schemeClr val="accent1"/>
              </a:solidFill>
            </a:endParaRPr>
          </a:p>
        </p:txBody>
      </p:sp>
    </p:spTree>
    <p:extLst>
      <p:ext uri="{BB962C8B-B14F-4D97-AF65-F5344CB8AC3E}">
        <p14:creationId xmlns:p14="http://schemas.microsoft.com/office/powerpoint/2010/main" val="2685450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3938F3-6F7D-D75D-4C5C-17C63C0383A9}"/>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5C41A164-E8ED-3874-B68D-D81B2A079BF0}"/>
              </a:ext>
            </a:extLst>
          </p:cNvPr>
          <p:cNvSpPr txBox="1"/>
          <p:nvPr/>
        </p:nvSpPr>
        <p:spPr>
          <a:xfrm>
            <a:off x="11406885" y="6474663"/>
            <a:ext cx="96520" cy="193675"/>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5B9BD4"/>
                </a:solidFill>
                <a:latin typeface="Calibri"/>
                <a:cs typeface="Calibri"/>
              </a:rPr>
              <a:t>2</a:t>
            </a:r>
            <a:endParaRPr sz="1100">
              <a:latin typeface="Calibri"/>
              <a:cs typeface="Calibri"/>
            </a:endParaRPr>
          </a:p>
        </p:txBody>
      </p:sp>
      <p:sp>
        <p:nvSpPr>
          <p:cNvPr id="4" name="object 4">
            <a:extLst>
              <a:ext uri="{FF2B5EF4-FFF2-40B4-BE49-F238E27FC236}">
                <a16:creationId xmlns:a16="http://schemas.microsoft.com/office/drawing/2014/main" id="{8D2952F5-9E1E-079C-089C-0DB07855C2F1}"/>
              </a:ext>
            </a:extLst>
          </p:cNvPr>
          <p:cNvSpPr txBox="1">
            <a:spLocks noGrp="1"/>
          </p:cNvSpPr>
          <p:nvPr>
            <p:ph type="title"/>
          </p:nvPr>
        </p:nvSpPr>
        <p:spPr>
          <a:xfrm>
            <a:off x="1185494" y="224574"/>
            <a:ext cx="9821545" cy="689610"/>
          </a:xfrm>
          <a:prstGeom prst="rect">
            <a:avLst/>
          </a:prstGeom>
          <a:solidFill>
            <a:srgbClr val="F47D52"/>
          </a:solidFill>
          <a:ln w="6350">
            <a:solidFill>
              <a:srgbClr val="5B9BD4"/>
            </a:solidFill>
          </a:ln>
        </p:spPr>
        <p:txBody>
          <a:bodyPr vert="horz" wrap="square" lIns="0" tIns="0" rIns="0" bIns="0" rtlCol="0">
            <a:spAutoFit/>
          </a:bodyPr>
          <a:lstStyle/>
          <a:p>
            <a:pPr algn="ctr">
              <a:lnSpc>
                <a:spcPts val="5285"/>
              </a:lnSpc>
            </a:pPr>
            <a:r>
              <a:rPr sz="4800" b="1" spc="-20" dirty="0">
                <a:solidFill>
                  <a:srgbClr val="007B92"/>
                </a:solidFill>
                <a:latin typeface="Calibri"/>
                <a:cs typeface="Calibri"/>
              </a:rPr>
              <a:t>POUK</a:t>
            </a:r>
            <a:endParaRPr sz="4800" dirty="0">
              <a:latin typeface="Calibri"/>
              <a:cs typeface="Calibri"/>
            </a:endParaRPr>
          </a:p>
        </p:txBody>
      </p:sp>
      <p:pic>
        <p:nvPicPr>
          <p:cNvPr id="5" name="object 5">
            <a:extLst>
              <a:ext uri="{FF2B5EF4-FFF2-40B4-BE49-F238E27FC236}">
                <a16:creationId xmlns:a16="http://schemas.microsoft.com/office/drawing/2014/main" id="{3E5B7584-8898-EC58-4E6C-E58C9B35D673}"/>
              </a:ext>
            </a:extLst>
          </p:cNvPr>
          <p:cNvPicPr/>
          <p:nvPr/>
        </p:nvPicPr>
        <p:blipFill>
          <a:blip r:embed="rId3" cstate="print"/>
          <a:stretch>
            <a:fillRect/>
          </a:stretch>
        </p:blipFill>
        <p:spPr>
          <a:xfrm>
            <a:off x="1185494" y="1123188"/>
            <a:ext cx="4063746" cy="936878"/>
          </a:xfrm>
          <a:prstGeom prst="rect">
            <a:avLst/>
          </a:prstGeom>
        </p:spPr>
      </p:pic>
      <p:sp>
        <p:nvSpPr>
          <p:cNvPr id="6" name="object 6">
            <a:extLst>
              <a:ext uri="{FF2B5EF4-FFF2-40B4-BE49-F238E27FC236}">
                <a16:creationId xmlns:a16="http://schemas.microsoft.com/office/drawing/2014/main" id="{810F0039-F2DA-0FCE-9272-5B7A0075124D}"/>
              </a:ext>
            </a:extLst>
          </p:cNvPr>
          <p:cNvSpPr txBox="1"/>
          <p:nvPr/>
        </p:nvSpPr>
        <p:spPr>
          <a:xfrm>
            <a:off x="1185494" y="1123188"/>
            <a:ext cx="4064000" cy="937260"/>
          </a:xfrm>
          <a:prstGeom prst="rect">
            <a:avLst/>
          </a:prstGeom>
          <a:ln w="6350">
            <a:solidFill>
              <a:srgbClr val="5B9BD4"/>
            </a:solidFill>
          </a:ln>
        </p:spPr>
        <p:txBody>
          <a:bodyPr vert="horz" wrap="square" lIns="0" tIns="266065" rIns="0" bIns="0" rtlCol="0">
            <a:spAutoFit/>
          </a:bodyPr>
          <a:lstStyle/>
          <a:p>
            <a:pPr marL="113030">
              <a:lnSpc>
                <a:spcPct val="100000"/>
              </a:lnSpc>
              <a:spcBef>
                <a:spcPts val="2095"/>
              </a:spcBef>
            </a:pPr>
            <a:r>
              <a:rPr sz="2400" b="1" dirty="0">
                <a:solidFill>
                  <a:srgbClr val="FFFFFF"/>
                </a:solidFill>
                <a:latin typeface="Calibri"/>
                <a:cs typeface="Calibri"/>
              </a:rPr>
              <a:t>AKTIVNOST</a:t>
            </a:r>
            <a:r>
              <a:rPr sz="2400" b="1" spc="-25" dirty="0">
                <a:solidFill>
                  <a:srgbClr val="FFFFFF"/>
                </a:solidFill>
                <a:latin typeface="Calibri"/>
                <a:cs typeface="Calibri"/>
              </a:rPr>
              <a:t> </a:t>
            </a:r>
            <a:r>
              <a:rPr sz="2400" b="1" dirty="0">
                <a:solidFill>
                  <a:srgbClr val="FFFFFF"/>
                </a:solidFill>
                <a:latin typeface="Calibri"/>
                <a:cs typeface="Calibri"/>
              </a:rPr>
              <a:t>UČENCA</a:t>
            </a:r>
            <a:r>
              <a:rPr sz="2400" b="1" spc="-30" dirty="0">
                <a:solidFill>
                  <a:srgbClr val="FFFFFF"/>
                </a:solidFill>
                <a:latin typeface="Calibri"/>
                <a:cs typeface="Calibri"/>
              </a:rPr>
              <a:t> </a:t>
            </a:r>
            <a:r>
              <a:rPr sz="2400" b="1" dirty="0">
                <a:solidFill>
                  <a:srgbClr val="FFFFFF"/>
                </a:solidFill>
                <a:latin typeface="Calibri"/>
                <a:cs typeface="Calibri"/>
              </a:rPr>
              <a:t>=</a:t>
            </a:r>
            <a:r>
              <a:rPr sz="2400" b="1" spc="-20" dirty="0">
                <a:solidFill>
                  <a:srgbClr val="FFFFFF"/>
                </a:solidFill>
                <a:latin typeface="Calibri"/>
                <a:cs typeface="Calibri"/>
              </a:rPr>
              <a:t> </a:t>
            </a:r>
            <a:r>
              <a:rPr sz="2400" b="1" spc="-10" dirty="0">
                <a:solidFill>
                  <a:srgbClr val="FFFFFF"/>
                </a:solidFill>
                <a:latin typeface="Calibri"/>
                <a:cs typeface="Calibri"/>
              </a:rPr>
              <a:t>UČENJE</a:t>
            </a:r>
            <a:endParaRPr sz="2400">
              <a:latin typeface="Calibri"/>
              <a:cs typeface="Calibri"/>
            </a:endParaRPr>
          </a:p>
        </p:txBody>
      </p:sp>
      <p:pic>
        <p:nvPicPr>
          <p:cNvPr id="7" name="object 7">
            <a:extLst>
              <a:ext uri="{FF2B5EF4-FFF2-40B4-BE49-F238E27FC236}">
                <a16:creationId xmlns:a16="http://schemas.microsoft.com/office/drawing/2014/main" id="{DE3C96A3-54F9-CF1B-0A2B-D83159316D1D}"/>
              </a:ext>
            </a:extLst>
          </p:cNvPr>
          <p:cNvPicPr/>
          <p:nvPr/>
        </p:nvPicPr>
        <p:blipFill>
          <a:blip r:embed="rId4" cstate="print"/>
          <a:stretch>
            <a:fillRect/>
          </a:stretch>
        </p:blipFill>
        <p:spPr>
          <a:xfrm>
            <a:off x="6010528" y="1123188"/>
            <a:ext cx="4995926" cy="936878"/>
          </a:xfrm>
          <a:prstGeom prst="rect">
            <a:avLst/>
          </a:prstGeom>
        </p:spPr>
      </p:pic>
      <p:sp>
        <p:nvSpPr>
          <p:cNvPr id="8" name="object 8">
            <a:extLst>
              <a:ext uri="{FF2B5EF4-FFF2-40B4-BE49-F238E27FC236}">
                <a16:creationId xmlns:a16="http://schemas.microsoft.com/office/drawing/2014/main" id="{B5828762-A49C-84A3-CAA2-1A4CAB451369}"/>
              </a:ext>
            </a:extLst>
          </p:cNvPr>
          <p:cNvSpPr txBox="1"/>
          <p:nvPr/>
        </p:nvSpPr>
        <p:spPr>
          <a:xfrm>
            <a:off x="6010528" y="1123188"/>
            <a:ext cx="4996180" cy="937260"/>
          </a:xfrm>
          <a:prstGeom prst="rect">
            <a:avLst/>
          </a:prstGeom>
          <a:ln w="6350">
            <a:solidFill>
              <a:srgbClr val="5B9BD4"/>
            </a:solidFill>
          </a:ln>
        </p:spPr>
        <p:txBody>
          <a:bodyPr vert="horz" wrap="square" lIns="0" tIns="266065" rIns="0" bIns="0" rtlCol="0">
            <a:spAutoFit/>
          </a:bodyPr>
          <a:lstStyle/>
          <a:p>
            <a:pPr marL="173355">
              <a:lnSpc>
                <a:spcPct val="100000"/>
              </a:lnSpc>
              <a:spcBef>
                <a:spcPts val="2095"/>
              </a:spcBef>
            </a:pPr>
            <a:r>
              <a:rPr sz="2400" b="1" dirty="0">
                <a:solidFill>
                  <a:srgbClr val="FFFFFF"/>
                </a:solidFill>
                <a:latin typeface="Calibri"/>
                <a:cs typeface="Calibri"/>
              </a:rPr>
              <a:t>AKTIVNOST</a:t>
            </a:r>
            <a:r>
              <a:rPr sz="2400" b="1" spc="-40" dirty="0">
                <a:solidFill>
                  <a:srgbClr val="FFFFFF"/>
                </a:solidFill>
                <a:latin typeface="Calibri"/>
                <a:cs typeface="Calibri"/>
              </a:rPr>
              <a:t> </a:t>
            </a:r>
            <a:r>
              <a:rPr sz="2400" b="1" dirty="0">
                <a:solidFill>
                  <a:srgbClr val="FFFFFF"/>
                </a:solidFill>
                <a:latin typeface="Calibri"/>
                <a:cs typeface="Calibri"/>
              </a:rPr>
              <a:t>UČITELJA</a:t>
            </a:r>
            <a:r>
              <a:rPr sz="2400" b="1" spc="-45" dirty="0">
                <a:solidFill>
                  <a:srgbClr val="FFFFFF"/>
                </a:solidFill>
                <a:latin typeface="Calibri"/>
                <a:cs typeface="Calibri"/>
              </a:rPr>
              <a:t> </a:t>
            </a:r>
            <a:r>
              <a:rPr sz="2400" b="1" dirty="0">
                <a:solidFill>
                  <a:srgbClr val="FFFFFF"/>
                </a:solidFill>
                <a:latin typeface="Calibri"/>
                <a:cs typeface="Calibri"/>
              </a:rPr>
              <a:t>=</a:t>
            </a:r>
            <a:r>
              <a:rPr sz="2400" b="1" spc="-25" dirty="0">
                <a:solidFill>
                  <a:srgbClr val="FFFFFF"/>
                </a:solidFill>
                <a:latin typeface="Calibri"/>
                <a:cs typeface="Calibri"/>
              </a:rPr>
              <a:t> </a:t>
            </a:r>
            <a:r>
              <a:rPr sz="2400" b="1" spc="-10" dirty="0">
                <a:solidFill>
                  <a:srgbClr val="FFFFFF"/>
                </a:solidFill>
                <a:latin typeface="Calibri"/>
                <a:cs typeface="Calibri"/>
              </a:rPr>
              <a:t>POUČEVANJE</a:t>
            </a:r>
            <a:endParaRPr sz="2400">
              <a:latin typeface="Calibri"/>
              <a:cs typeface="Calibri"/>
            </a:endParaRPr>
          </a:p>
        </p:txBody>
      </p:sp>
      <p:grpSp>
        <p:nvGrpSpPr>
          <p:cNvPr id="9" name="object 9">
            <a:extLst>
              <a:ext uri="{FF2B5EF4-FFF2-40B4-BE49-F238E27FC236}">
                <a16:creationId xmlns:a16="http://schemas.microsoft.com/office/drawing/2014/main" id="{21963AC4-EA96-5881-AEE1-DAA4EC3D914E}"/>
              </a:ext>
            </a:extLst>
          </p:cNvPr>
          <p:cNvGrpSpPr/>
          <p:nvPr/>
        </p:nvGrpSpPr>
        <p:grpSpPr>
          <a:xfrm>
            <a:off x="5246115" y="2429636"/>
            <a:ext cx="767715" cy="639445"/>
            <a:chOff x="5246115" y="2429636"/>
            <a:chExt cx="767715" cy="639445"/>
          </a:xfrm>
        </p:grpSpPr>
        <p:pic>
          <p:nvPicPr>
            <p:cNvPr id="10" name="object 10">
              <a:extLst>
                <a:ext uri="{FF2B5EF4-FFF2-40B4-BE49-F238E27FC236}">
                  <a16:creationId xmlns:a16="http://schemas.microsoft.com/office/drawing/2014/main" id="{E474CA59-DF59-BE42-2EAC-05065323FF88}"/>
                </a:ext>
              </a:extLst>
            </p:cNvPr>
            <p:cNvPicPr/>
            <p:nvPr/>
          </p:nvPicPr>
          <p:blipFill>
            <a:blip r:embed="rId5" cstate="print"/>
            <a:stretch>
              <a:fillRect/>
            </a:stretch>
          </p:blipFill>
          <p:spPr>
            <a:xfrm>
              <a:off x="5249290" y="2432811"/>
              <a:ext cx="761238" cy="632967"/>
            </a:xfrm>
            <a:prstGeom prst="rect">
              <a:avLst/>
            </a:prstGeom>
          </p:spPr>
        </p:pic>
        <p:sp>
          <p:nvSpPr>
            <p:cNvPr id="11" name="object 11">
              <a:extLst>
                <a:ext uri="{FF2B5EF4-FFF2-40B4-BE49-F238E27FC236}">
                  <a16:creationId xmlns:a16="http://schemas.microsoft.com/office/drawing/2014/main" id="{BE8F82FE-EA93-8C8A-4029-E76089A2F6DF}"/>
                </a:ext>
              </a:extLst>
            </p:cNvPr>
            <p:cNvSpPr/>
            <p:nvPr/>
          </p:nvSpPr>
          <p:spPr>
            <a:xfrm>
              <a:off x="5249290" y="2432811"/>
              <a:ext cx="761365" cy="633095"/>
            </a:xfrm>
            <a:custGeom>
              <a:avLst/>
              <a:gdLst/>
              <a:ahLst/>
              <a:cxnLst/>
              <a:rect l="l" t="t" r="r" b="b"/>
              <a:pathLst>
                <a:path w="761364" h="633094">
                  <a:moveTo>
                    <a:pt x="761238" y="474725"/>
                  </a:moveTo>
                  <a:lnTo>
                    <a:pt x="316484" y="474725"/>
                  </a:lnTo>
                  <a:lnTo>
                    <a:pt x="316484" y="632967"/>
                  </a:lnTo>
                  <a:lnTo>
                    <a:pt x="0" y="316484"/>
                  </a:lnTo>
                  <a:lnTo>
                    <a:pt x="316484" y="0"/>
                  </a:lnTo>
                  <a:lnTo>
                    <a:pt x="316484" y="158241"/>
                  </a:lnTo>
                  <a:lnTo>
                    <a:pt x="761238" y="158241"/>
                  </a:lnTo>
                  <a:lnTo>
                    <a:pt x="761238" y="474725"/>
                  </a:lnTo>
                  <a:close/>
                </a:path>
              </a:pathLst>
            </a:custGeom>
            <a:ln w="6350">
              <a:solidFill>
                <a:srgbClr val="5B9BD4"/>
              </a:solidFill>
            </a:ln>
          </p:spPr>
          <p:txBody>
            <a:bodyPr wrap="square" lIns="0" tIns="0" rIns="0" bIns="0" rtlCol="0"/>
            <a:lstStyle/>
            <a:p>
              <a:endParaRPr/>
            </a:p>
          </p:txBody>
        </p:sp>
      </p:grpSp>
      <p:sp>
        <p:nvSpPr>
          <p:cNvPr id="12" name="object 12">
            <a:extLst>
              <a:ext uri="{FF2B5EF4-FFF2-40B4-BE49-F238E27FC236}">
                <a16:creationId xmlns:a16="http://schemas.microsoft.com/office/drawing/2014/main" id="{76D9D768-9622-78CB-5D5D-03D23670B1C8}"/>
              </a:ext>
            </a:extLst>
          </p:cNvPr>
          <p:cNvSpPr txBox="1"/>
          <p:nvPr/>
        </p:nvSpPr>
        <p:spPr>
          <a:xfrm>
            <a:off x="6370446" y="2532379"/>
            <a:ext cx="3095625" cy="391160"/>
          </a:xfrm>
          <a:prstGeom prst="rect">
            <a:avLst/>
          </a:prstGeom>
        </p:spPr>
        <p:txBody>
          <a:bodyPr vert="horz" wrap="square" lIns="0" tIns="12700" rIns="0" bIns="0" rtlCol="0">
            <a:spAutoFit/>
          </a:bodyPr>
          <a:lstStyle/>
          <a:p>
            <a:pPr marL="12700">
              <a:lnSpc>
                <a:spcPct val="100000"/>
              </a:lnSpc>
              <a:spcBef>
                <a:spcPts val="100"/>
              </a:spcBef>
            </a:pPr>
            <a:r>
              <a:rPr sz="2400" spc="-20" dirty="0">
                <a:latin typeface="Calibri"/>
                <a:cs typeface="Calibri"/>
              </a:rPr>
              <a:t>KAKOVOST</a:t>
            </a:r>
            <a:r>
              <a:rPr sz="2400" spc="-50" dirty="0">
                <a:latin typeface="Calibri"/>
                <a:cs typeface="Calibri"/>
              </a:rPr>
              <a:t> </a:t>
            </a:r>
            <a:r>
              <a:rPr sz="2400" spc="-10" dirty="0">
                <a:latin typeface="Calibri"/>
                <a:cs typeface="Calibri"/>
              </a:rPr>
              <a:t>POUČEVANJA</a:t>
            </a:r>
            <a:endParaRPr sz="2400">
              <a:latin typeface="Calibri"/>
              <a:cs typeface="Calibri"/>
            </a:endParaRPr>
          </a:p>
        </p:txBody>
      </p:sp>
      <p:sp>
        <p:nvSpPr>
          <p:cNvPr id="13" name="object 13">
            <a:extLst>
              <a:ext uri="{FF2B5EF4-FFF2-40B4-BE49-F238E27FC236}">
                <a16:creationId xmlns:a16="http://schemas.microsoft.com/office/drawing/2014/main" id="{8351EF77-C1BF-407D-0C6D-DC43FEB5B884}"/>
              </a:ext>
            </a:extLst>
          </p:cNvPr>
          <p:cNvSpPr txBox="1"/>
          <p:nvPr/>
        </p:nvSpPr>
        <p:spPr>
          <a:xfrm>
            <a:off x="2106929" y="2347721"/>
            <a:ext cx="2750185" cy="756920"/>
          </a:xfrm>
          <a:prstGeom prst="rect">
            <a:avLst/>
          </a:prstGeom>
        </p:spPr>
        <p:txBody>
          <a:bodyPr vert="horz" wrap="square" lIns="0" tIns="12700" rIns="0" bIns="0" rtlCol="0">
            <a:spAutoFit/>
          </a:bodyPr>
          <a:lstStyle/>
          <a:p>
            <a:pPr marL="12700" marR="5080" indent="173355">
              <a:lnSpc>
                <a:spcPct val="100000"/>
              </a:lnSpc>
              <a:spcBef>
                <a:spcPts val="100"/>
              </a:spcBef>
            </a:pPr>
            <a:r>
              <a:rPr sz="2400" spc="-20" dirty="0">
                <a:latin typeface="Calibri"/>
                <a:cs typeface="Calibri"/>
              </a:rPr>
              <a:t>KAKOVOST</a:t>
            </a:r>
            <a:r>
              <a:rPr sz="2400" spc="-50" dirty="0">
                <a:latin typeface="Calibri"/>
                <a:cs typeface="Calibri"/>
              </a:rPr>
              <a:t> </a:t>
            </a:r>
            <a:r>
              <a:rPr sz="2400" spc="-10" dirty="0">
                <a:latin typeface="Calibri"/>
                <a:cs typeface="Calibri"/>
              </a:rPr>
              <a:t>UČENJA </a:t>
            </a:r>
            <a:r>
              <a:rPr sz="2400" spc="-55" dirty="0">
                <a:latin typeface="Calibri"/>
                <a:cs typeface="Calibri"/>
              </a:rPr>
              <a:t>REZULTATI</a:t>
            </a:r>
            <a:r>
              <a:rPr sz="2400" spc="-40" dirty="0">
                <a:latin typeface="Calibri"/>
                <a:cs typeface="Calibri"/>
              </a:rPr>
              <a:t> </a:t>
            </a:r>
            <a:r>
              <a:rPr sz="2400" dirty="0">
                <a:latin typeface="Calibri"/>
                <a:cs typeface="Calibri"/>
              </a:rPr>
              <a:t>IN</a:t>
            </a:r>
            <a:r>
              <a:rPr sz="2400" spc="-50" dirty="0">
                <a:latin typeface="Calibri"/>
                <a:cs typeface="Calibri"/>
              </a:rPr>
              <a:t> </a:t>
            </a:r>
            <a:r>
              <a:rPr sz="2400" spc="-10" dirty="0">
                <a:latin typeface="Calibri"/>
                <a:cs typeface="Calibri"/>
              </a:rPr>
              <a:t>DOSEŽKI</a:t>
            </a:r>
            <a:endParaRPr sz="2400">
              <a:latin typeface="Calibri"/>
              <a:cs typeface="Calibri"/>
            </a:endParaRPr>
          </a:p>
        </p:txBody>
      </p:sp>
      <p:grpSp>
        <p:nvGrpSpPr>
          <p:cNvPr id="14" name="object 14">
            <a:extLst>
              <a:ext uri="{FF2B5EF4-FFF2-40B4-BE49-F238E27FC236}">
                <a16:creationId xmlns:a16="http://schemas.microsoft.com/office/drawing/2014/main" id="{08D0C257-07A4-78A0-4FD4-E689DDB2788E}"/>
              </a:ext>
            </a:extLst>
          </p:cNvPr>
          <p:cNvGrpSpPr/>
          <p:nvPr/>
        </p:nvGrpSpPr>
        <p:grpSpPr>
          <a:xfrm>
            <a:off x="5246115" y="1304797"/>
            <a:ext cx="767715" cy="639445"/>
            <a:chOff x="5246115" y="1304797"/>
            <a:chExt cx="767715" cy="639445"/>
          </a:xfrm>
        </p:grpSpPr>
        <p:pic>
          <p:nvPicPr>
            <p:cNvPr id="15" name="object 15">
              <a:extLst>
                <a:ext uri="{FF2B5EF4-FFF2-40B4-BE49-F238E27FC236}">
                  <a16:creationId xmlns:a16="http://schemas.microsoft.com/office/drawing/2014/main" id="{518084F8-9340-67C4-93A5-41C0BCF0F538}"/>
                </a:ext>
              </a:extLst>
            </p:cNvPr>
            <p:cNvPicPr/>
            <p:nvPr/>
          </p:nvPicPr>
          <p:blipFill>
            <a:blip r:embed="rId6" cstate="print"/>
            <a:stretch>
              <a:fillRect/>
            </a:stretch>
          </p:blipFill>
          <p:spPr>
            <a:xfrm>
              <a:off x="5249290" y="1307972"/>
              <a:ext cx="761238" cy="633094"/>
            </a:xfrm>
            <a:prstGeom prst="rect">
              <a:avLst/>
            </a:prstGeom>
          </p:spPr>
        </p:pic>
        <p:sp>
          <p:nvSpPr>
            <p:cNvPr id="16" name="object 16">
              <a:extLst>
                <a:ext uri="{FF2B5EF4-FFF2-40B4-BE49-F238E27FC236}">
                  <a16:creationId xmlns:a16="http://schemas.microsoft.com/office/drawing/2014/main" id="{6E13ED55-A99A-4878-D26B-B41D32CE875E}"/>
                </a:ext>
              </a:extLst>
            </p:cNvPr>
            <p:cNvSpPr/>
            <p:nvPr/>
          </p:nvSpPr>
          <p:spPr>
            <a:xfrm>
              <a:off x="5249290" y="1307972"/>
              <a:ext cx="761365" cy="633095"/>
            </a:xfrm>
            <a:custGeom>
              <a:avLst/>
              <a:gdLst/>
              <a:ahLst/>
              <a:cxnLst/>
              <a:rect l="l" t="t" r="r" b="b"/>
              <a:pathLst>
                <a:path w="761364" h="633094">
                  <a:moveTo>
                    <a:pt x="761238" y="474852"/>
                  </a:moveTo>
                  <a:lnTo>
                    <a:pt x="316484" y="474852"/>
                  </a:lnTo>
                  <a:lnTo>
                    <a:pt x="316484" y="633094"/>
                  </a:lnTo>
                  <a:lnTo>
                    <a:pt x="0" y="316611"/>
                  </a:lnTo>
                  <a:lnTo>
                    <a:pt x="316484" y="0"/>
                  </a:lnTo>
                  <a:lnTo>
                    <a:pt x="316484" y="158241"/>
                  </a:lnTo>
                  <a:lnTo>
                    <a:pt x="761238" y="158241"/>
                  </a:lnTo>
                  <a:lnTo>
                    <a:pt x="761238" y="474852"/>
                  </a:lnTo>
                  <a:close/>
                </a:path>
              </a:pathLst>
            </a:custGeom>
            <a:ln w="6349">
              <a:solidFill>
                <a:srgbClr val="5B9BD4"/>
              </a:solidFill>
            </a:ln>
          </p:spPr>
          <p:txBody>
            <a:bodyPr wrap="square" lIns="0" tIns="0" rIns="0" bIns="0" rtlCol="0"/>
            <a:lstStyle/>
            <a:p>
              <a:endParaRPr/>
            </a:p>
          </p:txBody>
        </p:sp>
      </p:grpSp>
      <p:sp>
        <p:nvSpPr>
          <p:cNvPr id="17" name="object 17">
            <a:extLst>
              <a:ext uri="{FF2B5EF4-FFF2-40B4-BE49-F238E27FC236}">
                <a16:creationId xmlns:a16="http://schemas.microsoft.com/office/drawing/2014/main" id="{0C911F78-E967-24AA-3544-7329F6CD3CD0}"/>
              </a:ext>
            </a:extLst>
          </p:cNvPr>
          <p:cNvSpPr txBox="1"/>
          <p:nvPr/>
        </p:nvSpPr>
        <p:spPr>
          <a:xfrm>
            <a:off x="347573" y="3609847"/>
            <a:ext cx="9547860" cy="875665"/>
          </a:xfrm>
          <a:prstGeom prst="rect">
            <a:avLst/>
          </a:prstGeom>
        </p:spPr>
        <p:txBody>
          <a:bodyPr vert="horz" wrap="square" lIns="0" tIns="12065" rIns="0" bIns="0" rtlCol="0">
            <a:spAutoFit/>
          </a:bodyPr>
          <a:lstStyle/>
          <a:p>
            <a:pPr marL="12700">
              <a:lnSpc>
                <a:spcPts val="3350"/>
              </a:lnSpc>
              <a:spcBef>
                <a:spcPts val="95"/>
              </a:spcBef>
            </a:pPr>
            <a:r>
              <a:rPr sz="2800" spc="-30" dirty="0">
                <a:latin typeface="Calibri"/>
                <a:cs typeface="Calibri"/>
              </a:rPr>
              <a:t>KAKOVOSTNO</a:t>
            </a:r>
            <a:r>
              <a:rPr sz="2800" spc="-55" dirty="0">
                <a:latin typeface="Calibri"/>
                <a:cs typeface="Calibri"/>
              </a:rPr>
              <a:t> </a:t>
            </a:r>
            <a:r>
              <a:rPr sz="2800" dirty="0">
                <a:latin typeface="Calibri"/>
                <a:cs typeface="Calibri"/>
              </a:rPr>
              <a:t>UČENJE</a:t>
            </a:r>
            <a:r>
              <a:rPr sz="2800" spc="-60" dirty="0">
                <a:latin typeface="Calibri"/>
                <a:cs typeface="Calibri"/>
              </a:rPr>
              <a:t> </a:t>
            </a:r>
            <a:r>
              <a:rPr sz="2800" dirty="0">
                <a:latin typeface="Calibri"/>
                <a:cs typeface="Calibri"/>
              </a:rPr>
              <a:t>=</a:t>
            </a:r>
            <a:r>
              <a:rPr sz="2800" spc="-70" dirty="0">
                <a:latin typeface="Calibri"/>
                <a:cs typeface="Calibri"/>
              </a:rPr>
              <a:t> </a:t>
            </a:r>
            <a:r>
              <a:rPr sz="2800" b="1" dirty="0">
                <a:solidFill>
                  <a:srgbClr val="FF0000"/>
                </a:solidFill>
                <a:latin typeface="Calibri"/>
                <a:cs typeface="Calibri"/>
              </a:rPr>
              <a:t>AKTIVNO</a:t>
            </a:r>
            <a:r>
              <a:rPr sz="2800" b="1" spc="-40" dirty="0">
                <a:solidFill>
                  <a:srgbClr val="FF0000"/>
                </a:solidFill>
                <a:latin typeface="Calibri"/>
                <a:cs typeface="Calibri"/>
              </a:rPr>
              <a:t> </a:t>
            </a:r>
            <a:r>
              <a:rPr sz="2800" b="1" dirty="0">
                <a:solidFill>
                  <a:srgbClr val="FF0000"/>
                </a:solidFill>
                <a:latin typeface="Calibri"/>
                <a:cs typeface="Calibri"/>
              </a:rPr>
              <a:t>UČENJE</a:t>
            </a:r>
            <a:r>
              <a:rPr sz="2800" b="1" spc="-40" dirty="0">
                <a:solidFill>
                  <a:srgbClr val="FF0000"/>
                </a:solidFill>
                <a:latin typeface="Calibri"/>
                <a:cs typeface="Calibri"/>
              </a:rPr>
              <a:t> </a:t>
            </a:r>
            <a:r>
              <a:rPr sz="2800" dirty="0">
                <a:latin typeface="Arial"/>
                <a:cs typeface="Arial"/>
              </a:rPr>
              <a:t>→</a:t>
            </a:r>
            <a:r>
              <a:rPr sz="2800" spc="-90" dirty="0">
                <a:latin typeface="Arial"/>
                <a:cs typeface="Arial"/>
              </a:rPr>
              <a:t> </a:t>
            </a:r>
            <a:r>
              <a:rPr lang="sl-SI" sz="2800" spc="-90" dirty="0">
                <a:latin typeface="Arial"/>
                <a:cs typeface="Arial"/>
              </a:rPr>
              <a:t>Dijak </a:t>
            </a:r>
            <a:r>
              <a:rPr sz="2800" dirty="0">
                <a:latin typeface="Calibri"/>
                <a:cs typeface="Calibri"/>
              </a:rPr>
              <a:t>je</a:t>
            </a:r>
            <a:r>
              <a:rPr sz="2800" spc="-70" dirty="0">
                <a:latin typeface="Calibri"/>
                <a:cs typeface="Calibri"/>
              </a:rPr>
              <a:t> </a:t>
            </a:r>
            <a:r>
              <a:rPr sz="2800" spc="-10" dirty="0">
                <a:latin typeface="Calibri"/>
                <a:cs typeface="Calibri"/>
              </a:rPr>
              <a:t>čustveno,</a:t>
            </a:r>
            <a:endParaRPr sz="2800" dirty="0">
              <a:latin typeface="Calibri"/>
              <a:cs typeface="Calibri"/>
            </a:endParaRPr>
          </a:p>
          <a:p>
            <a:pPr marL="12700">
              <a:lnSpc>
                <a:spcPts val="3350"/>
              </a:lnSpc>
            </a:pPr>
            <a:r>
              <a:rPr sz="2800" dirty="0">
                <a:latin typeface="Calibri"/>
                <a:cs typeface="Calibri"/>
              </a:rPr>
              <a:t>miselno</a:t>
            </a:r>
            <a:r>
              <a:rPr sz="2800" spc="-90" dirty="0">
                <a:latin typeface="Calibri"/>
                <a:cs typeface="Calibri"/>
              </a:rPr>
              <a:t> </a:t>
            </a:r>
            <a:r>
              <a:rPr sz="2800" dirty="0">
                <a:latin typeface="Calibri"/>
                <a:cs typeface="Calibri"/>
              </a:rPr>
              <a:t>in</a:t>
            </a:r>
            <a:r>
              <a:rPr sz="2800" spc="-100" dirty="0">
                <a:latin typeface="Calibri"/>
                <a:cs typeface="Calibri"/>
              </a:rPr>
              <a:t> </a:t>
            </a:r>
            <a:r>
              <a:rPr sz="2800" dirty="0">
                <a:latin typeface="Calibri"/>
                <a:cs typeface="Calibri"/>
              </a:rPr>
              <a:t>celostno</a:t>
            </a:r>
            <a:r>
              <a:rPr sz="2800" spc="-85" dirty="0">
                <a:latin typeface="Calibri"/>
                <a:cs typeface="Calibri"/>
              </a:rPr>
              <a:t> </a:t>
            </a:r>
            <a:r>
              <a:rPr sz="2800" dirty="0">
                <a:latin typeface="Calibri"/>
                <a:cs typeface="Calibri"/>
              </a:rPr>
              <a:t>aktiven</a:t>
            </a:r>
            <a:r>
              <a:rPr sz="2800" spc="-100" dirty="0">
                <a:latin typeface="Calibri"/>
                <a:cs typeface="Calibri"/>
              </a:rPr>
              <a:t> </a:t>
            </a:r>
            <a:r>
              <a:rPr sz="1800" spc="-10" dirty="0">
                <a:latin typeface="Calibri"/>
                <a:cs typeface="Calibri"/>
              </a:rPr>
              <a:t>(Požarnik,2003)</a:t>
            </a:r>
            <a:endParaRPr sz="1800" dirty="0">
              <a:latin typeface="Calibri"/>
              <a:cs typeface="Calibri"/>
            </a:endParaRPr>
          </a:p>
        </p:txBody>
      </p:sp>
      <p:grpSp>
        <p:nvGrpSpPr>
          <p:cNvPr id="18" name="object 18">
            <a:extLst>
              <a:ext uri="{FF2B5EF4-FFF2-40B4-BE49-F238E27FC236}">
                <a16:creationId xmlns:a16="http://schemas.microsoft.com/office/drawing/2014/main" id="{101310E8-4437-CB8D-A514-22E366007F8C}"/>
              </a:ext>
            </a:extLst>
          </p:cNvPr>
          <p:cNvGrpSpPr/>
          <p:nvPr/>
        </p:nvGrpSpPr>
        <p:grpSpPr>
          <a:xfrm>
            <a:off x="5886830" y="4104385"/>
            <a:ext cx="808355" cy="415925"/>
            <a:chOff x="5886830" y="4104385"/>
            <a:chExt cx="808355" cy="415925"/>
          </a:xfrm>
        </p:grpSpPr>
        <p:pic>
          <p:nvPicPr>
            <p:cNvPr id="19" name="object 19">
              <a:extLst>
                <a:ext uri="{FF2B5EF4-FFF2-40B4-BE49-F238E27FC236}">
                  <a16:creationId xmlns:a16="http://schemas.microsoft.com/office/drawing/2014/main" id="{6AE0AB5C-F01F-31E8-B664-67F8C05B9C95}"/>
                </a:ext>
              </a:extLst>
            </p:cNvPr>
            <p:cNvPicPr/>
            <p:nvPr/>
          </p:nvPicPr>
          <p:blipFill>
            <a:blip r:embed="rId7" cstate="print"/>
            <a:stretch>
              <a:fillRect/>
            </a:stretch>
          </p:blipFill>
          <p:spPr>
            <a:xfrm>
              <a:off x="5890005" y="4107560"/>
              <a:ext cx="801877" cy="409320"/>
            </a:xfrm>
            <a:prstGeom prst="rect">
              <a:avLst/>
            </a:prstGeom>
          </p:spPr>
        </p:pic>
        <p:sp>
          <p:nvSpPr>
            <p:cNvPr id="20" name="object 20">
              <a:extLst>
                <a:ext uri="{FF2B5EF4-FFF2-40B4-BE49-F238E27FC236}">
                  <a16:creationId xmlns:a16="http://schemas.microsoft.com/office/drawing/2014/main" id="{B5E2CED1-A286-33E8-469A-264DDC95BB33}"/>
                </a:ext>
              </a:extLst>
            </p:cNvPr>
            <p:cNvSpPr/>
            <p:nvPr/>
          </p:nvSpPr>
          <p:spPr>
            <a:xfrm>
              <a:off x="5890005" y="4107560"/>
              <a:ext cx="802005" cy="409575"/>
            </a:xfrm>
            <a:custGeom>
              <a:avLst/>
              <a:gdLst/>
              <a:ahLst/>
              <a:cxnLst/>
              <a:rect l="l" t="t" r="r" b="b"/>
              <a:pathLst>
                <a:path w="802004" h="409575">
                  <a:moveTo>
                    <a:pt x="0" y="204596"/>
                  </a:moveTo>
                  <a:lnTo>
                    <a:pt x="200406" y="204596"/>
                  </a:lnTo>
                  <a:lnTo>
                    <a:pt x="200406" y="0"/>
                  </a:lnTo>
                  <a:lnTo>
                    <a:pt x="601345" y="0"/>
                  </a:lnTo>
                  <a:lnTo>
                    <a:pt x="601345" y="204596"/>
                  </a:lnTo>
                  <a:lnTo>
                    <a:pt x="801877" y="204596"/>
                  </a:lnTo>
                  <a:lnTo>
                    <a:pt x="400939" y="409320"/>
                  </a:lnTo>
                  <a:lnTo>
                    <a:pt x="0" y="204596"/>
                  </a:lnTo>
                  <a:close/>
                </a:path>
              </a:pathLst>
            </a:custGeom>
            <a:ln w="6350">
              <a:solidFill>
                <a:srgbClr val="5B9BD4"/>
              </a:solidFill>
            </a:ln>
          </p:spPr>
          <p:txBody>
            <a:bodyPr wrap="square" lIns="0" tIns="0" rIns="0" bIns="0" rtlCol="0"/>
            <a:lstStyle/>
            <a:p>
              <a:endParaRPr/>
            </a:p>
          </p:txBody>
        </p:sp>
      </p:grpSp>
      <p:sp>
        <p:nvSpPr>
          <p:cNvPr id="21" name="object 21">
            <a:extLst>
              <a:ext uri="{FF2B5EF4-FFF2-40B4-BE49-F238E27FC236}">
                <a16:creationId xmlns:a16="http://schemas.microsoft.com/office/drawing/2014/main" id="{1B090C3E-F7B6-7B05-4890-B70F5D27EDAF}"/>
              </a:ext>
            </a:extLst>
          </p:cNvPr>
          <p:cNvSpPr txBox="1"/>
          <p:nvPr/>
        </p:nvSpPr>
        <p:spPr>
          <a:xfrm>
            <a:off x="2561082" y="4716526"/>
            <a:ext cx="8952230" cy="1550670"/>
          </a:xfrm>
          <a:prstGeom prst="rect">
            <a:avLst/>
          </a:prstGeom>
        </p:spPr>
        <p:txBody>
          <a:bodyPr vert="horz" wrap="square" lIns="0" tIns="12700" rIns="0" bIns="0" rtlCol="0">
            <a:spAutoFit/>
          </a:bodyPr>
          <a:lstStyle/>
          <a:p>
            <a:pPr marL="299085" indent="-287020">
              <a:lnSpc>
                <a:spcPct val="100000"/>
              </a:lnSpc>
              <a:spcBef>
                <a:spcPts val="100"/>
              </a:spcBef>
              <a:buChar char="-"/>
              <a:tabLst>
                <a:tab pos="299085" algn="l"/>
                <a:tab pos="299720" algn="l"/>
              </a:tabLst>
            </a:pPr>
            <a:r>
              <a:rPr lang="sl-SI" sz="2000" dirty="0">
                <a:latin typeface="Calibri"/>
                <a:cs typeface="Calibri"/>
              </a:rPr>
              <a:t>Dijaki </a:t>
            </a:r>
            <a:r>
              <a:rPr sz="2000" dirty="0" err="1">
                <a:latin typeface="Calibri"/>
                <a:cs typeface="Calibri"/>
              </a:rPr>
              <a:t>delajo</a:t>
            </a:r>
            <a:r>
              <a:rPr sz="2000" spc="-40" dirty="0">
                <a:latin typeface="Calibri"/>
                <a:cs typeface="Calibri"/>
              </a:rPr>
              <a:t> </a:t>
            </a:r>
            <a:r>
              <a:rPr sz="2000" dirty="0">
                <a:latin typeface="Calibri"/>
                <a:cs typeface="Calibri"/>
              </a:rPr>
              <a:t>več,</a:t>
            </a:r>
            <a:r>
              <a:rPr sz="2000" spc="-15" dirty="0">
                <a:latin typeface="Calibri"/>
                <a:cs typeface="Calibri"/>
              </a:rPr>
              <a:t> </a:t>
            </a:r>
            <a:r>
              <a:rPr sz="2000" dirty="0">
                <a:latin typeface="Calibri"/>
                <a:cs typeface="Calibri"/>
              </a:rPr>
              <a:t>kot</a:t>
            </a:r>
            <a:r>
              <a:rPr sz="2000" spc="-35" dirty="0">
                <a:latin typeface="Calibri"/>
                <a:cs typeface="Calibri"/>
              </a:rPr>
              <a:t> </a:t>
            </a:r>
            <a:r>
              <a:rPr sz="2000" dirty="0">
                <a:latin typeface="Calibri"/>
                <a:cs typeface="Calibri"/>
              </a:rPr>
              <a:t>le</a:t>
            </a:r>
            <a:r>
              <a:rPr sz="2000" spc="-15" dirty="0">
                <a:latin typeface="Calibri"/>
                <a:cs typeface="Calibri"/>
              </a:rPr>
              <a:t> </a:t>
            </a:r>
            <a:r>
              <a:rPr sz="2000" spc="-10" dirty="0">
                <a:latin typeface="Calibri"/>
                <a:cs typeface="Calibri"/>
              </a:rPr>
              <a:t>poslušajo</a:t>
            </a:r>
            <a:endParaRPr sz="2000" dirty="0">
              <a:latin typeface="Calibri"/>
              <a:cs typeface="Calibri"/>
            </a:endParaRPr>
          </a:p>
          <a:p>
            <a:pPr marL="299085" indent="-287020">
              <a:lnSpc>
                <a:spcPct val="100000"/>
              </a:lnSpc>
              <a:buChar char="-"/>
              <a:tabLst>
                <a:tab pos="299085" algn="l"/>
                <a:tab pos="299720" algn="l"/>
              </a:tabLst>
            </a:pPr>
            <a:r>
              <a:rPr sz="2000" dirty="0">
                <a:latin typeface="Calibri"/>
                <a:cs typeface="Calibri"/>
              </a:rPr>
              <a:t>Poudarek</a:t>
            </a:r>
            <a:r>
              <a:rPr sz="2000" spc="-40" dirty="0">
                <a:latin typeface="Calibri"/>
                <a:cs typeface="Calibri"/>
              </a:rPr>
              <a:t> </a:t>
            </a:r>
            <a:r>
              <a:rPr sz="2000" dirty="0">
                <a:latin typeface="Calibri"/>
                <a:cs typeface="Calibri"/>
              </a:rPr>
              <a:t>je</a:t>
            </a:r>
            <a:r>
              <a:rPr sz="2000" spc="-35" dirty="0">
                <a:latin typeface="Calibri"/>
                <a:cs typeface="Calibri"/>
              </a:rPr>
              <a:t> </a:t>
            </a:r>
            <a:r>
              <a:rPr sz="2000" dirty="0">
                <a:latin typeface="Calibri"/>
                <a:cs typeface="Calibri"/>
              </a:rPr>
              <a:t>na</a:t>
            </a:r>
            <a:r>
              <a:rPr sz="2000" spc="-20" dirty="0">
                <a:latin typeface="Calibri"/>
                <a:cs typeface="Calibri"/>
              </a:rPr>
              <a:t> </a:t>
            </a:r>
            <a:r>
              <a:rPr sz="2000" spc="-10" dirty="0">
                <a:solidFill>
                  <a:srgbClr val="FF0000"/>
                </a:solidFill>
                <a:latin typeface="Calibri"/>
                <a:cs typeface="Calibri"/>
              </a:rPr>
              <a:t>razvoju</a:t>
            </a:r>
            <a:r>
              <a:rPr sz="2000" spc="-40" dirty="0">
                <a:solidFill>
                  <a:srgbClr val="FF0000"/>
                </a:solidFill>
                <a:latin typeface="Calibri"/>
                <a:cs typeface="Calibri"/>
              </a:rPr>
              <a:t> </a:t>
            </a:r>
            <a:r>
              <a:rPr sz="2000" dirty="0" err="1">
                <a:solidFill>
                  <a:srgbClr val="FF0000"/>
                </a:solidFill>
                <a:latin typeface="Calibri"/>
                <a:cs typeface="Calibri"/>
              </a:rPr>
              <a:t>veščin</a:t>
            </a:r>
            <a:r>
              <a:rPr sz="2000" dirty="0">
                <a:solidFill>
                  <a:srgbClr val="FF0000"/>
                </a:solidFill>
                <a:latin typeface="Calibri"/>
                <a:cs typeface="Calibri"/>
              </a:rPr>
              <a:t> </a:t>
            </a:r>
            <a:r>
              <a:rPr lang="sl-SI" sz="2000" dirty="0">
                <a:solidFill>
                  <a:srgbClr val="FF0000"/>
                </a:solidFill>
                <a:latin typeface="Calibri"/>
                <a:cs typeface="Calibri"/>
              </a:rPr>
              <a:t>dijaka</a:t>
            </a:r>
            <a:r>
              <a:rPr sz="2000" dirty="0">
                <a:latin typeface="Calibri"/>
                <a:cs typeface="Calibri"/>
              </a:rPr>
              <a:t>,</a:t>
            </a:r>
            <a:r>
              <a:rPr sz="2000" spc="-40" dirty="0">
                <a:latin typeface="Calibri"/>
                <a:cs typeface="Calibri"/>
              </a:rPr>
              <a:t> </a:t>
            </a:r>
            <a:r>
              <a:rPr sz="2000" dirty="0">
                <a:latin typeface="Calibri"/>
                <a:cs typeface="Calibri"/>
              </a:rPr>
              <a:t>ne</a:t>
            </a:r>
            <a:r>
              <a:rPr sz="2000" spc="-30" dirty="0">
                <a:latin typeface="Calibri"/>
                <a:cs typeface="Calibri"/>
              </a:rPr>
              <a:t> </a:t>
            </a:r>
            <a:r>
              <a:rPr sz="2000" dirty="0">
                <a:latin typeface="Calibri"/>
                <a:cs typeface="Calibri"/>
              </a:rPr>
              <a:t>le</a:t>
            </a:r>
            <a:r>
              <a:rPr sz="2000" spc="-15" dirty="0">
                <a:latin typeface="Calibri"/>
                <a:cs typeface="Calibri"/>
              </a:rPr>
              <a:t> </a:t>
            </a:r>
            <a:r>
              <a:rPr sz="2000" dirty="0">
                <a:latin typeface="Calibri"/>
                <a:cs typeface="Calibri"/>
              </a:rPr>
              <a:t>na</a:t>
            </a:r>
            <a:r>
              <a:rPr sz="2000" spc="-25" dirty="0">
                <a:latin typeface="Calibri"/>
                <a:cs typeface="Calibri"/>
              </a:rPr>
              <a:t> </a:t>
            </a:r>
            <a:r>
              <a:rPr sz="2000" dirty="0">
                <a:latin typeface="Calibri"/>
                <a:cs typeface="Calibri"/>
              </a:rPr>
              <a:t>prenašanju</a:t>
            </a:r>
            <a:r>
              <a:rPr sz="2000" spc="-20" dirty="0">
                <a:latin typeface="Calibri"/>
                <a:cs typeface="Calibri"/>
              </a:rPr>
              <a:t> </a:t>
            </a:r>
            <a:r>
              <a:rPr sz="2000" spc="-10" dirty="0">
                <a:latin typeface="Calibri"/>
                <a:cs typeface="Calibri"/>
              </a:rPr>
              <a:t>informacij</a:t>
            </a:r>
            <a:endParaRPr sz="2000" dirty="0">
              <a:latin typeface="Calibri"/>
              <a:cs typeface="Calibri"/>
            </a:endParaRPr>
          </a:p>
          <a:p>
            <a:pPr marL="299085" indent="-287020">
              <a:lnSpc>
                <a:spcPct val="100000"/>
              </a:lnSpc>
              <a:spcBef>
                <a:spcPts val="5"/>
              </a:spcBef>
              <a:buChar char="-"/>
              <a:tabLst>
                <a:tab pos="299085" algn="l"/>
                <a:tab pos="299720" algn="l"/>
              </a:tabLst>
            </a:pPr>
            <a:r>
              <a:rPr sz="2000" dirty="0">
                <a:latin typeface="Calibri"/>
                <a:cs typeface="Calibri"/>
              </a:rPr>
              <a:t>Razvijajo</a:t>
            </a:r>
            <a:r>
              <a:rPr sz="2000" spc="-70" dirty="0">
                <a:latin typeface="Calibri"/>
                <a:cs typeface="Calibri"/>
              </a:rPr>
              <a:t> </a:t>
            </a:r>
            <a:r>
              <a:rPr sz="2000" dirty="0">
                <a:latin typeface="Calibri"/>
                <a:cs typeface="Calibri"/>
              </a:rPr>
              <a:t>znanja</a:t>
            </a:r>
            <a:r>
              <a:rPr sz="2000" spc="-60" dirty="0">
                <a:latin typeface="Calibri"/>
                <a:cs typeface="Calibri"/>
              </a:rPr>
              <a:t> </a:t>
            </a:r>
            <a:r>
              <a:rPr sz="2000" dirty="0">
                <a:latin typeface="Calibri"/>
                <a:cs typeface="Calibri"/>
              </a:rPr>
              <a:t>na</a:t>
            </a:r>
            <a:r>
              <a:rPr sz="2000" spc="-40" dirty="0">
                <a:latin typeface="Calibri"/>
                <a:cs typeface="Calibri"/>
              </a:rPr>
              <a:t> </a:t>
            </a:r>
            <a:r>
              <a:rPr sz="2000" dirty="0">
                <a:solidFill>
                  <a:srgbClr val="FF0000"/>
                </a:solidFill>
                <a:latin typeface="Calibri"/>
                <a:cs typeface="Calibri"/>
              </a:rPr>
              <a:t>višjih</a:t>
            </a:r>
            <a:r>
              <a:rPr sz="2000" spc="-25" dirty="0">
                <a:solidFill>
                  <a:srgbClr val="FF0000"/>
                </a:solidFill>
                <a:latin typeface="Calibri"/>
                <a:cs typeface="Calibri"/>
              </a:rPr>
              <a:t> </a:t>
            </a:r>
            <a:r>
              <a:rPr sz="2000" dirty="0">
                <a:solidFill>
                  <a:srgbClr val="FF0000"/>
                </a:solidFill>
                <a:latin typeface="Calibri"/>
                <a:cs typeface="Calibri"/>
              </a:rPr>
              <a:t>taksonomijah</a:t>
            </a:r>
            <a:r>
              <a:rPr sz="2000" spc="-40" dirty="0">
                <a:solidFill>
                  <a:srgbClr val="FF0000"/>
                </a:solidFill>
                <a:latin typeface="Calibri"/>
                <a:cs typeface="Calibri"/>
              </a:rPr>
              <a:t> </a:t>
            </a:r>
            <a:r>
              <a:rPr sz="2000" dirty="0">
                <a:latin typeface="Calibri"/>
                <a:cs typeface="Calibri"/>
              </a:rPr>
              <a:t>(analiza,</a:t>
            </a:r>
            <a:r>
              <a:rPr sz="2000" spc="-25" dirty="0">
                <a:latin typeface="Calibri"/>
                <a:cs typeface="Calibri"/>
              </a:rPr>
              <a:t> </a:t>
            </a:r>
            <a:r>
              <a:rPr sz="2000" spc="-10" dirty="0">
                <a:latin typeface="Calibri"/>
                <a:cs typeface="Calibri"/>
              </a:rPr>
              <a:t>sinteza,</a:t>
            </a:r>
            <a:r>
              <a:rPr sz="2000" spc="-25" dirty="0">
                <a:latin typeface="Calibri"/>
                <a:cs typeface="Calibri"/>
              </a:rPr>
              <a:t> </a:t>
            </a:r>
            <a:r>
              <a:rPr sz="2000" spc="-10" dirty="0">
                <a:latin typeface="Calibri"/>
                <a:cs typeface="Calibri"/>
              </a:rPr>
              <a:t>vrednotenje)</a:t>
            </a:r>
            <a:endParaRPr sz="2000" dirty="0">
              <a:latin typeface="Calibri"/>
              <a:cs typeface="Calibri"/>
            </a:endParaRPr>
          </a:p>
          <a:p>
            <a:pPr marL="299085" indent="-287020">
              <a:lnSpc>
                <a:spcPct val="100000"/>
              </a:lnSpc>
              <a:buChar char="-"/>
              <a:tabLst>
                <a:tab pos="299085" algn="l"/>
                <a:tab pos="299720" algn="l"/>
              </a:tabLst>
            </a:pPr>
            <a:r>
              <a:rPr sz="2000" dirty="0">
                <a:latin typeface="Calibri"/>
                <a:cs typeface="Calibri"/>
              </a:rPr>
              <a:t>Aktivno</a:t>
            </a:r>
            <a:r>
              <a:rPr sz="2000" spc="-45" dirty="0">
                <a:latin typeface="Calibri"/>
                <a:cs typeface="Calibri"/>
              </a:rPr>
              <a:t> </a:t>
            </a:r>
            <a:r>
              <a:rPr sz="2000" dirty="0">
                <a:latin typeface="Calibri"/>
                <a:cs typeface="Calibri"/>
              </a:rPr>
              <a:t>so</a:t>
            </a:r>
            <a:r>
              <a:rPr sz="2000" spc="-40" dirty="0">
                <a:latin typeface="Calibri"/>
                <a:cs typeface="Calibri"/>
              </a:rPr>
              <a:t> </a:t>
            </a:r>
            <a:r>
              <a:rPr sz="2000" dirty="0">
                <a:solidFill>
                  <a:srgbClr val="FF0000"/>
                </a:solidFill>
                <a:latin typeface="Calibri"/>
                <a:cs typeface="Calibri"/>
              </a:rPr>
              <a:t>vključeni</a:t>
            </a:r>
            <a:r>
              <a:rPr sz="2000" spc="-60" dirty="0">
                <a:solidFill>
                  <a:srgbClr val="FF0000"/>
                </a:solidFill>
                <a:latin typeface="Calibri"/>
                <a:cs typeface="Calibri"/>
              </a:rPr>
              <a:t> </a:t>
            </a:r>
            <a:r>
              <a:rPr sz="2000" dirty="0">
                <a:latin typeface="Calibri"/>
                <a:cs typeface="Calibri"/>
              </a:rPr>
              <a:t>v</a:t>
            </a:r>
            <a:r>
              <a:rPr sz="2000" spc="-35" dirty="0">
                <a:latin typeface="Calibri"/>
                <a:cs typeface="Calibri"/>
              </a:rPr>
              <a:t> </a:t>
            </a:r>
            <a:r>
              <a:rPr sz="2000" dirty="0">
                <a:latin typeface="Calibri"/>
                <a:cs typeface="Calibri"/>
              </a:rPr>
              <a:t>dejavnosti</a:t>
            </a:r>
            <a:r>
              <a:rPr sz="2000" spc="-35" dirty="0">
                <a:latin typeface="Calibri"/>
                <a:cs typeface="Calibri"/>
              </a:rPr>
              <a:t> </a:t>
            </a:r>
            <a:r>
              <a:rPr sz="2000" spc="-40" dirty="0">
                <a:latin typeface="Calibri"/>
                <a:cs typeface="Calibri"/>
              </a:rPr>
              <a:t>(npr.</a:t>
            </a:r>
            <a:r>
              <a:rPr sz="2000" spc="-50" dirty="0">
                <a:latin typeface="Calibri"/>
                <a:cs typeface="Calibri"/>
              </a:rPr>
              <a:t> </a:t>
            </a:r>
            <a:r>
              <a:rPr sz="2000" dirty="0">
                <a:latin typeface="Calibri"/>
                <a:cs typeface="Calibri"/>
              </a:rPr>
              <a:t>berejo,</a:t>
            </a:r>
            <a:r>
              <a:rPr sz="2000" spc="-50" dirty="0">
                <a:latin typeface="Calibri"/>
                <a:cs typeface="Calibri"/>
              </a:rPr>
              <a:t> </a:t>
            </a:r>
            <a:r>
              <a:rPr sz="2000" spc="-10" dirty="0">
                <a:latin typeface="Calibri"/>
                <a:cs typeface="Calibri"/>
              </a:rPr>
              <a:t>razpravljajo,</a:t>
            </a:r>
            <a:r>
              <a:rPr sz="2000" spc="-45" dirty="0">
                <a:latin typeface="Calibri"/>
                <a:cs typeface="Calibri"/>
              </a:rPr>
              <a:t> </a:t>
            </a:r>
            <a:r>
              <a:rPr sz="2000" spc="-10" dirty="0">
                <a:latin typeface="Calibri"/>
                <a:cs typeface="Calibri"/>
              </a:rPr>
              <a:t>napovedujejo,</a:t>
            </a:r>
            <a:r>
              <a:rPr sz="2000" spc="-65" dirty="0">
                <a:latin typeface="Calibri"/>
                <a:cs typeface="Calibri"/>
              </a:rPr>
              <a:t> </a:t>
            </a:r>
            <a:r>
              <a:rPr sz="2000" dirty="0">
                <a:latin typeface="Calibri"/>
                <a:cs typeface="Calibri"/>
              </a:rPr>
              <a:t>beležijo</a:t>
            </a:r>
            <a:r>
              <a:rPr sz="2000" spc="-40" dirty="0">
                <a:latin typeface="Calibri"/>
                <a:cs typeface="Calibri"/>
              </a:rPr>
              <a:t> </a:t>
            </a:r>
            <a:r>
              <a:rPr sz="2000" spc="-25" dirty="0">
                <a:latin typeface="Calibri"/>
                <a:cs typeface="Calibri"/>
              </a:rPr>
              <a:t>…)</a:t>
            </a:r>
            <a:endParaRPr sz="2000" dirty="0">
              <a:latin typeface="Calibri"/>
              <a:cs typeface="Calibri"/>
            </a:endParaRPr>
          </a:p>
          <a:p>
            <a:pPr marL="299085" indent="-287020">
              <a:lnSpc>
                <a:spcPct val="100000"/>
              </a:lnSpc>
              <a:buChar char="-"/>
              <a:tabLst>
                <a:tab pos="299085" algn="l"/>
                <a:tab pos="299720" algn="l"/>
              </a:tabLst>
            </a:pPr>
            <a:r>
              <a:rPr sz="2000" dirty="0">
                <a:latin typeface="Calibri"/>
                <a:cs typeface="Calibri"/>
              </a:rPr>
              <a:t>Raziskujejo</a:t>
            </a:r>
            <a:r>
              <a:rPr sz="2000" spc="-40" dirty="0">
                <a:latin typeface="Calibri"/>
                <a:cs typeface="Calibri"/>
              </a:rPr>
              <a:t> </a:t>
            </a:r>
            <a:r>
              <a:rPr sz="2000" dirty="0">
                <a:latin typeface="Calibri"/>
                <a:cs typeface="Calibri"/>
              </a:rPr>
              <a:t>svoje</a:t>
            </a:r>
            <a:r>
              <a:rPr sz="2000" spc="-35" dirty="0">
                <a:latin typeface="Calibri"/>
                <a:cs typeface="Calibri"/>
              </a:rPr>
              <a:t> </a:t>
            </a:r>
            <a:r>
              <a:rPr sz="2000" dirty="0">
                <a:latin typeface="Calibri"/>
                <a:cs typeface="Calibri"/>
              </a:rPr>
              <a:t>lastne</a:t>
            </a:r>
            <a:r>
              <a:rPr sz="2000" spc="-5" dirty="0">
                <a:latin typeface="Calibri"/>
                <a:cs typeface="Calibri"/>
              </a:rPr>
              <a:t> </a:t>
            </a:r>
            <a:r>
              <a:rPr sz="2000" dirty="0">
                <a:solidFill>
                  <a:srgbClr val="FF0000"/>
                </a:solidFill>
                <a:latin typeface="Calibri"/>
                <a:cs typeface="Calibri"/>
              </a:rPr>
              <a:t>odnose</a:t>
            </a:r>
            <a:r>
              <a:rPr sz="2000" spc="-45" dirty="0">
                <a:solidFill>
                  <a:srgbClr val="FF0000"/>
                </a:solidFill>
                <a:latin typeface="Calibri"/>
                <a:cs typeface="Calibri"/>
              </a:rPr>
              <a:t> </a:t>
            </a:r>
            <a:r>
              <a:rPr sz="2000" dirty="0">
                <a:solidFill>
                  <a:srgbClr val="FF0000"/>
                </a:solidFill>
                <a:latin typeface="Calibri"/>
                <a:cs typeface="Calibri"/>
              </a:rPr>
              <a:t>in</a:t>
            </a:r>
            <a:r>
              <a:rPr sz="2000" spc="-50" dirty="0">
                <a:solidFill>
                  <a:srgbClr val="FF0000"/>
                </a:solidFill>
                <a:latin typeface="Calibri"/>
                <a:cs typeface="Calibri"/>
              </a:rPr>
              <a:t> </a:t>
            </a:r>
            <a:r>
              <a:rPr sz="2000" dirty="0">
                <a:solidFill>
                  <a:srgbClr val="FF0000"/>
                </a:solidFill>
                <a:latin typeface="Calibri"/>
                <a:cs typeface="Calibri"/>
              </a:rPr>
              <a:t>vrednote</a:t>
            </a:r>
            <a:r>
              <a:rPr sz="2000" spc="-40" dirty="0">
                <a:solidFill>
                  <a:srgbClr val="FF0000"/>
                </a:solidFill>
                <a:latin typeface="Calibri"/>
                <a:cs typeface="Calibri"/>
              </a:rPr>
              <a:t> </a:t>
            </a:r>
            <a:r>
              <a:rPr sz="2000" spc="-10" dirty="0">
                <a:latin typeface="Calibri"/>
                <a:cs typeface="Calibri"/>
              </a:rPr>
              <a:t>(povzeto</a:t>
            </a:r>
            <a:r>
              <a:rPr sz="2000" spc="-40" dirty="0">
                <a:latin typeface="Calibri"/>
                <a:cs typeface="Calibri"/>
              </a:rPr>
              <a:t> </a:t>
            </a:r>
            <a:r>
              <a:rPr sz="2000" dirty="0">
                <a:latin typeface="Calibri"/>
                <a:cs typeface="Calibri"/>
              </a:rPr>
              <a:t>po</a:t>
            </a:r>
            <a:r>
              <a:rPr sz="2000" spc="-40" dirty="0">
                <a:latin typeface="Calibri"/>
                <a:cs typeface="Calibri"/>
              </a:rPr>
              <a:t> </a:t>
            </a:r>
            <a:r>
              <a:rPr sz="2000" dirty="0">
                <a:latin typeface="Calibri"/>
                <a:cs typeface="Calibri"/>
              </a:rPr>
              <a:t>Bonwell</a:t>
            </a:r>
            <a:r>
              <a:rPr sz="2000" spc="-45" dirty="0">
                <a:latin typeface="Calibri"/>
                <a:cs typeface="Calibri"/>
              </a:rPr>
              <a:t> </a:t>
            </a:r>
            <a:r>
              <a:rPr sz="2000" dirty="0">
                <a:latin typeface="Calibri"/>
                <a:cs typeface="Calibri"/>
              </a:rPr>
              <a:t>in</a:t>
            </a:r>
            <a:r>
              <a:rPr sz="2000" spc="-40" dirty="0">
                <a:latin typeface="Calibri"/>
                <a:cs typeface="Calibri"/>
              </a:rPr>
              <a:t> </a:t>
            </a:r>
            <a:r>
              <a:rPr sz="2000" dirty="0">
                <a:latin typeface="Calibri"/>
                <a:cs typeface="Calibri"/>
              </a:rPr>
              <a:t>Eison,</a:t>
            </a:r>
            <a:r>
              <a:rPr sz="2000" spc="-30" dirty="0">
                <a:latin typeface="Calibri"/>
                <a:cs typeface="Calibri"/>
              </a:rPr>
              <a:t> </a:t>
            </a:r>
            <a:r>
              <a:rPr sz="2000" spc="-10" dirty="0">
                <a:latin typeface="Calibri"/>
                <a:cs typeface="Calibri"/>
              </a:rPr>
              <a:t>1991)</a:t>
            </a:r>
            <a:endParaRPr sz="2000" dirty="0">
              <a:latin typeface="Calibri"/>
              <a:cs typeface="Calibri"/>
            </a:endParaRPr>
          </a:p>
        </p:txBody>
      </p:sp>
      <p:sp>
        <p:nvSpPr>
          <p:cNvPr id="22" name="object 22">
            <a:extLst>
              <a:ext uri="{FF2B5EF4-FFF2-40B4-BE49-F238E27FC236}">
                <a16:creationId xmlns:a16="http://schemas.microsoft.com/office/drawing/2014/main" id="{A57136FE-95E0-FA71-66B9-263A89B774EE}"/>
              </a:ext>
            </a:extLst>
          </p:cNvPr>
          <p:cNvSpPr txBox="1"/>
          <p:nvPr/>
        </p:nvSpPr>
        <p:spPr>
          <a:xfrm>
            <a:off x="262839" y="5979972"/>
            <a:ext cx="1770380" cy="193675"/>
          </a:xfrm>
          <a:prstGeom prst="rect">
            <a:avLst/>
          </a:prstGeom>
        </p:spPr>
        <p:txBody>
          <a:bodyPr vert="horz" wrap="square" lIns="0" tIns="12700" rIns="0" bIns="0" rtlCol="0">
            <a:spAutoFit/>
          </a:bodyPr>
          <a:lstStyle/>
          <a:p>
            <a:pPr marL="12700">
              <a:lnSpc>
                <a:spcPct val="100000"/>
              </a:lnSpc>
              <a:spcBef>
                <a:spcPts val="100"/>
              </a:spcBef>
            </a:pPr>
            <a:r>
              <a:rPr sz="1100" dirty="0">
                <a:latin typeface="Calibri"/>
                <a:cs typeface="Calibri"/>
              </a:rPr>
              <a:t>Povzeto</a:t>
            </a:r>
            <a:r>
              <a:rPr sz="1100" spc="-50" dirty="0">
                <a:latin typeface="Calibri"/>
                <a:cs typeface="Calibri"/>
              </a:rPr>
              <a:t> </a:t>
            </a:r>
            <a:r>
              <a:rPr sz="1100" dirty="0">
                <a:latin typeface="Calibri"/>
                <a:cs typeface="Calibri"/>
              </a:rPr>
              <a:t>po</a:t>
            </a:r>
            <a:r>
              <a:rPr sz="1100" spc="-20" dirty="0">
                <a:latin typeface="Calibri"/>
                <a:cs typeface="Calibri"/>
              </a:rPr>
              <a:t> </a:t>
            </a:r>
            <a:r>
              <a:rPr sz="1100" dirty="0">
                <a:latin typeface="Calibri"/>
                <a:cs typeface="Calibri"/>
              </a:rPr>
              <a:t>viru</a:t>
            </a:r>
            <a:r>
              <a:rPr sz="1100" spc="-10" dirty="0">
                <a:latin typeface="Calibri"/>
                <a:cs typeface="Calibri"/>
              </a:rPr>
              <a:t> </a:t>
            </a:r>
            <a:r>
              <a:rPr sz="1100" dirty="0">
                <a:latin typeface="Calibri"/>
                <a:cs typeface="Calibri"/>
              </a:rPr>
              <a:t>Hujdec</a:t>
            </a:r>
            <a:r>
              <a:rPr sz="1100" spc="-15" dirty="0">
                <a:latin typeface="Calibri"/>
                <a:cs typeface="Calibri"/>
              </a:rPr>
              <a:t> </a:t>
            </a:r>
            <a:r>
              <a:rPr sz="1100" spc="-10" dirty="0">
                <a:latin typeface="Calibri"/>
                <a:cs typeface="Calibri"/>
              </a:rPr>
              <a:t>(2017).</a:t>
            </a:r>
            <a:endParaRPr sz="1100">
              <a:latin typeface="Calibri"/>
              <a:cs typeface="Calibri"/>
            </a:endParaRPr>
          </a:p>
        </p:txBody>
      </p:sp>
      <p:sp>
        <p:nvSpPr>
          <p:cNvPr id="23" name="object 23">
            <a:extLst>
              <a:ext uri="{FF2B5EF4-FFF2-40B4-BE49-F238E27FC236}">
                <a16:creationId xmlns:a16="http://schemas.microsoft.com/office/drawing/2014/main" id="{CE2B7E41-6423-7166-E284-B7FE9B4D2CF4}"/>
              </a:ext>
            </a:extLst>
          </p:cNvPr>
          <p:cNvSpPr/>
          <p:nvPr/>
        </p:nvSpPr>
        <p:spPr>
          <a:xfrm>
            <a:off x="11513312" y="2590801"/>
            <a:ext cx="678688" cy="3268776"/>
          </a:xfrm>
          <a:custGeom>
            <a:avLst/>
            <a:gdLst/>
            <a:ahLst/>
            <a:cxnLst/>
            <a:rect l="l" t="t" r="r" b="b"/>
            <a:pathLst>
              <a:path w="629920" h="2585720">
                <a:moveTo>
                  <a:pt x="629678" y="0"/>
                </a:moveTo>
                <a:lnTo>
                  <a:pt x="0" y="0"/>
                </a:lnTo>
                <a:lnTo>
                  <a:pt x="0" y="2585339"/>
                </a:lnTo>
                <a:lnTo>
                  <a:pt x="629678" y="2585339"/>
                </a:lnTo>
                <a:lnTo>
                  <a:pt x="629678" y="0"/>
                </a:lnTo>
                <a:close/>
              </a:path>
            </a:pathLst>
          </a:custGeom>
          <a:solidFill>
            <a:srgbClr val="F47D52"/>
          </a:solidFill>
        </p:spPr>
        <p:txBody>
          <a:bodyPr wrap="square" lIns="0" tIns="0" rIns="0" bIns="0" rtlCol="0"/>
          <a:lstStyle/>
          <a:p>
            <a:endParaRPr dirty="0"/>
          </a:p>
        </p:txBody>
      </p:sp>
      <p:sp>
        <p:nvSpPr>
          <p:cNvPr id="24" name="object 24">
            <a:extLst>
              <a:ext uri="{FF2B5EF4-FFF2-40B4-BE49-F238E27FC236}">
                <a16:creationId xmlns:a16="http://schemas.microsoft.com/office/drawing/2014/main" id="{CD7AA70F-1701-500C-916E-AD0B69B4C68F}"/>
              </a:ext>
            </a:extLst>
          </p:cNvPr>
          <p:cNvSpPr txBox="1"/>
          <p:nvPr/>
        </p:nvSpPr>
        <p:spPr>
          <a:xfrm>
            <a:off x="11700509" y="3664711"/>
            <a:ext cx="180340" cy="1946275"/>
          </a:xfrm>
          <a:prstGeom prst="rect">
            <a:avLst/>
          </a:prstGeom>
        </p:spPr>
        <p:txBody>
          <a:bodyPr vert="horz" wrap="square" lIns="0" tIns="12700" rIns="0" bIns="0" rtlCol="0">
            <a:spAutoFit/>
          </a:bodyPr>
          <a:lstStyle/>
          <a:p>
            <a:pPr marL="12700" marR="5080" indent="15240" algn="just">
              <a:lnSpc>
                <a:spcPct val="100000"/>
              </a:lnSpc>
              <a:spcBef>
                <a:spcPts val="100"/>
              </a:spcBef>
            </a:pPr>
            <a:r>
              <a:rPr sz="1800" b="1" spc="-50" dirty="0">
                <a:latin typeface="Calibri"/>
                <a:cs typeface="Calibri"/>
              </a:rPr>
              <a:t>P R E N O V A</a:t>
            </a:r>
            <a:endParaRPr sz="1800">
              <a:latin typeface="Calibri"/>
              <a:cs typeface="Calibri"/>
            </a:endParaRPr>
          </a:p>
        </p:txBody>
      </p:sp>
      <p:sp>
        <p:nvSpPr>
          <p:cNvPr id="25" name="object 25">
            <a:extLst>
              <a:ext uri="{FF2B5EF4-FFF2-40B4-BE49-F238E27FC236}">
                <a16:creationId xmlns:a16="http://schemas.microsoft.com/office/drawing/2014/main" id="{ECC61BBF-6614-57A1-2053-38267C23BA9A}"/>
              </a:ext>
            </a:extLst>
          </p:cNvPr>
          <p:cNvSpPr txBox="1"/>
          <p:nvPr/>
        </p:nvSpPr>
        <p:spPr>
          <a:xfrm>
            <a:off x="11627357" y="5859576"/>
            <a:ext cx="325755" cy="843821"/>
          </a:xfrm>
          <a:prstGeom prst="rect">
            <a:avLst/>
          </a:prstGeom>
        </p:spPr>
        <p:txBody>
          <a:bodyPr vert="horz" wrap="square" lIns="0" tIns="12700" rIns="0" bIns="0" rtlCol="0">
            <a:spAutoFit/>
          </a:bodyPr>
          <a:lstStyle/>
          <a:p>
            <a:pPr marL="12700">
              <a:lnSpc>
                <a:spcPct val="100000"/>
              </a:lnSpc>
              <a:spcBef>
                <a:spcPts val="100"/>
              </a:spcBef>
            </a:pPr>
            <a:r>
              <a:rPr lang="sl-SI" sz="1800" b="1" spc="-25" dirty="0">
                <a:latin typeface="Calibri"/>
                <a:cs typeface="Calibri"/>
              </a:rPr>
              <a:t>KZU</a:t>
            </a:r>
            <a:r>
              <a:rPr sz="1800" b="1" spc="-25" dirty="0">
                <a:latin typeface="Calibri"/>
                <a:cs typeface="Calibri"/>
              </a:rPr>
              <a:t>N</a:t>
            </a:r>
            <a:r>
              <a:rPr lang="sl-SI" sz="1800" b="1" spc="-25" dirty="0">
                <a:latin typeface="Calibri"/>
                <a:cs typeface="Calibri"/>
              </a:rPr>
              <a:t>, </a:t>
            </a:r>
            <a:endParaRPr sz="1800" dirty="0">
              <a:latin typeface="Calibri"/>
              <a:cs typeface="Calibri"/>
            </a:endParaRPr>
          </a:p>
        </p:txBody>
      </p:sp>
    </p:spTree>
    <p:extLst>
      <p:ext uri="{BB962C8B-B14F-4D97-AF65-F5344CB8AC3E}">
        <p14:creationId xmlns:p14="http://schemas.microsoft.com/office/powerpoint/2010/main" val="2939402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655571" y="4022583"/>
            <a:ext cx="1989084" cy="1620252"/>
          </a:xfrm>
          <a:prstGeom prst="rect">
            <a:avLst/>
          </a:prstGeom>
        </p:spPr>
      </p:pic>
      <p:sp>
        <p:nvSpPr>
          <p:cNvPr id="3" name="object 3"/>
          <p:cNvSpPr txBox="1">
            <a:spLocks noGrp="1"/>
          </p:cNvSpPr>
          <p:nvPr>
            <p:ph type="title"/>
          </p:nvPr>
        </p:nvSpPr>
        <p:spPr>
          <a:xfrm>
            <a:off x="242112" y="-92506"/>
            <a:ext cx="3006725" cy="1183640"/>
          </a:xfrm>
          <a:prstGeom prst="rect">
            <a:avLst/>
          </a:prstGeom>
        </p:spPr>
        <p:txBody>
          <a:bodyPr vert="horz" wrap="square" lIns="0" tIns="12065" rIns="0" bIns="0" rtlCol="0">
            <a:spAutoFit/>
          </a:bodyPr>
          <a:lstStyle/>
          <a:p>
            <a:pPr algn="ctr">
              <a:lnSpc>
                <a:spcPts val="4560"/>
              </a:lnSpc>
              <a:spcBef>
                <a:spcPts val="95"/>
              </a:spcBef>
            </a:pPr>
            <a:r>
              <a:rPr spc="-30" dirty="0"/>
              <a:t>NAČRTOVANJE</a:t>
            </a:r>
          </a:p>
          <a:p>
            <a:pPr algn="ctr">
              <a:lnSpc>
                <a:spcPts val="4560"/>
              </a:lnSpc>
            </a:pPr>
            <a:r>
              <a:rPr spc="-10" dirty="0"/>
              <a:t>pouka</a:t>
            </a:r>
          </a:p>
        </p:txBody>
      </p:sp>
      <p:pic>
        <p:nvPicPr>
          <p:cNvPr id="4" name="object 4"/>
          <p:cNvPicPr/>
          <p:nvPr/>
        </p:nvPicPr>
        <p:blipFill>
          <a:blip r:embed="rId4" cstate="print"/>
          <a:stretch>
            <a:fillRect/>
          </a:stretch>
        </p:blipFill>
        <p:spPr>
          <a:xfrm>
            <a:off x="3457447" y="38353"/>
            <a:ext cx="5543296" cy="2264156"/>
          </a:xfrm>
          <a:prstGeom prst="rect">
            <a:avLst/>
          </a:prstGeom>
        </p:spPr>
      </p:pic>
      <p:sp>
        <p:nvSpPr>
          <p:cNvPr id="5" name="object 5"/>
          <p:cNvSpPr txBox="1"/>
          <p:nvPr/>
        </p:nvSpPr>
        <p:spPr>
          <a:xfrm>
            <a:off x="206844" y="2529928"/>
            <a:ext cx="2988310" cy="953466"/>
          </a:xfrm>
          <a:prstGeom prst="rect">
            <a:avLst/>
          </a:prstGeom>
          <a:ln w="9525">
            <a:solidFill>
              <a:srgbClr val="5B9BD4"/>
            </a:solidFill>
          </a:ln>
        </p:spPr>
        <p:txBody>
          <a:bodyPr vert="horz" wrap="square" lIns="0" tIns="29845" rIns="0" bIns="0" rtlCol="0">
            <a:spAutoFit/>
          </a:bodyPr>
          <a:lstStyle/>
          <a:p>
            <a:pPr marL="91440" marR="469900">
              <a:lnSpc>
                <a:spcPct val="100000"/>
              </a:lnSpc>
              <a:spcBef>
                <a:spcPts val="235"/>
              </a:spcBef>
            </a:pPr>
            <a:r>
              <a:rPr sz="1800" b="1" dirty="0">
                <a:solidFill>
                  <a:srgbClr val="FF0000"/>
                </a:solidFill>
                <a:latin typeface="Calibri"/>
                <a:cs typeface="Calibri"/>
              </a:rPr>
              <a:t>KAJ </a:t>
            </a:r>
            <a:r>
              <a:rPr sz="1800" b="1" dirty="0">
                <a:latin typeface="Calibri"/>
                <a:cs typeface="Calibri"/>
              </a:rPr>
              <a:t>želim,</a:t>
            </a:r>
            <a:r>
              <a:rPr sz="1800" b="1" spc="-25" dirty="0">
                <a:latin typeface="Calibri"/>
                <a:cs typeface="Calibri"/>
              </a:rPr>
              <a:t> </a:t>
            </a:r>
            <a:r>
              <a:rPr sz="1800" b="1" dirty="0">
                <a:latin typeface="Calibri"/>
                <a:cs typeface="Calibri"/>
              </a:rPr>
              <a:t>da</a:t>
            </a:r>
            <a:r>
              <a:rPr sz="1800" b="1" spc="-15" dirty="0">
                <a:latin typeface="Calibri"/>
                <a:cs typeface="Calibri"/>
              </a:rPr>
              <a:t> </a:t>
            </a:r>
            <a:r>
              <a:rPr sz="2000" b="1" dirty="0">
                <a:latin typeface="Calibri"/>
                <a:cs typeface="Calibri"/>
              </a:rPr>
              <a:t>bi</a:t>
            </a:r>
            <a:r>
              <a:rPr sz="2000" b="1" spc="-5" dirty="0">
                <a:latin typeface="Calibri"/>
                <a:cs typeface="Calibri"/>
              </a:rPr>
              <a:t> </a:t>
            </a:r>
            <a:r>
              <a:rPr lang="sl-SI" sz="2000" b="1" spc="-5" dirty="0">
                <a:latin typeface="Calibri"/>
                <a:cs typeface="Calibri"/>
              </a:rPr>
              <a:t>dijaki </a:t>
            </a:r>
            <a:r>
              <a:rPr sz="2000" b="1" dirty="0" err="1">
                <a:solidFill>
                  <a:srgbClr val="FF0000"/>
                </a:solidFill>
                <a:latin typeface="Calibri"/>
                <a:cs typeface="Calibri"/>
              </a:rPr>
              <a:t>znali</a:t>
            </a:r>
            <a:r>
              <a:rPr sz="2000" b="1" dirty="0">
                <a:solidFill>
                  <a:srgbClr val="FF0000"/>
                </a:solidFill>
                <a:latin typeface="Calibri"/>
                <a:cs typeface="Calibri"/>
              </a:rPr>
              <a:t>,</a:t>
            </a:r>
            <a:r>
              <a:rPr sz="2000" b="1" spc="-25" dirty="0">
                <a:solidFill>
                  <a:srgbClr val="FF0000"/>
                </a:solidFill>
                <a:latin typeface="Calibri"/>
                <a:cs typeface="Calibri"/>
              </a:rPr>
              <a:t> </a:t>
            </a:r>
            <a:r>
              <a:rPr sz="2000" b="1" dirty="0">
                <a:solidFill>
                  <a:srgbClr val="FF0000"/>
                </a:solidFill>
                <a:latin typeface="Calibri"/>
                <a:cs typeface="Calibri"/>
              </a:rPr>
              <a:t>pridobili,</a:t>
            </a:r>
            <a:r>
              <a:rPr sz="2000" b="1" spc="-50" dirty="0">
                <a:solidFill>
                  <a:srgbClr val="FF0000"/>
                </a:solidFill>
                <a:latin typeface="Calibri"/>
                <a:cs typeface="Calibri"/>
              </a:rPr>
              <a:t> </a:t>
            </a:r>
            <a:r>
              <a:rPr sz="2000" b="1" spc="-10" dirty="0">
                <a:solidFill>
                  <a:srgbClr val="FF0000"/>
                </a:solidFill>
                <a:latin typeface="Calibri"/>
                <a:cs typeface="Calibri"/>
              </a:rPr>
              <a:t>izdelali, </a:t>
            </a:r>
            <a:r>
              <a:rPr sz="2000" b="1" dirty="0">
                <a:solidFill>
                  <a:srgbClr val="FF0000"/>
                </a:solidFill>
                <a:latin typeface="Calibri"/>
                <a:cs typeface="Calibri"/>
              </a:rPr>
              <a:t>naredili,</a:t>
            </a:r>
            <a:r>
              <a:rPr sz="2000" b="1" spc="-100" dirty="0">
                <a:solidFill>
                  <a:srgbClr val="FF0000"/>
                </a:solidFill>
                <a:latin typeface="Calibri"/>
                <a:cs typeface="Calibri"/>
              </a:rPr>
              <a:t> </a:t>
            </a:r>
            <a:r>
              <a:rPr sz="2000" b="1" dirty="0">
                <a:solidFill>
                  <a:srgbClr val="FF0000"/>
                </a:solidFill>
                <a:latin typeface="Calibri"/>
                <a:cs typeface="Calibri"/>
              </a:rPr>
              <a:t>razvili</a:t>
            </a:r>
            <a:r>
              <a:rPr sz="2000" b="1" spc="-75" dirty="0">
                <a:solidFill>
                  <a:srgbClr val="FF0000"/>
                </a:solidFill>
                <a:latin typeface="Calibri"/>
                <a:cs typeface="Calibri"/>
              </a:rPr>
              <a:t> </a:t>
            </a:r>
            <a:r>
              <a:rPr sz="2000" b="1" spc="-25" dirty="0">
                <a:solidFill>
                  <a:srgbClr val="FF0000"/>
                </a:solidFill>
                <a:latin typeface="Calibri"/>
                <a:cs typeface="Calibri"/>
              </a:rPr>
              <a:t>…</a:t>
            </a:r>
            <a:r>
              <a:rPr sz="1800" b="1" spc="-25" dirty="0">
                <a:solidFill>
                  <a:srgbClr val="FF0000"/>
                </a:solidFill>
                <a:latin typeface="Calibri"/>
                <a:cs typeface="Calibri"/>
              </a:rPr>
              <a:t>?</a:t>
            </a:r>
            <a:endParaRPr sz="1800" dirty="0">
              <a:latin typeface="Calibri"/>
              <a:cs typeface="Calibri"/>
            </a:endParaRPr>
          </a:p>
        </p:txBody>
      </p:sp>
      <p:sp>
        <p:nvSpPr>
          <p:cNvPr id="6" name="object 6"/>
          <p:cNvSpPr txBox="1"/>
          <p:nvPr/>
        </p:nvSpPr>
        <p:spPr>
          <a:xfrm>
            <a:off x="8039989" y="2545549"/>
            <a:ext cx="3815079" cy="862416"/>
          </a:xfrm>
          <a:prstGeom prst="rect">
            <a:avLst/>
          </a:prstGeom>
          <a:ln w="9525">
            <a:solidFill>
              <a:srgbClr val="5B9BD4"/>
            </a:solidFill>
          </a:ln>
        </p:spPr>
        <p:txBody>
          <a:bodyPr vert="horz" wrap="square" lIns="0" tIns="31115" rIns="0" bIns="0" rtlCol="0">
            <a:spAutoFit/>
          </a:bodyPr>
          <a:lstStyle/>
          <a:p>
            <a:pPr marL="92075" marR="557530">
              <a:lnSpc>
                <a:spcPct val="100000"/>
              </a:lnSpc>
              <a:spcBef>
                <a:spcPts val="245"/>
              </a:spcBef>
            </a:pPr>
            <a:r>
              <a:rPr sz="1800" b="1" spc="-20" dirty="0">
                <a:solidFill>
                  <a:srgbClr val="FF0000"/>
                </a:solidFill>
                <a:latin typeface="Calibri"/>
                <a:cs typeface="Calibri"/>
              </a:rPr>
              <a:t>KATERE</a:t>
            </a:r>
            <a:r>
              <a:rPr sz="1800" b="1" spc="-5" dirty="0">
                <a:solidFill>
                  <a:srgbClr val="FF0000"/>
                </a:solidFill>
                <a:latin typeface="Calibri"/>
                <a:cs typeface="Calibri"/>
              </a:rPr>
              <a:t> </a:t>
            </a:r>
            <a:r>
              <a:rPr sz="1800" b="1" spc="-10" dirty="0">
                <a:latin typeface="Calibri"/>
                <a:cs typeface="Calibri"/>
              </a:rPr>
              <a:t>dejavnosti</a:t>
            </a:r>
            <a:r>
              <a:rPr sz="1800" b="1" spc="-50" dirty="0">
                <a:latin typeface="Calibri"/>
                <a:cs typeface="Calibri"/>
              </a:rPr>
              <a:t> </a:t>
            </a:r>
            <a:r>
              <a:rPr sz="1800" b="1" dirty="0">
                <a:latin typeface="Calibri"/>
                <a:cs typeface="Calibri"/>
              </a:rPr>
              <a:t>za</a:t>
            </a:r>
            <a:r>
              <a:rPr sz="1800" b="1" spc="-20" dirty="0">
                <a:latin typeface="Calibri"/>
                <a:cs typeface="Calibri"/>
              </a:rPr>
              <a:t> </a:t>
            </a:r>
            <a:r>
              <a:rPr sz="1800" b="1" dirty="0">
                <a:latin typeface="Calibri"/>
                <a:cs typeface="Calibri"/>
              </a:rPr>
              <a:t>dosego</a:t>
            </a:r>
            <a:r>
              <a:rPr sz="1800" b="1" spc="-25" dirty="0">
                <a:latin typeface="Calibri"/>
                <a:cs typeface="Calibri"/>
              </a:rPr>
              <a:t> </a:t>
            </a:r>
            <a:r>
              <a:rPr sz="1800" b="1" spc="-20" dirty="0">
                <a:latin typeface="Calibri"/>
                <a:cs typeface="Calibri"/>
              </a:rPr>
              <a:t>cilja </a:t>
            </a:r>
            <a:r>
              <a:rPr sz="1800" b="1" dirty="0">
                <a:latin typeface="Calibri"/>
                <a:cs typeface="Calibri"/>
              </a:rPr>
              <a:t>bomo</a:t>
            </a:r>
            <a:r>
              <a:rPr sz="1800" b="1" spc="-50" dirty="0">
                <a:latin typeface="Calibri"/>
                <a:cs typeface="Calibri"/>
              </a:rPr>
              <a:t> </a:t>
            </a:r>
            <a:r>
              <a:rPr sz="1800" b="1" dirty="0">
                <a:latin typeface="Calibri"/>
                <a:cs typeface="Calibri"/>
              </a:rPr>
              <a:t>izvajali?</a:t>
            </a:r>
            <a:r>
              <a:rPr sz="1800" b="1" spc="-45" dirty="0">
                <a:latin typeface="Calibri"/>
                <a:cs typeface="Calibri"/>
              </a:rPr>
              <a:t> </a:t>
            </a:r>
            <a:r>
              <a:rPr sz="1800" b="1" spc="-20" dirty="0">
                <a:latin typeface="Calibri"/>
                <a:cs typeface="Calibri"/>
              </a:rPr>
              <a:t>KATERE učne </a:t>
            </a:r>
            <a:r>
              <a:rPr sz="1800" b="1" dirty="0">
                <a:latin typeface="Calibri"/>
                <a:cs typeface="Calibri"/>
              </a:rPr>
              <a:t>priložnosti</a:t>
            </a:r>
            <a:r>
              <a:rPr sz="1800" b="1" spc="300" dirty="0">
                <a:latin typeface="Calibri"/>
                <a:cs typeface="Calibri"/>
              </a:rPr>
              <a:t> </a:t>
            </a:r>
            <a:r>
              <a:rPr sz="1800" b="1" dirty="0" err="1">
                <a:latin typeface="Calibri"/>
                <a:cs typeface="Calibri"/>
              </a:rPr>
              <a:t>potrebujejo</a:t>
            </a:r>
            <a:r>
              <a:rPr sz="1800" b="1" spc="-55" dirty="0">
                <a:latin typeface="Calibri"/>
                <a:cs typeface="Calibri"/>
              </a:rPr>
              <a:t> </a:t>
            </a:r>
            <a:r>
              <a:rPr lang="sl-SI" b="1" spc="-10" dirty="0">
                <a:latin typeface="Calibri"/>
                <a:cs typeface="Calibri"/>
              </a:rPr>
              <a:t>dijaki</a:t>
            </a:r>
            <a:r>
              <a:rPr sz="1800" b="1" spc="-10" dirty="0">
                <a:latin typeface="Calibri"/>
                <a:cs typeface="Calibri"/>
              </a:rPr>
              <a:t>?</a:t>
            </a:r>
            <a:endParaRPr sz="1800" dirty="0">
              <a:latin typeface="Calibri"/>
              <a:cs typeface="Calibri"/>
            </a:endParaRPr>
          </a:p>
        </p:txBody>
      </p:sp>
      <p:sp>
        <p:nvSpPr>
          <p:cNvPr id="7" name="object 7"/>
          <p:cNvSpPr txBox="1"/>
          <p:nvPr/>
        </p:nvSpPr>
        <p:spPr>
          <a:xfrm>
            <a:off x="4004945" y="2545549"/>
            <a:ext cx="3225165" cy="862416"/>
          </a:xfrm>
          <a:prstGeom prst="rect">
            <a:avLst/>
          </a:prstGeom>
          <a:ln w="9525">
            <a:solidFill>
              <a:srgbClr val="5B9BD4"/>
            </a:solidFill>
          </a:ln>
        </p:spPr>
        <p:txBody>
          <a:bodyPr vert="horz" wrap="square" lIns="0" tIns="31115" rIns="0" bIns="0" rtlCol="0">
            <a:spAutoFit/>
          </a:bodyPr>
          <a:lstStyle/>
          <a:p>
            <a:pPr marL="91440" marR="220979">
              <a:lnSpc>
                <a:spcPct val="100000"/>
              </a:lnSpc>
              <a:spcBef>
                <a:spcPts val="245"/>
              </a:spcBef>
            </a:pPr>
            <a:r>
              <a:rPr sz="1800" b="1" dirty="0">
                <a:solidFill>
                  <a:srgbClr val="FF0000"/>
                </a:solidFill>
                <a:latin typeface="Calibri"/>
                <a:cs typeface="Calibri"/>
              </a:rPr>
              <a:t>KAKO</a:t>
            </a:r>
            <a:r>
              <a:rPr sz="1800" b="1" spc="-20" dirty="0">
                <a:solidFill>
                  <a:srgbClr val="FF0000"/>
                </a:solidFill>
                <a:latin typeface="Calibri"/>
                <a:cs typeface="Calibri"/>
              </a:rPr>
              <a:t> </a:t>
            </a:r>
            <a:r>
              <a:rPr sz="1800" b="1" dirty="0">
                <a:latin typeface="Calibri"/>
                <a:cs typeface="Calibri"/>
              </a:rPr>
              <a:t>mi</a:t>
            </a:r>
            <a:r>
              <a:rPr sz="1800" b="1" spc="-30" dirty="0">
                <a:latin typeface="Calibri"/>
                <a:cs typeface="Calibri"/>
              </a:rPr>
              <a:t> </a:t>
            </a:r>
            <a:r>
              <a:rPr sz="1800" b="1" dirty="0" err="1">
                <a:latin typeface="Calibri"/>
                <a:cs typeface="Calibri"/>
              </a:rPr>
              <a:t>bodo</a:t>
            </a:r>
            <a:r>
              <a:rPr sz="1800" b="1" spc="-50" dirty="0">
                <a:latin typeface="Calibri"/>
                <a:cs typeface="Calibri"/>
              </a:rPr>
              <a:t> </a:t>
            </a:r>
            <a:r>
              <a:rPr lang="sl-SI" b="1" spc="-50" dirty="0">
                <a:latin typeface="Calibri"/>
                <a:cs typeface="Calibri"/>
              </a:rPr>
              <a:t>dijaki</a:t>
            </a:r>
            <a:r>
              <a:rPr sz="1800" b="1" spc="-40" dirty="0">
                <a:latin typeface="Calibri"/>
                <a:cs typeface="Calibri"/>
              </a:rPr>
              <a:t> </a:t>
            </a:r>
            <a:r>
              <a:rPr sz="1800" b="1" spc="-10" dirty="0">
                <a:solidFill>
                  <a:srgbClr val="FF0000"/>
                </a:solidFill>
                <a:latin typeface="Calibri"/>
                <a:cs typeface="Calibri"/>
              </a:rPr>
              <a:t>izkazali </a:t>
            </a:r>
            <a:r>
              <a:rPr sz="1800" b="1" dirty="0">
                <a:solidFill>
                  <a:srgbClr val="FF0000"/>
                </a:solidFill>
                <a:latin typeface="Calibri"/>
                <a:cs typeface="Calibri"/>
              </a:rPr>
              <a:t>znanje,</a:t>
            </a:r>
            <a:r>
              <a:rPr sz="1800" b="1" spc="-80" dirty="0">
                <a:solidFill>
                  <a:srgbClr val="FF0000"/>
                </a:solidFill>
                <a:latin typeface="Calibri"/>
                <a:cs typeface="Calibri"/>
              </a:rPr>
              <a:t> </a:t>
            </a:r>
            <a:r>
              <a:rPr sz="1800" b="1" dirty="0">
                <a:solidFill>
                  <a:srgbClr val="FF0000"/>
                </a:solidFill>
                <a:latin typeface="Calibri"/>
                <a:cs typeface="Calibri"/>
              </a:rPr>
              <a:t>usvojene</a:t>
            </a:r>
            <a:r>
              <a:rPr sz="1800" b="1" spc="-40" dirty="0">
                <a:solidFill>
                  <a:srgbClr val="FF0000"/>
                </a:solidFill>
                <a:latin typeface="Calibri"/>
                <a:cs typeface="Calibri"/>
              </a:rPr>
              <a:t> </a:t>
            </a:r>
            <a:r>
              <a:rPr sz="1800" b="1" dirty="0">
                <a:solidFill>
                  <a:srgbClr val="FF0000"/>
                </a:solidFill>
                <a:latin typeface="Calibri"/>
                <a:cs typeface="Calibri"/>
              </a:rPr>
              <a:t>veščine</a:t>
            </a:r>
            <a:r>
              <a:rPr sz="1800" b="1" spc="-75" dirty="0">
                <a:solidFill>
                  <a:srgbClr val="FF0000"/>
                </a:solidFill>
                <a:latin typeface="Calibri"/>
                <a:cs typeface="Calibri"/>
              </a:rPr>
              <a:t> </a:t>
            </a:r>
            <a:r>
              <a:rPr sz="1800" b="1" spc="-25" dirty="0">
                <a:solidFill>
                  <a:srgbClr val="FF0000"/>
                </a:solidFill>
                <a:latin typeface="Calibri"/>
                <a:cs typeface="Calibri"/>
              </a:rPr>
              <a:t>…? </a:t>
            </a:r>
            <a:r>
              <a:rPr sz="1800" b="1" dirty="0">
                <a:latin typeface="Calibri"/>
                <a:cs typeface="Calibri"/>
              </a:rPr>
              <a:t>Kdaj</a:t>
            </a:r>
            <a:r>
              <a:rPr sz="1800" b="1" spc="-15" dirty="0">
                <a:latin typeface="Calibri"/>
                <a:cs typeface="Calibri"/>
              </a:rPr>
              <a:t> </a:t>
            </a:r>
            <a:r>
              <a:rPr sz="1800" b="1" dirty="0">
                <a:latin typeface="Calibri"/>
                <a:cs typeface="Calibri"/>
              </a:rPr>
              <a:t>bo</a:t>
            </a:r>
            <a:r>
              <a:rPr sz="1800" b="1" spc="-40" dirty="0">
                <a:latin typeface="Calibri"/>
                <a:cs typeface="Calibri"/>
              </a:rPr>
              <a:t> </a:t>
            </a:r>
            <a:r>
              <a:rPr sz="1800" b="1" dirty="0">
                <a:latin typeface="Calibri"/>
                <a:cs typeface="Calibri"/>
              </a:rPr>
              <a:t>učenje</a:t>
            </a:r>
            <a:r>
              <a:rPr sz="1800" b="1" spc="-50" dirty="0">
                <a:latin typeface="Calibri"/>
                <a:cs typeface="Calibri"/>
              </a:rPr>
              <a:t> </a:t>
            </a:r>
            <a:r>
              <a:rPr sz="1800" b="1" dirty="0">
                <a:latin typeface="Calibri"/>
                <a:cs typeface="Calibri"/>
              </a:rPr>
              <a:t>učencev</a:t>
            </a:r>
            <a:r>
              <a:rPr sz="1800" b="1" spc="-50" dirty="0">
                <a:latin typeface="Calibri"/>
                <a:cs typeface="Calibri"/>
              </a:rPr>
              <a:t> </a:t>
            </a:r>
            <a:r>
              <a:rPr sz="1800" b="1" spc="-10" dirty="0">
                <a:latin typeface="Calibri"/>
                <a:cs typeface="Calibri"/>
              </a:rPr>
              <a:t>vidno?</a:t>
            </a:r>
            <a:endParaRPr sz="1800" dirty="0">
              <a:latin typeface="Calibri"/>
              <a:cs typeface="Calibri"/>
            </a:endParaRPr>
          </a:p>
        </p:txBody>
      </p:sp>
      <p:sp>
        <p:nvSpPr>
          <p:cNvPr id="8" name="object 8"/>
          <p:cNvSpPr txBox="1"/>
          <p:nvPr/>
        </p:nvSpPr>
        <p:spPr>
          <a:xfrm>
            <a:off x="981557" y="4412360"/>
            <a:ext cx="1477010" cy="848360"/>
          </a:xfrm>
          <a:prstGeom prst="rect">
            <a:avLst/>
          </a:prstGeom>
        </p:spPr>
        <p:txBody>
          <a:bodyPr vert="horz" wrap="square" lIns="0" tIns="12700" rIns="0" bIns="0" rtlCol="0">
            <a:spAutoFit/>
          </a:bodyPr>
          <a:lstStyle/>
          <a:p>
            <a:pPr marL="12065" marR="5080" indent="-635" algn="ctr">
              <a:lnSpc>
                <a:spcPct val="100000"/>
              </a:lnSpc>
              <a:spcBef>
                <a:spcPts val="100"/>
              </a:spcBef>
            </a:pPr>
            <a:r>
              <a:rPr sz="1800" b="1" spc="-10" dirty="0">
                <a:latin typeface="Calibri"/>
                <a:cs typeface="Calibri"/>
              </a:rPr>
              <a:t>NAČRTOVANJE </a:t>
            </a:r>
            <a:r>
              <a:rPr sz="1800" b="1" spc="-30" dirty="0">
                <a:latin typeface="Calibri"/>
                <a:cs typeface="Calibri"/>
              </a:rPr>
              <a:t>PRIČAKOVANIH </a:t>
            </a:r>
            <a:r>
              <a:rPr sz="1800" b="1" spc="-10" dirty="0">
                <a:latin typeface="Calibri"/>
                <a:cs typeface="Calibri"/>
              </a:rPr>
              <a:t>DOSEŽKOV</a:t>
            </a:r>
            <a:endParaRPr sz="1800">
              <a:latin typeface="Calibri"/>
              <a:cs typeface="Calibri"/>
            </a:endParaRPr>
          </a:p>
        </p:txBody>
      </p:sp>
      <p:pic>
        <p:nvPicPr>
          <p:cNvPr id="9" name="object 9"/>
          <p:cNvPicPr/>
          <p:nvPr/>
        </p:nvPicPr>
        <p:blipFill>
          <a:blip r:embed="rId3" cstate="print"/>
          <a:stretch>
            <a:fillRect/>
          </a:stretch>
        </p:blipFill>
        <p:spPr>
          <a:xfrm>
            <a:off x="4498635" y="3931704"/>
            <a:ext cx="2030394" cy="1653866"/>
          </a:xfrm>
          <a:prstGeom prst="rect">
            <a:avLst/>
          </a:prstGeom>
        </p:spPr>
      </p:pic>
      <p:pic>
        <p:nvPicPr>
          <p:cNvPr id="10" name="object 10"/>
          <p:cNvPicPr/>
          <p:nvPr/>
        </p:nvPicPr>
        <p:blipFill>
          <a:blip r:embed="rId3" cstate="print"/>
          <a:stretch>
            <a:fillRect/>
          </a:stretch>
        </p:blipFill>
        <p:spPr>
          <a:xfrm>
            <a:off x="8821366" y="3944197"/>
            <a:ext cx="2111954" cy="1720367"/>
          </a:xfrm>
          <a:prstGeom prst="rect">
            <a:avLst/>
          </a:prstGeom>
        </p:spPr>
      </p:pic>
      <p:sp>
        <p:nvSpPr>
          <p:cNvPr id="11" name="object 11"/>
          <p:cNvSpPr txBox="1"/>
          <p:nvPr/>
        </p:nvSpPr>
        <p:spPr>
          <a:xfrm>
            <a:off x="4746497" y="4411217"/>
            <a:ext cx="1415415" cy="574040"/>
          </a:xfrm>
          <a:prstGeom prst="rect">
            <a:avLst/>
          </a:prstGeom>
        </p:spPr>
        <p:txBody>
          <a:bodyPr vert="horz" wrap="square" lIns="0" tIns="12700" rIns="0" bIns="0" rtlCol="0">
            <a:spAutoFit/>
          </a:bodyPr>
          <a:lstStyle/>
          <a:p>
            <a:pPr algn="ctr">
              <a:lnSpc>
                <a:spcPct val="100000"/>
              </a:lnSpc>
              <a:spcBef>
                <a:spcPts val="100"/>
              </a:spcBef>
            </a:pPr>
            <a:r>
              <a:rPr sz="1800" b="1" spc="-10" dirty="0">
                <a:latin typeface="Calibri"/>
                <a:cs typeface="Calibri"/>
              </a:rPr>
              <a:t>NAČRTOVANJE</a:t>
            </a:r>
            <a:endParaRPr sz="1800">
              <a:latin typeface="Calibri"/>
              <a:cs typeface="Calibri"/>
            </a:endParaRPr>
          </a:p>
          <a:p>
            <a:pPr marL="50800" algn="ctr">
              <a:lnSpc>
                <a:spcPct val="100000"/>
              </a:lnSpc>
            </a:pPr>
            <a:r>
              <a:rPr sz="1800" b="1" spc="-10" dirty="0">
                <a:latin typeface="Calibri"/>
                <a:cs typeface="Calibri"/>
              </a:rPr>
              <a:t>DOKAZOV</a:t>
            </a:r>
            <a:endParaRPr sz="1800">
              <a:latin typeface="Calibri"/>
              <a:cs typeface="Calibri"/>
            </a:endParaRPr>
          </a:p>
        </p:txBody>
      </p:sp>
      <p:sp>
        <p:nvSpPr>
          <p:cNvPr id="12" name="object 12"/>
          <p:cNvSpPr txBox="1"/>
          <p:nvPr/>
        </p:nvSpPr>
        <p:spPr>
          <a:xfrm>
            <a:off x="9102343" y="4355083"/>
            <a:ext cx="1591945" cy="574040"/>
          </a:xfrm>
          <a:prstGeom prst="rect">
            <a:avLst/>
          </a:prstGeom>
        </p:spPr>
        <p:txBody>
          <a:bodyPr vert="horz" wrap="square" lIns="0" tIns="12700" rIns="0" bIns="0" rtlCol="0">
            <a:spAutoFit/>
          </a:bodyPr>
          <a:lstStyle/>
          <a:p>
            <a:pPr marL="12700" marR="5080" indent="62230">
              <a:lnSpc>
                <a:spcPct val="100000"/>
              </a:lnSpc>
              <a:spcBef>
                <a:spcPts val="100"/>
              </a:spcBef>
            </a:pPr>
            <a:r>
              <a:rPr sz="1800" b="1" spc="-10" dirty="0">
                <a:latin typeface="Calibri"/>
                <a:cs typeface="Calibri"/>
              </a:rPr>
              <a:t>NAČRTOVANJE </a:t>
            </a:r>
            <a:r>
              <a:rPr sz="1800" b="1" dirty="0">
                <a:latin typeface="Calibri"/>
                <a:cs typeface="Calibri"/>
              </a:rPr>
              <a:t>UČNIH </a:t>
            </a:r>
            <a:r>
              <a:rPr sz="1800" b="1" spc="-10" dirty="0">
                <a:latin typeface="Calibri"/>
                <a:cs typeface="Calibri"/>
              </a:rPr>
              <a:t>IZKUŠENJ</a:t>
            </a:r>
            <a:endParaRPr sz="1800">
              <a:latin typeface="Calibri"/>
              <a:cs typeface="Calibri"/>
            </a:endParaRPr>
          </a:p>
        </p:txBody>
      </p:sp>
      <p:grpSp>
        <p:nvGrpSpPr>
          <p:cNvPr id="13" name="object 13"/>
          <p:cNvGrpSpPr/>
          <p:nvPr/>
        </p:nvGrpSpPr>
        <p:grpSpPr>
          <a:xfrm>
            <a:off x="5364734" y="3462528"/>
            <a:ext cx="500380" cy="450215"/>
            <a:chOff x="5364734" y="3462528"/>
            <a:chExt cx="500380" cy="450215"/>
          </a:xfrm>
        </p:grpSpPr>
        <p:sp>
          <p:nvSpPr>
            <p:cNvPr id="14" name="object 14"/>
            <p:cNvSpPr/>
            <p:nvPr/>
          </p:nvSpPr>
          <p:spPr>
            <a:xfrm>
              <a:off x="5371084" y="3468878"/>
              <a:ext cx="487680" cy="437515"/>
            </a:xfrm>
            <a:custGeom>
              <a:avLst/>
              <a:gdLst/>
              <a:ahLst/>
              <a:cxnLst/>
              <a:rect l="l" t="t" r="r" b="b"/>
              <a:pathLst>
                <a:path w="487679" h="437514">
                  <a:moveTo>
                    <a:pt x="365378" y="0"/>
                  </a:moveTo>
                  <a:lnTo>
                    <a:pt x="121792" y="0"/>
                  </a:lnTo>
                  <a:lnTo>
                    <a:pt x="121792" y="218694"/>
                  </a:lnTo>
                  <a:lnTo>
                    <a:pt x="0" y="218694"/>
                  </a:lnTo>
                  <a:lnTo>
                    <a:pt x="243586" y="437261"/>
                  </a:lnTo>
                  <a:lnTo>
                    <a:pt x="487171" y="218694"/>
                  </a:lnTo>
                  <a:lnTo>
                    <a:pt x="365378" y="218694"/>
                  </a:lnTo>
                  <a:lnTo>
                    <a:pt x="365378" y="0"/>
                  </a:lnTo>
                  <a:close/>
                </a:path>
              </a:pathLst>
            </a:custGeom>
            <a:solidFill>
              <a:srgbClr val="5B9BD4"/>
            </a:solidFill>
          </p:spPr>
          <p:txBody>
            <a:bodyPr wrap="square" lIns="0" tIns="0" rIns="0" bIns="0" rtlCol="0"/>
            <a:lstStyle/>
            <a:p>
              <a:endParaRPr/>
            </a:p>
          </p:txBody>
        </p:sp>
        <p:sp>
          <p:nvSpPr>
            <p:cNvPr id="15" name="object 15"/>
            <p:cNvSpPr/>
            <p:nvPr/>
          </p:nvSpPr>
          <p:spPr>
            <a:xfrm>
              <a:off x="5371084" y="3468878"/>
              <a:ext cx="487680" cy="437515"/>
            </a:xfrm>
            <a:custGeom>
              <a:avLst/>
              <a:gdLst/>
              <a:ahLst/>
              <a:cxnLst/>
              <a:rect l="l" t="t" r="r" b="b"/>
              <a:pathLst>
                <a:path w="487679" h="437514">
                  <a:moveTo>
                    <a:pt x="0" y="218694"/>
                  </a:moveTo>
                  <a:lnTo>
                    <a:pt x="121792" y="218694"/>
                  </a:lnTo>
                  <a:lnTo>
                    <a:pt x="121792" y="0"/>
                  </a:lnTo>
                  <a:lnTo>
                    <a:pt x="365378" y="0"/>
                  </a:lnTo>
                  <a:lnTo>
                    <a:pt x="365378" y="218694"/>
                  </a:lnTo>
                  <a:lnTo>
                    <a:pt x="487171" y="218694"/>
                  </a:lnTo>
                  <a:lnTo>
                    <a:pt x="243586" y="437261"/>
                  </a:lnTo>
                  <a:lnTo>
                    <a:pt x="0" y="218694"/>
                  </a:lnTo>
                  <a:close/>
                </a:path>
              </a:pathLst>
            </a:custGeom>
            <a:ln w="12700">
              <a:solidFill>
                <a:srgbClr val="41709C"/>
              </a:solidFill>
            </a:ln>
          </p:spPr>
          <p:txBody>
            <a:bodyPr wrap="square" lIns="0" tIns="0" rIns="0" bIns="0" rtlCol="0"/>
            <a:lstStyle/>
            <a:p>
              <a:endParaRPr/>
            </a:p>
          </p:txBody>
        </p:sp>
      </p:grpSp>
      <p:grpSp>
        <p:nvGrpSpPr>
          <p:cNvPr id="16" name="object 16"/>
          <p:cNvGrpSpPr/>
          <p:nvPr/>
        </p:nvGrpSpPr>
        <p:grpSpPr>
          <a:xfrm>
            <a:off x="1495933" y="3539235"/>
            <a:ext cx="500380" cy="450215"/>
            <a:chOff x="1495933" y="3539235"/>
            <a:chExt cx="500380" cy="450215"/>
          </a:xfrm>
        </p:grpSpPr>
        <p:sp>
          <p:nvSpPr>
            <p:cNvPr id="17" name="object 17"/>
            <p:cNvSpPr/>
            <p:nvPr/>
          </p:nvSpPr>
          <p:spPr>
            <a:xfrm>
              <a:off x="1502283" y="3545585"/>
              <a:ext cx="487680" cy="437515"/>
            </a:xfrm>
            <a:custGeom>
              <a:avLst/>
              <a:gdLst/>
              <a:ahLst/>
              <a:cxnLst/>
              <a:rect l="l" t="t" r="r" b="b"/>
              <a:pathLst>
                <a:path w="487680" h="437514">
                  <a:moveTo>
                    <a:pt x="365378" y="0"/>
                  </a:moveTo>
                  <a:lnTo>
                    <a:pt x="121792" y="0"/>
                  </a:lnTo>
                  <a:lnTo>
                    <a:pt x="121792" y="218694"/>
                  </a:lnTo>
                  <a:lnTo>
                    <a:pt x="0" y="218694"/>
                  </a:lnTo>
                  <a:lnTo>
                    <a:pt x="243585" y="437261"/>
                  </a:lnTo>
                  <a:lnTo>
                    <a:pt x="487172" y="218694"/>
                  </a:lnTo>
                  <a:lnTo>
                    <a:pt x="365378" y="218694"/>
                  </a:lnTo>
                  <a:lnTo>
                    <a:pt x="365378" y="0"/>
                  </a:lnTo>
                  <a:close/>
                </a:path>
              </a:pathLst>
            </a:custGeom>
            <a:solidFill>
              <a:srgbClr val="5B9BD4"/>
            </a:solidFill>
          </p:spPr>
          <p:txBody>
            <a:bodyPr wrap="square" lIns="0" tIns="0" rIns="0" bIns="0" rtlCol="0"/>
            <a:lstStyle/>
            <a:p>
              <a:endParaRPr/>
            </a:p>
          </p:txBody>
        </p:sp>
        <p:sp>
          <p:nvSpPr>
            <p:cNvPr id="18" name="object 18"/>
            <p:cNvSpPr/>
            <p:nvPr/>
          </p:nvSpPr>
          <p:spPr>
            <a:xfrm>
              <a:off x="1502283" y="3545585"/>
              <a:ext cx="487680" cy="437515"/>
            </a:xfrm>
            <a:custGeom>
              <a:avLst/>
              <a:gdLst/>
              <a:ahLst/>
              <a:cxnLst/>
              <a:rect l="l" t="t" r="r" b="b"/>
              <a:pathLst>
                <a:path w="487680" h="437514">
                  <a:moveTo>
                    <a:pt x="0" y="218694"/>
                  </a:moveTo>
                  <a:lnTo>
                    <a:pt x="121792" y="218694"/>
                  </a:lnTo>
                  <a:lnTo>
                    <a:pt x="121792" y="0"/>
                  </a:lnTo>
                  <a:lnTo>
                    <a:pt x="365378" y="0"/>
                  </a:lnTo>
                  <a:lnTo>
                    <a:pt x="365378" y="218694"/>
                  </a:lnTo>
                  <a:lnTo>
                    <a:pt x="487172" y="218694"/>
                  </a:lnTo>
                  <a:lnTo>
                    <a:pt x="243585" y="437261"/>
                  </a:lnTo>
                  <a:lnTo>
                    <a:pt x="0" y="218694"/>
                  </a:lnTo>
                  <a:close/>
                </a:path>
              </a:pathLst>
            </a:custGeom>
            <a:ln w="12700">
              <a:solidFill>
                <a:srgbClr val="41709C"/>
              </a:solidFill>
            </a:ln>
          </p:spPr>
          <p:txBody>
            <a:bodyPr wrap="square" lIns="0" tIns="0" rIns="0" bIns="0" rtlCol="0"/>
            <a:lstStyle/>
            <a:p>
              <a:endParaRPr/>
            </a:p>
          </p:txBody>
        </p:sp>
      </p:grpSp>
      <p:grpSp>
        <p:nvGrpSpPr>
          <p:cNvPr id="19" name="object 19"/>
          <p:cNvGrpSpPr/>
          <p:nvPr/>
        </p:nvGrpSpPr>
        <p:grpSpPr>
          <a:xfrm>
            <a:off x="9729596" y="3442334"/>
            <a:ext cx="500380" cy="450215"/>
            <a:chOff x="9729596" y="3442334"/>
            <a:chExt cx="500380" cy="450215"/>
          </a:xfrm>
        </p:grpSpPr>
        <p:sp>
          <p:nvSpPr>
            <p:cNvPr id="20" name="object 20"/>
            <p:cNvSpPr/>
            <p:nvPr/>
          </p:nvSpPr>
          <p:spPr>
            <a:xfrm>
              <a:off x="9735946" y="3448684"/>
              <a:ext cx="487680" cy="437515"/>
            </a:xfrm>
            <a:custGeom>
              <a:avLst/>
              <a:gdLst/>
              <a:ahLst/>
              <a:cxnLst/>
              <a:rect l="l" t="t" r="r" b="b"/>
              <a:pathLst>
                <a:path w="487679" h="437514">
                  <a:moveTo>
                    <a:pt x="365378" y="0"/>
                  </a:moveTo>
                  <a:lnTo>
                    <a:pt x="121793" y="0"/>
                  </a:lnTo>
                  <a:lnTo>
                    <a:pt x="121793" y="218566"/>
                  </a:lnTo>
                  <a:lnTo>
                    <a:pt x="0" y="218566"/>
                  </a:lnTo>
                  <a:lnTo>
                    <a:pt x="243585" y="437260"/>
                  </a:lnTo>
                  <a:lnTo>
                    <a:pt x="487172" y="218566"/>
                  </a:lnTo>
                  <a:lnTo>
                    <a:pt x="365378" y="218566"/>
                  </a:lnTo>
                  <a:lnTo>
                    <a:pt x="365378" y="0"/>
                  </a:lnTo>
                  <a:close/>
                </a:path>
              </a:pathLst>
            </a:custGeom>
            <a:solidFill>
              <a:srgbClr val="5B9BD4"/>
            </a:solidFill>
          </p:spPr>
          <p:txBody>
            <a:bodyPr wrap="square" lIns="0" tIns="0" rIns="0" bIns="0" rtlCol="0"/>
            <a:lstStyle/>
            <a:p>
              <a:endParaRPr/>
            </a:p>
          </p:txBody>
        </p:sp>
        <p:sp>
          <p:nvSpPr>
            <p:cNvPr id="21" name="object 21"/>
            <p:cNvSpPr/>
            <p:nvPr/>
          </p:nvSpPr>
          <p:spPr>
            <a:xfrm>
              <a:off x="9735946" y="3448684"/>
              <a:ext cx="487680" cy="437515"/>
            </a:xfrm>
            <a:custGeom>
              <a:avLst/>
              <a:gdLst/>
              <a:ahLst/>
              <a:cxnLst/>
              <a:rect l="l" t="t" r="r" b="b"/>
              <a:pathLst>
                <a:path w="487679" h="437514">
                  <a:moveTo>
                    <a:pt x="0" y="218566"/>
                  </a:moveTo>
                  <a:lnTo>
                    <a:pt x="121793" y="218566"/>
                  </a:lnTo>
                  <a:lnTo>
                    <a:pt x="121793" y="0"/>
                  </a:lnTo>
                  <a:lnTo>
                    <a:pt x="365378" y="0"/>
                  </a:lnTo>
                  <a:lnTo>
                    <a:pt x="365378" y="218566"/>
                  </a:lnTo>
                  <a:lnTo>
                    <a:pt x="487172" y="218566"/>
                  </a:lnTo>
                  <a:lnTo>
                    <a:pt x="243585" y="437260"/>
                  </a:lnTo>
                  <a:lnTo>
                    <a:pt x="0" y="218566"/>
                  </a:lnTo>
                  <a:close/>
                </a:path>
              </a:pathLst>
            </a:custGeom>
            <a:ln w="12699">
              <a:solidFill>
                <a:srgbClr val="41709C"/>
              </a:solidFill>
            </a:ln>
          </p:spPr>
          <p:txBody>
            <a:bodyPr wrap="square" lIns="0" tIns="0" rIns="0" bIns="0" rtlCol="0"/>
            <a:lstStyle/>
            <a:p>
              <a:endParaRPr/>
            </a:p>
          </p:txBody>
        </p:sp>
      </p:grpSp>
      <p:sp>
        <p:nvSpPr>
          <p:cNvPr id="23" name="object 23"/>
          <p:cNvSpPr txBox="1"/>
          <p:nvPr/>
        </p:nvSpPr>
        <p:spPr>
          <a:xfrm>
            <a:off x="11335257" y="6509715"/>
            <a:ext cx="168910" cy="165735"/>
          </a:xfrm>
          <a:prstGeom prst="rect">
            <a:avLst/>
          </a:prstGeom>
        </p:spPr>
        <p:txBody>
          <a:bodyPr vert="horz" wrap="square" lIns="0" tIns="0" rIns="0" bIns="0" rtlCol="0">
            <a:spAutoFit/>
          </a:bodyPr>
          <a:lstStyle/>
          <a:p>
            <a:pPr marL="12700">
              <a:lnSpc>
                <a:spcPts val="1150"/>
              </a:lnSpc>
            </a:pPr>
            <a:r>
              <a:rPr sz="1100" spc="-25" dirty="0">
                <a:solidFill>
                  <a:srgbClr val="5B9BD4"/>
                </a:solidFill>
                <a:latin typeface="Calibri"/>
                <a:cs typeface="Calibri"/>
              </a:rPr>
              <a:t>17</a:t>
            </a:r>
            <a:endParaRPr sz="1100">
              <a:latin typeface="Calibri"/>
              <a:cs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76B67C-0AD9-7F3D-EF77-7D377627855A}"/>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1808C71A-AD28-6402-B5E3-2866F3366885}"/>
              </a:ext>
            </a:extLst>
          </p:cNvPr>
          <p:cNvSpPr>
            <a:spLocks noGrp="1"/>
          </p:cNvSpPr>
          <p:nvPr>
            <p:ph type="title"/>
          </p:nvPr>
        </p:nvSpPr>
        <p:spPr>
          <a:solidFill>
            <a:schemeClr val="accent2">
              <a:lumMod val="20000"/>
              <a:lumOff val="80000"/>
            </a:schemeClr>
          </a:solidFill>
        </p:spPr>
        <p:txBody>
          <a:bodyPr/>
          <a:lstStyle/>
          <a:p>
            <a:r>
              <a:rPr lang="sl-SI" dirty="0">
                <a:latin typeface="Calibri"/>
                <a:cs typeface="Calibri"/>
              </a:rPr>
              <a:t>NAČRTOVANJE UČNIH IZKUŠENJ, UČNIH PRILOŽNOSTI</a:t>
            </a:r>
            <a:br>
              <a:rPr lang="sl-SI" dirty="0">
                <a:latin typeface="Calibri"/>
                <a:cs typeface="Calibri"/>
              </a:rPr>
            </a:br>
            <a:r>
              <a:rPr lang="sl-SI" sz="2400" b="1" dirty="0">
                <a:ln w="22225">
                  <a:solidFill>
                    <a:schemeClr val="accent2"/>
                  </a:solidFill>
                  <a:prstDash val="solid"/>
                </a:ln>
                <a:solidFill>
                  <a:schemeClr val="accent2">
                    <a:lumMod val="40000"/>
                    <a:lumOff val="60000"/>
                  </a:schemeClr>
                </a:solidFill>
                <a:latin typeface="Calibri"/>
                <a:cs typeface="Calibri"/>
              </a:rPr>
              <a:t>UČENJE IZ IZKUŠENJ DIJAKOM OMOGOČA</a:t>
            </a:r>
            <a:endParaRPr lang="sl-SI" sz="2400" dirty="0"/>
          </a:p>
        </p:txBody>
      </p:sp>
      <p:sp>
        <p:nvSpPr>
          <p:cNvPr id="3" name="Označba mesta vsebine 2">
            <a:extLst>
              <a:ext uri="{FF2B5EF4-FFF2-40B4-BE49-F238E27FC236}">
                <a16:creationId xmlns:a16="http://schemas.microsoft.com/office/drawing/2014/main" id="{2683D24E-608D-6F13-FBAC-967B8B845A51}"/>
              </a:ext>
            </a:extLst>
          </p:cNvPr>
          <p:cNvSpPr>
            <a:spLocks noGrp="1"/>
          </p:cNvSpPr>
          <p:nvPr>
            <p:ph sz="half" idx="1"/>
          </p:nvPr>
        </p:nvSpPr>
        <p:spPr>
          <a:solidFill>
            <a:schemeClr val="tx2">
              <a:lumMod val="10000"/>
              <a:lumOff val="90000"/>
            </a:schemeClr>
          </a:solidFill>
        </p:spPr>
        <p:txBody>
          <a:bodyPr/>
          <a:lstStyle/>
          <a:p>
            <a:pPr marL="241300">
              <a:lnSpc>
                <a:spcPct val="100000"/>
              </a:lnSpc>
              <a:spcBef>
                <a:spcPts val="300"/>
              </a:spcBef>
              <a:buFont typeface="Arial"/>
              <a:buChar char="•"/>
              <a:tabLst>
                <a:tab pos="240665" algn="l"/>
                <a:tab pos="241300" algn="l"/>
              </a:tabLst>
            </a:pPr>
            <a:r>
              <a:rPr lang="sl-SI" sz="3200" b="1" dirty="0">
                <a:latin typeface="Calibri"/>
                <a:cs typeface="Calibri"/>
              </a:rPr>
              <a:t>globje</a:t>
            </a:r>
            <a:r>
              <a:rPr lang="sl-SI" sz="3200" b="1" spc="-65" dirty="0">
                <a:latin typeface="Calibri"/>
                <a:cs typeface="Calibri"/>
              </a:rPr>
              <a:t> </a:t>
            </a:r>
            <a:r>
              <a:rPr lang="sl-SI" sz="3200" b="1" spc="-10" dirty="0">
                <a:latin typeface="Calibri"/>
                <a:cs typeface="Calibri"/>
              </a:rPr>
              <a:t>razumevanje</a:t>
            </a:r>
            <a:r>
              <a:rPr lang="sl-SI" sz="3200" b="1" spc="-20" dirty="0">
                <a:latin typeface="Calibri"/>
                <a:cs typeface="Calibri"/>
              </a:rPr>
              <a:t> </a:t>
            </a:r>
            <a:r>
              <a:rPr lang="sl-SI" sz="3200" dirty="0">
                <a:latin typeface="Calibri"/>
                <a:cs typeface="Calibri"/>
              </a:rPr>
              <a:t>učnih</a:t>
            </a:r>
            <a:r>
              <a:rPr lang="sl-SI" sz="3200" spc="-70" dirty="0">
                <a:latin typeface="Calibri"/>
                <a:cs typeface="Calibri"/>
              </a:rPr>
              <a:t> </a:t>
            </a:r>
            <a:r>
              <a:rPr lang="sl-SI" sz="3200" dirty="0">
                <a:latin typeface="Calibri"/>
                <a:cs typeface="Calibri"/>
              </a:rPr>
              <a:t>vsebin,</a:t>
            </a:r>
            <a:r>
              <a:rPr lang="sl-SI" sz="3200" spc="-70" dirty="0">
                <a:latin typeface="Calibri"/>
                <a:cs typeface="Calibri"/>
              </a:rPr>
              <a:t> </a:t>
            </a:r>
            <a:r>
              <a:rPr lang="sl-SI" sz="3200" spc="-20" dirty="0">
                <a:latin typeface="Calibri"/>
                <a:cs typeface="Calibri"/>
              </a:rPr>
              <a:t>družbenih </a:t>
            </a:r>
            <a:r>
              <a:rPr lang="sl-SI" sz="3200" spc="-90" dirty="0">
                <a:latin typeface="Calibri"/>
                <a:cs typeface="Calibri"/>
              </a:rPr>
              <a:t> </a:t>
            </a:r>
            <a:r>
              <a:rPr lang="sl-SI" sz="3200" spc="-20" dirty="0">
                <a:latin typeface="Calibri"/>
                <a:cs typeface="Calibri"/>
              </a:rPr>
              <a:t>zakonitosti</a:t>
            </a:r>
            <a:r>
              <a:rPr lang="sl-SI" sz="3200" spc="-65" dirty="0">
                <a:latin typeface="Calibri"/>
                <a:cs typeface="Calibri"/>
              </a:rPr>
              <a:t> </a:t>
            </a:r>
            <a:r>
              <a:rPr lang="sl-SI" sz="3200" dirty="0">
                <a:latin typeface="Calibri"/>
                <a:cs typeface="Calibri"/>
              </a:rPr>
              <a:t>in</a:t>
            </a:r>
            <a:r>
              <a:rPr lang="sl-SI" sz="3200" spc="-70" dirty="0">
                <a:latin typeface="Calibri"/>
                <a:cs typeface="Calibri"/>
              </a:rPr>
              <a:t> </a:t>
            </a:r>
            <a:r>
              <a:rPr lang="sl-SI" sz="3200" spc="-10" dirty="0">
                <a:latin typeface="Calibri"/>
                <a:cs typeface="Calibri"/>
              </a:rPr>
              <a:t>procesov</a:t>
            </a:r>
            <a:endParaRPr lang="sl-SI" sz="3200" dirty="0">
              <a:latin typeface="Calibri"/>
              <a:cs typeface="Calibri"/>
            </a:endParaRPr>
          </a:p>
          <a:p>
            <a:pPr marL="241300">
              <a:lnSpc>
                <a:spcPct val="100000"/>
              </a:lnSpc>
              <a:spcBef>
                <a:spcPts val="204"/>
              </a:spcBef>
              <a:buFont typeface="Arial"/>
              <a:buChar char="•"/>
              <a:tabLst>
                <a:tab pos="240665" algn="l"/>
                <a:tab pos="241300" algn="l"/>
              </a:tabLst>
            </a:pPr>
            <a:r>
              <a:rPr lang="sl-SI" sz="3200" b="1" dirty="0">
                <a:latin typeface="Calibri"/>
                <a:cs typeface="Calibri"/>
              </a:rPr>
              <a:t>lažje</a:t>
            </a:r>
            <a:r>
              <a:rPr lang="sl-SI" sz="3200" b="1" spc="-65" dirty="0">
                <a:latin typeface="Calibri"/>
                <a:cs typeface="Calibri"/>
              </a:rPr>
              <a:t> </a:t>
            </a:r>
            <a:r>
              <a:rPr lang="sl-SI" sz="3200" b="1" dirty="0">
                <a:latin typeface="Calibri"/>
                <a:cs typeface="Calibri"/>
              </a:rPr>
              <a:t>pomnjenje</a:t>
            </a:r>
            <a:r>
              <a:rPr lang="sl-SI" sz="3200" b="1" spc="-55" dirty="0">
                <a:latin typeface="Calibri"/>
                <a:cs typeface="Calibri"/>
              </a:rPr>
              <a:t> </a:t>
            </a:r>
            <a:r>
              <a:rPr lang="sl-SI" sz="3200" dirty="0">
                <a:latin typeface="Calibri"/>
                <a:cs typeface="Calibri"/>
              </a:rPr>
              <a:t>učnih</a:t>
            </a:r>
            <a:r>
              <a:rPr lang="sl-SI" sz="3200" spc="-85" dirty="0">
                <a:latin typeface="Calibri"/>
                <a:cs typeface="Calibri"/>
              </a:rPr>
              <a:t> </a:t>
            </a:r>
            <a:r>
              <a:rPr lang="sl-SI" sz="3200" dirty="0">
                <a:latin typeface="Calibri"/>
                <a:cs typeface="Calibri"/>
              </a:rPr>
              <a:t>vsebin</a:t>
            </a:r>
            <a:r>
              <a:rPr lang="sl-SI" sz="3200" spc="-85" dirty="0">
                <a:latin typeface="Calibri"/>
                <a:cs typeface="Calibri"/>
              </a:rPr>
              <a:t> </a:t>
            </a:r>
            <a:r>
              <a:rPr lang="sl-SI" sz="3200" dirty="0">
                <a:latin typeface="Calibri"/>
                <a:cs typeface="Calibri"/>
              </a:rPr>
              <a:t>in</a:t>
            </a:r>
            <a:r>
              <a:rPr lang="sl-SI" sz="3200" spc="-80" dirty="0">
                <a:latin typeface="Calibri"/>
                <a:cs typeface="Calibri"/>
              </a:rPr>
              <a:t> </a:t>
            </a:r>
            <a:r>
              <a:rPr lang="sl-SI" sz="3200" b="1" spc="-10" dirty="0">
                <a:latin typeface="Calibri"/>
                <a:cs typeface="Calibri"/>
              </a:rPr>
              <a:t>trajnejše</a:t>
            </a:r>
            <a:r>
              <a:rPr lang="sl-SI" sz="3200" b="1" spc="-40" dirty="0">
                <a:latin typeface="Calibri"/>
                <a:cs typeface="Calibri"/>
              </a:rPr>
              <a:t> </a:t>
            </a:r>
            <a:r>
              <a:rPr lang="sl-SI" sz="3200" b="1" spc="-10" dirty="0">
                <a:latin typeface="Calibri"/>
                <a:cs typeface="Calibri"/>
              </a:rPr>
              <a:t>znanje</a:t>
            </a:r>
            <a:endParaRPr lang="sl-SI" sz="3200" dirty="0">
              <a:latin typeface="Calibri"/>
              <a:cs typeface="Calibri"/>
            </a:endParaRPr>
          </a:p>
          <a:p>
            <a:pPr marL="241300">
              <a:lnSpc>
                <a:spcPts val="2550"/>
              </a:lnSpc>
              <a:spcBef>
                <a:spcPts val="204"/>
              </a:spcBef>
              <a:buFont typeface="Arial"/>
              <a:buChar char="•"/>
              <a:tabLst>
                <a:tab pos="240665" algn="l"/>
                <a:tab pos="241300" algn="l"/>
              </a:tabLst>
            </a:pPr>
            <a:r>
              <a:rPr lang="sl-SI" sz="3200" spc="-10" dirty="0">
                <a:latin typeface="Calibri"/>
                <a:cs typeface="Calibri"/>
              </a:rPr>
              <a:t>razvijanje</a:t>
            </a:r>
            <a:r>
              <a:rPr lang="sl-SI" sz="3200" spc="-55" dirty="0">
                <a:latin typeface="Calibri"/>
                <a:cs typeface="Calibri"/>
              </a:rPr>
              <a:t> </a:t>
            </a:r>
            <a:r>
              <a:rPr lang="sl-SI" sz="3200" spc="-10" dirty="0">
                <a:latin typeface="Calibri"/>
                <a:cs typeface="Calibri"/>
              </a:rPr>
              <a:t>praktičnih</a:t>
            </a:r>
            <a:r>
              <a:rPr lang="sl-SI" sz="3200" spc="-55" dirty="0">
                <a:latin typeface="Calibri"/>
                <a:cs typeface="Calibri"/>
              </a:rPr>
              <a:t> </a:t>
            </a:r>
            <a:r>
              <a:rPr lang="sl-SI" sz="3200" spc="-20" dirty="0">
                <a:latin typeface="Calibri"/>
                <a:cs typeface="Calibri"/>
              </a:rPr>
              <a:t>(družboslovnih)</a:t>
            </a:r>
            <a:r>
              <a:rPr lang="sl-SI" sz="3200" spc="-65" dirty="0">
                <a:latin typeface="Calibri"/>
                <a:cs typeface="Calibri"/>
              </a:rPr>
              <a:t> </a:t>
            </a:r>
            <a:r>
              <a:rPr lang="sl-SI" sz="3200" b="1" dirty="0">
                <a:latin typeface="Calibri"/>
                <a:cs typeface="Calibri"/>
              </a:rPr>
              <a:t>veščin</a:t>
            </a:r>
            <a:r>
              <a:rPr lang="sl-SI" sz="3200" b="1" spc="-45" dirty="0">
                <a:latin typeface="Calibri"/>
                <a:cs typeface="Calibri"/>
              </a:rPr>
              <a:t> </a:t>
            </a:r>
            <a:r>
              <a:rPr lang="sl-SI" sz="3200" b="1" dirty="0">
                <a:latin typeface="Calibri"/>
                <a:cs typeface="Calibri"/>
              </a:rPr>
              <a:t>in</a:t>
            </a:r>
            <a:r>
              <a:rPr lang="sl-SI" sz="3200" b="1" spc="-45" dirty="0">
                <a:latin typeface="Calibri"/>
                <a:cs typeface="Calibri"/>
              </a:rPr>
              <a:t> </a:t>
            </a:r>
            <a:r>
              <a:rPr lang="sl-SI" sz="3200" b="1" spc="-10" dirty="0">
                <a:latin typeface="Calibri"/>
                <a:cs typeface="Calibri"/>
              </a:rPr>
              <a:t>spretnosti</a:t>
            </a:r>
            <a:endParaRPr lang="sl-SI" sz="3200" dirty="0">
              <a:latin typeface="Calibri"/>
              <a:cs typeface="Calibri"/>
            </a:endParaRPr>
          </a:p>
          <a:p>
            <a:pPr marL="697865" lvl="1">
              <a:lnSpc>
                <a:spcPts val="2100"/>
              </a:lnSpc>
              <a:buFont typeface="Arial"/>
              <a:buChar char="•"/>
              <a:tabLst>
                <a:tab pos="697865" algn="l"/>
                <a:tab pos="698500" algn="l"/>
              </a:tabLst>
            </a:pPr>
            <a:r>
              <a:rPr lang="sl-SI" sz="3200" spc="-10" dirty="0">
                <a:latin typeface="Calibri"/>
                <a:cs typeface="Calibri"/>
              </a:rPr>
              <a:t>razvijanje</a:t>
            </a:r>
            <a:r>
              <a:rPr lang="sl-SI" sz="3200" spc="-55" dirty="0">
                <a:latin typeface="Calibri"/>
                <a:cs typeface="Calibri"/>
              </a:rPr>
              <a:t> </a:t>
            </a:r>
            <a:r>
              <a:rPr lang="sl-SI" sz="3200" dirty="0">
                <a:latin typeface="Calibri"/>
                <a:cs typeface="Calibri"/>
              </a:rPr>
              <a:t>kritičnega</a:t>
            </a:r>
            <a:r>
              <a:rPr lang="sl-SI" sz="3200" spc="-35" dirty="0">
                <a:latin typeface="Calibri"/>
                <a:cs typeface="Calibri"/>
              </a:rPr>
              <a:t> </a:t>
            </a:r>
            <a:r>
              <a:rPr lang="sl-SI" sz="3200" spc="-10" dirty="0">
                <a:latin typeface="Calibri"/>
                <a:cs typeface="Calibri"/>
              </a:rPr>
              <a:t>mišljenja,</a:t>
            </a:r>
            <a:r>
              <a:rPr lang="sl-SI" sz="3200" spc="-65" dirty="0">
                <a:latin typeface="Calibri"/>
                <a:cs typeface="Calibri"/>
              </a:rPr>
              <a:t> </a:t>
            </a:r>
            <a:r>
              <a:rPr lang="sl-SI" sz="3200" spc="-10" dirty="0">
                <a:latin typeface="Calibri"/>
                <a:cs typeface="Calibri"/>
              </a:rPr>
              <a:t>reševanja</a:t>
            </a:r>
            <a:r>
              <a:rPr lang="sl-SI" sz="3200" spc="-55" dirty="0">
                <a:latin typeface="Calibri"/>
                <a:cs typeface="Calibri"/>
              </a:rPr>
              <a:t> </a:t>
            </a:r>
            <a:r>
              <a:rPr lang="sl-SI" sz="3200" spc="-25" dirty="0">
                <a:latin typeface="Calibri"/>
                <a:cs typeface="Calibri"/>
              </a:rPr>
              <a:t>problemov,</a:t>
            </a:r>
            <a:r>
              <a:rPr lang="sl-SI" sz="3200" spc="-20" dirty="0">
                <a:latin typeface="Calibri"/>
                <a:cs typeface="Calibri"/>
              </a:rPr>
              <a:t> </a:t>
            </a:r>
            <a:r>
              <a:rPr lang="sl-SI" sz="3200" spc="-10" dirty="0">
                <a:latin typeface="Calibri"/>
                <a:cs typeface="Calibri"/>
              </a:rPr>
              <a:t>ustvarjalnosti</a:t>
            </a:r>
            <a:r>
              <a:rPr lang="sl-SI" sz="3200" spc="-50" dirty="0">
                <a:latin typeface="Calibri"/>
                <a:cs typeface="Calibri"/>
              </a:rPr>
              <a:t> …</a:t>
            </a:r>
            <a:endParaRPr lang="sl-SI" sz="3200" dirty="0">
              <a:latin typeface="Calibri"/>
              <a:cs typeface="Calibri"/>
            </a:endParaRPr>
          </a:p>
          <a:p>
            <a:pPr marL="697865" lvl="1">
              <a:lnSpc>
                <a:spcPts val="2190"/>
              </a:lnSpc>
              <a:buFont typeface="Arial"/>
              <a:buChar char="•"/>
              <a:tabLst>
                <a:tab pos="697865" algn="l"/>
                <a:tab pos="698500" algn="l"/>
              </a:tabLst>
            </a:pPr>
            <a:r>
              <a:rPr lang="sl-SI" sz="3200" spc="-10" dirty="0">
                <a:latin typeface="Calibri"/>
                <a:cs typeface="Calibri"/>
              </a:rPr>
              <a:t>družboslovne </a:t>
            </a:r>
            <a:r>
              <a:rPr lang="sl-SI" sz="3200" spc="-35" dirty="0">
                <a:latin typeface="Calibri"/>
                <a:cs typeface="Calibri"/>
              </a:rPr>
              <a:t> </a:t>
            </a:r>
            <a:r>
              <a:rPr lang="sl-SI" sz="3200" spc="-10" dirty="0">
                <a:latin typeface="Calibri"/>
                <a:cs typeface="Calibri"/>
              </a:rPr>
              <a:t>spretnosti:</a:t>
            </a:r>
            <a:r>
              <a:rPr lang="sl-SI" sz="3200" spc="-60" dirty="0">
                <a:latin typeface="Calibri"/>
                <a:cs typeface="Calibri"/>
              </a:rPr>
              <a:t> </a:t>
            </a:r>
            <a:r>
              <a:rPr lang="sl-SI" sz="3200" spc="-10" dirty="0">
                <a:latin typeface="Calibri"/>
                <a:cs typeface="Calibri"/>
              </a:rPr>
              <a:t>opazovanje,</a:t>
            </a:r>
            <a:r>
              <a:rPr lang="sl-SI" sz="3200" spc="-50" dirty="0">
                <a:latin typeface="Calibri"/>
                <a:cs typeface="Calibri"/>
              </a:rPr>
              <a:t> </a:t>
            </a:r>
            <a:r>
              <a:rPr lang="sl-SI" sz="3200" spc="-10" dirty="0">
                <a:latin typeface="Calibri"/>
                <a:cs typeface="Calibri"/>
              </a:rPr>
              <a:t>primerjanje,</a:t>
            </a:r>
            <a:r>
              <a:rPr lang="sl-SI" sz="3200" spc="-55" dirty="0">
                <a:latin typeface="Calibri"/>
                <a:cs typeface="Calibri"/>
              </a:rPr>
              <a:t> </a:t>
            </a:r>
            <a:r>
              <a:rPr lang="sl-SI" sz="3200" spc="-10" dirty="0">
                <a:latin typeface="Calibri"/>
                <a:cs typeface="Calibri"/>
              </a:rPr>
              <a:t>uvrščanje</a:t>
            </a:r>
            <a:r>
              <a:rPr lang="sl-SI" sz="3200" spc="-60" dirty="0">
                <a:latin typeface="Calibri"/>
                <a:cs typeface="Calibri"/>
              </a:rPr>
              <a:t> </a:t>
            </a:r>
            <a:r>
              <a:rPr lang="sl-SI" sz="3200" spc="-50" dirty="0">
                <a:latin typeface="Calibri"/>
                <a:cs typeface="Calibri"/>
              </a:rPr>
              <a:t>…</a:t>
            </a:r>
            <a:endParaRPr lang="sl-SI" sz="3200" dirty="0">
              <a:latin typeface="Calibri"/>
              <a:cs typeface="Calibri"/>
            </a:endParaRPr>
          </a:p>
          <a:p>
            <a:pPr marL="241300">
              <a:lnSpc>
                <a:spcPts val="2300"/>
              </a:lnSpc>
              <a:spcBef>
                <a:spcPts val="204"/>
              </a:spcBef>
              <a:buFont typeface="Arial"/>
              <a:buChar char="•"/>
              <a:tabLst>
                <a:tab pos="240665" algn="l"/>
                <a:tab pos="241300" algn="l"/>
              </a:tabLst>
            </a:pPr>
            <a:r>
              <a:rPr lang="sl-SI" sz="3200" dirty="0">
                <a:latin typeface="Calibri"/>
                <a:cs typeface="Calibri"/>
              </a:rPr>
              <a:t>večja</a:t>
            </a:r>
            <a:r>
              <a:rPr lang="sl-SI" sz="3200" spc="-65" dirty="0">
                <a:latin typeface="Calibri"/>
                <a:cs typeface="Calibri"/>
              </a:rPr>
              <a:t> </a:t>
            </a:r>
            <a:r>
              <a:rPr lang="sl-SI" sz="3200" b="1" spc="-20" dirty="0">
                <a:latin typeface="Calibri"/>
                <a:cs typeface="Calibri"/>
              </a:rPr>
              <a:t>angažiranost</a:t>
            </a:r>
            <a:r>
              <a:rPr lang="sl-SI" sz="3200" b="1" spc="-30" dirty="0">
                <a:latin typeface="Calibri"/>
                <a:cs typeface="Calibri"/>
              </a:rPr>
              <a:t> </a:t>
            </a:r>
            <a:r>
              <a:rPr lang="sl-SI" sz="3200" dirty="0">
                <a:latin typeface="Calibri"/>
                <a:cs typeface="Calibri"/>
              </a:rPr>
              <a:t>in</a:t>
            </a:r>
            <a:r>
              <a:rPr lang="sl-SI" sz="3200" spc="-70" dirty="0">
                <a:latin typeface="Calibri"/>
                <a:cs typeface="Calibri"/>
              </a:rPr>
              <a:t> </a:t>
            </a:r>
            <a:r>
              <a:rPr lang="sl-SI" sz="3200" b="1" spc="-10" dirty="0">
                <a:latin typeface="Calibri"/>
                <a:cs typeface="Calibri"/>
              </a:rPr>
              <a:t>motivacija</a:t>
            </a:r>
            <a:r>
              <a:rPr lang="sl-SI" sz="3200" b="1" spc="-45" dirty="0">
                <a:latin typeface="Calibri"/>
                <a:cs typeface="Calibri"/>
              </a:rPr>
              <a:t> </a:t>
            </a:r>
            <a:r>
              <a:rPr lang="sl-SI" sz="3200" b="1" spc="-25" dirty="0">
                <a:latin typeface="Calibri"/>
                <a:cs typeface="Calibri"/>
              </a:rPr>
              <a:t>dijakov</a:t>
            </a:r>
            <a:r>
              <a:rPr lang="sl-SI" sz="3200" spc="-25" dirty="0">
                <a:latin typeface="Calibri"/>
                <a:cs typeface="Calibri"/>
              </a:rPr>
              <a:t>,</a:t>
            </a:r>
            <a:r>
              <a:rPr lang="sl-SI" sz="3200" spc="-55" dirty="0">
                <a:latin typeface="Calibri"/>
                <a:cs typeface="Calibri"/>
              </a:rPr>
              <a:t> </a:t>
            </a:r>
            <a:r>
              <a:rPr lang="sl-SI" sz="3200" spc="-10" dirty="0" err="1">
                <a:latin typeface="Calibri"/>
                <a:cs typeface="Calibri"/>
              </a:rPr>
              <a:t>osmišljenost</a:t>
            </a:r>
            <a:r>
              <a:rPr lang="sl-SI" sz="3200" spc="-60" dirty="0">
                <a:latin typeface="Calibri"/>
                <a:cs typeface="Calibri"/>
              </a:rPr>
              <a:t> </a:t>
            </a:r>
            <a:r>
              <a:rPr lang="sl-SI" sz="3200" spc="-10" dirty="0">
                <a:latin typeface="Calibri"/>
                <a:cs typeface="Calibri"/>
              </a:rPr>
              <a:t>naučenega</a:t>
            </a:r>
            <a:r>
              <a:rPr lang="sl-SI" sz="3200" spc="-65" dirty="0">
                <a:latin typeface="Calibri"/>
                <a:cs typeface="Calibri"/>
              </a:rPr>
              <a:t> </a:t>
            </a:r>
            <a:r>
              <a:rPr lang="sl-SI" sz="3200" spc="-10" dirty="0">
                <a:latin typeface="Calibri"/>
                <a:cs typeface="Calibri"/>
              </a:rPr>
              <a:t>(informacije</a:t>
            </a:r>
            <a:r>
              <a:rPr lang="sl-SI" sz="3200" spc="-50" dirty="0">
                <a:latin typeface="Calibri"/>
                <a:cs typeface="Calibri"/>
              </a:rPr>
              <a:t> </a:t>
            </a:r>
            <a:r>
              <a:rPr lang="sl-SI" sz="3200" spc="-10" dirty="0">
                <a:latin typeface="Calibri"/>
                <a:cs typeface="Calibri"/>
              </a:rPr>
              <a:t>povezujejo</a:t>
            </a:r>
            <a:r>
              <a:rPr lang="sl-SI" sz="3200" spc="-30" dirty="0">
                <a:latin typeface="Calibri"/>
                <a:cs typeface="Calibri"/>
              </a:rPr>
              <a:t> </a:t>
            </a:r>
            <a:r>
              <a:rPr lang="sl-SI" sz="3200" spc="-50" dirty="0">
                <a:latin typeface="Calibri"/>
                <a:cs typeface="Calibri"/>
              </a:rPr>
              <a:t>z</a:t>
            </a:r>
            <a:endParaRPr lang="sl-SI" sz="3200" dirty="0">
              <a:latin typeface="Calibri"/>
              <a:cs typeface="Calibri"/>
            </a:endParaRPr>
          </a:p>
          <a:p>
            <a:pPr marL="241300">
              <a:lnSpc>
                <a:spcPts val="1939"/>
              </a:lnSpc>
            </a:pPr>
            <a:r>
              <a:rPr lang="sl-SI" sz="3200" dirty="0">
                <a:latin typeface="Calibri"/>
                <a:cs typeface="Calibri"/>
              </a:rPr>
              <a:t>lastnim</a:t>
            </a:r>
            <a:r>
              <a:rPr lang="sl-SI" sz="3200" spc="-75" dirty="0">
                <a:latin typeface="Calibri"/>
                <a:cs typeface="Calibri"/>
              </a:rPr>
              <a:t> </a:t>
            </a:r>
            <a:r>
              <a:rPr lang="sl-SI" sz="3200" spc="-10" dirty="0">
                <a:latin typeface="Calibri"/>
                <a:cs typeface="Calibri"/>
              </a:rPr>
              <a:t>vsakdanjim</a:t>
            </a:r>
            <a:r>
              <a:rPr lang="sl-SI" sz="3200" spc="-85" dirty="0">
                <a:latin typeface="Calibri"/>
                <a:cs typeface="Calibri"/>
              </a:rPr>
              <a:t> </a:t>
            </a:r>
            <a:r>
              <a:rPr lang="sl-SI" sz="3200" spc="-10" dirty="0">
                <a:latin typeface="Calibri"/>
                <a:cs typeface="Calibri"/>
              </a:rPr>
              <a:t>življenjem)</a:t>
            </a:r>
            <a:endParaRPr lang="sl-SI" sz="3200" dirty="0">
              <a:latin typeface="Calibri"/>
              <a:cs typeface="Calibri"/>
            </a:endParaRPr>
          </a:p>
          <a:p>
            <a:pPr marL="0" indent="0">
              <a:buNone/>
            </a:pPr>
            <a:endParaRPr lang="sl-SI" dirty="0"/>
          </a:p>
        </p:txBody>
      </p:sp>
    </p:spTree>
    <p:extLst>
      <p:ext uri="{BB962C8B-B14F-4D97-AF65-F5344CB8AC3E}">
        <p14:creationId xmlns:p14="http://schemas.microsoft.com/office/powerpoint/2010/main" val="2434914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3B4E0-358D-F878-1015-C9462EB10294}"/>
            </a:ext>
          </a:extLst>
        </p:cNvPr>
        <p:cNvGrpSpPr/>
        <p:nvPr/>
      </p:nvGrpSpPr>
      <p:grpSpPr>
        <a:xfrm>
          <a:off x="0" y="0"/>
          <a:ext cx="0" cy="0"/>
          <a:chOff x="0" y="0"/>
          <a:chExt cx="0" cy="0"/>
        </a:xfrm>
      </p:grpSpPr>
      <p:grpSp>
        <p:nvGrpSpPr>
          <p:cNvPr id="6" name="Skupina 5">
            <a:extLst>
              <a:ext uri="{FF2B5EF4-FFF2-40B4-BE49-F238E27FC236}">
                <a16:creationId xmlns:a16="http://schemas.microsoft.com/office/drawing/2014/main" id="{ABB1E167-DC03-0C8E-99DB-E306E42299A2}"/>
              </a:ext>
            </a:extLst>
          </p:cNvPr>
          <p:cNvGrpSpPr/>
          <p:nvPr/>
        </p:nvGrpSpPr>
        <p:grpSpPr>
          <a:xfrm>
            <a:off x="5310277" y="645504"/>
            <a:ext cx="7936474" cy="5805357"/>
            <a:chOff x="1205002" y="251599"/>
            <a:chExt cx="7936474" cy="5805357"/>
          </a:xfrm>
        </p:grpSpPr>
        <p:grpSp>
          <p:nvGrpSpPr>
            <p:cNvPr id="7" name="Skupina 6">
              <a:extLst>
                <a:ext uri="{FF2B5EF4-FFF2-40B4-BE49-F238E27FC236}">
                  <a16:creationId xmlns:a16="http://schemas.microsoft.com/office/drawing/2014/main" id="{4329F754-ECE2-FD29-E2F8-A87881831BD6}"/>
                </a:ext>
              </a:extLst>
            </p:cNvPr>
            <p:cNvGrpSpPr/>
            <p:nvPr/>
          </p:nvGrpSpPr>
          <p:grpSpPr>
            <a:xfrm>
              <a:off x="2187762" y="251599"/>
              <a:ext cx="6084939" cy="5805357"/>
              <a:chOff x="2187762" y="251599"/>
              <a:chExt cx="6084939" cy="5805357"/>
            </a:xfrm>
          </p:grpSpPr>
          <p:grpSp>
            <p:nvGrpSpPr>
              <p:cNvPr id="9" name="Skupina 8">
                <a:extLst>
                  <a:ext uri="{FF2B5EF4-FFF2-40B4-BE49-F238E27FC236}">
                    <a16:creationId xmlns:a16="http://schemas.microsoft.com/office/drawing/2014/main" id="{181568BF-44B9-CE98-F83A-B34481495DE8}"/>
                  </a:ext>
                </a:extLst>
              </p:cNvPr>
              <p:cNvGrpSpPr/>
              <p:nvPr/>
            </p:nvGrpSpPr>
            <p:grpSpPr>
              <a:xfrm>
                <a:off x="2319220" y="251599"/>
                <a:ext cx="5783185" cy="5805357"/>
                <a:chOff x="2435441" y="335778"/>
                <a:chExt cx="5783185" cy="5805357"/>
              </a:xfrm>
              <a:solidFill>
                <a:schemeClr val="bg2">
                  <a:lumMod val="90000"/>
                </a:schemeClr>
              </a:solidFill>
            </p:grpSpPr>
            <p:sp>
              <p:nvSpPr>
                <p:cNvPr id="15" name="Prostoročno: oblika 14">
                  <a:extLst>
                    <a:ext uri="{FF2B5EF4-FFF2-40B4-BE49-F238E27FC236}">
                      <a16:creationId xmlns:a16="http://schemas.microsoft.com/office/drawing/2014/main" id="{316EC172-8608-635E-5328-00F3E358A9ED}"/>
                    </a:ext>
                  </a:extLst>
                </p:cNvPr>
                <p:cNvSpPr/>
                <p:nvPr/>
              </p:nvSpPr>
              <p:spPr>
                <a:xfrm>
                  <a:off x="2437844" y="420420"/>
                  <a:ext cx="5720715" cy="5720715"/>
                </a:xfrm>
                <a:custGeom>
                  <a:avLst/>
                  <a:gdLst>
                    <a:gd name="connsiteX0" fmla="*/ 2860357 w 5720715"/>
                    <a:gd name="connsiteY0" fmla="*/ 0 h 5720715"/>
                    <a:gd name="connsiteX1" fmla="*/ 5580719 w 5720715"/>
                    <a:gd name="connsiteY1" fmla="*/ 1976459 h 5720715"/>
                    <a:gd name="connsiteX2" fmla="*/ 2860358 w 5720715"/>
                    <a:gd name="connsiteY2" fmla="*/ 2860358 h 5720715"/>
                    <a:gd name="connsiteX3" fmla="*/ 2860357 w 5720715"/>
                    <a:gd name="connsiteY3" fmla="*/ 0 h 5720715"/>
                  </a:gdLst>
                  <a:ahLst/>
                  <a:cxnLst>
                    <a:cxn ang="0">
                      <a:pos x="connsiteX0" y="connsiteY0"/>
                    </a:cxn>
                    <a:cxn ang="0">
                      <a:pos x="connsiteX1" y="connsiteY1"/>
                    </a:cxn>
                    <a:cxn ang="0">
                      <a:pos x="connsiteX2" y="connsiteY2"/>
                    </a:cxn>
                    <a:cxn ang="0">
                      <a:pos x="connsiteX3" y="connsiteY3"/>
                    </a:cxn>
                  </a:cxnLst>
                  <a:rect l="l" t="t" r="r" b="b"/>
                  <a:pathLst>
                    <a:path w="5720715" h="5720715">
                      <a:moveTo>
                        <a:pt x="2860357" y="0"/>
                      </a:moveTo>
                      <a:cubicBezTo>
                        <a:pt x="4099539" y="0"/>
                        <a:pt x="5197791" y="797926"/>
                        <a:pt x="5580719" y="1976459"/>
                      </a:cubicBezTo>
                      <a:lnTo>
                        <a:pt x="2860358" y="2860358"/>
                      </a:lnTo>
                      <a:cubicBezTo>
                        <a:pt x="2860358" y="1906905"/>
                        <a:pt x="2860357" y="953453"/>
                        <a:pt x="2860357" y="0"/>
                      </a:cubicBez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50327" tIns="872482" rIns="864992" bIns="3555770" numCol="1" spcCol="1270" anchor="ctr" anchorCtr="0">
                  <a:noAutofit/>
                </a:bodyPr>
                <a:lstStyle/>
                <a:p>
                  <a:pPr marL="0" lvl="0" indent="0" algn="ctr" defTabSz="622300">
                    <a:lnSpc>
                      <a:spcPct val="90000"/>
                    </a:lnSpc>
                    <a:spcBef>
                      <a:spcPct val="0"/>
                    </a:spcBef>
                    <a:spcAft>
                      <a:spcPct val="35000"/>
                    </a:spcAft>
                    <a:buNone/>
                  </a:pPr>
                  <a:endParaRPr lang="sl-SI" sz="1400" kern="1200" dirty="0">
                    <a:latin typeface="Calibri" panose="020F0502020204030204" pitchFamily="34" charset="0"/>
                    <a:cs typeface="Calibri" panose="020F0502020204030204" pitchFamily="34" charset="0"/>
                  </a:endParaRPr>
                </a:p>
              </p:txBody>
            </p:sp>
            <p:sp>
              <p:nvSpPr>
                <p:cNvPr id="16" name="Prostoročno: oblika 15">
                  <a:extLst>
                    <a:ext uri="{FF2B5EF4-FFF2-40B4-BE49-F238E27FC236}">
                      <a16:creationId xmlns:a16="http://schemas.microsoft.com/office/drawing/2014/main" id="{D9DE07C0-CAC1-8469-B8ED-1F87089DB6E4}"/>
                    </a:ext>
                  </a:extLst>
                </p:cNvPr>
                <p:cNvSpPr/>
                <p:nvPr/>
              </p:nvSpPr>
              <p:spPr>
                <a:xfrm>
                  <a:off x="2445862" y="375422"/>
                  <a:ext cx="5720715" cy="5720715"/>
                </a:xfrm>
                <a:custGeom>
                  <a:avLst/>
                  <a:gdLst>
                    <a:gd name="connsiteX0" fmla="*/ 5580719 w 5720715"/>
                    <a:gd name="connsiteY0" fmla="*/ 1976458 h 5720715"/>
                    <a:gd name="connsiteX1" fmla="*/ 4541633 w 5720715"/>
                    <a:gd name="connsiteY1" fmla="*/ 5174435 h 5720715"/>
                    <a:gd name="connsiteX2" fmla="*/ 2860358 w 5720715"/>
                    <a:gd name="connsiteY2" fmla="*/ 2860358 h 5720715"/>
                    <a:gd name="connsiteX3" fmla="*/ 5580719 w 5720715"/>
                    <a:gd name="connsiteY3" fmla="*/ 1976458 h 5720715"/>
                  </a:gdLst>
                  <a:ahLst/>
                  <a:cxnLst>
                    <a:cxn ang="0">
                      <a:pos x="connsiteX0" y="connsiteY0"/>
                    </a:cxn>
                    <a:cxn ang="0">
                      <a:pos x="connsiteX1" y="connsiteY1"/>
                    </a:cxn>
                    <a:cxn ang="0">
                      <a:pos x="connsiteX2" y="connsiteY2"/>
                    </a:cxn>
                    <a:cxn ang="0">
                      <a:pos x="connsiteX3" y="connsiteY3"/>
                    </a:cxn>
                  </a:cxnLst>
                  <a:rect l="l" t="t" r="r" b="b"/>
                  <a:pathLst>
                    <a:path w="5720715" h="5720715">
                      <a:moveTo>
                        <a:pt x="5580719" y="1976458"/>
                      </a:moveTo>
                      <a:cubicBezTo>
                        <a:pt x="5963647" y="3154990"/>
                        <a:pt x="5544153" y="4446062"/>
                        <a:pt x="4541633" y="5174435"/>
                      </a:cubicBezTo>
                      <a:lnTo>
                        <a:pt x="2860358" y="2860358"/>
                      </a:lnTo>
                      <a:lnTo>
                        <a:pt x="5580719" y="1976458"/>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vert" wrap="square" lIns="3756675" tIns="2605723" rIns="297007" bIns="1713563" numCol="1" spcCol="1270" anchor="ctr" anchorCtr="0">
                  <a:noAutofit/>
                </a:bodyPr>
                <a:lstStyle/>
                <a:p>
                  <a:pPr marL="0" lvl="0" indent="0" algn="ctr" defTabSz="622300">
                    <a:lnSpc>
                      <a:spcPct val="90000"/>
                    </a:lnSpc>
                    <a:spcBef>
                      <a:spcPct val="0"/>
                    </a:spcBef>
                    <a:spcAft>
                      <a:spcPct val="35000"/>
                    </a:spcAft>
                    <a:buNone/>
                  </a:pPr>
                  <a:endParaRPr lang="sl-SI" sz="1400" kern="1200" dirty="0">
                    <a:latin typeface="Calibri" panose="020F0502020204030204" pitchFamily="34" charset="0"/>
                    <a:cs typeface="Calibri" panose="020F0502020204030204" pitchFamily="34" charset="0"/>
                  </a:endParaRPr>
                </a:p>
              </p:txBody>
            </p:sp>
            <p:sp>
              <p:nvSpPr>
                <p:cNvPr id="17" name="Prostoročno: oblika 16">
                  <a:extLst>
                    <a:ext uri="{FF2B5EF4-FFF2-40B4-BE49-F238E27FC236}">
                      <a16:creationId xmlns:a16="http://schemas.microsoft.com/office/drawing/2014/main" id="{CE987FE7-98C9-45AE-903A-DBE3DCC30B79}"/>
                    </a:ext>
                  </a:extLst>
                </p:cNvPr>
                <p:cNvSpPr/>
                <p:nvPr/>
              </p:nvSpPr>
              <p:spPr>
                <a:xfrm>
                  <a:off x="2467877" y="335778"/>
                  <a:ext cx="5720715" cy="5720715"/>
                </a:xfrm>
                <a:custGeom>
                  <a:avLst/>
                  <a:gdLst>
                    <a:gd name="connsiteX0" fmla="*/ 4541633 w 5720715"/>
                    <a:gd name="connsiteY0" fmla="*/ 5174435 h 5720715"/>
                    <a:gd name="connsiteX1" fmla="*/ 1179081 w 5720715"/>
                    <a:gd name="connsiteY1" fmla="*/ 5174435 h 5720715"/>
                    <a:gd name="connsiteX2" fmla="*/ 2860358 w 5720715"/>
                    <a:gd name="connsiteY2" fmla="*/ 2860358 h 5720715"/>
                    <a:gd name="connsiteX3" fmla="*/ 4541633 w 5720715"/>
                    <a:gd name="connsiteY3" fmla="*/ 5174435 h 5720715"/>
                  </a:gdLst>
                  <a:ahLst/>
                  <a:cxnLst>
                    <a:cxn ang="0">
                      <a:pos x="connsiteX0" y="connsiteY0"/>
                    </a:cxn>
                    <a:cxn ang="0">
                      <a:pos x="connsiteX1" y="connsiteY1"/>
                    </a:cxn>
                    <a:cxn ang="0">
                      <a:pos x="connsiteX2" y="connsiteY2"/>
                    </a:cxn>
                    <a:cxn ang="0">
                      <a:pos x="connsiteX3" y="connsiteY3"/>
                    </a:cxn>
                  </a:cxnLst>
                  <a:rect l="l" t="t" r="r" b="b"/>
                  <a:pathLst>
                    <a:path w="5720715" h="5720715">
                      <a:moveTo>
                        <a:pt x="4541633" y="5174435"/>
                      </a:moveTo>
                      <a:cubicBezTo>
                        <a:pt x="3539114" y="5902808"/>
                        <a:pt x="2181600" y="5902808"/>
                        <a:pt x="1179081" y="5174435"/>
                      </a:cubicBezTo>
                      <a:lnTo>
                        <a:pt x="2860358" y="2860358"/>
                      </a:lnTo>
                      <a:lnTo>
                        <a:pt x="4541633" y="5174435"/>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6582" tIns="4308316" rIns="1856581" bIns="222092" numCol="1" spcCol="1270" anchor="ctr" anchorCtr="0">
                  <a:noAutofit/>
                </a:bodyPr>
                <a:lstStyle/>
                <a:p>
                  <a:pPr marL="0" lvl="0" indent="0" algn="ctr" defTabSz="622300">
                    <a:lnSpc>
                      <a:spcPct val="90000"/>
                    </a:lnSpc>
                    <a:spcBef>
                      <a:spcPct val="0"/>
                    </a:spcBef>
                    <a:spcAft>
                      <a:spcPct val="35000"/>
                    </a:spcAft>
                    <a:buNone/>
                  </a:pPr>
                  <a:endParaRPr lang="sl-SI" sz="1400" kern="1200" dirty="0">
                    <a:latin typeface="Calibri" panose="020F0502020204030204" pitchFamily="34" charset="0"/>
                    <a:cs typeface="Calibri" panose="020F0502020204030204" pitchFamily="34" charset="0"/>
                  </a:endParaRPr>
                </a:p>
              </p:txBody>
            </p:sp>
            <p:sp>
              <p:nvSpPr>
                <p:cNvPr id="18" name="Prostoročno: oblika 17">
                  <a:extLst>
                    <a:ext uri="{FF2B5EF4-FFF2-40B4-BE49-F238E27FC236}">
                      <a16:creationId xmlns:a16="http://schemas.microsoft.com/office/drawing/2014/main" id="{03ECB91E-8682-3F3F-2257-36E5EE2197E3}"/>
                    </a:ext>
                  </a:extLst>
                </p:cNvPr>
                <p:cNvSpPr/>
                <p:nvPr/>
              </p:nvSpPr>
              <p:spPr>
                <a:xfrm>
                  <a:off x="2435442" y="375422"/>
                  <a:ext cx="5783184" cy="5720715"/>
                </a:xfrm>
                <a:custGeom>
                  <a:avLst/>
                  <a:gdLst>
                    <a:gd name="connsiteX0" fmla="*/ 1179082 w 5720715"/>
                    <a:gd name="connsiteY0" fmla="*/ 5174435 h 5720715"/>
                    <a:gd name="connsiteX1" fmla="*/ 139996 w 5720715"/>
                    <a:gd name="connsiteY1" fmla="*/ 1976458 h 5720715"/>
                    <a:gd name="connsiteX2" fmla="*/ 2860358 w 5720715"/>
                    <a:gd name="connsiteY2" fmla="*/ 2860358 h 5720715"/>
                    <a:gd name="connsiteX3" fmla="*/ 1179082 w 5720715"/>
                    <a:gd name="connsiteY3" fmla="*/ 5174435 h 5720715"/>
                  </a:gdLst>
                  <a:ahLst/>
                  <a:cxnLst>
                    <a:cxn ang="0">
                      <a:pos x="connsiteX0" y="connsiteY0"/>
                    </a:cxn>
                    <a:cxn ang="0">
                      <a:pos x="connsiteX1" y="connsiteY1"/>
                    </a:cxn>
                    <a:cxn ang="0">
                      <a:pos x="connsiteX2" y="connsiteY2"/>
                    </a:cxn>
                    <a:cxn ang="0">
                      <a:pos x="connsiteX3" y="connsiteY3"/>
                    </a:cxn>
                  </a:cxnLst>
                  <a:rect l="l" t="t" r="r" b="b"/>
                  <a:pathLst>
                    <a:path w="5720715" h="5720715">
                      <a:moveTo>
                        <a:pt x="1179082" y="5174435"/>
                      </a:moveTo>
                      <a:cubicBezTo>
                        <a:pt x="176563" y="4446062"/>
                        <a:pt x="-242932" y="3154990"/>
                        <a:pt x="139996" y="1976458"/>
                      </a:cubicBezTo>
                      <a:lnTo>
                        <a:pt x="2860358" y="2860358"/>
                      </a:lnTo>
                      <a:lnTo>
                        <a:pt x="1179082" y="5174435"/>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0195" tIns="2605722" rIns="3763487" bIns="1713564" numCol="1" spcCol="1270" anchor="ctr" anchorCtr="0">
                  <a:noAutofit/>
                </a:bodyPr>
                <a:lstStyle/>
                <a:p>
                  <a:pPr marL="0" lvl="0" indent="0" algn="ctr" defTabSz="622300">
                    <a:lnSpc>
                      <a:spcPct val="90000"/>
                    </a:lnSpc>
                    <a:spcBef>
                      <a:spcPct val="0"/>
                    </a:spcBef>
                    <a:spcAft>
                      <a:spcPct val="35000"/>
                    </a:spcAft>
                    <a:buNone/>
                  </a:pPr>
                  <a:endParaRPr lang="sl-SI" sz="1400" kern="1200">
                    <a:latin typeface="Calibri" panose="020F0502020204030204" pitchFamily="34" charset="0"/>
                    <a:cs typeface="Calibri" panose="020F0502020204030204" pitchFamily="34" charset="0"/>
                  </a:endParaRPr>
                </a:p>
              </p:txBody>
            </p:sp>
            <p:sp>
              <p:nvSpPr>
                <p:cNvPr id="19" name="Prostoročno: oblika 18">
                  <a:extLst>
                    <a:ext uri="{FF2B5EF4-FFF2-40B4-BE49-F238E27FC236}">
                      <a16:creationId xmlns:a16="http://schemas.microsoft.com/office/drawing/2014/main" id="{96E03AEB-9CF5-B42B-A14F-AD6226C3AC67}"/>
                    </a:ext>
                  </a:extLst>
                </p:cNvPr>
                <p:cNvSpPr/>
                <p:nvPr/>
              </p:nvSpPr>
              <p:spPr>
                <a:xfrm>
                  <a:off x="2435441" y="377940"/>
                  <a:ext cx="5720715" cy="5720715"/>
                </a:xfrm>
                <a:custGeom>
                  <a:avLst/>
                  <a:gdLst>
                    <a:gd name="connsiteX0" fmla="*/ 139996 w 5720715"/>
                    <a:gd name="connsiteY0" fmla="*/ 1976458 h 5720715"/>
                    <a:gd name="connsiteX1" fmla="*/ 2860358 w 5720715"/>
                    <a:gd name="connsiteY1" fmla="*/ -1 h 5720715"/>
                    <a:gd name="connsiteX2" fmla="*/ 2860358 w 5720715"/>
                    <a:gd name="connsiteY2" fmla="*/ 2860358 h 5720715"/>
                    <a:gd name="connsiteX3" fmla="*/ 139996 w 5720715"/>
                    <a:gd name="connsiteY3" fmla="*/ 1976458 h 5720715"/>
                  </a:gdLst>
                  <a:ahLst/>
                  <a:cxnLst>
                    <a:cxn ang="0">
                      <a:pos x="connsiteX0" y="connsiteY0"/>
                    </a:cxn>
                    <a:cxn ang="0">
                      <a:pos x="connsiteX1" y="connsiteY1"/>
                    </a:cxn>
                    <a:cxn ang="0">
                      <a:pos x="connsiteX2" y="connsiteY2"/>
                    </a:cxn>
                    <a:cxn ang="0">
                      <a:pos x="connsiteX3" y="connsiteY3"/>
                    </a:cxn>
                  </a:cxnLst>
                  <a:rect l="l" t="t" r="r" b="b"/>
                  <a:pathLst>
                    <a:path w="5720715" h="5720715">
                      <a:moveTo>
                        <a:pt x="139996" y="1976458"/>
                      </a:moveTo>
                      <a:cubicBezTo>
                        <a:pt x="522924" y="797926"/>
                        <a:pt x="1621176" y="-1"/>
                        <a:pt x="2860358" y="-1"/>
                      </a:cubicBezTo>
                      <a:lnTo>
                        <a:pt x="2860358" y="2860358"/>
                      </a:lnTo>
                      <a:lnTo>
                        <a:pt x="139996" y="1976458"/>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2051" tIns="889508" rIns="2963268" bIns="3538744" numCol="1" spcCol="1270" anchor="ctr" anchorCtr="0">
                  <a:noAutofit/>
                </a:bodyPr>
                <a:lstStyle/>
                <a:p>
                  <a:pPr marL="0" lvl="0" indent="0" algn="ctr" defTabSz="622300">
                    <a:lnSpc>
                      <a:spcPct val="90000"/>
                    </a:lnSpc>
                    <a:spcBef>
                      <a:spcPct val="0"/>
                    </a:spcBef>
                    <a:spcAft>
                      <a:spcPct val="35000"/>
                    </a:spcAft>
                    <a:buNone/>
                  </a:pPr>
                  <a:endParaRPr lang="sl-SI" sz="1400" kern="1200" dirty="0">
                    <a:latin typeface="Calibri" panose="020F0502020204030204" pitchFamily="34" charset="0"/>
                    <a:cs typeface="Calibri" panose="020F0502020204030204" pitchFamily="34" charset="0"/>
                  </a:endParaRPr>
                </a:p>
              </p:txBody>
            </p:sp>
          </p:grpSp>
          <p:sp>
            <p:nvSpPr>
              <p:cNvPr id="10" name="PoljeZBesedilom 9">
                <a:extLst>
                  <a:ext uri="{FF2B5EF4-FFF2-40B4-BE49-F238E27FC236}">
                    <a16:creationId xmlns:a16="http://schemas.microsoft.com/office/drawing/2014/main" id="{9C1EE17B-149A-D00F-1E04-3EF1EDE48CA9}"/>
                  </a:ext>
                </a:extLst>
              </p:cNvPr>
              <p:cNvSpPr txBox="1"/>
              <p:nvPr/>
            </p:nvSpPr>
            <p:spPr>
              <a:xfrm rot="2266217">
                <a:off x="5152601" y="1094091"/>
                <a:ext cx="3120100" cy="343235"/>
              </a:xfrm>
              <a:prstGeom prst="rect">
                <a:avLst/>
              </a:prstGeom>
              <a:noFill/>
            </p:spPr>
            <p:txBody>
              <a:bodyPr wrap="square">
                <a:spAutoFit/>
              </a:bodyPr>
              <a:lstStyle/>
              <a:p>
                <a:pPr marL="0" lvl="0" indent="0" algn="ctr" defTabSz="622300">
                  <a:lnSpc>
                    <a:spcPct val="90000"/>
                  </a:lnSpc>
                  <a:spcBef>
                    <a:spcPct val="0"/>
                  </a:spcBef>
                  <a:spcAft>
                    <a:spcPct val="35000"/>
                  </a:spcAft>
                  <a:buNone/>
                </a:pPr>
                <a:r>
                  <a:rPr lang="sl-SI" b="1" dirty="0">
                    <a:solidFill>
                      <a:schemeClr val="accent4">
                        <a:lumMod val="75000"/>
                      </a:schemeClr>
                    </a:solidFill>
                    <a:latin typeface="Calibri" panose="020F0502020204030204" pitchFamily="34" charset="0"/>
                    <a:cs typeface="Calibri" panose="020F0502020204030204" pitchFamily="34" charset="0"/>
                  </a:rPr>
                  <a:t>PODJETNOST                     </a:t>
                </a:r>
                <a:endParaRPr lang="sl-SI" sz="1800" b="1" kern="1200" dirty="0">
                  <a:solidFill>
                    <a:schemeClr val="accent4">
                      <a:lumMod val="75000"/>
                    </a:schemeClr>
                  </a:solidFill>
                  <a:latin typeface="Calibri" panose="020F0502020204030204" pitchFamily="34" charset="0"/>
                  <a:cs typeface="Calibri" panose="020F0502020204030204" pitchFamily="34" charset="0"/>
                </a:endParaRPr>
              </a:p>
            </p:txBody>
          </p:sp>
          <p:sp>
            <p:nvSpPr>
              <p:cNvPr id="11" name="PoljeZBesedilom 10">
                <a:extLst>
                  <a:ext uri="{FF2B5EF4-FFF2-40B4-BE49-F238E27FC236}">
                    <a16:creationId xmlns:a16="http://schemas.microsoft.com/office/drawing/2014/main" id="{A2B1233C-A22A-1392-7341-8790B1FBB26A}"/>
                  </a:ext>
                </a:extLst>
              </p:cNvPr>
              <p:cNvSpPr txBox="1"/>
              <p:nvPr/>
            </p:nvSpPr>
            <p:spPr>
              <a:xfrm rot="19739022">
                <a:off x="2187762" y="985929"/>
                <a:ext cx="3120100" cy="343235"/>
              </a:xfrm>
              <a:prstGeom prst="rect">
                <a:avLst/>
              </a:prstGeom>
              <a:noFill/>
            </p:spPr>
            <p:txBody>
              <a:bodyPr wrap="square">
                <a:spAutoFit/>
              </a:bodyPr>
              <a:lstStyle/>
              <a:p>
                <a:pPr marL="0" lvl="0" indent="0" algn="ctr" defTabSz="622300">
                  <a:lnSpc>
                    <a:spcPct val="90000"/>
                  </a:lnSpc>
                  <a:spcBef>
                    <a:spcPct val="0"/>
                  </a:spcBef>
                  <a:spcAft>
                    <a:spcPct val="35000"/>
                  </a:spcAft>
                  <a:buNone/>
                </a:pPr>
                <a:r>
                  <a:rPr lang="sl-SI" sz="1800" b="1" kern="1200" dirty="0">
                    <a:solidFill>
                      <a:srgbClr val="00B050"/>
                    </a:solidFill>
                    <a:latin typeface="Calibri" panose="020F0502020204030204" pitchFamily="34" charset="0"/>
                    <a:cs typeface="Calibri" panose="020F0502020204030204" pitchFamily="34" charset="0"/>
                  </a:rPr>
                  <a:t>TRAJNOSTNI RAZVOJ</a:t>
                </a:r>
              </a:p>
            </p:txBody>
          </p:sp>
          <p:sp>
            <p:nvSpPr>
              <p:cNvPr id="12" name="PoljeZBesedilom 11">
                <a:extLst>
                  <a:ext uri="{FF2B5EF4-FFF2-40B4-BE49-F238E27FC236}">
                    <a16:creationId xmlns:a16="http://schemas.microsoft.com/office/drawing/2014/main" id="{D3015EE5-177E-B5C1-65D0-8644DF726B7C}"/>
                  </a:ext>
                </a:extLst>
              </p:cNvPr>
              <p:cNvSpPr txBox="1"/>
              <p:nvPr/>
            </p:nvSpPr>
            <p:spPr>
              <a:xfrm rot="15453200">
                <a:off x="1483470" y="3370825"/>
                <a:ext cx="2400280" cy="341632"/>
              </a:xfrm>
              <a:prstGeom prst="rect">
                <a:avLst/>
              </a:prstGeom>
              <a:noFill/>
            </p:spPr>
            <p:txBody>
              <a:bodyPr wrap="square">
                <a:spAutoFit/>
              </a:bodyPr>
              <a:lstStyle/>
              <a:p>
                <a:pPr marL="0" lvl="0" indent="0" algn="ctr" defTabSz="622300">
                  <a:lnSpc>
                    <a:spcPct val="90000"/>
                  </a:lnSpc>
                  <a:spcBef>
                    <a:spcPct val="0"/>
                  </a:spcBef>
                  <a:spcAft>
                    <a:spcPct val="35000"/>
                  </a:spcAft>
                  <a:buNone/>
                </a:pPr>
                <a:r>
                  <a:rPr lang="sl-SI" dirty="0">
                    <a:solidFill>
                      <a:srgbClr val="FF0000"/>
                    </a:solidFill>
                    <a:latin typeface="Calibri" panose="020F0502020204030204" pitchFamily="34" charset="0"/>
                    <a:cs typeface="Calibri" panose="020F0502020204030204" pitchFamily="34" charset="0"/>
                  </a:rPr>
                  <a:t>ZDRAVJE IN DOBROBIT</a:t>
                </a:r>
                <a:endParaRPr lang="sl-SI" sz="1800" kern="1200" dirty="0">
                  <a:solidFill>
                    <a:srgbClr val="FF0000"/>
                  </a:solidFill>
                  <a:latin typeface="Calibri" panose="020F0502020204030204" pitchFamily="34" charset="0"/>
                  <a:cs typeface="Calibri" panose="020F0502020204030204" pitchFamily="34" charset="0"/>
                </a:endParaRPr>
              </a:p>
            </p:txBody>
          </p:sp>
          <p:sp>
            <p:nvSpPr>
              <p:cNvPr id="13" name="PoljeZBesedilom 12">
                <a:extLst>
                  <a:ext uri="{FF2B5EF4-FFF2-40B4-BE49-F238E27FC236}">
                    <a16:creationId xmlns:a16="http://schemas.microsoft.com/office/drawing/2014/main" id="{4CEFC900-2AD5-4767-D256-03C67EBB15C5}"/>
                  </a:ext>
                </a:extLst>
              </p:cNvPr>
              <p:cNvSpPr txBox="1"/>
              <p:nvPr/>
            </p:nvSpPr>
            <p:spPr>
              <a:xfrm>
                <a:off x="3723607" y="5206698"/>
                <a:ext cx="3120100" cy="592535"/>
              </a:xfrm>
              <a:prstGeom prst="rect">
                <a:avLst/>
              </a:prstGeom>
              <a:noFill/>
            </p:spPr>
            <p:txBody>
              <a:bodyPr wrap="square">
                <a:spAutoFit/>
              </a:bodyPr>
              <a:lstStyle/>
              <a:p>
                <a:pPr lvl="0" algn="ctr" defTabSz="622300">
                  <a:lnSpc>
                    <a:spcPct val="90000"/>
                  </a:lnSpc>
                  <a:spcBef>
                    <a:spcPct val="0"/>
                  </a:spcBef>
                  <a:spcAft>
                    <a:spcPct val="35000"/>
                  </a:spcAft>
                </a:pPr>
                <a:r>
                  <a:rPr lang="sl-SI" b="1" dirty="0">
                    <a:solidFill>
                      <a:srgbClr val="FFFF00"/>
                    </a:solidFill>
                    <a:latin typeface="Calibri" panose="020F0502020204030204" pitchFamily="34" charset="0"/>
                    <a:cs typeface="Calibri" panose="020F0502020204030204" pitchFamily="34" charset="0"/>
                  </a:rPr>
                  <a:t>JEZIK, DRŽAVLJANSTVO, KULTURA IN UMETNOST                     </a:t>
                </a:r>
                <a:endParaRPr lang="sl-SI" sz="1800" b="1" kern="1200" dirty="0">
                  <a:solidFill>
                    <a:srgbClr val="FFFF00"/>
                  </a:solidFill>
                  <a:latin typeface="Calibri" panose="020F0502020204030204" pitchFamily="34" charset="0"/>
                  <a:cs typeface="Calibri" panose="020F0502020204030204" pitchFamily="34" charset="0"/>
                </a:endParaRPr>
              </a:p>
            </p:txBody>
          </p:sp>
          <p:sp>
            <p:nvSpPr>
              <p:cNvPr id="14" name="PoljeZBesedilom 13">
                <a:extLst>
                  <a:ext uri="{FF2B5EF4-FFF2-40B4-BE49-F238E27FC236}">
                    <a16:creationId xmlns:a16="http://schemas.microsoft.com/office/drawing/2014/main" id="{A5FC3761-2187-FCEE-14AF-963B10CFABD0}"/>
                  </a:ext>
                </a:extLst>
              </p:cNvPr>
              <p:cNvSpPr txBox="1"/>
              <p:nvPr/>
            </p:nvSpPr>
            <p:spPr>
              <a:xfrm rot="5984693">
                <a:off x="5986304" y="3448195"/>
                <a:ext cx="3120100" cy="341632"/>
              </a:xfrm>
              <a:prstGeom prst="rect">
                <a:avLst/>
              </a:prstGeom>
              <a:noFill/>
            </p:spPr>
            <p:txBody>
              <a:bodyPr wrap="square">
                <a:spAutoFit/>
              </a:bodyPr>
              <a:lstStyle/>
              <a:p>
                <a:pPr marL="0" lvl="0" indent="0" algn="ctr" defTabSz="622300">
                  <a:lnSpc>
                    <a:spcPct val="90000"/>
                  </a:lnSpc>
                  <a:spcBef>
                    <a:spcPct val="0"/>
                  </a:spcBef>
                  <a:spcAft>
                    <a:spcPct val="35000"/>
                  </a:spcAft>
                  <a:buNone/>
                </a:pPr>
                <a:r>
                  <a:rPr lang="sl-SI" b="1" dirty="0">
                    <a:solidFill>
                      <a:schemeClr val="accent5">
                        <a:lumMod val="60000"/>
                        <a:lumOff val="40000"/>
                      </a:schemeClr>
                    </a:solidFill>
                    <a:latin typeface="Calibri" panose="020F0502020204030204" pitchFamily="34" charset="0"/>
                    <a:cs typeface="Calibri" panose="020F0502020204030204" pitchFamily="34" charset="0"/>
                  </a:rPr>
                  <a:t>DIGITALNA KOMPETENTNOST                     </a:t>
                </a:r>
                <a:endParaRPr lang="sl-SI" sz="1800" b="1" kern="1200" dirty="0">
                  <a:solidFill>
                    <a:schemeClr val="accent5">
                      <a:lumMod val="60000"/>
                      <a:lumOff val="40000"/>
                    </a:schemeClr>
                  </a:solidFill>
                  <a:latin typeface="Calibri" panose="020F0502020204030204" pitchFamily="34" charset="0"/>
                  <a:cs typeface="Calibri" panose="020F0502020204030204" pitchFamily="34" charset="0"/>
                </a:endParaRPr>
              </a:p>
            </p:txBody>
          </p:sp>
        </p:grpSp>
        <p:graphicFrame>
          <p:nvGraphicFramePr>
            <p:cNvPr id="8" name="Diagram 7">
              <a:extLst>
                <a:ext uri="{FF2B5EF4-FFF2-40B4-BE49-F238E27FC236}">
                  <a16:creationId xmlns:a16="http://schemas.microsoft.com/office/drawing/2014/main" id="{3FC6C3FF-7143-FEEB-751A-2CD867FB892E}"/>
                </a:ext>
              </a:extLst>
            </p:cNvPr>
            <p:cNvGraphicFramePr/>
            <p:nvPr>
              <p:extLst>
                <p:ext uri="{D42A27DB-BD31-4B8C-83A1-F6EECF244321}">
                  <p14:modId xmlns:p14="http://schemas.microsoft.com/office/powerpoint/2010/main" val="3490487005"/>
                </p:ext>
              </p:extLst>
            </p:nvPr>
          </p:nvGraphicFramePr>
          <p:xfrm>
            <a:off x="1205002" y="490332"/>
            <a:ext cx="7936474" cy="50101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sp>
        <p:nvSpPr>
          <p:cNvPr id="20" name="PoljeZBesedilom 19">
            <a:extLst>
              <a:ext uri="{FF2B5EF4-FFF2-40B4-BE49-F238E27FC236}">
                <a16:creationId xmlns:a16="http://schemas.microsoft.com/office/drawing/2014/main" id="{28C56E57-4DC1-BB4C-986B-533825AD145C}"/>
              </a:ext>
            </a:extLst>
          </p:cNvPr>
          <p:cNvSpPr txBox="1"/>
          <p:nvPr/>
        </p:nvSpPr>
        <p:spPr>
          <a:xfrm>
            <a:off x="7633727" y="4466776"/>
            <a:ext cx="4190662" cy="353943"/>
          </a:xfrm>
          <a:prstGeom prst="rect">
            <a:avLst/>
          </a:prstGeom>
          <a:noFill/>
        </p:spPr>
        <p:txBody>
          <a:bodyPr wrap="square" rtlCol="0">
            <a:spAutoFit/>
          </a:bodyPr>
          <a:lstStyle/>
          <a:p>
            <a:r>
              <a:rPr lang="sl-SI" sz="1700" b="1" dirty="0">
                <a:solidFill>
                  <a:srgbClr val="002060"/>
                </a:solidFill>
                <a:latin typeface="Calibri" panose="020F0502020204030204" pitchFamily="34" charset="0"/>
                <a:cs typeface="Calibri" panose="020F0502020204030204" pitchFamily="34" charset="0"/>
              </a:rPr>
              <a:t>SODELOVANJE IN KOMUNICIRANJE</a:t>
            </a:r>
          </a:p>
        </p:txBody>
      </p:sp>
      <p:pic>
        <p:nvPicPr>
          <p:cNvPr id="21" name="Slika 20">
            <a:extLst>
              <a:ext uri="{FF2B5EF4-FFF2-40B4-BE49-F238E27FC236}">
                <a16:creationId xmlns:a16="http://schemas.microsoft.com/office/drawing/2014/main" id="{753B6011-71F2-F1AD-B50D-45C2C638F9B2}"/>
              </a:ext>
            </a:extLst>
          </p:cNvPr>
          <p:cNvPicPr>
            <a:picLocks noChangeAspect="1"/>
          </p:cNvPicPr>
          <p:nvPr/>
        </p:nvPicPr>
        <p:blipFill>
          <a:blip r:embed="rId8"/>
          <a:stretch>
            <a:fillRect/>
          </a:stretch>
        </p:blipFill>
        <p:spPr>
          <a:xfrm>
            <a:off x="-50773" y="2588122"/>
            <a:ext cx="6425622" cy="4091589"/>
          </a:xfrm>
          <a:prstGeom prst="rect">
            <a:avLst/>
          </a:prstGeom>
        </p:spPr>
      </p:pic>
      <p:sp>
        <p:nvSpPr>
          <p:cNvPr id="23" name="PoljeZBesedilom 22">
            <a:extLst>
              <a:ext uri="{FF2B5EF4-FFF2-40B4-BE49-F238E27FC236}">
                <a16:creationId xmlns:a16="http://schemas.microsoft.com/office/drawing/2014/main" id="{F6207D3B-B4A4-5B6D-678B-3BF6DDFF7319}"/>
              </a:ext>
            </a:extLst>
          </p:cNvPr>
          <p:cNvSpPr txBox="1"/>
          <p:nvPr/>
        </p:nvSpPr>
        <p:spPr>
          <a:xfrm>
            <a:off x="260554" y="459521"/>
            <a:ext cx="6454877" cy="830997"/>
          </a:xfrm>
          <a:prstGeom prst="rect">
            <a:avLst/>
          </a:prstGeom>
          <a:noFill/>
        </p:spPr>
        <p:txBody>
          <a:bodyPr wrap="square" rtlCol="0">
            <a:spAutoFit/>
          </a:bodyPr>
          <a:lstStyle/>
          <a:p>
            <a:r>
              <a:rPr lang="sl-SI" sz="2400" b="1" dirty="0">
                <a:solidFill>
                  <a:srgbClr val="007C92"/>
                </a:solidFill>
                <a:latin typeface="Calibri" panose="020F0502020204030204" pitchFamily="34" charset="0"/>
                <a:cs typeface="Calibri" panose="020F0502020204030204" pitchFamily="34" charset="0"/>
              </a:rPr>
              <a:t>Primer povezanosti 1. področja skupnih ciljev </a:t>
            </a:r>
            <a:br>
              <a:rPr lang="sl-SI" sz="2400" b="1" dirty="0">
                <a:solidFill>
                  <a:srgbClr val="007C92"/>
                </a:solidFill>
                <a:latin typeface="Calibri" panose="020F0502020204030204" pitchFamily="34" charset="0"/>
                <a:cs typeface="Calibri" panose="020F0502020204030204" pitchFamily="34" charset="0"/>
              </a:rPr>
            </a:br>
            <a:r>
              <a:rPr lang="sl-SI" sz="2400" b="1" dirty="0">
                <a:solidFill>
                  <a:srgbClr val="007C92"/>
                </a:solidFill>
                <a:latin typeface="Calibri" panose="020F0502020204030204" pitchFamily="34" charset="0"/>
                <a:cs typeface="Calibri" panose="020F0502020204030204" pitchFamily="34" charset="0"/>
              </a:rPr>
              <a:t>s prečnimi veščinami </a:t>
            </a:r>
          </a:p>
        </p:txBody>
      </p:sp>
    </p:spTree>
    <p:extLst>
      <p:ext uri="{BB962C8B-B14F-4D97-AF65-F5344CB8AC3E}">
        <p14:creationId xmlns:p14="http://schemas.microsoft.com/office/powerpoint/2010/main" val="2625092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83C1632-4C55-E258-3F35-5555E3F05C7A}"/>
              </a:ext>
            </a:extLst>
          </p:cNvPr>
          <p:cNvSpPr>
            <a:spLocks noGrp="1"/>
          </p:cNvSpPr>
          <p:nvPr>
            <p:ph type="title"/>
          </p:nvPr>
        </p:nvSpPr>
        <p:spPr/>
        <p:txBody>
          <a:bodyPr/>
          <a:lstStyle/>
          <a:p>
            <a:r>
              <a:rPr lang="sl-SI" dirty="0">
                <a:latin typeface="Calibri"/>
                <a:cs typeface="Calibri"/>
              </a:rPr>
              <a:t>UČENJE</a:t>
            </a:r>
            <a:r>
              <a:rPr lang="sl-SI" spc="-45" dirty="0">
                <a:latin typeface="Calibri"/>
                <a:cs typeface="Calibri"/>
              </a:rPr>
              <a:t> </a:t>
            </a:r>
            <a:r>
              <a:rPr lang="sl-SI" dirty="0">
                <a:latin typeface="Calibri"/>
                <a:cs typeface="Calibri"/>
              </a:rPr>
              <a:t>IZ</a:t>
            </a:r>
            <a:r>
              <a:rPr lang="sl-SI" spc="-80" dirty="0">
                <a:latin typeface="Calibri"/>
                <a:cs typeface="Calibri"/>
              </a:rPr>
              <a:t> </a:t>
            </a:r>
            <a:r>
              <a:rPr lang="sl-SI" dirty="0">
                <a:latin typeface="Calibri"/>
                <a:cs typeface="Calibri"/>
              </a:rPr>
              <a:t>IZKUŠENJ</a:t>
            </a:r>
            <a:r>
              <a:rPr lang="sl-SI" spc="-55" dirty="0">
                <a:latin typeface="Calibri"/>
                <a:cs typeface="Calibri"/>
              </a:rPr>
              <a:t> </a:t>
            </a:r>
            <a:r>
              <a:rPr lang="sl-SI" spc="-20" dirty="0">
                <a:latin typeface="Calibri"/>
                <a:cs typeface="Calibri"/>
              </a:rPr>
              <a:t>DIJAKOM</a:t>
            </a:r>
            <a:r>
              <a:rPr lang="sl-SI" spc="-35" dirty="0">
                <a:latin typeface="Calibri"/>
                <a:cs typeface="Calibri"/>
              </a:rPr>
              <a:t> </a:t>
            </a:r>
            <a:r>
              <a:rPr lang="sl-SI" spc="-10" dirty="0">
                <a:latin typeface="Calibri"/>
                <a:cs typeface="Calibri"/>
              </a:rPr>
              <a:t>OMOGOČA</a:t>
            </a:r>
            <a:endParaRPr lang="sl-SI" dirty="0"/>
          </a:p>
        </p:txBody>
      </p:sp>
      <p:sp>
        <p:nvSpPr>
          <p:cNvPr id="3" name="Označba mesta vsebine 2">
            <a:extLst>
              <a:ext uri="{FF2B5EF4-FFF2-40B4-BE49-F238E27FC236}">
                <a16:creationId xmlns:a16="http://schemas.microsoft.com/office/drawing/2014/main" id="{305C46FA-8A94-AB99-8B27-536665E3DCEE}"/>
              </a:ext>
            </a:extLst>
          </p:cNvPr>
          <p:cNvSpPr>
            <a:spLocks noGrp="1"/>
          </p:cNvSpPr>
          <p:nvPr>
            <p:ph sz="half" idx="1"/>
          </p:nvPr>
        </p:nvSpPr>
        <p:spPr/>
        <p:txBody>
          <a:bodyPr/>
          <a:lstStyle/>
          <a:p>
            <a:pPr marL="241300">
              <a:lnSpc>
                <a:spcPct val="100000"/>
              </a:lnSpc>
              <a:spcBef>
                <a:spcPts val="300"/>
              </a:spcBef>
              <a:buFont typeface="Arial"/>
              <a:buChar char="•"/>
              <a:tabLst>
                <a:tab pos="240665" algn="l"/>
                <a:tab pos="241300" algn="l"/>
              </a:tabLst>
            </a:pPr>
            <a:r>
              <a:rPr lang="sl-SI" sz="2200" b="1" dirty="0">
                <a:latin typeface="Calibri"/>
                <a:cs typeface="Calibri"/>
              </a:rPr>
              <a:t>globje</a:t>
            </a:r>
            <a:r>
              <a:rPr lang="sl-SI" sz="2200" b="1" spc="-65" dirty="0">
                <a:latin typeface="Calibri"/>
                <a:cs typeface="Calibri"/>
              </a:rPr>
              <a:t> </a:t>
            </a:r>
            <a:r>
              <a:rPr lang="sl-SI" sz="2200" b="1" spc="-10" dirty="0">
                <a:latin typeface="Calibri"/>
                <a:cs typeface="Calibri"/>
              </a:rPr>
              <a:t>razumevanje</a:t>
            </a:r>
            <a:r>
              <a:rPr lang="sl-SI" sz="2200" b="1" spc="-20" dirty="0">
                <a:latin typeface="Calibri"/>
                <a:cs typeface="Calibri"/>
              </a:rPr>
              <a:t> </a:t>
            </a:r>
            <a:r>
              <a:rPr lang="sl-SI" sz="2200" dirty="0">
                <a:latin typeface="Calibri"/>
                <a:cs typeface="Calibri"/>
              </a:rPr>
              <a:t>učnih</a:t>
            </a:r>
            <a:r>
              <a:rPr lang="sl-SI" sz="2200" spc="-70" dirty="0">
                <a:latin typeface="Calibri"/>
                <a:cs typeface="Calibri"/>
              </a:rPr>
              <a:t> </a:t>
            </a:r>
            <a:r>
              <a:rPr lang="sl-SI" sz="2200" dirty="0">
                <a:latin typeface="Calibri"/>
                <a:cs typeface="Calibri"/>
              </a:rPr>
              <a:t>vsebin,</a:t>
            </a:r>
            <a:r>
              <a:rPr lang="sl-SI" sz="2200" spc="-70" dirty="0">
                <a:latin typeface="Calibri"/>
                <a:cs typeface="Calibri"/>
              </a:rPr>
              <a:t> </a:t>
            </a:r>
            <a:r>
              <a:rPr lang="sl-SI" sz="2200" spc="-20" dirty="0">
                <a:latin typeface="Calibri"/>
                <a:cs typeface="Calibri"/>
              </a:rPr>
              <a:t>družbenih </a:t>
            </a:r>
            <a:r>
              <a:rPr lang="sl-SI" sz="2200" spc="-90" dirty="0">
                <a:latin typeface="Calibri"/>
                <a:cs typeface="Calibri"/>
              </a:rPr>
              <a:t> </a:t>
            </a:r>
            <a:r>
              <a:rPr lang="sl-SI" sz="2200" spc="-20" dirty="0">
                <a:latin typeface="Calibri"/>
                <a:cs typeface="Calibri"/>
              </a:rPr>
              <a:t>zakonitosti</a:t>
            </a:r>
            <a:r>
              <a:rPr lang="sl-SI" sz="2200" spc="-65" dirty="0">
                <a:latin typeface="Calibri"/>
                <a:cs typeface="Calibri"/>
              </a:rPr>
              <a:t> </a:t>
            </a:r>
            <a:r>
              <a:rPr lang="sl-SI" sz="2200" dirty="0">
                <a:latin typeface="Calibri"/>
                <a:cs typeface="Calibri"/>
              </a:rPr>
              <a:t>in</a:t>
            </a:r>
            <a:r>
              <a:rPr lang="sl-SI" sz="2200" spc="-70" dirty="0">
                <a:latin typeface="Calibri"/>
                <a:cs typeface="Calibri"/>
              </a:rPr>
              <a:t> </a:t>
            </a:r>
            <a:r>
              <a:rPr lang="sl-SI" sz="2200" spc="-10" dirty="0">
                <a:latin typeface="Calibri"/>
                <a:cs typeface="Calibri"/>
              </a:rPr>
              <a:t>procesov</a:t>
            </a:r>
            <a:endParaRPr lang="sl-SI" sz="2200" dirty="0">
              <a:latin typeface="Calibri"/>
              <a:cs typeface="Calibri"/>
            </a:endParaRPr>
          </a:p>
          <a:p>
            <a:pPr marL="241300">
              <a:lnSpc>
                <a:spcPct val="100000"/>
              </a:lnSpc>
              <a:spcBef>
                <a:spcPts val="204"/>
              </a:spcBef>
              <a:buFont typeface="Arial"/>
              <a:buChar char="•"/>
              <a:tabLst>
                <a:tab pos="240665" algn="l"/>
                <a:tab pos="241300" algn="l"/>
              </a:tabLst>
            </a:pPr>
            <a:r>
              <a:rPr lang="sl-SI" sz="2200" b="1" dirty="0">
                <a:latin typeface="Calibri"/>
                <a:cs typeface="Calibri"/>
              </a:rPr>
              <a:t>lažje</a:t>
            </a:r>
            <a:r>
              <a:rPr lang="sl-SI" sz="2200" b="1" spc="-65" dirty="0">
                <a:latin typeface="Calibri"/>
                <a:cs typeface="Calibri"/>
              </a:rPr>
              <a:t> </a:t>
            </a:r>
            <a:r>
              <a:rPr lang="sl-SI" sz="2200" b="1" dirty="0">
                <a:latin typeface="Calibri"/>
                <a:cs typeface="Calibri"/>
              </a:rPr>
              <a:t>pomnjenje</a:t>
            </a:r>
            <a:r>
              <a:rPr lang="sl-SI" sz="2200" b="1" spc="-55" dirty="0">
                <a:latin typeface="Calibri"/>
                <a:cs typeface="Calibri"/>
              </a:rPr>
              <a:t> </a:t>
            </a:r>
            <a:r>
              <a:rPr lang="sl-SI" sz="2200" dirty="0">
                <a:latin typeface="Calibri"/>
                <a:cs typeface="Calibri"/>
              </a:rPr>
              <a:t>učnih</a:t>
            </a:r>
            <a:r>
              <a:rPr lang="sl-SI" sz="2200" spc="-85" dirty="0">
                <a:latin typeface="Calibri"/>
                <a:cs typeface="Calibri"/>
              </a:rPr>
              <a:t> </a:t>
            </a:r>
            <a:r>
              <a:rPr lang="sl-SI" sz="2200" dirty="0">
                <a:latin typeface="Calibri"/>
                <a:cs typeface="Calibri"/>
              </a:rPr>
              <a:t>vsebin</a:t>
            </a:r>
            <a:r>
              <a:rPr lang="sl-SI" sz="2200" spc="-85" dirty="0">
                <a:latin typeface="Calibri"/>
                <a:cs typeface="Calibri"/>
              </a:rPr>
              <a:t> </a:t>
            </a:r>
            <a:r>
              <a:rPr lang="sl-SI" sz="2200" dirty="0">
                <a:latin typeface="Calibri"/>
                <a:cs typeface="Calibri"/>
              </a:rPr>
              <a:t>in</a:t>
            </a:r>
            <a:r>
              <a:rPr lang="sl-SI" sz="2200" spc="-80" dirty="0">
                <a:latin typeface="Calibri"/>
                <a:cs typeface="Calibri"/>
              </a:rPr>
              <a:t> </a:t>
            </a:r>
            <a:r>
              <a:rPr lang="sl-SI" sz="2200" b="1" spc="-10" dirty="0">
                <a:latin typeface="Calibri"/>
                <a:cs typeface="Calibri"/>
              </a:rPr>
              <a:t>trajnejše</a:t>
            </a:r>
            <a:r>
              <a:rPr lang="sl-SI" sz="2200" b="1" spc="-40" dirty="0">
                <a:latin typeface="Calibri"/>
                <a:cs typeface="Calibri"/>
              </a:rPr>
              <a:t> </a:t>
            </a:r>
            <a:r>
              <a:rPr lang="sl-SI" sz="2200" b="1" spc="-10" dirty="0">
                <a:latin typeface="Calibri"/>
                <a:cs typeface="Calibri"/>
              </a:rPr>
              <a:t>znanje</a:t>
            </a:r>
            <a:endParaRPr lang="sl-SI" sz="2200" dirty="0">
              <a:latin typeface="Calibri"/>
              <a:cs typeface="Calibri"/>
            </a:endParaRPr>
          </a:p>
          <a:p>
            <a:pPr marL="241300">
              <a:lnSpc>
                <a:spcPts val="2550"/>
              </a:lnSpc>
              <a:spcBef>
                <a:spcPts val="204"/>
              </a:spcBef>
              <a:buFont typeface="Arial"/>
              <a:buChar char="•"/>
              <a:tabLst>
                <a:tab pos="240665" algn="l"/>
                <a:tab pos="241300" algn="l"/>
              </a:tabLst>
            </a:pPr>
            <a:r>
              <a:rPr lang="sl-SI" sz="2200" spc="-10" dirty="0">
                <a:latin typeface="Calibri"/>
                <a:cs typeface="Calibri"/>
              </a:rPr>
              <a:t>razvijanje</a:t>
            </a:r>
            <a:r>
              <a:rPr lang="sl-SI" sz="2200" spc="-55" dirty="0">
                <a:latin typeface="Calibri"/>
                <a:cs typeface="Calibri"/>
              </a:rPr>
              <a:t> </a:t>
            </a:r>
            <a:r>
              <a:rPr lang="sl-SI" sz="2200" spc="-10" dirty="0">
                <a:latin typeface="Calibri"/>
                <a:cs typeface="Calibri"/>
              </a:rPr>
              <a:t>praktičnih</a:t>
            </a:r>
            <a:r>
              <a:rPr lang="sl-SI" sz="2200" spc="-55" dirty="0">
                <a:latin typeface="Calibri"/>
                <a:cs typeface="Calibri"/>
              </a:rPr>
              <a:t> </a:t>
            </a:r>
            <a:r>
              <a:rPr lang="sl-SI" sz="2200" spc="-20" dirty="0">
                <a:latin typeface="Calibri"/>
                <a:cs typeface="Calibri"/>
              </a:rPr>
              <a:t>(družboslovnih)</a:t>
            </a:r>
            <a:r>
              <a:rPr lang="sl-SI" sz="2200" spc="-65" dirty="0">
                <a:latin typeface="Calibri"/>
                <a:cs typeface="Calibri"/>
              </a:rPr>
              <a:t> </a:t>
            </a:r>
            <a:r>
              <a:rPr lang="sl-SI" sz="2200" b="1" dirty="0">
                <a:latin typeface="Calibri"/>
                <a:cs typeface="Calibri"/>
              </a:rPr>
              <a:t>veščin</a:t>
            </a:r>
            <a:r>
              <a:rPr lang="sl-SI" sz="2200" b="1" spc="-45" dirty="0">
                <a:latin typeface="Calibri"/>
                <a:cs typeface="Calibri"/>
              </a:rPr>
              <a:t> </a:t>
            </a:r>
            <a:r>
              <a:rPr lang="sl-SI" sz="2200" b="1" dirty="0">
                <a:latin typeface="Calibri"/>
                <a:cs typeface="Calibri"/>
              </a:rPr>
              <a:t>in</a:t>
            </a:r>
            <a:r>
              <a:rPr lang="sl-SI" sz="2200" b="1" spc="-45" dirty="0">
                <a:latin typeface="Calibri"/>
                <a:cs typeface="Calibri"/>
              </a:rPr>
              <a:t> </a:t>
            </a:r>
            <a:r>
              <a:rPr lang="sl-SI" sz="2200" b="1" spc="-10" dirty="0">
                <a:latin typeface="Calibri"/>
                <a:cs typeface="Calibri"/>
              </a:rPr>
              <a:t>spretnosti</a:t>
            </a:r>
            <a:endParaRPr lang="sl-SI" sz="2200" dirty="0">
              <a:latin typeface="Calibri"/>
              <a:cs typeface="Calibri"/>
            </a:endParaRPr>
          </a:p>
          <a:p>
            <a:pPr marL="697865" lvl="1">
              <a:lnSpc>
                <a:spcPts val="2100"/>
              </a:lnSpc>
              <a:buFont typeface="Arial"/>
              <a:buChar char="•"/>
              <a:tabLst>
                <a:tab pos="697865" algn="l"/>
                <a:tab pos="698500" algn="l"/>
              </a:tabLst>
            </a:pPr>
            <a:r>
              <a:rPr lang="sl-SI" sz="1900" spc="-10" dirty="0">
                <a:latin typeface="Calibri"/>
                <a:cs typeface="Calibri"/>
              </a:rPr>
              <a:t>razvijanje</a:t>
            </a:r>
            <a:r>
              <a:rPr lang="sl-SI" sz="1900" spc="-55" dirty="0">
                <a:latin typeface="Calibri"/>
                <a:cs typeface="Calibri"/>
              </a:rPr>
              <a:t> </a:t>
            </a:r>
            <a:r>
              <a:rPr lang="sl-SI" sz="1900" dirty="0">
                <a:latin typeface="Calibri"/>
                <a:cs typeface="Calibri"/>
              </a:rPr>
              <a:t>kritičnega</a:t>
            </a:r>
            <a:r>
              <a:rPr lang="sl-SI" sz="1900" spc="-35" dirty="0">
                <a:latin typeface="Calibri"/>
                <a:cs typeface="Calibri"/>
              </a:rPr>
              <a:t> </a:t>
            </a:r>
            <a:r>
              <a:rPr lang="sl-SI" sz="1900" spc="-10" dirty="0">
                <a:latin typeface="Calibri"/>
                <a:cs typeface="Calibri"/>
              </a:rPr>
              <a:t>mišljenja,</a:t>
            </a:r>
            <a:r>
              <a:rPr lang="sl-SI" sz="1900" spc="-65" dirty="0">
                <a:latin typeface="Calibri"/>
                <a:cs typeface="Calibri"/>
              </a:rPr>
              <a:t> </a:t>
            </a:r>
            <a:r>
              <a:rPr lang="sl-SI" sz="1900" spc="-10" dirty="0">
                <a:latin typeface="Calibri"/>
                <a:cs typeface="Calibri"/>
              </a:rPr>
              <a:t>reševanja</a:t>
            </a:r>
            <a:r>
              <a:rPr lang="sl-SI" sz="1900" spc="-55" dirty="0">
                <a:latin typeface="Calibri"/>
                <a:cs typeface="Calibri"/>
              </a:rPr>
              <a:t> </a:t>
            </a:r>
            <a:r>
              <a:rPr lang="sl-SI" sz="1900" spc="-25" dirty="0">
                <a:latin typeface="Calibri"/>
                <a:cs typeface="Calibri"/>
              </a:rPr>
              <a:t>problemov,</a:t>
            </a:r>
            <a:r>
              <a:rPr lang="sl-SI" sz="1900" spc="-20" dirty="0">
                <a:latin typeface="Calibri"/>
                <a:cs typeface="Calibri"/>
              </a:rPr>
              <a:t> </a:t>
            </a:r>
            <a:r>
              <a:rPr lang="sl-SI" sz="1900" spc="-10" dirty="0">
                <a:latin typeface="Calibri"/>
                <a:cs typeface="Calibri"/>
              </a:rPr>
              <a:t>ustvarjalnosti</a:t>
            </a:r>
            <a:r>
              <a:rPr lang="sl-SI" sz="1900" spc="-50" dirty="0">
                <a:latin typeface="Calibri"/>
                <a:cs typeface="Calibri"/>
              </a:rPr>
              <a:t> …</a:t>
            </a:r>
            <a:endParaRPr lang="sl-SI" sz="1900" dirty="0">
              <a:latin typeface="Calibri"/>
              <a:cs typeface="Calibri"/>
            </a:endParaRPr>
          </a:p>
          <a:p>
            <a:pPr marL="697865" lvl="1">
              <a:lnSpc>
                <a:spcPts val="2190"/>
              </a:lnSpc>
              <a:buFont typeface="Arial"/>
              <a:buChar char="•"/>
              <a:tabLst>
                <a:tab pos="697865" algn="l"/>
                <a:tab pos="698500" algn="l"/>
              </a:tabLst>
            </a:pPr>
            <a:r>
              <a:rPr lang="sl-SI" sz="1900" spc="-10" dirty="0">
                <a:latin typeface="Calibri"/>
                <a:cs typeface="Calibri"/>
              </a:rPr>
              <a:t>družboslovne </a:t>
            </a:r>
            <a:r>
              <a:rPr lang="sl-SI" sz="1900" spc="-35" dirty="0">
                <a:latin typeface="Calibri"/>
                <a:cs typeface="Calibri"/>
              </a:rPr>
              <a:t> </a:t>
            </a:r>
            <a:r>
              <a:rPr lang="sl-SI" sz="1900" spc="-10" dirty="0">
                <a:latin typeface="Calibri"/>
                <a:cs typeface="Calibri"/>
              </a:rPr>
              <a:t>spretnosti:</a:t>
            </a:r>
            <a:r>
              <a:rPr lang="sl-SI" sz="1900" spc="-60" dirty="0">
                <a:latin typeface="Calibri"/>
                <a:cs typeface="Calibri"/>
              </a:rPr>
              <a:t> </a:t>
            </a:r>
            <a:r>
              <a:rPr lang="sl-SI" sz="1900" spc="-10" dirty="0">
                <a:latin typeface="Calibri"/>
                <a:cs typeface="Calibri"/>
              </a:rPr>
              <a:t>opazovanje,</a:t>
            </a:r>
            <a:r>
              <a:rPr lang="sl-SI" sz="1900" spc="-50" dirty="0">
                <a:latin typeface="Calibri"/>
                <a:cs typeface="Calibri"/>
              </a:rPr>
              <a:t> </a:t>
            </a:r>
            <a:r>
              <a:rPr lang="sl-SI" sz="1900" spc="-10" dirty="0">
                <a:latin typeface="Calibri"/>
                <a:cs typeface="Calibri"/>
              </a:rPr>
              <a:t>primerjanje,</a:t>
            </a:r>
            <a:r>
              <a:rPr lang="sl-SI" sz="1900" spc="-55" dirty="0">
                <a:latin typeface="Calibri"/>
                <a:cs typeface="Calibri"/>
              </a:rPr>
              <a:t> </a:t>
            </a:r>
            <a:r>
              <a:rPr lang="sl-SI" sz="1900" spc="-10" dirty="0">
                <a:latin typeface="Calibri"/>
                <a:cs typeface="Calibri"/>
              </a:rPr>
              <a:t>uvrščanje</a:t>
            </a:r>
            <a:r>
              <a:rPr lang="sl-SI" sz="1900" spc="-60" dirty="0">
                <a:latin typeface="Calibri"/>
                <a:cs typeface="Calibri"/>
              </a:rPr>
              <a:t> </a:t>
            </a:r>
            <a:r>
              <a:rPr lang="sl-SI" sz="1900" spc="-50" dirty="0">
                <a:latin typeface="Calibri"/>
                <a:cs typeface="Calibri"/>
              </a:rPr>
              <a:t>…</a:t>
            </a:r>
            <a:endParaRPr lang="sl-SI" sz="1900" dirty="0">
              <a:latin typeface="Calibri"/>
              <a:cs typeface="Calibri"/>
            </a:endParaRPr>
          </a:p>
          <a:p>
            <a:pPr marL="241300">
              <a:lnSpc>
                <a:spcPts val="2300"/>
              </a:lnSpc>
              <a:spcBef>
                <a:spcPts val="204"/>
              </a:spcBef>
              <a:buFont typeface="Arial"/>
              <a:buChar char="•"/>
              <a:tabLst>
                <a:tab pos="240665" algn="l"/>
                <a:tab pos="241300" algn="l"/>
              </a:tabLst>
            </a:pPr>
            <a:r>
              <a:rPr lang="sl-SI" sz="2200" dirty="0">
                <a:latin typeface="Calibri"/>
                <a:cs typeface="Calibri"/>
              </a:rPr>
              <a:t>večja</a:t>
            </a:r>
            <a:r>
              <a:rPr lang="sl-SI" sz="2200" spc="-65" dirty="0">
                <a:latin typeface="Calibri"/>
                <a:cs typeface="Calibri"/>
              </a:rPr>
              <a:t> </a:t>
            </a:r>
            <a:r>
              <a:rPr lang="sl-SI" sz="2200" b="1" spc="-20" dirty="0">
                <a:latin typeface="Calibri"/>
                <a:cs typeface="Calibri"/>
              </a:rPr>
              <a:t>angažiranost</a:t>
            </a:r>
            <a:r>
              <a:rPr lang="sl-SI" sz="2200" b="1" spc="-30" dirty="0">
                <a:latin typeface="Calibri"/>
                <a:cs typeface="Calibri"/>
              </a:rPr>
              <a:t> </a:t>
            </a:r>
            <a:r>
              <a:rPr lang="sl-SI" sz="2200" dirty="0">
                <a:latin typeface="Calibri"/>
                <a:cs typeface="Calibri"/>
              </a:rPr>
              <a:t>in</a:t>
            </a:r>
            <a:r>
              <a:rPr lang="sl-SI" sz="2200" spc="-70" dirty="0">
                <a:latin typeface="Calibri"/>
                <a:cs typeface="Calibri"/>
              </a:rPr>
              <a:t> </a:t>
            </a:r>
            <a:r>
              <a:rPr lang="sl-SI" sz="2200" b="1" spc="-10" dirty="0">
                <a:latin typeface="Calibri"/>
                <a:cs typeface="Calibri"/>
              </a:rPr>
              <a:t>motivacija</a:t>
            </a:r>
            <a:r>
              <a:rPr lang="sl-SI" sz="2200" b="1" spc="-45" dirty="0">
                <a:latin typeface="Calibri"/>
                <a:cs typeface="Calibri"/>
              </a:rPr>
              <a:t> </a:t>
            </a:r>
            <a:r>
              <a:rPr lang="sl-SI" sz="2200" b="1" spc="-25" dirty="0">
                <a:latin typeface="Calibri"/>
                <a:cs typeface="Calibri"/>
              </a:rPr>
              <a:t>dijakov</a:t>
            </a:r>
            <a:r>
              <a:rPr lang="sl-SI" sz="2200" spc="-25" dirty="0">
                <a:latin typeface="Calibri"/>
                <a:cs typeface="Calibri"/>
              </a:rPr>
              <a:t>,</a:t>
            </a:r>
            <a:r>
              <a:rPr lang="sl-SI" sz="2200" spc="-55" dirty="0">
                <a:latin typeface="Calibri"/>
                <a:cs typeface="Calibri"/>
              </a:rPr>
              <a:t> </a:t>
            </a:r>
            <a:r>
              <a:rPr lang="sl-SI" sz="2200" spc="-10" dirty="0" err="1">
                <a:latin typeface="Calibri"/>
                <a:cs typeface="Calibri"/>
              </a:rPr>
              <a:t>osmišljenost</a:t>
            </a:r>
            <a:r>
              <a:rPr lang="sl-SI" sz="2200" spc="-60" dirty="0">
                <a:latin typeface="Calibri"/>
                <a:cs typeface="Calibri"/>
              </a:rPr>
              <a:t> </a:t>
            </a:r>
            <a:r>
              <a:rPr lang="sl-SI" sz="2200" spc="-10" dirty="0">
                <a:latin typeface="Calibri"/>
                <a:cs typeface="Calibri"/>
              </a:rPr>
              <a:t>naučenega</a:t>
            </a:r>
            <a:r>
              <a:rPr lang="sl-SI" sz="2200" spc="-65" dirty="0">
                <a:latin typeface="Calibri"/>
                <a:cs typeface="Calibri"/>
              </a:rPr>
              <a:t> </a:t>
            </a:r>
            <a:r>
              <a:rPr lang="sl-SI" sz="1900" spc="-10" dirty="0">
                <a:latin typeface="Calibri"/>
                <a:cs typeface="Calibri"/>
              </a:rPr>
              <a:t>(informacije</a:t>
            </a:r>
            <a:r>
              <a:rPr lang="sl-SI" sz="1900" spc="-50" dirty="0">
                <a:latin typeface="Calibri"/>
                <a:cs typeface="Calibri"/>
              </a:rPr>
              <a:t> </a:t>
            </a:r>
            <a:r>
              <a:rPr lang="sl-SI" sz="1900" spc="-10" dirty="0">
                <a:latin typeface="Calibri"/>
                <a:cs typeface="Calibri"/>
              </a:rPr>
              <a:t>povezujejo</a:t>
            </a:r>
            <a:r>
              <a:rPr lang="sl-SI" sz="1900" spc="-30" dirty="0">
                <a:latin typeface="Calibri"/>
                <a:cs typeface="Calibri"/>
              </a:rPr>
              <a:t> </a:t>
            </a:r>
            <a:r>
              <a:rPr lang="sl-SI" sz="1900" spc="-50" dirty="0">
                <a:latin typeface="Calibri"/>
                <a:cs typeface="Calibri"/>
              </a:rPr>
              <a:t>z</a:t>
            </a:r>
            <a:endParaRPr lang="sl-SI" sz="1900" dirty="0">
              <a:latin typeface="Calibri"/>
              <a:cs typeface="Calibri"/>
            </a:endParaRPr>
          </a:p>
          <a:p>
            <a:pPr marL="241300">
              <a:lnSpc>
                <a:spcPts val="1939"/>
              </a:lnSpc>
            </a:pPr>
            <a:r>
              <a:rPr lang="sl-SI" sz="1900" dirty="0">
                <a:latin typeface="Calibri"/>
                <a:cs typeface="Calibri"/>
              </a:rPr>
              <a:t>lastnim</a:t>
            </a:r>
            <a:r>
              <a:rPr lang="sl-SI" sz="1900" spc="-75" dirty="0">
                <a:latin typeface="Calibri"/>
                <a:cs typeface="Calibri"/>
              </a:rPr>
              <a:t> </a:t>
            </a:r>
            <a:r>
              <a:rPr lang="sl-SI" sz="1900" spc="-10" dirty="0">
                <a:latin typeface="Calibri"/>
                <a:cs typeface="Calibri"/>
              </a:rPr>
              <a:t>vsakdanjim</a:t>
            </a:r>
            <a:r>
              <a:rPr lang="sl-SI" sz="1900" spc="-85" dirty="0">
                <a:latin typeface="Calibri"/>
                <a:cs typeface="Calibri"/>
              </a:rPr>
              <a:t> </a:t>
            </a:r>
            <a:r>
              <a:rPr lang="sl-SI" sz="1900" spc="-10" dirty="0">
                <a:latin typeface="Calibri"/>
                <a:cs typeface="Calibri"/>
              </a:rPr>
              <a:t>življenjem)</a:t>
            </a:r>
            <a:endParaRPr lang="sl-SI" sz="1900" dirty="0">
              <a:latin typeface="Calibri"/>
              <a:cs typeface="Calibri"/>
            </a:endParaRPr>
          </a:p>
          <a:p>
            <a:endParaRPr lang="sl-SI" dirty="0"/>
          </a:p>
        </p:txBody>
      </p:sp>
    </p:spTree>
    <p:extLst>
      <p:ext uri="{BB962C8B-B14F-4D97-AF65-F5344CB8AC3E}">
        <p14:creationId xmlns:p14="http://schemas.microsoft.com/office/powerpoint/2010/main" val="8814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E346A07-2AFB-05F4-64A4-F2C6537FA428}"/>
              </a:ext>
            </a:extLst>
          </p:cNvPr>
          <p:cNvSpPr>
            <a:spLocks noGrp="1"/>
          </p:cNvSpPr>
          <p:nvPr>
            <p:ph type="title"/>
          </p:nvPr>
        </p:nvSpPr>
        <p:spPr>
          <a:xfrm>
            <a:off x="682899" y="266860"/>
            <a:ext cx="10515600" cy="1325563"/>
          </a:xfrm>
          <a:solidFill>
            <a:schemeClr val="accent2">
              <a:lumMod val="20000"/>
              <a:lumOff val="80000"/>
            </a:schemeClr>
          </a:solidFill>
        </p:spPr>
        <p:txBody>
          <a:bodyPr>
            <a:normAutofit fontScale="90000"/>
          </a:bodyPr>
          <a:lstStyle/>
          <a:p>
            <a:r>
              <a:rPr lang="sl-SI" b="1" dirty="0">
                <a:latin typeface="Calibri" panose="020F0502020204030204" pitchFamily="34" charset="0"/>
                <a:cs typeface="Calibri" panose="020F0502020204030204" pitchFamily="34" charset="0"/>
              </a:rPr>
              <a:t>PRIMER: Razvijanje kompetenc – predlogi </a:t>
            </a:r>
            <a:br>
              <a:rPr lang="sl-SI" b="1" dirty="0">
                <a:latin typeface="Calibri" panose="020F0502020204030204" pitchFamily="34" charset="0"/>
                <a:cs typeface="Calibri" panose="020F0502020204030204" pitchFamily="34" charset="0"/>
              </a:rPr>
            </a:br>
            <a:r>
              <a:rPr lang="sl-SI" b="1" dirty="0">
                <a:latin typeface="Calibri" panose="020F0502020204030204" pitchFamily="34" charset="0"/>
                <a:cs typeface="Calibri" panose="020F0502020204030204" pitchFamily="34" charset="0"/>
              </a:rPr>
              <a:t>za izvedbo pouka:</a:t>
            </a:r>
            <a:br>
              <a:rPr lang="sl-SI" b="1" dirty="0">
                <a:latin typeface="Calibri" panose="020F0502020204030204" pitchFamily="34" charset="0"/>
                <a:cs typeface="Calibri" panose="020F0502020204030204" pitchFamily="34" charset="0"/>
              </a:rPr>
            </a:br>
            <a:endParaRPr lang="sl-SI" b="1" dirty="0">
              <a:latin typeface="Calibri" panose="020F0502020204030204" pitchFamily="34" charset="0"/>
              <a:cs typeface="Calibri" panose="020F0502020204030204" pitchFamily="34" charset="0"/>
            </a:endParaRPr>
          </a:p>
        </p:txBody>
      </p:sp>
      <p:sp>
        <p:nvSpPr>
          <p:cNvPr id="3" name="Označba mesta vsebine 2">
            <a:extLst>
              <a:ext uri="{FF2B5EF4-FFF2-40B4-BE49-F238E27FC236}">
                <a16:creationId xmlns:a16="http://schemas.microsoft.com/office/drawing/2014/main" id="{5E8C2876-B57E-488E-8D34-A120CF6253DE}"/>
              </a:ext>
            </a:extLst>
          </p:cNvPr>
          <p:cNvSpPr>
            <a:spLocks noGrp="1"/>
          </p:cNvSpPr>
          <p:nvPr>
            <p:ph sz="half" idx="1"/>
          </p:nvPr>
        </p:nvSpPr>
        <p:spPr>
          <a:xfrm>
            <a:off x="457948" y="1204131"/>
            <a:ext cx="11410122" cy="5387009"/>
          </a:xfrm>
          <a:solidFill>
            <a:schemeClr val="accent2">
              <a:lumMod val="20000"/>
              <a:lumOff val="80000"/>
            </a:schemeClr>
          </a:solidFill>
        </p:spPr>
        <p:txBody>
          <a:bodyPr>
            <a:normAutofit fontScale="40000" lnSpcReduction="20000"/>
          </a:bodyPr>
          <a:lstStyle/>
          <a:p>
            <a:pPr marL="293248" indent="-293248">
              <a:lnSpc>
                <a:spcPct val="107000"/>
              </a:lnSpc>
              <a:spcAft>
                <a:spcPts val="684"/>
              </a:spcAft>
              <a:buFont typeface="+mj-lt"/>
              <a:buAutoNum type="arabicPeriod"/>
              <a:tabLst>
                <a:tab pos="390997" algn="l"/>
              </a:tabLst>
            </a:pPr>
            <a:r>
              <a:rPr lang="sl-SI" sz="4500" b="1" dirty="0">
                <a:solidFill>
                  <a:srgbClr val="00849A"/>
                </a:solidFill>
                <a:latin typeface="Calibri" panose="020F0502020204030204" pitchFamily="34" charset="0"/>
                <a:ea typeface="Calibri" panose="020F0502020204030204" pitchFamily="34" charset="0"/>
                <a:cs typeface="Calibri" panose="020F0502020204030204" pitchFamily="34" charset="0"/>
              </a:rPr>
              <a:t>Odprti in avtentični izzivi</a:t>
            </a:r>
            <a:r>
              <a:rPr lang="sl-SI" sz="4500" dirty="0">
                <a:solidFill>
                  <a:srgbClr val="00849A"/>
                </a:solidFill>
                <a:latin typeface="Calibri" panose="020F0502020204030204" pitchFamily="34" charset="0"/>
                <a:ea typeface="Calibri" panose="020F0502020204030204" pitchFamily="34" charset="0"/>
                <a:cs typeface="Calibri" panose="020F0502020204030204" pitchFamily="34" charset="0"/>
              </a:rPr>
              <a:t>: Dijaki </a:t>
            </a:r>
            <a:r>
              <a:rPr lang="sl-SI" sz="4500" dirty="0">
                <a:latin typeface="Calibri" panose="020F0502020204030204" pitchFamily="34" charset="0"/>
                <a:ea typeface="Calibri" panose="020F0502020204030204" pitchFamily="34" charset="0"/>
                <a:cs typeface="Calibri" panose="020F0502020204030204" pitchFamily="34" charset="0"/>
              </a:rPr>
              <a:t> identificirajo problem v svojem okolju, zanj pripravijo nabor rešitev ter jih po vnaprej pripravljenih kriterijih vrednotijo, tako da lahko izberejo eno možno rešitev, ki jo nato razvijejo in preizkusijo. To jih uči prepoznavanja priložnosti in iskanja inovativnih rešitev.</a:t>
            </a:r>
          </a:p>
          <a:p>
            <a:pPr marL="293248" indent="-293248">
              <a:lnSpc>
                <a:spcPct val="107000"/>
              </a:lnSpc>
              <a:spcAft>
                <a:spcPts val="684"/>
              </a:spcAft>
              <a:buFont typeface="+mj-lt"/>
              <a:buAutoNum type="arabicPeriod"/>
              <a:tabLst>
                <a:tab pos="390997" algn="l"/>
              </a:tabLst>
            </a:pPr>
            <a:r>
              <a:rPr lang="sl-SI" sz="4500" b="1" dirty="0">
                <a:solidFill>
                  <a:srgbClr val="00849A"/>
                </a:solidFill>
                <a:latin typeface="Calibri" panose="020F0502020204030204" pitchFamily="34" charset="0"/>
                <a:ea typeface="Calibri" panose="020F0502020204030204" pitchFamily="34" charset="0"/>
                <a:cs typeface="Calibri" panose="020F0502020204030204" pitchFamily="34" charset="0"/>
              </a:rPr>
              <a:t>Spodbujanje kritičnega mišljenja</a:t>
            </a:r>
            <a:r>
              <a:rPr lang="sl-SI" sz="4500" dirty="0">
                <a:solidFill>
                  <a:srgbClr val="00849A"/>
                </a:solidFill>
                <a:latin typeface="Calibri" panose="020F0502020204030204" pitchFamily="34" charset="0"/>
                <a:ea typeface="Calibri" panose="020F0502020204030204" pitchFamily="34" charset="0"/>
                <a:cs typeface="Calibri" panose="020F0502020204030204" pitchFamily="34" charset="0"/>
              </a:rPr>
              <a:t>: Dijaki</a:t>
            </a:r>
            <a:r>
              <a:rPr lang="sl-SI" sz="4500" dirty="0">
                <a:latin typeface="Calibri" panose="020F0502020204030204" pitchFamily="34" charset="0"/>
                <a:ea typeface="Calibri" panose="020F0502020204030204" pitchFamily="34" charset="0"/>
                <a:cs typeface="Calibri" panose="020F0502020204030204" pitchFamily="34" charset="0"/>
              </a:rPr>
              <a:t> spodbujamo k postavljanju vprašanj, analiziranju informacij ter iskanju novih idej in perspektiv. To pripomore pri razvoju sposobnosti prepoznavanja priložnosti in ocenjevanju njihovega potenciala.</a:t>
            </a:r>
          </a:p>
          <a:p>
            <a:pPr marL="293248" indent="-293248">
              <a:lnSpc>
                <a:spcPct val="107000"/>
              </a:lnSpc>
              <a:spcAft>
                <a:spcPts val="684"/>
              </a:spcAft>
              <a:buFont typeface="+mj-lt"/>
              <a:buAutoNum type="arabicPeriod"/>
              <a:tabLst>
                <a:tab pos="390997" algn="l"/>
              </a:tabLst>
            </a:pPr>
            <a:r>
              <a:rPr lang="sl-SI" sz="4500" b="1" dirty="0">
                <a:solidFill>
                  <a:srgbClr val="00849A"/>
                </a:solidFill>
                <a:latin typeface="Calibri" panose="020F0502020204030204" pitchFamily="34" charset="0"/>
                <a:ea typeface="Calibri" panose="020F0502020204030204" pitchFamily="34" charset="0"/>
                <a:cs typeface="Calibri" panose="020F0502020204030204" pitchFamily="34" charset="0"/>
              </a:rPr>
              <a:t>Krepitev samoiniciativnosti</a:t>
            </a:r>
            <a:r>
              <a:rPr lang="sl-SI" sz="4500" dirty="0">
                <a:solidFill>
                  <a:srgbClr val="00849A"/>
                </a:solidFill>
                <a:latin typeface="Calibri" panose="020F0502020204030204" pitchFamily="34" charset="0"/>
                <a:ea typeface="Calibri" panose="020F0502020204030204" pitchFamily="34" charset="0"/>
                <a:cs typeface="Calibri" panose="020F0502020204030204" pitchFamily="34" charset="0"/>
              </a:rPr>
              <a:t>: Dijake</a:t>
            </a:r>
            <a:r>
              <a:rPr lang="sl-SI" sz="4500" dirty="0">
                <a:latin typeface="Calibri" panose="020F0502020204030204" pitchFamily="34" charset="0"/>
                <a:ea typeface="Calibri" panose="020F0502020204030204" pitchFamily="34" charset="0"/>
                <a:cs typeface="Calibri" panose="020F0502020204030204" pitchFamily="34" charset="0"/>
              </a:rPr>
              <a:t> spodbujamo k samostojnemu razmišljanju in delovanju. To lahko vključuje projekte, kjer morajo npr. prevzeti vodenje, razviti načrte in delovati aktivno.</a:t>
            </a:r>
          </a:p>
          <a:p>
            <a:pPr marL="293248" indent="-293248">
              <a:lnSpc>
                <a:spcPct val="107000"/>
              </a:lnSpc>
              <a:spcAft>
                <a:spcPts val="684"/>
              </a:spcAft>
              <a:buFont typeface="+mj-lt"/>
              <a:buAutoNum type="arabicPeriod"/>
              <a:tabLst>
                <a:tab pos="390997" algn="l"/>
              </a:tabLst>
            </a:pPr>
            <a:r>
              <a:rPr lang="sl-SI" sz="4500" b="1" dirty="0">
                <a:solidFill>
                  <a:srgbClr val="00849A"/>
                </a:solidFill>
                <a:latin typeface="Calibri" panose="020F0502020204030204" pitchFamily="34" charset="0"/>
                <a:ea typeface="Calibri" panose="020F0502020204030204" pitchFamily="34" charset="0"/>
                <a:cs typeface="Calibri" panose="020F0502020204030204" pitchFamily="34" charset="0"/>
              </a:rPr>
              <a:t>Povezovanje z okoljem</a:t>
            </a:r>
            <a:r>
              <a:rPr lang="sl-SI" sz="4500" dirty="0">
                <a:solidFill>
                  <a:srgbClr val="00849A"/>
                </a:solidFill>
                <a:latin typeface="Calibri" panose="020F0502020204030204" pitchFamily="34" charset="0"/>
                <a:ea typeface="Calibri" panose="020F0502020204030204" pitchFamily="34" charset="0"/>
                <a:cs typeface="Calibri" panose="020F0502020204030204" pitchFamily="34" charset="0"/>
              </a:rPr>
              <a:t>: </a:t>
            </a:r>
            <a:r>
              <a:rPr lang="sl-SI" sz="4500" dirty="0">
                <a:latin typeface="Calibri" panose="020F0502020204030204" pitchFamily="34" charset="0"/>
                <a:ea typeface="Calibri" panose="020F0502020204030204" pitchFamily="34" charset="0"/>
                <a:cs typeface="Calibri" panose="020F0502020204030204" pitchFamily="34" charset="0"/>
              </a:rPr>
              <a:t>Sodelovanje s strokovnjaki, mentorji in lokalnimi podjetji, kar omogoča dijakom vpogled v avtentično okolje ter razvijanje praktičnih spretnosti in poznavanje potencialnih karier.</a:t>
            </a:r>
          </a:p>
          <a:p>
            <a:pPr marL="293248" indent="-293248">
              <a:lnSpc>
                <a:spcPct val="107000"/>
              </a:lnSpc>
              <a:spcAft>
                <a:spcPts val="684"/>
              </a:spcAft>
              <a:buFont typeface="+mj-lt"/>
              <a:buAutoNum type="arabicPeriod"/>
              <a:tabLst>
                <a:tab pos="390997" algn="l"/>
              </a:tabLst>
            </a:pPr>
            <a:r>
              <a:rPr lang="sl-SI" sz="4500" b="1" dirty="0">
                <a:solidFill>
                  <a:srgbClr val="00849A"/>
                </a:solidFill>
                <a:latin typeface="Calibri" panose="020F0502020204030204" pitchFamily="34" charset="0"/>
                <a:ea typeface="Calibri" panose="020F0502020204030204" pitchFamily="34" charset="0"/>
                <a:cs typeface="Calibri" panose="020F0502020204030204" pitchFamily="34" charset="0"/>
              </a:rPr>
              <a:t>Krepitev komunikacijskih spretnosti</a:t>
            </a:r>
            <a:r>
              <a:rPr lang="sl-SI" sz="4500" dirty="0">
                <a:solidFill>
                  <a:srgbClr val="00849A"/>
                </a:solidFill>
                <a:latin typeface="Calibri" panose="020F0502020204030204" pitchFamily="34" charset="0"/>
                <a:ea typeface="Calibri" panose="020F0502020204030204" pitchFamily="34" charset="0"/>
                <a:cs typeface="Calibri" panose="020F0502020204030204" pitchFamily="34" charset="0"/>
              </a:rPr>
              <a:t>: Dijakom</a:t>
            </a:r>
            <a:r>
              <a:rPr lang="sl-SI" sz="4500" dirty="0">
                <a:latin typeface="Calibri" panose="020F0502020204030204" pitchFamily="34" charset="0"/>
                <a:ea typeface="Calibri" panose="020F0502020204030204" pitchFamily="34" charset="0"/>
                <a:cs typeface="Calibri" panose="020F0502020204030204" pitchFamily="34" charset="0"/>
              </a:rPr>
              <a:t> omogočimo priložnosti nastopanja, pogajanja in argumentiranega prepričevanja. </a:t>
            </a:r>
          </a:p>
          <a:p>
            <a:pPr marL="293248" indent="-293248">
              <a:lnSpc>
                <a:spcPct val="107000"/>
              </a:lnSpc>
              <a:spcAft>
                <a:spcPts val="684"/>
              </a:spcAft>
              <a:buFont typeface="+mj-lt"/>
              <a:buAutoNum type="arabicPeriod"/>
              <a:tabLst>
                <a:tab pos="390997" algn="l"/>
              </a:tabLst>
            </a:pPr>
            <a:r>
              <a:rPr lang="sl-SI" sz="4500" b="1" dirty="0">
                <a:solidFill>
                  <a:srgbClr val="00849A"/>
                </a:solidFill>
                <a:latin typeface="Calibri" panose="020F0502020204030204" pitchFamily="34" charset="0"/>
                <a:ea typeface="Calibri" panose="020F0502020204030204" pitchFamily="34" charset="0"/>
                <a:cs typeface="Calibri" panose="020F0502020204030204" pitchFamily="34" charset="0"/>
              </a:rPr>
              <a:t>Podpora eksperimentiranju in spodbujanje tveganja</a:t>
            </a:r>
            <a:r>
              <a:rPr lang="sl-SI" sz="4500" dirty="0">
                <a:solidFill>
                  <a:srgbClr val="00849A"/>
                </a:solidFill>
                <a:latin typeface="Calibri" panose="020F0502020204030204" pitchFamily="34" charset="0"/>
                <a:ea typeface="Calibri" panose="020F0502020204030204" pitchFamily="34" charset="0"/>
                <a:cs typeface="Calibri" panose="020F0502020204030204" pitchFamily="34" charset="0"/>
              </a:rPr>
              <a:t>: Dijaki </a:t>
            </a:r>
            <a:r>
              <a:rPr lang="sl-SI" sz="4500" dirty="0">
                <a:latin typeface="Calibri" panose="020F0502020204030204" pitchFamily="34" charset="0"/>
                <a:ea typeface="Calibri" panose="020F0502020204030204" pitchFamily="34" charset="0"/>
                <a:cs typeface="Calibri" panose="020F0502020204030204" pitchFamily="34" charset="0"/>
              </a:rPr>
              <a:t> bi se morali naučiti, da so neuspehi del procesa učenja in da je pomembno vztrajati in se učiti iz napak. To spodbuja ustvarjalnost in inovativnost.</a:t>
            </a:r>
          </a:p>
          <a:p>
            <a:pPr marL="293248" indent="-293248">
              <a:lnSpc>
                <a:spcPct val="107000"/>
              </a:lnSpc>
              <a:spcAft>
                <a:spcPts val="684"/>
              </a:spcAft>
              <a:buFont typeface="+mj-lt"/>
              <a:buAutoNum type="arabicPeriod"/>
              <a:tabLst>
                <a:tab pos="390997" algn="l"/>
              </a:tabLst>
            </a:pPr>
            <a:r>
              <a:rPr lang="sl-SI" sz="4500" b="1" dirty="0">
                <a:solidFill>
                  <a:srgbClr val="00849A"/>
                </a:solidFill>
                <a:latin typeface="Calibri" panose="020F0502020204030204" pitchFamily="34" charset="0"/>
                <a:ea typeface="Calibri" panose="020F0502020204030204" pitchFamily="34" charset="0"/>
                <a:cs typeface="Calibri" panose="020F0502020204030204" pitchFamily="34" charset="0"/>
              </a:rPr>
              <a:t>Ustvarjanje okolja za sodelovanje in timsko delo</a:t>
            </a:r>
            <a:r>
              <a:rPr lang="sl-SI" sz="4500" dirty="0">
                <a:solidFill>
                  <a:srgbClr val="00849A"/>
                </a:solidFill>
                <a:latin typeface="Calibri" panose="020F0502020204030204" pitchFamily="34" charset="0"/>
                <a:ea typeface="Calibri" panose="020F0502020204030204" pitchFamily="34" charset="0"/>
                <a:cs typeface="Calibri" panose="020F0502020204030204" pitchFamily="34" charset="0"/>
              </a:rPr>
              <a:t>: Dijaki </a:t>
            </a:r>
            <a:r>
              <a:rPr lang="sl-SI" sz="4500" dirty="0">
                <a:latin typeface="Calibri" panose="020F0502020204030204" pitchFamily="34" charset="0"/>
                <a:ea typeface="Calibri" panose="020F0502020204030204" pitchFamily="34" charset="0"/>
                <a:cs typeface="Calibri" panose="020F0502020204030204" pitchFamily="34" charset="0"/>
              </a:rPr>
              <a:t> bi morali imeti priložnost sodelovati v skupinskih projektih, kjer se učijo delati v ekipi, izmenjavati ideje in reševati probleme skupaj.</a:t>
            </a:r>
          </a:p>
          <a:p>
            <a:pPr marL="0" indent="0">
              <a:buNone/>
            </a:pPr>
            <a:endParaRPr lang="sl-SI" dirty="0"/>
          </a:p>
        </p:txBody>
      </p:sp>
    </p:spTree>
    <p:extLst>
      <p:ext uri="{BB962C8B-B14F-4D97-AF65-F5344CB8AC3E}">
        <p14:creationId xmlns:p14="http://schemas.microsoft.com/office/powerpoint/2010/main" val="4264496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F248856-570D-0E33-442B-67838D9EC015}"/>
              </a:ext>
            </a:extLst>
          </p:cNvPr>
          <p:cNvSpPr>
            <a:spLocks noGrp="1"/>
          </p:cNvSpPr>
          <p:nvPr>
            <p:ph type="title"/>
          </p:nvPr>
        </p:nvSpPr>
        <p:spPr/>
        <p:txBody>
          <a:bodyPr/>
          <a:lstStyle/>
          <a:p>
            <a:br>
              <a:rPr lang="sl-SI" b="1" dirty="0"/>
            </a:br>
            <a:r>
              <a:rPr lang="sl-SI" b="1" dirty="0"/>
              <a:t>O</a:t>
            </a:r>
            <a:r>
              <a:rPr lang="sl-SI" dirty="0"/>
              <a:t>bčutljive (kontroverzne) teme pri pouku</a:t>
            </a:r>
          </a:p>
        </p:txBody>
      </p:sp>
      <p:sp>
        <p:nvSpPr>
          <p:cNvPr id="3" name="Označba mesta vsebine 2">
            <a:extLst>
              <a:ext uri="{FF2B5EF4-FFF2-40B4-BE49-F238E27FC236}">
                <a16:creationId xmlns:a16="http://schemas.microsoft.com/office/drawing/2014/main" id="{5ABFE5FF-E51E-DFB5-DBB1-2F26D7A8FE12}"/>
              </a:ext>
            </a:extLst>
          </p:cNvPr>
          <p:cNvSpPr>
            <a:spLocks noGrp="1"/>
          </p:cNvSpPr>
          <p:nvPr>
            <p:ph sz="half" idx="1"/>
          </p:nvPr>
        </p:nvSpPr>
        <p:spPr/>
        <p:txBody>
          <a:bodyPr/>
          <a:lstStyle/>
          <a:p>
            <a:pPr marL="0" indent="0">
              <a:buNone/>
            </a:pPr>
            <a:endParaRPr lang="sl-SI" dirty="0"/>
          </a:p>
          <a:p>
            <a:pPr lvl="0"/>
            <a:r>
              <a:rPr lang="sl-SI" dirty="0"/>
              <a:t>Kako načrtovati in poučevati občutljive (kontroverzne) teme pri pouku?</a:t>
            </a:r>
          </a:p>
          <a:p>
            <a:pPr lvl="0"/>
            <a:r>
              <a:rPr lang="sl-SI" dirty="0"/>
              <a:t>Katere pristope uporabiti?</a:t>
            </a:r>
          </a:p>
          <a:p>
            <a:pPr lvl="0"/>
            <a:r>
              <a:rPr lang="sl-SI" dirty="0"/>
              <a:t>Kateri izzivi se pojavljajo in kako se soočati z njimi? </a:t>
            </a:r>
          </a:p>
          <a:p>
            <a:endParaRPr lang="sl-SI" dirty="0"/>
          </a:p>
        </p:txBody>
      </p:sp>
    </p:spTree>
    <p:extLst>
      <p:ext uri="{BB962C8B-B14F-4D97-AF65-F5344CB8AC3E}">
        <p14:creationId xmlns:p14="http://schemas.microsoft.com/office/powerpoint/2010/main" val="28945559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5BB9F87-E1C7-9ADF-1F74-B569D29CA5E3}"/>
              </a:ext>
            </a:extLst>
          </p:cNvPr>
          <p:cNvSpPr>
            <a:spLocks noGrp="1"/>
          </p:cNvSpPr>
          <p:nvPr>
            <p:ph type="title"/>
          </p:nvPr>
        </p:nvSpPr>
        <p:spPr/>
        <p:txBody>
          <a:bodyPr/>
          <a:lstStyle/>
          <a:p>
            <a:r>
              <a:rPr lang="sl-SI" dirty="0"/>
              <a:t>OBČUTLJIVE TEME</a:t>
            </a:r>
          </a:p>
        </p:txBody>
      </p:sp>
      <p:sp>
        <p:nvSpPr>
          <p:cNvPr id="3" name="Označba mesta vsebine 2">
            <a:extLst>
              <a:ext uri="{FF2B5EF4-FFF2-40B4-BE49-F238E27FC236}">
                <a16:creationId xmlns:a16="http://schemas.microsoft.com/office/drawing/2014/main" id="{3E528E70-7F81-5D74-8014-F2DE4E1BFEBF}"/>
              </a:ext>
            </a:extLst>
          </p:cNvPr>
          <p:cNvSpPr>
            <a:spLocks noGrp="1"/>
          </p:cNvSpPr>
          <p:nvPr>
            <p:ph sz="half" idx="1"/>
          </p:nvPr>
        </p:nvSpPr>
        <p:spPr/>
        <p:txBody>
          <a:bodyPr>
            <a:normAutofit/>
          </a:bodyPr>
          <a:lstStyle/>
          <a:p>
            <a:pPr lvl="0"/>
            <a:r>
              <a:rPr lang="sl-SI" dirty="0"/>
              <a:t>lahko povzročijo </a:t>
            </a:r>
            <a:r>
              <a:rPr lang="sl-SI" b="1" dirty="0"/>
              <a:t>stisko in/ali zadrego </a:t>
            </a:r>
            <a:r>
              <a:rPr lang="sl-SI" dirty="0"/>
              <a:t>pri dijaku, pri učitelju ali obeh (npr. spolnost, duševno zdravje, zloraba) (GCSE, 2017);</a:t>
            </a:r>
          </a:p>
          <a:p>
            <a:pPr lvl="0"/>
            <a:r>
              <a:rPr lang="sl-SI" dirty="0"/>
              <a:t>lahko sprožijo </a:t>
            </a:r>
            <a:r>
              <a:rPr lang="sl-SI" b="1" dirty="0"/>
              <a:t>močan čustven odziv</a:t>
            </a:r>
            <a:r>
              <a:rPr lang="sl-SI" dirty="0"/>
              <a:t>, pri čemer je občutljivost </a:t>
            </a:r>
            <a:r>
              <a:rPr lang="sl-SI" b="1" dirty="0"/>
              <a:t>povezana z izkušnjami </a:t>
            </a:r>
            <a:r>
              <a:rPr lang="sl-SI" dirty="0"/>
              <a:t>in trenutno realnostjo posameznikov (</a:t>
            </a:r>
            <a:r>
              <a:rPr lang="sl-SI" dirty="0" err="1"/>
              <a:t>Claire</a:t>
            </a:r>
            <a:r>
              <a:rPr lang="sl-SI" dirty="0"/>
              <a:t> Ellison, 2023).</a:t>
            </a:r>
          </a:p>
          <a:p>
            <a:r>
              <a:rPr lang="sl-SI" b="1" dirty="0"/>
              <a:t>Primeri: </a:t>
            </a:r>
            <a:r>
              <a:rPr lang="sl-SI" dirty="0"/>
              <a:t>spolnost, duševno zdravje, zlorabe (GCSE, 2017);</a:t>
            </a:r>
          </a:p>
          <a:p>
            <a:pPr marL="0" indent="0">
              <a:buNone/>
            </a:pPr>
            <a:endParaRPr lang="sl-SI" dirty="0"/>
          </a:p>
          <a:p>
            <a:pPr marL="0" indent="0">
              <a:buNone/>
            </a:pPr>
            <a:r>
              <a:rPr lang="sl-SI" b="1" dirty="0"/>
              <a:t>Pomembno: </a:t>
            </a:r>
            <a:r>
              <a:rPr lang="sl-SI" dirty="0"/>
              <a:t>varno okolje, skrb in </a:t>
            </a:r>
            <a:r>
              <a:rPr lang="sl-SI" dirty="0" err="1"/>
              <a:t>empatija,zaščita</a:t>
            </a:r>
            <a:r>
              <a:rPr lang="sl-SI" dirty="0"/>
              <a:t> posameznika</a:t>
            </a:r>
          </a:p>
          <a:p>
            <a:pPr marL="0" indent="0">
              <a:buNone/>
            </a:pPr>
            <a:endParaRPr lang="sl-SI" dirty="0"/>
          </a:p>
        </p:txBody>
      </p:sp>
    </p:spTree>
    <p:extLst>
      <p:ext uri="{BB962C8B-B14F-4D97-AF65-F5344CB8AC3E}">
        <p14:creationId xmlns:p14="http://schemas.microsoft.com/office/powerpoint/2010/main" val="3336104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E7D1D86-85E1-014D-BC19-CF45EE598150}"/>
              </a:ext>
            </a:extLst>
          </p:cNvPr>
          <p:cNvSpPr>
            <a:spLocks noGrp="1"/>
          </p:cNvSpPr>
          <p:nvPr>
            <p:ph type="title"/>
          </p:nvPr>
        </p:nvSpPr>
        <p:spPr>
          <a:solidFill>
            <a:schemeClr val="tx2">
              <a:lumMod val="10000"/>
              <a:lumOff val="90000"/>
            </a:schemeClr>
          </a:solidFill>
        </p:spPr>
        <p:txBody>
          <a:bodyPr>
            <a:normAutofit/>
          </a:bodyPr>
          <a:lstStyle/>
          <a:p>
            <a:r>
              <a:rPr lang="sl-SI" sz="3100" dirty="0"/>
              <a:t>VAJA: „Počutim se kot …“</a:t>
            </a:r>
            <a:br>
              <a:rPr lang="sl-SI" sz="5400" dirty="0">
                <a:solidFill>
                  <a:srgbClr val="FFC000"/>
                </a:solidFill>
              </a:rPr>
            </a:br>
            <a:r>
              <a:rPr lang="sl-SI" dirty="0">
                <a:solidFill>
                  <a:schemeClr val="accent1">
                    <a:lumMod val="60000"/>
                    <a:lumOff val="40000"/>
                  </a:schemeClr>
                </a:solidFill>
              </a:rPr>
              <a:t>Cilj: ozaveščanje občutij s pomočjo metafor</a:t>
            </a:r>
          </a:p>
        </p:txBody>
      </p:sp>
      <p:sp>
        <p:nvSpPr>
          <p:cNvPr id="3" name="Označba mesta vsebine 2">
            <a:extLst>
              <a:ext uri="{FF2B5EF4-FFF2-40B4-BE49-F238E27FC236}">
                <a16:creationId xmlns:a16="http://schemas.microsoft.com/office/drawing/2014/main" id="{0751CAE3-31A0-DC80-B025-373DE1463DCC}"/>
              </a:ext>
            </a:extLst>
          </p:cNvPr>
          <p:cNvSpPr>
            <a:spLocks noGrp="1"/>
          </p:cNvSpPr>
          <p:nvPr>
            <p:ph sz="half" idx="1"/>
          </p:nvPr>
        </p:nvSpPr>
        <p:spPr>
          <a:solidFill>
            <a:schemeClr val="accent2">
              <a:lumMod val="20000"/>
              <a:lumOff val="80000"/>
            </a:schemeClr>
          </a:solidFill>
        </p:spPr>
        <p:txBody>
          <a:bodyPr/>
          <a:lstStyle/>
          <a:p>
            <a:pPr marL="0" indent="0">
              <a:buNone/>
              <a:defRPr/>
            </a:pPr>
            <a:endParaRPr lang="sl-SI" dirty="0"/>
          </a:p>
          <a:p>
            <a:pPr marL="0" indent="0">
              <a:buNone/>
              <a:defRPr/>
            </a:pPr>
            <a:endParaRPr lang="sl-SI" dirty="0"/>
          </a:p>
          <a:p>
            <a:pPr marL="0" indent="0">
              <a:buNone/>
              <a:defRPr/>
            </a:pPr>
            <a:r>
              <a:rPr lang="sl-SI" dirty="0"/>
              <a:t>Izrazite svoje počutje s pomočjo:</a:t>
            </a:r>
          </a:p>
          <a:p>
            <a:pPr marL="0" indent="0">
              <a:buNone/>
              <a:defRPr/>
            </a:pPr>
            <a:endParaRPr lang="sl-SI" dirty="0"/>
          </a:p>
          <a:p>
            <a:pPr marL="0" indent="0">
              <a:buNone/>
              <a:defRPr/>
            </a:pPr>
            <a:r>
              <a:rPr lang="sl-SI" dirty="0"/>
              <a:t>Metafore (žival/knjižni/filmski junak/vreme …)</a:t>
            </a:r>
          </a:p>
          <a:p>
            <a:pPr marL="0" indent="0">
              <a:buNone/>
            </a:pPr>
            <a:endParaRPr lang="sl-SI" dirty="0"/>
          </a:p>
        </p:txBody>
      </p:sp>
    </p:spTree>
    <p:extLst>
      <p:ext uri="{BB962C8B-B14F-4D97-AF65-F5344CB8AC3E}">
        <p14:creationId xmlns:p14="http://schemas.microsoft.com/office/powerpoint/2010/main" val="3010341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FCCE80A-3C20-CA81-4C6A-7D8DC8B4BF26}"/>
              </a:ext>
            </a:extLst>
          </p:cNvPr>
          <p:cNvSpPr>
            <a:spLocks noGrp="1"/>
          </p:cNvSpPr>
          <p:nvPr>
            <p:ph type="title"/>
          </p:nvPr>
        </p:nvSpPr>
        <p:spPr/>
        <p:txBody>
          <a:bodyPr>
            <a:normAutofit fontScale="90000"/>
          </a:bodyPr>
          <a:lstStyle/>
          <a:p>
            <a:r>
              <a:rPr lang="sl-SI" sz="3100" dirty="0"/>
              <a:t>KZ</a:t>
            </a:r>
            <a:br>
              <a:rPr lang="sl-SI" sz="3100" dirty="0"/>
            </a:br>
            <a:r>
              <a:rPr lang="sl-SI" sz="3100" dirty="0"/>
              <a:t>Dijak razvija kritično razmišljanje o občutljivih temah,</a:t>
            </a:r>
            <a:br>
              <a:rPr lang="sl-SI" sz="3100" dirty="0"/>
            </a:br>
            <a:r>
              <a:rPr lang="sl-SI" sz="3100" dirty="0"/>
              <a:t> ki delijo mnenja v  družbi SC (1.2.2.1)</a:t>
            </a:r>
            <a:br>
              <a:rPr lang="sl-SI" dirty="0"/>
            </a:br>
            <a:endParaRPr lang="sl-SI" dirty="0"/>
          </a:p>
        </p:txBody>
      </p:sp>
      <p:sp>
        <p:nvSpPr>
          <p:cNvPr id="3" name="Označba mesta vsebine 2">
            <a:extLst>
              <a:ext uri="{FF2B5EF4-FFF2-40B4-BE49-F238E27FC236}">
                <a16:creationId xmlns:a16="http://schemas.microsoft.com/office/drawing/2014/main" id="{684EAED8-2FAD-8CFA-CC60-6C43D34D2D53}"/>
              </a:ext>
            </a:extLst>
          </p:cNvPr>
          <p:cNvSpPr>
            <a:spLocks noGrp="1"/>
          </p:cNvSpPr>
          <p:nvPr>
            <p:ph sz="half" idx="1"/>
          </p:nvPr>
        </p:nvSpPr>
        <p:spPr/>
        <p:txBody>
          <a:bodyPr/>
          <a:lstStyle/>
          <a:p>
            <a:pPr marL="0" indent="0">
              <a:buNone/>
            </a:pPr>
            <a:endParaRPr lang="sl-SI" dirty="0"/>
          </a:p>
        </p:txBody>
      </p:sp>
      <p:grpSp>
        <p:nvGrpSpPr>
          <p:cNvPr id="16" name="Group 60">
            <a:extLst>
              <a:ext uri="{FF2B5EF4-FFF2-40B4-BE49-F238E27FC236}">
                <a16:creationId xmlns:a16="http://schemas.microsoft.com/office/drawing/2014/main" id="{FE21CA31-F1C2-2ED0-DE33-84461E5B4C41}"/>
              </a:ext>
            </a:extLst>
          </p:cNvPr>
          <p:cNvGrpSpPr>
            <a:grpSpLocks/>
          </p:cNvGrpSpPr>
          <p:nvPr/>
        </p:nvGrpSpPr>
        <p:grpSpPr>
          <a:xfrm>
            <a:off x="2842895" y="1259840"/>
            <a:ext cx="2421255" cy="1133475"/>
            <a:chOff x="0" y="0"/>
            <a:chExt cx="2421255" cy="1133475"/>
          </a:xfrm>
        </p:grpSpPr>
        <p:pic>
          <p:nvPicPr>
            <p:cNvPr id="17" name="Image 61">
              <a:extLst>
                <a:ext uri="{FF2B5EF4-FFF2-40B4-BE49-F238E27FC236}">
                  <a16:creationId xmlns:a16="http://schemas.microsoft.com/office/drawing/2014/main" id="{020D05C8-09E0-4DFD-F3EC-18507ADC9F87}"/>
                </a:ext>
              </a:extLst>
            </p:cNvPr>
            <p:cNvPicPr/>
            <p:nvPr/>
          </p:nvPicPr>
          <p:blipFill>
            <a:blip r:embed="rId2" cstate="print"/>
            <a:stretch>
              <a:fillRect/>
            </a:stretch>
          </p:blipFill>
          <p:spPr>
            <a:xfrm>
              <a:off x="6350" y="6350"/>
              <a:ext cx="2408555" cy="1120775"/>
            </a:xfrm>
            <a:prstGeom prst="rect">
              <a:avLst/>
            </a:prstGeom>
          </p:spPr>
        </p:pic>
        <p:sp>
          <p:nvSpPr>
            <p:cNvPr id="18" name="Graphic 62">
              <a:extLst>
                <a:ext uri="{FF2B5EF4-FFF2-40B4-BE49-F238E27FC236}">
                  <a16:creationId xmlns:a16="http://schemas.microsoft.com/office/drawing/2014/main" id="{9D485581-4E2D-F856-3A54-8F8A6D2071B5}"/>
                </a:ext>
              </a:extLst>
            </p:cNvPr>
            <p:cNvSpPr/>
            <p:nvPr/>
          </p:nvSpPr>
          <p:spPr>
            <a:xfrm>
              <a:off x="6350" y="6350"/>
              <a:ext cx="2408555" cy="1120775"/>
            </a:xfrm>
            <a:custGeom>
              <a:avLst/>
              <a:gdLst/>
              <a:ahLst/>
              <a:cxnLst/>
              <a:rect l="l" t="t" r="r" b="b"/>
              <a:pathLst>
                <a:path w="2408555" h="1120775">
                  <a:moveTo>
                    <a:pt x="0" y="721487"/>
                  </a:moveTo>
                  <a:lnTo>
                    <a:pt x="1163574" y="721487"/>
                  </a:lnTo>
                  <a:lnTo>
                    <a:pt x="1163574" y="280288"/>
                  </a:lnTo>
                  <a:lnTo>
                    <a:pt x="924052" y="280288"/>
                  </a:lnTo>
                  <a:lnTo>
                    <a:pt x="1204214" y="0"/>
                  </a:lnTo>
                  <a:lnTo>
                    <a:pt x="1484503" y="280288"/>
                  </a:lnTo>
                  <a:lnTo>
                    <a:pt x="1244854" y="280288"/>
                  </a:lnTo>
                  <a:lnTo>
                    <a:pt x="1244854" y="721487"/>
                  </a:lnTo>
                  <a:lnTo>
                    <a:pt x="2408555" y="721487"/>
                  </a:lnTo>
                  <a:lnTo>
                    <a:pt x="2408555" y="1120775"/>
                  </a:lnTo>
                  <a:lnTo>
                    <a:pt x="0" y="1120775"/>
                  </a:lnTo>
                  <a:lnTo>
                    <a:pt x="0" y="721487"/>
                  </a:lnTo>
                  <a:close/>
                </a:path>
              </a:pathLst>
            </a:custGeom>
            <a:ln w="12700">
              <a:solidFill>
                <a:srgbClr val="E97031"/>
              </a:solidFill>
              <a:prstDash val="solid"/>
            </a:ln>
          </p:spPr>
          <p:txBody>
            <a:bodyPr wrap="square" lIns="0" tIns="0" rIns="0" bIns="0" rtlCol="0">
              <a:prstTxWarp prst="textNoShape">
                <a:avLst/>
              </a:prstTxWarp>
              <a:noAutofit/>
            </a:bodyPr>
            <a:lstStyle/>
            <a:p>
              <a:endParaRPr lang="sl-SI"/>
            </a:p>
          </p:txBody>
        </p:sp>
        <p:sp>
          <p:nvSpPr>
            <p:cNvPr id="19" name="Textbox 63">
              <a:extLst>
                <a:ext uri="{FF2B5EF4-FFF2-40B4-BE49-F238E27FC236}">
                  <a16:creationId xmlns:a16="http://schemas.microsoft.com/office/drawing/2014/main" id="{C3008584-99A5-0445-BD63-9BAF6623FB69}"/>
                </a:ext>
              </a:extLst>
            </p:cNvPr>
            <p:cNvSpPr txBox="1"/>
            <p:nvPr/>
          </p:nvSpPr>
          <p:spPr>
            <a:xfrm>
              <a:off x="0" y="0"/>
              <a:ext cx="2421255" cy="1133475"/>
            </a:xfrm>
            <a:prstGeom prst="rect">
              <a:avLst/>
            </a:prstGeom>
          </p:spPr>
          <p:txBody>
            <a:bodyPr wrap="square" lIns="0" tIns="0" rIns="0" bIns="0" rtlCol="0">
              <a:noAutofit/>
            </a:bodyPr>
            <a:lstStyle/>
            <a:p>
              <a:pPr>
                <a:buNone/>
              </a:pPr>
              <a:r>
                <a:rPr lang="sl-SI" sz="1800">
                  <a:effectLst/>
                  <a:latin typeface="Calibri" panose="020F0502020204030204" pitchFamily="34" charset="0"/>
                  <a:ea typeface="Calibri" panose="020F0502020204030204" pitchFamily="34" charset="0"/>
                </a:rPr>
                <a:t> </a:t>
              </a:r>
              <a:endParaRPr lang="sl-SI" sz="1100">
                <a:effectLst/>
                <a:latin typeface="Calibri" panose="020F0502020204030204" pitchFamily="34" charset="0"/>
                <a:ea typeface="Calibri" panose="020F0502020204030204" pitchFamily="34" charset="0"/>
              </a:endParaRPr>
            </a:p>
            <a:p>
              <a:pPr>
                <a:spcBef>
                  <a:spcPts val="1775"/>
                </a:spcBef>
                <a:buNone/>
              </a:pPr>
              <a:r>
                <a:rPr lang="sl-SI" sz="1800">
                  <a:effectLst/>
                  <a:latin typeface="Calibri" panose="020F0502020204030204" pitchFamily="34" charset="0"/>
                  <a:ea typeface="Calibri" panose="020F0502020204030204" pitchFamily="34" charset="0"/>
                </a:rPr>
                <a:t> </a:t>
              </a:r>
              <a:endParaRPr lang="sl-SI" sz="1100">
                <a:effectLst/>
                <a:latin typeface="Calibri" panose="020F0502020204030204" pitchFamily="34" charset="0"/>
                <a:ea typeface="Calibri" panose="020F0502020204030204" pitchFamily="34" charset="0"/>
              </a:endParaRPr>
            </a:p>
            <a:p>
              <a:pPr marL="568960">
                <a:buNone/>
              </a:pPr>
              <a:r>
                <a:rPr lang="sl-SI" sz="1800">
                  <a:effectLst/>
                  <a:latin typeface="Calibri" panose="020F0502020204030204" pitchFamily="34" charset="0"/>
                  <a:ea typeface="Calibri" panose="020F0502020204030204" pitchFamily="34" charset="0"/>
                </a:rPr>
                <a:t>KAJ</a:t>
              </a:r>
              <a:r>
                <a:rPr lang="sl-SI" sz="1800" spc="-65">
                  <a:effectLst/>
                  <a:latin typeface="Calibri" panose="020F0502020204030204" pitchFamily="34" charset="0"/>
                  <a:ea typeface="Calibri" panose="020F0502020204030204" pitchFamily="34" charset="0"/>
                </a:rPr>
                <a:t> </a:t>
              </a:r>
              <a:r>
                <a:rPr lang="sl-SI" sz="1800">
                  <a:effectLst/>
                  <a:latin typeface="Calibri" panose="020F0502020204030204" pitchFamily="34" charset="0"/>
                  <a:ea typeface="Calibri" panose="020F0502020204030204" pitchFamily="34" charset="0"/>
                </a:rPr>
                <a:t>in</a:t>
              </a:r>
              <a:r>
                <a:rPr lang="sl-SI" sz="1800" spc="-85">
                  <a:effectLst/>
                  <a:latin typeface="Calibri" panose="020F0502020204030204" pitchFamily="34" charset="0"/>
                  <a:ea typeface="Calibri" panose="020F0502020204030204" pitchFamily="34" charset="0"/>
                </a:rPr>
                <a:t> </a:t>
              </a:r>
              <a:r>
                <a:rPr lang="sl-SI" sz="1800" spc="-10">
                  <a:effectLst/>
                  <a:latin typeface="Calibri" panose="020F0502020204030204" pitchFamily="34" charset="0"/>
                  <a:ea typeface="Calibri" panose="020F0502020204030204" pitchFamily="34" charset="0"/>
                </a:rPr>
                <a:t>KAKO?</a:t>
              </a:r>
              <a:endParaRPr lang="sl-SI" sz="1100">
                <a:effectLst/>
                <a:latin typeface="Calibri" panose="020F0502020204030204" pitchFamily="34" charset="0"/>
                <a:ea typeface="Calibri" panose="020F0502020204030204" pitchFamily="34" charset="0"/>
              </a:endParaRPr>
            </a:p>
          </p:txBody>
        </p:sp>
      </p:grpSp>
      <p:grpSp>
        <p:nvGrpSpPr>
          <p:cNvPr id="20" name="Group 72">
            <a:extLst>
              <a:ext uri="{FF2B5EF4-FFF2-40B4-BE49-F238E27FC236}">
                <a16:creationId xmlns:a16="http://schemas.microsoft.com/office/drawing/2014/main" id="{4FBB81E3-0AAC-1885-15C9-76B663AFD20D}"/>
              </a:ext>
            </a:extLst>
          </p:cNvPr>
          <p:cNvGrpSpPr>
            <a:grpSpLocks/>
          </p:cNvGrpSpPr>
          <p:nvPr/>
        </p:nvGrpSpPr>
        <p:grpSpPr>
          <a:xfrm>
            <a:off x="5270500" y="2109470"/>
            <a:ext cx="6189345" cy="3605530"/>
            <a:chOff x="0" y="0"/>
            <a:chExt cx="5967095" cy="2543810"/>
          </a:xfrm>
        </p:grpSpPr>
        <p:pic>
          <p:nvPicPr>
            <p:cNvPr id="21" name="Image 73" descr="Slika, ki vsebuje besede besedilo, posnetek zaslona, pisava, dokument  Vsebina, ustvarjena z UI, morda ni pravilna.">
              <a:extLst>
                <a:ext uri="{FF2B5EF4-FFF2-40B4-BE49-F238E27FC236}">
                  <a16:creationId xmlns:a16="http://schemas.microsoft.com/office/drawing/2014/main" id="{577F433D-3102-E7B3-8475-F033378A30A3}"/>
                </a:ext>
              </a:extLst>
            </p:cNvPr>
            <p:cNvPicPr/>
            <p:nvPr/>
          </p:nvPicPr>
          <p:blipFill>
            <a:blip r:embed="rId3" cstate="print"/>
            <a:stretch>
              <a:fillRect/>
            </a:stretch>
          </p:blipFill>
          <p:spPr>
            <a:xfrm>
              <a:off x="0" y="0"/>
              <a:ext cx="5966833" cy="2543565"/>
            </a:xfrm>
            <a:prstGeom prst="rect">
              <a:avLst/>
            </a:prstGeom>
          </p:spPr>
        </p:pic>
        <p:pic>
          <p:nvPicPr>
            <p:cNvPr id="22" name="Image 74">
              <a:extLst>
                <a:ext uri="{FF2B5EF4-FFF2-40B4-BE49-F238E27FC236}">
                  <a16:creationId xmlns:a16="http://schemas.microsoft.com/office/drawing/2014/main" id="{A05BA5E7-639D-A34E-BE88-1886F27455F1}"/>
                </a:ext>
              </a:extLst>
            </p:cNvPr>
            <p:cNvPicPr/>
            <p:nvPr/>
          </p:nvPicPr>
          <p:blipFill>
            <a:blip r:embed="rId4" cstate="print"/>
            <a:stretch>
              <a:fillRect/>
            </a:stretch>
          </p:blipFill>
          <p:spPr>
            <a:xfrm>
              <a:off x="4454564" y="977693"/>
              <a:ext cx="1177671" cy="1059827"/>
            </a:xfrm>
            <a:prstGeom prst="rect">
              <a:avLst/>
            </a:prstGeom>
          </p:spPr>
        </p:pic>
        <p:sp>
          <p:nvSpPr>
            <p:cNvPr id="23" name="Graphic 75">
              <a:extLst>
                <a:ext uri="{FF2B5EF4-FFF2-40B4-BE49-F238E27FC236}">
                  <a16:creationId xmlns:a16="http://schemas.microsoft.com/office/drawing/2014/main" id="{9202F8C0-F260-C4A6-B765-D2980B05F67D}"/>
                </a:ext>
              </a:extLst>
            </p:cNvPr>
            <p:cNvSpPr/>
            <p:nvPr/>
          </p:nvSpPr>
          <p:spPr>
            <a:xfrm>
              <a:off x="4454564" y="977693"/>
              <a:ext cx="1177925" cy="1060450"/>
            </a:xfrm>
            <a:custGeom>
              <a:avLst/>
              <a:gdLst/>
              <a:ahLst/>
              <a:cxnLst/>
              <a:rect l="l" t="t" r="r" b="b"/>
              <a:pathLst>
                <a:path w="1177925" h="1060450">
                  <a:moveTo>
                    <a:pt x="0" y="682244"/>
                  </a:moveTo>
                  <a:lnTo>
                    <a:pt x="550418" y="682244"/>
                  </a:lnTo>
                  <a:lnTo>
                    <a:pt x="550418" y="264922"/>
                  </a:lnTo>
                  <a:lnTo>
                    <a:pt x="323850" y="264922"/>
                  </a:lnTo>
                  <a:lnTo>
                    <a:pt x="588772" y="0"/>
                  </a:lnTo>
                  <a:lnTo>
                    <a:pt x="853821" y="264922"/>
                  </a:lnTo>
                  <a:lnTo>
                    <a:pt x="627253" y="264922"/>
                  </a:lnTo>
                  <a:lnTo>
                    <a:pt x="627253" y="682244"/>
                  </a:lnTo>
                  <a:lnTo>
                    <a:pt x="1177671" y="682244"/>
                  </a:lnTo>
                  <a:lnTo>
                    <a:pt x="1177671" y="1059827"/>
                  </a:lnTo>
                  <a:lnTo>
                    <a:pt x="0" y="1059827"/>
                  </a:lnTo>
                  <a:lnTo>
                    <a:pt x="0" y="682244"/>
                  </a:lnTo>
                  <a:close/>
                </a:path>
              </a:pathLst>
            </a:custGeom>
            <a:ln w="12699">
              <a:solidFill>
                <a:srgbClr val="E97031"/>
              </a:solidFill>
              <a:prstDash val="solid"/>
            </a:ln>
          </p:spPr>
          <p:txBody>
            <a:bodyPr wrap="square" lIns="0" tIns="0" rIns="0" bIns="0" rtlCol="0">
              <a:prstTxWarp prst="textNoShape">
                <a:avLst/>
              </a:prstTxWarp>
              <a:noAutofit/>
            </a:bodyPr>
            <a:lstStyle/>
            <a:p>
              <a:endParaRPr lang="sl-SI"/>
            </a:p>
          </p:txBody>
        </p:sp>
        <p:sp>
          <p:nvSpPr>
            <p:cNvPr id="24" name="Textbox 76">
              <a:extLst>
                <a:ext uri="{FF2B5EF4-FFF2-40B4-BE49-F238E27FC236}">
                  <a16:creationId xmlns:a16="http://schemas.microsoft.com/office/drawing/2014/main" id="{B2DE7EB0-EFBF-0FB2-07B4-F3622ED735A0}"/>
                </a:ext>
              </a:extLst>
            </p:cNvPr>
            <p:cNvSpPr txBox="1"/>
            <p:nvPr/>
          </p:nvSpPr>
          <p:spPr>
            <a:xfrm>
              <a:off x="4710723" y="1708612"/>
              <a:ext cx="678815" cy="279400"/>
            </a:xfrm>
            <a:prstGeom prst="rect">
              <a:avLst/>
            </a:prstGeom>
          </p:spPr>
          <p:txBody>
            <a:bodyPr wrap="square" lIns="0" tIns="0" rIns="0" bIns="0" rtlCol="0">
              <a:noAutofit/>
            </a:bodyPr>
            <a:lstStyle/>
            <a:p>
              <a:pPr>
                <a:lnSpc>
                  <a:spcPts val="2175"/>
                </a:lnSpc>
                <a:buNone/>
              </a:pPr>
              <a:r>
                <a:rPr lang="sl-SI" sz="1800" spc="-10">
                  <a:effectLst/>
                  <a:latin typeface="Calibri" panose="020F0502020204030204" pitchFamily="34" charset="0"/>
                  <a:ea typeface="Calibri" panose="020F0502020204030204" pitchFamily="34" charset="0"/>
                </a:rPr>
                <a:t>KAKO?</a:t>
              </a:r>
              <a:endParaRPr lang="sl-SI" sz="1100">
                <a:effectLst/>
                <a:latin typeface="Calibri" panose="020F0502020204030204" pitchFamily="34" charset="0"/>
                <a:ea typeface="Calibri" panose="020F0502020204030204" pitchFamily="34" charset="0"/>
              </a:endParaRPr>
            </a:p>
          </p:txBody>
        </p:sp>
      </p:grpSp>
      <p:sp>
        <p:nvSpPr>
          <p:cNvPr id="25" name="Rectangle 24">
            <a:extLst>
              <a:ext uri="{FF2B5EF4-FFF2-40B4-BE49-F238E27FC236}">
                <a16:creationId xmlns:a16="http://schemas.microsoft.com/office/drawing/2014/main" id="{DA18CE3A-6EF9-F10E-28B5-CD4A9E5B4BC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sp>
        <p:nvSpPr>
          <p:cNvPr id="26" name="Rectangle 26">
            <a:extLst>
              <a:ext uri="{FF2B5EF4-FFF2-40B4-BE49-F238E27FC236}">
                <a16:creationId xmlns:a16="http://schemas.microsoft.com/office/drawing/2014/main" id="{E2DAFC9B-4D6F-BED3-EB03-111D925F15CE}"/>
              </a:ext>
            </a:extLst>
          </p:cNvPr>
          <p:cNvSpPr>
            <a:spLocks noChangeArrowheads="1"/>
          </p:cNvSpPr>
          <p:nvPr/>
        </p:nvSpPr>
        <p:spPr bwMode="auto">
          <a:xfrm>
            <a:off x="295835" y="2334200"/>
            <a:ext cx="12461315" cy="1651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99924" tIns="0" rIns="91440" bIns="50784" numCol="1" anchor="ctr" anchorCtr="0" compatLnSpc="1">
            <a:prstTxWarp prst="textNoShape">
              <a:avLst/>
            </a:prstTxWarp>
            <a:spAutoFit/>
          </a:bodyPr>
          <a:lstStyle>
            <a:lvl1pPr eaLnBrk="0" fontAlgn="base" hangingPunct="0">
              <a:spcBef>
                <a:spcPct val="0"/>
              </a:spcBef>
              <a:spcAft>
                <a:spcPct val="0"/>
              </a:spcAft>
              <a:tabLst>
                <a:tab pos="541338" algn="l"/>
              </a:tabLst>
              <a:defRPr>
                <a:solidFill>
                  <a:schemeClr val="tx1"/>
                </a:solidFill>
                <a:latin typeface="Arial" panose="020B0604020202020204" pitchFamily="34" charset="0"/>
              </a:defRPr>
            </a:lvl1pPr>
            <a:lvl2pPr eaLnBrk="0" fontAlgn="base" hangingPunct="0">
              <a:spcBef>
                <a:spcPct val="0"/>
              </a:spcBef>
              <a:spcAft>
                <a:spcPct val="0"/>
              </a:spcAft>
              <a:tabLst>
                <a:tab pos="541338" algn="l"/>
              </a:tabLst>
              <a:defRPr>
                <a:solidFill>
                  <a:schemeClr val="tx1"/>
                </a:solidFill>
                <a:latin typeface="Arial" panose="020B0604020202020204" pitchFamily="34" charset="0"/>
              </a:defRPr>
            </a:lvl2pPr>
            <a:lvl3pPr eaLnBrk="0" fontAlgn="base" hangingPunct="0">
              <a:spcBef>
                <a:spcPct val="0"/>
              </a:spcBef>
              <a:spcAft>
                <a:spcPct val="0"/>
              </a:spcAft>
              <a:tabLst>
                <a:tab pos="541338" algn="l"/>
              </a:tabLst>
              <a:defRPr>
                <a:solidFill>
                  <a:schemeClr val="tx1"/>
                </a:solidFill>
                <a:latin typeface="Arial" panose="020B0604020202020204" pitchFamily="34" charset="0"/>
              </a:defRPr>
            </a:lvl3pPr>
            <a:lvl4pPr eaLnBrk="0" fontAlgn="base" hangingPunct="0">
              <a:spcBef>
                <a:spcPct val="0"/>
              </a:spcBef>
              <a:spcAft>
                <a:spcPct val="0"/>
              </a:spcAft>
              <a:tabLst>
                <a:tab pos="541338" algn="l"/>
              </a:tabLst>
              <a:defRPr>
                <a:solidFill>
                  <a:schemeClr val="tx1"/>
                </a:solidFill>
                <a:latin typeface="Arial" panose="020B0604020202020204" pitchFamily="34" charset="0"/>
              </a:defRPr>
            </a:lvl4pPr>
            <a:lvl5pPr eaLnBrk="0" fontAlgn="base" hangingPunct="0">
              <a:spcBef>
                <a:spcPct val="0"/>
              </a:spcBef>
              <a:spcAft>
                <a:spcPct val="0"/>
              </a:spcAft>
              <a:tabLst>
                <a:tab pos="541338" algn="l"/>
              </a:tabLst>
              <a:defRPr>
                <a:solidFill>
                  <a:schemeClr val="tx1"/>
                </a:solidFill>
                <a:latin typeface="Arial" panose="020B0604020202020204" pitchFamily="34" charset="0"/>
              </a:defRPr>
            </a:lvl5pPr>
            <a:lvl6pPr eaLnBrk="0" fontAlgn="base" hangingPunct="0">
              <a:spcBef>
                <a:spcPct val="0"/>
              </a:spcBef>
              <a:spcAft>
                <a:spcPct val="0"/>
              </a:spcAft>
              <a:tabLst>
                <a:tab pos="541338" algn="l"/>
              </a:tabLst>
              <a:defRPr>
                <a:solidFill>
                  <a:schemeClr val="tx1"/>
                </a:solidFill>
                <a:latin typeface="Arial" panose="020B0604020202020204" pitchFamily="34" charset="0"/>
              </a:defRPr>
            </a:lvl6pPr>
            <a:lvl7pPr eaLnBrk="0" fontAlgn="base" hangingPunct="0">
              <a:spcBef>
                <a:spcPct val="0"/>
              </a:spcBef>
              <a:spcAft>
                <a:spcPct val="0"/>
              </a:spcAft>
              <a:tabLst>
                <a:tab pos="541338" algn="l"/>
              </a:tabLst>
              <a:defRPr>
                <a:solidFill>
                  <a:schemeClr val="tx1"/>
                </a:solidFill>
                <a:latin typeface="Arial" panose="020B0604020202020204" pitchFamily="34" charset="0"/>
              </a:defRPr>
            </a:lvl7pPr>
            <a:lvl8pPr eaLnBrk="0" fontAlgn="base" hangingPunct="0">
              <a:spcBef>
                <a:spcPct val="0"/>
              </a:spcBef>
              <a:spcAft>
                <a:spcPct val="0"/>
              </a:spcAft>
              <a:tabLst>
                <a:tab pos="541338" algn="l"/>
              </a:tabLst>
              <a:defRPr>
                <a:solidFill>
                  <a:schemeClr val="tx1"/>
                </a:solidFill>
                <a:latin typeface="Arial" panose="020B0604020202020204" pitchFamily="34" charset="0"/>
              </a:defRPr>
            </a:lvl8pPr>
            <a:lvl9pPr eaLnBrk="0" fontAlgn="base" hangingPunct="0">
              <a:spcBef>
                <a:spcPct val="0"/>
              </a:spcBef>
              <a:spcAft>
                <a:spcPct val="0"/>
              </a:spcAft>
              <a:tabLst>
                <a:tab pos="54133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41338" algn="l"/>
              </a:tabLst>
            </a:pPr>
            <a:endParaRPr kumimoji="0" lang="sl-SI" altLang="sl-SI" sz="2800" b="1" i="0" u="none" strike="noStrike" cap="none" normalizeH="0" baseline="0" dirty="0">
              <a:ln>
                <a:noFill/>
              </a:ln>
              <a:solidFill>
                <a:schemeClr val="tx1"/>
              </a:solidFill>
              <a:effectLst/>
              <a:latin typeface="Arial" panose="020B0604020202020204" pitchFamily="34" charset="0"/>
              <a:ea typeface="Calibri" panose="020F0502020204030204" pitchFamily="34" charset="0"/>
            </a:endParaRPr>
          </a:p>
          <a:p>
            <a:pPr marL="0" marR="0" lvl="0" indent="342900" algn="l" defTabSz="914400" rtl="0" eaLnBrk="0" fontAlgn="base" latinLnBrk="0" hangingPunct="0">
              <a:lnSpc>
                <a:spcPct val="100000"/>
              </a:lnSpc>
              <a:spcBef>
                <a:spcPct val="0"/>
              </a:spcBef>
              <a:spcAft>
                <a:spcPct val="0"/>
              </a:spcAft>
              <a:buClrTx/>
              <a:buSzTx/>
              <a:buFontTx/>
              <a:buNone/>
              <a:tabLst>
                <a:tab pos="541338" algn="l"/>
              </a:tabLst>
            </a:pPr>
            <a:r>
              <a:rPr kumimoji="0" lang="sl-SI" altLang="sl-SI" sz="2800" b="1" i="0" u="none" strike="noStrike" cap="none" normalizeH="0" baseline="0" dirty="0">
                <a:ln>
                  <a:noFill/>
                </a:ln>
                <a:solidFill>
                  <a:schemeClr val="tx1"/>
                </a:solidFill>
                <a:effectLst/>
                <a:latin typeface="Arial" panose="020B0604020202020204" pitchFamily="34" charset="0"/>
                <a:ea typeface="Calibri" panose="020F0502020204030204" pitchFamily="34" charset="0"/>
              </a:rPr>
              <a:t>Kaj je bistveno?</a:t>
            </a:r>
          </a:p>
          <a:p>
            <a:pPr indent="342900"/>
            <a:r>
              <a:rPr lang="sl-SI" b="1" dirty="0"/>
              <a:t>iz didaktičnih priporočil …</a:t>
            </a:r>
          </a:p>
          <a:p>
            <a:pPr marL="0" marR="0" lvl="0" indent="342900" algn="l" defTabSz="914400" rtl="0" eaLnBrk="0" fontAlgn="base" latinLnBrk="0" hangingPunct="0">
              <a:lnSpc>
                <a:spcPct val="100000"/>
              </a:lnSpc>
              <a:spcBef>
                <a:spcPct val="0"/>
              </a:spcBef>
              <a:spcAft>
                <a:spcPct val="0"/>
              </a:spcAft>
              <a:buClrTx/>
              <a:buSzTx/>
              <a:buFontTx/>
              <a:buNone/>
              <a:tabLst>
                <a:tab pos="541338" algn="l"/>
              </a:tabLst>
            </a:pPr>
            <a:endParaRPr kumimoji="0" lang="sl-SI" altLang="sl-SI" sz="1200" b="0" i="0" u="none" strike="noStrike" cap="none" normalizeH="0" baseline="0" dirty="0">
              <a:ln>
                <a:noFill/>
              </a:ln>
              <a:solidFill>
                <a:schemeClr val="tx1"/>
              </a:solidFill>
              <a:effectLst/>
              <a:latin typeface="Arial" panose="020B0604020202020204" pitchFamily="34" charset="0"/>
            </a:endParaRPr>
          </a:p>
          <a:p>
            <a:pPr marL="0" marR="0" lvl="0" indent="342900" algn="l" defTabSz="914400" rtl="0" eaLnBrk="0" fontAlgn="base" latinLnBrk="0" hangingPunct="0">
              <a:lnSpc>
                <a:spcPct val="100000"/>
              </a:lnSpc>
              <a:spcBef>
                <a:spcPct val="0"/>
              </a:spcBef>
              <a:spcAft>
                <a:spcPct val="0"/>
              </a:spcAft>
              <a:buClrTx/>
              <a:buSzTx/>
              <a:buFontTx/>
              <a:buNone/>
              <a:tabLst>
                <a:tab pos="541338" algn="l"/>
              </a:tabLst>
            </a:pPr>
            <a:endParaRPr kumimoji="0" lang="sl-SI" altLang="sl-SI"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901671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5CF8F02-AD0B-E991-D867-98F04FA1E981}"/>
              </a:ext>
            </a:extLst>
          </p:cNvPr>
          <p:cNvSpPr>
            <a:spLocks noGrp="1"/>
          </p:cNvSpPr>
          <p:nvPr>
            <p:ph type="title"/>
          </p:nvPr>
        </p:nvSpPr>
        <p:spPr>
          <a:xfrm>
            <a:off x="838199" y="511775"/>
            <a:ext cx="10515601" cy="1088426"/>
          </a:xfrm>
        </p:spPr>
        <p:txBody>
          <a:bodyPr>
            <a:normAutofit fontScale="90000"/>
          </a:bodyPr>
          <a:lstStyle/>
          <a:p>
            <a:r>
              <a:rPr lang="sl-SI" spc="-70" dirty="0">
                <a:solidFill>
                  <a:srgbClr val="007B92"/>
                </a:solidFill>
                <a:latin typeface="Calibri" panose="020F0502020204030204" pitchFamily="34" charset="0"/>
                <a:ea typeface="Calibri" panose="020F0502020204030204" pitchFamily="34" charset="0"/>
              </a:rPr>
              <a:t>Kontroverzne</a:t>
            </a:r>
            <a:r>
              <a:rPr lang="sl-SI" spc="-100" dirty="0">
                <a:solidFill>
                  <a:srgbClr val="007B92"/>
                </a:solidFill>
                <a:latin typeface="Calibri" panose="020F0502020204030204" pitchFamily="34" charset="0"/>
                <a:ea typeface="Calibri" panose="020F0502020204030204" pitchFamily="34" charset="0"/>
              </a:rPr>
              <a:t> </a:t>
            </a:r>
            <a:r>
              <a:rPr lang="sl-SI" spc="-20" dirty="0">
                <a:solidFill>
                  <a:srgbClr val="007B92"/>
                </a:solidFill>
                <a:latin typeface="Calibri" panose="020F0502020204030204" pitchFamily="34" charset="0"/>
                <a:ea typeface="Calibri" panose="020F0502020204030204" pitchFamily="34" charset="0"/>
              </a:rPr>
              <a:t>teme                  </a:t>
            </a:r>
            <a:r>
              <a:rPr lang="sl-SI" sz="3200" spc="-20" dirty="0">
                <a:solidFill>
                  <a:srgbClr val="007B92"/>
                </a:solidFill>
                <a:latin typeface="Calibri" panose="020F0502020204030204" pitchFamily="34" charset="0"/>
                <a:ea typeface="Calibri" panose="020F0502020204030204" pitchFamily="34" charset="0"/>
              </a:rPr>
              <a:t>Občutljive</a:t>
            </a:r>
            <a:r>
              <a:rPr lang="sl-SI" sz="3200" spc="-105" dirty="0">
                <a:solidFill>
                  <a:srgbClr val="007B92"/>
                </a:solidFill>
                <a:latin typeface="Calibri" panose="020F0502020204030204" pitchFamily="34" charset="0"/>
                <a:ea typeface="Calibri" panose="020F0502020204030204" pitchFamily="34" charset="0"/>
              </a:rPr>
              <a:t> </a:t>
            </a:r>
            <a:r>
              <a:rPr lang="sl-SI" sz="3200" spc="-20" dirty="0">
                <a:solidFill>
                  <a:srgbClr val="007B92"/>
                </a:solidFill>
                <a:latin typeface="Calibri" panose="020F0502020204030204" pitchFamily="34" charset="0"/>
                <a:ea typeface="Calibri" panose="020F0502020204030204" pitchFamily="34" charset="0"/>
              </a:rPr>
              <a:t>teme</a:t>
            </a:r>
            <a:br>
              <a:rPr lang="sl-SI" sz="3200" dirty="0">
                <a:latin typeface="Calibri" panose="020F0502020204030204" pitchFamily="34" charset="0"/>
                <a:ea typeface="Calibri" panose="020F0502020204030204" pitchFamily="34" charset="0"/>
              </a:rPr>
            </a:br>
            <a:br>
              <a:rPr lang="sl-SI" sz="1100" dirty="0">
                <a:latin typeface="Calibri" panose="020F0502020204030204" pitchFamily="34" charset="0"/>
                <a:ea typeface="Calibri" panose="020F0502020204030204" pitchFamily="34" charset="0"/>
              </a:rPr>
            </a:br>
            <a:endParaRPr lang="sl-SI" dirty="0"/>
          </a:p>
        </p:txBody>
      </p:sp>
      <p:sp>
        <p:nvSpPr>
          <p:cNvPr id="3" name="Označba mesta vsebine 2">
            <a:extLst>
              <a:ext uri="{FF2B5EF4-FFF2-40B4-BE49-F238E27FC236}">
                <a16:creationId xmlns:a16="http://schemas.microsoft.com/office/drawing/2014/main" id="{20919AB8-044F-A197-D292-1F4F4ECC2682}"/>
              </a:ext>
            </a:extLst>
          </p:cNvPr>
          <p:cNvSpPr>
            <a:spLocks noGrp="1"/>
          </p:cNvSpPr>
          <p:nvPr>
            <p:ph sz="half" idx="1"/>
          </p:nvPr>
        </p:nvSpPr>
        <p:spPr/>
        <p:txBody>
          <a:bodyPr>
            <a:normAutofit fontScale="85000" lnSpcReduction="10000"/>
          </a:bodyPr>
          <a:lstStyle/>
          <a:p>
            <a:pPr marL="0" indent="0">
              <a:buNone/>
            </a:pPr>
            <a:r>
              <a:rPr lang="sl-SI" dirty="0"/>
              <a:t>Zbujajo </a:t>
            </a:r>
            <a:r>
              <a:rPr lang="sl-SI" b="1" dirty="0"/>
              <a:t>močna čustva </a:t>
            </a:r>
            <a:r>
              <a:rPr lang="sl-SI" dirty="0"/>
              <a:t>in delijo mnenja v skupnosti in družbi (Svet Evrope, 2025);</a:t>
            </a:r>
          </a:p>
          <a:p>
            <a:pPr marL="0" indent="0">
              <a:buNone/>
            </a:pPr>
            <a:r>
              <a:rPr lang="sl-SI" dirty="0"/>
              <a:t>Kontroverzne postanejo, ko imajo ljudje </a:t>
            </a:r>
            <a:r>
              <a:rPr lang="sl-SI" b="1" dirty="0"/>
              <a:t>nasprotujoča si ali različna stališča</a:t>
            </a:r>
            <a:r>
              <a:rPr lang="sl-SI" dirty="0"/>
              <a:t>. Ljudje imajo lahko o določenem vprašanju </a:t>
            </a:r>
            <a:r>
              <a:rPr lang="sl-SI" b="1" dirty="0"/>
              <a:t>močna prepričanja in čustva</a:t>
            </a:r>
            <a:r>
              <a:rPr lang="sl-SI" dirty="0"/>
              <a:t>, kar lahko vodi do kompleksnih čustvenih odzivov (GCSE, 2017);</a:t>
            </a:r>
          </a:p>
          <a:p>
            <a:pPr marL="0" indent="0">
              <a:buNone/>
            </a:pPr>
            <a:r>
              <a:rPr lang="sl-SI" b="1" dirty="0"/>
              <a:t> Primeri: </a:t>
            </a:r>
            <a:r>
              <a:rPr lang="sl-SI" dirty="0"/>
              <a:t>evtanazija, pravice živali, splav, gensko inženirstvo (</a:t>
            </a:r>
            <a:r>
              <a:rPr lang="sl-SI" dirty="0" err="1"/>
              <a:t>Rydenfelt</a:t>
            </a:r>
            <a:r>
              <a:rPr lang="sl-SI" dirty="0"/>
              <a:t>, 2023); holokavst, II. svetovna vojna, jugoslovanska povojna zgodovina … (</a:t>
            </a:r>
            <a:r>
              <a:rPr lang="sl-SI" dirty="0" err="1"/>
              <a:t>Stradling</a:t>
            </a:r>
            <a:r>
              <a:rPr lang="sl-SI" dirty="0"/>
              <a:t>, 2001)</a:t>
            </a:r>
          </a:p>
          <a:p>
            <a:pPr marL="0" indent="0">
              <a:buNone/>
            </a:pPr>
            <a:r>
              <a:rPr lang="sl-SI" b="1" dirty="0"/>
              <a:t>Pomembno: </a:t>
            </a:r>
            <a:r>
              <a:rPr lang="sl-SI" dirty="0" err="1"/>
              <a:t>Večperspektivnost</a:t>
            </a:r>
            <a:r>
              <a:rPr lang="sl-SI" dirty="0"/>
              <a:t>- iskati različne perspektive, argumentiranje, voden pogovor, jasna pravila v komunikaciji, jasen etični okvir</a:t>
            </a:r>
          </a:p>
          <a:p>
            <a:pPr marL="0" indent="0">
              <a:buNone/>
            </a:pPr>
            <a:r>
              <a:rPr lang="sl-SI" b="1" dirty="0"/>
              <a:t>nekatera občutljiva vprašanja niso nujno kontroverzna, druga pa so lahko </a:t>
            </a:r>
            <a:r>
              <a:rPr lang="sl-SI" dirty="0"/>
              <a:t>(pohabljanje ženskih spolnih organov, splav, spolna identiteta) (GCSE, 2017)</a:t>
            </a:r>
          </a:p>
          <a:p>
            <a:pPr marL="0" indent="0">
              <a:buNone/>
            </a:pPr>
            <a:endParaRPr lang="sl-SI" dirty="0"/>
          </a:p>
          <a:p>
            <a:pPr marL="0" indent="0">
              <a:buNone/>
            </a:pPr>
            <a:endParaRPr lang="sl-SI" dirty="0"/>
          </a:p>
        </p:txBody>
      </p:sp>
      <p:grpSp>
        <p:nvGrpSpPr>
          <p:cNvPr id="4" name="Group 9">
            <a:extLst>
              <a:ext uri="{FF2B5EF4-FFF2-40B4-BE49-F238E27FC236}">
                <a16:creationId xmlns:a16="http://schemas.microsoft.com/office/drawing/2014/main" id="{7DDA1B25-1C6D-6AAC-42B6-5147D5F11A49}"/>
              </a:ext>
            </a:extLst>
          </p:cNvPr>
          <p:cNvGrpSpPr>
            <a:grpSpLocks/>
          </p:cNvGrpSpPr>
          <p:nvPr/>
        </p:nvGrpSpPr>
        <p:grpSpPr>
          <a:xfrm>
            <a:off x="1155425" y="3491878"/>
            <a:ext cx="8742857" cy="564533"/>
            <a:chOff x="725119" y="340928"/>
            <a:chExt cx="8742857" cy="564928"/>
          </a:xfrm>
        </p:grpSpPr>
        <p:sp>
          <p:nvSpPr>
            <p:cNvPr id="6" name="Textbox 11">
              <a:extLst>
                <a:ext uri="{FF2B5EF4-FFF2-40B4-BE49-F238E27FC236}">
                  <a16:creationId xmlns:a16="http://schemas.microsoft.com/office/drawing/2014/main" id="{F13FA905-5BE2-94D6-7F03-335C4BC7299B}"/>
                </a:ext>
              </a:extLst>
            </p:cNvPr>
            <p:cNvSpPr txBox="1"/>
            <p:nvPr/>
          </p:nvSpPr>
          <p:spPr>
            <a:xfrm>
              <a:off x="725119" y="347691"/>
              <a:ext cx="3477260" cy="558165"/>
            </a:xfrm>
            <a:prstGeom prst="rect">
              <a:avLst/>
            </a:prstGeom>
          </p:spPr>
          <p:txBody>
            <a:bodyPr wrap="square" lIns="0" tIns="0" rIns="0" bIns="0" rtlCol="0">
              <a:noAutofit/>
            </a:bodyPr>
            <a:lstStyle/>
            <a:p>
              <a:pPr>
                <a:lnSpc>
                  <a:spcPts val="4345"/>
                </a:lnSpc>
                <a:buNone/>
              </a:pPr>
              <a:endParaRPr lang="sl-SI" sz="1100" dirty="0">
                <a:effectLst/>
                <a:latin typeface="Calibri" panose="020F0502020204030204" pitchFamily="34" charset="0"/>
                <a:ea typeface="Calibri" panose="020F0502020204030204" pitchFamily="34" charset="0"/>
              </a:endParaRPr>
            </a:p>
          </p:txBody>
        </p:sp>
        <p:sp>
          <p:nvSpPr>
            <p:cNvPr id="7" name="Textbox 12">
              <a:extLst>
                <a:ext uri="{FF2B5EF4-FFF2-40B4-BE49-F238E27FC236}">
                  <a16:creationId xmlns:a16="http://schemas.microsoft.com/office/drawing/2014/main" id="{C9055B50-B769-18C1-B4D8-91E061B2C16F}"/>
                </a:ext>
              </a:extLst>
            </p:cNvPr>
            <p:cNvSpPr txBox="1"/>
            <p:nvPr/>
          </p:nvSpPr>
          <p:spPr>
            <a:xfrm>
              <a:off x="6536181" y="340928"/>
              <a:ext cx="2931795" cy="558800"/>
            </a:xfrm>
            <a:prstGeom prst="rect">
              <a:avLst/>
            </a:prstGeom>
          </p:spPr>
          <p:txBody>
            <a:bodyPr wrap="square" lIns="0" tIns="0" rIns="0" bIns="0" rtlCol="0">
              <a:noAutofit/>
            </a:bodyPr>
            <a:lstStyle/>
            <a:p>
              <a:pPr>
                <a:lnSpc>
                  <a:spcPts val="4350"/>
                </a:lnSpc>
                <a:buNone/>
              </a:pPr>
              <a:endParaRPr lang="sl-SI" sz="1100" dirty="0">
                <a:effectLst/>
                <a:latin typeface="Calibri" panose="020F0502020204030204" pitchFamily="34" charset="0"/>
                <a:ea typeface="Calibri" panose="020F0502020204030204" pitchFamily="34" charset="0"/>
              </a:endParaRPr>
            </a:p>
          </p:txBody>
        </p:sp>
      </p:grpSp>
    </p:spTree>
    <p:extLst>
      <p:ext uri="{BB962C8B-B14F-4D97-AF65-F5344CB8AC3E}">
        <p14:creationId xmlns:p14="http://schemas.microsoft.com/office/powerpoint/2010/main" val="15955781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8C2D6A4-7BAD-9406-B797-1F4907E5BB2C}"/>
              </a:ext>
            </a:extLst>
          </p:cNvPr>
          <p:cNvSpPr>
            <a:spLocks noGrp="1"/>
          </p:cNvSpPr>
          <p:nvPr>
            <p:ph type="title"/>
          </p:nvPr>
        </p:nvSpPr>
        <p:spPr/>
        <p:txBody>
          <a:bodyPr/>
          <a:lstStyle/>
          <a:p>
            <a:r>
              <a:rPr lang="sl-SI" b="1" dirty="0"/>
              <a:t>Nekaj usmeritev za poučevanje kontroverznih tem</a:t>
            </a:r>
            <a:br>
              <a:rPr lang="sl-SI" b="1" dirty="0"/>
            </a:br>
            <a:endParaRPr lang="sl-SI" dirty="0"/>
          </a:p>
        </p:txBody>
      </p:sp>
      <p:sp>
        <p:nvSpPr>
          <p:cNvPr id="3" name="Označba mesta vsebine 2">
            <a:extLst>
              <a:ext uri="{FF2B5EF4-FFF2-40B4-BE49-F238E27FC236}">
                <a16:creationId xmlns:a16="http://schemas.microsoft.com/office/drawing/2014/main" id="{42BAF3D0-9FBD-59C2-783A-0F3C00B7D148}"/>
              </a:ext>
            </a:extLst>
          </p:cNvPr>
          <p:cNvSpPr>
            <a:spLocks noGrp="1"/>
          </p:cNvSpPr>
          <p:nvPr>
            <p:ph sz="half" idx="1"/>
          </p:nvPr>
        </p:nvSpPr>
        <p:spPr/>
        <p:txBody>
          <a:bodyPr>
            <a:normAutofit fontScale="55000" lnSpcReduction="20000"/>
          </a:bodyPr>
          <a:lstStyle/>
          <a:p>
            <a:pPr lvl="0"/>
            <a:r>
              <a:rPr lang="sl-SI" dirty="0"/>
              <a:t>dobra predpriprava in načrtovanje (vsebinska in metodična)</a:t>
            </a:r>
          </a:p>
          <a:p>
            <a:pPr lvl="0"/>
            <a:r>
              <a:rPr lang="sl-SI" dirty="0"/>
              <a:t> ustvariti odprto in varno ter spodbudno učno okolje (sočutje),</a:t>
            </a:r>
          </a:p>
          <a:p>
            <a:pPr lvl="0"/>
            <a:r>
              <a:rPr lang="sl-SI" dirty="0"/>
              <a:t>obravnava je povezana z gradivom (učnim načrtom): pristop k temam</a:t>
            </a:r>
          </a:p>
          <a:p>
            <a:r>
              <a:rPr lang="sl-SI" dirty="0"/>
              <a:t>na bolj abstraktni ravni, s termini,</a:t>
            </a:r>
          </a:p>
          <a:p>
            <a:pPr lvl="0"/>
            <a:r>
              <a:rPr lang="sl-SI" dirty="0"/>
              <a:t>znanje in strategije upravljanja z močnimi čustvi – pri dijakih in pri sebi,</a:t>
            </a:r>
          </a:p>
          <a:p>
            <a:pPr lvl="0"/>
            <a:r>
              <a:rPr lang="sl-SI" dirty="0"/>
              <a:t>prepoznati, kdaj so dijaki v stiski,</a:t>
            </a:r>
          </a:p>
          <a:p>
            <a:pPr lvl="0"/>
            <a:r>
              <a:rPr lang="sl-SI" dirty="0"/>
              <a:t>spoštovati, da bodo morda nekateri dijaki  želeli ostati tiho,</a:t>
            </a:r>
          </a:p>
          <a:p>
            <a:pPr lvl="0"/>
            <a:r>
              <a:rPr lang="sl-SI" dirty="0"/>
              <a:t>ne ignorirajte nestrpnih pripomb, ki ne bi bile obravnavane oz.</a:t>
            </a:r>
          </a:p>
          <a:p>
            <a:r>
              <a:rPr lang="sl-SI" dirty="0"/>
              <a:t>neraziskane,</a:t>
            </a:r>
          </a:p>
          <a:p>
            <a:pPr lvl="0"/>
            <a:r>
              <a:rPr lang="sl-SI" dirty="0"/>
              <a:t>olajšati </a:t>
            </a:r>
            <a:r>
              <a:rPr lang="sl-SI" b="1" dirty="0"/>
              <a:t>učenje </a:t>
            </a:r>
            <a:r>
              <a:rPr lang="sl-SI" dirty="0"/>
              <a:t>dijakov, jih usmerjati, uvajati nove argumente in jih opominjati na skupaj sprejeta temeljna pravila,</a:t>
            </a:r>
          </a:p>
          <a:p>
            <a:pPr lvl="0"/>
            <a:r>
              <a:rPr lang="sl-SI" dirty="0" err="1"/>
              <a:t>proaktivnost</a:t>
            </a:r>
            <a:r>
              <a:rPr lang="sl-SI" dirty="0"/>
              <a:t> učitelja (npr. po potrebi ustavi razpravo, jo vljudno prekine, da zagotovi smernice in strukturo),</a:t>
            </a:r>
          </a:p>
          <a:p>
            <a:pPr lvl="0"/>
            <a:r>
              <a:rPr lang="sl-SI" dirty="0"/>
              <a:t>refleksija in samorefleksija </a:t>
            </a:r>
            <a:r>
              <a:rPr lang="sl-SI" b="1" dirty="0"/>
              <a:t>učenca in učitelja (razmislek o lastnih</a:t>
            </a:r>
            <a:endParaRPr lang="sl-SI" dirty="0"/>
          </a:p>
          <a:p>
            <a:r>
              <a:rPr lang="sl-SI" b="1" dirty="0"/>
              <a:t>stališčih in predsodkih)</a:t>
            </a:r>
            <a:r>
              <a:rPr lang="sl-SI" dirty="0"/>
              <a:t>.</a:t>
            </a:r>
          </a:p>
          <a:p>
            <a:pPr marL="0" indent="0">
              <a:buNone/>
            </a:pPr>
            <a:endParaRPr lang="sl-SI" dirty="0"/>
          </a:p>
        </p:txBody>
      </p:sp>
    </p:spTree>
    <p:extLst>
      <p:ext uri="{BB962C8B-B14F-4D97-AF65-F5344CB8AC3E}">
        <p14:creationId xmlns:p14="http://schemas.microsoft.com/office/powerpoint/2010/main" val="2293359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442B4F4-18EF-A9CF-CF7C-774836F045CD}"/>
              </a:ext>
            </a:extLst>
          </p:cNvPr>
          <p:cNvSpPr>
            <a:spLocks noGrp="1"/>
          </p:cNvSpPr>
          <p:nvPr>
            <p:ph type="title"/>
          </p:nvPr>
        </p:nvSpPr>
        <p:spPr/>
        <p:txBody>
          <a:bodyPr/>
          <a:lstStyle/>
          <a:p>
            <a:r>
              <a:rPr lang="sl-SI" dirty="0"/>
              <a:t>Primer temeljnih pravil  preoblikovanih</a:t>
            </a:r>
            <a:br>
              <a:rPr lang="sl-SI" dirty="0"/>
            </a:br>
            <a:r>
              <a:rPr lang="sl-SI" dirty="0"/>
              <a:t>v kriterije uspešnosti </a:t>
            </a:r>
          </a:p>
        </p:txBody>
      </p:sp>
      <p:sp>
        <p:nvSpPr>
          <p:cNvPr id="3" name="Označba mesta vsebine 2">
            <a:extLst>
              <a:ext uri="{FF2B5EF4-FFF2-40B4-BE49-F238E27FC236}">
                <a16:creationId xmlns:a16="http://schemas.microsoft.com/office/drawing/2014/main" id="{68DAFF51-ED5F-DAA1-7F76-17E9F01D832D}"/>
              </a:ext>
            </a:extLst>
          </p:cNvPr>
          <p:cNvSpPr>
            <a:spLocks noGrp="1"/>
          </p:cNvSpPr>
          <p:nvPr>
            <p:ph sz="half" idx="1"/>
          </p:nvPr>
        </p:nvSpPr>
        <p:spPr/>
        <p:txBody>
          <a:bodyPr>
            <a:normAutofit/>
          </a:bodyPr>
          <a:lstStyle/>
          <a:p>
            <a:pPr marL="0" indent="0">
              <a:buNone/>
            </a:pPr>
            <a:r>
              <a:rPr lang="sl-SI" dirty="0"/>
              <a:t>Uspešen/a bom ko:</a:t>
            </a:r>
          </a:p>
          <a:p>
            <a:pPr lvl="0"/>
            <a:r>
              <a:rPr lang="sl-SI" dirty="0"/>
              <a:t>poslušam spoštljivo (ne prekinjam)</a:t>
            </a:r>
          </a:p>
          <a:p>
            <a:pPr lvl="0"/>
            <a:r>
              <a:rPr lang="sl-SI" dirty="0"/>
              <a:t>spoštujem mnenje drugega (odprt sem za druge poglede)</a:t>
            </a:r>
          </a:p>
          <a:p>
            <a:pPr lvl="0"/>
            <a:r>
              <a:rPr lang="sl-SI" dirty="0"/>
              <a:t>podam svoje mnenje in ga utemeljim (navedem razloge)</a:t>
            </a:r>
          </a:p>
          <a:p>
            <a:pPr lvl="0"/>
            <a:r>
              <a:rPr lang="sl-SI" dirty="0"/>
              <a:t>govorim spoštljivo (uporabljam primerne besede)</a:t>
            </a:r>
          </a:p>
          <a:p>
            <a:pPr lvl="0"/>
            <a:r>
              <a:rPr lang="sl-SI" dirty="0"/>
              <a:t>se pogovarjam o temi/vsebini in ne izpostavljam oseb (ne obtožujem, ne napadam</a:t>
            </a:r>
          </a:p>
          <a:p>
            <a:pPr marL="0" indent="0">
              <a:buNone/>
            </a:pPr>
            <a:r>
              <a:rPr lang="sl-SI" dirty="0"/>
              <a:t> </a:t>
            </a:r>
          </a:p>
          <a:p>
            <a:endParaRPr lang="sl-SI" dirty="0"/>
          </a:p>
        </p:txBody>
      </p:sp>
    </p:spTree>
    <p:extLst>
      <p:ext uri="{BB962C8B-B14F-4D97-AF65-F5344CB8AC3E}">
        <p14:creationId xmlns:p14="http://schemas.microsoft.com/office/powerpoint/2010/main" val="35026710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BA8FEF2-C0E8-7DFF-9C71-39B6B2BE4145}"/>
              </a:ext>
            </a:extLst>
          </p:cNvPr>
          <p:cNvSpPr>
            <a:spLocks noGrp="1"/>
          </p:cNvSpPr>
          <p:nvPr>
            <p:ph type="title"/>
          </p:nvPr>
        </p:nvSpPr>
        <p:spPr/>
        <p:txBody>
          <a:bodyPr/>
          <a:lstStyle/>
          <a:p>
            <a:r>
              <a:rPr lang="sl-SI" dirty="0"/>
              <a:t>POUDARKI</a:t>
            </a:r>
          </a:p>
        </p:txBody>
      </p:sp>
      <p:sp>
        <p:nvSpPr>
          <p:cNvPr id="3" name="Označba mesta vsebine 2">
            <a:extLst>
              <a:ext uri="{FF2B5EF4-FFF2-40B4-BE49-F238E27FC236}">
                <a16:creationId xmlns:a16="http://schemas.microsoft.com/office/drawing/2014/main" id="{12C16844-B69C-1EB3-DA27-C19C35EF9C4C}"/>
              </a:ext>
            </a:extLst>
          </p:cNvPr>
          <p:cNvSpPr>
            <a:spLocks noGrp="1"/>
          </p:cNvSpPr>
          <p:nvPr>
            <p:ph sz="half" idx="1"/>
          </p:nvPr>
        </p:nvSpPr>
        <p:spPr/>
        <p:txBody>
          <a:bodyPr>
            <a:normAutofit fontScale="25000" lnSpcReduction="20000"/>
          </a:bodyPr>
          <a:lstStyle/>
          <a:p>
            <a:pPr lvl="0"/>
            <a:r>
              <a:rPr lang="sl-SI" sz="6200" dirty="0"/>
              <a:t>Kako pošteno obravnavati kontroverzne teme brez podrobnega znanja oz. zaupati v verodostojne vire/dokaze o temi?</a:t>
            </a:r>
          </a:p>
          <a:p>
            <a:pPr lvl="0"/>
            <a:r>
              <a:rPr lang="sl-SI" sz="6200" dirty="0"/>
              <a:t>Kako se odzvati na nepričakovana vprašanja o spornih vprašanjih in ravnati z brezčutnimi pripombami?</a:t>
            </a:r>
          </a:p>
          <a:p>
            <a:pPr lvl="0"/>
            <a:r>
              <a:rPr lang="sl-SI" sz="6200" dirty="0"/>
              <a:t>Kako naučiti dijaki, da s spoštovanjem razpravljajo o problemih?</a:t>
            </a:r>
          </a:p>
          <a:p>
            <a:pPr lvl="0"/>
            <a:r>
              <a:rPr lang="sl-SI" sz="6200" dirty="0"/>
              <a:t>Kako spodbuditi dijake, da raziščejo tudi druge poglede, vidike in da prisluhnejo stališčem drugih?</a:t>
            </a:r>
          </a:p>
          <a:p>
            <a:pPr lvl="0"/>
            <a:r>
              <a:rPr lang="sl-SI" sz="6200" dirty="0"/>
              <a:t>Kako reagirati na dijakova osebna prepričanja in pristranskosti?</a:t>
            </a:r>
          </a:p>
          <a:p>
            <a:pPr lvl="0"/>
            <a:r>
              <a:rPr lang="sl-SI" sz="6200" dirty="0"/>
              <a:t>Kako reagirati na rasistične, seksistične in druge neprimerne opazke?</a:t>
            </a:r>
          </a:p>
          <a:p>
            <a:pPr lvl="0"/>
            <a:r>
              <a:rPr lang="sl-SI" sz="6200" dirty="0"/>
              <a:t>Katera vprašanja izbrati za diskusijo?</a:t>
            </a:r>
          </a:p>
          <a:p>
            <a:pPr lvl="0"/>
            <a:r>
              <a:rPr lang="sl-SI" sz="6200" dirty="0"/>
              <a:t>Kako voditi diskusijo brez zavzemanja za eno ali drugo stran v njej?</a:t>
            </a:r>
          </a:p>
          <a:p>
            <a:pPr lvl="0"/>
            <a:r>
              <a:rPr lang="sl-SI" sz="6200" dirty="0"/>
              <a:t>Kako preprečiti, da v učilnici ne prevladajo čustva?</a:t>
            </a:r>
          </a:p>
          <a:p>
            <a:pPr lvl="0"/>
            <a:r>
              <a:rPr lang="sl-SI" sz="6200" dirty="0"/>
              <a:t>Kako se soočiti s pomanjkanjem strokovnosti o nekem vprašanju?</a:t>
            </a:r>
          </a:p>
          <a:p>
            <a:pPr lvl="0"/>
            <a:r>
              <a:rPr lang="sl-SI" sz="6200" dirty="0"/>
              <a:t>Kako zaščititi občutljivost dijakov iz različnih okolij in kultur ter tistih z osebno ali družinsko vpletenostjo v temo?</a:t>
            </a:r>
          </a:p>
          <a:p>
            <a:endParaRPr lang="sl-SI" dirty="0"/>
          </a:p>
        </p:txBody>
      </p:sp>
    </p:spTree>
    <p:extLst>
      <p:ext uri="{BB962C8B-B14F-4D97-AF65-F5344CB8AC3E}">
        <p14:creationId xmlns:p14="http://schemas.microsoft.com/office/powerpoint/2010/main" val="15342095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198" y="500062"/>
            <a:ext cx="10515600" cy="1325563"/>
          </a:xfrm>
        </p:spPr>
        <p:txBody>
          <a:bodyPr/>
          <a:lstStyle/>
          <a:p>
            <a:r>
              <a:rPr lang="sl-SI" b="1" dirty="0">
                <a:latin typeface="Calibri" panose="020F0502020204030204" pitchFamily="34" charset="0"/>
                <a:cs typeface="Calibri" panose="020F0502020204030204" pitchFamily="34" charset="0"/>
              </a:rPr>
              <a:t>VIRI: </a:t>
            </a:r>
          </a:p>
        </p:txBody>
      </p:sp>
      <p:sp>
        <p:nvSpPr>
          <p:cNvPr id="3" name="Označba mesta vsebine 2"/>
          <p:cNvSpPr>
            <a:spLocks noGrp="1"/>
          </p:cNvSpPr>
          <p:nvPr>
            <p:ph sz="half" idx="1"/>
          </p:nvPr>
        </p:nvSpPr>
        <p:spPr/>
        <p:txBody>
          <a:bodyPr>
            <a:normAutofit fontScale="85000" lnSpcReduction="10000"/>
          </a:bodyPr>
          <a:lstStyle/>
          <a:p>
            <a:pPr lvl="0"/>
            <a:r>
              <a:rPr lang="sl-SI" i="1" dirty="0">
                <a:solidFill>
                  <a:srgbClr val="007C92"/>
                </a:solidFill>
                <a:latin typeface="Calibri" panose="020F0502020204030204" pitchFamily="34" charset="0"/>
                <a:cs typeface="Calibri" panose="020F0502020204030204" pitchFamily="34" charset="0"/>
              </a:rPr>
              <a:t>Skupni cilji in njihovo umeščanje v učne načrte in kataloge znanj</a:t>
            </a:r>
            <a:r>
              <a:rPr lang="sl-SI" dirty="0">
                <a:solidFill>
                  <a:srgbClr val="007C92"/>
                </a:solidFill>
                <a:latin typeface="Calibri" panose="020F0502020204030204" pitchFamily="34" charset="0"/>
                <a:cs typeface="Calibri" panose="020F0502020204030204" pitchFamily="34" charset="0"/>
              </a:rPr>
              <a:t> (2025). Zavod Republike Slovenije za šolstvo. </a:t>
            </a:r>
            <a:r>
              <a:rPr lang="sl-SI" u="sng" dirty="0">
                <a:solidFill>
                  <a:srgbClr val="007C92"/>
                </a:solidFill>
                <a:latin typeface="Calibri" panose="020F0502020204030204" pitchFamily="34" charset="0"/>
                <a:cs typeface="Calibri" panose="020F0502020204030204" pitchFamily="34" charset="0"/>
                <a:hlinkClick r:id="rId3"/>
              </a:rPr>
              <a:t>https://www.zrss.si/pdf/skupni_cilji.pdf</a:t>
            </a:r>
            <a:endParaRPr lang="sl-SI" dirty="0">
              <a:solidFill>
                <a:srgbClr val="007C92"/>
              </a:solidFill>
              <a:latin typeface="Calibri" panose="020F0502020204030204" pitchFamily="34" charset="0"/>
              <a:cs typeface="Calibri" panose="020F0502020204030204" pitchFamily="34" charset="0"/>
            </a:endParaRPr>
          </a:p>
          <a:p>
            <a:pPr lvl="0"/>
            <a:r>
              <a:rPr lang="sl-SI" i="1" dirty="0">
                <a:solidFill>
                  <a:srgbClr val="007C92"/>
                </a:solidFill>
                <a:latin typeface="Calibri" panose="020F0502020204030204" pitchFamily="34" charset="0"/>
                <a:cs typeface="Calibri" panose="020F0502020204030204" pitchFamily="34" charset="0"/>
              </a:rPr>
              <a:t>Ključni cilji po področjih skupnih ciljev</a:t>
            </a:r>
            <a:r>
              <a:rPr lang="sl-SI" dirty="0">
                <a:solidFill>
                  <a:srgbClr val="007C92"/>
                </a:solidFill>
                <a:latin typeface="Calibri" panose="020F0502020204030204" pitchFamily="34" charset="0"/>
                <a:cs typeface="Calibri" panose="020F0502020204030204" pitchFamily="34" charset="0"/>
              </a:rPr>
              <a:t> (2025). Zavod Republike Slovenije za šolstvo. </a:t>
            </a:r>
            <a:r>
              <a:rPr lang="sl-SI" u="sng" dirty="0">
                <a:solidFill>
                  <a:srgbClr val="007C92"/>
                </a:solidFill>
                <a:latin typeface="Calibri" panose="020F0502020204030204" pitchFamily="34" charset="0"/>
                <a:cs typeface="Calibri" panose="020F0502020204030204" pitchFamily="34" charset="0"/>
                <a:hlinkClick r:id="rId4"/>
              </a:rPr>
              <a:t>https://www.zrss.si/pdf/kljucni_cilji_po_podrocjih_SC.pdf</a:t>
            </a:r>
            <a:r>
              <a:rPr lang="sl-SI" dirty="0">
                <a:solidFill>
                  <a:srgbClr val="007C92"/>
                </a:solidFill>
                <a:latin typeface="Calibri" panose="020F0502020204030204" pitchFamily="34" charset="0"/>
                <a:cs typeface="Calibri" panose="020F0502020204030204" pitchFamily="34" charset="0"/>
              </a:rPr>
              <a:t> </a:t>
            </a:r>
          </a:p>
          <a:p>
            <a:pPr lvl="0"/>
            <a:r>
              <a:rPr lang="sl-SI" i="1" dirty="0">
                <a:solidFill>
                  <a:srgbClr val="007C92"/>
                </a:solidFill>
                <a:latin typeface="Calibri" panose="020F0502020204030204" pitchFamily="34" charset="0"/>
                <a:cs typeface="Calibri" panose="020F0502020204030204" pitchFamily="34" charset="0"/>
              </a:rPr>
              <a:t>Izhodišča in smernice za prenovo</a:t>
            </a:r>
            <a:r>
              <a:rPr lang="sl-SI" dirty="0">
                <a:solidFill>
                  <a:srgbClr val="007C92"/>
                </a:solidFill>
                <a:latin typeface="Calibri" panose="020F0502020204030204" pitchFamily="34" charset="0"/>
                <a:cs typeface="Calibri" panose="020F0502020204030204" pitchFamily="34" charset="0"/>
              </a:rPr>
              <a:t>, digitalna bralnica ZRSŠ, </a:t>
            </a:r>
            <a:r>
              <a:rPr lang="sl-SI" u="sng" dirty="0">
                <a:solidFill>
                  <a:srgbClr val="007C92"/>
                </a:solidFill>
                <a:latin typeface="Calibri" panose="020F0502020204030204" pitchFamily="34" charset="0"/>
                <a:cs typeface="Calibri" panose="020F0502020204030204" pitchFamily="34" charset="0"/>
                <a:hlinkClick r:id="rId5"/>
              </a:rPr>
              <a:t>https://www.zrss.si/digitalna-bralnica/izhodisca-in-smernice-za-prenovo/</a:t>
            </a:r>
            <a:endParaRPr lang="sl-SI" dirty="0">
              <a:solidFill>
                <a:srgbClr val="007C92"/>
              </a:solidFill>
              <a:latin typeface="Calibri" panose="020F0502020204030204" pitchFamily="34" charset="0"/>
              <a:cs typeface="Calibri" panose="020F0502020204030204" pitchFamily="34" charset="0"/>
            </a:endParaRPr>
          </a:p>
          <a:p>
            <a:pPr lvl="0"/>
            <a:r>
              <a:rPr lang="sl-SI" i="1" dirty="0">
                <a:solidFill>
                  <a:srgbClr val="007C92"/>
                </a:solidFill>
                <a:latin typeface="Calibri" panose="020F0502020204030204" pitchFamily="34" charset="0"/>
                <a:cs typeface="Calibri" panose="020F0502020204030204" pitchFamily="34" charset="0"/>
              </a:rPr>
              <a:t>Referenčni okviri kompetenc</a:t>
            </a:r>
            <a:r>
              <a:rPr lang="sl-SI" dirty="0">
                <a:solidFill>
                  <a:srgbClr val="007C92"/>
                </a:solidFill>
                <a:latin typeface="Calibri" panose="020F0502020204030204" pitchFamily="34" charset="0"/>
                <a:cs typeface="Calibri" panose="020F0502020204030204" pitchFamily="34" charset="0"/>
              </a:rPr>
              <a:t>, digitalna bralnica ZRSŠ, </a:t>
            </a:r>
            <a:r>
              <a:rPr lang="sl-SI" u="sng" dirty="0">
                <a:solidFill>
                  <a:srgbClr val="007C92"/>
                </a:solidFill>
                <a:latin typeface="Calibri" panose="020F0502020204030204" pitchFamily="34" charset="0"/>
                <a:cs typeface="Calibri" panose="020F0502020204030204" pitchFamily="34" charset="0"/>
                <a:hlinkClick r:id="rId6"/>
              </a:rPr>
              <a:t>https://www.zrss.si/digitalna-bralnica/referencni-okviri-kompetenc/</a:t>
            </a:r>
            <a:r>
              <a:rPr lang="sl-SI" dirty="0">
                <a:solidFill>
                  <a:srgbClr val="007C92"/>
                </a:solidFill>
                <a:latin typeface="Calibri" panose="020F0502020204030204" pitchFamily="34" charset="0"/>
                <a:cs typeface="Calibri" panose="020F0502020204030204" pitchFamily="34" charset="0"/>
              </a:rPr>
              <a:t> </a:t>
            </a:r>
          </a:p>
          <a:p>
            <a:pPr lvl="0"/>
            <a:r>
              <a:rPr lang="sl-SI" dirty="0">
                <a:solidFill>
                  <a:srgbClr val="007C92"/>
                </a:solidFill>
                <a:latin typeface="Calibri" panose="020F0502020204030204" pitchFamily="34" charset="0"/>
                <a:cs typeface="Calibri" panose="020F0502020204030204" pitchFamily="34" charset="0"/>
              </a:rPr>
              <a:t>Holcar, A. (2025). Skupni cilji v prenovljenih učnih načrtih: temelj splošne izobrazbe za izzive časa = </a:t>
            </a:r>
            <a:r>
              <a:rPr lang="sl-SI" dirty="0" err="1">
                <a:solidFill>
                  <a:srgbClr val="007C92"/>
                </a:solidFill>
                <a:latin typeface="Calibri" panose="020F0502020204030204" pitchFamily="34" charset="0"/>
                <a:cs typeface="Calibri" panose="020F0502020204030204" pitchFamily="34" charset="0"/>
              </a:rPr>
              <a:t>Common</a:t>
            </a:r>
            <a:r>
              <a:rPr lang="sl-SI" dirty="0">
                <a:solidFill>
                  <a:srgbClr val="007C92"/>
                </a:solidFill>
                <a:latin typeface="Calibri" panose="020F0502020204030204" pitchFamily="34" charset="0"/>
                <a:cs typeface="Calibri" panose="020F0502020204030204" pitchFamily="34" charset="0"/>
              </a:rPr>
              <a:t> </a:t>
            </a:r>
            <a:r>
              <a:rPr lang="sl-SI" dirty="0" err="1">
                <a:solidFill>
                  <a:srgbClr val="007C92"/>
                </a:solidFill>
                <a:latin typeface="Calibri" panose="020F0502020204030204" pitchFamily="34" charset="0"/>
                <a:cs typeface="Calibri" panose="020F0502020204030204" pitchFamily="34" charset="0"/>
              </a:rPr>
              <a:t>goals</a:t>
            </a:r>
            <a:r>
              <a:rPr lang="sl-SI" dirty="0">
                <a:solidFill>
                  <a:srgbClr val="007C92"/>
                </a:solidFill>
                <a:latin typeface="Calibri" panose="020F0502020204030204" pitchFamily="34" charset="0"/>
                <a:cs typeface="Calibri" panose="020F0502020204030204" pitchFamily="34" charset="0"/>
              </a:rPr>
              <a:t> in </a:t>
            </a:r>
            <a:r>
              <a:rPr lang="sl-SI" dirty="0" err="1">
                <a:solidFill>
                  <a:srgbClr val="007C92"/>
                </a:solidFill>
                <a:latin typeface="Calibri" panose="020F0502020204030204" pitchFamily="34" charset="0"/>
                <a:cs typeface="Calibri" panose="020F0502020204030204" pitchFamily="34" charset="0"/>
              </a:rPr>
              <a:t>the</a:t>
            </a:r>
            <a:r>
              <a:rPr lang="sl-SI" dirty="0">
                <a:solidFill>
                  <a:srgbClr val="007C92"/>
                </a:solidFill>
                <a:latin typeface="Calibri" panose="020F0502020204030204" pitchFamily="34" charset="0"/>
                <a:cs typeface="Calibri" panose="020F0502020204030204" pitchFamily="34" charset="0"/>
              </a:rPr>
              <a:t> </a:t>
            </a:r>
            <a:r>
              <a:rPr lang="sl-SI" dirty="0" err="1">
                <a:solidFill>
                  <a:srgbClr val="007C92"/>
                </a:solidFill>
                <a:latin typeface="Calibri" panose="020F0502020204030204" pitchFamily="34" charset="0"/>
                <a:cs typeface="Calibri" panose="020F0502020204030204" pitchFamily="34" charset="0"/>
              </a:rPr>
              <a:t>reformed</a:t>
            </a:r>
            <a:r>
              <a:rPr lang="sl-SI" dirty="0">
                <a:solidFill>
                  <a:srgbClr val="007C92"/>
                </a:solidFill>
                <a:latin typeface="Calibri" panose="020F0502020204030204" pitchFamily="34" charset="0"/>
                <a:cs typeface="Calibri" panose="020F0502020204030204" pitchFamily="34" charset="0"/>
              </a:rPr>
              <a:t> </a:t>
            </a:r>
            <a:r>
              <a:rPr lang="sl-SI" dirty="0" err="1">
                <a:solidFill>
                  <a:srgbClr val="007C92"/>
                </a:solidFill>
                <a:latin typeface="Calibri" panose="020F0502020204030204" pitchFamily="34" charset="0"/>
                <a:cs typeface="Calibri" panose="020F0502020204030204" pitchFamily="34" charset="0"/>
              </a:rPr>
              <a:t>curricula</a:t>
            </a:r>
            <a:r>
              <a:rPr lang="sl-SI" dirty="0">
                <a:solidFill>
                  <a:srgbClr val="007C92"/>
                </a:solidFill>
                <a:latin typeface="Calibri" panose="020F0502020204030204" pitchFamily="34" charset="0"/>
                <a:cs typeface="Calibri" panose="020F0502020204030204" pitchFamily="34" charset="0"/>
              </a:rPr>
              <a:t>. </a:t>
            </a:r>
            <a:r>
              <a:rPr lang="sl-SI" i="1" dirty="0">
                <a:solidFill>
                  <a:srgbClr val="007C92"/>
                </a:solidFill>
                <a:latin typeface="Calibri" panose="020F0502020204030204" pitchFamily="34" charset="0"/>
                <a:cs typeface="Calibri" panose="020F0502020204030204" pitchFamily="34" charset="0"/>
              </a:rPr>
              <a:t>Vzgoja in izobraževanje</a:t>
            </a:r>
            <a:r>
              <a:rPr lang="sl-SI" dirty="0">
                <a:solidFill>
                  <a:srgbClr val="007C92"/>
                </a:solidFill>
                <a:latin typeface="Calibri" panose="020F0502020204030204" pitchFamily="34" charset="0"/>
                <a:cs typeface="Calibri" panose="020F0502020204030204" pitchFamily="34" charset="0"/>
              </a:rPr>
              <a:t>, </a:t>
            </a:r>
            <a:r>
              <a:rPr lang="sl-SI" i="1" dirty="0">
                <a:solidFill>
                  <a:srgbClr val="007C92"/>
                </a:solidFill>
                <a:latin typeface="Calibri" panose="020F0502020204030204" pitchFamily="34" charset="0"/>
                <a:cs typeface="Calibri" panose="020F0502020204030204" pitchFamily="34" charset="0"/>
              </a:rPr>
              <a:t>56</a:t>
            </a:r>
            <a:r>
              <a:rPr lang="sl-SI" dirty="0">
                <a:solidFill>
                  <a:srgbClr val="007C92"/>
                </a:solidFill>
                <a:latin typeface="Calibri" panose="020F0502020204030204" pitchFamily="34" charset="0"/>
                <a:cs typeface="Calibri" panose="020F0502020204030204" pitchFamily="34" charset="0"/>
              </a:rPr>
              <a:t>(4/5), 67–69. </a:t>
            </a:r>
            <a:r>
              <a:rPr lang="sl-SI" u="sng" dirty="0">
                <a:solidFill>
                  <a:srgbClr val="007C92"/>
                </a:solidFill>
                <a:latin typeface="Calibri" panose="020F0502020204030204" pitchFamily="34" charset="0"/>
                <a:cs typeface="Calibri" panose="020F0502020204030204" pitchFamily="34" charset="0"/>
                <a:hlinkClick r:id="rId7"/>
              </a:rPr>
              <a:t>https://www.zrss.si/arhiv_clankov/skupni-cilji-v-prenovljenih-ucnih-nacrtih-temelj-splosne-izobrazbe-za-izzive-casa/</a:t>
            </a:r>
            <a:r>
              <a:rPr lang="sl-SI" dirty="0">
                <a:solidFill>
                  <a:srgbClr val="007C92"/>
                </a:solidFill>
                <a:latin typeface="Calibri" panose="020F0502020204030204" pitchFamily="34" charset="0"/>
                <a:cs typeface="Calibri" panose="020F0502020204030204" pitchFamily="34" charset="0"/>
              </a:rPr>
              <a:t> </a:t>
            </a:r>
          </a:p>
          <a:p>
            <a:endParaRPr lang="sl-SI" dirty="0">
              <a:solidFill>
                <a:srgbClr val="007C9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33420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EC8D3D6-4DDF-47CD-FA20-F2723FB05A09}"/>
              </a:ext>
            </a:extLst>
          </p:cNvPr>
          <p:cNvSpPr>
            <a:spLocks noGrp="1"/>
          </p:cNvSpPr>
          <p:nvPr>
            <p:ph type="title"/>
          </p:nvPr>
        </p:nvSpPr>
        <p:spPr/>
        <p:txBody>
          <a:bodyPr>
            <a:normAutofit fontScale="90000"/>
          </a:bodyPr>
          <a:lstStyle/>
          <a:p>
            <a:br>
              <a:rPr lang="sl-SI" altLang="sl-SI" dirty="0"/>
            </a:br>
            <a:br>
              <a:rPr lang="sl-SI" altLang="sl-SI" dirty="0"/>
            </a:br>
            <a:r>
              <a:rPr lang="sl-SI" altLang="sl-SI" dirty="0"/>
              <a:t>Izzivi za izobraževalce:</a:t>
            </a:r>
            <a:br>
              <a:rPr lang="sl-SI" altLang="sl-SI" dirty="0"/>
            </a:br>
            <a:br>
              <a:rPr lang="sl-SI" altLang="sl-SI" dirty="0"/>
            </a:br>
            <a:endParaRPr lang="sl-SI" dirty="0"/>
          </a:p>
        </p:txBody>
      </p:sp>
      <p:sp>
        <p:nvSpPr>
          <p:cNvPr id="3" name="Označba mesta vsebine 2">
            <a:extLst>
              <a:ext uri="{FF2B5EF4-FFF2-40B4-BE49-F238E27FC236}">
                <a16:creationId xmlns:a16="http://schemas.microsoft.com/office/drawing/2014/main" id="{05C40DEC-2962-8AB0-6844-436ACCB4C893}"/>
              </a:ext>
            </a:extLst>
          </p:cNvPr>
          <p:cNvSpPr>
            <a:spLocks noGrp="1"/>
          </p:cNvSpPr>
          <p:nvPr>
            <p:ph sz="half" idx="1"/>
          </p:nvPr>
        </p:nvSpPr>
        <p:spPr/>
        <p:txBody>
          <a:bodyPr>
            <a:normAutofit fontScale="92500" lnSpcReduction="10000"/>
          </a:bodyPr>
          <a:lstStyle/>
          <a:p>
            <a:pPr marL="0" indent="0">
              <a:buNone/>
            </a:pPr>
            <a:endParaRPr lang="sl-SI" dirty="0"/>
          </a:p>
          <a:p>
            <a:pPr marL="0" indent="0">
              <a:buNone/>
            </a:pPr>
            <a:endParaRPr lang="sl-SI" dirty="0"/>
          </a:p>
          <a:p>
            <a:pPr marL="0" indent="0">
              <a:buNone/>
            </a:pPr>
            <a:endParaRPr lang="sl-SI" dirty="0"/>
          </a:p>
          <a:p>
            <a:pPr marL="0" indent="0">
              <a:buNone/>
            </a:pPr>
            <a:r>
              <a:rPr lang="sl-SI" altLang="sl-SI" i="1" dirty="0">
                <a:solidFill>
                  <a:srgbClr val="00B0F0"/>
                </a:solidFill>
              </a:rPr>
              <a:t>…“imeti vpogled v procese učenja, </a:t>
            </a:r>
            <a:br>
              <a:rPr lang="sl-SI" altLang="sl-SI" i="1" dirty="0">
                <a:solidFill>
                  <a:srgbClr val="00B0F0"/>
                </a:solidFill>
              </a:rPr>
            </a:br>
            <a:r>
              <a:rPr lang="sl-SI" altLang="sl-SI" i="1" dirty="0">
                <a:solidFill>
                  <a:srgbClr val="00B0F0"/>
                </a:solidFill>
              </a:rPr>
              <a:t>     v to, kaj jih omogoča in pospešuje, </a:t>
            </a:r>
            <a:br>
              <a:rPr lang="sl-SI" altLang="sl-SI" i="1" dirty="0">
                <a:solidFill>
                  <a:srgbClr val="00B0F0"/>
                </a:solidFill>
              </a:rPr>
            </a:br>
            <a:r>
              <a:rPr lang="sl-SI" altLang="sl-SI" i="1" dirty="0">
                <a:solidFill>
                  <a:srgbClr val="00B0F0"/>
                </a:solidFill>
              </a:rPr>
              <a:t>kaj pa ovira, da bi osvetlili, kako lahko k učinkovitemu učenju prispevajo učitelji, šole in kurikulum.“</a:t>
            </a:r>
            <a:br>
              <a:rPr lang="sl-SI" altLang="sl-SI" i="1" dirty="0">
                <a:solidFill>
                  <a:srgbClr val="00B0F0"/>
                </a:solidFill>
              </a:rPr>
            </a:br>
            <a:br>
              <a:rPr lang="sl-SI" altLang="sl-SI" i="1" dirty="0">
                <a:solidFill>
                  <a:srgbClr val="00B0F0"/>
                </a:solidFill>
              </a:rPr>
            </a:br>
            <a:r>
              <a:rPr lang="sl-SI" altLang="sl-SI" i="1" dirty="0">
                <a:solidFill>
                  <a:srgbClr val="00B0F0"/>
                </a:solidFill>
              </a:rPr>
              <a:t>„Mnogo pristopov k poučevanju niti slučajno ni v skladu s tem, kako se možgani najbolje učijo«. (Radin, 2009).</a:t>
            </a:r>
            <a:br>
              <a:rPr lang="sl-SI" altLang="sl-SI" i="1" dirty="0">
                <a:solidFill>
                  <a:srgbClr val="00B0F0"/>
                </a:solidFill>
              </a:rPr>
            </a:br>
            <a:br>
              <a:rPr lang="sl-SI" dirty="0"/>
            </a:br>
            <a:endParaRPr lang="sl-SI" dirty="0"/>
          </a:p>
          <a:p>
            <a:endParaRPr lang="sl-SI" dirty="0"/>
          </a:p>
        </p:txBody>
      </p:sp>
      <p:pic>
        <p:nvPicPr>
          <p:cNvPr id="4" name="Picture 2">
            <a:extLst>
              <a:ext uri="{FF2B5EF4-FFF2-40B4-BE49-F238E27FC236}">
                <a16:creationId xmlns:a16="http://schemas.microsoft.com/office/drawing/2014/main" id="{6F1B0CC4-E92C-40C4-1690-79AF4DBFAF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15888"/>
            <a:ext cx="2524125" cy="288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24597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F06B8C7-D384-65CF-5A98-644C8AF57CD0}"/>
              </a:ext>
            </a:extLst>
          </p:cNvPr>
          <p:cNvSpPr>
            <a:spLocks noGrp="1"/>
          </p:cNvSpPr>
          <p:nvPr>
            <p:ph type="title"/>
          </p:nvPr>
        </p:nvSpPr>
        <p:spPr/>
        <p:txBody>
          <a:bodyPr/>
          <a:lstStyle/>
          <a:p>
            <a:r>
              <a:rPr lang="sl-SI" dirty="0"/>
              <a:t>     AKTIVNI ODMOR</a:t>
            </a:r>
          </a:p>
        </p:txBody>
      </p:sp>
      <p:sp>
        <p:nvSpPr>
          <p:cNvPr id="3" name="Označba mesta besedila 2">
            <a:extLst>
              <a:ext uri="{FF2B5EF4-FFF2-40B4-BE49-F238E27FC236}">
                <a16:creationId xmlns:a16="http://schemas.microsoft.com/office/drawing/2014/main" id="{9CEFEA7E-C634-259C-BB2D-C56B74D319AF}"/>
              </a:ext>
            </a:extLst>
          </p:cNvPr>
          <p:cNvSpPr>
            <a:spLocks noGrp="1"/>
          </p:cNvSpPr>
          <p:nvPr>
            <p:ph type="body" idx="1"/>
          </p:nvPr>
        </p:nvSpPr>
        <p:spPr/>
        <p:txBody>
          <a:bodyPr/>
          <a:lstStyle/>
          <a:p>
            <a:pPr marL="50800" indent="0">
              <a:buNone/>
            </a:pPr>
            <a:endParaRPr lang="sl-SI" dirty="0"/>
          </a:p>
        </p:txBody>
      </p:sp>
      <p:pic>
        <p:nvPicPr>
          <p:cNvPr id="4" name="Slika 3" descr="Slika, ki vsebuje besede oblačila, obutev, človeški obraz, risanka">
            <a:extLst>
              <a:ext uri="{FF2B5EF4-FFF2-40B4-BE49-F238E27FC236}">
                <a16:creationId xmlns:a16="http://schemas.microsoft.com/office/drawing/2014/main" id="{E24CF255-A0A0-CABD-AFE3-587A58AF93CA}"/>
              </a:ext>
            </a:extLst>
          </p:cNvPr>
          <p:cNvPicPr>
            <a:picLocks noChangeAspect="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1795549" y="2081529"/>
            <a:ext cx="6323243" cy="4212187"/>
          </a:xfrm>
          <a:prstGeom prst="rect">
            <a:avLst/>
          </a:prstGeom>
          <a:noFill/>
          <a:ln>
            <a:noFill/>
          </a:ln>
        </p:spPr>
      </p:pic>
    </p:spTree>
    <p:extLst>
      <p:ext uri="{BB962C8B-B14F-4D97-AF65-F5344CB8AC3E}">
        <p14:creationId xmlns:p14="http://schemas.microsoft.com/office/powerpoint/2010/main" val="812317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8343" y="561815"/>
            <a:ext cx="10980655" cy="616671"/>
          </a:xfrm>
          <a:solidFill>
            <a:schemeClr val="accent4"/>
          </a:solidFill>
        </p:spPr>
        <p:txBody>
          <a:bodyPr>
            <a:noAutofit/>
          </a:bodyPr>
          <a:lstStyle/>
          <a:p>
            <a:r>
              <a:rPr lang="sl-SI" dirty="0"/>
              <a:t>KOMPAS - ORIENTACIJA</a:t>
            </a:r>
          </a:p>
        </p:txBody>
      </p:sp>
      <p:sp>
        <p:nvSpPr>
          <p:cNvPr id="5" name="Označba mesta številke diapozitiva 4"/>
          <p:cNvSpPr>
            <a:spLocks noGrp="1"/>
          </p:cNvSpPr>
          <p:nvPr>
            <p:ph type="sldNum" sz="quarter" idx="12"/>
          </p:nvPr>
        </p:nvSpPr>
        <p:spPr>
          <a:xfrm>
            <a:off x="8737600" y="6449339"/>
            <a:ext cx="2844800" cy="365125"/>
          </a:xfrm>
          <a:prstGeom prst="rect">
            <a:avLst/>
          </a:prstGeom>
        </p:spPr>
        <p:txBody>
          <a:bodyPr vert="horz" lIns="91440" tIns="45720" rIns="91440" bIns="45720" rtlCol="0" anchor="t" anchorCtr="0"/>
          <a:lstStyle>
            <a:defPPr>
              <a:defRPr lang="en-US"/>
            </a:defPPr>
            <a:lvl1pPr marL="0" algn="r" defTabSz="457200" rtl="0" eaLnBrk="1" latinLnBrk="0" hangingPunct="1">
              <a:defRPr sz="11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BC33A9F-7E15-B342-95DB-76D69CE41599}" type="slidenum">
              <a:rPr lang="en-US" smtClean="0"/>
              <a:pPr/>
              <a:t>3</a:t>
            </a:fld>
            <a:endParaRPr lang="en-US"/>
          </a:p>
        </p:txBody>
      </p:sp>
      <p:sp>
        <p:nvSpPr>
          <p:cNvPr id="6" name="PoljeZBesedilom 5"/>
          <p:cNvSpPr txBox="1"/>
          <p:nvPr/>
        </p:nvSpPr>
        <p:spPr>
          <a:xfrm>
            <a:off x="1011382" y="1413255"/>
            <a:ext cx="4059382" cy="1477328"/>
          </a:xfrm>
          <a:prstGeom prst="rect">
            <a:avLst/>
          </a:prstGeom>
          <a:noFill/>
        </p:spPr>
        <p:txBody>
          <a:bodyPr wrap="square" rtlCol="0">
            <a:spAutoFit/>
          </a:bodyPr>
          <a:lstStyle/>
          <a:p>
            <a:endParaRPr lang="sl-SI" b="1" dirty="0"/>
          </a:p>
          <a:p>
            <a:endParaRPr lang="sl-SI" dirty="0"/>
          </a:p>
          <a:p>
            <a:endParaRPr lang="sl-SI" dirty="0"/>
          </a:p>
          <a:p>
            <a:pPr marL="285750" indent="-285750">
              <a:buFont typeface="Arial" panose="020B0604020202020204" pitchFamily="34" charset="0"/>
              <a:buChar char="•"/>
            </a:pPr>
            <a:endParaRPr lang="sl-SI" dirty="0"/>
          </a:p>
          <a:p>
            <a:pPr marL="285750" indent="-285750">
              <a:buFont typeface="Arial" panose="020B0604020202020204" pitchFamily="34" charset="0"/>
              <a:buChar char="•"/>
            </a:pPr>
            <a:endParaRPr lang="sl-SI" dirty="0"/>
          </a:p>
        </p:txBody>
      </p:sp>
      <p:sp>
        <p:nvSpPr>
          <p:cNvPr id="10" name="Zaobljeni pravokotnik 9"/>
          <p:cNvSpPr/>
          <p:nvPr/>
        </p:nvSpPr>
        <p:spPr>
          <a:xfrm>
            <a:off x="4165253" y="924721"/>
            <a:ext cx="2843212" cy="1407552"/>
          </a:xfrm>
          <a:prstGeom prst="roundRect">
            <a:avLst/>
          </a:prstGeom>
          <a:solidFill>
            <a:schemeClr val="accent4"/>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l-SI" dirty="0"/>
              <a:t>AKCIJA – ste za ukrepanje, preizkušanje, „skočite v bazen“</a:t>
            </a:r>
          </a:p>
        </p:txBody>
      </p:sp>
      <p:sp>
        <p:nvSpPr>
          <p:cNvPr id="13" name="Zaobljeni pravokotnik 12"/>
          <p:cNvSpPr/>
          <p:nvPr/>
        </p:nvSpPr>
        <p:spPr>
          <a:xfrm>
            <a:off x="7407243" y="2890583"/>
            <a:ext cx="2843212" cy="1407552"/>
          </a:xfrm>
          <a:prstGeom prst="roundRect">
            <a:avLst/>
          </a:prstGeom>
          <a:solidFill>
            <a:schemeClr val="accent2"/>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l-SI" dirty="0"/>
              <a:t>RAZMIŠLJANJE – pred ukrepanje imate radi „veliko sliko“</a:t>
            </a:r>
          </a:p>
        </p:txBody>
      </p:sp>
      <p:sp>
        <p:nvSpPr>
          <p:cNvPr id="14" name="Zaobljeni pravokotnik 13"/>
          <p:cNvSpPr/>
          <p:nvPr/>
        </p:nvSpPr>
        <p:spPr>
          <a:xfrm>
            <a:off x="609601" y="2890583"/>
            <a:ext cx="2843212" cy="1407552"/>
          </a:xfrm>
          <a:prstGeom prst="roundRect">
            <a:avLst/>
          </a:prstGeom>
          <a:solidFill>
            <a:schemeClr val="accent3"/>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l-SI" dirty="0"/>
              <a:t>PODROBNOSTI – radi imate odgovore na vprašanja kdo, kaj, kdaj, preden ukrepate </a:t>
            </a:r>
          </a:p>
        </p:txBody>
      </p:sp>
      <p:sp>
        <p:nvSpPr>
          <p:cNvPr id="15" name="Zaobljeni pravokotnik 14"/>
          <p:cNvSpPr/>
          <p:nvPr/>
        </p:nvSpPr>
        <p:spPr>
          <a:xfrm>
            <a:off x="4050939" y="4878676"/>
            <a:ext cx="2843212" cy="1407552"/>
          </a:xfrm>
          <a:prstGeom prst="roundRect">
            <a:avLst/>
          </a:prstGeom>
          <a:solidFill>
            <a:srgbClr val="00B05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l-SI" dirty="0"/>
              <a:t>SKRB – vsak glas je pomemben; upoštevate posameznika in njegovo počutje in šele nato ukrepate</a:t>
            </a:r>
          </a:p>
        </p:txBody>
      </p:sp>
      <p:grpSp>
        <p:nvGrpSpPr>
          <p:cNvPr id="7" name="Skupina 6"/>
          <p:cNvGrpSpPr/>
          <p:nvPr/>
        </p:nvGrpSpPr>
        <p:grpSpPr>
          <a:xfrm>
            <a:off x="3848483" y="2284462"/>
            <a:ext cx="3248124" cy="2563618"/>
            <a:chOff x="3848483" y="2284462"/>
            <a:chExt cx="3248124" cy="2563618"/>
          </a:xfrm>
        </p:grpSpPr>
        <p:pic>
          <p:nvPicPr>
            <p:cNvPr id="9" name="Slika 8"/>
            <p:cNvPicPr>
              <a:picLocks noChangeAspect="1"/>
            </p:cNvPicPr>
            <p:nvPr/>
          </p:nvPicPr>
          <p:blipFill>
            <a:blip r:embed="rId3"/>
            <a:stretch>
              <a:fillRect/>
            </a:stretch>
          </p:blipFill>
          <p:spPr>
            <a:xfrm>
              <a:off x="3848483" y="2284462"/>
              <a:ext cx="3248124" cy="2553052"/>
            </a:xfrm>
            <a:prstGeom prst="rect">
              <a:avLst/>
            </a:prstGeom>
          </p:spPr>
        </p:pic>
        <p:sp>
          <p:nvSpPr>
            <p:cNvPr id="3" name="Pravokotnik 2"/>
            <p:cNvSpPr/>
            <p:nvPr/>
          </p:nvSpPr>
          <p:spPr>
            <a:xfrm>
              <a:off x="5225143" y="2468880"/>
              <a:ext cx="561703" cy="42170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l-SI" sz="2800" dirty="0">
                  <a:solidFill>
                    <a:srgbClr val="4C4B4D"/>
                  </a:solidFill>
                  <a:latin typeface="Algerian" panose="04020705040A02060702" pitchFamily="82" charset="0"/>
                </a:rPr>
                <a:t>S</a:t>
              </a:r>
            </a:p>
          </p:txBody>
        </p:sp>
        <p:sp>
          <p:nvSpPr>
            <p:cNvPr id="12" name="Pravokotnik 11"/>
            <p:cNvSpPr/>
            <p:nvPr/>
          </p:nvSpPr>
          <p:spPr>
            <a:xfrm>
              <a:off x="4014676" y="3428139"/>
              <a:ext cx="561703" cy="42170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l-SI" sz="2800" dirty="0">
                  <a:solidFill>
                    <a:srgbClr val="4C4B4D"/>
                  </a:solidFill>
                  <a:latin typeface="Algerian" panose="04020705040A02060702" pitchFamily="82" charset="0"/>
                </a:rPr>
                <a:t>Z</a:t>
              </a:r>
            </a:p>
          </p:txBody>
        </p:sp>
        <p:sp>
          <p:nvSpPr>
            <p:cNvPr id="16" name="Pravokotnik 15"/>
            <p:cNvSpPr/>
            <p:nvPr/>
          </p:nvSpPr>
          <p:spPr>
            <a:xfrm>
              <a:off x="6446762" y="3440209"/>
              <a:ext cx="561703" cy="42170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l-SI" sz="2800" dirty="0">
                  <a:solidFill>
                    <a:srgbClr val="4C4B4D"/>
                  </a:solidFill>
                  <a:latin typeface="Algerian" panose="04020705040A02060702" pitchFamily="82" charset="0"/>
                </a:rPr>
                <a:t>v</a:t>
              </a:r>
            </a:p>
          </p:txBody>
        </p:sp>
        <p:sp>
          <p:nvSpPr>
            <p:cNvPr id="17" name="Pravokotnik 16"/>
            <p:cNvSpPr/>
            <p:nvPr/>
          </p:nvSpPr>
          <p:spPr>
            <a:xfrm>
              <a:off x="5225142" y="4426377"/>
              <a:ext cx="561703" cy="42170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l-SI" sz="2800" dirty="0">
                  <a:solidFill>
                    <a:srgbClr val="4C4B4D"/>
                  </a:solidFill>
                  <a:latin typeface="Algerian" panose="04020705040A02060702" pitchFamily="82" charset="0"/>
                </a:rPr>
                <a:t>j</a:t>
              </a:r>
            </a:p>
          </p:txBody>
        </p:sp>
      </p:grpSp>
    </p:spTree>
    <p:extLst>
      <p:ext uri="{BB962C8B-B14F-4D97-AF65-F5344CB8AC3E}">
        <p14:creationId xmlns:p14="http://schemas.microsoft.com/office/powerpoint/2010/main" val="35861079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906836"/>
            <a:ext cx="12192000" cy="5946775"/>
            <a:chOff x="0" y="906836"/>
            <a:chExt cx="12192000" cy="5946775"/>
          </a:xfrm>
        </p:grpSpPr>
        <p:pic>
          <p:nvPicPr>
            <p:cNvPr id="3" name="object 3"/>
            <p:cNvPicPr/>
            <p:nvPr/>
          </p:nvPicPr>
          <p:blipFill>
            <a:blip r:embed="rId3" cstate="print"/>
            <a:stretch>
              <a:fillRect/>
            </a:stretch>
          </p:blipFill>
          <p:spPr>
            <a:xfrm>
              <a:off x="638556" y="1443284"/>
              <a:ext cx="3703238" cy="2553333"/>
            </a:xfrm>
            <a:prstGeom prst="rect">
              <a:avLst/>
            </a:prstGeom>
          </p:spPr>
        </p:pic>
        <p:pic>
          <p:nvPicPr>
            <p:cNvPr id="4" name="object 4"/>
            <p:cNvPicPr/>
            <p:nvPr/>
          </p:nvPicPr>
          <p:blipFill>
            <a:blip r:embed="rId4" cstate="print"/>
            <a:stretch>
              <a:fillRect/>
            </a:stretch>
          </p:blipFill>
          <p:spPr>
            <a:xfrm>
              <a:off x="2517648" y="3723188"/>
              <a:ext cx="3703238" cy="2619699"/>
            </a:xfrm>
            <a:prstGeom prst="rect">
              <a:avLst/>
            </a:prstGeom>
          </p:spPr>
        </p:pic>
        <p:pic>
          <p:nvPicPr>
            <p:cNvPr id="5" name="object 5"/>
            <p:cNvPicPr/>
            <p:nvPr/>
          </p:nvPicPr>
          <p:blipFill>
            <a:blip r:embed="rId5" cstate="print"/>
            <a:stretch>
              <a:fillRect/>
            </a:stretch>
          </p:blipFill>
          <p:spPr>
            <a:xfrm>
              <a:off x="6792467" y="906836"/>
              <a:ext cx="3703238" cy="2553333"/>
            </a:xfrm>
            <a:prstGeom prst="rect">
              <a:avLst/>
            </a:prstGeom>
          </p:spPr>
        </p:pic>
        <p:pic>
          <p:nvPicPr>
            <p:cNvPr id="6" name="object 6"/>
            <p:cNvPicPr/>
            <p:nvPr/>
          </p:nvPicPr>
          <p:blipFill>
            <a:blip r:embed="rId6" cstate="print"/>
            <a:stretch>
              <a:fillRect/>
            </a:stretch>
          </p:blipFill>
          <p:spPr>
            <a:xfrm>
              <a:off x="7997952" y="3429056"/>
              <a:ext cx="3703238" cy="2619699"/>
            </a:xfrm>
            <a:prstGeom prst="rect">
              <a:avLst/>
            </a:prstGeom>
          </p:spPr>
        </p:pic>
        <p:pic>
          <p:nvPicPr>
            <p:cNvPr id="7" name="object 7"/>
            <p:cNvPicPr/>
            <p:nvPr/>
          </p:nvPicPr>
          <p:blipFill>
            <a:blip r:embed="rId7" cstate="print"/>
            <a:stretch>
              <a:fillRect/>
            </a:stretch>
          </p:blipFill>
          <p:spPr>
            <a:xfrm>
              <a:off x="4244339" y="2118386"/>
              <a:ext cx="3703238" cy="2621253"/>
            </a:xfrm>
            <a:prstGeom prst="rect">
              <a:avLst/>
            </a:prstGeom>
          </p:spPr>
        </p:pic>
      </p:grpSp>
      <p:sp>
        <p:nvSpPr>
          <p:cNvPr id="8" name="object 8"/>
          <p:cNvSpPr txBox="1">
            <a:spLocks noGrp="1"/>
          </p:cNvSpPr>
          <p:nvPr>
            <p:ph type="title"/>
          </p:nvPr>
        </p:nvSpPr>
        <p:spPr>
          <a:xfrm>
            <a:off x="916939" y="393573"/>
            <a:ext cx="9812655" cy="908787"/>
          </a:xfrm>
          <a:prstGeom prst="rect">
            <a:avLst/>
          </a:prstGeom>
        </p:spPr>
        <p:txBody>
          <a:bodyPr vert="horz" wrap="square" lIns="0" tIns="229438" rIns="0" bIns="0" rtlCol="0">
            <a:spAutoFit/>
          </a:bodyPr>
          <a:lstStyle/>
          <a:p>
            <a:pPr marL="12700">
              <a:lnSpc>
                <a:spcPct val="100000"/>
              </a:lnSpc>
              <a:spcBef>
                <a:spcPts val="105"/>
              </a:spcBef>
            </a:pPr>
            <a:r>
              <a:rPr lang="sl-SI" sz="4400" b="0" dirty="0">
                <a:latin typeface="Calibri Light"/>
                <a:cs typeface="Calibri Light"/>
              </a:rPr>
              <a:t>P</a:t>
            </a:r>
            <a:r>
              <a:rPr sz="4400" b="0" dirty="0" err="1">
                <a:latin typeface="Calibri Light"/>
                <a:cs typeface="Calibri Light"/>
              </a:rPr>
              <a:t>renova</a:t>
            </a:r>
            <a:r>
              <a:rPr sz="4400" b="0" spc="-65" dirty="0">
                <a:latin typeface="Calibri Light"/>
                <a:cs typeface="Calibri Light"/>
              </a:rPr>
              <a:t> </a:t>
            </a:r>
            <a:r>
              <a:rPr lang="sl-SI" sz="4400" b="0" spc="-65" dirty="0">
                <a:latin typeface="Calibri Light"/>
                <a:cs typeface="Calibri Light"/>
              </a:rPr>
              <a:t>UN, KZ</a:t>
            </a:r>
            <a:r>
              <a:rPr sz="4400" b="0" spc="-55" dirty="0">
                <a:latin typeface="Calibri Light"/>
                <a:cs typeface="Calibri Light"/>
              </a:rPr>
              <a:t> </a:t>
            </a:r>
            <a:r>
              <a:rPr sz="4400" b="0" dirty="0">
                <a:latin typeface="Calibri Light"/>
                <a:cs typeface="Calibri Light"/>
              </a:rPr>
              <a:t>–</a:t>
            </a:r>
            <a:r>
              <a:rPr sz="4400" b="0" spc="-55" dirty="0">
                <a:latin typeface="Calibri Light"/>
                <a:cs typeface="Calibri Light"/>
              </a:rPr>
              <a:t> </a:t>
            </a:r>
            <a:r>
              <a:rPr sz="4400" b="0" dirty="0">
                <a:latin typeface="Calibri Light"/>
                <a:cs typeface="Calibri Light"/>
              </a:rPr>
              <a:t>skupni</a:t>
            </a:r>
            <a:r>
              <a:rPr sz="4400" b="0" spc="-70" dirty="0">
                <a:latin typeface="Calibri Light"/>
                <a:cs typeface="Calibri Light"/>
              </a:rPr>
              <a:t> </a:t>
            </a:r>
            <a:r>
              <a:rPr sz="4400" b="0" spc="-10" dirty="0">
                <a:latin typeface="Calibri Light"/>
                <a:cs typeface="Calibri Light"/>
              </a:rPr>
              <a:t>cilji</a:t>
            </a:r>
            <a:endParaRPr sz="4400" dirty="0">
              <a:latin typeface="Calibri Light"/>
              <a:cs typeface="Calibri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Enakokraki trikotnik 30">
            <a:extLst>
              <a:ext uri="{FF2B5EF4-FFF2-40B4-BE49-F238E27FC236}">
                <a16:creationId xmlns:a16="http://schemas.microsoft.com/office/drawing/2014/main" id="{5F68E2DB-EE37-D437-6B7B-9CB340D5D97D}"/>
              </a:ext>
            </a:extLst>
          </p:cNvPr>
          <p:cNvSpPr/>
          <p:nvPr/>
        </p:nvSpPr>
        <p:spPr>
          <a:xfrm rot="10800000">
            <a:off x="10270952" y="2098280"/>
            <a:ext cx="1175019" cy="3859726"/>
          </a:xfrm>
          <a:prstGeom prst="triangl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5" name="PoljeZBesedilom 4">
            <a:extLst>
              <a:ext uri="{FF2B5EF4-FFF2-40B4-BE49-F238E27FC236}">
                <a16:creationId xmlns:a16="http://schemas.microsoft.com/office/drawing/2014/main" id="{82BA7C1B-80D2-93F3-B5EA-6ED0BADFFB10}"/>
              </a:ext>
            </a:extLst>
          </p:cNvPr>
          <p:cNvSpPr txBox="1"/>
          <p:nvPr/>
        </p:nvSpPr>
        <p:spPr>
          <a:xfrm>
            <a:off x="4424214" y="5173895"/>
            <a:ext cx="2452080" cy="646331"/>
          </a:xfrm>
          <a:prstGeom prst="rect">
            <a:avLst/>
          </a:prstGeom>
          <a:noFill/>
        </p:spPr>
        <p:txBody>
          <a:bodyPr wrap="square" rtlCol="0">
            <a:spAutoFit/>
          </a:bodyPr>
          <a:lstStyle/>
          <a:p>
            <a:r>
              <a:rPr lang="sl-SI" dirty="0">
                <a:solidFill>
                  <a:srgbClr val="007C92"/>
                </a:solidFill>
                <a:latin typeface="Calibri" panose="020F0502020204030204" pitchFamily="34" charset="0"/>
                <a:cs typeface="Calibri" panose="020F0502020204030204" pitchFamily="34" charset="0"/>
                <a:sym typeface="Wingdings" panose="05000000000000000000" pitchFamily="2" charset="2"/>
              </a:rPr>
              <a:t> </a:t>
            </a:r>
            <a:r>
              <a:rPr lang="sl-SI" dirty="0">
                <a:solidFill>
                  <a:srgbClr val="007C92"/>
                </a:solidFill>
                <a:latin typeface="Calibri" panose="020F0502020204030204" pitchFamily="34" charset="0"/>
                <a:cs typeface="Calibri" panose="020F0502020204030204" pitchFamily="34" charset="0"/>
              </a:rPr>
              <a:t>na ravni PREDMETA </a:t>
            </a:r>
            <a:br>
              <a:rPr lang="sl-SI" dirty="0">
                <a:solidFill>
                  <a:srgbClr val="007C92"/>
                </a:solidFill>
                <a:latin typeface="Calibri" panose="020F0502020204030204" pitchFamily="34" charset="0"/>
                <a:cs typeface="Calibri" panose="020F0502020204030204" pitchFamily="34" charset="0"/>
              </a:rPr>
            </a:br>
            <a:r>
              <a:rPr lang="sl-SI" dirty="0">
                <a:solidFill>
                  <a:srgbClr val="007C92"/>
                </a:solidFill>
                <a:latin typeface="Calibri" panose="020F0502020204030204" pitchFamily="34" charset="0"/>
                <a:cs typeface="Calibri" panose="020F0502020204030204" pitchFamily="34" charset="0"/>
              </a:rPr>
              <a:t>    </a:t>
            </a:r>
            <a:r>
              <a:rPr lang="sl-SI" sz="1600" dirty="0">
                <a:solidFill>
                  <a:srgbClr val="007C92"/>
                </a:solidFill>
                <a:latin typeface="Calibri" panose="020F0502020204030204" pitchFamily="34" charset="0"/>
                <a:cs typeface="Calibri" panose="020F0502020204030204" pitchFamily="34" charset="0"/>
              </a:rPr>
              <a:t>(v skladu s cilji UN/KZ)</a:t>
            </a:r>
          </a:p>
        </p:txBody>
      </p:sp>
      <p:sp>
        <p:nvSpPr>
          <p:cNvPr id="6" name="Puščica: desno 5">
            <a:extLst>
              <a:ext uri="{FF2B5EF4-FFF2-40B4-BE49-F238E27FC236}">
                <a16:creationId xmlns:a16="http://schemas.microsoft.com/office/drawing/2014/main" id="{191BB0FB-25F3-BDEE-C85A-660FAA30D938}"/>
              </a:ext>
            </a:extLst>
          </p:cNvPr>
          <p:cNvSpPr/>
          <p:nvPr/>
        </p:nvSpPr>
        <p:spPr>
          <a:xfrm>
            <a:off x="6726899" y="2965505"/>
            <a:ext cx="533400" cy="3048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7" name="PoljeZBesedilom 6">
            <a:extLst>
              <a:ext uri="{FF2B5EF4-FFF2-40B4-BE49-F238E27FC236}">
                <a16:creationId xmlns:a16="http://schemas.microsoft.com/office/drawing/2014/main" id="{005BF4C9-8133-6F34-58EC-BD85E489496C}"/>
              </a:ext>
            </a:extLst>
          </p:cNvPr>
          <p:cNvSpPr txBox="1"/>
          <p:nvPr/>
        </p:nvSpPr>
        <p:spPr>
          <a:xfrm>
            <a:off x="7399043" y="4817598"/>
            <a:ext cx="2305050" cy="1477328"/>
          </a:xfrm>
          <a:prstGeom prst="rect">
            <a:avLst/>
          </a:prstGeom>
          <a:noFill/>
        </p:spPr>
        <p:txBody>
          <a:bodyPr wrap="square" rtlCol="0">
            <a:spAutoFit/>
          </a:bodyPr>
          <a:lstStyle/>
          <a:p>
            <a:r>
              <a:rPr lang="sl-SI" dirty="0">
                <a:solidFill>
                  <a:srgbClr val="007C92"/>
                </a:solidFill>
                <a:latin typeface="Calibri" panose="020F0502020204030204" pitchFamily="34" charset="0"/>
                <a:cs typeface="Calibri" panose="020F0502020204030204" pitchFamily="34" charset="0"/>
              </a:rPr>
              <a:t>POSAMEZNI učitelji; AKTIVI učiteljev istega predmeta (na ravni VIO, vertikalni predmetni aktivi)</a:t>
            </a:r>
          </a:p>
        </p:txBody>
      </p:sp>
      <p:sp>
        <p:nvSpPr>
          <p:cNvPr id="9" name="PoljeZBesedilom 8">
            <a:extLst>
              <a:ext uri="{FF2B5EF4-FFF2-40B4-BE49-F238E27FC236}">
                <a16:creationId xmlns:a16="http://schemas.microsoft.com/office/drawing/2014/main" id="{9F924165-01E9-C573-B16D-B8F5D89182E3}"/>
              </a:ext>
            </a:extLst>
          </p:cNvPr>
          <p:cNvSpPr txBox="1"/>
          <p:nvPr/>
        </p:nvSpPr>
        <p:spPr>
          <a:xfrm>
            <a:off x="1345951" y="2760980"/>
            <a:ext cx="2690815" cy="646331"/>
          </a:xfrm>
          <a:prstGeom prst="rect">
            <a:avLst/>
          </a:prstGeom>
          <a:noFill/>
        </p:spPr>
        <p:txBody>
          <a:bodyPr wrap="square" rtlCol="0">
            <a:spAutoFit/>
          </a:bodyPr>
          <a:lstStyle/>
          <a:p>
            <a:r>
              <a:rPr lang="sl-SI" dirty="0">
                <a:solidFill>
                  <a:srgbClr val="007C92"/>
                </a:solidFill>
                <a:latin typeface="Calibri" panose="020F0502020204030204" pitchFamily="34" charset="0"/>
                <a:cs typeface="Calibri" panose="020F0502020204030204" pitchFamily="34" charset="0"/>
                <a:sym typeface="Wingdings" panose="05000000000000000000" pitchFamily="2" charset="2"/>
              </a:rPr>
              <a:t> </a:t>
            </a:r>
            <a:r>
              <a:rPr lang="sl-SI" dirty="0">
                <a:solidFill>
                  <a:srgbClr val="007C92"/>
                </a:solidFill>
                <a:latin typeface="Calibri" panose="020F0502020204030204" pitchFamily="34" charset="0"/>
                <a:cs typeface="Calibri" panose="020F0502020204030204" pitchFamily="34" charset="0"/>
              </a:rPr>
              <a:t>v posameznem razredu, </a:t>
            </a:r>
            <a:br>
              <a:rPr lang="sl-SI" dirty="0">
                <a:solidFill>
                  <a:srgbClr val="007C92"/>
                </a:solidFill>
                <a:latin typeface="Calibri" panose="020F0502020204030204" pitchFamily="34" charset="0"/>
                <a:cs typeface="Calibri" panose="020F0502020204030204" pitchFamily="34" charset="0"/>
              </a:rPr>
            </a:br>
            <a:r>
              <a:rPr lang="sl-SI" dirty="0">
                <a:solidFill>
                  <a:srgbClr val="007C92"/>
                </a:solidFill>
                <a:latin typeface="Calibri" panose="020F0502020204030204" pitchFamily="34" charset="0"/>
                <a:cs typeface="Calibri" panose="020F0502020204030204" pitchFamily="34" charset="0"/>
              </a:rPr>
              <a:t>     pri različnih predmetih </a:t>
            </a:r>
          </a:p>
        </p:txBody>
      </p:sp>
      <p:sp>
        <p:nvSpPr>
          <p:cNvPr id="10" name="PoljeZBesedilom 9">
            <a:extLst>
              <a:ext uri="{FF2B5EF4-FFF2-40B4-BE49-F238E27FC236}">
                <a16:creationId xmlns:a16="http://schemas.microsoft.com/office/drawing/2014/main" id="{04B23F72-FA09-1DA8-B612-F551E8EEA577}"/>
              </a:ext>
            </a:extLst>
          </p:cNvPr>
          <p:cNvSpPr txBox="1"/>
          <p:nvPr/>
        </p:nvSpPr>
        <p:spPr>
          <a:xfrm>
            <a:off x="1345951" y="5094597"/>
            <a:ext cx="3306412" cy="1200329"/>
          </a:xfrm>
          <a:prstGeom prst="rect">
            <a:avLst/>
          </a:prstGeom>
          <a:noFill/>
        </p:spPr>
        <p:txBody>
          <a:bodyPr wrap="square" rtlCol="0">
            <a:spAutoFit/>
          </a:bodyPr>
          <a:lstStyle/>
          <a:p>
            <a:r>
              <a:rPr lang="sl-SI" dirty="0">
                <a:solidFill>
                  <a:srgbClr val="007C92"/>
                </a:solidFill>
                <a:latin typeface="Calibri" panose="020F0502020204030204" pitchFamily="34" charset="0"/>
                <a:cs typeface="Calibri" panose="020F0502020204030204" pitchFamily="34" charset="0"/>
              </a:rPr>
              <a:t>Katere skupne cilje lahko učenec/dijak pridobi/razvije </a:t>
            </a:r>
            <a:br>
              <a:rPr lang="sl-SI" dirty="0">
                <a:solidFill>
                  <a:srgbClr val="007C92"/>
                </a:solidFill>
                <a:latin typeface="Calibri" panose="020F0502020204030204" pitchFamily="34" charset="0"/>
                <a:cs typeface="Calibri" panose="020F0502020204030204" pitchFamily="34" charset="0"/>
              </a:rPr>
            </a:br>
            <a:r>
              <a:rPr lang="sl-SI" dirty="0">
                <a:solidFill>
                  <a:srgbClr val="007C92"/>
                </a:solidFill>
                <a:latin typeface="Calibri" panose="020F0502020204030204" pitchFamily="34" charset="0"/>
                <a:cs typeface="Calibri" panose="020F0502020204030204" pitchFamily="34" charset="0"/>
              </a:rPr>
              <a:t>le </a:t>
            </a:r>
            <a:r>
              <a:rPr lang="sl-SI" b="1" dirty="0">
                <a:solidFill>
                  <a:srgbClr val="007C92"/>
                </a:solidFill>
                <a:latin typeface="Calibri" panose="020F0502020204030204" pitchFamily="34" charset="0"/>
                <a:cs typeface="Calibri" panose="020F0502020204030204" pitchFamily="34" charset="0"/>
              </a:rPr>
              <a:t>specifično pri </a:t>
            </a:r>
            <a:br>
              <a:rPr lang="sl-SI" b="1" dirty="0">
                <a:solidFill>
                  <a:srgbClr val="007C92"/>
                </a:solidFill>
                <a:latin typeface="Calibri" panose="020F0502020204030204" pitchFamily="34" charset="0"/>
                <a:cs typeface="Calibri" panose="020F0502020204030204" pitchFamily="34" charset="0"/>
              </a:rPr>
            </a:br>
            <a:r>
              <a:rPr lang="sl-SI" b="1" dirty="0">
                <a:solidFill>
                  <a:srgbClr val="007C92"/>
                </a:solidFill>
                <a:latin typeface="Calibri" panose="020F0502020204030204" pitchFamily="34" charset="0"/>
                <a:cs typeface="Calibri" panose="020F0502020204030204" pitchFamily="34" charset="0"/>
              </a:rPr>
              <a:t>posameznem predmetu?</a:t>
            </a:r>
          </a:p>
        </p:txBody>
      </p:sp>
      <p:sp>
        <p:nvSpPr>
          <p:cNvPr id="11" name="PoljeZBesedilom 10">
            <a:extLst>
              <a:ext uri="{FF2B5EF4-FFF2-40B4-BE49-F238E27FC236}">
                <a16:creationId xmlns:a16="http://schemas.microsoft.com/office/drawing/2014/main" id="{AB90CCE1-8B89-2A3B-675B-AE1FE58CE41C}"/>
              </a:ext>
            </a:extLst>
          </p:cNvPr>
          <p:cNvSpPr txBox="1"/>
          <p:nvPr/>
        </p:nvSpPr>
        <p:spPr>
          <a:xfrm>
            <a:off x="1322322" y="3667431"/>
            <a:ext cx="3015328" cy="1200329"/>
          </a:xfrm>
          <a:prstGeom prst="rect">
            <a:avLst/>
          </a:prstGeom>
          <a:noFill/>
        </p:spPr>
        <p:txBody>
          <a:bodyPr wrap="square" rtlCol="0">
            <a:spAutoFit/>
          </a:bodyPr>
          <a:lstStyle/>
          <a:p>
            <a:r>
              <a:rPr lang="sl-SI" dirty="0">
                <a:solidFill>
                  <a:srgbClr val="007C92"/>
                </a:solidFill>
                <a:latin typeface="Calibri" panose="020F0502020204030204" pitchFamily="34" charset="0"/>
                <a:cs typeface="Calibri" panose="020F0502020204030204" pitchFamily="34" charset="0"/>
              </a:rPr>
              <a:t>Kako, kdaj, v kolikšni meri ima učenec/dijak </a:t>
            </a:r>
            <a:r>
              <a:rPr lang="sl-SI" b="1" dirty="0">
                <a:solidFill>
                  <a:srgbClr val="007C92"/>
                </a:solidFill>
                <a:latin typeface="Calibri" panose="020F0502020204030204" pitchFamily="34" charset="0"/>
                <a:cs typeface="Calibri" panose="020F0502020204030204" pitchFamily="34" charset="0"/>
              </a:rPr>
              <a:t>naše šole </a:t>
            </a:r>
            <a:r>
              <a:rPr lang="sl-SI" dirty="0">
                <a:solidFill>
                  <a:srgbClr val="007C92"/>
                </a:solidFill>
                <a:latin typeface="Calibri" panose="020F0502020204030204" pitchFamily="34" charset="0"/>
                <a:cs typeface="Calibri" panose="020F0502020204030204" pitchFamily="34" charset="0"/>
              </a:rPr>
              <a:t>priložnosti za razvijanje določenega skupnega cilja?</a:t>
            </a:r>
          </a:p>
        </p:txBody>
      </p:sp>
      <p:sp>
        <p:nvSpPr>
          <p:cNvPr id="12" name="PoljeZBesedilom 11">
            <a:extLst>
              <a:ext uri="{FF2B5EF4-FFF2-40B4-BE49-F238E27FC236}">
                <a16:creationId xmlns:a16="http://schemas.microsoft.com/office/drawing/2014/main" id="{D7A466AE-2605-DCEC-B041-DB21A133AEC1}"/>
              </a:ext>
            </a:extLst>
          </p:cNvPr>
          <p:cNvSpPr txBox="1"/>
          <p:nvPr/>
        </p:nvSpPr>
        <p:spPr>
          <a:xfrm>
            <a:off x="4337650" y="2949817"/>
            <a:ext cx="2349089" cy="369332"/>
          </a:xfrm>
          <a:prstGeom prst="rect">
            <a:avLst/>
          </a:prstGeom>
          <a:noFill/>
        </p:spPr>
        <p:txBody>
          <a:bodyPr wrap="square" rtlCol="0">
            <a:spAutoFit/>
          </a:bodyPr>
          <a:lstStyle/>
          <a:p>
            <a:r>
              <a:rPr lang="sl-SI" dirty="0">
                <a:solidFill>
                  <a:srgbClr val="007C92"/>
                </a:solidFill>
                <a:latin typeface="Calibri" panose="020F0502020204030204" pitchFamily="34" charset="0"/>
                <a:cs typeface="Calibri" panose="020F0502020204030204" pitchFamily="34" charset="0"/>
                <a:sym typeface="Wingdings" panose="05000000000000000000" pitchFamily="2" charset="2"/>
              </a:rPr>
              <a:t> </a:t>
            </a:r>
            <a:r>
              <a:rPr lang="sl-SI" dirty="0">
                <a:solidFill>
                  <a:srgbClr val="007C92"/>
                </a:solidFill>
                <a:latin typeface="Calibri" panose="020F0502020204030204" pitchFamily="34" charset="0"/>
                <a:cs typeface="Calibri" panose="020F0502020204030204" pitchFamily="34" charset="0"/>
              </a:rPr>
              <a:t>na ravni  RAZREDA</a:t>
            </a:r>
          </a:p>
        </p:txBody>
      </p:sp>
      <p:sp>
        <p:nvSpPr>
          <p:cNvPr id="13" name="PoljeZBesedilom 12">
            <a:extLst>
              <a:ext uri="{FF2B5EF4-FFF2-40B4-BE49-F238E27FC236}">
                <a16:creationId xmlns:a16="http://schemas.microsoft.com/office/drawing/2014/main" id="{269A3CBD-0D0D-23A6-13D4-EBD037245CEB}"/>
              </a:ext>
            </a:extLst>
          </p:cNvPr>
          <p:cNvSpPr txBox="1"/>
          <p:nvPr/>
        </p:nvSpPr>
        <p:spPr>
          <a:xfrm>
            <a:off x="7399043" y="2559850"/>
            <a:ext cx="2619375" cy="1477328"/>
          </a:xfrm>
          <a:prstGeom prst="rect">
            <a:avLst/>
          </a:prstGeom>
          <a:noFill/>
        </p:spPr>
        <p:txBody>
          <a:bodyPr wrap="square" rtlCol="0">
            <a:spAutoFit/>
          </a:bodyPr>
          <a:lstStyle/>
          <a:p>
            <a:r>
              <a:rPr lang="sl-SI" dirty="0">
                <a:solidFill>
                  <a:srgbClr val="007C92"/>
                </a:solidFill>
                <a:latin typeface="Calibri" panose="020F0502020204030204" pitchFamily="34" charset="0"/>
                <a:cs typeface="Calibri" panose="020F0502020204030204" pitchFamily="34" charset="0"/>
              </a:rPr>
              <a:t>HORIZONTALNO MEDPREDMETNO SODELOVANJE </a:t>
            </a:r>
            <a:br>
              <a:rPr lang="sl-SI" dirty="0">
                <a:solidFill>
                  <a:srgbClr val="007C92"/>
                </a:solidFill>
                <a:latin typeface="Calibri" panose="020F0502020204030204" pitchFamily="34" charset="0"/>
                <a:cs typeface="Calibri" panose="020F0502020204030204" pitchFamily="34" charset="0"/>
              </a:rPr>
            </a:br>
            <a:r>
              <a:rPr lang="sl-SI" dirty="0">
                <a:solidFill>
                  <a:srgbClr val="007C92"/>
                </a:solidFill>
                <a:latin typeface="Calibri" panose="020F0502020204030204" pitchFamily="34" charset="0"/>
                <a:cs typeface="Calibri" panose="020F0502020204030204" pitchFamily="34" charset="0"/>
              </a:rPr>
              <a:t>učiteljev, ki poučujejo </a:t>
            </a:r>
            <a:br>
              <a:rPr lang="sl-SI" dirty="0">
                <a:solidFill>
                  <a:srgbClr val="007C92"/>
                </a:solidFill>
                <a:latin typeface="Calibri" panose="020F0502020204030204" pitchFamily="34" charset="0"/>
                <a:cs typeface="Calibri" panose="020F0502020204030204" pitchFamily="34" charset="0"/>
              </a:rPr>
            </a:br>
            <a:r>
              <a:rPr lang="sl-SI" dirty="0">
                <a:solidFill>
                  <a:srgbClr val="007C92"/>
                </a:solidFill>
                <a:latin typeface="Calibri" panose="020F0502020204030204" pitchFamily="34" charset="0"/>
                <a:cs typeface="Calibri" panose="020F0502020204030204" pitchFamily="34" charset="0"/>
              </a:rPr>
              <a:t>v določenem razredu</a:t>
            </a:r>
          </a:p>
        </p:txBody>
      </p:sp>
      <p:sp>
        <p:nvSpPr>
          <p:cNvPr id="14" name="PoljeZBesedilom 13">
            <a:extLst>
              <a:ext uri="{FF2B5EF4-FFF2-40B4-BE49-F238E27FC236}">
                <a16:creationId xmlns:a16="http://schemas.microsoft.com/office/drawing/2014/main" id="{62B306BF-2159-903B-FC47-4E956652CF2B}"/>
              </a:ext>
            </a:extLst>
          </p:cNvPr>
          <p:cNvSpPr txBox="1"/>
          <p:nvPr/>
        </p:nvSpPr>
        <p:spPr>
          <a:xfrm>
            <a:off x="7399043" y="869938"/>
            <a:ext cx="2619375" cy="1477328"/>
          </a:xfrm>
          <a:prstGeom prst="rect">
            <a:avLst/>
          </a:prstGeom>
          <a:noFill/>
        </p:spPr>
        <p:txBody>
          <a:bodyPr wrap="square" rtlCol="0">
            <a:spAutoFit/>
          </a:bodyPr>
          <a:lstStyle/>
          <a:p>
            <a:r>
              <a:rPr lang="sl-SI" dirty="0">
                <a:solidFill>
                  <a:srgbClr val="007C92"/>
                </a:solidFill>
                <a:latin typeface="Calibri" panose="020F0502020204030204" pitchFamily="34" charset="0"/>
                <a:cs typeface="Calibri" panose="020F0502020204030204" pitchFamily="34" charset="0"/>
              </a:rPr>
              <a:t>VERTIKALNO MEDPREDMETNO SODELOVANJE </a:t>
            </a:r>
            <a:br>
              <a:rPr lang="sl-SI" dirty="0">
                <a:solidFill>
                  <a:srgbClr val="007C92"/>
                </a:solidFill>
                <a:latin typeface="Calibri" panose="020F0502020204030204" pitchFamily="34" charset="0"/>
                <a:cs typeface="Calibri" panose="020F0502020204030204" pitchFamily="34" charset="0"/>
              </a:rPr>
            </a:br>
            <a:r>
              <a:rPr lang="sl-SI" dirty="0">
                <a:solidFill>
                  <a:srgbClr val="007C92"/>
                </a:solidFill>
                <a:latin typeface="Calibri" panose="020F0502020204030204" pitchFamily="34" charset="0"/>
                <a:cs typeface="Calibri" panose="020F0502020204030204" pitchFamily="34" charset="0"/>
              </a:rPr>
              <a:t>učiteljev, ki poučujejo </a:t>
            </a:r>
            <a:br>
              <a:rPr lang="sl-SI" dirty="0">
                <a:solidFill>
                  <a:srgbClr val="007C92"/>
                </a:solidFill>
                <a:latin typeface="Calibri" panose="020F0502020204030204" pitchFamily="34" charset="0"/>
                <a:cs typeface="Calibri" panose="020F0502020204030204" pitchFamily="34" charset="0"/>
              </a:rPr>
            </a:br>
            <a:r>
              <a:rPr lang="sl-SI" dirty="0">
                <a:solidFill>
                  <a:srgbClr val="007C92"/>
                </a:solidFill>
                <a:latin typeface="Calibri" panose="020F0502020204030204" pitchFamily="34" charset="0"/>
                <a:cs typeface="Calibri" panose="020F0502020204030204" pitchFamily="34" charset="0"/>
              </a:rPr>
              <a:t>v določenem VIO</a:t>
            </a:r>
          </a:p>
        </p:txBody>
      </p:sp>
      <p:sp>
        <p:nvSpPr>
          <p:cNvPr id="15" name="PoljeZBesedilom 14">
            <a:extLst>
              <a:ext uri="{FF2B5EF4-FFF2-40B4-BE49-F238E27FC236}">
                <a16:creationId xmlns:a16="http://schemas.microsoft.com/office/drawing/2014/main" id="{15A37EF8-0942-72AD-CA07-3415539CA438}"/>
              </a:ext>
            </a:extLst>
          </p:cNvPr>
          <p:cNvSpPr txBox="1"/>
          <p:nvPr/>
        </p:nvSpPr>
        <p:spPr>
          <a:xfrm>
            <a:off x="4358490" y="1419853"/>
            <a:ext cx="2828925" cy="369332"/>
          </a:xfrm>
          <a:prstGeom prst="rect">
            <a:avLst/>
          </a:prstGeom>
          <a:noFill/>
        </p:spPr>
        <p:txBody>
          <a:bodyPr wrap="square" rtlCol="0">
            <a:spAutoFit/>
          </a:bodyPr>
          <a:lstStyle/>
          <a:p>
            <a:r>
              <a:rPr lang="sl-SI" dirty="0">
                <a:solidFill>
                  <a:srgbClr val="007C92"/>
                </a:solidFill>
                <a:latin typeface="Calibri" panose="020F0502020204030204" pitchFamily="34" charset="0"/>
                <a:cs typeface="Calibri" panose="020F0502020204030204" pitchFamily="34" charset="0"/>
                <a:sym typeface="Wingdings" panose="05000000000000000000" pitchFamily="2" charset="2"/>
              </a:rPr>
              <a:t> </a:t>
            </a:r>
            <a:r>
              <a:rPr lang="sl-SI" dirty="0">
                <a:solidFill>
                  <a:srgbClr val="007C92"/>
                </a:solidFill>
                <a:latin typeface="Calibri" panose="020F0502020204030204" pitchFamily="34" charset="0"/>
                <a:cs typeface="Calibri" panose="020F0502020204030204" pitchFamily="34" charset="0"/>
              </a:rPr>
              <a:t>na ravni VIO</a:t>
            </a:r>
          </a:p>
        </p:txBody>
      </p:sp>
      <p:sp>
        <p:nvSpPr>
          <p:cNvPr id="16" name="Puščica: desno 15">
            <a:extLst>
              <a:ext uri="{FF2B5EF4-FFF2-40B4-BE49-F238E27FC236}">
                <a16:creationId xmlns:a16="http://schemas.microsoft.com/office/drawing/2014/main" id="{2A3030EE-8532-09ED-D646-CA36D6EBE815}"/>
              </a:ext>
            </a:extLst>
          </p:cNvPr>
          <p:cNvSpPr/>
          <p:nvPr/>
        </p:nvSpPr>
        <p:spPr>
          <a:xfrm>
            <a:off x="6686739" y="1401536"/>
            <a:ext cx="533400" cy="3048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7" name="Puščica: desno 16">
            <a:extLst>
              <a:ext uri="{FF2B5EF4-FFF2-40B4-BE49-F238E27FC236}">
                <a16:creationId xmlns:a16="http://schemas.microsoft.com/office/drawing/2014/main" id="{2B9A8693-A760-CBE9-E43F-14632F3BE75E}"/>
              </a:ext>
            </a:extLst>
          </p:cNvPr>
          <p:cNvSpPr/>
          <p:nvPr/>
        </p:nvSpPr>
        <p:spPr>
          <a:xfrm>
            <a:off x="6739394" y="5403862"/>
            <a:ext cx="533400" cy="3048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8" name="PoljeZBesedilom 17">
            <a:extLst>
              <a:ext uri="{FF2B5EF4-FFF2-40B4-BE49-F238E27FC236}">
                <a16:creationId xmlns:a16="http://schemas.microsoft.com/office/drawing/2014/main" id="{2117C0C5-FDBC-8B67-D011-6349669D845D}"/>
              </a:ext>
            </a:extLst>
          </p:cNvPr>
          <p:cNvSpPr txBox="1"/>
          <p:nvPr/>
        </p:nvSpPr>
        <p:spPr>
          <a:xfrm>
            <a:off x="9972635" y="849409"/>
            <a:ext cx="1771651" cy="646331"/>
          </a:xfrm>
          <a:prstGeom prst="rect">
            <a:avLst/>
          </a:prstGeom>
          <a:noFill/>
        </p:spPr>
        <p:txBody>
          <a:bodyPr wrap="square" rtlCol="0">
            <a:spAutoFit/>
          </a:bodyPr>
          <a:lstStyle/>
          <a:p>
            <a:pPr algn="ctr"/>
            <a:r>
              <a:rPr lang="sl-SI" b="1" dirty="0">
                <a:solidFill>
                  <a:srgbClr val="007C92"/>
                </a:solidFill>
                <a:latin typeface="Calibri" panose="020F0502020204030204" pitchFamily="34" charset="0"/>
                <a:cs typeface="Calibri" panose="020F0502020204030204" pitchFamily="34" charset="0"/>
              </a:rPr>
              <a:t>NAČRTOVANJE </a:t>
            </a:r>
          </a:p>
          <a:p>
            <a:pPr algn="ctr"/>
            <a:r>
              <a:rPr lang="sl-SI" b="1" dirty="0">
                <a:solidFill>
                  <a:srgbClr val="007C92"/>
                </a:solidFill>
                <a:latin typeface="Calibri" panose="020F0502020204030204" pitchFamily="34" charset="0"/>
                <a:cs typeface="Calibri" panose="020F0502020204030204" pitchFamily="34" charset="0"/>
              </a:rPr>
              <a:t>NA RAVNI ŠOLE</a:t>
            </a:r>
          </a:p>
        </p:txBody>
      </p:sp>
      <p:sp>
        <p:nvSpPr>
          <p:cNvPr id="19" name="PoljeZBesedilom 18">
            <a:extLst>
              <a:ext uri="{FF2B5EF4-FFF2-40B4-BE49-F238E27FC236}">
                <a16:creationId xmlns:a16="http://schemas.microsoft.com/office/drawing/2014/main" id="{B12E707F-5AFB-DE9D-A977-15CA32862AD6}"/>
              </a:ext>
            </a:extLst>
          </p:cNvPr>
          <p:cNvSpPr txBox="1"/>
          <p:nvPr/>
        </p:nvSpPr>
        <p:spPr>
          <a:xfrm>
            <a:off x="9972635" y="5977087"/>
            <a:ext cx="1623384" cy="646331"/>
          </a:xfrm>
          <a:prstGeom prst="rect">
            <a:avLst/>
          </a:prstGeom>
          <a:noFill/>
        </p:spPr>
        <p:txBody>
          <a:bodyPr wrap="square" rtlCol="0">
            <a:spAutoFit/>
          </a:bodyPr>
          <a:lstStyle/>
          <a:p>
            <a:pPr algn="ctr"/>
            <a:r>
              <a:rPr lang="sl-SI" b="1" dirty="0">
                <a:solidFill>
                  <a:srgbClr val="007C92"/>
                </a:solidFill>
                <a:latin typeface="Calibri" panose="020F0502020204030204" pitchFamily="34" charset="0"/>
                <a:cs typeface="Calibri" panose="020F0502020204030204" pitchFamily="34" charset="0"/>
              </a:rPr>
              <a:t>UČITELJEVO </a:t>
            </a:r>
          </a:p>
          <a:p>
            <a:r>
              <a:rPr lang="sl-SI" b="1" dirty="0">
                <a:solidFill>
                  <a:srgbClr val="007C92"/>
                </a:solidFill>
                <a:latin typeface="Calibri" panose="020F0502020204030204" pitchFamily="34" charset="0"/>
                <a:cs typeface="Calibri" panose="020F0502020204030204" pitchFamily="34" charset="0"/>
              </a:rPr>
              <a:t>NAČRTOVANJE </a:t>
            </a:r>
          </a:p>
        </p:txBody>
      </p:sp>
      <p:sp>
        <p:nvSpPr>
          <p:cNvPr id="21" name="Pravokotni trikotnik 20">
            <a:extLst>
              <a:ext uri="{FF2B5EF4-FFF2-40B4-BE49-F238E27FC236}">
                <a16:creationId xmlns:a16="http://schemas.microsoft.com/office/drawing/2014/main" id="{ED31F493-46CB-11F4-4472-60C03326F0B5}"/>
              </a:ext>
            </a:extLst>
          </p:cNvPr>
          <p:cNvSpPr/>
          <p:nvPr/>
        </p:nvSpPr>
        <p:spPr>
          <a:xfrm rot="19053413">
            <a:off x="10712095" y="5650423"/>
            <a:ext cx="292733" cy="262248"/>
          </a:xfrm>
          <a:prstGeom prst="rtTriangl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2" name="Pravokotni trikotnik 21">
            <a:extLst>
              <a:ext uri="{FF2B5EF4-FFF2-40B4-BE49-F238E27FC236}">
                <a16:creationId xmlns:a16="http://schemas.microsoft.com/office/drawing/2014/main" id="{05154AA4-0C83-0E9B-1A26-FFB87B23D073}"/>
              </a:ext>
            </a:extLst>
          </p:cNvPr>
          <p:cNvSpPr/>
          <p:nvPr/>
        </p:nvSpPr>
        <p:spPr>
          <a:xfrm rot="8098955">
            <a:off x="10344486" y="1610005"/>
            <a:ext cx="1027952" cy="1058163"/>
          </a:xfrm>
          <a:prstGeom prst="rtTriangl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33" name="Pravokotnik 32">
            <a:extLst>
              <a:ext uri="{FF2B5EF4-FFF2-40B4-BE49-F238E27FC236}">
                <a16:creationId xmlns:a16="http://schemas.microsoft.com/office/drawing/2014/main" id="{EF191003-150D-1738-770D-764A92ACEB14}"/>
              </a:ext>
            </a:extLst>
          </p:cNvPr>
          <p:cNvSpPr/>
          <p:nvPr/>
        </p:nvSpPr>
        <p:spPr>
          <a:xfrm rot="16200000">
            <a:off x="8562793" y="3224296"/>
            <a:ext cx="4507066" cy="461665"/>
          </a:xfrm>
          <a:prstGeom prst="rect">
            <a:avLst/>
          </a:prstGeom>
          <a:noFill/>
        </p:spPr>
        <p:txBody>
          <a:bodyPr wrap="square" lIns="91440" tIns="45720" rIns="91440" bIns="45720">
            <a:spAutoFit/>
          </a:bodyPr>
          <a:lstStyle/>
          <a:p>
            <a:pPr algn="ctr"/>
            <a:r>
              <a:rPr lang="sl-SI" sz="2400" b="1" dirty="0">
                <a:ln w="9525">
                  <a:solidFill>
                    <a:schemeClr val="bg1"/>
                  </a:solidFill>
                  <a:prstDash val="solid"/>
                </a:ln>
                <a:solidFill>
                  <a:srgbClr val="C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
            </a:r>
            <a:r>
              <a:rPr lang="sl-SI" sz="2400" b="1" cap="none" spc="0" dirty="0">
                <a:ln w="9525">
                  <a:solidFill>
                    <a:schemeClr val="bg1"/>
                  </a:solidFill>
                  <a:prstDash val="solid"/>
                </a:ln>
                <a:solidFill>
                  <a:srgbClr val="C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edpredmetno sodelovanje</a:t>
            </a:r>
          </a:p>
        </p:txBody>
      </p:sp>
      <p:sp>
        <p:nvSpPr>
          <p:cNvPr id="35" name="PoljeZBesedilom 34">
            <a:extLst>
              <a:ext uri="{FF2B5EF4-FFF2-40B4-BE49-F238E27FC236}">
                <a16:creationId xmlns:a16="http://schemas.microsoft.com/office/drawing/2014/main" id="{2C97CDF8-18C0-475F-FAEE-CB2C0DE1DC2C}"/>
              </a:ext>
            </a:extLst>
          </p:cNvPr>
          <p:cNvSpPr txBox="1"/>
          <p:nvPr/>
        </p:nvSpPr>
        <p:spPr>
          <a:xfrm>
            <a:off x="1227983" y="1401538"/>
            <a:ext cx="2962276" cy="646331"/>
          </a:xfrm>
          <a:prstGeom prst="rect">
            <a:avLst/>
          </a:prstGeom>
          <a:noFill/>
        </p:spPr>
        <p:txBody>
          <a:bodyPr wrap="square" rtlCol="0">
            <a:spAutoFit/>
          </a:bodyPr>
          <a:lstStyle/>
          <a:p>
            <a:r>
              <a:rPr lang="sl-SI" dirty="0">
                <a:solidFill>
                  <a:srgbClr val="007C92"/>
                </a:solidFill>
                <a:latin typeface="Calibri" panose="020F0502020204030204" pitchFamily="34" charset="0"/>
                <a:cs typeface="Calibri" panose="020F0502020204030204" pitchFamily="34" charset="0"/>
                <a:sym typeface="Wingdings" panose="05000000000000000000" pitchFamily="2" charset="2"/>
              </a:rPr>
              <a:t> </a:t>
            </a:r>
            <a:r>
              <a:rPr lang="sl-SI" dirty="0">
                <a:solidFill>
                  <a:srgbClr val="007C92"/>
                </a:solidFill>
                <a:latin typeface="Calibri" panose="020F0502020204030204" pitchFamily="34" charset="0"/>
                <a:cs typeface="Calibri" panose="020F0502020204030204" pitchFamily="34" charset="0"/>
              </a:rPr>
              <a:t>v posameznem obdobju  </a:t>
            </a:r>
            <a:br>
              <a:rPr lang="sl-SI" dirty="0">
                <a:solidFill>
                  <a:srgbClr val="007C92"/>
                </a:solidFill>
                <a:latin typeface="Calibri" panose="020F0502020204030204" pitchFamily="34" charset="0"/>
                <a:cs typeface="Calibri" panose="020F0502020204030204" pitchFamily="34" charset="0"/>
              </a:rPr>
            </a:br>
            <a:r>
              <a:rPr lang="sl-SI" dirty="0">
                <a:solidFill>
                  <a:srgbClr val="007C92"/>
                </a:solidFill>
                <a:latin typeface="Calibri" panose="020F0502020204030204" pitchFamily="34" charset="0"/>
                <a:cs typeface="Calibri" panose="020F0502020204030204" pitchFamily="34" charset="0"/>
              </a:rPr>
              <a:t>     (1., 2., 3. VIO, SŠ)</a:t>
            </a:r>
          </a:p>
        </p:txBody>
      </p:sp>
      <p:sp>
        <p:nvSpPr>
          <p:cNvPr id="36" name="Interaktivni gumb: Pomoč 35">
            <a:hlinkClick r:id="" action="ppaction://noaction" highlightClick="1"/>
            <a:extLst>
              <a:ext uri="{FF2B5EF4-FFF2-40B4-BE49-F238E27FC236}">
                <a16:creationId xmlns:a16="http://schemas.microsoft.com/office/drawing/2014/main" id="{AB063C27-9824-7208-C607-8FACF3BD395A}"/>
              </a:ext>
            </a:extLst>
          </p:cNvPr>
          <p:cNvSpPr/>
          <p:nvPr/>
        </p:nvSpPr>
        <p:spPr>
          <a:xfrm>
            <a:off x="528564" y="3944429"/>
            <a:ext cx="523875" cy="646331"/>
          </a:xfrm>
          <a:prstGeom prst="actionButtonHelp">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38" name="Interaktivni gumb: Pomoč 37">
            <a:hlinkClick r:id="" action="ppaction://noaction" highlightClick="1"/>
            <a:extLst>
              <a:ext uri="{FF2B5EF4-FFF2-40B4-BE49-F238E27FC236}">
                <a16:creationId xmlns:a16="http://schemas.microsoft.com/office/drawing/2014/main" id="{3D779EAE-3FDB-5CB3-297C-9DB4288C919A}"/>
              </a:ext>
            </a:extLst>
          </p:cNvPr>
          <p:cNvSpPr/>
          <p:nvPr/>
        </p:nvSpPr>
        <p:spPr>
          <a:xfrm>
            <a:off x="528564" y="5173895"/>
            <a:ext cx="523875" cy="646331"/>
          </a:xfrm>
          <a:prstGeom prst="actionButtonHelp">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 name="PoljeZBesedilom 1"/>
          <p:cNvSpPr txBox="1"/>
          <p:nvPr/>
        </p:nvSpPr>
        <p:spPr>
          <a:xfrm>
            <a:off x="648091" y="222312"/>
            <a:ext cx="9670846" cy="646331"/>
          </a:xfrm>
          <a:prstGeom prst="rect">
            <a:avLst/>
          </a:prstGeom>
          <a:solidFill>
            <a:schemeClr val="accent2">
              <a:lumMod val="20000"/>
              <a:lumOff val="80000"/>
            </a:schemeClr>
          </a:solidFill>
        </p:spPr>
        <p:txBody>
          <a:bodyPr wrap="square" rtlCol="0">
            <a:spAutoFit/>
          </a:bodyPr>
          <a:lstStyle/>
          <a:p>
            <a:r>
              <a:rPr lang="sl-SI" sz="3600" b="1" dirty="0">
                <a:solidFill>
                  <a:srgbClr val="007C92"/>
                </a:solidFill>
                <a:latin typeface="Calibri" panose="020F0502020204030204" pitchFamily="34" charset="0"/>
                <a:ea typeface="+mj-ea"/>
                <a:cs typeface="Calibri" panose="020F0502020204030204" pitchFamily="34" charset="0"/>
              </a:rPr>
              <a:t>Več ravni načrtovanja udejanjanja skupnih ciljev</a:t>
            </a:r>
          </a:p>
        </p:txBody>
      </p:sp>
    </p:spTree>
    <p:extLst>
      <p:ext uri="{BB962C8B-B14F-4D97-AF65-F5344CB8AC3E}">
        <p14:creationId xmlns:p14="http://schemas.microsoft.com/office/powerpoint/2010/main" val="402585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5" grpId="0"/>
      <p:bldP spid="6" grpId="0" animBg="1"/>
      <p:bldP spid="7" grpId="0"/>
      <p:bldP spid="9" grpId="0"/>
      <p:bldP spid="10" grpId="0"/>
      <p:bldP spid="11" grpId="0"/>
      <p:bldP spid="12" grpId="0"/>
      <p:bldP spid="13" grpId="0"/>
      <p:bldP spid="14" grpId="0"/>
      <p:bldP spid="15" grpId="0"/>
      <p:bldP spid="16" grpId="0" animBg="1"/>
      <p:bldP spid="17" grpId="0" animBg="1"/>
      <p:bldP spid="18" grpId="0"/>
      <p:bldP spid="19" grpId="0"/>
      <p:bldP spid="21" grpId="0" animBg="1"/>
      <p:bldP spid="22" grpId="0" animBg="1"/>
      <p:bldP spid="33" grpId="0"/>
      <p:bldP spid="35" grpId="0"/>
      <p:bldP spid="36" grpId="0" animBg="1"/>
      <p:bldP spid="3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sz="half" idx="1"/>
          </p:nvPr>
        </p:nvSpPr>
        <p:spPr>
          <a:xfrm>
            <a:off x="364715" y="1168247"/>
            <a:ext cx="11353801" cy="5258788"/>
          </a:xfrm>
        </p:spPr>
        <p:txBody>
          <a:bodyPr>
            <a:normAutofit fontScale="92500" lnSpcReduction="20000"/>
          </a:bodyPr>
          <a:lstStyle/>
          <a:p>
            <a:pPr>
              <a:lnSpc>
                <a:spcPct val="150000"/>
              </a:lnSpc>
            </a:pPr>
            <a:r>
              <a:rPr lang="sl-SI" b="1" dirty="0">
                <a:solidFill>
                  <a:srgbClr val="007C92"/>
                </a:solidFill>
                <a:latin typeface="Calibri" panose="020F0502020204030204" pitchFamily="34" charset="0"/>
                <a:cs typeface="Calibri" panose="020F0502020204030204" pitchFamily="34" charset="0"/>
              </a:rPr>
              <a:t>neposrednost</a:t>
            </a:r>
            <a:r>
              <a:rPr lang="sl-SI" dirty="0">
                <a:solidFill>
                  <a:srgbClr val="007C92"/>
                </a:solidFill>
                <a:latin typeface="Calibri" panose="020F0502020204030204" pitchFamily="34" charset="0"/>
                <a:cs typeface="Calibri" panose="020F0502020204030204" pitchFamily="34" charset="0"/>
              </a:rPr>
              <a:t> in </a:t>
            </a:r>
            <a:r>
              <a:rPr lang="sl-SI" b="1" dirty="0">
                <a:solidFill>
                  <a:srgbClr val="007C92"/>
                </a:solidFill>
                <a:latin typeface="Calibri" panose="020F0502020204030204" pitchFamily="34" charset="0"/>
                <a:cs typeface="Calibri" panose="020F0502020204030204" pitchFamily="34" charset="0"/>
              </a:rPr>
              <a:t>posrednost</a:t>
            </a:r>
            <a:r>
              <a:rPr lang="sl-SI" dirty="0">
                <a:solidFill>
                  <a:srgbClr val="007C92"/>
                </a:solidFill>
                <a:latin typeface="Calibri" panose="020F0502020204030204" pitchFamily="34" charset="0"/>
                <a:cs typeface="Calibri" panose="020F0502020204030204" pitchFamily="34" charset="0"/>
              </a:rPr>
              <a:t> vključenosti skupnih ciljev …:</a:t>
            </a:r>
          </a:p>
          <a:p>
            <a:pPr lvl="1">
              <a:lnSpc>
                <a:spcPct val="150000"/>
              </a:lnSpc>
            </a:pPr>
            <a:r>
              <a:rPr lang="sl-SI" dirty="0">
                <a:solidFill>
                  <a:srgbClr val="007C92"/>
                </a:solidFill>
                <a:latin typeface="Calibri" panose="020F0502020204030204" pitchFamily="34" charset="0"/>
                <a:cs typeface="Calibri" panose="020F0502020204030204" pitchFamily="34" charset="0"/>
              </a:rPr>
              <a:t>neposredno zavezujoči skupni cilji, integrirani v cilje/standarde predmetov  </a:t>
            </a:r>
          </a:p>
          <a:p>
            <a:pPr lvl="1">
              <a:lnSpc>
                <a:spcPct val="150000"/>
              </a:lnSpc>
            </a:pPr>
            <a:r>
              <a:rPr lang="sl-SI" dirty="0">
                <a:solidFill>
                  <a:srgbClr val="007C92"/>
                </a:solidFill>
                <a:latin typeface="Calibri" panose="020F0502020204030204" pitchFamily="34" charset="0"/>
                <a:cs typeface="Calibri" panose="020F0502020204030204" pitchFamily="34" charset="0"/>
              </a:rPr>
              <a:t>skupni cilji v drugih elementih KZ (npr. didaktičnih priporočilih) </a:t>
            </a:r>
          </a:p>
          <a:p>
            <a:pPr>
              <a:lnSpc>
                <a:spcPct val="160000"/>
              </a:lnSpc>
            </a:pPr>
            <a:r>
              <a:rPr lang="sl-SI" dirty="0">
                <a:solidFill>
                  <a:srgbClr val="007C92"/>
                </a:solidFill>
                <a:latin typeface="Calibri" panose="020F0502020204030204" pitchFamily="34" charset="0"/>
                <a:cs typeface="Calibri" panose="020F0502020204030204" pitchFamily="34" charset="0"/>
              </a:rPr>
              <a:t>skupni cilji kot </a:t>
            </a:r>
            <a:r>
              <a:rPr lang="sl-SI" b="1" dirty="0">
                <a:solidFill>
                  <a:srgbClr val="007C92"/>
                </a:solidFill>
                <a:latin typeface="Calibri" panose="020F0502020204030204" pitchFamily="34" charset="0"/>
                <a:cs typeface="Calibri" panose="020F0502020204030204" pitchFamily="34" charset="0"/>
              </a:rPr>
              <a:t>povezovalni element </a:t>
            </a:r>
            <a:r>
              <a:rPr lang="sl-SI" dirty="0">
                <a:solidFill>
                  <a:srgbClr val="007C92"/>
                </a:solidFill>
                <a:latin typeface="Calibri" panose="020F0502020204030204" pitchFamily="34" charset="0"/>
                <a:cs typeface="Calibri" panose="020F0502020204030204" pitchFamily="34" charset="0"/>
              </a:rPr>
              <a:t>za </a:t>
            </a:r>
            <a:r>
              <a:rPr lang="sl-SI" b="1" dirty="0">
                <a:solidFill>
                  <a:srgbClr val="007C92"/>
                </a:solidFill>
                <a:latin typeface="Calibri" panose="020F0502020204030204" pitchFamily="34" charset="0"/>
                <a:cs typeface="Calibri" panose="020F0502020204030204" pitchFamily="34" charset="0"/>
              </a:rPr>
              <a:t>medpredmetno povezovanje </a:t>
            </a:r>
          </a:p>
          <a:p>
            <a:pPr>
              <a:lnSpc>
                <a:spcPct val="160000"/>
              </a:lnSpc>
            </a:pPr>
            <a:r>
              <a:rPr lang="sl-SI" b="1" dirty="0">
                <a:solidFill>
                  <a:srgbClr val="007C92"/>
                </a:solidFill>
                <a:latin typeface="Calibri" panose="020F0502020204030204" pitchFamily="34" charset="0"/>
                <a:cs typeface="Calibri" panose="020F0502020204030204" pitchFamily="34" charset="0"/>
              </a:rPr>
              <a:t>povezanost </a:t>
            </a:r>
            <a:r>
              <a:rPr lang="sl-SI" dirty="0">
                <a:solidFill>
                  <a:srgbClr val="007C92"/>
                </a:solidFill>
                <a:latin typeface="Calibri" panose="020F0502020204030204" pitchFamily="34" charset="0"/>
                <a:cs typeface="Calibri" panose="020F0502020204030204" pitchFamily="34" charset="0"/>
              </a:rPr>
              <a:t>skupnih ciljev z veščinami, pismenostmi, kompetencami …</a:t>
            </a:r>
          </a:p>
          <a:p>
            <a:pPr>
              <a:lnSpc>
                <a:spcPct val="160000"/>
              </a:lnSpc>
            </a:pPr>
            <a:r>
              <a:rPr lang="sl-SI" b="1" dirty="0">
                <a:solidFill>
                  <a:srgbClr val="007C92"/>
                </a:solidFill>
                <a:latin typeface="Calibri" panose="020F0502020204030204" pitchFamily="34" charset="0"/>
                <a:cs typeface="Calibri" panose="020F0502020204030204" pitchFamily="34" charset="0"/>
              </a:rPr>
              <a:t>večnivojskost </a:t>
            </a:r>
            <a:r>
              <a:rPr lang="sl-SI" dirty="0">
                <a:solidFill>
                  <a:srgbClr val="007C92"/>
                </a:solidFill>
                <a:latin typeface="Calibri" panose="020F0502020204030204" pitchFamily="34" charset="0"/>
                <a:cs typeface="Calibri" panose="020F0502020204030204" pitchFamily="34" charset="0"/>
              </a:rPr>
              <a:t>skupnih ciljev: raven predmeta </a:t>
            </a:r>
            <a:r>
              <a:rPr lang="sl-SI" dirty="0">
                <a:solidFill>
                  <a:srgbClr val="007C92"/>
                </a:solidFill>
                <a:latin typeface="Calibri" panose="020F0502020204030204" pitchFamily="34" charset="0"/>
                <a:cs typeface="Calibri" panose="020F0502020204030204" pitchFamily="34" charset="0"/>
                <a:sym typeface="Wingdings" panose="05000000000000000000" pitchFamily="2" charset="2"/>
              </a:rPr>
              <a:t></a:t>
            </a:r>
            <a:r>
              <a:rPr lang="sl-SI" dirty="0">
                <a:solidFill>
                  <a:srgbClr val="007C92"/>
                </a:solidFill>
                <a:latin typeface="Calibri" panose="020F0502020204030204" pitchFamily="34" charset="0"/>
                <a:cs typeface="Calibri" panose="020F0502020204030204" pitchFamily="34" charset="0"/>
              </a:rPr>
              <a:t> raven aktivov </a:t>
            </a:r>
            <a:r>
              <a:rPr lang="sl-SI" dirty="0">
                <a:solidFill>
                  <a:srgbClr val="007C92"/>
                </a:solidFill>
                <a:latin typeface="Calibri" panose="020F0502020204030204" pitchFamily="34" charset="0"/>
                <a:cs typeface="Calibri" panose="020F0502020204030204" pitchFamily="34" charset="0"/>
                <a:sym typeface="Wingdings" panose="05000000000000000000" pitchFamily="2" charset="2"/>
              </a:rPr>
              <a:t></a:t>
            </a:r>
            <a:r>
              <a:rPr lang="sl-SI" dirty="0">
                <a:solidFill>
                  <a:srgbClr val="007C92"/>
                </a:solidFill>
                <a:latin typeface="Calibri" panose="020F0502020204030204" pitchFamily="34" charset="0"/>
                <a:cs typeface="Calibri" panose="020F0502020204030204" pitchFamily="34" charset="0"/>
              </a:rPr>
              <a:t> raven šole …</a:t>
            </a:r>
          </a:p>
          <a:p>
            <a:pPr>
              <a:lnSpc>
                <a:spcPct val="160000"/>
              </a:lnSpc>
            </a:pPr>
            <a:r>
              <a:rPr lang="sl-SI" dirty="0">
                <a:solidFill>
                  <a:srgbClr val="007C92"/>
                </a:solidFill>
                <a:latin typeface="Calibri" panose="020F0502020204030204" pitchFamily="34" charset="0"/>
                <a:cs typeface="Calibri" panose="020F0502020204030204" pitchFamily="34" charset="0"/>
              </a:rPr>
              <a:t>raznolikost </a:t>
            </a:r>
            <a:r>
              <a:rPr lang="sl-SI" b="1" dirty="0">
                <a:solidFill>
                  <a:srgbClr val="007C92"/>
                </a:solidFill>
                <a:latin typeface="Calibri" panose="020F0502020204030204" pitchFamily="34" charset="0"/>
                <a:cs typeface="Calibri" panose="020F0502020204030204" pitchFamily="34" charset="0"/>
              </a:rPr>
              <a:t>didaktičnih pristopov </a:t>
            </a:r>
            <a:r>
              <a:rPr lang="sl-SI" dirty="0">
                <a:solidFill>
                  <a:srgbClr val="007C92"/>
                </a:solidFill>
                <a:latin typeface="Calibri" panose="020F0502020204030204" pitchFamily="34" charset="0"/>
                <a:cs typeface="Calibri" panose="020F0502020204030204" pitchFamily="34" charset="0"/>
              </a:rPr>
              <a:t>pri udejanjanju skupnih ciljev</a:t>
            </a:r>
          </a:p>
          <a:p>
            <a:pPr>
              <a:lnSpc>
                <a:spcPct val="160000"/>
              </a:lnSpc>
            </a:pPr>
            <a:r>
              <a:rPr lang="sl-SI" dirty="0">
                <a:solidFill>
                  <a:srgbClr val="007C92"/>
                </a:solidFill>
                <a:latin typeface="Calibri" panose="020F0502020204030204" pitchFamily="34" charset="0"/>
                <a:cs typeface="Calibri" panose="020F0502020204030204" pitchFamily="34" charset="0"/>
              </a:rPr>
              <a:t>…</a:t>
            </a:r>
          </a:p>
          <a:p>
            <a:pPr>
              <a:lnSpc>
                <a:spcPct val="160000"/>
              </a:lnSpc>
            </a:pPr>
            <a:endParaRPr lang="sl-SI" i="1" dirty="0">
              <a:solidFill>
                <a:srgbClr val="0070C0"/>
              </a:solidFill>
              <a:latin typeface="Calibri" panose="020F0502020204030204" pitchFamily="34" charset="0"/>
              <a:cs typeface="Calibri" panose="020F0502020204030204" pitchFamily="34" charset="0"/>
            </a:endParaRPr>
          </a:p>
          <a:p>
            <a:pPr>
              <a:lnSpc>
                <a:spcPct val="160000"/>
              </a:lnSpc>
            </a:pPr>
            <a:endParaRPr lang="sl-SI" dirty="0">
              <a:solidFill>
                <a:srgbClr val="0070C0"/>
              </a:solidFill>
              <a:latin typeface="Calibri" panose="020F0502020204030204" pitchFamily="34" charset="0"/>
              <a:cs typeface="Calibri" panose="020F0502020204030204" pitchFamily="34" charset="0"/>
            </a:endParaRPr>
          </a:p>
        </p:txBody>
      </p:sp>
      <p:sp>
        <p:nvSpPr>
          <p:cNvPr id="5" name="PoljeZBesedilom 4"/>
          <p:cNvSpPr txBox="1"/>
          <p:nvPr/>
        </p:nvSpPr>
        <p:spPr>
          <a:xfrm>
            <a:off x="621992" y="375983"/>
            <a:ext cx="9670846" cy="661720"/>
          </a:xfrm>
          <a:prstGeom prst="rect">
            <a:avLst/>
          </a:prstGeom>
          <a:solidFill>
            <a:schemeClr val="accent2">
              <a:lumMod val="20000"/>
              <a:lumOff val="80000"/>
            </a:schemeClr>
          </a:solidFill>
        </p:spPr>
        <p:txBody>
          <a:bodyPr wrap="square" rtlCol="0">
            <a:spAutoFit/>
          </a:bodyPr>
          <a:lstStyle/>
          <a:p>
            <a:r>
              <a:rPr lang="sl-SI" sz="3700" b="1" dirty="0">
                <a:solidFill>
                  <a:srgbClr val="007C92"/>
                </a:solidFill>
                <a:latin typeface="Calibri" panose="020F0502020204030204" pitchFamily="34" charset="0"/>
                <a:cs typeface="Calibri" panose="020F0502020204030204" pitchFamily="34" charset="0"/>
              </a:rPr>
              <a:t>Vidiki udejanjanja skupnih ciljev</a:t>
            </a:r>
          </a:p>
        </p:txBody>
      </p:sp>
      <p:pic>
        <p:nvPicPr>
          <p:cNvPr id="6" name="Slika 5"/>
          <p:cNvPicPr>
            <a:picLocks noChangeAspect="1"/>
          </p:cNvPicPr>
          <p:nvPr/>
        </p:nvPicPr>
        <p:blipFill>
          <a:blip r:embed="rId3"/>
          <a:stretch>
            <a:fillRect/>
          </a:stretch>
        </p:blipFill>
        <p:spPr>
          <a:xfrm>
            <a:off x="9756758" y="4932067"/>
            <a:ext cx="2435242" cy="1494968"/>
          </a:xfrm>
          <a:prstGeom prst="rect">
            <a:avLst/>
          </a:prstGeom>
        </p:spPr>
      </p:pic>
    </p:spTree>
    <p:extLst>
      <p:ext uri="{BB962C8B-B14F-4D97-AF65-F5344CB8AC3E}">
        <p14:creationId xmlns:p14="http://schemas.microsoft.com/office/powerpoint/2010/main" val="1517841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7493734-E50D-17AF-8FCF-DB3D172CA8E6}"/>
              </a:ext>
            </a:extLst>
          </p:cNvPr>
          <p:cNvSpPr>
            <a:spLocks noGrp="1"/>
          </p:cNvSpPr>
          <p:nvPr>
            <p:ph type="title"/>
          </p:nvPr>
        </p:nvSpPr>
        <p:spPr/>
        <p:txBody>
          <a:bodyPr/>
          <a:lstStyle/>
          <a:p>
            <a:r>
              <a:rPr lang="sl-SI" altLang="sl-SI" dirty="0"/>
              <a:t>Ni „najboljšega“ pristopa oz. metode, ključna je skrb za ponotranjenje znanja oz. razumevanje</a:t>
            </a:r>
            <a:endParaRPr lang="sl-SI" dirty="0"/>
          </a:p>
        </p:txBody>
      </p:sp>
      <p:sp>
        <p:nvSpPr>
          <p:cNvPr id="3" name="Označba mesta vsebine 2">
            <a:extLst>
              <a:ext uri="{FF2B5EF4-FFF2-40B4-BE49-F238E27FC236}">
                <a16:creationId xmlns:a16="http://schemas.microsoft.com/office/drawing/2014/main" id="{12578882-1131-EBFE-0E54-ADE2C396C9E0}"/>
              </a:ext>
            </a:extLst>
          </p:cNvPr>
          <p:cNvSpPr>
            <a:spLocks noGrp="1"/>
          </p:cNvSpPr>
          <p:nvPr>
            <p:ph sz="half" idx="1"/>
          </p:nvPr>
        </p:nvSpPr>
        <p:spPr/>
        <p:txBody>
          <a:bodyPr/>
          <a:lstStyle/>
          <a:p>
            <a:pPr>
              <a:defRPr/>
            </a:pPr>
            <a:r>
              <a:rPr lang="sl-SI" dirty="0"/>
              <a:t>(S)poznati in upoštevati procese učenja in jih podpreti.</a:t>
            </a:r>
            <a:endParaRPr lang="sl-SI" sz="900" dirty="0"/>
          </a:p>
          <a:p>
            <a:pPr>
              <a:defRPr/>
            </a:pPr>
            <a:r>
              <a:rPr lang="sl-SI" dirty="0"/>
              <a:t>Uporabljati tiste pristope, ki pri danih ciljih prinesejo največ poglobljenega razumevanja</a:t>
            </a:r>
          </a:p>
          <a:p>
            <a:pPr>
              <a:defRPr/>
            </a:pPr>
            <a:endParaRPr lang="sl-SI" sz="900" dirty="0"/>
          </a:p>
          <a:p>
            <a:pPr>
              <a:defRPr/>
            </a:pPr>
            <a:r>
              <a:rPr lang="sl-SI" dirty="0"/>
              <a:t>Pri vseh pristopih in metodah reflektirati in evalvirati kakovost in poglobljenost (</a:t>
            </a:r>
            <a:r>
              <a:rPr lang="sl-SI" dirty="0" err="1"/>
              <a:t>usvojenost</a:t>
            </a:r>
            <a:r>
              <a:rPr lang="sl-SI" dirty="0"/>
              <a:t>) znanja: </a:t>
            </a:r>
          </a:p>
          <a:p>
            <a:pPr marL="0" indent="0">
              <a:buNone/>
              <a:defRPr/>
            </a:pPr>
            <a:endParaRPr lang="sl-SI" dirty="0"/>
          </a:p>
          <a:p>
            <a:pPr marL="0" indent="0">
              <a:buNone/>
              <a:defRPr/>
            </a:pPr>
            <a:r>
              <a:rPr lang="sl-SI" b="1" dirty="0">
                <a:solidFill>
                  <a:srgbClr val="0070C0"/>
                </a:solidFill>
              </a:rPr>
              <a:t>ali in kako </a:t>
            </a:r>
            <a:r>
              <a:rPr lang="sl-SI" dirty="0">
                <a:solidFill>
                  <a:srgbClr val="0070C0"/>
                </a:solidFill>
              </a:rPr>
              <a:t>dijaki razumejo, povežejo/umestijo, osmislijo znanje, kako razlagajo s koncepti pojave, odnose in svet okrog sebe</a:t>
            </a:r>
          </a:p>
          <a:p>
            <a:endParaRPr lang="sl-SI" dirty="0"/>
          </a:p>
        </p:txBody>
      </p:sp>
    </p:spTree>
    <p:extLst>
      <p:ext uri="{BB962C8B-B14F-4D97-AF65-F5344CB8AC3E}">
        <p14:creationId xmlns:p14="http://schemas.microsoft.com/office/powerpoint/2010/main" val="2656240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73118" y="390357"/>
            <a:ext cx="10515600" cy="922888"/>
          </a:xfrm>
        </p:spPr>
        <p:txBody>
          <a:bodyPr/>
          <a:lstStyle/>
          <a:p>
            <a:r>
              <a:rPr lang="sl-SI" b="1" dirty="0">
                <a:latin typeface="Calibri" panose="020F0502020204030204" pitchFamily="34" charset="0"/>
                <a:cs typeface="Calibri" panose="020F0502020204030204" pitchFamily="34" charset="0"/>
              </a:rPr>
              <a:t>Skupni cilji v praksi – kako jih udejanjam pri pouku</a:t>
            </a:r>
            <a:endParaRPr lang="en-AU" b="1" dirty="0">
              <a:latin typeface="Calibri" panose="020F0502020204030204" pitchFamily="34" charset="0"/>
              <a:cs typeface="Calibri" panose="020F0502020204030204" pitchFamily="34" charset="0"/>
            </a:endParaRPr>
          </a:p>
        </p:txBody>
      </p:sp>
      <p:sp>
        <p:nvSpPr>
          <p:cNvPr id="3" name="Označba mesta vsebine 2"/>
          <p:cNvSpPr>
            <a:spLocks noGrp="1"/>
          </p:cNvSpPr>
          <p:nvPr>
            <p:ph sz="half" idx="1"/>
          </p:nvPr>
        </p:nvSpPr>
        <p:spPr>
          <a:xfrm>
            <a:off x="562303" y="1313245"/>
            <a:ext cx="10804635" cy="5371334"/>
          </a:xfrm>
        </p:spPr>
        <p:txBody>
          <a:bodyPr>
            <a:normAutofit fontScale="77500" lnSpcReduction="20000"/>
          </a:bodyPr>
          <a:lstStyle/>
          <a:p>
            <a:pPr marL="0" indent="0">
              <a:buNone/>
            </a:pPr>
            <a:r>
              <a:rPr lang="sl-SI" dirty="0">
                <a:latin typeface="Calibri" panose="020F0502020204030204" pitchFamily="34" charset="0"/>
                <a:cs typeface="Calibri" panose="020F0502020204030204" pitchFamily="34" charset="0"/>
              </a:rPr>
              <a:t>Pri načrtovanju in izvedbi pouka si učitelj zastavlja tri ključna vprašanja:</a:t>
            </a:r>
          </a:p>
          <a:p>
            <a:pPr marL="0" indent="0">
              <a:buNone/>
            </a:pPr>
            <a:r>
              <a:rPr lang="sl-SI" b="1" dirty="0">
                <a:latin typeface="Calibri" panose="020F0502020204030204" pitchFamily="34" charset="0"/>
                <a:cs typeface="Calibri" panose="020F0502020204030204" pitchFamily="34" charset="0"/>
              </a:rPr>
              <a:t>1. Kateri skupni cilj razvijam?</a:t>
            </a:r>
            <a:br>
              <a:rPr lang="sl-SI" dirty="0">
                <a:latin typeface="Calibri" panose="020F0502020204030204" pitchFamily="34" charset="0"/>
                <a:cs typeface="Calibri" panose="020F0502020204030204" pitchFamily="34" charset="0"/>
              </a:rPr>
            </a:br>
            <a:r>
              <a:rPr lang="sl-SI" dirty="0">
                <a:latin typeface="Calibri" panose="020F0502020204030204" pitchFamily="34" charset="0"/>
                <a:cs typeface="Calibri" panose="020F0502020204030204" pitchFamily="34" charset="0"/>
              </a:rPr>
              <a:t>(npr. Jezik, državljanstvo, kultura in umetnost, Zdravje in dobrobit, Trajnostni razvoj …)</a:t>
            </a:r>
          </a:p>
          <a:p>
            <a:pPr marL="0" indent="0">
              <a:buNone/>
            </a:pPr>
            <a:endParaRPr lang="sl-SI" b="1" dirty="0">
              <a:latin typeface="Calibri" panose="020F0502020204030204" pitchFamily="34" charset="0"/>
              <a:cs typeface="Calibri" panose="020F0502020204030204" pitchFamily="34" charset="0"/>
            </a:endParaRPr>
          </a:p>
          <a:p>
            <a:pPr marL="0" indent="0">
              <a:buNone/>
            </a:pPr>
            <a:r>
              <a:rPr lang="sl-SI" b="1" dirty="0">
                <a:latin typeface="Calibri" panose="020F0502020204030204" pitchFamily="34" charset="0"/>
                <a:cs typeface="Calibri" panose="020F0502020204030204" pitchFamily="34" charset="0"/>
              </a:rPr>
              <a:t>2. Kako ga uresničujem pri pouku?</a:t>
            </a:r>
            <a:endParaRPr lang="sl-SI" dirty="0">
              <a:latin typeface="Calibri" panose="020F0502020204030204" pitchFamily="34" charset="0"/>
              <a:cs typeface="Calibri" panose="020F0502020204030204" pitchFamily="34" charset="0"/>
            </a:endParaRPr>
          </a:p>
          <a:p>
            <a:pPr lvl="1"/>
            <a:r>
              <a:rPr lang="sl-SI" sz="2900" dirty="0">
                <a:latin typeface="Calibri" panose="020F0502020204030204" pitchFamily="34" charset="0"/>
                <a:cs typeface="Calibri" panose="020F0502020204030204" pitchFamily="34" charset="0"/>
              </a:rPr>
              <a:t>Z izbranimi učnimi dejavnostmi,</a:t>
            </a:r>
          </a:p>
          <a:p>
            <a:pPr lvl="1"/>
            <a:r>
              <a:rPr lang="sl-SI" sz="2900" dirty="0">
                <a:latin typeface="Calibri" panose="020F0502020204030204" pitchFamily="34" charset="0"/>
                <a:cs typeface="Calibri" panose="020F0502020204030204" pitchFamily="34" charset="0"/>
              </a:rPr>
              <a:t>z medpredmetnim povezovanjem,</a:t>
            </a:r>
          </a:p>
          <a:p>
            <a:pPr lvl="1"/>
            <a:r>
              <a:rPr lang="sl-SI" sz="2900" dirty="0">
                <a:latin typeface="Calibri" panose="020F0502020204030204" pitchFamily="34" charset="0"/>
                <a:cs typeface="Calibri" panose="020F0502020204030204" pitchFamily="34" charset="0"/>
              </a:rPr>
              <a:t>z načrtovanimi oblikami sodelovanja učencev,</a:t>
            </a:r>
          </a:p>
          <a:p>
            <a:pPr lvl="1"/>
            <a:r>
              <a:rPr lang="sl-SI" sz="2900" dirty="0">
                <a:latin typeface="Calibri" panose="020F0502020204030204" pitchFamily="34" charset="0"/>
                <a:cs typeface="Calibri" panose="020F0502020204030204" pitchFamily="34" charset="0"/>
              </a:rPr>
              <a:t>z jasnimi kriteriji uspešnosti, ki jih oblikujem skupaj z učenci/dijaki.</a:t>
            </a:r>
          </a:p>
          <a:p>
            <a:pPr marL="0" indent="0">
              <a:buNone/>
            </a:pPr>
            <a:endParaRPr lang="sl-SI" b="1" dirty="0">
              <a:latin typeface="Calibri" panose="020F0502020204030204" pitchFamily="34" charset="0"/>
              <a:cs typeface="Calibri" panose="020F0502020204030204" pitchFamily="34" charset="0"/>
            </a:endParaRPr>
          </a:p>
          <a:p>
            <a:pPr marL="0" indent="0">
              <a:buNone/>
            </a:pPr>
            <a:r>
              <a:rPr lang="sl-SI" b="1" dirty="0">
                <a:latin typeface="Calibri" panose="020F0502020204030204" pitchFamily="34" charset="0"/>
                <a:cs typeface="Calibri" panose="020F0502020204030204" pitchFamily="34" charset="0"/>
              </a:rPr>
              <a:t>3. Kako vem, da je cilj dosežen?</a:t>
            </a:r>
            <a:endParaRPr lang="sl-SI" dirty="0">
              <a:latin typeface="Calibri" panose="020F0502020204030204" pitchFamily="34" charset="0"/>
              <a:cs typeface="Calibri" panose="020F0502020204030204" pitchFamily="34" charset="0"/>
            </a:endParaRPr>
          </a:p>
          <a:p>
            <a:r>
              <a:rPr lang="sl-SI" dirty="0">
                <a:latin typeface="Calibri" panose="020F0502020204030204" pitchFamily="34" charset="0"/>
                <a:cs typeface="Calibri" panose="020F0502020204030204" pitchFamily="34" charset="0"/>
              </a:rPr>
              <a:t>konkretni </a:t>
            </a:r>
            <a:r>
              <a:rPr lang="sl-SI" b="1" dirty="0">
                <a:latin typeface="Calibri" panose="020F0502020204030204" pitchFamily="34" charset="0"/>
                <a:cs typeface="Calibri" panose="020F0502020204030204" pitchFamily="34" charset="0"/>
              </a:rPr>
              <a:t>dokazi učenja</a:t>
            </a:r>
            <a:r>
              <a:rPr lang="sl-SI" dirty="0">
                <a:latin typeface="Calibri" panose="020F0502020204030204" pitchFamily="34" charset="0"/>
                <a:cs typeface="Calibri" panose="020F0502020204030204" pitchFamily="34" charset="0"/>
              </a:rPr>
              <a:t> (izdelki, refleksije, sodelovanje …)</a:t>
            </a:r>
          </a:p>
          <a:p>
            <a:r>
              <a:rPr lang="sl-SI" dirty="0">
                <a:latin typeface="Calibri" panose="020F0502020204030204" pitchFamily="34" charset="0"/>
                <a:cs typeface="Calibri" panose="020F0502020204030204" pitchFamily="34" charset="0"/>
              </a:rPr>
              <a:t>vključevanje učencev v razmislek: </a:t>
            </a:r>
            <a:r>
              <a:rPr lang="sl-SI" i="1" dirty="0">
                <a:latin typeface="Calibri" panose="020F0502020204030204" pitchFamily="34" charset="0"/>
                <a:cs typeface="Calibri" panose="020F0502020204030204" pitchFamily="34" charset="0"/>
              </a:rPr>
              <a:t>»Uspešen sem, ko …«</a:t>
            </a:r>
            <a:endParaRPr lang="sl-SI" dirty="0">
              <a:latin typeface="Calibri" panose="020F0502020204030204" pitchFamily="34" charset="0"/>
              <a:cs typeface="Calibri" panose="020F0502020204030204" pitchFamily="34" charset="0"/>
            </a:endParaRPr>
          </a:p>
          <a:p>
            <a:pPr marL="0" indent="0">
              <a:buNone/>
            </a:pPr>
            <a:endParaRPr lang="sl-SI" i="1" dirty="0">
              <a:latin typeface="Calibri" panose="020F0502020204030204" pitchFamily="34" charset="0"/>
              <a:cs typeface="Calibri" panose="020F0502020204030204" pitchFamily="34" charset="0"/>
            </a:endParaRPr>
          </a:p>
          <a:p>
            <a:pPr marL="0" indent="0">
              <a:buNone/>
            </a:pPr>
            <a:r>
              <a:rPr lang="sl-SI" i="1" dirty="0">
                <a:solidFill>
                  <a:schemeClr val="accent1"/>
                </a:solidFill>
                <a:latin typeface="Calibri" panose="020F0502020204030204" pitchFamily="34" charset="0"/>
                <a:cs typeface="Calibri" panose="020F0502020204030204" pitchFamily="34" charset="0"/>
              </a:rPr>
              <a:t>Skupni cilji zaživijo takrat, ko jih učitelj in učenci prepoznajo v vsakdanjih učnih situacijah.</a:t>
            </a:r>
            <a:endParaRPr lang="sl-SI" dirty="0">
              <a:solidFill>
                <a:schemeClr val="accent1"/>
              </a:solidFill>
              <a:latin typeface="Calibri" panose="020F0502020204030204" pitchFamily="34" charset="0"/>
              <a:cs typeface="Calibri" panose="020F0502020204030204" pitchFamily="34" charset="0"/>
            </a:endParaRPr>
          </a:p>
          <a:p>
            <a:endParaRPr lang="en-AU" dirty="0"/>
          </a:p>
        </p:txBody>
      </p:sp>
    </p:spTree>
    <p:extLst>
      <p:ext uri="{BB962C8B-B14F-4D97-AF65-F5344CB8AC3E}">
        <p14:creationId xmlns:p14="http://schemas.microsoft.com/office/powerpoint/2010/main" val="896882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6DA527C-5933-C731-ECE7-3B40842C84FF}"/>
              </a:ext>
            </a:extLst>
          </p:cNvPr>
          <p:cNvSpPr>
            <a:spLocks noGrp="1"/>
          </p:cNvSpPr>
          <p:nvPr>
            <p:ph type="title"/>
          </p:nvPr>
        </p:nvSpPr>
        <p:spPr>
          <a:xfrm>
            <a:off x="546538" y="291057"/>
            <a:ext cx="10515600" cy="874574"/>
          </a:xfrm>
        </p:spPr>
        <p:txBody>
          <a:bodyPr/>
          <a:lstStyle/>
          <a:p>
            <a:r>
              <a:rPr lang="sl-SI" b="1" dirty="0">
                <a:latin typeface="Calibri" panose="020F0502020204030204" pitchFamily="34" charset="0"/>
                <a:cs typeface="Calibri" panose="020F0502020204030204" pitchFamily="34" charset="0"/>
              </a:rPr>
              <a:t>Kakšne učence/-ke si želimo?</a:t>
            </a:r>
          </a:p>
        </p:txBody>
      </p:sp>
      <p:graphicFrame>
        <p:nvGraphicFramePr>
          <p:cNvPr id="4" name="Označba mesta vsebine 8">
            <a:extLst>
              <a:ext uri="{FF2B5EF4-FFF2-40B4-BE49-F238E27FC236}">
                <a16:creationId xmlns:a16="http://schemas.microsoft.com/office/drawing/2014/main" id="{9CE06CFA-7D83-5304-1E18-9EA063735005}"/>
              </a:ext>
            </a:extLst>
          </p:cNvPr>
          <p:cNvGraphicFramePr>
            <a:graphicFrameLocks noGrp="1"/>
          </p:cNvGraphicFramePr>
          <p:nvPr>
            <p:ph sz="half" idx="1"/>
            <p:extLst>
              <p:ext uri="{D42A27DB-BD31-4B8C-83A1-F6EECF244321}">
                <p14:modId xmlns:p14="http://schemas.microsoft.com/office/powerpoint/2010/main" val="1068791361"/>
              </p:ext>
            </p:extLst>
          </p:nvPr>
        </p:nvGraphicFramePr>
        <p:xfrm>
          <a:off x="1074175" y="1259399"/>
          <a:ext cx="4795684" cy="49259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značba mesta vsebine 7">
            <a:extLst>
              <a:ext uri="{FF2B5EF4-FFF2-40B4-BE49-F238E27FC236}">
                <a16:creationId xmlns:a16="http://schemas.microsoft.com/office/drawing/2014/main" id="{21A89187-6E67-E1E9-1AF2-475C716F63A9}"/>
              </a:ext>
            </a:extLst>
          </p:cNvPr>
          <p:cNvSpPr txBox="1">
            <a:spLocks/>
          </p:cNvSpPr>
          <p:nvPr/>
        </p:nvSpPr>
        <p:spPr>
          <a:xfrm>
            <a:off x="6794092" y="2282825"/>
            <a:ext cx="4038600" cy="2879110"/>
          </a:xfrm>
          <a:prstGeom prst="rect">
            <a:avLst/>
          </a:prstGeom>
        </p:spPr>
        <p:txBody>
          <a:bodyPr wrap="square"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sl-SI" dirty="0">
                <a:solidFill>
                  <a:srgbClr val="007C92"/>
                </a:solidFill>
                <a:latin typeface="Calibri" panose="020F0502020204030204" pitchFamily="34" charset="0"/>
                <a:cs typeface="Calibri" panose="020F0502020204030204" pitchFamily="34" charset="0"/>
              </a:rPr>
              <a:t>Kako naj postanejo takšni?</a:t>
            </a:r>
          </a:p>
          <a:p>
            <a:pPr marL="0" indent="0" algn="ctr">
              <a:buFont typeface="Arial" panose="020B0604020202020204" pitchFamily="34" charset="0"/>
              <a:buNone/>
            </a:pPr>
            <a:endParaRPr lang="sl-SI" dirty="0">
              <a:solidFill>
                <a:srgbClr val="007C92"/>
              </a:solidFill>
              <a:latin typeface="Calibri" panose="020F0502020204030204" pitchFamily="34" charset="0"/>
              <a:cs typeface="Calibri" panose="020F0502020204030204" pitchFamily="34" charset="0"/>
            </a:endParaRPr>
          </a:p>
          <a:p>
            <a:pPr marL="0" indent="0" algn="ctr">
              <a:buFont typeface="Arial" panose="020B0604020202020204" pitchFamily="34" charset="0"/>
              <a:buNone/>
            </a:pPr>
            <a:r>
              <a:rPr lang="sl-SI" dirty="0">
                <a:solidFill>
                  <a:srgbClr val="007C92"/>
                </a:solidFill>
                <a:latin typeface="Calibri" panose="020F0502020204030204" pitchFamily="34" charset="0"/>
                <a:cs typeface="Calibri" panose="020F0502020204030204" pitchFamily="34" charset="0"/>
              </a:rPr>
              <a:t>Kako lahko/mora šola podpreti duševno, telesno in socialno dobrobit otrok in mladostnic/-kov?</a:t>
            </a:r>
          </a:p>
        </p:txBody>
      </p:sp>
    </p:spTree>
    <p:extLst>
      <p:ext uri="{BB962C8B-B14F-4D97-AF65-F5344CB8AC3E}">
        <p14:creationId xmlns:p14="http://schemas.microsoft.com/office/powerpoint/2010/main" val="3746923830"/>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isarna">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4D894AD3F4AB634DA9C1664C45234F54" ma:contentTypeVersion="3" ma:contentTypeDescription="Ustvari nov dokument." ma:contentTypeScope="" ma:versionID="7aba400d515d28bb40d8d9f9edd7b62e">
  <xsd:schema xmlns:xsd="http://www.w3.org/2001/XMLSchema" xmlns:xs="http://www.w3.org/2001/XMLSchema" xmlns:p="http://schemas.microsoft.com/office/2006/metadata/properties" xmlns:ns2="26980bc3-424e-477e-91f7-1fae6843f327" targetNamespace="http://schemas.microsoft.com/office/2006/metadata/properties" ma:root="true" ma:fieldsID="5da4a88cb514817e06224369e340153b" ns2:_="">
    <xsd:import namespace="26980bc3-424e-477e-91f7-1fae6843f327"/>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980bc3-424e-477e-91f7-1fae6843f3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E46E082-7F29-488E-A85A-BC49F5CC56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980bc3-424e-477e-91f7-1fae6843f3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27A75EB-37ED-4743-88B1-FF49D63C0010}">
  <ds:schemaRefs>
    <ds:schemaRef ds:uri="http://schemas.microsoft.com/office/infopath/2007/PartnerControls"/>
    <ds:schemaRef ds:uri="http://schemas.microsoft.com/office/2006/documentManagement/types"/>
    <ds:schemaRef ds:uri="http://purl.org/dc/terms/"/>
    <ds:schemaRef ds:uri="http://schemas.microsoft.com/office/2006/metadata/properties"/>
    <ds:schemaRef ds:uri="http://purl.org/dc/dcmitype/"/>
    <ds:schemaRef ds:uri="http://purl.org/dc/elements/1.1/"/>
    <ds:schemaRef ds:uri="http://schemas.openxmlformats.org/package/2006/metadata/core-properties"/>
    <ds:schemaRef ds:uri="26980bc3-424e-477e-91f7-1fae6843f327"/>
    <ds:schemaRef ds:uri="http://www.w3.org/XML/1998/namespace"/>
  </ds:schemaRefs>
</ds:datastoreItem>
</file>

<file path=customXml/itemProps3.xml><?xml version="1.0" encoding="utf-8"?>
<ds:datastoreItem xmlns:ds="http://schemas.openxmlformats.org/officeDocument/2006/customXml" ds:itemID="{FD66C5B5-2E16-4C51-BA7D-543690843D8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3514</TotalTime>
  <Words>3274</Words>
  <Application>Microsoft Office PowerPoint</Application>
  <PresentationFormat>Širokozaslonsko</PresentationFormat>
  <Paragraphs>303</Paragraphs>
  <Slides>27</Slides>
  <Notes>22</Notes>
  <HiddenSlides>0</HiddenSlides>
  <MMClips>0</MMClips>
  <ScaleCrop>false</ScaleCrop>
  <HeadingPairs>
    <vt:vector size="6" baseType="variant">
      <vt:variant>
        <vt:lpstr>Uporabljene pisave</vt:lpstr>
      </vt:variant>
      <vt:variant>
        <vt:i4>7</vt:i4>
      </vt:variant>
      <vt:variant>
        <vt:lpstr>Tema</vt:lpstr>
      </vt:variant>
      <vt:variant>
        <vt:i4>2</vt:i4>
      </vt:variant>
      <vt:variant>
        <vt:lpstr>Naslovi diapozitivov</vt:lpstr>
      </vt:variant>
      <vt:variant>
        <vt:i4>27</vt:i4>
      </vt:variant>
    </vt:vector>
  </HeadingPairs>
  <TitlesOfParts>
    <vt:vector size="36" baseType="lpstr">
      <vt:lpstr>Algerian</vt:lpstr>
      <vt:lpstr>Aptos</vt:lpstr>
      <vt:lpstr>Aptos Display</vt:lpstr>
      <vt:lpstr>Arial</vt:lpstr>
      <vt:lpstr>Calibri</vt:lpstr>
      <vt:lpstr>Calibri Light</vt:lpstr>
      <vt:lpstr>Segoe UI</vt:lpstr>
      <vt:lpstr>Officeova tema</vt:lpstr>
      <vt:lpstr>Custom Design</vt:lpstr>
      <vt:lpstr>PowerPointova predstavitev</vt:lpstr>
      <vt:lpstr>VAJA: „Počutim se kot …“ Cilj: ozaveščanje občutij s pomočjo metafor</vt:lpstr>
      <vt:lpstr>KOMPAS - ORIENTACIJA</vt:lpstr>
      <vt:lpstr>Prenova UN, KZ – skupni cilji</vt:lpstr>
      <vt:lpstr>PowerPointova predstavitev</vt:lpstr>
      <vt:lpstr>PowerPointova predstavitev</vt:lpstr>
      <vt:lpstr>Ni „najboljšega“ pristopa oz. metode, ključna je skrb za ponotranjenje znanja oz. razumevanje</vt:lpstr>
      <vt:lpstr>Skupni cilji v praksi – kako jih udejanjam pri pouku</vt:lpstr>
      <vt:lpstr>Kakšne učence/-ke si želimo?</vt:lpstr>
      <vt:lpstr>Kaj je dobrobit?</vt:lpstr>
      <vt:lpstr>Skupni cilji – kaj so in zakaj so pomembni za učitelja</vt:lpstr>
      <vt:lpstr>POUK</vt:lpstr>
      <vt:lpstr>NAČRTOVANJE pouka</vt:lpstr>
      <vt:lpstr>NAČRTOVANJE UČNIH IZKUŠENJ, UČNIH PRILOŽNOSTI UČENJE IZ IZKUŠENJ DIJAKOM OMOGOČA</vt:lpstr>
      <vt:lpstr>PowerPointova predstavitev</vt:lpstr>
      <vt:lpstr>UČENJE IZ IZKUŠENJ DIJAKOM OMOGOČA</vt:lpstr>
      <vt:lpstr>PRIMER: Razvijanje kompetenc – predlogi  za izvedbo pouka: </vt:lpstr>
      <vt:lpstr> Občutljive (kontroverzne) teme pri pouku</vt:lpstr>
      <vt:lpstr>OBČUTLJIVE TEME</vt:lpstr>
      <vt:lpstr>KZ Dijak razvija kritično razmišljanje o občutljivih temah,  ki delijo mnenja v  družbi SC (1.2.2.1) </vt:lpstr>
      <vt:lpstr>Kontroverzne teme                  Občutljive teme  </vt:lpstr>
      <vt:lpstr>Nekaj usmeritev za poučevanje kontroverznih tem </vt:lpstr>
      <vt:lpstr>Primer temeljnih pravil  preoblikovanih v kriterije uspešnosti </vt:lpstr>
      <vt:lpstr>POUDARKI</vt:lpstr>
      <vt:lpstr>VIRI: </vt:lpstr>
      <vt:lpstr>  Izzivi za izobraževalce:  </vt:lpstr>
      <vt:lpstr>     AKTIVNI ODMOR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Zvonka Kos</dc:creator>
  <cp:lastModifiedBy>Jožica Gramc</cp:lastModifiedBy>
  <cp:revision>94</cp:revision>
  <cp:lastPrinted>2026-03-17T12:50:06Z</cp:lastPrinted>
  <dcterms:created xsi:type="dcterms:W3CDTF">2025-03-07T15:04:14Z</dcterms:created>
  <dcterms:modified xsi:type="dcterms:W3CDTF">2026-05-05T07:53:56Z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0x0101004D894AD3F4AB634DA9C1664C45234F54</vt:lpwstr>
  </property>
</Properties>
</file>