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6" r:id="rId6"/>
    <p:sldId id="271" r:id="rId7"/>
    <p:sldId id="279" r:id="rId8"/>
    <p:sldId id="280" r:id="rId9"/>
    <p:sldId id="278" r:id="rId10"/>
    <p:sldId id="257" r:id="rId11"/>
    <p:sldId id="285" r:id="rId12"/>
    <p:sldId id="286" r:id="rId13"/>
    <p:sldId id="261" r:id="rId14"/>
    <p:sldId id="281" r:id="rId15"/>
    <p:sldId id="277" r:id="rId16"/>
    <p:sldId id="263" r:id="rId17"/>
    <p:sldId id="282" r:id="rId18"/>
    <p:sldId id="283" r:id="rId19"/>
    <p:sldId id="273" r:id="rId20"/>
    <p:sldId id="269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2"/>
    <a:srgbClr val="008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C1861-A45B-1053-7E1E-913B6B11184D}" v="4" dt="2026-01-14T14:20:28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02992-64EC-436B-83A4-87F6749E2E96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B016-B53C-4CFA-BF0A-44EE586F595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920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B016-B53C-4CFA-BF0A-44EE586F595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83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B016-B53C-4CFA-BF0A-44EE586F595E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46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0B016-B53C-4CFA-BF0A-44EE586F595E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054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0B3C5BA-0C47-9A01-4083-CC5D577B8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6AE4F735-610B-5D5F-010B-F717DE06FE80}"/>
              </a:ext>
            </a:extLst>
          </p:cNvPr>
          <p:cNvCxnSpPr/>
          <p:nvPr userDrawn="1"/>
        </p:nvCxnSpPr>
        <p:spPr>
          <a:xfrm>
            <a:off x="2493899" y="2651338"/>
            <a:ext cx="8859330" cy="0"/>
          </a:xfrm>
          <a:prstGeom prst="line">
            <a:avLst/>
          </a:prstGeom>
          <a:ln>
            <a:solidFill>
              <a:srgbClr val="007C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A9776B8-7EE8-8C2F-CB99-1B5B3F062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814CE-9D73-B7DA-CD0A-D605CC78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45355CF-4B9D-2A94-7B24-2505F492E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DCE13F-59F9-035A-BA95-2C263597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30F1B2-FFA1-F818-3F1D-0492F22C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7AC973-7BBD-3153-3DCE-5C717B0E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2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FC0B4A1-51DA-9689-FD76-047704542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FBB4BA-9F72-6EC2-AE16-1795095F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EECE35-F701-5490-4DF8-561A75BF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C3CA7D-9158-4A50-603C-9C65FB49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B7C6C3-A6A9-9B13-638E-8867A84F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63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BB44-4CB1-F789-7B1F-F2E36C98C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ECBC-140A-51A5-4A59-B517DA2F2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D952-DE7A-D0BC-AFFC-AA1DC2E6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8B173-DD90-023F-14E2-C4BB2295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5EB9-8371-D346-5BC0-8C44CF83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99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27EE-6C75-A13E-E9DA-3CEFB78E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DBC6-FEC5-8308-97E5-11EFA389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4D20-F9B3-5AEA-C027-B8BE9F7D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ACD30-4EEF-96DB-729C-02C08C58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D5E1-A5BB-8DE0-105E-32F21CE9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98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26AF-1D12-1220-F09D-868BC3C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1554-4E55-3F15-B8D9-68517104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FD497-F7EF-CEE0-8D59-3D5D3F13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68FD4-27FE-F63C-F01A-EBA38C7C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EDC4-4F3C-43BE-2E4D-0E67E021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88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459-34E6-74F3-8D7F-22747386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4B56-372E-ABF2-D1EC-D46084A0D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5C537-B55A-31B5-93F4-1D2C12EC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163A3-C1AB-44A7-D5D9-DCD43220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90B1D-0A4C-5468-5A44-9706D4A8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2168-8498-DEB6-B402-8E284207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53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D88-B811-F4A6-C288-E56FD95B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9CB5-5444-30FE-A5C9-9CA10C0DA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278C1-7ECB-1BCA-8E94-958EDE70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89EA8-8EC6-112F-E1C7-79A084D69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5D44C-E248-C29A-B501-744A59B6C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C1394-2444-1AA7-D538-BBFC9C0A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9299B-8179-CCEF-88EC-EDB54B28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31116-7CE6-757C-F045-009B48B4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63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EC89-996D-2AFE-C38D-A61CC85B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CFA04-B311-857C-C769-D72A3622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E4F23-3AB0-939B-9E39-C5640ACE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E1C4B-20F1-35CD-9F88-FA6AC26A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59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D0BE1-5C85-096F-B215-5F87F805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A71B0-15A9-B8C2-5CD2-52CC781A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DA048-BE2F-3179-9403-7785F92C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01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8311-6AA5-76F0-57B5-45C3F6FA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F29B-36FA-0417-5A10-D35C7C87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54668-FEB7-EBF0-D160-7F3179957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5202-1838-FCBC-7233-83FE17B4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D8577-5DD2-0975-9C03-54DFF583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20ECD-D5C7-701F-0634-37701C6B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20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3BB8C943-59DB-E20D-6830-46562F19B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1774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C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/>
              <a:t>Naslov</a:t>
            </a: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5EECD618-1445-73E4-4936-F2EC1890B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419E8-D4BC-2F85-E595-27321C562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13C2A-6E79-7B7A-0F77-F73D5191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1950"/>
            <a:ext cx="12192000" cy="1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E30D-03DD-9E44-F954-444D61C4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1BF1E-837C-AF33-5760-85FA54BB1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E2ED2-6767-ED40-C373-647C6AC68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2D57-CFAD-2DB0-6FD5-A12D4982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188B-7D95-ECD8-6F17-D8ACAC5C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F009-90BB-2156-47EE-D13D9AFA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465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2E21-196B-45AB-DD47-694824D3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4DDDF-ECD9-B1FA-8D93-DE90C1059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18E8-6B9A-7AB5-2DC4-393C8493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8ABE-606B-0227-9006-497D4C3A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6380D-CFE0-4E07-CE14-96646F76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65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E2E14-4C90-0BD3-F493-39B1B76B2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82A24-B81A-2E45-60F1-2CFC85F6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8D096-DB55-7C08-F73B-66032DCE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E3C3-7672-3F93-BA1C-1364691C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F1B-A184-6799-A6C4-F8D79FD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19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1DFB1-70FE-E674-AF6E-004B6FDA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5C3B3E9-6ABB-33A7-A3E8-3AE8F997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DD4620-BD0E-4632-8A03-707FB0A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4D2175-ADF1-4E1E-D4DF-0695D302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1F7DE7-A8A1-18A0-6B3A-292249C2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60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65EC2-BA20-25C2-4F06-B3038661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74462E-2E38-54F0-1882-1DCC0B9CA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A1AF97F-A01E-0F7B-DD6C-B5448C35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B6F6E0A-D74E-395F-6B26-87C5E354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9C4EE6-C475-4948-5B4B-C75F6F93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AA757A-103E-4C61-8BBF-738D59D7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56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A5F9E4-C2FF-EE03-159B-ACA6258F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53275B6-5AAD-5938-38F4-3B35FBC77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8F05586-2929-0CA5-E0C0-9096BA41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2A092E7-AA46-603A-D3E7-F2D506E55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4855159-078F-5202-51FC-9F3889896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61EAFBE-5BD5-75E2-F627-8F55D3D5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A27DFBB-E547-9C85-BC6B-31942BC1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6B11330-BDA5-81A8-BF20-B3EB242D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74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72611-0207-75C5-C8AB-8E5714C5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DE4A043-5D1F-2788-D57D-FE6C1CF8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49CFB3A-AEFD-E0DF-1173-B9E05E9D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E6A5C29-2867-3239-5912-6B0F5E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6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9ACFF9A-B504-40C9-C0D2-767F2E7C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C879788-439E-F17F-3BBF-A5496033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546EF7B-9BB6-79D7-E2EF-623545A2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7A405-97EE-4AC0-4BF9-7FB95574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FAF371-76E6-0A55-0291-2A792E38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D20E0A1-6909-6BB1-38BE-1571F97C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AA827F-1AF8-B1EA-9602-3EB1B5B9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3F1D76A-89FB-7602-FD18-EDBC3FD6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C195807-40A1-3996-9332-5B0D4BA6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7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66FCE2-EAB8-E6B0-5522-059C6DC8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33D1FF4-7845-E362-64C8-DE1FE338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5CD8AE3-8AD5-76BC-8961-68241DC6C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1509D6-9DD0-81BC-6919-B66EC83E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3F777A6-5CB5-73F1-0D6E-AD94F33B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5D7399-F640-B3F4-0E8D-F0CC46FA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0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F4A2469-8D62-FE0B-F1FE-93DF98C6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D54D5BE-2A9E-C693-7031-D38F1192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6E25B7-D810-B26F-1BB8-AC0276C6E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81A88-4A21-4EC2-9E92-3D0FE17FAFFE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B37839-9EEE-EE37-C72E-981BFFBE6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AAE4F9-10D0-9DE0-8DB9-CFE26B713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2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5431F-4196-3771-83EA-9D76F5F1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6B91D-335E-2865-1FE4-604D2F584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4F61-2E1F-8E2B-04AA-859325704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CBB488-3462-469C-A004-D6E0C040578B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E8F3D-A237-8E9E-3F00-FF3797E26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5B61A-5D25-618F-9E64-9C0C8629B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48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dvashem.org/collections/testimonies.html?utm_source=chatgpt.com" TargetMode="External"/><Relationship Id="rId3" Type="http://schemas.openxmlformats.org/officeDocument/2006/relationships/hyperlink" Target="https://doi.org/10.1093/oxfordhb/9780199811755.013.023" TargetMode="External"/><Relationship Id="rId7" Type="http://schemas.openxmlformats.org/officeDocument/2006/relationships/hyperlink" Target="https://www.het.org.uk/education/outreach-programme/survivor-stor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hmm.org/remember/holocaust-reflections-testimonies/echoes-of-memory" TargetMode="External"/><Relationship Id="rId5" Type="http://schemas.openxmlformats.org/officeDocument/2006/relationships/hyperlink" Target="https://holocaustcentrenorth.org.uk/stories/survivor-stories/" TargetMode="External"/><Relationship Id="rId4" Type="http://schemas.openxmlformats.org/officeDocument/2006/relationships/hyperlink" Target="https://holocaustremembranc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BC93EC5-E0C2-FEE3-3B5B-A06F0903DA39}"/>
              </a:ext>
            </a:extLst>
          </p:cNvPr>
          <p:cNvSpPr txBox="1"/>
          <p:nvPr/>
        </p:nvSpPr>
        <p:spPr>
          <a:xfrm>
            <a:off x="2395728" y="2103120"/>
            <a:ext cx="402336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3200" dirty="0">
                <a:solidFill>
                  <a:srgbClr val="007C92"/>
                </a:solidFill>
                <a:latin typeface="Calibri"/>
                <a:ea typeface="Calibri"/>
                <a:cs typeface="Calibri"/>
              </a:rPr>
              <a:t>Rok Miščevič</a:t>
            </a:r>
            <a:endParaRPr lang="sl-SI" sz="3200" dirty="0">
              <a:solidFill>
                <a:srgbClr val="007C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9D173F-22D5-0FA8-C4FE-032D520C48BD}"/>
              </a:ext>
            </a:extLst>
          </p:cNvPr>
          <p:cNvSpPr txBox="1"/>
          <p:nvPr/>
        </p:nvSpPr>
        <p:spPr>
          <a:xfrm>
            <a:off x="2395727" y="2666793"/>
            <a:ext cx="89824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600" b="1" dirty="0">
                <a:solidFill>
                  <a:srgbClr val="007C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Vključevanje skupnih ciljev pri pouku zgodovine z uporabo narativne metode</a:t>
            </a:r>
          </a:p>
        </p:txBody>
      </p:sp>
    </p:spTree>
    <p:extLst>
      <p:ext uri="{BB962C8B-B14F-4D97-AF65-F5344CB8AC3E}">
        <p14:creationId xmlns:p14="http://schemas.microsoft.com/office/powerpoint/2010/main" val="44031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9F0014-558A-4AB5-B771-857CE315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124"/>
            <a:ext cx="10515600" cy="1325563"/>
          </a:xfrm>
        </p:spPr>
        <p:txBody>
          <a:bodyPr/>
          <a:lstStyle/>
          <a:p>
            <a:r>
              <a:rPr lang="sl-SI" dirty="0"/>
              <a:t>Odzivi dijakov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11257B-94AB-48A7-8C4D-A4BBF2C98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89688"/>
            <a:ext cx="10515599" cy="5077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»Katastrofalno, ne morem verjeti, kaj se je dogajalo…« </a:t>
            </a: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»Nehumano in popolnoma zgrešeno.«</a:t>
            </a: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»Vsaka vojna je nedopustna in posledice so grozovite, žal je svet takšen.«</a:t>
            </a:r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»Počutim se grozno. Grozno je, kaj se je dogajalo in upam, da se to nikoli ne zgodi pri nas.«</a:t>
            </a:r>
          </a:p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»Občutim žalost, jezo, razočaranje, potrtost … (brez besed)</a:t>
            </a:r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»Groza, to je nenormalno. Otroci, ravnokar so začeli živeti, nikomur niso želeli nič slabega. Niso si zaslužili take smrti …«  </a:t>
            </a: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»Jezo občutim, jezo in gnus.«</a:t>
            </a:r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»Zdi se mi zelo kruto, česa vse so sposobni ljudje, ki nimajo občutka za sočloveka …«</a:t>
            </a:r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»Brezsrčno, groza, žalost. Kako lahko? Ni besed ki bi opisale to grozo</a:t>
            </a:r>
            <a:r>
              <a:rPr lang="sl-S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.« </a:t>
            </a: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»Imam sestrico, ki je stara 6 let, in si ne morem predstavljati, da bi taka dušica morala tako trpeti. Žalostno je.«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04599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D5A090-F4D6-418E-8834-93CBD23E2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95425"/>
            <a:ext cx="10515599" cy="5362574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3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Pisni povzetek prebrane osebne zgodbe</a:t>
            </a:r>
            <a:endParaRPr lang="sl-SI" sz="3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dijak na podlagi prebrane zgodbe opiše razmere in spremembe v vsakdanjem življenju osebe iz zgodbe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uporabi primerne zgodovinske pojme (npr. geto, deportacija, </a:t>
            </a:r>
            <a:r>
              <a:rPr lang="sl-SI" sz="3800" dirty="0">
                <a:ea typeface="Calibri" panose="020F0502020204030204" pitchFamily="34" charset="0"/>
                <a:cs typeface="Segoe UI" panose="020B0502040204020203" pitchFamily="34" charset="0"/>
              </a:rPr>
              <a:t>holokavst</a:t>
            </a: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…).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sl-SI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3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Ustna predstavitev zgodbe najprej v manjši skupini, nato </a:t>
            </a:r>
            <a:r>
              <a:rPr lang="sl-SI" sz="3800" b="1" dirty="0">
                <a:ea typeface="Times New Roman" panose="02020603050405020304" pitchFamily="18" charset="0"/>
                <a:cs typeface="Segoe UI" panose="020B0502040204020203" pitchFamily="34" charset="0"/>
              </a:rPr>
              <a:t>predstavniki tudi </a:t>
            </a:r>
            <a:r>
              <a:rPr lang="sl-SI" sz="3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pred razredom</a:t>
            </a:r>
            <a:endParaRPr lang="sl-SI" sz="3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ijaki znotraj skupine predstavijo izbrano zgodbo</a:t>
            </a:r>
            <a:r>
              <a:rPr lang="sl-SI" sz="3800" dirty="0">
                <a:ea typeface="Calibri" panose="020F0502020204030204" pitchFamily="34" charset="0"/>
                <a:cs typeface="Segoe UI" panose="020B0502040204020203" pitchFamily="34" charset="0"/>
              </a:rPr>
              <a:t> in skupaj pripravijo povzetek za predstavitev za sošolce</a:t>
            </a:r>
            <a:endParaRPr lang="sl-SI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pri predstavitvi se sklicuje na vir in odgovarja na vprašanja sošolcev.</a:t>
            </a:r>
            <a:endParaRPr lang="sl-SI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l-SI" sz="3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sl-SI" sz="3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Primerjalna analiza zgodb</a:t>
            </a:r>
            <a:endParaRPr lang="sl-SI" sz="3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dijak primerja predstavljene osebne zgodbe</a:t>
            </a:r>
            <a:endParaRPr lang="sl-SI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ugotovi podobnosti in razlike v izkušnjah (starost, kraj, potek vojne, posledice)</a:t>
            </a:r>
            <a:endParaRPr lang="sl-SI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sklepa o splošnih značilnostih življenja Judov v času holokavsta.</a:t>
            </a:r>
            <a:endParaRPr lang="sl-SI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sl-SI" sz="3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Reflektivni</a:t>
            </a:r>
            <a:r>
              <a:rPr lang="sl-SI" sz="3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zapis</a:t>
            </a:r>
            <a:endParaRPr lang="sl-SI" sz="3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dijak zapiše osebni razmislek, kako ga je zgodba nagovorila</a:t>
            </a:r>
            <a:r>
              <a:rPr lang="sl-SI" sz="3800" dirty="0">
                <a:ea typeface="Calibri" panose="020F0502020204030204" pitchFamily="34" charset="0"/>
                <a:cs typeface="Segoe UI" panose="020B0502040204020203" pitchFamily="34" charset="0"/>
              </a:rPr>
              <a:t> in </a:t>
            </a: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razmislek poveže z zgodovinskim razumevanjem</a:t>
            </a:r>
            <a:r>
              <a:rPr lang="sl-SI" sz="3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3800" dirty="0"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pokaže, da razume človeško razsežnost vojne</a:t>
            </a:r>
            <a:r>
              <a:rPr lang="sl-SI" sz="3800" dirty="0"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  <a:endParaRPr lang="sl-SI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npr. </a:t>
            </a:r>
            <a:r>
              <a:rPr lang="sl-SI" sz="3800" dirty="0">
                <a:ea typeface="Calibri" panose="020F0502020204030204" pitchFamily="34" charset="0"/>
                <a:cs typeface="Segoe UI" panose="020B0502040204020203" pitchFamily="34" charset="0"/>
              </a:rPr>
              <a:t>p</a:t>
            </a:r>
            <a:r>
              <a:rPr lang="sl-SI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isanje eseja, kratkega zgodovinskega dnevnika ali pisma v vlogi osebe iz zgodbe, z jasnim zgodovinskim kontekstom (ne kot prosto domišljijsko pisanje, temveč na podlagi vira).</a:t>
            </a:r>
            <a:endParaRPr lang="sl-SI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46A08D-6D8C-4444-86FF-E050D9B2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69862"/>
            <a:ext cx="10515600" cy="1325563"/>
          </a:xfrm>
        </p:spPr>
        <p:txBody>
          <a:bodyPr/>
          <a:lstStyle/>
          <a:p>
            <a:r>
              <a:rPr lang="sl-SI" dirty="0"/>
              <a:t>Načini izkazovanja znanja</a:t>
            </a:r>
          </a:p>
        </p:txBody>
      </p:sp>
    </p:spTree>
    <p:extLst>
      <p:ext uri="{BB962C8B-B14F-4D97-AF65-F5344CB8AC3E}">
        <p14:creationId xmlns:p14="http://schemas.microsoft.com/office/powerpoint/2010/main" val="49425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7DE1-D728-2F08-0661-CD1D8E58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Kriteriji uspešnosti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5F73AB-C7AF-1279-B773-014D8D115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85797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2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Dijak je uspešen, ko: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l-SI" sz="22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na podlagi osebne zgodbe iz vira </a:t>
            </a:r>
            <a:r>
              <a:rPr lang="sl-SI" sz="2200" b="1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prepozna in opiše konkretne spremembe v vsakdanjem življenju Judov</a:t>
            </a:r>
            <a:r>
              <a:rPr lang="sl-SI" sz="22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 (npr. omejitve gibanja, lakota, strah, ločevanje družin, izguba pravic, bivanje v getu ali taborišču);</a:t>
            </a:r>
            <a:endParaRPr lang="sl-SI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l-SI" sz="2200" b="1" dirty="0"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u</a:t>
            </a:r>
            <a:r>
              <a:rPr lang="sl-SI" sz="2200" b="1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temeljeno in smiselno uporablja zgodovinske vire</a:t>
            </a:r>
            <a:r>
              <a:rPr lang="sl-SI" sz="22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, tako da se pri opisu razmer sklicuje na vsebino prebrane zgodbe (npr. izkušnje posameznika, dogodke, okoliščine);</a:t>
            </a:r>
            <a:endParaRPr lang="sl-SI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l-SI" sz="2200" b="1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vzročno-posledično razloži povezavo</a:t>
            </a:r>
            <a:r>
              <a:rPr lang="sl-SI" sz="22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 med vojno/nacistično politiko in spremembami v življenju ljudi (zakaj je do teh sprememb prišlo);</a:t>
            </a:r>
            <a:endParaRPr lang="sl-SI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l-SI" sz="22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svoje ugotovitve </a:t>
            </a:r>
            <a:r>
              <a:rPr lang="sl-SI" sz="2200" b="1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izrazi jasno in razumljivo</a:t>
            </a:r>
            <a:r>
              <a:rPr lang="sl-SI" sz="22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 (ustno in/ali pisno), pri tem pa uporablja ustrezne zgodovinske pojme (npr. holokavst, geto, deportacija …).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l-SI" sz="2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kritično presodi pomen osebnih zgodb</a:t>
            </a:r>
            <a:r>
              <a:rPr lang="sl-SI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za razumevanje zgodovine in pojasni, kako nam narativni viri pomagajo bolje razumeti človeško razsežnost vojne.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400" dirty="0">
              <a:effectLst/>
              <a:latin typeface="+mn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l-SI" sz="2400" dirty="0">
              <a:effectLst/>
              <a:latin typeface="+mn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sl-SI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2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DE0B0-3875-486E-96FE-BC15810D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Delavnica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4699F9-6AAA-4356-8BD1-5762CD7F0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817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Razdelitev v 5 skupin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2400" dirty="0"/>
              <a:t>1. skupina: „državljani in umetniki“</a:t>
            </a:r>
          </a:p>
          <a:p>
            <a:pPr marL="0" indent="0">
              <a:buNone/>
            </a:pPr>
            <a:r>
              <a:rPr lang="sl-SI" sz="2400" dirty="0"/>
              <a:t>2. skupina: „trajnostni </a:t>
            </a:r>
            <a:r>
              <a:rPr lang="sl-SI" sz="2400" dirty="0" err="1"/>
              <a:t>razvojniki</a:t>
            </a:r>
            <a:r>
              <a:rPr lang="sl-SI" sz="2400" dirty="0"/>
              <a:t>“</a:t>
            </a:r>
          </a:p>
          <a:p>
            <a:pPr marL="0" indent="0">
              <a:buNone/>
            </a:pPr>
            <a:r>
              <a:rPr lang="sl-SI" sz="2400" dirty="0"/>
              <a:t>3. skupina: „zdravi“</a:t>
            </a:r>
          </a:p>
          <a:p>
            <a:pPr marL="0" indent="0">
              <a:buNone/>
            </a:pPr>
            <a:r>
              <a:rPr lang="sl-SI" sz="2400" dirty="0"/>
              <a:t>4. skupina: „</a:t>
            </a:r>
            <a:r>
              <a:rPr lang="sl-SI" sz="2400" dirty="0" err="1"/>
              <a:t>digitalci</a:t>
            </a:r>
            <a:r>
              <a:rPr lang="sl-SI" sz="2400" dirty="0"/>
              <a:t>“</a:t>
            </a:r>
          </a:p>
          <a:p>
            <a:pPr marL="0" indent="0">
              <a:buNone/>
            </a:pPr>
            <a:r>
              <a:rPr lang="sl-SI" sz="2400" dirty="0"/>
              <a:t>5. skupina: „podjetneži“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7855BEA-27E8-46B1-BA46-1F16C5F9D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355546" y="0"/>
            <a:ext cx="4836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FED2AB-B5B3-4977-88AD-29083E26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556"/>
            <a:ext cx="10515600" cy="1325563"/>
          </a:xfrm>
        </p:spPr>
        <p:txBody>
          <a:bodyPr/>
          <a:lstStyle/>
          <a:p>
            <a:r>
              <a:rPr lang="sl-SI" dirty="0"/>
              <a:t>Delavnica: vključevanje skupnih ciljev v pouk zgodovine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557033-521C-4269-A1EE-A756A82EC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79118"/>
            <a:ext cx="10515599" cy="52253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Vsebinska i</a:t>
            </a:r>
            <a:r>
              <a:rPr lang="sl-SI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zhodišča</a:t>
            </a:r>
            <a:endParaRPr lang="sl-SI" sz="20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Tema: od bliskovite do hladne vojne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Učni cilj: 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+mn-lt"/>
              </a:rPr>
              <a:t>razišče razmere in življenje ljudi v času druge svetovne vojne </a:t>
            </a:r>
            <a:endParaRPr lang="sl-SI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Standard znanja: </a:t>
            </a:r>
            <a:r>
              <a:rPr lang="sl-SI" sz="2000" b="0" i="0" u="none" strike="noStrike" baseline="0" dirty="0">
                <a:solidFill>
                  <a:srgbClr val="000000"/>
                </a:solidFill>
                <a:latin typeface="+mn-lt"/>
              </a:rPr>
              <a:t>s pomočjo virov opiše, kako je vojna spremenila vsakdanje življenje ljudi </a:t>
            </a:r>
            <a:endParaRPr lang="sl-SI" sz="20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l-SI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l-SI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aloga (15 minut):</a:t>
            </a: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 skupini </a:t>
            </a:r>
            <a:r>
              <a:rPr lang="sl-SI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zasnovati en ključen učni trenutek/dejavnost </a:t>
            </a:r>
            <a:r>
              <a:rPr lang="sl-SI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(10-15 min), ki smiselno uresničuje vašo skupino skupnih ciljev</a:t>
            </a: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Odgovorite na 3 vprašanja:</a:t>
            </a:r>
            <a:endParaRPr lang="sl-SI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sl-SI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Kateri skupni cilj(i) se s tem uresničujejo?</a:t>
            </a:r>
            <a:endParaRPr lang="sl-SI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Kaj dijaki konkretno delajo (dejavnosti)?</a:t>
            </a:r>
            <a:endParaRPr lang="sl-SI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 kakšne načine dijaki izkazujejo znanje?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sl-SI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Poročanje</a:t>
            </a:r>
            <a:b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2 minuti na skupino</a:t>
            </a:r>
            <a:b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Povejte </a:t>
            </a:r>
            <a:r>
              <a:rPr lang="sl-SI" sz="2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samo bistvo</a:t>
            </a:r>
            <a:endParaRPr lang="sl-SI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2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54E6DD-F290-4D5B-B323-7741AA94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BF5B38-7824-4901-942E-787E34D391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Narativna metoda poučevanja je odlična dopolnitev ostalim učnim metodam. Ima svoje prednosti in slabosti. Prednosti so nedvomno v tem, da se dijaki čustveno odzivajo na pripovedi, so zato bolj motivirani in si lažje zapomnijo dogajanje v izbranem obdobju. Slabost metode je, da priprava in izvedba zahtevata veliko časa. Slabost je tudi, da so zgodbe vedno predstavljene enostransko, gledano s stališča pripovedovalca. </a:t>
            </a:r>
            <a:endParaRPr lang="sl-SI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Uporaba pripovedi je primerna predvsem za družboslovne predmete. Ob pravilni izbiri vsebine pa je zlahka doseči medpredmetno povezavo s skoraj vsemi šolskimi predmeti. </a:t>
            </a:r>
            <a:endParaRPr lang="sl-SI" sz="24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Pripovedovanje zgodbe je osnovna komunikacija med ljudmi od začetka govora naprej, je naravno učenje in zato mora biti nujno prisotno tudi v sodobnem šolskem sistemu. </a:t>
            </a:r>
            <a:endParaRPr lang="sl-SI" sz="2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505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0593AE-448C-41DF-A157-967FCCA0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in literatura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B6E881-679F-4CD8-9837-E068AD618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886260"/>
          </a:xfrm>
        </p:spPr>
        <p:txBody>
          <a:bodyPr>
            <a:normAutofit/>
          </a:bodyPr>
          <a:lstStyle/>
          <a:p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Bochner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, A. P., &amp;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Riggs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, N. A. (2014). </a:t>
            </a:r>
            <a:r>
              <a:rPr lang="sl-SI" sz="1800" i="1" dirty="0" err="1">
                <a:effectLst/>
                <a:latin typeface="+mn-lt"/>
                <a:ea typeface="Times New Roman" panose="02020603050405020304" pitchFamily="18" charset="0"/>
              </a:rPr>
              <a:t>Practicing</a:t>
            </a:r>
            <a:r>
              <a:rPr lang="sl-SI" sz="18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i="1" dirty="0" err="1">
                <a:effectLst/>
                <a:latin typeface="+mn-lt"/>
                <a:ea typeface="Times New Roman" panose="02020603050405020304" pitchFamily="18" charset="0"/>
              </a:rPr>
              <a:t>narrative</a:t>
            </a:r>
            <a:r>
              <a:rPr lang="sl-SI" sz="18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i="1" dirty="0" err="1">
                <a:effectLst/>
                <a:latin typeface="+mn-lt"/>
                <a:ea typeface="Times New Roman" panose="02020603050405020304" pitchFamily="18" charset="0"/>
              </a:rPr>
              <a:t>inquiry</a:t>
            </a:r>
            <a:r>
              <a:rPr lang="sl-SI" sz="1800" i="1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V P.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Leavy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(ur.), </a:t>
            </a:r>
            <a:r>
              <a:rPr lang="sl-SI" sz="1800" i="1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sl-SI" sz="1800" i="1" dirty="0">
                <a:effectLst/>
                <a:latin typeface="+mn-lt"/>
                <a:ea typeface="Times New Roman" panose="02020603050405020304" pitchFamily="18" charset="0"/>
              </a:rPr>
              <a:t> Oxford </a:t>
            </a:r>
            <a:r>
              <a:rPr lang="sl-SI" sz="1800" i="1" dirty="0" err="1">
                <a:effectLst/>
                <a:latin typeface="+mn-lt"/>
                <a:ea typeface="Times New Roman" panose="02020603050405020304" pitchFamily="18" charset="0"/>
              </a:rPr>
              <a:t>handbook</a:t>
            </a:r>
            <a:r>
              <a:rPr lang="sl-SI" sz="18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i="1" dirty="0" err="1">
                <a:effectLst/>
                <a:latin typeface="+mn-lt"/>
                <a:ea typeface="Times New Roman" panose="02020603050405020304" pitchFamily="18" charset="0"/>
              </a:rPr>
              <a:t>of</a:t>
            </a:r>
            <a:r>
              <a:rPr lang="sl-SI" sz="18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i="1" dirty="0" err="1">
                <a:effectLst/>
                <a:latin typeface="+mn-lt"/>
                <a:ea typeface="Times New Roman" panose="02020603050405020304" pitchFamily="18" charset="0"/>
              </a:rPr>
              <a:t>qualitative</a:t>
            </a:r>
            <a:r>
              <a:rPr lang="sl-SI" sz="180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i="1" dirty="0" err="1">
                <a:effectLst/>
                <a:latin typeface="+mn-lt"/>
                <a:ea typeface="Times New Roman" panose="02020603050405020304" pitchFamily="18" charset="0"/>
              </a:rPr>
              <a:t>research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(1st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ed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., str. 195–222). Oxford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University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Press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  <a:hlinkClick r:id="rId3"/>
              </a:rPr>
              <a:t>https://doi.org/10.1093/oxfordhb/9780199811755.013.023</a:t>
            </a:r>
            <a:endParaRPr lang="sl-SI" sz="18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Kroflič, R. (2021). </a:t>
            </a:r>
            <a:r>
              <a:rPr lang="sl-SI" sz="1800" i="1" dirty="0">
                <a:effectLst/>
                <a:latin typeface="+mn-lt"/>
                <a:ea typeface="Times New Roman" panose="02020603050405020304" pitchFamily="18" charset="0"/>
              </a:rPr>
              <a:t>Narativno proučevanje kakovosti.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b="0" i="0" dirty="0">
                <a:effectLst/>
                <a:latin typeface="+mn-lt"/>
              </a:rPr>
              <a:t>Zgodbe učiteljev o razvoju kakovosti izobraževanja odraslih (str. 15-28). Ljubljana: Andragoški center Slovenije.</a:t>
            </a:r>
            <a:endParaRPr lang="sl-SI" sz="18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sl-SI" sz="1800" dirty="0">
                <a:latin typeface="+mn-lt"/>
                <a:ea typeface="Times New Roman" panose="02020603050405020304" pitchFamily="18" charset="0"/>
              </a:rPr>
              <a:t>IHRA: </a:t>
            </a:r>
            <a:r>
              <a:rPr lang="sl-SI" sz="1800" dirty="0">
                <a:latin typeface="+mn-lt"/>
                <a:ea typeface="Times New Roman" panose="02020603050405020304" pitchFamily="18" charset="0"/>
                <a:hlinkClick r:id="rId4"/>
              </a:rPr>
              <a:t>https://holocaustremembrance.com/</a:t>
            </a:r>
            <a:r>
              <a:rPr lang="sl-SI" sz="1800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Holocaust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Centre </a:t>
            </a:r>
            <a:r>
              <a:rPr lang="sl-SI" sz="1800" dirty="0" err="1">
                <a:latin typeface="+mn-lt"/>
                <a:ea typeface="Times New Roman" panose="02020603050405020304" pitchFamily="18" charset="0"/>
              </a:rPr>
              <a:t>N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orth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  <a:hlinkClick r:id="rId5"/>
              </a:rPr>
              <a:t>https://holocaustcentrenorth.org.uk/stories/survivor-stories/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United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States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Holocaust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Memorial </a:t>
            </a:r>
            <a:r>
              <a:rPr lang="sl-SI" sz="1800" dirty="0" err="1">
                <a:latin typeface="+mn-lt"/>
                <a:ea typeface="Times New Roman" panose="02020603050405020304" pitchFamily="18" charset="0"/>
              </a:rPr>
              <a:t>M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useum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  <a:hlinkClick r:id="rId6"/>
              </a:rPr>
              <a:t>https://www.ushmm.org/remember/holocaust-reflections-testimonies/echoes-of-memory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Holocaust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Educational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Trust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  <a:hlinkClick r:id="rId7"/>
              </a:rPr>
              <a:t>https://www.het.org.uk/education/outreach-programme/survivor-stories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Yad</a:t>
            </a:r>
            <a:r>
              <a:rPr lang="sl-SI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+mn-lt"/>
                <a:ea typeface="Times New Roman" panose="02020603050405020304" pitchFamily="18" charset="0"/>
              </a:rPr>
              <a:t>Vashem</a:t>
            </a:r>
            <a:r>
              <a:rPr lang="sl-SI" sz="1800" dirty="0">
                <a:latin typeface="+mn-lt"/>
                <a:ea typeface="Times New Roman" panose="02020603050405020304" pitchFamily="18" charset="0"/>
              </a:rPr>
              <a:t>: </a:t>
            </a:r>
          </a:p>
          <a:p>
            <a:pPr lvl="1"/>
            <a:r>
              <a:rPr lang="sl-SI" sz="18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https://www.yadvashem.org/education/educational-materials.html</a:t>
            </a:r>
          </a:p>
          <a:p>
            <a:pPr lvl="1"/>
            <a:r>
              <a:rPr lang="sl-SI" sz="18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https://www.yadvashem.org/education/educational-materials/study-pages/didactical.html</a:t>
            </a:r>
          </a:p>
          <a:p>
            <a:pPr lvl="1"/>
            <a:r>
              <a:rPr lang="sl-SI" sz="18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https://www.yadvashem.org/collections/testimonies.html?utm_source=chatgpt.com</a:t>
            </a:r>
            <a:endParaRPr lang="sl-SI" sz="18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708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EB5720E-1889-4D50-937E-343E68AB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10" y="2337582"/>
            <a:ext cx="4839375" cy="24768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4C521A4-0746-46A5-A0A0-2B2D5A05D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29" y="1252516"/>
            <a:ext cx="5830114" cy="5201376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597CA177-2E44-45F8-814C-09DCEDF4A765}"/>
              </a:ext>
            </a:extLst>
          </p:cNvPr>
          <p:cNvSpPr/>
          <p:nvPr/>
        </p:nvSpPr>
        <p:spPr>
          <a:xfrm>
            <a:off x="707010" y="3326195"/>
            <a:ext cx="4147794" cy="499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B7AB949-CEC0-464E-A143-6BFFF9BDCAAF}"/>
              </a:ext>
            </a:extLst>
          </p:cNvPr>
          <p:cNvSpPr/>
          <p:nvPr/>
        </p:nvSpPr>
        <p:spPr>
          <a:xfrm>
            <a:off x="6246829" y="2483812"/>
            <a:ext cx="4641130" cy="334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9F730E6B-43D5-4716-B353-8A748FC69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5" y="280958"/>
            <a:ext cx="5830114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535BED-C9E7-4A66-9D00-DD0320AB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1F9780-5766-4622-A0E3-7F74134D94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C1CCF3-961E-4253-B092-AEC084A55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-23767"/>
            <a:ext cx="4836454" cy="68580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9A588C6-338F-43DA-95FB-B659A883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653" y="195308"/>
            <a:ext cx="5091781" cy="6467383"/>
          </a:xfrm>
          <a:prstGeom prst="rect">
            <a:avLst/>
          </a:prstGeom>
        </p:spPr>
      </p:pic>
      <p:sp>
        <p:nvSpPr>
          <p:cNvPr id="15" name="Elipsa 14">
            <a:extLst>
              <a:ext uri="{FF2B5EF4-FFF2-40B4-BE49-F238E27FC236}">
                <a16:creationId xmlns:a16="http://schemas.microsoft.com/office/drawing/2014/main" id="{679201E4-1AAC-4DFE-96B2-8518CE44AD95}"/>
              </a:ext>
            </a:extLst>
          </p:cNvPr>
          <p:cNvSpPr/>
          <p:nvPr/>
        </p:nvSpPr>
        <p:spPr>
          <a:xfrm>
            <a:off x="-76518" y="875311"/>
            <a:ext cx="1747836" cy="1924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Povezovalnik: ukrivljeno 18">
            <a:extLst>
              <a:ext uri="{FF2B5EF4-FFF2-40B4-BE49-F238E27FC236}">
                <a16:creationId xmlns:a16="http://schemas.microsoft.com/office/drawing/2014/main" id="{4E7FE261-F80A-49F5-9B8A-E345EA3ADB5D}"/>
              </a:ext>
            </a:extLst>
          </p:cNvPr>
          <p:cNvCxnSpPr>
            <a:cxnSpLocks/>
          </p:cNvCxnSpPr>
          <p:nvPr/>
        </p:nvCxnSpPr>
        <p:spPr>
          <a:xfrm flipV="1">
            <a:off x="1299174" y="311549"/>
            <a:ext cx="4234851" cy="974728"/>
          </a:xfrm>
          <a:prstGeom prst="curvedConnector3">
            <a:avLst>
              <a:gd name="adj1" fmla="val 5314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avokotnik 23">
            <a:extLst>
              <a:ext uri="{FF2B5EF4-FFF2-40B4-BE49-F238E27FC236}">
                <a16:creationId xmlns:a16="http://schemas.microsoft.com/office/drawing/2014/main" id="{BD4841AF-C3A3-4ED0-9D03-71363AFBAEEB}"/>
              </a:ext>
            </a:extLst>
          </p:cNvPr>
          <p:cNvSpPr/>
          <p:nvPr/>
        </p:nvSpPr>
        <p:spPr>
          <a:xfrm>
            <a:off x="5674651" y="195308"/>
            <a:ext cx="5412449" cy="1871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27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5F0FC-076D-4FC4-BA6E-DA176E4A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92724"/>
            <a:ext cx="10515600" cy="1325563"/>
          </a:xfrm>
        </p:spPr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34D48C-ECB4-4A7C-AAE0-49DEB4350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06575"/>
            <a:ext cx="10515599" cy="435133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D0F4FA5-FD59-4F13-8928-5E458BCC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9" y="900138"/>
            <a:ext cx="10983277" cy="4101476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C3F57E44-FA8D-44EA-8094-62FA4EADA497}"/>
              </a:ext>
            </a:extLst>
          </p:cNvPr>
          <p:cNvSpPr/>
          <p:nvPr/>
        </p:nvSpPr>
        <p:spPr>
          <a:xfrm>
            <a:off x="1757702" y="1103247"/>
            <a:ext cx="9639433" cy="499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8844B32-DB69-43DE-849C-10B9516CC55E}"/>
              </a:ext>
            </a:extLst>
          </p:cNvPr>
          <p:cNvSpPr/>
          <p:nvPr/>
        </p:nvSpPr>
        <p:spPr>
          <a:xfrm>
            <a:off x="1757701" y="3901193"/>
            <a:ext cx="9639433" cy="499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CD9C5103-4AF3-4F6C-8E6E-D65275B30B7F}"/>
              </a:ext>
            </a:extLst>
          </p:cNvPr>
          <p:cNvSpPr/>
          <p:nvPr/>
        </p:nvSpPr>
        <p:spPr>
          <a:xfrm>
            <a:off x="1757700" y="4501993"/>
            <a:ext cx="9639433" cy="499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0477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BD9CBA-5011-4B71-B24E-AAF1CAC4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JEZIK, DRŽAVLJANSTVO, KULTURA IN UMETNOST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E63CA0-BF1F-478F-9491-C1DB882E8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515599" cy="47825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19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Marsikaj, kar smo/ste v razredu že počeli do sedaj, je že vključevalo uresničevanje skupnih ciljev. Zato n</a:t>
            </a:r>
            <a:r>
              <a:rPr lang="sl-SI" sz="19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potrebno, da je i</a:t>
            </a:r>
            <a:r>
              <a:rPr lang="sl-SI" sz="19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mplementacija skupnih ciljev nekakšna „revolucija“. </a:t>
            </a:r>
            <a:endParaRPr lang="sl-SI" sz="19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sl-SI" sz="1900" b="1" dirty="0">
                <a:latin typeface="+mn-lt"/>
                <a:ea typeface="Times New Roman" panose="02020603050405020304" pitchFamily="18" charset="0"/>
              </a:rPr>
              <a:t>Šola kot celota nosi odgovornost za uresničevanje ciljev. </a:t>
            </a:r>
            <a:r>
              <a:rPr lang="sl-SI" sz="1900" dirty="0">
                <a:latin typeface="+mn-lt"/>
                <a:ea typeface="Times New Roman" panose="02020603050405020304" pitchFamily="18" charset="0"/>
              </a:rPr>
              <a:t>Razvoj teh področij ni naloga posameznih predmetov, temveč načrtno, sistematično in izkustveno delo celotne šolske skupnosti skozi vse predmete in vsa obdobja izobraževanja.</a:t>
            </a:r>
          </a:p>
          <a:p>
            <a:pPr marL="0" indent="0">
              <a:lnSpc>
                <a:spcPts val="1500"/>
              </a:lnSpc>
              <a:buNone/>
            </a:pPr>
            <a:endParaRPr lang="sl-SI" sz="1900" dirty="0">
              <a:latin typeface="+mn-lt"/>
              <a:ea typeface="Times New Roman" panose="02020603050405020304" pitchFamily="18" charset="0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/>
            </a:pPr>
            <a:r>
              <a:rPr lang="sl-SI" sz="1900" b="1" dirty="0">
                <a:effectLst/>
                <a:latin typeface="+mn-lt"/>
                <a:ea typeface="Times New Roman" panose="02020603050405020304" pitchFamily="18" charset="0"/>
              </a:rPr>
              <a:t>Jezik je temelj mišljenja, učenja in sodelovanja</a:t>
            </a:r>
            <a:r>
              <a:rPr lang="sl-SI" sz="1900" dirty="0">
                <a:effectLst/>
                <a:latin typeface="+mn-lt"/>
                <a:ea typeface="Times New Roman" panose="02020603050405020304" pitchFamily="18" charset="0"/>
              </a:rPr>
              <a:t>: jezikovna zmožnost je pogoj za razumevanje in ustvarjanje znanja pri vseh predmetih; vsi učitelji so tudi učitelji jezika, posebno pomembna pa je odgovornost za razvoj bralne pismenosti, kritičnega mišljenja in strokovnega izražanja.</a:t>
            </a:r>
          </a:p>
          <a:p>
            <a:pPr marL="457200" indent="-457200">
              <a:lnSpc>
                <a:spcPts val="1500"/>
              </a:lnSpc>
              <a:buFont typeface="+mj-lt"/>
              <a:buAutoNum type="arabicPeriod"/>
            </a:pPr>
            <a:r>
              <a:rPr lang="sl-SI" sz="1900" b="1" dirty="0">
                <a:effectLst/>
                <a:latin typeface="+mn-lt"/>
                <a:ea typeface="Times New Roman" panose="02020603050405020304" pitchFamily="18" charset="0"/>
              </a:rPr>
              <a:t>Državljanstvo temelji na človekovih pravicah, odgovornostih in aktivni udeležbi</a:t>
            </a:r>
            <a:r>
              <a:rPr lang="sl-SI" sz="1900" dirty="0">
                <a:effectLst/>
                <a:latin typeface="+mn-lt"/>
                <a:ea typeface="Times New Roman" panose="02020603050405020304" pitchFamily="18" charset="0"/>
              </a:rPr>
              <a:t>: vzgoja za državljanstvo pomeni poznavanje in privzemanje temeljnih vrednot (svoboda, enakost, dostojanstvo), razvijanje kritične presoje ter pripravljenost za sodelovanje in politično delovanje v demokratičnih skupnostih.</a:t>
            </a:r>
          </a:p>
          <a:p>
            <a:pPr marL="457200" indent="-457200">
              <a:lnSpc>
                <a:spcPts val="1500"/>
              </a:lnSpc>
              <a:buFont typeface="+mj-lt"/>
              <a:buAutoNum type="arabicPeriod"/>
            </a:pPr>
            <a:r>
              <a:rPr lang="sl-SI" sz="1900" b="1" dirty="0">
                <a:effectLst/>
                <a:latin typeface="+mn-lt"/>
                <a:ea typeface="Times New Roman" panose="02020603050405020304" pitchFamily="18" charset="0"/>
              </a:rPr>
              <a:t>Kultura in umetnost omogočata celostni razvoj posameznika</a:t>
            </a:r>
            <a:r>
              <a:rPr lang="sl-SI" sz="1900" dirty="0">
                <a:effectLst/>
                <a:latin typeface="+mn-lt"/>
                <a:ea typeface="Times New Roman" panose="02020603050405020304" pitchFamily="18" charset="0"/>
              </a:rPr>
              <a:t>: krepita ustvarjalnost, domišljijo, čustveno in socialno inteligenco, kritično misel ter omogočata razumevanje sveta iz različnih perspektiv; nista dodatek, temveč bistveni del splošne izobrazbe.</a:t>
            </a:r>
          </a:p>
          <a:p>
            <a:pPr marL="0" indent="0">
              <a:lnSpc>
                <a:spcPts val="1500"/>
              </a:lnSpc>
              <a:buNone/>
            </a:pPr>
            <a:endParaRPr lang="sl-SI" sz="19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sl-SI" sz="1900" b="1" dirty="0">
                <a:effectLst/>
                <a:latin typeface="+mn-lt"/>
                <a:ea typeface="Times New Roman" panose="02020603050405020304" pitchFamily="18" charset="0"/>
              </a:rPr>
              <a:t>Področja so enakovredna in medsebojno prepletena</a:t>
            </a:r>
            <a:r>
              <a:rPr lang="sl-SI" sz="1900" b="1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sl-SI" sz="1900" dirty="0">
                <a:effectLst/>
                <a:latin typeface="+mn-lt"/>
                <a:ea typeface="Times New Roman" panose="02020603050405020304" pitchFamily="18" charset="0"/>
              </a:rPr>
              <a:t>Jezik, državljanstvo ter kultura in umetnost delujejo povezano – jezik omogoča državljansko delovanje in kulturno izražanje, umetnost odpira prostor za refleksijo družbenih vprašanj.</a:t>
            </a:r>
          </a:p>
        </p:txBody>
      </p:sp>
    </p:spTree>
    <p:extLst>
      <p:ext uri="{BB962C8B-B14F-4D97-AF65-F5344CB8AC3E}">
        <p14:creationId xmlns:p14="http://schemas.microsoft.com/office/powerpoint/2010/main" val="343378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6D5EE-3FEA-B3AE-BA87-9093BE14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narativna metoda?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ED89FE-725D-598F-1334-2B15E7383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8674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Posredovanje snovi v obliki zgodbe, na podlagi ustnih virov in osebnih pričevanj</a:t>
            </a:r>
            <a:r>
              <a:rPr lang="sl-SI" sz="21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osvetljevanje zgodovinskih pojavov z vidika </a:t>
            </a:r>
            <a:r>
              <a:rPr lang="sl-SI" sz="215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»malega človeka«.</a:t>
            </a:r>
            <a:endParaRPr lang="sl-SI" sz="215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Povezovanje informacij v smiselno celoto in boljše razumevanje vzrokov in poteka zgodovinskih dogodkov.</a:t>
            </a:r>
            <a:endParaRPr lang="sl-SI" sz="21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Omogoča razvijanje empatije in sočutja </a:t>
            </a: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dijaki se čustveno poistovetijo z osebami v zgodbah </a:t>
            </a: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l-SI" sz="215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humaniziranje</a:t>
            </a: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zgodovine (statistiko spremeni v človeške zgodbe)</a:t>
            </a: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1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215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Omogoča medpredmetne povezave in lažje razumevanje abstraktnih ali družbeno občutljivih tem.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Spodbuja aktivno učenje: sodelovanje, komunikacija, razprava in kritično razmišljanje…</a:t>
            </a:r>
            <a:endParaRPr lang="sl-SI" sz="21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sl-SI" sz="215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2150" b="1" dirty="0">
                <a:solidFill>
                  <a:srgbClr val="007C9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Uporaba: </a:t>
            </a:r>
            <a:r>
              <a:rPr lang="sl-SI" sz="215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dopolnitev razlage, kot motivacija, popestritev, izhodišče za razpravo, refleksijo…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sl-SI" sz="2150" b="1" dirty="0">
                <a:solidFill>
                  <a:srgbClr val="007C92"/>
                </a:solidFill>
                <a:latin typeface="+mn-lt"/>
                <a:cs typeface="Times New Roman" panose="02020603050405020304" pitchFamily="18" charset="0"/>
              </a:rPr>
              <a:t>Slabosti: </a:t>
            </a:r>
            <a:r>
              <a:rPr lang="sl-SI" sz="2150" dirty="0">
                <a:latin typeface="+mn-lt"/>
                <a:cs typeface="Times New Roman" panose="02020603050405020304" pitchFamily="18" charset="0"/>
              </a:rPr>
              <a:t>časovno obsežno, nevarnost enostranskosti zgodb (potrebna kritična presoja)…</a:t>
            </a:r>
            <a:endParaRPr lang="sl-SI" sz="21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6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EB5720E-1889-4D50-937E-343E68AB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10" y="2337582"/>
            <a:ext cx="4839375" cy="24768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4C521A4-0746-46A5-A0A0-2B2D5A05D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29" y="1252516"/>
            <a:ext cx="5830114" cy="5201376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597CA177-2E44-45F8-814C-09DCEDF4A765}"/>
              </a:ext>
            </a:extLst>
          </p:cNvPr>
          <p:cNvSpPr/>
          <p:nvPr/>
        </p:nvSpPr>
        <p:spPr>
          <a:xfrm>
            <a:off x="707010" y="3326195"/>
            <a:ext cx="4147794" cy="499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B7AB949-CEC0-464E-A143-6BFFF9BDCAAF}"/>
              </a:ext>
            </a:extLst>
          </p:cNvPr>
          <p:cNvSpPr/>
          <p:nvPr/>
        </p:nvSpPr>
        <p:spPr>
          <a:xfrm>
            <a:off x="6246829" y="2483812"/>
            <a:ext cx="4641130" cy="334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9F730E6B-43D5-4716-B353-8A748FC69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5" y="280958"/>
            <a:ext cx="5830114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5F0FC-076D-4FC4-BA6E-DA176E4A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92724"/>
            <a:ext cx="10515600" cy="1325563"/>
          </a:xfrm>
        </p:spPr>
        <p:txBody>
          <a:bodyPr/>
          <a:lstStyle/>
          <a:p>
            <a:r>
              <a:rPr lang="sl-SI" dirty="0"/>
              <a:t>Zastavljeni skupni cilji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34D48C-ECB4-4A7C-AAE0-49DEB4350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06575"/>
            <a:ext cx="10515599" cy="435133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D0F4FA5-FD59-4F13-8928-5E458BCC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3" y="1806575"/>
            <a:ext cx="10983277" cy="4101476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C3F57E44-FA8D-44EA-8094-62FA4EADA497}"/>
              </a:ext>
            </a:extLst>
          </p:cNvPr>
          <p:cNvSpPr/>
          <p:nvPr/>
        </p:nvSpPr>
        <p:spPr>
          <a:xfrm>
            <a:off x="1904866" y="2009684"/>
            <a:ext cx="9639433" cy="499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8844B32-DB69-43DE-849C-10B9516CC55E}"/>
              </a:ext>
            </a:extLst>
          </p:cNvPr>
          <p:cNvSpPr/>
          <p:nvPr/>
        </p:nvSpPr>
        <p:spPr>
          <a:xfrm>
            <a:off x="1904865" y="4807630"/>
            <a:ext cx="9639433" cy="499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CD9C5103-4AF3-4F6C-8E6E-D65275B30B7F}"/>
              </a:ext>
            </a:extLst>
          </p:cNvPr>
          <p:cNvSpPr/>
          <p:nvPr/>
        </p:nvSpPr>
        <p:spPr>
          <a:xfrm>
            <a:off x="1904864" y="5408430"/>
            <a:ext cx="9639433" cy="499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7702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7DE1-D728-2F08-0661-CD1D8E58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Potek učne ure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85F73AB-C7AF-1279-B773-014D8D1153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i="1" dirty="0">
                <a:solidFill>
                  <a:srgbClr val="007C92"/>
                </a:solidFill>
              </a:rPr>
              <a:t>Predhodna obravnava teme (1 učna ura)</a:t>
            </a:r>
          </a:p>
          <a:p>
            <a:r>
              <a:rPr lang="sl-SI" dirty="0"/>
              <a:t>Uvodna navodila (5 min)</a:t>
            </a:r>
          </a:p>
          <a:p>
            <a:r>
              <a:rPr lang="sl-SI" dirty="0"/>
              <a:t>Branje zgodb in priprava povzetka (10 min)</a:t>
            </a:r>
          </a:p>
          <a:p>
            <a:r>
              <a:rPr lang="sl-SI" dirty="0"/>
              <a:t>Skupinsko delo: predstavitve prebranih zgodb po skupinah in priprava skupne predstavitve (15 min) – </a:t>
            </a:r>
            <a:r>
              <a:rPr lang="sl-SI" dirty="0" err="1"/>
              <a:t>max</a:t>
            </a:r>
            <a:r>
              <a:rPr lang="sl-SI" dirty="0"/>
              <a:t>. 3 dijaki/skupino</a:t>
            </a:r>
          </a:p>
          <a:p>
            <a:r>
              <a:rPr lang="sl-SI" dirty="0"/>
              <a:t>Predstavitve zgodb sošolcem in kritično ovrednotenje zgodb (15 min)</a:t>
            </a:r>
          </a:p>
          <a:p>
            <a:endParaRPr lang="sl-SI" dirty="0"/>
          </a:p>
          <a:p>
            <a:r>
              <a:rPr lang="sl-SI" dirty="0"/>
              <a:t>Domača naloga (ali v šoli): </a:t>
            </a:r>
            <a:r>
              <a:rPr lang="sl-SI" dirty="0" err="1"/>
              <a:t>reflektivni</a:t>
            </a:r>
            <a:r>
              <a:rPr lang="sl-SI" dirty="0"/>
              <a:t> zapis (npr. esej/razmišljanje, kratek zgodovinski dnevnik, pismo v vlogi osebe iz zgodbe)</a:t>
            </a:r>
          </a:p>
        </p:txBody>
      </p:sp>
    </p:spTree>
    <p:extLst>
      <p:ext uri="{BB962C8B-B14F-4D97-AF65-F5344CB8AC3E}">
        <p14:creationId xmlns:p14="http://schemas.microsoft.com/office/powerpoint/2010/main" val="83213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94AD3F4AB634DA9C1664C45234F54" ma:contentTypeVersion="3" ma:contentTypeDescription="Create a new document." ma:contentTypeScope="" ma:versionID="504955e9a078f93e4d9c3bc1d764f1b1">
  <xsd:schema xmlns:xsd="http://www.w3.org/2001/XMLSchema" xmlns:xs="http://www.w3.org/2001/XMLSchema" xmlns:p="http://schemas.microsoft.com/office/2006/metadata/properties" xmlns:ns2="26980bc3-424e-477e-91f7-1fae6843f327" targetNamespace="http://schemas.microsoft.com/office/2006/metadata/properties" ma:root="true" ma:fieldsID="35227aadf71409a6a777e58b5fbb5f33" ns2:_="">
    <xsd:import namespace="26980bc3-424e-477e-91f7-1fae6843f3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80bc3-424e-477e-91f7-1fae6843f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A75EB-37ED-4743-88B1-FF49D63C0010}">
  <ds:schemaRefs>
    <ds:schemaRef ds:uri="a9e71bab-8d91-4ad3-8236-76f6b1161525"/>
    <ds:schemaRef ds:uri="d432854d-2198-48c5-9bb5-f073f9387e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9D54DF-F3FF-4C0F-A089-DD5C5A63F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80bc3-424e-477e-91f7-1fae6843f3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66C5B5-2E16-4C51-BA7D-543690843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1425</Words>
  <Application>Microsoft Office PowerPoint</Application>
  <PresentationFormat>Širokozaslonsko</PresentationFormat>
  <Paragraphs>105</Paragraphs>
  <Slides>16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UI</vt:lpstr>
      <vt:lpstr>Symbol</vt:lpstr>
      <vt:lpstr>Times New Roman</vt:lpstr>
      <vt:lpstr>Officeova tema</vt:lpstr>
      <vt:lpstr>Custom Design</vt:lpstr>
      <vt:lpstr>PowerPointova predstavitev</vt:lpstr>
      <vt:lpstr>PowerPointova predstavitev</vt:lpstr>
      <vt:lpstr>PowerPointova predstavitev</vt:lpstr>
      <vt:lpstr>PowerPointova predstavitev</vt:lpstr>
      <vt:lpstr>JEZIK, DRŽAVLJANSTVO, KULTURA IN UMETNOST</vt:lpstr>
      <vt:lpstr>Kaj je narativna metoda?</vt:lpstr>
      <vt:lpstr>PowerPointova predstavitev</vt:lpstr>
      <vt:lpstr>Zastavljeni skupni cilji</vt:lpstr>
      <vt:lpstr>Potek učne ure</vt:lpstr>
      <vt:lpstr>Odzivi dijakov</vt:lpstr>
      <vt:lpstr>Načini izkazovanja znanja</vt:lpstr>
      <vt:lpstr>Kriteriji uspešnosti</vt:lpstr>
      <vt:lpstr>Delavnica</vt:lpstr>
      <vt:lpstr>Delavnica: vključevanje skupnih ciljev v pouk zgodovine</vt:lpstr>
      <vt:lpstr>Zaključek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Zvonka Kos</dc:creator>
  <cp:lastModifiedBy>Jožica Gramc</cp:lastModifiedBy>
  <cp:revision>140</cp:revision>
  <dcterms:created xsi:type="dcterms:W3CDTF">2025-03-07T15:04:14Z</dcterms:created>
  <dcterms:modified xsi:type="dcterms:W3CDTF">2026-05-07T08:52:23Z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0x0101004D894AD3F4AB634DA9C1664C45234F54</vt:lpwstr>
  </property>
</Properties>
</file>