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60" r:id="rId5"/>
  </p:sldMasterIdLst>
  <p:sldIdLst>
    <p:sldId id="256" r:id="rId6"/>
    <p:sldId id="282" r:id="rId7"/>
    <p:sldId id="257" r:id="rId8"/>
    <p:sldId id="283" r:id="rId9"/>
    <p:sldId id="285" r:id="rId10"/>
    <p:sldId id="286" r:id="rId11"/>
    <p:sldId id="287" r:id="rId12"/>
    <p:sldId id="288" r:id="rId13"/>
    <p:sldId id="289" r:id="rId14"/>
    <p:sldId id="290" r:id="rId15"/>
    <p:sldId id="284" r:id="rId16"/>
    <p:sldId id="291" r:id="rId17"/>
    <p:sldId id="292" r:id="rId18"/>
    <p:sldId id="293" r:id="rId19"/>
    <p:sldId id="294" r:id="rId20"/>
    <p:sldId id="296" r:id="rId21"/>
    <p:sldId id="299" r:id="rId22"/>
    <p:sldId id="295" r:id="rId23"/>
    <p:sldId id="297" r:id="rId24"/>
    <p:sldId id="298" r:id="rId25"/>
    <p:sldId id="302" r:id="rId26"/>
    <p:sldId id="300" r:id="rId27"/>
    <p:sldId id="301" r:id="rId28"/>
    <p:sldId id="303" r:id="rId29"/>
    <p:sldId id="304" r:id="rId30"/>
    <p:sldId id="305" r:id="rId31"/>
    <p:sldId id="306" r:id="rId32"/>
    <p:sldId id="307" r:id="rId33"/>
    <p:sldId id="308" r:id="rId34"/>
    <p:sldId id="309" r:id="rId35"/>
    <p:sldId id="258" r:id="rId36"/>
  </p:sldIdLst>
  <p:sldSz cx="12192000" cy="6858000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C9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48"/>
  </p:normalViewPr>
  <p:slideViewPr>
    <p:cSldViewPr snapToGrid="0">
      <p:cViewPr varScale="1">
        <p:scale>
          <a:sx n="74" d="100"/>
          <a:sy n="74" d="100"/>
        </p:scale>
        <p:origin x="33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theme" Target="theme/theme1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slovni diapozitiv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Slika 7">
            <a:extLst>
              <a:ext uri="{FF2B5EF4-FFF2-40B4-BE49-F238E27FC236}">
                <a16:creationId xmlns:a16="http://schemas.microsoft.com/office/drawing/2014/main" id="{20B3C5BA-0C47-9A01-4083-CC5D577B8F2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91250"/>
            <a:ext cx="12192000" cy="666750"/>
          </a:xfrm>
          <a:prstGeom prst="rect">
            <a:avLst/>
          </a:prstGeom>
        </p:spPr>
      </p:pic>
      <p:cxnSp>
        <p:nvCxnSpPr>
          <p:cNvPr id="9" name="Raven povezovalnik 8">
            <a:extLst>
              <a:ext uri="{FF2B5EF4-FFF2-40B4-BE49-F238E27FC236}">
                <a16:creationId xmlns:a16="http://schemas.microsoft.com/office/drawing/2014/main" id="{6AE4F735-610B-5D5F-010B-F717DE06FE80}"/>
              </a:ext>
            </a:extLst>
          </p:cNvPr>
          <p:cNvCxnSpPr/>
          <p:nvPr userDrawn="1"/>
        </p:nvCxnSpPr>
        <p:spPr>
          <a:xfrm>
            <a:off x="2493899" y="2651338"/>
            <a:ext cx="8859330" cy="0"/>
          </a:xfrm>
          <a:prstGeom prst="line">
            <a:avLst/>
          </a:prstGeom>
          <a:ln>
            <a:solidFill>
              <a:srgbClr val="007C9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DA9776B8-7EE8-8C2F-CB99-1B5B3F062F2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2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2969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79814CE-9D73-B7DA-CD0A-D605CC78FE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navpičnega besedila 2">
            <a:extLst>
              <a:ext uri="{FF2B5EF4-FFF2-40B4-BE49-F238E27FC236}">
                <a16:creationId xmlns:a16="http://schemas.microsoft.com/office/drawing/2014/main" id="{045355CF-4B9D-2A94-7B24-2505F492E57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D2DCE13F-59F9-035A-BA95-2C2635976C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C81A88-4A21-4EC2-9E92-3D0FE17FAFFE}" type="datetimeFigureOut">
              <a:rPr lang="sl-SI" smtClean="0"/>
              <a:t>7. 05. 2026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CB30F1B2-FFA1-F818-3F1D-0492F22C70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577AC973-7BBD-3153-3DCE-5C717B0E7A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9C8FB-2E31-42FB-A470-75E70F95FA6E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4852947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>
            <a:extLst>
              <a:ext uri="{FF2B5EF4-FFF2-40B4-BE49-F238E27FC236}">
                <a16:creationId xmlns:a16="http://schemas.microsoft.com/office/drawing/2014/main" id="{6FC0B4A1-51DA-9689-FD76-04770454211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navpičnega besedila 2">
            <a:extLst>
              <a:ext uri="{FF2B5EF4-FFF2-40B4-BE49-F238E27FC236}">
                <a16:creationId xmlns:a16="http://schemas.microsoft.com/office/drawing/2014/main" id="{D3FBB4BA-9F72-6EC2-AE16-1795095FDC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0BEECE35-F701-5490-4DF8-561A75BFEC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C81A88-4A21-4EC2-9E92-3D0FE17FAFFE}" type="datetimeFigureOut">
              <a:rPr lang="sl-SI" smtClean="0"/>
              <a:t>7. 05. 2026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51C3CA7D-9158-4A50-603C-9C65FB49FC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24B7C6C3-A6A9-9B13-638E-8867A84F9F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9C8FB-2E31-42FB-A470-75E70F95FA6E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7966349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73BB44-4CB1-F789-7B1F-F2E36C98C95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74DECBC-140A-51A5-4A59-B517DA2F297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sl-S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87D952-DE7A-D0BC-AFFC-AA1DC2E6C2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CBB488-3462-469C-A004-D6E0C040578B}" type="datetimeFigureOut">
              <a:rPr lang="sl-SI" smtClean="0"/>
              <a:t>7. 05. 2026</a:t>
            </a:fld>
            <a:endParaRPr lang="sl-S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E8B173-DD90-023F-14E2-C4BB22956A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1E5EB9-8371-D346-5BC0-8C44CF83E8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4C4E2-E874-432A-9552-A1294D38C223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75399099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7B27EE-6C75-A13E-E9DA-3CEFB78EF3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E4DBC6-FEC5-8308-97E5-11EFA3892C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454D20-F9B3-5AEA-C027-B8BE9F7DCF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CBB488-3462-469C-A004-D6E0C040578B}" type="datetimeFigureOut">
              <a:rPr lang="sl-SI" smtClean="0"/>
              <a:t>7. 05. 2026</a:t>
            </a:fld>
            <a:endParaRPr lang="sl-S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7ACD30-4EEF-96DB-729C-02C08C58E4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8CD5E1-A5BB-8DE0-105E-32F21CE998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4C4E2-E874-432A-9552-A1294D38C223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23398760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8126AF-1D12-1220-F09D-868BC3C590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991554-4E55-3F15-B8D9-685171043D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5FD497-F7EF-CEE0-8D59-3D5D3F1349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CBB488-3462-469C-A004-D6E0C040578B}" type="datetimeFigureOut">
              <a:rPr lang="sl-SI" smtClean="0"/>
              <a:t>7. 05. 2026</a:t>
            </a:fld>
            <a:endParaRPr lang="sl-S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868FD4-27FE-F63C-F01A-EBA38C7CE0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67EDC4-4F3C-43BE-2E4D-0E67E02183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4C4E2-E874-432A-9552-A1294D38C223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8888270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050459-34E6-74F3-8D7F-2274738631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694B56-372E-ABF2-D1EC-D46084A0D16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4B5C537-B55A-31B5-93F4-1D2C12ECF6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3B163A3-C1AB-44A7-D5D9-DCD4322049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CBB488-3462-469C-A004-D6E0C040578B}" type="datetimeFigureOut">
              <a:rPr lang="sl-SI" smtClean="0"/>
              <a:t>7. 05. 2026</a:t>
            </a:fld>
            <a:endParaRPr lang="sl-S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5190B1D-0A4C-5468-5A44-9706D4A8AD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0582168-8498-DEB6-B402-8E2842076D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4C4E2-E874-432A-9552-A1294D38C223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74853398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36FD88-B811-F4A6-C288-E56FD95B14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769CB5-5444-30FE-A5C9-9CA10C0DA7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83278C1-7ECB-1BCA-8E94-958EDE70284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C589EA8-8EC6-112F-E1C7-79A084D6958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765D44C-E248-C29A-B501-744A59B6CCC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62C1394-2444-1AA7-D538-BBFC9C0A14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CBB488-3462-469C-A004-D6E0C040578B}" type="datetimeFigureOut">
              <a:rPr lang="sl-SI" smtClean="0"/>
              <a:t>7. 05. 2026</a:t>
            </a:fld>
            <a:endParaRPr lang="sl-SI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C19299B-8179-CCEF-88EC-EDB54B283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CA31116-7CE6-757C-F045-009B48B4E3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4C4E2-E874-432A-9552-A1294D38C223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60563914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89EC89-996D-2AFE-C38D-A61CC85BF7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AFCFA04-B311-857C-C769-D72A362223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CBB488-3462-469C-A004-D6E0C040578B}" type="datetimeFigureOut">
              <a:rPr lang="sl-SI" smtClean="0"/>
              <a:t>7. 05. 2026</a:t>
            </a:fld>
            <a:endParaRPr lang="sl-SI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3AE4F23-3AB0-939B-9E39-C5640ACEBB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55E1C4B-20F1-35CD-9F88-FA6AC26AD5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4C4E2-E874-432A-9552-A1294D38C223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92459126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32D0BE1-5C85-096F-B215-5F87F80551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CBB488-3462-469C-A004-D6E0C040578B}" type="datetimeFigureOut">
              <a:rPr lang="sl-SI" smtClean="0"/>
              <a:t>7. 05. 2026</a:t>
            </a:fld>
            <a:endParaRPr lang="sl-SI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25A71B0-15A9-B8C2-5CD2-52CC781A29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5DA048-BE2F-3179-9403-7785F92C42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4C4E2-E874-432A-9552-A1294D38C223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61001723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EF8311-6AA5-76F0-57B5-45C3F6FAFF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BBF29B-36FA-0417-5A10-D35C7C875B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280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 sz="240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 sz="200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sz="2000"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FF54668-FEB7-EBF0-D160-7F31799577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A315202-1838-FCBC-7233-83FE17B4D7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CBB488-3462-469C-A004-D6E0C040578B}" type="datetimeFigureOut">
              <a:rPr lang="sl-SI" smtClean="0"/>
              <a:t>7. 05. 2026</a:t>
            </a:fld>
            <a:endParaRPr lang="sl-S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7DD8577-5DD2-0975-9C03-54DFF58354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120ECD-D5C7-701F-0634-37701C6B99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4C4E2-E874-432A-9552-A1294D38C223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3922099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Naslov 10">
            <a:extLst>
              <a:ext uri="{FF2B5EF4-FFF2-40B4-BE49-F238E27FC236}">
                <a16:creationId xmlns:a16="http://schemas.microsoft.com/office/drawing/2014/main" id="{3BB8C943-59DB-E20D-6830-46562F19B3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511774"/>
            <a:ext cx="10515600" cy="1325563"/>
          </a:xfrm>
        </p:spPr>
        <p:txBody>
          <a:bodyPr>
            <a:normAutofit/>
          </a:bodyPr>
          <a:lstStyle>
            <a:lvl1pPr>
              <a:defRPr sz="4000">
                <a:solidFill>
                  <a:srgbClr val="007C9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sl-SI"/>
              <a:t>Naslov</a:t>
            </a:r>
          </a:p>
        </p:txBody>
      </p:sp>
      <p:sp>
        <p:nvSpPr>
          <p:cNvPr id="15" name="Označba mesta vsebine 2">
            <a:extLst>
              <a:ext uri="{FF2B5EF4-FFF2-40B4-BE49-F238E27FC236}">
                <a16:creationId xmlns:a16="http://schemas.microsoft.com/office/drawing/2014/main" id="{5EECD618-1445-73E4-4936-F2EC1890B66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10515599" cy="4351338"/>
          </a:xfrm>
        </p:spPr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59419E8-D4BC-2F85-E595-27321C5628F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874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7A13C2A-6E79-7B7A-0F77-F73D51913D3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711950"/>
            <a:ext cx="12192000" cy="146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08873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6EE30D-03DD-9E44-F954-444D61C43E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771BF1E-837C-AF33-5760-85FA54BB1D8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l-SI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C5E2ED2-6767-ED40-C373-647C6AC687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C2E2D57-CFAD-2DB0-6FD5-A12D4982A6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CBB488-3462-469C-A004-D6E0C040578B}" type="datetimeFigureOut">
              <a:rPr lang="sl-SI" smtClean="0"/>
              <a:t>7. 05. 2026</a:t>
            </a:fld>
            <a:endParaRPr lang="sl-S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E8188B-7D95-ECD8-6F17-D8ACAC5CBA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E97F009-90BB-2156-47EE-D13D9AFAE3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4C4E2-E874-432A-9552-A1294D38C223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04546509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872E21-196B-45AB-DD47-694824D30A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94DDDF-ECD9-B1FA-8D93-DE90C1059C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7618E8-6B9A-7AB5-2DC4-393C84934D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CBB488-3462-469C-A004-D6E0C040578B}" type="datetimeFigureOut">
              <a:rPr lang="sl-SI" smtClean="0"/>
              <a:t>7. 05. 2026</a:t>
            </a:fld>
            <a:endParaRPr lang="sl-S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548ABE-606B-0227-9006-497D4C3AE0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C6380D-CFE0-4E07-CE14-96646F76A6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4C4E2-E874-432A-9552-A1294D38C223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73265267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8EE2E14-4C90-0BD3-F493-39B1B76B29D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3082A24-B81A-2E45-60F1-2CFC85F6B0B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28D096-DB55-7C08-F73B-66032DCE1B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CBB488-3462-469C-A004-D6E0C040578B}" type="datetimeFigureOut">
              <a:rPr lang="sl-SI" smtClean="0"/>
              <a:t>7. 05. 2026</a:t>
            </a:fld>
            <a:endParaRPr lang="sl-S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53E3C3-7672-3F93-BA1C-1364691C01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2BDF1B-A184-6799-A6C4-F8D79FDC3F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4C4E2-E874-432A-9552-A1294D38C223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361924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3891DFB1-70FE-E674-AF6E-004B6FDAAE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besedila 2">
            <a:extLst>
              <a:ext uri="{FF2B5EF4-FFF2-40B4-BE49-F238E27FC236}">
                <a16:creationId xmlns:a16="http://schemas.microsoft.com/office/drawing/2014/main" id="{85C3B3E9-6ABB-33A7-A3E8-3AE8F99750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E6DD4620-BD0E-4632-8A03-707FB0ADF6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C81A88-4A21-4EC2-9E92-3D0FE17FAFFE}" type="datetimeFigureOut">
              <a:rPr lang="sl-SI" smtClean="0"/>
              <a:t>7. 05. 2026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664D2175-ADF1-4E1E-D4DF-0695D302D7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AA1F7DE7-A8A1-18A0-6B3A-292249C21B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9C8FB-2E31-42FB-A470-75E70F95FA6E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7676036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24665EC2-BA20-25C2-4F06-B303866182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0C74462E-2E38-54F0-1882-1DCC0B9CA73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vsebine 3">
            <a:extLst>
              <a:ext uri="{FF2B5EF4-FFF2-40B4-BE49-F238E27FC236}">
                <a16:creationId xmlns:a16="http://schemas.microsoft.com/office/drawing/2014/main" id="{9A1AF97F-A01E-0F7B-DD6C-B5448C35A8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5" name="Označba mesta datuma 4">
            <a:extLst>
              <a:ext uri="{FF2B5EF4-FFF2-40B4-BE49-F238E27FC236}">
                <a16:creationId xmlns:a16="http://schemas.microsoft.com/office/drawing/2014/main" id="{EB6F6E0A-D74E-395F-6B26-87C5E35445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C81A88-4A21-4EC2-9E92-3D0FE17FAFFE}" type="datetimeFigureOut">
              <a:rPr lang="sl-SI" smtClean="0"/>
              <a:t>7. 05. 2026</a:t>
            </a:fld>
            <a:endParaRPr lang="sl-SI"/>
          </a:p>
        </p:txBody>
      </p:sp>
      <p:sp>
        <p:nvSpPr>
          <p:cNvPr id="6" name="Označba mesta noge 5">
            <a:extLst>
              <a:ext uri="{FF2B5EF4-FFF2-40B4-BE49-F238E27FC236}">
                <a16:creationId xmlns:a16="http://schemas.microsoft.com/office/drawing/2014/main" id="{419C4EE6-C475-4948-5B4B-C75F6F9336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>
            <a:extLst>
              <a:ext uri="{FF2B5EF4-FFF2-40B4-BE49-F238E27FC236}">
                <a16:creationId xmlns:a16="http://schemas.microsoft.com/office/drawing/2014/main" id="{34AA757A-103E-4C61-8BBF-738D59D7C9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9C8FB-2E31-42FB-A470-75E70F95FA6E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0265614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A3A5F9E4-C2FF-EE03-159B-ACA6258F9E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besedila 2">
            <a:extLst>
              <a:ext uri="{FF2B5EF4-FFF2-40B4-BE49-F238E27FC236}">
                <a16:creationId xmlns:a16="http://schemas.microsoft.com/office/drawing/2014/main" id="{753275B6-5AAD-5938-38F4-3B35FBC77A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4" name="Označba mesta vsebine 3">
            <a:extLst>
              <a:ext uri="{FF2B5EF4-FFF2-40B4-BE49-F238E27FC236}">
                <a16:creationId xmlns:a16="http://schemas.microsoft.com/office/drawing/2014/main" id="{A8F05586-2929-0CA5-E0C0-9096BA4191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5" name="Označba mesta besedila 4">
            <a:extLst>
              <a:ext uri="{FF2B5EF4-FFF2-40B4-BE49-F238E27FC236}">
                <a16:creationId xmlns:a16="http://schemas.microsoft.com/office/drawing/2014/main" id="{F2A092E7-AA46-603A-D3E7-F2D506E552D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6" name="Označba mesta vsebine 5">
            <a:extLst>
              <a:ext uri="{FF2B5EF4-FFF2-40B4-BE49-F238E27FC236}">
                <a16:creationId xmlns:a16="http://schemas.microsoft.com/office/drawing/2014/main" id="{54855159-078F-5202-51FC-9F3889896AA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7" name="Označba mesta datuma 6">
            <a:extLst>
              <a:ext uri="{FF2B5EF4-FFF2-40B4-BE49-F238E27FC236}">
                <a16:creationId xmlns:a16="http://schemas.microsoft.com/office/drawing/2014/main" id="{761EAFBE-5BD5-75E2-F627-8F55D3D588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C81A88-4A21-4EC2-9E92-3D0FE17FAFFE}" type="datetimeFigureOut">
              <a:rPr lang="sl-SI" smtClean="0"/>
              <a:t>7. 05. 2026</a:t>
            </a:fld>
            <a:endParaRPr lang="sl-SI"/>
          </a:p>
        </p:txBody>
      </p:sp>
      <p:sp>
        <p:nvSpPr>
          <p:cNvPr id="8" name="Označba mesta noge 7">
            <a:extLst>
              <a:ext uri="{FF2B5EF4-FFF2-40B4-BE49-F238E27FC236}">
                <a16:creationId xmlns:a16="http://schemas.microsoft.com/office/drawing/2014/main" id="{DA27DFBB-E547-9C85-BC6B-31942BC1DD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Označba mesta številke diapozitiva 8">
            <a:extLst>
              <a:ext uri="{FF2B5EF4-FFF2-40B4-BE49-F238E27FC236}">
                <a16:creationId xmlns:a16="http://schemas.microsoft.com/office/drawing/2014/main" id="{76B11330-BDA5-81A8-BF20-B3EB242D19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9C8FB-2E31-42FB-A470-75E70F95FA6E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9537479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2872611-0207-75C5-C8AB-8E5714C500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datuma 2">
            <a:extLst>
              <a:ext uri="{FF2B5EF4-FFF2-40B4-BE49-F238E27FC236}">
                <a16:creationId xmlns:a16="http://schemas.microsoft.com/office/drawing/2014/main" id="{DDE4A043-5D1F-2788-D57D-FE6C1CF810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C81A88-4A21-4EC2-9E92-3D0FE17FAFFE}" type="datetimeFigureOut">
              <a:rPr lang="sl-SI" smtClean="0"/>
              <a:t>7. 05. 2026</a:t>
            </a:fld>
            <a:endParaRPr lang="sl-SI"/>
          </a:p>
        </p:txBody>
      </p:sp>
      <p:sp>
        <p:nvSpPr>
          <p:cNvPr id="4" name="Označba mesta noge 3">
            <a:extLst>
              <a:ext uri="{FF2B5EF4-FFF2-40B4-BE49-F238E27FC236}">
                <a16:creationId xmlns:a16="http://schemas.microsoft.com/office/drawing/2014/main" id="{D49CFB3A-AEFD-E0DF-1173-B9E05E9D1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Označba mesta številke diapozitiva 4">
            <a:extLst>
              <a:ext uri="{FF2B5EF4-FFF2-40B4-BE49-F238E27FC236}">
                <a16:creationId xmlns:a16="http://schemas.microsoft.com/office/drawing/2014/main" id="{4E6A5C29-2867-3239-5912-6B0F5EFD8B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9C8FB-2E31-42FB-A470-75E70F95FA6E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6746729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datuma 1">
            <a:extLst>
              <a:ext uri="{FF2B5EF4-FFF2-40B4-BE49-F238E27FC236}">
                <a16:creationId xmlns:a16="http://schemas.microsoft.com/office/drawing/2014/main" id="{89ACFF9A-B504-40C9-C0D2-767F2E7C10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C81A88-4A21-4EC2-9E92-3D0FE17FAFFE}" type="datetimeFigureOut">
              <a:rPr lang="sl-SI" smtClean="0"/>
              <a:t>7. 05. 2026</a:t>
            </a:fld>
            <a:endParaRPr lang="sl-SI"/>
          </a:p>
        </p:txBody>
      </p:sp>
      <p:sp>
        <p:nvSpPr>
          <p:cNvPr id="3" name="Označba mesta noge 2">
            <a:extLst>
              <a:ext uri="{FF2B5EF4-FFF2-40B4-BE49-F238E27FC236}">
                <a16:creationId xmlns:a16="http://schemas.microsoft.com/office/drawing/2014/main" id="{3C879788-439E-F17F-3BBF-A5496033B5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značba mesta številke diapozitiva 3">
            <a:extLst>
              <a:ext uri="{FF2B5EF4-FFF2-40B4-BE49-F238E27FC236}">
                <a16:creationId xmlns:a16="http://schemas.microsoft.com/office/drawing/2014/main" id="{4546EF7B-9BB6-79D7-E2EF-623545A231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9C8FB-2E31-42FB-A470-75E70F95FA6E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971292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D17A405-97EE-4AC0-4BF9-7FB955748D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7EFAF371-76E6-0A55-0291-2A792E389B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besedila 3">
            <a:extLst>
              <a:ext uri="{FF2B5EF4-FFF2-40B4-BE49-F238E27FC236}">
                <a16:creationId xmlns:a16="http://schemas.microsoft.com/office/drawing/2014/main" id="{FD20E0A1-6909-6BB1-38BE-1571F97CD2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5" name="Označba mesta datuma 4">
            <a:extLst>
              <a:ext uri="{FF2B5EF4-FFF2-40B4-BE49-F238E27FC236}">
                <a16:creationId xmlns:a16="http://schemas.microsoft.com/office/drawing/2014/main" id="{15AA827F-1AF8-B1EA-9602-3EB1B5B9ED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C81A88-4A21-4EC2-9E92-3D0FE17FAFFE}" type="datetimeFigureOut">
              <a:rPr lang="sl-SI" smtClean="0"/>
              <a:t>7. 05. 2026</a:t>
            </a:fld>
            <a:endParaRPr lang="sl-SI"/>
          </a:p>
        </p:txBody>
      </p:sp>
      <p:sp>
        <p:nvSpPr>
          <p:cNvPr id="6" name="Označba mesta noge 5">
            <a:extLst>
              <a:ext uri="{FF2B5EF4-FFF2-40B4-BE49-F238E27FC236}">
                <a16:creationId xmlns:a16="http://schemas.microsoft.com/office/drawing/2014/main" id="{F3F1D76A-89FB-7602-FD18-EDBC3FD667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>
            <a:extLst>
              <a:ext uri="{FF2B5EF4-FFF2-40B4-BE49-F238E27FC236}">
                <a16:creationId xmlns:a16="http://schemas.microsoft.com/office/drawing/2014/main" id="{BC195807-40A1-3996-9332-5B0D4BA62E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9C8FB-2E31-42FB-A470-75E70F95FA6E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2587153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9C66FCE2-EAB8-E6B0-5522-059C6DC8B5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slike 2">
            <a:extLst>
              <a:ext uri="{FF2B5EF4-FFF2-40B4-BE49-F238E27FC236}">
                <a16:creationId xmlns:a16="http://schemas.microsoft.com/office/drawing/2014/main" id="{F33D1FF4-7845-E362-64C8-DE1FE338046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l-SI"/>
          </a:p>
        </p:txBody>
      </p:sp>
      <p:sp>
        <p:nvSpPr>
          <p:cNvPr id="4" name="Označba mesta besedila 3">
            <a:extLst>
              <a:ext uri="{FF2B5EF4-FFF2-40B4-BE49-F238E27FC236}">
                <a16:creationId xmlns:a16="http://schemas.microsoft.com/office/drawing/2014/main" id="{F5CD8AE3-8AD5-76BC-8961-68241DC6C1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5" name="Označba mesta datuma 4">
            <a:extLst>
              <a:ext uri="{FF2B5EF4-FFF2-40B4-BE49-F238E27FC236}">
                <a16:creationId xmlns:a16="http://schemas.microsoft.com/office/drawing/2014/main" id="{B31509D6-9DD0-81BC-6919-B66EC83EFF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C81A88-4A21-4EC2-9E92-3D0FE17FAFFE}" type="datetimeFigureOut">
              <a:rPr lang="sl-SI" smtClean="0"/>
              <a:t>7. 05. 2026</a:t>
            </a:fld>
            <a:endParaRPr lang="sl-SI"/>
          </a:p>
        </p:txBody>
      </p:sp>
      <p:sp>
        <p:nvSpPr>
          <p:cNvPr id="6" name="Označba mesta noge 5">
            <a:extLst>
              <a:ext uri="{FF2B5EF4-FFF2-40B4-BE49-F238E27FC236}">
                <a16:creationId xmlns:a16="http://schemas.microsoft.com/office/drawing/2014/main" id="{B3F777A6-5CB5-73F1-0D6E-AD94F33B44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>
            <a:extLst>
              <a:ext uri="{FF2B5EF4-FFF2-40B4-BE49-F238E27FC236}">
                <a16:creationId xmlns:a16="http://schemas.microsoft.com/office/drawing/2014/main" id="{635D7399-F640-B3F4-0E8D-F0CC46FA7A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9C8FB-2E31-42FB-A470-75E70F95FA6E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9500199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naslova 1">
            <a:extLst>
              <a:ext uri="{FF2B5EF4-FFF2-40B4-BE49-F238E27FC236}">
                <a16:creationId xmlns:a16="http://schemas.microsoft.com/office/drawing/2014/main" id="{1F4A2469-8D62-FE0B-F1FE-93DF98C6CD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besedila 2">
            <a:extLst>
              <a:ext uri="{FF2B5EF4-FFF2-40B4-BE49-F238E27FC236}">
                <a16:creationId xmlns:a16="http://schemas.microsoft.com/office/drawing/2014/main" id="{0D54D5BE-2A9E-C693-7031-D38F119216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096E25B7-D810-B26F-1BB8-AC0276C6E41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3C81A88-4A21-4EC2-9E92-3D0FE17FAFFE}" type="datetimeFigureOut">
              <a:rPr lang="sl-SI" smtClean="0"/>
              <a:t>7. 05. 2026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DFB37839-9EEE-EE37-C72E-981BFFBE6D4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87AAE4F9-10D0-9DE0-8DB9-CFE26B713B2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0C9C8FB-2E31-42FB-A470-75E70F95FA6E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5642094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D15431F-4196-3771-83EA-9D76F5F1A3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86B91D-335E-2865-1FE4-604D2F584E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1E4F61-2E1F-8E2B-04AA-859325704BB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CCBB488-3462-469C-A004-D6E0C040578B}" type="datetimeFigureOut">
              <a:rPr lang="sl-SI" smtClean="0"/>
              <a:t>7. 05. 2026</a:t>
            </a:fld>
            <a:endParaRPr lang="sl-S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6E8F3D-A237-8E9E-3F00-FF3797E267C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85B61A-5D25-618F-9E64-9C0C8629BD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B94C4E2-E874-432A-9552-A1294D38C223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5348729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hyperlink" Target="https://chatgpt.com/c/69b57efb-7504-832d-b124-864de7e25bce" TargetMode="Externa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hyperlink" Target="https://hiddenscotland.co/the-siege-of-stirling-castle/" TargetMode="External"/><Relationship Id="rId13" Type="http://schemas.openxmlformats.org/officeDocument/2006/relationships/hyperlink" Target="https://sl.wikipedia.org/wiki/Tribok" TargetMode="External"/><Relationship Id="rId18" Type="http://schemas.openxmlformats.org/officeDocument/2006/relationships/hyperlink" Target="http://projlab.fmf.uni-lj.si/arhiv/2004_05/naloge/izdelki/optikrogla/links/Teorija.html" TargetMode="External"/><Relationship Id="rId26" Type="http://schemas.openxmlformats.org/officeDocument/2006/relationships/hyperlink" Target="https://www.youtube.com/watch?v=2uszSnvzBEU" TargetMode="External"/><Relationship Id="rId3" Type="http://schemas.openxmlformats.org/officeDocument/2006/relationships/hyperlink" Target="https://en.wikipedia.org/wiki/Mohism" TargetMode="External"/><Relationship Id="rId21" Type="http://schemas.openxmlformats.org/officeDocument/2006/relationships/hyperlink" Target="http://allthematters.com/physics/oblique-throw/" TargetMode="External"/><Relationship Id="rId7" Type="http://schemas.openxmlformats.org/officeDocument/2006/relationships/hyperlink" Target="https://www.punkinchunkin.com/the-competition/results/current-records/" TargetMode="External"/><Relationship Id="rId12" Type="http://schemas.openxmlformats.org/officeDocument/2006/relationships/hyperlink" Target="https://www.instructables.com/The-Insensible-a-counterweight-trebuchet/" TargetMode="External"/><Relationship Id="rId17" Type="http://schemas.openxmlformats.org/officeDocument/2006/relationships/hyperlink" Target="https://youtu.be/OTK9JrKC6EY?si=_5OqworvUDXt330i" TargetMode="External"/><Relationship Id="rId25" Type="http://schemas.openxmlformats.org/officeDocument/2006/relationships/hyperlink" Target="https://virtualtrebuchet.com/" TargetMode="External"/><Relationship Id="rId2" Type="http://schemas.openxmlformats.org/officeDocument/2006/relationships/hyperlink" Target="https://en.wikipedia.org/wiki/Trebuchet" TargetMode="External"/><Relationship Id="rId16" Type="http://schemas.openxmlformats.org/officeDocument/2006/relationships/hyperlink" Target="https://www2.arnes.si/~oskratl1s/fizika/vsebine%208%20razred/Krozenje.pdf" TargetMode="External"/><Relationship Id="rId20" Type="http://schemas.openxmlformats.org/officeDocument/2006/relationships/hyperlink" Target="http://www.geogebr.si/ostale-vsebine/posevni-met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aaas.org/trebuchets-and-their-modern-use" TargetMode="External"/><Relationship Id="rId11" Type="http://schemas.openxmlformats.org/officeDocument/2006/relationships/hyperlink" Target="https://medievalbritain.com/type/medieval-life/weapons/medieval-trebuchet/" TargetMode="External"/><Relationship Id="rId24" Type="http://schemas.openxmlformats.org/officeDocument/2006/relationships/hyperlink" Target="https://sl.wikipedia.org/wiki/Vztrajnostni_moment" TargetMode="External"/><Relationship Id="rId5" Type="http://schemas.openxmlformats.org/officeDocument/2006/relationships/hyperlink" Target="https://fran.si/iskanje?View=1&amp;Query=balista" TargetMode="External"/><Relationship Id="rId15" Type="http://schemas.openxmlformats.org/officeDocument/2006/relationships/hyperlink" Target="https://si.openprof.com/" TargetMode="External"/><Relationship Id="rId23" Type="http://schemas.openxmlformats.org/officeDocument/2006/relationships/hyperlink" Target="https://www.avtofil.si/sila-navor-delo-moc/" TargetMode="External"/><Relationship Id="rId10" Type="http://schemas.openxmlformats.org/officeDocument/2006/relationships/hyperlink" Target="https://exarc.net/issue-2018-3/at/traction-trebuchet" TargetMode="External"/><Relationship Id="rId19" Type="http://schemas.openxmlformats.org/officeDocument/2006/relationships/hyperlink" Target="https://youtu.be/3s9UYyIcbso" TargetMode="External"/><Relationship Id="rId4" Type="http://schemas.openxmlformats.org/officeDocument/2006/relationships/hyperlink" Target="https://www.britannica.com/technology/trebuchet" TargetMode="External"/><Relationship Id="rId9" Type="http://schemas.openxmlformats.org/officeDocument/2006/relationships/hyperlink" Target="https://danspencer.info/2018/11/10/the-siege-of-stirling-castle-in-1304/" TargetMode="External"/><Relationship Id="rId14" Type="http://schemas.openxmlformats.org/officeDocument/2006/relationships/hyperlink" Target="https://eucbeniki.sio.si/" TargetMode="External"/><Relationship Id="rId22" Type="http://schemas.openxmlformats.org/officeDocument/2006/relationships/hyperlink" Target="https://www.volkswagen.si/tehnicni-leksikon/navor" TargetMode="Externa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jeZBesedilom 1">
            <a:extLst>
              <a:ext uri="{FF2B5EF4-FFF2-40B4-BE49-F238E27FC236}">
                <a16:creationId xmlns:a16="http://schemas.microsoft.com/office/drawing/2014/main" id="{FBC93EC5-E0C2-FEE3-3B5B-A06F0903DA39}"/>
              </a:ext>
            </a:extLst>
          </p:cNvPr>
          <p:cNvSpPr txBox="1"/>
          <p:nvPr/>
        </p:nvSpPr>
        <p:spPr>
          <a:xfrm>
            <a:off x="2395727" y="2103120"/>
            <a:ext cx="6779803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sl-SI" sz="3200" dirty="0">
                <a:solidFill>
                  <a:srgbClr val="007C92"/>
                </a:solidFill>
                <a:latin typeface="Calibri"/>
                <a:cs typeface="Calibri"/>
              </a:rPr>
              <a:t>Simon Purger, OŠ Polhov Gradec</a:t>
            </a:r>
            <a:endParaRPr lang="sl-SI" sz="3200" dirty="0">
              <a:solidFill>
                <a:srgbClr val="007C9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PoljeZBesedilom 2">
            <a:extLst>
              <a:ext uri="{FF2B5EF4-FFF2-40B4-BE49-F238E27FC236}">
                <a16:creationId xmlns:a16="http://schemas.microsoft.com/office/drawing/2014/main" id="{A89D173F-22D5-0FA8-C4FE-032D520C48BD}"/>
              </a:ext>
            </a:extLst>
          </p:cNvPr>
          <p:cNvSpPr txBox="1"/>
          <p:nvPr/>
        </p:nvSpPr>
        <p:spPr>
          <a:xfrm>
            <a:off x="2395727" y="2666793"/>
            <a:ext cx="7757265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4000"/>
              <a:t> </a:t>
            </a:r>
            <a:endParaRPr lang="en-SI" sz="4000" dirty="0"/>
          </a:p>
          <a:p>
            <a:endParaRPr lang="sl-SI" sz="4600" b="1" dirty="0">
              <a:solidFill>
                <a:srgbClr val="007C9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575DBAA-78F2-9BAD-8EF9-B6B5A89CC8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75530" y="1237720"/>
            <a:ext cx="2397237" cy="1320800"/>
          </a:xfrm>
          <a:prstGeom prst="rect">
            <a:avLst/>
          </a:prstGeom>
        </p:spPr>
      </p:pic>
      <p:pic>
        <p:nvPicPr>
          <p:cNvPr id="5" name="Picture 2" descr="Nevarnost z zaslona">
            <a:extLst>
              <a:ext uri="{FF2B5EF4-FFF2-40B4-BE49-F238E27FC236}">
                <a16:creationId xmlns:a16="http://schemas.microsoft.com/office/drawing/2014/main" id="{585112A9-D207-E97C-AB32-CFFCA0FA3AB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20"/>
          <a:stretch/>
        </p:blipFill>
        <p:spPr bwMode="auto">
          <a:xfrm>
            <a:off x="4174169" y="3962400"/>
            <a:ext cx="2636535" cy="2167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03158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BD281C-522F-EB1D-C1C8-B77F296C1B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Pogoste</a:t>
            </a:r>
            <a:r>
              <a:rPr lang="en-GB" dirty="0"/>
              <a:t> </a:t>
            </a:r>
            <a:r>
              <a:rPr lang="en-GB" dirty="0" err="1"/>
              <a:t>napake</a:t>
            </a:r>
            <a:r>
              <a:rPr lang="en-GB" dirty="0"/>
              <a:t> </a:t>
            </a:r>
            <a:r>
              <a:rPr lang="en-GB" dirty="0" err="1"/>
              <a:t>dijakov</a:t>
            </a:r>
            <a:endParaRPr lang="en-SI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5ABD40-773A-2603-C713-84470C627B8F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GB" dirty="0" err="1"/>
              <a:t>kopiranje</a:t>
            </a:r>
            <a:r>
              <a:rPr lang="en-GB" dirty="0"/>
              <a:t> </a:t>
            </a:r>
            <a:r>
              <a:rPr lang="en-GB" dirty="0" err="1"/>
              <a:t>besedila</a:t>
            </a:r>
            <a:r>
              <a:rPr lang="en-GB" dirty="0"/>
              <a:t> </a:t>
            </a:r>
            <a:r>
              <a:rPr lang="en-GB" dirty="0" err="1"/>
              <a:t>brez</a:t>
            </a:r>
            <a:r>
              <a:rPr lang="en-GB" dirty="0"/>
              <a:t> </a:t>
            </a:r>
            <a:r>
              <a:rPr lang="en-GB" dirty="0" err="1"/>
              <a:t>razumevanja</a:t>
            </a:r>
            <a:endParaRPr lang="en-GB" dirty="0"/>
          </a:p>
          <a:p>
            <a:r>
              <a:rPr lang="en-GB" dirty="0" err="1"/>
              <a:t>uporaba</a:t>
            </a:r>
            <a:r>
              <a:rPr lang="en-GB" dirty="0"/>
              <a:t> </a:t>
            </a:r>
            <a:r>
              <a:rPr lang="en-GB" dirty="0" err="1"/>
              <a:t>samo</a:t>
            </a:r>
            <a:r>
              <a:rPr lang="en-GB" dirty="0"/>
              <a:t> </a:t>
            </a:r>
            <a:r>
              <a:rPr lang="en-GB" dirty="0" err="1"/>
              <a:t>enega</a:t>
            </a:r>
            <a:r>
              <a:rPr lang="en-GB" dirty="0"/>
              <a:t> </a:t>
            </a:r>
            <a:r>
              <a:rPr lang="en-GB" dirty="0" err="1"/>
              <a:t>vira</a:t>
            </a:r>
            <a:r>
              <a:rPr lang="en-GB" dirty="0"/>
              <a:t> (</a:t>
            </a:r>
            <a:r>
              <a:rPr lang="en-GB" dirty="0" err="1"/>
              <a:t>npr</a:t>
            </a:r>
            <a:r>
              <a:rPr lang="en-GB" dirty="0"/>
              <a:t>. Wikipedia)</a:t>
            </a:r>
          </a:p>
          <a:p>
            <a:r>
              <a:rPr lang="en-GB" dirty="0" err="1"/>
              <a:t>zanašanje</a:t>
            </a:r>
            <a:r>
              <a:rPr lang="en-GB" dirty="0"/>
              <a:t> </a:t>
            </a:r>
            <a:r>
              <a:rPr lang="en-GB" dirty="0" err="1"/>
              <a:t>na</a:t>
            </a:r>
            <a:r>
              <a:rPr lang="en-GB" dirty="0"/>
              <a:t> </a:t>
            </a:r>
            <a:r>
              <a:rPr lang="en-GB" dirty="0" err="1"/>
              <a:t>prvo</a:t>
            </a:r>
            <a:r>
              <a:rPr lang="en-GB" dirty="0"/>
              <a:t> </a:t>
            </a:r>
            <a:r>
              <a:rPr lang="en-GB" dirty="0" err="1"/>
              <a:t>spletno</a:t>
            </a:r>
            <a:r>
              <a:rPr lang="en-GB" dirty="0"/>
              <a:t> </a:t>
            </a:r>
            <a:r>
              <a:rPr lang="en-GB" dirty="0" err="1"/>
              <a:t>stran</a:t>
            </a:r>
            <a:endParaRPr lang="en-GB" dirty="0"/>
          </a:p>
          <a:p>
            <a:r>
              <a:rPr lang="en-GB" dirty="0" err="1"/>
              <a:t>pomanjkanje</a:t>
            </a:r>
            <a:r>
              <a:rPr lang="en-GB" dirty="0"/>
              <a:t> </a:t>
            </a:r>
            <a:r>
              <a:rPr lang="en-GB" dirty="0" err="1"/>
              <a:t>citiranja</a:t>
            </a:r>
            <a:r>
              <a:rPr lang="en-GB" dirty="0"/>
              <a:t>, </a:t>
            </a:r>
            <a:r>
              <a:rPr lang="en-GB" dirty="0" err="1"/>
              <a:t>neustrezno</a:t>
            </a:r>
            <a:r>
              <a:rPr lang="en-GB" dirty="0"/>
              <a:t> </a:t>
            </a:r>
            <a:r>
              <a:rPr lang="en-GB" dirty="0" err="1"/>
              <a:t>navajanje</a:t>
            </a:r>
            <a:r>
              <a:rPr lang="en-GB" dirty="0"/>
              <a:t> </a:t>
            </a:r>
            <a:r>
              <a:rPr lang="en-GB" dirty="0" err="1"/>
              <a:t>virov</a:t>
            </a:r>
            <a:endParaRPr lang="en-GB" dirty="0"/>
          </a:p>
          <a:p>
            <a:r>
              <a:rPr lang="en-GB" dirty="0" err="1"/>
              <a:t>nekritična</a:t>
            </a:r>
            <a:r>
              <a:rPr lang="en-GB" dirty="0"/>
              <a:t> </a:t>
            </a:r>
            <a:r>
              <a:rPr lang="en-GB" dirty="0" err="1"/>
              <a:t>uporaba</a:t>
            </a:r>
            <a:r>
              <a:rPr lang="en-GB" dirty="0"/>
              <a:t> UI</a:t>
            </a:r>
          </a:p>
          <a:p>
            <a:endParaRPr lang="en-SI" dirty="0"/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6680D1CB-BC2E-CD8B-963E-DB40B03BF6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7945" y="4001294"/>
            <a:ext cx="4719144" cy="2488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60022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B8E452-C7C0-1389-F2E3-39CD56B526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I" dirty="0"/>
              <a:t>Primer slabega navajanja virov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0D49B6-1A29-577F-BA00-4690DEC2F12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825624"/>
            <a:ext cx="10515599" cy="464874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1800" dirty="0"/>
              <a:t>https://</a:t>
            </a:r>
            <a:r>
              <a:rPr lang="en-GB" sz="1800" dirty="0" err="1"/>
              <a:t>www.almudi.org</a:t>
            </a:r>
            <a:r>
              <a:rPr lang="en-GB" sz="1800" dirty="0"/>
              <a:t>/</a:t>
            </a:r>
            <a:r>
              <a:rPr lang="en-GB" sz="1800" dirty="0" err="1"/>
              <a:t>articulos</a:t>
            </a:r>
            <a:r>
              <a:rPr lang="en-GB" sz="1800" dirty="0"/>
              <a:t>/16225-paz-conflicto-y-religion-en-el-siglo-xxi-una-vision-prospectiva-vii</a:t>
            </a:r>
          </a:p>
          <a:p>
            <a:pPr marL="0" indent="0">
              <a:buNone/>
            </a:pPr>
            <a:r>
              <a:rPr lang="en-GB" sz="1800" dirty="0"/>
              <a:t>https://</a:t>
            </a:r>
            <a:r>
              <a:rPr lang="en-GB" sz="1800" dirty="0" err="1"/>
              <a:t>stock.adobe.com</a:t>
            </a:r>
            <a:r>
              <a:rPr lang="en-GB" sz="1800" dirty="0"/>
              <a:t>/</a:t>
            </a:r>
            <a:r>
              <a:rPr lang="en-GB" sz="1800" dirty="0" err="1"/>
              <a:t>si</a:t>
            </a:r>
            <a:r>
              <a:rPr lang="en-GB" sz="1800" dirty="0"/>
              <a:t>/images/</a:t>
            </a:r>
            <a:r>
              <a:rPr lang="en-GB" sz="1800" dirty="0" err="1"/>
              <a:t>islam</a:t>
            </a:r>
            <a:r>
              <a:rPr lang="en-GB" sz="1800" dirty="0"/>
              <a:t>-religious-symbol-isolated-flat-vector-illustration/556381337</a:t>
            </a:r>
          </a:p>
          <a:p>
            <a:pPr marL="0" indent="0">
              <a:buNone/>
            </a:pPr>
            <a:r>
              <a:rPr lang="en-GB" sz="1800" dirty="0"/>
              <a:t>https://</a:t>
            </a:r>
            <a:r>
              <a:rPr lang="en-GB" sz="1800" dirty="0" err="1"/>
              <a:t>www.empik.com</a:t>
            </a:r>
            <a:r>
              <a:rPr lang="en-GB" sz="1800" dirty="0"/>
              <a:t>/dekoracja-scienna-3d-obraz-azurowy-krzyz-y118-inny-producent,p1410405760,dom-i-ogrod-p</a:t>
            </a:r>
          </a:p>
          <a:p>
            <a:pPr marL="0" indent="0">
              <a:buNone/>
            </a:pPr>
            <a:r>
              <a:rPr lang="en-GB" sz="1800" dirty="0"/>
              <a:t>https://</a:t>
            </a:r>
            <a:r>
              <a:rPr lang="en-GB" sz="1800" dirty="0" err="1"/>
              <a:t>en.wikipedia.org</a:t>
            </a:r>
            <a:r>
              <a:rPr lang="en-GB" sz="1800" dirty="0"/>
              <a:t>/wiki/Mantra</a:t>
            </a:r>
          </a:p>
          <a:p>
            <a:pPr marL="0" indent="0">
              <a:buNone/>
            </a:pPr>
            <a:r>
              <a:rPr lang="en-GB" sz="1800" dirty="0"/>
              <a:t>https://</a:t>
            </a:r>
            <a:r>
              <a:rPr lang="en-GB" sz="1800" dirty="0" err="1"/>
              <a:t>www.symbols.com</a:t>
            </a:r>
            <a:r>
              <a:rPr lang="en-GB" sz="1800" dirty="0"/>
              <a:t>/category/33</a:t>
            </a:r>
          </a:p>
          <a:p>
            <a:pPr marL="0" indent="0">
              <a:buNone/>
            </a:pPr>
            <a:r>
              <a:rPr lang="en-GB" sz="1800" dirty="0"/>
              <a:t>https://</a:t>
            </a:r>
            <a:r>
              <a:rPr lang="en-GB" sz="1800" dirty="0" err="1"/>
              <a:t>www.pngitem.com</a:t>
            </a:r>
            <a:r>
              <a:rPr lang="en-GB" sz="1800" dirty="0"/>
              <a:t>/middle/</a:t>
            </a:r>
            <a:r>
              <a:rPr lang="en-GB" sz="1800" dirty="0" err="1"/>
              <a:t>imxwbRJ_dharma</a:t>
            </a:r>
            <a:r>
              <a:rPr lang="en-GB" sz="1800" dirty="0"/>
              <a:t>-wheel-</a:t>
            </a:r>
            <a:r>
              <a:rPr lang="en-GB" sz="1800" dirty="0" err="1"/>
              <a:t>png</a:t>
            </a:r>
            <a:r>
              <a:rPr lang="en-GB" sz="1800" dirty="0"/>
              <a:t>-transparent-</a:t>
            </a:r>
            <a:r>
              <a:rPr lang="en-GB" sz="1800" dirty="0" err="1"/>
              <a:t>png</a:t>
            </a:r>
            <a:r>
              <a:rPr lang="en-GB" sz="1800" dirty="0"/>
              <a:t>/</a:t>
            </a:r>
          </a:p>
          <a:p>
            <a:pPr marL="0" indent="0">
              <a:buNone/>
            </a:pPr>
            <a:r>
              <a:rPr lang="en-GB" sz="1800" dirty="0"/>
              <a:t>https://</a:t>
            </a:r>
            <a:r>
              <a:rPr lang="en-GB" sz="1800" dirty="0" err="1"/>
              <a:t>www.vexels.com</a:t>
            </a:r>
            <a:r>
              <a:rPr lang="en-GB" sz="1800" dirty="0"/>
              <a:t>/</a:t>
            </a:r>
            <a:r>
              <a:rPr lang="en-GB" sz="1800" dirty="0" err="1"/>
              <a:t>png-svg</a:t>
            </a:r>
            <a:r>
              <a:rPr lang="en-GB" sz="1800" dirty="0"/>
              <a:t>/preview/157234/star-of-</a:t>
            </a:r>
            <a:r>
              <a:rPr lang="en-GB" sz="1800" dirty="0" err="1"/>
              <a:t>david</a:t>
            </a:r>
            <a:r>
              <a:rPr lang="en-GB" sz="1800" dirty="0"/>
              <a:t>-emblem-icon</a:t>
            </a:r>
          </a:p>
          <a:p>
            <a:pPr marL="0" indent="0">
              <a:buNone/>
            </a:pPr>
            <a:r>
              <a:rPr lang="en-GB" sz="1800" dirty="0"/>
              <a:t>Chat </a:t>
            </a:r>
            <a:r>
              <a:rPr lang="en-GB" sz="1800" dirty="0" err="1"/>
              <a:t>gpt</a:t>
            </a:r>
            <a:endParaRPr lang="en-GB" sz="1800" dirty="0"/>
          </a:p>
          <a:p>
            <a:pPr marL="0" indent="0">
              <a:buNone/>
            </a:pPr>
            <a:endParaRPr lang="en-GB" sz="1800" dirty="0"/>
          </a:p>
          <a:p>
            <a:pPr marL="0" indent="0">
              <a:buNone/>
            </a:pPr>
            <a:r>
              <a:rPr lang="en-GB" sz="2400" b="1" dirty="0"/>
              <a:t>Ob </a:t>
            </a:r>
            <a:r>
              <a:rPr lang="en-GB" sz="2400" b="1" dirty="0" err="1"/>
              <a:t>citiranju</a:t>
            </a:r>
            <a:r>
              <a:rPr lang="en-GB" sz="2400" b="1" dirty="0"/>
              <a:t> </a:t>
            </a:r>
            <a:r>
              <a:rPr lang="en-GB" sz="2400" b="1" dirty="0" err="1"/>
              <a:t>spletne</a:t>
            </a:r>
            <a:r>
              <a:rPr lang="en-GB" sz="2400" b="1" dirty="0"/>
              <a:t> </a:t>
            </a:r>
            <a:r>
              <a:rPr lang="en-GB" sz="2400" b="1" dirty="0" err="1"/>
              <a:t>strani</a:t>
            </a:r>
            <a:r>
              <a:rPr lang="en-GB" sz="2400" b="1" dirty="0"/>
              <a:t> </a:t>
            </a:r>
            <a:r>
              <a:rPr lang="en-GB" sz="2400" b="1" dirty="0" err="1"/>
              <a:t>obvezno</a:t>
            </a:r>
            <a:r>
              <a:rPr lang="en-GB" sz="2400" b="1" dirty="0"/>
              <a:t> </a:t>
            </a:r>
            <a:r>
              <a:rPr lang="en-GB" sz="2400" b="1" dirty="0" err="1"/>
              <a:t>navajamo</a:t>
            </a:r>
            <a:r>
              <a:rPr lang="en-GB" sz="2400" b="1" dirty="0"/>
              <a:t> datum </a:t>
            </a:r>
            <a:r>
              <a:rPr lang="en-GB" sz="2400" b="1" dirty="0" err="1"/>
              <a:t>dostopa</a:t>
            </a:r>
            <a:r>
              <a:rPr lang="en-GB" sz="2400" b="1" dirty="0"/>
              <a:t> do </a:t>
            </a:r>
            <a:r>
              <a:rPr lang="en-GB" sz="2400" b="1" dirty="0" err="1"/>
              <a:t>te</a:t>
            </a:r>
            <a:r>
              <a:rPr lang="en-GB" sz="2400" b="1" dirty="0"/>
              <a:t> </a:t>
            </a:r>
            <a:r>
              <a:rPr lang="en-GB" sz="2400" b="1" dirty="0" err="1"/>
              <a:t>strani</a:t>
            </a:r>
            <a:r>
              <a:rPr lang="en-GB" sz="2400" b="1" dirty="0"/>
              <a:t>!</a:t>
            </a:r>
            <a:endParaRPr lang="en-SI" sz="2400" b="1" dirty="0"/>
          </a:p>
        </p:txBody>
      </p:sp>
    </p:spTree>
    <p:extLst>
      <p:ext uri="{BB962C8B-B14F-4D97-AF65-F5344CB8AC3E}">
        <p14:creationId xmlns:p14="http://schemas.microsoft.com/office/powerpoint/2010/main" val="28267926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9CBFC6-5C34-9621-66D4-695F96EDA2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Analiza</a:t>
            </a:r>
            <a:r>
              <a:rPr lang="en-GB" dirty="0"/>
              <a:t> </a:t>
            </a:r>
            <a:r>
              <a:rPr lang="en-GB" dirty="0" err="1"/>
              <a:t>informacij</a:t>
            </a:r>
            <a:endParaRPr lang="en-SI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F14CF2-E779-B17A-DF2B-9A383EC93402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 err="1"/>
              <a:t>Dijaki</a:t>
            </a:r>
            <a:r>
              <a:rPr lang="en-GB" dirty="0"/>
              <a:t> </a:t>
            </a:r>
            <a:r>
              <a:rPr lang="en-GB" dirty="0" err="1"/>
              <a:t>naj</a:t>
            </a:r>
            <a:r>
              <a:rPr lang="en-GB" dirty="0"/>
              <a:t>:</a:t>
            </a:r>
          </a:p>
          <a:p>
            <a:pPr marL="0" indent="0">
              <a:buNone/>
            </a:pPr>
            <a:r>
              <a:rPr lang="en-GB" dirty="0"/>
              <a:t>• </a:t>
            </a:r>
            <a:r>
              <a:rPr lang="en-GB" dirty="0" err="1"/>
              <a:t>primerjajo</a:t>
            </a:r>
            <a:r>
              <a:rPr lang="en-GB" dirty="0"/>
              <a:t> </a:t>
            </a:r>
            <a:r>
              <a:rPr lang="en-GB" dirty="0" err="1"/>
              <a:t>več</a:t>
            </a:r>
            <a:r>
              <a:rPr lang="en-GB" dirty="0"/>
              <a:t> </a:t>
            </a:r>
            <a:r>
              <a:rPr lang="en-GB" dirty="0" err="1"/>
              <a:t>virov</a:t>
            </a:r>
            <a:endParaRPr lang="en-GB" dirty="0"/>
          </a:p>
          <a:p>
            <a:pPr marL="0" indent="0">
              <a:buNone/>
            </a:pPr>
            <a:r>
              <a:rPr lang="en-GB" dirty="0"/>
              <a:t>• </a:t>
            </a:r>
            <a:r>
              <a:rPr lang="en-GB" dirty="0" err="1"/>
              <a:t>iščejo</a:t>
            </a:r>
            <a:r>
              <a:rPr lang="en-GB" dirty="0"/>
              <a:t> </a:t>
            </a:r>
            <a:r>
              <a:rPr lang="en-GB" dirty="0" err="1"/>
              <a:t>podobnosti</a:t>
            </a:r>
            <a:r>
              <a:rPr lang="en-GB" dirty="0"/>
              <a:t> in </a:t>
            </a:r>
            <a:r>
              <a:rPr lang="en-GB" dirty="0" err="1"/>
              <a:t>razlike</a:t>
            </a:r>
            <a:endParaRPr lang="en-GB" dirty="0"/>
          </a:p>
          <a:p>
            <a:pPr marL="0" indent="0">
              <a:buNone/>
            </a:pPr>
            <a:r>
              <a:rPr lang="en-GB" dirty="0"/>
              <a:t>• </a:t>
            </a:r>
            <a:r>
              <a:rPr lang="en-GB" dirty="0" err="1"/>
              <a:t>izpostavijo</a:t>
            </a:r>
            <a:r>
              <a:rPr lang="en-GB" dirty="0"/>
              <a:t> </a:t>
            </a:r>
            <a:r>
              <a:rPr lang="en-GB" dirty="0" err="1"/>
              <a:t>ključne</a:t>
            </a:r>
            <a:r>
              <a:rPr lang="en-GB" dirty="0"/>
              <a:t> </a:t>
            </a:r>
            <a:r>
              <a:rPr lang="en-GB" dirty="0" err="1"/>
              <a:t>ideje</a:t>
            </a:r>
            <a:endParaRPr lang="en-GB" dirty="0"/>
          </a:p>
          <a:p>
            <a:pPr marL="0" indent="0">
              <a:buNone/>
            </a:pPr>
            <a:r>
              <a:rPr lang="en-GB" dirty="0"/>
              <a:t>• </a:t>
            </a:r>
            <a:r>
              <a:rPr lang="en-GB" dirty="0" err="1"/>
              <a:t>oblikujejo</a:t>
            </a:r>
            <a:r>
              <a:rPr lang="en-GB" dirty="0"/>
              <a:t> </a:t>
            </a:r>
            <a:r>
              <a:rPr lang="en-GB" dirty="0" err="1"/>
              <a:t>lastno</a:t>
            </a:r>
            <a:r>
              <a:rPr lang="en-GB" dirty="0"/>
              <a:t> </a:t>
            </a:r>
            <a:r>
              <a:rPr lang="en-GB" dirty="0" err="1"/>
              <a:t>razlago</a:t>
            </a:r>
            <a:endParaRPr lang="en-SI" dirty="0"/>
          </a:p>
        </p:txBody>
      </p:sp>
      <p:pic>
        <p:nvPicPr>
          <p:cNvPr id="6146" name="Picture 2" descr="Poslovna analiza, analitika in inteligenca – jih res ločimo? | Monitor">
            <a:extLst>
              <a:ext uri="{FF2B5EF4-FFF2-40B4-BE49-F238E27FC236}">
                <a16:creationId xmlns:a16="http://schemas.microsoft.com/office/drawing/2014/main" id="{DB4ED547-CA3B-7ECE-688E-AEB0B8BA55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4404" y="1837337"/>
            <a:ext cx="4637213" cy="3095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03195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B451DE-05E9-7E23-FFA9-82CCE393F3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Organizacija</a:t>
            </a:r>
            <a:r>
              <a:rPr lang="en-GB" dirty="0"/>
              <a:t> </a:t>
            </a:r>
            <a:r>
              <a:rPr lang="en-GB" dirty="0" err="1"/>
              <a:t>informacij</a:t>
            </a:r>
            <a:endParaRPr lang="en-SI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C24ABF-A075-A3D3-EE47-DD43D4AAF34A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 err="1"/>
              <a:t>Uporabne</a:t>
            </a:r>
            <a:r>
              <a:rPr lang="en-GB" dirty="0"/>
              <a:t> </a:t>
            </a:r>
            <a:r>
              <a:rPr lang="en-GB" dirty="0" err="1"/>
              <a:t>metode</a:t>
            </a:r>
            <a:r>
              <a:rPr lang="en-GB" dirty="0"/>
              <a:t>:</a:t>
            </a:r>
          </a:p>
          <a:p>
            <a:pPr marL="0" indent="0">
              <a:buNone/>
            </a:pPr>
            <a:r>
              <a:rPr lang="en-GB" dirty="0"/>
              <a:t>• </a:t>
            </a:r>
            <a:r>
              <a:rPr lang="en-GB" dirty="0" err="1"/>
              <a:t>zapiski</a:t>
            </a:r>
            <a:endParaRPr lang="en-GB" dirty="0"/>
          </a:p>
          <a:p>
            <a:pPr marL="0" indent="0">
              <a:buNone/>
            </a:pPr>
            <a:r>
              <a:rPr lang="en-GB" dirty="0"/>
              <a:t>• </a:t>
            </a:r>
            <a:r>
              <a:rPr lang="en-GB" dirty="0" err="1"/>
              <a:t>miselni</a:t>
            </a:r>
            <a:r>
              <a:rPr lang="en-GB" dirty="0"/>
              <a:t> </a:t>
            </a:r>
            <a:r>
              <a:rPr lang="en-GB" dirty="0" err="1"/>
              <a:t>vzorci</a:t>
            </a:r>
            <a:endParaRPr lang="en-GB" dirty="0"/>
          </a:p>
          <a:p>
            <a:pPr marL="0" indent="0">
              <a:buNone/>
            </a:pPr>
            <a:r>
              <a:rPr lang="en-GB" dirty="0"/>
              <a:t>• </a:t>
            </a:r>
            <a:r>
              <a:rPr lang="en-GB" dirty="0" err="1"/>
              <a:t>tabele</a:t>
            </a:r>
            <a:r>
              <a:rPr lang="en-GB" dirty="0"/>
              <a:t> </a:t>
            </a:r>
            <a:r>
              <a:rPr lang="en-GB" dirty="0" err="1"/>
              <a:t>idej</a:t>
            </a:r>
            <a:endParaRPr lang="en-GB" dirty="0"/>
          </a:p>
          <a:p>
            <a:pPr marL="0" indent="0">
              <a:buNone/>
            </a:pPr>
            <a:r>
              <a:rPr lang="en-GB" dirty="0"/>
              <a:t>• </a:t>
            </a:r>
            <a:r>
              <a:rPr lang="en-GB" dirty="0" err="1"/>
              <a:t>digitalne</a:t>
            </a:r>
            <a:r>
              <a:rPr lang="en-GB" dirty="0"/>
              <a:t> </a:t>
            </a:r>
            <a:r>
              <a:rPr lang="en-GB" dirty="0" err="1"/>
              <a:t>beležke</a:t>
            </a:r>
            <a:endParaRPr lang="en-SI" dirty="0"/>
          </a:p>
        </p:txBody>
      </p:sp>
      <p:pic>
        <p:nvPicPr>
          <p:cNvPr id="3074" name="Picture 2" descr="ZGO/7: Atene - miselni vzorec | Arnes Učilnice">
            <a:extLst>
              <a:ext uri="{FF2B5EF4-FFF2-40B4-BE49-F238E27FC236}">
                <a16:creationId xmlns:a16="http://schemas.microsoft.com/office/drawing/2014/main" id="{BEEB2855-8403-3FFC-851D-421E595E30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2829" y="1825625"/>
            <a:ext cx="5940970" cy="4132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12837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844A44-2BE5-874E-1A41-653B3CC4A8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Ustvarjalna</a:t>
            </a:r>
            <a:r>
              <a:rPr lang="en-GB" dirty="0"/>
              <a:t> </a:t>
            </a:r>
            <a:r>
              <a:rPr lang="en-GB" dirty="0" err="1"/>
              <a:t>uporaba</a:t>
            </a:r>
            <a:r>
              <a:rPr lang="en-GB" dirty="0"/>
              <a:t> </a:t>
            </a:r>
            <a:r>
              <a:rPr lang="en-GB" dirty="0" err="1"/>
              <a:t>informacij</a:t>
            </a:r>
            <a:endParaRPr lang="en-SI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EF0225-2A79-75AF-CED9-5EE6901E9211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 err="1"/>
              <a:t>Seminarska</a:t>
            </a:r>
            <a:r>
              <a:rPr lang="en-GB" dirty="0"/>
              <a:t> </a:t>
            </a:r>
            <a:r>
              <a:rPr lang="en-GB" dirty="0" err="1"/>
              <a:t>naloga</a:t>
            </a:r>
            <a:r>
              <a:rPr lang="en-GB" dirty="0"/>
              <a:t> </a:t>
            </a:r>
            <a:r>
              <a:rPr lang="en-GB" dirty="0" err="1"/>
              <a:t>ni</a:t>
            </a:r>
            <a:r>
              <a:rPr lang="en-GB" dirty="0"/>
              <a:t> </a:t>
            </a:r>
            <a:r>
              <a:rPr lang="en-GB" dirty="0" err="1"/>
              <a:t>zbirka</a:t>
            </a:r>
            <a:r>
              <a:rPr lang="en-GB" dirty="0"/>
              <a:t> </a:t>
            </a:r>
            <a:r>
              <a:rPr lang="en-GB" dirty="0" err="1"/>
              <a:t>citatov</a:t>
            </a:r>
            <a:r>
              <a:rPr lang="en-GB" dirty="0"/>
              <a:t> in </a:t>
            </a:r>
            <a:r>
              <a:rPr lang="en-GB" dirty="0" err="1"/>
              <a:t>ni</a:t>
            </a:r>
            <a:r>
              <a:rPr lang="en-GB" dirty="0"/>
              <a:t> </a:t>
            </a:r>
            <a:r>
              <a:rPr lang="en-GB" dirty="0" err="1"/>
              <a:t>kopiranje</a:t>
            </a:r>
            <a:r>
              <a:rPr lang="en-GB" dirty="0"/>
              <a:t> </a:t>
            </a:r>
            <a:r>
              <a:rPr lang="en-GB" dirty="0" err="1"/>
              <a:t>iz</a:t>
            </a:r>
            <a:r>
              <a:rPr lang="en-GB" dirty="0"/>
              <a:t> </a:t>
            </a:r>
            <a:r>
              <a:rPr lang="en-GB" dirty="0" err="1"/>
              <a:t>ChatGPT-ja</a:t>
            </a:r>
            <a:r>
              <a:rPr lang="en-GB" dirty="0"/>
              <a:t>!</a:t>
            </a:r>
          </a:p>
          <a:p>
            <a:pPr marL="0" indent="0">
              <a:buNone/>
            </a:pPr>
            <a:r>
              <a:rPr lang="en-GB" dirty="0" err="1"/>
              <a:t>Dijaki</a:t>
            </a:r>
            <a:r>
              <a:rPr lang="en-GB" dirty="0"/>
              <a:t> </a:t>
            </a:r>
            <a:r>
              <a:rPr lang="en-GB" dirty="0" err="1"/>
              <a:t>naj</a:t>
            </a:r>
            <a:r>
              <a:rPr lang="en-GB" dirty="0"/>
              <a:t>:</a:t>
            </a:r>
          </a:p>
          <a:p>
            <a:pPr marL="0" indent="0">
              <a:buNone/>
            </a:pPr>
            <a:r>
              <a:rPr lang="en-GB" dirty="0"/>
              <a:t>• </a:t>
            </a:r>
            <a:r>
              <a:rPr lang="en-GB" dirty="0" err="1"/>
              <a:t>povezujejo</a:t>
            </a:r>
            <a:r>
              <a:rPr lang="en-GB" dirty="0"/>
              <a:t> </a:t>
            </a:r>
            <a:r>
              <a:rPr lang="en-GB" dirty="0" err="1"/>
              <a:t>ideje</a:t>
            </a:r>
            <a:endParaRPr lang="en-GB" dirty="0"/>
          </a:p>
          <a:p>
            <a:pPr marL="0" indent="0">
              <a:buNone/>
            </a:pPr>
            <a:r>
              <a:rPr lang="en-GB" dirty="0"/>
              <a:t>• </a:t>
            </a:r>
            <a:r>
              <a:rPr lang="en-GB" dirty="0" err="1"/>
              <a:t>razlagajo</a:t>
            </a:r>
            <a:r>
              <a:rPr lang="en-GB" dirty="0"/>
              <a:t> </a:t>
            </a:r>
            <a:r>
              <a:rPr lang="en-GB" dirty="0" err="1"/>
              <a:t>podatke</a:t>
            </a:r>
            <a:endParaRPr lang="en-GB" dirty="0"/>
          </a:p>
          <a:p>
            <a:pPr marL="0" indent="0">
              <a:buNone/>
            </a:pPr>
            <a:r>
              <a:rPr lang="en-GB" dirty="0"/>
              <a:t>• </a:t>
            </a:r>
            <a:r>
              <a:rPr lang="en-GB" dirty="0" err="1"/>
              <a:t>oblikujejo</a:t>
            </a:r>
            <a:r>
              <a:rPr lang="en-GB" dirty="0"/>
              <a:t> </a:t>
            </a:r>
            <a:r>
              <a:rPr lang="en-GB" dirty="0" err="1"/>
              <a:t>lastne</a:t>
            </a:r>
            <a:r>
              <a:rPr lang="en-GB" dirty="0"/>
              <a:t> </a:t>
            </a:r>
            <a:r>
              <a:rPr lang="en-GB" dirty="0" err="1"/>
              <a:t>zaključke</a:t>
            </a:r>
            <a:endParaRPr lang="en-SI" dirty="0"/>
          </a:p>
        </p:txBody>
      </p:sp>
      <p:pic>
        <p:nvPicPr>
          <p:cNvPr id="7170" name="Picture 2" descr="6 načinov, kako priti do novih (podjetniških) idej – Mladipodjetnik.si">
            <a:extLst>
              <a:ext uri="{FF2B5EF4-FFF2-40B4-BE49-F238E27FC236}">
                <a16:creationId xmlns:a16="http://schemas.microsoft.com/office/drawing/2014/main" id="{1F52C18D-8359-417E-716B-3CDE366EEB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0178" y="2782612"/>
            <a:ext cx="5088321" cy="2544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43793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A1E36E-51C6-F6A2-4052-97ED66A0C7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Vloga</a:t>
            </a:r>
            <a:r>
              <a:rPr lang="en-GB" dirty="0"/>
              <a:t> </a:t>
            </a:r>
            <a:r>
              <a:rPr lang="en-GB" dirty="0" err="1"/>
              <a:t>umetne</a:t>
            </a:r>
            <a:r>
              <a:rPr lang="en-GB" dirty="0"/>
              <a:t> </a:t>
            </a:r>
            <a:r>
              <a:rPr lang="en-GB" dirty="0" err="1"/>
              <a:t>inteligence</a:t>
            </a:r>
            <a:endParaRPr lang="en-SI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BD18E6-D530-E7D7-0A5D-67FD6DCF0179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sl-SI" dirty="0"/>
              <a:t>UI lahko pomaga pri:</a:t>
            </a:r>
          </a:p>
          <a:p>
            <a:pPr marL="0" indent="0">
              <a:buNone/>
            </a:pPr>
            <a:r>
              <a:rPr lang="sl-SI" dirty="0"/>
              <a:t>• idejah za raziskovalna vprašanja</a:t>
            </a:r>
          </a:p>
          <a:p>
            <a:pPr marL="0" indent="0">
              <a:buNone/>
            </a:pPr>
            <a:r>
              <a:rPr lang="sl-SI" dirty="0"/>
              <a:t>• razlagi zahtevnih pojmov</a:t>
            </a:r>
          </a:p>
          <a:p>
            <a:pPr marL="0" indent="0">
              <a:buNone/>
            </a:pPr>
            <a:r>
              <a:rPr lang="sl-SI" dirty="0"/>
              <a:t>• strukturi naloge</a:t>
            </a:r>
          </a:p>
          <a:p>
            <a:pPr marL="0" indent="0">
              <a:buNone/>
            </a:pPr>
            <a:r>
              <a:rPr lang="sl-SI" dirty="0"/>
              <a:t>• preverjanje jezika</a:t>
            </a:r>
          </a:p>
          <a:p>
            <a:pPr marL="0" indent="0">
              <a:buNone/>
            </a:pPr>
            <a:r>
              <a:rPr lang="sl-SI" dirty="0"/>
              <a:t>UI ne sme nadomestiti raziskovanja in razmišljanja.</a:t>
            </a:r>
          </a:p>
          <a:p>
            <a:pPr marL="0" indent="0">
              <a:buNone/>
            </a:pPr>
            <a:r>
              <a:rPr lang="sl-SI" dirty="0"/>
              <a:t>UI kot </a:t>
            </a:r>
            <a:r>
              <a:rPr lang="sl-SI" b="1" dirty="0"/>
              <a:t>ORODJE</a:t>
            </a:r>
            <a:r>
              <a:rPr lang="sl-SI" dirty="0"/>
              <a:t> in ne kot </a:t>
            </a:r>
            <a:r>
              <a:rPr lang="sl-SI" b="1" dirty="0"/>
              <a:t>VIR!</a:t>
            </a:r>
            <a:br>
              <a:rPr lang="sl-SI" b="1" dirty="0"/>
            </a:br>
            <a:r>
              <a:rPr lang="sl-SI" dirty="0"/>
              <a:t>UI </a:t>
            </a:r>
            <a:r>
              <a:rPr lang="sl-SI" b="1" dirty="0"/>
              <a:t>NI popolnoma zanesljiv </a:t>
            </a:r>
            <a:r>
              <a:rPr lang="sl-SI" dirty="0"/>
              <a:t>vir informacij!</a:t>
            </a:r>
          </a:p>
          <a:p>
            <a:endParaRPr lang="en-SI" dirty="0"/>
          </a:p>
        </p:txBody>
      </p:sp>
      <p:pic>
        <p:nvPicPr>
          <p:cNvPr id="4098" name="Picture 2" descr="Kako umetna inteligenca vpliva na današnje izobraževanje?">
            <a:extLst>
              <a:ext uri="{FF2B5EF4-FFF2-40B4-BE49-F238E27FC236}">
                <a16:creationId xmlns:a16="http://schemas.microsoft.com/office/drawing/2014/main" id="{ABB7BE16-0AC6-8228-5981-7C4BA38377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3589" y="1174555"/>
            <a:ext cx="3997369" cy="3084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01664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D4F80D-C882-BEF1-4FA5-D5A08F3B3A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Pravila</a:t>
            </a:r>
            <a:r>
              <a:rPr lang="en-GB" dirty="0"/>
              <a:t> </a:t>
            </a:r>
            <a:r>
              <a:rPr lang="en-GB" dirty="0" err="1"/>
              <a:t>uporabe</a:t>
            </a:r>
            <a:r>
              <a:rPr lang="en-GB" dirty="0"/>
              <a:t> </a:t>
            </a:r>
            <a:r>
              <a:rPr lang="en-GB" dirty="0" err="1"/>
              <a:t>umetne</a:t>
            </a:r>
            <a:r>
              <a:rPr lang="en-GB" dirty="0"/>
              <a:t> </a:t>
            </a:r>
            <a:r>
              <a:rPr lang="en-GB" dirty="0" err="1"/>
              <a:t>inteligence</a:t>
            </a:r>
            <a:r>
              <a:rPr lang="en-GB" dirty="0"/>
              <a:t> </a:t>
            </a:r>
            <a:r>
              <a:rPr lang="en-GB" dirty="0" err="1"/>
              <a:t>pri</a:t>
            </a:r>
            <a:r>
              <a:rPr lang="en-GB" dirty="0"/>
              <a:t> </a:t>
            </a:r>
            <a:r>
              <a:rPr lang="en-GB" dirty="0" err="1"/>
              <a:t>seminarskih</a:t>
            </a:r>
            <a:r>
              <a:rPr lang="en-GB" dirty="0"/>
              <a:t> </a:t>
            </a:r>
            <a:r>
              <a:rPr lang="en-GB" dirty="0" err="1"/>
              <a:t>nalogah</a:t>
            </a:r>
            <a:endParaRPr lang="en-SI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4E0D20-BF31-B698-1AEE-76D6AD98D24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109405"/>
            <a:ext cx="10515599" cy="4351338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1. AI je </a:t>
            </a:r>
            <a:r>
              <a:rPr lang="en-GB" dirty="0" err="1"/>
              <a:t>pomoč</a:t>
            </a:r>
            <a:r>
              <a:rPr lang="en-GB" dirty="0"/>
              <a:t> </a:t>
            </a:r>
            <a:r>
              <a:rPr lang="en-GB" dirty="0" err="1"/>
              <a:t>pri</a:t>
            </a:r>
            <a:r>
              <a:rPr lang="en-GB" dirty="0"/>
              <a:t> </a:t>
            </a:r>
            <a:r>
              <a:rPr lang="en-GB" dirty="0" err="1"/>
              <a:t>učenju</a:t>
            </a:r>
            <a:r>
              <a:rPr lang="en-GB" dirty="0"/>
              <a:t>, ne </a:t>
            </a:r>
            <a:r>
              <a:rPr lang="en-GB" dirty="0" err="1"/>
              <a:t>nadomestilo</a:t>
            </a:r>
            <a:r>
              <a:rPr lang="en-GB" dirty="0"/>
              <a:t> za </a:t>
            </a:r>
            <a:r>
              <a:rPr lang="en-GB" dirty="0" err="1"/>
              <a:t>delo</a:t>
            </a:r>
            <a:r>
              <a:rPr lang="en-GB" dirty="0"/>
              <a:t> </a:t>
            </a:r>
            <a:r>
              <a:rPr lang="en-GB" dirty="0" err="1"/>
              <a:t>dijaka</a:t>
            </a:r>
            <a:r>
              <a:rPr lang="en-GB" dirty="0"/>
              <a:t>.</a:t>
            </a:r>
          </a:p>
          <a:p>
            <a:pPr marL="0" indent="0">
              <a:buNone/>
            </a:pPr>
            <a:r>
              <a:rPr lang="en-GB" dirty="0"/>
              <a:t>2. </a:t>
            </a:r>
            <a:r>
              <a:rPr lang="en-GB" dirty="0" err="1"/>
              <a:t>Dijaki</a:t>
            </a:r>
            <a:r>
              <a:rPr lang="en-GB" dirty="0"/>
              <a:t> </a:t>
            </a:r>
            <a:r>
              <a:rPr lang="en-GB" dirty="0" err="1"/>
              <a:t>morajo</a:t>
            </a:r>
            <a:r>
              <a:rPr lang="en-GB" dirty="0"/>
              <a:t> </a:t>
            </a:r>
            <a:r>
              <a:rPr lang="en-GB" dirty="0" err="1"/>
              <a:t>razumeti</a:t>
            </a:r>
            <a:r>
              <a:rPr lang="en-GB" dirty="0"/>
              <a:t> </a:t>
            </a:r>
            <a:r>
              <a:rPr lang="en-GB" dirty="0" err="1"/>
              <a:t>vsebino</a:t>
            </a:r>
            <a:r>
              <a:rPr lang="en-GB" dirty="0"/>
              <a:t>, ki jo </a:t>
            </a:r>
            <a:r>
              <a:rPr lang="en-GB" dirty="0" err="1"/>
              <a:t>uporabijo</a:t>
            </a:r>
            <a:r>
              <a:rPr lang="en-GB" dirty="0"/>
              <a:t> v </a:t>
            </a:r>
            <a:r>
              <a:rPr lang="en-GB" dirty="0" err="1"/>
              <a:t>nalogi</a:t>
            </a:r>
            <a:r>
              <a:rPr lang="en-GB" dirty="0"/>
              <a:t>.</a:t>
            </a:r>
          </a:p>
          <a:p>
            <a:pPr marL="0" indent="0">
              <a:buNone/>
            </a:pPr>
            <a:r>
              <a:rPr lang="en-GB" dirty="0"/>
              <a:t>3. </a:t>
            </a:r>
            <a:r>
              <a:rPr lang="en-GB" dirty="0" err="1"/>
              <a:t>Informacije</a:t>
            </a:r>
            <a:r>
              <a:rPr lang="en-GB" dirty="0"/>
              <a:t> </a:t>
            </a:r>
            <a:r>
              <a:rPr lang="en-GB" dirty="0" err="1"/>
              <a:t>iz</a:t>
            </a:r>
            <a:r>
              <a:rPr lang="en-GB" dirty="0"/>
              <a:t> UI je </a:t>
            </a:r>
            <a:r>
              <a:rPr lang="en-GB" dirty="0" err="1"/>
              <a:t>treba</a:t>
            </a:r>
            <a:r>
              <a:rPr lang="en-GB" dirty="0"/>
              <a:t> </a:t>
            </a:r>
            <a:r>
              <a:rPr lang="en-GB" dirty="0" err="1"/>
              <a:t>preveriti</a:t>
            </a:r>
            <a:r>
              <a:rPr lang="en-GB" dirty="0"/>
              <a:t> v </a:t>
            </a:r>
            <a:r>
              <a:rPr lang="en-GB" dirty="0" err="1"/>
              <a:t>zanesljivih</a:t>
            </a:r>
            <a:r>
              <a:rPr lang="en-GB" dirty="0"/>
              <a:t> </a:t>
            </a:r>
            <a:r>
              <a:rPr lang="en-GB" dirty="0" err="1"/>
              <a:t>virih</a:t>
            </a:r>
            <a:r>
              <a:rPr lang="en-GB" dirty="0"/>
              <a:t>.</a:t>
            </a:r>
          </a:p>
          <a:p>
            <a:pPr marL="0" indent="0">
              <a:buNone/>
            </a:pPr>
            <a:r>
              <a:rPr lang="en-GB" dirty="0"/>
              <a:t>4. </a:t>
            </a:r>
            <a:r>
              <a:rPr lang="en-GB" dirty="0" err="1"/>
              <a:t>Dijaki</a:t>
            </a:r>
            <a:r>
              <a:rPr lang="en-GB" dirty="0"/>
              <a:t> </a:t>
            </a:r>
            <a:r>
              <a:rPr lang="en-GB" dirty="0" err="1"/>
              <a:t>naj</a:t>
            </a:r>
            <a:r>
              <a:rPr lang="en-GB" dirty="0"/>
              <a:t> </a:t>
            </a:r>
            <a:r>
              <a:rPr lang="en-GB" dirty="0" err="1"/>
              <a:t>poiščejo</a:t>
            </a:r>
            <a:r>
              <a:rPr lang="en-GB" dirty="0"/>
              <a:t> </a:t>
            </a:r>
            <a:r>
              <a:rPr lang="en-GB" dirty="0" err="1"/>
              <a:t>originalne</a:t>
            </a:r>
            <a:r>
              <a:rPr lang="en-GB" dirty="0"/>
              <a:t> </a:t>
            </a:r>
            <a:r>
              <a:rPr lang="en-GB" dirty="0" err="1"/>
              <a:t>članke</a:t>
            </a:r>
            <a:r>
              <a:rPr lang="en-GB" dirty="0"/>
              <a:t>, ki </a:t>
            </a:r>
            <a:r>
              <a:rPr lang="en-GB" dirty="0" err="1"/>
              <a:t>jih</a:t>
            </a:r>
            <a:r>
              <a:rPr lang="en-GB" dirty="0"/>
              <a:t> </a:t>
            </a:r>
            <a:r>
              <a:rPr lang="en-GB" dirty="0" err="1"/>
              <a:t>navaja</a:t>
            </a:r>
            <a:r>
              <a:rPr lang="en-GB" dirty="0"/>
              <a:t> UI.</a:t>
            </a:r>
          </a:p>
          <a:p>
            <a:pPr marL="0" indent="0">
              <a:buNone/>
            </a:pPr>
            <a:r>
              <a:rPr lang="en-GB" dirty="0"/>
              <a:t>5. </a:t>
            </a:r>
            <a:r>
              <a:rPr lang="en-GB" dirty="0" err="1"/>
              <a:t>Prepovedano</a:t>
            </a:r>
            <a:r>
              <a:rPr lang="en-GB" dirty="0"/>
              <a:t> je </a:t>
            </a:r>
            <a:r>
              <a:rPr lang="en-GB" dirty="0" err="1"/>
              <a:t>kopiranje</a:t>
            </a:r>
            <a:r>
              <a:rPr lang="en-GB" dirty="0"/>
              <a:t> </a:t>
            </a:r>
            <a:r>
              <a:rPr lang="en-GB" dirty="0" err="1"/>
              <a:t>besedila</a:t>
            </a:r>
            <a:r>
              <a:rPr lang="en-GB" dirty="0"/>
              <a:t> </a:t>
            </a:r>
            <a:r>
              <a:rPr lang="en-GB" dirty="0" err="1"/>
              <a:t>iz</a:t>
            </a:r>
            <a:r>
              <a:rPr lang="en-GB" dirty="0"/>
              <a:t> UI </a:t>
            </a:r>
            <a:r>
              <a:rPr lang="en-GB" dirty="0" err="1"/>
              <a:t>brez</a:t>
            </a:r>
            <a:r>
              <a:rPr lang="en-GB" dirty="0"/>
              <a:t> </a:t>
            </a:r>
            <a:r>
              <a:rPr lang="en-GB" dirty="0" err="1"/>
              <a:t>predelave</a:t>
            </a:r>
            <a:r>
              <a:rPr lang="en-GB" dirty="0"/>
              <a:t>.</a:t>
            </a:r>
          </a:p>
          <a:p>
            <a:pPr marL="0" indent="0">
              <a:buNone/>
            </a:pPr>
            <a:r>
              <a:rPr lang="en-GB" dirty="0"/>
              <a:t>6. AI ne </a:t>
            </a:r>
            <a:r>
              <a:rPr lang="en-GB" dirty="0" err="1"/>
              <a:t>sme</a:t>
            </a:r>
            <a:r>
              <a:rPr lang="en-GB" dirty="0"/>
              <a:t> </a:t>
            </a:r>
            <a:r>
              <a:rPr lang="en-GB" dirty="0" err="1"/>
              <a:t>napisati</a:t>
            </a:r>
            <a:r>
              <a:rPr lang="en-GB" dirty="0"/>
              <a:t> </a:t>
            </a:r>
            <a:r>
              <a:rPr lang="en-GB" dirty="0" err="1"/>
              <a:t>celotne</a:t>
            </a:r>
            <a:r>
              <a:rPr lang="en-GB" dirty="0"/>
              <a:t> </a:t>
            </a:r>
            <a:r>
              <a:rPr lang="en-GB" dirty="0" err="1"/>
              <a:t>seminarske</a:t>
            </a:r>
            <a:r>
              <a:rPr lang="en-GB" dirty="0"/>
              <a:t> </a:t>
            </a:r>
            <a:r>
              <a:rPr lang="en-GB" dirty="0" err="1"/>
              <a:t>naloge</a:t>
            </a:r>
            <a:r>
              <a:rPr lang="en-GB" dirty="0"/>
              <a:t>.</a:t>
            </a:r>
          </a:p>
          <a:p>
            <a:pPr marL="0" indent="0">
              <a:buNone/>
            </a:pPr>
            <a:r>
              <a:rPr lang="en-GB" dirty="0"/>
              <a:t>7. </a:t>
            </a:r>
            <a:r>
              <a:rPr lang="en-GB" dirty="0" err="1"/>
              <a:t>Dijaki</a:t>
            </a:r>
            <a:r>
              <a:rPr lang="en-GB" dirty="0"/>
              <a:t> </a:t>
            </a:r>
            <a:r>
              <a:rPr lang="en-GB" dirty="0" err="1"/>
              <a:t>morajo</a:t>
            </a:r>
            <a:r>
              <a:rPr lang="en-GB" dirty="0"/>
              <a:t> </a:t>
            </a:r>
            <a:r>
              <a:rPr lang="en-GB" dirty="0" err="1"/>
              <a:t>navesti</a:t>
            </a:r>
            <a:r>
              <a:rPr lang="en-GB" dirty="0"/>
              <a:t>, </a:t>
            </a:r>
            <a:r>
              <a:rPr lang="en-GB" dirty="0" err="1"/>
              <a:t>če</a:t>
            </a:r>
            <a:r>
              <a:rPr lang="en-GB" dirty="0"/>
              <a:t> so </a:t>
            </a:r>
            <a:r>
              <a:rPr lang="en-GB" dirty="0" err="1"/>
              <a:t>uporabili</a:t>
            </a:r>
            <a:r>
              <a:rPr lang="en-GB" dirty="0"/>
              <a:t> UI </a:t>
            </a:r>
            <a:r>
              <a:rPr lang="en-GB" dirty="0" err="1"/>
              <a:t>kot</a:t>
            </a:r>
            <a:r>
              <a:rPr lang="en-GB" dirty="0"/>
              <a:t> </a:t>
            </a:r>
            <a:r>
              <a:rPr lang="en-GB" dirty="0" err="1"/>
              <a:t>pomoč</a:t>
            </a:r>
            <a:r>
              <a:rPr lang="en-GB" dirty="0"/>
              <a:t>.</a:t>
            </a:r>
          </a:p>
          <a:p>
            <a:pPr marL="0" indent="0">
              <a:buNone/>
            </a:pPr>
            <a:r>
              <a:rPr lang="en-GB" dirty="0"/>
              <a:t>8. </a:t>
            </a:r>
            <a:r>
              <a:rPr lang="en-GB" dirty="0" err="1"/>
              <a:t>Končno</a:t>
            </a:r>
            <a:r>
              <a:rPr lang="en-GB" dirty="0"/>
              <a:t> </a:t>
            </a:r>
            <a:r>
              <a:rPr lang="en-GB" dirty="0" err="1"/>
              <a:t>odgovornost</a:t>
            </a:r>
            <a:r>
              <a:rPr lang="en-GB" dirty="0"/>
              <a:t> za </a:t>
            </a:r>
            <a:r>
              <a:rPr lang="en-GB" dirty="0" err="1"/>
              <a:t>vsebino</a:t>
            </a:r>
            <a:r>
              <a:rPr lang="en-GB" dirty="0"/>
              <a:t> </a:t>
            </a:r>
            <a:r>
              <a:rPr lang="en-GB" dirty="0" err="1"/>
              <a:t>naloge</a:t>
            </a:r>
            <a:r>
              <a:rPr lang="en-GB" dirty="0"/>
              <a:t> </a:t>
            </a:r>
            <a:r>
              <a:rPr lang="en-GB" dirty="0" err="1"/>
              <a:t>nosi</a:t>
            </a:r>
            <a:r>
              <a:rPr lang="en-GB" dirty="0"/>
              <a:t> </a:t>
            </a:r>
            <a:r>
              <a:rPr lang="en-GB" dirty="0" err="1"/>
              <a:t>vedno</a:t>
            </a:r>
            <a:r>
              <a:rPr lang="en-GB" dirty="0"/>
              <a:t> </a:t>
            </a:r>
            <a:r>
              <a:rPr lang="en-GB" dirty="0" err="1"/>
              <a:t>dijak</a:t>
            </a:r>
            <a:r>
              <a:rPr lang="en-GB" dirty="0"/>
              <a:t>.</a:t>
            </a:r>
            <a:endParaRPr lang="en-SI" dirty="0"/>
          </a:p>
        </p:txBody>
      </p:sp>
    </p:spTree>
    <p:extLst>
      <p:ext uri="{BB962C8B-B14F-4D97-AF65-F5344CB8AC3E}">
        <p14:creationId xmlns:p14="http://schemas.microsoft.com/office/powerpoint/2010/main" val="14846516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42FD2AA9-CD7E-6A7C-2842-F83D1506559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103457" y="511774"/>
            <a:ext cx="9102087" cy="6068058"/>
          </a:xfrm>
        </p:spPr>
      </p:pic>
    </p:spTree>
    <p:extLst>
      <p:ext uri="{BB962C8B-B14F-4D97-AF65-F5344CB8AC3E}">
        <p14:creationId xmlns:p14="http://schemas.microsoft.com/office/powerpoint/2010/main" val="612625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D1C0FA-F99F-0B7E-0F48-45B3687C8A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Proces</a:t>
            </a:r>
            <a:r>
              <a:rPr lang="en-GB" dirty="0"/>
              <a:t> </a:t>
            </a:r>
            <a:r>
              <a:rPr lang="en-GB" dirty="0" err="1"/>
              <a:t>pisanja</a:t>
            </a:r>
            <a:r>
              <a:rPr lang="en-GB" dirty="0"/>
              <a:t> </a:t>
            </a:r>
            <a:r>
              <a:rPr lang="en-GB" dirty="0" err="1"/>
              <a:t>seminarske</a:t>
            </a:r>
            <a:r>
              <a:rPr lang="en-GB" dirty="0"/>
              <a:t> </a:t>
            </a:r>
            <a:r>
              <a:rPr lang="en-GB" dirty="0" err="1"/>
              <a:t>naloge</a:t>
            </a:r>
            <a:endParaRPr lang="en-SI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A82945-1D3E-265C-C999-A3FCD96304E4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1. </a:t>
            </a:r>
            <a:r>
              <a:rPr lang="en-GB" dirty="0" err="1"/>
              <a:t>zbiranje</a:t>
            </a:r>
            <a:r>
              <a:rPr lang="en-GB" dirty="0"/>
              <a:t> </a:t>
            </a:r>
            <a:r>
              <a:rPr lang="en-GB" dirty="0" err="1"/>
              <a:t>virov</a:t>
            </a:r>
            <a:endParaRPr lang="en-GB" dirty="0"/>
          </a:p>
          <a:p>
            <a:pPr marL="0" indent="0">
              <a:buNone/>
            </a:pPr>
            <a:r>
              <a:rPr lang="en-GB" dirty="0"/>
              <a:t>2. </a:t>
            </a:r>
            <a:r>
              <a:rPr lang="en-GB" dirty="0" err="1"/>
              <a:t>analiza</a:t>
            </a:r>
            <a:r>
              <a:rPr lang="en-GB" dirty="0"/>
              <a:t> </a:t>
            </a:r>
            <a:r>
              <a:rPr lang="en-GB" dirty="0" err="1"/>
              <a:t>informacij</a:t>
            </a:r>
            <a:endParaRPr lang="en-GB" dirty="0"/>
          </a:p>
          <a:p>
            <a:pPr marL="0" indent="0">
              <a:buNone/>
            </a:pPr>
            <a:r>
              <a:rPr lang="en-GB" dirty="0"/>
              <a:t>3. </a:t>
            </a:r>
            <a:r>
              <a:rPr lang="en-GB" dirty="0" err="1"/>
              <a:t>priprava</a:t>
            </a:r>
            <a:r>
              <a:rPr lang="en-GB" dirty="0"/>
              <a:t> </a:t>
            </a:r>
            <a:r>
              <a:rPr lang="en-GB" dirty="0" err="1"/>
              <a:t>strukture</a:t>
            </a:r>
            <a:endParaRPr lang="en-GB" dirty="0"/>
          </a:p>
          <a:p>
            <a:pPr marL="0" indent="0">
              <a:buNone/>
            </a:pPr>
            <a:r>
              <a:rPr lang="en-GB" dirty="0"/>
              <a:t>4. </a:t>
            </a:r>
            <a:r>
              <a:rPr lang="en-GB" dirty="0" err="1"/>
              <a:t>pisanje</a:t>
            </a:r>
            <a:r>
              <a:rPr lang="en-GB" dirty="0"/>
              <a:t> </a:t>
            </a:r>
            <a:r>
              <a:rPr lang="en-GB" dirty="0" err="1"/>
              <a:t>osnutka</a:t>
            </a:r>
            <a:endParaRPr lang="en-GB" dirty="0"/>
          </a:p>
          <a:p>
            <a:pPr marL="0" indent="0">
              <a:buNone/>
            </a:pPr>
            <a:r>
              <a:rPr lang="en-GB" dirty="0"/>
              <a:t>5. </a:t>
            </a:r>
            <a:r>
              <a:rPr lang="en-GB" dirty="0" err="1"/>
              <a:t>pregled</a:t>
            </a:r>
            <a:r>
              <a:rPr lang="en-GB" dirty="0"/>
              <a:t> in </a:t>
            </a:r>
            <a:r>
              <a:rPr lang="en-GB" dirty="0" err="1"/>
              <a:t>izboljšave</a:t>
            </a:r>
            <a:endParaRPr lang="en-GB" dirty="0"/>
          </a:p>
          <a:p>
            <a:pPr marL="0" indent="0">
              <a:buNone/>
            </a:pPr>
            <a:r>
              <a:rPr lang="en-GB" dirty="0"/>
              <a:t>6. </a:t>
            </a:r>
            <a:r>
              <a:rPr lang="en-GB" dirty="0" err="1"/>
              <a:t>spremljanje</a:t>
            </a:r>
            <a:r>
              <a:rPr lang="en-GB" dirty="0"/>
              <a:t> </a:t>
            </a:r>
            <a:r>
              <a:rPr lang="en-GB" dirty="0" err="1"/>
              <a:t>mentorja</a:t>
            </a:r>
            <a:endParaRPr lang="en-GB" dirty="0"/>
          </a:p>
          <a:p>
            <a:endParaRPr lang="en-SI" dirty="0"/>
          </a:p>
        </p:txBody>
      </p:sp>
      <p:pic>
        <p:nvPicPr>
          <p:cNvPr id="5122" name="Picture 2" descr="Pisanje diplomske naloge - Odkrij svoj talent">
            <a:extLst>
              <a:ext uri="{FF2B5EF4-FFF2-40B4-BE49-F238E27FC236}">
                <a16:creationId xmlns:a16="http://schemas.microsoft.com/office/drawing/2014/main" id="{9CEBA59F-661A-8EBD-999D-803821C0DC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7623" y="1986455"/>
            <a:ext cx="4971062" cy="3314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905887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E6B084-6F93-84C2-E640-C6DF344CFA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I" dirty="0"/>
              <a:t>Avtorske pravice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E2571D-4009-D7F1-BF95-08EC70144511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GB" dirty="0" err="1"/>
              <a:t>Avtorske</a:t>
            </a:r>
            <a:r>
              <a:rPr lang="en-GB" dirty="0"/>
              <a:t> </a:t>
            </a:r>
            <a:r>
              <a:rPr lang="en-GB" dirty="0" err="1"/>
              <a:t>pravice</a:t>
            </a:r>
            <a:r>
              <a:rPr lang="en-GB" dirty="0"/>
              <a:t> </a:t>
            </a:r>
            <a:r>
              <a:rPr lang="en-GB" dirty="0" err="1"/>
              <a:t>varujejo</a:t>
            </a:r>
            <a:r>
              <a:rPr lang="en-GB" dirty="0"/>
              <a:t> </a:t>
            </a:r>
            <a:r>
              <a:rPr lang="en-GB" dirty="0" err="1"/>
              <a:t>ustvarjalno</a:t>
            </a:r>
            <a:r>
              <a:rPr lang="en-GB" dirty="0"/>
              <a:t> </a:t>
            </a:r>
            <a:r>
              <a:rPr lang="en-GB" dirty="0" err="1"/>
              <a:t>delo</a:t>
            </a:r>
            <a:r>
              <a:rPr lang="en-GB" dirty="0"/>
              <a:t> </a:t>
            </a:r>
            <a:r>
              <a:rPr lang="en-GB" dirty="0" err="1"/>
              <a:t>avtorjev</a:t>
            </a:r>
            <a:r>
              <a:rPr lang="en-GB" dirty="0"/>
              <a:t>. </a:t>
            </a:r>
            <a:r>
              <a:rPr lang="en-GB" dirty="0" err="1"/>
              <a:t>Avtor</a:t>
            </a:r>
            <a:r>
              <a:rPr lang="en-GB" dirty="0"/>
              <a:t> </a:t>
            </a:r>
            <a:r>
              <a:rPr lang="en-GB" dirty="0" err="1"/>
              <a:t>odloča</a:t>
            </a:r>
            <a:r>
              <a:rPr lang="en-GB" dirty="0"/>
              <a:t> o </a:t>
            </a:r>
            <a:r>
              <a:rPr lang="en-GB" dirty="0" err="1"/>
              <a:t>uporabi</a:t>
            </a:r>
            <a:r>
              <a:rPr lang="en-GB" dirty="0"/>
              <a:t> </a:t>
            </a:r>
            <a:r>
              <a:rPr lang="en-GB" dirty="0" err="1"/>
              <a:t>svojega</a:t>
            </a:r>
            <a:r>
              <a:rPr lang="en-GB" dirty="0"/>
              <a:t> dela. </a:t>
            </a:r>
            <a:br>
              <a:rPr lang="en-GB" dirty="0"/>
            </a:br>
            <a:r>
              <a:rPr lang="en-GB" dirty="0"/>
              <a:t>To so:</a:t>
            </a:r>
          </a:p>
          <a:p>
            <a:r>
              <a:rPr lang="en-GB" dirty="0" err="1"/>
              <a:t>besedila</a:t>
            </a:r>
            <a:r>
              <a:rPr lang="en-GB" dirty="0"/>
              <a:t> (</a:t>
            </a:r>
            <a:r>
              <a:rPr lang="en-GB" dirty="0" err="1"/>
              <a:t>knjige</a:t>
            </a:r>
            <a:r>
              <a:rPr lang="en-GB" dirty="0"/>
              <a:t>, </a:t>
            </a:r>
            <a:r>
              <a:rPr lang="en-GB" dirty="0" err="1"/>
              <a:t>članki</a:t>
            </a:r>
            <a:r>
              <a:rPr lang="en-GB" dirty="0"/>
              <a:t>)</a:t>
            </a:r>
          </a:p>
          <a:p>
            <a:r>
              <a:rPr lang="en-GB" dirty="0" err="1"/>
              <a:t>fotografije</a:t>
            </a:r>
            <a:endParaRPr lang="en-GB" dirty="0"/>
          </a:p>
          <a:p>
            <a:r>
              <a:rPr lang="en-GB" dirty="0" err="1"/>
              <a:t>ilustracije</a:t>
            </a:r>
            <a:endParaRPr lang="en-GB" dirty="0"/>
          </a:p>
          <a:p>
            <a:r>
              <a:rPr lang="en-GB" dirty="0" err="1"/>
              <a:t>grafi</a:t>
            </a:r>
            <a:endParaRPr lang="en-GB" dirty="0"/>
          </a:p>
          <a:p>
            <a:r>
              <a:rPr lang="en-GB" dirty="0" err="1"/>
              <a:t>videi</a:t>
            </a:r>
            <a:endParaRPr lang="en-GB" dirty="0"/>
          </a:p>
          <a:p>
            <a:r>
              <a:rPr lang="en-GB" dirty="0" err="1"/>
              <a:t>glasba</a:t>
            </a:r>
            <a:endParaRPr lang="en-GB" dirty="0"/>
          </a:p>
          <a:p>
            <a:r>
              <a:rPr lang="en-GB" dirty="0" err="1"/>
              <a:t>spletne</a:t>
            </a:r>
            <a:r>
              <a:rPr lang="en-GB" dirty="0"/>
              <a:t> </a:t>
            </a:r>
            <a:r>
              <a:rPr lang="en-GB" dirty="0" err="1"/>
              <a:t>vsebine</a:t>
            </a: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SI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EA42994-A0BC-924F-2699-67170C67CF0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18" t="4413" r="4167" b="6013"/>
          <a:stretch/>
        </p:blipFill>
        <p:spPr>
          <a:xfrm>
            <a:off x="6788230" y="3151188"/>
            <a:ext cx="4565568" cy="2747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76560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C99B65-123D-F77F-B400-52EFE8FA20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I" dirty="0"/>
              <a:t>Cilji mojega predavanja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945C08-5CA8-5A75-113B-8CC1506EF7E5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GB" i="1" dirty="0" err="1"/>
              <a:t>Razumeti</a:t>
            </a:r>
            <a:r>
              <a:rPr lang="en-GB" i="1" dirty="0"/>
              <a:t> </a:t>
            </a:r>
            <a:r>
              <a:rPr lang="en-GB" i="1" dirty="0" err="1"/>
              <a:t>pomen</a:t>
            </a:r>
            <a:r>
              <a:rPr lang="en-GB" i="1" dirty="0"/>
              <a:t> </a:t>
            </a:r>
            <a:r>
              <a:rPr lang="en-GB" i="1" dirty="0" err="1"/>
              <a:t>digitalnih</a:t>
            </a:r>
            <a:r>
              <a:rPr lang="en-GB" i="1" dirty="0"/>
              <a:t> </a:t>
            </a:r>
            <a:r>
              <a:rPr lang="en-GB" i="1" dirty="0" err="1"/>
              <a:t>kompetenc</a:t>
            </a:r>
            <a:endParaRPr lang="en-GB" i="1" dirty="0"/>
          </a:p>
          <a:p>
            <a:r>
              <a:rPr lang="en-GB" i="1" dirty="0" err="1"/>
              <a:t>Naučiti</a:t>
            </a:r>
            <a:r>
              <a:rPr lang="en-GB" i="1" dirty="0"/>
              <a:t> </a:t>
            </a:r>
            <a:r>
              <a:rPr lang="en-GB" i="1" dirty="0" err="1"/>
              <a:t>dijake</a:t>
            </a:r>
            <a:r>
              <a:rPr lang="en-GB" i="1" dirty="0"/>
              <a:t> </a:t>
            </a:r>
            <a:r>
              <a:rPr lang="en-GB" i="1" dirty="0" err="1"/>
              <a:t>učinkovitega</a:t>
            </a:r>
            <a:r>
              <a:rPr lang="en-GB" i="1" dirty="0"/>
              <a:t> </a:t>
            </a:r>
            <a:r>
              <a:rPr lang="en-GB" i="1" dirty="0" err="1"/>
              <a:t>raziskovanja</a:t>
            </a:r>
            <a:endParaRPr lang="en-GB" i="1" dirty="0"/>
          </a:p>
          <a:p>
            <a:r>
              <a:rPr lang="en-GB" i="1" dirty="0" err="1"/>
              <a:t>Razvijati</a:t>
            </a:r>
            <a:r>
              <a:rPr lang="en-GB" i="1" dirty="0"/>
              <a:t> </a:t>
            </a:r>
            <a:r>
              <a:rPr lang="en-GB" i="1" dirty="0" err="1"/>
              <a:t>kritično</a:t>
            </a:r>
            <a:r>
              <a:rPr lang="en-GB" i="1" dirty="0"/>
              <a:t> </a:t>
            </a:r>
            <a:r>
              <a:rPr lang="en-GB" i="1" dirty="0" err="1"/>
              <a:t>presojo</a:t>
            </a:r>
            <a:r>
              <a:rPr lang="en-GB" i="1" dirty="0"/>
              <a:t> </a:t>
            </a:r>
            <a:r>
              <a:rPr lang="en-GB" i="1" dirty="0" err="1"/>
              <a:t>virov</a:t>
            </a:r>
            <a:endParaRPr lang="en-GB" i="1" dirty="0"/>
          </a:p>
          <a:p>
            <a:r>
              <a:rPr lang="en-GB" i="1" dirty="0" err="1"/>
              <a:t>Spodbujati</a:t>
            </a:r>
            <a:r>
              <a:rPr lang="en-GB" i="1" dirty="0"/>
              <a:t> </a:t>
            </a:r>
            <a:r>
              <a:rPr lang="en-GB" i="1" dirty="0" err="1"/>
              <a:t>analizo</a:t>
            </a:r>
            <a:r>
              <a:rPr lang="en-GB" i="1" dirty="0"/>
              <a:t> in </a:t>
            </a:r>
            <a:r>
              <a:rPr lang="en-GB" i="1" dirty="0" err="1"/>
              <a:t>ustvarjalno</a:t>
            </a:r>
            <a:r>
              <a:rPr lang="en-GB" i="1" dirty="0"/>
              <a:t> </a:t>
            </a:r>
            <a:r>
              <a:rPr lang="en-GB" i="1" dirty="0" err="1"/>
              <a:t>uporabo</a:t>
            </a:r>
            <a:r>
              <a:rPr lang="en-GB" i="1" dirty="0"/>
              <a:t> </a:t>
            </a:r>
            <a:r>
              <a:rPr lang="en-GB" i="1" dirty="0" err="1"/>
              <a:t>informacij</a:t>
            </a:r>
            <a:endParaRPr lang="en-GB" i="1" dirty="0"/>
          </a:p>
          <a:p>
            <a:r>
              <a:rPr lang="en-GB" i="1" dirty="0" err="1"/>
              <a:t>Pravilna</a:t>
            </a:r>
            <a:r>
              <a:rPr lang="en-GB" i="1" dirty="0"/>
              <a:t> </a:t>
            </a:r>
            <a:r>
              <a:rPr lang="en-GB" i="1" dirty="0" err="1"/>
              <a:t>uporaba</a:t>
            </a:r>
            <a:r>
              <a:rPr lang="en-GB" i="1" dirty="0"/>
              <a:t> </a:t>
            </a:r>
            <a:r>
              <a:rPr lang="en-GB" i="1" dirty="0" err="1"/>
              <a:t>digitalnih</a:t>
            </a:r>
            <a:r>
              <a:rPr lang="en-GB" i="1" dirty="0"/>
              <a:t> </a:t>
            </a:r>
            <a:r>
              <a:rPr lang="en-GB" i="1" dirty="0" err="1"/>
              <a:t>orodij</a:t>
            </a:r>
            <a:endParaRPr lang="en-GB" i="1" dirty="0"/>
          </a:p>
          <a:p>
            <a:r>
              <a:rPr lang="en-SI" dirty="0"/>
              <a:t>Spoznati primere uporabnih praks</a:t>
            </a:r>
          </a:p>
          <a:p>
            <a:r>
              <a:rPr lang="en-GB" dirty="0"/>
              <a:t>R</a:t>
            </a:r>
            <a:r>
              <a:rPr lang="en-SI" dirty="0"/>
              <a:t>azmisliti o možnostih za krepitev digitalnih (in drugih) kompetenc</a:t>
            </a:r>
          </a:p>
        </p:txBody>
      </p:sp>
    </p:spTree>
    <p:extLst>
      <p:ext uri="{BB962C8B-B14F-4D97-AF65-F5344CB8AC3E}">
        <p14:creationId xmlns:p14="http://schemas.microsoft.com/office/powerpoint/2010/main" val="383782526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B1F865-8165-0C4B-21E5-89ACFDDCAF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I" dirty="0"/>
              <a:t>Navajanje virov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3F6057-1521-EFCA-95CE-9D7EAF4F0AF1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GB" dirty="0" err="1"/>
              <a:t>Če</a:t>
            </a:r>
            <a:r>
              <a:rPr lang="en-GB" dirty="0"/>
              <a:t> </a:t>
            </a:r>
            <a:r>
              <a:rPr lang="en-GB" dirty="0" err="1"/>
              <a:t>dijak</a:t>
            </a:r>
            <a:r>
              <a:rPr lang="en-GB" dirty="0"/>
              <a:t> </a:t>
            </a:r>
            <a:r>
              <a:rPr lang="en-GB" dirty="0" err="1"/>
              <a:t>uporabi</a:t>
            </a:r>
            <a:r>
              <a:rPr lang="en-GB" dirty="0"/>
              <a:t>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dirty="0" err="1"/>
              <a:t>idejo</a:t>
            </a:r>
            <a:endParaRPr lang="en-GB" dirty="0"/>
          </a:p>
          <a:p>
            <a:pPr>
              <a:buFont typeface="Arial" panose="020B0604020202020204" pitchFamily="34" charset="0"/>
              <a:buChar char="•"/>
            </a:pPr>
            <a:r>
              <a:rPr lang="en-GB" dirty="0" err="1"/>
              <a:t>citat</a:t>
            </a:r>
            <a:endParaRPr lang="en-GB" dirty="0"/>
          </a:p>
          <a:p>
            <a:pPr>
              <a:buFont typeface="Arial" panose="020B0604020202020204" pitchFamily="34" charset="0"/>
              <a:buChar char="•"/>
            </a:pPr>
            <a:r>
              <a:rPr lang="en-GB" dirty="0" err="1"/>
              <a:t>podatek</a:t>
            </a:r>
            <a:endParaRPr lang="en-GB" dirty="0"/>
          </a:p>
          <a:p>
            <a:pPr>
              <a:buFont typeface="Arial" panose="020B0604020202020204" pitchFamily="34" charset="0"/>
              <a:buChar char="•"/>
            </a:pPr>
            <a:r>
              <a:rPr lang="en-GB" dirty="0" err="1"/>
              <a:t>graf</a:t>
            </a:r>
            <a:endParaRPr lang="en-GB" dirty="0"/>
          </a:p>
          <a:p>
            <a:pPr>
              <a:buFont typeface="Arial" panose="020B0604020202020204" pitchFamily="34" charset="0"/>
              <a:buChar char="•"/>
            </a:pPr>
            <a:r>
              <a:rPr lang="en-GB" dirty="0" err="1"/>
              <a:t>sliko</a:t>
            </a:r>
            <a:endParaRPr lang="en-GB" dirty="0"/>
          </a:p>
          <a:p>
            <a:pPr marL="0" indent="0">
              <a:buNone/>
            </a:pPr>
            <a:r>
              <a:rPr lang="en-GB" dirty="0"/>
              <a:t>mora </a:t>
            </a:r>
            <a:r>
              <a:rPr lang="en-GB" b="1" dirty="0" err="1"/>
              <a:t>vedno</a:t>
            </a:r>
            <a:r>
              <a:rPr lang="en-GB" b="1" dirty="0"/>
              <a:t> </a:t>
            </a:r>
            <a:r>
              <a:rPr lang="en-GB" b="1" dirty="0" err="1"/>
              <a:t>navesti</a:t>
            </a:r>
            <a:r>
              <a:rPr lang="en-GB" b="1" dirty="0"/>
              <a:t> </a:t>
            </a:r>
            <a:r>
              <a:rPr lang="en-GB" b="1" dirty="0" err="1"/>
              <a:t>vir</a:t>
            </a:r>
            <a:r>
              <a:rPr lang="en-GB" dirty="0"/>
              <a:t>.</a:t>
            </a:r>
          </a:p>
          <a:p>
            <a:pPr marL="0" indent="0">
              <a:buNone/>
            </a:pPr>
            <a:r>
              <a:rPr lang="en-GB" dirty="0"/>
              <a:t>To </a:t>
            </a:r>
            <a:r>
              <a:rPr lang="en-GB" dirty="0" err="1"/>
              <a:t>velja</a:t>
            </a:r>
            <a:r>
              <a:rPr lang="en-GB" dirty="0"/>
              <a:t> </a:t>
            </a:r>
            <a:r>
              <a:rPr lang="en-GB" dirty="0" err="1"/>
              <a:t>tudi</a:t>
            </a:r>
            <a:r>
              <a:rPr lang="en-GB" dirty="0"/>
              <a:t> za: </a:t>
            </a:r>
            <a:r>
              <a:rPr lang="en-GB" dirty="0" err="1"/>
              <a:t>spletne</a:t>
            </a:r>
            <a:r>
              <a:rPr lang="en-GB" dirty="0"/>
              <a:t> </a:t>
            </a:r>
            <a:r>
              <a:rPr lang="en-GB" dirty="0" err="1"/>
              <a:t>strani</a:t>
            </a:r>
            <a:r>
              <a:rPr lang="en-GB" dirty="0"/>
              <a:t>, </a:t>
            </a:r>
            <a:r>
              <a:rPr lang="en-GB" dirty="0" err="1"/>
              <a:t>članke</a:t>
            </a:r>
            <a:r>
              <a:rPr lang="en-GB" dirty="0"/>
              <a:t>, </a:t>
            </a:r>
            <a:r>
              <a:rPr lang="en-GB" dirty="0" err="1"/>
              <a:t>videe</a:t>
            </a:r>
            <a:r>
              <a:rPr lang="en-GB" dirty="0"/>
              <a:t>, AI </a:t>
            </a:r>
            <a:r>
              <a:rPr lang="en-GB" dirty="0" err="1"/>
              <a:t>pomoč</a:t>
            </a:r>
            <a:r>
              <a:rPr lang="en-GB" dirty="0"/>
              <a:t>.</a:t>
            </a:r>
          </a:p>
          <a:p>
            <a:pPr marL="0" indent="0">
              <a:buNone/>
            </a:pPr>
            <a:endParaRPr lang="en-SI" dirty="0"/>
          </a:p>
          <a:p>
            <a:pPr marL="0" indent="0">
              <a:buNone/>
            </a:pPr>
            <a:r>
              <a:rPr lang="en-SI" dirty="0"/>
              <a:t>Primer: </a:t>
            </a:r>
            <a:r>
              <a:rPr lang="en-GB" b="0" i="0" dirty="0">
                <a:effectLst/>
                <a:latin typeface="Open Sans" panose="020B0606030504020204" pitchFamily="34" charset="0"/>
              </a:rPr>
              <a:t>Purger, S. (2024). </a:t>
            </a:r>
            <a:r>
              <a:rPr lang="en-GB" b="0" i="1" dirty="0" err="1">
                <a:effectLst/>
                <a:latin typeface="Open Sans" panose="020B0606030504020204" pitchFamily="34" charset="0"/>
              </a:rPr>
              <a:t>Kratka</a:t>
            </a:r>
            <a:r>
              <a:rPr lang="en-GB" b="0" i="1" dirty="0">
                <a:effectLst/>
                <a:latin typeface="Open Sans" panose="020B0606030504020204" pitchFamily="34" charset="0"/>
              </a:rPr>
              <a:t> </a:t>
            </a:r>
            <a:r>
              <a:rPr lang="en-GB" b="0" i="1" dirty="0" err="1">
                <a:effectLst/>
                <a:latin typeface="Open Sans" panose="020B0606030504020204" pitchFamily="34" charset="0"/>
              </a:rPr>
              <a:t>zgodovina</a:t>
            </a:r>
            <a:r>
              <a:rPr lang="en-GB" b="0" i="1" dirty="0">
                <a:effectLst/>
                <a:latin typeface="Open Sans" panose="020B0606030504020204" pitchFamily="34" charset="0"/>
              </a:rPr>
              <a:t> </a:t>
            </a:r>
            <a:r>
              <a:rPr lang="en-GB" b="0" i="1" dirty="0" err="1">
                <a:effectLst/>
                <a:latin typeface="Open Sans" panose="020B0606030504020204" pitchFamily="34" charset="0"/>
              </a:rPr>
              <a:t>Slovenije</a:t>
            </a:r>
            <a:r>
              <a:rPr lang="en-GB" b="0" i="1" dirty="0">
                <a:effectLst/>
                <a:latin typeface="Open Sans" panose="020B0606030504020204" pitchFamily="34" charset="0"/>
              </a:rPr>
              <a:t>: od </a:t>
            </a:r>
            <a:r>
              <a:rPr lang="en-GB" b="0" i="1" dirty="0" err="1">
                <a:effectLst/>
                <a:latin typeface="Open Sans" panose="020B0606030504020204" pitchFamily="34" charset="0"/>
              </a:rPr>
              <a:t>prazgodovine</a:t>
            </a:r>
            <a:r>
              <a:rPr lang="en-GB" b="0" i="1" dirty="0">
                <a:effectLst/>
                <a:latin typeface="Open Sans" panose="020B0606030504020204" pitchFamily="34" charset="0"/>
              </a:rPr>
              <a:t> do </a:t>
            </a:r>
            <a:r>
              <a:rPr lang="en-GB" b="0" i="1" dirty="0" err="1">
                <a:effectLst/>
                <a:latin typeface="Open Sans" panose="020B0606030504020204" pitchFamily="34" charset="0"/>
              </a:rPr>
              <a:t>samostojne</a:t>
            </a:r>
            <a:r>
              <a:rPr lang="en-GB" b="0" i="1" dirty="0">
                <a:effectLst/>
                <a:latin typeface="Open Sans" panose="020B0606030504020204" pitchFamily="34" charset="0"/>
              </a:rPr>
              <a:t> </a:t>
            </a:r>
            <a:r>
              <a:rPr lang="en-GB" b="0" i="1" dirty="0" err="1">
                <a:effectLst/>
                <a:latin typeface="Open Sans" panose="020B0606030504020204" pitchFamily="34" charset="0"/>
              </a:rPr>
              <a:t>domovine</a:t>
            </a:r>
            <a:r>
              <a:rPr lang="en-GB" b="0" i="0" dirty="0">
                <a:effectLst/>
                <a:latin typeface="Open Sans" panose="020B0606030504020204" pitchFamily="34" charset="0"/>
              </a:rPr>
              <a:t> (1. natis, str. 103). </a:t>
            </a:r>
            <a:r>
              <a:rPr lang="en-GB" b="0" i="0" dirty="0" err="1">
                <a:effectLst/>
                <a:latin typeface="Open Sans" panose="020B0606030504020204" pitchFamily="34" charset="0"/>
              </a:rPr>
              <a:t>Mladinska</a:t>
            </a:r>
            <a:r>
              <a:rPr lang="en-GB" b="0" i="0" dirty="0">
                <a:effectLst/>
                <a:latin typeface="Open Sans" panose="020B0606030504020204" pitchFamily="34" charset="0"/>
              </a:rPr>
              <a:t> </a:t>
            </a:r>
            <a:r>
              <a:rPr lang="en-GB" b="0" i="0" dirty="0" err="1">
                <a:effectLst/>
                <a:latin typeface="Open Sans" panose="020B0606030504020204" pitchFamily="34" charset="0"/>
              </a:rPr>
              <a:t>knjiga</a:t>
            </a:r>
            <a:r>
              <a:rPr lang="en-GB" b="0" i="0" dirty="0">
                <a:effectLst/>
                <a:latin typeface="Open Sans" panose="020B0606030504020204" pitchFamily="34" charset="0"/>
              </a:rPr>
              <a:t>.</a:t>
            </a:r>
            <a:endParaRPr lang="en-SI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BE674E5-4A61-9550-23EE-88E1E19FF09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49" r="9132"/>
          <a:stretch/>
        </p:blipFill>
        <p:spPr>
          <a:xfrm>
            <a:off x="8456704" y="1082566"/>
            <a:ext cx="3314882" cy="3835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730855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E03E99-D5F8-C5F5-61E3-A21EDB91FE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I" dirty="0"/>
              <a:t>Navajanje dela z UI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992112-A1A7-91EC-34A1-F4652BADA239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 err="1"/>
              <a:t>Če</a:t>
            </a:r>
            <a:r>
              <a:rPr lang="en-GB" dirty="0"/>
              <a:t> </a:t>
            </a:r>
            <a:r>
              <a:rPr lang="en-GB" dirty="0" err="1"/>
              <a:t>dijaki</a:t>
            </a:r>
            <a:r>
              <a:rPr lang="en-GB" dirty="0"/>
              <a:t> </a:t>
            </a:r>
            <a:r>
              <a:rPr lang="en-GB" dirty="0" err="1"/>
              <a:t>uporabljajo</a:t>
            </a:r>
            <a:r>
              <a:rPr lang="en-GB" dirty="0"/>
              <a:t> UI (</a:t>
            </a:r>
            <a:r>
              <a:rPr lang="en-GB" dirty="0" err="1"/>
              <a:t>npr</a:t>
            </a:r>
            <a:r>
              <a:rPr lang="en-GB" dirty="0"/>
              <a:t>. </a:t>
            </a:r>
            <a:r>
              <a:rPr lang="en-GB" b="1" dirty="0" err="1"/>
              <a:t>ChatGPT</a:t>
            </a:r>
            <a:r>
              <a:rPr lang="en-GB" dirty="0"/>
              <a:t>), </a:t>
            </a:r>
            <a:r>
              <a:rPr lang="en-GB" dirty="0" err="1"/>
              <a:t>morajo</a:t>
            </a:r>
            <a:r>
              <a:rPr lang="en-GB" dirty="0"/>
              <a:t>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dirty="0" err="1"/>
              <a:t>preveriti</a:t>
            </a:r>
            <a:r>
              <a:rPr lang="en-GB" dirty="0"/>
              <a:t> </a:t>
            </a:r>
            <a:r>
              <a:rPr lang="en-GB" dirty="0" err="1"/>
              <a:t>informacije</a:t>
            </a:r>
            <a:endParaRPr lang="en-GB" dirty="0"/>
          </a:p>
          <a:p>
            <a:pPr>
              <a:buFont typeface="Arial" panose="020B0604020202020204" pitchFamily="34" charset="0"/>
              <a:buChar char="•"/>
            </a:pPr>
            <a:r>
              <a:rPr lang="en-GB" dirty="0" err="1"/>
              <a:t>uporabiti</a:t>
            </a:r>
            <a:r>
              <a:rPr lang="en-GB" dirty="0"/>
              <a:t> </a:t>
            </a:r>
            <a:r>
              <a:rPr lang="en-GB" dirty="0" err="1"/>
              <a:t>lastno</a:t>
            </a:r>
            <a:r>
              <a:rPr lang="en-GB" dirty="0"/>
              <a:t> </a:t>
            </a:r>
            <a:r>
              <a:rPr lang="en-GB" dirty="0" err="1"/>
              <a:t>razumevanje</a:t>
            </a:r>
            <a:endParaRPr lang="en-GB" dirty="0"/>
          </a:p>
          <a:p>
            <a:pPr>
              <a:buFont typeface="Arial" panose="020B0604020202020204" pitchFamily="34" charset="0"/>
              <a:buChar char="•"/>
            </a:pPr>
            <a:r>
              <a:rPr lang="en-GB" dirty="0" err="1"/>
              <a:t>navesti</a:t>
            </a:r>
            <a:r>
              <a:rPr lang="en-GB" dirty="0"/>
              <a:t>, da so UI </a:t>
            </a:r>
            <a:r>
              <a:rPr lang="en-GB" dirty="0" err="1"/>
              <a:t>uporabili</a:t>
            </a:r>
            <a:r>
              <a:rPr lang="en-GB" dirty="0"/>
              <a:t> </a:t>
            </a:r>
            <a:r>
              <a:rPr lang="en-GB" dirty="0" err="1"/>
              <a:t>kot</a:t>
            </a:r>
            <a:r>
              <a:rPr lang="en-GB" dirty="0"/>
              <a:t> </a:t>
            </a:r>
            <a:r>
              <a:rPr lang="en-GB" dirty="0" err="1"/>
              <a:t>pomoč</a:t>
            </a:r>
            <a:r>
              <a:rPr lang="en-GB" dirty="0"/>
              <a:t>.</a:t>
            </a:r>
          </a:p>
          <a:p>
            <a:pPr marL="0" indent="0">
              <a:buNone/>
            </a:pPr>
            <a:r>
              <a:rPr lang="en-SI" dirty="0"/>
              <a:t>Najbolje je, če dijak prilepi orodno vrstico povezave dela z UI (npr. ChatGPT), da lahko preverimo njegovo uporabo UI. </a:t>
            </a:r>
          </a:p>
          <a:p>
            <a:pPr marL="0" indent="0">
              <a:buNone/>
            </a:pPr>
            <a:r>
              <a:rPr lang="en-GB" dirty="0">
                <a:hlinkClick r:id="rId2"/>
              </a:rPr>
              <a:t>https://chatgpt.com/c/69b57efb-7504-832d-b124-864de7e25bce</a:t>
            </a:r>
            <a:endParaRPr lang="en-SI" dirty="0"/>
          </a:p>
          <a:p>
            <a:pPr marL="0" indent="0">
              <a:buNone/>
            </a:pPr>
            <a:endParaRPr lang="en-SI" dirty="0"/>
          </a:p>
        </p:txBody>
      </p:sp>
    </p:spTree>
    <p:extLst>
      <p:ext uri="{BB962C8B-B14F-4D97-AF65-F5344CB8AC3E}">
        <p14:creationId xmlns:p14="http://schemas.microsoft.com/office/powerpoint/2010/main" val="408311055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16D500-22BC-E70A-6E12-017F2DC4AE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I" dirty="0"/>
              <a:t>Plagiatorstvo in kršitve avtorskih pravic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B41239-2211-FB2C-B77D-F55B0382C8B4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 err="1"/>
              <a:t>Plagiatorstvo</a:t>
            </a:r>
            <a:r>
              <a:rPr lang="en-GB" dirty="0"/>
              <a:t> </a:t>
            </a:r>
            <a:r>
              <a:rPr lang="en-GB" dirty="0" err="1"/>
              <a:t>pomeni</a:t>
            </a:r>
            <a:r>
              <a:rPr lang="en-GB" dirty="0"/>
              <a:t>, da </a:t>
            </a:r>
            <a:r>
              <a:rPr lang="en-GB" dirty="0" err="1"/>
              <a:t>nekdo</a:t>
            </a:r>
            <a:r>
              <a:rPr lang="en-GB" dirty="0"/>
              <a:t> </a:t>
            </a:r>
            <a:r>
              <a:rPr lang="en-GB" b="1" dirty="0" err="1"/>
              <a:t>predstavlja</a:t>
            </a:r>
            <a:r>
              <a:rPr lang="en-GB" dirty="0"/>
              <a:t> </a:t>
            </a:r>
            <a:r>
              <a:rPr lang="en-GB" b="1" dirty="0" err="1"/>
              <a:t>tuje</a:t>
            </a:r>
            <a:r>
              <a:rPr lang="en-GB" b="1" dirty="0"/>
              <a:t> </a:t>
            </a:r>
            <a:r>
              <a:rPr lang="en-GB" b="1" dirty="0" err="1"/>
              <a:t>delo</a:t>
            </a:r>
            <a:r>
              <a:rPr lang="en-GB" b="1" dirty="0"/>
              <a:t> </a:t>
            </a:r>
            <a:r>
              <a:rPr lang="en-GB" b="1" dirty="0" err="1"/>
              <a:t>kot</a:t>
            </a:r>
            <a:r>
              <a:rPr lang="en-GB" b="1" dirty="0"/>
              <a:t> </a:t>
            </a:r>
            <a:r>
              <a:rPr lang="en-GB" b="1" dirty="0" err="1"/>
              <a:t>svoje</a:t>
            </a:r>
            <a:r>
              <a:rPr lang="en-GB" dirty="0"/>
              <a:t>.</a:t>
            </a:r>
            <a:br>
              <a:rPr lang="en-GB" dirty="0"/>
            </a:br>
            <a:r>
              <a:rPr lang="en-GB" dirty="0" err="1"/>
              <a:t>Primeri</a:t>
            </a:r>
            <a:r>
              <a:rPr lang="en-GB" dirty="0"/>
              <a:t>: </a:t>
            </a:r>
          </a:p>
          <a:p>
            <a:r>
              <a:rPr lang="en-GB" dirty="0" err="1"/>
              <a:t>kopiranje</a:t>
            </a:r>
            <a:r>
              <a:rPr lang="en-GB" dirty="0"/>
              <a:t> </a:t>
            </a:r>
            <a:r>
              <a:rPr lang="en-GB" dirty="0" err="1"/>
              <a:t>besedila</a:t>
            </a:r>
            <a:r>
              <a:rPr lang="en-GB" dirty="0"/>
              <a:t> </a:t>
            </a:r>
            <a:r>
              <a:rPr lang="en-GB" dirty="0" err="1"/>
              <a:t>brez</a:t>
            </a:r>
            <a:r>
              <a:rPr lang="en-GB" dirty="0"/>
              <a:t> </a:t>
            </a:r>
            <a:r>
              <a:rPr lang="en-GB" dirty="0" err="1"/>
              <a:t>navedbe</a:t>
            </a:r>
            <a:r>
              <a:rPr lang="en-GB" dirty="0"/>
              <a:t> </a:t>
            </a:r>
            <a:r>
              <a:rPr lang="en-GB" dirty="0" err="1"/>
              <a:t>vira</a:t>
            </a:r>
            <a:endParaRPr lang="en-GB" dirty="0"/>
          </a:p>
          <a:p>
            <a:r>
              <a:rPr lang="en-GB" dirty="0" err="1"/>
              <a:t>parafraziranje</a:t>
            </a:r>
            <a:r>
              <a:rPr lang="en-GB" dirty="0"/>
              <a:t> </a:t>
            </a:r>
            <a:r>
              <a:rPr lang="en-GB" dirty="0" err="1"/>
              <a:t>brez</a:t>
            </a:r>
            <a:r>
              <a:rPr lang="en-GB" dirty="0"/>
              <a:t> </a:t>
            </a:r>
            <a:r>
              <a:rPr lang="en-GB" dirty="0" err="1"/>
              <a:t>citiranja</a:t>
            </a:r>
            <a:endParaRPr lang="en-GB" dirty="0"/>
          </a:p>
          <a:p>
            <a:r>
              <a:rPr lang="en-GB" dirty="0" err="1"/>
              <a:t>kopiranje</a:t>
            </a:r>
            <a:r>
              <a:rPr lang="en-GB" dirty="0"/>
              <a:t> </a:t>
            </a:r>
            <a:r>
              <a:rPr lang="en-GB" dirty="0" err="1"/>
              <a:t>slike</a:t>
            </a:r>
            <a:r>
              <a:rPr lang="en-GB" dirty="0"/>
              <a:t> </a:t>
            </a:r>
            <a:r>
              <a:rPr lang="en-GB" dirty="0" err="1"/>
              <a:t>brez</a:t>
            </a:r>
            <a:r>
              <a:rPr lang="en-GB" dirty="0"/>
              <a:t> </a:t>
            </a:r>
            <a:r>
              <a:rPr lang="en-GB" dirty="0" err="1"/>
              <a:t>vira</a:t>
            </a:r>
            <a:endParaRPr lang="en-GB" dirty="0"/>
          </a:p>
          <a:p>
            <a:r>
              <a:rPr lang="en-GB" dirty="0" err="1"/>
              <a:t>uporaba</a:t>
            </a:r>
            <a:r>
              <a:rPr lang="en-GB" dirty="0"/>
              <a:t> AI </a:t>
            </a:r>
            <a:r>
              <a:rPr lang="en-GB" dirty="0" err="1"/>
              <a:t>besedila</a:t>
            </a:r>
            <a:r>
              <a:rPr lang="en-GB" dirty="0"/>
              <a:t> </a:t>
            </a:r>
            <a:r>
              <a:rPr lang="en-GB" dirty="0" err="1"/>
              <a:t>kot</a:t>
            </a:r>
            <a:r>
              <a:rPr lang="en-GB" dirty="0"/>
              <a:t> </a:t>
            </a:r>
            <a:r>
              <a:rPr lang="en-GB" dirty="0" err="1"/>
              <a:t>lastnega</a:t>
            </a:r>
            <a:r>
              <a:rPr lang="en-GB" dirty="0"/>
              <a:t> dela</a:t>
            </a:r>
          </a:p>
          <a:p>
            <a:endParaRPr lang="en-SI" dirty="0"/>
          </a:p>
        </p:txBody>
      </p:sp>
    </p:spTree>
    <p:extLst>
      <p:ext uri="{BB962C8B-B14F-4D97-AF65-F5344CB8AC3E}">
        <p14:creationId xmlns:p14="http://schemas.microsoft.com/office/powerpoint/2010/main" val="406316561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356DEE-D182-3CAB-D790-77BE1E3ADB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I" dirty="0"/>
              <a:t>Odprte licence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7D04DD-613A-EBC0-4E54-344A1A0DC3BD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dirty="0" err="1"/>
              <a:t>Nekatera</a:t>
            </a:r>
            <a:r>
              <a:rPr lang="en-GB" dirty="0"/>
              <a:t> dela </a:t>
            </a:r>
            <a:r>
              <a:rPr lang="en-GB" dirty="0" err="1"/>
              <a:t>lahko</a:t>
            </a:r>
            <a:r>
              <a:rPr lang="en-GB" dirty="0"/>
              <a:t> </a:t>
            </a:r>
            <a:r>
              <a:rPr lang="en-GB" dirty="0" err="1"/>
              <a:t>uporabljamo</a:t>
            </a:r>
            <a:r>
              <a:rPr lang="en-GB" dirty="0"/>
              <a:t> </a:t>
            </a:r>
            <a:r>
              <a:rPr lang="en-GB" dirty="0" err="1"/>
              <a:t>bolj</a:t>
            </a:r>
            <a:r>
              <a:rPr lang="en-GB" dirty="0"/>
              <a:t> </a:t>
            </a:r>
            <a:r>
              <a:rPr lang="en-GB" dirty="0" err="1"/>
              <a:t>prosto</a:t>
            </a:r>
            <a:r>
              <a:rPr lang="en-GB" dirty="0"/>
              <a:t>.</a:t>
            </a:r>
          </a:p>
          <a:p>
            <a:pPr marL="0" indent="0">
              <a:buNone/>
            </a:pPr>
            <a:r>
              <a:rPr lang="en-GB" dirty="0"/>
              <a:t>To so </a:t>
            </a:r>
            <a:r>
              <a:rPr lang="en-GB" dirty="0" err="1"/>
              <a:t>npr</a:t>
            </a:r>
            <a:r>
              <a:rPr lang="en-GB" dirty="0"/>
              <a:t>. licence </a:t>
            </a:r>
            <a:r>
              <a:rPr lang="en-GB" b="1" dirty="0"/>
              <a:t>Creative Commons</a:t>
            </a:r>
            <a:r>
              <a:rPr lang="en-GB" dirty="0"/>
              <a:t>.</a:t>
            </a:r>
          </a:p>
          <a:p>
            <a:pPr marL="0" indent="0">
              <a:buNone/>
            </a:pPr>
            <a:r>
              <a:rPr lang="en-GB" dirty="0"/>
              <a:t>To </a:t>
            </a:r>
            <a:r>
              <a:rPr lang="en-GB" dirty="0" err="1"/>
              <a:t>pomeni</a:t>
            </a:r>
            <a:r>
              <a:rPr lang="en-GB" dirty="0"/>
              <a:t>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dirty="0" err="1"/>
              <a:t>delo</a:t>
            </a:r>
            <a:r>
              <a:rPr lang="en-GB" dirty="0"/>
              <a:t> </a:t>
            </a:r>
            <a:r>
              <a:rPr lang="en-GB" dirty="0" err="1"/>
              <a:t>lahko</a:t>
            </a:r>
            <a:r>
              <a:rPr lang="en-GB" dirty="0"/>
              <a:t> </a:t>
            </a:r>
            <a:r>
              <a:rPr lang="en-GB" dirty="0" err="1"/>
              <a:t>uporabimo</a:t>
            </a:r>
            <a:endParaRPr lang="en-GB" dirty="0"/>
          </a:p>
          <a:p>
            <a:pPr>
              <a:buFont typeface="Arial" panose="020B0604020202020204" pitchFamily="34" charset="0"/>
              <a:buChar char="•"/>
            </a:pPr>
            <a:r>
              <a:rPr lang="en-GB" dirty="0" err="1"/>
              <a:t>vendar</a:t>
            </a:r>
            <a:r>
              <a:rPr lang="en-GB" dirty="0"/>
              <a:t> </a:t>
            </a:r>
            <a:r>
              <a:rPr lang="en-GB" dirty="0" err="1"/>
              <a:t>moramo</a:t>
            </a:r>
            <a:r>
              <a:rPr lang="en-GB" dirty="0"/>
              <a:t> </a:t>
            </a:r>
            <a:r>
              <a:rPr lang="en-GB" dirty="0" err="1"/>
              <a:t>pogosto</a:t>
            </a:r>
            <a:r>
              <a:rPr lang="en-GB" dirty="0"/>
              <a:t> </a:t>
            </a:r>
            <a:r>
              <a:rPr lang="en-GB" b="1" dirty="0" err="1"/>
              <a:t>navesti</a:t>
            </a:r>
            <a:r>
              <a:rPr lang="en-GB" b="1" dirty="0"/>
              <a:t> </a:t>
            </a:r>
            <a:r>
              <a:rPr lang="en-GB" b="1" dirty="0" err="1"/>
              <a:t>avtorja</a:t>
            </a:r>
            <a:r>
              <a:rPr lang="en-GB" dirty="0"/>
              <a:t>.</a:t>
            </a:r>
          </a:p>
          <a:p>
            <a:pPr marL="0" indent="0">
              <a:buNone/>
            </a:pPr>
            <a:r>
              <a:rPr lang="en-GB" dirty="0" err="1"/>
              <a:t>Primeri</a:t>
            </a:r>
            <a:r>
              <a:rPr lang="en-GB" dirty="0"/>
              <a:t> </a:t>
            </a:r>
            <a:r>
              <a:rPr lang="en-GB" dirty="0" err="1"/>
              <a:t>virov</a:t>
            </a:r>
            <a:r>
              <a:rPr lang="en-GB" dirty="0"/>
              <a:t> za </a:t>
            </a:r>
            <a:r>
              <a:rPr lang="en-GB" dirty="0" err="1"/>
              <a:t>slike</a:t>
            </a:r>
            <a:r>
              <a:rPr lang="en-GB" dirty="0"/>
              <a:t>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dirty="0"/>
              <a:t>Wikimedia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dirty="0" err="1"/>
              <a:t>Pixabay</a:t>
            </a:r>
            <a:endParaRPr lang="en-GB" dirty="0"/>
          </a:p>
          <a:p>
            <a:pPr>
              <a:buFont typeface="Arial" panose="020B0604020202020204" pitchFamily="34" charset="0"/>
              <a:buChar char="•"/>
            </a:pPr>
            <a:r>
              <a:rPr lang="en-GB" dirty="0" err="1"/>
              <a:t>Unsplash</a:t>
            </a:r>
            <a:endParaRPr lang="en-GB" dirty="0"/>
          </a:p>
          <a:p>
            <a:endParaRPr lang="en-SI" dirty="0"/>
          </a:p>
        </p:txBody>
      </p:sp>
      <p:pic>
        <p:nvPicPr>
          <p:cNvPr id="6146" name="Picture 2" descr="What is Creative Commons?">
            <a:extLst>
              <a:ext uri="{FF2B5EF4-FFF2-40B4-BE49-F238E27FC236}">
                <a16:creationId xmlns:a16="http://schemas.microsoft.com/office/drawing/2014/main" id="{1A07ABE9-8738-AFD2-10BD-7B5214E5B4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1738" y="3868090"/>
            <a:ext cx="3717268" cy="2632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134450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8D5B40-7686-A9AE-1C6E-0AFBC23BA5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Kompetence</a:t>
            </a:r>
            <a:r>
              <a:rPr lang="en-GB" dirty="0"/>
              <a:t>, ki </a:t>
            </a:r>
            <a:r>
              <a:rPr lang="en-GB" dirty="0" err="1"/>
              <a:t>jih</a:t>
            </a:r>
            <a:r>
              <a:rPr lang="en-GB" dirty="0"/>
              <a:t> </a:t>
            </a:r>
            <a:r>
              <a:rPr lang="en-GB" dirty="0" err="1"/>
              <a:t>razvijajo</a:t>
            </a:r>
            <a:r>
              <a:rPr lang="en-GB" dirty="0"/>
              <a:t> </a:t>
            </a:r>
            <a:r>
              <a:rPr lang="en-GB" dirty="0" err="1"/>
              <a:t>dijaki</a:t>
            </a:r>
            <a:endParaRPr lang="en-SI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5230B-69E8-E838-29D8-460F1CD8EC0C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GB" dirty="0" err="1"/>
              <a:t>digitalna</a:t>
            </a:r>
            <a:r>
              <a:rPr lang="en-GB" dirty="0"/>
              <a:t> </a:t>
            </a:r>
            <a:r>
              <a:rPr lang="en-GB" dirty="0" err="1"/>
              <a:t>pismenost</a:t>
            </a:r>
            <a:endParaRPr lang="en-GB" dirty="0"/>
          </a:p>
          <a:p>
            <a:r>
              <a:rPr lang="en-GB" dirty="0" err="1"/>
              <a:t>kritično</a:t>
            </a:r>
            <a:r>
              <a:rPr lang="en-GB" dirty="0"/>
              <a:t> </a:t>
            </a:r>
            <a:r>
              <a:rPr lang="en-GB" dirty="0" err="1"/>
              <a:t>mišljenje</a:t>
            </a:r>
            <a:endParaRPr lang="en-GB" dirty="0"/>
          </a:p>
          <a:p>
            <a:r>
              <a:rPr lang="en-GB" dirty="0" err="1"/>
              <a:t>raziskovalne</a:t>
            </a:r>
            <a:r>
              <a:rPr lang="en-GB" dirty="0"/>
              <a:t> </a:t>
            </a:r>
            <a:r>
              <a:rPr lang="en-GB" dirty="0" err="1"/>
              <a:t>spretnosti</a:t>
            </a:r>
            <a:endParaRPr lang="en-GB" dirty="0"/>
          </a:p>
          <a:p>
            <a:r>
              <a:rPr lang="en-GB" dirty="0" err="1"/>
              <a:t>analiza</a:t>
            </a:r>
            <a:r>
              <a:rPr lang="en-GB" dirty="0"/>
              <a:t> </a:t>
            </a:r>
            <a:r>
              <a:rPr lang="en-GB" dirty="0" err="1"/>
              <a:t>informacij</a:t>
            </a:r>
            <a:endParaRPr lang="en-GB" dirty="0"/>
          </a:p>
          <a:p>
            <a:r>
              <a:rPr lang="en-GB" dirty="0" err="1"/>
              <a:t>ustvarjalnost</a:t>
            </a:r>
            <a:endParaRPr lang="en-GB" dirty="0"/>
          </a:p>
          <a:p>
            <a:endParaRPr lang="en-SI" dirty="0"/>
          </a:p>
        </p:txBody>
      </p:sp>
      <p:pic>
        <p:nvPicPr>
          <p:cNvPr id="7170" name="Picture 2" descr="Kritično mišljenje pri zaposlenih: pregled vprašalnikov – PSIHOLOGIJA DELA">
            <a:extLst>
              <a:ext uri="{FF2B5EF4-FFF2-40B4-BE49-F238E27FC236}">
                <a16:creationId xmlns:a16="http://schemas.microsoft.com/office/drawing/2014/main" id="{88C822CC-62B1-6EAF-98C5-F19F2C0810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3327" y="1713187"/>
            <a:ext cx="3210472" cy="3210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885264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18EE8B-F45B-4031-34B2-8EB5578DB7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22891"/>
            <a:ext cx="10515600" cy="1325563"/>
          </a:xfrm>
        </p:spPr>
        <p:txBody>
          <a:bodyPr/>
          <a:lstStyle/>
          <a:p>
            <a:r>
              <a:rPr lang="en-SI" dirty="0"/>
              <a:t>Primer raziskovalne naloge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BCB9D44-910A-69B7-F6F9-012560EE17F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3793" y="1084849"/>
            <a:ext cx="10040006" cy="5587408"/>
          </a:xfrm>
        </p:spPr>
      </p:pic>
    </p:spTree>
    <p:extLst>
      <p:ext uri="{BB962C8B-B14F-4D97-AF65-F5344CB8AC3E}">
        <p14:creationId xmlns:p14="http://schemas.microsoft.com/office/powerpoint/2010/main" val="66642758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3C1D7D-4749-45F2-B12E-1A519886DC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8069" y="511774"/>
            <a:ext cx="11235559" cy="1325563"/>
          </a:xfrm>
        </p:spPr>
        <p:txBody>
          <a:bodyPr/>
          <a:lstStyle/>
          <a:p>
            <a:r>
              <a:rPr lang="en-SI" dirty="0"/>
              <a:t>Interdisciplinarna naloga: zgodovina + fizika + tehnika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AF88E79-1EDB-F7BC-53AE-34452F0A97F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28" r="21569" b="15606"/>
          <a:stretch/>
        </p:blipFill>
        <p:spPr>
          <a:xfrm>
            <a:off x="1811015" y="1528206"/>
            <a:ext cx="8825454" cy="4965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95163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C2949C-9CBD-D8A4-7357-BBBC12345D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11774"/>
            <a:ext cx="10515600" cy="686405"/>
          </a:xfrm>
        </p:spPr>
        <p:txBody>
          <a:bodyPr/>
          <a:lstStyle/>
          <a:p>
            <a:r>
              <a:rPr lang="en-SI" dirty="0"/>
              <a:t>Viri: spletni in pisni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E20CF5-FDFD-202C-10DE-FE10FB7C901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198178"/>
            <a:ext cx="10515599" cy="5570483"/>
          </a:xfrm>
        </p:spPr>
        <p:txBody>
          <a:bodyPr>
            <a:normAutofit fontScale="85000" lnSpcReduction="20000"/>
          </a:bodyPr>
          <a:lstStyle/>
          <a:p>
            <a:pPr algn="just"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1800" b="0" i="0" u="sng" strike="noStrike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hlinkClick r:id="rId2"/>
              </a:rPr>
              <a:t>https://en.wikipedia.org/wiki/Trebuchet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, </a:t>
            </a:r>
            <a:r>
              <a:rPr lang="en-GB" sz="18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dne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27. 12. 2023</a:t>
            </a:r>
            <a:endParaRPr lang="en-GB" sz="1800" b="0" i="0" u="none" strike="noStrike" dirty="0">
              <a:solidFill>
                <a:srgbClr val="000000"/>
              </a:solidFill>
              <a:effectLst/>
              <a:latin typeface="Noto Sans Symbols"/>
            </a:endParaRPr>
          </a:p>
          <a:p>
            <a:pPr algn="just"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1800" b="0" i="0" u="sng" strike="noStrike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hlinkClick r:id="rId3"/>
              </a:rPr>
              <a:t>https://en.wikipedia.org/wiki/Mohism</a:t>
            </a:r>
            <a:r>
              <a:rPr lang="en-GB" sz="1800" b="0" i="0" u="sng" strike="noStrike" dirty="0">
                <a:solidFill>
                  <a:srgbClr val="0000FF"/>
                </a:solidFill>
                <a:effectLst/>
                <a:latin typeface="Times New Roman" panose="02020603050405020304" pitchFamily="18" charset="0"/>
              </a:rPr>
              <a:t>,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GB" sz="18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dne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26.12.2023</a:t>
            </a:r>
            <a:endParaRPr lang="en-GB" sz="1800" b="0" i="0" u="none" strike="noStrike" dirty="0">
              <a:solidFill>
                <a:srgbClr val="000000"/>
              </a:solidFill>
              <a:effectLst/>
              <a:latin typeface="Noto Sans Symbols"/>
            </a:endParaRPr>
          </a:p>
          <a:p>
            <a:pPr algn="just"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1800" b="0" i="0" u="sng" strike="noStrike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hlinkClick r:id="rId4"/>
              </a:rPr>
              <a:t>https://www.britannica.com/technology/trebuchet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, </a:t>
            </a:r>
            <a:r>
              <a:rPr lang="en-GB" sz="18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dne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27. 12. 2023</a:t>
            </a:r>
            <a:endParaRPr lang="en-GB" sz="1800" b="0" i="0" u="none" strike="noStrike" dirty="0">
              <a:solidFill>
                <a:srgbClr val="000000"/>
              </a:solidFill>
              <a:effectLst/>
              <a:latin typeface="Noto Sans Symbols"/>
            </a:endParaRPr>
          </a:p>
          <a:p>
            <a:pPr algn="just"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1800" b="0" i="0" u="sng" strike="noStrike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hlinkClick r:id="rId5"/>
              </a:rPr>
              <a:t>https://fran.si/iskanje?View=1&amp;Query=balista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GB" sz="18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dne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29.12.2023</a:t>
            </a:r>
            <a:endParaRPr lang="en-GB" sz="1800" b="0" i="0" u="none" strike="noStrike" dirty="0">
              <a:solidFill>
                <a:srgbClr val="000000"/>
              </a:solidFill>
              <a:effectLst/>
              <a:latin typeface="Noto Sans Symbols"/>
            </a:endParaRPr>
          </a:p>
          <a:p>
            <a:pPr algn="just"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1800" b="0" i="0" u="sng" strike="noStrike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hlinkClick r:id="rId6"/>
              </a:rPr>
              <a:t>https://www.aaas.org/trebuchets-and-their-modern-use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, </a:t>
            </a:r>
            <a:r>
              <a:rPr lang="en-GB" sz="18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dne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12.1. 2024</a:t>
            </a:r>
            <a:endParaRPr lang="en-GB" sz="1800" b="0" i="0" u="none" strike="noStrike" dirty="0">
              <a:solidFill>
                <a:srgbClr val="000000"/>
              </a:solidFill>
              <a:effectLst/>
              <a:latin typeface="Noto Sans Symbols"/>
            </a:endParaRPr>
          </a:p>
          <a:p>
            <a:pPr algn="just"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1800" b="0" i="0" u="sng" strike="noStrike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hlinkClick r:id="rId7"/>
              </a:rPr>
              <a:t>https://www.punkinchunkin.com/the-competition/results/current-records/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, </a:t>
            </a:r>
            <a:r>
              <a:rPr lang="en-GB" sz="18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dne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27. 12. 2023</a:t>
            </a:r>
            <a:endParaRPr lang="en-GB" sz="1800" b="0" i="0" u="none" strike="noStrike" dirty="0">
              <a:solidFill>
                <a:srgbClr val="000000"/>
              </a:solidFill>
              <a:effectLst/>
              <a:latin typeface="Noto Sans Symbols"/>
            </a:endParaRPr>
          </a:p>
          <a:p>
            <a:pPr algn="just"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1800" b="0" i="0" u="sng" strike="noStrike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hlinkClick r:id="rId8"/>
              </a:rPr>
              <a:t>https://hiddenscotland.co/the-siege-of-stirling-castle/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, </a:t>
            </a:r>
            <a:r>
              <a:rPr lang="en-GB" sz="18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dne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27. 12. 2023 </a:t>
            </a:r>
            <a:endParaRPr lang="en-GB" sz="1800" b="0" i="0" u="none" strike="noStrike" dirty="0">
              <a:solidFill>
                <a:srgbClr val="000000"/>
              </a:solidFill>
              <a:effectLst/>
              <a:latin typeface="Noto Sans Symbols"/>
            </a:endParaRPr>
          </a:p>
          <a:p>
            <a:pPr algn="just"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1800" b="0" i="0" u="sng" strike="noStrike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hlinkClick r:id="rId9"/>
              </a:rPr>
              <a:t>https://danspencer.info/2018/11/10/the-siege-of-stirling-castle-in-1304/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, </a:t>
            </a:r>
            <a:r>
              <a:rPr lang="en-GB" sz="18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dne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13.1. 2024</a:t>
            </a:r>
            <a:endParaRPr lang="en-GB" sz="1800" b="0" i="0" u="none" strike="noStrike" dirty="0">
              <a:solidFill>
                <a:srgbClr val="000000"/>
              </a:solidFill>
              <a:effectLst/>
              <a:latin typeface="Noto Sans Symbols"/>
            </a:endParaRPr>
          </a:p>
          <a:p>
            <a:pPr algn="just"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1800" b="0" i="0" u="sng" strike="noStrike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hlinkClick r:id="rId10"/>
              </a:rPr>
              <a:t>https://exarc.net/issue-2018-3/at/traction-trebuchet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, </a:t>
            </a:r>
            <a:r>
              <a:rPr lang="en-GB" sz="18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dne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30.12. 2023</a:t>
            </a:r>
            <a:endParaRPr lang="en-GB" sz="1800" b="0" i="0" u="none" strike="noStrike" dirty="0">
              <a:solidFill>
                <a:srgbClr val="000000"/>
              </a:solidFill>
              <a:effectLst/>
              <a:latin typeface="Noto Sans Symbols"/>
            </a:endParaRPr>
          </a:p>
          <a:p>
            <a:pPr algn="just"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1800" b="0" i="0" u="sng" strike="noStrike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hlinkClick r:id="rId11"/>
              </a:rPr>
              <a:t>https://medievalbritain.com/type/medieval-life/weapons/medieval-trebuchet/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, </a:t>
            </a:r>
            <a:r>
              <a:rPr lang="en-GB" sz="18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dne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27. 12. 2023</a:t>
            </a:r>
            <a:endParaRPr lang="en-GB" sz="1800" b="0" i="0" u="none" strike="noStrike" dirty="0">
              <a:solidFill>
                <a:srgbClr val="000000"/>
              </a:solidFill>
              <a:effectLst/>
              <a:latin typeface="Noto Sans Symbols"/>
            </a:endParaRPr>
          </a:p>
          <a:p>
            <a:pPr algn="just"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1800" b="0" i="0" u="sng" strike="noStrike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hlinkClick r:id="rId12"/>
              </a:rPr>
              <a:t>https://www.instructables.com/The-Insensible-a-counterweight-trebuchet/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, </a:t>
            </a:r>
            <a:r>
              <a:rPr lang="en-GB" sz="18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dne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27. 12. 2023 </a:t>
            </a:r>
            <a:endParaRPr lang="en-GB" sz="1800" b="0" i="0" u="none" strike="noStrike" dirty="0">
              <a:solidFill>
                <a:srgbClr val="000000"/>
              </a:solidFill>
              <a:effectLst/>
              <a:latin typeface="Noto Sans Symbols"/>
            </a:endParaRPr>
          </a:p>
          <a:p>
            <a:pPr algn="just"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1800" b="0" i="0" u="sng" strike="noStrike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hlinkClick r:id="rId13"/>
              </a:rPr>
              <a:t>https://sl.wikipedia.org/wiki/Tribok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, </a:t>
            </a:r>
            <a:r>
              <a:rPr lang="en-GB" sz="18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dne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27. 12. 2023</a:t>
            </a:r>
            <a:endParaRPr lang="en-GB" sz="1800" b="0" i="0" u="none" strike="noStrike" dirty="0">
              <a:solidFill>
                <a:srgbClr val="000000"/>
              </a:solidFill>
              <a:effectLst/>
              <a:latin typeface="Noto Sans Symbols"/>
            </a:endParaRPr>
          </a:p>
          <a:p>
            <a:pPr algn="just"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Andrea Hopkins, “</a:t>
            </a:r>
            <a:r>
              <a:rPr lang="en-GB" sz="18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Knigts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,” Chancellor Press, 1999</a:t>
            </a:r>
            <a:endParaRPr lang="en-GB" sz="1800" b="0" i="0" u="none" strike="noStrike" dirty="0">
              <a:solidFill>
                <a:srgbClr val="000000"/>
              </a:solidFill>
              <a:effectLst/>
              <a:latin typeface="Noto Sans Symbols"/>
            </a:endParaRPr>
          </a:p>
          <a:p>
            <a:pPr algn="just"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Phillippe </a:t>
            </a:r>
            <a:r>
              <a:rPr lang="en-GB" sz="18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Contamine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, “War in the Middle Ages,” Blackwell Publishers, UK, 1984 </a:t>
            </a:r>
            <a:endParaRPr lang="en-GB" sz="1800" b="0" i="0" u="none" strike="noStrike" dirty="0">
              <a:solidFill>
                <a:srgbClr val="000000"/>
              </a:solidFill>
              <a:effectLst/>
              <a:latin typeface="Noto Sans Symbols"/>
            </a:endParaRPr>
          </a:p>
          <a:p>
            <a:pPr algn="just"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18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Tomaž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Lazar, </a:t>
            </a:r>
            <a:r>
              <a:rPr lang="en-GB" sz="18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Poznosrednjeveška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GB" sz="18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orožarna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GB" sz="18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na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GB" sz="18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Loškem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GB" sz="18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gradu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. </a:t>
            </a:r>
            <a:r>
              <a:rPr lang="en-GB" sz="18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Zgodovinski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GB" sz="18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časopis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, </a:t>
            </a:r>
            <a:r>
              <a:rPr lang="en-GB" sz="18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letnik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66, </a:t>
            </a:r>
            <a:r>
              <a:rPr lang="en-GB" sz="18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številka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1/2, ¸2012, str. 8-45.</a:t>
            </a:r>
            <a:endParaRPr lang="en-GB" sz="1800" b="0" i="0" u="none" strike="noStrike" dirty="0">
              <a:solidFill>
                <a:srgbClr val="000000"/>
              </a:solidFill>
              <a:effectLst/>
              <a:latin typeface="Noto Sans Symbols"/>
            </a:endParaRPr>
          </a:p>
          <a:p>
            <a:pPr algn="just"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B. M. </a:t>
            </a:r>
            <a:r>
              <a:rPr lang="en-GB" sz="18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Požarnik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, M. </a:t>
            </a:r>
            <a:r>
              <a:rPr lang="en-GB" sz="18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Šarić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, B. </a:t>
            </a:r>
            <a:r>
              <a:rPr lang="en-GB" sz="18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Šteh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, </a:t>
            </a:r>
            <a:r>
              <a:rPr lang="en-GB" sz="18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Izkustveno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GB" sz="18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učenje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, </a:t>
            </a:r>
            <a:r>
              <a:rPr lang="en-GB" sz="18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Znanstvena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GB" sz="18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založba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GB" sz="18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Filozofske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GB" sz="18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fakultete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, 2021.</a:t>
            </a:r>
            <a:endParaRPr lang="en-GB" sz="1800" b="0" i="0" u="none" strike="noStrike" dirty="0">
              <a:solidFill>
                <a:srgbClr val="000000"/>
              </a:solidFill>
              <a:effectLst/>
              <a:latin typeface="Noto Sans Symbols"/>
            </a:endParaRPr>
          </a:p>
          <a:p>
            <a:pPr algn="just"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1800" b="0" i="0" u="sng" strike="noStrike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hlinkClick r:id="rId14"/>
              </a:rPr>
              <a:t>https://eucbeniki.sio.si/</a:t>
            </a:r>
            <a:r>
              <a:rPr lang="en-GB" sz="1800" b="0" i="0" u="sng" strike="noStrike" dirty="0">
                <a:solidFill>
                  <a:srgbClr val="0000FF"/>
                </a:solidFill>
                <a:effectLst/>
                <a:latin typeface="Times New Roman" panose="02020603050405020304" pitchFamily="18" charset="0"/>
              </a:rPr>
              <a:t>, </a:t>
            </a:r>
            <a:r>
              <a:rPr lang="en-GB" sz="18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dne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6. 1. 2024</a:t>
            </a:r>
            <a:endParaRPr lang="en-GB" sz="1800" b="0" i="0" u="none" strike="noStrike" dirty="0">
              <a:solidFill>
                <a:srgbClr val="000000"/>
              </a:solidFill>
              <a:effectLst/>
              <a:latin typeface="Noto Sans Symbols"/>
            </a:endParaRPr>
          </a:p>
          <a:p>
            <a:pPr algn="just"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1800" b="0" i="0" u="sng" strike="noStrike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hlinkClick r:id="rId15"/>
              </a:rPr>
              <a:t>https://si.openprof.com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, </a:t>
            </a:r>
            <a:r>
              <a:rPr lang="en-GB" sz="18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dne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15. 1. 2024</a:t>
            </a:r>
            <a:endParaRPr lang="en-GB" sz="1800" b="0" i="0" u="none" strike="noStrike" dirty="0">
              <a:solidFill>
                <a:srgbClr val="000000"/>
              </a:solidFill>
              <a:effectLst/>
              <a:latin typeface="Noto Sans Symbols"/>
            </a:endParaRPr>
          </a:p>
          <a:p>
            <a:pPr algn="just"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1800" b="0" i="0" u="sng" strike="noStrike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hlinkClick r:id="rId16"/>
              </a:rPr>
              <a:t>https://www2.arnes.si/~oskratl1s/fizika/vsebine 8 razred/Krozenje.pdf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, </a:t>
            </a:r>
            <a:r>
              <a:rPr lang="en-GB" sz="18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dne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29. 12. 2023</a:t>
            </a:r>
            <a:endParaRPr lang="en-GB" sz="1800" b="0" i="0" u="none" strike="noStrike" dirty="0">
              <a:solidFill>
                <a:srgbClr val="000000"/>
              </a:solidFill>
              <a:effectLst/>
              <a:latin typeface="Noto Sans Symbols"/>
            </a:endParaRPr>
          </a:p>
          <a:p>
            <a:pPr algn="just"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Professor Dave, Conservation of Energy: Free Fall, Springs, and Pendulums, </a:t>
            </a:r>
            <a:r>
              <a:rPr lang="en-GB" sz="1800" b="0" i="0" u="sng" strike="noStrike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hlinkClick r:id="rId17"/>
              </a:rPr>
              <a:t>https://youtu.be/OTK9JrKC6EY?si=_5OqworvUDXt330i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, </a:t>
            </a:r>
            <a:r>
              <a:rPr lang="en-GB" sz="18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dne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12. 1. 2024</a:t>
            </a:r>
            <a:endParaRPr lang="en-GB" sz="1800" b="0" i="0" u="none" strike="noStrike" dirty="0">
              <a:solidFill>
                <a:srgbClr val="000000"/>
              </a:solidFill>
              <a:effectLst/>
              <a:latin typeface="Noto Sans Symbols"/>
            </a:endParaRPr>
          </a:p>
          <a:p>
            <a:pPr algn="just"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1800" b="0" i="0" u="sng" strike="noStrike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hlinkClick r:id="rId18"/>
              </a:rPr>
              <a:t>http://projlab.fmf.uni-lj.si/arhiv/2004_05/naloge/izdelki/optikrogla/links/Teorija.html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, </a:t>
            </a:r>
            <a:r>
              <a:rPr lang="en-GB" sz="18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dne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12. 1. 2024</a:t>
            </a:r>
            <a:endParaRPr lang="en-GB" sz="1800" b="0" i="0" u="none" strike="noStrike" dirty="0">
              <a:solidFill>
                <a:srgbClr val="000000"/>
              </a:solidFill>
              <a:effectLst/>
              <a:latin typeface="Noto Sans Symbols"/>
            </a:endParaRPr>
          </a:p>
          <a:p>
            <a:pPr algn="just"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18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Natalija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GB" sz="18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Podjavoršek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, </a:t>
            </a:r>
            <a:r>
              <a:rPr lang="en-GB" sz="18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Poševni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met, </a:t>
            </a:r>
            <a:r>
              <a:rPr lang="en-GB" sz="1800" b="0" i="0" u="sng" strike="noStrike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hlinkClick r:id="rId19"/>
              </a:rPr>
              <a:t>https://youtu.be/3s9UYyIcbso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, </a:t>
            </a:r>
            <a:r>
              <a:rPr lang="en-GB" sz="18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dne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12. 1. 2024</a:t>
            </a:r>
            <a:endParaRPr lang="en-GB" sz="1800" b="0" i="0" u="none" strike="noStrike" dirty="0">
              <a:solidFill>
                <a:srgbClr val="000000"/>
              </a:solidFill>
              <a:effectLst/>
              <a:latin typeface="Noto Sans Symbols"/>
            </a:endParaRPr>
          </a:p>
          <a:p>
            <a:pPr algn="just"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1800" b="0" i="0" u="sng" strike="noStrike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hlinkClick r:id="rId20"/>
              </a:rPr>
              <a:t>http://www.geogebr.si/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, </a:t>
            </a:r>
            <a:r>
              <a:rPr lang="en-GB" sz="18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dne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14. 1. 2024</a:t>
            </a:r>
            <a:endParaRPr lang="en-GB" sz="1800" b="0" i="0" u="none" strike="noStrike" dirty="0">
              <a:solidFill>
                <a:srgbClr val="000000"/>
              </a:solidFill>
              <a:effectLst/>
              <a:latin typeface="Noto Sans Symbols"/>
            </a:endParaRPr>
          </a:p>
          <a:p>
            <a:pPr algn="just"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1800" b="0" i="0" u="sng" strike="noStrike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hlinkClick r:id="rId21"/>
              </a:rPr>
              <a:t>http://allthematters.com/physics/oblique-throw/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, </a:t>
            </a:r>
            <a:r>
              <a:rPr lang="en-GB" sz="18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dne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6. 1. 2024</a:t>
            </a:r>
            <a:endParaRPr lang="en-GB" sz="1800" b="0" i="0" u="none" strike="noStrike" dirty="0">
              <a:solidFill>
                <a:srgbClr val="000000"/>
              </a:solidFill>
              <a:effectLst/>
              <a:latin typeface="Noto Sans Symbols"/>
            </a:endParaRPr>
          </a:p>
          <a:p>
            <a:pPr algn="just"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1800" b="0" i="0" u="sng" strike="noStrike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hlinkClick r:id="rId22"/>
              </a:rPr>
              <a:t>https://www.volkswagen.si/tehnicni-leksikon/navor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, </a:t>
            </a:r>
            <a:r>
              <a:rPr lang="en-GB" sz="18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dne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24. 1. 2024</a:t>
            </a:r>
            <a:endParaRPr lang="en-GB" sz="1800" b="0" i="0" u="none" strike="noStrike" dirty="0">
              <a:solidFill>
                <a:srgbClr val="000000"/>
              </a:solidFill>
              <a:effectLst/>
              <a:latin typeface="Noto Sans Symbols"/>
            </a:endParaRPr>
          </a:p>
          <a:p>
            <a:pPr algn="just"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1800" b="0" i="0" u="sng" strike="noStrike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hlinkClick r:id="rId23"/>
              </a:rPr>
              <a:t>https://www.avtofil.si/sila-navor-delo-moc/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, </a:t>
            </a:r>
            <a:r>
              <a:rPr lang="en-GB" sz="18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dne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27. 1. 2024</a:t>
            </a:r>
            <a:endParaRPr lang="en-GB" sz="1800" b="0" i="0" u="none" strike="noStrike" dirty="0">
              <a:solidFill>
                <a:srgbClr val="000000"/>
              </a:solidFill>
              <a:effectLst/>
              <a:latin typeface="Noto Sans Symbols"/>
            </a:endParaRPr>
          </a:p>
          <a:p>
            <a:pPr algn="just"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1800" b="0" i="0" u="sng" strike="noStrike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hlinkClick r:id="rId24"/>
              </a:rPr>
              <a:t>https://sl.wikipedia.org/wiki/Vztrajnostni_moment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, </a:t>
            </a:r>
            <a:r>
              <a:rPr lang="en-GB" sz="18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dne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15. 1. 2024</a:t>
            </a:r>
            <a:endParaRPr lang="en-GB" sz="1800" b="0" i="0" u="none" strike="noStrike" dirty="0">
              <a:solidFill>
                <a:srgbClr val="000000"/>
              </a:solidFill>
              <a:effectLst/>
              <a:latin typeface="Noto Sans Symbols"/>
            </a:endParaRPr>
          </a:p>
          <a:p>
            <a:pPr algn="just"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1800" b="0" i="0" u="sng" strike="noStrike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hlinkClick r:id="rId25"/>
              </a:rPr>
              <a:t>https://virtualtrebuchet.com/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, </a:t>
            </a:r>
            <a:r>
              <a:rPr lang="en-GB" sz="18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dne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26. 2. 2024</a:t>
            </a:r>
            <a:endParaRPr lang="en-GB" sz="1800" b="0" i="0" u="none" strike="noStrike" dirty="0">
              <a:solidFill>
                <a:srgbClr val="000000"/>
              </a:solidFill>
              <a:effectLst/>
              <a:latin typeface="Noto Sans Symbols"/>
            </a:endParaRPr>
          </a:p>
          <a:p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The organic chemistry tutor, </a:t>
            </a:r>
            <a:r>
              <a:rPr lang="en-GB" sz="18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Center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of Mass Physics Problems - Basic Introduction, </a:t>
            </a:r>
            <a:r>
              <a:rPr lang="en-GB" sz="1800" b="0" i="0" u="sng" strike="noStrike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hlinkClick r:id="rId26"/>
              </a:rPr>
              <a:t>https://www.youtube.com/watch?v=2uszSnvzBEU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, </a:t>
            </a:r>
            <a:r>
              <a:rPr lang="en-GB" sz="18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dne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2. 2. 2024</a:t>
            </a:r>
            <a:endParaRPr lang="en-SI" dirty="0"/>
          </a:p>
        </p:txBody>
      </p:sp>
    </p:spTree>
    <p:extLst>
      <p:ext uri="{BB962C8B-B14F-4D97-AF65-F5344CB8AC3E}">
        <p14:creationId xmlns:p14="http://schemas.microsoft.com/office/powerpoint/2010/main" val="334843684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5BDFF3-5C7B-A06A-A1EF-DEC8B1B087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8505"/>
            <a:ext cx="10515600" cy="1325563"/>
          </a:xfrm>
        </p:spPr>
        <p:txBody>
          <a:bodyPr/>
          <a:lstStyle/>
          <a:p>
            <a:r>
              <a:rPr lang="en-SI" dirty="0"/>
              <a:t>Cilj: izdelava triboka, ki je del učne poti v Polhovem Gradcu</a:t>
            </a:r>
          </a:p>
        </p:txBody>
      </p:sp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15B53B39-2533-E82A-2810-644FBA50C61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85" b="5242"/>
          <a:stretch/>
        </p:blipFill>
        <p:spPr>
          <a:xfrm>
            <a:off x="2554013" y="1421373"/>
            <a:ext cx="6810703" cy="5198122"/>
          </a:xfrm>
        </p:spPr>
      </p:pic>
    </p:spTree>
    <p:extLst>
      <p:ext uri="{BB962C8B-B14F-4D97-AF65-F5344CB8AC3E}">
        <p14:creationId xmlns:p14="http://schemas.microsoft.com/office/powerpoint/2010/main" val="26317421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E5AA20-9099-A0B0-ACB8-9CA07BE108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1530"/>
            <a:ext cx="10515600" cy="1058691"/>
          </a:xfrm>
        </p:spPr>
        <p:txBody>
          <a:bodyPr/>
          <a:lstStyle/>
          <a:p>
            <a:r>
              <a:rPr lang="en-SI" dirty="0"/>
              <a:t>Učna pot v Polhovem Gradcu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C5C1C625-5923-0A74-703B-692C8841250F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3094" y="1124160"/>
            <a:ext cx="6785811" cy="5433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99156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2C16D5EE-3FEA-B3AE-BA87-9093BE1470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Digitalne</a:t>
            </a:r>
            <a:r>
              <a:rPr lang="en-GB" dirty="0"/>
              <a:t> </a:t>
            </a:r>
            <a:r>
              <a:rPr lang="en-GB" dirty="0" err="1"/>
              <a:t>kompetence</a:t>
            </a:r>
            <a:r>
              <a:rPr lang="en-GB" dirty="0"/>
              <a:t> </a:t>
            </a:r>
            <a:r>
              <a:rPr lang="en-GB" dirty="0" err="1"/>
              <a:t>pri</a:t>
            </a:r>
            <a:r>
              <a:rPr lang="en-GB" dirty="0"/>
              <a:t> </a:t>
            </a:r>
            <a:r>
              <a:rPr lang="en-GB" dirty="0" err="1"/>
              <a:t>pisanju</a:t>
            </a:r>
            <a:r>
              <a:rPr lang="en-GB" dirty="0"/>
              <a:t> </a:t>
            </a:r>
            <a:r>
              <a:rPr lang="en-GB" dirty="0" err="1"/>
              <a:t>seminarskih</a:t>
            </a:r>
            <a:r>
              <a:rPr lang="en-GB" dirty="0"/>
              <a:t> in </a:t>
            </a:r>
            <a:r>
              <a:rPr lang="en-GB" dirty="0" err="1"/>
              <a:t>raziskovalnih</a:t>
            </a:r>
            <a:r>
              <a:rPr lang="en-GB" dirty="0"/>
              <a:t> </a:t>
            </a:r>
            <a:r>
              <a:rPr lang="en-GB" dirty="0" err="1"/>
              <a:t>nalog</a:t>
            </a:r>
            <a:endParaRPr lang="sl-SI" dirty="0"/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A1ED89FE-725D-598F-1334-2B15E73830B2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GB" dirty="0" err="1">
                <a:solidFill>
                  <a:schemeClr val="tx1"/>
                </a:solidFill>
                <a:effectLst/>
              </a:rPr>
              <a:t>Skupni</a:t>
            </a:r>
            <a:r>
              <a:rPr lang="en-GB" dirty="0">
                <a:solidFill>
                  <a:schemeClr val="tx1"/>
                </a:solidFill>
                <a:effectLst/>
              </a:rPr>
              <a:t> </a:t>
            </a:r>
            <a:r>
              <a:rPr lang="en-GB" dirty="0" err="1">
                <a:solidFill>
                  <a:schemeClr val="tx1"/>
                </a:solidFill>
                <a:effectLst/>
              </a:rPr>
              <a:t>cilj</a:t>
            </a:r>
            <a:r>
              <a:rPr lang="en-GB" dirty="0">
                <a:solidFill>
                  <a:schemeClr val="tx1"/>
                </a:solidFill>
                <a:effectLst/>
              </a:rPr>
              <a:t> </a:t>
            </a:r>
            <a:r>
              <a:rPr lang="en-GB" b="1" dirty="0" err="1">
                <a:solidFill>
                  <a:schemeClr val="tx1"/>
                </a:solidFill>
                <a:effectLst/>
              </a:rPr>
              <a:t>Digitalna</a:t>
            </a:r>
            <a:r>
              <a:rPr lang="en-GB" b="1" dirty="0">
                <a:solidFill>
                  <a:schemeClr val="tx1"/>
                </a:solidFill>
                <a:effectLst/>
              </a:rPr>
              <a:t> </a:t>
            </a:r>
            <a:r>
              <a:rPr lang="en-GB" b="1" dirty="0" err="1">
                <a:solidFill>
                  <a:schemeClr val="tx1"/>
                </a:solidFill>
                <a:effectLst/>
              </a:rPr>
              <a:t>kompetentnost</a:t>
            </a:r>
            <a:r>
              <a:rPr lang="en-GB" b="1" dirty="0">
                <a:solidFill>
                  <a:schemeClr val="tx1"/>
                </a:solidFill>
                <a:effectLst/>
              </a:rPr>
              <a:t> – </a:t>
            </a:r>
            <a:r>
              <a:rPr lang="en-GB" b="1" dirty="0" err="1">
                <a:solidFill>
                  <a:schemeClr val="tx1"/>
                </a:solidFill>
                <a:effectLst/>
              </a:rPr>
              <a:t>Informacijska</a:t>
            </a:r>
            <a:r>
              <a:rPr lang="en-GB" b="1" dirty="0">
                <a:solidFill>
                  <a:schemeClr val="tx1"/>
                </a:solidFill>
                <a:effectLst/>
              </a:rPr>
              <a:t> in </a:t>
            </a:r>
            <a:r>
              <a:rPr lang="en-GB" b="1" dirty="0" err="1">
                <a:solidFill>
                  <a:schemeClr val="tx1"/>
                </a:solidFill>
                <a:effectLst/>
              </a:rPr>
              <a:t>podatkovna</a:t>
            </a:r>
            <a:r>
              <a:rPr lang="en-GB" b="1" dirty="0">
                <a:solidFill>
                  <a:schemeClr val="tx1"/>
                </a:solidFill>
                <a:effectLst/>
              </a:rPr>
              <a:t> </a:t>
            </a:r>
            <a:r>
              <a:rPr lang="en-GB" b="1" dirty="0" err="1">
                <a:solidFill>
                  <a:schemeClr val="tx1"/>
                </a:solidFill>
                <a:effectLst/>
              </a:rPr>
              <a:t>pismenost</a:t>
            </a:r>
            <a:r>
              <a:rPr lang="en-GB" b="1" dirty="0">
                <a:solidFill>
                  <a:schemeClr val="tx1"/>
                </a:solidFill>
                <a:effectLst/>
              </a:rPr>
              <a:t>:</a:t>
            </a:r>
            <a:r>
              <a:rPr lang="en-GB" dirty="0">
                <a:solidFill>
                  <a:schemeClr val="tx1"/>
                </a:solidFill>
                <a:effectLst/>
              </a:rPr>
              <a:t> </a:t>
            </a:r>
            <a:br>
              <a:rPr lang="en-GB" dirty="0">
                <a:solidFill>
                  <a:schemeClr val="tx1"/>
                </a:solidFill>
                <a:effectLst/>
              </a:rPr>
            </a:br>
            <a:r>
              <a:rPr lang="en-GB" dirty="0" err="1">
                <a:solidFill>
                  <a:schemeClr val="tx1"/>
                </a:solidFill>
                <a:effectLst/>
              </a:rPr>
              <a:t>Brskanje</a:t>
            </a:r>
            <a:r>
              <a:rPr lang="en-GB" dirty="0">
                <a:solidFill>
                  <a:schemeClr val="tx1"/>
                </a:solidFill>
                <a:effectLst/>
              </a:rPr>
              <a:t>, </a:t>
            </a:r>
            <a:r>
              <a:rPr lang="en-GB" dirty="0" err="1">
                <a:solidFill>
                  <a:schemeClr val="tx1"/>
                </a:solidFill>
                <a:effectLst/>
              </a:rPr>
              <a:t>iskanje</a:t>
            </a:r>
            <a:r>
              <a:rPr lang="en-GB" dirty="0">
                <a:solidFill>
                  <a:schemeClr val="tx1"/>
                </a:solidFill>
                <a:effectLst/>
              </a:rPr>
              <a:t> in </a:t>
            </a:r>
            <a:r>
              <a:rPr lang="en-GB" dirty="0" err="1">
                <a:solidFill>
                  <a:schemeClr val="tx1"/>
                </a:solidFill>
                <a:effectLst/>
              </a:rPr>
              <a:t>filtriranje</a:t>
            </a:r>
            <a:r>
              <a:rPr lang="en-GB" dirty="0">
                <a:solidFill>
                  <a:schemeClr val="tx1"/>
                </a:solidFill>
                <a:effectLst/>
              </a:rPr>
              <a:t> </a:t>
            </a:r>
            <a:r>
              <a:rPr lang="en-GB" dirty="0" err="1">
                <a:solidFill>
                  <a:schemeClr val="tx1"/>
                </a:solidFill>
                <a:effectLst/>
              </a:rPr>
              <a:t>podatkov</a:t>
            </a:r>
            <a:r>
              <a:rPr lang="en-GB" dirty="0">
                <a:solidFill>
                  <a:schemeClr val="tx1"/>
                </a:solidFill>
                <a:effectLst/>
              </a:rPr>
              <a:t>, </a:t>
            </a:r>
            <a:r>
              <a:rPr lang="en-GB" dirty="0" err="1">
                <a:solidFill>
                  <a:schemeClr val="tx1"/>
                </a:solidFill>
                <a:effectLst/>
              </a:rPr>
              <a:t>informacij</a:t>
            </a:r>
            <a:r>
              <a:rPr lang="en-GB" dirty="0">
                <a:solidFill>
                  <a:schemeClr val="tx1"/>
                </a:solidFill>
                <a:effectLst/>
              </a:rPr>
              <a:t> in </a:t>
            </a:r>
            <a:r>
              <a:rPr lang="en-GB" dirty="0" err="1">
                <a:solidFill>
                  <a:schemeClr val="tx1"/>
                </a:solidFill>
                <a:effectLst/>
              </a:rPr>
              <a:t>digitalnih</a:t>
            </a:r>
            <a:r>
              <a:rPr lang="en-GB" dirty="0">
                <a:solidFill>
                  <a:schemeClr val="tx1"/>
                </a:solidFill>
                <a:effectLst/>
              </a:rPr>
              <a:t> </a:t>
            </a:r>
            <a:r>
              <a:rPr lang="en-GB" dirty="0" err="1">
                <a:solidFill>
                  <a:schemeClr val="tx1"/>
                </a:solidFill>
                <a:effectLst/>
              </a:rPr>
              <a:t>vsebin</a:t>
            </a:r>
            <a:r>
              <a:rPr lang="en-GB" dirty="0"/>
              <a:t>: </a:t>
            </a:r>
            <a:r>
              <a:rPr lang="en-GB" i="1" dirty="0" err="1"/>
              <a:t>Izraža</a:t>
            </a:r>
            <a:r>
              <a:rPr lang="en-GB" i="1" dirty="0"/>
              <a:t> </a:t>
            </a:r>
            <a:r>
              <a:rPr lang="en-GB" i="1" dirty="0" err="1"/>
              <a:t>informacijske</a:t>
            </a:r>
            <a:r>
              <a:rPr lang="en-GB" i="1" dirty="0"/>
              <a:t> </a:t>
            </a:r>
            <a:r>
              <a:rPr lang="en-GB" i="1" dirty="0" err="1"/>
              <a:t>potrebe</a:t>
            </a:r>
            <a:r>
              <a:rPr lang="en-GB" i="1" dirty="0"/>
              <a:t>, </a:t>
            </a:r>
            <a:r>
              <a:rPr lang="en-GB" i="1" dirty="0" err="1"/>
              <a:t>išče</a:t>
            </a:r>
            <a:r>
              <a:rPr lang="en-GB" i="1" dirty="0"/>
              <a:t> </a:t>
            </a:r>
            <a:r>
              <a:rPr lang="en-GB" i="1" dirty="0" err="1"/>
              <a:t>podatke</a:t>
            </a:r>
            <a:r>
              <a:rPr lang="en-GB" i="1" dirty="0"/>
              <a:t>, </a:t>
            </a:r>
            <a:r>
              <a:rPr lang="en-GB" i="1" dirty="0" err="1"/>
              <a:t>informacije</a:t>
            </a:r>
            <a:r>
              <a:rPr lang="en-GB" i="1" dirty="0"/>
              <a:t> in </a:t>
            </a:r>
            <a:r>
              <a:rPr lang="en-GB" i="1" dirty="0" err="1"/>
              <a:t>vsebine</a:t>
            </a:r>
            <a:r>
              <a:rPr lang="en-GB" i="1" dirty="0"/>
              <a:t> v </a:t>
            </a:r>
            <a:r>
              <a:rPr lang="en-GB" i="1" dirty="0" err="1"/>
              <a:t>digitalnih</a:t>
            </a:r>
            <a:r>
              <a:rPr lang="en-GB" i="1" dirty="0"/>
              <a:t> </a:t>
            </a:r>
            <a:r>
              <a:rPr lang="en-GB" i="1" dirty="0" err="1"/>
              <a:t>okoljih</a:t>
            </a:r>
            <a:r>
              <a:rPr lang="en-GB" i="1" dirty="0"/>
              <a:t> </a:t>
            </a:r>
            <a:r>
              <a:rPr lang="en-GB" i="1" dirty="0" err="1"/>
              <a:t>ter</a:t>
            </a:r>
            <a:r>
              <a:rPr lang="en-GB" i="1" dirty="0"/>
              <a:t> </a:t>
            </a:r>
            <a:r>
              <a:rPr lang="en-GB" i="1" dirty="0" err="1"/>
              <a:t>izboljšuje</a:t>
            </a:r>
            <a:r>
              <a:rPr lang="en-GB" i="1" dirty="0"/>
              <a:t> </a:t>
            </a:r>
            <a:r>
              <a:rPr lang="en-GB" i="1" dirty="0" err="1"/>
              <a:t>osebne</a:t>
            </a:r>
            <a:r>
              <a:rPr lang="en-GB" i="1" dirty="0"/>
              <a:t> </a:t>
            </a:r>
            <a:r>
              <a:rPr lang="en-GB" i="1" dirty="0" err="1"/>
              <a:t>strategije</a:t>
            </a:r>
            <a:r>
              <a:rPr lang="en-GB" i="1" dirty="0"/>
              <a:t> </a:t>
            </a:r>
            <a:r>
              <a:rPr lang="en-GB" i="1" dirty="0" err="1"/>
              <a:t>iskanja</a:t>
            </a:r>
            <a:r>
              <a:rPr lang="en-GB" i="1" dirty="0"/>
              <a:t> </a:t>
            </a:r>
            <a:br>
              <a:rPr lang="en-GB" i="1" dirty="0"/>
            </a:br>
            <a:br>
              <a:rPr lang="en-GB" dirty="0">
                <a:solidFill>
                  <a:schemeClr val="tx1"/>
                </a:solidFill>
                <a:effectLst/>
              </a:rPr>
            </a:br>
            <a:r>
              <a:rPr lang="en-GB" dirty="0" err="1">
                <a:solidFill>
                  <a:schemeClr val="tx1"/>
                </a:solidFill>
                <a:effectLst/>
              </a:rPr>
              <a:t>Vrednotenje</a:t>
            </a:r>
            <a:r>
              <a:rPr lang="en-GB" dirty="0">
                <a:solidFill>
                  <a:schemeClr val="tx1"/>
                </a:solidFill>
                <a:effectLst/>
              </a:rPr>
              <a:t> </a:t>
            </a:r>
            <a:r>
              <a:rPr lang="en-GB" dirty="0" err="1">
                <a:solidFill>
                  <a:schemeClr val="tx1"/>
                </a:solidFill>
                <a:effectLst/>
              </a:rPr>
              <a:t>podatkov</a:t>
            </a:r>
            <a:r>
              <a:rPr lang="en-GB" dirty="0">
                <a:solidFill>
                  <a:schemeClr val="tx1"/>
                </a:solidFill>
                <a:effectLst/>
              </a:rPr>
              <a:t>, </a:t>
            </a:r>
            <a:r>
              <a:rPr lang="en-GB" dirty="0" err="1">
                <a:solidFill>
                  <a:schemeClr val="tx1"/>
                </a:solidFill>
                <a:effectLst/>
              </a:rPr>
              <a:t>informacij</a:t>
            </a:r>
            <a:r>
              <a:rPr lang="en-GB" dirty="0">
                <a:solidFill>
                  <a:schemeClr val="tx1"/>
                </a:solidFill>
                <a:effectLst/>
              </a:rPr>
              <a:t> in </a:t>
            </a:r>
            <a:r>
              <a:rPr lang="en-GB" dirty="0" err="1">
                <a:solidFill>
                  <a:schemeClr val="tx1"/>
                </a:solidFill>
                <a:effectLst/>
              </a:rPr>
              <a:t>digitalnih</a:t>
            </a:r>
            <a:r>
              <a:rPr lang="en-GB" dirty="0">
                <a:solidFill>
                  <a:schemeClr val="tx1"/>
                </a:solidFill>
                <a:effectLst/>
              </a:rPr>
              <a:t> </a:t>
            </a:r>
            <a:r>
              <a:rPr lang="en-GB" dirty="0" err="1">
                <a:solidFill>
                  <a:schemeClr val="tx1"/>
                </a:solidFill>
                <a:effectLst/>
              </a:rPr>
              <a:t>vsebin</a:t>
            </a:r>
            <a:r>
              <a:rPr lang="en-GB" dirty="0">
                <a:solidFill>
                  <a:schemeClr val="tx1"/>
                </a:solidFill>
                <a:effectLst/>
              </a:rPr>
              <a:t>: </a:t>
            </a:r>
            <a:br>
              <a:rPr lang="en-GB" dirty="0">
                <a:solidFill>
                  <a:schemeClr val="tx1"/>
                </a:solidFill>
                <a:effectLst/>
              </a:rPr>
            </a:br>
            <a:r>
              <a:rPr lang="en-GB" i="1" dirty="0" err="1">
                <a:solidFill>
                  <a:schemeClr val="tx1"/>
                </a:solidFill>
                <a:effectLst/>
              </a:rPr>
              <a:t>Analizira</a:t>
            </a:r>
            <a:r>
              <a:rPr lang="en-GB" i="1" dirty="0">
                <a:solidFill>
                  <a:schemeClr val="tx1"/>
                </a:solidFill>
                <a:effectLst/>
              </a:rPr>
              <a:t>, </a:t>
            </a:r>
            <a:r>
              <a:rPr lang="en-GB" i="1" dirty="0" err="1">
                <a:solidFill>
                  <a:schemeClr val="tx1"/>
                </a:solidFill>
                <a:effectLst/>
              </a:rPr>
              <a:t>primerja</a:t>
            </a:r>
            <a:r>
              <a:rPr lang="en-GB" i="1" dirty="0">
                <a:solidFill>
                  <a:schemeClr val="tx1"/>
                </a:solidFill>
                <a:effectLst/>
              </a:rPr>
              <a:t> in </a:t>
            </a:r>
            <a:r>
              <a:rPr lang="en-GB" i="1" dirty="0" err="1">
                <a:solidFill>
                  <a:schemeClr val="tx1"/>
                </a:solidFill>
                <a:effectLst/>
              </a:rPr>
              <a:t>kritično</a:t>
            </a:r>
            <a:r>
              <a:rPr lang="en-GB" i="1" dirty="0">
                <a:solidFill>
                  <a:schemeClr val="tx1"/>
                </a:solidFill>
                <a:effectLst/>
              </a:rPr>
              <a:t> </a:t>
            </a:r>
            <a:r>
              <a:rPr lang="en-GB" i="1" dirty="0" err="1">
                <a:solidFill>
                  <a:schemeClr val="tx1"/>
                </a:solidFill>
                <a:effectLst/>
              </a:rPr>
              <a:t>vrednoti</a:t>
            </a:r>
            <a:r>
              <a:rPr lang="en-GB" i="1" dirty="0">
                <a:solidFill>
                  <a:schemeClr val="tx1"/>
                </a:solidFill>
                <a:effectLst/>
              </a:rPr>
              <a:t> </a:t>
            </a:r>
            <a:r>
              <a:rPr lang="en-GB" i="1" dirty="0" err="1">
                <a:solidFill>
                  <a:schemeClr val="tx1"/>
                </a:solidFill>
                <a:effectLst/>
              </a:rPr>
              <a:t>verodostojnost</a:t>
            </a:r>
            <a:r>
              <a:rPr lang="en-GB" i="1" dirty="0">
                <a:solidFill>
                  <a:schemeClr val="tx1"/>
                </a:solidFill>
                <a:effectLst/>
              </a:rPr>
              <a:t> in </a:t>
            </a:r>
            <a:r>
              <a:rPr lang="en-GB" i="1" dirty="0" err="1">
                <a:solidFill>
                  <a:schemeClr val="tx1"/>
                </a:solidFill>
                <a:effectLst/>
              </a:rPr>
              <a:t>zanesljivost</a:t>
            </a:r>
            <a:r>
              <a:rPr lang="en-GB" i="1" dirty="0">
                <a:solidFill>
                  <a:schemeClr val="tx1"/>
                </a:solidFill>
                <a:effectLst/>
              </a:rPr>
              <a:t> </a:t>
            </a:r>
            <a:r>
              <a:rPr lang="en-GB" i="1" dirty="0" err="1">
                <a:solidFill>
                  <a:schemeClr val="tx1"/>
                </a:solidFill>
                <a:effectLst/>
              </a:rPr>
              <a:t>podatkov</a:t>
            </a:r>
            <a:r>
              <a:rPr lang="en-GB" i="1" dirty="0">
                <a:solidFill>
                  <a:schemeClr val="tx1"/>
                </a:solidFill>
                <a:effectLst/>
              </a:rPr>
              <a:t>, </a:t>
            </a:r>
            <a:r>
              <a:rPr lang="en-GB" i="1" dirty="0" err="1">
                <a:solidFill>
                  <a:schemeClr val="tx1"/>
                </a:solidFill>
                <a:effectLst/>
              </a:rPr>
              <a:t>informacij</a:t>
            </a:r>
            <a:r>
              <a:rPr lang="en-GB" i="1" dirty="0">
                <a:solidFill>
                  <a:schemeClr val="tx1"/>
                </a:solidFill>
                <a:effectLst/>
              </a:rPr>
              <a:t> in </a:t>
            </a:r>
            <a:r>
              <a:rPr lang="en-GB" i="1" dirty="0" err="1">
                <a:solidFill>
                  <a:schemeClr val="tx1"/>
                </a:solidFill>
                <a:effectLst/>
              </a:rPr>
              <a:t>digitalnih</a:t>
            </a:r>
            <a:r>
              <a:rPr lang="en-GB" i="1" dirty="0">
                <a:solidFill>
                  <a:schemeClr val="tx1"/>
                </a:solidFill>
                <a:effectLst/>
              </a:rPr>
              <a:t> </a:t>
            </a:r>
            <a:r>
              <a:rPr lang="en-GB" i="1" dirty="0" err="1">
                <a:solidFill>
                  <a:schemeClr val="tx1"/>
                </a:solidFill>
                <a:effectLst/>
              </a:rPr>
              <a:t>vsebin</a:t>
            </a:r>
            <a:r>
              <a:rPr lang="en-GB" i="1" dirty="0">
                <a:solidFill>
                  <a:schemeClr val="tx1"/>
                </a:solidFill>
                <a:effectLst/>
              </a:rPr>
              <a:t> </a:t>
            </a: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13396167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E35162-8A43-DD94-7C58-0858BC576C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I" dirty="0"/>
              <a:t>Vprašanja, diskusija …</a:t>
            </a:r>
          </a:p>
        </p:txBody>
      </p:sp>
      <p:pic>
        <p:nvPicPr>
          <p:cNvPr id="2050" name="Picture 2" descr="diskusija - Terraforming">
            <a:extLst>
              <a:ext uri="{FF2B5EF4-FFF2-40B4-BE49-F238E27FC236}">
                <a16:creationId xmlns:a16="http://schemas.microsoft.com/office/drawing/2014/main" id="{3D0F93AD-6138-E6C0-3F77-41A7A65C4E84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3675" y="1431711"/>
            <a:ext cx="6431756" cy="5209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711911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D37DE1-D728-2F08-0661-CD1D8E5819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389" y="511774"/>
            <a:ext cx="10824411" cy="4685868"/>
          </a:xfrm>
        </p:spPr>
        <p:txBody>
          <a:bodyPr>
            <a:normAutofit/>
          </a:bodyPr>
          <a:lstStyle/>
          <a:p>
            <a:r>
              <a:rPr lang="sl-SI" dirty="0"/>
              <a:t>Veliko uspeha </a:t>
            </a:r>
            <a:br>
              <a:rPr lang="sl-SI" dirty="0"/>
            </a:br>
            <a:r>
              <a:rPr lang="sl-SI" dirty="0"/>
              <a:t>vam želim </a:t>
            </a:r>
            <a:br>
              <a:rPr lang="sl-SI" dirty="0"/>
            </a:br>
            <a:r>
              <a:rPr lang="sl-SI" dirty="0"/>
              <a:t>na digitalnih </a:t>
            </a:r>
            <a:br>
              <a:rPr lang="sl-SI" dirty="0"/>
            </a:br>
            <a:r>
              <a:rPr lang="sl-SI" dirty="0"/>
              <a:t>in analognih </a:t>
            </a:r>
            <a:br>
              <a:rPr lang="sl-SI" dirty="0"/>
            </a:br>
            <a:r>
              <a:rPr lang="sl-SI" dirty="0"/>
              <a:t>poteh! 😉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6D641740-F552-499D-6B9F-8147EF88B43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8959" y="854242"/>
            <a:ext cx="7494841" cy="5621132"/>
          </a:xfrm>
        </p:spPr>
      </p:pic>
    </p:spTree>
    <p:extLst>
      <p:ext uri="{BB962C8B-B14F-4D97-AF65-F5344CB8AC3E}">
        <p14:creationId xmlns:p14="http://schemas.microsoft.com/office/powerpoint/2010/main" val="38530167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C7FD40-0177-5148-C55C-709BF396F7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Kaj</a:t>
            </a:r>
            <a:r>
              <a:rPr lang="en-GB" dirty="0"/>
              <a:t> so </a:t>
            </a:r>
            <a:r>
              <a:rPr lang="en-GB" dirty="0" err="1"/>
              <a:t>digitalne</a:t>
            </a:r>
            <a:r>
              <a:rPr lang="en-GB" dirty="0"/>
              <a:t> </a:t>
            </a:r>
            <a:r>
              <a:rPr lang="en-GB" dirty="0" err="1"/>
              <a:t>kompetence</a:t>
            </a:r>
            <a:r>
              <a:rPr lang="en-GB" dirty="0"/>
              <a:t>?</a:t>
            </a:r>
            <a:endParaRPr lang="en-SI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B0C755-B761-B08D-64E2-AA2509C112B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GB" dirty="0" err="1"/>
              <a:t>Sposobnost</a:t>
            </a:r>
            <a:r>
              <a:rPr lang="en-GB" dirty="0"/>
              <a:t> </a:t>
            </a:r>
            <a:r>
              <a:rPr lang="en-GB" dirty="0" err="1"/>
              <a:t>učinkovite</a:t>
            </a:r>
            <a:r>
              <a:rPr lang="en-GB" dirty="0"/>
              <a:t> </a:t>
            </a:r>
            <a:r>
              <a:rPr lang="en-GB" dirty="0" err="1"/>
              <a:t>uporabe</a:t>
            </a:r>
            <a:r>
              <a:rPr lang="en-GB" dirty="0"/>
              <a:t> </a:t>
            </a:r>
            <a:r>
              <a:rPr lang="en-GB" dirty="0" err="1"/>
              <a:t>digitalnih</a:t>
            </a:r>
            <a:r>
              <a:rPr lang="en-GB" dirty="0"/>
              <a:t> </a:t>
            </a:r>
            <a:r>
              <a:rPr lang="en-GB" dirty="0" err="1"/>
              <a:t>tehnologij</a:t>
            </a:r>
            <a:endParaRPr lang="en-GB" dirty="0"/>
          </a:p>
          <a:p>
            <a:r>
              <a:rPr lang="en-GB" dirty="0" err="1"/>
              <a:t>Kritično</a:t>
            </a:r>
            <a:r>
              <a:rPr lang="en-GB" dirty="0"/>
              <a:t> </a:t>
            </a:r>
            <a:r>
              <a:rPr lang="en-GB" dirty="0" err="1"/>
              <a:t>vrednotenje</a:t>
            </a:r>
            <a:r>
              <a:rPr lang="en-GB" dirty="0"/>
              <a:t> </a:t>
            </a:r>
            <a:r>
              <a:rPr lang="en-GB" dirty="0" err="1"/>
              <a:t>informacij</a:t>
            </a:r>
            <a:endParaRPr lang="en-GB" dirty="0"/>
          </a:p>
          <a:p>
            <a:r>
              <a:rPr lang="en-GB" dirty="0" err="1"/>
              <a:t>Odgovorna</a:t>
            </a:r>
            <a:r>
              <a:rPr lang="en-GB" dirty="0"/>
              <a:t> in </a:t>
            </a:r>
            <a:r>
              <a:rPr lang="en-GB" dirty="0" err="1"/>
              <a:t>ustrezna</a:t>
            </a:r>
            <a:r>
              <a:rPr lang="en-GB" dirty="0"/>
              <a:t> </a:t>
            </a:r>
            <a:r>
              <a:rPr lang="en-GB" dirty="0" err="1"/>
              <a:t>uporaba</a:t>
            </a:r>
            <a:r>
              <a:rPr lang="en-GB" dirty="0"/>
              <a:t> </a:t>
            </a:r>
            <a:r>
              <a:rPr lang="en-GB" dirty="0" err="1"/>
              <a:t>virov</a:t>
            </a:r>
            <a:endParaRPr lang="en-GB" dirty="0"/>
          </a:p>
          <a:p>
            <a:r>
              <a:rPr lang="en-GB" dirty="0" err="1"/>
              <a:t>Ustvarjanje</a:t>
            </a:r>
            <a:r>
              <a:rPr lang="en-GB" dirty="0"/>
              <a:t> </a:t>
            </a:r>
            <a:r>
              <a:rPr lang="en-GB" dirty="0" err="1"/>
              <a:t>novega</a:t>
            </a:r>
            <a:r>
              <a:rPr lang="en-GB" dirty="0"/>
              <a:t> </a:t>
            </a:r>
            <a:r>
              <a:rPr lang="en-GB" dirty="0" err="1"/>
              <a:t>znanja</a:t>
            </a:r>
            <a:r>
              <a:rPr lang="en-GB" dirty="0"/>
              <a:t> z </a:t>
            </a:r>
            <a:r>
              <a:rPr lang="en-GB" dirty="0" err="1"/>
              <a:t>uporabo</a:t>
            </a:r>
            <a:r>
              <a:rPr lang="en-GB" dirty="0"/>
              <a:t> </a:t>
            </a:r>
            <a:r>
              <a:rPr lang="en-GB" dirty="0" err="1"/>
              <a:t>digitalnih</a:t>
            </a:r>
            <a:r>
              <a:rPr lang="en-GB" dirty="0"/>
              <a:t> </a:t>
            </a:r>
            <a:r>
              <a:rPr lang="en-GB" dirty="0" err="1"/>
              <a:t>orodij</a:t>
            </a:r>
            <a:endParaRPr lang="en-GB" dirty="0"/>
          </a:p>
          <a:p>
            <a:endParaRPr lang="en-SI" dirty="0"/>
          </a:p>
        </p:txBody>
      </p:sp>
      <p:pic>
        <p:nvPicPr>
          <p:cNvPr id="1026" name="Picture 2" descr="Digitalna bralnica: Referenčni okviri kompetenc - Zavod RS za šolstvo">
            <a:extLst>
              <a:ext uri="{FF2B5EF4-FFF2-40B4-BE49-F238E27FC236}">
                <a16:creationId xmlns:a16="http://schemas.microsoft.com/office/drawing/2014/main" id="{261B7E47-7C45-0C18-05A9-8C28B7ABE1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8374" y="4001294"/>
            <a:ext cx="3502501" cy="2475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53883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CA3CED-DD14-B6B3-88C9-AD7AC92CAC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Seminarska</a:t>
            </a:r>
            <a:r>
              <a:rPr lang="en-GB" dirty="0"/>
              <a:t> </a:t>
            </a:r>
            <a:r>
              <a:rPr lang="en-GB" dirty="0" err="1"/>
              <a:t>naloga</a:t>
            </a:r>
            <a:r>
              <a:rPr lang="en-GB" dirty="0"/>
              <a:t> </a:t>
            </a:r>
            <a:r>
              <a:rPr lang="en-GB" dirty="0" err="1"/>
              <a:t>kot</a:t>
            </a:r>
            <a:r>
              <a:rPr lang="en-GB" dirty="0"/>
              <a:t> </a:t>
            </a:r>
            <a:r>
              <a:rPr lang="en-GB" dirty="0" err="1"/>
              <a:t>raziskovalni</a:t>
            </a:r>
            <a:r>
              <a:rPr lang="en-GB" dirty="0"/>
              <a:t> </a:t>
            </a:r>
            <a:r>
              <a:rPr lang="en-GB" dirty="0" err="1"/>
              <a:t>proces</a:t>
            </a:r>
            <a:endParaRPr lang="en-SI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F9A853-CB4D-C939-A79E-99F9ED18D6B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1. </a:t>
            </a:r>
            <a:r>
              <a:rPr lang="en-GB" dirty="0" err="1"/>
              <a:t>Izbira</a:t>
            </a:r>
            <a:r>
              <a:rPr lang="en-GB" dirty="0"/>
              <a:t> </a:t>
            </a:r>
            <a:r>
              <a:rPr lang="en-GB" dirty="0" err="1"/>
              <a:t>teme</a:t>
            </a:r>
            <a:endParaRPr lang="en-GB" dirty="0"/>
          </a:p>
          <a:p>
            <a:pPr marL="0" indent="0">
              <a:buNone/>
            </a:pPr>
            <a:r>
              <a:rPr lang="en-GB" dirty="0"/>
              <a:t>2. </a:t>
            </a:r>
            <a:r>
              <a:rPr lang="en-GB" dirty="0" err="1"/>
              <a:t>Oblikovanje</a:t>
            </a:r>
            <a:r>
              <a:rPr lang="en-GB" dirty="0"/>
              <a:t> </a:t>
            </a:r>
            <a:r>
              <a:rPr lang="en-GB" dirty="0" err="1"/>
              <a:t>raziskovalnega</a:t>
            </a:r>
            <a:r>
              <a:rPr lang="en-GB" dirty="0"/>
              <a:t> </a:t>
            </a:r>
            <a:r>
              <a:rPr lang="en-GB" dirty="0" err="1"/>
              <a:t>vprašanja</a:t>
            </a:r>
            <a:endParaRPr lang="en-GB" dirty="0"/>
          </a:p>
          <a:p>
            <a:pPr marL="0" indent="0">
              <a:buNone/>
            </a:pPr>
            <a:r>
              <a:rPr lang="en-GB" dirty="0"/>
              <a:t>3. </a:t>
            </a:r>
            <a:r>
              <a:rPr lang="en-GB" dirty="0" err="1"/>
              <a:t>Iskanje</a:t>
            </a:r>
            <a:r>
              <a:rPr lang="en-GB" dirty="0"/>
              <a:t> </a:t>
            </a:r>
            <a:r>
              <a:rPr lang="en-GB" dirty="0" err="1"/>
              <a:t>virov</a:t>
            </a:r>
            <a:endParaRPr lang="en-GB" dirty="0"/>
          </a:p>
          <a:p>
            <a:pPr marL="0" indent="0">
              <a:buNone/>
            </a:pPr>
            <a:r>
              <a:rPr lang="en-GB" dirty="0"/>
              <a:t>4. </a:t>
            </a:r>
            <a:r>
              <a:rPr lang="en-GB" dirty="0" err="1"/>
              <a:t>Analiza</a:t>
            </a:r>
            <a:r>
              <a:rPr lang="en-GB" dirty="0"/>
              <a:t> </a:t>
            </a:r>
            <a:r>
              <a:rPr lang="en-GB" dirty="0" err="1"/>
              <a:t>informacij</a:t>
            </a:r>
            <a:endParaRPr lang="en-GB" dirty="0"/>
          </a:p>
          <a:p>
            <a:pPr marL="0" indent="0">
              <a:buNone/>
            </a:pPr>
            <a:r>
              <a:rPr lang="en-GB" dirty="0"/>
              <a:t>5. </a:t>
            </a:r>
            <a:r>
              <a:rPr lang="en-GB" dirty="0" err="1"/>
              <a:t>Pisanje</a:t>
            </a:r>
            <a:r>
              <a:rPr lang="en-GB" dirty="0"/>
              <a:t> </a:t>
            </a:r>
            <a:r>
              <a:rPr lang="en-GB" dirty="0" err="1"/>
              <a:t>naloge</a:t>
            </a:r>
            <a:endParaRPr lang="en-GB" dirty="0"/>
          </a:p>
          <a:p>
            <a:pPr marL="0" indent="0">
              <a:buNone/>
            </a:pPr>
            <a:r>
              <a:rPr lang="en-GB" dirty="0"/>
              <a:t>6. </a:t>
            </a:r>
            <a:r>
              <a:rPr lang="en-GB" dirty="0" err="1"/>
              <a:t>Ustrezna</a:t>
            </a:r>
            <a:r>
              <a:rPr lang="en-GB" dirty="0"/>
              <a:t> </a:t>
            </a:r>
            <a:r>
              <a:rPr lang="en-GB" dirty="0" err="1"/>
              <a:t>navedba</a:t>
            </a:r>
            <a:r>
              <a:rPr lang="en-GB" dirty="0"/>
              <a:t> </a:t>
            </a:r>
            <a:r>
              <a:rPr lang="en-GB" dirty="0" err="1"/>
              <a:t>virov</a:t>
            </a:r>
            <a:endParaRPr lang="en-GB" dirty="0"/>
          </a:p>
          <a:p>
            <a:pPr marL="0" indent="0">
              <a:buNone/>
            </a:pPr>
            <a:endParaRPr lang="en-SI" dirty="0"/>
          </a:p>
        </p:txBody>
      </p:sp>
      <p:pic>
        <p:nvPicPr>
          <p:cNvPr id="3074" name="Picture 2" descr="Raziskovanje">
            <a:extLst>
              <a:ext uri="{FF2B5EF4-FFF2-40B4-BE49-F238E27FC236}">
                <a16:creationId xmlns:a16="http://schemas.microsoft.com/office/drawing/2014/main" id="{115BBEC1-678C-7B84-352F-BFBF7BA6FB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7081" y="3151188"/>
            <a:ext cx="4226718" cy="2817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63896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F79541-04C4-5B43-D330-914F71F145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Oblikovanje</a:t>
            </a:r>
            <a:r>
              <a:rPr lang="en-GB" dirty="0"/>
              <a:t> </a:t>
            </a:r>
            <a:r>
              <a:rPr lang="en-GB" dirty="0" err="1"/>
              <a:t>raziskovalnega</a:t>
            </a:r>
            <a:r>
              <a:rPr lang="en-GB" dirty="0"/>
              <a:t> </a:t>
            </a:r>
            <a:r>
              <a:rPr lang="en-GB" dirty="0" err="1"/>
              <a:t>vprašanja</a:t>
            </a:r>
            <a:endParaRPr lang="en-SI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92D113-8906-97D8-E2AC-ACCFDE23E71B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 err="1"/>
              <a:t>Tema</a:t>
            </a:r>
            <a:r>
              <a:rPr lang="en-GB" dirty="0"/>
              <a:t>: </a:t>
            </a:r>
            <a:r>
              <a:rPr lang="en-GB" dirty="0" err="1"/>
              <a:t>Zgodovina</a:t>
            </a:r>
            <a:r>
              <a:rPr lang="en-GB" dirty="0"/>
              <a:t> </a:t>
            </a:r>
          </a:p>
          <a:p>
            <a:pPr marL="0" indent="0">
              <a:buNone/>
            </a:pPr>
            <a:r>
              <a:rPr lang="en-GB" dirty="0"/>
              <a:t>Primer </a:t>
            </a:r>
            <a:r>
              <a:rPr lang="en-GB" dirty="0" err="1"/>
              <a:t>vprašanja</a:t>
            </a:r>
            <a:r>
              <a:rPr lang="en-GB" dirty="0"/>
              <a:t>:</a:t>
            </a:r>
          </a:p>
          <a:p>
            <a:r>
              <a:rPr lang="en-GB" dirty="0" err="1"/>
              <a:t>Kaj</a:t>
            </a:r>
            <a:r>
              <a:rPr lang="en-GB" dirty="0"/>
              <a:t> je </a:t>
            </a:r>
            <a:r>
              <a:rPr lang="en-GB" dirty="0" err="1"/>
              <a:t>bilo</a:t>
            </a:r>
            <a:r>
              <a:rPr lang="en-GB" dirty="0"/>
              <a:t> </a:t>
            </a:r>
            <a:r>
              <a:rPr lang="en-GB" dirty="0" err="1"/>
              <a:t>značilno</a:t>
            </a:r>
            <a:r>
              <a:rPr lang="en-GB" dirty="0"/>
              <a:t> za </a:t>
            </a:r>
            <a:r>
              <a:rPr lang="en-GB" dirty="0" err="1"/>
              <a:t>umetnost</a:t>
            </a:r>
            <a:r>
              <a:rPr lang="en-GB" dirty="0"/>
              <a:t> </a:t>
            </a:r>
            <a:r>
              <a:rPr lang="en-GB" dirty="0" err="1"/>
              <a:t>praljudi</a:t>
            </a:r>
            <a:r>
              <a:rPr lang="en-GB" dirty="0"/>
              <a:t>?</a:t>
            </a:r>
          </a:p>
          <a:p>
            <a:r>
              <a:rPr lang="en-GB" dirty="0" err="1"/>
              <a:t>Kakšen</a:t>
            </a:r>
            <a:r>
              <a:rPr lang="en-GB" dirty="0"/>
              <a:t> </a:t>
            </a:r>
            <a:r>
              <a:rPr lang="en-GB" dirty="0" err="1"/>
              <a:t>vpliv</a:t>
            </a:r>
            <a:r>
              <a:rPr lang="en-GB" dirty="0"/>
              <a:t> </a:t>
            </a:r>
            <a:r>
              <a:rPr lang="en-GB" dirty="0" err="1"/>
              <a:t>na</a:t>
            </a:r>
            <a:r>
              <a:rPr lang="en-GB" dirty="0"/>
              <a:t> </a:t>
            </a:r>
            <a:r>
              <a:rPr lang="en-GB" dirty="0" err="1"/>
              <a:t>življenje</a:t>
            </a:r>
            <a:r>
              <a:rPr lang="en-GB" dirty="0"/>
              <a:t> </a:t>
            </a:r>
            <a:r>
              <a:rPr lang="en-GB" dirty="0" err="1"/>
              <a:t>ljudi</a:t>
            </a:r>
            <a:r>
              <a:rPr lang="en-GB" dirty="0"/>
              <a:t> je </a:t>
            </a:r>
            <a:r>
              <a:rPr lang="en-GB" dirty="0" err="1"/>
              <a:t>imela</a:t>
            </a:r>
            <a:r>
              <a:rPr lang="en-GB" dirty="0"/>
              <a:t> </a:t>
            </a:r>
            <a:r>
              <a:rPr lang="en-GB" dirty="0" err="1"/>
              <a:t>industrijska</a:t>
            </a:r>
            <a:r>
              <a:rPr lang="en-GB" dirty="0"/>
              <a:t> </a:t>
            </a:r>
            <a:r>
              <a:rPr lang="en-GB" dirty="0" err="1"/>
              <a:t>revolucija</a:t>
            </a:r>
            <a:r>
              <a:rPr lang="en-GB" dirty="0"/>
              <a:t>?</a:t>
            </a:r>
          </a:p>
          <a:p>
            <a:endParaRPr lang="en-GB" dirty="0"/>
          </a:p>
          <a:p>
            <a:r>
              <a:rPr lang="en-GB" dirty="0" err="1"/>
              <a:t>Vprašanje</a:t>
            </a:r>
            <a:r>
              <a:rPr lang="en-GB" dirty="0"/>
              <a:t> </a:t>
            </a:r>
            <a:r>
              <a:rPr lang="en-GB" dirty="0" err="1"/>
              <a:t>naj</a:t>
            </a:r>
            <a:r>
              <a:rPr lang="en-GB" dirty="0"/>
              <a:t> </a:t>
            </a:r>
            <a:r>
              <a:rPr lang="en-GB" dirty="0" err="1"/>
              <a:t>bo</a:t>
            </a:r>
            <a:r>
              <a:rPr lang="en-GB" dirty="0"/>
              <a:t> </a:t>
            </a:r>
            <a:r>
              <a:rPr lang="en-GB" dirty="0" err="1"/>
              <a:t>jasno</a:t>
            </a:r>
            <a:r>
              <a:rPr lang="en-GB" dirty="0"/>
              <a:t> in </a:t>
            </a:r>
            <a:r>
              <a:rPr lang="en-GB" dirty="0" err="1"/>
              <a:t>konkretno</a:t>
            </a:r>
            <a:r>
              <a:rPr lang="en-GB" dirty="0"/>
              <a:t>!</a:t>
            </a:r>
          </a:p>
          <a:p>
            <a:endParaRPr lang="en-SI" dirty="0"/>
          </a:p>
        </p:txBody>
      </p:sp>
      <p:pic>
        <p:nvPicPr>
          <p:cNvPr id="4098" name="Picture 2" descr="Raziskovalno vprašanje -">
            <a:extLst>
              <a:ext uri="{FF2B5EF4-FFF2-40B4-BE49-F238E27FC236}">
                <a16:creationId xmlns:a16="http://schemas.microsoft.com/office/drawing/2014/main" id="{8E54B609-BCE4-C661-B9C8-096F08D673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2474" y="3993930"/>
            <a:ext cx="3260698" cy="2559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98359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ED803E-9DC5-FB10-0147-0E3512B116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Iskanje</a:t>
            </a:r>
            <a:r>
              <a:rPr lang="en-GB" dirty="0"/>
              <a:t> </a:t>
            </a:r>
            <a:r>
              <a:rPr lang="en-GB" dirty="0" err="1"/>
              <a:t>informacij</a:t>
            </a:r>
            <a:endParaRPr lang="en-SI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D1A75E-8978-8C1E-3849-4A49F619F719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 err="1"/>
              <a:t>Dijaki</a:t>
            </a:r>
            <a:r>
              <a:rPr lang="en-GB" dirty="0"/>
              <a:t> </a:t>
            </a:r>
            <a:r>
              <a:rPr lang="en-GB" dirty="0" err="1"/>
              <a:t>naj</a:t>
            </a:r>
            <a:r>
              <a:rPr lang="en-GB" dirty="0"/>
              <a:t> </a:t>
            </a:r>
            <a:r>
              <a:rPr lang="en-GB" dirty="0" err="1"/>
              <a:t>uporabljajo</a:t>
            </a:r>
            <a:r>
              <a:rPr lang="en-GB" dirty="0"/>
              <a:t> </a:t>
            </a:r>
            <a:r>
              <a:rPr lang="en-GB" dirty="0" err="1"/>
              <a:t>različne</a:t>
            </a:r>
            <a:r>
              <a:rPr lang="en-GB" dirty="0"/>
              <a:t> </a:t>
            </a:r>
            <a:r>
              <a:rPr lang="en-GB" dirty="0" err="1"/>
              <a:t>vire</a:t>
            </a:r>
            <a:r>
              <a:rPr lang="en-GB" dirty="0"/>
              <a:t>:</a:t>
            </a:r>
          </a:p>
          <a:p>
            <a:pPr marL="0" indent="0">
              <a:buNone/>
            </a:pPr>
            <a:r>
              <a:rPr lang="en-GB" dirty="0"/>
              <a:t>• </a:t>
            </a:r>
            <a:r>
              <a:rPr lang="en-GB" dirty="0" err="1"/>
              <a:t>knjige</a:t>
            </a:r>
            <a:endParaRPr lang="en-GB" dirty="0"/>
          </a:p>
          <a:p>
            <a:pPr marL="0" indent="0">
              <a:buNone/>
            </a:pPr>
            <a:r>
              <a:rPr lang="en-GB" dirty="0"/>
              <a:t>• </a:t>
            </a:r>
            <a:r>
              <a:rPr lang="en-GB" dirty="0" err="1"/>
              <a:t>znanstvene</a:t>
            </a:r>
            <a:r>
              <a:rPr lang="en-GB" dirty="0"/>
              <a:t> </a:t>
            </a:r>
            <a:r>
              <a:rPr lang="en-GB" dirty="0" err="1"/>
              <a:t>članke</a:t>
            </a:r>
            <a:endParaRPr lang="en-GB" dirty="0"/>
          </a:p>
          <a:p>
            <a:pPr marL="0" indent="0">
              <a:buNone/>
            </a:pPr>
            <a:r>
              <a:rPr lang="en-GB" dirty="0"/>
              <a:t>• </a:t>
            </a:r>
            <a:r>
              <a:rPr lang="en-GB" dirty="0" err="1"/>
              <a:t>strokovne</a:t>
            </a:r>
            <a:r>
              <a:rPr lang="en-GB" dirty="0"/>
              <a:t> </a:t>
            </a:r>
            <a:r>
              <a:rPr lang="en-GB" dirty="0" err="1"/>
              <a:t>portale</a:t>
            </a:r>
            <a:endParaRPr lang="en-GB" dirty="0"/>
          </a:p>
          <a:p>
            <a:pPr marL="0" indent="0">
              <a:buNone/>
            </a:pPr>
            <a:r>
              <a:rPr lang="en-GB" dirty="0"/>
              <a:t>• </a:t>
            </a:r>
            <a:r>
              <a:rPr lang="en-GB" dirty="0" err="1"/>
              <a:t>statistične</a:t>
            </a:r>
            <a:r>
              <a:rPr lang="en-GB" dirty="0"/>
              <a:t> </a:t>
            </a:r>
            <a:r>
              <a:rPr lang="en-GB" dirty="0" err="1"/>
              <a:t>baze</a:t>
            </a:r>
            <a:endParaRPr lang="en-GB" dirty="0"/>
          </a:p>
          <a:p>
            <a:pPr marL="0" indent="0">
              <a:buNone/>
            </a:pPr>
            <a:r>
              <a:rPr lang="en-GB" dirty="0"/>
              <a:t>• </a:t>
            </a:r>
            <a:r>
              <a:rPr lang="en-GB" dirty="0" err="1"/>
              <a:t>digitalne</a:t>
            </a:r>
            <a:r>
              <a:rPr lang="en-GB" dirty="0"/>
              <a:t> </a:t>
            </a:r>
            <a:r>
              <a:rPr lang="en-GB" dirty="0" err="1"/>
              <a:t>knjižnice</a:t>
            </a:r>
            <a:r>
              <a:rPr lang="en-GB" dirty="0"/>
              <a:t> (</a:t>
            </a:r>
            <a:r>
              <a:rPr lang="en-GB" dirty="0" err="1"/>
              <a:t>cobiss</a:t>
            </a:r>
            <a:r>
              <a:rPr lang="en-GB" dirty="0"/>
              <a:t>)</a:t>
            </a:r>
            <a:endParaRPr lang="en-SI" dirty="0"/>
          </a:p>
        </p:txBody>
      </p:sp>
      <p:pic>
        <p:nvPicPr>
          <p:cNvPr id="2050" name="Picture 2" descr="COBISS Ela">
            <a:extLst>
              <a:ext uri="{FF2B5EF4-FFF2-40B4-BE49-F238E27FC236}">
                <a16:creationId xmlns:a16="http://schemas.microsoft.com/office/drawing/2014/main" id="{9C1EDFEF-1E25-BD2D-8F94-6D3F4D29A5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998" y="3131344"/>
            <a:ext cx="4673600" cy="1739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7068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1FEC05-E68F-F34D-4847-268A748B54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Strategije</a:t>
            </a:r>
            <a:r>
              <a:rPr lang="en-GB" dirty="0"/>
              <a:t> </a:t>
            </a:r>
            <a:r>
              <a:rPr lang="en-GB" dirty="0" err="1"/>
              <a:t>digitalnega</a:t>
            </a:r>
            <a:r>
              <a:rPr lang="en-GB" dirty="0"/>
              <a:t> </a:t>
            </a:r>
            <a:r>
              <a:rPr lang="en-GB" dirty="0" err="1"/>
              <a:t>raziskovanja</a:t>
            </a:r>
            <a:endParaRPr lang="en-SI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5DB640-6482-952E-00C8-5B646DC32D09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GB" dirty="0" err="1"/>
              <a:t>uporaba</a:t>
            </a:r>
            <a:r>
              <a:rPr lang="en-GB" dirty="0"/>
              <a:t> </a:t>
            </a:r>
            <a:r>
              <a:rPr lang="en-GB" dirty="0" err="1"/>
              <a:t>ključnih</a:t>
            </a:r>
            <a:r>
              <a:rPr lang="en-GB" dirty="0"/>
              <a:t> </a:t>
            </a:r>
            <a:r>
              <a:rPr lang="en-GB" dirty="0" err="1"/>
              <a:t>besed</a:t>
            </a:r>
            <a:endParaRPr lang="en-GB" dirty="0"/>
          </a:p>
          <a:p>
            <a:r>
              <a:rPr lang="en-GB" dirty="0" err="1"/>
              <a:t>kombiniranje</a:t>
            </a:r>
            <a:r>
              <a:rPr lang="en-GB" dirty="0"/>
              <a:t> </a:t>
            </a:r>
            <a:r>
              <a:rPr lang="en-GB" dirty="0" err="1"/>
              <a:t>pojmov</a:t>
            </a:r>
            <a:endParaRPr lang="en-GB" dirty="0"/>
          </a:p>
          <a:p>
            <a:r>
              <a:rPr lang="en-GB" dirty="0" err="1"/>
              <a:t>uporaba</a:t>
            </a:r>
            <a:r>
              <a:rPr lang="en-GB" dirty="0"/>
              <a:t> </a:t>
            </a:r>
            <a:r>
              <a:rPr lang="en-GB" dirty="0" err="1"/>
              <a:t>več</a:t>
            </a:r>
            <a:r>
              <a:rPr lang="en-GB" dirty="0"/>
              <a:t> </a:t>
            </a:r>
            <a:r>
              <a:rPr lang="en-GB" dirty="0" err="1"/>
              <a:t>različnih</a:t>
            </a:r>
            <a:r>
              <a:rPr lang="en-GB" dirty="0"/>
              <a:t> </a:t>
            </a:r>
            <a:r>
              <a:rPr lang="en-GB" dirty="0" err="1"/>
              <a:t>virov</a:t>
            </a:r>
            <a:endParaRPr lang="en-GB" dirty="0"/>
          </a:p>
          <a:p>
            <a:r>
              <a:rPr lang="en-GB" dirty="0" err="1"/>
              <a:t>preverjanje</a:t>
            </a:r>
            <a:r>
              <a:rPr lang="en-GB" dirty="0"/>
              <a:t> </a:t>
            </a:r>
            <a:r>
              <a:rPr lang="en-GB" dirty="0" err="1"/>
              <a:t>več</a:t>
            </a:r>
            <a:r>
              <a:rPr lang="en-GB" dirty="0"/>
              <a:t> </a:t>
            </a:r>
            <a:r>
              <a:rPr lang="en-GB" dirty="0" err="1"/>
              <a:t>perspektiv</a:t>
            </a:r>
            <a:endParaRPr lang="en-SI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C9F22DE-2010-A542-DA47-8EABB09DC2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2576" y="2362691"/>
            <a:ext cx="6432581" cy="3277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3726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D8492D-8382-0551-D780-E9F6AB8ED7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>
                <a:solidFill>
                  <a:srgbClr val="007A91"/>
                </a:solidFill>
              </a:rPr>
              <a:t>Kriteriji</a:t>
            </a:r>
            <a:r>
              <a:rPr lang="en-GB" dirty="0">
                <a:solidFill>
                  <a:srgbClr val="007A91"/>
                </a:solidFill>
              </a:rPr>
              <a:t> za </a:t>
            </a:r>
            <a:r>
              <a:rPr lang="en-GB" dirty="0" err="1">
                <a:solidFill>
                  <a:srgbClr val="007A91"/>
                </a:solidFill>
              </a:rPr>
              <a:t>vrednotenje</a:t>
            </a:r>
            <a:r>
              <a:rPr lang="en-GB" dirty="0">
                <a:solidFill>
                  <a:srgbClr val="007A91"/>
                </a:solidFill>
              </a:rPr>
              <a:t> </a:t>
            </a:r>
            <a:r>
              <a:rPr lang="en-GB" dirty="0" err="1">
                <a:solidFill>
                  <a:srgbClr val="007A91"/>
                </a:solidFill>
              </a:rPr>
              <a:t>zanesljivosti</a:t>
            </a:r>
            <a:r>
              <a:rPr lang="en-GB" dirty="0">
                <a:solidFill>
                  <a:srgbClr val="007A91"/>
                </a:solidFill>
              </a:rPr>
              <a:t> </a:t>
            </a:r>
            <a:r>
              <a:rPr lang="en-GB" dirty="0" err="1">
                <a:solidFill>
                  <a:srgbClr val="007A91"/>
                </a:solidFill>
              </a:rPr>
              <a:t>zgodovinskih</a:t>
            </a:r>
            <a:r>
              <a:rPr lang="en-GB" dirty="0">
                <a:solidFill>
                  <a:srgbClr val="007A91"/>
                </a:solidFill>
              </a:rPr>
              <a:t> </a:t>
            </a:r>
            <a:r>
              <a:rPr lang="en-GB" dirty="0" err="1">
                <a:solidFill>
                  <a:srgbClr val="007A91"/>
                </a:solidFill>
              </a:rPr>
              <a:t>virov</a:t>
            </a:r>
            <a:r>
              <a:rPr lang="en-GB" dirty="0">
                <a:solidFill>
                  <a:srgbClr val="007A91"/>
                </a:solidFill>
              </a:rPr>
              <a:t> in </a:t>
            </a:r>
            <a:r>
              <a:rPr lang="en-GB" dirty="0" err="1">
                <a:solidFill>
                  <a:srgbClr val="007A91"/>
                </a:solidFill>
              </a:rPr>
              <a:t>digitalnih</a:t>
            </a:r>
            <a:r>
              <a:rPr lang="en-GB" dirty="0">
                <a:solidFill>
                  <a:srgbClr val="007A91"/>
                </a:solidFill>
              </a:rPr>
              <a:t> </a:t>
            </a:r>
            <a:r>
              <a:rPr lang="en-GB" dirty="0" err="1">
                <a:solidFill>
                  <a:srgbClr val="007A91"/>
                </a:solidFill>
              </a:rPr>
              <a:t>virov</a:t>
            </a:r>
            <a:endParaRPr lang="en-SI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6AB5E1-1DAA-F0DB-10F5-18FDDC559FAF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GB" sz="2800" dirty="0" err="1"/>
              <a:t>Kdo</a:t>
            </a:r>
            <a:r>
              <a:rPr lang="en-GB" sz="2800" dirty="0"/>
              <a:t> je </a:t>
            </a:r>
            <a:r>
              <a:rPr lang="en-GB" sz="2800" dirty="0" err="1"/>
              <a:t>avtor</a:t>
            </a:r>
            <a:r>
              <a:rPr lang="en-GB" sz="2800" dirty="0"/>
              <a:t> oz. </a:t>
            </a:r>
            <a:r>
              <a:rPr lang="en-GB" sz="2800" dirty="0" err="1"/>
              <a:t>skrbnik</a:t>
            </a:r>
            <a:r>
              <a:rPr lang="en-GB" sz="2800" dirty="0"/>
              <a:t> </a:t>
            </a:r>
            <a:r>
              <a:rPr lang="en-GB" sz="2800" dirty="0" err="1"/>
              <a:t>spletne</a:t>
            </a:r>
            <a:r>
              <a:rPr lang="en-GB" sz="2800" dirty="0"/>
              <a:t> </a:t>
            </a:r>
            <a:r>
              <a:rPr lang="en-GB" sz="2800" dirty="0" err="1"/>
              <a:t>strani</a:t>
            </a:r>
            <a:r>
              <a:rPr lang="en-GB" sz="2800" dirty="0"/>
              <a:t>?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2800" dirty="0" err="1"/>
              <a:t>Kdo</a:t>
            </a:r>
            <a:r>
              <a:rPr lang="en-GB" sz="2800" dirty="0"/>
              <a:t> je </a:t>
            </a:r>
            <a:r>
              <a:rPr lang="en-GB" sz="2800" dirty="0" err="1"/>
              <a:t>avtor</a:t>
            </a:r>
            <a:r>
              <a:rPr lang="en-GB" sz="2800" dirty="0"/>
              <a:t> </a:t>
            </a:r>
            <a:r>
              <a:rPr lang="en-GB" sz="2800" dirty="0" err="1"/>
              <a:t>objavljenega</a:t>
            </a:r>
            <a:r>
              <a:rPr lang="en-GB" sz="2800" dirty="0"/>
              <a:t> </a:t>
            </a:r>
            <a:r>
              <a:rPr lang="en-GB" sz="2800" dirty="0" err="1"/>
              <a:t>gradiva</a:t>
            </a:r>
            <a:r>
              <a:rPr lang="en-GB" sz="2800" dirty="0"/>
              <a:t>?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2800" dirty="0"/>
              <a:t>Ali so </a:t>
            </a:r>
            <a:r>
              <a:rPr lang="en-GB" sz="2800" dirty="0" err="1"/>
              <a:t>navedeni</a:t>
            </a:r>
            <a:r>
              <a:rPr lang="en-GB" sz="2800" dirty="0"/>
              <a:t> </a:t>
            </a:r>
            <a:r>
              <a:rPr lang="en-GB" sz="2800" dirty="0" err="1"/>
              <a:t>viri</a:t>
            </a:r>
            <a:r>
              <a:rPr lang="en-GB" sz="2800" dirty="0"/>
              <a:t> in </a:t>
            </a:r>
            <a:r>
              <a:rPr lang="en-GB" sz="2800" dirty="0" err="1"/>
              <a:t>literatura</a:t>
            </a:r>
            <a:r>
              <a:rPr lang="en-GB" sz="2800" dirty="0"/>
              <a:t>, </a:t>
            </a:r>
            <a:r>
              <a:rPr lang="en-GB" sz="2800" dirty="0" err="1"/>
              <a:t>iz</a:t>
            </a:r>
            <a:r>
              <a:rPr lang="en-GB" sz="2800" dirty="0"/>
              <a:t> </a:t>
            </a:r>
            <a:r>
              <a:rPr lang="en-GB" sz="2800" dirty="0" err="1"/>
              <a:t>katerih</a:t>
            </a:r>
            <a:r>
              <a:rPr lang="en-GB" sz="2800" dirty="0"/>
              <a:t> </a:t>
            </a:r>
            <a:r>
              <a:rPr lang="en-GB" sz="2800" dirty="0" err="1"/>
              <a:t>avtor</a:t>
            </a:r>
            <a:r>
              <a:rPr lang="en-GB" sz="2800" dirty="0"/>
              <a:t> </a:t>
            </a:r>
            <a:r>
              <a:rPr lang="en-GB" sz="2800" dirty="0" err="1"/>
              <a:t>črpa</a:t>
            </a:r>
            <a:r>
              <a:rPr lang="en-GB" sz="2800" dirty="0"/>
              <a:t> </a:t>
            </a:r>
            <a:r>
              <a:rPr lang="en-GB" sz="2800" dirty="0" err="1"/>
              <a:t>informacije</a:t>
            </a:r>
            <a:r>
              <a:rPr lang="en-GB" sz="2800" dirty="0"/>
              <a:t>?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2800" dirty="0" err="1"/>
              <a:t>Kakšno</a:t>
            </a:r>
            <a:r>
              <a:rPr lang="en-GB" sz="2800" dirty="0"/>
              <a:t> je </a:t>
            </a:r>
            <a:r>
              <a:rPr lang="en-GB" sz="2800" dirty="0" err="1"/>
              <a:t>razmerje</a:t>
            </a:r>
            <a:r>
              <a:rPr lang="en-GB" sz="2800" dirty="0"/>
              <a:t> med </a:t>
            </a:r>
            <a:r>
              <a:rPr lang="en-GB" sz="2800" dirty="0" err="1"/>
              <a:t>dejstvi</a:t>
            </a:r>
            <a:r>
              <a:rPr lang="en-GB" sz="2800" dirty="0"/>
              <a:t>, </a:t>
            </a:r>
            <a:r>
              <a:rPr lang="en-GB" sz="2800" dirty="0" err="1"/>
              <a:t>dokazi</a:t>
            </a:r>
            <a:r>
              <a:rPr lang="en-GB" sz="2800" dirty="0"/>
              <a:t>, </a:t>
            </a:r>
            <a:r>
              <a:rPr lang="en-GB" sz="2800" dirty="0" err="1"/>
              <a:t>mnenji</a:t>
            </a:r>
            <a:r>
              <a:rPr lang="en-GB" sz="2800" dirty="0"/>
              <a:t> in </a:t>
            </a:r>
            <a:r>
              <a:rPr lang="en-GB" sz="2800" dirty="0" err="1"/>
              <a:t>interpretacijami</a:t>
            </a:r>
            <a:r>
              <a:rPr lang="en-GB" sz="2800" dirty="0"/>
              <a:t>?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2800" dirty="0"/>
              <a:t>Ali so </a:t>
            </a:r>
            <a:r>
              <a:rPr lang="en-GB" sz="2800" dirty="0" err="1"/>
              <a:t>mnenja</a:t>
            </a:r>
            <a:r>
              <a:rPr lang="en-GB" sz="2800" dirty="0"/>
              <a:t> in </a:t>
            </a:r>
            <a:r>
              <a:rPr lang="en-GB" sz="2800" dirty="0" err="1"/>
              <a:t>interpretacije</a:t>
            </a:r>
            <a:r>
              <a:rPr lang="en-GB" sz="2800" dirty="0"/>
              <a:t> </a:t>
            </a:r>
            <a:r>
              <a:rPr lang="en-GB" sz="2800" dirty="0" err="1"/>
              <a:t>podprta</a:t>
            </a:r>
            <a:r>
              <a:rPr lang="en-GB" sz="2800" dirty="0"/>
              <a:t> z </a:t>
            </a:r>
            <a:r>
              <a:rPr lang="en-GB" sz="2800" dirty="0" err="1"/>
              <a:t>objektivnimi</a:t>
            </a:r>
            <a:r>
              <a:rPr lang="en-GB" sz="2800" dirty="0"/>
              <a:t> </a:t>
            </a:r>
            <a:r>
              <a:rPr lang="en-GB" sz="2800" dirty="0" err="1"/>
              <a:t>dejstvi</a:t>
            </a:r>
            <a:r>
              <a:rPr lang="en-GB" sz="2800" dirty="0"/>
              <a:t>?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dirty="0"/>
              <a:t>Ali </a:t>
            </a:r>
            <a:r>
              <a:rPr lang="en-GB" dirty="0" err="1"/>
              <a:t>informacijo</a:t>
            </a:r>
            <a:r>
              <a:rPr lang="en-GB" dirty="0"/>
              <a:t> </a:t>
            </a:r>
            <a:r>
              <a:rPr lang="en-GB" dirty="0" err="1"/>
              <a:t>podpira</a:t>
            </a:r>
            <a:r>
              <a:rPr lang="en-GB" dirty="0"/>
              <a:t> </a:t>
            </a:r>
            <a:r>
              <a:rPr lang="en-GB" dirty="0" err="1"/>
              <a:t>več</a:t>
            </a:r>
            <a:r>
              <a:rPr lang="en-GB" dirty="0"/>
              <a:t> </a:t>
            </a:r>
            <a:r>
              <a:rPr lang="en-GB" dirty="0" err="1"/>
              <a:t>virov</a:t>
            </a:r>
            <a:r>
              <a:rPr lang="en-GB" dirty="0"/>
              <a:t>?</a:t>
            </a:r>
            <a:endParaRPr lang="en-GB" sz="2800" dirty="0"/>
          </a:p>
          <a:p>
            <a:pPr>
              <a:buFont typeface="Arial" panose="020B0604020202020204" pitchFamily="34" charset="0"/>
              <a:buChar char="•"/>
            </a:pPr>
            <a:r>
              <a:rPr lang="en-GB" sz="2800" dirty="0"/>
              <a:t>Ali je </a:t>
            </a:r>
            <a:r>
              <a:rPr lang="en-GB" sz="2800" dirty="0" err="1"/>
              <a:t>zaslediti</a:t>
            </a:r>
            <a:r>
              <a:rPr lang="en-GB" sz="2800" dirty="0"/>
              <a:t> </a:t>
            </a:r>
            <a:r>
              <a:rPr lang="en-GB" sz="2800" dirty="0" err="1"/>
              <a:t>predsodke</a:t>
            </a:r>
            <a:r>
              <a:rPr lang="en-GB" sz="2800" dirty="0"/>
              <a:t>, </a:t>
            </a:r>
            <a:r>
              <a:rPr lang="en-GB" sz="2800" dirty="0" err="1"/>
              <a:t>stereotipne</a:t>
            </a:r>
            <a:r>
              <a:rPr lang="en-GB" sz="2800" dirty="0"/>
              <a:t> </a:t>
            </a:r>
            <a:r>
              <a:rPr lang="en-GB" sz="2800" dirty="0" err="1"/>
              <a:t>predstave</a:t>
            </a:r>
            <a:r>
              <a:rPr lang="en-GB" sz="2800" dirty="0"/>
              <a:t> </a:t>
            </a:r>
            <a:r>
              <a:rPr lang="en-GB" sz="2800" dirty="0" err="1"/>
              <a:t>ali</a:t>
            </a:r>
            <a:r>
              <a:rPr lang="en-GB" sz="2800" dirty="0"/>
              <a:t> </a:t>
            </a:r>
            <a:r>
              <a:rPr lang="en-GB" sz="2800" dirty="0" err="1"/>
              <a:t>celo</a:t>
            </a:r>
            <a:r>
              <a:rPr lang="en-GB" sz="2800" dirty="0"/>
              <a:t> </a:t>
            </a:r>
            <a:r>
              <a:rPr lang="en-GB" sz="2800" dirty="0" err="1"/>
              <a:t>sovražni</a:t>
            </a:r>
            <a:r>
              <a:rPr lang="en-GB" sz="2800" dirty="0"/>
              <a:t> </a:t>
            </a:r>
            <a:r>
              <a:rPr lang="en-GB" sz="2800" dirty="0" err="1"/>
              <a:t>govor</a:t>
            </a:r>
            <a:r>
              <a:rPr lang="en-GB" sz="2800" dirty="0"/>
              <a:t>?</a:t>
            </a:r>
            <a:endParaRPr lang="en-SI" dirty="0"/>
          </a:p>
        </p:txBody>
      </p:sp>
    </p:spTree>
    <p:extLst>
      <p:ext uri="{BB962C8B-B14F-4D97-AF65-F5344CB8AC3E}">
        <p14:creationId xmlns:p14="http://schemas.microsoft.com/office/powerpoint/2010/main" val="239835240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D894AD3F4AB634DA9C1664C45234F54" ma:contentTypeVersion="3" ma:contentTypeDescription="Create a new document." ma:contentTypeScope="" ma:versionID="504955e9a078f93e4d9c3bc1d764f1b1">
  <xsd:schema xmlns:xsd="http://www.w3.org/2001/XMLSchema" xmlns:xs="http://www.w3.org/2001/XMLSchema" xmlns:p="http://schemas.microsoft.com/office/2006/metadata/properties" xmlns:ns2="26980bc3-424e-477e-91f7-1fae6843f327" targetNamespace="http://schemas.microsoft.com/office/2006/metadata/properties" ma:root="true" ma:fieldsID="35227aadf71409a6a777e58b5fbb5f33" ns2:_="">
    <xsd:import namespace="26980bc3-424e-477e-91f7-1fae6843f32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6980bc3-424e-477e-91f7-1fae6843f32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AE9D54DF-F3FF-4C0F-A089-DD5C5A63F6C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6980bc3-424e-477e-91f7-1fae6843f32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FD66C5B5-2E16-4C51-BA7D-543690843D8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27A75EB-37ED-4743-88B1-FF49D63C0010}">
  <ds:schemaRefs>
    <ds:schemaRef ds:uri="a9e71bab-8d91-4ad3-8236-76f6b1161525"/>
    <ds:schemaRef ds:uri="d432854d-2198-48c5-9bb5-f073f9387e1a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3188</TotalTime>
  <Words>1556</Words>
  <Application>Microsoft Office PowerPoint</Application>
  <PresentationFormat>Širokozaslonsko</PresentationFormat>
  <Paragraphs>196</Paragraphs>
  <Slides>31</Slides>
  <Notes>0</Notes>
  <HiddenSlides>0</HiddenSlides>
  <MMClips>0</MMClips>
  <ScaleCrop>false</ScaleCrop>
  <HeadingPairs>
    <vt:vector size="6" baseType="variant">
      <vt:variant>
        <vt:lpstr>Uporabljene pisave</vt:lpstr>
      </vt:variant>
      <vt:variant>
        <vt:i4>5</vt:i4>
      </vt:variant>
      <vt:variant>
        <vt:lpstr>Tema</vt:lpstr>
      </vt:variant>
      <vt:variant>
        <vt:i4>2</vt:i4>
      </vt:variant>
      <vt:variant>
        <vt:lpstr>Naslovi diapozitivov</vt:lpstr>
      </vt:variant>
      <vt:variant>
        <vt:i4>31</vt:i4>
      </vt:variant>
    </vt:vector>
  </HeadingPairs>
  <TitlesOfParts>
    <vt:vector size="38" baseType="lpstr">
      <vt:lpstr>Arial</vt:lpstr>
      <vt:lpstr>Calibri</vt:lpstr>
      <vt:lpstr>Noto Sans Symbols</vt:lpstr>
      <vt:lpstr>Open Sans</vt:lpstr>
      <vt:lpstr>Times New Roman</vt:lpstr>
      <vt:lpstr>Officeova tema</vt:lpstr>
      <vt:lpstr>Custom Design</vt:lpstr>
      <vt:lpstr>PowerPointova predstavitev</vt:lpstr>
      <vt:lpstr>Cilji mojega predavanja</vt:lpstr>
      <vt:lpstr>Digitalne kompetence pri pisanju seminarskih in raziskovalnih nalog</vt:lpstr>
      <vt:lpstr>Kaj so digitalne kompetence?</vt:lpstr>
      <vt:lpstr>Seminarska naloga kot raziskovalni proces</vt:lpstr>
      <vt:lpstr>Oblikovanje raziskovalnega vprašanja</vt:lpstr>
      <vt:lpstr>Iskanje informacij</vt:lpstr>
      <vt:lpstr>Strategije digitalnega raziskovanja</vt:lpstr>
      <vt:lpstr>Kriteriji za vrednotenje zanesljivosti zgodovinskih virov in digitalnih virov</vt:lpstr>
      <vt:lpstr>Pogoste napake dijakov</vt:lpstr>
      <vt:lpstr>Primer slabega navajanja virov</vt:lpstr>
      <vt:lpstr>Analiza informacij</vt:lpstr>
      <vt:lpstr>Organizacija informacij</vt:lpstr>
      <vt:lpstr>Ustvarjalna uporaba informacij</vt:lpstr>
      <vt:lpstr>Vloga umetne inteligence</vt:lpstr>
      <vt:lpstr>Pravila uporabe umetne inteligence pri seminarskih nalogah</vt:lpstr>
      <vt:lpstr>PowerPointova predstavitev</vt:lpstr>
      <vt:lpstr>Proces pisanja seminarske naloge</vt:lpstr>
      <vt:lpstr>Avtorske pravice</vt:lpstr>
      <vt:lpstr>Navajanje virov</vt:lpstr>
      <vt:lpstr>Navajanje dela z UI</vt:lpstr>
      <vt:lpstr>Plagiatorstvo in kršitve avtorskih pravic</vt:lpstr>
      <vt:lpstr>Odprte licence</vt:lpstr>
      <vt:lpstr>Kompetence, ki jih razvijajo dijaki</vt:lpstr>
      <vt:lpstr>Primer raziskovalne naloge</vt:lpstr>
      <vt:lpstr>Interdisciplinarna naloga: zgodovina + fizika + tehnika</vt:lpstr>
      <vt:lpstr>Viri: spletni in pisni</vt:lpstr>
      <vt:lpstr>Cilj: izdelava triboka, ki je del učne poti v Polhovem Gradcu</vt:lpstr>
      <vt:lpstr>Učna pot v Polhovem Gradcu</vt:lpstr>
      <vt:lpstr>Vprašanja, diskusija …</vt:lpstr>
      <vt:lpstr>Veliko uspeha  vam želim  na digitalnih  in analognih  poteh! 😉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PowerPointova predstavitev</dc:title>
  <dc:creator>Zvonka Kos</dc:creator>
  <cp:lastModifiedBy>Jožica Gramc</cp:lastModifiedBy>
  <cp:revision>8</cp:revision>
  <dcterms:created xsi:type="dcterms:W3CDTF">2025-03-07T15:04:14Z</dcterms:created>
  <dcterms:modified xsi:type="dcterms:W3CDTF">2026-05-07T08:44:01Z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0x0101004D894AD3F4AB634DA9C1664C45234F54</vt:lpwstr>
  </property>
</Properties>
</file>