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0B3C5BA-0C47-9A01-4083-CC5D577B8F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6AE4F735-610B-5D5F-010B-F717DE06FE80}"/>
              </a:ext>
            </a:extLst>
          </p:cNvPr>
          <p:cNvCxnSpPr/>
          <p:nvPr userDrawn="1"/>
        </p:nvCxnSpPr>
        <p:spPr>
          <a:xfrm>
            <a:off x="2493899" y="2651338"/>
            <a:ext cx="8859330" cy="0"/>
          </a:xfrm>
          <a:prstGeom prst="line">
            <a:avLst/>
          </a:prstGeom>
          <a:ln>
            <a:solidFill>
              <a:srgbClr val="007C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A9776B8-7EE8-8C2F-CB99-1B5B3F062F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9814CE-9D73-B7DA-CD0A-D605CC78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45355CF-4B9D-2A94-7B24-2505F492E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DCE13F-59F9-035A-BA95-2C263597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B30F1B2-FFA1-F818-3F1D-0492F22C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77AC973-7BBD-3153-3DCE-5C717B0E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29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6FC0B4A1-51DA-9689-FD76-047704542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3FBB4BA-9F72-6EC2-AE16-1795095FD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EECE35-F701-5490-4DF8-561A75BF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1C3CA7D-9158-4A50-603C-9C65FB49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4B7C6C3-A6A9-9B13-638E-8867A84F9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63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3BB44-4CB1-F789-7B1F-F2E36C98C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DECBC-140A-51A5-4A59-B517DA2F2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D952-DE7A-D0BC-AFFC-AA1DC2E6C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8B173-DD90-023F-14E2-C4BB22956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E5EB9-8371-D346-5BC0-8C44CF83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990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27EE-6C75-A13E-E9DA-3CEFB78E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4DBC6-FEC5-8308-97E5-11EFA389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4D20-F9B3-5AEA-C027-B8BE9F7D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ACD30-4EEF-96DB-729C-02C08C58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D5E1-A5BB-8DE0-105E-32F21CE9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98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26AF-1D12-1220-F09D-868BC3C5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1554-4E55-3F15-B8D9-685171043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FD497-F7EF-CEE0-8D59-3D5D3F13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68FD4-27FE-F63C-F01A-EBA38C7CE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EDC4-4F3C-43BE-2E4D-0E67E021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88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0459-34E6-74F3-8D7F-22747386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94B56-372E-ABF2-D1EC-D46084A0D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5C537-B55A-31B5-93F4-1D2C12ECF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163A3-C1AB-44A7-D5D9-DCD432204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90B1D-0A4C-5468-5A44-9706D4A8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2168-8498-DEB6-B402-8E284207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853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FD88-B811-F4A6-C288-E56FD95B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69CB5-5444-30FE-A5C9-9CA10C0DA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278C1-7ECB-1BCA-8E94-958EDE702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89EA8-8EC6-112F-E1C7-79A084D69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5D44C-E248-C29A-B501-744A59B6C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C1394-2444-1AA7-D538-BBFC9C0A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19299B-8179-CCEF-88EC-EDB54B28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A31116-7CE6-757C-F045-009B48B4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639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EC89-996D-2AFE-C38D-A61CC85B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CFA04-B311-857C-C769-D72A36222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E4F23-3AB0-939B-9E39-C5640ACE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E1C4B-20F1-35CD-9F88-FA6AC26A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4591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2D0BE1-5C85-096F-B215-5F87F805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A71B0-15A9-B8C2-5CD2-52CC781A2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DA048-BE2F-3179-9403-7785F92C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017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8311-6AA5-76F0-57B5-45C3F6FA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BF29B-36FA-0417-5A10-D35C7C87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54668-FEB7-EBF0-D160-7F3179957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15202-1838-FCBC-7233-83FE17B4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D8577-5DD2-0975-9C03-54DFF5835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20ECD-D5C7-701F-0634-37701C6B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220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3BB8C943-59DB-E20D-6830-46562F19B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1774"/>
            <a:ext cx="10515600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C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l-SI"/>
              <a:t>Naslov</a:t>
            </a:r>
          </a:p>
        </p:txBody>
      </p:sp>
      <p:sp>
        <p:nvSpPr>
          <p:cNvPr id="15" name="Označba mesta vsebine 2">
            <a:extLst>
              <a:ext uri="{FF2B5EF4-FFF2-40B4-BE49-F238E27FC236}">
                <a16:creationId xmlns:a16="http://schemas.microsoft.com/office/drawing/2014/main" id="{5EECD618-1445-73E4-4936-F2EC1890B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419E8-D4BC-2F85-E595-27321C562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13C2A-6E79-7B7A-0F77-F73D51913D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1950"/>
            <a:ext cx="12192000" cy="1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E30D-03DD-9E44-F954-444D61C43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1BF1E-837C-AF33-5760-85FA54BB1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E2ED2-6767-ED40-C373-647C6AC68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2D57-CFAD-2DB0-6FD5-A12D4982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E8188B-7D95-ECD8-6F17-D8ACAC5C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7F009-90BB-2156-47EE-D13D9AFA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465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2E21-196B-45AB-DD47-694824D3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94DDDF-ECD9-B1FA-8D93-DE90C1059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618E8-6B9A-7AB5-2DC4-393C8493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8ABE-606B-0227-9006-497D4C3A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6380D-CFE0-4E07-CE14-96646F76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652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E2E14-4C90-0BD3-F493-39B1B76B2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82A24-B81A-2E45-60F1-2CFC85F6B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8D096-DB55-7C08-F73B-66032DCE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E3C3-7672-3F93-BA1C-1364691C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BDF1B-A184-6799-A6C4-F8D79FD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619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91DFB1-70FE-E674-AF6E-004B6FDA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5C3B3E9-6ABB-33A7-A3E8-3AE8F9975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DD4620-BD0E-4632-8A03-707FB0AD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64D2175-ADF1-4E1E-D4DF-0695D302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1F7DE7-A8A1-18A0-6B3A-292249C2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760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665EC2-BA20-25C2-4F06-B3038661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74462E-2E38-54F0-1882-1DCC0B9CA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A1AF97F-A01E-0F7B-DD6C-B5448C35A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B6F6E0A-D74E-395F-6B26-87C5E354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19C4EE6-C475-4948-5B4B-C75F6F93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AA757A-103E-4C61-8BBF-738D59D7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56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A5F9E4-C2FF-EE03-159B-ACA6258F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53275B6-5AAD-5938-38F4-3B35FBC77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8F05586-2929-0CA5-E0C0-9096BA419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2A092E7-AA46-603A-D3E7-F2D506E55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4855159-078F-5202-51FC-9F3889896A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61EAFBE-5BD5-75E2-F627-8F55D3D5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A27DFBB-E547-9C85-BC6B-31942BC1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6B11330-BDA5-81A8-BF20-B3EB242D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74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72611-0207-75C5-C8AB-8E5714C5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DE4A043-5D1F-2788-D57D-FE6C1CF8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49CFB3A-AEFD-E0DF-1173-B9E05E9D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E6A5C29-2867-3239-5912-6B0F5E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467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9ACFF9A-B504-40C9-C0D2-767F2E7C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C879788-439E-F17F-3BBF-A5496033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546EF7B-9BB6-79D7-E2EF-623545A2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2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7A405-97EE-4AC0-4BF9-7FB95574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FAF371-76E6-0A55-0291-2A792E389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D20E0A1-6909-6BB1-38BE-1571F97CD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5AA827F-1AF8-B1EA-9602-3EB1B5B9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3F1D76A-89FB-7602-FD18-EDBC3FD6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C195807-40A1-3996-9332-5B0D4BA6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871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66FCE2-EAB8-E6B0-5522-059C6DC8B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33D1FF4-7845-E362-64C8-DE1FE3380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5CD8AE3-8AD5-76BC-8961-68241DC6C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31509D6-9DD0-81BC-6919-B66EC83E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1A88-4A21-4EC2-9E92-3D0FE17FAFFE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3F777A6-5CB5-73F1-0D6E-AD94F33B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5D7399-F640-B3F4-0E8D-F0CC46FA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01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1F4A2469-8D62-FE0B-F1FE-93DF98C6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D54D5BE-2A9E-C693-7031-D38F11921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6E25B7-D810-B26F-1BB8-AC0276C6E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81A88-4A21-4EC2-9E92-3D0FE17FAFFE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B37839-9EEE-EE37-C72E-981BFFBE6D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7AAE4F9-10D0-9DE0-8DB9-CFE26B713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9C8FB-2E31-42FB-A470-75E70F95FA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20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15431F-4196-3771-83EA-9D76F5F1A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6B91D-335E-2865-1FE4-604D2F584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4F61-2E1F-8E2B-04AA-859325704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CBB488-3462-469C-A004-D6E0C040578B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E8F3D-A237-8E9E-3F00-FF3797E26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5B61A-5D25-618F-9E64-9C0C8629B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94C4E2-E874-432A-9552-A1294D38C2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48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BC93EC5-E0C2-FEE3-3B5B-A06F0903DA39}"/>
              </a:ext>
            </a:extLst>
          </p:cNvPr>
          <p:cNvSpPr txBox="1"/>
          <p:nvPr/>
        </p:nvSpPr>
        <p:spPr>
          <a:xfrm>
            <a:off x="2395728" y="2103120"/>
            <a:ext cx="402336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 sz="3200" dirty="0">
                <a:solidFill>
                  <a:srgbClr val="007C92"/>
                </a:solidFill>
                <a:latin typeface="Calibri"/>
                <a:cs typeface="Calibri"/>
              </a:rPr>
              <a:t>Vojko Kunaver</a:t>
            </a:r>
            <a:endParaRPr lang="sl-SI" sz="3200" dirty="0">
              <a:solidFill>
                <a:srgbClr val="007C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89D173F-22D5-0FA8-C4FE-032D520C48BD}"/>
              </a:ext>
            </a:extLst>
          </p:cNvPr>
          <p:cNvSpPr txBox="1"/>
          <p:nvPr/>
        </p:nvSpPr>
        <p:spPr>
          <a:xfrm>
            <a:off x="2395728" y="2666793"/>
            <a:ext cx="8829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600" b="1" dirty="0">
                <a:solidFill>
                  <a:srgbClr val="007C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Obravnava občutljivih in kontroverznih terminov pri zgodovini v SSI in PTI</a:t>
            </a:r>
          </a:p>
        </p:txBody>
      </p:sp>
    </p:spTree>
    <p:extLst>
      <p:ext uri="{BB962C8B-B14F-4D97-AF65-F5344CB8AC3E}">
        <p14:creationId xmlns:p14="http://schemas.microsoft.com/office/powerpoint/2010/main" val="44031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6D5EE-3FEA-B3AE-BA87-9093BE1470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Nekateri ključni pojmi (termini), s katerimi srečujete pri zgodovini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ED89FE-725D-598F-1334-2B15E7383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dirty="0"/>
              <a:t>Ogledali si bomo nekaj strokovnih terminov in njihove uradne definicije</a:t>
            </a:r>
          </a:p>
          <a:p>
            <a:r>
              <a:rPr lang="sl-SI" dirty="0"/>
              <a:t>Pri tem bomo skušali le-te navezati na skupne cilje in poiskati načine, kako jih implementirati v šolski praksi</a:t>
            </a:r>
          </a:p>
          <a:p>
            <a:r>
              <a:rPr lang="sl-SI" dirty="0"/>
              <a:t>Ugotoviti bomo skušali še, kje prihaja do nedoslednosti ali celo do zlorab teh pojmov</a:t>
            </a:r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168399C8-06DD-8938-228A-D2DC75C52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128346"/>
            <a:ext cx="5922113" cy="33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37DE1-D728-2F08-0661-CD1D8E5819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Holokavst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226B6682-E869-9146-A8ED-57F56F8AA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sl-SI" b="1" dirty="0"/>
              <a:t>Holokavst</a:t>
            </a:r>
            <a:r>
              <a:rPr lang="sl-SI" dirty="0"/>
              <a:t> (</a:t>
            </a:r>
            <a:r>
              <a:rPr lang="sl-SI" dirty="0" err="1"/>
              <a:t>Shoah</a:t>
            </a:r>
            <a:r>
              <a:rPr lang="sl-SI" dirty="0"/>
              <a:t>) je zgodovinsko potrjeno </a:t>
            </a:r>
            <a:r>
              <a:rPr lang="sl-SI" b="1" dirty="0"/>
              <a:t>sistematično, načrtno in industrijsko izvajano iztrebljanje Judov</a:t>
            </a:r>
            <a:r>
              <a:rPr lang="sl-SI" dirty="0"/>
              <a:t>, ki so ga izvedli nacistična Nemčija in njeni sodelavci med drugo svetovno vojno. (Uradna definicija IHRA)</a:t>
            </a:r>
          </a:p>
          <a:p>
            <a:endParaRPr lang="sl-SI" dirty="0"/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1C75C641-8450-0268-A692-0A3FB47206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49517"/>
            <a:ext cx="6019800" cy="33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1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5E0228-D655-812B-BC8B-5880E00CB94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Genocid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2D151A-4311-847F-B1BA-E92B846F9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sl-SI" b="1" dirty="0"/>
              <a:t>Genocid pomeni katerokoli izmed spodaj naštetih dejanj, storjenih z </a:t>
            </a:r>
            <a:r>
              <a:rPr lang="sl-SI" b="1" i="1" dirty="0"/>
              <a:t>namenom uničiti</a:t>
            </a:r>
            <a:r>
              <a:rPr lang="sl-SI" b="1" dirty="0"/>
              <a:t>, v celoti ali delno, </a:t>
            </a:r>
            <a:r>
              <a:rPr lang="sl-SI" b="1" i="1" dirty="0"/>
              <a:t>narodno, etnično, rasno ali versko skupino</a:t>
            </a:r>
            <a:r>
              <a:rPr lang="sl-SI" b="1" dirty="0"/>
              <a:t>, kot tako:</a:t>
            </a:r>
            <a:r>
              <a:rPr lang="sl-SI" dirty="0"/>
              <a:t> </a:t>
            </a:r>
          </a:p>
          <a:p>
            <a:pPr lvl="0"/>
            <a:r>
              <a:rPr lang="sl-SI" b="1" dirty="0"/>
              <a:t>Ubijanje članov skupine</a:t>
            </a:r>
            <a:endParaRPr lang="sl-SI" dirty="0"/>
          </a:p>
          <a:p>
            <a:pPr lvl="0"/>
            <a:r>
              <a:rPr lang="sl-SI" b="1" dirty="0"/>
              <a:t>Povzročanje hudih telesnih ali duševnih poškodb</a:t>
            </a:r>
            <a:r>
              <a:rPr lang="sl-SI" dirty="0"/>
              <a:t> članom skupine</a:t>
            </a:r>
          </a:p>
          <a:p>
            <a:pPr lvl="0"/>
            <a:r>
              <a:rPr lang="sl-SI" b="1" dirty="0"/>
              <a:t>Namenoma ustvarjanje življenjskih razmer</a:t>
            </a:r>
            <a:r>
              <a:rPr lang="sl-SI" dirty="0"/>
              <a:t>, ki naj povzročijo </a:t>
            </a:r>
            <a:r>
              <a:rPr lang="sl-SI" b="1" dirty="0"/>
              <a:t>fizično uničenje</a:t>
            </a:r>
            <a:r>
              <a:rPr lang="sl-SI" dirty="0"/>
              <a:t> skupine v celoti ali delno</a:t>
            </a:r>
          </a:p>
          <a:p>
            <a:pPr lvl="0"/>
            <a:r>
              <a:rPr lang="sl-SI" b="1" dirty="0"/>
              <a:t>Uvajanje ukrepov za preprečevanje rojstev</a:t>
            </a:r>
            <a:r>
              <a:rPr lang="sl-SI" dirty="0"/>
              <a:t> v skupini</a:t>
            </a:r>
          </a:p>
          <a:p>
            <a:pPr lvl="0"/>
            <a:r>
              <a:rPr lang="sl-SI" b="1" dirty="0"/>
              <a:t>Prisilno preseljevanje otrok</a:t>
            </a:r>
            <a:r>
              <a:rPr lang="sl-SI" dirty="0"/>
              <a:t> iz skupine v drugo skupino</a:t>
            </a:r>
          </a:p>
          <a:p>
            <a:endParaRPr lang="sl-SI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34B7CEE7-4EF7-F513-EF7D-D320D6768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954924"/>
            <a:ext cx="6001417" cy="36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2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7A76EB-CE89-AE91-45A7-5269D7AD6D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Vojni zločini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2ACD04A-8712-BFE0-97D0-E47A8839A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54352" cy="46672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sl-SI" b="1" dirty="0"/>
              <a:t>Vojni zločini</a:t>
            </a:r>
            <a:r>
              <a:rPr lang="sl-SI" dirty="0"/>
              <a:t> so </a:t>
            </a:r>
            <a:r>
              <a:rPr lang="sl-SI" b="1" dirty="0"/>
              <a:t>resne kršitve mednarodnega humanitarnega prava</a:t>
            </a:r>
            <a:r>
              <a:rPr lang="sl-SI" dirty="0"/>
              <a:t>, storjene v </a:t>
            </a:r>
            <a:r>
              <a:rPr lang="sl-SI" b="1" dirty="0"/>
              <a:t>oboroženem spopadu</a:t>
            </a:r>
            <a:r>
              <a:rPr lang="sl-SI" dirty="0"/>
              <a:t>, mednarodnem ali notranjem. Gre za dejanja, ki povzročijo </a:t>
            </a:r>
            <a:r>
              <a:rPr lang="sl-SI" b="1" dirty="0"/>
              <a:t>individualno kazensko odgovornost</a:t>
            </a:r>
            <a:r>
              <a:rPr lang="sl-SI" dirty="0"/>
              <a:t> storilca.</a:t>
            </a:r>
            <a:br>
              <a:rPr lang="sl-SI" dirty="0"/>
            </a:br>
            <a:endParaRPr lang="sl-SI" dirty="0"/>
          </a:p>
          <a:p>
            <a:r>
              <a:rPr lang="sl-SI" b="1" i="1" dirty="0">
                <a:solidFill>
                  <a:srgbClr val="FF0000"/>
                </a:solidFill>
              </a:rPr>
              <a:t>Ključni elementi definicije</a:t>
            </a:r>
            <a:endParaRPr lang="sl-SI" i="1" dirty="0">
              <a:solidFill>
                <a:srgbClr val="FF0000"/>
              </a:solidFill>
            </a:endParaRPr>
          </a:p>
          <a:p>
            <a:pPr lvl="0"/>
            <a:r>
              <a:rPr lang="sl-SI" b="1" dirty="0"/>
              <a:t>Morajo biti storjeni med oboroženim spopadom</a:t>
            </a:r>
            <a:r>
              <a:rPr lang="sl-SI" dirty="0"/>
              <a:t> (mednarodnim ali ne-mednarodnim). </a:t>
            </a:r>
          </a:p>
          <a:p>
            <a:pPr lvl="0"/>
            <a:r>
              <a:rPr lang="sl-SI" b="1" dirty="0"/>
              <a:t>Predstavljajo kršitve zakonov in običajev vojne</a:t>
            </a:r>
            <a:r>
              <a:rPr lang="sl-SI" dirty="0"/>
              <a:t>, kot jih določajo ženevske konvencije, </a:t>
            </a:r>
            <a:r>
              <a:rPr lang="sl-SI" dirty="0" err="1"/>
              <a:t>haške</a:t>
            </a:r>
            <a:r>
              <a:rPr lang="sl-SI" dirty="0"/>
              <a:t> konvencije in običajno pravo. </a:t>
            </a:r>
          </a:p>
          <a:p>
            <a:pPr lvl="0"/>
            <a:r>
              <a:rPr lang="sl-SI" dirty="0"/>
              <a:t>Storilci nosijo </a:t>
            </a:r>
            <a:r>
              <a:rPr lang="sl-SI" b="1" dirty="0"/>
              <a:t>osebno kazensko odgovornost</a:t>
            </a:r>
            <a:r>
              <a:rPr lang="sl-SI" dirty="0"/>
              <a:t> po mednarodnem pravu. 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F6589DB2-5901-50BE-AC2E-BEA5B2619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2552" y="2081053"/>
            <a:ext cx="5799448" cy="32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7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68443F-F890-8F73-AAE0-CB146A70A5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Zločini proti človečnosti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4FF053-D94E-DDD8-0C6C-0DD1DFBB1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1390"/>
            <a:ext cx="51816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sl-SI" sz="3200" b="1" dirty="0"/>
              <a:t>Zločin proti človečnosti</a:t>
            </a:r>
            <a:r>
              <a:rPr lang="sl-SI" sz="3200" dirty="0"/>
              <a:t> pomeni </a:t>
            </a:r>
            <a:r>
              <a:rPr lang="sl-SI" sz="3200" b="1" dirty="0"/>
              <a:t>katerokoli izmed navedenih dejanj</a:t>
            </a:r>
            <a:r>
              <a:rPr lang="sl-SI" sz="3200" dirty="0"/>
              <a:t>, </a:t>
            </a:r>
            <a:r>
              <a:rPr lang="sl-SI" sz="3200" b="1" dirty="0"/>
              <a:t>kadar je storjeno kot del širokega ali sistematičnega napada, usmerjenega proti civilnemu prebivalstvu</a:t>
            </a:r>
            <a:r>
              <a:rPr lang="sl-SI" sz="3200" dirty="0"/>
              <a:t>, storilec pa se </a:t>
            </a:r>
            <a:r>
              <a:rPr lang="sl-SI" sz="3200" b="1" dirty="0"/>
              <a:t>zaveda</a:t>
            </a:r>
            <a:r>
              <a:rPr lang="sl-SI" sz="3200" dirty="0"/>
              <a:t> takšnega napada.</a:t>
            </a:r>
            <a:br>
              <a:rPr lang="sl-SI" sz="3200" dirty="0"/>
            </a:br>
            <a:endParaRPr lang="sl-SI" sz="3200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5DF1B86-C6DD-CB83-1260-3D702F193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6019800" cy="5167312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sl-SI" b="1" dirty="0"/>
              <a:t>Ta dejanja vključujejo:</a:t>
            </a:r>
            <a:endParaRPr lang="sl-SI" dirty="0"/>
          </a:p>
          <a:p>
            <a:pPr lvl="0"/>
            <a:r>
              <a:rPr lang="sl-SI" b="1" dirty="0"/>
              <a:t>Umor.</a:t>
            </a:r>
          </a:p>
          <a:p>
            <a:pPr lvl="0"/>
            <a:r>
              <a:rPr lang="sl-SI" b="1" dirty="0"/>
              <a:t>Iztrebitev (</a:t>
            </a:r>
            <a:r>
              <a:rPr lang="sl-SI" b="1" dirty="0" err="1"/>
              <a:t>extermination</a:t>
            </a:r>
            <a:r>
              <a:rPr lang="sl-SI" b="1" dirty="0"/>
              <a:t>)</a:t>
            </a:r>
            <a:endParaRPr lang="sl-SI" dirty="0"/>
          </a:p>
          <a:p>
            <a:pPr lvl="0"/>
            <a:r>
              <a:rPr lang="sl-SI" b="1" dirty="0"/>
              <a:t>Suženjstvo</a:t>
            </a:r>
            <a:endParaRPr lang="sl-SI" dirty="0"/>
          </a:p>
          <a:p>
            <a:pPr lvl="0"/>
            <a:r>
              <a:rPr lang="sl-SI" b="1" dirty="0"/>
              <a:t>Deportacija ali prisilni prenos prebivalstva</a:t>
            </a:r>
            <a:endParaRPr lang="sl-SI" dirty="0"/>
          </a:p>
          <a:p>
            <a:pPr lvl="0"/>
            <a:r>
              <a:rPr lang="sl-SI" b="1" dirty="0"/>
              <a:t>Zaprtje ali huda kršitev fizične svobode</a:t>
            </a:r>
            <a:endParaRPr lang="sl-SI" dirty="0"/>
          </a:p>
          <a:p>
            <a:pPr lvl="0"/>
            <a:r>
              <a:rPr lang="sl-SI" b="1" dirty="0"/>
              <a:t>Mučenje</a:t>
            </a:r>
            <a:endParaRPr lang="sl-SI" dirty="0"/>
          </a:p>
          <a:p>
            <a:pPr lvl="0"/>
            <a:r>
              <a:rPr lang="sl-SI" b="1" dirty="0"/>
              <a:t>Posilstvo, spolno suženjstvo, prisilna prostitucija, prisilna nosečnost, sterilizacija ali druga primerljiva spolna nasilja</a:t>
            </a:r>
            <a:endParaRPr lang="sl-SI" dirty="0"/>
          </a:p>
          <a:p>
            <a:pPr lvl="0"/>
            <a:r>
              <a:rPr lang="sl-SI" b="1" dirty="0"/>
              <a:t>Preganjanje</a:t>
            </a:r>
            <a:r>
              <a:rPr lang="sl-SI" dirty="0"/>
              <a:t> na politični, rasni, nacionalni, etnični, kulturni, verski ali spolni podlagi</a:t>
            </a:r>
          </a:p>
          <a:p>
            <a:pPr lvl="0"/>
            <a:r>
              <a:rPr lang="sl-SI" b="1" dirty="0"/>
              <a:t>Prisilno izginotje oseb</a:t>
            </a:r>
            <a:endParaRPr lang="sl-SI" dirty="0"/>
          </a:p>
          <a:p>
            <a:pPr lvl="0"/>
            <a:r>
              <a:rPr lang="sl-SI" b="1" dirty="0"/>
              <a:t>Apartheid</a:t>
            </a:r>
            <a:endParaRPr lang="sl-SI" dirty="0"/>
          </a:p>
          <a:p>
            <a:pPr lvl="0"/>
            <a:r>
              <a:rPr lang="sl-SI" b="1" dirty="0"/>
              <a:t>Druga nečloveška dejanja</a:t>
            </a:r>
            <a:r>
              <a:rPr lang="sl-SI" dirty="0"/>
              <a:t>, ki povzročajo veliko trpljenje ali resno škodo zdravju. </a:t>
            </a:r>
          </a:p>
        </p:txBody>
      </p:sp>
    </p:spTree>
    <p:extLst>
      <p:ext uri="{BB962C8B-B14F-4D97-AF65-F5344CB8AC3E}">
        <p14:creationId xmlns:p14="http://schemas.microsoft.com/office/powerpoint/2010/main" val="272410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8EAA1D-042A-794F-C7A9-C9D9E594922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Mednarodno humanitarno pravo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E3D84D-74CD-B777-EA1B-391985102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sl-SI" sz="3500" b="1" dirty="0"/>
              <a:t>Mednarodno humanitarno pravo</a:t>
            </a:r>
            <a:r>
              <a:rPr lang="sl-SI" sz="3500" dirty="0"/>
              <a:t> je </a:t>
            </a:r>
            <a:r>
              <a:rPr lang="sl-SI" sz="3500" i="1" dirty="0"/>
              <a:t>sklop mednarodnih pravil</a:t>
            </a:r>
            <a:r>
              <a:rPr lang="sl-SI" sz="3500" dirty="0"/>
              <a:t>, ki </a:t>
            </a:r>
            <a:r>
              <a:rPr lang="sl-SI" sz="3500" b="1" dirty="0"/>
              <a:t>zaradi humanitarnih razlogov omejujejo učinke oboroženih spopadov</a:t>
            </a:r>
            <a:r>
              <a:rPr lang="sl-SI" sz="3500" dirty="0"/>
              <a:t>. Varuje osebe, ki </a:t>
            </a:r>
            <a:r>
              <a:rPr lang="sl-SI" sz="3500" b="1" dirty="0"/>
              <a:t>ne sodelujejo</a:t>
            </a:r>
            <a:r>
              <a:rPr lang="sl-SI" sz="3500" dirty="0"/>
              <a:t> ali </a:t>
            </a:r>
            <a:r>
              <a:rPr lang="sl-SI" sz="3500" b="1" dirty="0"/>
              <a:t>ne sodelujejo več</a:t>
            </a:r>
            <a:r>
              <a:rPr lang="sl-SI" sz="3500" dirty="0"/>
              <a:t> v sovražnostih (npr. civilisti, ranjeni, vojni ujetniki), obenem pa </a:t>
            </a:r>
            <a:r>
              <a:rPr lang="sl-SI" sz="3500" b="1" dirty="0"/>
              <a:t>omejevalo sredstva in metode bojevanja</a:t>
            </a:r>
            <a:r>
              <a:rPr lang="sl-SI" sz="3500" dirty="0"/>
              <a:t>.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F702243-763B-A4DA-9A63-D92544BC5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Cilji:</a:t>
            </a:r>
          </a:p>
          <a:p>
            <a:r>
              <a:rPr lang="sl-SI" b="1" dirty="0"/>
              <a:t>Varovati civiliste in druge nezaščitene osebe</a:t>
            </a:r>
            <a:r>
              <a:rPr lang="sl-SI" dirty="0"/>
              <a:t> v konfliktu</a:t>
            </a:r>
          </a:p>
          <a:p>
            <a:r>
              <a:rPr lang="sl-SI" b="1" dirty="0"/>
              <a:t>Omejevati sredstva in metode bojevanja</a:t>
            </a:r>
            <a:r>
              <a:rPr lang="sl-SI" dirty="0"/>
              <a:t> (npr. prepoved mučenja, prepoved napadov na civiliste, prepoved orožij, ki povzročajo nepotrebno trpljenje) </a:t>
            </a:r>
          </a:p>
          <a:p>
            <a:r>
              <a:rPr lang="sl-SI" b="1" dirty="0"/>
              <a:t>Zagotoviti humano ravnanje</a:t>
            </a:r>
            <a:r>
              <a:rPr lang="sl-SI" dirty="0"/>
              <a:t> z ranjenimi, bolnimi, ladijskimi brodolomci ter vojni ujetniki</a:t>
            </a:r>
          </a:p>
          <a:p>
            <a:r>
              <a:rPr lang="sl-SI" b="1" dirty="0"/>
              <a:t>Omogočiti humanitarno pomoč civilistom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573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D9875E-47D6-CBAE-E839-0485F8FE8FE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Kako lahko te pojme uporabimo pri realizaciji  skupnih ciljev?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BE7E9D66-3C58-9FDC-C424-ECDAC8181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sl-SI" dirty="0"/>
              <a:t>Realizacijo teh pojmov najdemo lahko pri skupnih ciljih s področja Jezik, državljanstvo, kultura in umetnost.</a:t>
            </a:r>
          </a:p>
          <a:p>
            <a:r>
              <a:rPr lang="sl-SI" dirty="0"/>
              <a:t>Ali bi jih lahko našli še kje, med SC? Če da, kje in utemeljitev!</a:t>
            </a:r>
          </a:p>
          <a:p>
            <a:r>
              <a:rPr lang="sl-SI" dirty="0"/>
              <a:t>Zakaj je natančno poznavanje teh definicij pomembno?</a:t>
            </a:r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0CBFD497-0203-FAF5-D1B2-E7B5AB6759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705894"/>
            <a:ext cx="5970916" cy="298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2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66362a-81ea-4237-afee-bdc132588ef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F2BC653408243942795EBB17F1323" ma:contentTypeVersion="14" ma:contentTypeDescription="Create a new document." ma:contentTypeScope="" ma:versionID="50b0c4dacb86bbf42850228b9cf0c2c7">
  <xsd:schema xmlns:xsd="http://www.w3.org/2001/XMLSchema" xmlns:xs="http://www.w3.org/2001/XMLSchema" xmlns:p="http://schemas.microsoft.com/office/2006/metadata/properties" xmlns:ns3="57e0347d-84ba-47e6-9cd2-7837808c5ab3" xmlns:ns4="1566362a-81ea-4237-afee-bdc132588efb" targetNamespace="http://schemas.microsoft.com/office/2006/metadata/properties" ma:root="true" ma:fieldsID="24cf8610fb61f4d1d82f32bb675b7b47" ns3:_="" ns4:_="">
    <xsd:import namespace="57e0347d-84ba-47e6-9cd2-7837808c5ab3"/>
    <xsd:import namespace="1566362a-81ea-4237-afee-bdc132588efb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DateTaken" minOccurs="0"/>
                <xsd:element ref="ns4:MediaServiceObjectDetectorVersions" minOccurs="0"/>
                <xsd:element ref="ns4:MediaServiceAutoTags" minOccurs="0"/>
                <xsd:element ref="ns4:MediaLengthInSeconds" minOccurs="0"/>
                <xsd:element ref="ns4:MediaServiceSearchProperties" minOccurs="0"/>
                <xsd:element ref="ns4:MediaServiceSystemTag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0347d-84ba-47e6-9cd2-7837808c5ab3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6362a-81ea-4237-afee-bdc132588e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7A75EB-37ED-4743-88B1-FF49D63C0010}">
  <ds:schemaRefs>
    <ds:schemaRef ds:uri="http://purl.org/dc/dcmitype/"/>
    <ds:schemaRef ds:uri="1566362a-81ea-4237-afee-bdc132588efb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57e0347d-84ba-47e6-9cd2-7837808c5ab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D66C5B5-2E16-4C51-BA7D-543690843D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49827D-1104-47C6-8B61-DF4A10FE6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e0347d-84ba-47e6-9cd2-7837808c5ab3"/>
    <ds:schemaRef ds:uri="1566362a-81ea-4237-afee-bdc132588e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513</Words>
  <Application>Microsoft Office PowerPoint</Application>
  <PresentationFormat>Širokozaslonsko</PresentationFormat>
  <Paragraphs>46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Officeova tema</vt:lpstr>
      <vt:lpstr>Custom Design</vt:lpstr>
      <vt:lpstr>PowerPointova predstavitev</vt:lpstr>
      <vt:lpstr>Nekateri ključni pojmi (termini), s katerimi srečujete pri zgodovini</vt:lpstr>
      <vt:lpstr>Holokavst</vt:lpstr>
      <vt:lpstr>Genocid</vt:lpstr>
      <vt:lpstr>Vojni zločini</vt:lpstr>
      <vt:lpstr>Zločini proti človečnosti</vt:lpstr>
      <vt:lpstr>Mednarodno humanitarno pravo</vt:lpstr>
      <vt:lpstr>Kako lahko te pojme uporabimo pri realizaciji  skupnih ciljev?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Zvonka Kos</dc:creator>
  <cp:lastModifiedBy>Jožica Gramc</cp:lastModifiedBy>
  <cp:revision>4</cp:revision>
  <dcterms:created xsi:type="dcterms:W3CDTF">2025-03-07T15:04:14Z</dcterms:created>
  <dcterms:modified xsi:type="dcterms:W3CDTF">2026-04-08T09:29:33Z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0x010100D7AF2BC653408243942795EBB17F1323</vt:lpwstr>
  </property>
</Properties>
</file>