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83" r:id="rId5"/>
    <p:sldId id="289" r:id="rId6"/>
    <p:sldId id="284" r:id="rId7"/>
    <p:sldId id="291" r:id="rId8"/>
    <p:sldId id="285" r:id="rId9"/>
    <p:sldId id="286" r:id="rId10"/>
    <p:sldId id="287" r:id="rId11"/>
    <p:sldId id="290" r:id="rId1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0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78" d="100"/>
          <a:sy n="78" d="100"/>
        </p:scale>
        <p:origin x="162" y="120"/>
      </p:cViewPr>
      <p:guideLst>
        <p:guide orient="horz" pos="4201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6T14:04:53.809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26T14:04:58.951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926E1-95DC-4581-86DE-C8B880966089}" type="datetimeFigureOut">
              <a:rPr lang="sl-SI" smtClean="0"/>
              <a:t>15. 09. 2025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77E7D-8975-4172-88F0-0D9AA2240D0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99073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089E5-C420-0BA4-95DC-2EB1DEB0A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E53002-2B1E-2948-DDF8-3FBD17AA44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9111EC-7F43-88DD-BB07-DE8BF2A19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AADA-7485-48B8-9F62-D0E4865257A5}" type="datetimeFigureOut">
              <a:rPr lang="sl-SI" smtClean="0"/>
              <a:t>15. 09. 2025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5F622A-BEA7-5CAD-65C3-D8BD301EC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D2AD2-255F-B6E4-DE46-4570046E0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2FF7-8A06-4186-868B-EE349D8D96F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3004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46763-537F-736D-8F67-F1AD97C41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35B9C1-589B-A159-4865-B2E8164605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BD5FD-90B0-ABBB-18BE-1E406E9C9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AADA-7485-48B8-9F62-D0E4865257A5}" type="datetimeFigureOut">
              <a:rPr lang="sl-SI" smtClean="0"/>
              <a:t>15. 09. 2025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C7F3A-7BC4-1746-A459-7316CDCF3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6554E-5B93-DA38-40ED-501092F17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2FF7-8A06-4186-868B-EE349D8D96F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1599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E5DA95-9B9D-6068-6CC7-AA8227F836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976278-EB9F-7921-5096-30DA34060B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03AC2-FD38-18D8-A662-3251B3A0E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AADA-7485-48B8-9F62-D0E4865257A5}" type="datetimeFigureOut">
              <a:rPr lang="sl-SI" smtClean="0"/>
              <a:t>15. 09. 2025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0611A-51C1-E108-EFFB-A3411C148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92645-507D-980E-4C03-0EA151415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2FF7-8A06-4186-868B-EE349D8D96F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9418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215D6-5922-2B3D-84CB-E66A774D3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AC566-9A43-40D6-21EE-F0E8FA6B8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BA1AED-9EC3-B19F-2C8C-528E4CD43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AADA-7485-48B8-9F62-D0E4865257A5}" type="datetimeFigureOut">
              <a:rPr lang="sl-SI" smtClean="0"/>
              <a:t>15. 09. 2025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D96648-3212-1058-7495-71D71E579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41E83-36BD-25BD-E4FB-A55BCD1F4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2FF7-8A06-4186-868B-EE349D8D96FB}" type="slidenum">
              <a:rPr lang="sl-SI" smtClean="0"/>
              <a:t>‹#›</a:t>
            </a:fld>
            <a:endParaRPr lang="sl-SI"/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6009AF91-5847-A7C8-78B6-CA544A34875E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57939"/>
            <a:ext cx="12192000" cy="500061"/>
          </a:xfrm>
          <a:prstGeom prst="rect">
            <a:avLst/>
          </a:prstGeom>
        </p:spPr>
      </p:pic>
      <p:pic>
        <p:nvPicPr>
          <p:cNvPr id="13" name="Slika 12">
            <a:extLst>
              <a:ext uri="{FF2B5EF4-FFF2-40B4-BE49-F238E27FC236}">
                <a16:creationId xmlns:a16="http://schemas.microsoft.com/office/drawing/2014/main" id="{109D0294-0F74-2DE9-BD63-61478BE4A14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8075" y="6406780"/>
            <a:ext cx="1318895" cy="262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Slika 13">
            <a:extLst>
              <a:ext uri="{FF2B5EF4-FFF2-40B4-BE49-F238E27FC236}">
                <a16:creationId xmlns:a16="http://schemas.microsoft.com/office/drawing/2014/main" id="{66909589-536A-ED36-2EEE-06032B272E3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8745" y="6453770"/>
            <a:ext cx="2141855" cy="215265"/>
          </a:xfrm>
          <a:prstGeom prst="rect">
            <a:avLst/>
          </a:prstGeom>
        </p:spPr>
      </p:pic>
      <p:pic>
        <p:nvPicPr>
          <p:cNvPr id="15" name="Slika 14">
            <a:extLst>
              <a:ext uri="{FF2B5EF4-FFF2-40B4-BE49-F238E27FC236}">
                <a16:creationId xmlns:a16="http://schemas.microsoft.com/office/drawing/2014/main" id="{B41FD0F1-0CF7-FFEE-4078-837E2A9B614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9862" y="6418952"/>
            <a:ext cx="562610" cy="285115"/>
          </a:xfrm>
          <a:prstGeom prst="rect">
            <a:avLst/>
          </a:prstGeom>
        </p:spPr>
      </p:pic>
      <p:pic>
        <p:nvPicPr>
          <p:cNvPr id="16" name="Slika 15">
            <a:extLst>
              <a:ext uri="{FF2B5EF4-FFF2-40B4-BE49-F238E27FC236}">
                <a16:creationId xmlns:a16="http://schemas.microsoft.com/office/drawing/2014/main" id="{64093ADA-675A-2D98-BF46-A37679A084B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0626" y="6405509"/>
            <a:ext cx="1487805" cy="311785"/>
          </a:xfrm>
          <a:prstGeom prst="rect">
            <a:avLst/>
          </a:prstGeom>
        </p:spPr>
      </p:pic>
      <p:sp>
        <p:nvSpPr>
          <p:cNvPr id="17" name="Označba mesta vsebine 2">
            <a:extLst>
              <a:ext uri="{FF2B5EF4-FFF2-40B4-BE49-F238E27FC236}">
                <a16:creationId xmlns:a16="http://schemas.microsoft.com/office/drawing/2014/main" id="{9946F29A-3331-8074-B08D-DFFDE03BA1FF}"/>
              </a:ext>
            </a:extLst>
          </p:cNvPr>
          <p:cNvSpPr txBox="1">
            <a:spLocks/>
          </p:cNvSpPr>
          <p:nvPr userDrawn="1"/>
        </p:nvSpPr>
        <p:spPr>
          <a:xfrm>
            <a:off x="1437958" y="6439043"/>
            <a:ext cx="3276600" cy="24471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Kurikularna</a:t>
            </a:r>
            <a:r>
              <a:rPr lang="sl-SI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prenova - nove poti do znanja (KUP) </a:t>
            </a:r>
          </a:p>
        </p:txBody>
      </p:sp>
    </p:spTree>
    <p:extLst>
      <p:ext uri="{BB962C8B-B14F-4D97-AF65-F5344CB8AC3E}">
        <p14:creationId xmlns:p14="http://schemas.microsoft.com/office/powerpoint/2010/main" val="107586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8D19F-4D07-7A65-27F8-4F61BF21C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36AA2-DBE9-5B33-C947-9022488877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CE8A8-3543-217C-A1A0-4CA469F3C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AADA-7485-48B8-9F62-D0E4865257A5}" type="datetimeFigureOut">
              <a:rPr lang="sl-SI" smtClean="0"/>
              <a:t>15. 09. 2025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07870-EB08-D61F-99F0-F3C282C94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7A4FA-ADBC-BF2C-35C7-B623765D3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2FF7-8A06-4186-868B-EE349D8D96F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7225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DEF27-AC17-2963-1640-B39432109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EE75F-9EE6-2947-6600-F4AA2AA393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0D44FB-7DCF-F240-B777-E51B87CB45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F3310B-0040-48CC-3187-0770C5A55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AADA-7485-48B8-9F62-D0E4865257A5}" type="datetimeFigureOut">
              <a:rPr lang="sl-SI" smtClean="0"/>
              <a:t>15. 09. 2025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DA56AB-DAFE-2B8E-6894-0C1B873DC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0C789C-CEFD-6360-02E4-460584196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2FF7-8A06-4186-868B-EE349D8D96F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4970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A816B-131D-3DC1-CEF0-33F88D17A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5D7F49-068D-22E9-A31F-3DB8171534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B45DBE-0DB8-1703-172C-39A688354E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5D8EA6-FC31-1B3B-6371-2E95D9F593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998A07-B543-57EB-628F-D410459D39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6D510A-1035-05EB-1F3B-EC031132B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AADA-7485-48B8-9F62-D0E4865257A5}" type="datetimeFigureOut">
              <a:rPr lang="sl-SI" smtClean="0"/>
              <a:t>15. 09. 2025</a:t>
            </a:fld>
            <a:endParaRPr lang="sl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79A017-9A4A-4CB6-D470-18DE25711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56AFBD-9F3E-9D2D-8F87-C5B0D29F2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2FF7-8A06-4186-868B-EE349D8D96F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9087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EBAEC-5A8B-170C-AA69-1EA4DBC7D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61499F-D858-EC3B-A356-066CF5EFD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AADA-7485-48B8-9F62-D0E4865257A5}" type="datetimeFigureOut">
              <a:rPr lang="sl-SI" smtClean="0"/>
              <a:t>15. 09. 2025</a:t>
            </a:fld>
            <a:endParaRPr lang="sl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AB0685-6590-1CF6-B51A-3F8E6DCF1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4A5DBD-4F3A-422C-C71A-A8550D114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2FF7-8A06-4186-868B-EE349D8D96F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0424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C869B6-CD9C-B41A-05FC-2FF3BC9CC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AADA-7485-48B8-9F62-D0E4865257A5}" type="datetimeFigureOut">
              <a:rPr lang="sl-SI" smtClean="0"/>
              <a:t>15. 09. 2025</a:t>
            </a:fld>
            <a:endParaRPr lang="sl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E901D8-0F2D-CF54-F000-721384A80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55D0BF-2C08-5E1A-FAC5-BD9B79804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2FF7-8A06-4186-868B-EE349D8D96F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00856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BFAC1-7C89-70E3-C48E-4DAAD063D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A9E18-0683-69AC-408D-5434D3EE3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575CFA-ED49-3DFA-9254-21C0EFCB65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B03FDD-92BC-EB5D-2562-810D10AED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AADA-7485-48B8-9F62-D0E4865257A5}" type="datetimeFigureOut">
              <a:rPr lang="sl-SI" smtClean="0"/>
              <a:t>15. 09. 2025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D5D216-BE33-68D8-8C0C-6125FA638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933000-932F-AD56-3325-B2FE8A160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2FF7-8A06-4186-868B-EE349D8D96F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81609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CCCC2-4033-8D25-21AE-653B427E5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B6E950-CF0D-7C5F-70B0-90134CFA45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25C51C-96C7-7893-6C9E-70FDC8066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6489A2-619A-4C9D-5FFA-3759B63C1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AADA-7485-48B8-9F62-D0E4865257A5}" type="datetimeFigureOut">
              <a:rPr lang="sl-SI" smtClean="0"/>
              <a:t>15. 09. 2025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177525-40BB-3D92-6395-5C05F65CC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879485-30CB-D7A8-2520-345515C17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22FF7-8A06-4186-868B-EE349D8D96F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5442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279B46-8736-F198-B49B-DEC98DA44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CEA00F-7600-1112-D46F-C5436CC14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D79BF-A1D7-C7A8-D644-C30499ABC9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FBAADA-7485-48B8-9F62-D0E4865257A5}" type="datetimeFigureOut">
              <a:rPr lang="sl-SI" smtClean="0"/>
              <a:t>15. 09. 2025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72C99-6FF6-9521-9223-A784B65469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CBFB2-717F-B605-8641-2C234A4CD8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822FF7-8A06-4186-868B-EE349D8D96F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6451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customXml" Target="../ink/ink2.xml"/><Relationship Id="rId10" Type="http://schemas.openxmlformats.org/officeDocument/2006/relationships/image" Target="../media/image5.png"/><Relationship Id="rId4" Type="http://schemas.openxmlformats.org/officeDocument/2006/relationships/image" Target="../media/image9.png"/><Relationship Id="rId9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17E093-0B43-992D-E758-377E42B87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background with a white border&#10;&#10;Description automatically generated">
            <a:extLst>
              <a:ext uri="{FF2B5EF4-FFF2-40B4-BE49-F238E27FC236}">
                <a16:creationId xmlns:a16="http://schemas.microsoft.com/office/drawing/2014/main" id="{1BF62E3E-D622-46D1-3A61-AF3574FE495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485E9-640E-918C-3EBC-31CEE093DD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44452" y="1500782"/>
            <a:ext cx="7723547" cy="1630763"/>
          </a:xfrm>
        </p:spPr>
        <p:txBody>
          <a:bodyPr>
            <a:normAutofit/>
          </a:bodyPr>
          <a:lstStyle/>
          <a:p>
            <a:pPr algn="l"/>
            <a:r>
              <a:rPr lang="sl-SI" sz="35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Jigsaw</a:t>
            </a:r>
            <a:r>
              <a:rPr lang="sl-SI" sz="3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metoda pri pouku zgodovine na primeru ameriške revolucije</a:t>
            </a:r>
            <a:endParaRPr lang="sl-SI" sz="35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2FEDDA-EE6A-4FE7-77A7-4DE7DB3CB4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44452" y="3754957"/>
            <a:ext cx="7723547" cy="1623557"/>
          </a:xfrm>
        </p:spPr>
        <p:txBody>
          <a:bodyPr/>
          <a:lstStyle/>
          <a:p>
            <a:pPr algn="l"/>
            <a:r>
              <a:rPr lang="sl-SI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Rok Miščevič</a:t>
            </a:r>
          </a:p>
          <a:p>
            <a:pPr algn="l"/>
            <a:r>
              <a:rPr lang="sl-SI" sz="20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Biotehniški center Naklo</a:t>
            </a:r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3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5B0AB6DC-DA0E-DBBD-6AEA-D0736C80A2B7}"/>
                  </a:ext>
                </a:extLst>
              </p14:cNvPr>
              <p14:cNvContentPartPr/>
              <p14:nvPr/>
            </p14:nvContentPartPr>
            <p14:xfrm>
              <a:off x="1579595" y="-498049"/>
              <a:ext cx="360" cy="3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5B0AB6DC-DA0E-DBBD-6AEA-D0736C80A2B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70595" y="-552049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5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4A54A5E6-A218-9908-CCA6-21A3D034B9CD}"/>
                  </a:ext>
                </a:extLst>
              </p14:cNvPr>
              <p14:cNvContentPartPr/>
              <p14:nvPr/>
            </p14:nvContentPartPr>
            <p14:xfrm>
              <a:off x="5459315" y="3159688"/>
              <a:ext cx="360" cy="3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4A54A5E6-A218-9908-CCA6-21A3D034B9C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450315" y="3105688"/>
                <a:ext cx="18000" cy="108000"/>
              </a:xfrm>
              <a:prstGeom prst="rect">
                <a:avLst/>
              </a:prstGeom>
            </p:spPr>
          </p:pic>
        </mc:Fallback>
      </mc:AlternateContent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98E24A9-2270-C4DC-F241-4055788FCD18}"/>
              </a:ext>
            </a:extLst>
          </p:cNvPr>
          <p:cNvCxnSpPr>
            <a:cxnSpLocks/>
          </p:cNvCxnSpPr>
          <p:nvPr/>
        </p:nvCxnSpPr>
        <p:spPr>
          <a:xfrm>
            <a:off x="3041073" y="3429000"/>
            <a:ext cx="853012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Označba mesta vsebine 2">
            <a:extLst>
              <a:ext uri="{FF2B5EF4-FFF2-40B4-BE49-F238E27FC236}">
                <a16:creationId xmlns:a16="http://schemas.microsoft.com/office/drawing/2014/main" id="{439BA726-4B91-A9C5-9468-4946C913D362}"/>
              </a:ext>
            </a:extLst>
          </p:cNvPr>
          <p:cNvSpPr txBox="1">
            <a:spLocks/>
          </p:cNvSpPr>
          <p:nvPr/>
        </p:nvSpPr>
        <p:spPr>
          <a:xfrm>
            <a:off x="2944452" y="5980077"/>
            <a:ext cx="3276600" cy="24471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Kurikularna</a:t>
            </a:r>
            <a:r>
              <a:rPr lang="sl-SI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prenova - nove poti do znanja (KUP) 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5C0DC66A-B38A-C2FC-C791-9A2AAA99EF0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278" y="6378861"/>
            <a:ext cx="1318895" cy="262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Slika 9">
            <a:extLst>
              <a:ext uri="{FF2B5EF4-FFF2-40B4-BE49-F238E27FC236}">
                <a16:creationId xmlns:a16="http://schemas.microsoft.com/office/drawing/2014/main" id="{C42E3CD0-717E-5967-C305-E593327E9A1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948" y="6425851"/>
            <a:ext cx="2141855" cy="215265"/>
          </a:xfrm>
          <a:prstGeom prst="rect">
            <a:avLst/>
          </a:prstGeom>
        </p:spPr>
      </p:pic>
      <p:pic>
        <p:nvPicPr>
          <p:cNvPr id="11" name="Slika 10">
            <a:extLst>
              <a:ext uri="{FF2B5EF4-FFF2-40B4-BE49-F238E27FC236}">
                <a16:creationId xmlns:a16="http://schemas.microsoft.com/office/drawing/2014/main" id="{968C5B52-6D6C-82FB-BFD0-0B30D2E2039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2065" y="6391033"/>
            <a:ext cx="562610" cy="285115"/>
          </a:xfrm>
          <a:prstGeom prst="rect">
            <a:avLst/>
          </a:prstGeom>
        </p:spPr>
      </p:pic>
      <p:pic>
        <p:nvPicPr>
          <p:cNvPr id="12" name="Slika 11">
            <a:extLst>
              <a:ext uri="{FF2B5EF4-FFF2-40B4-BE49-F238E27FC236}">
                <a16:creationId xmlns:a16="http://schemas.microsoft.com/office/drawing/2014/main" id="{7E930548-C8B7-5F15-157B-5790A77562E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829" y="6377590"/>
            <a:ext cx="1487805" cy="31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902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4DE5EE-634B-4DDC-96C9-DA250622F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Izhodišča prenove KZ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D2FDD4A-505C-4805-A981-69261C816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Aktivna vloga dijakov, mentorska vloga učitelja</a:t>
            </a:r>
          </a:p>
          <a:p>
            <a:r>
              <a:rPr lang="sl-SI" dirty="0"/>
              <a:t>Razvijanje kritičnega mišljenja</a:t>
            </a:r>
          </a:p>
          <a:p>
            <a:r>
              <a:rPr lang="sl-SI" dirty="0"/>
              <a:t>Avtentično učenje</a:t>
            </a:r>
          </a:p>
          <a:p>
            <a:r>
              <a:rPr lang="sl-SI" dirty="0"/>
              <a:t>Spodbujanje vrednot pluralne, strpne, demokratične družbe</a:t>
            </a:r>
          </a:p>
          <a:p>
            <a:r>
              <a:rPr lang="sl-SI" dirty="0"/>
              <a:t>Vključevanje skupnih ciljev</a:t>
            </a:r>
          </a:p>
          <a:p>
            <a:r>
              <a:rPr lang="sl-SI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84846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13FEE10-D396-9BEC-D9B8-4EF33A389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je metoda </a:t>
            </a:r>
            <a:r>
              <a:rPr lang="sl-SI" dirty="0" err="1"/>
              <a:t>Jigsaw</a:t>
            </a:r>
            <a:r>
              <a:rPr lang="sl-SI" dirty="0"/>
              <a:t> (sestavljanke)?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03F2DAE-9073-3146-3285-56C81C33D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 sz="1800"/>
            </a:pPr>
            <a:r>
              <a:rPr lang="sl-SI" sz="2400" dirty="0"/>
              <a:t>Oblika skupinskega dela </a:t>
            </a:r>
            <a:r>
              <a:rPr lang="sl-SI" sz="2400" dirty="0">
                <a:sym typeface="Wingdings" panose="05000000000000000000" pitchFamily="2" charset="2"/>
              </a:rPr>
              <a:t> k</a:t>
            </a:r>
            <a:r>
              <a:rPr lang="sl-SI" sz="2400" dirty="0"/>
              <a:t>ooperativna učna strategija za aktivno učenje</a:t>
            </a:r>
          </a:p>
          <a:p>
            <a:pPr>
              <a:defRPr sz="1800"/>
            </a:pPr>
            <a:r>
              <a:rPr lang="sl-SI" sz="2400" dirty="0"/>
              <a:t>Dijaki postanejo 'strokovnjaki' za del učne snovi</a:t>
            </a:r>
          </a:p>
          <a:p>
            <a:pPr>
              <a:defRPr sz="1800"/>
            </a:pPr>
            <a:r>
              <a:rPr lang="sl-SI" sz="2400" b="1" dirty="0"/>
              <a:t>Prednosti: </a:t>
            </a:r>
            <a:r>
              <a:rPr lang="sl-SI" sz="2400" dirty="0"/>
              <a:t>spodbuja aktivnost, odgovornost, komunikacijo, kritično mišljenje …</a:t>
            </a:r>
          </a:p>
          <a:p>
            <a:pPr marL="0" indent="0">
              <a:buNone/>
              <a:defRPr sz="1800"/>
            </a:pPr>
            <a:endParaRPr lang="sl-SI" sz="2400" dirty="0"/>
          </a:p>
          <a:p>
            <a:pPr marL="0" indent="0">
              <a:buNone/>
              <a:defRPr sz="1800"/>
            </a:pPr>
            <a:r>
              <a:rPr lang="sl-SI" sz="2400" b="1" dirty="0"/>
              <a:t>Koraki </a:t>
            </a:r>
            <a:r>
              <a:rPr lang="sl-SI" sz="2400" b="1" dirty="0" err="1"/>
              <a:t>Jigsaw</a:t>
            </a:r>
            <a:r>
              <a:rPr lang="sl-SI" sz="2400" b="1" dirty="0"/>
              <a:t> metode:</a:t>
            </a:r>
          </a:p>
          <a:p>
            <a:pPr marL="0" indent="0">
              <a:buNone/>
              <a:defRPr sz="1800"/>
            </a:pPr>
            <a:r>
              <a:rPr lang="sl-SI" sz="2400" dirty="0"/>
              <a:t>1. Razdelitev v osnovne skupine</a:t>
            </a:r>
          </a:p>
          <a:p>
            <a:pPr marL="0" indent="0">
              <a:buNone/>
              <a:defRPr sz="1800"/>
            </a:pPr>
            <a:r>
              <a:rPr lang="sl-SI" sz="2400" dirty="0"/>
              <a:t>2. Razdelitev snovi, individualno delo in delo v strokovnih skupinah</a:t>
            </a:r>
          </a:p>
          <a:p>
            <a:pPr marL="0" indent="0">
              <a:buNone/>
              <a:defRPr sz="1800"/>
            </a:pPr>
            <a:r>
              <a:rPr lang="sl-SI" sz="2400" dirty="0"/>
              <a:t>3. Povratek v osnovne skupine in poučevanje vrstnikov (delčki „sestavljanke“ se povežejo)</a:t>
            </a:r>
          </a:p>
          <a:p>
            <a:pPr marL="0" indent="0">
              <a:buNone/>
              <a:defRPr sz="1800"/>
            </a:pPr>
            <a:r>
              <a:rPr lang="sl-SI" sz="2400" dirty="0"/>
              <a:t>4. Skupna refleksija in evalvacija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98432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FD2B9723-F1B4-4D21-9624-A21FF7EECF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03D7DFA1-3EA2-4A69-9692-73D2CE4C25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F20541C5-DC25-4D84-8307-BA70F543E7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jeZBesedilom 3">
            <a:extLst>
              <a:ext uri="{FF2B5EF4-FFF2-40B4-BE49-F238E27FC236}">
                <a16:creationId xmlns:a16="http://schemas.microsoft.com/office/drawing/2014/main" id="{A5CDBDB9-47CB-41E9-AF1A-57A65D64604C}"/>
              </a:ext>
            </a:extLst>
          </p:cNvPr>
          <p:cNvSpPr txBox="1"/>
          <p:nvPr/>
        </p:nvSpPr>
        <p:spPr>
          <a:xfrm>
            <a:off x="6960092" y="6604084"/>
            <a:ext cx="523190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l-SI" sz="1050" dirty="0"/>
              <a:t>Vir: https://pedagogonline.pl/grupowe-zapamietywanie-czyli-co-to-jest-metoda-jigsaw/</a:t>
            </a:r>
          </a:p>
        </p:txBody>
      </p:sp>
    </p:spTree>
    <p:extLst>
      <p:ext uri="{BB962C8B-B14F-4D97-AF65-F5344CB8AC3E}">
        <p14:creationId xmlns:p14="http://schemas.microsoft.com/office/powerpoint/2010/main" val="234916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C798B60-0C36-B393-89E8-3498990D7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Učni cilji in standardi znanja iz KZ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8FABCA5-EA36-AE46-DEA6-DA82DEAAD7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5157787" cy="480218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800" b="1" i="0" u="none" strike="noStrike" baseline="0" dirty="0">
                <a:solidFill>
                  <a:srgbClr val="000000"/>
                </a:solidFill>
                <a:latin typeface="Inter"/>
              </a:rPr>
              <a:t>Učni cilji:</a:t>
            </a:r>
          </a:p>
          <a:p>
            <a:pPr marL="0" indent="0">
              <a:buNone/>
            </a:pPr>
            <a:endParaRPr lang="sl-SI" sz="1400" b="0" i="0" u="none" strike="noStrike" baseline="0" dirty="0">
              <a:solidFill>
                <a:srgbClr val="000000"/>
              </a:solidFill>
              <a:latin typeface="Inter"/>
            </a:endParaRPr>
          </a:p>
          <a:p>
            <a:r>
              <a:rPr lang="sl-SI" sz="2600" b="0" i="0" u="none" strike="noStrike" baseline="0" dirty="0">
                <a:solidFill>
                  <a:srgbClr val="000000"/>
                </a:solidFill>
                <a:latin typeface="Inter"/>
              </a:rPr>
              <a:t>Spozna razmere in potek dogodkov, ki so pripeljali do neodvisnosti angleških kolonij v Severni Ameriki </a:t>
            </a:r>
          </a:p>
          <a:p>
            <a:endParaRPr lang="sl-SI" sz="2600" dirty="0">
              <a:solidFill>
                <a:srgbClr val="000000"/>
              </a:solidFill>
              <a:latin typeface="Inter"/>
            </a:endParaRPr>
          </a:p>
          <a:p>
            <a:pPr marL="0" indent="0">
              <a:buNone/>
            </a:pPr>
            <a:r>
              <a:rPr lang="sl-SI" sz="2600" b="0" i="1" u="none" strike="noStrike" baseline="0" dirty="0">
                <a:solidFill>
                  <a:srgbClr val="000000"/>
                </a:solidFill>
                <a:latin typeface="Inter"/>
              </a:rPr>
              <a:t>SC 1.2.5.1</a:t>
            </a:r>
            <a:r>
              <a:rPr lang="sl-SI" sz="2600" i="1" dirty="0">
                <a:solidFill>
                  <a:srgbClr val="000000"/>
                </a:solidFill>
                <a:latin typeface="Inter"/>
              </a:rPr>
              <a:t>: Uporabi znanja vsakega predmetnega področja za kritično in aktivno državljansko držo</a:t>
            </a:r>
            <a:endParaRPr lang="pl-PL" sz="2600" b="0" i="1" u="none" strike="noStrike" baseline="0" dirty="0">
              <a:solidFill>
                <a:srgbClr val="000000"/>
              </a:solidFill>
              <a:latin typeface="Inter"/>
            </a:endParaRPr>
          </a:p>
          <a:p>
            <a:pPr marL="0" indent="0">
              <a:buNone/>
            </a:pPr>
            <a:endParaRPr lang="sl-SI" sz="2600" dirty="0">
              <a:solidFill>
                <a:srgbClr val="000000"/>
              </a:solidFill>
              <a:latin typeface="Inter"/>
            </a:endParaRPr>
          </a:p>
          <a:p>
            <a:pPr marL="0" indent="0">
              <a:buNone/>
            </a:pPr>
            <a:endParaRPr lang="sl-SI" sz="2600" b="0" i="0" u="none" strike="noStrike" baseline="0" dirty="0">
              <a:solidFill>
                <a:srgbClr val="000000"/>
              </a:solidFill>
              <a:latin typeface="Inter"/>
            </a:endParaRPr>
          </a:p>
          <a:p>
            <a:endParaRPr lang="sl-SI" sz="2600" dirty="0"/>
          </a:p>
        </p:txBody>
      </p:sp>
      <p:sp>
        <p:nvSpPr>
          <p:cNvPr id="9" name="Označba mesta vsebine 8">
            <a:extLst>
              <a:ext uri="{FF2B5EF4-FFF2-40B4-BE49-F238E27FC236}">
                <a16:creationId xmlns:a16="http://schemas.microsoft.com/office/drawing/2014/main" id="{A7E0DDD2-3C0D-4881-9017-FDF2049CFA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1690688"/>
            <a:ext cx="5183188" cy="480218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800" b="1" i="0" u="none" strike="noStrike" baseline="0" dirty="0">
                <a:solidFill>
                  <a:srgbClr val="000000"/>
                </a:solidFill>
                <a:latin typeface="Inter"/>
              </a:rPr>
              <a:t>Standardi znanja:</a:t>
            </a:r>
          </a:p>
          <a:p>
            <a:pPr marL="0" indent="0">
              <a:buNone/>
            </a:pPr>
            <a:endParaRPr lang="pl-PL" sz="1400" b="0" i="0" u="none" strike="noStrike" baseline="0" dirty="0">
              <a:solidFill>
                <a:srgbClr val="000000"/>
              </a:solidFill>
              <a:latin typeface="Inter"/>
            </a:endParaRPr>
          </a:p>
          <a:p>
            <a:r>
              <a:rPr lang="pl-PL" sz="2600" b="0" i="0" u="none" strike="noStrike" baseline="0" dirty="0">
                <a:solidFill>
                  <a:srgbClr val="000000"/>
                </a:solidFill>
                <a:latin typeface="Inter"/>
              </a:rPr>
              <a:t>Pojasni vzroke, ki so pripeljali do nastanka ZDA, </a:t>
            </a:r>
          </a:p>
          <a:p>
            <a:r>
              <a:rPr lang="sl-SI" sz="2600" b="0" i="0" u="none" strike="noStrike" baseline="0" dirty="0">
                <a:solidFill>
                  <a:srgbClr val="000000"/>
                </a:solidFill>
                <a:latin typeface="Inter"/>
              </a:rPr>
              <a:t>Z analizo Deklaracije o neodvisnosti ZDA opiše glavne značilnosti politične ureditve ZDA </a:t>
            </a:r>
          </a:p>
          <a:p>
            <a:endParaRPr lang="sl-SI" sz="2600" dirty="0"/>
          </a:p>
        </p:txBody>
      </p:sp>
    </p:spTree>
    <p:extLst>
      <p:ext uri="{BB962C8B-B14F-4D97-AF65-F5344CB8AC3E}">
        <p14:creationId xmlns:p14="http://schemas.microsoft.com/office/powerpoint/2010/main" val="412259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C798B60-0C36-B393-89E8-3498990D7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sl-SI" dirty="0"/>
              <a:t>Potek učne ure: ameriška revolucija (1-2 uri)</a:t>
            </a:r>
          </a:p>
        </p:txBody>
      </p:sp>
      <p:sp>
        <p:nvSpPr>
          <p:cNvPr id="7" name="Označba mesta vsebine 6">
            <a:extLst>
              <a:ext uri="{FF2B5EF4-FFF2-40B4-BE49-F238E27FC236}">
                <a16:creationId xmlns:a16="http://schemas.microsoft.com/office/drawing/2014/main" id="{6529B788-3A48-4A4E-A2C9-7A98BF5F7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563"/>
            <a:ext cx="10515600" cy="4851400"/>
          </a:xfrm>
        </p:spPr>
        <p:txBody>
          <a:bodyPr>
            <a:normAutofit fontScale="92500"/>
          </a:bodyPr>
          <a:lstStyle/>
          <a:p>
            <a:pPr>
              <a:defRPr sz="1800"/>
            </a:pPr>
            <a:r>
              <a:rPr lang="sl-SI" sz="2200" dirty="0"/>
              <a:t>Uvajanje v učno uro in uvodna navodila</a:t>
            </a:r>
          </a:p>
          <a:p>
            <a:pPr>
              <a:defRPr sz="1800"/>
            </a:pPr>
            <a:r>
              <a:rPr lang="sl-SI" sz="2200" dirty="0"/>
              <a:t>Razdelitev v osnovne skupine (optimalno 4 člani)</a:t>
            </a:r>
          </a:p>
          <a:p>
            <a:pPr>
              <a:defRPr sz="1800"/>
            </a:pPr>
            <a:r>
              <a:rPr lang="sl-SI" sz="2200" dirty="0"/>
              <a:t>Razdelitev snovi znotraj osnovnih skupin (npr.):</a:t>
            </a:r>
          </a:p>
          <a:p>
            <a:pPr marL="457200" lvl="1" indent="0">
              <a:buNone/>
            </a:pPr>
            <a:r>
              <a:rPr lang="sl-SI" sz="2200" dirty="0"/>
              <a:t>1. član: evropska kolonizacija S Amerike</a:t>
            </a:r>
          </a:p>
          <a:p>
            <a:pPr marL="457200" lvl="1" indent="0">
              <a:buNone/>
            </a:pPr>
            <a:r>
              <a:rPr lang="sl-SI" sz="2200" dirty="0"/>
              <a:t>2. član: angleške kolonije pred osamosvojitvijo ZDA</a:t>
            </a:r>
          </a:p>
          <a:p>
            <a:pPr marL="457200" lvl="1" indent="0">
              <a:buNone/>
            </a:pPr>
            <a:r>
              <a:rPr lang="sl-SI" sz="2200" dirty="0"/>
              <a:t>3. član: vojna in nastanek ZDA</a:t>
            </a:r>
          </a:p>
          <a:p>
            <a:pPr marL="457200" lvl="1" indent="0">
              <a:buNone/>
            </a:pPr>
            <a:r>
              <a:rPr lang="sl-SI" sz="2200" dirty="0"/>
              <a:t>4. član: politična ureditev ZDA</a:t>
            </a:r>
          </a:p>
          <a:p>
            <a:pPr lvl="1">
              <a:defRPr sz="1800"/>
            </a:pPr>
            <a:endParaRPr lang="sl-SI" sz="2200" dirty="0"/>
          </a:p>
          <a:p>
            <a:pPr>
              <a:defRPr sz="1800"/>
            </a:pPr>
            <a:r>
              <a:rPr lang="sl-SI" sz="2200" dirty="0"/>
              <a:t>Individualno delo </a:t>
            </a:r>
            <a:r>
              <a:rPr lang="sl-SI" sz="2200" dirty="0">
                <a:sym typeface="Wingdings" panose="05000000000000000000" pitchFamily="2" charset="2"/>
              </a:rPr>
              <a:t></a:t>
            </a:r>
            <a:r>
              <a:rPr lang="sl-SI" sz="2200" dirty="0"/>
              <a:t> dijaki postanejo 'strokovnjaki‘ (delo z zgodovinskimi viri – Deklaracija o neodvisnosti, ustava ZDA, ustava RS, učbenik …)</a:t>
            </a:r>
          </a:p>
          <a:p>
            <a:pPr>
              <a:defRPr sz="1800"/>
            </a:pPr>
            <a:r>
              <a:rPr lang="sl-SI" sz="2200" dirty="0"/>
              <a:t>Delo v strokovnih skupinah (razrešitev dilem, vprašanj, nejasnosti …)</a:t>
            </a:r>
          </a:p>
          <a:p>
            <a:pPr>
              <a:defRPr sz="1800"/>
            </a:pPr>
            <a:r>
              <a:rPr lang="sl-SI" sz="2200" dirty="0"/>
              <a:t>Povratek v osnovne skupine in poučevanje vrstnikov </a:t>
            </a:r>
          </a:p>
          <a:p>
            <a:pPr>
              <a:defRPr sz="1800"/>
            </a:pPr>
            <a:r>
              <a:rPr lang="sl-SI" sz="2200" dirty="0"/>
              <a:t>Skupna refleksija (lahko tudi predstavitve) in preverjanje znanja (lahko takoj, lahko drugo uro)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16006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C798B60-0C36-B393-89E8-3498990D7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Primeri vključitve skupnih ciljev v konkretno učno uro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8FABCA5-EA36-AE46-DEA6-DA82DEAAD7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Jezik - a</a:t>
            </a:r>
            <a:r>
              <a:rPr lang="pt-BR" dirty="0"/>
              <a:t>rgumentacija </a:t>
            </a:r>
            <a:r>
              <a:rPr lang="sl-SI" dirty="0"/>
              <a:t>in</a:t>
            </a:r>
            <a:r>
              <a:rPr lang="pt-BR" dirty="0"/>
              <a:t> razprava o vplivu revolucij</a:t>
            </a:r>
            <a:r>
              <a:rPr lang="sl-SI" dirty="0"/>
              <a:t>e (razvija lastne sporazumevalne zmožnosti skozi nenasilno komunikacijo) (1.1.5.1)</a:t>
            </a:r>
          </a:p>
          <a:p>
            <a:r>
              <a:rPr lang="sl-SI" dirty="0"/>
              <a:t>Državljanstvo – primerjava ustave ZDA z ustavo RS (1.2.3.2)</a:t>
            </a:r>
          </a:p>
          <a:p>
            <a:r>
              <a:rPr lang="sl-SI" dirty="0"/>
              <a:t>Človekove pravice – analiza Deklaracije o neodvisnosti (1.2.1.)</a:t>
            </a:r>
          </a:p>
          <a:p>
            <a:r>
              <a:rPr lang="sl-SI" dirty="0"/>
              <a:t>Digitalna kompetenca - uporaba digitalnih orodij za predstavitev (</a:t>
            </a:r>
            <a:r>
              <a:rPr lang="sl-SI" dirty="0" err="1"/>
              <a:t>Canva</a:t>
            </a:r>
            <a:r>
              <a:rPr lang="sl-SI" dirty="0"/>
              <a:t>, </a:t>
            </a:r>
            <a:r>
              <a:rPr lang="sl-SI" dirty="0" err="1"/>
              <a:t>Padlet</a:t>
            </a:r>
            <a:r>
              <a:rPr lang="sl-SI" dirty="0"/>
              <a:t>…) – npr. časovni trak (4.3.1.1)</a:t>
            </a:r>
          </a:p>
          <a:p>
            <a:r>
              <a:rPr lang="sl-SI" dirty="0"/>
              <a:t>Kritično mišljenje – refleksija o vlogi posameznika (1.2.5.1)</a:t>
            </a:r>
          </a:p>
        </p:txBody>
      </p:sp>
    </p:spTree>
    <p:extLst>
      <p:ext uri="{BB962C8B-B14F-4D97-AF65-F5344CB8AC3E}">
        <p14:creationId xmlns:p14="http://schemas.microsoft.com/office/powerpoint/2010/main" val="2395162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C798B60-0C36-B393-89E8-3498990D7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Izzivi metode </a:t>
            </a:r>
            <a:r>
              <a:rPr lang="sl-SI" dirty="0" err="1"/>
              <a:t>jigsaw</a:t>
            </a:r>
            <a:endParaRPr lang="sl-SI" dirty="0"/>
          </a:p>
        </p:txBody>
      </p:sp>
      <p:sp>
        <p:nvSpPr>
          <p:cNvPr id="7" name="Označba mesta vsebine 6">
            <a:extLst>
              <a:ext uri="{FF2B5EF4-FFF2-40B4-BE49-F238E27FC236}">
                <a16:creationId xmlns:a16="http://schemas.microsoft.com/office/drawing/2014/main" id="{6529B788-3A48-4A4E-A2C9-7A98BF5F7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1800"/>
            </a:pPr>
            <a:r>
              <a:rPr lang="sl-SI" sz="2400" dirty="0"/>
              <a:t>Časovna obsežnost</a:t>
            </a:r>
          </a:p>
          <a:p>
            <a:pPr>
              <a:defRPr sz="1800"/>
            </a:pPr>
            <a:r>
              <a:rPr lang="sl-SI" sz="2400" dirty="0"/>
              <a:t>Potencialna (</a:t>
            </a:r>
            <a:r>
              <a:rPr lang="sl-SI" sz="2400" dirty="0" err="1"/>
              <a:t>pre</a:t>
            </a:r>
            <a:r>
              <a:rPr lang="sl-SI" sz="2400" dirty="0"/>
              <a:t>)zahtevnost metode za dijake (možna rešitev dela v dvojicah)</a:t>
            </a:r>
          </a:p>
          <a:p>
            <a:pPr>
              <a:defRPr sz="1800"/>
            </a:pPr>
            <a:r>
              <a:rPr lang="sl-SI" sz="2400" dirty="0"/>
              <a:t>Pazimo, da obseg gradiva ni prevelik (dijake lahko vodimo z vnaprej pripravljenimi vprašanji)</a:t>
            </a:r>
          </a:p>
          <a:p>
            <a:pPr>
              <a:defRPr sz="1800"/>
            </a:pPr>
            <a:r>
              <a:rPr lang="sl-SI" sz="2400" dirty="0"/>
              <a:t>Obvezna refleksija in pregled na koncu</a:t>
            </a:r>
          </a:p>
          <a:p>
            <a:pPr>
              <a:defRPr sz="1800"/>
            </a:pPr>
            <a:endParaRPr lang="sl-SI" sz="2400" dirty="0"/>
          </a:p>
          <a:p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2509725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7529D2C8B108549A33BE01A185552F6" ma:contentTypeVersion="12" ma:contentTypeDescription="Ustvari nov dokument." ma:contentTypeScope="" ma:versionID="3da69954c30d9e5eff2046e9d505df9b">
  <xsd:schema xmlns:xsd="http://www.w3.org/2001/XMLSchema" xmlns:xs="http://www.w3.org/2001/XMLSchema" xmlns:p="http://schemas.microsoft.com/office/2006/metadata/properties" xmlns:ns2="d432854d-2198-48c5-9bb5-f073f9387e1a" xmlns:ns3="a9e71bab-8d91-4ad3-8236-76f6b1161525" targetNamespace="http://schemas.microsoft.com/office/2006/metadata/properties" ma:root="true" ma:fieldsID="e4c96b27615c3fc945ce5b8cb7ad17c5" ns2:_="" ns3:_="">
    <xsd:import namespace="d432854d-2198-48c5-9bb5-f073f9387e1a"/>
    <xsd:import namespace="a9e71bab-8d91-4ad3-8236-76f6b116152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32854d-2198-48c5-9bb5-f073f9387e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Oznake slike" ma:readOnly="false" ma:fieldId="{5cf76f15-5ced-4ddc-b409-7134ff3c332f}" ma:taxonomyMulti="true" ma:sspId="8672001a-a426-428b-916b-40e63e7c60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e71bab-8d91-4ad3-8236-76f6b116152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d2108208-ac80-4d78-a555-2c6c2db7a987}" ma:internalName="TaxCatchAll" ma:showField="CatchAllData" ma:web="a9e71bab-8d91-4ad3-8236-76f6b116152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9e71bab-8d91-4ad3-8236-76f6b1161525" xsi:nil="true"/>
    <lcf76f155ced4ddcb4097134ff3c332f xmlns="d432854d-2198-48c5-9bb5-f073f9387e1a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AAA423F-4B41-4073-AE27-111EBCE5C2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32854d-2198-48c5-9bb5-f073f9387e1a"/>
    <ds:schemaRef ds:uri="a9e71bab-8d91-4ad3-8236-76f6b116152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886369-02B3-4C24-8A45-E654951B2DE1}">
  <ds:schemaRefs>
    <ds:schemaRef ds:uri="http://schemas.microsoft.com/office/2006/metadata/properties"/>
    <ds:schemaRef ds:uri="http://schemas.microsoft.com/office/infopath/2007/PartnerControls"/>
    <ds:schemaRef ds:uri="a9e71bab-8d91-4ad3-8236-76f6b1161525"/>
    <ds:schemaRef ds:uri="d432854d-2198-48c5-9bb5-f073f9387e1a"/>
  </ds:schemaRefs>
</ds:datastoreItem>
</file>

<file path=customXml/itemProps3.xml><?xml version="1.0" encoding="utf-8"?>
<ds:datastoreItem xmlns:ds="http://schemas.openxmlformats.org/officeDocument/2006/customXml" ds:itemID="{73635CFC-6CEF-4BC3-9437-E3370B9A90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1392</TotalTime>
  <Words>460</Words>
  <Application>Microsoft Office PowerPoint</Application>
  <PresentationFormat>Širokozaslonsko</PresentationFormat>
  <Paragraphs>57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Inter</vt:lpstr>
      <vt:lpstr>Wingdings</vt:lpstr>
      <vt:lpstr>Office Theme</vt:lpstr>
      <vt:lpstr>Jigsaw metoda pri pouku zgodovine na primeru ameriške revolucije</vt:lpstr>
      <vt:lpstr>Izhodišča prenove KZ</vt:lpstr>
      <vt:lpstr>Kaj je metoda Jigsaw (sestavljanke)?</vt:lpstr>
      <vt:lpstr>PowerPointova predstavitev</vt:lpstr>
      <vt:lpstr>Učni cilji in standardi znanja iz KZ</vt:lpstr>
      <vt:lpstr>Potek učne ure: ameriška revolucija (1-2 uri)</vt:lpstr>
      <vt:lpstr>Primeri vključitve skupnih ciljev v konkretno učno uro</vt:lpstr>
      <vt:lpstr>Izzivi metode jigsaw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Motiviranost za branje na razredni stopnji in bralna kultura „Branje na prepihu“ (Calibri / 35pt / Bold)</dc:title>
  <dc:creator>Tomas Bercic</dc:creator>
  <cp:lastModifiedBy>Jožica Gramc</cp:lastModifiedBy>
  <cp:revision>36</cp:revision>
  <dcterms:created xsi:type="dcterms:W3CDTF">2024-02-26T13:50:48Z</dcterms:created>
  <dcterms:modified xsi:type="dcterms:W3CDTF">2025-09-15T10:53:51Z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0x010100B7529D2C8B108549A33BE01A185552F6</vt:lpwstr>
  </property>
</Properties>
</file>