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9"/>
  </p:notesMasterIdLst>
  <p:sldIdLst>
    <p:sldId id="283" r:id="rId5"/>
    <p:sldId id="287" r:id="rId6"/>
    <p:sldId id="288" r:id="rId7"/>
    <p:sldId id="289" r:id="rId8"/>
    <p:sldId id="290" r:id="rId9"/>
    <p:sldId id="292" r:id="rId10"/>
    <p:sldId id="305" r:id="rId11"/>
    <p:sldId id="307" r:id="rId12"/>
    <p:sldId id="309" r:id="rId13"/>
    <p:sldId id="314" r:id="rId14"/>
    <p:sldId id="310" r:id="rId15"/>
    <p:sldId id="312" r:id="rId16"/>
    <p:sldId id="315" r:id="rId17"/>
    <p:sldId id="281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7C898-A4FA-4379-AF2D-E1254692CF83}" v="2" dt="2025-06-03T11:46:23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90"/>
      </p:cViewPr>
      <p:guideLst>
        <p:guide orient="horz" pos="420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3.80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8.9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926E1-95DC-4581-86DE-C8B880966089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7E7D-8975-4172-88F0-0D9AA2240D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07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89E5-C420-0BA4-95DC-2EB1DEB0A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53002-2B1E-2948-DDF8-3FBD17AA4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11EC-7F43-88DD-BB07-DE8BF2A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622A-BEA7-5CAD-65C3-D8BD301E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2AD2-255F-B6E4-DE46-4570046E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0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6763-537F-736D-8F67-F1AD97C4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5B9C1-589B-A159-4865-B2E81646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D5FD-90B0-ABBB-18BE-1E406E9C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7F3A-7BC4-1746-A459-7316CDCF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554E-5B93-DA38-40ED-501092F1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59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5DA95-9B9D-6068-6CC7-AA8227F8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76278-EB9F-7921-5096-30DA34060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3AC2-FD38-18D8-A662-3251B3A0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611A-51C1-E108-EFFB-A3411C14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92645-507D-980E-4C03-0EA15141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4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15D6-5922-2B3D-84CB-E66A774D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C566-9A43-40D6-21EE-F0E8FA6B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1AED-9EC3-B19F-2C8C-528E4CD4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6648-3212-1058-7495-71D71E57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41E83-36BD-25BD-E4FB-A55BCD1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09AF91-5847-A7C8-78B6-CA544A34875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939"/>
            <a:ext cx="12192000" cy="50006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09D0294-0F74-2DE9-BD63-61478BE4A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6406780"/>
            <a:ext cx="1318895" cy="26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909589-536A-ED36-2EEE-06032B272E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5" y="6453770"/>
            <a:ext cx="2141855" cy="21526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41FD0F1-0CF7-FFEE-4078-837E2A9B61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62" y="6418952"/>
            <a:ext cx="562610" cy="28511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4093ADA-675A-2D98-BF46-A37679A084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26" y="6405509"/>
            <a:ext cx="1487805" cy="311785"/>
          </a:xfrm>
          <a:prstGeom prst="rect">
            <a:avLst/>
          </a:prstGeom>
        </p:spPr>
      </p:pic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9946F29A-3331-8074-B08D-DFFDE03BA1FF}"/>
              </a:ext>
            </a:extLst>
          </p:cNvPr>
          <p:cNvSpPr txBox="1">
            <a:spLocks/>
          </p:cNvSpPr>
          <p:nvPr userDrawn="1"/>
        </p:nvSpPr>
        <p:spPr>
          <a:xfrm>
            <a:off x="1437958" y="6439043"/>
            <a:ext cx="3276600" cy="244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prenova - nove poti do znanja (KUP) </a:t>
            </a:r>
          </a:p>
        </p:txBody>
      </p:sp>
    </p:spTree>
    <p:extLst>
      <p:ext uri="{BB962C8B-B14F-4D97-AF65-F5344CB8AC3E}">
        <p14:creationId xmlns:p14="http://schemas.microsoft.com/office/powerpoint/2010/main" val="107586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D19F-4D07-7A65-27F8-4F61BF21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36AA2-DBE9-5B33-C947-902248887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CE8A8-3543-217C-A1A0-4CA469F3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7870-EB08-D61F-99F0-F3C282C9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A4FA-ADBC-BF2C-35C7-B623765D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2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F27-AC17-2963-1640-B3943210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E75F-9EE6-2947-6600-F4AA2AA3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44FB-7DCF-F240-B777-E51B87CB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310B-0040-48CC-3187-0770C5A5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56AB-DAFE-2B8E-6894-0C1B873D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C789C-CEFD-6360-02E4-4605841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97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816B-131D-3DC1-CEF0-33F88D17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D7F49-068D-22E9-A31F-3DB817153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45DBE-0DB8-1703-172C-39A68835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D8EA6-FC31-1B3B-6371-2E95D9F59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98A07-B543-57EB-628F-D410459D3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D510A-1035-05EB-1F3B-EC031132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9A017-9A4A-4CB6-D470-18DE2571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6AFBD-9F3E-9D2D-8F87-C5B0D29F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0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BAEC-5A8B-170C-AA69-1EA4DBC7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1499F-D858-EC3B-A356-066CF5EF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B0685-6590-1CF6-B51A-3F8E6DCF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A5DBD-4F3A-422C-C71A-A8550D11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42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869B6-CD9C-B41A-05FC-2FF3BC9C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901D8-0F2D-CF54-F000-721384A8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5D0BF-2C08-5E1A-FAC5-BD9B798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8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FAC1-7C89-70E3-C48E-4DAAD063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9E18-0683-69AC-408D-5434D3EE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5CFA-ED49-3DFA-9254-21C0EFCB6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03FDD-92BC-EB5D-2562-810D10AE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5D216-BE33-68D8-8C0C-6125FA63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33000-932F-AD56-3325-B2FE8A16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6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CC2-4033-8D25-21AE-653B427E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6E950-CF0D-7C5F-70B0-90134CFA4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5C51C-96C7-7893-6C9E-70FDC806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489A2-619A-4C9D-5FFA-3759B63C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77525-40BB-3D92-6395-5C05F65C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79485-30CB-D7A8-2520-345515C1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44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9B46-8736-F198-B49B-DEC98DA4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EA00F-7600-1112-D46F-C5436CC14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79BF-A1D7-C7A8-D644-C30499ABC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FBAADA-7485-48B8-9F62-D0E4865257A5}" type="datetimeFigureOut">
              <a:rPr lang="sl-SI" smtClean="0"/>
              <a:t>4. 09. 2025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72C99-6FF6-9521-9223-A784B654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CBFB2-717F-B605-8641-2C234A4CD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4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lnaznacka.si/sl/beremo-skupaj-nms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@mini-teater.si" TargetMode="External"/><Relationship Id="rId2" Type="http://schemas.openxmlformats.org/officeDocument/2006/relationships/hyperlink" Target="https://www.mini-teater.si/si/articles/3153/festival-in-program-hisa-strpnos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ordinator@sinagogamaribor.si" TargetMode="External"/><Relationship Id="rId5" Type="http://schemas.openxmlformats.org/officeDocument/2006/relationships/hyperlink" Target="https://www.sinagogamaribor.si/dediscina-sinagoga/projekt-krokus/" TargetMode="External"/><Relationship Id="rId4" Type="http://schemas.openxmlformats.org/officeDocument/2006/relationships/hyperlink" Target="https://forms.gle/JTPSYzrzfbUEysoi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rss.si/pdf/koncno_porocilo_spremljanje_uvajanja_AD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uh.zrss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ka3.mss.edus.si/Katis/Uvodna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uh.zrss.si/wp-content/uploads/sites/6/2025/07/Prestavljeno_Natecaj-Krepitev-drzavotvorne-in-drzavljanske-drze.pdf" TargetMode="External"/><Relationship Id="rId2" Type="http://schemas.openxmlformats.org/officeDocument/2006/relationships/hyperlink" Target="https://duh.zrss.si/wp-content/uploads/sites/6/2025/07/Prestavljeno_Natecaj-Clovekove-pravice-in-medijski-odmev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uh.zrss.si/wp-content/uploads/sites/6/2025/07/NATECAJ_Glas-mladih-&#8211;-od-ideje-do-akcije.pdf" TargetMode="External"/><Relationship Id="rId4" Type="http://schemas.openxmlformats.org/officeDocument/2006/relationships/hyperlink" Target="https://duh.zrss.si/wp-content/uploads/sites/6/2025/07/Prestavljeno_Natecaj-Ledeniki-izginjajo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ledipreteklosti.splet.arnes.s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ledipreteklosti.splet.arnes.si/srednjeveska-mesta-in-trg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E093-0B43-992D-E758-377E42B8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white border&#10;&#10;Description automatically generated">
            <a:extLst>
              <a:ext uri="{FF2B5EF4-FFF2-40B4-BE49-F238E27FC236}">
                <a16:creationId xmlns:a16="http://schemas.microsoft.com/office/drawing/2014/main" id="{1BF62E3E-D622-46D1-3A61-AF3574FE4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485E9-640E-918C-3EBC-31CEE093D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452" y="1500782"/>
            <a:ext cx="7723547" cy="1630763"/>
          </a:xfrm>
        </p:spPr>
        <p:txBody>
          <a:bodyPr>
            <a:normAutofit/>
          </a:bodyPr>
          <a:lstStyle/>
          <a:p>
            <a:pPr algn="l"/>
            <a:r>
              <a:rPr lang="sl-SI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Aktualne informacije v šolskem letu 2025/2026</a:t>
            </a:r>
            <a:endParaRPr lang="sl-SI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FEDDA-EE6A-4FE7-77A7-4DE7DB3CB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278" y="3754957"/>
            <a:ext cx="7637721" cy="1879000"/>
          </a:xfrm>
        </p:spPr>
        <p:txBody>
          <a:bodyPr>
            <a:normAutofit/>
          </a:bodyPr>
          <a:lstStyle/>
          <a:p>
            <a:pPr algn="l"/>
            <a:r>
              <a:rPr lang="sl-SI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SODELOVANJE IN SOUSTVARJANJE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14:cNvPr>
              <p14:cNvContentPartPr/>
              <p14:nvPr/>
            </p14:nvContentPartPr>
            <p14:xfrm>
              <a:off x="1579595" y="-49804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0595" y="-552049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14:cNvPr>
              <p14:cNvContentPartPr/>
              <p14:nvPr/>
            </p14:nvContentPartPr>
            <p14:xfrm>
              <a:off x="5459315" y="31596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0315" y="3105688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39BA726-4B91-A9C5-9468-4946C913D362}"/>
              </a:ext>
            </a:extLst>
          </p:cNvPr>
          <p:cNvSpPr txBox="1">
            <a:spLocks/>
          </p:cNvSpPr>
          <p:nvPr/>
        </p:nvSpPr>
        <p:spPr>
          <a:xfrm>
            <a:off x="2944452" y="5980077"/>
            <a:ext cx="3276600" cy="244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prenova - nove poti do znanja (KUP)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C0DC66A-B38A-C2FC-C791-9A2AAA99E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8" y="6378861"/>
            <a:ext cx="1318895" cy="26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42E3CD0-717E-5967-C305-E593327E9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48" y="6425851"/>
            <a:ext cx="2141855" cy="21526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68C5B52-6D6C-82FB-BFD0-0B30D2E203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65" y="6391033"/>
            <a:ext cx="562610" cy="28511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E930548-C8B7-5F15-157B-5790A77562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29" y="6377590"/>
            <a:ext cx="1487805" cy="3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1D85D8-787A-CF6B-A2A7-34D0666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74" y="107619"/>
            <a:ext cx="10972800" cy="701462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Projekt Beremo skupaj (Društvo Bralna značka Slovenije – ZPMS, Slovensko bralno društvo idr.)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875301-FB66-3B1A-7A36-7FBD6A32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12" y="1071094"/>
            <a:ext cx="11468987" cy="5202115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Nacionalni mesec skupnega branja (8. 9. (mednarodni dan pismenosti)–12. 10. 2025 (zaključek Tedna otroka))</a:t>
            </a:r>
          </a:p>
          <a:p>
            <a:r>
              <a:rPr lang="sl-SI" dirty="0"/>
              <a:t>Informacije na povezavi:  </a:t>
            </a:r>
            <a:r>
              <a:rPr lang="sl-SI" dirty="0">
                <a:hlinkClick r:id="rId2"/>
              </a:rPr>
              <a:t>https://www.bralnaznacka.si/sl/beremo-skupaj-nmsb/</a:t>
            </a:r>
            <a:r>
              <a:rPr lang="sl-SI" dirty="0"/>
              <a:t> </a:t>
            </a:r>
          </a:p>
          <a:p>
            <a:r>
              <a:rPr lang="sl-SI" dirty="0"/>
              <a:t>V letu 2025 je pozornost namenjena </a:t>
            </a:r>
            <a:r>
              <a:rPr lang="sl-SI" i="1" dirty="0">
                <a:solidFill>
                  <a:srgbClr val="7030A0"/>
                </a:solidFill>
              </a:rPr>
              <a:t>glasnemu branju in pripovedovanju.</a:t>
            </a:r>
            <a:r>
              <a:rPr lang="sl-SI" dirty="0"/>
              <a:t> </a:t>
            </a:r>
          </a:p>
          <a:p>
            <a:r>
              <a:rPr lang="sl-SI" dirty="0"/>
              <a:t>Nacionalni projekti in akcije: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7030A0"/>
                </a:solidFill>
              </a:rPr>
              <a:t>*Strokovna srečanja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7030A0"/>
                </a:solidFill>
              </a:rPr>
              <a:t>*Projekti Spodbujanje branja </a:t>
            </a:r>
            <a:r>
              <a:rPr lang="sl-SI" dirty="0"/>
              <a:t>(17.9.: Dan zlatih knjig – začetek branja za bralno značko; Rastem s knjigo, #športajmoinberimo)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7030A0"/>
                </a:solidFill>
              </a:rPr>
              <a:t>*Pokloni čas, polepšaj dan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7030A0"/>
                </a:solidFill>
              </a:rPr>
              <a:t>*Gozdne knjižnice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7030A0"/>
                </a:solidFill>
              </a:rPr>
              <a:t>Didaktične ideje: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*Bralna značka (osnovna šola) </a:t>
            </a:r>
            <a:r>
              <a:rPr lang="sl-SI" dirty="0">
                <a:solidFill>
                  <a:schemeClr val="tx1"/>
                </a:solidFill>
              </a:rPr>
              <a:t>– priporočeni seznami knjig,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*Bralni klubi, dobreknjige.si, </a:t>
            </a:r>
          </a:p>
          <a:p>
            <a:pPr marL="400050" lvl="1" indent="0">
              <a:buNone/>
            </a:pPr>
            <a:r>
              <a:rPr lang="sl-SI" dirty="0">
                <a:solidFill>
                  <a:srgbClr val="00B050"/>
                </a:solidFill>
              </a:rPr>
              <a:t>*Izbor odlomkov iz zanimivih in poučnih zgodovinskih virov in literature </a:t>
            </a:r>
            <a:r>
              <a:rPr lang="sl-SI" dirty="0">
                <a:solidFill>
                  <a:schemeClr val="tx1"/>
                </a:solidFill>
              </a:rPr>
              <a:t>na teme, ki jih obravnavate pri pouku v tem času.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88ACE3E-EBF0-EA95-F010-615EF036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Naslov prezentacije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B2B2B8D-C250-E108-717B-86B8A48D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3A9F-7E15-B342-95DB-76D69CE415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43056"/>
            <a:ext cx="10515600" cy="810533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Mednarodno sodelovanje - izobraževanje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/>
            </a:pPr>
            <a:r>
              <a:rPr lang="sl-SI" dirty="0">
                <a:solidFill>
                  <a:srgbClr val="7030A0"/>
                </a:solidFill>
              </a:rPr>
              <a:t>Seminarji </a:t>
            </a:r>
            <a:r>
              <a:rPr lang="sl-SI" b="1" dirty="0">
                <a:solidFill>
                  <a:srgbClr val="7030A0"/>
                </a:solidFill>
              </a:rPr>
              <a:t>Mémoriala de la </a:t>
            </a:r>
            <a:r>
              <a:rPr lang="sl-SI" b="1" dirty="0" err="1">
                <a:solidFill>
                  <a:srgbClr val="7030A0"/>
                </a:solidFill>
              </a:rPr>
              <a:t>Shoah</a:t>
            </a:r>
            <a:r>
              <a:rPr lang="sl-SI" b="1" dirty="0">
                <a:solidFill>
                  <a:srgbClr val="7030A0"/>
                </a:solidFill>
              </a:rPr>
              <a:t> s Pariza</a:t>
            </a:r>
            <a:r>
              <a:rPr lang="sl-SI" dirty="0">
                <a:solidFill>
                  <a:srgbClr val="7030A0"/>
                </a:solidFill>
              </a:rPr>
              <a:t> </a:t>
            </a:r>
            <a:r>
              <a:rPr lang="sl-SI" dirty="0"/>
              <a:t>se bodo izvajali tudi v šolskem letu 2025/2026:</a:t>
            </a:r>
          </a:p>
          <a:p>
            <a:pPr lvl="0">
              <a:defRPr/>
            </a:pPr>
            <a:r>
              <a:rPr lang="sl-SI" dirty="0"/>
              <a:t>Memorialov seminar za učitelje bo 2026 (Slovenija – Hrvaška – Italija) in bo predvidoma potekal v Trstu (Italija), </a:t>
            </a:r>
            <a:r>
              <a:rPr lang="sl-SI" u="sng" dirty="0"/>
              <a:t>je brezplačen</a:t>
            </a:r>
            <a:r>
              <a:rPr lang="sl-SI" dirty="0"/>
              <a:t>, trajal bo tri dni, a </a:t>
            </a:r>
            <a:r>
              <a:rPr lang="sl-SI" b="1" dirty="0"/>
              <a:t>med tednom. </a:t>
            </a:r>
          </a:p>
          <a:p>
            <a:pPr lvl="0">
              <a:defRPr/>
            </a:pPr>
            <a:r>
              <a:rPr lang="sl-SI" b="1" dirty="0"/>
              <a:t>Kriti bodo stroški bivanja in prehrane, ne pa tudi prevoza </a:t>
            </a:r>
            <a:r>
              <a:rPr lang="sl-SI" dirty="0"/>
              <a:t>(se uredi s potnim nalogom šole).</a:t>
            </a:r>
          </a:p>
          <a:p>
            <a:pPr lvl="0">
              <a:defRPr/>
            </a:pPr>
            <a:r>
              <a:rPr lang="sl-SI" dirty="0"/>
              <a:t>Iz Slovenije se pričakuje udeležba 13 učiteljev (prav toliko iz Hrvaške in Italije)</a:t>
            </a:r>
          </a:p>
          <a:p>
            <a:pPr lvl="0">
              <a:defRPr/>
            </a:pPr>
            <a:r>
              <a:rPr lang="sl-SI" b="1" dirty="0"/>
              <a:t>Prvi</a:t>
            </a:r>
            <a:r>
              <a:rPr lang="sl-SI" dirty="0"/>
              <a:t> </a:t>
            </a:r>
            <a:r>
              <a:rPr lang="sl-SI" b="1" dirty="0"/>
              <a:t>del</a:t>
            </a:r>
            <a:r>
              <a:rPr lang="sl-SI" dirty="0"/>
              <a:t> seminarja se bo odvijal v Trstu </a:t>
            </a:r>
            <a:r>
              <a:rPr lang="sl-SI" b="1" dirty="0"/>
              <a:t>med 16. in 18. 2. 2026, drugi del </a:t>
            </a:r>
            <a:r>
              <a:rPr lang="sl-SI" dirty="0"/>
              <a:t>pa v Mariboru med </a:t>
            </a:r>
            <a:r>
              <a:rPr lang="sl-SI" b="1" dirty="0"/>
              <a:t>29. septembrom in 1. oktobrom 20</a:t>
            </a:r>
            <a:r>
              <a:rPr lang="en-GB" b="1" dirty="0"/>
              <a:t>26. </a:t>
            </a:r>
            <a:endParaRPr lang="sl-SI" b="1" dirty="0"/>
          </a:p>
          <a:p>
            <a:pPr lvl="0">
              <a:defRPr/>
            </a:pPr>
            <a:r>
              <a:rPr lang="sl-SI" dirty="0"/>
              <a:t>Pomemben </a:t>
            </a:r>
            <a:r>
              <a:rPr lang="sl-SI" b="1" dirty="0"/>
              <a:t>pogoj:</a:t>
            </a:r>
            <a:r>
              <a:rPr lang="sl-SI" dirty="0"/>
              <a:t> to naj bodo učitelji, ki se še niso udeleževali seminarjev Mémoriala de la </a:t>
            </a:r>
            <a:r>
              <a:rPr lang="sl-SI" dirty="0" err="1"/>
              <a:t>Shoah</a:t>
            </a:r>
            <a:r>
              <a:rPr lang="sl-SI" dirty="0"/>
              <a:t> (</a:t>
            </a:r>
            <a:r>
              <a:rPr lang="sl-SI" b="1" dirty="0" err="1"/>
              <a:t>newcommers</a:t>
            </a:r>
            <a:r>
              <a:rPr lang="sl-SI" b="1" dirty="0"/>
              <a:t>!) </a:t>
            </a:r>
            <a:r>
              <a:rPr lang="sl-SI" dirty="0"/>
              <a:t>in </a:t>
            </a:r>
            <a:r>
              <a:rPr lang="sl-SI" b="1" dirty="0"/>
              <a:t>so se dolžni udeležiti </a:t>
            </a:r>
            <a:r>
              <a:rPr lang="sl-SI" b="1" u="sng" dirty="0"/>
              <a:t>obeh delov</a:t>
            </a:r>
            <a:r>
              <a:rPr lang="sl-SI" b="1" dirty="0"/>
              <a:t> </a:t>
            </a:r>
            <a:r>
              <a:rPr lang="sl-SI" dirty="0"/>
              <a:t>(tako prvega v Trstu, kot drugega v Mariboru).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718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760" y="129994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Nadaljevanje</a:t>
            </a:r>
            <a:r>
              <a:rPr 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3069" y="1067979"/>
            <a:ext cx="11231880" cy="491481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sl-SI" dirty="0"/>
              <a:t>Decembra 2025 ali januarja 2026 načrtujemo (v sodelovanju s Svetom Evrope in OHTE) on-line seminar z naslovom </a:t>
            </a:r>
            <a:r>
              <a:rPr lang="sl-SI" b="1" dirty="0">
                <a:solidFill>
                  <a:srgbClr val="7030A0"/>
                </a:solidFill>
              </a:rPr>
              <a:t>Evropska dimenzija pri poučevanju zgodovine.</a:t>
            </a:r>
            <a:r>
              <a:rPr lang="sl-SI" dirty="0">
                <a:solidFill>
                  <a:srgbClr val="7030A0"/>
                </a:solidFill>
              </a:rPr>
              <a:t> </a:t>
            </a:r>
            <a:r>
              <a:rPr lang="sl-SI" dirty="0"/>
              <a:t>Povabila sledijo!</a:t>
            </a: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</a:rPr>
              <a:t>Festival strpnosti v </a:t>
            </a:r>
            <a:r>
              <a:rPr lang="sl-SI" b="1" dirty="0" err="1">
                <a:solidFill>
                  <a:srgbClr val="7030A0"/>
                </a:solidFill>
              </a:rPr>
              <a:t>Miniteatru</a:t>
            </a:r>
            <a:r>
              <a:rPr lang="sl-SI" b="1" dirty="0">
                <a:solidFill>
                  <a:srgbClr val="7030A0"/>
                </a:solidFill>
              </a:rPr>
              <a:t> </a:t>
            </a:r>
            <a:r>
              <a:rPr lang="sl-SI" dirty="0"/>
              <a:t>v Ljubljani z mednarodno udeležbo filmov in predavateljev (jeseni 2025, </a:t>
            </a:r>
            <a:r>
              <a:rPr lang="sl-SI" dirty="0">
                <a:hlinkClick r:id="rId2"/>
              </a:rPr>
              <a:t>https://www.mini-teater.si/si/articles/3153/festival-in-program-hisa-strpnosti</a:t>
            </a:r>
            <a:r>
              <a:rPr lang="sl-SI" dirty="0"/>
              <a:t>),  kontakt: </a:t>
            </a:r>
            <a:r>
              <a:rPr lang="sl-SI" dirty="0" err="1"/>
              <a:t>Ilj</a:t>
            </a:r>
            <a:r>
              <a:rPr lang="sl-SI" dirty="0"/>
              <a:t> Pušnik </a:t>
            </a:r>
            <a:r>
              <a:rPr lang="sl-S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pr@mini-teater.si</a:t>
            </a:r>
            <a:r>
              <a:rPr lang="sl-SI" dirty="0"/>
              <a:t> </a:t>
            </a:r>
          </a:p>
          <a:p>
            <a:r>
              <a:rPr lang="sl-SI" i="1" dirty="0"/>
              <a:t>Sodelovanje v </a:t>
            </a:r>
            <a:r>
              <a:rPr lang="sl-SI" b="1" i="1" dirty="0">
                <a:solidFill>
                  <a:srgbClr val="7030A0"/>
                </a:solidFill>
              </a:rPr>
              <a:t>mednarodnem projektu Krokus 2025/2026: </a:t>
            </a:r>
            <a:endParaRPr lang="sl-SI" b="1" dirty="0">
              <a:solidFill>
                <a:srgbClr val="7030A0"/>
              </a:solidFill>
            </a:endParaRPr>
          </a:p>
          <a:p>
            <a:pPr lvl="1"/>
            <a:r>
              <a:rPr lang="sl-SI" i="1" dirty="0"/>
              <a:t>Za vključitev v projekt izpolnite spletno prijavnico, ki je dostopna na povezavi </a:t>
            </a:r>
            <a:r>
              <a:rPr lang="sl-SI" i="1" u="sng" dirty="0">
                <a:hlinkClick r:id="rId4"/>
              </a:rPr>
              <a:t>https://forms.gle/JTPSYzrzfbUEysoi6</a:t>
            </a:r>
            <a:r>
              <a:rPr lang="sl-SI" i="1" dirty="0"/>
              <a:t>.</a:t>
            </a:r>
            <a:endParaRPr lang="sl-SI" dirty="0"/>
          </a:p>
          <a:p>
            <a:pPr lvl="1"/>
            <a:r>
              <a:rPr lang="sl-SI" b="1" i="1" dirty="0"/>
              <a:t>V primeru, ko se želi s posamezne šole v projekt vključiti več učiteljev, mora prijavnico izpolniti izključno tisti/-a učitelj/-ica, ki bo prevzel/-a nalogo glavnega mentorja/-ice.</a:t>
            </a:r>
            <a:endParaRPr lang="sl-SI" dirty="0"/>
          </a:p>
          <a:p>
            <a:pPr lvl="1"/>
            <a:r>
              <a:rPr lang="sl-SI" b="1" i="1" dirty="0"/>
              <a:t>Prijaviti se je mogoče do vključno 12. septembra 2025</a:t>
            </a:r>
            <a:r>
              <a:rPr lang="sl-SI" i="1" dirty="0"/>
              <a:t>. </a:t>
            </a:r>
            <a:endParaRPr lang="sl-SI" dirty="0"/>
          </a:p>
          <a:p>
            <a:pPr lvl="1"/>
            <a:r>
              <a:rPr lang="sl-SI" i="1" dirty="0"/>
              <a:t>Vsi, ki se v projekt vključujete prvič, lahko nekaj več informacij o projektu najdete na spletni strani </a:t>
            </a:r>
            <a:r>
              <a:rPr lang="sl-SI" i="1" u="sng" dirty="0">
                <a:hlinkClick r:id="rId5"/>
              </a:rPr>
              <a:t>https://www.sinagogamaribor.si/dediscina-sinagoga/projekt-krokus/</a:t>
            </a:r>
            <a:r>
              <a:rPr lang="sl-SI" i="1" dirty="0"/>
              <a:t>.</a:t>
            </a:r>
            <a:endParaRPr lang="sl-SI" dirty="0"/>
          </a:p>
          <a:p>
            <a:pPr lvl="1"/>
            <a:r>
              <a:rPr lang="sl-SI" i="1" dirty="0"/>
              <a:t>Projekt je zasnovan tako, da bi se naj v tekočem šolskem letu vanj vključil le en razred učencev s posamezne šole oziroma se lahko v projekt vključijo tudi učenci iz različnih razredov istega letnika posamezne šole.</a:t>
            </a:r>
          </a:p>
          <a:p>
            <a:pPr lvl="1"/>
            <a:r>
              <a:rPr lang="sl-SI" i="1" dirty="0"/>
              <a:t>Kontakt: Marjetka Bedrač, </a:t>
            </a:r>
            <a:r>
              <a:rPr lang="sl-SI" i="1" u="sng" dirty="0">
                <a:hlinkClick r:id="rId6"/>
              </a:rPr>
              <a:t>koordinator@sinagogamaribor.si</a:t>
            </a:r>
            <a:endParaRPr lang="sl-SI" dirty="0"/>
          </a:p>
          <a:p>
            <a:pPr lvl="1"/>
            <a:endParaRPr lang="sl-SI" dirty="0"/>
          </a:p>
          <a:p>
            <a:pPr>
              <a:defRPr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350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1CB01-DDF0-F5EA-B652-82EF3666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365126"/>
            <a:ext cx="10476470" cy="1216540"/>
          </a:xfrm>
        </p:spPr>
        <p:txBody>
          <a:bodyPr>
            <a:normAutofit fontScale="90000"/>
          </a:bodyPr>
          <a:lstStyle/>
          <a:p>
            <a:br>
              <a:rPr lang="sl-SI" b="1" dirty="0"/>
            </a:br>
            <a:r>
              <a:rPr lang="sl-SI" b="1" dirty="0"/>
              <a:t>AKTIVNO DRŽAVLJANSTVO</a:t>
            </a:r>
            <a:br>
              <a:rPr lang="sl-SI" dirty="0"/>
            </a:b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CDC32EC-B92E-B681-0F58-26750684615C}"/>
              </a:ext>
            </a:extLst>
          </p:cNvPr>
          <p:cNvSpPr txBox="1"/>
          <p:nvPr/>
        </p:nvSpPr>
        <p:spPr>
          <a:xfrm>
            <a:off x="877330" y="1754659"/>
            <a:ext cx="8949380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Ključne informacije: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          v digitalni bralnici ZRSŠ je pod zavihkom Analize, raziskave in poročila objavljeno </a:t>
            </a:r>
            <a:r>
              <a:rPr lang="sl-SI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Končno poročilo spremljanja uvajanja obveznega vsebinskega sklopa Aktivno državljanstvo v srednjih šolah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Povezava do poročila: 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https://www.zrss.si/pdf/koncno_porocilo_spremljanje_uvajanja_AD.pdf"/>
              </a:rPr>
              <a:t>https://www.zrss.si/pdf/koncno_porocilo_spremljanje_uvajanja_AD.pdf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          v skladu z ugotovitvami spremljave in zagotavljanju stalnega strokovnega usposabljanja učiteljev aktivnega državljanstva bomo v šolskem letu 2025/2026 (pomlad 2026),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izvedli </a:t>
            </a:r>
            <a:r>
              <a:rPr lang="sl-SI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8-urno usposabljanje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terminu in vsebini boste obveščeni prek spletnih učilnic/</a:t>
            </a:r>
            <a:r>
              <a:rPr lang="sl-S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sodelovalnic</a:t>
            </a: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324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136525"/>
            <a:ext cx="8913091" cy="10423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sl-SI" dirty="0"/>
              <a:t>Evropski dan jezikov 2025 v Sloveniji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543091" y="4335948"/>
            <a:ext cx="5442329" cy="1869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910" dirty="0">
                <a:solidFill>
                  <a:srgbClr val="000000"/>
                </a:solidFill>
                <a:latin typeface="Arial" panose="020B0604020202020204" pitchFamily="34" charset="0"/>
              </a:rPr>
              <a:t>Razpis za prispevke v Pedagoškem forumu pod motom: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910" b="1" i="1" dirty="0">
                <a:solidFill>
                  <a:srgbClr val="000000"/>
                </a:solidFill>
                <a:latin typeface="Congenial" panose="020F0502020204030204" pitchFamily="2" charset="0"/>
              </a:rPr>
              <a:t>Jeziki odpirajo srca in razširjajo obzorja</a:t>
            </a:r>
            <a:endParaRPr lang="sl-SI" sz="191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910" b="1" dirty="0">
                <a:solidFill>
                  <a:srgbClr val="FF0000"/>
                </a:solidFill>
              </a:rPr>
              <a:t>v oktobru 2025</a:t>
            </a:r>
          </a:p>
          <a:p>
            <a:pPr>
              <a:defRPr/>
            </a:pP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https://www.zrss.si/evropski-dan-jezikov/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1910" b="1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08000" y="1415581"/>
            <a:ext cx="4994802" cy="9298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814" b="1" dirty="0">
                <a:solidFill>
                  <a:srgbClr val="000000"/>
                </a:solidFill>
                <a:latin typeface="Arial" panose="020B0604020202020204" pitchFamily="34" charset="0"/>
              </a:rPr>
              <a:t>Osrednja prireditev: 24. septembra 2025</a:t>
            </a:r>
            <a:r>
              <a:rPr lang="sl-SI" sz="1814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814" dirty="0">
                <a:solidFill>
                  <a:srgbClr val="000000"/>
                </a:solidFill>
                <a:latin typeface="Arial" panose="020B0604020202020204" pitchFamily="34" charset="0"/>
              </a:rPr>
              <a:t>Hiša EU, Ljubljana, podelitev jezikovnih priznanj</a:t>
            </a: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BD5A-B14F-4F3A-8086-FB91D13F231B}" type="slidenum">
              <a:rPr lang="sl-SI" smtClean="0"/>
              <a:t>14</a:t>
            </a:fld>
            <a:endParaRPr lang="sl-SI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BADCE20-E5EE-B959-62CA-F5D78BCE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91" y="875396"/>
            <a:ext cx="5442329" cy="294056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004A17F-AC31-8158-1F18-DA2B9181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07" y="2871286"/>
            <a:ext cx="5403219" cy="2382826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C106B5D-48BD-61D0-E082-A7DF34BD04E4}"/>
              </a:ext>
            </a:extLst>
          </p:cNvPr>
          <p:cNvSpPr txBox="1"/>
          <p:nvPr/>
        </p:nvSpPr>
        <p:spPr>
          <a:xfrm>
            <a:off x="6444672" y="3815957"/>
            <a:ext cx="464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Prireditev 2024, nagrajenka Gimnazija Velenje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7E80FB7-E181-B535-A201-D75B404DDBB0}"/>
              </a:ext>
            </a:extLst>
          </p:cNvPr>
          <p:cNvSpPr txBox="1"/>
          <p:nvPr/>
        </p:nvSpPr>
        <p:spPr>
          <a:xfrm>
            <a:off x="438807" y="5257753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Prireditev 2024, nagrajenka OŠ Bistrica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BC51F40-FE41-C2E8-CEE9-473F7EE5C206}"/>
              </a:ext>
            </a:extLst>
          </p:cNvPr>
          <p:cNvSpPr txBox="1"/>
          <p:nvPr/>
        </p:nvSpPr>
        <p:spPr>
          <a:xfrm>
            <a:off x="541255" y="5798145"/>
            <a:ext cx="565130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Posebna izdaja </a:t>
            </a:r>
            <a:r>
              <a:rPr lang="sl-SI" dirty="0" err="1"/>
              <a:t>novičnika</a:t>
            </a:r>
            <a:r>
              <a:rPr lang="sl-SI" dirty="0"/>
              <a:t> ECMJ</a:t>
            </a:r>
          </a:p>
          <a:p>
            <a:r>
              <a:rPr lang="sl-SI" b="1" dirty="0" err="1"/>
              <a:t>European</a:t>
            </a:r>
            <a:r>
              <a:rPr lang="sl-SI" b="1" dirty="0"/>
              <a:t> </a:t>
            </a:r>
            <a:r>
              <a:rPr lang="sl-SI" b="1" dirty="0" err="1"/>
              <a:t>Language</a:t>
            </a:r>
            <a:r>
              <a:rPr lang="sl-SI" b="1" dirty="0"/>
              <a:t> </a:t>
            </a:r>
            <a:r>
              <a:rPr lang="sl-SI" b="1" dirty="0" err="1"/>
              <a:t>Gazette</a:t>
            </a:r>
            <a:r>
              <a:rPr lang="sl-SI" dirty="0"/>
              <a:t>, N</a:t>
            </a:r>
            <a:r>
              <a:rPr lang="sl-SI" b="1" dirty="0"/>
              <a:t>o. 72 – </a:t>
            </a:r>
            <a:r>
              <a:rPr lang="sl-SI" b="1" dirty="0" err="1"/>
              <a:t>Special</a:t>
            </a:r>
            <a:r>
              <a:rPr lang="sl-SI" b="1" dirty="0"/>
              <a:t> EDL </a:t>
            </a:r>
            <a:r>
              <a:rPr lang="sl-SI" b="1" dirty="0" err="1"/>
              <a:t>edition</a:t>
            </a:r>
            <a:r>
              <a:rPr lang="sl-SI" b="1" dirty="0"/>
              <a:t> nahttps://www.ecml.at/News/Newsletter</a:t>
            </a:r>
          </a:p>
        </p:txBody>
      </p:sp>
    </p:spTree>
    <p:extLst>
      <p:ext uri="{BB962C8B-B14F-4D97-AF65-F5344CB8AC3E}">
        <p14:creationId xmlns:p14="http://schemas.microsoft.com/office/powerpoint/2010/main" val="12140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9995"/>
            <a:ext cx="10515600" cy="1006474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Potek izobraževanj za nove učne načrte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36469"/>
            <a:ext cx="10515600" cy="4767942"/>
          </a:xfrm>
        </p:spPr>
        <p:txBody>
          <a:bodyPr/>
          <a:lstStyle/>
          <a:p>
            <a:r>
              <a:rPr lang="sl-SI" dirty="0"/>
              <a:t>Projekt </a:t>
            </a:r>
            <a:r>
              <a:rPr lang="sl-SI" dirty="0" err="1"/>
              <a:t>Kurikularna</a:t>
            </a:r>
            <a:r>
              <a:rPr lang="sl-SI" dirty="0"/>
              <a:t> prenova – nove poti do znanja (KUP/ŠS) v letih 2025-2027 </a:t>
            </a:r>
            <a:r>
              <a:rPr lang="sl-SI" dirty="0">
                <a:sym typeface="Symbol" panose="05050102010706020507" pitchFamily="18" charset="2"/>
              </a:rPr>
              <a:t> sofinancira Evropska unija;</a:t>
            </a:r>
            <a:endParaRPr lang="sl-SI" dirty="0"/>
          </a:p>
          <a:p>
            <a:r>
              <a:rPr lang="sl-SI" dirty="0"/>
              <a:t>Izvedeno bo 40-urno izobraževanje:</a:t>
            </a:r>
          </a:p>
          <a:p>
            <a:pPr marL="457200" lvl="1" indent="0">
              <a:buNone/>
            </a:pPr>
            <a:r>
              <a:rPr lang="sl-SI" dirty="0"/>
              <a:t>*8 ur v živo avgusta 2025,</a:t>
            </a:r>
          </a:p>
          <a:p>
            <a:pPr marL="457200" lvl="1" indent="0">
              <a:buNone/>
            </a:pPr>
            <a:r>
              <a:rPr lang="sl-SI" dirty="0"/>
              <a:t>*8 ur v živo in na daljavo januar – maj 2026,</a:t>
            </a:r>
          </a:p>
          <a:p>
            <a:pPr marL="457200" lvl="1" indent="0">
              <a:buNone/>
            </a:pPr>
            <a:r>
              <a:rPr lang="sl-SI" dirty="0"/>
              <a:t>*8 ur v živo avgusta 2026,</a:t>
            </a:r>
          </a:p>
          <a:p>
            <a:pPr marL="457200" lvl="1" indent="0">
              <a:buNone/>
            </a:pPr>
            <a:r>
              <a:rPr lang="sl-SI" dirty="0"/>
              <a:t>*8 ur v živo in na daljavo januar – maj 2027,</a:t>
            </a:r>
          </a:p>
          <a:p>
            <a:pPr marL="457200" lvl="1" indent="0">
              <a:buNone/>
            </a:pPr>
            <a:r>
              <a:rPr lang="sl-SI" dirty="0"/>
              <a:t>*8 ur v živo avgusta 2027.</a:t>
            </a:r>
          </a:p>
          <a:p>
            <a:r>
              <a:rPr lang="sl-SI" dirty="0"/>
              <a:t>Sočasno bo potekala tudi spremljava prenovljenih učnih načrtov.</a:t>
            </a:r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65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823595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3. konferenca DUH Mladi in državljanstvo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1445" y="1201783"/>
            <a:ext cx="10515600" cy="4351338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/>
              <a:t>13.10.2025 v Kongresnem centru </a:t>
            </a:r>
            <a:r>
              <a:rPr lang="sl-SI" dirty="0" err="1"/>
              <a:t>Portus</a:t>
            </a:r>
            <a:r>
              <a:rPr lang="sl-SI" dirty="0"/>
              <a:t> v Portorožu.</a:t>
            </a:r>
          </a:p>
          <a:p>
            <a:pPr marL="0" indent="0">
              <a:buNone/>
            </a:pPr>
            <a:endParaRPr lang="sl-SI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Cilji konference so predstaviti:</a:t>
            </a:r>
            <a:endParaRPr lang="sl-S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¯"/>
            </a:pP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izsledke </a:t>
            </a:r>
            <a:r>
              <a:rPr lang="sl-SI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mednarodne raziskave državljanske vzgoje in izobraževanja iz leta 2022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¯"/>
            </a:pP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priložnosti in možnosti </a:t>
            </a:r>
            <a:r>
              <a:rPr lang="sl-SI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vključevanja državljanske kompetence kot skupnega cilja v okviru posodobljenih učnih načrtov;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¯"/>
            </a:pPr>
            <a:r>
              <a:rPr lang="sl-SI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primere odlične in obetavne pedagoške prakse 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spodbujanja, razvijanja in krepitve državljanske kompetence pri pouku;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¯"/>
            </a:pPr>
            <a:r>
              <a:rPr lang="sl-SI" dirty="0"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priložnosti in možnosti za krepitev državljanske kompetence pri mladih </a:t>
            </a:r>
            <a:r>
              <a:rPr lang="sl-SI" b="1" dirty="0">
                <a:solidFill>
                  <a:srgbClr val="7030A0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na primerih učnih dosežkov učencev;</a:t>
            </a:r>
            <a:endParaRPr lang="sl-SI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¯"/>
            </a:pPr>
            <a:r>
              <a:rPr lang="sl-SI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razmišljanja in pogledi mladih o državljanski kompetenci</a:t>
            </a:r>
            <a:r>
              <a:rPr lang="sl-SI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ea typeface="Calibri" panose="020F0502020204030204" pitchFamily="34" charset="0"/>
                <a:cs typeface="Times New Roman" panose="02020603050405020304" pitchFamily="18" charset="0"/>
              </a:rPr>
              <a:t>in njeni vlogi pri krepitvi aktivnega državljanstva (natečaji).</a:t>
            </a:r>
          </a:p>
          <a:p>
            <a:r>
              <a:rPr lang="sl-SI" dirty="0"/>
              <a:t> Spletna stran konference je na povezavi: </a:t>
            </a:r>
            <a:r>
              <a:rPr lang="sl-SI" dirty="0">
                <a:hlinkClick r:id="rId2"/>
              </a:rPr>
              <a:t>https://duh.zrss.si/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79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4692" y="336459"/>
            <a:ext cx="10515600" cy="5646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Prijave potekajo v </a:t>
            </a:r>
            <a:r>
              <a:rPr lang="sl-SI" b="1" u="sng" dirty="0" err="1">
                <a:solidFill>
                  <a:srgbClr val="7030A0"/>
                </a:solidFill>
                <a:hlinkClick r:id="rId2"/>
              </a:rPr>
              <a:t>Katisu</a:t>
            </a:r>
            <a:r>
              <a:rPr lang="sl-SI" b="1" dirty="0"/>
              <a:t> </a:t>
            </a:r>
            <a:r>
              <a:rPr lang="sl-SI" i="1" dirty="0"/>
              <a:t>(Teme – ESS Projektni program –  Krepitev kompetenc strokovnih delavcev na področju vodenja inovativnega vzgojno-izobraževalnega zavoda v obdobju od 2024 do 2028 – Vseživljenjsko učenje – Konferenca učiteljev družboslovnih in humanističnih predmetov: Mladi in državljanstvo). </a:t>
            </a:r>
            <a:endParaRPr lang="sl-SI" dirty="0"/>
          </a:p>
          <a:p>
            <a:r>
              <a:rPr lang="sl-SI" dirty="0"/>
              <a:t>Najlažje se prijavite tako, da po vstopu v </a:t>
            </a:r>
            <a:r>
              <a:rPr lang="sl-SI" dirty="0" err="1"/>
              <a:t>Katis</a:t>
            </a:r>
            <a:r>
              <a:rPr lang="sl-SI" dirty="0"/>
              <a:t> v rubriki </a:t>
            </a:r>
            <a:r>
              <a:rPr lang="sl-SI" i="1" dirty="0"/>
              <a:t>Katalog</a:t>
            </a:r>
            <a:r>
              <a:rPr lang="sl-SI" dirty="0"/>
              <a:t> najprej </a:t>
            </a:r>
            <a:r>
              <a:rPr lang="sl-SI" b="1" dirty="0"/>
              <a:t>zamenjate šolsko leto v 2025/26</a:t>
            </a:r>
            <a:r>
              <a:rPr lang="sl-SI" dirty="0"/>
              <a:t> in potem v rubriko </a:t>
            </a:r>
            <a:r>
              <a:rPr lang="sl-SI" i="1" dirty="0"/>
              <a:t>Del naziva programa</a:t>
            </a:r>
            <a:r>
              <a:rPr lang="sl-SI" dirty="0"/>
              <a:t> vtipkate besedo </a:t>
            </a:r>
            <a:r>
              <a:rPr lang="sl-SI" i="1" dirty="0"/>
              <a:t>konferenca.</a:t>
            </a:r>
          </a:p>
          <a:p>
            <a:r>
              <a:rPr lang="sl-SI" i="1" dirty="0"/>
              <a:t>Zadnji rok za prijavo je 6.10.2025. Kotizacije ni!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579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760" y="571589"/>
            <a:ext cx="11114314" cy="529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Izbirate lahko med 7 paneli </a:t>
            </a:r>
            <a:r>
              <a:rPr lang="sl-SI" dirty="0"/>
              <a:t>v dopoldanskem in popoldanskem delu (v vsakem delu se prijavite na enega, lahko na istega, saj je popoldanski nadgradnja dopoldanskega):</a:t>
            </a:r>
          </a:p>
          <a:p>
            <a:pPr marL="457200" lvl="1" indent="0">
              <a:buNone/>
            </a:pPr>
            <a:r>
              <a:rPr lang="sl-SI" i="1" dirty="0"/>
              <a:t>1. Mladi in aktivno državljanstvo</a:t>
            </a:r>
          </a:p>
          <a:p>
            <a:pPr marL="457200" lvl="1" indent="0">
              <a:buNone/>
            </a:pPr>
            <a:r>
              <a:rPr lang="sl-SI" i="1" dirty="0"/>
              <a:t>2.</a:t>
            </a:r>
            <a:r>
              <a:rPr lang="sl-SI" dirty="0"/>
              <a:t> </a:t>
            </a:r>
            <a:r>
              <a:rPr lang="sl-SI" i="1" dirty="0">
                <a:solidFill>
                  <a:srgbClr val="0070C0"/>
                </a:solidFill>
              </a:rPr>
              <a:t>Krepitev državljanske in državotvorne drže pri mladih</a:t>
            </a:r>
            <a:endParaRPr lang="sl-SI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sl-SI" i="1" dirty="0"/>
              <a:t>3. Digitalno državljanstvo: vpliv razvoja digitalne   </a:t>
            </a:r>
          </a:p>
          <a:p>
            <a:pPr marL="457200" lvl="1" indent="0">
              <a:buNone/>
            </a:pPr>
            <a:r>
              <a:rPr lang="sl-SI" i="1" dirty="0"/>
              <a:t>   tehnologije in svetovnega spleta na mlade</a:t>
            </a:r>
            <a:endParaRPr lang="sl-SI" dirty="0"/>
          </a:p>
          <a:p>
            <a:pPr marL="457200" lvl="1" indent="0">
              <a:buNone/>
            </a:pPr>
            <a:r>
              <a:rPr lang="sl-SI" i="1" dirty="0"/>
              <a:t>4. Trajnostni razvoj in etika (potrošništvo in mladi)</a:t>
            </a:r>
            <a:endParaRPr lang="sl-SI" dirty="0"/>
          </a:p>
          <a:p>
            <a:pPr marL="457200" lvl="1" indent="0">
              <a:buNone/>
            </a:pPr>
            <a:r>
              <a:rPr lang="sl-SI" i="1" dirty="0"/>
              <a:t>5. Kako dati glas mladim: od besed k dejanjem</a:t>
            </a:r>
            <a:endParaRPr lang="sl-SI" dirty="0"/>
          </a:p>
          <a:p>
            <a:pPr marL="457200" lvl="1" indent="0">
              <a:buNone/>
            </a:pPr>
            <a:r>
              <a:rPr lang="sl-SI" i="1" dirty="0"/>
              <a:t>6. </a:t>
            </a:r>
            <a:r>
              <a:rPr lang="sl-SI" i="1" dirty="0">
                <a:solidFill>
                  <a:srgbClr val="FF0000"/>
                </a:solidFill>
              </a:rPr>
              <a:t>Vzgoja za mir in solidarnost: živeti za kulturo miru</a:t>
            </a:r>
            <a:endParaRPr lang="sl-SI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sl-SI" i="1" dirty="0"/>
              <a:t>7. Demokracija in človekove pravice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81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1445" y="1133294"/>
            <a:ext cx="111273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Z dijaki lahko sodelujete na 4 natečajih:</a:t>
            </a: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  <a:hlinkClick r:id="rId2"/>
            </a:endParaRPr>
          </a:p>
          <a:p>
            <a:r>
              <a:rPr lang="sl-SI" dirty="0">
                <a:hlinkClick r:id="rId2"/>
              </a:rPr>
              <a:t>Natečaj Človekove pravice in medijski odmevi</a:t>
            </a:r>
            <a:r>
              <a:rPr lang="sl-SI" dirty="0"/>
              <a:t> </a:t>
            </a:r>
          </a:p>
          <a:p>
            <a:r>
              <a:rPr lang="sl-SI" dirty="0">
                <a:hlinkClick r:id="rId3"/>
              </a:rPr>
              <a:t>Natečaj Krepitev državotvorne in državljanske drže</a:t>
            </a:r>
            <a:endParaRPr lang="sl-SI" dirty="0"/>
          </a:p>
          <a:p>
            <a:r>
              <a:rPr lang="sl-SI" dirty="0">
                <a:hlinkClick r:id="rId4"/>
              </a:rPr>
              <a:t>Natečaj Ledeniki izginjajo</a:t>
            </a:r>
            <a:endParaRPr lang="sl-SI" dirty="0"/>
          </a:p>
          <a:p>
            <a:r>
              <a:rPr lang="sl-SI" dirty="0">
                <a:hlinkClick r:id="rId5"/>
              </a:rPr>
              <a:t>Natečaj Glas mladih – od ideje do akcije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Rok za oddajo izdelkov dijakov je 6.10.2025.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59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Sledi preteklosti: struktura portala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400" dirty="0"/>
              <a:t>Predstavitev same zasnove spletišča na Arnesovi platformi</a:t>
            </a:r>
          </a:p>
          <a:p>
            <a:r>
              <a:rPr lang="sl-SI" sz="2400" dirty="0"/>
              <a:t>Povezava do portala </a:t>
            </a:r>
            <a:r>
              <a:rPr lang="sl-SI" sz="2400" u="sng" dirty="0">
                <a:hlinkClick r:id="rId2"/>
              </a:rPr>
              <a:t>https://sledipreteklosti.splet.arnes.si/</a:t>
            </a:r>
            <a:endParaRPr lang="sl-SI" sz="2400" u="sng" dirty="0"/>
          </a:p>
          <a:p>
            <a:r>
              <a:rPr lang="sl-SI" sz="2400" dirty="0"/>
              <a:t>Zavihki: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Ekskurzije (primeri dobrih praks: zgodovinsko terensko delo, ekskurzije, učne poti)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Formativno (učni scenariji z učnimi sklopi po načelih FS, digitalna orodja FS, strokovna literatura)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Mesta in trgi (srednjeveška mesta in trgi na Slovenskem)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Razstave (virtualne, digitalne)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Vrednotenje (drugi, raznoliki načini)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Zemljevidi (i-zemljevid Srednjeveška mesta in trgi, i-zemljevid Vojna za Slovenijo, zemljevid </a:t>
            </a:r>
            <a:r>
              <a:rPr lang="sl-SI" dirty="0" err="1"/>
              <a:t>Arcanum</a:t>
            </a:r>
            <a:r>
              <a:rPr lang="sl-SI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dirty="0"/>
              <a:t>Povezave (koristne povezave)</a:t>
            </a:r>
          </a:p>
          <a:p>
            <a:r>
              <a:rPr lang="sl-SI" sz="2400" dirty="0"/>
              <a:t>K sodelovanju z učnimi gradivi bodo povabljeni tudi učitelji z učenci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990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Sledi preteklosti: i-zemljevid srednjeveških mest in trgov na Slovenskem</a:t>
            </a:r>
          </a:p>
        </p:txBody>
      </p:sp>
      <p:pic>
        <p:nvPicPr>
          <p:cNvPr id="4" name="Google Shape;109;p15">
            <a:hlinkClick r:id="rId2"/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5508" r="5508"/>
          <a:stretch/>
        </p:blipFill>
        <p:spPr>
          <a:xfrm>
            <a:off x="838200" y="1690688"/>
            <a:ext cx="721769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8055898" y="2047578"/>
            <a:ext cx="3879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ts val="1920"/>
              <a:buFont typeface="Wingdings" panose="05000000000000000000" pitchFamily="2" charset="2"/>
              <a:buChar char="§"/>
            </a:pPr>
            <a:r>
              <a:rPr lang="en-GB" dirty="0" err="1"/>
              <a:t>zasnova</a:t>
            </a:r>
            <a:r>
              <a:rPr lang="en-GB" dirty="0"/>
              <a:t> </a:t>
            </a:r>
            <a:r>
              <a:rPr lang="en-GB" dirty="0" err="1"/>
              <a:t>zemljevida</a:t>
            </a:r>
            <a:endParaRPr lang="en-GB" dirty="0"/>
          </a:p>
          <a:p>
            <a:pPr marL="342900" lvl="0"/>
            <a:endParaRPr lang="en-GB" dirty="0"/>
          </a:p>
          <a:p>
            <a:pPr marL="285750" lvl="0" indent="-285750">
              <a:buSzPts val="1920"/>
              <a:buFont typeface="Wingdings" panose="05000000000000000000" pitchFamily="2" charset="2"/>
              <a:buChar char="§"/>
            </a:pPr>
            <a:r>
              <a:rPr lang="en-GB" dirty="0" err="1"/>
              <a:t>delovanje</a:t>
            </a:r>
            <a:r>
              <a:rPr lang="en-GB" dirty="0"/>
              <a:t> </a:t>
            </a:r>
            <a:r>
              <a:rPr lang="en-GB" dirty="0" err="1"/>
              <a:t>zemljevida</a:t>
            </a:r>
            <a:endParaRPr lang="en-GB" dirty="0"/>
          </a:p>
          <a:p>
            <a:pPr marL="342900" lvl="0"/>
            <a:endParaRPr lang="en-GB" dirty="0"/>
          </a:p>
          <a:p>
            <a:pPr marL="342900" lvl="0" indent="-342900">
              <a:buSzPts val="1920"/>
              <a:buChar char="▪"/>
            </a:pPr>
            <a:r>
              <a:rPr lang="en-GB" dirty="0" err="1"/>
              <a:t>pomoč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učenju</a:t>
            </a:r>
            <a:r>
              <a:rPr lang="en-GB" dirty="0"/>
              <a:t> </a:t>
            </a:r>
            <a:r>
              <a:rPr lang="en-GB" dirty="0" err="1"/>
              <a:t>zgodovine</a:t>
            </a:r>
            <a:endParaRPr lang="en-GB" dirty="0"/>
          </a:p>
          <a:p>
            <a:pPr marL="342900" lvl="0"/>
            <a:endParaRPr lang="en-GB" dirty="0"/>
          </a:p>
          <a:p>
            <a:pPr marL="342900" lvl="0" indent="-342900">
              <a:buSzPts val="1920"/>
              <a:buChar char="▪"/>
            </a:pPr>
            <a:r>
              <a:rPr lang="en-GB" dirty="0" err="1"/>
              <a:t>pomožne</a:t>
            </a:r>
            <a:r>
              <a:rPr lang="en-GB" dirty="0"/>
              <a:t> </a:t>
            </a:r>
            <a:r>
              <a:rPr lang="en-GB" dirty="0" err="1"/>
              <a:t>zgodovinske</a:t>
            </a:r>
            <a:r>
              <a:rPr lang="en-GB" dirty="0"/>
              <a:t> </a:t>
            </a:r>
            <a:r>
              <a:rPr lang="en-GB" dirty="0" err="1"/>
              <a:t>vede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8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Sledi preteklosti: izzivi za naprej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1446" y="140761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Nova interaktivna gradiva za pouk: </a:t>
            </a:r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interaktivni zemljevid rimskih mest na Slovenskem </a:t>
            </a:r>
            <a:r>
              <a:rPr lang="sl-SI" dirty="0"/>
              <a:t>(predstavitev na Mreži znanja 20.11.2025 v Kongresnem centru hotela </a:t>
            </a:r>
            <a:r>
              <a:rPr lang="sl-SI" dirty="0" err="1"/>
              <a:t>Mons</a:t>
            </a:r>
            <a:r>
              <a:rPr lang="sl-SI" dirty="0"/>
              <a:t> (</a:t>
            </a:r>
            <a:r>
              <a:rPr lang="sl-SI" dirty="0" err="1"/>
              <a:t>Four</a:t>
            </a:r>
            <a:r>
              <a:rPr lang="sl-SI" dirty="0"/>
              <a:t> </a:t>
            </a:r>
            <a:r>
              <a:rPr lang="sl-SI" dirty="0" err="1"/>
              <a:t>Points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Sheraton</a:t>
            </a:r>
            <a:r>
              <a:rPr lang="sl-SI" dirty="0"/>
              <a:t>)), </a:t>
            </a:r>
          </a:p>
          <a:p>
            <a:r>
              <a:rPr lang="sl-SI" dirty="0">
                <a:solidFill>
                  <a:srgbClr val="7030A0"/>
                </a:solidFill>
              </a:rPr>
              <a:t>interaktivni časovni trakovi</a:t>
            </a:r>
            <a:r>
              <a:rPr lang="sl-SI" dirty="0"/>
              <a:t>, </a:t>
            </a:r>
            <a:r>
              <a:rPr lang="sl-SI" dirty="0">
                <a:solidFill>
                  <a:srgbClr val="7030A0"/>
                </a:solidFill>
              </a:rPr>
              <a:t>interaktivne naloge za preverjanje znanja </a:t>
            </a:r>
            <a:r>
              <a:rPr lang="sl-SI" dirty="0"/>
              <a:t>(</a:t>
            </a:r>
            <a:r>
              <a:rPr lang="sl-SI" dirty="0" err="1"/>
              <a:t>eUrejevalnik</a:t>
            </a:r>
            <a:r>
              <a:rPr lang="sl-SI" dirty="0"/>
              <a:t> iz </a:t>
            </a:r>
            <a:r>
              <a:rPr lang="sl-SI" dirty="0" err="1"/>
              <a:t>eŠolske</a:t>
            </a:r>
            <a:r>
              <a:rPr lang="sl-SI" dirty="0"/>
              <a:t> torbe), interaktivna orodja FS; </a:t>
            </a:r>
            <a:r>
              <a:rPr lang="sl-SI" dirty="0">
                <a:solidFill>
                  <a:srgbClr val="7030A0"/>
                </a:solidFill>
              </a:rPr>
              <a:t>interaktivna aplikacija za terensko delo - </a:t>
            </a:r>
            <a:r>
              <a:rPr lang="sl-SI" dirty="0" err="1">
                <a:solidFill>
                  <a:srgbClr val="7030A0"/>
                </a:solidFill>
              </a:rPr>
              <a:t>Actionbound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Nov zavihek </a:t>
            </a:r>
            <a:r>
              <a:rPr lang="sl-SI" b="1" i="1" dirty="0">
                <a:solidFill>
                  <a:srgbClr val="7030A0"/>
                </a:solidFill>
              </a:rPr>
              <a:t>Interaktivno.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Vključitev dodatnih primerov dobre prakse učiteljev iz osnovnih in srednjih šol.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103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e71bab-8d91-4ad3-8236-76f6b1161525" xsi:nil="true"/>
    <lcf76f155ced4ddcb4097134ff3c332f xmlns="d432854d-2198-48c5-9bb5-f073f9387e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529D2C8B108549A33BE01A185552F6" ma:contentTypeVersion="12" ma:contentTypeDescription="Ustvari nov dokument." ma:contentTypeScope="" ma:versionID="3da69954c30d9e5eff2046e9d505df9b">
  <xsd:schema xmlns:xsd="http://www.w3.org/2001/XMLSchema" xmlns:xs="http://www.w3.org/2001/XMLSchema" xmlns:p="http://schemas.microsoft.com/office/2006/metadata/properties" xmlns:ns2="d432854d-2198-48c5-9bb5-f073f9387e1a" xmlns:ns3="a9e71bab-8d91-4ad3-8236-76f6b1161525" targetNamespace="http://schemas.microsoft.com/office/2006/metadata/properties" ma:root="true" ma:fieldsID="e4c96b27615c3fc945ce5b8cb7ad17c5" ns2:_="" ns3:_="">
    <xsd:import namespace="d432854d-2198-48c5-9bb5-f073f9387e1a"/>
    <xsd:import namespace="a9e71bab-8d91-4ad3-8236-76f6b1161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2854d-2198-48c5-9bb5-f073f9387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Oznake slike" ma:readOnly="false" ma:fieldId="{5cf76f15-5ced-4ddc-b409-7134ff3c332f}" ma:taxonomyMulti="true" ma:sspId="8672001a-a426-428b-916b-40e63e7c6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71bab-8d91-4ad3-8236-76f6b116152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2108208-ac80-4d78-a555-2c6c2db7a987}" ma:internalName="TaxCatchAll" ma:showField="CatchAllData" ma:web="a9e71bab-8d91-4ad3-8236-76f6b1161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35CFC-6CEF-4BC3-9437-E3370B9A9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86369-02B3-4C24-8A45-E654951B2DE1}">
  <ds:schemaRefs>
    <ds:schemaRef ds:uri="http://schemas.microsoft.com/office/2006/metadata/properties"/>
    <ds:schemaRef ds:uri="http://schemas.microsoft.com/office/infopath/2007/PartnerControls"/>
    <ds:schemaRef ds:uri="a9e71bab-8d91-4ad3-8236-76f6b1161525"/>
    <ds:schemaRef ds:uri="d432854d-2198-48c5-9bb5-f073f9387e1a"/>
  </ds:schemaRefs>
</ds:datastoreItem>
</file>

<file path=customXml/itemProps3.xml><?xml version="1.0" encoding="utf-8"?>
<ds:datastoreItem xmlns:ds="http://schemas.openxmlformats.org/officeDocument/2006/customXml" ds:itemID="{8AAA423F-4B41-4073-AE27-111EBCE5C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2854d-2198-48c5-9bb5-f073f9387e1a"/>
    <ds:schemaRef ds:uri="a9e71bab-8d91-4ad3-8236-76f6b1161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1387</Words>
  <Application>Microsoft Office PowerPoint</Application>
  <PresentationFormat>Širokozaslonsko</PresentationFormat>
  <Paragraphs>122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Congenial</vt:lpstr>
      <vt:lpstr>Symbol</vt:lpstr>
      <vt:lpstr>Wingdings</vt:lpstr>
      <vt:lpstr>Office Theme</vt:lpstr>
      <vt:lpstr>Aktualne informacije v šolskem letu 2025/2026</vt:lpstr>
      <vt:lpstr>Potek izobraževanj za nove učne načrte</vt:lpstr>
      <vt:lpstr>3. konferenca DUH Mladi in državljanstvo</vt:lpstr>
      <vt:lpstr>PowerPointova predstavitev</vt:lpstr>
      <vt:lpstr>PowerPointova predstavitev</vt:lpstr>
      <vt:lpstr>PowerPointova predstavitev</vt:lpstr>
      <vt:lpstr>Sledi preteklosti: struktura portala</vt:lpstr>
      <vt:lpstr>Sledi preteklosti: i-zemljevid srednjeveških mest in trgov na Slovenskem</vt:lpstr>
      <vt:lpstr>Sledi preteklosti: izzivi za naprej</vt:lpstr>
      <vt:lpstr>Projekt Beremo skupaj (Društvo Bralna značka Slovenije – ZPMS, Slovensko bralno društvo idr.)</vt:lpstr>
      <vt:lpstr>Mednarodno sodelovanje - izobraževanje</vt:lpstr>
      <vt:lpstr>Nadaljevanje </vt:lpstr>
      <vt:lpstr> AKTIVNO DRŽAVLJANSTVO </vt:lpstr>
      <vt:lpstr>Evropski dan jezikov 2025 v Sloveniji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Motiviranost za branje na razredni stopnji in bralna kultura „Branje na prepihu“ (Calibri / 35pt / Bold)</dc:title>
  <dc:creator>Tomas Bercic</dc:creator>
  <cp:lastModifiedBy>Jožica Gramc</cp:lastModifiedBy>
  <cp:revision>55</cp:revision>
  <dcterms:created xsi:type="dcterms:W3CDTF">2024-02-26T13:50:48Z</dcterms:created>
  <dcterms:modified xsi:type="dcterms:W3CDTF">2025-09-04T09:15:53Z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0x010100B7529D2C8B108549A33BE01A185552F6</vt:lpwstr>
  </property>
</Properties>
</file>