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4"/>
  </p:sldMasterIdLst>
  <p:notesMasterIdLst>
    <p:notesMasterId r:id="rId34"/>
  </p:notesMasterIdLst>
  <p:sldIdLst>
    <p:sldId id="283" r:id="rId5"/>
    <p:sldId id="445" r:id="rId6"/>
    <p:sldId id="442" r:id="rId7"/>
    <p:sldId id="443" r:id="rId8"/>
    <p:sldId id="444" r:id="rId9"/>
    <p:sldId id="298" r:id="rId10"/>
    <p:sldId id="306" r:id="rId11"/>
    <p:sldId id="294" r:id="rId12"/>
    <p:sldId id="305" r:id="rId13"/>
    <p:sldId id="293" r:id="rId14"/>
    <p:sldId id="452" r:id="rId15"/>
    <p:sldId id="453" r:id="rId16"/>
    <p:sldId id="455" r:id="rId17"/>
    <p:sldId id="418" r:id="rId18"/>
    <p:sldId id="450" r:id="rId19"/>
    <p:sldId id="451" r:id="rId20"/>
    <p:sldId id="446" r:id="rId21"/>
    <p:sldId id="351" r:id="rId22"/>
    <p:sldId id="352" r:id="rId23"/>
    <p:sldId id="331" r:id="rId24"/>
    <p:sldId id="447" r:id="rId25"/>
    <p:sldId id="449" r:id="rId26"/>
    <p:sldId id="441" r:id="rId27"/>
    <p:sldId id="424" r:id="rId28"/>
    <p:sldId id="425" r:id="rId29"/>
    <p:sldId id="329" r:id="rId30"/>
    <p:sldId id="347" r:id="rId31"/>
    <p:sldId id="395" r:id="rId32"/>
    <p:sldId id="45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5AE"/>
    <a:srgbClr val="198FA7"/>
    <a:srgbClr val="000000"/>
    <a:srgbClr val="1B9BB5"/>
    <a:srgbClr val="33CCCC"/>
    <a:srgbClr val="294251"/>
    <a:srgbClr val="516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C162CE-4E31-469C-8E79-7C22C8F4F286}">
  <a:tblStyle styleId="{91C162CE-4E31-469C-8E79-7C22C8F4F2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53" autoAdjust="0"/>
    <p:restoredTop sz="95332" autoAdjust="0"/>
  </p:normalViewPr>
  <p:slideViewPr>
    <p:cSldViewPr snapToGrid="0">
      <p:cViewPr varScale="1">
        <p:scale>
          <a:sx n="105" d="100"/>
          <a:sy n="105" d="100"/>
        </p:scale>
        <p:origin x="2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6T14:04:53.80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2-26T14:04:58.95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>
                <a:latin typeface="Calibri"/>
                <a:ea typeface="Calibri"/>
                <a:cs typeface="Calibri"/>
              </a:rPr>
              <a:t>Poudarite morebitne potrebne prilagoditve za svoj predmet/področje. 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77E7D-8975-4172-88F0-0D9AA2240D0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66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DDA2A-1561-CD18-F340-A13DF3E02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98122DE3-A1CB-F65B-31B7-69344C428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3C33BEDD-A231-8050-7DF1-797ECBE42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l-SI" dirty="0"/>
              <a:t>PLATON je/bo zasnovan kot celovito digitalno okolje, ki presega zgolj pregledovanje kurikularnih dokumentov (brez prijave bo dostop do PLATON-a omogočen vsem zainteresiranim).  Avtenticiran dostop do orodij za načrtovanje, pripravo in izvajanje vzgojno-izobraževalnega dela bo omogočen učiteljem oz. Vodstvenim strokovnim delavcem  in drugim strokovnjakom. Integracija aplikacije kot ključnega vira bo uporabnikom PLATON-a omogočila dostop do učnih načrtov in katalogov znanj. Poleg tega bo PLATON opremljen z naprednimi rešitvami umetne inteligence (AI asistent in AI čarovnik), ki bodo učiteljem na primer pomagale pri:</a:t>
            </a:r>
            <a:endParaRPr lang="en-US" dirty="0">
              <a:solidFill>
                <a:srgbClr val="444444"/>
              </a:solidFill>
            </a:endParaRPr>
          </a:p>
          <a:p>
            <a:pPr marL="285750" indent="-285750" algn="just">
              <a:buFont typeface="Symbol,Sans-Serif"/>
              <a:buChar char="•"/>
            </a:pPr>
            <a:r>
              <a:rPr lang="sl-SI" dirty="0"/>
              <a:t>Lažjem, hitrejšem in učinkovitejšem identificiranju ciljev in standardov znanja iz učnih načrtov in katalogov znanj.</a:t>
            </a:r>
            <a:endParaRPr lang="en-US" dirty="0">
              <a:solidFill>
                <a:srgbClr val="444444"/>
              </a:solidFill>
            </a:endParaRPr>
          </a:p>
          <a:p>
            <a:pPr marL="285750" indent="-285750" algn="just">
              <a:buFont typeface="Symbol,Sans-Serif"/>
              <a:buChar char="•"/>
            </a:pPr>
            <a:r>
              <a:rPr lang="sl-SI" dirty="0"/>
              <a:t>Povezovanju in prepletanju tem učnih načrtov in katalogov znanj po horizontali in vertikali in načrtovanju pouka, ki bo prilagojen individualnim potrebam učencev/dijakov.</a:t>
            </a:r>
            <a:endParaRPr lang="en-US" dirty="0">
              <a:solidFill>
                <a:srgbClr val="444444"/>
              </a:solidFill>
            </a:endParaRPr>
          </a:p>
          <a:p>
            <a:pPr marL="285750" indent="-285750" algn="just">
              <a:buFont typeface="Symbol,Sans-Serif"/>
              <a:buChar char="•"/>
            </a:pPr>
            <a:r>
              <a:rPr lang="sl-SI" dirty="0"/>
              <a:t>Uporabi didaktičnih priporočil za doseganje ciljev in standardov znanja za predmet/področje, ki upoštevajo </a:t>
            </a:r>
            <a:r>
              <a:rPr lang="sl-SI" dirty="0" err="1"/>
              <a:t>upoštevajo</a:t>
            </a:r>
            <a:r>
              <a:rPr lang="sl-SI" dirty="0"/>
              <a:t> raznolikost učencev/dijakov fokusom na njihovi aktivni vlogi </a:t>
            </a:r>
            <a:endParaRPr lang="en-US" dirty="0">
              <a:solidFill>
                <a:srgbClr val="444444"/>
              </a:solidFill>
            </a:endParaRPr>
          </a:p>
          <a:p>
            <a:pPr marL="285750" indent="-285750" algn="just">
              <a:buFont typeface="Symbol,Sans-Serif"/>
              <a:buChar char="•"/>
            </a:pPr>
            <a:r>
              <a:rPr lang="sl-SI" dirty="0"/>
              <a:t>Pripravi obvezne pedagoške dokumentacije kot so sprotne in letne priprave (Pravilnik o dokumentaciji v osnovni šoli, 2012, s spremembami do 2024; Pravilnikom o šolski dokumentaciji v srednješolskem izobraževanju, 2021)</a:t>
            </a:r>
            <a:endParaRPr lang="en-US" dirty="0">
              <a:solidFill>
                <a:srgbClr val="444444"/>
              </a:solidFill>
            </a:endParaRPr>
          </a:p>
          <a:p>
            <a:pPr marL="285750" indent="-285750" algn="just">
              <a:buFont typeface="Symbol,Sans-Serif"/>
              <a:buChar char="•"/>
            </a:pPr>
            <a:r>
              <a:rPr lang="sl-SI" dirty="0"/>
              <a:t>Pripravi in uporabi mrežnih diagramov/</a:t>
            </a:r>
            <a:r>
              <a:rPr lang="sl-SI" dirty="0" err="1"/>
              <a:t>specifikacijske</a:t>
            </a:r>
            <a:r>
              <a:rPr lang="sl-SI" dirty="0"/>
              <a:t> tabele (pripomočka za uravnavanje merskih karakteristik pisnih preizkusov znanja) z enostavnim vnašanjem podatkov tudi iz aplikacije.</a:t>
            </a:r>
            <a:endParaRPr lang="en-US" dirty="0">
              <a:solidFill>
                <a:srgbClr val="444444"/>
              </a:solidFill>
            </a:endParaRPr>
          </a:p>
          <a:p>
            <a:pPr algn="just"/>
            <a:r>
              <a:rPr lang="sl-SI" dirty="0"/>
              <a:t>PLATON bo prispeval/pripomogel tudi pri optimizaciji vzgojno-izobraževalnih procesov in zmanjšanju administrativnega bremena učiteljev</a:t>
            </a:r>
            <a:r>
              <a:rPr lang="sl-SI"/>
              <a:t>. 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64790B6-D6F9-2674-1226-14325C362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77E7D-8975-4172-88F0-0D9AA2240D0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4584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77E7D-8975-4172-88F0-0D9AA2240D04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808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78BBD-5329-35CF-00B4-C9F1C510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64A02243-0480-851B-5B60-D2E7D8DE13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93D8C8D8-ACC0-1A59-A28E-5E0D0D60E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Symbol,Sans-Serif"/>
              <a:buChar char="•"/>
            </a:pPr>
            <a:r>
              <a:rPr lang="sl-SI"/>
              <a:t>kako se je skrčila regionalna geografija sveta (da se lahko kombinira z občo družbeno v enem letniku)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kakšna je notranja sistematičnost regionalne geografije in zakaj (da se ne ponavlja vseh geografskih prvin)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zakaj se je Slovenija-splošni del umestila v nižji (3.) letnik, na kakšen način se je posledično skrčila Evropa (da se lahko oboje obravnava v enem letniku)</a:t>
            </a:r>
          </a:p>
        </p:txBody>
      </p:sp>
    </p:spTree>
    <p:extLst>
      <p:ext uri="{BB962C8B-B14F-4D97-AF65-F5344CB8AC3E}">
        <p14:creationId xmlns:p14="http://schemas.microsoft.com/office/powerpoint/2010/main" val="276140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Symbol,Sans-Serif"/>
              <a:buChar char="•"/>
            </a:pPr>
            <a:r>
              <a:rPr lang="sl-SI"/>
              <a:t>kako se je skrčila regionalna geografija sveta (da se lahko kombinira z občo družbeno v enem letniku)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kakšna je notranja sistematičnost regionalne geografije in zakaj (da se ne ponavlja vseh geografskih prvin)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zakaj se je Slovenija-splošni del umestila v nižji (3.) letnik, na kakšen način se je posledično skrčila Evropa (da se lahko oboje obravnava v enem letniku)</a:t>
            </a:r>
          </a:p>
        </p:txBody>
      </p:sp>
    </p:spTree>
    <p:extLst>
      <p:ext uri="{BB962C8B-B14F-4D97-AF65-F5344CB8AC3E}">
        <p14:creationId xmlns:p14="http://schemas.microsoft.com/office/powerpoint/2010/main" val="354792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C782-FD46-1FFF-1169-28E728802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2BD0A04D-1ED8-F3B0-171E-5CF4F2D8CF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3210BA05-77EF-6628-CF16-A1196267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Symbol,Sans-Serif"/>
              <a:buChar char="•"/>
            </a:pPr>
            <a:r>
              <a:rPr lang="sl-SI"/>
              <a:t>kako se je skrčila regionalna geografija sveta (da se lahko kombinira z občo družbeno v enem letniku)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kakšna je notranja sistematičnost regionalne geografije in zakaj (da se ne ponavlja vseh geografskih prvin)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zakaj se je Slovenija-splošni del umestila v nižji (3.) letnik, na kakšen način se je posledično skrčila Evropa (da se lahko oboje obravnava v enem letniku)</a:t>
            </a:r>
          </a:p>
        </p:txBody>
      </p:sp>
    </p:spTree>
    <p:extLst>
      <p:ext uri="{BB962C8B-B14F-4D97-AF65-F5344CB8AC3E}">
        <p14:creationId xmlns:p14="http://schemas.microsoft.com/office/powerpoint/2010/main" val="3894309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4A0B4-36A2-82EE-AD13-623289C1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1BBFFC33-8457-A6B0-9AA3-7FEEFDF1A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4FE48F69-7220-5045-C608-044BB9512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Symbol,Sans-Serif"/>
              <a:buChar char="•"/>
            </a:pPr>
            <a:r>
              <a:rPr lang="sl-SI"/>
              <a:t>kako se je skrčila regionalna geografija sveta (da se lahko kombinira z občo družbeno v enem letniku)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kakšna je notranja sistematičnost regionalne geografije in zakaj (da se ne ponavlja vseh geografskih prvin)</a:t>
            </a:r>
            <a:endParaRPr lang="en-US"/>
          </a:p>
          <a:p>
            <a:pPr marL="228600" indent="-228600">
              <a:buFont typeface="Symbol,Sans-Serif"/>
              <a:buChar char="•"/>
            </a:pPr>
            <a:endParaRPr lang="sl-SI"/>
          </a:p>
          <a:p>
            <a:pPr marL="228600" indent="-228600">
              <a:buFont typeface="Symbol,Sans-Serif"/>
              <a:buChar char="•"/>
            </a:pPr>
            <a:r>
              <a:rPr lang="sl-SI"/>
              <a:t>zakaj se je Slovenija-splošni del umestila v nižji (3.) letnik, na kakšen način se je posledično skrčila Evropa (da se lahko oboje obravnava v enem letniku)</a:t>
            </a:r>
          </a:p>
        </p:txBody>
      </p:sp>
    </p:spTree>
    <p:extLst>
      <p:ext uri="{BB962C8B-B14F-4D97-AF65-F5344CB8AC3E}">
        <p14:creationId xmlns:p14="http://schemas.microsoft.com/office/powerpoint/2010/main" val="3865878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13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60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 rot="555826">
            <a:off x="-1598869" y="4151375"/>
            <a:ext cx="4341255" cy="3971975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CDE0F1">
              <a:alpha val="4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FE2EF"/>
              </a:solidFill>
            </a:endParaRPr>
          </a:p>
        </p:txBody>
      </p:sp>
      <p:sp>
        <p:nvSpPr>
          <p:cNvPr id="59" name="Google Shape;59;p6"/>
          <p:cNvSpPr/>
          <p:nvPr/>
        </p:nvSpPr>
        <p:spPr>
          <a:xfrm rot="3328042">
            <a:off x="7402033" y="-1693888"/>
            <a:ext cx="4341210" cy="3971957"/>
          </a:xfrm>
          <a:custGeom>
            <a:avLst/>
            <a:gdLst/>
            <a:ahLst/>
            <a:cxnLst/>
            <a:rect l="l" t="t" r="r" b="b"/>
            <a:pathLst>
              <a:path w="25107" h="22971" extrusionOk="0">
                <a:moveTo>
                  <a:pt x="6029" y="1"/>
                </a:moveTo>
                <a:cubicBezTo>
                  <a:pt x="4338" y="1"/>
                  <a:pt x="2979" y="676"/>
                  <a:pt x="2106" y="1643"/>
                </a:cubicBezTo>
                <a:cubicBezTo>
                  <a:pt x="580" y="3337"/>
                  <a:pt x="1" y="6173"/>
                  <a:pt x="2576" y="10368"/>
                </a:cubicBezTo>
                <a:cubicBezTo>
                  <a:pt x="4339" y="13239"/>
                  <a:pt x="4269" y="14957"/>
                  <a:pt x="3934" y="17793"/>
                </a:cubicBezTo>
                <a:cubicBezTo>
                  <a:pt x="3597" y="20624"/>
                  <a:pt x="4165" y="21865"/>
                  <a:pt x="5284" y="22550"/>
                </a:cubicBezTo>
                <a:cubicBezTo>
                  <a:pt x="5735" y="22827"/>
                  <a:pt x="6253" y="22970"/>
                  <a:pt x="6788" y="22970"/>
                </a:cubicBezTo>
                <a:cubicBezTo>
                  <a:pt x="7978" y="22970"/>
                  <a:pt x="9255" y="22259"/>
                  <a:pt x="10087" y="20722"/>
                </a:cubicBezTo>
                <a:cubicBezTo>
                  <a:pt x="11061" y="18911"/>
                  <a:pt x="11691" y="17303"/>
                  <a:pt x="13839" y="17303"/>
                </a:cubicBezTo>
                <a:cubicBezTo>
                  <a:pt x="14341" y="17303"/>
                  <a:pt x="14925" y="17391"/>
                  <a:pt x="15616" y="17584"/>
                </a:cubicBezTo>
                <a:cubicBezTo>
                  <a:pt x="16571" y="17851"/>
                  <a:pt x="17477" y="17980"/>
                  <a:pt x="18320" y="17980"/>
                </a:cubicBezTo>
                <a:cubicBezTo>
                  <a:pt x="20695" y="17980"/>
                  <a:pt x="22564" y="16954"/>
                  <a:pt x="23591" y="15113"/>
                </a:cubicBezTo>
                <a:cubicBezTo>
                  <a:pt x="24984" y="12619"/>
                  <a:pt x="25106" y="8192"/>
                  <a:pt x="22164" y="6325"/>
                </a:cubicBezTo>
                <a:cubicBezTo>
                  <a:pt x="19224" y="4462"/>
                  <a:pt x="16596" y="6173"/>
                  <a:pt x="12118" y="2548"/>
                </a:cubicBezTo>
                <a:cubicBezTo>
                  <a:pt x="9850" y="712"/>
                  <a:pt x="7765" y="1"/>
                  <a:pt x="6029" y="1"/>
                </a:cubicBezTo>
                <a:close/>
              </a:path>
            </a:pathLst>
          </a:custGeom>
          <a:solidFill>
            <a:srgbClr val="CDE0F1">
              <a:alpha val="41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FE2E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18. 08. 2025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232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089E5-C420-0BA4-95DC-2EB1DEB0A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53002-2B1E-2948-DDF8-3FBD17AA4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111EC-7F43-88DD-BB07-DE8BF2A1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18. 08. 2025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F622A-BEA7-5CAD-65C3-D8BD301E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2AD2-255F-B6E4-DE46-4570046E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09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EF27-AC17-2963-1640-B39432109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E75F-9EE6-2947-6600-F4AA2AA3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44FB-7DCF-F240-B777-E51B87CB4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3310B-0040-48CC-3187-0770C5A5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AADA-7485-48B8-9F62-D0E4865257A5}" type="datetimeFigureOut">
              <a:rPr lang="sl-SI" smtClean="0"/>
              <a:t>18. 08. 2025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A56AB-DAFE-2B8E-6894-0C1B873D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C789C-CEFD-6360-02E4-46058419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2FF7-8A06-4186-868B-EE349D8D96F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680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92" r:id="rId2"/>
    <p:sldLayoutId id="2147483697" r:id="rId3"/>
    <p:sldLayoutId id="214748369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rss-my.sharepoint.com/:b:/g/personal/ssrecanja_zrss_si/EUaZyrz3Gi5JuGHKojdMz2MBN4x6xuln2LOVlh41xwFdIQ?e=HLawm8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zrss.si/digitalna-bralnica/izhodisca-in-smernice-za-prenov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eportal.mss.edus.si/msswww/datoteke/katalogi_znanja/2026/kz-dp-geografija-ssi_pti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textbc.ca/physicalgeology2ed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hyperlink" Target="https://ozonewatch.gsfc.nasa.gov/facts/SH.html" TargetMode="Externa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lib.si/stream/URN:NBN:SI:DOC-QQ5M89I9/da5b5583-45ed-4def-8cfc-656e285a17f2/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journals.uni-lj.si/Dela/article/view/17954/1524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rss.si/pdf/koncno_porocilo_spremljanje_uvajanja_AD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E093-0B43-992D-E758-377E42B87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background with a white border&#10;&#10;Description automatically generated">
            <a:extLst>
              <a:ext uri="{FF2B5EF4-FFF2-40B4-BE49-F238E27FC236}">
                <a16:creationId xmlns:a16="http://schemas.microsoft.com/office/drawing/2014/main" id="{1BF62E3E-D622-46D1-3A61-AF3574FE49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485E9-640E-918C-3EBC-31CEE093D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8340" y="1125587"/>
            <a:ext cx="5792660" cy="1223072"/>
          </a:xfrm>
        </p:spPr>
        <p:txBody>
          <a:bodyPr>
            <a:normAutofit/>
          </a:bodyPr>
          <a:lstStyle/>
          <a:p>
            <a:pPr algn="l"/>
            <a:r>
              <a:rPr lang="sl-SI" sz="262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Študijsko srečanje za geografijo za gimnazije in druge srednje šole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FEDDA-EE6A-4FE7-77A7-4DE7DB3CB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340" y="2816218"/>
            <a:ext cx="5792660" cy="1217668"/>
          </a:xfrm>
        </p:spPr>
        <p:txBody>
          <a:bodyPr/>
          <a:lstStyle/>
          <a:p>
            <a:pPr algn="l"/>
            <a:r>
              <a:rPr lang="sl-S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 Polšak</a:t>
            </a:r>
          </a:p>
          <a:p>
            <a:pPr algn="l"/>
            <a:r>
              <a:rPr lang="sl-SI" sz="1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ZRSŠ</a:t>
            </a:r>
          </a:p>
          <a:p>
            <a:pPr algn="l"/>
            <a:r>
              <a:rPr lang="sl-SI" sz="15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19. 8. 2025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0AB6DC-DA0E-DBBD-6AEA-D0736C80A2B7}"/>
                  </a:ext>
                </a:extLst>
              </p14:cNvPr>
              <p14:cNvContentPartPr/>
              <p14:nvPr/>
            </p14:nvContentPartPr>
            <p14:xfrm>
              <a:off x="1184696" y="-373537"/>
              <a:ext cx="270" cy="27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0AB6DC-DA0E-DBBD-6AEA-D0736C80A2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7946" y="-414037"/>
                <a:ext cx="135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A54A5E6-A218-9908-CCA6-21A3D034B9CD}"/>
                  </a:ext>
                </a:extLst>
              </p14:cNvPr>
              <p14:cNvContentPartPr/>
              <p14:nvPr/>
            </p14:nvContentPartPr>
            <p14:xfrm>
              <a:off x="4094486" y="2369766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A54A5E6-A218-9908-CCA6-21A3D034B9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7736" y="2329266"/>
                <a:ext cx="13500" cy="81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8E24A9-2270-C4DC-F241-4055788FCD18}"/>
              </a:ext>
            </a:extLst>
          </p:cNvPr>
          <p:cNvCxnSpPr>
            <a:cxnSpLocks/>
          </p:cNvCxnSpPr>
          <p:nvPr/>
        </p:nvCxnSpPr>
        <p:spPr>
          <a:xfrm>
            <a:off x="2280805" y="2571750"/>
            <a:ext cx="63975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439BA726-4B91-A9C5-9468-4946C913D362}"/>
              </a:ext>
            </a:extLst>
          </p:cNvPr>
          <p:cNvSpPr txBox="1">
            <a:spLocks/>
          </p:cNvSpPr>
          <p:nvPr/>
        </p:nvSpPr>
        <p:spPr>
          <a:xfrm>
            <a:off x="2208339" y="4485058"/>
            <a:ext cx="2457450" cy="183536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Kurikularna</a:t>
            </a:r>
            <a:r>
              <a:rPr lang="sl-SI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prenova - nove poti do znanja (KUP)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C0DC66A-B38A-C2FC-C791-9A2AAA99EF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709" y="4784146"/>
            <a:ext cx="989171" cy="19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42E3CD0-717E-5967-C305-E593327E9A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712" y="4819389"/>
            <a:ext cx="1606391" cy="16144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68C5B52-6D6C-82FB-BFD0-0B30D2E203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049" y="4793275"/>
            <a:ext cx="421958" cy="21383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E930548-C8B7-5F15-157B-5790A77562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122" y="4783193"/>
            <a:ext cx="1115854" cy="2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0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B2C7-5C06-FA01-AED6-1F9C0894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41" y="-162"/>
            <a:ext cx="7886700" cy="994172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Dostop do kurikularnih dokumentov</a:t>
            </a:r>
            <a:endParaRPr lang="sl-SI" sz="2400" dirty="0">
              <a:solidFill>
                <a:srgbClr val="002060"/>
              </a:solidFill>
              <a:highlight>
                <a:srgbClr val="FF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BB0FF-F71C-7951-C150-2F10210A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41" y="732410"/>
            <a:ext cx="7129119" cy="3280196"/>
          </a:xfrm>
        </p:spPr>
        <p:txBody>
          <a:bodyPr spcFirstLastPara="1" vert="horz" wrap="square" lIns="68580" tIns="34290" rIns="68580" bIns="34290" rtlCol="0" anchor="t" anchorCtr="0">
            <a:normAutofit fontScale="92500" lnSpcReduction="10000"/>
          </a:bodyPr>
          <a:lstStyle/>
          <a:p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izhodišča in dokumenti, ki so nastali v času prenove: </a:t>
            </a:r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hlinkClick r:id="rId2"/>
              </a:rPr>
              <a:t>Digitalna bralnica: Izhodišča in smernice za prenovo - Zavod RS za šolstvo</a:t>
            </a:r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sl-SI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8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potrjeni kurikularni dokumenti so (in bodo) objavljeni na spletni strani MVI</a:t>
            </a:r>
          </a:p>
          <a:p>
            <a:endParaRPr lang="sl-SI" sz="8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sl-SI" dirty="0"/>
              <a:t>GIM: UN z DP: </a:t>
            </a:r>
            <a:r>
              <a:rPr lang="sl-SI" u="sng" dirty="0">
                <a:hlinkClick r:id="rId3"/>
              </a:rPr>
              <a:t>https://zrss-my.sharepoint.com/:b:/g/personal/ssrecanja_zrss_si/EUaZyrz3Gi5JuGHKojdMz2MBN4x6xuln2LOVlh41xwFdIQ?e=HLawm8</a:t>
            </a:r>
            <a:r>
              <a:rPr lang="sl-SI" dirty="0"/>
              <a:t> </a:t>
            </a:r>
          </a:p>
          <a:p>
            <a:pPr marL="114300" indent="0">
              <a:buNone/>
            </a:pPr>
            <a:r>
              <a:rPr lang="sl-SI" dirty="0"/>
              <a:t>KZ: </a:t>
            </a:r>
            <a:r>
              <a:rPr lang="sl-SI" dirty="0">
                <a:hlinkClick r:id="rId4"/>
              </a:rPr>
              <a:t>https://eportal.mss.edus.si/msswww/datoteke/katalogi_znanja/2026/kz-dp-geografija-ssi_pti.pdf</a:t>
            </a:r>
            <a:r>
              <a:rPr lang="sl-SI" dirty="0"/>
              <a:t> </a:t>
            </a:r>
          </a:p>
          <a:p>
            <a:pPr marL="114300" indent="0">
              <a:buNone/>
            </a:pPr>
            <a:endParaRPr lang="sl-SI" sz="8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8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8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8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sl-SI" sz="8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bodoče dostop tudi v digitalnem okolju PLATON ( v razvoju) </a:t>
            </a:r>
            <a:endParaRPr lang="sl-SI" dirty="0">
              <a:solidFill>
                <a:srgbClr val="00206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E69F8-5D7F-B66D-0FF6-EC74D4AD9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32" y="60897"/>
            <a:ext cx="1066266" cy="1107503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1AD39B4-E17B-9C50-1057-FA34238CA539}"/>
              </a:ext>
            </a:extLst>
          </p:cNvPr>
          <p:cNvSpPr txBox="1"/>
          <p:nvPr/>
        </p:nvSpPr>
        <p:spPr>
          <a:xfrm>
            <a:off x="69912" y="3920234"/>
            <a:ext cx="9284081" cy="7723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856"/>
              </a:lnSpc>
            </a:pPr>
            <a: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VIRI: </a:t>
            </a:r>
            <a:r>
              <a:rPr lang="en-US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  <a:endParaRPr lang="sl-SI" sz="975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>
              <a:lnSpc>
                <a:spcPts val="1856"/>
              </a:lnSpc>
            </a:pPr>
            <a: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-Baškarad, S., Suban, M.: Prenova kurikularnih dokumentov za nove poti do znanja v razredu in izven njega, ZRSŠ, 2025​</a:t>
            </a:r>
          </a:p>
          <a:p>
            <a:pPr>
              <a:lnSpc>
                <a:spcPts val="1856"/>
              </a:lnSpc>
            </a:pPr>
            <a: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-Sambolić Beganović, A., Suban, M.: Digitalno podporno okolje kot pomemben element kurikularne prenove in učiteljevega načrtovanja vzgojno-izobraževalnega dela, ZRSŠ, 2025 ​</a:t>
            </a:r>
            <a:r>
              <a:rPr lang="en-US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B306CD4-2228-EBFE-2D2E-F52BC7FC4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002" y="1299027"/>
            <a:ext cx="1543957" cy="154395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671EA23-9E4D-169E-16D3-11EE64D62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002" y="2940599"/>
            <a:ext cx="1543957" cy="154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9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C92AF-9049-BEFE-8046-A460495A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8977AEEC-342A-CBCE-1E5E-F27F72B6B59B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E183F909-42A0-39EC-5E33-6746569FC67C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498810-2038-CA13-A9D0-D97934817276}"/>
              </a:ext>
            </a:extLst>
          </p:cNvPr>
          <p:cNvSpPr txBox="1"/>
          <p:nvPr/>
        </p:nvSpPr>
        <p:spPr>
          <a:xfrm>
            <a:off x="449706" y="1068856"/>
            <a:ext cx="6265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800" b="1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Ključne novosti UN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7CA49A1F-3A40-3D62-03AF-0E1817FF8346}"/>
              </a:ext>
            </a:extLst>
          </p:cNvPr>
          <p:cNvSpPr txBox="1"/>
          <p:nvPr/>
        </p:nvSpPr>
        <p:spPr>
          <a:xfrm>
            <a:off x="449706" y="1984476"/>
            <a:ext cx="53319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Enotna izhodišča UN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Učni načrt in didaktična priporočila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Novo poimenovanje poglavij: Teme in skupine ciljev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Cilji, standardi („temeljni“ in minimalni, termini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Nove skupine ciljev</a:t>
            </a:r>
          </a:p>
          <a:p>
            <a:pPr marL="285750" indent="-285750">
              <a:buFontTx/>
              <a:buChar char="-"/>
            </a:pPr>
            <a:r>
              <a:rPr lang="sl-SI" sz="1800" dirty="0">
                <a:latin typeface="Calibri" panose="020F0502020204030204" pitchFamily="34" charset="0"/>
                <a:cs typeface="Calibri" panose="020F0502020204030204" pitchFamily="34" charset="0"/>
              </a:rPr>
              <a:t>Skupni cilji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07E43E24-DDFB-37FE-DE4D-9280C5C7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19" y="1770376"/>
            <a:ext cx="2189992" cy="308992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50C5882-A3DC-3FE9-97A2-893A29EE5D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422" y="516199"/>
            <a:ext cx="1971395" cy="279914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71A2096-4AB7-7DD5-9BF4-B429CBE166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891" y="2364024"/>
            <a:ext cx="1839749" cy="2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12833-AE0C-B6B4-DA20-16FE1BD2F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0F9288C9-170C-CE6E-0DB6-B758057711DC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EAA120D7-D1BD-0E70-7E36-1DC447242F35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FF7ACD78-956C-00C2-C595-8E711D471AD3}"/>
              </a:ext>
            </a:extLst>
          </p:cNvPr>
          <p:cNvSpPr txBox="1">
            <a:spLocks/>
          </p:cNvSpPr>
          <p:nvPr/>
        </p:nvSpPr>
        <p:spPr>
          <a:xfrm>
            <a:off x="234994" y="365038"/>
            <a:ext cx="2077619" cy="4501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l"/>
            <a:r>
              <a:rPr lang="sl-SI" sz="2400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UN za splošne in strokovne ter KZ za srednje strokovne in poklicno-tehniške šole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4D75C47-B355-B23E-94C2-31545FC70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155" y="519372"/>
            <a:ext cx="3160632" cy="450844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8638047-664D-C2CC-A98B-B06C4E284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138" y="519373"/>
            <a:ext cx="3160633" cy="45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3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30978-6952-37D5-59F2-E6EB3EFC9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64BF6FFA-D9D0-0713-B8C1-40D5EFD6CADD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85BFD511-E62E-908F-4927-9FD0C6CC9642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FF65BD0-D3C1-C90F-A303-1BA7EAD23FFD}"/>
              </a:ext>
            </a:extLst>
          </p:cNvPr>
          <p:cNvSpPr txBox="1"/>
          <p:nvPr/>
        </p:nvSpPr>
        <p:spPr>
          <a:xfrm>
            <a:off x="595562" y="373019"/>
            <a:ext cx="7583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400" b="1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Primerjava UN za splošne in strokovne ter KZ za srednje strokovne in poklicno-tehniške šole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4F27617-AFD8-2AA7-A277-0D4AB8013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70983"/>
              </p:ext>
            </p:extLst>
          </p:nvPr>
        </p:nvGraphicFramePr>
        <p:xfrm>
          <a:off x="166989" y="1232192"/>
          <a:ext cx="6945328" cy="3688080"/>
        </p:xfrm>
        <a:graphic>
          <a:graphicData uri="http://schemas.openxmlformats.org/drawingml/2006/table">
            <a:tbl>
              <a:tblPr firstRow="1" bandRow="1">
                <a:tableStyleId>{91C162CE-4E31-469C-8E79-7C22C8F4F286}</a:tableStyleId>
              </a:tblPr>
              <a:tblGrid>
                <a:gridCol w="3440128">
                  <a:extLst>
                    <a:ext uri="{9D8B030D-6E8A-4147-A177-3AD203B41FA5}">
                      <a16:colId xmlns:a16="http://schemas.microsoft.com/office/drawing/2014/main" val="377741663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8780552"/>
                    </a:ext>
                  </a:extLst>
                </a:gridCol>
              </a:tblGrid>
              <a:tr h="609056"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 za splošne gimnazije (210+105 ur)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 za strokovne gimnazije in KZ za srednje strokovne in poklicno-tehniške programe (70 do 140 ur)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1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Obča fizična geografija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Uvod v geografijo</a:t>
                      </a:r>
                    </a:p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Zemljevidi in orientacija</a:t>
                      </a:r>
                    </a:p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Človek in pokrajina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5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Obča družbena geografija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Človek in pokrajina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75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Geografija sveta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Izzivi sodobnega sveta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96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Geografija Evrope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Geografski izzivi Evrope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722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Geografija Slovenije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Geografski izzivi Slovenije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09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Geografija slovenskih pokrajin in zamejstva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Pokrajinska pestrost Slovenije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643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Projektno in raziskovalno delo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110660"/>
                  </a:ext>
                </a:extLst>
              </a:tr>
            </a:tbl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id="{1897870D-2368-9021-A260-0550A22D4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68" y="1989167"/>
            <a:ext cx="2681643" cy="130834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1D0818D-4A69-FD03-2AD8-068E48019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54" y="3334523"/>
            <a:ext cx="2681257" cy="174107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FABA8BB-3530-0079-28D5-0ABA2C365944}"/>
              </a:ext>
            </a:extLst>
          </p:cNvPr>
          <p:cNvSpPr txBox="1"/>
          <p:nvPr/>
        </p:nvSpPr>
        <p:spPr>
          <a:xfrm>
            <a:off x="6419338" y="3236676"/>
            <a:ext cx="425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1" dirty="0">
                <a:solidFill>
                  <a:srgbClr val="FF0000"/>
                </a:solidFill>
              </a:rPr>
              <a:t>PTI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D486C2B-FC34-7675-CFD7-89580E43EEE0}"/>
              </a:ext>
            </a:extLst>
          </p:cNvPr>
          <p:cNvSpPr txBox="1"/>
          <p:nvPr/>
        </p:nvSpPr>
        <p:spPr>
          <a:xfrm>
            <a:off x="7754160" y="3216579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1" dirty="0">
                <a:solidFill>
                  <a:srgbClr val="FF0000"/>
                </a:solidFill>
              </a:rPr>
              <a:t>SSI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AE73F43-7618-2BE2-DC12-289921D59F0F}"/>
              </a:ext>
            </a:extLst>
          </p:cNvPr>
          <p:cNvSpPr txBox="1"/>
          <p:nvPr/>
        </p:nvSpPr>
        <p:spPr>
          <a:xfrm>
            <a:off x="7542723" y="156518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1" dirty="0">
                <a:solidFill>
                  <a:srgbClr val="FF0000"/>
                </a:solidFill>
              </a:rPr>
              <a:t>Tehniške in </a:t>
            </a:r>
          </a:p>
          <a:p>
            <a:r>
              <a:rPr lang="sl-SI" sz="1200" b="1" dirty="0">
                <a:solidFill>
                  <a:srgbClr val="FF0000"/>
                </a:solidFill>
              </a:rPr>
              <a:t>ekonom. </a:t>
            </a:r>
            <a:r>
              <a:rPr lang="sl-SI" sz="1200" b="1" dirty="0" err="1">
                <a:solidFill>
                  <a:srgbClr val="FF0000"/>
                </a:solidFill>
              </a:rPr>
              <a:t>gimn</a:t>
            </a:r>
            <a:r>
              <a:rPr lang="sl-SI" sz="1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8FDFEB6-0271-D8F5-4700-BFF440DADBA4}"/>
              </a:ext>
            </a:extLst>
          </p:cNvPr>
          <p:cNvSpPr txBox="1"/>
          <p:nvPr/>
        </p:nvSpPr>
        <p:spPr>
          <a:xfrm>
            <a:off x="6220417" y="171658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1" dirty="0">
                <a:solidFill>
                  <a:srgbClr val="FF0000"/>
                </a:solidFill>
              </a:rPr>
              <a:t>Umetniške </a:t>
            </a:r>
            <a:r>
              <a:rPr lang="sl-SI" sz="1200" b="1" dirty="0" err="1">
                <a:solidFill>
                  <a:srgbClr val="FF0000"/>
                </a:solidFill>
              </a:rPr>
              <a:t>gimn</a:t>
            </a:r>
            <a:r>
              <a:rPr lang="sl-SI" sz="1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50F70C1-F9BD-0CCF-EAB6-12CECDFEC5BB}"/>
              </a:ext>
            </a:extLst>
          </p:cNvPr>
          <p:cNvSpPr txBox="1"/>
          <p:nvPr/>
        </p:nvSpPr>
        <p:spPr>
          <a:xfrm>
            <a:off x="7486643" y="3546449"/>
            <a:ext cx="968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err="1">
                <a:solidFill>
                  <a:srgbClr val="FF0000"/>
                </a:solidFill>
              </a:rPr>
              <a:t>gastr</a:t>
            </a:r>
            <a:r>
              <a:rPr lang="sl-SI" sz="800" dirty="0">
                <a:solidFill>
                  <a:srgbClr val="FF0000"/>
                </a:solidFill>
              </a:rPr>
              <a:t>. in turizem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B09F334A-8266-6212-F5E6-99A70405931A}"/>
              </a:ext>
            </a:extLst>
          </p:cNvPr>
          <p:cNvSpPr txBox="1"/>
          <p:nvPr/>
        </p:nvSpPr>
        <p:spPr>
          <a:xfrm>
            <a:off x="8269947" y="3546449"/>
            <a:ext cx="968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 err="1">
                <a:solidFill>
                  <a:srgbClr val="FF0000"/>
                </a:solidFill>
              </a:rPr>
              <a:t>predšol</a:t>
            </a:r>
            <a:r>
              <a:rPr lang="sl-SI" sz="800" dirty="0">
                <a:solidFill>
                  <a:srgbClr val="FF0000"/>
                </a:solidFill>
              </a:rPr>
              <a:t>. vzg.</a:t>
            </a:r>
          </a:p>
        </p:txBody>
      </p:sp>
    </p:spTree>
    <p:extLst>
      <p:ext uri="{BB962C8B-B14F-4D97-AF65-F5344CB8AC3E}">
        <p14:creationId xmlns:p14="http://schemas.microsoft.com/office/powerpoint/2010/main" val="317523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00629" y="1341095"/>
            <a:ext cx="7109065" cy="593733"/>
          </a:xfrm>
        </p:spPr>
        <p:txBody>
          <a:bodyPr/>
          <a:lstStyle/>
          <a:p>
            <a:r>
              <a:rPr lang="sl-SI" sz="2400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Cilji in standardi - nove skupine ciljev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4">
            <a:extLst>
              <a:ext uri="{FF2B5EF4-FFF2-40B4-BE49-F238E27FC236}">
                <a16:creationId xmlns:a16="http://schemas.microsoft.com/office/drawing/2014/main" id="{080F97D2-C132-A0FA-A575-ABCABD6D5B95}"/>
              </a:ext>
            </a:extLst>
          </p:cNvPr>
          <p:cNvSpPr txBox="1"/>
          <p:nvPr/>
        </p:nvSpPr>
        <p:spPr>
          <a:xfrm>
            <a:off x="701420" y="1934828"/>
            <a:ext cx="7520837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Planetarna geografija in osnove kartografije</a:t>
            </a:r>
            <a:endParaRPr lang="sl-SI" sz="2000" b="1" dirty="0">
              <a:solidFill>
                <a:srgbClr val="1A95AE"/>
              </a:solidFill>
            </a:endParaRPr>
          </a:p>
          <a:p>
            <a:pPr marL="342900" indent="-34290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Trajnostni razvoj in globalizacija</a:t>
            </a:r>
            <a:endParaRPr lang="sl-SI" sz="2000" b="1" dirty="0">
              <a:solidFill>
                <a:srgbClr val="1A95AE"/>
              </a:solidFill>
            </a:endParaRPr>
          </a:p>
          <a:p>
            <a:pPr marL="342900" indent="-342900">
              <a:buChar char="•"/>
            </a:pPr>
            <a:r>
              <a:rPr lang="sl-SI" sz="2000" b="1" dirty="0">
                <a:solidFill>
                  <a:srgbClr val="1A95AE"/>
                </a:solidFill>
                <a:latin typeface="Calibri"/>
              </a:rPr>
              <a:t>Projektno-raziskovalno delo </a:t>
            </a:r>
            <a:endParaRPr lang="sl-SI" sz="2000" b="1" dirty="0">
              <a:solidFill>
                <a:srgbClr val="1A95AE"/>
              </a:solidFill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E6AC3DA9-9A83-B721-6ED6-4EF9E16895E9}"/>
              </a:ext>
            </a:extLst>
          </p:cNvPr>
          <p:cNvSpPr txBox="1">
            <a:spLocks/>
          </p:cNvSpPr>
          <p:nvPr/>
        </p:nvSpPr>
        <p:spPr>
          <a:xfrm>
            <a:off x="614309" y="652409"/>
            <a:ext cx="4225056" cy="5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l"/>
            <a:r>
              <a:rPr lang="sl-SI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Ključne novosti UN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385401F7-77A2-DC0B-4793-D41E6F05EBAC}"/>
              </a:ext>
            </a:extLst>
          </p:cNvPr>
          <p:cNvSpPr txBox="1">
            <a:spLocks/>
          </p:cNvSpPr>
          <p:nvPr/>
        </p:nvSpPr>
        <p:spPr>
          <a:xfrm>
            <a:off x="745186" y="3001727"/>
            <a:ext cx="7109065" cy="12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l"/>
            <a:r>
              <a:rPr lang="sl-SI" sz="2400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Razmerje med družbeno in fizično geografijo in splošno in regionalno</a:t>
            </a:r>
          </a:p>
          <a:p>
            <a:pPr algn="l"/>
            <a:endParaRPr lang="sl-SI" sz="2400" dirty="0">
              <a:solidFill>
                <a:srgbClr val="1A95A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l"/>
            <a:r>
              <a:rPr lang="sl-SI" sz="2400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Aktualizacija in terminološke novosti …</a:t>
            </a:r>
          </a:p>
        </p:txBody>
      </p:sp>
    </p:spTree>
    <p:extLst>
      <p:ext uri="{BB962C8B-B14F-4D97-AF65-F5344CB8AC3E}">
        <p14:creationId xmlns:p14="http://schemas.microsoft.com/office/powerpoint/2010/main" val="74454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B354F-D9AE-EAFF-675F-3172E6B4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F46B342-68D0-42E2-1248-C2C75BAAF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1716" y="1169226"/>
            <a:ext cx="2525295" cy="1537054"/>
          </a:xfrm>
          <a:prstGeom prst="rect">
            <a:avLst/>
          </a:prstGeom>
        </p:spPr>
      </p:pic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0BA620A6-7BE0-C1ED-D8D4-D2D195E16FF0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3B313914-DD22-EBD9-2D86-612C7C2093BA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DDB45161-38C5-FA12-F227-969D82C3ED7C}"/>
              </a:ext>
            </a:extLst>
          </p:cNvPr>
          <p:cNvSpPr txBox="1">
            <a:spLocks/>
          </p:cNvSpPr>
          <p:nvPr/>
        </p:nvSpPr>
        <p:spPr>
          <a:xfrm>
            <a:off x="0" y="386542"/>
            <a:ext cx="7023180" cy="59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sl-SI" dirty="0">
                <a:solidFill>
                  <a:srgbClr val="198F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Planetarna geografija in osnove kartografije</a:t>
            </a:r>
          </a:p>
          <a:p>
            <a:endParaRPr lang="sl-SI" dirty="0">
              <a:solidFill>
                <a:srgbClr val="1A95AE"/>
              </a:solidFill>
              <a:ea typeface="Calibri"/>
              <a:cs typeface="Calibri"/>
            </a:endParaRP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5D38762D-70D0-2D75-1C4A-0999FC60184C}"/>
              </a:ext>
            </a:extLst>
          </p:cNvPr>
          <p:cNvSpPr txBox="1"/>
          <p:nvPr/>
        </p:nvSpPr>
        <p:spPr>
          <a:xfrm>
            <a:off x="1588958" y="1206237"/>
            <a:ext cx="5634294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  <a:spcAft>
                <a:spcPts val="800"/>
              </a:spcAft>
              <a:buNone/>
            </a:pPr>
            <a:r>
              <a:rPr lang="sl-SI" sz="14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Dijak:</a:t>
            </a:r>
          </a:p>
          <a:p>
            <a:pPr>
              <a:lnSpc>
                <a:spcPts val="1500"/>
              </a:lnSpc>
              <a:spcAft>
                <a:spcPts val="800"/>
              </a:spcAft>
              <a:buNone/>
            </a:pPr>
            <a:r>
              <a:rPr lang="sl-SI" sz="14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4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opisuje temeljne lastnosti Zemlje kot planeta, njen položaj v vesolju ter posledice njenega gibanja;</a:t>
            </a:r>
          </a:p>
          <a:p>
            <a:pPr>
              <a:lnSpc>
                <a:spcPts val="1500"/>
              </a:lnSpc>
              <a:spcAft>
                <a:spcPts val="800"/>
              </a:spcAft>
              <a:buNone/>
            </a:pPr>
            <a:r>
              <a:rPr lang="sl-SI" sz="14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4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na primerih konkretnih življenjskih situacij utemeljuje, kako vpliva gibanje Zemlje na življenje;</a:t>
            </a:r>
          </a:p>
          <a:p>
            <a:pPr>
              <a:lnSpc>
                <a:spcPts val="1500"/>
              </a:lnSpc>
              <a:spcAft>
                <a:spcPts val="800"/>
              </a:spcAft>
              <a:buNone/>
            </a:pPr>
            <a:r>
              <a:rPr lang="sl-SI" sz="14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4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na osnovi razumevanja koncepta zemljevida razvija veščine branja in interpretacije različnih zemljevidov;</a:t>
            </a:r>
          </a:p>
          <a:p>
            <a:pPr>
              <a:lnSpc>
                <a:spcPts val="1500"/>
              </a:lnSpc>
              <a:spcAft>
                <a:spcPts val="800"/>
              </a:spcAft>
              <a:buNone/>
            </a:pPr>
            <a:r>
              <a:rPr lang="sl-SI" sz="14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4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primerja pretekle in sodobne kartografske metode ter pojasnjuje pomen zemljevidov za delo geografa in kartografa;  </a:t>
            </a:r>
          </a:p>
          <a:p>
            <a:pPr>
              <a:lnSpc>
                <a:spcPts val="1500"/>
              </a:lnSpc>
              <a:spcAft>
                <a:spcPts val="800"/>
              </a:spcAft>
              <a:buNone/>
            </a:pPr>
            <a:r>
              <a:rPr lang="sl-SI" sz="14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4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za orientacijo in druge praktične namene uporablja tiskane in digitalne zemljevide,  pri čemer razvija proaktivno miselno naravnanost za reševanje problemskih situacij;</a:t>
            </a:r>
          </a:p>
          <a:p>
            <a:pPr>
              <a:lnSpc>
                <a:spcPts val="1500"/>
              </a:lnSpc>
              <a:spcAft>
                <a:spcPts val="800"/>
              </a:spcAft>
              <a:buNone/>
            </a:pPr>
            <a:r>
              <a:rPr lang="sl-SI" sz="14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4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se uri v izdelovanju različnih načinov prikazovanja Zemljinega površja (panoramska risba);   </a:t>
            </a:r>
          </a:p>
          <a:p>
            <a:pPr>
              <a:lnSpc>
                <a:spcPts val="1500"/>
              </a:lnSpc>
              <a:spcAft>
                <a:spcPts val="800"/>
              </a:spcAft>
              <a:buNone/>
            </a:pPr>
            <a:r>
              <a:rPr lang="sl-SI" sz="14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4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v  izrez poljubnega digitalnega zemljevida vrisuje svoje znake za različne geografske vsebine. 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F8E7A713-580A-3B25-2AF8-BB533AF811E7}"/>
              </a:ext>
            </a:extLst>
          </p:cNvPr>
          <p:cNvSpPr txBox="1"/>
          <p:nvPr/>
        </p:nvSpPr>
        <p:spPr>
          <a:xfrm>
            <a:off x="166989" y="1694407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>
                <a:latin typeface="Calibri" panose="020F0502020204030204" pitchFamily="34" charset="0"/>
                <a:cs typeface="Calibri" panose="020F0502020204030204" pitchFamily="34" charset="0"/>
              </a:rPr>
              <a:t>Zemlja </a:t>
            </a:r>
          </a:p>
          <a:p>
            <a:r>
              <a:rPr lang="sl-SI" sz="1600" b="1" dirty="0">
                <a:latin typeface="Calibri" panose="020F0502020204030204" pitchFamily="34" charset="0"/>
                <a:cs typeface="Calibri" panose="020F0502020204030204" pitchFamily="34" charset="0"/>
              </a:rPr>
              <a:t>v vesolju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3D2126FC-40C7-F143-795C-935F317C0CE2}"/>
              </a:ext>
            </a:extLst>
          </p:cNvPr>
          <p:cNvSpPr txBox="1"/>
          <p:nvPr/>
        </p:nvSpPr>
        <p:spPr>
          <a:xfrm>
            <a:off x="160639" y="3604965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b="1" dirty="0">
                <a:latin typeface="Calibri" panose="020F0502020204030204" pitchFamily="34" charset="0"/>
                <a:cs typeface="Calibri" panose="020F0502020204030204" pitchFamily="34" charset="0"/>
              </a:rPr>
              <a:t>Zemljevidi</a:t>
            </a:r>
          </a:p>
        </p:txBody>
      </p:sp>
      <p:sp>
        <p:nvSpPr>
          <p:cNvPr id="41" name="Levi zaviti oklepaj 40">
            <a:extLst>
              <a:ext uri="{FF2B5EF4-FFF2-40B4-BE49-F238E27FC236}">
                <a16:creationId xmlns:a16="http://schemas.microsoft.com/office/drawing/2014/main" id="{65DD1622-BBA2-243E-72D6-8BC5E0D97AC8}"/>
              </a:ext>
            </a:extLst>
          </p:cNvPr>
          <p:cNvSpPr/>
          <p:nvPr/>
        </p:nvSpPr>
        <p:spPr>
          <a:xfrm>
            <a:off x="1348366" y="1551085"/>
            <a:ext cx="240591" cy="80986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2" name="Levi zaviti oklepaj 41">
            <a:extLst>
              <a:ext uri="{FF2B5EF4-FFF2-40B4-BE49-F238E27FC236}">
                <a16:creationId xmlns:a16="http://schemas.microsoft.com/office/drawing/2014/main" id="{26014B25-A5E9-8ABF-4B0A-26157085A66F}"/>
              </a:ext>
            </a:extLst>
          </p:cNvPr>
          <p:cNvSpPr/>
          <p:nvPr/>
        </p:nvSpPr>
        <p:spPr>
          <a:xfrm>
            <a:off x="1325881" y="2571750"/>
            <a:ext cx="240591" cy="2404984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77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7667-5A9B-5A55-81E3-A4D37020D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FC13BD8A-0067-E8B5-173C-051D135D1910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4E67CE96-EB36-E35F-6428-25F1753B5EB5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3A91109-A24D-0284-3C0A-10DEFDFAF6D0}"/>
              </a:ext>
            </a:extLst>
          </p:cNvPr>
          <p:cNvSpPr txBox="1"/>
          <p:nvPr/>
        </p:nvSpPr>
        <p:spPr>
          <a:xfrm>
            <a:off x="1566472" y="979596"/>
            <a:ext cx="737780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1200" b="1" kern="100" cap="al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Cilji</a:t>
            </a:r>
          </a:p>
          <a:p>
            <a:pPr>
              <a:buNone/>
            </a:pP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Dijak: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pojasnjuje glavne naravne in družbene vzroke za različno gospodarsko razvitost držav sveta;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opredeli dva kazalca razvitosti (BDP, HDI) in ju vrednoti z vidika merjenja kakovosti življenja;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vrednoti pomen gospodarskega in političnega povezovanja držav npr. G7 in BRICS;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ugotavlja in opisuje z gospodarskim razvojem in globalizacijo povezane izzive sveta;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I: </a:t>
            </a:r>
            <a:r>
              <a:rPr lang="sl-SI" sz="1200" i="1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preuči izbrano problematiko, povezana z gospodarskim razvojem in globalizacijo sveta;</a:t>
            </a:r>
            <a:endParaRPr lang="sl-SI" sz="1200" kern="100" dirty="0">
              <a:effectLst/>
              <a:latin typeface="Calibri" panose="020F0502020204030204" pitchFamily="34" charset="0"/>
              <a:ea typeface="Inter Light"/>
              <a:cs typeface="Calibri" panose="020F0502020204030204" pitchFamily="34" charset="0"/>
            </a:endParaRP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razloži koncept </a:t>
            </a:r>
            <a:r>
              <a:rPr lang="sl-SI" sz="1200" kern="100" dirty="0" err="1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trajnostnosti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 ter kritično ocenjuje povezanost lastnih vrednot in vrednot družbe s </a:t>
            </a:r>
            <a:r>
              <a:rPr lang="sl-SI" sz="1200" kern="100" dirty="0" err="1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trajnostnostjo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;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na primeru vrednoti pomen harmoničnega </a:t>
            </a:r>
            <a:r>
              <a:rPr lang="sl-SI" sz="1200" kern="100" dirty="0" err="1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sovplivanja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 vseh treh stebrov </a:t>
            </a:r>
            <a:r>
              <a:rPr lang="sl-SI" sz="1200" kern="100" dirty="0" err="1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trajnostnosti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 za kakovostno bivanje na Zemlji ter za ohranitev življenjskih okolij na njej;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opisuje mednarodna in nacionalna prizadevanja za </a:t>
            </a:r>
            <a:r>
              <a:rPr lang="sl-SI" sz="1200" kern="100" dirty="0" err="1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trajnostnost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;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razloži pojem </a:t>
            </a:r>
            <a:r>
              <a:rPr lang="sl-SI" sz="1200" kern="100" dirty="0" err="1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okoljskega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 odtisa in ga presoja z vidika želene trajnostne prihodnosti; 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vrednoti različne dejavnosti v globalnem in lokalnem okolju z vidika </a:t>
            </a:r>
            <a:r>
              <a:rPr lang="sl-SI" sz="1200" kern="100" dirty="0" err="1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trajnostnosti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 ter oblikuje možne rešitve; </a:t>
            </a:r>
          </a:p>
          <a:p>
            <a:pPr>
              <a:buNone/>
            </a:pPr>
            <a:r>
              <a:rPr lang="sl-SI" sz="1200" kern="1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s konkretno dejavnostjo ali z načrtovanjem konkretne dejavnosti prispeva k uresničevanju </a:t>
            </a:r>
            <a:r>
              <a:rPr lang="sl-SI" sz="1200" kern="100" dirty="0" err="1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trajnostnosti</a:t>
            </a:r>
            <a:r>
              <a:rPr lang="sl-SI" sz="1200" kern="1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 doma ali v lokalnem okolju;</a:t>
            </a:r>
          </a:p>
          <a:p>
            <a:pPr>
              <a:buNone/>
            </a:pPr>
            <a:r>
              <a:rPr lang="sl-SI" sz="1200" dirty="0">
                <a:solidFill>
                  <a:srgbClr val="007996"/>
                </a:solidFill>
                <a:effectLst/>
                <a:latin typeface="Calibri" panose="020F0502020204030204" pitchFamily="34" charset="0"/>
                <a:ea typeface="Jost"/>
                <a:cs typeface="Calibri" panose="020F0502020204030204" pitchFamily="34" charset="0"/>
              </a:rPr>
              <a:t>O: </a:t>
            </a:r>
            <a:r>
              <a:rPr lang="sl-SI" sz="1200" dirty="0">
                <a:effectLst/>
                <a:latin typeface="Calibri" panose="020F0502020204030204" pitchFamily="34" charset="0"/>
                <a:ea typeface="Inter Light"/>
                <a:cs typeface="Calibri" panose="020F0502020204030204" pitchFamily="34" charset="0"/>
              </a:rPr>
              <a:t>interpretira prostor kot vrednoto, opredeljuje pomen prostorskega načrtovanja in vlogo javnosti ter posameznika pri sprejemanju odločitev o urejanju prostora. </a:t>
            </a:r>
            <a:endParaRPr lang="sl-SI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FB1616B-3F66-810D-77C7-9AADE47EDA1D}"/>
              </a:ext>
            </a:extLst>
          </p:cNvPr>
          <p:cNvSpPr txBox="1"/>
          <p:nvPr/>
        </p:nvSpPr>
        <p:spPr>
          <a:xfrm>
            <a:off x="449413" y="663926"/>
            <a:ext cx="4639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>
                <a:solidFill>
                  <a:srgbClr val="198F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Globalni izzivi sveta in </a:t>
            </a:r>
            <a:r>
              <a:rPr lang="sl-SI" sz="2400" b="1" dirty="0" err="1">
                <a:solidFill>
                  <a:srgbClr val="198F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trajnostnost</a:t>
            </a:r>
            <a:endParaRPr lang="sl-SI" sz="2400" dirty="0">
              <a:solidFill>
                <a:srgbClr val="198FA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F3F379D-69C6-ACB9-790C-6E6D89BFAE06}"/>
              </a:ext>
            </a:extLst>
          </p:cNvPr>
          <p:cNvSpPr txBox="1"/>
          <p:nvPr/>
        </p:nvSpPr>
        <p:spPr>
          <a:xfrm>
            <a:off x="166989" y="1694407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Globalizacija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327B1D5E-DB6A-0081-474C-636A37024768}"/>
              </a:ext>
            </a:extLst>
          </p:cNvPr>
          <p:cNvSpPr txBox="1"/>
          <p:nvPr/>
        </p:nvSpPr>
        <p:spPr>
          <a:xfrm>
            <a:off x="166989" y="3072884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err="1"/>
              <a:t>Trajnostnost</a:t>
            </a:r>
            <a:endParaRPr lang="sl-SI" b="1" dirty="0"/>
          </a:p>
        </p:txBody>
      </p:sp>
      <p:sp>
        <p:nvSpPr>
          <p:cNvPr id="15" name="Levi zaviti oklepaj 14">
            <a:extLst>
              <a:ext uri="{FF2B5EF4-FFF2-40B4-BE49-F238E27FC236}">
                <a16:creationId xmlns:a16="http://schemas.microsoft.com/office/drawing/2014/main" id="{B0C8C553-025D-8CA8-5B37-A56A73A19077}"/>
              </a:ext>
            </a:extLst>
          </p:cNvPr>
          <p:cNvSpPr/>
          <p:nvPr/>
        </p:nvSpPr>
        <p:spPr>
          <a:xfrm>
            <a:off x="1379457" y="1453623"/>
            <a:ext cx="240591" cy="80986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Levi zaviti oklepaj 15">
            <a:extLst>
              <a:ext uri="{FF2B5EF4-FFF2-40B4-BE49-F238E27FC236}">
                <a16:creationId xmlns:a16="http://schemas.microsoft.com/office/drawing/2014/main" id="{704A4B4E-6A81-1862-E03C-15E2410C6227}"/>
              </a:ext>
            </a:extLst>
          </p:cNvPr>
          <p:cNvSpPr/>
          <p:nvPr/>
        </p:nvSpPr>
        <p:spPr>
          <a:xfrm>
            <a:off x="1379457" y="2368727"/>
            <a:ext cx="240591" cy="1716093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4317974F-BE91-7491-8225-60C073140DEE}"/>
              </a:ext>
            </a:extLst>
          </p:cNvPr>
          <p:cNvSpPr txBox="1"/>
          <p:nvPr/>
        </p:nvSpPr>
        <p:spPr>
          <a:xfrm>
            <a:off x="1837405" y="4325685"/>
            <a:ext cx="6421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V UN sledi temi Obča družbena geografija in pred regionalno geografijo sveta. </a:t>
            </a:r>
          </a:p>
        </p:txBody>
      </p:sp>
    </p:spTree>
    <p:extLst>
      <p:ext uri="{BB962C8B-B14F-4D97-AF65-F5344CB8AC3E}">
        <p14:creationId xmlns:p14="http://schemas.microsoft.com/office/powerpoint/2010/main" val="75751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FD753-97A0-CBBB-FD4C-1FFB89439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50599C-8DB0-4D25-6EBD-0B75D8DE7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90" y="569152"/>
            <a:ext cx="6299254" cy="557100"/>
          </a:xfrm>
        </p:spPr>
        <p:txBody>
          <a:bodyPr/>
          <a:lstStyle/>
          <a:p>
            <a:pPr algn="l"/>
            <a:r>
              <a:rPr lang="sl-SI" dirty="0">
                <a:solidFill>
                  <a:srgbClr val="1A95AE"/>
                </a:solidFill>
                <a:latin typeface="Calibri"/>
              </a:rPr>
              <a:t>Projektno in raziskovalno delo</a:t>
            </a:r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063BCE18-4A87-4145-5AE6-CFC6AC55C024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C28F534A-2391-3AA7-94A0-F9899BE44BC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D5014FC-042C-FB1C-9072-F56FA0B03FF4}"/>
              </a:ext>
            </a:extLst>
          </p:cNvPr>
          <p:cNvSpPr txBox="1"/>
          <p:nvPr/>
        </p:nvSpPr>
        <p:spPr>
          <a:xfrm>
            <a:off x="608790" y="1285374"/>
            <a:ext cx="476518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Ni vezano na letnik, torej od 1. do 4. letnika (v 4. tudi v zvezi z notranjim delom mature).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Delo v razredu in na terenu.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Vsaj del dela opravijo dijaki samostojno, doma.</a:t>
            </a:r>
            <a:endParaRPr lang="sl-SI" sz="20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Se lahko oceni, če je dokazljiv prispevek dijaka.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Krajši nabor priporočenih dejavnosti v UN.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C6FA978-8B5C-1E53-666B-668A38603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470" y="2588783"/>
            <a:ext cx="1894913" cy="127114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FD5E7E9-7D73-2646-52D6-3B9AA2BDA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471" y="410030"/>
            <a:ext cx="1894913" cy="217875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BE2137D-2CFA-69F4-EC67-FBE27DAC58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470" y="3859931"/>
            <a:ext cx="1894913" cy="10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4865" y="649507"/>
            <a:ext cx="6816289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</a:rPr>
              <a:t>Razmerje med fizično in družbeno geografijo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FA96C40-EF3E-FBFA-78C9-20613BB51559}"/>
              </a:ext>
            </a:extLst>
          </p:cNvPr>
          <p:cNvSpPr txBox="1"/>
          <p:nvPr/>
        </p:nvSpPr>
        <p:spPr>
          <a:xfrm>
            <a:off x="672811" y="1355180"/>
            <a:ext cx="756428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sl-SI" sz="2000" dirty="0">
                <a:latin typeface="Calibri"/>
              </a:rPr>
              <a:t>Priporočamo 70 ur ali cel letnik fizične geografije (osnova za razumevanje pojavov in procesov, povezovanje z regionalnimi primeri).</a:t>
            </a:r>
            <a:endParaRPr lang="sl-SI" sz="2000" dirty="0"/>
          </a:p>
          <a:p>
            <a:pPr marL="285750" indent="-285750">
              <a:buChar char="•"/>
            </a:pPr>
            <a:r>
              <a:rPr lang="sl-SI" sz="2000" dirty="0">
                <a:latin typeface="Calibri"/>
              </a:rPr>
              <a:t>Priporočamo 35 ur družbene geografije (splošne, obče značilnosti).</a:t>
            </a:r>
          </a:p>
          <a:p>
            <a:pPr marL="285750" indent="-285750">
              <a:buChar char="•"/>
            </a:pPr>
            <a:r>
              <a:rPr lang="sl-SI" sz="2000" dirty="0">
                <a:latin typeface="Calibri"/>
                <a:cs typeface="Calibri"/>
              </a:rPr>
              <a:t>Regionalna geografija: geografski okvir regije in posebnosti.</a:t>
            </a:r>
          </a:p>
          <a:p>
            <a:endParaRPr lang="sl-SI" sz="2000" dirty="0">
              <a:latin typeface="Calibri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53629F8-8381-3619-7B90-1EF00992A02C}"/>
              </a:ext>
            </a:extLst>
          </p:cNvPr>
          <p:cNvSpPr txBox="1"/>
          <p:nvPr/>
        </p:nvSpPr>
        <p:spPr>
          <a:xfrm>
            <a:off x="166572" y="3506917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Calibri" panose="020F0502020204030204" pitchFamily="34" charset="0"/>
                <a:cs typeface="Calibri" panose="020F0502020204030204" pitchFamily="34" charset="0"/>
              </a:rPr>
              <a:t>fizična geografija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1A2E71F-5665-26C0-E224-6DF6052B7F5E}"/>
              </a:ext>
            </a:extLst>
          </p:cNvPr>
          <p:cNvSpPr txBox="1"/>
          <p:nvPr/>
        </p:nvSpPr>
        <p:spPr>
          <a:xfrm>
            <a:off x="2027399" y="3507531"/>
            <a:ext cx="18048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Calibri" panose="020F0502020204030204" pitchFamily="34" charset="0"/>
                <a:cs typeface="Calibri" panose="020F0502020204030204" pitchFamily="34" charset="0"/>
              </a:rPr>
              <a:t>družbena geografija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B1A39DB-585A-37B4-9545-27A83AE88519}"/>
              </a:ext>
            </a:extLst>
          </p:cNvPr>
          <p:cNvSpPr txBox="1"/>
          <p:nvPr/>
        </p:nvSpPr>
        <p:spPr>
          <a:xfrm>
            <a:off x="2024023" y="4025042"/>
            <a:ext cx="1600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Calibri" panose="020F0502020204030204" pitchFamily="34" charset="0"/>
                <a:cs typeface="Calibri" panose="020F0502020204030204" pitchFamily="34" charset="0"/>
              </a:rPr>
              <a:t>regionalna geografija sveta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87C0FD0-0F90-35E6-A884-53FC7F8C12EA}"/>
              </a:ext>
            </a:extLst>
          </p:cNvPr>
          <p:cNvSpPr txBox="1"/>
          <p:nvPr/>
        </p:nvSpPr>
        <p:spPr>
          <a:xfrm>
            <a:off x="4155415" y="3505078"/>
            <a:ext cx="18189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Calibri" panose="020F0502020204030204" pitchFamily="34" charset="0"/>
                <a:cs typeface="Calibri" panose="020F0502020204030204" pitchFamily="34" charset="0"/>
              </a:rPr>
              <a:t>regionalna geografija Evrope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CC6B8F1-0339-808E-5A15-827C82C77C5C}"/>
              </a:ext>
            </a:extLst>
          </p:cNvPr>
          <p:cNvSpPr txBox="1"/>
          <p:nvPr/>
        </p:nvSpPr>
        <p:spPr>
          <a:xfrm>
            <a:off x="4156948" y="4027802"/>
            <a:ext cx="122625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latin typeface="Calibri" panose="020F0502020204030204" pitchFamily="34" charset="0"/>
                <a:cs typeface="Calibri" panose="020F0502020204030204" pitchFamily="34" charset="0"/>
              </a:rPr>
              <a:t>Slovenija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CFD0F2F-FE7E-70F2-FC14-652980DE085C}"/>
              </a:ext>
            </a:extLst>
          </p:cNvPr>
          <p:cNvSpPr txBox="1"/>
          <p:nvPr/>
        </p:nvSpPr>
        <p:spPr>
          <a:xfrm>
            <a:off x="6503134" y="3654538"/>
            <a:ext cx="27431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>
                <a:latin typeface="Calibri" panose="020F0502020204030204" pitchFamily="34" charset="0"/>
                <a:cs typeface="Calibri" panose="020F0502020204030204" pitchFamily="34" charset="0"/>
              </a:rPr>
              <a:t>slovenske pokrajine in zamejstvo</a:t>
            </a:r>
          </a:p>
          <a:p>
            <a:endParaRPr lang="sl-SI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>
                <a:latin typeface="Calibri" panose="020F0502020204030204" pitchFamily="34" charset="0"/>
                <a:cs typeface="Calibri" panose="020F0502020204030204" pitchFamily="34" charset="0"/>
              </a:rPr>
              <a:t>raziskovalno in projektno delo/priprava na maturo</a:t>
            </a:r>
          </a:p>
        </p:txBody>
      </p:sp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6B4ABB5D-1C35-98F9-DAE8-86A8C9CB1F99}"/>
              </a:ext>
            </a:extLst>
          </p:cNvPr>
          <p:cNvSpPr/>
          <p:nvPr/>
        </p:nvSpPr>
        <p:spPr>
          <a:xfrm>
            <a:off x="1682290" y="3947736"/>
            <a:ext cx="253999" cy="2328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Puščica: desno 13">
            <a:extLst>
              <a:ext uri="{FF2B5EF4-FFF2-40B4-BE49-F238E27FC236}">
                <a16:creationId xmlns:a16="http://schemas.microsoft.com/office/drawing/2014/main" id="{CCF8A318-F61A-A04B-DD44-44F9D3FF4040}"/>
              </a:ext>
            </a:extLst>
          </p:cNvPr>
          <p:cNvSpPr/>
          <p:nvPr/>
        </p:nvSpPr>
        <p:spPr>
          <a:xfrm>
            <a:off x="6049678" y="3947736"/>
            <a:ext cx="253999" cy="2328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uščica: desno 14">
            <a:extLst>
              <a:ext uri="{FF2B5EF4-FFF2-40B4-BE49-F238E27FC236}">
                <a16:creationId xmlns:a16="http://schemas.microsoft.com/office/drawing/2014/main" id="{ADE55A35-4EB3-A5CF-4510-704F4533E16C}"/>
              </a:ext>
            </a:extLst>
          </p:cNvPr>
          <p:cNvSpPr/>
          <p:nvPr/>
        </p:nvSpPr>
        <p:spPr>
          <a:xfrm>
            <a:off x="3834234" y="3947736"/>
            <a:ext cx="253999" cy="2328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Puščica: ukrivljeno dol 28">
            <a:extLst>
              <a:ext uri="{FF2B5EF4-FFF2-40B4-BE49-F238E27FC236}">
                <a16:creationId xmlns:a16="http://schemas.microsoft.com/office/drawing/2014/main" id="{B40876B5-5DEC-AC1B-EF30-914F444D071F}"/>
              </a:ext>
            </a:extLst>
          </p:cNvPr>
          <p:cNvSpPr/>
          <p:nvPr/>
        </p:nvSpPr>
        <p:spPr>
          <a:xfrm>
            <a:off x="1126434" y="3089414"/>
            <a:ext cx="3230216" cy="414130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Puščica: ukrivljeno dol 29">
            <a:extLst>
              <a:ext uri="{FF2B5EF4-FFF2-40B4-BE49-F238E27FC236}">
                <a16:creationId xmlns:a16="http://schemas.microsoft.com/office/drawing/2014/main" id="{89594649-BC7C-FAD6-AE29-A4038C027E2B}"/>
              </a:ext>
            </a:extLst>
          </p:cNvPr>
          <p:cNvSpPr/>
          <p:nvPr/>
        </p:nvSpPr>
        <p:spPr>
          <a:xfrm rot="1800000" flipV="1">
            <a:off x="919713" y="4109141"/>
            <a:ext cx="1101586" cy="240197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Puščica: ukrivljeno dol 30">
            <a:extLst>
              <a:ext uri="{FF2B5EF4-FFF2-40B4-BE49-F238E27FC236}">
                <a16:creationId xmlns:a16="http://schemas.microsoft.com/office/drawing/2014/main" id="{74A530A9-3229-DFBD-59C1-8CB394E22091}"/>
              </a:ext>
            </a:extLst>
          </p:cNvPr>
          <p:cNvSpPr/>
          <p:nvPr/>
        </p:nvSpPr>
        <p:spPr>
          <a:xfrm rot="420000" flipV="1">
            <a:off x="606946" y="4097094"/>
            <a:ext cx="4017063" cy="629479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uščica: ukrivljeno dol 31">
            <a:extLst>
              <a:ext uri="{FF2B5EF4-FFF2-40B4-BE49-F238E27FC236}">
                <a16:creationId xmlns:a16="http://schemas.microsoft.com/office/drawing/2014/main" id="{3120C596-4FB5-DD74-693B-C3CB82A351B9}"/>
              </a:ext>
            </a:extLst>
          </p:cNvPr>
          <p:cNvSpPr/>
          <p:nvPr/>
        </p:nvSpPr>
        <p:spPr>
          <a:xfrm rot="-720000" flipV="1">
            <a:off x="4929986" y="4124864"/>
            <a:ext cx="1789041" cy="306457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6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6438" y="594951"/>
            <a:ext cx="4198436" cy="557100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</a:rPr>
              <a:t>Regionalna geografija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63846F7-24FB-C2A5-0A22-62B233111D43}"/>
              </a:ext>
            </a:extLst>
          </p:cNvPr>
          <p:cNvSpPr txBox="1"/>
          <p:nvPr/>
        </p:nvSpPr>
        <p:spPr>
          <a:xfrm>
            <a:off x="608790" y="1285374"/>
            <a:ext cx="5229879" cy="37087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Notranja sistematičnost regionalne geografije (ne ponavlja (se) vseh geografskih prvin, ker so stvar obče fizične in družbene geografije).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</a:rPr>
              <a:t>Okrog 45 ur regionalne geografija sveta (kombinacija z občo družbeno v enem letniku).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Evropa in  Slovenija - splošni del predvidoma v 3. letniku.</a:t>
            </a:r>
            <a:endParaRPr lang="sl-SI" sz="2000" dirty="0">
              <a:solidFill>
                <a:schemeClr val="tx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rPr>
              <a:t>Slovenske pokrajine in zamejstvo v 4. letniku kot izbirna tema za maturo.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68F1BFA-9115-FA79-BFC6-7A603720C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88" y="2877283"/>
            <a:ext cx="2878918" cy="19214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DEC43EF-DB04-A593-FA21-9DE877A86D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88" y="651063"/>
            <a:ext cx="2878918" cy="19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9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5ADD8-901C-BCFA-3A62-98CEDAEC6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7426DC31-7B97-A4E2-D3F6-4C17D5188AC8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DB5E009D-EA13-BD5F-4C41-4A2C99C6DC8A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8742BC9-DCCA-10EA-A7F1-7E87826BA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4552"/>
              </p:ext>
            </p:extLst>
          </p:nvPr>
        </p:nvGraphicFramePr>
        <p:xfrm>
          <a:off x="1652665" y="1300988"/>
          <a:ext cx="5838669" cy="3373829"/>
        </p:xfrm>
        <a:graphic>
          <a:graphicData uri="http://schemas.openxmlformats.org/drawingml/2006/table">
            <a:tbl>
              <a:tblPr/>
              <a:tblGrid>
                <a:gridCol w="1773990">
                  <a:extLst>
                    <a:ext uri="{9D8B030D-6E8A-4147-A177-3AD203B41FA5}">
                      <a16:colId xmlns:a16="http://schemas.microsoft.com/office/drawing/2014/main" val="1110346152"/>
                    </a:ext>
                  </a:extLst>
                </a:gridCol>
                <a:gridCol w="4064679">
                  <a:extLst>
                    <a:ext uri="{9D8B030D-6E8A-4147-A177-3AD203B41FA5}">
                      <a16:colId xmlns:a16="http://schemas.microsoft.com/office/drawing/2014/main" val="732865669"/>
                    </a:ext>
                  </a:extLst>
                </a:gridCol>
              </a:tblGrid>
              <a:tr h="752664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9.00 – 10.30 </a:t>
                      </a:r>
                    </a:p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del (2 h)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Splošne informacije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Načrt usposabljanj 2025/2026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Novosti UN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18521"/>
                  </a:ext>
                </a:extLst>
              </a:tr>
              <a:tr h="192349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10.30–10.45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Odmor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00104"/>
                  </a:ext>
                </a:extLst>
              </a:tr>
              <a:tr h="562250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10.45–12.15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del (2 h)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Izzivi obravnave skupin ciljev pri obči fizični in družbeni geografiji </a:t>
                      </a: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razumevanje ciljev in standardov 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178258"/>
                  </a:ext>
                </a:extLst>
              </a:tr>
              <a:tr h="192349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12.15-12.45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Odmor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90213"/>
                  </a:ext>
                </a:extLst>
              </a:tr>
              <a:tr h="488270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12.45–14.15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del (2 h)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Razumevanje skupnih ciljev na primeru regionalne geografije sveta</a:t>
                      </a: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vse celine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610770"/>
                  </a:ext>
                </a:extLst>
              </a:tr>
              <a:tr h="192349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14.15–14.30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Odmor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72983"/>
                  </a:ext>
                </a:extLst>
              </a:tr>
              <a:tr h="562250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14.30–16.00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del (2 h)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1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Osnove geografskega raziskovanja in veščine - projektno in raziskovalno delo</a:t>
                      </a: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(od 1. do 4. letnika) </a:t>
                      </a:r>
                    </a:p>
                    <a:p>
                      <a:pPr algn="l" rtl="0" fontAlgn="base">
                        <a:lnSpc>
                          <a:spcPts val="1214"/>
                        </a:lnSpc>
                        <a:buNone/>
                      </a:pPr>
                      <a:r>
                        <a:rPr lang="sl-SI" sz="12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44388" marR="44388" marT="22194" marB="22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310079"/>
                  </a:ext>
                </a:extLst>
              </a:tr>
            </a:tbl>
          </a:graphicData>
        </a:graphic>
      </p:graphicFrame>
      <p:sp>
        <p:nvSpPr>
          <p:cNvPr id="6" name="Naslov 1">
            <a:extLst>
              <a:ext uri="{FF2B5EF4-FFF2-40B4-BE49-F238E27FC236}">
                <a16:creationId xmlns:a16="http://schemas.microsoft.com/office/drawing/2014/main" id="{C99BA923-EF46-275A-26E0-AB3FD3E44CAC}"/>
              </a:ext>
            </a:extLst>
          </p:cNvPr>
          <p:cNvSpPr txBox="1">
            <a:spLocks/>
          </p:cNvSpPr>
          <p:nvPr/>
        </p:nvSpPr>
        <p:spPr>
          <a:xfrm>
            <a:off x="1326629" y="562972"/>
            <a:ext cx="2211338" cy="5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sl-SI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Dnevni red</a:t>
            </a:r>
          </a:p>
        </p:txBody>
      </p:sp>
    </p:spTree>
    <p:extLst>
      <p:ext uri="{BB962C8B-B14F-4D97-AF65-F5344CB8AC3E}">
        <p14:creationId xmlns:p14="http://schemas.microsoft.com/office/powerpoint/2010/main" val="2158213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3225" y="571697"/>
            <a:ext cx="7717500" cy="557100"/>
          </a:xfrm>
        </p:spPr>
        <p:txBody>
          <a:bodyPr/>
          <a:lstStyle/>
          <a:p>
            <a:pPr algn="l"/>
            <a:r>
              <a:rPr lang="sl-SI" dirty="0">
                <a:solidFill>
                  <a:srgbClr val="1A95AE"/>
                </a:solidFill>
                <a:latin typeface="Calibri"/>
              </a:rPr>
              <a:t>Vsebinske novosti v UN</a:t>
            </a:r>
            <a:endParaRPr lang="sl-SI" dirty="0"/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89" y="1388962"/>
            <a:ext cx="7913978" cy="341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92E3F-4AED-65F0-593B-94C184590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99749C94-1B07-1AFB-3CD4-A31C010216E6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670C5054-E43D-2458-BF36-D62B3DE9E2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25">
            <a:extLst>
              <a:ext uri="{FF2B5EF4-FFF2-40B4-BE49-F238E27FC236}">
                <a16:creationId xmlns:a16="http://schemas.microsoft.com/office/drawing/2014/main" id="{77C4CCF1-DCDC-FA90-B07C-D8E561D4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88" y="1713083"/>
            <a:ext cx="5949899" cy="9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27">
            <a:extLst>
              <a:ext uri="{FF2B5EF4-FFF2-40B4-BE49-F238E27FC236}">
                <a16:creationId xmlns:a16="http://schemas.microsoft.com/office/drawing/2014/main" id="{323CC326-4C6B-8F20-759B-F6EAED83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36" y="2757823"/>
            <a:ext cx="6174975" cy="120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2B2590E-E4E6-C980-3A4F-2202B0A85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35" y="528647"/>
            <a:ext cx="362791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Priporočila za obravnavo geoloških dob  </a:t>
            </a:r>
            <a:endParaRPr lang="sl-SI" altLang="sl-SI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6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Geološka časovna lestvica </a:t>
            </a:r>
            <a:endParaRPr kumimoji="0" lang="sl-SI" altLang="sl-SI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230FA40-10A6-758D-5844-1CA3785C0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89" y="4451038"/>
            <a:ext cx="656569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Vir: </a:t>
            </a:r>
            <a:r>
              <a:rPr kumimoji="0" lang="sl-SI" altLang="sl-SI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l-SI" altLang="sl-SI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Geology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2nd </a:t>
            </a:r>
            <a:r>
              <a:rPr kumimoji="0" lang="sl-SI" altLang="sl-SI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Edition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Open </a:t>
            </a:r>
            <a:r>
              <a:rPr kumimoji="0" lang="sl-SI" altLang="sl-SI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Textbook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46788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https://opentextbc.ca/physicalgeology2ed/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kumimoji="0" lang="sl-SI" altLang="sl-SI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0" lang="sl-SI" altLang="sl-SI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310AFAB-58FA-3A90-43FC-BA5E78CB1355}"/>
              </a:ext>
            </a:extLst>
          </p:cNvPr>
          <p:cNvSpPr txBox="1"/>
          <p:nvPr/>
        </p:nvSpPr>
        <p:spPr>
          <a:xfrm>
            <a:off x="6297811" y="511498"/>
            <a:ext cx="245134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</a:t>
            </a: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oni: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</a:t>
            </a:r>
            <a:r>
              <a:rPr lang="sl-SI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ad</a:t>
            </a:r>
            <a:r>
              <a:rPr lang="sl-SI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(po gr. bogu </a:t>
            </a:r>
            <a:r>
              <a:rPr lang="sl-SI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Hadu</a:t>
            </a:r>
            <a:r>
              <a:rPr lang="sl-SI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),</a:t>
            </a:r>
            <a:endParaRPr lang="sl-SI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</a:t>
            </a: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rhaik (</a:t>
            </a:r>
            <a:r>
              <a:rPr lang="sl-SI" kern="1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grško </a:t>
            </a:r>
            <a:r>
              <a:rPr lang="sl-SI" i="1" kern="100" dirty="0" err="1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arkhaios</a:t>
            </a:r>
            <a:r>
              <a:rPr lang="sl-SI" kern="1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zelo star</a:t>
            </a:r>
            <a:r>
              <a:rPr lang="sl-SI" kern="100" dirty="0">
                <a:uFill>
                  <a:solidFill>
                    <a:srgbClr val="467886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</a:t>
            </a:r>
            <a:endParaRPr lang="sl-SI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</a:t>
            </a:r>
            <a:r>
              <a:rPr lang="sl-SI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roterozik</a:t>
            </a:r>
            <a:r>
              <a:rPr lang="sl-SI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(pred pojavom življenja),</a:t>
            </a:r>
            <a:endParaRPr lang="sl-SI" sz="14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fanerozoik</a:t>
            </a: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(tj. vidno življenje).</a:t>
            </a:r>
          </a:p>
          <a:p>
            <a:endParaRPr lang="sl-SI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Ere </a:t>
            </a:r>
            <a:r>
              <a:rPr lang="sl-SI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fanerozoika</a:t>
            </a: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paleozoik,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mezozoik,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kenozoik, </a:t>
            </a:r>
          </a:p>
          <a:p>
            <a:endParaRPr lang="sl-SI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sl-SI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Terciar</a:t>
            </a: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zamenjujeta periodi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paleogen</a:t>
            </a: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(paleocen, eocen, oligocen)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neogen</a:t>
            </a:r>
            <a:r>
              <a:rPr lang="sl-SI" sz="14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(miocen in pliocen). 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evi zaviti oklepaj 8">
            <a:extLst>
              <a:ext uri="{FF2B5EF4-FFF2-40B4-BE49-F238E27FC236}">
                <a16:creationId xmlns:a16="http://schemas.microsoft.com/office/drawing/2014/main" id="{57BB0AF5-91D1-6F7C-869C-801C8F6356D5}"/>
              </a:ext>
            </a:extLst>
          </p:cNvPr>
          <p:cNvSpPr/>
          <p:nvPr/>
        </p:nvSpPr>
        <p:spPr>
          <a:xfrm>
            <a:off x="6040570" y="823715"/>
            <a:ext cx="309838" cy="942267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42BB27E-D5D3-041F-F4F7-48AB15882B1F}"/>
              </a:ext>
            </a:extLst>
          </p:cNvPr>
          <p:cNvSpPr txBox="1"/>
          <p:nvPr/>
        </p:nvSpPr>
        <p:spPr>
          <a:xfrm>
            <a:off x="4019893" y="1082645"/>
            <a:ext cx="2277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predkambrij</a:t>
            </a:r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obdobja pred kambrijem</a:t>
            </a:r>
          </a:p>
        </p:txBody>
      </p:sp>
      <p:cxnSp>
        <p:nvCxnSpPr>
          <p:cNvPr id="27" name="Raven puščični povezovalnik 26">
            <a:extLst>
              <a:ext uri="{FF2B5EF4-FFF2-40B4-BE49-F238E27FC236}">
                <a16:creationId xmlns:a16="http://schemas.microsoft.com/office/drawing/2014/main" id="{A00DBC0E-C7D1-3C72-4707-876C4F936772}"/>
              </a:ext>
            </a:extLst>
          </p:cNvPr>
          <p:cNvCxnSpPr/>
          <p:nvPr/>
        </p:nvCxnSpPr>
        <p:spPr>
          <a:xfrm>
            <a:off x="5125720" y="1249680"/>
            <a:ext cx="24892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19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D216C-2A16-2734-8877-5A4003F5B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7C412C9F-ECA8-7D3E-A4F4-6146979DA373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28378F65-A52C-CC67-C289-97D151A2BBBC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522E476-6487-4B64-5FC9-B8813FFACCA0}"/>
              </a:ext>
            </a:extLst>
          </p:cNvPr>
          <p:cNvSpPr txBox="1"/>
          <p:nvPr/>
        </p:nvSpPr>
        <p:spPr>
          <a:xfrm>
            <a:off x="392122" y="4029832"/>
            <a:ext cx="45275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Dobsonova</a:t>
            </a:r>
            <a:r>
              <a:rPr lang="sl-SI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enota (DU) je enota, ki se uporablja za izražanje koncentracije ozona v atmosferi. </a:t>
            </a:r>
          </a:p>
          <a:p>
            <a:r>
              <a:rPr lang="sl-SI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sl-SI" b="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Dobsonova</a:t>
            </a:r>
            <a:r>
              <a:rPr lang="sl-SI" b="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enota ustreza plasti ozona, ki je debela 0,01 mm pri standardnih pogojih.</a:t>
            </a:r>
            <a:endParaRPr lang="sl-SI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Graph showing vertical distribution of ozone in the atmosphere">
            <a:extLst>
              <a:ext uri="{FF2B5EF4-FFF2-40B4-BE49-F238E27FC236}">
                <a16:creationId xmlns:a16="http://schemas.microsoft.com/office/drawing/2014/main" id="{48EEA6AB-AFF2-B87F-84E1-A63E6CC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7935" y="852058"/>
            <a:ext cx="3323913" cy="18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4606C59-0333-571B-0C26-334E1E7D5D5F}"/>
              </a:ext>
            </a:extLst>
          </p:cNvPr>
          <p:cNvSpPr txBox="1"/>
          <p:nvPr/>
        </p:nvSpPr>
        <p:spPr>
          <a:xfrm>
            <a:off x="392121" y="105837"/>
            <a:ext cx="452750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sl-SI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Zmanjševanje koncentracije ozona in „ozonska luknja“</a:t>
            </a:r>
            <a:r>
              <a:rPr lang="sl-SI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sl-SI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buNone/>
            </a:pPr>
            <a:r>
              <a:rPr lang="sl-S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Ozonska luknja ni »luknja«, v kateri ni ozona, ampak je območje močno znižane koncentracije ozona v stratosferi (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</a:rPr>
              <a:t>med 15 km in 30 km nad Zemljo)</a:t>
            </a:r>
            <a:r>
              <a:rPr lang="sl-S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nad južnim polarnim območjem oz. Antarktiko na začetku tamkajšnje pomladi (od avgusta do oktobra). „</a:t>
            </a:r>
            <a:r>
              <a:rPr lang="sl-S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Ozonsko luknjo“ opredelimo takrat, ko je koncentracija ozona 220 DE (</a:t>
            </a:r>
            <a:r>
              <a:rPr lang="sl-SI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Dobsonovih</a:t>
            </a:r>
            <a:r>
              <a:rPr lang="sl-S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enot), torej </a:t>
            </a:r>
            <a:r>
              <a:rPr lang="sl-SI" sz="1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teoretično</a:t>
            </a:r>
            <a:r>
              <a:rPr lang="sl-S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2,2 mm debela plast ozona ali manj (običajno 100 DE), in se pojavlja periodično nad južnim polarnim območjem (</a:t>
            </a:r>
            <a:r>
              <a:rPr lang="sl-SI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Antarktiko</a:t>
            </a:r>
            <a:r>
              <a:rPr lang="sl-S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 Nad severnim polarnim območjem (</a:t>
            </a:r>
            <a:r>
              <a:rPr lang="sl-SI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Arktiko</a:t>
            </a:r>
            <a:r>
              <a:rPr lang="sl-S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se pojavlja prav tako zmanjšana koncentracija (300–320 DE) ozona, ki v posameznih letih preide v </a:t>
            </a:r>
            <a:r>
              <a:rPr lang="sl-S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»</a:t>
            </a:r>
            <a:r>
              <a:rPr lang="sl-S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pravo</a:t>
            </a:r>
            <a:r>
              <a:rPr lang="sl-SI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sl-SI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ozonsko luknjo, vendar je le-ta bistveno manjša kot nad Antarktiko. </a:t>
            </a:r>
          </a:p>
          <a:p>
            <a:pPr algn="just" fontAlgn="base">
              <a:buNone/>
            </a:pP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</a:rPr>
              <a:t>Najvišja koncentracija ozona je na okrog 32 km višine in dosega do 15 </a:t>
            </a:r>
            <a:r>
              <a:rPr lang="sl-SI" dirty="0" err="1">
                <a:latin typeface="Calibri" panose="020F0502020204030204" pitchFamily="34" charset="0"/>
                <a:ea typeface="Times New Roman" panose="02020603050405020304" pitchFamily="18" charset="0"/>
              </a:rPr>
              <a:t>ppm</a:t>
            </a:r>
            <a:r>
              <a:rPr lang="sl-SI" dirty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sl-SI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9B3AD51-2F6A-C4D9-1152-B8AD8A30562E}"/>
              </a:ext>
            </a:extLst>
          </p:cNvPr>
          <p:cNvSpPr txBox="1"/>
          <p:nvPr/>
        </p:nvSpPr>
        <p:spPr>
          <a:xfrm>
            <a:off x="5286139" y="4542250"/>
            <a:ext cx="38578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Vir: NASA (b. d.). NASA Ozone </a:t>
            </a:r>
            <a:r>
              <a:rPr lang="sl-S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Watch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https://ozonewatch.gsfc.nasa.gov/facts/SH.html</a:t>
            </a:r>
            <a:r>
              <a:rPr lang="sl-SI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A17F785-0958-D772-3BD0-1FB09EAE9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934" y="3216227"/>
            <a:ext cx="3343715" cy="11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4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AA230CA-CD72-9101-7E7D-E0731C46D81B}"/>
              </a:ext>
            </a:extLst>
          </p:cNvPr>
          <p:cNvSpPr txBox="1"/>
          <p:nvPr/>
        </p:nvSpPr>
        <p:spPr>
          <a:xfrm>
            <a:off x="936885" y="609674"/>
            <a:ext cx="5456420" cy="407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sl-SI" sz="1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Še nekatere dileme in spremembe: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sprememba pojma karta v zemljevid;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Mb v </a:t>
            </a:r>
            <a:r>
              <a:rPr lang="sl-SI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hPa</a:t>
            </a: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;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integracija v socialna vključenost;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konfliktna območja ali krizna žarišča, če je možno v </a:t>
            </a:r>
            <a:r>
              <a:rPr lang="sl-SI" sz="14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medetični</a:t>
            </a:r>
            <a:r>
              <a:rPr lang="sl-SI" sz="1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spor;</a:t>
            </a:r>
            <a:endParaRPr lang="sl-SI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kompleksnost v celostnost, medsebojno povezanost, a ne povsod;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izsekavanje gozdov v krčenje gozdov;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izbris pojma Sredozemska kotlina ;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okoljski</a:t>
            </a: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v ekološki odtis;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zmanjševanje koncentracije ozona ali tanjšanje ozonske plasti;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vzhodnoevropski in ne sibirski anticiklon;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kontinentalno v celinsko podnebje;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pojem</a:t>
            </a: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identiteta;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submediteranski v zmerno sredozemski padavinski režim in </a:t>
            </a:r>
            <a:r>
              <a:rPr lang="sl-SI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subkontinentalni</a:t>
            </a: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v zmerno celinski padavinski režim – upoštevamo najnovejšo tipizacijo podnebij Slovenije 1991–2020;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ekološko v </a:t>
            </a:r>
            <a:r>
              <a:rPr lang="sl-SI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vodnoekološko</a:t>
            </a:r>
            <a:r>
              <a:rPr lang="sl-S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občutljivost.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437D096-DE84-0A9B-EECE-ABD22DDAB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05" y="1212257"/>
            <a:ext cx="2379611" cy="241721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8894738-BCD8-6417-212C-E4FC46B8AE7C}"/>
              </a:ext>
            </a:extLst>
          </p:cNvPr>
          <p:cNvSpPr txBox="1"/>
          <p:nvPr/>
        </p:nvSpPr>
        <p:spPr>
          <a:xfrm>
            <a:off x="6310860" y="3666480"/>
            <a:ext cx="319290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Ipavec, G., Čerin, J. (1944). Slovenec sem.</a:t>
            </a:r>
            <a:r>
              <a:rPr lang="sl-SI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https://www.dlib.si/stream/URN:NBN:SI:DOC-QQ5M89I9/da5b5583-45ed-4def-8cfc-656e285a17f2/PDF</a:t>
            </a:r>
            <a:r>
              <a:rPr lang="sl-SI" sz="9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l-SI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20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155" y="552651"/>
            <a:ext cx="4010915" cy="565264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Podnebje Slovenije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A47AAEA-A9EF-71D1-4453-8203D01E0074}"/>
              </a:ext>
            </a:extLst>
          </p:cNvPr>
          <p:cNvSpPr txBox="1"/>
          <p:nvPr/>
        </p:nvSpPr>
        <p:spPr>
          <a:xfrm>
            <a:off x="1651937" y="4064328"/>
            <a:ext cx="21242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Podnebni tipi 1961-1990</a:t>
            </a:r>
          </a:p>
          <a:p>
            <a:endParaRPr lang="sl-SI" sz="1000" b="0" i="0" dirty="0">
              <a:solidFill>
                <a:srgbClr val="050505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Vir: Ogrin, D. (1996). Podnebni tipi v Sloveniji. </a:t>
            </a:r>
            <a:r>
              <a:rPr lang="sl-SI" sz="900" b="0" i="1" u="none" strike="noStrike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Geografski vestnik</a:t>
            </a:r>
            <a:r>
              <a:rPr lang="sl-SI" sz="900" b="0" i="1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letnik 68, str. 39-56</a:t>
            </a:r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9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8803AB-5530-6445-65C6-7076BC4D9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0" y="1117915"/>
            <a:ext cx="4195494" cy="2937359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F6704BA-617D-5365-1FB2-14DD4F89570C}"/>
              </a:ext>
            </a:extLst>
          </p:cNvPr>
          <p:cNvSpPr txBox="1"/>
          <p:nvPr/>
        </p:nvSpPr>
        <p:spPr>
          <a:xfrm>
            <a:off x="6010577" y="4095105"/>
            <a:ext cx="21242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Podnebni tipi 1971-2000</a:t>
            </a:r>
          </a:p>
          <a:p>
            <a:endParaRPr lang="sl-SI" sz="1000" b="0" i="0" dirty="0">
              <a:solidFill>
                <a:srgbClr val="050505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Vir:  </a:t>
            </a:r>
            <a:r>
              <a:rPr lang="sl-SI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Slovenija - Wikipedija, prosta enciklopedija (wikipedia.org); Aplikativna fizična geografija Slovenije, 2009</a:t>
            </a:r>
            <a:endParaRPr lang="sl-SI" sz="900" b="0" i="0" dirty="0">
              <a:solidFill>
                <a:srgbClr val="050505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9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40D7C32-FFF7-E106-8AEE-A47718E0C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727" y="1117915"/>
            <a:ext cx="4254973" cy="293710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00186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155" y="552651"/>
            <a:ext cx="4010915" cy="565264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Podnebje Slovenije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77C49BC-BDFF-3B81-3C06-3F0BE7519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303" y="1260536"/>
            <a:ext cx="5460032" cy="358034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A47AAEA-A9EF-71D1-4453-8203D01E0074}"/>
              </a:ext>
            </a:extLst>
          </p:cNvPr>
          <p:cNvSpPr txBox="1"/>
          <p:nvPr/>
        </p:nvSpPr>
        <p:spPr>
          <a:xfrm>
            <a:off x="6731367" y="2404379"/>
            <a:ext cx="21242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Podnebni tipi 1981-2010</a:t>
            </a:r>
          </a:p>
          <a:p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900" dirty="0">
                <a:solidFill>
                  <a:srgbClr val="05050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Vir: </a:t>
            </a:r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Kozjek, Katja, Dolinar, Mojca, Skok, Gregor (2017). Objektivna opredelitev podnebnih regij Slovenije. </a:t>
            </a:r>
            <a:r>
              <a:rPr lang="sl-SI" sz="900" b="0" i="1" u="none" strike="noStrike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Raziskave s področja geodezije in geofizike</a:t>
            </a:r>
            <a:r>
              <a:rPr lang="sl-SI" sz="900" b="0" i="1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12 str</a:t>
            </a:r>
            <a:r>
              <a:rPr lang="sl-SI" sz="900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900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51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7155" y="552651"/>
            <a:ext cx="4010915" cy="565264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Podnebje Slovenije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, ki vsebuje besede zemljevid, besedilo, atlas&#10;&#10;Opis je samodejno ustvarjen">
            <a:extLst>
              <a:ext uri="{FF2B5EF4-FFF2-40B4-BE49-F238E27FC236}">
                <a16:creationId xmlns:a16="http://schemas.microsoft.com/office/drawing/2014/main" id="{E93B3EB7-CA69-88C3-EB97-DC9A257C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41" y="1042206"/>
            <a:ext cx="5404319" cy="380900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92485FC-EF9A-3129-0375-3843EC5D8B3F}"/>
              </a:ext>
            </a:extLst>
          </p:cNvPr>
          <p:cNvSpPr txBox="1"/>
          <p:nvPr/>
        </p:nvSpPr>
        <p:spPr>
          <a:xfrm>
            <a:off x="6775597" y="3652281"/>
            <a:ext cx="199892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l-SI" sz="900">
              <a:latin typeface="Calibri"/>
              <a:cs typeface="Segoe UI"/>
            </a:endParaRPr>
          </a:p>
          <a:p>
            <a:r>
              <a:rPr lang="sl-SI" sz="900" b="1">
                <a:latin typeface="Calibri"/>
                <a:cs typeface="Segoe UI"/>
              </a:rPr>
              <a:t>Podnebni tipi v Sloveniji.</a:t>
            </a:r>
            <a:r>
              <a:rPr lang="sl-SI" sz="900">
                <a:latin typeface="Calibri"/>
                <a:ea typeface="Calibri"/>
                <a:cs typeface="Calibri"/>
              </a:rPr>
              <a:t> </a:t>
            </a:r>
          </a:p>
          <a:p>
            <a:r>
              <a:rPr lang="sl-SI" sz="900">
                <a:latin typeface="Calibri"/>
                <a:cs typeface="Segoe UI"/>
              </a:rPr>
              <a:t>Vir: </a:t>
            </a:r>
            <a:r>
              <a:rPr lang="sl-SI" sz="900">
                <a:solidFill>
                  <a:srgbClr val="222222"/>
                </a:solidFill>
                <a:latin typeface="Calibri"/>
                <a:cs typeface="Segoe UI"/>
              </a:rPr>
              <a:t>Ogrin, D., Repe, B., </a:t>
            </a:r>
            <a:r>
              <a:rPr lang="sl-SI" sz="900" err="1">
                <a:solidFill>
                  <a:srgbClr val="222222"/>
                </a:solidFill>
                <a:latin typeface="Calibri"/>
                <a:cs typeface="Segoe UI"/>
              </a:rPr>
              <a:t>Štaut</a:t>
            </a:r>
            <a:r>
              <a:rPr lang="sl-SI" sz="900">
                <a:solidFill>
                  <a:srgbClr val="222222"/>
                </a:solidFill>
                <a:latin typeface="Calibri"/>
                <a:cs typeface="Segoe UI"/>
              </a:rPr>
              <a:t>, L., Svetlin, D., in Ogrin, M. (2023). Podnebna tipizacija Slovenije po podatkih za obdobje 1991–2020. </a:t>
            </a:r>
            <a:r>
              <a:rPr lang="sl-SI" sz="900" i="1">
                <a:solidFill>
                  <a:srgbClr val="222222"/>
                </a:solidFill>
                <a:latin typeface="Calibri"/>
                <a:cs typeface="Segoe UI"/>
              </a:rPr>
              <a:t>Dela</a:t>
            </a:r>
            <a:r>
              <a:rPr lang="sl-SI" sz="900">
                <a:solidFill>
                  <a:srgbClr val="222222"/>
                </a:solidFill>
                <a:latin typeface="Calibri"/>
                <a:cs typeface="Segoe UI"/>
              </a:rPr>
              <a:t>, (59), 5–89.</a:t>
            </a:r>
            <a:r>
              <a:rPr lang="sl-SI" sz="900">
                <a:latin typeface="Calibri"/>
                <a:cs typeface="Segoe UI"/>
              </a:rPr>
              <a:t> </a:t>
            </a:r>
            <a:r>
              <a:rPr lang="sl-SI" sz="900" u="sng">
                <a:solidFill>
                  <a:srgbClr val="0563C1"/>
                </a:solidFill>
                <a:latin typeface="Calibri"/>
                <a:cs typeface="Segoe UI"/>
                <a:hlinkClick r:id="rId4"/>
              </a:rPr>
              <a:t>https://journals.uni-lj.si/Dela/article/view/17954/15243</a:t>
            </a:r>
            <a:r>
              <a:rPr lang="sl-SI" sz="900">
                <a:latin typeface="Calibri"/>
                <a:ea typeface="Calibri"/>
                <a:cs typeface="Calibri"/>
              </a:rPr>
              <a:t> 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775597" y="2051843"/>
            <a:ext cx="1330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Najnovejša tipizacija podnebja Slovenije, ki jo smiselno uporabimo pri pouku.</a:t>
            </a:r>
          </a:p>
        </p:txBody>
      </p:sp>
    </p:spTree>
    <p:extLst>
      <p:ext uri="{BB962C8B-B14F-4D97-AF65-F5344CB8AC3E}">
        <p14:creationId xmlns:p14="http://schemas.microsoft.com/office/powerpoint/2010/main" val="4282565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6283" y="318144"/>
            <a:ext cx="4521612" cy="572139"/>
          </a:xfrm>
        </p:spPr>
        <p:txBody>
          <a:bodyPr/>
          <a:lstStyle/>
          <a:p>
            <a:r>
              <a:rPr lang="sl-SI" dirty="0">
                <a:solidFill>
                  <a:srgbClr val="1A95AE"/>
                </a:solidFill>
                <a:latin typeface="Calibri"/>
                <a:ea typeface="Calibri"/>
                <a:cs typeface="Calibri"/>
              </a:rPr>
              <a:t>Regionalizacija Slovenije</a:t>
            </a:r>
          </a:p>
        </p:txBody>
      </p:sp>
      <p:cxnSp>
        <p:nvCxnSpPr>
          <p:cNvPr id="3" name="Raven povezovalnik 2"/>
          <p:cNvCxnSpPr/>
          <p:nvPr/>
        </p:nvCxnSpPr>
        <p:spPr>
          <a:xfrm flipV="1">
            <a:off x="271630" y="409244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 descr="Slika, ki vsebuje besede besedilo, zemljevid, atlas&#10;&#10;Opis je samodejno ustvarjen">
            <a:extLst>
              <a:ext uri="{FF2B5EF4-FFF2-40B4-BE49-F238E27FC236}">
                <a16:creationId xmlns:a16="http://schemas.microsoft.com/office/drawing/2014/main" id="{043F55ED-3353-C769-A9E5-D34D1CC16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825417"/>
            <a:ext cx="6224338" cy="4146885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62E8EAB-923F-7820-FDB6-698FDC4C12BC}"/>
              </a:ext>
            </a:extLst>
          </p:cNvPr>
          <p:cNvSpPr txBox="1"/>
          <p:nvPr/>
        </p:nvSpPr>
        <p:spPr>
          <a:xfrm>
            <a:off x="7354637" y="825092"/>
            <a:ext cx="1382128" cy="12772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l-SI" sz="1100" b="1">
              <a:latin typeface="Calibri"/>
              <a:cs typeface="Segoe UI"/>
            </a:endParaRPr>
          </a:p>
          <a:p>
            <a:r>
              <a:rPr lang="sl-SI" sz="1100" b="1">
                <a:latin typeface="Calibri"/>
                <a:cs typeface="Segoe UI"/>
              </a:rPr>
              <a:t>Naravnogeografska regionalizacija Slovenije za potrebe pouka geografije v gimnazijah in drugih srednjih šolah.</a:t>
            </a:r>
            <a:r>
              <a:rPr lang="sl-SI" sz="1100">
                <a:latin typeface="Calibri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4906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/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6AEC751-46E6-2DD5-FFF2-848C56A3E085}"/>
              </a:ext>
            </a:extLst>
          </p:cNvPr>
          <p:cNvSpPr txBox="1"/>
          <p:nvPr/>
        </p:nvSpPr>
        <p:spPr>
          <a:xfrm>
            <a:off x="1531728" y="1765078"/>
            <a:ext cx="13414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Cilji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F561DCC-680D-E1FB-B7FE-5E663C26BC00}"/>
              </a:ext>
            </a:extLst>
          </p:cNvPr>
          <p:cNvSpPr txBox="1"/>
          <p:nvPr/>
        </p:nvSpPr>
        <p:spPr>
          <a:xfrm>
            <a:off x="5820120" y="779643"/>
            <a:ext cx="19021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</a:t>
            </a:r>
          </a:p>
        </p:txBody>
      </p:sp>
      <p:grpSp>
        <p:nvGrpSpPr>
          <p:cNvPr id="91" name="Google Shape;5636;p102">
            <a:extLst>
              <a:ext uri="{FF2B5EF4-FFF2-40B4-BE49-F238E27FC236}">
                <a16:creationId xmlns:a16="http://schemas.microsoft.com/office/drawing/2014/main" id="{E860C965-8EB9-4A30-2ED9-9E2BE0C27A5D}"/>
              </a:ext>
            </a:extLst>
          </p:cNvPr>
          <p:cNvGrpSpPr/>
          <p:nvPr/>
        </p:nvGrpSpPr>
        <p:grpSpPr>
          <a:xfrm>
            <a:off x="2904792" y="630405"/>
            <a:ext cx="819890" cy="705907"/>
            <a:chOff x="6644304" y="3073628"/>
            <a:chExt cx="576302" cy="511871"/>
          </a:xfrm>
        </p:grpSpPr>
        <p:sp>
          <p:nvSpPr>
            <p:cNvPr id="81" name="Google Shape;5637;p102">
              <a:extLst>
                <a:ext uri="{FF2B5EF4-FFF2-40B4-BE49-F238E27FC236}">
                  <a16:creationId xmlns:a16="http://schemas.microsoft.com/office/drawing/2014/main" id="{2E18F204-2147-B22E-503D-A115373C71F6}"/>
                </a:ext>
              </a:extLst>
            </p:cNvPr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oogle Shape;5638;p102">
              <a:extLst>
                <a:ext uri="{FF2B5EF4-FFF2-40B4-BE49-F238E27FC236}">
                  <a16:creationId xmlns:a16="http://schemas.microsoft.com/office/drawing/2014/main" id="{2A42C2C5-4BB9-FACC-B79F-44A7EAE70CE9}"/>
                </a:ext>
              </a:extLst>
            </p:cNvPr>
            <p:cNvGrpSpPr/>
            <p:nvPr/>
          </p:nvGrpSpPr>
          <p:grpSpPr>
            <a:xfrm>
              <a:off x="6712169" y="3085440"/>
              <a:ext cx="481623" cy="494913"/>
              <a:chOff x="6712169" y="3085440"/>
              <a:chExt cx="481623" cy="494913"/>
            </a:xfrm>
          </p:grpSpPr>
          <p:sp>
            <p:nvSpPr>
              <p:cNvPr id="86" name="Google Shape;5639;p102">
                <a:extLst>
                  <a:ext uri="{FF2B5EF4-FFF2-40B4-BE49-F238E27FC236}">
                    <a16:creationId xmlns:a16="http://schemas.microsoft.com/office/drawing/2014/main" id="{37C9BEB7-9A75-EC5D-FCC8-45C1D71D18C1}"/>
                  </a:ext>
                </a:extLst>
              </p:cNvPr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Google Shape;5640;p102">
                <a:extLst>
                  <a:ext uri="{FF2B5EF4-FFF2-40B4-BE49-F238E27FC236}">
                    <a16:creationId xmlns:a16="http://schemas.microsoft.com/office/drawing/2014/main" id="{F13F48BA-281E-35F2-F12C-0AA22F9738AB}"/>
                  </a:ext>
                </a:extLst>
              </p:cNvPr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Google Shape;5641;p102">
                <a:extLst>
                  <a:ext uri="{FF2B5EF4-FFF2-40B4-BE49-F238E27FC236}">
                    <a16:creationId xmlns:a16="http://schemas.microsoft.com/office/drawing/2014/main" id="{9164DF80-BB92-1182-8552-62DC7E08B3BB}"/>
                  </a:ext>
                </a:extLst>
              </p:cNvPr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oogle Shape;5642;p102">
                <a:extLst>
                  <a:ext uri="{FF2B5EF4-FFF2-40B4-BE49-F238E27FC236}">
                    <a16:creationId xmlns:a16="http://schemas.microsoft.com/office/drawing/2014/main" id="{87DD67D1-FE15-AD40-E1A7-CDDFF54D9A76}"/>
                  </a:ext>
                </a:extLst>
              </p:cNvPr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Google Shape;5643;p102">
                <a:extLst>
                  <a:ext uri="{FF2B5EF4-FFF2-40B4-BE49-F238E27FC236}">
                    <a16:creationId xmlns:a16="http://schemas.microsoft.com/office/drawing/2014/main" id="{4C218C64-B215-0BA3-43B4-78B08362E428}"/>
                  </a:ext>
                </a:extLst>
              </p:cNvPr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3" name="Google Shape;5644;p102">
              <a:extLst>
                <a:ext uri="{FF2B5EF4-FFF2-40B4-BE49-F238E27FC236}">
                  <a16:creationId xmlns:a16="http://schemas.microsoft.com/office/drawing/2014/main" id="{570AC776-B9D8-20B0-BEB9-E6D8809A73A4}"/>
                </a:ext>
              </a:extLst>
            </p:cNvPr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Google Shape;5645;p102">
              <a:extLst>
                <a:ext uri="{FF2B5EF4-FFF2-40B4-BE49-F238E27FC236}">
                  <a16:creationId xmlns:a16="http://schemas.microsoft.com/office/drawing/2014/main" id="{C7A1428E-8DDF-8FF7-893D-3F39A0681C43}"/>
                </a:ext>
              </a:extLst>
            </p:cNvPr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Google Shape;5646;p102">
              <a:extLst>
                <a:ext uri="{FF2B5EF4-FFF2-40B4-BE49-F238E27FC236}">
                  <a16:creationId xmlns:a16="http://schemas.microsoft.com/office/drawing/2014/main" id="{065C20E0-EEE1-B85A-3F9F-019E25E9AD54}"/>
                </a:ext>
              </a:extLst>
            </p:cNvPr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22D94DC-EA6B-E9FA-7473-041FFCAEA1BA}"/>
              </a:ext>
            </a:extLst>
          </p:cNvPr>
          <p:cNvSpPr txBox="1"/>
          <p:nvPr/>
        </p:nvSpPr>
        <p:spPr>
          <a:xfrm>
            <a:off x="291827" y="620286"/>
            <a:ext cx="2479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2400" b="1" dirty="0">
                <a:solidFill>
                  <a:srgbClr val="1A95A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Kriteriji zapisa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419C749-ACC5-2B1F-281F-0E9A8BE87CD9}"/>
              </a:ext>
            </a:extLst>
          </p:cNvPr>
          <p:cNvSpPr txBox="1"/>
          <p:nvPr/>
        </p:nvSpPr>
        <p:spPr>
          <a:xfrm>
            <a:off x="291827" y="2165188"/>
            <a:ext cx="4141703" cy="264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sl-SI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1. Cilji so zapisani razumljivo, nedvoumno.  </a:t>
            </a:r>
          </a:p>
          <a:p>
            <a:pPr lvl="0">
              <a:lnSpc>
                <a:spcPct val="150000"/>
              </a:lnSpc>
            </a:pPr>
            <a:r>
              <a:rPr lang="sl-SI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2. Število ciljev je ustrezno. </a:t>
            </a:r>
          </a:p>
          <a:p>
            <a:pPr lvl="0">
              <a:lnSpc>
                <a:spcPct val="150000"/>
              </a:lnSpc>
            </a:pPr>
            <a:r>
              <a:rPr lang="sl-SI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3. Cilji so izvedljivi (dijaki jih bodo lahko usvojili).  </a:t>
            </a:r>
          </a:p>
          <a:p>
            <a:pPr lvl="0">
              <a:lnSpc>
                <a:spcPct val="150000"/>
              </a:lnSpc>
            </a:pPr>
            <a:r>
              <a:rPr lang="sl-SI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4. Cilji so zapisani tako, da omogočajo učitelju nadaljnjo operacionalizacijo in podrobnejšo </a:t>
            </a:r>
            <a:r>
              <a:rPr lang="sl-SI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razdelavo</a:t>
            </a:r>
            <a:r>
              <a:rPr lang="sl-SI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  </a:t>
            </a:r>
          </a:p>
          <a:p>
            <a:pPr lvl="0">
              <a:lnSpc>
                <a:spcPct val="150000"/>
              </a:lnSpc>
            </a:pPr>
            <a:r>
              <a:rPr lang="sl-SI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5. Upoštevajo taksonomske ravni.  </a:t>
            </a:r>
            <a:endParaRPr lang="sl-SI" b="1" kern="100" dirty="0">
              <a:solidFill>
                <a:srgbClr val="0070C0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sl-SI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6. Se razlikujejo od zapisa  standardov. </a:t>
            </a:r>
            <a:endParaRPr lang="sl-SI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39D526D-28B5-FC52-9071-DBF75EA01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013427"/>
              </p:ext>
            </p:extLst>
          </p:nvPr>
        </p:nvGraphicFramePr>
        <p:xfrm>
          <a:off x="4564666" y="1242314"/>
          <a:ext cx="4546600" cy="3898837"/>
        </p:xfrm>
        <a:graphic>
          <a:graphicData uri="http://schemas.openxmlformats.org/drawingml/2006/table">
            <a:tbl>
              <a:tblPr bandRow="1">
                <a:tableStyleId>{91C162CE-4E31-469C-8E79-7C22C8F4F286}</a:tableStyleId>
              </a:tblPr>
              <a:tblGrid>
                <a:gridCol w="4546600">
                  <a:extLst>
                    <a:ext uri="{9D8B030D-6E8A-4147-A177-3AD203B41FA5}">
                      <a16:colId xmlns:a16="http://schemas.microsoft.com/office/drawing/2014/main" val="1764112057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Standardi znanja so razumljivi in konkretni. 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Število standardov je ustrezno. 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Minimalni standardi so glede na standarde znanja ustrezni po vsebini in številu.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Standardi znanja so usklajeni s cilji (izhajajo iz ciljev). 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Zapisi standardov vsebujejo:  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glagol, ki izraža učenčevo ravnanje, 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vsebinski vidik.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Iz standardov znanja je mogoče izluščiti:  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načine ocenjevanja znanja – na katere načine bi znanje spremljali, preverjali, ocenjevali, 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sl-SI" sz="1400" b="1" kern="1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vrste dokazil o doseganju standardov znanja. </a:t>
                      </a:r>
                      <a:endParaRPr lang="sl-SI" sz="1400" b="1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57150" marR="5715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881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029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2C8F1-F491-4E41-27D6-B30D81806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79D63483-8CF8-FBDF-54F9-DB2F7409D985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D9013DD6-5C41-5617-27FE-078A403E2E6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Google Shape;5636;p102">
            <a:extLst>
              <a:ext uri="{FF2B5EF4-FFF2-40B4-BE49-F238E27FC236}">
                <a16:creationId xmlns:a16="http://schemas.microsoft.com/office/drawing/2014/main" id="{3208EE48-43F9-EA86-BBB0-A71ECE76F0AC}"/>
              </a:ext>
            </a:extLst>
          </p:cNvPr>
          <p:cNvGrpSpPr/>
          <p:nvPr/>
        </p:nvGrpSpPr>
        <p:grpSpPr>
          <a:xfrm>
            <a:off x="558831" y="555454"/>
            <a:ext cx="819890" cy="705907"/>
            <a:chOff x="6644304" y="3073628"/>
            <a:chExt cx="576302" cy="511871"/>
          </a:xfrm>
        </p:grpSpPr>
        <p:sp>
          <p:nvSpPr>
            <p:cNvPr id="81" name="Google Shape;5637;p102">
              <a:extLst>
                <a:ext uri="{FF2B5EF4-FFF2-40B4-BE49-F238E27FC236}">
                  <a16:creationId xmlns:a16="http://schemas.microsoft.com/office/drawing/2014/main" id="{DCBB2D41-88D0-7827-73CD-0720AB42BF60}"/>
                </a:ext>
              </a:extLst>
            </p:cNvPr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oogle Shape;5638;p102">
              <a:extLst>
                <a:ext uri="{FF2B5EF4-FFF2-40B4-BE49-F238E27FC236}">
                  <a16:creationId xmlns:a16="http://schemas.microsoft.com/office/drawing/2014/main" id="{27F0DA56-E8D4-1E21-B47A-7CDA43ABBCE2}"/>
                </a:ext>
              </a:extLst>
            </p:cNvPr>
            <p:cNvGrpSpPr/>
            <p:nvPr/>
          </p:nvGrpSpPr>
          <p:grpSpPr>
            <a:xfrm>
              <a:off x="6712169" y="3085440"/>
              <a:ext cx="481623" cy="494913"/>
              <a:chOff x="6712169" y="3085440"/>
              <a:chExt cx="481623" cy="494913"/>
            </a:xfrm>
          </p:grpSpPr>
          <p:sp>
            <p:nvSpPr>
              <p:cNvPr id="86" name="Google Shape;5639;p102">
                <a:extLst>
                  <a:ext uri="{FF2B5EF4-FFF2-40B4-BE49-F238E27FC236}">
                    <a16:creationId xmlns:a16="http://schemas.microsoft.com/office/drawing/2014/main" id="{53ECC5C8-D9EC-7377-1122-F997BD69C841}"/>
                  </a:ext>
                </a:extLst>
              </p:cNvPr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" name="Google Shape;5640;p102">
                <a:extLst>
                  <a:ext uri="{FF2B5EF4-FFF2-40B4-BE49-F238E27FC236}">
                    <a16:creationId xmlns:a16="http://schemas.microsoft.com/office/drawing/2014/main" id="{2B74FE38-0CCF-5BA5-0A63-2B434C6BD498}"/>
                  </a:ext>
                </a:extLst>
              </p:cNvPr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Google Shape;5641;p102">
                <a:extLst>
                  <a:ext uri="{FF2B5EF4-FFF2-40B4-BE49-F238E27FC236}">
                    <a16:creationId xmlns:a16="http://schemas.microsoft.com/office/drawing/2014/main" id="{42B8CF63-0E03-0400-3196-301E93C8FE1D}"/>
                  </a:ext>
                </a:extLst>
              </p:cNvPr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Google Shape;5642;p102">
                <a:extLst>
                  <a:ext uri="{FF2B5EF4-FFF2-40B4-BE49-F238E27FC236}">
                    <a16:creationId xmlns:a16="http://schemas.microsoft.com/office/drawing/2014/main" id="{C0CF3D76-7E1D-F5A2-A73E-D646A3F34ADB}"/>
                  </a:ext>
                </a:extLst>
              </p:cNvPr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Google Shape;5643;p102">
                <a:extLst>
                  <a:ext uri="{FF2B5EF4-FFF2-40B4-BE49-F238E27FC236}">
                    <a16:creationId xmlns:a16="http://schemas.microsoft.com/office/drawing/2014/main" id="{7D56EE6D-F2DC-8B6F-90B7-F0400D117B35}"/>
                  </a:ext>
                </a:extLst>
              </p:cNvPr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3" name="Google Shape;5644;p102">
              <a:extLst>
                <a:ext uri="{FF2B5EF4-FFF2-40B4-BE49-F238E27FC236}">
                  <a16:creationId xmlns:a16="http://schemas.microsoft.com/office/drawing/2014/main" id="{57051883-C40A-E1ED-912F-0D48F36F7B3A}"/>
                </a:ext>
              </a:extLst>
            </p:cNvPr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Google Shape;5645;p102">
              <a:extLst>
                <a:ext uri="{FF2B5EF4-FFF2-40B4-BE49-F238E27FC236}">
                  <a16:creationId xmlns:a16="http://schemas.microsoft.com/office/drawing/2014/main" id="{5A3CB067-7292-D5E4-24B2-573F87347130}"/>
                </a:ext>
              </a:extLst>
            </p:cNvPr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Google Shape;5646;p102">
              <a:extLst>
                <a:ext uri="{FF2B5EF4-FFF2-40B4-BE49-F238E27FC236}">
                  <a16:creationId xmlns:a16="http://schemas.microsoft.com/office/drawing/2014/main" id="{B9D2B38C-52F8-BA25-9C6E-F65EA3294B20}"/>
                </a:ext>
              </a:extLst>
            </p:cNvPr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0BCEC6F7-982E-C736-6221-533F4EF0B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70" y="1107629"/>
            <a:ext cx="4741853" cy="31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4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333E0-29A4-3F96-9DA8-4AF91C91D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E7D72BAC-C3F3-55B5-6D52-F59C9EA222C4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F600B2BB-9263-CF44-3948-CFA131BCD272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3A9BB977-F837-54A9-0ABD-5D95732E0B08}"/>
              </a:ext>
            </a:extLst>
          </p:cNvPr>
          <p:cNvSpPr txBox="1">
            <a:spLocks/>
          </p:cNvSpPr>
          <p:nvPr/>
        </p:nvSpPr>
        <p:spPr>
          <a:xfrm>
            <a:off x="381961" y="373019"/>
            <a:ext cx="4190039" cy="5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l"/>
            <a:r>
              <a:rPr lang="sl-SI" dirty="0">
                <a:solidFill>
                  <a:srgbClr val="1A95AE"/>
                </a:solidFill>
                <a:ea typeface="Calibri"/>
                <a:cs typeface="Calibri"/>
              </a:rPr>
              <a:t>Splošne informacije 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5CB78FC-8DBF-BC5B-F80D-EC720BCB7568}"/>
              </a:ext>
            </a:extLst>
          </p:cNvPr>
          <p:cNvSpPr txBox="1"/>
          <p:nvPr/>
        </p:nvSpPr>
        <p:spPr>
          <a:xfrm>
            <a:off x="488658" y="986269"/>
            <a:ext cx="817729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3.–4. 10. 2025: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Kozjansko – Izzivi trajnostnega razvoja in </a:t>
            </a:r>
            <a:r>
              <a:rPr lang="sl-SI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obmejnosti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Prijava v KATIS. ZGS, FF UL, DUGS, ZRSŠ, FF UM.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10. 2025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Konferenca DUH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(Portorož). Natečaj </a:t>
            </a:r>
            <a:r>
              <a:rPr lang="sl-SI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Ledeniki izginjajo. 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Prijava v KATIS. ZRSŠ.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7.–8. 11. 2025: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Drugačna geografija–Lipovškov tabor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(Obala). Prijava v KATIS. DUGS.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22. 11. 2025 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na daljavo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Seminar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Vključevanje geografskega informacijskega sistema (GIS) v pouk geografije.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Prijava v KATIS. DUGS.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25. 11. 2025: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Šolsko tekmovanje s področja geografije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ZRSŠ.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Januar-maj 2026: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Študijska srečanja na temo KURIKULARNA PRENOVA - NOVE POTI DO ZNANJA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ZRSŠ.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4. 2. 2026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in na daljavo: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Uporaba umetne inteligence pri pouku geografije. 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Prijava v KATIS. DUGS.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Marec 2026: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Kocenova sobota na Ponikvi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DUGS.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28. 3. 2026: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Državno tekmovanje s področja geografije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Slovenska Bistrica. ZRSŠ.</a:t>
            </a:r>
            <a:endParaRPr lang="sl-SI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11. 4. 2026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in na daljavo: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 Raziskovanje vodnega in obvodnega sveta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. Prijava v KATIS. DUGS.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April 2026: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sl-SI" b="1" dirty="0" err="1">
                <a:latin typeface="Calibri" panose="020F0502020204030204" pitchFamily="34" charset="0"/>
                <a:cs typeface="Calibri" panose="020F0502020204030204" pitchFamily="34" charset="0"/>
              </a:rPr>
              <a:t>Fotonatečaj</a:t>
            </a:r>
            <a:r>
              <a:rPr lang="sl-SI" b="1" dirty="0">
                <a:latin typeface="Calibri" panose="020F0502020204030204" pitchFamily="34" charset="0"/>
                <a:cs typeface="Calibri" panose="020F0502020204030204" pitchFamily="34" charset="0"/>
              </a:rPr>
              <a:t> "Mi v pokrajini"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. DUGS.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maja 2026: Oddaja prispevkov za revijo Geografija v šoli. ZRSŠ.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Julij/avgust 2026: Mednarodna Geografska Olimpijada. ZRSŠ.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Avgust 2026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sl-SI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Študijska srečanja na temo KURIKULARNA PRENOVA - NOVE POTI DO ZNANJA</a:t>
            </a:r>
            <a:r>
              <a:rPr lang="sl-SI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ZRSŠ.</a:t>
            </a:r>
          </a:p>
        </p:txBody>
      </p:sp>
    </p:spTree>
    <p:extLst>
      <p:ext uri="{BB962C8B-B14F-4D97-AF65-F5344CB8AC3E}">
        <p14:creationId xmlns:p14="http://schemas.microsoft.com/office/powerpoint/2010/main" val="383759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E580-FF55-10F1-C4A5-301701042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0497C04C-376C-69ED-FA6D-43595EDBBBB3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8119F27B-20F5-288F-8DE5-9A999182F50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424773-0277-CE07-4062-3030A266F938}"/>
              </a:ext>
            </a:extLst>
          </p:cNvPr>
          <p:cNvSpPr txBox="1"/>
          <p:nvPr/>
        </p:nvSpPr>
        <p:spPr>
          <a:xfrm>
            <a:off x="893798" y="1543453"/>
            <a:ext cx="7523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 digitalni bralnici ZRSŠ je pod zavihkom Analize, raziskave in poročila objavljeno </a:t>
            </a:r>
            <a:r>
              <a:rPr lang="sl-SI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Končno poročilo spremljanja uvajanja obveznega vsebinskega sklopa Aktivno državljanstvo v srednjih šolah</a:t>
            </a: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Povezava do poročila: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https://www.zrss.si/pdf/koncno_porocilo_spremljanje_uvajanja_AD.pdf</a:t>
            </a: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;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 skladu z ugotovitvami spremljave in zagotavljanju stalnega strokovnega usposabljanja učiteljev aktivnega državljanstva bomo v šolskem letu 2025/2026 (pomlad 2026), izvedli </a:t>
            </a:r>
            <a:r>
              <a:rPr lang="sl-SI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8-urno usposabljanje</a:t>
            </a: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O terminu in vsebini boste obveščeni prek spletnih učilnic/</a:t>
            </a:r>
            <a:r>
              <a:rPr lang="sl-SI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sodelovalnic</a:t>
            </a:r>
            <a:r>
              <a:rPr lang="sl-S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4E4A2153-6E9A-7F12-41C2-BBF6992E21D8}"/>
              </a:ext>
            </a:extLst>
          </p:cNvPr>
          <p:cNvSpPr txBox="1">
            <a:spLocks/>
          </p:cNvSpPr>
          <p:nvPr/>
        </p:nvSpPr>
        <p:spPr>
          <a:xfrm>
            <a:off x="700870" y="1090650"/>
            <a:ext cx="4190039" cy="5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l"/>
            <a:r>
              <a:rPr lang="sl-SI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Aktivno državljanstvo: </a:t>
            </a:r>
          </a:p>
        </p:txBody>
      </p:sp>
    </p:spTree>
    <p:extLst>
      <p:ext uri="{BB962C8B-B14F-4D97-AF65-F5344CB8AC3E}">
        <p14:creationId xmlns:p14="http://schemas.microsoft.com/office/powerpoint/2010/main" val="26683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F8F06-F8B9-7B6D-27F5-F2ACF2FED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DC91F96F-5E1D-5751-E2AC-535579F1D016}"/>
              </a:ext>
            </a:extLst>
          </p:cNvPr>
          <p:cNvCxnSpPr/>
          <p:nvPr/>
        </p:nvCxnSpPr>
        <p:spPr>
          <a:xfrm flipV="1">
            <a:off x="166989" y="401195"/>
            <a:ext cx="8742017" cy="8835"/>
          </a:xfrm>
          <a:prstGeom prst="line">
            <a:avLst/>
          </a:prstGeom>
          <a:ln>
            <a:solidFill>
              <a:srgbClr val="198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8">
            <a:extLst>
              <a:ext uri="{FF2B5EF4-FFF2-40B4-BE49-F238E27FC236}">
                <a16:creationId xmlns:a16="http://schemas.microsoft.com/office/drawing/2014/main" id="{D6CB9D1E-82C7-71C3-9BB9-6385B43A8376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355"/>
          <a:stretch/>
        </p:blipFill>
        <p:spPr bwMode="auto">
          <a:xfrm>
            <a:off x="8416816" y="122415"/>
            <a:ext cx="498273" cy="2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0A5938C-B68C-141C-AD67-AACA5A9F914A}"/>
              </a:ext>
            </a:extLst>
          </p:cNvPr>
          <p:cNvSpPr txBox="1">
            <a:spLocks/>
          </p:cNvSpPr>
          <p:nvPr/>
        </p:nvSpPr>
        <p:spPr>
          <a:xfrm>
            <a:off x="877349" y="921438"/>
            <a:ext cx="4190039" cy="5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nrope"/>
              <a:buNone/>
              <a:defRPr sz="2800" b="1" i="0" u="none" strike="noStrike" cap="non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algn="l"/>
            <a:r>
              <a:rPr lang="sl-SI" dirty="0">
                <a:solidFill>
                  <a:srgbClr val="1A95A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Uvajanje UN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062947-364D-1EE6-8A58-084CB16055D8}"/>
              </a:ext>
            </a:extLst>
          </p:cNvPr>
          <p:cNvSpPr txBox="1"/>
          <p:nvPr/>
        </p:nvSpPr>
        <p:spPr>
          <a:xfrm>
            <a:off x="1364105" y="1506512"/>
            <a:ext cx="2422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1. letnik: šol. l. 2026/27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2. letnik: šol. l. 2027/28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3. letnik: šol. l. 2028/29</a:t>
            </a:r>
          </a:p>
          <a:p>
            <a:pPr marL="285750" indent="-285750">
              <a:buFontTx/>
              <a:buChar char="-"/>
            </a:pP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4. letnik: šol. l. 2029/30</a:t>
            </a:r>
          </a:p>
          <a:p>
            <a:pPr marL="285750" indent="-285750">
              <a:buFontTx/>
              <a:buChar char="-"/>
            </a:pPr>
            <a:endParaRPr lang="sl-S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E84E013-B6DB-5EAF-B9F2-29A29D12F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308" y="438206"/>
            <a:ext cx="3199813" cy="45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C45E-6CE5-D621-6541-E1100644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9" y="1"/>
            <a:ext cx="7886700" cy="1033679"/>
          </a:xfrm>
        </p:spPr>
        <p:txBody>
          <a:bodyPr>
            <a:normAutofit/>
          </a:bodyPr>
          <a:lstStyle/>
          <a:p>
            <a: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Prehodi na pouk po prenovljenih UN/KZ</a:t>
            </a:r>
            <a:b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4839-A8EC-291F-919E-DBAE49FA4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9" y="3122985"/>
            <a:ext cx="8732207" cy="1783867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buNone/>
            </a:pPr>
            <a:r>
              <a:rPr lang="sl-SI" sz="24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Učbeniki</a:t>
            </a:r>
          </a:p>
          <a:p>
            <a:pPr marL="0" indent="0">
              <a:buNone/>
            </a:pPr>
            <a:r>
              <a:rPr lang="sl-SI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prenovo se bodo prenovili tudi učbeniki, a pri tem velja: „ </a:t>
            </a:r>
            <a:r>
              <a:rPr lang="sl-SI" sz="15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 potrjeni učbeniki se uporabljajo še največ tri šolska leta od začetka šolskega leta, v katerem se začne uvajati nov ali spremenjen učni načrt oziroma katalog znanja.“ (Pravilnik o spremembi Pravilnika o potrjevanju učbenikov, UL RS št. 19/2025)</a:t>
            </a:r>
          </a:p>
          <a:p>
            <a:pPr marL="0" indent="0">
              <a:buNone/>
            </a:pPr>
            <a:endParaRPr lang="en-US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76229" y="663714"/>
            <a:ext cx="847898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Predmetne kurikularne komisije so preučile vprašanje prehoda učencev na pouk po prenovljenih učnih načrtih in ugotovile, da bodo z uvajanjem UN v 1., 4., 7., in pri nekaj predmetih v 6. razredu </a:t>
            </a:r>
            <a:r>
              <a:rPr lang="sl-SI" sz="10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OŠ</a:t>
            </a:r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0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potrebne manjše prilagoditve pouka v prvem in drugem letu uvajanja prenovljenih učnih načrtov </a:t>
            </a:r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l-SI" sz="10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2026/27, 2027/28). V 3. in 4. letu uvajanja (2028/29, 2029/30)</a:t>
            </a:r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potreb po prilagoditvah predmetne kurikularne komisije ne predvidevajo, saj se uvajanje pri večini predmetov začne z začetkom novega vzgojno-izobraževalnega obdobja, kar omogoča tekoč prehod, brez potrebe po dodatnih posegih v izvedbo pouka.​</a:t>
            </a:r>
          </a:p>
          <a:p>
            <a:pPr fontAlgn="base"/>
            <a:endParaRPr lang="sl-SI" sz="10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sl-SI" sz="10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ostalih izobraževalnih programih (izobraževalni programi splošne in strokovne gimnazije, nižjega poklicnega, srednjega poklicnega, srednjega strokovnega in poklicno-tehniškega izobraževanja ter osnovne šole za odrasle), v katerih</a:t>
            </a:r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bodo prenovljeni učni načrti in katalogi znanj prav tako predvidoma začeli uvajati s šolskim letom </a:t>
            </a:r>
            <a:r>
              <a:rPr lang="sl-SI" sz="10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2026/27, posebne prilagoditve niso potrebne. </a:t>
            </a:r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 </a:t>
            </a:r>
            <a:r>
              <a:rPr lang="en-US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fontAlgn="base"/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l"/>
            <a:endParaRPr lang="sl-SI" sz="10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5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1C06F-F84F-1258-B466-27398F7B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1E77EF0-562F-ACAA-75BA-3C342388C8F2}"/>
              </a:ext>
            </a:extLst>
          </p:cNvPr>
          <p:cNvSpPr>
            <a:spLocks noGrp="1"/>
          </p:cNvSpPr>
          <p:nvPr/>
        </p:nvSpPr>
        <p:spPr>
          <a:xfrm>
            <a:off x="3083568" y="109284"/>
            <a:ext cx="6060432" cy="103386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sl-SI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r>
              <a:rPr lang="sl-SI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pripravi je </a:t>
            </a:r>
            <a:r>
              <a:rPr lang="sl-SI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digitalno okolje</a:t>
            </a:r>
            <a:r>
              <a:rPr lang="sl-SI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ki bo omogočalo celovito podporo načrtovanju pouka, </a:t>
            </a:r>
            <a:r>
              <a:rPr lang="sl-SI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avtomatizacijo in optimizacijo</a:t>
            </a:r>
            <a:r>
              <a:rPr lang="sl-SI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VIZ procesov in zmanjšanje administrativnega bremena  </a:t>
            </a:r>
            <a:b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AF77-79DC-8F76-2046-B8E20EBA5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75" y="250031"/>
            <a:ext cx="2080216" cy="47579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Izzivi načrtovanja pouka</a:t>
            </a: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/>
            <a:r>
              <a:rPr lang="sl-SI" sz="16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Kompleksnost kurikularnih dokumentov</a:t>
            </a:r>
          </a:p>
          <a:p>
            <a:pPr marL="257175"/>
            <a:r>
              <a:rPr lang="sl-SI" sz="16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Zahtevna priprava pedagoške dokumentacije (priprave na pouk, mrežni diagrami…)</a:t>
            </a:r>
          </a:p>
          <a:p>
            <a:pPr marL="257175"/>
            <a:r>
              <a:rPr lang="sl-SI" sz="16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Časovno potratno iskanje in povezovanje učnih ciljev, standardov</a:t>
            </a:r>
          </a:p>
          <a:p>
            <a:pPr marL="257175"/>
            <a:r>
              <a:rPr lang="sl-SI" sz="16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...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3FF0A4-CADE-5056-969C-F9D5237C46F1}"/>
              </a:ext>
            </a:extLst>
          </p:cNvPr>
          <p:cNvSpPr txBox="1">
            <a:spLocks/>
          </p:cNvSpPr>
          <p:nvPr/>
        </p:nvSpPr>
        <p:spPr>
          <a:xfrm>
            <a:off x="2412797" y="2077807"/>
            <a:ext cx="6630195" cy="293012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v</a:t>
            </a: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se, kar učitelj/-ica potrebuje, na enem mestu</a:t>
            </a:r>
            <a:b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</a:t>
            </a: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ostop brez prijave za splošne informacije, avtenticiran dostop do </a:t>
            </a:r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naprednih orodij</a:t>
            </a: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 pripravo pedagoške dokumentacije (učne priprave…)</a:t>
            </a:r>
            <a:b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n</a:t>
            </a: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apredne AI rešitve:</a:t>
            </a:r>
          </a:p>
          <a:p>
            <a:pPr marL="600075" lvl="2" indent="-257175">
              <a:lnSpc>
                <a:spcPct val="100000"/>
              </a:lnSpc>
              <a:spcBef>
                <a:spcPts val="750"/>
              </a:spcBef>
              <a:buFontTx/>
              <a:buChar char="-"/>
            </a:pP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iskanje in povezovanje ciljev in standardov znanja,</a:t>
            </a:r>
            <a:b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povezovanje tem po horizontali in vertikali,</a:t>
            </a:r>
            <a:b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načrtovanje pouka po meri učencev/dijakov,</a:t>
            </a:r>
            <a:b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uporaba didaktičnih priporočil z osredotočenostjo na aktivno </a:t>
            </a:r>
            <a:b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vlogo učenca/-ke.</a:t>
            </a:r>
            <a:endParaRPr lang="sl-SI" sz="67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sl-SI" sz="20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osredotočenost </a:t>
            </a: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na pedagoško delo…</a:t>
            </a:r>
            <a:endParaRPr lang="sl-SI" sz="17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25500E9-7060-944C-331F-3A9271203F0A}"/>
              </a:ext>
            </a:extLst>
          </p:cNvPr>
          <p:cNvSpPr/>
          <p:nvPr/>
        </p:nvSpPr>
        <p:spPr>
          <a:xfrm>
            <a:off x="2302663" y="109284"/>
            <a:ext cx="780905" cy="7523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B606CDC-88D9-FB96-09BE-5E98A038BA50}"/>
              </a:ext>
            </a:extLst>
          </p:cNvPr>
          <p:cNvSpPr/>
          <p:nvPr/>
        </p:nvSpPr>
        <p:spPr>
          <a:xfrm>
            <a:off x="4303044" y="922653"/>
            <a:ext cx="3280810" cy="10797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75" b="1" dirty="0">
                <a:latin typeface="Calibri" panose="020F0502020204030204" pitchFamily="34" charset="0"/>
                <a:cs typeface="Calibri" panose="020F0502020204030204" pitchFamily="34" charset="0"/>
              </a:rPr>
              <a:t>PLATON AI</a:t>
            </a:r>
          </a:p>
        </p:txBody>
      </p:sp>
    </p:spTree>
    <p:extLst>
      <p:ext uri="{BB962C8B-B14F-4D97-AF65-F5344CB8AC3E}">
        <p14:creationId xmlns:p14="http://schemas.microsoft.com/office/powerpoint/2010/main" val="38149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tkotnik 4"/>
          <p:cNvSpPr/>
          <p:nvPr/>
        </p:nvSpPr>
        <p:spPr>
          <a:xfrm>
            <a:off x="202092" y="1370283"/>
            <a:ext cx="5861198" cy="3564565"/>
          </a:xfrm>
          <a:prstGeom prst="homePlate">
            <a:avLst>
              <a:gd name="adj" fmla="val 4172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050" dirty="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18701-134B-5C32-6A0D-EA7266C6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 Kurikularna prenova – nove poti do znanja – </a:t>
            </a:r>
            <a:b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KUP (1. 8. 2025 – 31. 8. 2029)</a:t>
            </a:r>
          </a:p>
          <a:p>
            <a:endParaRPr lang="sl-SI" sz="2775" dirty="0">
              <a:solidFill>
                <a:schemeClr val="accent4">
                  <a:lumMod val="49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5D76-4EB1-CD1B-36C7-CE27DA99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72" y="1384706"/>
            <a:ext cx="5129683" cy="3780325"/>
          </a:xfrm>
        </p:spPr>
        <p:txBody>
          <a:bodyPr spcFirstLastPara="1" vert="horz" wrap="square" lIns="68580" tIns="34290" rIns="68580" bIns="34290" rtlCol="0" anchor="t" anchorCtr="0">
            <a:normAutofit fontScale="85000" lnSpcReduction="10000"/>
          </a:bodyPr>
          <a:lstStyle/>
          <a:p>
            <a:pPr>
              <a:buNone/>
            </a:pPr>
            <a:r>
              <a:rPr lang="sl-SI" b="1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CILJI projekta KUP </a:t>
            </a:r>
            <a:r>
              <a:rPr lang="sl-SI" b="1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sl-SI" b="1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usposabljanja za:</a:t>
            </a:r>
            <a:endParaRPr lang="sl-SI" dirty="0">
              <a:solidFill>
                <a:schemeClr val="bg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buNone/>
            </a:pPr>
            <a:endParaRPr lang="sl-SI" b="1" dirty="0">
              <a:solidFill>
                <a:schemeClr val="bg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>
              <a:buFont typeface="Arial"/>
            </a:pPr>
            <a: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strokovne delavke/-ce VIZ za uvajanje novih UN/Katalogov znanj/Kurikuluma za vrtce </a:t>
            </a:r>
            <a:endParaRPr lang="sl-SI" sz="17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</a:pPr>
            <a: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ravnatelje/-ice za pedagoško vodenje ob uvajanju kurikularnih sprememb</a:t>
            </a:r>
            <a:endParaRPr lang="sl-SI" sz="17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</a:pPr>
            <a: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srednje vodje (vodje strokovnih aktivov na VIZ) za učinkovito uvajanje kurikulranih sprememb na ravni VIZ</a:t>
            </a:r>
            <a:endParaRPr lang="sl-SI" sz="17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</a:pPr>
            <a: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svetovalne delavke/-ce za učinkovit sodelovalno-svetovalni odnos  s strokovnimi delavci/-kami in vodstvu VIZ pri uvajanju prenovljenih kurikularnih dokumentov </a:t>
            </a:r>
            <a:endParaRPr lang="sl-SI" sz="17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</a:pPr>
            <a: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usklajevanje izvajalcev usposabljanj v okviru KUP</a:t>
            </a:r>
            <a:endParaRPr lang="sl-SI" sz="17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</a:pPr>
            <a: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Izvajalce/-ke (multiplikatorje/-ke) za uvajanje novega kurikuluma za vrtce in UN/Kataloga znanj</a:t>
            </a:r>
            <a:endParaRPr lang="sl-SI" sz="17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/>
            </a:pPr>
            <a: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strokovne delavke/-ce VIZ za uporabo spletne platforme </a:t>
            </a:r>
            <a:b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</a:br>
            <a:r>
              <a:rPr lang="sl-SI" sz="1725" dirty="0">
                <a:solidFill>
                  <a:schemeClr val="bg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PLATON  za UN/Kataloge znanj...</a:t>
            </a:r>
            <a:endParaRPr lang="sl-SI" sz="17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B2E2A45-3C3C-ECF0-83BE-6D5AE7B97E4D}"/>
              </a:ext>
            </a:extLst>
          </p:cNvPr>
          <p:cNvSpPr txBox="1"/>
          <p:nvPr/>
        </p:nvSpPr>
        <p:spPr>
          <a:xfrm>
            <a:off x="6063290" y="1262404"/>
            <a:ext cx="3545812" cy="28392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800" b="1" dirty="0">
                <a:solidFill>
                  <a:srgbClr val="002060"/>
                </a:solidFill>
                <a:latin typeface="Calibri"/>
                <a:cs typeface="Calibri"/>
              </a:rPr>
              <a:t>Skupne teme:</a:t>
            </a:r>
          </a:p>
          <a:p>
            <a:endParaRPr lang="sl-SI" sz="1575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30016" indent="-130016">
              <a:buFont typeface="Arial"/>
              <a:buChar char="•"/>
            </a:pPr>
            <a:r>
              <a:rPr lang="sl-SI" sz="1575" dirty="0">
                <a:solidFill>
                  <a:srgbClr val="002060"/>
                </a:solidFill>
                <a:latin typeface="Calibri"/>
                <a:cs typeface="Calibri"/>
              </a:rPr>
              <a:t>integracija skupnih ciljev </a:t>
            </a:r>
            <a:endParaRPr lang="sl-SI" sz="1575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30016" indent="-130016">
              <a:buFont typeface="Arial"/>
              <a:buChar char="•"/>
            </a:pPr>
            <a:r>
              <a:rPr lang="sl-SI" sz="1575" dirty="0">
                <a:solidFill>
                  <a:srgbClr val="002060"/>
                </a:solidFill>
                <a:latin typeface="Calibri"/>
                <a:cs typeface="Calibri"/>
              </a:rPr>
              <a:t>individualizacija in diferenciacija </a:t>
            </a:r>
            <a:endParaRPr lang="sl-SI" sz="1575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30016" indent="-130016">
              <a:buFont typeface="Arial"/>
              <a:buChar char="•"/>
            </a:pPr>
            <a:r>
              <a:rPr lang="sl-SI" sz="1575" dirty="0">
                <a:solidFill>
                  <a:srgbClr val="002060"/>
                </a:solidFill>
                <a:latin typeface="Calibri"/>
                <a:cs typeface="Calibri"/>
              </a:rPr>
              <a:t>preverjanje in ocenjevanje znanja </a:t>
            </a:r>
          </a:p>
          <a:p>
            <a:pPr marL="130016" indent="-130016">
              <a:buFont typeface="Arial"/>
              <a:buChar char="•"/>
            </a:pPr>
            <a:r>
              <a:rPr lang="sl-SI" sz="1575" dirty="0">
                <a:solidFill>
                  <a:srgbClr val="002060"/>
                </a:solidFill>
                <a:latin typeface="Calibri"/>
                <a:cs typeface="Calibri"/>
              </a:rPr>
              <a:t>horizontalno in vertikalno </a:t>
            </a:r>
            <a:br>
              <a:rPr lang="sl-SI" sz="1575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sl-SI" sz="1575" dirty="0">
                <a:solidFill>
                  <a:srgbClr val="002060"/>
                </a:solidFill>
                <a:latin typeface="Calibri"/>
                <a:cs typeface="Calibri"/>
              </a:rPr>
              <a:t>(med predmetno) povezovanje</a:t>
            </a:r>
            <a:endParaRPr lang="sl-SI" sz="1575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130016" indent="-130016">
              <a:buFont typeface="Arial"/>
              <a:buChar char="•"/>
            </a:pPr>
            <a:r>
              <a:rPr lang="sl-SI" sz="1575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...</a:t>
            </a:r>
          </a:p>
          <a:p>
            <a:pPr marL="130016" indent="-130016">
              <a:buFont typeface="Arial"/>
              <a:buChar char="•"/>
            </a:pPr>
            <a:endParaRPr lang="sl-SI" sz="1575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r>
              <a:rPr lang="sl-SI" sz="1800" b="1" dirty="0">
                <a:solidFill>
                  <a:srgbClr val="002060"/>
                </a:solidFill>
                <a:latin typeface="Calibri"/>
                <a:cs typeface="Calibri"/>
              </a:rPr>
              <a:t>Kurikularno-</a:t>
            </a:r>
            <a:br>
              <a:rPr lang="sl-SI" sz="1800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sl-SI" sz="1800" b="1" dirty="0">
                <a:solidFill>
                  <a:srgbClr val="002060"/>
                </a:solidFill>
                <a:latin typeface="Calibri"/>
                <a:cs typeface="Calibri"/>
              </a:rPr>
              <a:t>predmetne/področne teme… </a:t>
            </a:r>
          </a:p>
        </p:txBody>
      </p:sp>
    </p:spTree>
    <p:extLst>
      <p:ext uri="{BB962C8B-B14F-4D97-AF65-F5344CB8AC3E}">
        <p14:creationId xmlns:p14="http://schemas.microsoft.com/office/powerpoint/2010/main" val="281119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404BD6-A4DA-8825-B28C-5FFBEC486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31" y="328415"/>
            <a:ext cx="8806988" cy="3536524"/>
          </a:xfrm>
          <a:ln w="3175">
            <a:solidFill>
              <a:srgbClr val="002060"/>
            </a:solidFill>
          </a:ln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0" indent="0">
              <a:buNone/>
            </a:pP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40</a:t>
            </a:r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ur (5 dni)</a:t>
            </a:r>
            <a:r>
              <a:rPr lang="sl-SI" sz="1725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usposabljanj za </a:t>
            </a:r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uvajanje UN za posamezni UN/KZ za predmet/področje:</a:t>
            </a:r>
            <a:endParaRPr lang="sl-SI" sz="1725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u="sng" dirty="0">
              <a:solidFill>
                <a:srgbClr val="00206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1. dan -  8 ur v živo: avgust 2025</a:t>
            </a:r>
            <a:endParaRPr lang="sl-SI" sz="172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2. dan -  8 ur (4 + 4) : januar – maj 2026</a:t>
            </a: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endParaRPr lang="sl-SI" sz="975" dirty="0">
              <a:solidFill>
                <a:srgbClr val="00206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3. dan -  8 ur : avgust 2026</a:t>
            </a: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endParaRPr lang="sl-SI" sz="975" dirty="0">
              <a:solidFill>
                <a:srgbClr val="00206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4. dan -  8 ure (4 + 4): januar – maj 2027</a:t>
            </a: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endParaRPr lang="sl-SI" sz="975" dirty="0">
              <a:solidFill>
                <a:srgbClr val="00206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sl-SI" sz="172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5. dan -  8 ur: avgust 2027 </a:t>
            </a:r>
            <a:endParaRPr lang="sl-SI" sz="975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67157B1-D993-710D-F65C-E5F2BD288862}"/>
              </a:ext>
            </a:extLst>
          </p:cNvPr>
          <p:cNvSpPr txBox="1"/>
          <p:nvPr/>
        </p:nvSpPr>
        <p:spPr>
          <a:xfrm>
            <a:off x="4274289" y="1037242"/>
            <a:ext cx="4728830" cy="2735364"/>
          </a:xfrm>
          <a:prstGeom prst="rect">
            <a:avLst/>
          </a:prstGeom>
          <a:noFill/>
          <a:ln w="3175">
            <a:solidFill>
              <a:srgbClr val="002060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02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+</a:t>
            </a:r>
          </a:p>
          <a:p>
            <a:endParaRPr lang="sl-SI" sz="675" b="1" dirty="0">
              <a:solidFill>
                <a:srgbClr val="002060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7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2 </a:t>
            </a:r>
            <a:r>
              <a:rPr lang="sl-SI" sz="157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x 8 ur usposabljanj za ravnatelje/-ice:</a:t>
            </a:r>
            <a:endParaRPr lang="sl-SI" sz="10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588" indent="-128588">
              <a:buFont typeface="Arial"/>
              <a:buChar char="•"/>
            </a:pPr>
            <a:endParaRPr lang="sl-SI" sz="9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>
              <a:lnSpc>
                <a:spcPct val="150000"/>
              </a:lnSpc>
              <a:buFont typeface="Courier New"/>
              <a:buChar char="o"/>
            </a:pPr>
            <a: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Vodenje strokovnih delavcev ob vpeljevanju kurikularnih spremembe</a:t>
            </a:r>
          </a:p>
          <a:p>
            <a:pPr marL="557213" lvl="1" indent="-214313">
              <a:lnSpc>
                <a:spcPct val="150000"/>
              </a:lnSpc>
              <a:buFont typeface="Courier New"/>
              <a:buChar char="o"/>
            </a:pPr>
            <a: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Ugotavljanje in zagotavljanje kakovosti VIZ v luči želenih kurikularnih sprememb</a:t>
            </a:r>
          </a:p>
          <a:p>
            <a:pPr indent="-171450"/>
            <a:endParaRPr lang="sl-SI" sz="1425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" indent="-257175">
              <a:buFont typeface="Arial"/>
              <a:buChar char="•"/>
            </a:pPr>
            <a:r>
              <a:rPr lang="sl-SI" sz="157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8 ur usposabljanja vodij strokovnih aktivov</a:t>
            </a:r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po OE </a:t>
            </a:r>
            <a:b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10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3" indent="-214313">
              <a:buFont typeface="Arial"/>
              <a:buChar char="•"/>
            </a:pPr>
            <a:r>
              <a:rPr lang="sl-SI" sz="157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8 ur</a:t>
            </a:r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sl-SI" sz="157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usposabljanja za Platon</a:t>
            </a:r>
            <a:r>
              <a:rPr lang="sl-SI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 (dodatno) skupno usposabljanje  </a:t>
            </a:r>
            <a:b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975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pPr marL="42863" indent="-214313">
              <a:buFont typeface="Arial"/>
              <a:buChar char="•"/>
            </a:pPr>
            <a:r>
              <a:rPr lang="sl-SI" sz="1575" b="1" dirty="0">
                <a:solidFill>
                  <a:srgbClr val="002060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...</a:t>
            </a:r>
          </a:p>
          <a:p>
            <a:pPr marL="42863" indent="-214313">
              <a:buFont typeface="Arial"/>
              <a:buChar char="•"/>
            </a:pPr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D54DBD9-3529-BA82-C87C-B8B5357A7773}"/>
              </a:ext>
            </a:extLst>
          </p:cNvPr>
          <p:cNvSpPr txBox="1"/>
          <p:nvPr/>
        </p:nvSpPr>
        <p:spPr>
          <a:xfrm>
            <a:off x="29971" y="4133722"/>
            <a:ext cx="9139308" cy="3116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57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Sproti vas bomo obveščali o usposabljanjih, prijave in </a:t>
            </a:r>
            <a:r>
              <a:rPr lang="sl-SI" sz="1575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obvezna EVALVACIJA</a:t>
            </a:r>
            <a:r>
              <a:rPr lang="sl-SI" sz="1575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(tudi za danes) bo v sistemu </a:t>
            </a:r>
            <a:r>
              <a:rPr lang="sl-SI" sz="1575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KATIS!</a:t>
            </a:r>
          </a:p>
        </p:txBody>
      </p:sp>
    </p:spTree>
    <p:extLst>
      <p:ext uri="{BB962C8B-B14F-4D97-AF65-F5344CB8AC3E}">
        <p14:creationId xmlns:p14="http://schemas.microsoft.com/office/powerpoint/2010/main" val="23141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Earth's Systems and Resources - Earth Science - 11th Grade by Slidesgo">
  <a:themeElements>
    <a:clrScheme name="Simple Light">
      <a:dk1>
        <a:srgbClr val="134F5C"/>
      </a:dk1>
      <a:lt1>
        <a:srgbClr val="FFFFFF"/>
      </a:lt1>
      <a:dk2>
        <a:srgbClr val="CFE2F3"/>
      </a:dk2>
      <a:lt2>
        <a:srgbClr val="3D85C6"/>
      </a:lt2>
      <a:accent1>
        <a:srgbClr val="7BABDB"/>
      </a:accent1>
      <a:accent2>
        <a:srgbClr val="C97F31"/>
      </a:accent2>
      <a:accent3>
        <a:srgbClr val="6AA84F"/>
      </a:accent3>
      <a:accent4>
        <a:srgbClr val="3E861E"/>
      </a:accent4>
      <a:accent5>
        <a:srgbClr val="E69138"/>
      </a:accent5>
      <a:accent6>
        <a:srgbClr val="FFD966"/>
      </a:accent6>
      <a:hlink>
        <a:srgbClr val="134F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6D76EAACDA444B6F083E976773DEE" ma:contentTypeVersion="5" ma:contentTypeDescription="Create a new document." ma:contentTypeScope="" ma:versionID="b40cefa1c7981c57e8d3f7516625ddab">
  <xsd:schema xmlns:xsd="http://www.w3.org/2001/XMLSchema" xmlns:xs="http://www.w3.org/2001/XMLSchema" xmlns:p="http://schemas.microsoft.com/office/2006/metadata/properties" xmlns:ns2="771ddbd4-0a61-420c-9c5b-0516151562c9" targetNamespace="http://schemas.microsoft.com/office/2006/metadata/properties" ma:root="true" ma:fieldsID="c03624e03e050c12f14032e5b502c435" ns2:_="">
    <xsd:import namespace="771ddbd4-0a61-420c-9c5b-0516151562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ddbd4-0a61-420c-9c5b-051615156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DFC7A-C45C-4892-9BFE-275A5A3A16C4}">
  <ds:schemaRefs>
    <ds:schemaRef ds:uri="http://purl.org/dc/elements/1.1/"/>
    <ds:schemaRef ds:uri="http://schemas.microsoft.com/office/2006/metadata/properties"/>
    <ds:schemaRef ds:uri="http://purl.org/dc/terms/"/>
    <ds:schemaRef ds:uri="771ddbd4-0a61-420c-9c5b-051615156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68BA42-CBAA-45F7-B13F-35305507B213}">
  <ds:schemaRefs>
    <ds:schemaRef ds:uri="771ddbd4-0a61-420c-9c5b-0516151562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4C0FB43-6003-417C-BD0E-5F350F5A04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3439</Words>
  <Application>Microsoft Office PowerPoint</Application>
  <PresentationFormat>Diaprojekcija na zaslonu (16:9)</PresentationFormat>
  <Paragraphs>334</Paragraphs>
  <Slides>29</Slides>
  <Notes>9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37" baseType="lpstr">
      <vt:lpstr>Albert Sans</vt:lpstr>
      <vt:lpstr>Arial</vt:lpstr>
      <vt:lpstr>Calibri</vt:lpstr>
      <vt:lpstr>Courier New</vt:lpstr>
      <vt:lpstr>Manrope</vt:lpstr>
      <vt:lpstr>Symbol,Sans-Serif</vt:lpstr>
      <vt:lpstr>Times New Roman</vt:lpstr>
      <vt:lpstr>Earth's Systems and Resources - Earth Science - 11th Grade by Slidesgo</vt:lpstr>
      <vt:lpstr>Študijsko srečanje za geografijo za gimnazije in druge srednje šole</vt:lpstr>
      <vt:lpstr>PowerPointova predstavitev</vt:lpstr>
      <vt:lpstr>PowerPointova predstavitev</vt:lpstr>
      <vt:lpstr>PowerPointova predstavitev</vt:lpstr>
      <vt:lpstr>PowerPointova predstavitev</vt:lpstr>
      <vt:lpstr>Prehodi na pouk po prenovljenih UN/KZ </vt:lpstr>
      <vt:lpstr>PowerPointova predstavitev</vt:lpstr>
      <vt:lpstr>Projekt Kurikularna prenova – nove poti do znanja –  KUP (1. 8. 2025 – 31. 8. 2029) </vt:lpstr>
      <vt:lpstr>PowerPointova predstavitev</vt:lpstr>
      <vt:lpstr>Dostop do kurikularnih dokumentov</vt:lpstr>
      <vt:lpstr>PowerPointova predstavitev</vt:lpstr>
      <vt:lpstr>PowerPointova predstavitev</vt:lpstr>
      <vt:lpstr>PowerPointova predstavitev</vt:lpstr>
      <vt:lpstr>Cilji in standardi - nove skupine ciljev</vt:lpstr>
      <vt:lpstr>PowerPointova predstavitev</vt:lpstr>
      <vt:lpstr>PowerPointova predstavitev</vt:lpstr>
      <vt:lpstr>Projektno in raziskovalno delo</vt:lpstr>
      <vt:lpstr>Razmerje med fizično in družbeno geografijo</vt:lpstr>
      <vt:lpstr>Regionalna geografija</vt:lpstr>
      <vt:lpstr>Vsebinske novosti v UN</vt:lpstr>
      <vt:lpstr>PowerPointova predstavitev</vt:lpstr>
      <vt:lpstr>PowerPointova predstavitev</vt:lpstr>
      <vt:lpstr>PowerPointova predstavitev</vt:lpstr>
      <vt:lpstr>Podnebje Slovenije</vt:lpstr>
      <vt:lpstr>Podnebje Slovenije</vt:lpstr>
      <vt:lpstr>Podnebje Slovenije</vt:lpstr>
      <vt:lpstr>Regionalizacija Slovenije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ŠTUDIJSKO SREČANJE ZA GEOGRAFIJO V SREDNJIH ŠOLAH</dc:title>
  <dc:creator>Manca Poglajen</dc:creator>
  <cp:lastModifiedBy>A3</cp:lastModifiedBy>
  <cp:revision>1458</cp:revision>
  <dcterms:modified xsi:type="dcterms:W3CDTF">2025-08-18T09:28:52Z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0x010100B406D76EAACDA444B6F083E976773DEE</vt:lpwstr>
  </property>
  <property fmtid="{D5CDD505-2E9C-101B-9397-08002B2CF9AE}" pid="3" name="Order">
    <vt:r8>8200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</Properties>
</file>