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352" r:id="rId3"/>
    <p:sldId id="257" r:id="rId4"/>
    <p:sldId id="264" r:id="rId5"/>
    <p:sldId id="267" r:id="rId6"/>
    <p:sldId id="270" r:id="rId7"/>
    <p:sldId id="271" r:id="rId8"/>
    <p:sldId id="269" r:id="rId9"/>
    <p:sldId id="273" r:id="rId10"/>
    <p:sldId id="272" r:id="rId11"/>
    <p:sldId id="274" r:id="rId12"/>
    <p:sldId id="275" r:id="rId13"/>
    <p:sldId id="266" r:id="rId14"/>
    <p:sldId id="261" r:id="rId15"/>
    <p:sldId id="353" r:id="rId16"/>
    <p:sldId id="268" r:id="rId17"/>
    <p:sldId id="318" r:id="rId18"/>
    <p:sldId id="319" r:id="rId19"/>
    <p:sldId id="290" r:id="rId20"/>
    <p:sldId id="320" r:id="rId21"/>
    <p:sldId id="280" r:id="rId22"/>
    <p:sldId id="324" r:id="rId23"/>
    <p:sldId id="325" r:id="rId24"/>
    <p:sldId id="285" r:id="rId25"/>
    <p:sldId id="321" r:id="rId26"/>
    <p:sldId id="281" r:id="rId27"/>
    <p:sldId id="287" r:id="rId28"/>
    <p:sldId id="322" r:id="rId29"/>
    <p:sldId id="323" r:id="rId30"/>
    <p:sldId id="288" r:id="rId31"/>
    <p:sldId id="291" r:id="rId32"/>
    <p:sldId id="282" r:id="rId33"/>
    <p:sldId id="292" r:id="rId34"/>
    <p:sldId id="293" r:id="rId35"/>
    <p:sldId id="294" r:id="rId36"/>
    <p:sldId id="277" r:id="rId37"/>
    <p:sldId id="298" r:id="rId38"/>
    <p:sldId id="297" r:id="rId39"/>
    <p:sldId id="328" r:id="rId40"/>
    <p:sldId id="327" r:id="rId41"/>
    <p:sldId id="299" r:id="rId42"/>
    <p:sldId id="303" r:id="rId43"/>
    <p:sldId id="300" r:id="rId44"/>
    <p:sldId id="301" r:id="rId45"/>
    <p:sldId id="302" r:id="rId46"/>
    <p:sldId id="259" r:id="rId47"/>
    <p:sldId id="260" r:id="rId48"/>
    <p:sldId id="284" r:id="rId49"/>
    <p:sldId id="329" r:id="rId50"/>
    <p:sldId id="354" r:id="rId51"/>
    <p:sldId id="355" r:id="rId52"/>
    <p:sldId id="312" r:id="rId53"/>
    <p:sldId id="307" r:id="rId54"/>
    <p:sldId id="314" r:id="rId55"/>
    <p:sldId id="308" r:id="rId56"/>
    <p:sldId id="309" r:id="rId57"/>
    <p:sldId id="315" r:id="rId58"/>
    <p:sldId id="311" r:id="rId59"/>
    <p:sldId id="316" r:id="rId60"/>
    <p:sldId id="304" r:id="rId61"/>
    <p:sldId id="262" r:id="rId62"/>
    <p:sldId id="330" r:id="rId63"/>
    <p:sldId id="332" r:id="rId64"/>
    <p:sldId id="333" r:id="rId65"/>
    <p:sldId id="334" r:id="rId66"/>
    <p:sldId id="335" r:id="rId67"/>
    <p:sldId id="336" r:id="rId68"/>
    <p:sldId id="337" r:id="rId69"/>
    <p:sldId id="338" r:id="rId70"/>
    <p:sldId id="342" r:id="rId71"/>
    <p:sldId id="343" r:id="rId72"/>
    <p:sldId id="344" r:id="rId73"/>
    <p:sldId id="345" r:id="rId74"/>
    <p:sldId id="347" r:id="rId75"/>
    <p:sldId id="348" r:id="rId76"/>
    <p:sldId id="350" r:id="rId77"/>
    <p:sldId id="349" r:id="rId78"/>
    <p:sldId id="351" r:id="rId79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50" d="100"/>
          <a:sy n="50" d="100"/>
        </p:scale>
        <p:origin x="740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sl-SI"/>
              <a:t>Kliknite, če želite urediti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11FA5-DF4F-4217-893F-78F6F692EFBF}" type="datetimeFigureOut">
              <a:rPr lang="sl-SI" smtClean="0"/>
              <a:t>26. 08. 2025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88375-1FBD-450F-92BC-4EBC4CDE3CF8}" type="slidenum">
              <a:rPr lang="sl-SI" smtClean="0"/>
              <a:t>‹#›</a:t>
            </a:fld>
            <a:endParaRPr lang="sl-SI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09809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11FA5-DF4F-4217-893F-78F6F692EFBF}" type="datetimeFigureOut">
              <a:rPr lang="sl-SI" smtClean="0"/>
              <a:t>26. 08. 2025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88375-1FBD-450F-92BC-4EBC4CDE3CF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215220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11FA5-DF4F-4217-893F-78F6F692EFBF}" type="datetimeFigureOut">
              <a:rPr lang="sl-SI" smtClean="0"/>
              <a:t>26. 08. 2025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88375-1FBD-450F-92BC-4EBC4CDE3CF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4687286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11FA5-DF4F-4217-893F-78F6F692EFBF}" type="datetimeFigureOut">
              <a:rPr lang="sl-SI" smtClean="0"/>
              <a:t>26. 08. 2025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88375-1FBD-450F-92BC-4EBC4CDE3CF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643720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Glava odsek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11FA5-DF4F-4217-893F-78F6F692EFBF}" type="datetimeFigureOut">
              <a:rPr lang="sl-SI" smtClean="0"/>
              <a:t>26. 08. 2025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88375-1FBD-450F-92BC-4EBC4CDE3CF8}" type="slidenum">
              <a:rPr lang="sl-SI" smtClean="0"/>
              <a:t>‹#›</a:t>
            </a:fld>
            <a:endParaRPr lang="sl-SI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83577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11FA5-DF4F-4217-893F-78F6F692EFBF}" type="datetimeFigureOut">
              <a:rPr lang="sl-SI" smtClean="0"/>
              <a:t>26. 08. 2025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88375-1FBD-450F-92BC-4EBC4CDE3CF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6735731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11FA5-DF4F-4217-893F-78F6F692EFBF}" type="datetimeFigureOut">
              <a:rPr lang="sl-SI" smtClean="0"/>
              <a:t>26. 08. 2025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88375-1FBD-450F-92BC-4EBC4CDE3CF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18290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11FA5-DF4F-4217-893F-78F6F692EFBF}" type="datetimeFigureOut">
              <a:rPr lang="sl-SI" smtClean="0"/>
              <a:t>26. 08. 2025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88375-1FBD-450F-92BC-4EBC4CDE3CF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631866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11FA5-DF4F-4217-893F-78F6F692EFBF}" type="datetimeFigureOut">
              <a:rPr lang="sl-SI" smtClean="0"/>
              <a:t>26. 08. 2025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88375-1FBD-450F-92BC-4EBC4CDE3CF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379453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09F11FA5-DF4F-4217-893F-78F6F692EFBF}" type="datetimeFigureOut">
              <a:rPr lang="sl-SI" smtClean="0"/>
              <a:t>26. 08. 2025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0688375-1FBD-450F-92BC-4EBC4CDE3CF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18107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11FA5-DF4F-4217-893F-78F6F692EFBF}" type="datetimeFigureOut">
              <a:rPr lang="sl-SI" smtClean="0"/>
              <a:t>26. 08. 2025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88375-1FBD-450F-92BC-4EBC4CDE3CF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184486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09F11FA5-DF4F-4217-893F-78F6F692EFBF}" type="datetimeFigureOut">
              <a:rPr lang="sl-SI" smtClean="0"/>
              <a:t>26. 08. 2025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F0688375-1FBD-450F-92BC-4EBC4CDE3CF8}" type="slidenum">
              <a:rPr lang="sl-SI" smtClean="0"/>
              <a:t>‹#›</a:t>
            </a:fld>
            <a:endParaRPr lang="sl-SI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8409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Y4jZkBp6VU8" TargetMode="Externa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hyperlink" Target="https://www.youtube.com/watch?v=JDAlHqmD4ww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sv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youtube.com/watch?v=eV53o9Ec54s" TargetMode="External"/><Relationship Id="rId5" Type="http://schemas.openxmlformats.org/officeDocument/2006/relationships/image" Target="../media/image79.svg"/><Relationship Id="rId4" Type="http://schemas.openxmlformats.org/officeDocument/2006/relationships/image" Target="../media/image78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sv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sv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sv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sv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sv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sv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sv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sv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sv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gif"/><Relationship Id="rId2" Type="http://schemas.openxmlformats.org/officeDocument/2006/relationships/hyperlink" Target="mailto:Irina.mt@upr.si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jeZBesedilom 3">
            <a:extLst>
              <a:ext uri="{FF2B5EF4-FFF2-40B4-BE49-F238E27FC236}">
                <a16:creationId xmlns:a16="http://schemas.microsoft.com/office/drawing/2014/main" id="{45CABDB1-E0A0-4CCB-BFBA-47C6CFADD14D}"/>
              </a:ext>
            </a:extLst>
          </p:cNvPr>
          <p:cNvSpPr txBox="1"/>
          <p:nvPr/>
        </p:nvSpPr>
        <p:spPr>
          <a:xfrm>
            <a:off x="5478262" y="56495"/>
            <a:ext cx="345812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400" dirty="0">
                <a:solidFill>
                  <a:schemeClr val="accent2">
                    <a:lumMod val="75000"/>
                  </a:schemeClr>
                </a:solidFill>
              </a:rPr>
              <a:t>Predstavitev </a:t>
            </a:r>
            <a:endParaRPr lang="ru-RU" sz="2400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sl-SI" sz="2400" dirty="0">
                <a:solidFill>
                  <a:schemeClr val="accent2">
                    <a:lumMod val="75000"/>
                  </a:schemeClr>
                </a:solidFill>
              </a:rPr>
              <a:t>novega tematskega sklopa</a:t>
            </a:r>
            <a:endParaRPr lang="ru-RU" sz="2400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sl-SI" sz="2400" dirty="0">
                <a:solidFill>
                  <a:schemeClr val="accent2">
                    <a:lumMod val="75000"/>
                  </a:schemeClr>
                </a:solidFill>
              </a:rPr>
              <a:t> iz književnosti </a:t>
            </a:r>
          </a:p>
        </p:txBody>
      </p:sp>
      <p:sp>
        <p:nvSpPr>
          <p:cNvPr id="5" name="PoljeZBesedilom 4">
            <a:extLst>
              <a:ext uri="{FF2B5EF4-FFF2-40B4-BE49-F238E27FC236}">
                <a16:creationId xmlns:a16="http://schemas.microsoft.com/office/drawing/2014/main" id="{90C2F71B-98A6-44C0-B45E-7ED7E8D138FD}"/>
              </a:ext>
            </a:extLst>
          </p:cNvPr>
          <p:cNvSpPr txBox="1"/>
          <p:nvPr/>
        </p:nvSpPr>
        <p:spPr>
          <a:xfrm>
            <a:off x="1416225" y="1152680"/>
            <a:ext cx="935955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/>
              <a:t>Ольга Савельева. </a:t>
            </a:r>
          </a:p>
          <a:p>
            <a:r>
              <a:rPr lang="ru-RU" sz="2800" dirty="0"/>
              <a:t>Рассказ «Бутерброд с редиской», сборник рассказов </a:t>
            </a:r>
          </a:p>
          <a:p>
            <a:r>
              <a:rPr lang="ru-RU" sz="2800" dirty="0"/>
              <a:t>«Попутчица. Рассказы о жизни, которые согревают», 2018 г</a:t>
            </a:r>
            <a:r>
              <a:rPr lang="ru-RU" sz="2400" dirty="0"/>
              <a:t>.</a:t>
            </a:r>
            <a:endParaRPr lang="sl-SI" sz="2400" dirty="0"/>
          </a:p>
        </p:txBody>
      </p:sp>
      <p:sp>
        <p:nvSpPr>
          <p:cNvPr id="6" name="PoljeZBesedilom 5">
            <a:extLst>
              <a:ext uri="{FF2B5EF4-FFF2-40B4-BE49-F238E27FC236}">
                <a16:creationId xmlns:a16="http://schemas.microsoft.com/office/drawing/2014/main" id="{722D2163-BF49-4FC1-8A39-7229274BAB21}"/>
              </a:ext>
            </a:extLst>
          </p:cNvPr>
          <p:cNvSpPr txBox="1"/>
          <p:nvPr/>
        </p:nvSpPr>
        <p:spPr>
          <a:xfrm>
            <a:off x="1505026" y="3429000"/>
            <a:ext cx="7946471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/>
              <a:t>Айгуль Малахова. Рассказ «Птичий рынок», 2022 г</a:t>
            </a:r>
            <a:r>
              <a:rPr lang="ru-RU" sz="2800" i="1" dirty="0"/>
              <a:t>.</a:t>
            </a:r>
          </a:p>
          <a:p>
            <a:endParaRPr lang="sl-SI" sz="2400" dirty="0"/>
          </a:p>
        </p:txBody>
      </p:sp>
      <p:sp>
        <p:nvSpPr>
          <p:cNvPr id="10" name="Pravokotnik: zaokroženi vogali 9">
            <a:extLst>
              <a:ext uri="{FF2B5EF4-FFF2-40B4-BE49-F238E27FC236}">
                <a16:creationId xmlns:a16="http://schemas.microsoft.com/office/drawing/2014/main" id="{31950F4B-35CC-4952-8F92-4A1AEB577410}"/>
              </a:ext>
            </a:extLst>
          </p:cNvPr>
          <p:cNvSpPr/>
          <p:nvPr/>
        </p:nvSpPr>
        <p:spPr>
          <a:xfrm>
            <a:off x="21564" y="400029"/>
            <a:ext cx="5376059" cy="274674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1" name="Pravokotnik: zaokroženi vogali 10">
            <a:extLst>
              <a:ext uri="{FF2B5EF4-FFF2-40B4-BE49-F238E27FC236}">
                <a16:creationId xmlns:a16="http://schemas.microsoft.com/office/drawing/2014/main" id="{9CA3183A-ED9B-44DA-94A1-62FEA6E7EB57}"/>
              </a:ext>
            </a:extLst>
          </p:cNvPr>
          <p:cNvSpPr/>
          <p:nvPr/>
        </p:nvSpPr>
        <p:spPr>
          <a:xfrm>
            <a:off x="8706712" y="847034"/>
            <a:ext cx="2932436" cy="118164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" name="Zvezda: 4 kraki 2">
            <a:extLst>
              <a:ext uri="{FF2B5EF4-FFF2-40B4-BE49-F238E27FC236}">
                <a16:creationId xmlns:a16="http://schemas.microsoft.com/office/drawing/2014/main" id="{7D038B08-A644-4EC0-B9AC-34EAFC4CC2EE}"/>
              </a:ext>
            </a:extLst>
          </p:cNvPr>
          <p:cNvSpPr/>
          <p:nvPr/>
        </p:nvSpPr>
        <p:spPr>
          <a:xfrm>
            <a:off x="463119" y="3346055"/>
            <a:ext cx="679198" cy="733060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2" name="Zvezda: 4 kraki 11">
            <a:extLst>
              <a:ext uri="{FF2B5EF4-FFF2-40B4-BE49-F238E27FC236}">
                <a16:creationId xmlns:a16="http://schemas.microsoft.com/office/drawing/2014/main" id="{6CEDF38C-5D5B-4647-BAC5-CC609D820D64}"/>
              </a:ext>
            </a:extLst>
          </p:cNvPr>
          <p:cNvSpPr/>
          <p:nvPr/>
        </p:nvSpPr>
        <p:spPr>
          <a:xfrm>
            <a:off x="463119" y="1643849"/>
            <a:ext cx="679198" cy="733060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3" name="Pravokotnik: zaokroženi vogali 12">
            <a:extLst>
              <a:ext uri="{FF2B5EF4-FFF2-40B4-BE49-F238E27FC236}">
                <a16:creationId xmlns:a16="http://schemas.microsoft.com/office/drawing/2014/main" id="{E6AD1272-A26F-4896-86EE-DFC6830F10DF}"/>
              </a:ext>
            </a:extLst>
          </p:cNvPr>
          <p:cNvSpPr/>
          <p:nvPr/>
        </p:nvSpPr>
        <p:spPr>
          <a:xfrm>
            <a:off x="8706712" y="1054205"/>
            <a:ext cx="2932436" cy="118164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08593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3" grpId="0" animBg="1"/>
      <p:bldP spid="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B1FA0F15-DD7F-4D89-BB28-48AE831414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837" y="77492"/>
            <a:ext cx="5071786" cy="7088694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717DC2C2-F159-4CEC-AB2D-1CE39B25EF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3154" y="1875934"/>
            <a:ext cx="3457852" cy="2207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1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9322618B-D833-4ED6-B7EB-ADA8EBA663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1270" y="1539932"/>
            <a:ext cx="6636901" cy="2932056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87EFEDDB-B297-425F-8CCE-6CD25ECBF8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81" y="-29665"/>
            <a:ext cx="4751406" cy="6887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975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4F359885-C9D0-409D-9F41-094E1BA23B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34301" cy="6956984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664DBB27-BA85-4B20-AC3E-BFB9180D1A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5788" y="173682"/>
            <a:ext cx="6329975" cy="5369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745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jeZBesedilom 6">
            <a:extLst>
              <a:ext uri="{FF2B5EF4-FFF2-40B4-BE49-F238E27FC236}">
                <a16:creationId xmlns:a16="http://schemas.microsoft.com/office/drawing/2014/main" id="{3E8A059F-ABE2-4A42-903E-49A1C6841521}"/>
              </a:ext>
            </a:extLst>
          </p:cNvPr>
          <p:cNvSpPr txBox="1"/>
          <p:nvPr/>
        </p:nvSpPr>
        <p:spPr>
          <a:xfrm>
            <a:off x="3021081" y="777600"/>
            <a:ext cx="8766445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Roboto" panose="02000000000000000000" pitchFamily="2" charset="0"/>
                <a:ea typeface="Roboto" panose="02000000000000000000" pitchFamily="2" charset="0"/>
              </a:rPr>
              <a:t>«Мои герои - это всегда обычные люди и реальные истории. Они произошли с обычными людьми,</a:t>
            </a:r>
            <a:r>
              <a:rPr lang="it-IT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ru-RU" sz="2400" dirty="0">
                <a:latin typeface="Roboto" panose="02000000000000000000" pitchFamily="2" charset="0"/>
                <a:ea typeface="Roboto" panose="02000000000000000000" pitchFamily="2" charset="0"/>
              </a:rPr>
              <a:t>такими как ты, я, как люди вокруг».  </a:t>
            </a:r>
          </a:p>
          <a:p>
            <a:r>
              <a:rPr lang="ru-RU" sz="2400" dirty="0">
                <a:latin typeface="Roboto" panose="02000000000000000000" pitchFamily="2" charset="0"/>
                <a:ea typeface="Roboto" panose="02000000000000000000" pitchFamily="2" charset="0"/>
              </a:rPr>
              <a:t>Что-то реальное, будничное,  небольшое и очень конкретное. </a:t>
            </a:r>
          </a:p>
          <a:p>
            <a:r>
              <a:rPr lang="ru-RU" sz="2400" dirty="0">
                <a:latin typeface="Roboto" panose="02000000000000000000" pitchFamily="2" charset="0"/>
                <a:ea typeface="Roboto" panose="02000000000000000000" pitchFamily="2" charset="0"/>
              </a:rPr>
              <a:t>Но за этим скрывается что-то большое и важное.</a:t>
            </a:r>
          </a:p>
          <a:p>
            <a:r>
              <a:rPr lang="ru-RU" sz="2400" b="1" dirty="0"/>
              <a:t>Из любой будничной ситуации извлекаю смыслы, которые гораздо глубже.</a:t>
            </a:r>
            <a:endParaRPr lang="sl-SI" sz="2400" b="1" dirty="0"/>
          </a:p>
          <a:p>
            <a:endParaRPr lang="ru-RU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" name="PoljeZBesedilom 2">
            <a:extLst>
              <a:ext uri="{FF2B5EF4-FFF2-40B4-BE49-F238E27FC236}">
                <a16:creationId xmlns:a16="http://schemas.microsoft.com/office/drawing/2014/main" id="{AC291F18-D513-43E4-BE77-0A254002F084}"/>
              </a:ext>
            </a:extLst>
          </p:cNvPr>
          <p:cNvSpPr txBox="1"/>
          <p:nvPr/>
        </p:nvSpPr>
        <p:spPr>
          <a:xfrm>
            <a:off x="3021081" y="5194139"/>
            <a:ext cx="101719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Я это эти смыслы подсматриваю, утаскиваю в норку </a:t>
            </a:r>
          </a:p>
          <a:p>
            <a:r>
              <a:rPr lang="ru-RU" sz="2400" dirty="0"/>
              <a:t>и их превращаю в </a:t>
            </a:r>
            <a:r>
              <a:rPr lang="ru-RU" sz="2400" b="1" dirty="0"/>
              <a:t>рассказы–зеркала.</a:t>
            </a:r>
          </a:p>
          <a:p>
            <a:endParaRPr lang="ru-RU" sz="2400" dirty="0"/>
          </a:p>
        </p:txBody>
      </p:sp>
      <p:sp>
        <p:nvSpPr>
          <p:cNvPr id="11" name="Pravokotnik 10">
            <a:extLst>
              <a:ext uri="{FF2B5EF4-FFF2-40B4-BE49-F238E27FC236}">
                <a16:creationId xmlns:a16="http://schemas.microsoft.com/office/drawing/2014/main" id="{005AE089-47C6-4505-B954-585C2A6583D5}"/>
              </a:ext>
            </a:extLst>
          </p:cNvPr>
          <p:cNvSpPr/>
          <p:nvPr/>
        </p:nvSpPr>
        <p:spPr>
          <a:xfrm>
            <a:off x="2733735" y="-26555"/>
            <a:ext cx="481753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Как читать Савельеву</a:t>
            </a:r>
            <a:endParaRPr lang="sl-SI" sz="4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6CFC6087-5D62-4A2B-BE86-AF555A295C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325" y="3501512"/>
            <a:ext cx="2183410" cy="1726928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26AB1298-5021-45ED-A234-144910F274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0349" y="3524010"/>
            <a:ext cx="2162827" cy="1528895"/>
          </a:xfrm>
          <a:prstGeom prst="rect">
            <a:avLst/>
          </a:prstGeom>
        </p:spPr>
      </p:pic>
      <p:sp>
        <p:nvSpPr>
          <p:cNvPr id="6" name="Puščica: desno 5">
            <a:extLst>
              <a:ext uri="{FF2B5EF4-FFF2-40B4-BE49-F238E27FC236}">
                <a16:creationId xmlns:a16="http://schemas.microsoft.com/office/drawing/2014/main" id="{133E9887-892A-4A7F-B4AA-76A78426208A}"/>
              </a:ext>
            </a:extLst>
          </p:cNvPr>
          <p:cNvSpPr/>
          <p:nvPr/>
        </p:nvSpPr>
        <p:spPr>
          <a:xfrm rot="5400000">
            <a:off x="5239200" y="4077324"/>
            <a:ext cx="932549" cy="9810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l-SI"/>
          </a:p>
        </p:txBody>
      </p:sp>
      <p:pic>
        <p:nvPicPr>
          <p:cNvPr id="14" name="Slika 13">
            <a:extLst>
              <a:ext uri="{FF2B5EF4-FFF2-40B4-BE49-F238E27FC236}">
                <a16:creationId xmlns:a16="http://schemas.microsoft.com/office/drawing/2014/main" id="{AD49A265-2C2F-46B8-AB5D-1C0DE27368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41" y="0"/>
            <a:ext cx="2581917" cy="2545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838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>
            <a:extLst>
              <a:ext uri="{FF2B5EF4-FFF2-40B4-BE49-F238E27FC236}">
                <a16:creationId xmlns:a16="http://schemas.microsoft.com/office/drawing/2014/main" id="{25657850-04EE-451A-8720-B42C373D898C}"/>
              </a:ext>
            </a:extLst>
          </p:cNvPr>
          <p:cNvSpPr txBox="1"/>
          <p:nvPr/>
        </p:nvSpPr>
        <p:spPr>
          <a:xfrm>
            <a:off x="1355215" y="651628"/>
            <a:ext cx="9481570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3200" dirty="0"/>
              <a:t>Любая грязь, в которую мы падаем, всегда </a:t>
            </a:r>
            <a:r>
              <a:rPr lang="ru-RU" sz="3200" b="1" dirty="0"/>
              <a:t>лечебная</a:t>
            </a:r>
            <a:r>
              <a:rPr lang="ru-RU" sz="2400" dirty="0"/>
              <a:t>.</a:t>
            </a:r>
            <a:endParaRPr lang="sl-SI" sz="2400" dirty="0"/>
          </a:p>
        </p:txBody>
      </p:sp>
      <p:sp>
        <p:nvSpPr>
          <p:cNvPr id="3" name="PoljeZBesedilom 2">
            <a:extLst>
              <a:ext uri="{FF2B5EF4-FFF2-40B4-BE49-F238E27FC236}">
                <a16:creationId xmlns:a16="http://schemas.microsoft.com/office/drawing/2014/main" id="{0E515A22-A62E-4CA5-B063-54D787C81DCE}"/>
              </a:ext>
            </a:extLst>
          </p:cNvPr>
          <p:cNvSpPr txBox="1"/>
          <p:nvPr/>
        </p:nvSpPr>
        <p:spPr>
          <a:xfrm>
            <a:off x="1167403" y="4354996"/>
            <a:ext cx="11333808" cy="10772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3200" dirty="0"/>
              <a:t>Маленькое чудо... Это надо научиться создавать сами для себя.</a:t>
            </a:r>
            <a:endParaRPr lang="it-IT" sz="3200" dirty="0"/>
          </a:p>
          <a:p>
            <a:r>
              <a:rPr lang="ru-RU" sz="3200" dirty="0"/>
              <a:t>Там просто невероятная энергия!</a:t>
            </a:r>
            <a:endParaRPr lang="sl-SI" sz="3200" dirty="0"/>
          </a:p>
        </p:txBody>
      </p:sp>
      <p:pic>
        <p:nvPicPr>
          <p:cNvPr id="5" name="Grafika 4" descr="Vedro in lopatka">
            <a:extLst>
              <a:ext uri="{FF2B5EF4-FFF2-40B4-BE49-F238E27FC236}">
                <a16:creationId xmlns:a16="http://schemas.microsoft.com/office/drawing/2014/main" id="{A2C1D4A0-6B20-4359-B703-4E6FED3D31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4280055"/>
            <a:ext cx="1701279" cy="1701279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37A9B14F-715F-490A-9C9E-29D917072D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5215" y="1151825"/>
            <a:ext cx="3410426" cy="2972215"/>
          </a:xfrm>
          <a:prstGeom prst="rect">
            <a:avLst/>
          </a:prstGeom>
        </p:spPr>
      </p:pic>
      <p:sp>
        <p:nvSpPr>
          <p:cNvPr id="4" name="Pravokotnik 3">
            <a:extLst>
              <a:ext uri="{FF2B5EF4-FFF2-40B4-BE49-F238E27FC236}">
                <a16:creationId xmlns:a16="http://schemas.microsoft.com/office/drawing/2014/main" id="{D4564CB3-D67D-42D5-9C9F-592C54A3106F}"/>
              </a:ext>
            </a:extLst>
          </p:cNvPr>
          <p:cNvSpPr/>
          <p:nvPr/>
        </p:nvSpPr>
        <p:spPr>
          <a:xfrm>
            <a:off x="6096000" y="5283042"/>
            <a:ext cx="58986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Рекламирую добро</a:t>
            </a:r>
            <a:endParaRPr lang="sl-SI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10850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1C7ECB4-2BEF-4097-9B96-F28F513AE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516" y="118087"/>
            <a:ext cx="10058400" cy="1450757"/>
          </a:xfrm>
        </p:spPr>
        <p:txBody>
          <a:bodyPr/>
          <a:lstStyle/>
          <a:p>
            <a:r>
              <a:rPr lang="ru-RU" dirty="0"/>
              <a:t>Интервью с Ольгой Савельевой</a:t>
            </a:r>
            <a:endParaRPr lang="sl-SI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3EBAF5A8-3C58-4860-B440-0BF91C2451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9064" y="1855558"/>
            <a:ext cx="3476431" cy="1859486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245EDE86-7ADB-4C92-9F0A-F1C0664298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2384" y="4354338"/>
            <a:ext cx="3363111" cy="1859485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E9118DEA-B00B-42DE-BB6C-194A5C6B33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516" y="1693151"/>
            <a:ext cx="5794692" cy="3223083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663BFADB-1675-4618-827D-C6C8DF1578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516" y="4916234"/>
            <a:ext cx="1436459" cy="1436459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FD85D45A-D9AA-40D6-A583-F679C02CBD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3916" y="1841554"/>
            <a:ext cx="1408287" cy="1408287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E3635353-648B-4AD2-BEE8-02C56CAC24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4646" y="4282821"/>
            <a:ext cx="1317879" cy="1317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701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CCEB43BA-B40A-49BF-80F7-1C2A4ED2E6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1" y="2637098"/>
            <a:ext cx="3669239" cy="3669239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96BA0EAB-1992-4A97-B004-417779D908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67286" cy="6858000"/>
          </a:xfrm>
          <a:prstGeom prst="rect">
            <a:avLst/>
          </a:prstGeom>
        </p:spPr>
      </p:pic>
      <p:sp>
        <p:nvSpPr>
          <p:cNvPr id="2" name="Drsenje: vodoravno 1">
            <a:extLst>
              <a:ext uri="{FF2B5EF4-FFF2-40B4-BE49-F238E27FC236}">
                <a16:creationId xmlns:a16="http://schemas.microsoft.com/office/drawing/2014/main" id="{D63ED38B-78D7-4761-B154-90B0BD26229C}"/>
              </a:ext>
            </a:extLst>
          </p:cNvPr>
          <p:cNvSpPr/>
          <p:nvPr/>
        </p:nvSpPr>
        <p:spPr>
          <a:xfrm>
            <a:off x="5214937" y="0"/>
            <a:ext cx="3557587" cy="2637098"/>
          </a:xfrm>
          <a:prstGeom prst="horizontalScroll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/>
              <a:t>Рассказы о жизни, </a:t>
            </a:r>
          </a:p>
          <a:p>
            <a:pPr algn="ctr"/>
            <a:r>
              <a:rPr lang="ru-RU" sz="2800" dirty="0"/>
              <a:t>которые согревают</a:t>
            </a:r>
            <a:endParaRPr lang="sl-SI" sz="2800" dirty="0"/>
          </a:p>
        </p:txBody>
      </p:sp>
      <p:pic>
        <p:nvPicPr>
          <p:cNvPr id="4" name="Grafika 3" descr="Čaj">
            <a:extLst>
              <a:ext uri="{FF2B5EF4-FFF2-40B4-BE49-F238E27FC236}">
                <a16:creationId xmlns:a16="http://schemas.microsoft.com/office/drawing/2014/main" id="{F681C55C-E6B6-4A0D-A0F9-2FC9304D58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72524" y="551663"/>
            <a:ext cx="1433513" cy="1433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0455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>
            <a:extLst>
              <a:ext uri="{FF2B5EF4-FFF2-40B4-BE49-F238E27FC236}">
                <a16:creationId xmlns:a16="http://schemas.microsoft.com/office/drawing/2014/main" id="{B48DEA5B-A016-47BE-907C-7D4606A8EE8C}"/>
              </a:ext>
            </a:extLst>
          </p:cNvPr>
          <p:cNvSpPr/>
          <p:nvPr/>
        </p:nvSpPr>
        <p:spPr>
          <a:xfrm>
            <a:off x="67737" y="884770"/>
            <a:ext cx="7370011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0" i="0" dirty="0">
                <a:effectLst/>
                <a:highlight>
                  <a:srgbClr val="FFFF00"/>
                </a:highlight>
                <a:latin typeface="Fira Sans" panose="020B0503050000020004" pitchFamily="34" charset="0"/>
              </a:rPr>
              <a:t>Мне кажется, Бог выбрал меня тренажером.</a:t>
            </a:r>
          </a:p>
          <a:p>
            <a:pPr algn="just"/>
            <a:endParaRPr lang="ru-RU" sz="2400" b="0" i="0" dirty="0">
              <a:effectLst/>
              <a:highlight>
                <a:srgbClr val="FFFF00"/>
              </a:highlight>
              <a:latin typeface="Fira Sans" panose="020B0503050000020004" pitchFamily="34" charset="0"/>
            </a:endParaRPr>
          </a:p>
          <a:p>
            <a:pPr algn="just"/>
            <a:r>
              <a:rPr lang="ru-RU" sz="2400" b="0" i="0" dirty="0">
                <a:effectLst/>
                <a:highlight>
                  <a:srgbClr val="FFFF00"/>
                </a:highlight>
                <a:latin typeface="Fira Sans" panose="020B0503050000020004" pitchFamily="34" charset="0"/>
              </a:rPr>
              <a:t>Он придумал испытания, которые нужно пережить, чтобы потом, когда все будет позади, я могла отдышаться и оглянуться назад на пройденную трассу сложностей, каждое препятствие на которой состоит из слез, неврозов, тревог, псориазов, бессонниц, нервов и искусанных в кровь губ, осознать какую-то новую истину и, окрыленная этим знанием, идти по жизни. </a:t>
            </a:r>
            <a:r>
              <a:rPr lang="ru-RU" sz="2400" b="0" i="0" dirty="0">
                <a:effectLst/>
                <a:latin typeface="Fira Sans" panose="020B0503050000020004" pitchFamily="34" charset="0"/>
              </a:rPr>
              <a:t>Мне сразу хочется писать о своих открытиях. </a:t>
            </a:r>
            <a:r>
              <a:rPr lang="ru-RU" sz="2400" b="0" i="0" dirty="0">
                <a:effectLst/>
                <a:highlight>
                  <a:srgbClr val="FFFF00"/>
                </a:highlight>
                <a:latin typeface="Fira Sans" panose="020B0503050000020004" pitchFamily="34" charset="0"/>
              </a:rPr>
              <a:t>Будто я что-то поняла, и этим знанием необходимо поделиться.</a:t>
            </a:r>
          </a:p>
          <a:p>
            <a:pPr algn="just"/>
            <a:endParaRPr lang="ru-RU" sz="2000" b="0" i="0" dirty="0">
              <a:effectLst/>
              <a:latin typeface="Fira Sans" panose="020B0503050000020004" pitchFamily="34" charset="0"/>
            </a:endParaRPr>
          </a:p>
          <a:p>
            <a:pPr algn="just"/>
            <a:endParaRPr lang="ru-RU" b="0" i="0" dirty="0">
              <a:effectLst/>
              <a:latin typeface="Fira Sans" panose="020B0503050000020004" pitchFamily="34" charset="0"/>
            </a:endParaRP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420169E9-A088-4170-A0F5-7CD241BCAE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6888" y="580320"/>
            <a:ext cx="4477375" cy="6087325"/>
          </a:xfrm>
          <a:prstGeom prst="rect">
            <a:avLst/>
          </a:prstGeom>
        </p:spPr>
      </p:pic>
      <p:sp>
        <p:nvSpPr>
          <p:cNvPr id="8" name="Pravokotnik 7">
            <a:extLst>
              <a:ext uri="{FF2B5EF4-FFF2-40B4-BE49-F238E27FC236}">
                <a16:creationId xmlns:a16="http://schemas.microsoft.com/office/drawing/2014/main" id="{9DE11CE7-CD3C-42C0-863E-FF52D1AF08E8}"/>
              </a:ext>
            </a:extLst>
          </p:cNvPr>
          <p:cNvSpPr/>
          <p:nvPr/>
        </p:nvSpPr>
        <p:spPr>
          <a:xfrm>
            <a:off x="67737" y="-162630"/>
            <a:ext cx="251049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Введение</a:t>
            </a:r>
            <a:endParaRPr lang="sl-SI" sz="4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159933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F393865B-C63F-49BB-80C9-1B7DFA4E2D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579" y="106352"/>
            <a:ext cx="2924659" cy="3071812"/>
          </a:xfrm>
          <a:prstGeom prst="rect">
            <a:avLst/>
          </a:prstGeom>
        </p:spPr>
      </p:pic>
      <p:sp>
        <p:nvSpPr>
          <p:cNvPr id="4" name="Pravokotnik 3">
            <a:extLst>
              <a:ext uri="{FF2B5EF4-FFF2-40B4-BE49-F238E27FC236}">
                <a16:creationId xmlns:a16="http://schemas.microsoft.com/office/drawing/2014/main" id="{FF7E7F0B-3646-4B3B-AF2B-64EC9CC9BC80}"/>
              </a:ext>
            </a:extLst>
          </p:cNvPr>
          <p:cNvSpPr/>
          <p:nvPr/>
        </p:nvSpPr>
        <p:spPr>
          <a:xfrm>
            <a:off x="3043238" y="106352"/>
            <a:ext cx="873491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highlight>
                  <a:srgbClr val="FFFF00"/>
                </a:highlight>
                <a:latin typeface="Fira Sans" panose="020B0503050000020004" pitchFamily="34" charset="0"/>
              </a:rPr>
              <a:t>Я очень часто слышу от читателей две вдохновляющие меня фразы: «Оля, Вы написали про меня» и «Я не знала, как поступить, а тут Ваш текст, и он как знак. Теперь я знаю, что делать».</a:t>
            </a:r>
          </a:p>
          <a:p>
            <a:pPr algn="just"/>
            <a:endParaRPr lang="ru-RU" sz="2400" dirty="0">
              <a:highlight>
                <a:srgbClr val="FFFF00"/>
              </a:highlight>
              <a:latin typeface="Fira Sans" panose="020B0503050000020004" pitchFamily="34" charset="0"/>
            </a:endParaRPr>
          </a:p>
          <a:p>
            <a:pPr algn="just"/>
            <a:r>
              <a:rPr lang="ru-RU" sz="2400" dirty="0">
                <a:highlight>
                  <a:srgbClr val="FFFF00"/>
                </a:highlight>
                <a:latin typeface="Fira Sans" panose="020B0503050000020004" pitchFamily="34" charset="0"/>
              </a:rPr>
              <a:t>После этого у меня внутри поднимается флажок с надписью: «Не зря», и хочется написать еще много нужных и полезных текстов.</a:t>
            </a:r>
          </a:p>
          <a:p>
            <a:pPr algn="just"/>
            <a:endParaRPr lang="ru-RU" sz="2400" dirty="0">
              <a:latin typeface="Fira Sans" panose="020B0503050000020004" pitchFamily="34" charset="0"/>
            </a:endParaRPr>
          </a:p>
          <a:p>
            <a:pPr algn="just"/>
            <a:r>
              <a:rPr lang="ru-RU" sz="2400" dirty="0">
                <a:latin typeface="Fira Sans" panose="020B0503050000020004" pitchFamily="34" charset="0"/>
              </a:rPr>
              <a:t>В этой книге я собрала коллекцию эмоциональных, ярких и добрых рассказов. Все это случилось со мной, моей семьей или близкими людьми.</a:t>
            </a:r>
          </a:p>
        </p:txBody>
      </p:sp>
    </p:spTree>
    <p:extLst>
      <p:ext uri="{BB962C8B-B14F-4D97-AF65-F5344CB8AC3E}">
        <p14:creationId xmlns:p14="http://schemas.microsoft.com/office/powerpoint/2010/main" val="10211073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>
            <a:extLst>
              <a:ext uri="{FF2B5EF4-FFF2-40B4-BE49-F238E27FC236}">
                <a16:creationId xmlns:a16="http://schemas.microsoft.com/office/drawing/2014/main" id="{F5912045-2103-4D08-B9D5-67B690C8A339}"/>
              </a:ext>
            </a:extLst>
          </p:cNvPr>
          <p:cNvSpPr/>
          <p:nvPr/>
        </p:nvSpPr>
        <p:spPr>
          <a:xfrm>
            <a:off x="463090" y="2166818"/>
            <a:ext cx="11728910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0" i="0" dirty="0">
                <a:effectLst/>
                <a:highlight>
                  <a:srgbClr val="FFFF00"/>
                </a:highlight>
                <a:latin typeface="Fira Sans" panose="020B0503050000020004" pitchFamily="34" charset="0"/>
              </a:rPr>
              <a:t>Каждый рассказ – не просто рассказ. Это маленький тренажер для души. Таблетка добра</a:t>
            </a:r>
            <a:r>
              <a:rPr lang="ru-RU" sz="2400" b="0" i="0" dirty="0">
                <a:effectLst/>
                <a:latin typeface="Fira Sans" panose="020B0503050000020004" pitchFamily="34" charset="0"/>
              </a:rPr>
              <a:t>. И даже если главный герой – не очевидно положительная личность, или описанные события тревожны и неоднозначны, то </a:t>
            </a:r>
            <a:r>
              <a:rPr lang="ru-RU" sz="2400" b="0" i="0" dirty="0">
                <a:effectLst/>
                <a:highlight>
                  <a:srgbClr val="FFFF00"/>
                </a:highlight>
                <a:latin typeface="Fira Sans" panose="020B0503050000020004" pitchFamily="34" charset="0"/>
              </a:rPr>
              <a:t>все равно к кульминации долгожданное солнце взойдет на горизонте.</a:t>
            </a:r>
          </a:p>
          <a:p>
            <a:endParaRPr lang="ru-RU" sz="2400" b="0" i="0" dirty="0">
              <a:effectLst/>
              <a:latin typeface="Fira Sans" panose="020B0503050000020004" pitchFamily="34" charset="0"/>
            </a:endParaRPr>
          </a:p>
          <a:p>
            <a:r>
              <a:rPr lang="ru-RU" sz="2400" b="0" i="0" dirty="0">
                <a:effectLst/>
                <a:latin typeface="Fira Sans" panose="020B0503050000020004" pitchFamily="34" charset="0"/>
              </a:rPr>
              <a:t>Многие из этих эссе прошли проверку качества. Они были опубликованы в моем блоге и получили мощный фидбэк от замотивированных ими на хорошие поступки людей.</a:t>
            </a:r>
          </a:p>
          <a:p>
            <a:endParaRPr lang="ru-RU" sz="2400" b="0" i="0" dirty="0">
              <a:effectLst/>
              <a:latin typeface="Fira Sans" panose="020B0503050000020004" pitchFamily="34" charset="0"/>
            </a:endParaRPr>
          </a:p>
          <a:p>
            <a:r>
              <a:rPr lang="ru-RU" sz="2400" b="0" i="0" dirty="0">
                <a:effectLst/>
                <a:highlight>
                  <a:srgbClr val="FFFF00"/>
                </a:highlight>
                <a:latin typeface="Fira Sans" panose="020B0503050000020004" pitchFamily="34" charset="0"/>
              </a:rPr>
              <a:t>Я поняла, что мы живем в </a:t>
            </a:r>
            <a:r>
              <a:rPr lang="ru-RU" sz="2400" b="1" i="0" dirty="0">
                <a:effectLst/>
                <a:highlight>
                  <a:srgbClr val="FFFF00"/>
                </a:highlight>
                <a:latin typeface="Fira Sans" panose="020B0503050000020004" pitchFamily="34" charset="0"/>
              </a:rPr>
              <a:t>дефиците добра </a:t>
            </a:r>
            <a:r>
              <a:rPr lang="ru-RU" sz="2400" b="0" i="0" dirty="0">
                <a:effectLst/>
                <a:highlight>
                  <a:srgbClr val="FFFF00"/>
                </a:highlight>
                <a:latin typeface="Fira Sans" panose="020B0503050000020004" pitchFamily="34" charset="0"/>
              </a:rPr>
              <a:t>и </a:t>
            </a:r>
            <a:r>
              <a:rPr lang="ru-RU" sz="2400" b="1" i="0" dirty="0">
                <a:effectLst/>
                <a:highlight>
                  <a:srgbClr val="FFFF00"/>
                </a:highlight>
                <a:latin typeface="Fira Sans" panose="020B0503050000020004" pitchFamily="34" charset="0"/>
              </a:rPr>
              <a:t>вдохновения</a:t>
            </a:r>
            <a:r>
              <a:rPr lang="ru-RU" sz="2400" b="0" i="0" dirty="0">
                <a:effectLst/>
                <a:highlight>
                  <a:srgbClr val="FFFF00"/>
                </a:highlight>
                <a:latin typeface="Fira Sans" panose="020B0503050000020004" pitchFamily="34" charset="0"/>
              </a:rPr>
              <a:t>, именно поэтому так важно иметь дома </a:t>
            </a:r>
            <a:r>
              <a:rPr lang="ru-RU" sz="2400" b="1" i="0" dirty="0">
                <a:effectLst/>
                <a:highlight>
                  <a:srgbClr val="FFFF00"/>
                </a:highlight>
                <a:latin typeface="Fira Sans" panose="020B0503050000020004" pitchFamily="34" charset="0"/>
              </a:rPr>
              <a:t>концентрированный источник положительных эмоций.</a:t>
            </a:r>
          </a:p>
          <a:p>
            <a:endParaRPr lang="ru-RU" b="0" i="0" dirty="0">
              <a:effectLst/>
              <a:latin typeface="Fira Sans" panose="020B0503050000020004" pitchFamily="34" charset="0"/>
            </a:endParaRP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2B41CDC1-2AF0-4E26-BC22-2E5E221B63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1836" y="-100448"/>
            <a:ext cx="4220164" cy="2267266"/>
          </a:xfrm>
          <a:prstGeom prst="rect">
            <a:avLst/>
          </a:prstGeom>
        </p:spPr>
      </p:pic>
      <p:sp>
        <p:nvSpPr>
          <p:cNvPr id="6" name="Pravokotnik: zaokroženi vogali 5">
            <a:extLst>
              <a:ext uri="{FF2B5EF4-FFF2-40B4-BE49-F238E27FC236}">
                <a16:creationId xmlns:a16="http://schemas.microsoft.com/office/drawing/2014/main" id="{0295EEC8-53AA-4371-8BFD-A44B0092E689}"/>
              </a:ext>
            </a:extLst>
          </p:cNvPr>
          <p:cNvSpPr/>
          <p:nvPr/>
        </p:nvSpPr>
        <p:spPr>
          <a:xfrm>
            <a:off x="1843088" y="1685925"/>
            <a:ext cx="6128748" cy="3571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5982428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jeZBesedilom 3">
            <a:extLst>
              <a:ext uri="{FF2B5EF4-FFF2-40B4-BE49-F238E27FC236}">
                <a16:creationId xmlns:a16="http://schemas.microsoft.com/office/drawing/2014/main" id="{45CABDB1-E0A0-4CCB-BFBA-47C6CFADD14D}"/>
              </a:ext>
            </a:extLst>
          </p:cNvPr>
          <p:cNvSpPr txBox="1"/>
          <p:nvPr/>
        </p:nvSpPr>
        <p:spPr>
          <a:xfrm>
            <a:off x="5478262" y="56495"/>
            <a:ext cx="345812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400" dirty="0">
                <a:solidFill>
                  <a:schemeClr val="accent2">
                    <a:lumMod val="75000"/>
                  </a:schemeClr>
                </a:solidFill>
              </a:rPr>
              <a:t>Predstavitev </a:t>
            </a:r>
            <a:endParaRPr lang="ru-RU" sz="2400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sl-SI" sz="2400" dirty="0">
                <a:solidFill>
                  <a:schemeClr val="accent2">
                    <a:lumMod val="75000"/>
                  </a:schemeClr>
                </a:solidFill>
              </a:rPr>
              <a:t>novega tematskega sklopa</a:t>
            </a:r>
            <a:endParaRPr lang="ru-RU" sz="2400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sl-SI" sz="2400" dirty="0">
                <a:solidFill>
                  <a:schemeClr val="accent2">
                    <a:lumMod val="75000"/>
                  </a:schemeClr>
                </a:solidFill>
              </a:rPr>
              <a:t> iz književnosti </a:t>
            </a:r>
          </a:p>
        </p:txBody>
      </p:sp>
      <p:sp>
        <p:nvSpPr>
          <p:cNvPr id="5" name="PoljeZBesedilom 4">
            <a:extLst>
              <a:ext uri="{FF2B5EF4-FFF2-40B4-BE49-F238E27FC236}">
                <a16:creationId xmlns:a16="http://schemas.microsoft.com/office/drawing/2014/main" id="{90C2F71B-98A6-44C0-B45E-7ED7E8D138FD}"/>
              </a:ext>
            </a:extLst>
          </p:cNvPr>
          <p:cNvSpPr txBox="1"/>
          <p:nvPr/>
        </p:nvSpPr>
        <p:spPr>
          <a:xfrm>
            <a:off x="1365425" y="1643849"/>
            <a:ext cx="55610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/>
              <a:t>Краткое представление творчества</a:t>
            </a:r>
            <a:endParaRPr lang="sl-SI" sz="2400" dirty="0"/>
          </a:p>
        </p:txBody>
      </p:sp>
      <p:sp>
        <p:nvSpPr>
          <p:cNvPr id="6" name="PoljeZBesedilom 5">
            <a:extLst>
              <a:ext uri="{FF2B5EF4-FFF2-40B4-BE49-F238E27FC236}">
                <a16:creationId xmlns:a16="http://schemas.microsoft.com/office/drawing/2014/main" id="{722D2163-BF49-4FC1-8A39-7229274BAB21}"/>
              </a:ext>
            </a:extLst>
          </p:cNvPr>
          <p:cNvSpPr txBox="1"/>
          <p:nvPr/>
        </p:nvSpPr>
        <p:spPr>
          <a:xfrm>
            <a:off x="1436730" y="2536448"/>
            <a:ext cx="7288727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/>
              <a:t>Пролистать текст</a:t>
            </a:r>
            <a:r>
              <a:rPr lang="ru-RU" sz="2800"/>
              <a:t>: комментированное </a:t>
            </a:r>
            <a:r>
              <a:rPr lang="ru-RU" sz="2800" dirty="0"/>
              <a:t>чтение</a:t>
            </a:r>
            <a:endParaRPr lang="ru-RU" sz="2800" i="1" dirty="0"/>
          </a:p>
          <a:p>
            <a:endParaRPr lang="sl-SI" sz="2400" dirty="0"/>
          </a:p>
        </p:txBody>
      </p:sp>
      <p:sp>
        <p:nvSpPr>
          <p:cNvPr id="10" name="Pravokotnik: zaokroženi vogali 9">
            <a:extLst>
              <a:ext uri="{FF2B5EF4-FFF2-40B4-BE49-F238E27FC236}">
                <a16:creationId xmlns:a16="http://schemas.microsoft.com/office/drawing/2014/main" id="{31950F4B-35CC-4952-8F92-4A1AEB577410}"/>
              </a:ext>
            </a:extLst>
          </p:cNvPr>
          <p:cNvSpPr/>
          <p:nvPr/>
        </p:nvSpPr>
        <p:spPr>
          <a:xfrm>
            <a:off x="21564" y="400029"/>
            <a:ext cx="5376059" cy="274674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1" name="Pravokotnik: zaokroženi vogali 10">
            <a:extLst>
              <a:ext uri="{FF2B5EF4-FFF2-40B4-BE49-F238E27FC236}">
                <a16:creationId xmlns:a16="http://schemas.microsoft.com/office/drawing/2014/main" id="{9CA3183A-ED9B-44DA-94A1-62FEA6E7EB57}"/>
              </a:ext>
            </a:extLst>
          </p:cNvPr>
          <p:cNvSpPr/>
          <p:nvPr/>
        </p:nvSpPr>
        <p:spPr>
          <a:xfrm>
            <a:off x="8706712" y="847034"/>
            <a:ext cx="2932436" cy="118164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" name="Zvezda: 4 kraki 2">
            <a:extLst>
              <a:ext uri="{FF2B5EF4-FFF2-40B4-BE49-F238E27FC236}">
                <a16:creationId xmlns:a16="http://schemas.microsoft.com/office/drawing/2014/main" id="{7D038B08-A644-4EC0-B9AC-34EAFC4CC2EE}"/>
              </a:ext>
            </a:extLst>
          </p:cNvPr>
          <p:cNvSpPr/>
          <p:nvPr/>
        </p:nvSpPr>
        <p:spPr>
          <a:xfrm>
            <a:off x="463119" y="2376909"/>
            <a:ext cx="679198" cy="733060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2" name="Zvezda: 4 kraki 11">
            <a:extLst>
              <a:ext uri="{FF2B5EF4-FFF2-40B4-BE49-F238E27FC236}">
                <a16:creationId xmlns:a16="http://schemas.microsoft.com/office/drawing/2014/main" id="{6CEDF38C-5D5B-4647-BAC5-CC609D820D64}"/>
              </a:ext>
            </a:extLst>
          </p:cNvPr>
          <p:cNvSpPr/>
          <p:nvPr/>
        </p:nvSpPr>
        <p:spPr>
          <a:xfrm>
            <a:off x="463119" y="1643849"/>
            <a:ext cx="679198" cy="733060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3" name="Pravokotnik: zaokroženi vogali 12">
            <a:extLst>
              <a:ext uri="{FF2B5EF4-FFF2-40B4-BE49-F238E27FC236}">
                <a16:creationId xmlns:a16="http://schemas.microsoft.com/office/drawing/2014/main" id="{E6AD1272-A26F-4896-86EE-DFC6830F10DF}"/>
              </a:ext>
            </a:extLst>
          </p:cNvPr>
          <p:cNvSpPr/>
          <p:nvPr/>
        </p:nvSpPr>
        <p:spPr>
          <a:xfrm>
            <a:off x="8706712" y="1054205"/>
            <a:ext cx="2932436" cy="118164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4" name="PoljeZBesedilom 13">
            <a:extLst>
              <a:ext uri="{FF2B5EF4-FFF2-40B4-BE49-F238E27FC236}">
                <a16:creationId xmlns:a16="http://schemas.microsoft.com/office/drawing/2014/main" id="{C7076A21-026A-46DA-81BA-5D8770B75B6C}"/>
              </a:ext>
            </a:extLst>
          </p:cNvPr>
          <p:cNvSpPr txBox="1"/>
          <p:nvPr/>
        </p:nvSpPr>
        <p:spPr>
          <a:xfrm>
            <a:off x="1436730" y="3234948"/>
            <a:ext cx="1683474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/>
              <a:t>Сравнить </a:t>
            </a:r>
            <a:endParaRPr lang="ru-RU" sz="2800" i="1" dirty="0"/>
          </a:p>
          <a:p>
            <a:endParaRPr lang="sl-SI" sz="2400" dirty="0"/>
          </a:p>
        </p:txBody>
      </p:sp>
      <p:sp>
        <p:nvSpPr>
          <p:cNvPr id="15" name="PoljeZBesedilom 14">
            <a:extLst>
              <a:ext uri="{FF2B5EF4-FFF2-40B4-BE49-F238E27FC236}">
                <a16:creationId xmlns:a16="http://schemas.microsoft.com/office/drawing/2014/main" id="{D560566F-F529-4D7A-8F02-B1BBC6C486BA}"/>
              </a:ext>
            </a:extLst>
          </p:cNvPr>
          <p:cNvSpPr txBox="1"/>
          <p:nvPr/>
        </p:nvSpPr>
        <p:spPr>
          <a:xfrm>
            <a:off x="1436730" y="4046904"/>
            <a:ext cx="818737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/>
              <a:t>Представить контрольные вопросы для обсуждения</a:t>
            </a:r>
          </a:p>
          <a:p>
            <a:r>
              <a:rPr lang="ru-RU" sz="2800" dirty="0"/>
              <a:t>при подготовке к устным вопросам и к сочинению</a:t>
            </a:r>
          </a:p>
          <a:p>
            <a:endParaRPr lang="sl-SI" sz="2400" dirty="0"/>
          </a:p>
        </p:txBody>
      </p:sp>
      <p:sp>
        <p:nvSpPr>
          <p:cNvPr id="16" name="Zvezda: 4 kraki 15">
            <a:extLst>
              <a:ext uri="{FF2B5EF4-FFF2-40B4-BE49-F238E27FC236}">
                <a16:creationId xmlns:a16="http://schemas.microsoft.com/office/drawing/2014/main" id="{3A08124C-F9CA-4A29-8EA3-39460AC82563}"/>
              </a:ext>
            </a:extLst>
          </p:cNvPr>
          <p:cNvSpPr/>
          <p:nvPr/>
        </p:nvSpPr>
        <p:spPr>
          <a:xfrm>
            <a:off x="463119" y="3234948"/>
            <a:ext cx="679198" cy="733060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7" name="Zvezda: 4 kraki 16">
            <a:extLst>
              <a:ext uri="{FF2B5EF4-FFF2-40B4-BE49-F238E27FC236}">
                <a16:creationId xmlns:a16="http://schemas.microsoft.com/office/drawing/2014/main" id="{E5451FC9-8D93-4965-A8C1-F8D02E9656E0}"/>
              </a:ext>
            </a:extLst>
          </p:cNvPr>
          <p:cNvSpPr/>
          <p:nvPr/>
        </p:nvSpPr>
        <p:spPr>
          <a:xfrm>
            <a:off x="460544" y="4092987"/>
            <a:ext cx="679198" cy="733060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" name="Pravokotnik 1">
            <a:extLst>
              <a:ext uri="{FF2B5EF4-FFF2-40B4-BE49-F238E27FC236}">
                <a16:creationId xmlns:a16="http://schemas.microsoft.com/office/drawing/2014/main" id="{BC79A5BC-A208-4773-8B91-ED0E334E3A2B}"/>
              </a:ext>
            </a:extLst>
          </p:cNvPr>
          <p:cNvSpPr/>
          <p:nvPr/>
        </p:nvSpPr>
        <p:spPr>
          <a:xfrm>
            <a:off x="1365425" y="5526582"/>
            <a:ext cx="211468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1 час 20 минут</a:t>
            </a:r>
            <a:endParaRPr lang="sl-SI" sz="2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8" name="Grafika 7" descr="Budilka">
            <a:extLst>
              <a:ext uri="{FF2B5EF4-FFF2-40B4-BE49-F238E27FC236}">
                <a16:creationId xmlns:a16="http://schemas.microsoft.com/office/drawing/2014/main" id="{70BB161A-C462-4832-8138-2188F31E45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2943" y="525144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978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3" grpId="0" animBg="1"/>
      <p:bldP spid="12" grpId="0" animBg="1"/>
      <p:bldP spid="14" grpId="0"/>
      <p:bldP spid="15" grpId="0"/>
      <p:bldP spid="16" grpId="0" animBg="1"/>
      <p:bldP spid="17" grpId="0" animBg="1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>
            <a:extLst>
              <a:ext uri="{FF2B5EF4-FFF2-40B4-BE49-F238E27FC236}">
                <a16:creationId xmlns:a16="http://schemas.microsoft.com/office/drawing/2014/main" id="{F5912045-2103-4D08-B9D5-67B690C8A339}"/>
              </a:ext>
            </a:extLst>
          </p:cNvPr>
          <p:cNvSpPr/>
          <p:nvPr/>
        </p:nvSpPr>
        <p:spPr>
          <a:xfrm>
            <a:off x="3483095" y="212129"/>
            <a:ext cx="8375715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0" i="0" dirty="0">
                <a:effectLst/>
                <a:highlight>
                  <a:srgbClr val="FFFF00"/>
                </a:highlight>
                <a:latin typeface="Fira Sans" panose="020B0503050000020004" pitchFamily="34" charset="0"/>
              </a:rPr>
              <a:t>Эта книга – ваш личный добробук. Если вам грустно, тревожно и слякотно на душе, откройте ее: там, между страничек, гербарий из ваших потерянных улыбок.</a:t>
            </a:r>
          </a:p>
          <a:p>
            <a:r>
              <a:rPr lang="ru-RU" sz="2400" b="0" i="0" dirty="0">
                <a:effectLst/>
                <a:latin typeface="Fira Sans" panose="020B0503050000020004" pitchFamily="34" charset="0"/>
              </a:rPr>
              <a:t>Мне хотелось, чтобы вам было со мной уютно.</a:t>
            </a:r>
          </a:p>
          <a:p>
            <a:endParaRPr lang="ru-RU" sz="2400" b="0" i="0" dirty="0">
              <a:effectLst/>
              <a:latin typeface="Fira Sans" panose="020B0503050000020004" pitchFamily="34" charset="0"/>
            </a:endParaRPr>
          </a:p>
          <a:p>
            <a:r>
              <a:rPr lang="ru-RU" sz="2400" b="0" i="0" dirty="0">
                <a:effectLst/>
                <a:latin typeface="Fira Sans" panose="020B0503050000020004" pitchFamily="34" charset="0"/>
              </a:rPr>
              <a:t>Я приглашаю вас в свое купе, и там за чашкой чая в красивом подстаканнике мы будем просто болтать за жизнь. Смеяться, грустить… Жить.</a:t>
            </a:r>
          </a:p>
          <a:p>
            <a:endParaRPr lang="ru-RU" sz="2400" b="0" i="0" dirty="0">
              <a:effectLst/>
              <a:latin typeface="Fira Sans" panose="020B0503050000020004" pitchFamily="34" charset="0"/>
            </a:endParaRPr>
          </a:p>
          <a:p>
            <a:r>
              <a:rPr lang="ru-RU" sz="2400" b="0" i="0" dirty="0">
                <a:effectLst/>
                <a:latin typeface="Fira Sans" panose="020B0503050000020004" pitchFamily="34" charset="0"/>
              </a:rPr>
              <a:t>Проходите, пожалуйста. Не дует? Вам сколько сахара? Лимон положить?</a:t>
            </a:r>
          </a:p>
          <a:p>
            <a:endParaRPr lang="ru-RU" sz="2400" b="0" i="0" dirty="0">
              <a:effectLst/>
              <a:latin typeface="Fira Sans" panose="020B0503050000020004" pitchFamily="34" charset="0"/>
            </a:endParaRPr>
          </a:p>
          <a:p>
            <a:r>
              <a:rPr lang="ru-RU" sz="2400" b="0" i="0" dirty="0">
                <a:effectLst/>
                <a:highlight>
                  <a:srgbClr val="FFFF00"/>
                </a:highlight>
                <a:latin typeface="Fira Sans" panose="020B0503050000020004" pitchFamily="34" charset="0"/>
              </a:rPr>
              <a:t>Приятного чтения. </a:t>
            </a:r>
            <a:endParaRPr lang="sl-SI" sz="2400" b="0" i="0" dirty="0">
              <a:effectLst/>
              <a:highlight>
                <a:srgbClr val="FFFF00"/>
              </a:highlight>
              <a:latin typeface="Fira Sans" panose="020B0503050000020004" pitchFamily="34" charset="0"/>
            </a:endParaRPr>
          </a:p>
          <a:p>
            <a:r>
              <a:rPr lang="ru-RU" sz="2400" b="0" i="0" dirty="0">
                <a:effectLst/>
                <a:highlight>
                  <a:srgbClr val="FFFF00"/>
                </a:highlight>
                <a:latin typeface="Fira Sans" panose="020B0503050000020004" pitchFamily="34" charset="0"/>
              </a:rPr>
              <a:t>Ваша </a:t>
            </a:r>
            <a:r>
              <a:rPr lang="ru-RU" sz="2400" b="1" i="0" dirty="0">
                <a:effectLst/>
                <a:highlight>
                  <a:srgbClr val="FFFF00"/>
                </a:highlight>
                <a:latin typeface="Fira Sans" panose="020B0503050000020004" pitchFamily="34" charset="0"/>
              </a:rPr>
              <a:t>попутчица.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38BEA235-BA87-44D9-BED2-D15DE30AD6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89" y="368112"/>
            <a:ext cx="3185081" cy="378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1548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>
            <a:extLst>
              <a:ext uri="{FF2B5EF4-FFF2-40B4-BE49-F238E27FC236}">
                <a16:creationId xmlns:a16="http://schemas.microsoft.com/office/drawing/2014/main" id="{988E4765-ECBF-4415-A3E3-48D9DB17B0A9}"/>
              </a:ext>
            </a:extLst>
          </p:cNvPr>
          <p:cNvSpPr/>
          <p:nvPr/>
        </p:nvSpPr>
        <p:spPr>
          <a:xfrm>
            <a:off x="13554" y="41921"/>
            <a:ext cx="4633063" cy="6588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sl-SI" sz="36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Бутерброд</a:t>
            </a:r>
            <a:r>
              <a:rPr lang="sl-SI" sz="3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с </a:t>
            </a:r>
            <a:r>
              <a:rPr lang="sl-SI" sz="36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редиской</a:t>
            </a:r>
            <a:endParaRPr lang="sl-SI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Pravokotnik 4">
            <a:extLst>
              <a:ext uri="{FF2B5EF4-FFF2-40B4-BE49-F238E27FC236}">
                <a16:creationId xmlns:a16="http://schemas.microsoft.com/office/drawing/2014/main" id="{017E5D78-1D0D-4FC7-9DCF-70384DED5A7D}"/>
              </a:ext>
            </a:extLst>
          </p:cNvPr>
          <p:cNvSpPr/>
          <p:nvPr/>
        </p:nvSpPr>
        <p:spPr>
          <a:xfrm>
            <a:off x="5331001" y="700756"/>
            <a:ext cx="4088492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Талантливый рассказ.</a:t>
            </a:r>
          </a:p>
          <a:p>
            <a:pPr algn="ctr"/>
            <a:r>
              <a:rPr lang="ru-RU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Легкий, воздушный язык.</a:t>
            </a:r>
            <a:endParaRPr lang="ru-RU" sz="28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1" name="Pravokotnik 10">
            <a:extLst>
              <a:ext uri="{FF2B5EF4-FFF2-40B4-BE49-F238E27FC236}">
                <a16:creationId xmlns:a16="http://schemas.microsoft.com/office/drawing/2014/main" id="{FD61827E-2E7A-4C2D-94BB-45D2B05B2241}"/>
              </a:ext>
            </a:extLst>
          </p:cNvPr>
          <p:cNvSpPr/>
          <p:nvPr/>
        </p:nvSpPr>
        <p:spPr>
          <a:xfrm rot="21449103">
            <a:off x="3216302" y="2238857"/>
            <a:ext cx="860492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3200" b="1" cap="none" spc="0" dirty="0">
                <a:ln/>
                <a:solidFill>
                  <a:schemeClr val="accent3"/>
                </a:solidFill>
                <a:effectLst/>
              </a:rPr>
              <a:t>А что собственно случилось?</a:t>
            </a:r>
          </a:p>
          <a:p>
            <a:pPr algn="ctr"/>
            <a:r>
              <a:rPr lang="ru-RU" sz="3200" b="1" cap="none" spc="0" dirty="0">
                <a:ln/>
                <a:solidFill>
                  <a:schemeClr val="accent3"/>
                </a:solidFill>
                <a:effectLst/>
              </a:rPr>
              <a:t>Обыденная история/ситуация.</a:t>
            </a:r>
          </a:p>
          <a:p>
            <a:pPr algn="ctr"/>
            <a:r>
              <a:rPr lang="ru-RU" sz="3200" dirty="0">
                <a:ln/>
              </a:rPr>
              <a:t>Кажется, что ничего</a:t>
            </a:r>
            <a:r>
              <a:rPr lang="ru-RU" sz="3200" b="1" dirty="0">
                <a:ln/>
                <a:solidFill>
                  <a:srgbClr val="C00000"/>
                </a:solidFill>
              </a:rPr>
              <a:t> особенного </a:t>
            </a:r>
            <a:r>
              <a:rPr lang="ru-RU" sz="3200" b="1" dirty="0">
                <a:ln/>
                <a:solidFill>
                  <a:schemeClr val="accent3"/>
                </a:solidFill>
              </a:rPr>
              <a:t>не происходит.</a:t>
            </a:r>
            <a:endParaRPr lang="sl-SI" sz="32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3" name="Pravokotnik 2">
            <a:extLst>
              <a:ext uri="{FF2B5EF4-FFF2-40B4-BE49-F238E27FC236}">
                <a16:creationId xmlns:a16="http://schemas.microsoft.com/office/drawing/2014/main" id="{22112FF9-844A-45C7-BB2E-F5753DB772E3}"/>
              </a:ext>
            </a:extLst>
          </p:cNvPr>
          <p:cNvSpPr/>
          <p:nvPr/>
        </p:nvSpPr>
        <p:spPr>
          <a:xfrm>
            <a:off x="3356178" y="4101334"/>
            <a:ext cx="8495338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Метод Савельевой:</a:t>
            </a:r>
          </a:p>
          <a:p>
            <a:pPr algn="ctr"/>
            <a:r>
              <a:rPr lang="ru-RU" sz="4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обычная история, в к-ой есть</a:t>
            </a:r>
          </a:p>
          <a:p>
            <a:pPr algn="ctr"/>
            <a:r>
              <a:rPr lang="ru-RU" sz="4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дополнительный важный смысл </a:t>
            </a:r>
            <a:r>
              <a:rPr lang="ru-RU" sz="4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endParaRPr lang="sl-SI" sz="4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61A1AF5B-7BEB-470D-AAD1-8E3D46A99D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83" y="703410"/>
            <a:ext cx="2694817" cy="2694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422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>
            <a:extLst>
              <a:ext uri="{FF2B5EF4-FFF2-40B4-BE49-F238E27FC236}">
                <a16:creationId xmlns:a16="http://schemas.microsoft.com/office/drawing/2014/main" id="{988E4765-ECBF-4415-A3E3-48D9DB17B0A9}"/>
              </a:ext>
            </a:extLst>
          </p:cNvPr>
          <p:cNvSpPr/>
          <p:nvPr/>
        </p:nvSpPr>
        <p:spPr>
          <a:xfrm>
            <a:off x="13554" y="41921"/>
            <a:ext cx="4633063" cy="6588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sl-SI" sz="36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Бутерброд</a:t>
            </a:r>
            <a:r>
              <a:rPr lang="sl-SI" sz="3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с </a:t>
            </a:r>
            <a:r>
              <a:rPr lang="sl-SI" sz="36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редиской</a:t>
            </a:r>
            <a:endParaRPr lang="sl-SI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Pravokotnik 4">
            <a:extLst>
              <a:ext uri="{FF2B5EF4-FFF2-40B4-BE49-F238E27FC236}">
                <a16:creationId xmlns:a16="http://schemas.microsoft.com/office/drawing/2014/main" id="{017E5D78-1D0D-4FC7-9DCF-70384DED5A7D}"/>
              </a:ext>
            </a:extLst>
          </p:cNvPr>
          <p:cNvSpPr/>
          <p:nvPr/>
        </p:nvSpPr>
        <p:spPr>
          <a:xfrm>
            <a:off x="267564" y="3338766"/>
            <a:ext cx="237763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3 эпизода</a:t>
            </a:r>
          </a:p>
        </p:txBody>
      </p:sp>
      <p:sp>
        <p:nvSpPr>
          <p:cNvPr id="9" name="Pravokotnik 8">
            <a:extLst>
              <a:ext uri="{FF2B5EF4-FFF2-40B4-BE49-F238E27FC236}">
                <a16:creationId xmlns:a16="http://schemas.microsoft.com/office/drawing/2014/main" id="{D42F314F-0301-4A97-8DF9-FB697A98BE9F}"/>
              </a:ext>
            </a:extLst>
          </p:cNvPr>
          <p:cNvSpPr/>
          <p:nvPr/>
        </p:nvSpPr>
        <p:spPr>
          <a:xfrm>
            <a:off x="2771921" y="3311217"/>
            <a:ext cx="468224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1    бабушкин бутерброд</a:t>
            </a:r>
            <a:endParaRPr lang="sl-SI" sz="32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C0000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11" name="Pravokotnik 10">
            <a:extLst>
              <a:ext uri="{FF2B5EF4-FFF2-40B4-BE49-F238E27FC236}">
                <a16:creationId xmlns:a16="http://schemas.microsoft.com/office/drawing/2014/main" id="{FD61827E-2E7A-4C2D-94BB-45D2B05B2241}"/>
              </a:ext>
            </a:extLst>
          </p:cNvPr>
          <p:cNvSpPr/>
          <p:nvPr/>
        </p:nvSpPr>
        <p:spPr>
          <a:xfrm rot="21449103">
            <a:off x="3242925" y="642862"/>
            <a:ext cx="860492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3200" b="1" cap="none" spc="0" dirty="0">
                <a:ln/>
                <a:solidFill>
                  <a:schemeClr val="accent3"/>
                </a:solidFill>
                <a:effectLst/>
              </a:rPr>
              <a:t>А что собственно случилось?</a:t>
            </a:r>
          </a:p>
          <a:p>
            <a:pPr algn="ctr"/>
            <a:r>
              <a:rPr lang="ru-RU" sz="3200" b="1" cap="none" spc="0" dirty="0">
                <a:ln/>
                <a:solidFill>
                  <a:schemeClr val="accent3"/>
                </a:solidFill>
                <a:effectLst/>
              </a:rPr>
              <a:t>Обыденная история/ситуация.</a:t>
            </a:r>
          </a:p>
          <a:p>
            <a:pPr algn="ctr"/>
            <a:r>
              <a:rPr lang="ru-RU" sz="3200" dirty="0">
                <a:ln/>
              </a:rPr>
              <a:t>Кажется, что ничего</a:t>
            </a:r>
            <a:r>
              <a:rPr lang="ru-RU" sz="3200" b="1" dirty="0">
                <a:ln/>
                <a:solidFill>
                  <a:srgbClr val="C00000"/>
                </a:solidFill>
              </a:rPr>
              <a:t> особенного </a:t>
            </a:r>
            <a:r>
              <a:rPr lang="ru-RU" sz="3200" b="1" dirty="0">
                <a:ln/>
                <a:solidFill>
                  <a:schemeClr val="accent3"/>
                </a:solidFill>
              </a:rPr>
              <a:t>не происходит.</a:t>
            </a:r>
            <a:endParaRPr lang="sl-SI" sz="32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16" name="Pravokotnik 15">
            <a:extLst>
              <a:ext uri="{FF2B5EF4-FFF2-40B4-BE49-F238E27FC236}">
                <a16:creationId xmlns:a16="http://schemas.microsoft.com/office/drawing/2014/main" id="{57A87032-E100-41EF-B69D-F2AA0F95E313}"/>
              </a:ext>
            </a:extLst>
          </p:cNvPr>
          <p:cNvSpPr/>
          <p:nvPr/>
        </p:nvSpPr>
        <p:spPr>
          <a:xfrm>
            <a:off x="2771921" y="4221875"/>
            <a:ext cx="234814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2    тот день</a:t>
            </a:r>
            <a:endParaRPr lang="sl-SI" sz="32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C0000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17" name="Pravokotnik 16">
            <a:extLst>
              <a:ext uri="{FF2B5EF4-FFF2-40B4-BE49-F238E27FC236}">
                <a16:creationId xmlns:a16="http://schemas.microsoft.com/office/drawing/2014/main" id="{C997AEA0-CE33-4067-9A4B-8CC27199CC86}"/>
              </a:ext>
            </a:extLst>
          </p:cNvPr>
          <p:cNvSpPr/>
          <p:nvPr/>
        </p:nvSpPr>
        <p:spPr>
          <a:xfrm>
            <a:off x="2771921" y="5132533"/>
            <a:ext cx="7174477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32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3     двадцать лет спустя</a:t>
            </a:r>
            <a:endParaRPr lang="sl-SI" sz="32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C0000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12" name="Slika 11">
            <a:extLst>
              <a:ext uri="{FF2B5EF4-FFF2-40B4-BE49-F238E27FC236}">
                <a16:creationId xmlns:a16="http://schemas.microsoft.com/office/drawing/2014/main" id="{1B165214-25CB-4034-9690-235775C853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83" y="703410"/>
            <a:ext cx="2694817" cy="2694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779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>
            <a:extLst>
              <a:ext uri="{FF2B5EF4-FFF2-40B4-BE49-F238E27FC236}">
                <a16:creationId xmlns:a16="http://schemas.microsoft.com/office/drawing/2014/main" id="{988E4765-ECBF-4415-A3E3-48D9DB17B0A9}"/>
              </a:ext>
            </a:extLst>
          </p:cNvPr>
          <p:cNvSpPr/>
          <p:nvPr/>
        </p:nvSpPr>
        <p:spPr>
          <a:xfrm>
            <a:off x="87010" y="90556"/>
            <a:ext cx="3993402" cy="52790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sl-SI" sz="2800" b="1" dirty="0" err="1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Бутерброд</a:t>
            </a:r>
            <a:r>
              <a:rPr lang="sl-SI" sz="2800" b="1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с </a:t>
            </a:r>
            <a:r>
              <a:rPr lang="sl-SI" sz="2800" b="1" dirty="0" err="1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редиской</a:t>
            </a:r>
            <a:endParaRPr lang="sl-SI" sz="2800" dirty="0">
              <a:effectLst/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Pravokotnik 5">
            <a:extLst>
              <a:ext uri="{FF2B5EF4-FFF2-40B4-BE49-F238E27FC236}">
                <a16:creationId xmlns:a16="http://schemas.microsoft.com/office/drawing/2014/main" id="{BAD8E789-1C0D-4321-9F46-29E99EFDB0AC}"/>
              </a:ext>
            </a:extLst>
          </p:cNvPr>
          <p:cNvSpPr/>
          <p:nvPr/>
        </p:nvSpPr>
        <p:spPr>
          <a:xfrm>
            <a:off x="3394612" y="568166"/>
            <a:ext cx="8479369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800" dirty="0" err="1"/>
              <a:t>Бабушка</a:t>
            </a:r>
            <a:r>
              <a:rPr lang="sl-SI" sz="2800" dirty="0"/>
              <a:t> </a:t>
            </a:r>
            <a:r>
              <a:rPr lang="sl-SI" sz="2800" dirty="0" err="1"/>
              <a:t>очень</a:t>
            </a:r>
            <a:r>
              <a:rPr lang="sl-SI" sz="2800" dirty="0"/>
              <a:t> </a:t>
            </a:r>
            <a:r>
              <a:rPr lang="sl-SI" sz="2800" dirty="0" err="1"/>
              <a:t>вкусно</a:t>
            </a:r>
            <a:r>
              <a:rPr lang="sl-SI" sz="2800" dirty="0"/>
              <a:t> </a:t>
            </a:r>
            <a:r>
              <a:rPr lang="sl-SI" sz="2800" dirty="0" err="1"/>
              <a:t>готовила</a:t>
            </a:r>
            <a:r>
              <a:rPr lang="sl-SI" sz="2800" dirty="0"/>
              <a:t>. </a:t>
            </a:r>
            <a:r>
              <a:rPr lang="sl-SI" sz="2800" dirty="0" err="1"/>
              <a:t>Просто</a:t>
            </a:r>
            <a:r>
              <a:rPr lang="sl-SI" sz="2800" dirty="0"/>
              <a:t> </a:t>
            </a:r>
            <a:r>
              <a:rPr lang="sl-SI" sz="2800" dirty="0" err="1"/>
              <a:t>пальчики</a:t>
            </a:r>
            <a:r>
              <a:rPr lang="sl-SI" sz="2800" dirty="0"/>
              <a:t> </a:t>
            </a:r>
            <a:r>
              <a:rPr lang="sl-SI" sz="2800" dirty="0" err="1"/>
              <a:t>оближешь</a:t>
            </a:r>
            <a:r>
              <a:rPr lang="sl-SI" sz="2800" dirty="0"/>
              <a:t>. </a:t>
            </a:r>
            <a:r>
              <a:rPr lang="sl-SI" sz="2800" dirty="0" err="1"/>
              <a:t>При</a:t>
            </a:r>
            <a:r>
              <a:rPr lang="sl-SI" sz="2800" dirty="0"/>
              <a:t> </a:t>
            </a:r>
            <a:r>
              <a:rPr lang="sl-SI" sz="2800" dirty="0" err="1"/>
              <a:t>этом</a:t>
            </a:r>
            <a:r>
              <a:rPr lang="sl-SI" sz="2800" dirty="0"/>
              <a:t> </a:t>
            </a:r>
            <a:r>
              <a:rPr lang="sl-SI" sz="2800" dirty="0" err="1"/>
              <a:t>чем</a:t>
            </a:r>
            <a:r>
              <a:rPr lang="sl-SI" sz="2800" dirty="0"/>
              <a:t> </a:t>
            </a:r>
            <a:r>
              <a:rPr lang="sl-SI" sz="2800" dirty="0" err="1"/>
              <a:t>проще</a:t>
            </a:r>
            <a:r>
              <a:rPr lang="sl-SI" sz="2800" dirty="0"/>
              <a:t> </a:t>
            </a:r>
            <a:r>
              <a:rPr lang="sl-SI" sz="2800" dirty="0" err="1"/>
              <a:t>были</a:t>
            </a:r>
            <a:r>
              <a:rPr lang="sl-SI" sz="2800" dirty="0"/>
              <a:t> </a:t>
            </a:r>
            <a:r>
              <a:rPr lang="sl-SI" sz="2800" dirty="0" err="1"/>
              <a:t>продукты</a:t>
            </a:r>
            <a:r>
              <a:rPr lang="sl-SI" sz="2800" dirty="0"/>
              <a:t>, </a:t>
            </a:r>
            <a:r>
              <a:rPr lang="sl-SI" sz="2800" dirty="0" err="1"/>
              <a:t>тем</a:t>
            </a:r>
            <a:r>
              <a:rPr lang="sl-SI" sz="2800" dirty="0"/>
              <a:t> </a:t>
            </a:r>
            <a:r>
              <a:rPr lang="sl-SI" sz="2800" dirty="0" err="1"/>
              <a:t>вкуснее</a:t>
            </a:r>
            <a:r>
              <a:rPr lang="sl-SI" sz="2800" dirty="0"/>
              <a:t> </a:t>
            </a:r>
            <a:r>
              <a:rPr lang="sl-SI" sz="2800" dirty="0" err="1"/>
              <a:t>блюдо</a:t>
            </a:r>
            <a:r>
              <a:rPr lang="sl-SI" sz="2800" dirty="0"/>
              <a:t>. </a:t>
            </a:r>
            <a:r>
              <a:rPr lang="sl-SI" sz="2800" dirty="0" err="1"/>
              <a:t>Например</a:t>
            </a:r>
            <a:r>
              <a:rPr lang="sl-SI" sz="2800" dirty="0"/>
              <a:t>, </a:t>
            </a:r>
            <a:r>
              <a:rPr lang="sl-SI" sz="2800" dirty="0" err="1"/>
              <a:t>для</a:t>
            </a:r>
            <a:r>
              <a:rPr lang="sl-SI" sz="2800" dirty="0"/>
              <a:t> </a:t>
            </a:r>
            <a:r>
              <a:rPr lang="sl-SI" sz="2800" dirty="0" err="1"/>
              <a:t>перекуса</a:t>
            </a:r>
            <a:r>
              <a:rPr lang="sl-SI" sz="2800" dirty="0"/>
              <a:t> </a:t>
            </a:r>
            <a:r>
              <a:rPr lang="sl-SI" sz="2800" dirty="0" err="1"/>
              <a:t>на</a:t>
            </a:r>
            <a:r>
              <a:rPr lang="sl-SI" sz="2800" dirty="0"/>
              <a:t> </a:t>
            </a:r>
            <a:r>
              <a:rPr lang="sl-SI" sz="2800" dirty="0" err="1"/>
              <a:t>даче</a:t>
            </a:r>
            <a:r>
              <a:rPr lang="sl-SI" sz="2800" dirty="0"/>
              <a:t> </a:t>
            </a:r>
            <a:r>
              <a:rPr lang="sl-SI" sz="2800" dirty="0" err="1"/>
              <a:t>она</a:t>
            </a:r>
            <a:r>
              <a:rPr lang="sl-SI" sz="2800" dirty="0"/>
              <a:t> </a:t>
            </a:r>
            <a:r>
              <a:rPr lang="sl-SI" sz="2800" dirty="0" err="1"/>
              <a:t>готовила</a:t>
            </a:r>
            <a:r>
              <a:rPr lang="sl-SI" sz="2800" dirty="0"/>
              <a:t> </a:t>
            </a:r>
            <a:r>
              <a:rPr lang="sl-SI" sz="2800" dirty="0" err="1"/>
              <a:t>фирменные</a:t>
            </a:r>
            <a:r>
              <a:rPr lang="sl-SI" sz="2800" dirty="0"/>
              <a:t> </a:t>
            </a:r>
            <a:r>
              <a:rPr lang="sl-SI" sz="2800" dirty="0" err="1"/>
              <a:t>бутерброды</a:t>
            </a:r>
            <a:r>
              <a:rPr lang="sl-SI" sz="2800" dirty="0"/>
              <a:t> с </a:t>
            </a:r>
            <a:r>
              <a:rPr lang="sl-SI" sz="2800" dirty="0" err="1"/>
              <a:t>редиской</a:t>
            </a:r>
            <a:r>
              <a:rPr lang="sl-SI" sz="2800" dirty="0"/>
              <a:t>. </a:t>
            </a:r>
            <a:r>
              <a:rPr lang="sl-SI" sz="2800" dirty="0" err="1"/>
              <a:t>Для</a:t>
            </a:r>
            <a:r>
              <a:rPr lang="sl-SI" sz="2800" dirty="0"/>
              <a:t> </a:t>
            </a:r>
            <a:r>
              <a:rPr lang="sl-SI" sz="2800" dirty="0" err="1"/>
              <a:t>этого</a:t>
            </a:r>
            <a:r>
              <a:rPr lang="sl-SI" sz="2800" dirty="0"/>
              <a:t> </a:t>
            </a:r>
            <a:r>
              <a:rPr lang="sl-SI" sz="2800" dirty="0" err="1"/>
              <a:t>она</a:t>
            </a:r>
            <a:r>
              <a:rPr lang="sl-SI" sz="2800" dirty="0"/>
              <a:t> </a:t>
            </a:r>
            <a:r>
              <a:rPr lang="sl-SI" sz="2800" dirty="0" err="1"/>
              <a:t>брала</a:t>
            </a:r>
            <a:r>
              <a:rPr lang="sl-SI" sz="2800" dirty="0"/>
              <a:t> </a:t>
            </a:r>
            <a:r>
              <a:rPr lang="sl-SI" sz="2800" dirty="0" err="1"/>
              <a:t>свежий</a:t>
            </a:r>
            <a:r>
              <a:rPr lang="sl-SI" sz="2800" dirty="0"/>
              <a:t> </a:t>
            </a:r>
            <a:r>
              <a:rPr lang="sl-SI" sz="2800" dirty="0" err="1"/>
              <a:t>черный</a:t>
            </a:r>
            <a:r>
              <a:rPr lang="sl-SI" sz="2800" dirty="0"/>
              <a:t> </a:t>
            </a:r>
            <a:r>
              <a:rPr lang="sl-SI" sz="2800" dirty="0" err="1"/>
              <a:t>хлеб</a:t>
            </a:r>
            <a:r>
              <a:rPr lang="sl-SI" sz="2800" dirty="0"/>
              <a:t>, </a:t>
            </a:r>
            <a:r>
              <a:rPr lang="sl-SI" sz="2800" dirty="0" err="1"/>
              <a:t>смазывала</a:t>
            </a:r>
            <a:r>
              <a:rPr lang="sl-SI" sz="2800" dirty="0"/>
              <a:t> </a:t>
            </a:r>
            <a:r>
              <a:rPr lang="sl-SI" sz="2800" dirty="0" err="1"/>
              <a:t>его</a:t>
            </a:r>
            <a:r>
              <a:rPr lang="sl-SI" sz="2800" dirty="0"/>
              <a:t> </a:t>
            </a:r>
            <a:r>
              <a:rPr lang="sl-SI" sz="2800" dirty="0" err="1"/>
              <a:t>тонким</a:t>
            </a:r>
            <a:r>
              <a:rPr lang="sl-SI" sz="2800" dirty="0"/>
              <a:t> </a:t>
            </a:r>
            <a:r>
              <a:rPr lang="sl-SI" sz="2800" dirty="0" err="1"/>
              <a:t>слоем</a:t>
            </a:r>
            <a:r>
              <a:rPr lang="sl-SI" sz="2800" dirty="0"/>
              <a:t> </a:t>
            </a:r>
            <a:r>
              <a:rPr lang="sl-SI" sz="2800" dirty="0" err="1"/>
              <a:t>сливочного</a:t>
            </a:r>
            <a:r>
              <a:rPr lang="sl-SI" sz="2800" dirty="0"/>
              <a:t> </a:t>
            </a:r>
            <a:r>
              <a:rPr lang="sl-SI" sz="2800" dirty="0" err="1"/>
              <a:t>масла</a:t>
            </a:r>
            <a:r>
              <a:rPr lang="sl-SI" sz="2800" dirty="0"/>
              <a:t>, </a:t>
            </a:r>
            <a:endParaRPr lang="ru-RU" sz="2800" dirty="0"/>
          </a:p>
          <a:p>
            <a:r>
              <a:rPr lang="sl-SI" sz="2800" dirty="0" err="1"/>
              <a:t>на</a:t>
            </a:r>
            <a:r>
              <a:rPr lang="sl-SI" sz="2800" dirty="0"/>
              <a:t> </a:t>
            </a:r>
            <a:r>
              <a:rPr lang="sl-SI" sz="2800" dirty="0" err="1"/>
              <a:t>это</a:t>
            </a:r>
            <a:r>
              <a:rPr lang="sl-SI" sz="2800" dirty="0"/>
              <a:t> </a:t>
            </a:r>
            <a:r>
              <a:rPr lang="sl-SI" sz="2800" b="1" dirty="0" err="1">
                <a:highlight>
                  <a:srgbClr val="FFFF00"/>
                </a:highlight>
              </a:rPr>
              <a:t>солнечное</a:t>
            </a:r>
            <a:r>
              <a:rPr lang="sl-SI" sz="2800" b="1" dirty="0">
                <a:highlight>
                  <a:srgbClr val="FFFF00"/>
                </a:highlight>
              </a:rPr>
              <a:t> </a:t>
            </a:r>
            <a:r>
              <a:rPr lang="sl-SI" sz="2800" b="1" dirty="0" err="1">
                <a:highlight>
                  <a:srgbClr val="FFFF00"/>
                </a:highlight>
              </a:rPr>
              <a:t>одеяло</a:t>
            </a:r>
            <a:r>
              <a:rPr lang="sl-SI" sz="2800" b="1" dirty="0">
                <a:highlight>
                  <a:srgbClr val="FFFF00"/>
                </a:highlight>
              </a:rPr>
              <a:t> </a:t>
            </a:r>
            <a:r>
              <a:rPr lang="sl-SI" sz="2800" dirty="0" err="1"/>
              <a:t>укладывала</a:t>
            </a:r>
            <a:r>
              <a:rPr lang="sl-SI" sz="2800" dirty="0"/>
              <a:t> </a:t>
            </a:r>
            <a:r>
              <a:rPr lang="sl-SI" sz="2800" dirty="0" err="1"/>
              <a:t>кружочек</a:t>
            </a:r>
            <a:r>
              <a:rPr lang="sl-SI" sz="2800" dirty="0"/>
              <a:t> </a:t>
            </a:r>
            <a:r>
              <a:rPr lang="sl-SI" sz="2800" dirty="0" err="1"/>
              <a:t>редиски</a:t>
            </a:r>
            <a:r>
              <a:rPr lang="sl-SI" sz="2800" dirty="0"/>
              <a:t> и </a:t>
            </a:r>
            <a:r>
              <a:rPr lang="sl-SI" sz="2800" dirty="0" err="1"/>
              <a:t>посыпала</a:t>
            </a:r>
            <a:r>
              <a:rPr lang="sl-SI" sz="2800" dirty="0"/>
              <a:t> </a:t>
            </a:r>
            <a:r>
              <a:rPr lang="sl-SI" sz="2800" dirty="0" err="1"/>
              <a:t>солью</a:t>
            </a:r>
            <a:r>
              <a:rPr lang="sl-SI" sz="2800" dirty="0"/>
              <a:t>. </a:t>
            </a:r>
            <a:r>
              <a:rPr lang="sl-SI" sz="2800" dirty="0" err="1">
                <a:highlight>
                  <a:srgbClr val="FFFF00"/>
                </a:highlight>
              </a:rPr>
              <a:t>Ммм</a:t>
            </a:r>
            <a:r>
              <a:rPr lang="sl-SI" sz="2800" dirty="0">
                <a:highlight>
                  <a:srgbClr val="FFFF00"/>
                </a:highlight>
              </a:rPr>
              <a:t>.</a:t>
            </a:r>
            <a:endParaRPr lang="sl-SI" sz="2800" dirty="0"/>
          </a:p>
          <a:p>
            <a:r>
              <a:rPr lang="sl-SI" sz="2800" dirty="0"/>
              <a:t>В </a:t>
            </a:r>
            <a:r>
              <a:rPr lang="sl-SI" sz="2800" dirty="0" err="1"/>
              <a:t>детстве</a:t>
            </a:r>
            <a:r>
              <a:rPr lang="sl-SI" sz="2800" dirty="0"/>
              <a:t> </a:t>
            </a:r>
            <a:r>
              <a:rPr lang="sl-SI" sz="2800" dirty="0" err="1"/>
              <a:t>мне</a:t>
            </a:r>
            <a:r>
              <a:rPr lang="sl-SI" sz="2800" dirty="0"/>
              <a:t> </a:t>
            </a:r>
            <a:r>
              <a:rPr lang="sl-SI" sz="2800" dirty="0" err="1"/>
              <a:t>казалось</a:t>
            </a:r>
            <a:r>
              <a:rPr lang="sl-SI" sz="2800" dirty="0"/>
              <a:t> </a:t>
            </a:r>
            <a:r>
              <a:rPr lang="sl-SI" sz="2800" dirty="0" err="1"/>
              <a:t>это</a:t>
            </a:r>
            <a:r>
              <a:rPr lang="sl-SI" sz="2800" dirty="0"/>
              <a:t> </a:t>
            </a:r>
            <a:r>
              <a:rPr lang="sl-SI" sz="2800" b="1" dirty="0" err="1">
                <a:highlight>
                  <a:srgbClr val="FFFF00"/>
                </a:highlight>
              </a:rPr>
              <a:t>божественным</a:t>
            </a:r>
            <a:r>
              <a:rPr lang="sl-SI" sz="2800" dirty="0"/>
              <a:t>. </a:t>
            </a:r>
            <a:r>
              <a:rPr lang="ru-RU" sz="2800" dirty="0"/>
              <a:t> </a:t>
            </a:r>
          </a:p>
          <a:p>
            <a:r>
              <a:rPr lang="ru-RU" sz="2800" dirty="0"/>
              <a:t>БОРЩ. ОКРОШКА.</a:t>
            </a:r>
            <a:endParaRPr lang="sl-SI" sz="2800" dirty="0"/>
          </a:p>
        </p:txBody>
      </p:sp>
      <p:sp>
        <p:nvSpPr>
          <p:cNvPr id="9" name="Pravokotnik 8">
            <a:extLst>
              <a:ext uri="{FF2B5EF4-FFF2-40B4-BE49-F238E27FC236}">
                <a16:creationId xmlns:a16="http://schemas.microsoft.com/office/drawing/2014/main" id="{D42F314F-0301-4A97-8DF9-FB697A98BE9F}"/>
              </a:ext>
            </a:extLst>
          </p:cNvPr>
          <p:cNvSpPr/>
          <p:nvPr/>
        </p:nvSpPr>
        <p:spPr>
          <a:xfrm>
            <a:off x="5197290" y="-127334"/>
            <a:ext cx="5421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1</a:t>
            </a:r>
            <a:endParaRPr lang="sl-SI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C0000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10" name="Pravokotnik 9">
            <a:extLst>
              <a:ext uri="{FF2B5EF4-FFF2-40B4-BE49-F238E27FC236}">
                <a16:creationId xmlns:a16="http://schemas.microsoft.com/office/drawing/2014/main" id="{5CD5AC25-A7A0-4B65-9A2D-1F34C6392108}"/>
              </a:ext>
            </a:extLst>
          </p:cNvPr>
          <p:cNvSpPr/>
          <p:nvPr/>
        </p:nvSpPr>
        <p:spPr>
          <a:xfrm>
            <a:off x="3508772" y="5324883"/>
            <a:ext cx="783995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800" b="1" dirty="0" err="1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Бабушка</a:t>
            </a:r>
            <a:r>
              <a:rPr lang="sl-SI" sz="2800" b="1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2800" b="1" dirty="0" err="1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вс</a:t>
            </a:r>
            <a:r>
              <a:rPr lang="ru-RU" sz="2800" b="1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ё</a:t>
            </a:r>
            <a:r>
              <a:rPr lang="sl-SI" sz="2800" b="1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2800" b="1" dirty="0" err="1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умела</a:t>
            </a:r>
            <a:r>
              <a:rPr lang="sl-SI" sz="2800" b="1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sl-SI" sz="2800" b="1" dirty="0" err="1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Вс</a:t>
            </a:r>
            <a:r>
              <a:rPr lang="ru-RU" sz="2800" b="1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ё</a:t>
            </a:r>
            <a:r>
              <a:rPr lang="sl-SI" sz="2800" b="1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2800" b="1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2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Когда</a:t>
            </a:r>
            <a:r>
              <a:rPr lang="sl-SI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2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умер</a:t>
            </a:r>
            <a:r>
              <a:rPr lang="sl-SI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2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дедушка</a:t>
            </a:r>
            <a:r>
              <a:rPr lang="sl-SI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sl-SI" sz="2800" dirty="0" err="1">
                <a:highlight>
                  <a:srgbClr val="C0C0C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она</a:t>
            </a:r>
            <a:r>
              <a:rPr lang="sl-SI" sz="2800" dirty="0">
                <a:highlight>
                  <a:srgbClr val="C0C0C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2800" dirty="0" err="1">
                <a:highlight>
                  <a:srgbClr val="C0C0C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тяжело</a:t>
            </a:r>
            <a:r>
              <a:rPr lang="sl-SI" sz="2800" dirty="0">
                <a:highlight>
                  <a:srgbClr val="C0C0C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2800" dirty="0" err="1">
                <a:highlight>
                  <a:srgbClr val="C0C0C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заболела</a:t>
            </a:r>
            <a:r>
              <a:rPr lang="sl-SI" sz="2800" dirty="0">
                <a:highlight>
                  <a:srgbClr val="C0C0C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</a:t>
            </a:r>
            <a:r>
              <a:rPr lang="sl-SI" sz="2800" b="1" dirty="0">
                <a:highlight>
                  <a:srgbClr val="C0C0C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2800" b="1" dirty="0" err="1">
                <a:highlight>
                  <a:srgbClr val="C0C0C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резко</a:t>
            </a:r>
            <a:r>
              <a:rPr lang="sl-SI" sz="2800" b="1" dirty="0">
                <a:highlight>
                  <a:srgbClr val="C0C0C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2800" dirty="0" err="1">
                <a:highlight>
                  <a:srgbClr val="C0C0C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слегла</a:t>
            </a: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... </a:t>
            </a:r>
            <a:endParaRPr lang="sl-SI" sz="2800" dirty="0">
              <a:highlight>
                <a:srgbClr val="C0C0C0"/>
              </a:highlight>
            </a:endParaRPr>
          </a:p>
        </p:txBody>
      </p:sp>
      <p:sp>
        <p:nvSpPr>
          <p:cNvPr id="11" name="Pravokotnik 10">
            <a:extLst>
              <a:ext uri="{FF2B5EF4-FFF2-40B4-BE49-F238E27FC236}">
                <a16:creationId xmlns:a16="http://schemas.microsoft.com/office/drawing/2014/main" id="{FD61827E-2E7A-4C2D-94BB-45D2B05B2241}"/>
              </a:ext>
            </a:extLst>
          </p:cNvPr>
          <p:cNvSpPr/>
          <p:nvPr/>
        </p:nvSpPr>
        <p:spPr>
          <a:xfrm rot="21449103">
            <a:off x="9486919" y="4697316"/>
            <a:ext cx="207037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3200" b="1" cap="none" spc="0" dirty="0">
                <a:ln/>
                <a:solidFill>
                  <a:schemeClr val="accent3"/>
                </a:solidFill>
                <a:effectLst/>
              </a:rPr>
              <a:t>Контраст 1</a:t>
            </a:r>
            <a:endParaRPr lang="sl-SI" sz="32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13" name="Pravokotnik 12">
            <a:extLst>
              <a:ext uri="{FF2B5EF4-FFF2-40B4-BE49-F238E27FC236}">
                <a16:creationId xmlns:a16="http://schemas.microsoft.com/office/drawing/2014/main" id="{F4A1D705-F4DF-40A0-A6E8-467790BAB813}"/>
              </a:ext>
            </a:extLst>
          </p:cNvPr>
          <p:cNvSpPr/>
          <p:nvPr/>
        </p:nvSpPr>
        <p:spPr>
          <a:xfrm>
            <a:off x="5948731" y="-36941"/>
            <a:ext cx="296004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Вкусное</a:t>
            </a:r>
            <a:r>
              <a:rPr lang="ru-RU" sz="32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начало</a:t>
            </a:r>
            <a:endParaRPr lang="sl-SI" sz="32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4" name="Slika 13">
            <a:extLst>
              <a:ext uri="{FF2B5EF4-FFF2-40B4-BE49-F238E27FC236}">
                <a16:creationId xmlns:a16="http://schemas.microsoft.com/office/drawing/2014/main" id="{1D65ED34-B500-4655-A413-9696D68730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10" y="795316"/>
            <a:ext cx="3117814" cy="4676722"/>
          </a:xfrm>
          <a:prstGeom prst="rect">
            <a:avLst/>
          </a:prstGeom>
        </p:spPr>
      </p:pic>
      <p:sp>
        <p:nvSpPr>
          <p:cNvPr id="2" name="Puščica: gor-dol 1">
            <a:extLst>
              <a:ext uri="{FF2B5EF4-FFF2-40B4-BE49-F238E27FC236}">
                <a16:creationId xmlns:a16="http://schemas.microsoft.com/office/drawing/2014/main" id="{5A161C56-309E-4832-8C2A-12430029C83C}"/>
              </a:ext>
            </a:extLst>
          </p:cNvPr>
          <p:cNvSpPr/>
          <p:nvPr/>
        </p:nvSpPr>
        <p:spPr>
          <a:xfrm rot="19300856">
            <a:off x="7441921" y="4617693"/>
            <a:ext cx="346333" cy="703355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40437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avokotnik 8">
            <a:extLst>
              <a:ext uri="{FF2B5EF4-FFF2-40B4-BE49-F238E27FC236}">
                <a16:creationId xmlns:a16="http://schemas.microsoft.com/office/drawing/2014/main" id="{D42F314F-0301-4A97-8DF9-FB697A98BE9F}"/>
              </a:ext>
            </a:extLst>
          </p:cNvPr>
          <p:cNvSpPr/>
          <p:nvPr/>
        </p:nvSpPr>
        <p:spPr>
          <a:xfrm>
            <a:off x="6269460" y="4785970"/>
            <a:ext cx="5421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1</a:t>
            </a:r>
            <a:endParaRPr lang="sl-SI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C0000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18" name="Slika 17">
            <a:extLst>
              <a:ext uri="{FF2B5EF4-FFF2-40B4-BE49-F238E27FC236}">
                <a16:creationId xmlns:a16="http://schemas.microsoft.com/office/drawing/2014/main" id="{8FAA2FB8-A313-4ADA-88B9-5F2820641D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5459" y="124665"/>
            <a:ext cx="4206541" cy="6247560"/>
          </a:xfrm>
          <a:prstGeom prst="rect">
            <a:avLst/>
          </a:prstGeom>
        </p:spPr>
      </p:pic>
      <p:sp>
        <p:nvSpPr>
          <p:cNvPr id="22" name="Pravokotnik 21">
            <a:extLst>
              <a:ext uri="{FF2B5EF4-FFF2-40B4-BE49-F238E27FC236}">
                <a16:creationId xmlns:a16="http://schemas.microsoft.com/office/drawing/2014/main" id="{9FDB94C8-DD30-4E2F-AD09-3499583573EB}"/>
              </a:ext>
            </a:extLst>
          </p:cNvPr>
          <p:cNvSpPr/>
          <p:nvPr/>
        </p:nvSpPr>
        <p:spPr>
          <a:xfrm>
            <a:off x="5286410" y="2951946"/>
            <a:ext cx="3635932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Комплексы</a:t>
            </a:r>
          </a:p>
          <a:p>
            <a:pPr algn="ctr"/>
            <a:r>
              <a:rPr lang="ru-RU" sz="28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Непростая 1ая любовь</a:t>
            </a:r>
            <a:endParaRPr lang="sl-SI" sz="28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Pravokotnik 5">
            <a:extLst>
              <a:ext uri="{FF2B5EF4-FFF2-40B4-BE49-F238E27FC236}">
                <a16:creationId xmlns:a16="http://schemas.microsoft.com/office/drawing/2014/main" id="{BAD8E789-1C0D-4321-9F46-29E99EFDB0AC}"/>
              </a:ext>
            </a:extLst>
          </p:cNvPr>
          <p:cNvSpPr/>
          <p:nvPr/>
        </p:nvSpPr>
        <p:spPr>
          <a:xfrm>
            <a:off x="19152" y="0"/>
            <a:ext cx="8137973" cy="454983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dirty="0"/>
              <a:t> </a:t>
            </a:r>
            <a:r>
              <a:rPr lang="sl-SI" sz="2400" dirty="0"/>
              <a:t> </a:t>
            </a:r>
            <a:r>
              <a:rPr lang="ru-RU" sz="2800" dirty="0"/>
              <a:t>В м</a:t>
            </a:r>
            <a:r>
              <a:rPr lang="sl-SI" sz="2800" dirty="0" err="1"/>
              <a:t>еня</a:t>
            </a:r>
            <a:r>
              <a:rPr lang="sl-SI" sz="2800" dirty="0"/>
              <a:t> </a:t>
            </a:r>
            <a:r>
              <a:rPr lang="sl-SI" sz="2800" dirty="0" err="1"/>
              <a:t>влюбился</a:t>
            </a:r>
            <a:r>
              <a:rPr lang="sl-SI" sz="2800" dirty="0"/>
              <a:t> </a:t>
            </a:r>
            <a:r>
              <a:rPr lang="sl-SI" sz="2800" dirty="0" err="1"/>
              <a:t>рыжий</a:t>
            </a:r>
            <a:r>
              <a:rPr lang="sl-SI" sz="2800" dirty="0"/>
              <a:t> </a:t>
            </a:r>
            <a:r>
              <a:rPr lang="sl-SI" sz="2800" dirty="0" err="1"/>
              <a:t>Сашка</a:t>
            </a:r>
            <a:r>
              <a:rPr lang="sl-SI" sz="2800" dirty="0"/>
              <a:t>. </a:t>
            </a:r>
            <a:r>
              <a:rPr lang="sl-SI" sz="2800" dirty="0" err="1"/>
              <a:t>Он</a:t>
            </a:r>
            <a:r>
              <a:rPr lang="sl-SI" sz="2800" dirty="0"/>
              <a:t> </a:t>
            </a:r>
            <a:r>
              <a:rPr lang="sl-SI" sz="2800" dirty="0" err="1"/>
              <a:t>был</a:t>
            </a:r>
            <a:r>
              <a:rPr lang="sl-SI" sz="2800" dirty="0"/>
              <a:t> </a:t>
            </a:r>
            <a:r>
              <a:rPr lang="sl-SI" sz="2800" b="1" dirty="0" err="1">
                <a:highlight>
                  <a:srgbClr val="FFFF00"/>
                </a:highlight>
              </a:rPr>
              <a:t>красавчик</a:t>
            </a:r>
            <a:r>
              <a:rPr lang="sl-SI" sz="2800" dirty="0"/>
              <a:t> и </a:t>
            </a:r>
            <a:r>
              <a:rPr lang="sl-SI" sz="2800" dirty="0" err="1">
                <a:highlight>
                  <a:srgbClr val="FFFF00"/>
                </a:highlight>
              </a:rPr>
              <a:t>чемпион</a:t>
            </a:r>
            <a:r>
              <a:rPr lang="sl-SI" sz="2800" dirty="0"/>
              <a:t> </a:t>
            </a:r>
            <a:r>
              <a:rPr lang="sl-SI" sz="2800" dirty="0" err="1"/>
              <a:t>области</a:t>
            </a:r>
            <a:r>
              <a:rPr lang="sl-SI" sz="2800" dirty="0"/>
              <a:t> </a:t>
            </a:r>
            <a:r>
              <a:rPr lang="sl-SI" sz="2800" dirty="0" err="1"/>
              <a:t>по</a:t>
            </a:r>
            <a:r>
              <a:rPr lang="sl-SI" sz="2800" dirty="0"/>
              <a:t> </a:t>
            </a:r>
            <a:r>
              <a:rPr lang="sl-SI" sz="2800" dirty="0" err="1"/>
              <a:t>прыжкам</a:t>
            </a:r>
            <a:r>
              <a:rPr lang="sl-SI" sz="2800" dirty="0"/>
              <a:t> в </a:t>
            </a:r>
            <a:r>
              <a:rPr lang="sl-SI" sz="2800" dirty="0" err="1"/>
              <a:t>длину</a:t>
            </a:r>
            <a:r>
              <a:rPr lang="sl-SI" sz="2800" dirty="0"/>
              <a:t>. </a:t>
            </a:r>
            <a:endParaRPr lang="ru-RU" sz="2800" dirty="0"/>
          </a:p>
          <a:p>
            <a:pPr>
              <a:lnSpc>
                <a:spcPct val="150000"/>
              </a:lnSpc>
            </a:pPr>
            <a:r>
              <a:rPr lang="sl-SI" sz="2800" dirty="0">
                <a:highlight>
                  <a:srgbClr val="FFFF00"/>
                </a:highlight>
              </a:rPr>
              <a:t>У </a:t>
            </a:r>
            <a:r>
              <a:rPr lang="sl-SI" sz="2800" dirty="0" err="1">
                <a:highlight>
                  <a:srgbClr val="FFFF00"/>
                </a:highlight>
              </a:rPr>
              <a:t>него</a:t>
            </a:r>
            <a:r>
              <a:rPr lang="sl-SI" sz="2800" dirty="0">
                <a:highlight>
                  <a:srgbClr val="FFFF00"/>
                </a:highlight>
              </a:rPr>
              <a:t> </a:t>
            </a:r>
            <a:r>
              <a:rPr lang="sl-SI" sz="2800" dirty="0" err="1">
                <a:highlight>
                  <a:srgbClr val="FFFF00"/>
                </a:highlight>
              </a:rPr>
              <a:t>не</a:t>
            </a:r>
            <a:r>
              <a:rPr lang="sl-SI" sz="2800" dirty="0">
                <a:highlight>
                  <a:srgbClr val="FFFF00"/>
                </a:highlight>
              </a:rPr>
              <a:t> </a:t>
            </a:r>
            <a:r>
              <a:rPr lang="sl-SI" sz="2800" dirty="0" err="1">
                <a:highlight>
                  <a:srgbClr val="FFFF00"/>
                </a:highlight>
              </a:rPr>
              <a:t>было</a:t>
            </a:r>
            <a:r>
              <a:rPr lang="sl-SI" sz="2800" dirty="0">
                <a:highlight>
                  <a:srgbClr val="FFFF00"/>
                </a:highlight>
              </a:rPr>
              <a:t> </a:t>
            </a:r>
            <a:r>
              <a:rPr lang="sl-SI" sz="2800" dirty="0" err="1">
                <a:highlight>
                  <a:srgbClr val="FFFF00"/>
                </a:highlight>
              </a:rPr>
              <a:t>недостатков</a:t>
            </a:r>
            <a:r>
              <a:rPr lang="sl-SI" sz="2800" dirty="0"/>
              <a:t>. </a:t>
            </a:r>
            <a:r>
              <a:rPr lang="sl-SI" sz="2800" dirty="0" err="1"/>
              <a:t>Разве</a:t>
            </a:r>
            <a:r>
              <a:rPr lang="sl-SI" sz="2800" dirty="0"/>
              <a:t> </a:t>
            </a:r>
            <a:r>
              <a:rPr lang="sl-SI" sz="2800" dirty="0" err="1"/>
              <a:t>что</a:t>
            </a:r>
            <a:r>
              <a:rPr lang="sl-SI" sz="2800" dirty="0"/>
              <a:t> </a:t>
            </a:r>
            <a:r>
              <a:rPr lang="sl-SI" sz="2800" dirty="0" err="1"/>
              <a:t>он</a:t>
            </a:r>
            <a:r>
              <a:rPr lang="sl-SI" sz="2800" dirty="0"/>
              <a:t> </a:t>
            </a:r>
            <a:r>
              <a:rPr lang="sl-SI" sz="2800" dirty="0" err="1"/>
              <a:t>был</a:t>
            </a:r>
            <a:r>
              <a:rPr lang="sl-SI" sz="2800" dirty="0"/>
              <a:t> </a:t>
            </a:r>
            <a:r>
              <a:rPr lang="sl-SI" sz="2800" dirty="0" err="1"/>
              <a:t>слеповат</a:t>
            </a:r>
            <a:r>
              <a:rPr lang="sl-SI" sz="2800" dirty="0"/>
              <a:t>, </a:t>
            </a:r>
            <a:r>
              <a:rPr lang="sl-SI" sz="2800" dirty="0" err="1"/>
              <a:t>потому</a:t>
            </a:r>
            <a:r>
              <a:rPr lang="sl-SI" sz="2800" dirty="0"/>
              <a:t> </a:t>
            </a:r>
            <a:r>
              <a:rPr lang="sl-SI" sz="2800" dirty="0" err="1"/>
              <a:t>что</a:t>
            </a:r>
            <a:r>
              <a:rPr lang="sl-SI" sz="2800" dirty="0"/>
              <a:t> </a:t>
            </a:r>
            <a:r>
              <a:rPr lang="sl-SI" sz="2800" dirty="0" err="1"/>
              <a:t>иначе</a:t>
            </a:r>
            <a:r>
              <a:rPr lang="sl-SI" sz="2800" dirty="0"/>
              <a:t> </a:t>
            </a:r>
            <a:r>
              <a:rPr lang="sl-SI" sz="2800" dirty="0" err="1"/>
              <a:t>не</a:t>
            </a:r>
            <a:r>
              <a:rPr lang="sl-SI" sz="2800" dirty="0"/>
              <a:t> </a:t>
            </a:r>
            <a:r>
              <a:rPr lang="sl-SI" sz="2800" dirty="0" err="1"/>
              <a:t>объяснить</a:t>
            </a:r>
            <a:r>
              <a:rPr lang="sl-SI" sz="2800" dirty="0"/>
              <a:t>, </a:t>
            </a:r>
            <a:r>
              <a:rPr lang="sl-SI" sz="2800" dirty="0" err="1"/>
              <a:t>что</a:t>
            </a:r>
            <a:r>
              <a:rPr lang="sl-SI" sz="2800" dirty="0"/>
              <a:t> </a:t>
            </a:r>
            <a:r>
              <a:rPr lang="sl-SI" sz="2800" dirty="0" err="1"/>
              <a:t>из</a:t>
            </a:r>
            <a:r>
              <a:rPr lang="sl-SI" sz="2800" dirty="0"/>
              <a:t> </a:t>
            </a:r>
            <a:r>
              <a:rPr lang="sl-SI" sz="2800" dirty="0" err="1"/>
              <a:t>всех</a:t>
            </a:r>
            <a:r>
              <a:rPr lang="sl-SI" sz="2800" dirty="0"/>
              <a:t> </a:t>
            </a:r>
            <a:r>
              <a:rPr lang="sl-SI" sz="2800" dirty="0" err="1"/>
              <a:t>девочек</a:t>
            </a:r>
            <a:r>
              <a:rPr lang="sl-SI" sz="2800" dirty="0"/>
              <a:t> в </a:t>
            </a:r>
            <a:r>
              <a:rPr lang="sl-SI" sz="2800" dirty="0" err="1"/>
              <a:t>школе</a:t>
            </a:r>
            <a:r>
              <a:rPr lang="sl-SI" sz="2800" dirty="0"/>
              <a:t> </a:t>
            </a:r>
            <a:r>
              <a:rPr lang="sl-SI" sz="2800" dirty="0" err="1"/>
              <a:t>он</a:t>
            </a:r>
            <a:r>
              <a:rPr lang="sl-SI" sz="2800" dirty="0"/>
              <a:t> </a:t>
            </a:r>
            <a:r>
              <a:rPr lang="sl-SI" sz="2800" dirty="0" err="1"/>
              <a:t>выбрал</a:t>
            </a:r>
            <a:r>
              <a:rPr lang="sl-SI" sz="2800" dirty="0"/>
              <a:t> </a:t>
            </a:r>
            <a:r>
              <a:rPr lang="sl-SI" sz="2800" dirty="0" err="1">
                <a:highlight>
                  <a:srgbClr val="C0C0C0"/>
                </a:highlight>
              </a:rPr>
              <a:t>меня</a:t>
            </a:r>
            <a:r>
              <a:rPr lang="sl-SI" sz="2800" dirty="0">
                <a:highlight>
                  <a:srgbClr val="C0C0C0"/>
                </a:highlight>
              </a:rPr>
              <a:t>: </a:t>
            </a:r>
            <a:r>
              <a:rPr lang="sl-SI" sz="2800" dirty="0" err="1">
                <a:highlight>
                  <a:srgbClr val="C0C0C0"/>
                </a:highlight>
              </a:rPr>
              <a:t>невзрачную</a:t>
            </a:r>
            <a:r>
              <a:rPr lang="sl-SI" sz="2800" dirty="0">
                <a:highlight>
                  <a:srgbClr val="C0C0C0"/>
                </a:highlight>
              </a:rPr>
              <a:t>, </a:t>
            </a:r>
            <a:r>
              <a:rPr lang="sl-SI" sz="2800" dirty="0" err="1">
                <a:highlight>
                  <a:srgbClr val="C0C0C0"/>
                </a:highlight>
              </a:rPr>
              <a:t>нескладную</a:t>
            </a:r>
            <a:r>
              <a:rPr lang="sl-SI" sz="2800" dirty="0">
                <a:highlight>
                  <a:srgbClr val="C0C0C0"/>
                </a:highlight>
              </a:rPr>
              <a:t>, </a:t>
            </a:r>
            <a:r>
              <a:rPr lang="ru-RU" sz="2800" dirty="0">
                <a:highlight>
                  <a:srgbClr val="C0C0C0"/>
                </a:highlight>
              </a:rPr>
              <a:t> </a:t>
            </a:r>
            <a:r>
              <a:rPr lang="sl-SI" sz="2800" dirty="0">
                <a:highlight>
                  <a:srgbClr val="C0C0C0"/>
                </a:highlight>
              </a:rPr>
              <a:t>в </a:t>
            </a:r>
            <a:r>
              <a:rPr lang="sl-SI" sz="2800" dirty="0" err="1">
                <a:highlight>
                  <a:srgbClr val="C0C0C0"/>
                </a:highlight>
              </a:rPr>
              <a:t>старой</a:t>
            </a:r>
            <a:r>
              <a:rPr lang="sl-SI" sz="2800" dirty="0">
                <a:highlight>
                  <a:srgbClr val="C0C0C0"/>
                </a:highlight>
              </a:rPr>
              <a:t> </a:t>
            </a:r>
            <a:r>
              <a:rPr lang="sl-SI" sz="2800" dirty="0" err="1">
                <a:highlight>
                  <a:srgbClr val="C0C0C0"/>
                </a:highlight>
              </a:rPr>
              <a:t>вытянутой</a:t>
            </a:r>
            <a:r>
              <a:rPr lang="sl-SI" sz="2800" dirty="0">
                <a:highlight>
                  <a:srgbClr val="C0C0C0"/>
                </a:highlight>
              </a:rPr>
              <a:t> </a:t>
            </a:r>
            <a:r>
              <a:rPr lang="sl-SI" sz="2800" dirty="0" err="1">
                <a:highlight>
                  <a:srgbClr val="C0C0C0"/>
                </a:highlight>
              </a:rPr>
              <a:t>кофте</a:t>
            </a:r>
            <a:r>
              <a:rPr lang="sl-SI" sz="2800" dirty="0">
                <a:highlight>
                  <a:srgbClr val="C0C0C0"/>
                </a:highlight>
              </a:rPr>
              <a:t> и </a:t>
            </a:r>
            <a:r>
              <a:rPr lang="sl-SI" sz="2800" dirty="0" err="1">
                <a:highlight>
                  <a:srgbClr val="C0C0C0"/>
                </a:highlight>
              </a:rPr>
              <a:t>курточке</a:t>
            </a:r>
            <a:r>
              <a:rPr lang="sl-SI" sz="2800" dirty="0">
                <a:highlight>
                  <a:srgbClr val="C0C0C0"/>
                </a:highlight>
              </a:rPr>
              <a:t>, </a:t>
            </a:r>
            <a:r>
              <a:rPr lang="sl-SI" sz="2800" dirty="0" err="1">
                <a:highlight>
                  <a:srgbClr val="C0C0C0"/>
                </a:highlight>
              </a:rPr>
              <a:t>перешитой</a:t>
            </a:r>
            <a:r>
              <a:rPr lang="sl-SI" sz="2800" dirty="0">
                <a:highlight>
                  <a:srgbClr val="C0C0C0"/>
                </a:highlight>
              </a:rPr>
              <a:t> </a:t>
            </a:r>
            <a:r>
              <a:rPr lang="sl-SI" sz="2800" dirty="0" err="1">
                <a:highlight>
                  <a:srgbClr val="C0C0C0"/>
                </a:highlight>
              </a:rPr>
              <a:t>из</a:t>
            </a:r>
            <a:r>
              <a:rPr lang="sl-SI" sz="2800" dirty="0">
                <a:highlight>
                  <a:srgbClr val="C0C0C0"/>
                </a:highlight>
              </a:rPr>
              <a:t> </a:t>
            </a:r>
            <a:r>
              <a:rPr lang="sl-SI" sz="2800" dirty="0" err="1">
                <a:highlight>
                  <a:srgbClr val="C0C0C0"/>
                </a:highlight>
              </a:rPr>
              <a:t>бабушкиного</a:t>
            </a:r>
            <a:r>
              <a:rPr lang="sl-SI" sz="2800" dirty="0">
                <a:highlight>
                  <a:srgbClr val="C0C0C0"/>
                </a:highlight>
              </a:rPr>
              <a:t> </a:t>
            </a:r>
            <a:r>
              <a:rPr lang="sl-SI" sz="2800" dirty="0" err="1">
                <a:highlight>
                  <a:srgbClr val="C0C0C0"/>
                </a:highlight>
              </a:rPr>
              <a:t>пальто</a:t>
            </a:r>
            <a:endParaRPr lang="sl-SI" sz="2800" dirty="0">
              <a:highlight>
                <a:srgbClr val="C0C0C0"/>
              </a:highlight>
            </a:endParaRPr>
          </a:p>
        </p:txBody>
      </p:sp>
      <p:sp>
        <p:nvSpPr>
          <p:cNvPr id="19" name="Pravokotnik 18">
            <a:extLst>
              <a:ext uri="{FF2B5EF4-FFF2-40B4-BE49-F238E27FC236}">
                <a16:creationId xmlns:a16="http://schemas.microsoft.com/office/drawing/2014/main" id="{61ED279A-F288-4A64-B107-FBBF9F5A48CA}"/>
              </a:ext>
            </a:extLst>
          </p:cNvPr>
          <p:cNvSpPr/>
          <p:nvPr/>
        </p:nvSpPr>
        <p:spPr>
          <a:xfrm rot="21449103">
            <a:off x="2030340" y="4831113"/>
            <a:ext cx="207037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3200" b="1" cap="none" spc="0" dirty="0">
                <a:ln/>
                <a:solidFill>
                  <a:schemeClr val="accent3"/>
                </a:solidFill>
                <a:effectLst/>
              </a:rPr>
              <a:t>Контраст 3</a:t>
            </a:r>
            <a:endParaRPr lang="sl-SI" sz="3200" b="1" cap="none" spc="0" dirty="0">
              <a:ln/>
              <a:solidFill>
                <a:schemeClr val="accent3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280836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>
            <a:extLst>
              <a:ext uri="{FF2B5EF4-FFF2-40B4-BE49-F238E27FC236}">
                <a16:creationId xmlns:a16="http://schemas.microsoft.com/office/drawing/2014/main" id="{513E1A59-5CFB-4AEF-A136-5C8F5815788D}"/>
              </a:ext>
            </a:extLst>
          </p:cNvPr>
          <p:cNvSpPr/>
          <p:nvPr/>
        </p:nvSpPr>
        <p:spPr>
          <a:xfrm>
            <a:off x="419710" y="3730582"/>
            <a:ext cx="700158" cy="9314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2</a:t>
            </a:r>
            <a:endParaRPr lang="sl-SI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C0000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5" name="Pravokotnik 4">
            <a:extLst>
              <a:ext uri="{FF2B5EF4-FFF2-40B4-BE49-F238E27FC236}">
                <a16:creationId xmlns:a16="http://schemas.microsoft.com/office/drawing/2014/main" id="{F7FB4696-67A3-4043-9FB7-9A53E15C2DE9}"/>
              </a:ext>
            </a:extLst>
          </p:cNvPr>
          <p:cNvSpPr/>
          <p:nvPr/>
        </p:nvSpPr>
        <p:spPr>
          <a:xfrm>
            <a:off x="1150303" y="3891706"/>
            <a:ext cx="19367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36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тот</a:t>
            </a:r>
            <a:r>
              <a:rPr lang="sl-SI" sz="3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36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день</a:t>
            </a:r>
            <a:endParaRPr lang="sl-SI" sz="3600" dirty="0"/>
          </a:p>
        </p:txBody>
      </p:sp>
      <p:sp>
        <p:nvSpPr>
          <p:cNvPr id="6" name="Pravokotnik 5">
            <a:extLst>
              <a:ext uri="{FF2B5EF4-FFF2-40B4-BE49-F238E27FC236}">
                <a16:creationId xmlns:a16="http://schemas.microsoft.com/office/drawing/2014/main" id="{11A82A18-690B-409C-BF6E-AFE5FFE0C4B1}"/>
              </a:ext>
            </a:extLst>
          </p:cNvPr>
          <p:cNvSpPr/>
          <p:nvPr/>
        </p:nvSpPr>
        <p:spPr>
          <a:xfrm>
            <a:off x="6001732" y="264163"/>
            <a:ext cx="402417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Я в </a:t>
            </a:r>
            <a:r>
              <a:rPr lang="sl-SI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тот</a:t>
            </a:r>
            <a:r>
              <a:rPr lang="sl-SI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2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день</a:t>
            </a:r>
            <a:r>
              <a:rPr lang="sl-SI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2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ждала</a:t>
            </a:r>
            <a:r>
              <a:rPr lang="sl-SI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2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Сашу</a:t>
            </a: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sl-SI" sz="2800" dirty="0"/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D14C5706-5E9C-4821-ABCF-A309CEE77B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49" y="44180"/>
            <a:ext cx="5448693" cy="3632461"/>
          </a:xfrm>
          <a:prstGeom prst="rect">
            <a:avLst/>
          </a:prstGeom>
        </p:spPr>
      </p:pic>
      <p:sp>
        <p:nvSpPr>
          <p:cNvPr id="9" name="Pravokotnik 8">
            <a:extLst>
              <a:ext uri="{FF2B5EF4-FFF2-40B4-BE49-F238E27FC236}">
                <a16:creationId xmlns:a16="http://schemas.microsoft.com/office/drawing/2014/main" id="{2BDF2A5C-753B-4FBA-B19B-AE65BB8EB407}"/>
              </a:ext>
            </a:extLst>
          </p:cNvPr>
          <p:cNvSpPr/>
          <p:nvPr/>
        </p:nvSpPr>
        <p:spPr>
          <a:xfrm>
            <a:off x="6001732" y="853294"/>
            <a:ext cx="6096000" cy="3862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sl-SI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 я… Я </a:t>
            </a:r>
            <a:r>
              <a:rPr lang="sl-SI" sz="2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пошла</a:t>
            </a:r>
            <a:r>
              <a:rPr lang="sl-SI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sl-SI" sz="2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Пошла</a:t>
            </a:r>
            <a:r>
              <a:rPr lang="sl-SI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к </a:t>
            </a:r>
            <a:r>
              <a:rPr lang="sl-SI" sz="2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Саше</a:t>
            </a:r>
            <a:r>
              <a:rPr lang="sl-SI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sl-SI" sz="2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Ушла</a:t>
            </a:r>
            <a:r>
              <a:rPr lang="sl-SI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2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гулять</a:t>
            </a:r>
            <a:r>
              <a:rPr lang="sl-SI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sl-SI" sz="2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Хотя</a:t>
            </a:r>
            <a:r>
              <a:rPr lang="sl-SI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2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слышала</a:t>
            </a:r>
            <a:r>
              <a:rPr lang="sl-SI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sl-SI" sz="2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как</a:t>
            </a:r>
            <a:r>
              <a:rPr lang="sl-SI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2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бабушка</a:t>
            </a:r>
            <a:r>
              <a:rPr lang="sl-SI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2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меня</a:t>
            </a:r>
            <a:r>
              <a:rPr lang="sl-SI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2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звала</a:t>
            </a:r>
            <a:r>
              <a:rPr lang="sl-SI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sl-SI" sz="2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Почему</a:t>
            </a:r>
            <a:r>
              <a:rPr lang="sl-SI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sl-SI" sz="2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Почему</a:t>
            </a:r>
            <a:r>
              <a:rPr lang="sl-SI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я </a:t>
            </a:r>
            <a:r>
              <a:rPr lang="sl-SI" sz="2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ушла</a:t>
            </a:r>
            <a:r>
              <a:rPr lang="sl-SI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sl-SI" sz="2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Мне</a:t>
            </a:r>
            <a:r>
              <a:rPr lang="sl-SI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2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двенадцать</a:t>
            </a:r>
            <a:r>
              <a:rPr lang="sl-SI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sl-SI" sz="2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Мне</a:t>
            </a:r>
            <a:r>
              <a:rPr lang="sl-SI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2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пробило</a:t>
            </a:r>
            <a:r>
              <a:rPr lang="sl-SI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2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двенадцать</a:t>
            </a:r>
            <a:r>
              <a:rPr lang="sl-SI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sl-SI" sz="2800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sl-SI" sz="2800" dirty="0" err="1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жизнь</a:t>
            </a:r>
            <a:r>
              <a:rPr lang="sl-SI" sz="2800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2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</a:t>
            </a:r>
            <a:r>
              <a:rPr lang="sl-SI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2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превратилась</a:t>
            </a:r>
            <a:r>
              <a:rPr lang="sl-SI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в </a:t>
            </a:r>
            <a:r>
              <a:rPr lang="sl-SI" sz="2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тыкву</a:t>
            </a:r>
            <a:r>
              <a:rPr lang="sl-SI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sl-SI" sz="2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скорее</a:t>
            </a:r>
            <a:r>
              <a:rPr lang="sl-SI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2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наоборот</a:t>
            </a:r>
            <a:r>
              <a:rPr lang="sl-SI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sl-SI" sz="2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она</a:t>
            </a:r>
            <a:r>
              <a:rPr lang="sl-SI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2800" dirty="0" err="1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расцвела</a:t>
            </a:r>
            <a:r>
              <a:rPr lang="sl-SI" sz="2800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sl-SI" sz="2800" dirty="0">
              <a:effectLst/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Pravokotnik 10">
            <a:extLst>
              <a:ext uri="{FF2B5EF4-FFF2-40B4-BE49-F238E27FC236}">
                <a16:creationId xmlns:a16="http://schemas.microsoft.com/office/drawing/2014/main" id="{EE11D601-3A59-46D1-A862-AFE6295715DC}"/>
              </a:ext>
            </a:extLst>
          </p:cNvPr>
          <p:cNvSpPr/>
          <p:nvPr/>
        </p:nvSpPr>
        <p:spPr>
          <a:xfrm>
            <a:off x="4685955" y="4715954"/>
            <a:ext cx="49613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Разрушение рая</a:t>
            </a:r>
            <a:endParaRPr lang="sl-SI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4" name="Grafika 13" descr="Strela">
            <a:extLst>
              <a:ext uri="{FF2B5EF4-FFF2-40B4-BE49-F238E27FC236}">
                <a16:creationId xmlns:a16="http://schemas.microsoft.com/office/drawing/2014/main" id="{7D6D92B3-C309-43ED-A92E-D06A94BE4B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24788" y="489125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6862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>
            <a:extLst>
              <a:ext uri="{FF2B5EF4-FFF2-40B4-BE49-F238E27FC236}">
                <a16:creationId xmlns:a16="http://schemas.microsoft.com/office/drawing/2014/main" id="{513E1A59-5CFB-4AEF-A136-5C8F5815788D}"/>
              </a:ext>
            </a:extLst>
          </p:cNvPr>
          <p:cNvSpPr/>
          <p:nvPr/>
        </p:nvSpPr>
        <p:spPr>
          <a:xfrm>
            <a:off x="253879" y="-47134"/>
            <a:ext cx="700158" cy="9314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2</a:t>
            </a:r>
            <a:endParaRPr lang="sl-SI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C0000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5" name="Pravokotnik 4">
            <a:extLst>
              <a:ext uri="{FF2B5EF4-FFF2-40B4-BE49-F238E27FC236}">
                <a16:creationId xmlns:a16="http://schemas.microsoft.com/office/drawing/2014/main" id="{F7FB4696-67A3-4043-9FB7-9A53E15C2DE9}"/>
              </a:ext>
            </a:extLst>
          </p:cNvPr>
          <p:cNvSpPr/>
          <p:nvPr/>
        </p:nvSpPr>
        <p:spPr>
          <a:xfrm>
            <a:off x="146983" y="760941"/>
            <a:ext cx="13538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тот</a:t>
            </a:r>
            <a:r>
              <a:rPr lang="sl-SI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24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день</a:t>
            </a:r>
            <a:endParaRPr lang="sl-SI" sz="2400" dirty="0"/>
          </a:p>
        </p:txBody>
      </p:sp>
      <p:sp>
        <p:nvSpPr>
          <p:cNvPr id="10" name="Pravokotnik 9">
            <a:extLst>
              <a:ext uri="{FF2B5EF4-FFF2-40B4-BE49-F238E27FC236}">
                <a16:creationId xmlns:a16="http://schemas.microsoft.com/office/drawing/2014/main" id="{43683EDD-3FC6-4044-8EB6-3D9F140F73E5}"/>
              </a:ext>
            </a:extLst>
          </p:cNvPr>
          <p:cNvSpPr/>
          <p:nvPr/>
        </p:nvSpPr>
        <p:spPr>
          <a:xfrm>
            <a:off x="512150" y="1222606"/>
            <a:ext cx="11679850" cy="5435847"/>
          </a:xfrm>
          <a:prstGeom prst="rect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sl-SI" sz="2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Мы</a:t>
            </a:r>
            <a:r>
              <a:rPr lang="sl-SI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2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гуляли</a:t>
            </a:r>
            <a:r>
              <a:rPr lang="sl-SI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2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почти</a:t>
            </a:r>
            <a:r>
              <a:rPr lang="sl-SI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2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два</a:t>
            </a:r>
            <a:r>
              <a:rPr lang="sl-SI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2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часа</a:t>
            </a:r>
            <a:r>
              <a:rPr lang="sl-SI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sl-SI" sz="2800" b="1" dirty="0" err="1">
                <a:highlight>
                  <a:srgbClr val="C0C0C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Сто</a:t>
            </a:r>
            <a:r>
              <a:rPr lang="sl-SI" sz="2800" b="1" dirty="0">
                <a:highlight>
                  <a:srgbClr val="C0C0C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2800" b="1" dirty="0" err="1">
                <a:highlight>
                  <a:srgbClr val="C0C0C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минут</a:t>
            </a:r>
            <a:r>
              <a:rPr lang="sl-SI" sz="2800" dirty="0">
                <a:highlight>
                  <a:srgbClr val="C0C0C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sz="2800" dirty="0">
                <a:highlight>
                  <a:srgbClr val="C0C0C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highlight>
                  <a:srgbClr val="00FFFF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(!!! Когда мы считаем минуты?)</a:t>
            </a:r>
            <a:r>
              <a:rPr lang="sl-SI" sz="2800" dirty="0">
                <a:highlight>
                  <a:srgbClr val="00FFFF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800" dirty="0">
              <a:highlight>
                <a:srgbClr val="00FFFF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sl-SI" sz="28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Все</a:t>
            </a:r>
            <a:r>
              <a:rPr lang="sl-SI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28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это</a:t>
            </a:r>
            <a:r>
              <a:rPr lang="sl-SI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28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время</a:t>
            </a:r>
            <a:r>
              <a:rPr lang="sl-SI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я </a:t>
            </a:r>
            <a:r>
              <a:rPr lang="sl-SI" sz="2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думала</a:t>
            </a:r>
            <a:r>
              <a:rPr lang="sl-SI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sl-SI" sz="2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что</a:t>
            </a:r>
            <a:r>
              <a:rPr lang="sl-SI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sl-SI" sz="2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Воды</a:t>
            </a:r>
            <a:r>
              <a:rPr lang="sl-SI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sl-SI" sz="2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Одеяло</a:t>
            </a:r>
            <a:r>
              <a:rPr lang="sl-SI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sl-SI" sz="2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Бутерброд</a:t>
            </a:r>
            <a:r>
              <a:rPr lang="sl-SI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sl-SI" sz="2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Открыть</a:t>
            </a:r>
            <a:r>
              <a:rPr lang="sl-SI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2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форточку</a:t>
            </a:r>
            <a:r>
              <a:rPr lang="sl-SI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 А </a:t>
            </a:r>
            <a:r>
              <a:rPr lang="sl-SI" sz="2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вдруг</a:t>
            </a:r>
            <a:r>
              <a:rPr lang="sl-SI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2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ей</a:t>
            </a:r>
            <a:r>
              <a:rPr lang="sl-SI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2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было</a:t>
            </a:r>
            <a:r>
              <a:rPr lang="sl-SI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2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плохо</a:t>
            </a:r>
            <a:r>
              <a:rPr lang="sl-SI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 А </a:t>
            </a:r>
            <a:r>
              <a:rPr lang="sl-SI" sz="2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вдруг</a:t>
            </a:r>
            <a:r>
              <a:rPr lang="sl-SI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2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она</a:t>
            </a:r>
            <a:r>
              <a:rPr lang="sl-SI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2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там</a:t>
            </a:r>
            <a:r>
              <a:rPr lang="sl-SI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 У </a:t>
            </a:r>
            <a:r>
              <a:rPr lang="sl-SI" sz="2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меня</a:t>
            </a:r>
            <a:r>
              <a:rPr lang="sl-SI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2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внутри</a:t>
            </a:r>
            <a:r>
              <a:rPr lang="sl-SI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2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похолодело</a:t>
            </a:r>
            <a:r>
              <a:rPr lang="sl-SI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2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от</a:t>
            </a:r>
            <a:r>
              <a:rPr lang="sl-SI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2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страха</a:t>
            </a:r>
            <a:r>
              <a:rPr lang="sl-SI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sl-SI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— </a:t>
            </a:r>
            <a:r>
              <a:rPr lang="sl-SI" sz="2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Саш</a:t>
            </a:r>
            <a:r>
              <a:rPr lang="sl-SI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я </a:t>
            </a:r>
            <a:r>
              <a:rPr lang="sl-SI" sz="2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домой</a:t>
            </a:r>
            <a:r>
              <a:rPr lang="sl-SI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sl-SI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Я </a:t>
            </a:r>
            <a:r>
              <a:rPr lang="sl-SI" sz="2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влетела</a:t>
            </a:r>
            <a:r>
              <a:rPr lang="sl-SI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в </a:t>
            </a:r>
            <a:r>
              <a:rPr lang="sl-SI" sz="2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подъезд</a:t>
            </a:r>
            <a:r>
              <a:rPr lang="sl-SI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2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как</a:t>
            </a:r>
            <a:r>
              <a:rPr lang="sl-SI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2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ошпаренная</a:t>
            </a:r>
            <a:r>
              <a:rPr lang="sl-SI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sl-SI" sz="2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Вызвала</a:t>
            </a:r>
            <a:r>
              <a:rPr lang="sl-SI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2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лифт</a:t>
            </a:r>
            <a:r>
              <a:rPr lang="sl-SI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sl-SI" sz="2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но</a:t>
            </a:r>
            <a:r>
              <a:rPr lang="sl-SI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2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он</a:t>
            </a:r>
            <a:r>
              <a:rPr lang="sl-SI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2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забуксовал</a:t>
            </a:r>
            <a:r>
              <a:rPr lang="sl-SI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2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где</a:t>
            </a:r>
            <a:r>
              <a:rPr lang="sl-SI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sl-SI" sz="2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то</a:t>
            </a:r>
            <a:r>
              <a:rPr lang="sl-SI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2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</a:t>
            </a:r>
            <a:r>
              <a:rPr lang="sl-SI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2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верхних</a:t>
            </a:r>
            <a:r>
              <a:rPr lang="sl-SI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2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этажах</a:t>
            </a:r>
            <a:r>
              <a:rPr lang="sl-SI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и я </a:t>
            </a:r>
            <a:r>
              <a:rPr lang="sl-SI" sz="2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стремглав</a:t>
            </a:r>
            <a:r>
              <a:rPr lang="sl-SI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2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бросилась</a:t>
            </a:r>
            <a:r>
              <a:rPr lang="sl-SI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2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наверх</a:t>
            </a:r>
            <a:r>
              <a:rPr lang="sl-SI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2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пешком</a:t>
            </a:r>
            <a:r>
              <a:rPr lang="sl-SI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sl-SI" sz="2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Дрожащими</a:t>
            </a:r>
            <a:r>
              <a:rPr lang="sl-SI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2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руками</a:t>
            </a:r>
            <a:r>
              <a:rPr lang="sl-SI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я </a:t>
            </a:r>
            <a:r>
              <a:rPr lang="sl-SI" sz="2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открывала</a:t>
            </a:r>
            <a:r>
              <a:rPr lang="sl-SI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2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дверь</a:t>
            </a:r>
            <a:r>
              <a:rPr lang="sl-SI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у </a:t>
            </a:r>
            <a:r>
              <a:rPr lang="sl-SI" sz="2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меня</a:t>
            </a:r>
            <a:r>
              <a:rPr lang="sl-SI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2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неистово</a:t>
            </a:r>
            <a:r>
              <a:rPr lang="sl-SI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2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колотилось</a:t>
            </a:r>
            <a:r>
              <a:rPr lang="sl-SI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2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сердце</a:t>
            </a: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sl-SI" sz="2800" b="1" dirty="0" err="1"/>
              <a:t>Бабушка</a:t>
            </a:r>
            <a:r>
              <a:rPr lang="sl-SI" sz="2800" b="1" dirty="0"/>
              <a:t> </a:t>
            </a:r>
            <a:r>
              <a:rPr lang="sl-SI" sz="2800" b="1" dirty="0" err="1"/>
              <a:t>командовала</a:t>
            </a:r>
            <a:r>
              <a:rPr lang="sl-SI" sz="2800" b="1" dirty="0"/>
              <a:t>, а я </a:t>
            </a:r>
            <a:r>
              <a:rPr lang="sl-SI" sz="2800" b="1" dirty="0" err="1"/>
              <a:t>исполняла</a:t>
            </a:r>
            <a:r>
              <a:rPr lang="sl-SI" sz="2800" b="1" dirty="0"/>
              <a:t>. </a:t>
            </a:r>
            <a:r>
              <a:rPr lang="ru-RU" sz="2800" b="1" dirty="0"/>
              <a:t>...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800" b="1" dirty="0">
                <a:highlight>
                  <a:srgbClr val="00FFFF"/>
                </a:highlight>
              </a:rPr>
              <a:t>В</a:t>
            </a:r>
            <a:r>
              <a:rPr lang="sl-SI" sz="2800" b="1" dirty="0" err="1">
                <a:highlight>
                  <a:srgbClr val="00FFFF"/>
                </a:highlight>
              </a:rPr>
              <a:t>се</a:t>
            </a:r>
            <a:r>
              <a:rPr lang="sl-SI" sz="2800" b="1" dirty="0">
                <a:highlight>
                  <a:srgbClr val="00FFFF"/>
                </a:highlight>
              </a:rPr>
              <a:t> </a:t>
            </a:r>
            <a:r>
              <a:rPr lang="sl-SI" sz="2800" b="1" dirty="0" err="1">
                <a:highlight>
                  <a:srgbClr val="00FFFF"/>
                </a:highlight>
              </a:rPr>
              <a:t>обошлось</a:t>
            </a:r>
            <a:r>
              <a:rPr lang="sl-SI" sz="2800" b="1" dirty="0">
                <a:highlight>
                  <a:srgbClr val="00FFFF"/>
                </a:highlight>
              </a:rPr>
              <a:t>, </a:t>
            </a:r>
            <a:r>
              <a:rPr lang="sl-SI" sz="2800" b="1" dirty="0" err="1">
                <a:highlight>
                  <a:srgbClr val="00FFFF"/>
                </a:highlight>
              </a:rPr>
              <a:t>ничего</a:t>
            </a:r>
            <a:r>
              <a:rPr lang="sl-SI" sz="2800" b="1" dirty="0">
                <a:highlight>
                  <a:srgbClr val="00FFFF"/>
                </a:highlight>
              </a:rPr>
              <a:t> </a:t>
            </a:r>
            <a:r>
              <a:rPr lang="sl-SI" sz="2800" b="1" dirty="0" err="1">
                <a:highlight>
                  <a:srgbClr val="00FFFF"/>
                </a:highlight>
              </a:rPr>
              <a:t>не</a:t>
            </a:r>
            <a:r>
              <a:rPr lang="sl-SI" sz="2800" b="1" dirty="0">
                <a:highlight>
                  <a:srgbClr val="00FFFF"/>
                </a:highlight>
              </a:rPr>
              <a:t> </a:t>
            </a:r>
            <a:r>
              <a:rPr lang="sl-SI" sz="2800" b="1" dirty="0" err="1">
                <a:highlight>
                  <a:srgbClr val="00FFFF"/>
                </a:highlight>
              </a:rPr>
              <a:t>случилось</a:t>
            </a:r>
            <a:r>
              <a:rPr lang="sl-SI" sz="2800" b="1" dirty="0">
                <a:highlight>
                  <a:srgbClr val="00FFFF"/>
                </a:highlight>
              </a:rPr>
              <a:t>. </a:t>
            </a:r>
            <a:r>
              <a:rPr lang="sl-SI" sz="2800" b="1" dirty="0" err="1">
                <a:highlight>
                  <a:srgbClr val="00FFFF"/>
                </a:highlight>
              </a:rPr>
              <a:t>Бабуля</a:t>
            </a:r>
            <a:r>
              <a:rPr lang="sl-SI" sz="2800" b="1" dirty="0">
                <a:highlight>
                  <a:srgbClr val="00FFFF"/>
                </a:highlight>
              </a:rPr>
              <a:t> </a:t>
            </a:r>
            <a:r>
              <a:rPr lang="sl-SI" sz="2800" b="1" dirty="0" err="1">
                <a:highlight>
                  <a:srgbClr val="00FFFF"/>
                </a:highlight>
              </a:rPr>
              <a:t>даже</a:t>
            </a:r>
            <a:r>
              <a:rPr lang="sl-SI" sz="2800" b="1" dirty="0">
                <a:highlight>
                  <a:srgbClr val="00FFFF"/>
                </a:highlight>
              </a:rPr>
              <a:t> </a:t>
            </a:r>
            <a:r>
              <a:rPr lang="sl-SI" sz="2800" b="1" dirty="0" err="1">
                <a:highlight>
                  <a:srgbClr val="00FFFF"/>
                </a:highlight>
              </a:rPr>
              <a:t>не</a:t>
            </a:r>
            <a:r>
              <a:rPr lang="sl-SI" sz="2800" b="1" dirty="0">
                <a:highlight>
                  <a:srgbClr val="00FFFF"/>
                </a:highlight>
              </a:rPr>
              <a:t> </a:t>
            </a:r>
            <a:r>
              <a:rPr lang="sl-SI" sz="2800" b="1" dirty="0" err="1">
                <a:highlight>
                  <a:srgbClr val="00FFFF"/>
                </a:highlight>
              </a:rPr>
              <a:t>вспомнила</a:t>
            </a:r>
            <a:r>
              <a:rPr lang="sl-SI" sz="2800" dirty="0"/>
              <a:t>.</a:t>
            </a:r>
            <a:endParaRPr lang="sl-SI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sl-SI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Pravokotnik 10">
            <a:extLst>
              <a:ext uri="{FF2B5EF4-FFF2-40B4-BE49-F238E27FC236}">
                <a16:creationId xmlns:a16="http://schemas.microsoft.com/office/drawing/2014/main" id="{EE11D601-3A59-46D1-A862-AFE6295715DC}"/>
              </a:ext>
            </a:extLst>
          </p:cNvPr>
          <p:cNvSpPr/>
          <p:nvPr/>
        </p:nvSpPr>
        <p:spPr>
          <a:xfrm>
            <a:off x="2706891" y="0"/>
            <a:ext cx="49613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Разрушение рая</a:t>
            </a:r>
            <a:endParaRPr lang="sl-SI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4" name="Grafika 13" descr="Strela">
            <a:extLst>
              <a:ext uri="{FF2B5EF4-FFF2-40B4-BE49-F238E27FC236}">
                <a16:creationId xmlns:a16="http://schemas.microsoft.com/office/drawing/2014/main" id="{7D6D92B3-C309-43ED-A92E-D06A94BE4B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46653" y="19221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8711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>
            <a:extLst>
              <a:ext uri="{FF2B5EF4-FFF2-40B4-BE49-F238E27FC236}">
                <a16:creationId xmlns:a16="http://schemas.microsoft.com/office/drawing/2014/main" id="{513E1A59-5CFB-4AEF-A136-5C8F5815788D}"/>
              </a:ext>
            </a:extLst>
          </p:cNvPr>
          <p:cNvSpPr/>
          <p:nvPr/>
        </p:nvSpPr>
        <p:spPr>
          <a:xfrm>
            <a:off x="1535034" y="158349"/>
            <a:ext cx="5421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3</a:t>
            </a:r>
            <a:endParaRPr lang="sl-SI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C0000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5" name="Pravokotnik 4">
            <a:extLst>
              <a:ext uri="{FF2B5EF4-FFF2-40B4-BE49-F238E27FC236}">
                <a16:creationId xmlns:a16="http://schemas.microsoft.com/office/drawing/2014/main" id="{F7FB4696-67A3-4043-9FB7-9A53E15C2DE9}"/>
              </a:ext>
            </a:extLst>
          </p:cNvPr>
          <p:cNvSpPr/>
          <p:nvPr/>
        </p:nvSpPr>
        <p:spPr>
          <a:xfrm>
            <a:off x="2506649" y="288322"/>
            <a:ext cx="23185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20 лет спустя</a:t>
            </a:r>
            <a:endParaRPr lang="sl-SI" sz="2800" dirty="0"/>
          </a:p>
        </p:txBody>
      </p:sp>
      <p:sp>
        <p:nvSpPr>
          <p:cNvPr id="6" name="Pravokotnik 5">
            <a:extLst>
              <a:ext uri="{FF2B5EF4-FFF2-40B4-BE49-F238E27FC236}">
                <a16:creationId xmlns:a16="http://schemas.microsoft.com/office/drawing/2014/main" id="{11A82A18-690B-409C-BF6E-AFE5FFE0C4B1}"/>
              </a:ext>
            </a:extLst>
          </p:cNvPr>
          <p:cNvSpPr/>
          <p:nvPr/>
        </p:nvSpPr>
        <p:spPr>
          <a:xfrm>
            <a:off x="406809" y="1198887"/>
            <a:ext cx="11858759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3200" dirty="0" err="1"/>
              <a:t>Прошло</a:t>
            </a:r>
            <a:r>
              <a:rPr lang="sl-SI" sz="3200" dirty="0"/>
              <a:t> </a:t>
            </a:r>
            <a:r>
              <a:rPr lang="sl-SI" sz="3200" dirty="0" err="1"/>
              <a:t>больше</a:t>
            </a:r>
            <a:r>
              <a:rPr lang="sl-SI" sz="3200" dirty="0"/>
              <a:t> </a:t>
            </a:r>
            <a:r>
              <a:rPr lang="sl-SI" sz="3200" dirty="0" err="1"/>
              <a:t>двадцати</a:t>
            </a:r>
            <a:r>
              <a:rPr lang="sl-SI" sz="3200" dirty="0"/>
              <a:t> </a:t>
            </a:r>
            <a:r>
              <a:rPr lang="sl-SI" sz="3200" dirty="0" err="1"/>
              <a:t>лет</a:t>
            </a:r>
            <a:r>
              <a:rPr lang="sl-SI" sz="3200" dirty="0"/>
              <a:t> с </a:t>
            </a:r>
            <a:r>
              <a:rPr lang="sl-SI" sz="3200" dirty="0" err="1"/>
              <a:t>того</a:t>
            </a:r>
            <a:r>
              <a:rPr lang="sl-SI" sz="3200" dirty="0"/>
              <a:t> </a:t>
            </a:r>
            <a:r>
              <a:rPr lang="sl-SI" sz="3200" dirty="0" err="1"/>
              <a:t>момента</a:t>
            </a:r>
            <a:r>
              <a:rPr lang="sl-SI" sz="3200" dirty="0"/>
              <a:t>, </a:t>
            </a:r>
            <a:endParaRPr lang="ru-RU" sz="3200" dirty="0"/>
          </a:p>
          <a:p>
            <a:r>
              <a:rPr lang="ru-RU" sz="3200" dirty="0"/>
              <a:t>                     </a:t>
            </a:r>
            <a:r>
              <a:rPr lang="sl-SI" sz="3200" dirty="0"/>
              <a:t>а я </a:t>
            </a:r>
            <a:r>
              <a:rPr lang="sl-SI" sz="3200" b="1" dirty="0" err="1"/>
              <a:t>часто</a:t>
            </a:r>
            <a:r>
              <a:rPr lang="sl-SI" sz="3200" dirty="0"/>
              <a:t> </a:t>
            </a:r>
            <a:r>
              <a:rPr lang="sl-SI" sz="3200" dirty="0" err="1"/>
              <a:t>возвращаюсь</a:t>
            </a:r>
            <a:r>
              <a:rPr lang="sl-SI" sz="3200" dirty="0"/>
              <a:t> в </a:t>
            </a:r>
            <a:r>
              <a:rPr lang="sl-SI" sz="3200" dirty="0" err="1"/>
              <a:t>него</a:t>
            </a:r>
            <a:r>
              <a:rPr lang="sl-SI" sz="3200" dirty="0"/>
              <a:t> и </a:t>
            </a:r>
            <a:r>
              <a:rPr lang="sl-SI" sz="3200" b="1" dirty="0" err="1"/>
              <a:t>проживаю</a:t>
            </a:r>
            <a:r>
              <a:rPr lang="sl-SI" sz="3200" b="1" dirty="0"/>
              <a:t> </a:t>
            </a:r>
            <a:r>
              <a:rPr lang="sl-SI" sz="3200" b="1" dirty="0" err="1"/>
              <a:t>все</a:t>
            </a:r>
            <a:r>
              <a:rPr lang="sl-SI" sz="3200" b="1" dirty="0"/>
              <a:t> </a:t>
            </a:r>
            <a:r>
              <a:rPr lang="sl-SI" sz="3200" dirty="0" err="1">
                <a:highlight>
                  <a:srgbClr val="FFFF00"/>
                </a:highlight>
              </a:rPr>
              <a:t>иначе</a:t>
            </a:r>
            <a:r>
              <a:rPr lang="sl-SI" sz="2800" dirty="0">
                <a:highlight>
                  <a:srgbClr val="FFFF00"/>
                </a:highlight>
              </a:rPr>
              <a:t>.</a:t>
            </a:r>
          </a:p>
        </p:txBody>
      </p:sp>
      <p:sp>
        <p:nvSpPr>
          <p:cNvPr id="2" name="Puščica: ukrivljeno dol 1">
            <a:extLst>
              <a:ext uri="{FF2B5EF4-FFF2-40B4-BE49-F238E27FC236}">
                <a16:creationId xmlns:a16="http://schemas.microsoft.com/office/drawing/2014/main" id="{4C6AADF8-CB6D-49D7-A1C3-F410B5425ACB}"/>
              </a:ext>
            </a:extLst>
          </p:cNvPr>
          <p:cNvSpPr/>
          <p:nvPr/>
        </p:nvSpPr>
        <p:spPr>
          <a:xfrm>
            <a:off x="816287" y="2511856"/>
            <a:ext cx="989815" cy="548776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/>
              </a:solidFill>
            </a:endParaRPr>
          </a:p>
        </p:txBody>
      </p:sp>
      <p:sp>
        <p:nvSpPr>
          <p:cNvPr id="3" name="Puščica: ukrivljeno levo 2">
            <a:extLst>
              <a:ext uri="{FF2B5EF4-FFF2-40B4-BE49-F238E27FC236}">
                <a16:creationId xmlns:a16="http://schemas.microsoft.com/office/drawing/2014/main" id="{6ED606A5-1B4C-4A5C-A632-768B0C27FA55}"/>
              </a:ext>
            </a:extLst>
          </p:cNvPr>
          <p:cNvSpPr/>
          <p:nvPr/>
        </p:nvSpPr>
        <p:spPr>
          <a:xfrm rot="5637204">
            <a:off x="910532" y="3112045"/>
            <a:ext cx="559326" cy="1032003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/>
              </a:solidFill>
            </a:endParaRPr>
          </a:p>
        </p:txBody>
      </p:sp>
      <p:sp>
        <p:nvSpPr>
          <p:cNvPr id="7" name="Pravokotnik 6">
            <a:extLst>
              <a:ext uri="{FF2B5EF4-FFF2-40B4-BE49-F238E27FC236}">
                <a16:creationId xmlns:a16="http://schemas.microsoft.com/office/drawing/2014/main" id="{8C3454DE-F0A0-4891-B3AA-ED1E7BFD1A5B}"/>
              </a:ext>
            </a:extLst>
          </p:cNvPr>
          <p:cNvSpPr/>
          <p:nvPr/>
        </p:nvSpPr>
        <p:spPr>
          <a:xfrm>
            <a:off x="1509673" y="2897762"/>
            <a:ext cx="569168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э</a:t>
            </a:r>
            <a:r>
              <a:rPr lang="ru-RU" sz="3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моционально </a:t>
            </a:r>
            <a:r>
              <a:rPr lang="ru-RU" sz="36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не</a:t>
            </a:r>
            <a:r>
              <a:rPr lang="ru-RU" sz="3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отпускает</a:t>
            </a:r>
          </a:p>
          <a:p>
            <a:pPr algn="ctr"/>
            <a:r>
              <a:rPr lang="ru-RU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что-то неправильно</a:t>
            </a:r>
            <a:endParaRPr lang="sl-SI" sz="36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2" name="Pravokotnik 11">
            <a:extLst>
              <a:ext uri="{FF2B5EF4-FFF2-40B4-BE49-F238E27FC236}">
                <a16:creationId xmlns:a16="http://schemas.microsoft.com/office/drawing/2014/main" id="{D41F733D-1876-4AC9-BD73-A6192AE7A761}"/>
              </a:ext>
            </a:extLst>
          </p:cNvPr>
          <p:cNvSpPr/>
          <p:nvPr/>
        </p:nvSpPr>
        <p:spPr>
          <a:xfrm>
            <a:off x="1190195" y="4889417"/>
            <a:ext cx="839684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Правильный вариант</a:t>
            </a:r>
            <a:r>
              <a:rPr lang="ru-RU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, </a:t>
            </a:r>
            <a:r>
              <a:rPr lang="ru-RU" sz="3200" b="0" cap="none" spc="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100 минут «правильно»</a:t>
            </a:r>
            <a:endParaRPr lang="sl-SI" sz="3200" b="0" cap="none" spc="0" dirty="0">
              <a:ln w="0"/>
              <a:solidFill>
                <a:srgbClr val="C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5" name="Pravokotnik 14">
            <a:extLst>
              <a:ext uri="{FF2B5EF4-FFF2-40B4-BE49-F238E27FC236}">
                <a16:creationId xmlns:a16="http://schemas.microsoft.com/office/drawing/2014/main" id="{1C96B632-7416-4E8F-9626-4770B629C970}"/>
              </a:ext>
            </a:extLst>
          </p:cNvPr>
          <p:cNvSpPr/>
          <p:nvPr/>
        </p:nvSpPr>
        <p:spPr>
          <a:xfrm>
            <a:off x="6168988" y="4221052"/>
            <a:ext cx="428553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22225">
                  <a:solidFill>
                    <a:schemeClr val="accent2"/>
                  </a:solidFill>
                  <a:prstDash val="solid"/>
                </a:ln>
              </a:rPr>
              <a:t>п</a:t>
            </a:r>
            <a:r>
              <a:rPr lang="ru-RU" sz="3200" b="1" cap="none" spc="0" dirty="0">
                <a:ln w="22225">
                  <a:solidFill>
                    <a:schemeClr val="accent2"/>
                  </a:solidFill>
                  <a:prstDash val="solid"/>
                </a:ln>
                <a:effectLst/>
              </a:rPr>
              <a:t>еределать, исправить</a:t>
            </a:r>
            <a:endParaRPr lang="sl-SI" sz="3200" b="1" cap="none" spc="0" dirty="0">
              <a:ln w="22225">
                <a:solidFill>
                  <a:schemeClr val="accent2"/>
                </a:solidFill>
                <a:prstDash val="solid"/>
              </a:ln>
              <a:effectLst/>
            </a:endParaRPr>
          </a:p>
        </p:txBody>
      </p:sp>
      <p:sp>
        <p:nvSpPr>
          <p:cNvPr id="20" name="Puščica: desno 19">
            <a:extLst>
              <a:ext uri="{FF2B5EF4-FFF2-40B4-BE49-F238E27FC236}">
                <a16:creationId xmlns:a16="http://schemas.microsoft.com/office/drawing/2014/main" id="{18C43C9B-6175-4EAF-AE98-AAB06EE10912}"/>
              </a:ext>
            </a:extLst>
          </p:cNvPr>
          <p:cNvSpPr/>
          <p:nvPr/>
        </p:nvSpPr>
        <p:spPr>
          <a:xfrm>
            <a:off x="5490206" y="4162167"/>
            <a:ext cx="610000" cy="6436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9057509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>
            <a:extLst>
              <a:ext uri="{FF2B5EF4-FFF2-40B4-BE49-F238E27FC236}">
                <a16:creationId xmlns:a16="http://schemas.microsoft.com/office/drawing/2014/main" id="{513E1A59-5CFB-4AEF-A136-5C8F5815788D}"/>
              </a:ext>
            </a:extLst>
          </p:cNvPr>
          <p:cNvSpPr/>
          <p:nvPr/>
        </p:nvSpPr>
        <p:spPr>
          <a:xfrm>
            <a:off x="3244513" y="-118086"/>
            <a:ext cx="5421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3</a:t>
            </a:r>
            <a:endParaRPr lang="sl-SI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C0000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5" name="Pravokotnik 4">
            <a:extLst>
              <a:ext uri="{FF2B5EF4-FFF2-40B4-BE49-F238E27FC236}">
                <a16:creationId xmlns:a16="http://schemas.microsoft.com/office/drawing/2014/main" id="{F7FB4696-67A3-4043-9FB7-9A53E15C2DE9}"/>
              </a:ext>
            </a:extLst>
          </p:cNvPr>
          <p:cNvSpPr/>
          <p:nvPr/>
        </p:nvSpPr>
        <p:spPr>
          <a:xfrm>
            <a:off x="3911769" y="108394"/>
            <a:ext cx="23185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20 лет спустя</a:t>
            </a:r>
            <a:endParaRPr lang="sl-SI" sz="2800" dirty="0"/>
          </a:p>
        </p:txBody>
      </p:sp>
      <p:sp>
        <p:nvSpPr>
          <p:cNvPr id="13" name="Pravokotnik 12">
            <a:extLst>
              <a:ext uri="{FF2B5EF4-FFF2-40B4-BE49-F238E27FC236}">
                <a16:creationId xmlns:a16="http://schemas.microsoft.com/office/drawing/2014/main" id="{8BBBBC18-74F3-47ED-82AA-7A990E070840}"/>
              </a:ext>
            </a:extLst>
          </p:cNvPr>
          <p:cNvSpPr/>
          <p:nvPr/>
        </p:nvSpPr>
        <p:spPr>
          <a:xfrm>
            <a:off x="785813" y="1700871"/>
            <a:ext cx="11211668" cy="45922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sl-SI" sz="3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Почему</a:t>
            </a:r>
            <a:r>
              <a:rPr lang="sl-SI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я </a:t>
            </a:r>
            <a:r>
              <a:rPr lang="sl-SI" sz="3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ушла</a:t>
            </a:r>
            <a:r>
              <a:rPr lang="sl-SI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sl-SI" sz="3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Маленькая</a:t>
            </a:r>
            <a:r>
              <a:rPr lang="sl-SI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sl-SI" sz="3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Глупая</a:t>
            </a:r>
            <a:r>
              <a:rPr lang="sl-SI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sl-SI" sz="3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Эгоистичная</a:t>
            </a:r>
            <a:r>
              <a:rPr lang="sl-SI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sl-SI" sz="3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Влюбилась</a:t>
            </a:r>
            <a:r>
              <a:rPr lang="sl-SI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sl-SI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sl-SI" sz="32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Найдите</a:t>
            </a:r>
            <a:r>
              <a:rPr lang="sl-SI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32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мне</a:t>
            </a:r>
            <a:r>
              <a:rPr lang="sl-SI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32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это</a:t>
            </a:r>
            <a:r>
              <a:rPr lang="sl-SI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32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чертово</a:t>
            </a:r>
            <a:r>
              <a:rPr lang="sl-SI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32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оправдание</a:t>
            </a:r>
            <a:r>
              <a:rPr lang="sl-SI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ru-RU" sz="32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sl-SI" sz="3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Потому</a:t>
            </a:r>
            <a:r>
              <a:rPr lang="sl-SI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3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что</a:t>
            </a:r>
            <a:r>
              <a:rPr lang="sl-SI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3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без</a:t>
            </a:r>
            <a:r>
              <a:rPr lang="sl-SI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3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него</a:t>
            </a:r>
            <a:r>
              <a:rPr lang="sl-SI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3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эта</a:t>
            </a:r>
            <a:r>
              <a:rPr lang="sl-SI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3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моя</a:t>
            </a:r>
            <a:r>
              <a:rPr lang="sl-SI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32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жизненная</a:t>
            </a:r>
            <a:r>
              <a:rPr lang="sl-SI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32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запятая</a:t>
            </a:r>
            <a:r>
              <a:rPr lang="sl-SI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3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болит</a:t>
            </a:r>
            <a:r>
              <a:rPr lang="sl-SI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и </a:t>
            </a:r>
            <a:r>
              <a:rPr lang="sl-SI" sz="3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зудит</a:t>
            </a:r>
            <a:r>
              <a:rPr lang="sl-SI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и </a:t>
            </a:r>
            <a:r>
              <a:rPr lang="sl-SI" sz="3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магнитит</a:t>
            </a:r>
            <a:r>
              <a:rPr lang="sl-SI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3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меня</a:t>
            </a:r>
            <a:r>
              <a:rPr lang="sl-SI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3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своей</a:t>
            </a:r>
            <a:r>
              <a:rPr lang="sl-SI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32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необратимостью</a:t>
            </a:r>
            <a:r>
              <a:rPr lang="sl-SI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ru-RU" sz="32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sl-SI" sz="3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Взрослая</a:t>
            </a:r>
            <a:r>
              <a:rPr lang="sl-SI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3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женщина</a:t>
            </a:r>
            <a:r>
              <a:rPr lang="sl-SI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в </a:t>
            </a:r>
            <a:r>
              <a:rPr lang="sl-SI" sz="3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теле</a:t>
            </a:r>
            <a:r>
              <a:rPr lang="sl-SI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3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реб</a:t>
            </a:r>
            <a:r>
              <a:rPr lang="ru-RU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ё</a:t>
            </a:r>
            <a:r>
              <a:rPr lang="sl-SI" sz="3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нка</a:t>
            </a:r>
            <a:r>
              <a:rPr lang="sl-SI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3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говорит</a:t>
            </a:r>
            <a:r>
              <a:rPr lang="sl-SI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3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строго</a:t>
            </a:r>
            <a:r>
              <a:rPr lang="sl-SI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«</a:t>
            </a:r>
            <a:r>
              <a:rPr lang="sl-SI" sz="3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Как</a:t>
            </a:r>
            <a:r>
              <a:rPr lang="sl-SI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3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ты</a:t>
            </a:r>
            <a:r>
              <a:rPr lang="sl-SI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3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могла</a:t>
            </a:r>
            <a:r>
              <a:rPr lang="sl-SI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?» — а </a:t>
            </a:r>
            <a:r>
              <a:rPr lang="sl-SI" sz="3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маленькая</a:t>
            </a:r>
            <a:r>
              <a:rPr lang="sl-SI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3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девочка</a:t>
            </a:r>
            <a:r>
              <a:rPr lang="sl-SI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sl-SI" sz="3200" dirty="0" err="1">
                <a:highlight>
                  <a:srgbClr val="C0C0C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лиш</a:t>
            </a:r>
            <a:r>
              <a:rPr lang="ru-RU" sz="3200" dirty="0">
                <a:highlight>
                  <a:srgbClr val="C0C0C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ё</a:t>
            </a:r>
            <a:r>
              <a:rPr lang="sl-SI" sz="3200" dirty="0" err="1">
                <a:highlight>
                  <a:srgbClr val="C0C0C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нная</a:t>
            </a:r>
            <a:r>
              <a:rPr lang="sl-SI" sz="3200" dirty="0">
                <a:highlight>
                  <a:srgbClr val="C0C0C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3200" dirty="0" err="1">
                <a:highlight>
                  <a:srgbClr val="C0C0C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детства</a:t>
            </a:r>
            <a:r>
              <a:rPr lang="sl-SI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sl-SI" sz="3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плачет</a:t>
            </a:r>
            <a:r>
              <a:rPr lang="sl-SI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sl-SI" sz="3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шепчет</a:t>
            </a:r>
            <a:r>
              <a:rPr lang="sl-SI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«</a:t>
            </a:r>
            <a:r>
              <a:rPr lang="sl-SI" sz="3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Ну</a:t>
            </a:r>
            <a:r>
              <a:rPr lang="sl-SI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я </a:t>
            </a:r>
            <a:r>
              <a:rPr lang="sl-SI" sz="3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же</a:t>
            </a:r>
            <a:r>
              <a:rPr lang="sl-SI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3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</a:t>
            </a:r>
            <a:r>
              <a:rPr lang="sl-SI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3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умею</a:t>
            </a:r>
            <a:r>
              <a:rPr lang="sl-SI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3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ещ</a:t>
            </a:r>
            <a:r>
              <a:rPr lang="ru-RU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ё</a:t>
            </a:r>
            <a:r>
              <a:rPr lang="sl-SI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3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быть</a:t>
            </a:r>
            <a:r>
              <a:rPr lang="sl-SI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3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взрослой</a:t>
            </a:r>
            <a:r>
              <a:rPr lang="sl-SI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sl-SI" sz="3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Ну</a:t>
            </a:r>
            <a:r>
              <a:rPr lang="sl-SI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3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прости</a:t>
            </a:r>
            <a:r>
              <a:rPr lang="sl-SI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3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меня</a:t>
            </a:r>
            <a:r>
              <a:rPr lang="sl-SI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».</a:t>
            </a:r>
            <a:endParaRPr lang="sl-SI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Pravokotnik 15">
            <a:extLst>
              <a:ext uri="{FF2B5EF4-FFF2-40B4-BE49-F238E27FC236}">
                <a16:creationId xmlns:a16="http://schemas.microsoft.com/office/drawing/2014/main" id="{34AFAD26-1337-459E-88CF-B5CA5EED31B1}"/>
              </a:ext>
            </a:extLst>
          </p:cNvPr>
          <p:cNvSpPr/>
          <p:nvPr/>
        </p:nvSpPr>
        <p:spPr>
          <a:xfrm rot="21053723">
            <a:off x="262940" y="547890"/>
            <a:ext cx="2668103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Переживание</a:t>
            </a:r>
          </a:p>
          <a:p>
            <a:pPr algn="ctr"/>
            <a:r>
              <a:rPr lang="ru-RU" sz="3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в</a:t>
            </a:r>
            <a:r>
              <a:rPr lang="ru-RU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ины</a:t>
            </a:r>
            <a:endParaRPr lang="sl-SI" sz="32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495516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>
            <a:extLst>
              <a:ext uri="{FF2B5EF4-FFF2-40B4-BE49-F238E27FC236}">
                <a16:creationId xmlns:a16="http://schemas.microsoft.com/office/drawing/2014/main" id="{513E1A59-5CFB-4AEF-A136-5C8F5815788D}"/>
              </a:ext>
            </a:extLst>
          </p:cNvPr>
          <p:cNvSpPr/>
          <p:nvPr/>
        </p:nvSpPr>
        <p:spPr>
          <a:xfrm>
            <a:off x="655767" y="108394"/>
            <a:ext cx="5421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3</a:t>
            </a:r>
            <a:endParaRPr lang="sl-SI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C0000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5" name="Pravokotnik 4">
            <a:extLst>
              <a:ext uri="{FF2B5EF4-FFF2-40B4-BE49-F238E27FC236}">
                <a16:creationId xmlns:a16="http://schemas.microsoft.com/office/drawing/2014/main" id="{F7FB4696-67A3-4043-9FB7-9A53E15C2DE9}"/>
              </a:ext>
            </a:extLst>
          </p:cNvPr>
          <p:cNvSpPr/>
          <p:nvPr/>
        </p:nvSpPr>
        <p:spPr>
          <a:xfrm>
            <a:off x="1440031" y="386295"/>
            <a:ext cx="23185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20 лет спустя</a:t>
            </a:r>
            <a:endParaRPr lang="sl-SI" sz="2800" dirty="0"/>
          </a:p>
        </p:txBody>
      </p:sp>
      <p:sp>
        <p:nvSpPr>
          <p:cNvPr id="17" name="Pravokotnik 16">
            <a:extLst>
              <a:ext uri="{FF2B5EF4-FFF2-40B4-BE49-F238E27FC236}">
                <a16:creationId xmlns:a16="http://schemas.microsoft.com/office/drawing/2014/main" id="{16954D73-B28C-4392-9D8B-DF7AF4D41C5A}"/>
              </a:ext>
            </a:extLst>
          </p:cNvPr>
          <p:cNvSpPr/>
          <p:nvPr/>
        </p:nvSpPr>
        <p:spPr>
          <a:xfrm rot="662619">
            <a:off x="6768861" y="348397"/>
            <a:ext cx="2705163" cy="206210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Цена ошибки:</a:t>
            </a:r>
          </a:p>
          <a:p>
            <a:pPr algn="ctr"/>
            <a:r>
              <a:rPr lang="ru-RU" sz="3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Утрата вкуса,</a:t>
            </a:r>
          </a:p>
          <a:p>
            <a:pPr algn="ctr"/>
            <a:r>
              <a:rPr lang="ru-RU" sz="3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вкуса жизни</a:t>
            </a:r>
          </a:p>
          <a:p>
            <a:pPr algn="ctr"/>
            <a:endParaRPr lang="sl-SI" sz="32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8" name="Pravokotnik 17">
            <a:extLst>
              <a:ext uri="{FF2B5EF4-FFF2-40B4-BE49-F238E27FC236}">
                <a16:creationId xmlns:a16="http://schemas.microsoft.com/office/drawing/2014/main" id="{D006B60C-A5E6-41F7-B150-549D4F0C1C63}"/>
              </a:ext>
            </a:extLst>
          </p:cNvPr>
          <p:cNvSpPr/>
          <p:nvPr/>
        </p:nvSpPr>
        <p:spPr>
          <a:xfrm>
            <a:off x="753140" y="1871971"/>
            <a:ext cx="8848675" cy="31140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sl-SI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sl-SI" sz="3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вот</a:t>
            </a:r>
            <a:r>
              <a:rPr lang="sl-SI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я </a:t>
            </a:r>
            <a:r>
              <a:rPr lang="sl-SI" sz="3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ем</a:t>
            </a:r>
            <a:r>
              <a:rPr lang="sl-SI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3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бутерброд</a:t>
            </a:r>
            <a:r>
              <a:rPr lang="sl-SI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с </a:t>
            </a:r>
            <a:r>
              <a:rPr lang="sl-SI" sz="3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редиской</a:t>
            </a:r>
            <a:r>
              <a:rPr lang="sl-SI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ru-RU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sl-SI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sl-SI" sz="32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мне</a:t>
            </a:r>
            <a:r>
              <a:rPr lang="sl-SI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32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невкусно</a:t>
            </a:r>
            <a:r>
              <a:rPr lang="sl-SI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sl-SI" sz="32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Мне</a:t>
            </a:r>
            <a:r>
              <a:rPr lang="sl-SI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32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никак</a:t>
            </a:r>
            <a:r>
              <a:rPr lang="sl-SI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И </a:t>
            </a:r>
            <a:r>
              <a:rPr lang="sl-SI" sz="32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хлеб</a:t>
            </a:r>
            <a:r>
              <a:rPr lang="sl-SI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32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</a:t>
            </a:r>
            <a:r>
              <a:rPr lang="sl-SI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32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тот</a:t>
            </a:r>
            <a:r>
              <a:rPr lang="sl-SI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ru-RU" sz="32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sl-SI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sl-SI" sz="32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редис</a:t>
            </a:r>
            <a:r>
              <a:rPr lang="sl-SI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32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безвкусный</a:t>
            </a:r>
            <a:r>
              <a:rPr lang="sl-SI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ru-RU" sz="32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sl-SI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sl-SI" sz="3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бабули</a:t>
            </a:r>
            <a:r>
              <a:rPr lang="sl-SI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3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больше</a:t>
            </a:r>
            <a:r>
              <a:rPr lang="sl-SI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3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нет</a:t>
            </a:r>
            <a:r>
              <a:rPr lang="sl-SI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ru-RU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sl-SI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 я </a:t>
            </a:r>
            <a:r>
              <a:rPr lang="sl-SI" sz="3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никогда</a:t>
            </a:r>
            <a:r>
              <a:rPr lang="sl-SI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3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</a:t>
            </a:r>
            <a:r>
              <a:rPr lang="sl-SI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3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узнаю</a:t>
            </a:r>
            <a:r>
              <a:rPr lang="sl-SI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sl-SI" sz="3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что</a:t>
            </a:r>
            <a:r>
              <a:rPr lang="sl-SI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3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она</a:t>
            </a:r>
            <a:r>
              <a:rPr lang="sl-SI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3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хотела</a:t>
            </a:r>
            <a:r>
              <a:rPr lang="sl-SI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в </a:t>
            </a:r>
            <a:r>
              <a:rPr lang="sl-SI" sz="3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тот</a:t>
            </a:r>
            <a:r>
              <a:rPr lang="sl-SI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3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день</a:t>
            </a:r>
            <a:r>
              <a:rPr lang="sl-SI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sl-SI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Pravokotnik 8">
            <a:extLst>
              <a:ext uri="{FF2B5EF4-FFF2-40B4-BE49-F238E27FC236}">
                <a16:creationId xmlns:a16="http://schemas.microsoft.com/office/drawing/2014/main" id="{C6676559-AE03-4136-83C4-C8B4C11547CB}"/>
              </a:ext>
            </a:extLst>
          </p:cNvPr>
          <p:cNvSpPr/>
          <p:nvPr/>
        </p:nvSpPr>
        <p:spPr>
          <a:xfrm>
            <a:off x="9788522" y="2404422"/>
            <a:ext cx="2403478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32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всё по </a:t>
            </a:r>
          </a:p>
          <a:p>
            <a:r>
              <a:rPr lang="ru-RU" sz="32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нисходящей</a:t>
            </a:r>
            <a:endParaRPr lang="sl-SI" sz="3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3" name="Grafika 2" descr="Trend padca">
            <a:extLst>
              <a:ext uri="{FF2B5EF4-FFF2-40B4-BE49-F238E27FC236}">
                <a16:creationId xmlns:a16="http://schemas.microsoft.com/office/drawing/2014/main" id="{9C3EA15D-D51F-45DA-8849-610A748C69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25000" y="2943031"/>
            <a:ext cx="2865475" cy="286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1127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477C9BD6-D30F-43EA-AC2A-86B0FB652C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558" y="748924"/>
            <a:ext cx="3041051" cy="2931792"/>
          </a:xfrm>
          <a:prstGeom prst="rect">
            <a:avLst/>
          </a:prstGeom>
        </p:spPr>
      </p:pic>
      <p:sp>
        <p:nvSpPr>
          <p:cNvPr id="6" name="Pravokotnik 5">
            <a:extLst>
              <a:ext uri="{FF2B5EF4-FFF2-40B4-BE49-F238E27FC236}">
                <a16:creationId xmlns:a16="http://schemas.microsoft.com/office/drawing/2014/main" id="{E7489344-0D90-4AFE-AB6B-F7961956029B}"/>
              </a:ext>
            </a:extLst>
          </p:cNvPr>
          <p:cNvSpPr/>
          <p:nvPr/>
        </p:nvSpPr>
        <p:spPr>
          <a:xfrm>
            <a:off x="3834369" y="-69982"/>
            <a:ext cx="336662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Очень разные </a:t>
            </a:r>
          </a:p>
          <a:p>
            <a:pPr algn="ctr"/>
            <a:r>
              <a:rPr lang="ru-RU" sz="40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писательницы</a:t>
            </a:r>
            <a:endParaRPr lang="sl-SI" sz="4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58E83AD7-DF9F-4952-BA3F-8F3487204E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3149" y="613238"/>
            <a:ext cx="3297539" cy="3067478"/>
          </a:xfrm>
          <a:prstGeom prst="rect">
            <a:avLst/>
          </a:prstGeom>
        </p:spPr>
      </p:pic>
      <p:sp>
        <p:nvSpPr>
          <p:cNvPr id="8" name="Pravokotnik 7">
            <a:extLst>
              <a:ext uri="{FF2B5EF4-FFF2-40B4-BE49-F238E27FC236}">
                <a16:creationId xmlns:a16="http://schemas.microsoft.com/office/drawing/2014/main" id="{59D4F9EA-6091-4689-8339-EF2D861CF61B}"/>
              </a:ext>
            </a:extLst>
          </p:cNvPr>
          <p:cNvSpPr/>
          <p:nvPr/>
        </p:nvSpPr>
        <p:spPr>
          <a:xfrm>
            <a:off x="243071" y="3798344"/>
            <a:ext cx="245669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4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Уроки добра</a:t>
            </a:r>
            <a:endParaRPr lang="sl-SI" sz="3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4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9" name="Pravokotnik 8">
            <a:extLst>
              <a:ext uri="{FF2B5EF4-FFF2-40B4-BE49-F238E27FC236}">
                <a16:creationId xmlns:a16="http://schemas.microsoft.com/office/drawing/2014/main" id="{CF82BE4C-C579-4544-8EF5-A1925C06B3D3}"/>
              </a:ext>
            </a:extLst>
          </p:cNvPr>
          <p:cNvSpPr/>
          <p:nvPr/>
        </p:nvSpPr>
        <p:spPr>
          <a:xfrm>
            <a:off x="7434909" y="3528746"/>
            <a:ext cx="4340034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4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Мистика</a:t>
            </a:r>
          </a:p>
          <a:p>
            <a:pPr algn="ctr"/>
            <a:r>
              <a:rPr lang="ru-RU" sz="3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4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(жесткий эксп</a:t>
            </a:r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4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еримент)</a:t>
            </a:r>
            <a:endParaRPr lang="sl-SI" sz="3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4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0" name="Pravokotnik 9">
            <a:extLst>
              <a:ext uri="{FF2B5EF4-FFF2-40B4-BE49-F238E27FC236}">
                <a16:creationId xmlns:a16="http://schemas.microsoft.com/office/drawing/2014/main" id="{1C4F5ABB-CD37-4AEC-AA2B-5872618B5AE8}"/>
              </a:ext>
            </a:extLst>
          </p:cNvPr>
          <p:cNvSpPr/>
          <p:nvPr/>
        </p:nvSpPr>
        <p:spPr>
          <a:xfrm>
            <a:off x="48064" y="4439457"/>
            <a:ext cx="5185137" cy="138499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q"/>
            </a:pPr>
            <a:r>
              <a:rPr lang="ru-RU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хочет понять</a:t>
            </a:r>
            <a:endParaRPr lang="ru-RU" sz="28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marL="342900" indent="-342900" algn="ctr">
              <a:buFont typeface="Wingdings" panose="05000000000000000000" pitchFamily="2" charset="2"/>
              <a:buChar char="q"/>
            </a:pPr>
            <a:r>
              <a:rPr lang="ru-RU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поддержать в трудную минуту</a:t>
            </a:r>
          </a:p>
          <a:p>
            <a:pPr marL="342900" indent="-342900" algn="ctr">
              <a:buFont typeface="Wingdings" panose="05000000000000000000" pitchFamily="2" charset="2"/>
              <a:buChar char="q"/>
            </a:pPr>
            <a:r>
              <a:rPr lang="ru-RU" sz="28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помочь</a:t>
            </a:r>
            <a:endParaRPr lang="sl-SI" sz="28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1" name="Pravokotnik 10">
            <a:extLst>
              <a:ext uri="{FF2B5EF4-FFF2-40B4-BE49-F238E27FC236}">
                <a16:creationId xmlns:a16="http://schemas.microsoft.com/office/drawing/2014/main" id="{BBAF8059-9555-4ED7-8653-9F4F2A1EE8EC}"/>
              </a:ext>
            </a:extLst>
          </p:cNvPr>
          <p:cNvSpPr/>
          <p:nvPr/>
        </p:nvSpPr>
        <p:spPr>
          <a:xfrm>
            <a:off x="6972257" y="4391719"/>
            <a:ext cx="4224426" cy="138499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q"/>
            </a:pPr>
            <a:r>
              <a:rPr lang="ru-RU" sz="28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любит недосказанность</a:t>
            </a:r>
          </a:p>
          <a:p>
            <a:pPr marL="342900" indent="-342900" algn="ctr">
              <a:buFont typeface="Wingdings" panose="05000000000000000000" pitchFamily="2" charset="2"/>
              <a:buChar char="q"/>
            </a:pPr>
            <a:r>
              <a:rPr lang="ru-RU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проверяет на прочность</a:t>
            </a:r>
          </a:p>
          <a:p>
            <a:pPr marL="342900" indent="-342900" algn="ctr">
              <a:buFont typeface="Wingdings" panose="05000000000000000000" pitchFamily="2" charset="2"/>
              <a:buChar char="q"/>
            </a:pPr>
            <a:r>
              <a:rPr lang="ru-RU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наказывает за ошибки</a:t>
            </a:r>
            <a:endParaRPr lang="sl-SI" sz="28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2" name="Pravokotnik 11">
            <a:extLst>
              <a:ext uri="{FF2B5EF4-FFF2-40B4-BE49-F238E27FC236}">
                <a16:creationId xmlns:a16="http://schemas.microsoft.com/office/drawing/2014/main" id="{E6D4A767-46B2-4B14-A387-BC43298DE1EA}"/>
              </a:ext>
            </a:extLst>
          </p:cNvPr>
          <p:cNvSpPr/>
          <p:nvPr/>
        </p:nvSpPr>
        <p:spPr>
          <a:xfrm>
            <a:off x="-26558" y="5743042"/>
            <a:ext cx="493724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Чтобы все было снова хорошо</a:t>
            </a:r>
            <a:endParaRPr lang="sl-SI" sz="2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3" name="Pravokotnik 12">
            <a:extLst>
              <a:ext uri="{FF2B5EF4-FFF2-40B4-BE49-F238E27FC236}">
                <a16:creationId xmlns:a16="http://schemas.microsoft.com/office/drawing/2014/main" id="{75DC2F65-859D-4B42-909A-47E52366EB92}"/>
              </a:ext>
            </a:extLst>
          </p:cNvPr>
          <p:cNvSpPr/>
          <p:nvPr/>
        </p:nvSpPr>
        <p:spPr>
          <a:xfrm>
            <a:off x="4910691" y="5783747"/>
            <a:ext cx="853028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Предупредить о жесткой реальности</a:t>
            </a:r>
            <a:endParaRPr lang="sl-SI" sz="2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3" name="PoljeZBesedilom 2">
            <a:extLst>
              <a:ext uri="{FF2B5EF4-FFF2-40B4-BE49-F238E27FC236}">
                <a16:creationId xmlns:a16="http://schemas.microsoft.com/office/drawing/2014/main" id="{A5AB66CA-4098-41CC-8DF7-B30C1700F385}"/>
              </a:ext>
            </a:extLst>
          </p:cNvPr>
          <p:cNvSpPr txBox="1"/>
          <p:nvPr/>
        </p:nvSpPr>
        <p:spPr>
          <a:xfrm>
            <a:off x="2883788" y="1409120"/>
            <a:ext cx="4908844" cy="107721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ru-RU" sz="3200" b="1" dirty="0"/>
              <a:t>Терапевтическая проза</a:t>
            </a:r>
          </a:p>
          <a:p>
            <a:r>
              <a:rPr lang="ru-RU" sz="3200" b="1" dirty="0"/>
              <a:t>«психотерапия на бумаге»</a:t>
            </a:r>
          </a:p>
        </p:txBody>
      </p:sp>
      <p:sp>
        <p:nvSpPr>
          <p:cNvPr id="15" name="PoljeZBesedilom 14">
            <a:extLst>
              <a:ext uri="{FF2B5EF4-FFF2-40B4-BE49-F238E27FC236}">
                <a16:creationId xmlns:a16="http://schemas.microsoft.com/office/drawing/2014/main" id="{6E8C8072-D9C0-47EF-9803-1E1FEA071A30}"/>
              </a:ext>
            </a:extLst>
          </p:cNvPr>
          <p:cNvSpPr txBox="1"/>
          <p:nvPr/>
        </p:nvSpPr>
        <p:spPr>
          <a:xfrm>
            <a:off x="4784778" y="3090467"/>
            <a:ext cx="3648371" cy="5847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ru-RU" sz="3200" b="1" dirty="0"/>
              <a:t>Мистическая проза</a:t>
            </a:r>
            <a:endParaRPr lang="sl-SI" sz="3200" b="1" dirty="0"/>
          </a:p>
        </p:txBody>
      </p:sp>
    </p:spTree>
    <p:extLst>
      <p:ext uri="{BB962C8B-B14F-4D97-AF65-F5344CB8AC3E}">
        <p14:creationId xmlns:p14="http://schemas.microsoft.com/office/powerpoint/2010/main" val="624163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3" grpId="0" animBg="1"/>
      <p:bldP spid="1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>
            <a:extLst>
              <a:ext uri="{FF2B5EF4-FFF2-40B4-BE49-F238E27FC236}">
                <a16:creationId xmlns:a16="http://schemas.microsoft.com/office/drawing/2014/main" id="{513E1A59-5CFB-4AEF-A136-5C8F5815788D}"/>
              </a:ext>
            </a:extLst>
          </p:cNvPr>
          <p:cNvSpPr/>
          <p:nvPr/>
        </p:nvSpPr>
        <p:spPr>
          <a:xfrm>
            <a:off x="672763" y="0"/>
            <a:ext cx="5421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3</a:t>
            </a:r>
            <a:endParaRPr lang="sl-SI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C0000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5" name="Pravokotnik 4">
            <a:extLst>
              <a:ext uri="{FF2B5EF4-FFF2-40B4-BE49-F238E27FC236}">
                <a16:creationId xmlns:a16="http://schemas.microsoft.com/office/drawing/2014/main" id="{F7FB4696-67A3-4043-9FB7-9A53E15C2DE9}"/>
              </a:ext>
            </a:extLst>
          </p:cNvPr>
          <p:cNvSpPr/>
          <p:nvPr/>
        </p:nvSpPr>
        <p:spPr>
          <a:xfrm>
            <a:off x="1421782" y="200055"/>
            <a:ext cx="23185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20 лет спустя</a:t>
            </a:r>
            <a:endParaRPr lang="sl-SI" sz="2800" dirty="0"/>
          </a:p>
        </p:txBody>
      </p:sp>
      <p:sp>
        <p:nvSpPr>
          <p:cNvPr id="8" name="Pravokotnik 7">
            <a:extLst>
              <a:ext uri="{FF2B5EF4-FFF2-40B4-BE49-F238E27FC236}">
                <a16:creationId xmlns:a16="http://schemas.microsoft.com/office/drawing/2014/main" id="{F74A97F2-E5A1-4A1B-91CC-0B0EDA928307}"/>
              </a:ext>
            </a:extLst>
          </p:cNvPr>
          <p:cNvSpPr/>
          <p:nvPr/>
        </p:nvSpPr>
        <p:spPr>
          <a:xfrm>
            <a:off x="2563731" y="1000809"/>
            <a:ext cx="9452152" cy="28855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sl-SI" sz="3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Она</a:t>
            </a:r>
            <a:r>
              <a:rPr lang="sl-SI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3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никогда</a:t>
            </a:r>
            <a:r>
              <a:rPr lang="sl-SI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3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мне</a:t>
            </a:r>
            <a:r>
              <a:rPr lang="sl-SI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3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</a:t>
            </a:r>
            <a:r>
              <a:rPr lang="sl-SI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3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снится</a:t>
            </a:r>
            <a:r>
              <a:rPr lang="sl-SI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sl-SI" sz="3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моя</a:t>
            </a:r>
            <a:r>
              <a:rPr lang="sl-SI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3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бабушка</a:t>
            </a:r>
            <a:r>
              <a:rPr lang="sl-SI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ru-RU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sl-SI" sz="3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Та</a:t>
            </a:r>
            <a:r>
              <a:rPr lang="sl-SI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3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самая</a:t>
            </a:r>
            <a:r>
              <a:rPr lang="sl-SI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sl-SI" sz="3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которая</a:t>
            </a:r>
            <a:r>
              <a:rPr lang="sl-SI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3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растила</a:t>
            </a:r>
            <a:r>
              <a:rPr lang="sl-SI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3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меня</a:t>
            </a:r>
            <a:r>
              <a:rPr lang="sl-SI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3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</a:t>
            </a:r>
            <a:r>
              <a:rPr lang="sl-SI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3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двенадцати</a:t>
            </a:r>
            <a:r>
              <a:rPr lang="sl-SI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3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лет</a:t>
            </a:r>
            <a:r>
              <a:rPr lang="sl-SI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ru-RU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sl-SI" sz="3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Та</a:t>
            </a:r>
            <a:r>
              <a:rPr lang="sl-SI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3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самая</a:t>
            </a:r>
            <a:r>
              <a:rPr lang="sl-SI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sl-SI" sz="3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которую</a:t>
            </a:r>
            <a:r>
              <a:rPr lang="sl-SI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я </a:t>
            </a:r>
            <a:r>
              <a:rPr lang="sl-SI" sz="3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иногда</a:t>
            </a:r>
            <a:r>
              <a:rPr lang="sl-SI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3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случайно</a:t>
            </a:r>
            <a:r>
              <a:rPr lang="sl-SI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3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называла</a:t>
            </a:r>
            <a:r>
              <a:rPr lang="sl-SI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3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мамой</a:t>
            </a:r>
            <a:r>
              <a:rPr lang="sl-SI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ru-RU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Pravokotnik 18">
            <a:extLst>
              <a:ext uri="{FF2B5EF4-FFF2-40B4-BE49-F238E27FC236}">
                <a16:creationId xmlns:a16="http://schemas.microsoft.com/office/drawing/2014/main" id="{072EB4E7-A3A3-4226-B164-1B6281988C18}"/>
              </a:ext>
            </a:extLst>
          </p:cNvPr>
          <p:cNvSpPr/>
          <p:nvPr/>
        </p:nvSpPr>
        <p:spPr>
          <a:xfrm rot="21105974">
            <a:off x="172212" y="1076711"/>
            <a:ext cx="2077813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</a:rPr>
              <a:t>Главное </a:t>
            </a:r>
          </a:p>
          <a:p>
            <a:pPr algn="ctr"/>
            <a:r>
              <a:rPr lang="ru-RU" sz="3200" b="1" dirty="0">
                <a:ln w="12700">
                  <a:solidFill>
                    <a:schemeClr val="accent1"/>
                  </a:solidFill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</a:rPr>
              <a:t>наказание</a:t>
            </a:r>
          </a:p>
          <a:p>
            <a:pPr algn="ctr"/>
            <a:r>
              <a:rPr lang="ru-RU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(ап</a:t>
            </a:r>
            <a:r>
              <a:rPr lang="ru-RU" sz="3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офеоз):</a:t>
            </a:r>
          </a:p>
          <a:p>
            <a:pPr algn="ctr"/>
            <a:r>
              <a:rPr lang="ru-RU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утрата рая</a:t>
            </a:r>
          </a:p>
          <a:p>
            <a:pPr algn="ctr"/>
            <a:r>
              <a:rPr lang="ru-RU" sz="3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навсегда</a:t>
            </a:r>
            <a:endParaRPr lang="sl-SI" sz="32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0" name="Pravokotnik 9">
            <a:extLst>
              <a:ext uri="{FF2B5EF4-FFF2-40B4-BE49-F238E27FC236}">
                <a16:creationId xmlns:a16="http://schemas.microsoft.com/office/drawing/2014/main" id="{9B63ADBC-98AD-42E0-AE26-3642B71D15A2}"/>
              </a:ext>
            </a:extLst>
          </p:cNvPr>
          <p:cNvSpPr/>
          <p:nvPr/>
        </p:nvSpPr>
        <p:spPr>
          <a:xfrm>
            <a:off x="4499529" y="3205438"/>
            <a:ext cx="7309276" cy="1122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sl-SI" sz="3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Прости</a:t>
            </a:r>
            <a:r>
              <a:rPr lang="sl-SI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3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меня</a:t>
            </a:r>
            <a:r>
              <a:rPr lang="sl-SI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sl-SI" sz="3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бабуль</a:t>
            </a:r>
            <a:r>
              <a:rPr lang="sl-SI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sl-SI" sz="3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Прости</a:t>
            </a:r>
            <a:r>
              <a:rPr lang="sl-SI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3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меня</a:t>
            </a:r>
            <a:r>
              <a:rPr lang="sl-SI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sl-SI" sz="3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Может</a:t>
            </a:r>
            <a:r>
              <a:rPr lang="sl-SI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sl-SI" sz="3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тогда</a:t>
            </a:r>
            <a:r>
              <a:rPr lang="sl-SI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 я </a:t>
            </a:r>
            <a:r>
              <a:rPr lang="sl-SI" sz="3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смогу</a:t>
            </a:r>
            <a:r>
              <a:rPr lang="sl-SI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3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себя</a:t>
            </a:r>
            <a:r>
              <a:rPr lang="sl-SI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3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простить</a:t>
            </a:r>
            <a:r>
              <a:rPr lang="sl-SI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Pravokotnik 10">
            <a:extLst>
              <a:ext uri="{FF2B5EF4-FFF2-40B4-BE49-F238E27FC236}">
                <a16:creationId xmlns:a16="http://schemas.microsoft.com/office/drawing/2014/main" id="{DC799CB4-C53D-4CE1-B5D3-D15D05145532}"/>
              </a:ext>
            </a:extLst>
          </p:cNvPr>
          <p:cNvSpPr/>
          <p:nvPr/>
        </p:nvSpPr>
        <p:spPr>
          <a:xfrm>
            <a:off x="3185011" y="4775904"/>
            <a:ext cx="582197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Исправить</a:t>
            </a:r>
            <a:r>
              <a:rPr lang="ru-RU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. </a:t>
            </a:r>
          </a:p>
          <a:p>
            <a:pPr algn="ctr"/>
            <a:r>
              <a:rPr lang="ru-RU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Вылечить себя. И других.</a:t>
            </a:r>
            <a:endParaRPr lang="ru-RU" sz="4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906193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avokotnik 2">
            <a:extLst>
              <a:ext uri="{FF2B5EF4-FFF2-40B4-BE49-F238E27FC236}">
                <a16:creationId xmlns:a16="http://schemas.microsoft.com/office/drawing/2014/main" id="{247AF0CC-6C15-43CA-B9DC-608BBDF51726}"/>
              </a:ext>
            </a:extLst>
          </p:cNvPr>
          <p:cNvSpPr/>
          <p:nvPr/>
        </p:nvSpPr>
        <p:spPr>
          <a:xfrm>
            <a:off x="3282963" y="-125015"/>
            <a:ext cx="84286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О чем рассказ? </a:t>
            </a:r>
            <a:r>
              <a:rPr lang="ru-RU" sz="36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(смысл названия)</a:t>
            </a:r>
            <a:endParaRPr lang="sl-SI" sz="36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7" name="Pravokotnik 6">
            <a:extLst>
              <a:ext uri="{FF2B5EF4-FFF2-40B4-BE49-F238E27FC236}">
                <a16:creationId xmlns:a16="http://schemas.microsoft.com/office/drawing/2014/main" id="{88CDBD7C-F0EE-4918-AABE-AF34983A72CB}"/>
              </a:ext>
            </a:extLst>
          </p:cNvPr>
          <p:cNvSpPr/>
          <p:nvPr/>
        </p:nvSpPr>
        <p:spPr>
          <a:xfrm>
            <a:off x="3286814" y="575252"/>
            <a:ext cx="744229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</a:t>
            </a:r>
            <a:r>
              <a:rPr lang="ru-RU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авельевская метафора</a:t>
            </a:r>
            <a:endParaRPr lang="sl-SI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1" name="Pravokotnik 10">
            <a:extLst>
              <a:ext uri="{FF2B5EF4-FFF2-40B4-BE49-F238E27FC236}">
                <a16:creationId xmlns:a16="http://schemas.microsoft.com/office/drawing/2014/main" id="{9DD649A3-297D-410D-AA44-6922F7E3A6D3}"/>
              </a:ext>
            </a:extLst>
          </p:cNvPr>
          <p:cNvSpPr/>
          <p:nvPr/>
        </p:nvSpPr>
        <p:spPr>
          <a:xfrm>
            <a:off x="3221906" y="2388243"/>
            <a:ext cx="494879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Простой, незамысловатый</a:t>
            </a:r>
            <a:endParaRPr lang="sl-SI" sz="32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2" name="Pravokotnik 11">
            <a:extLst>
              <a:ext uri="{FF2B5EF4-FFF2-40B4-BE49-F238E27FC236}">
                <a16:creationId xmlns:a16="http://schemas.microsoft.com/office/drawing/2014/main" id="{9F591F1A-EA3A-401A-8023-52AEDE3510D8}"/>
              </a:ext>
            </a:extLst>
          </p:cNvPr>
          <p:cNvSpPr/>
          <p:nvPr/>
        </p:nvSpPr>
        <p:spPr>
          <a:xfrm>
            <a:off x="3282963" y="2850906"/>
            <a:ext cx="444063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+ божественно вкусный</a:t>
            </a:r>
            <a:endParaRPr lang="sl-SI" sz="32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2" name="Pravokotnik 1">
            <a:extLst>
              <a:ext uri="{FF2B5EF4-FFF2-40B4-BE49-F238E27FC236}">
                <a16:creationId xmlns:a16="http://schemas.microsoft.com/office/drawing/2014/main" id="{F207DBE3-0239-431B-80A3-0272BADC751E}"/>
              </a:ext>
            </a:extLst>
          </p:cNvPr>
          <p:cNvSpPr/>
          <p:nvPr/>
        </p:nvSpPr>
        <p:spPr>
          <a:xfrm>
            <a:off x="93077" y="3677218"/>
            <a:ext cx="396409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Бабушкин бутерброд</a:t>
            </a:r>
            <a:endParaRPr lang="sl-SI" sz="32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17" name="Pravokotnik 16">
            <a:extLst>
              <a:ext uri="{FF2B5EF4-FFF2-40B4-BE49-F238E27FC236}">
                <a16:creationId xmlns:a16="http://schemas.microsoft.com/office/drawing/2014/main" id="{F8DADFBA-DB30-4302-BA73-E45D147A2D75}"/>
              </a:ext>
            </a:extLst>
          </p:cNvPr>
          <p:cNvSpPr/>
          <p:nvPr/>
        </p:nvSpPr>
        <p:spPr>
          <a:xfrm>
            <a:off x="8398935" y="3725491"/>
            <a:ext cx="288111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Бутерброд Оли</a:t>
            </a:r>
            <a:endParaRPr lang="sl-SI" sz="32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19" name="Pravokotnik 18">
            <a:extLst>
              <a:ext uri="{FF2B5EF4-FFF2-40B4-BE49-F238E27FC236}">
                <a16:creationId xmlns:a16="http://schemas.microsoft.com/office/drawing/2014/main" id="{44151149-F2C6-4FE9-85DB-F6DF48A590E7}"/>
              </a:ext>
            </a:extLst>
          </p:cNvPr>
          <p:cNvSpPr/>
          <p:nvPr/>
        </p:nvSpPr>
        <p:spPr>
          <a:xfrm>
            <a:off x="7960785" y="4323412"/>
            <a:ext cx="4015394" cy="206210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l-SI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sl-SI" sz="32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мне</a:t>
            </a:r>
            <a:r>
              <a:rPr lang="sl-SI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32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невкусно</a:t>
            </a:r>
            <a:r>
              <a:rPr lang="sl-SI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ru-RU" sz="32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sl-SI" sz="32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Мне</a:t>
            </a:r>
            <a:r>
              <a:rPr lang="sl-SI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32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никак</a:t>
            </a:r>
            <a:r>
              <a:rPr lang="sl-SI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ru-RU" sz="32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sl-SI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sl-SI" sz="32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хлеб</a:t>
            </a:r>
            <a:r>
              <a:rPr lang="sl-SI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32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</a:t>
            </a:r>
            <a:r>
              <a:rPr lang="sl-SI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32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тот</a:t>
            </a:r>
            <a:r>
              <a:rPr lang="sl-SI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ru-RU" sz="32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sl-SI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sl-SI" sz="32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редис</a:t>
            </a:r>
            <a:r>
              <a:rPr lang="sl-SI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32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безвкусный</a:t>
            </a:r>
            <a:r>
              <a:rPr lang="sl-SI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sl-SI" sz="32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21" name="Pravokotnik 20">
            <a:extLst>
              <a:ext uri="{FF2B5EF4-FFF2-40B4-BE49-F238E27FC236}">
                <a16:creationId xmlns:a16="http://schemas.microsoft.com/office/drawing/2014/main" id="{BD976264-8CA2-496D-A780-123C98D303AB}"/>
              </a:ext>
            </a:extLst>
          </p:cNvPr>
          <p:cNvSpPr/>
          <p:nvPr/>
        </p:nvSpPr>
        <p:spPr>
          <a:xfrm>
            <a:off x="1285293" y="4510211"/>
            <a:ext cx="4083746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метафора</a:t>
            </a:r>
          </a:p>
          <a:p>
            <a:pPr algn="ctr"/>
            <a:r>
              <a:rPr lang="ru-RU" sz="3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д</a:t>
            </a:r>
            <a:r>
              <a:rPr lang="ru-RU" sz="32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етского </a:t>
            </a:r>
            <a:r>
              <a:rPr lang="ru-RU" sz="3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счастья </a:t>
            </a:r>
          </a:p>
          <a:p>
            <a:pPr algn="ctr"/>
            <a:r>
              <a:rPr lang="ru-RU" sz="3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(мой кусочек счастья)</a:t>
            </a:r>
            <a:endParaRPr lang="sl-SI" sz="32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22" name="Puščica: desno 21">
            <a:extLst>
              <a:ext uri="{FF2B5EF4-FFF2-40B4-BE49-F238E27FC236}">
                <a16:creationId xmlns:a16="http://schemas.microsoft.com/office/drawing/2014/main" id="{02338063-10B6-4316-A08B-C5CDDB8BCE5B}"/>
              </a:ext>
            </a:extLst>
          </p:cNvPr>
          <p:cNvSpPr/>
          <p:nvPr/>
        </p:nvSpPr>
        <p:spPr>
          <a:xfrm>
            <a:off x="4207501" y="3468791"/>
            <a:ext cx="2184400" cy="1244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18" name="Slika 17">
            <a:extLst>
              <a:ext uri="{FF2B5EF4-FFF2-40B4-BE49-F238E27FC236}">
                <a16:creationId xmlns:a16="http://schemas.microsoft.com/office/drawing/2014/main" id="{B91AC127-2CF6-4BD9-A640-1BAC9D89AA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9584" y="1697133"/>
            <a:ext cx="2062103" cy="2062103"/>
          </a:xfrm>
          <a:prstGeom prst="rect">
            <a:avLst/>
          </a:prstGeom>
        </p:spPr>
      </p:pic>
      <p:grpSp>
        <p:nvGrpSpPr>
          <p:cNvPr id="4" name="Skupina 3">
            <a:extLst>
              <a:ext uri="{FF2B5EF4-FFF2-40B4-BE49-F238E27FC236}">
                <a16:creationId xmlns:a16="http://schemas.microsoft.com/office/drawing/2014/main" id="{2C687163-A71F-43F1-BD17-F4C8B77D9204}"/>
              </a:ext>
            </a:extLst>
          </p:cNvPr>
          <p:cNvGrpSpPr/>
          <p:nvPr/>
        </p:nvGrpSpPr>
        <p:grpSpPr>
          <a:xfrm>
            <a:off x="-54592" y="638141"/>
            <a:ext cx="3103060" cy="2790859"/>
            <a:chOff x="-54592" y="638141"/>
            <a:chExt cx="3103060" cy="2790859"/>
          </a:xfrm>
        </p:grpSpPr>
        <p:sp>
          <p:nvSpPr>
            <p:cNvPr id="15" name="Luna 14">
              <a:extLst>
                <a:ext uri="{FF2B5EF4-FFF2-40B4-BE49-F238E27FC236}">
                  <a16:creationId xmlns:a16="http://schemas.microsoft.com/office/drawing/2014/main" id="{8F99CC83-8E18-44F6-AD80-A47BE494E84B}"/>
                </a:ext>
              </a:extLst>
            </p:cNvPr>
            <p:cNvSpPr/>
            <p:nvPr/>
          </p:nvSpPr>
          <p:spPr>
            <a:xfrm rot="2912284">
              <a:off x="262737" y="656222"/>
              <a:ext cx="1330195" cy="1964853"/>
            </a:xfrm>
            <a:prstGeom prst="moon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sl-SI">
                <a:solidFill>
                  <a:srgbClr val="FFFF00"/>
                </a:solidFill>
              </a:endParaRPr>
            </a:p>
          </p:txBody>
        </p:sp>
        <p:sp>
          <p:nvSpPr>
            <p:cNvPr id="16" name="Luna 15">
              <a:extLst>
                <a:ext uri="{FF2B5EF4-FFF2-40B4-BE49-F238E27FC236}">
                  <a16:creationId xmlns:a16="http://schemas.microsoft.com/office/drawing/2014/main" id="{63595F33-C661-4C56-9829-22993779DF07}"/>
                </a:ext>
              </a:extLst>
            </p:cNvPr>
            <p:cNvSpPr/>
            <p:nvPr/>
          </p:nvSpPr>
          <p:spPr>
            <a:xfrm rot="8170217">
              <a:off x="1828351" y="638141"/>
              <a:ext cx="1220117" cy="1912058"/>
            </a:xfrm>
            <a:prstGeom prst="moon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sl-SI"/>
            </a:p>
          </p:txBody>
        </p:sp>
        <p:pic>
          <p:nvPicPr>
            <p:cNvPr id="23" name="Slika 22">
              <a:extLst>
                <a:ext uri="{FF2B5EF4-FFF2-40B4-BE49-F238E27FC236}">
                  <a16:creationId xmlns:a16="http://schemas.microsoft.com/office/drawing/2014/main" id="{090B7B46-1558-4031-A526-698910EA33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3524" y="1075795"/>
              <a:ext cx="2353205" cy="23532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98022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2" grpId="0"/>
      <p:bldP spid="17" grpId="0"/>
      <p:bldP spid="19" grpId="0"/>
      <p:bldP spid="2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avokotnik 2">
            <a:extLst>
              <a:ext uri="{FF2B5EF4-FFF2-40B4-BE49-F238E27FC236}">
                <a16:creationId xmlns:a16="http://schemas.microsoft.com/office/drawing/2014/main" id="{247AF0CC-6C15-43CA-B9DC-608BBDF51726}"/>
              </a:ext>
            </a:extLst>
          </p:cNvPr>
          <p:cNvSpPr/>
          <p:nvPr/>
        </p:nvSpPr>
        <p:spPr>
          <a:xfrm>
            <a:off x="3234790" y="-80457"/>
            <a:ext cx="84286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О чем рассказ? </a:t>
            </a:r>
            <a:r>
              <a:rPr lang="ru-RU" sz="36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(смысл названия)</a:t>
            </a:r>
            <a:endParaRPr lang="sl-SI" sz="36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7" name="Pravokotnik 6">
            <a:extLst>
              <a:ext uri="{FF2B5EF4-FFF2-40B4-BE49-F238E27FC236}">
                <a16:creationId xmlns:a16="http://schemas.microsoft.com/office/drawing/2014/main" id="{88CDBD7C-F0EE-4918-AABE-AF34983A72CB}"/>
              </a:ext>
            </a:extLst>
          </p:cNvPr>
          <p:cNvSpPr/>
          <p:nvPr/>
        </p:nvSpPr>
        <p:spPr>
          <a:xfrm>
            <a:off x="3391821" y="681539"/>
            <a:ext cx="744229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</a:t>
            </a:r>
            <a:r>
              <a:rPr lang="ru-RU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авельевская метафора</a:t>
            </a:r>
            <a:endParaRPr lang="sl-SI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0" name="Pravokotnik 9">
            <a:extLst>
              <a:ext uri="{FF2B5EF4-FFF2-40B4-BE49-F238E27FC236}">
                <a16:creationId xmlns:a16="http://schemas.microsoft.com/office/drawing/2014/main" id="{8DB34672-E8AE-4811-89EB-289820B83683}"/>
              </a:ext>
            </a:extLst>
          </p:cNvPr>
          <p:cNvSpPr/>
          <p:nvPr/>
        </p:nvSpPr>
        <p:spPr>
          <a:xfrm>
            <a:off x="4335609" y="3653994"/>
            <a:ext cx="797069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И девочка, лишённая детства, </a:t>
            </a:r>
          </a:p>
          <a:p>
            <a:r>
              <a:rPr lang="ru-RU" sz="2800" dirty="0"/>
              <a:t>уже 20 лет не может видеть самую главную женщину  своей жизни, которая дарила ей столько счастья (и бутерброд, и борщ, и окрошку, и всё). </a:t>
            </a:r>
          </a:p>
          <a:p>
            <a:r>
              <a:rPr lang="ru-RU" sz="2800" dirty="0"/>
              <a:t>Даже во сне.</a:t>
            </a:r>
            <a:endParaRPr lang="sl-SI" sz="2800" dirty="0"/>
          </a:p>
        </p:txBody>
      </p:sp>
      <p:sp>
        <p:nvSpPr>
          <p:cNvPr id="2" name="Pravokotnik 1">
            <a:extLst>
              <a:ext uri="{FF2B5EF4-FFF2-40B4-BE49-F238E27FC236}">
                <a16:creationId xmlns:a16="http://schemas.microsoft.com/office/drawing/2014/main" id="{596946A8-65F9-42A3-9300-BE994732688C}"/>
              </a:ext>
            </a:extLst>
          </p:cNvPr>
          <p:cNvSpPr/>
          <p:nvPr/>
        </p:nvSpPr>
        <p:spPr>
          <a:xfrm>
            <a:off x="3563407" y="1674367"/>
            <a:ext cx="777141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После </a:t>
            </a:r>
            <a:r>
              <a:rPr lang="ru-RU" sz="2800" b="1" dirty="0"/>
              <a:t>незамеченной </a:t>
            </a:r>
            <a:r>
              <a:rPr lang="ru-RU" sz="2800" dirty="0"/>
              <a:t>истории с предательством, 20 лет назад, этот бутерброд необратимо потерял свой вкус</a:t>
            </a:r>
            <a:r>
              <a:rPr lang="ru-RU" sz="2400" dirty="0"/>
              <a:t>. </a:t>
            </a:r>
          </a:p>
        </p:txBody>
      </p:sp>
      <p:sp>
        <p:nvSpPr>
          <p:cNvPr id="8" name="Pravokotnik 7">
            <a:extLst>
              <a:ext uri="{FF2B5EF4-FFF2-40B4-BE49-F238E27FC236}">
                <a16:creationId xmlns:a16="http://schemas.microsoft.com/office/drawing/2014/main" id="{383CEB0A-D228-4A11-AABC-6F3931DEB2CB}"/>
              </a:ext>
            </a:extLst>
          </p:cNvPr>
          <p:cNvSpPr/>
          <p:nvPr/>
        </p:nvSpPr>
        <p:spPr>
          <a:xfrm rot="20795053">
            <a:off x="289528" y="3075831"/>
            <a:ext cx="3570015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Почему </a:t>
            </a:r>
          </a:p>
          <a:p>
            <a:pPr algn="ctr"/>
            <a:r>
              <a:rPr lang="ru-RU" sz="32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этот бутерброд</a:t>
            </a:r>
          </a:p>
          <a:p>
            <a:pPr algn="ctr"/>
            <a:r>
              <a:rPr lang="ru-RU" sz="32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важен?</a:t>
            </a:r>
          </a:p>
          <a:p>
            <a:pPr algn="ctr"/>
            <a:r>
              <a:rPr lang="ru-RU" sz="3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Что за ним?</a:t>
            </a:r>
          </a:p>
          <a:p>
            <a:pPr algn="ctr"/>
            <a:r>
              <a:rPr lang="ru-RU" sz="32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Какой </a:t>
            </a:r>
          </a:p>
          <a:p>
            <a:pPr algn="ctr"/>
            <a:r>
              <a:rPr lang="ru-RU" sz="32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глубинный смысл?</a:t>
            </a:r>
            <a:endParaRPr lang="sl-SI" sz="32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14" name="Pravokotnik 13">
            <a:extLst>
              <a:ext uri="{FF2B5EF4-FFF2-40B4-BE49-F238E27FC236}">
                <a16:creationId xmlns:a16="http://schemas.microsoft.com/office/drawing/2014/main" id="{A7DBD8CF-AA3A-49AE-B0A5-C200ADA4BBE2}"/>
              </a:ext>
            </a:extLst>
          </p:cNvPr>
          <p:cNvSpPr/>
          <p:nvPr/>
        </p:nvSpPr>
        <p:spPr>
          <a:xfrm>
            <a:off x="7449116" y="2703254"/>
            <a:ext cx="4149662" cy="954107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2800" b="1" cap="none" spc="0" dirty="0">
                <a:ln/>
                <a:solidFill>
                  <a:schemeClr val="accent3"/>
                </a:solidFill>
                <a:effectLst/>
              </a:rPr>
              <a:t>Психологическая травма,</a:t>
            </a:r>
          </a:p>
          <a:p>
            <a:pPr algn="ctr"/>
            <a:r>
              <a:rPr lang="ru-RU" sz="2800" b="1" dirty="0">
                <a:ln/>
                <a:solidFill>
                  <a:schemeClr val="accent3"/>
                </a:solidFill>
              </a:rPr>
              <a:t>о</a:t>
            </a:r>
            <a:r>
              <a:rPr lang="ru-RU" sz="2800" b="1" cap="none" spc="0" dirty="0">
                <a:ln/>
                <a:solidFill>
                  <a:schemeClr val="accent3"/>
                </a:solidFill>
                <a:effectLst/>
              </a:rPr>
              <a:t>бнаружить и вылечить</a:t>
            </a:r>
            <a:endParaRPr lang="sl-SI" sz="28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grpSp>
        <p:nvGrpSpPr>
          <p:cNvPr id="12" name="Skupina 11">
            <a:extLst>
              <a:ext uri="{FF2B5EF4-FFF2-40B4-BE49-F238E27FC236}">
                <a16:creationId xmlns:a16="http://schemas.microsoft.com/office/drawing/2014/main" id="{F65F9E10-54BA-4CFB-944B-1DAC00C05404}"/>
              </a:ext>
            </a:extLst>
          </p:cNvPr>
          <p:cNvGrpSpPr/>
          <p:nvPr/>
        </p:nvGrpSpPr>
        <p:grpSpPr>
          <a:xfrm>
            <a:off x="-230040" y="209439"/>
            <a:ext cx="3103060" cy="2790859"/>
            <a:chOff x="-54592" y="638141"/>
            <a:chExt cx="3103060" cy="2790859"/>
          </a:xfrm>
        </p:grpSpPr>
        <p:sp>
          <p:nvSpPr>
            <p:cNvPr id="17" name="Luna 16">
              <a:extLst>
                <a:ext uri="{FF2B5EF4-FFF2-40B4-BE49-F238E27FC236}">
                  <a16:creationId xmlns:a16="http://schemas.microsoft.com/office/drawing/2014/main" id="{92C0953E-B721-471B-B76F-1C7B99D37B92}"/>
                </a:ext>
              </a:extLst>
            </p:cNvPr>
            <p:cNvSpPr/>
            <p:nvPr/>
          </p:nvSpPr>
          <p:spPr>
            <a:xfrm rot="2912284">
              <a:off x="262737" y="656222"/>
              <a:ext cx="1330195" cy="1964853"/>
            </a:xfrm>
            <a:prstGeom prst="moon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sl-SI">
                <a:solidFill>
                  <a:srgbClr val="FFFF00"/>
                </a:solidFill>
              </a:endParaRPr>
            </a:p>
          </p:txBody>
        </p:sp>
        <p:sp>
          <p:nvSpPr>
            <p:cNvPr id="18" name="Luna 17">
              <a:extLst>
                <a:ext uri="{FF2B5EF4-FFF2-40B4-BE49-F238E27FC236}">
                  <a16:creationId xmlns:a16="http://schemas.microsoft.com/office/drawing/2014/main" id="{4695A4AB-1665-4663-B8B9-48A19DD951C7}"/>
                </a:ext>
              </a:extLst>
            </p:cNvPr>
            <p:cNvSpPr/>
            <p:nvPr/>
          </p:nvSpPr>
          <p:spPr>
            <a:xfrm rot="8170217">
              <a:off x="1828351" y="638141"/>
              <a:ext cx="1220117" cy="1912058"/>
            </a:xfrm>
            <a:prstGeom prst="moon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sl-SI"/>
            </a:p>
          </p:txBody>
        </p:sp>
        <p:pic>
          <p:nvPicPr>
            <p:cNvPr id="19" name="Slika 18">
              <a:extLst>
                <a:ext uri="{FF2B5EF4-FFF2-40B4-BE49-F238E27FC236}">
                  <a16:creationId xmlns:a16="http://schemas.microsoft.com/office/drawing/2014/main" id="{FBDE9CC0-54AB-4D1B-A648-ED2F7C2BB82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3524" y="1075795"/>
              <a:ext cx="2353205" cy="23532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20327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  <p:bldP spid="1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jeZBesedilom 4">
            <a:extLst>
              <a:ext uri="{FF2B5EF4-FFF2-40B4-BE49-F238E27FC236}">
                <a16:creationId xmlns:a16="http://schemas.microsoft.com/office/drawing/2014/main" id="{94FE5629-D16C-4D9E-820C-529222318B28}"/>
              </a:ext>
            </a:extLst>
          </p:cNvPr>
          <p:cNvSpPr txBox="1"/>
          <p:nvPr/>
        </p:nvSpPr>
        <p:spPr>
          <a:xfrm>
            <a:off x="3922908" y="736034"/>
            <a:ext cx="6550511" cy="10772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sz="3200" dirty="0"/>
              <a:t>Любая грязь, в которую мы падаем, </a:t>
            </a:r>
          </a:p>
          <a:p>
            <a:pPr algn="ctr"/>
            <a:r>
              <a:rPr lang="ru-RU" sz="3200" dirty="0"/>
              <a:t>всегда </a:t>
            </a:r>
            <a:r>
              <a:rPr lang="ru-RU" sz="3200" b="1" dirty="0"/>
              <a:t>лечебная</a:t>
            </a:r>
            <a:r>
              <a:rPr lang="ru-RU" sz="3200" dirty="0"/>
              <a:t>.</a:t>
            </a:r>
            <a:endParaRPr lang="sl-SI" sz="3200" dirty="0"/>
          </a:p>
        </p:txBody>
      </p:sp>
      <p:sp>
        <p:nvSpPr>
          <p:cNvPr id="6" name="PoljeZBesedilom 5">
            <a:extLst>
              <a:ext uri="{FF2B5EF4-FFF2-40B4-BE49-F238E27FC236}">
                <a16:creationId xmlns:a16="http://schemas.microsoft.com/office/drawing/2014/main" id="{CDC13549-4FF3-43E3-B22A-6EF0570C8074}"/>
              </a:ext>
            </a:extLst>
          </p:cNvPr>
          <p:cNvSpPr txBox="1"/>
          <p:nvPr/>
        </p:nvSpPr>
        <p:spPr>
          <a:xfrm>
            <a:off x="64480" y="3018740"/>
            <a:ext cx="12127520" cy="9541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800" dirty="0"/>
              <a:t>Рассказ о переживании, осознании и признании ошибки, хоть и маленькой, </a:t>
            </a:r>
          </a:p>
          <a:p>
            <a:r>
              <a:rPr lang="ru-RU" sz="2800" dirty="0"/>
              <a:t>почти незамеченной, но все равно очень важной.</a:t>
            </a:r>
          </a:p>
        </p:txBody>
      </p:sp>
      <p:sp>
        <p:nvSpPr>
          <p:cNvPr id="7" name="Pravokotnik 6">
            <a:extLst>
              <a:ext uri="{FF2B5EF4-FFF2-40B4-BE49-F238E27FC236}">
                <a16:creationId xmlns:a16="http://schemas.microsoft.com/office/drawing/2014/main" id="{88CDBD7C-F0EE-4918-AABE-AF34983A72CB}"/>
              </a:ext>
            </a:extLst>
          </p:cNvPr>
          <p:cNvSpPr/>
          <p:nvPr/>
        </p:nvSpPr>
        <p:spPr>
          <a:xfrm>
            <a:off x="3093160" y="6520"/>
            <a:ext cx="763188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Зачем Оля пишет рассказ?</a:t>
            </a:r>
            <a:endParaRPr lang="sl-SI" sz="3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4" name="Pravokotnik 3">
            <a:extLst>
              <a:ext uri="{FF2B5EF4-FFF2-40B4-BE49-F238E27FC236}">
                <a16:creationId xmlns:a16="http://schemas.microsoft.com/office/drawing/2014/main" id="{678FAA8D-A976-46D1-9B5E-E3CBA28D45D3}"/>
              </a:ext>
            </a:extLst>
          </p:cNvPr>
          <p:cNvSpPr/>
          <p:nvPr/>
        </p:nvSpPr>
        <p:spPr>
          <a:xfrm>
            <a:off x="4551955" y="1798641"/>
            <a:ext cx="54898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/>
              <a:t>Ошибки делают нас сильнее. </a:t>
            </a:r>
          </a:p>
        </p:txBody>
      </p:sp>
      <p:sp>
        <p:nvSpPr>
          <p:cNvPr id="8" name="Pravokotnik 7">
            <a:extLst>
              <a:ext uri="{FF2B5EF4-FFF2-40B4-BE49-F238E27FC236}">
                <a16:creationId xmlns:a16="http://schemas.microsoft.com/office/drawing/2014/main" id="{B4B855A2-C995-498B-B1E4-132CE999C8AC}"/>
              </a:ext>
            </a:extLst>
          </p:cNvPr>
          <p:cNvSpPr/>
          <p:nvPr/>
        </p:nvSpPr>
        <p:spPr>
          <a:xfrm>
            <a:off x="236711" y="4224228"/>
            <a:ext cx="12192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САВЕЛЬЕВА:  Написать = исправить.  Пройти свой путь к исправлению и прощению. </a:t>
            </a:r>
            <a:r>
              <a:rPr lang="ru-RU" sz="2800" b="1" dirty="0"/>
              <a:t>Всем рассказать, что предавать любимого человека нельзя ни в чем. И не важно, узнает об этом любимый человек или нет, </a:t>
            </a:r>
          </a:p>
          <a:p>
            <a:r>
              <a:rPr lang="ru-RU" sz="2800" b="1" dirty="0"/>
              <a:t>потому что непредательство важно прежде всего для самого себя</a:t>
            </a:r>
            <a:r>
              <a:rPr lang="ru-RU" sz="2800" dirty="0"/>
              <a:t>.</a:t>
            </a:r>
          </a:p>
        </p:txBody>
      </p:sp>
      <p:grpSp>
        <p:nvGrpSpPr>
          <p:cNvPr id="11" name="Skupina 10">
            <a:extLst>
              <a:ext uri="{FF2B5EF4-FFF2-40B4-BE49-F238E27FC236}">
                <a16:creationId xmlns:a16="http://schemas.microsoft.com/office/drawing/2014/main" id="{04A95998-7140-40FC-AC65-47EBC3133FD2}"/>
              </a:ext>
            </a:extLst>
          </p:cNvPr>
          <p:cNvGrpSpPr/>
          <p:nvPr/>
        </p:nvGrpSpPr>
        <p:grpSpPr>
          <a:xfrm>
            <a:off x="-9900" y="-23500"/>
            <a:ext cx="3103060" cy="2790859"/>
            <a:chOff x="-54592" y="638141"/>
            <a:chExt cx="3103060" cy="2790859"/>
          </a:xfrm>
        </p:grpSpPr>
        <p:sp>
          <p:nvSpPr>
            <p:cNvPr id="12" name="Luna 11">
              <a:extLst>
                <a:ext uri="{FF2B5EF4-FFF2-40B4-BE49-F238E27FC236}">
                  <a16:creationId xmlns:a16="http://schemas.microsoft.com/office/drawing/2014/main" id="{DAD92B4B-81D3-4AC7-923D-995BA8F408A1}"/>
                </a:ext>
              </a:extLst>
            </p:cNvPr>
            <p:cNvSpPr/>
            <p:nvPr/>
          </p:nvSpPr>
          <p:spPr>
            <a:xfrm rot="2912284">
              <a:off x="262737" y="656222"/>
              <a:ext cx="1330195" cy="1964853"/>
            </a:xfrm>
            <a:prstGeom prst="moon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sl-SI">
                <a:solidFill>
                  <a:srgbClr val="FFFF00"/>
                </a:solidFill>
              </a:endParaRPr>
            </a:p>
          </p:txBody>
        </p:sp>
        <p:sp>
          <p:nvSpPr>
            <p:cNvPr id="14" name="Luna 13">
              <a:extLst>
                <a:ext uri="{FF2B5EF4-FFF2-40B4-BE49-F238E27FC236}">
                  <a16:creationId xmlns:a16="http://schemas.microsoft.com/office/drawing/2014/main" id="{67BE4B44-A50E-4896-AE73-D2DF03ABB58B}"/>
                </a:ext>
              </a:extLst>
            </p:cNvPr>
            <p:cNvSpPr/>
            <p:nvPr/>
          </p:nvSpPr>
          <p:spPr>
            <a:xfrm rot="8170217">
              <a:off x="1828351" y="638141"/>
              <a:ext cx="1220117" cy="1912058"/>
            </a:xfrm>
            <a:prstGeom prst="moon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sl-SI"/>
            </a:p>
          </p:txBody>
        </p:sp>
        <p:pic>
          <p:nvPicPr>
            <p:cNvPr id="17" name="Slika 16">
              <a:extLst>
                <a:ext uri="{FF2B5EF4-FFF2-40B4-BE49-F238E27FC236}">
                  <a16:creationId xmlns:a16="http://schemas.microsoft.com/office/drawing/2014/main" id="{4C3184D3-DE8E-49A4-989B-947EE43A9E0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3524" y="1075795"/>
              <a:ext cx="2353205" cy="23532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58422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4" grpId="0"/>
      <p:bldP spid="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jeZBesedilom 4">
            <a:extLst>
              <a:ext uri="{FF2B5EF4-FFF2-40B4-BE49-F238E27FC236}">
                <a16:creationId xmlns:a16="http://schemas.microsoft.com/office/drawing/2014/main" id="{94FE5629-D16C-4D9E-820C-529222318B28}"/>
              </a:ext>
            </a:extLst>
          </p:cNvPr>
          <p:cNvSpPr txBox="1"/>
          <p:nvPr/>
        </p:nvSpPr>
        <p:spPr>
          <a:xfrm>
            <a:off x="3922908" y="736034"/>
            <a:ext cx="6550511" cy="10772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sz="3200" dirty="0"/>
              <a:t>Любая грязь, в которую мы падаем, </a:t>
            </a:r>
          </a:p>
          <a:p>
            <a:pPr algn="ctr"/>
            <a:r>
              <a:rPr lang="ru-RU" sz="3200" dirty="0"/>
              <a:t>всегда лечебная.</a:t>
            </a:r>
            <a:endParaRPr lang="sl-SI" sz="3200" dirty="0"/>
          </a:p>
        </p:txBody>
      </p:sp>
      <p:sp>
        <p:nvSpPr>
          <p:cNvPr id="7" name="Pravokotnik 6">
            <a:extLst>
              <a:ext uri="{FF2B5EF4-FFF2-40B4-BE49-F238E27FC236}">
                <a16:creationId xmlns:a16="http://schemas.microsoft.com/office/drawing/2014/main" id="{88CDBD7C-F0EE-4918-AABE-AF34983A72CB}"/>
              </a:ext>
            </a:extLst>
          </p:cNvPr>
          <p:cNvSpPr/>
          <p:nvPr/>
        </p:nvSpPr>
        <p:spPr>
          <a:xfrm>
            <a:off x="2143859" y="-55246"/>
            <a:ext cx="763188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Зачем Оля пишет рассказ?</a:t>
            </a:r>
            <a:endParaRPr lang="sl-SI" sz="3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2" name="Pravokotnik 1">
            <a:extLst>
              <a:ext uri="{FF2B5EF4-FFF2-40B4-BE49-F238E27FC236}">
                <a16:creationId xmlns:a16="http://schemas.microsoft.com/office/drawing/2014/main" id="{EF8B6848-D6FF-4BB7-9F0A-1964D6C52609}"/>
              </a:ext>
            </a:extLst>
          </p:cNvPr>
          <p:cNvSpPr/>
          <p:nvPr/>
        </p:nvSpPr>
        <p:spPr>
          <a:xfrm>
            <a:off x="119132" y="2582536"/>
            <a:ext cx="1195373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Цель рассказа (для чего? зачем?): </a:t>
            </a:r>
            <a:r>
              <a:rPr lang="ru-RU" sz="2800" b="1" dirty="0"/>
              <a:t>суметь простить себе самой, психологически вылечиться и вылечить других</a:t>
            </a:r>
            <a:r>
              <a:rPr lang="ru-RU" sz="2800" dirty="0"/>
              <a:t>. Потому что только так можно </a:t>
            </a:r>
            <a:r>
              <a:rPr lang="ru-RU" sz="2800" b="1" dirty="0"/>
              <a:t>вернуть утраченное равновесие. </a:t>
            </a:r>
            <a:endParaRPr lang="sl-SI" sz="2800" dirty="0"/>
          </a:p>
        </p:txBody>
      </p:sp>
      <p:sp>
        <p:nvSpPr>
          <p:cNvPr id="3" name="Pravokotnik 2">
            <a:extLst>
              <a:ext uri="{FF2B5EF4-FFF2-40B4-BE49-F238E27FC236}">
                <a16:creationId xmlns:a16="http://schemas.microsoft.com/office/drawing/2014/main" id="{736ED23C-81AE-4437-9B59-A82BF3D91DD8}"/>
              </a:ext>
            </a:extLst>
          </p:cNvPr>
          <p:cNvSpPr/>
          <p:nvPr/>
        </p:nvSpPr>
        <p:spPr>
          <a:xfrm rot="767541">
            <a:off x="7377398" y="4489784"/>
            <a:ext cx="479669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я</a:t>
            </a:r>
            <a:r>
              <a:rPr lang="ru-RU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сная, четкая задача</a:t>
            </a:r>
            <a:endParaRPr lang="sl-SI" sz="4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8" name="Pravokotnik 7">
            <a:extLst>
              <a:ext uri="{FF2B5EF4-FFF2-40B4-BE49-F238E27FC236}">
                <a16:creationId xmlns:a16="http://schemas.microsoft.com/office/drawing/2014/main" id="{77A4C201-734A-4812-9167-5D845420BD59}"/>
              </a:ext>
            </a:extLst>
          </p:cNvPr>
          <p:cNvSpPr/>
          <p:nvPr/>
        </p:nvSpPr>
        <p:spPr>
          <a:xfrm>
            <a:off x="132919" y="3967529"/>
            <a:ext cx="1165376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ВЫУЧИТЬ УРОК  = выпить ТАБЛЕТКУ ДОБРА.</a:t>
            </a:r>
          </a:p>
          <a:p>
            <a:endParaRPr lang="ru-RU" sz="2800" dirty="0"/>
          </a:p>
          <a:p>
            <a:r>
              <a:rPr lang="ru-RU" sz="2800" dirty="0"/>
              <a:t>Восполнить ДЕФИЦИТ ДОБРА в этом мире.</a:t>
            </a:r>
          </a:p>
          <a:p>
            <a:endParaRPr lang="ru-RU" sz="2800" dirty="0"/>
          </a:p>
          <a:p>
            <a:r>
              <a:rPr lang="ru-RU" sz="2800" dirty="0"/>
              <a:t>Чтобы читатели сказали: Я СЕБЯ УЗНАЛА.  ВОТ ТЕПЕРЬ Я ЛУЧШЕ ЗНАЮ КАК.</a:t>
            </a:r>
            <a:endParaRPr lang="sl-SI" sz="2800" dirty="0"/>
          </a:p>
        </p:txBody>
      </p:sp>
      <p:grpSp>
        <p:nvGrpSpPr>
          <p:cNvPr id="11" name="Skupina 10">
            <a:extLst>
              <a:ext uri="{FF2B5EF4-FFF2-40B4-BE49-F238E27FC236}">
                <a16:creationId xmlns:a16="http://schemas.microsoft.com/office/drawing/2014/main" id="{A0988216-1EE0-454F-983A-EFAF140927A0}"/>
              </a:ext>
            </a:extLst>
          </p:cNvPr>
          <p:cNvGrpSpPr/>
          <p:nvPr/>
        </p:nvGrpSpPr>
        <p:grpSpPr>
          <a:xfrm>
            <a:off x="-9900" y="-23500"/>
            <a:ext cx="3103060" cy="2790859"/>
            <a:chOff x="-54592" y="638141"/>
            <a:chExt cx="3103060" cy="2790859"/>
          </a:xfrm>
        </p:grpSpPr>
        <p:sp>
          <p:nvSpPr>
            <p:cNvPr id="12" name="Luna 11">
              <a:extLst>
                <a:ext uri="{FF2B5EF4-FFF2-40B4-BE49-F238E27FC236}">
                  <a16:creationId xmlns:a16="http://schemas.microsoft.com/office/drawing/2014/main" id="{55EEAF16-6268-44A0-9397-623260824935}"/>
                </a:ext>
              </a:extLst>
            </p:cNvPr>
            <p:cNvSpPr/>
            <p:nvPr/>
          </p:nvSpPr>
          <p:spPr>
            <a:xfrm rot="2912284">
              <a:off x="262737" y="656222"/>
              <a:ext cx="1330195" cy="1964853"/>
            </a:xfrm>
            <a:prstGeom prst="moon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sl-SI">
                <a:solidFill>
                  <a:srgbClr val="FFFF00"/>
                </a:solidFill>
              </a:endParaRPr>
            </a:p>
          </p:txBody>
        </p:sp>
        <p:sp>
          <p:nvSpPr>
            <p:cNvPr id="14" name="Luna 13">
              <a:extLst>
                <a:ext uri="{FF2B5EF4-FFF2-40B4-BE49-F238E27FC236}">
                  <a16:creationId xmlns:a16="http://schemas.microsoft.com/office/drawing/2014/main" id="{448355BD-30FA-41B1-9677-BE0E27C8D76F}"/>
                </a:ext>
              </a:extLst>
            </p:cNvPr>
            <p:cNvSpPr/>
            <p:nvPr/>
          </p:nvSpPr>
          <p:spPr>
            <a:xfrm rot="8170217">
              <a:off x="1828351" y="638141"/>
              <a:ext cx="1220117" cy="1912058"/>
            </a:xfrm>
            <a:prstGeom prst="moon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sl-SI"/>
            </a:p>
          </p:txBody>
        </p:sp>
        <p:pic>
          <p:nvPicPr>
            <p:cNvPr id="17" name="Slika 16">
              <a:extLst>
                <a:ext uri="{FF2B5EF4-FFF2-40B4-BE49-F238E27FC236}">
                  <a16:creationId xmlns:a16="http://schemas.microsoft.com/office/drawing/2014/main" id="{6D5EB1AA-E967-4AD5-86BA-F7B8E640FB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3524" y="1075795"/>
              <a:ext cx="2353205" cy="23532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65107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AE1B55C-5260-41FF-86CB-6069369FE3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Ольга Савельева</a:t>
            </a:r>
            <a:endParaRPr lang="sl-SI" dirty="0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44BFE404-A937-498F-B41C-6ABBB9D2D0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537" y="3065462"/>
            <a:ext cx="11863388" cy="1214438"/>
          </a:xfrm>
          <a:solidFill>
            <a:schemeClr val="accent3">
              <a:lumMod val="75000"/>
            </a:schemeClr>
          </a:solidFill>
        </p:spPr>
        <p:txBody>
          <a:bodyPr>
            <a:normAutofit lnSpcReduction="10000"/>
          </a:bodyPr>
          <a:lstStyle/>
          <a:p>
            <a:r>
              <a:rPr lang="ru-RU" sz="3600" dirty="0">
                <a:solidFill>
                  <a:schemeClr val="bg1"/>
                </a:solidFill>
              </a:rPr>
              <a:t>Терапевтическая проза</a:t>
            </a:r>
          </a:p>
          <a:p>
            <a:r>
              <a:rPr lang="ru-RU" sz="3600" dirty="0">
                <a:solidFill>
                  <a:schemeClr val="bg1"/>
                </a:solidFill>
              </a:rPr>
              <a:t>«психотерапия на бумаге»</a:t>
            </a:r>
            <a:endParaRPr lang="sl-SI" sz="3600" dirty="0">
              <a:solidFill>
                <a:schemeClr val="bg1"/>
              </a:solidFill>
            </a:endParaRP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35150AA2-FA84-4F6A-8CCB-690DAFF5C0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8825" y="177752"/>
            <a:ext cx="4438913" cy="6109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54023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EDEC39B1-DE77-4138-9C4C-D450B4EFF3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606"/>
            <a:ext cx="4666267" cy="5989788"/>
          </a:xfrm>
          <a:prstGeom prst="rect">
            <a:avLst/>
          </a:prstGeom>
        </p:spPr>
      </p:pic>
      <p:sp>
        <p:nvSpPr>
          <p:cNvPr id="2" name="Pravokotnik 1">
            <a:extLst>
              <a:ext uri="{FF2B5EF4-FFF2-40B4-BE49-F238E27FC236}">
                <a16:creationId xmlns:a16="http://schemas.microsoft.com/office/drawing/2014/main" id="{CEC8BB5E-0C76-4E9D-8BF9-2768D298D791}"/>
              </a:ext>
            </a:extLst>
          </p:cNvPr>
          <p:cNvSpPr/>
          <p:nvPr/>
        </p:nvSpPr>
        <p:spPr>
          <a:xfrm>
            <a:off x="5027418" y="1859340"/>
            <a:ext cx="5827236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Все более узнаваемый автор</a:t>
            </a:r>
          </a:p>
          <a:p>
            <a:pPr algn="ctr"/>
            <a:r>
              <a:rPr lang="ru-RU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мистической прозы </a:t>
            </a:r>
          </a:p>
          <a:p>
            <a:pPr algn="ctr"/>
            <a:r>
              <a:rPr lang="ru-RU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родом </a:t>
            </a:r>
            <a:r>
              <a:rPr lang="ru-RU" sz="32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из Башкирии</a:t>
            </a:r>
            <a:endParaRPr lang="sl-SI" sz="32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" name="Pravokotnik 2">
            <a:extLst>
              <a:ext uri="{FF2B5EF4-FFF2-40B4-BE49-F238E27FC236}">
                <a16:creationId xmlns:a16="http://schemas.microsoft.com/office/drawing/2014/main" id="{3C52474A-93FA-408D-AE1C-B05F72A74B8E}"/>
              </a:ext>
            </a:extLst>
          </p:cNvPr>
          <p:cNvSpPr/>
          <p:nvPr/>
        </p:nvSpPr>
        <p:spPr>
          <a:xfrm>
            <a:off x="5439838" y="211435"/>
            <a:ext cx="54148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5400" b="1" dirty="0">
                <a:ln/>
                <a:solidFill>
                  <a:schemeClr val="accent3"/>
                </a:solidFill>
              </a:rPr>
              <a:t>Айгуль Малахова</a:t>
            </a:r>
            <a:endParaRPr lang="sl-SI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5" name="Pravokotnik 4">
            <a:extLst>
              <a:ext uri="{FF2B5EF4-FFF2-40B4-BE49-F238E27FC236}">
                <a16:creationId xmlns:a16="http://schemas.microsoft.com/office/drawing/2014/main" id="{9892D172-F7B7-41C0-A55D-5B3FE50E308B}"/>
              </a:ext>
            </a:extLst>
          </p:cNvPr>
          <p:cNvSpPr/>
          <p:nvPr/>
        </p:nvSpPr>
        <p:spPr>
          <a:xfrm>
            <a:off x="5095534" y="3900250"/>
            <a:ext cx="68072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Среди жанров: современная проза, мистика, триллер.</a:t>
            </a:r>
            <a:endParaRPr lang="sl-SI" sz="2800" dirty="0"/>
          </a:p>
        </p:txBody>
      </p:sp>
      <p:sp>
        <p:nvSpPr>
          <p:cNvPr id="6" name="Pravokotnik 5">
            <a:extLst>
              <a:ext uri="{FF2B5EF4-FFF2-40B4-BE49-F238E27FC236}">
                <a16:creationId xmlns:a16="http://schemas.microsoft.com/office/drawing/2014/main" id="{BAE6111C-FFD3-4412-9C99-42EAD2A1796D}"/>
              </a:ext>
            </a:extLst>
          </p:cNvPr>
          <p:cNvSpPr/>
          <p:nvPr/>
        </p:nvSpPr>
        <p:spPr>
          <a:xfrm>
            <a:off x="5095534" y="5153641"/>
            <a:ext cx="6169446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/>
              <a:t>Автор мистических и хоррор-рассказов</a:t>
            </a:r>
          </a:p>
          <a:p>
            <a:r>
              <a:rPr lang="ru-RU" sz="2800" dirty="0"/>
              <a:t> и романов</a:t>
            </a:r>
            <a:r>
              <a:rPr lang="ru-RU" dirty="0"/>
              <a:t>, 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014292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2B010B1-AE86-4519-BE46-938783D484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417" y="118599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ru-RU" dirty="0"/>
              <a:t>Мистика – взрыв популярности в последнее время</a:t>
            </a:r>
            <a:endParaRPr lang="sl-SI" dirty="0"/>
          </a:p>
        </p:txBody>
      </p:sp>
      <p:sp>
        <p:nvSpPr>
          <p:cNvPr id="4" name="PoljeZBesedilom 3">
            <a:extLst>
              <a:ext uri="{FF2B5EF4-FFF2-40B4-BE49-F238E27FC236}">
                <a16:creationId xmlns:a16="http://schemas.microsoft.com/office/drawing/2014/main" id="{AD5DE0C6-4994-4742-9EE8-07C8EC4E6870}"/>
              </a:ext>
            </a:extLst>
          </p:cNvPr>
          <p:cNvSpPr txBox="1"/>
          <p:nvPr/>
        </p:nvSpPr>
        <p:spPr>
          <a:xfrm>
            <a:off x="195417" y="1926307"/>
            <a:ext cx="307225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/>
              <a:t>Этно хоррор</a:t>
            </a:r>
          </a:p>
          <a:p>
            <a:r>
              <a:rPr lang="ru-RU" sz="3200" dirty="0"/>
              <a:t>(2020 г., 1 сезон)</a:t>
            </a:r>
            <a:endParaRPr lang="sl-SI" sz="3200" dirty="0"/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B3081568-FE81-49D7-AD8D-DEF35EAA67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5004" y="856627"/>
            <a:ext cx="5359597" cy="2629044"/>
          </a:xfrm>
          <a:prstGeom prst="rect">
            <a:avLst/>
          </a:prstGeom>
        </p:spPr>
      </p:pic>
      <p:sp>
        <p:nvSpPr>
          <p:cNvPr id="8" name="PoljeZBesedilom 7">
            <a:extLst>
              <a:ext uri="{FF2B5EF4-FFF2-40B4-BE49-F238E27FC236}">
                <a16:creationId xmlns:a16="http://schemas.microsoft.com/office/drawing/2014/main" id="{833CA44F-A3CC-4381-BBF1-F01C340C9DD2}"/>
              </a:ext>
            </a:extLst>
          </p:cNvPr>
          <p:cNvSpPr txBox="1"/>
          <p:nvPr/>
        </p:nvSpPr>
        <p:spPr>
          <a:xfrm>
            <a:off x="231873" y="4135395"/>
            <a:ext cx="581313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/>
              <a:t>Сериал «Топи», 7 серий</a:t>
            </a:r>
          </a:p>
          <a:p>
            <a:r>
              <a:rPr lang="ru-RU" sz="3200" dirty="0"/>
              <a:t>Дмитрий Глуховский</a:t>
            </a:r>
          </a:p>
          <a:p>
            <a:r>
              <a:rPr lang="ru-RU" sz="3200" dirty="0"/>
              <a:t>(2020 г.), иноагент от 7.10.2022г.</a:t>
            </a:r>
            <a:endParaRPr lang="sl-SI" sz="3200" dirty="0"/>
          </a:p>
        </p:txBody>
      </p:sp>
      <p:sp>
        <p:nvSpPr>
          <p:cNvPr id="9" name="Pravokotnik 8">
            <a:extLst>
              <a:ext uri="{FF2B5EF4-FFF2-40B4-BE49-F238E27FC236}">
                <a16:creationId xmlns:a16="http://schemas.microsoft.com/office/drawing/2014/main" id="{39CEEA73-A5D2-4A44-8735-BAD6C35F4F69}"/>
              </a:ext>
            </a:extLst>
          </p:cNvPr>
          <p:cNvSpPr/>
          <p:nvPr/>
        </p:nvSpPr>
        <p:spPr>
          <a:xfrm>
            <a:off x="6004312" y="6504057"/>
            <a:ext cx="544097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2000" dirty="0">
                <a:hlinkClick r:id="rId3"/>
              </a:rPr>
              <a:t>https://www.youtube.com/watch?v=Y4jZkBp6VU8</a:t>
            </a:r>
            <a:endParaRPr lang="ru-RU" sz="2000" dirty="0"/>
          </a:p>
          <a:p>
            <a:endParaRPr lang="sl-SI" sz="2000" dirty="0"/>
          </a:p>
        </p:txBody>
      </p:sp>
      <p:pic>
        <p:nvPicPr>
          <p:cNvPr id="10" name="Slika 9">
            <a:extLst>
              <a:ext uri="{FF2B5EF4-FFF2-40B4-BE49-F238E27FC236}">
                <a16:creationId xmlns:a16="http://schemas.microsoft.com/office/drawing/2014/main" id="{31ED1B52-7272-4C3C-A631-E695302BB6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5003" y="3944559"/>
            <a:ext cx="5359597" cy="2531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27168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2B010B1-AE86-4519-BE46-938783D484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678" y="210754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ru-RU" dirty="0"/>
              <a:t>Мистика – взрыв популярности в последнее время</a:t>
            </a:r>
            <a:endParaRPr lang="sl-SI" dirty="0"/>
          </a:p>
        </p:txBody>
      </p:sp>
      <p:sp>
        <p:nvSpPr>
          <p:cNvPr id="5" name="PoljeZBesedilom 4">
            <a:extLst>
              <a:ext uri="{FF2B5EF4-FFF2-40B4-BE49-F238E27FC236}">
                <a16:creationId xmlns:a16="http://schemas.microsoft.com/office/drawing/2014/main" id="{916F80C9-332E-47E6-86A3-49BEB188099A}"/>
              </a:ext>
            </a:extLst>
          </p:cNvPr>
          <p:cNvSpPr txBox="1"/>
          <p:nvPr/>
        </p:nvSpPr>
        <p:spPr>
          <a:xfrm>
            <a:off x="536678" y="2037272"/>
            <a:ext cx="1021407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/>
              <a:t>Психологическая подкладка (печать времени):</a:t>
            </a:r>
          </a:p>
          <a:p>
            <a:r>
              <a:rPr lang="ru-RU" sz="3200" dirty="0"/>
              <a:t>ожидание неожиданного, неприятного, часто</a:t>
            </a:r>
          </a:p>
          <a:p>
            <a:r>
              <a:rPr lang="ru-RU" sz="3200" dirty="0"/>
              <a:t>смертельно опасного подвоха, испытания, эксперимента</a:t>
            </a:r>
            <a:endParaRPr lang="sl-SI" sz="3200" dirty="0"/>
          </a:p>
        </p:txBody>
      </p:sp>
      <p:sp>
        <p:nvSpPr>
          <p:cNvPr id="6" name="PoljeZBesedilom 5">
            <a:extLst>
              <a:ext uri="{FF2B5EF4-FFF2-40B4-BE49-F238E27FC236}">
                <a16:creationId xmlns:a16="http://schemas.microsoft.com/office/drawing/2014/main" id="{DE8A8236-7ABD-4747-98C3-543CC886DEF0}"/>
              </a:ext>
            </a:extLst>
          </p:cNvPr>
          <p:cNvSpPr txBox="1"/>
          <p:nvPr/>
        </p:nvSpPr>
        <p:spPr>
          <a:xfrm>
            <a:off x="459008" y="4277803"/>
            <a:ext cx="1127398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/>
              <a:t>Общ. атмосфера: неуверенность, разочарование и недоверие</a:t>
            </a:r>
          </a:p>
          <a:p>
            <a:r>
              <a:rPr lang="ru-RU" sz="3200" dirty="0"/>
              <a:t>Неприятие того, чего мы не хотим, но оно есть</a:t>
            </a:r>
            <a:endParaRPr lang="sl-SI" sz="3200" dirty="0"/>
          </a:p>
        </p:txBody>
      </p:sp>
    </p:spTree>
    <p:extLst>
      <p:ext uri="{BB962C8B-B14F-4D97-AF65-F5344CB8AC3E}">
        <p14:creationId xmlns:p14="http://schemas.microsoft.com/office/powerpoint/2010/main" val="90095853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52D674F1-D644-435D-830A-5930D76BAA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25" y="1072764"/>
            <a:ext cx="12030075" cy="4712472"/>
          </a:xfrm>
          <a:prstGeom prst="rect">
            <a:avLst/>
          </a:prstGeom>
        </p:spPr>
      </p:pic>
      <p:sp>
        <p:nvSpPr>
          <p:cNvPr id="5" name="Pravokotnik 4">
            <a:extLst>
              <a:ext uri="{FF2B5EF4-FFF2-40B4-BE49-F238E27FC236}">
                <a16:creationId xmlns:a16="http://schemas.microsoft.com/office/drawing/2014/main" id="{1E5D5758-BE09-408B-9360-510194E260A9}"/>
              </a:ext>
            </a:extLst>
          </p:cNvPr>
          <p:cNvSpPr/>
          <p:nvPr/>
        </p:nvSpPr>
        <p:spPr>
          <a:xfrm>
            <a:off x="1778813" y="241156"/>
            <a:ext cx="77696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Книги Айгуль Малаховой</a:t>
            </a:r>
            <a:endParaRPr lang="sl-SI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7" name="Okvir 6">
            <a:extLst>
              <a:ext uri="{FF2B5EF4-FFF2-40B4-BE49-F238E27FC236}">
                <a16:creationId xmlns:a16="http://schemas.microsoft.com/office/drawing/2014/main" id="{7C386005-C200-4399-B936-AD1F9D0CEE56}"/>
              </a:ext>
            </a:extLst>
          </p:cNvPr>
          <p:cNvSpPr/>
          <p:nvPr/>
        </p:nvSpPr>
        <p:spPr>
          <a:xfrm>
            <a:off x="8939213" y="1310905"/>
            <a:ext cx="3252787" cy="4419633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/>
              </a:solidFill>
            </a:endParaRPr>
          </a:p>
        </p:txBody>
      </p:sp>
      <p:sp>
        <p:nvSpPr>
          <p:cNvPr id="8" name="Pravokotnik 7">
            <a:extLst>
              <a:ext uri="{FF2B5EF4-FFF2-40B4-BE49-F238E27FC236}">
                <a16:creationId xmlns:a16="http://schemas.microsoft.com/office/drawing/2014/main" id="{8609808F-597D-429C-9D08-01BB4514A5A6}"/>
              </a:ext>
            </a:extLst>
          </p:cNvPr>
          <p:cNvSpPr/>
          <p:nvPr/>
        </p:nvSpPr>
        <p:spPr>
          <a:xfrm>
            <a:off x="9665598" y="5676823"/>
            <a:ext cx="132600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2022</a:t>
            </a:r>
            <a:endParaRPr lang="sl-SI" sz="4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387225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avokotnik 4">
            <a:extLst>
              <a:ext uri="{FF2B5EF4-FFF2-40B4-BE49-F238E27FC236}">
                <a16:creationId xmlns:a16="http://schemas.microsoft.com/office/drawing/2014/main" id="{54596D24-4071-4791-A0C8-5F8A025ADCD1}"/>
              </a:ext>
            </a:extLst>
          </p:cNvPr>
          <p:cNvSpPr/>
          <p:nvPr/>
        </p:nvSpPr>
        <p:spPr>
          <a:xfrm>
            <a:off x="6068334" y="428692"/>
            <a:ext cx="6526146" cy="5570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sz="2400" b="0" i="0" dirty="0">
                <a:effectLst/>
                <a:latin typeface="Roboto" panose="02000000000000000000" pitchFamily="2" charset="0"/>
              </a:rPr>
              <a:t>Современная писательница (1981г . рожд.)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sz="2400" b="0" i="0" dirty="0">
                <a:effectLst/>
                <a:latin typeface="Roboto" panose="02000000000000000000" pitchFamily="2" charset="0"/>
              </a:rPr>
              <a:t>активный и популярный блогер («скоростная литература»): 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sz="2400" b="0" i="0" dirty="0">
                <a:effectLst/>
                <a:latin typeface="Roboto" panose="02000000000000000000" pitchFamily="2" charset="0"/>
              </a:rPr>
              <a:t>мотивирующий лектор, инфо поддержка благотворительных фондов, 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sz="2400" b="0" i="0" dirty="0">
                <a:effectLst/>
                <a:latin typeface="Roboto" panose="02000000000000000000" pitchFamily="2" charset="0"/>
              </a:rPr>
              <a:t>терапевтический </a:t>
            </a:r>
            <a:r>
              <a:rPr lang="ru-RU" sz="2400" b="0" i="1" dirty="0">
                <a:effectLst/>
                <a:latin typeface="Roboto" panose="02000000000000000000" pitchFamily="2" charset="0"/>
              </a:rPr>
              <a:t>стенд-ап комик</a:t>
            </a:r>
            <a:r>
              <a:rPr lang="ru-RU" sz="2400" b="0" i="0" dirty="0">
                <a:effectLst/>
                <a:latin typeface="Roboto" panose="02000000000000000000" pitchFamily="2" charset="0"/>
              </a:rPr>
              <a:t>: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sz="2400" b="0" i="0" dirty="0">
                <a:effectLst/>
                <a:latin typeface="Roboto" panose="02000000000000000000" pitchFamily="2" charset="0"/>
              </a:rPr>
              <a:t> «честно и просто о том, что сложно и больно». 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sz="2400" b="0" i="0" dirty="0">
                <a:effectLst/>
                <a:latin typeface="Roboto" panose="02000000000000000000" pitchFamily="2" charset="0"/>
              </a:rPr>
              <a:t>«Главный статус»: </a:t>
            </a:r>
            <a:r>
              <a:rPr lang="ru-RU" sz="2400" i="0" dirty="0">
                <a:effectLst/>
                <a:latin typeface="Roboto" panose="02000000000000000000" pitchFamily="2" charset="0"/>
              </a:rPr>
              <a:t>мама двоих детей</a:t>
            </a:r>
            <a:r>
              <a:rPr lang="ru-RU" sz="2400" b="0" i="0" dirty="0">
                <a:effectLst/>
                <a:latin typeface="Roboto" panose="02000000000000000000" pitchFamily="2" charset="0"/>
              </a:rPr>
              <a:t>. </a:t>
            </a:r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2E4DFC75-6034-45B0-AD0D-2B3ED5033D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"/>
            <a:ext cx="5959603" cy="6329362"/>
          </a:xfrm>
          <a:prstGeom prst="rect">
            <a:avLst/>
          </a:prstGeom>
        </p:spPr>
      </p:pic>
      <p:sp>
        <p:nvSpPr>
          <p:cNvPr id="6" name="PoljeZBesedilom 5">
            <a:extLst>
              <a:ext uri="{FF2B5EF4-FFF2-40B4-BE49-F238E27FC236}">
                <a16:creationId xmlns:a16="http://schemas.microsoft.com/office/drawing/2014/main" id="{B2D60F57-320E-4F8B-8723-D35522069AA4}"/>
              </a:ext>
            </a:extLst>
          </p:cNvPr>
          <p:cNvSpPr txBox="1"/>
          <p:nvPr/>
        </p:nvSpPr>
        <p:spPr>
          <a:xfrm>
            <a:off x="-1" y="5867698"/>
            <a:ext cx="6526146" cy="461665"/>
          </a:xfrm>
          <a:prstGeom prst="rect">
            <a:avLst/>
          </a:prstGeom>
          <a:solidFill>
            <a:srgbClr val="FFFF00"/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Roboto" panose="02000000000000000000" pitchFamily="2" charset="0"/>
                <a:ea typeface="Roboto" panose="02000000000000000000" pitchFamily="2" charset="0"/>
              </a:rPr>
              <a:t>2025 г.: 11 изданных книг, 12-ая на подходе</a:t>
            </a:r>
            <a:endParaRPr lang="sl-SI" sz="2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5732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>
            <a:extLst>
              <a:ext uri="{FF2B5EF4-FFF2-40B4-BE49-F238E27FC236}">
                <a16:creationId xmlns:a16="http://schemas.microsoft.com/office/drawing/2014/main" id="{B3BD1AD8-5666-4D11-83F2-64BA607CE25A}"/>
              </a:ext>
            </a:extLst>
          </p:cNvPr>
          <p:cNvSpPr/>
          <p:nvPr/>
        </p:nvSpPr>
        <p:spPr>
          <a:xfrm>
            <a:off x="2678925" y="0"/>
            <a:ext cx="77696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Книги Айгуль Малаховой</a:t>
            </a:r>
            <a:endParaRPr lang="sl-SI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EAD6D29A-A1A7-4CB6-9EA8-7713D6CA96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9227" y="675980"/>
            <a:ext cx="2829174" cy="3752060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46B9B3E1-1294-4415-97CA-A758485C32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9157" y="923330"/>
            <a:ext cx="2829173" cy="3864237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410C95C1-3288-4EDD-9FCC-33B220EB0D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075" y="780461"/>
            <a:ext cx="3077004" cy="4220164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5ADE7039-AB2E-4A09-984B-198401605D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8908" y="1018084"/>
            <a:ext cx="2333783" cy="3067851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53C67302-3754-4182-B397-56F8032716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48530" y="4180689"/>
            <a:ext cx="2624361" cy="3599357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7F578AD3-058C-4EF4-A204-B1FC31AE51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59227" y="4489458"/>
            <a:ext cx="2675198" cy="3599357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6E79C726-8AF9-47AF-9DE5-ACB0A0041AE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18957" y="4671707"/>
            <a:ext cx="3029373" cy="4372585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A083EBA7-CB02-411B-945C-AB039F146BE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7575" y="5000625"/>
            <a:ext cx="2756932" cy="3861418"/>
          </a:xfrm>
          <a:prstGeom prst="rect">
            <a:avLst/>
          </a:prstGeom>
        </p:spPr>
      </p:pic>
      <p:sp>
        <p:nvSpPr>
          <p:cNvPr id="13" name="Okvir 12">
            <a:extLst>
              <a:ext uri="{FF2B5EF4-FFF2-40B4-BE49-F238E27FC236}">
                <a16:creationId xmlns:a16="http://schemas.microsoft.com/office/drawing/2014/main" id="{F43CE38D-8B94-4D01-A78B-640FB91EAA4F}"/>
              </a:ext>
            </a:extLst>
          </p:cNvPr>
          <p:cNvSpPr/>
          <p:nvPr/>
        </p:nvSpPr>
        <p:spPr>
          <a:xfrm>
            <a:off x="3200843" y="680726"/>
            <a:ext cx="3338065" cy="4419633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74772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3E80A9A7-4B1E-46A0-8D98-F3FB3CF714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66750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4403D581-FA0A-434A-9E67-D455798E3F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8640"/>
            <a:ext cx="6704580" cy="4464480"/>
          </a:xfrm>
          <a:prstGeom prst="rect">
            <a:avLst/>
          </a:prstGeom>
        </p:spPr>
      </p:pic>
      <p:sp>
        <p:nvSpPr>
          <p:cNvPr id="5" name="PoljeZBesedilom 4">
            <a:extLst>
              <a:ext uri="{FF2B5EF4-FFF2-40B4-BE49-F238E27FC236}">
                <a16:creationId xmlns:a16="http://schemas.microsoft.com/office/drawing/2014/main" id="{599BE569-835B-4196-B196-7D396C12F89E}"/>
              </a:ext>
            </a:extLst>
          </p:cNvPr>
          <p:cNvSpPr txBox="1"/>
          <p:nvPr/>
        </p:nvSpPr>
        <p:spPr>
          <a:xfrm>
            <a:off x="511584" y="4365840"/>
            <a:ext cx="662162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/>
              <a:t>Башкирия (Башкортостан, г. Уфа)</a:t>
            </a:r>
          </a:p>
          <a:p>
            <a:r>
              <a:rPr lang="ru-RU" sz="3600" dirty="0"/>
              <a:t>Южный Урал, </a:t>
            </a:r>
          </a:p>
          <a:p>
            <a:r>
              <a:rPr lang="ru-RU" sz="3600" dirty="0"/>
              <a:t>гора Яман Тау (высшая точка)</a:t>
            </a:r>
            <a:endParaRPr lang="sl-SI" sz="3600" dirty="0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BD335FEB-0E23-42B8-8ACB-54584D9009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1793" y="3429000"/>
            <a:ext cx="5146849" cy="2891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39915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90F41553-5563-4759-93DB-237C80F349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127" y="80721"/>
            <a:ext cx="6372225" cy="3191116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F8E959E9-EF66-4E0C-8B7E-A40A312946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9388" y="3271837"/>
            <a:ext cx="5545485" cy="2894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32261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DE9E4AAF-AAE8-4B3C-A285-8214701CA4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982" y="119668"/>
            <a:ext cx="5403819" cy="3123595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7FDF254D-9619-45C2-A7C4-016BAEBD6D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1763" y="2956462"/>
            <a:ext cx="5403819" cy="3098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79475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39F89827-35A0-4385-97D5-3E0FAC2A98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6444"/>
            <a:ext cx="5087938" cy="2871549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5EEE31A0-01E1-49DE-AEC9-20943ADD2E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4960" y="3254891"/>
            <a:ext cx="5407916" cy="2852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42149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otnik 1">
            <a:extLst>
              <a:ext uri="{FF2B5EF4-FFF2-40B4-BE49-F238E27FC236}">
                <a16:creationId xmlns:a16="http://schemas.microsoft.com/office/drawing/2014/main" id="{3E67ABA6-431F-47C8-A315-DC2DBA35D08C}"/>
              </a:ext>
            </a:extLst>
          </p:cNvPr>
          <p:cNvSpPr/>
          <p:nvPr/>
        </p:nvSpPr>
        <p:spPr>
          <a:xfrm>
            <a:off x="568507" y="4894025"/>
            <a:ext cx="510158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dirty="0">
                <a:hlinkClick r:id="rId2"/>
              </a:rPr>
              <a:t>https://www.youtube.com/watch?v=JDAlHqmD4ww</a:t>
            </a:r>
            <a:endParaRPr lang="ru-RU" dirty="0"/>
          </a:p>
          <a:p>
            <a:endParaRPr lang="sl-SI" dirty="0"/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60ADD87C-2433-4D31-8AB4-3E6E5536D9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459" y="840569"/>
            <a:ext cx="6266557" cy="3399176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3707F6E6-9C35-4EC1-8428-713EDD00EB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289" y="1018094"/>
            <a:ext cx="2253890" cy="2253890"/>
          </a:xfrm>
          <a:prstGeom prst="rect">
            <a:avLst/>
          </a:prstGeom>
        </p:spPr>
      </p:pic>
      <p:pic>
        <p:nvPicPr>
          <p:cNvPr id="7" name="Grafika 6" descr="Moški">
            <a:extLst>
              <a:ext uri="{FF2B5EF4-FFF2-40B4-BE49-F238E27FC236}">
                <a16:creationId xmlns:a16="http://schemas.microsoft.com/office/drawing/2014/main" id="{51FA8261-1344-46BC-B24A-57D5223A49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270034" y="332534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43265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5B08EE6C-0D52-47CA-A28F-33CCA9F1A0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4333" y="674999"/>
            <a:ext cx="5934903" cy="3505689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7A054C55-B42C-4768-A6C7-93ADDCEE18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3653" y="418315"/>
            <a:ext cx="2542880" cy="2542880"/>
          </a:xfrm>
          <a:prstGeom prst="rect">
            <a:avLst/>
          </a:prstGeom>
        </p:spPr>
      </p:pic>
      <p:pic>
        <p:nvPicPr>
          <p:cNvPr id="6" name="Grafika 5" descr="Ženska">
            <a:extLst>
              <a:ext uri="{FF2B5EF4-FFF2-40B4-BE49-F238E27FC236}">
                <a16:creationId xmlns:a16="http://schemas.microsoft.com/office/drawing/2014/main" id="{405D7662-4FE8-4BBA-9105-7590D44ECC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107893" y="3297956"/>
            <a:ext cx="914400" cy="914400"/>
          </a:xfrm>
          <a:prstGeom prst="rect">
            <a:avLst/>
          </a:prstGeom>
        </p:spPr>
      </p:pic>
      <p:sp>
        <p:nvSpPr>
          <p:cNvPr id="8" name="Pravokotnik 7">
            <a:extLst>
              <a:ext uri="{FF2B5EF4-FFF2-40B4-BE49-F238E27FC236}">
                <a16:creationId xmlns:a16="http://schemas.microsoft.com/office/drawing/2014/main" id="{7F54E5F5-9867-404E-9C20-4C289BCAE905}"/>
              </a:ext>
            </a:extLst>
          </p:cNvPr>
          <p:cNvSpPr/>
          <p:nvPr/>
        </p:nvSpPr>
        <p:spPr>
          <a:xfrm>
            <a:off x="1025949" y="4549117"/>
            <a:ext cx="101401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hlinkClick r:id="rId6"/>
              </a:rPr>
              <a:t>(164) НЕ ЗАГАДЫВАЙ ЖЕЛАНИЕ. Страшные истории на ночь. Читает Александра Львова - YouTube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418161138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avokotnik 2">
            <a:extLst>
              <a:ext uri="{FF2B5EF4-FFF2-40B4-BE49-F238E27FC236}">
                <a16:creationId xmlns:a16="http://schemas.microsoft.com/office/drawing/2014/main" id="{B53D426A-3585-4837-91D3-AB6F965EBFE3}"/>
              </a:ext>
            </a:extLst>
          </p:cNvPr>
          <p:cNvSpPr/>
          <p:nvPr/>
        </p:nvSpPr>
        <p:spPr>
          <a:xfrm>
            <a:off x="1003300" y="1844357"/>
            <a:ext cx="9406806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/>
              <a:t>принципиальная </a:t>
            </a:r>
            <a:r>
              <a:rPr lang="ru-RU" sz="3200" b="1" dirty="0"/>
              <a:t>недосказанность</a:t>
            </a:r>
          </a:p>
          <a:p>
            <a:r>
              <a:rPr lang="ru-RU" sz="3200" dirty="0"/>
              <a:t>трудно объяснить до конца, почему всё именно так</a:t>
            </a:r>
            <a:endParaRPr lang="sl-SI" sz="3200" dirty="0"/>
          </a:p>
          <a:p>
            <a:endParaRPr lang="ru-RU" sz="3200" dirty="0"/>
          </a:p>
        </p:txBody>
      </p:sp>
      <p:sp>
        <p:nvSpPr>
          <p:cNvPr id="4" name="PoljeZBesedilom 3">
            <a:extLst>
              <a:ext uri="{FF2B5EF4-FFF2-40B4-BE49-F238E27FC236}">
                <a16:creationId xmlns:a16="http://schemas.microsoft.com/office/drawing/2014/main" id="{85362D73-8026-4B0C-9E62-795B4B2F701D}"/>
              </a:ext>
            </a:extLst>
          </p:cNvPr>
          <p:cNvSpPr txBox="1"/>
          <p:nvPr/>
        </p:nvSpPr>
        <p:spPr>
          <a:xfrm>
            <a:off x="863600" y="3746500"/>
            <a:ext cx="31568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/>
              <a:t>Главный вопрос?</a:t>
            </a:r>
            <a:endParaRPr lang="sl-SI" sz="3200" dirty="0"/>
          </a:p>
        </p:txBody>
      </p:sp>
      <p:sp>
        <p:nvSpPr>
          <p:cNvPr id="5" name="PoljeZBesedilom 4">
            <a:extLst>
              <a:ext uri="{FF2B5EF4-FFF2-40B4-BE49-F238E27FC236}">
                <a16:creationId xmlns:a16="http://schemas.microsoft.com/office/drawing/2014/main" id="{F5C60433-D972-414E-A4CF-F6643748EE7A}"/>
              </a:ext>
            </a:extLst>
          </p:cNvPr>
          <p:cNvSpPr txBox="1"/>
          <p:nvPr/>
        </p:nvSpPr>
        <p:spPr>
          <a:xfrm>
            <a:off x="4587566" y="3500278"/>
            <a:ext cx="523931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/>
              <a:t>За что наказана Надя?</a:t>
            </a:r>
          </a:p>
          <a:p>
            <a:r>
              <a:rPr lang="ru-RU" sz="3200" dirty="0"/>
              <a:t>Или ей просто </a:t>
            </a:r>
            <a:r>
              <a:rPr lang="sl-SI" sz="3200" dirty="0"/>
              <a:t>„</a:t>
            </a:r>
            <a:r>
              <a:rPr lang="ru-RU" sz="3200" dirty="0"/>
              <a:t>не повезло</a:t>
            </a:r>
            <a:r>
              <a:rPr lang="sl-SI" sz="3200" dirty="0"/>
              <a:t>“</a:t>
            </a:r>
            <a:r>
              <a:rPr lang="ru-RU" sz="3200" dirty="0"/>
              <a:t>?</a:t>
            </a:r>
            <a:endParaRPr lang="sl-SI" sz="3200" dirty="0"/>
          </a:p>
        </p:txBody>
      </p:sp>
      <p:sp>
        <p:nvSpPr>
          <p:cNvPr id="6" name="Pravokotnik 5">
            <a:extLst>
              <a:ext uri="{FF2B5EF4-FFF2-40B4-BE49-F238E27FC236}">
                <a16:creationId xmlns:a16="http://schemas.microsoft.com/office/drawing/2014/main" id="{88E52E2C-26F9-409D-886C-B6C7D9F9F49E}"/>
              </a:ext>
            </a:extLst>
          </p:cNvPr>
          <p:cNvSpPr/>
          <p:nvPr/>
        </p:nvSpPr>
        <p:spPr>
          <a:xfrm>
            <a:off x="1003300" y="5147161"/>
            <a:ext cx="93985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/>
              <a:t>можно с автором (не) соглашаться – это и интересно</a:t>
            </a:r>
          </a:p>
        </p:txBody>
      </p:sp>
      <p:sp>
        <p:nvSpPr>
          <p:cNvPr id="7" name="Pravokotnik 6">
            <a:extLst>
              <a:ext uri="{FF2B5EF4-FFF2-40B4-BE49-F238E27FC236}">
                <a16:creationId xmlns:a16="http://schemas.microsoft.com/office/drawing/2014/main" id="{29F65182-B001-4E50-BB4B-3288A187F7BC}"/>
              </a:ext>
            </a:extLst>
          </p:cNvPr>
          <p:cNvSpPr/>
          <p:nvPr/>
        </p:nvSpPr>
        <p:spPr>
          <a:xfrm>
            <a:off x="1003300" y="320585"/>
            <a:ext cx="959685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Главная особенность мистической прозы?</a:t>
            </a:r>
            <a:endParaRPr lang="sl-SI" sz="40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65034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>
            <a:extLst>
              <a:ext uri="{FF2B5EF4-FFF2-40B4-BE49-F238E27FC236}">
                <a16:creationId xmlns:a16="http://schemas.microsoft.com/office/drawing/2014/main" id="{2A41676B-9289-4E86-9BDA-C7C75323DD87}"/>
              </a:ext>
            </a:extLst>
          </p:cNvPr>
          <p:cNvSpPr/>
          <p:nvPr/>
        </p:nvSpPr>
        <p:spPr>
          <a:xfrm>
            <a:off x="2308453" y="634963"/>
            <a:ext cx="717452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«Птичий рынок». Предисловие</a:t>
            </a:r>
            <a:endParaRPr lang="sl-SI" sz="40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5" name="Pravokotnik 4">
            <a:extLst>
              <a:ext uri="{FF2B5EF4-FFF2-40B4-BE49-F238E27FC236}">
                <a16:creationId xmlns:a16="http://schemas.microsoft.com/office/drawing/2014/main" id="{9D9A6B60-B0E3-45B6-8DA8-A469DBEAC0CF}"/>
              </a:ext>
            </a:extLst>
          </p:cNvPr>
          <p:cNvSpPr/>
          <p:nvPr/>
        </p:nvSpPr>
        <p:spPr>
          <a:xfrm>
            <a:off x="1090611" y="1891218"/>
            <a:ext cx="10496551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/>
              <a:t>Иногда судьба совершает причудливые зигзаги, и то, что ещё вчера казалось мучительным бременем – теперь видится таким желанным. И напротив: вожделенное счастье всегда может обернуться тяжкими оковами. </a:t>
            </a:r>
            <a:endParaRPr lang="sl-SI" sz="3200" dirty="0"/>
          </a:p>
        </p:txBody>
      </p:sp>
      <p:sp>
        <p:nvSpPr>
          <p:cNvPr id="6" name="Pravokotnik 5">
            <a:extLst>
              <a:ext uri="{FF2B5EF4-FFF2-40B4-BE49-F238E27FC236}">
                <a16:creationId xmlns:a16="http://schemas.microsoft.com/office/drawing/2014/main" id="{44016B36-BED5-4458-BACA-623E3D2C489C}"/>
              </a:ext>
            </a:extLst>
          </p:cNvPr>
          <p:cNvSpPr/>
          <p:nvPr/>
        </p:nvSpPr>
        <p:spPr>
          <a:xfrm>
            <a:off x="2491324" y="5074282"/>
            <a:ext cx="64219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о</a:t>
            </a:r>
            <a:r>
              <a:rPr lang="ru-RU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бманчивость жизни</a:t>
            </a:r>
            <a:endParaRPr lang="sl-SI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39311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jeZBesedilom 5">
            <a:extLst>
              <a:ext uri="{FF2B5EF4-FFF2-40B4-BE49-F238E27FC236}">
                <a16:creationId xmlns:a16="http://schemas.microsoft.com/office/drawing/2014/main" id="{B2D60F57-320E-4F8B-8723-D35522069AA4}"/>
              </a:ext>
            </a:extLst>
          </p:cNvPr>
          <p:cNvSpPr txBox="1"/>
          <p:nvPr/>
        </p:nvSpPr>
        <p:spPr>
          <a:xfrm>
            <a:off x="5103042" y="197962"/>
            <a:ext cx="582082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latin typeface="Roboto" panose="02000000000000000000" pitchFamily="2" charset="0"/>
                <a:ea typeface="Roboto" panose="02000000000000000000" pitchFamily="2" charset="0"/>
              </a:rPr>
              <a:t>2017 </a:t>
            </a: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─ </a:t>
            </a:r>
            <a:r>
              <a:rPr lang="ru-RU" sz="2800" dirty="0">
                <a:latin typeface="Roboto" panose="02000000000000000000" pitchFamily="2" charset="0"/>
                <a:ea typeface="Roboto" panose="02000000000000000000" pitchFamily="2" charset="0"/>
              </a:rPr>
              <a:t>2025 г.: 11 изданных книг, </a:t>
            </a:r>
          </a:p>
          <a:p>
            <a:r>
              <a:rPr lang="ru-RU" sz="2800" dirty="0">
                <a:latin typeface="Roboto" panose="02000000000000000000" pitchFamily="2" charset="0"/>
                <a:ea typeface="Roboto" panose="02000000000000000000" pitchFamily="2" charset="0"/>
              </a:rPr>
              <a:t>              12-ая на подходе</a:t>
            </a:r>
            <a:endParaRPr lang="sl-SI" sz="28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1E896FFE-9C6B-4EAF-97AB-2B5BE2223D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07670" cy="6851096"/>
          </a:xfrm>
          <a:prstGeom prst="rect">
            <a:avLst/>
          </a:prstGeom>
        </p:spPr>
      </p:pic>
      <p:sp>
        <p:nvSpPr>
          <p:cNvPr id="4" name="Pravokotnik 3">
            <a:extLst>
              <a:ext uri="{FF2B5EF4-FFF2-40B4-BE49-F238E27FC236}">
                <a16:creationId xmlns:a16="http://schemas.microsoft.com/office/drawing/2014/main" id="{262EB8F7-EC3C-4A5C-B2C6-B194AB20B4E3}"/>
              </a:ext>
            </a:extLst>
          </p:cNvPr>
          <p:cNvSpPr/>
          <p:nvPr/>
        </p:nvSpPr>
        <p:spPr>
          <a:xfrm>
            <a:off x="5103042" y="2040553"/>
            <a:ext cx="6365058" cy="193899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2400" dirty="0">
                <a:latin typeface="Roboto" panose="02000000000000000000" pitchFamily="2" charset="0"/>
                <a:ea typeface="Roboto" panose="02000000000000000000" pitchFamily="2" charset="0"/>
              </a:rPr>
              <a:t>Дебют, ставший бестселлером</a:t>
            </a:r>
          </a:p>
          <a:p>
            <a:endParaRPr lang="ru-RU"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ru-RU" sz="2400" dirty="0">
                <a:latin typeface="Roboto" panose="02000000000000000000" pitchFamily="2" charset="0"/>
                <a:ea typeface="Roboto" panose="02000000000000000000" pitchFamily="2" charset="0"/>
              </a:rPr>
              <a:t>победитель в номинации </a:t>
            </a:r>
          </a:p>
          <a:p>
            <a:r>
              <a:rPr lang="ru-RU" sz="2400" dirty="0">
                <a:latin typeface="Roboto" panose="02000000000000000000" pitchFamily="2" charset="0"/>
                <a:ea typeface="Roboto" panose="02000000000000000000" pitchFamily="2" charset="0"/>
              </a:rPr>
              <a:t>«Лучшая художественная книга»</a:t>
            </a:r>
            <a:r>
              <a:rPr lang="sl-SI" sz="2400" dirty="0">
                <a:latin typeface="Roboto" panose="02000000000000000000" pitchFamily="2" charset="0"/>
                <a:ea typeface="Roboto" panose="02000000000000000000" pitchFamily="2" charset="0"/>
              </a:rPr>
              <a:t> 2017 </a:t>
            </a:r>
            <a:r>
              <a:rPr lang="ru-RU" sz="2400" dirty="0">
                <a:latin typeface="Roboto" panose="02000000000000000000" pitchFamily="2" charset="0"/>
                <a:ea typeface="Roboto" panose="02000000000000000000" pitchFamily="2" charset="0"/>
              </a:rPr>
              <a:t>г.</a:t>
            </a:r>
            <a:r>
              <a:rPr lang="sl-SI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endParaRPr lang="ru-RU"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ru-RU" sz="2400" b="0" i="0" dirty="0">
                <a:solidFill>
                  <a:srgbClr val="101112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по версии</a:t>
            </a:r>
            <a:r>
              <a:rPr lang="it-IT" sz="2400" b="0" i="0" dirty="0">
                <a:solidFill>
                  <a:srgbClr val="101112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sl-SI" sz="2400" b="0" i="0" dirty="0">
                <a:solidFill>
                  <a:srgbClr val="101112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OZON</a:t>
            </a:r>
            <a:r>
              <a:rPr lang="ru-RU" sz="2400" b="0" i="0" dirty="0">
                <a:solidFill>
                  <a:srgbClr val="101112"/>
                </a:solidFill>
                <a:effectLst/>
                <a:latin typeface="Roboto" panose="02000000000000000000" pitchFamily="2" charset="0"/>
              </a:rPr>
              <a:t> </a:t>
            </a:r>
            <a:endParaRPr lang="sl-SI" sz="2400" dirty="0"/>
          </a:p>
        </p:txBody>
      </p:sp>
    </p:spTree>
    <p:extLst>
      <p:ext uri="{BB962C8B-B14F-4D97-AF65-F5344CB8AC3E}">
        <p14:creationId xmlns:p14="http://schemas.microsoft.com/office/powerpoint/2010/main" val="492502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047209D-D62E-4DE8-912C-817F4EEC70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880" y="0"/>
            <a:ext cx="11450320" cy="702303"/>
          </a:xfrm>
        </p:spPr>
        <p:txBody>
          <a:bodyPr>
            <a:normAutofit fontScale="90000"/>
          </a:bodyPr>
          <a:lstStyle/>
          <a:p>
            <a:r>
              <a:rPr lang="ru-RU" dirty="0"/>
              <a:t>Сюжет чётко простроен. Ключевые моменты</a:t>
            </a:r>
            <a:endParaRPr lang="sl-SI" dirty="0"/>
          </a:p>
        </p:txBody>
      </p:sp>
      <p:sp>
        <p:nvSpPr>
          <p:cNvPr id="4" name="Pravokotnik 3">
            <a:extLst>
              <a:ext uri="{FF2B5EF4-FFF2-40B4-BE49-F238E27FC236}">
                <a16:creationId xmlns:a16="http://schemas.microsoft.com/office/drawing/2014/main" id="{E26185BB-0B88-46C1-8DE1-152E8CB7697A}"/>
              </a:ext>
            </a:extLst>
          </p:cNvPr>
          <p:cNvSpPr/>
          <p:nvPr/>
        </p:nvSpPr>
        <p:spPr>
          <a:xfrm>
            <a:off x="563880" y="702303"/>
            <a:ext cx="10406380" cy="72370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2400" b="1" dirty="0"/>
              <a:t>Болезнь и смерть матери </a:t>
            </a:r>
            <a:r>
              <a:rPr lang="ru-RU" sz="2400" dirty="0"/>
              <a:t>– десять лет страданий, уход за больной матерью, тяжёлые чувства, смерть и пустота после неё.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2400" b="1" dirty="0"/>
              <a:t>Решение завести попугая </a:t>
            </a:r>
            <a:r>
              <a:rPr lang="ru-RU" sz="2400" dirty="0"/>
              <a:t>– тоска, желание найти утешение, поход на Птичий рынок.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2400" b="1" dirty="0"/>
              <a:t>Встреча с продавцом Греком </a:t>
            </a:r>
            <a:r>
              <a:rPr lang="ru-RU" sz="2400" dirty="0"/>
              <a:t>– странный человек со «сросшейся бровью-гусеницей», предложение кредита, намёк на сделку с дьяволом, решение взять кредит в банке.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2400" b="1" dirty="0"/>
              <a:t>Покупка попугая Корнея (Корнюши) </a:t>
            </a:r>
            <a:r>
              <a:rPr lang="ru-RU" sz="2400" dirty="0"/>
              <a:t>– начало радостной жизни, исчезновение депрессии, блог и успех.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2400" b="1" dirty="0"/>
              <a:t>Первое желание </a:t>
            </a:r>
            <a:r>
              <a:rPr lang="ru-RU" sz="2400" dirty="0"/>
              <a:t>– </a:t>
            </a:r>
            <a:r>
              <a:rPr lang="ru-RU" sz="2400" b="1" dirty="0"/>
              <a:t>деньги </a:t>
            </a:r>
            <a:r>
              <a:rPr lang="ru-RU" sz="2400" dirty="0"/>
              <a:t>– Корней как будто исполняет желание, жизнь улучшается.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2400" b="1" dirty="0"/>
              <a:t>Второе желание </a:t>
            </a:r>
            <a:r>
              <a:rPr lang="ru-RU" sz="2400" dirty="0"/>
              <a:t>– </a:t>
            </a:r>
            <a:r>
              <a:rPr lang="ru-RU" sz="2400" b="1" dirty="0"/>
              <a:t>любимый мужчина </a:t>
            </a:r>
            <a:r>
              <a:rPr lang="ru-RU" sz="2400" dirty="0"/>
              <a:t>– тревожный эпизод, намёк на мистику (красный глаз попугая).</a:t>
            </a:r>
          </a:p>
        </p:txBody>
      </p:sp>
    </p:spTree>
    <p:extLst>
      <p:ext uri="{BB962C8B-B14F-4D97-AF65-F5344CB8AC3E}">
        <p14:creationId xmlns:p14="http://schemas.microsoft.com/office/powerpoint/2010/main" val="259497815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>
            <a:extLst>
              <a:ext uri="{FF2B5EF4-FFF2-40B4-BE49-F238E27FC236}">
                <a16:creationId xmlns:a16="http://schemas.microsoft.com/office/drawing/2014/main" id="{F6EE646E-236D-4431-9283-F27713860ACB}"/>
              </a:ext>
            </a:extLst>
          </p:cNvPr>
          <p:cNvSpPr/>
          <p:nvPr/>
        </p:nvSpPr>
        <p:spPr>
          <a:xfrm>
            <a:off x="622300" y="795545"/>
            <a:ext cx="11569700" cy="5021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b="1" dirty="0"/>
              <a:t>7.  Исчезновение попугая </a:t>
            </a:r>
            <a:r>
              <a:rPr lang="ru-RU" sz="2400" dirty="0"/>
              <a:t>– Надя теряет друга, отчаяние, пустота, странные звуки и ощущения.</a:t>
            </a:r>
          </a:p>
          <a:p>
            <a:pPr>
              <a:lnSpc>
                <a:spcPct val="150000"/>
              </a:lnSpc>
            </a:pPr>
            <a:r>
              <a:rPr lang="ru-RU" sz="2400" b="1" dirty="0"/>
              <a:t>8.  Возвращение на рынок </a:t>
            </a:r>
            <a:r>
              <a:rPr lang="ru-RU" sz="2400" dirty="0"/>
              <a:t>– птицы боятся её, видения человеческих душ вместо птиц.</a:t>
            </a:r>
          </a:p>
          <a:p>
            <a:pPr>
              <a:lnSpc>
                <a:spcPct val="150000"/>
              </a:lnSpc>
            </a:pPr>
            <a:r>
              <a:rPr lang="ru-RU" sz="2400" b="1" dirty="0"/>
              <a:t>9.  Сделка с Греком </a:t>
            </a:r>
            <a:r>
              <a:rPr lang="ru-RU" sz="2400" dirty="0"/>
              <a:t>– Надя соглашается, чтобы снова быть с Корнеем.</a:t>
            </a:r>
          </a:p>
          <a:p>
            <a:pPr>
              <a:lnSpc>
                <a:spcPct val="150000"/>
              </a:lnSpc>
            </a:pPr>
            <a:r>
              <a:rPr lang="ru-RU" sz="2400" b="1" dirty="0"/>
              <a:t>10. Превращение</a:t>
            </a:r>
            <a:r>
              <a:rPr lang="ru-RU" sz="2400" dirty="0"/>
              <a:t> – Надя оказывается в клетке, Корней – Хозяин, а Грек – его слуга.</a:t>
            </a:r>
          </a:p>
          <a:p>
            <a:pPr>
              <a:lnSpc>
                <a:spcPct val="150000"/>
              </a:lnSpc>
            </a:pPr>
            <a:r>
              <a:rPr lang="ru-RU" sz="2400" b="1" dirty="0"/>
              <a:t>11. Цикл продолжается </a:t>
            </a:r>
            <a:r>
              <a:rPr lang="ru-RU" sz="2400" dirty="0"/>
              <a:t>– другие люди покупают попугая, исчезают после второго желания.</a:t>
            </a:r>
          </a:p>
          <a:p>
            <a:pPr>
              <a:lnSpc>
                <a:spcPct val="150000"/>
              </a:lnSpc>
            </a:pPr>
            <a:r>
              <a:rPr lang="ru-RU" sz="2400" b="1" dirty="0"/>
              <a:t>12. Надя как свидетельница. </a:t>
            </a:r>
            <a:r>
              <a:rPr lang="ru-RU" sz="2400" dirty="0"/>
              <a:t>– она понимает, что обречена, и мучается, видя обречённую девочку Машу.</a:t>
            </a:r>
            <a:endParaRPr lang="sl-SI" sz="2400" dirty="0"/>
          </a:p>
        </p:txBody>
      </p:sp>
      <p:sp>
        <p:nvSpPr>
          <p:cNvPr id="5" name="Naslov 1">
            <a:extLst>
              <a:ext uri="{FF2B5EF4-FFF2-40B4-BE49-F238E27FC236}">
                <a16:creationId xmlns:a16="http://schemas.microsoft.com/office/drawing/2014/main" id="{8A91A1D8-284B-403D-AF1F-5302983407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880" y="0"/>
            <a:ext cx="11450320" cy="702303"/>
          </a:xfrm>
        </p:spPr>
        <p:txBody>
          <a:bodyPr>
            <a:normAutofit fontScale="90000"/>
          </a:bodyPr>
          <a:lstStyle/>
          <a:p>
            <a:r>
              <a:rPr lang="ru-RU" dirty="0"/>
              <a:t>Сюжет чётко простроен. Ключевые моменты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18652192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C89EBD12-AB1F-46DE-9CB0-09B693EEA8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700" y="839771"/>
            <a:ext cx="5435600" cy="3623733"/>
          </a:xfrm>
          <a:prstGeom prst="rect">
            <a:avLst/>
          </a:prstGeom>
        </p:spPr>
      </p:pic>
      <p:sp>
        <p:nvSpPr>
          <p:cNvPr id="11" name="Krog: prazno 10">
            <a:extLst>
              <a:ext uri="{FF2B5EF4-FFF2-40B4-BE49-F238E27FC236}">
                <a16:creationId xmlns:a16="http://schemas.microsoft.com/office/drawing/2014/main" id="{887EC999-0C45-4BA1-A574-D937C741ED68}"/>
              </a:ext>
            </a:extLst>
          </p:cNvPr>
          <p:cNvSpPr/>
          <p:nvPr/>
        </p:nvSpPr>
        <p:spPr>
          <a:xfrm>
            <a:off x="5482932" y="-558093"/>
            <a:ext cx="7536863" cy="6275404"/>
          </a:xfrm>
          <a:prstGeom prst="donu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/>
              </a:solidFill>
            </a:endParaRPr>
          </a:p>
        </p:txBody>
      </p:sp>
      <p:sp>
        <p:nvSpPr>
          <p:cNvPr id="7" name="PoljeZBesedilom 6">
            <a:extLst>
              <a:ext uri="{FF2B5EF4-FFF2-40B4-BE49-F238E27FC236}">
                <a16:creationId xmlns:a16="http://schemas.microsoft.com/office/drawing/2014/main" id="{02325122-09D4-4582-AF1A-7D070EED2169}"/>
              </a:ext>
            </a:extLst>
          </p:cNvPr>
          <p:cNvSpPr txBox="1"/>
          <p:nvPr/>
        </p:nvSpPr>
        <p:spPr>
          <a:xfrm>
            <a:off x="90074" y="942555"/>
            <a:ext cx="648735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/>
              <a:t>Мама заболела, когда Наде было 20 лет. </a:t>
            </a:r>
          </a:p>
          <a:p>
            <a:r>
              <a:rPr lang="ru-RU" sz="2800" dirty="0"/>
              <a:t>С того времени девушка </a:t>
            </a:r>
          </a:p>
          <a:p>
            <a:r>
              <a:rPr lang="ru-RU" sz="2800" dirty="0"/>
              <a:t>перестала жить своей личной жизнью. </a:t>
            </a:r>
          </a:p>
        </p:txBody>
      </p:sp>
      <p:sp>
        <p:nvSpPr>
          <p:cNvPr id="8" name="Pravokotnik 7">
            <a:extLst>
              <a:ext uri="{FF2B5EF4-FFF2-40B4-BE49-F238E27FC236}">
                <a16:creationId xmlns:a16="http://schemas.microsoft.com/office/drawing/2014/main" id="{CCA55F39-BFAA-48F5-BDC6-6842D1E42F75}"/>
              </a:ext>
            </a:extLst>
          </p:cNvPr>
          <p:cNvSpPr/>
          <p:nvPr/>
        </p:nvSpPr>
        <p:spPr>
          <a:xfrm>
            <a:off x="176163" y="2271682"/>
            <a:ext cx="1128026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r>
              <a:rPr lang="ru-RU" sz="2400" dirty="0">
                <a:latin typeface="Roboto" panose="02000000000000000000" pitchFamily="2" charset="0"/>
                <a:ea typeface="Roboto" panose="02000000000000000000" pitchFamily="2" charset="0"/>
              </a:rPr>
              <a:t>Рак лёгких. За 10 лет мама изменилась. </a:t>
            </a:r>
          </a:p>
          <a:p>
            <a:r>
              <a:rPr lang="ru-RU" sz="2400" dirty="0">
                <a:latin typeface="Roboto" panose="02000000000000000000" pitchFamily="2" charset="0"/>
                <a:ea typeface="Roboto" panose="02000000000000000000" pitchFamily="2" charset="0"/>
              </a:rPr>
              <a:t>Сначала чуткая, с любящим </a:t>
            </a:r>
          </a:p>
          <a:p>
            <a:r>
              <a:rPr lang="ru-RU" sz="2400" dirty="0">
                <a:latin typeface="Roboto" panose="02000000000000000000" pitchFamily="2" charset="0"/>
                <a:ea typeface="Roboto" panose="02000000000000000000" pitchFamily="2" charset="0"/>
              </a:rPr>
              <a:t>и страдающим взглядом:</a:t>
            </a:r>
          </a:p>
          <a:p>
            <a:r>
              <a:rPr lang="ru-RU" sz="2400" dirty="0">
                <a:latin typeface="Roboto" panose="02000000000000000000" pitchFamily="2" charset="0"/>
                <a:ea typeface="Roboto" panose="02000000000000000000" pitchFamily="2" charset="0"/>
              </a:rPr>
              <a:t>«Бедная девочка, как ты это выдержишь». </a:t>
            </a:r>
          </a:p>
          <a:p>
            <a:r>
              <a:rPr lang="ru-RU" sz="2400" dirty="0">
                <a:latin typeface="Roboto" panose="02000000000000000000" pitchFamily="2" charset="0"/>
                <a:ea typeface="Roboto" panose="02000000000000000000" pitchFamily="2" charset="0"/>
              </a:rPr>
              <a:t>Потом полные ярости глаза, злобное и раздраженное существо. Усталость и нехорошие стыдные мысли.</a:t>
            </a:r>
            <a:endParaRPr lang="sl-SI" sz="2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2" name="Pravokotnik 11">
            <a:extLst>
              <a:ext uri="{FF2B5EF4-FFF2-40B4-BE49-F238E27FC236}">
                <a16:creationId xmlns:a16="http://schemas.microsoft.com/office/drawing/2014/main" id="{985B168F-2109-433B-BFFD-6B0906CA0ADE}"/>
              </a:ext>
            </a:extLst>
          </p:cNvPr>
          <p:cNvSpPr/>
          <p:nvPr/>
        </p:nvSpPr>
        <p:spPr>
          <a:xfrm>
            <a:off x="2081163" y="-19908"/>
            <a:ext cx="72980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1  Болезнь мамы 10 лет</a:t>
            </a:r>
            <a:endParaRPr lang="sl-SI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6" name="Pravokotnik 5">
            <a:extLst>
              <a:ext uri="{FF2B5EF4-FFF2-40B4-BE49-F238E27FC236}">
                <a16:creationId xmlns:a16="http://schemas.microsoft.com/office/drawing/2014/main" id="{E784CA85-40C2-4459-9F87-A9B698AD36BE}"/>
              </a:ext>
            </a:extLst>
          </p:cNvPr>
          <p:cNvSpPr/>
          <p:nvPr/>
        </p:nvSpPr>
        <p:spPr>
          <a:xfrm>
            <a:off x="193929" y="4965281"/>
            <a:ext cx="1199807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После смерти тяжесть не исчезла. </a:t>
            </a:r>
            <a:r>
              <a:rPr lang="ru-RU" sz="2800" b="1" dirty="0"/>
              <a:t>Серый цвет сменился на чёрный</a:t>
            </a:r>
            <a:r>
              <a:rPr lang="ru-RU" sz="2800" dirty="0"/>
              <a:t>.</a:t>
            </a:r>
          </a:p>
          <a:p>
            <a:r>
              <a:rPr lang="ru-RU" sz="2800" dirty="0"/>
              <a:t>Сильная депрессия и угроза больницы уже для Нади. </a:t>
            </a:r>
          </a:p>
          <a:p>
            <a:r>
              <a:rPr lang="ru-RU" sz="2800" dirty="0"/>
              <a:t>Решение: домашний питомец.</a:t>
            </a:r>
            <a:endParaRPr lang="sl-SI" sz="2800" dirty="0"/>
          </a:p>
        </p:txBody>
      </p:sp>
      <p:pic>
        <p:nvPicPr>
          <p:cNvPr id="4" name="Grafika 3" descr="Odprta knjiga">
            <a:extLst>
              <a:ext uri="{FF2B5EF4-FFF2-40B4-BE49-F238E27FC236}">
                <a16:creationId xmlns:a16="http://schemas.microsoft.com/office/drawing/2014/main" id="{0B8D00B4-80E4-4111-A810-2D30E9E653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5600" y="-8012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94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6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jeZBesedilom 6">
            <a:extLst>
              <a:ext uri="{FF2B5EF4-FFF2-40B4-BE49-F238E27FC236}">
                <a16:creationId xmlns:a16="http://schemas.microsoft.com/office/drawing/2014/main" id="{EC8A9FA0-E5E4-4819-BD3D-786A583EE694}"/>
              </a:ext>
            </a:extLst>
          </p:cNvPr>
          <p:cNvSpPr txBox="1"/>
          <p:nvPr/>
        </p:nvSpPr>
        <p:spPr>
          <a:xfrm>
            <a:off x="570974" y="1835838"/>
            <a:ext cx="65786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Изумительный попугай невероятно яркого окраса. </a:t>
            </a:r>
          </a:p>
          <a:p>
            <a:r>
              <a:rPr lang="ru-RU" sz="2800" dirty="0"/>
              <a:t>Собрал в свои перья почти все цвета радуги. </a:t>
            </a:r>
          </a:p>
          <a:p>
            <a:r>
              <a:rPr lang="ru-RU" sz="2800" dirty="0"/>
              <a:t>Говорящий.</a:t>
            </a:r>
          </a:p>
          <a:p>
            <a:r>
              <a:rPr lang="ru-RU" sz="2800" dirty="0"/>
              <a:t>Глядит внимательно и дружелюбно. </a:t>
            </a:r>
            <a:endParaRPr lang="sl-SI" sz="2800" dirty="0"/>
          </a:p>
        </p:txBody>
      </p:sp>
      <p:pic>
        <p:nvPicPr>
          <p:cNvPr id="19" name="Slika 18">
            <a:extLst>
              <a:ext uri="{FF2B5EF4-FFF2-40B4-BE49-F238E27FC236}">
                <a16:creationId xmlns:a16="http://schemas.microsoft.com/office/drawing/2014/main" id="{E334607A-81EB-49DC-9B84-5A35FBBC54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0"/>
            <a:ext cx="4673600" cy="6858000"/>
          </a:xfrm>
          <a:prstGeom prst="rect">
            <a:avLst/>
          </a:prstGeom>
        </p:spPr>
      </p:pic>
      <p:sp>
        <p:nvSpPr>
          <p:cNvPr id="20" name="Pravokotnik 19">
            <a:extLst>
              <a:ext uri="{FF2B5EF4-FFF2-40B4-BE49-F238E27FC236}">
                <a16:creationId xmlns:a16="http://schemas.microsoft.com/office/drawing/2014/main" id="{40E2B720-5F86-464C-A6BB-DB12ABCEB643}"/>
              </a:ext>
            </a:extLst>
          </p:cNvPr>
          <p:cNvSpPr/>
          <p:nvPr/>
        </p:nvSpPr>
        <p:spPr>
          <a:xfrm>
            <a:off x="373459" y="912508"/>
            <a:ext cx="57449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5400" b="1" dirty="0">
                <a:ln/>
                <a:solidFill>
                  <a:schemeClr val="accent4"/>
                </a:solidFill>
              </a:rPr>
              <a:t>2 Покупка попугая</a:t>
            </a:r>
            <a:endParaRPr lang="sl-SI" sz="5400" b="1" dirty="0">
              <a:ln/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2924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avokotnik 7">
            <a:extLst>
              <a:ext uri="{FF2B5EF4-FFF2-40B4-BE49-F238E27FC236}">
                <a16:creationId xmlns:a16="http://schemas.microsoft.com/office/drawing/2014/main" id="{FA96B9BD-E31C-4DB4-9449-2229659B620B}"/>
              </a:ext>
            </a:extLst>
          </p:cNvPr>
          <p:cNvSpPr/>
          <p:nvPr/>
        </p:nvSpPr>
        <p:spPr>
          <a:xfrm>
            <a:off x="244736" y="712323"/>
            <a:ext cx="8627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!!!</a:t>
            </a:r>
            <a:endParaRPr lang="sl-SI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9" name="PoljeZBesedilom 8">
            <a:extLst>
              <a:ext uri="{FF2B5EF4-FFF2-40B4-BE49-F238E27FC236}">
                <a16:creationId xmlns:a16="http://schemas.microsoft.com/office/drawing/2014/main" id="{4A2D153A-9ECB-4385-B0D9-4DDB16D8C3A1}"/>
              </a:ext>
            </a:extLst>
          </p:cNvPr>
          <p:cNvSpPr txBox="1"/>
          <p:nvPr/>
        </p:nvSpPr>
        <p:spPr>
          <a:xfrm>
            <a:off x="1025813" y="563684"/>
            <a:ext cx="7642605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/>
              <a:t>Странный неприятный продавец Грек </a:t>
            </a:r>
          </a:p>
          <a:p>
            <a:r>
              <a:rPr lang="ru-RU" sz="2800" dirty="0"/>
              <a:t>(грубый каркающий голос, напугал,</a:t>
            </a:r>
          </a:p>
          <a:p>
            <a:r>
              <a:rPr lang="ru-RU" sz="2800" dirty="0"/>
              <a:t>сросшаяся чёрная мохнатая бровь как гусеница, </a:t>
            </a:r>
          </a:p>
          <a:p>
            <a:r>
              <a:rPr lang="ru-RU" sz="2800" dirty="0"/>
              <a:t>тёмные глаза, напомнил джинна)</a:t>
            </a:r>
            <a:endParaRPr lang="sl-SI" sz="2800" dirty="0"/>
          </a:p>
        </p:txBody>
      </p:sp>
      <p:sp>
        <p:nvSpPr>
          <p:cNvPr id="10" name="Pravokotnik 9">
            <a:extLst>
              <a:ext uri="{FF2B5EF4-FFF2-40B4-BE49-F238E27FC236}">
                <a16:creationId xmlns:a16="http://schemas.microsoft.com/office/drawing/2014/main" id="{61AC8680-9DD4-4EFA-9E1A-F12614670619}"/>
              </a:ext>
            </a:extLst>
          </p:cNvPr>
          <p:cNvSpPr/>
          <p:nvPr/>
        </p:nvSpPr>
        <p:spPr>
          <a:xfrm>
            <a:off x="187475" y="2240733"/>
            <a:ext cx="8627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!!!</a:t>
            </a:r>
            <a:endParaRPr lang="sl-SI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1" name="PoljeZBesedilom 10">
            <a:extLst>
              <a:ext uri="{FF2B5EF4-FFF2-40B4-BE49-F238E27FC236}">
                <a16:creationId xmlns:a16="http://schemas.microsoft.com/office/drawing/2014/main" id="{DBEA4E91-9DCD-4AB0-BA77-16FC58E25854}"/>
              </a:ext>
            </a:extLst>
          </p:cNvPr>
          <p:cNvSpPr txBox="1"/>
          <p:nvPr/>
        </p:nvSpPr>
        <p:spPr>
          <a:xfrm>
            <a:off x="2118696" y="3094463"/>
            <a:ext cx="1027065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Странная, неприятная шутка.  </a:t>
            </a:r>
          </a:p>
          <a:p>
            <a:r>
              <a:rPr lang="ru-RU" sz="2800" dirty="0"/>
              <a:t>                                       Нужно </a:t>
            </a:r>
          </a:p>
          <a:p>
            <a:r>
              <a:rPr lang="ru-RU" sz="2800" dirty="0"/>
              <a:t>                                        заложить душу </a:t>
            </a:r>
          </a:p>
          <a:p>
            <a:r>
              <a:rPr lang="ru-RU" sz="2800" dirty="0"/>
              <a:t>                                        сатане.</a:t>
            </a:r>
            <a:endParaRPr lang="sl-SI" sz="2800" dirty="0"/>
          </a:p>
        </p:txBody>
      </p:sp>
      <p:sp>
        <p:nvSpPr>
          <p:cNvPr id="12" name="PoljeZBesedilom 11">
            <a:extLst>
              <a:ext uri="{FF2B5EF4-FFF2-40B4-BE49-F238E27FC236}">
                <a16:creationId xmlns:a16="http://schemas.microsoft.com/office/drawing/2014/main" id="{73097507-038F-4975-8F71-56636E4235A2}"/>
              </a:ext>
            </a:extLst>
          </p:cNvPr>
          <p:cNvSpPr txBox="1"/>
          <p:nvPr/>
        </p:nvSpPr>
        <p:spPr>
          <a:xfrm>
            <a:off x="1245452" y="2433209"/>
            <a:ext cx="32174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/>
              <a:t>Непосильная цена.</a:t>
            </a:r>
            <a:endParaRPr lang="sl-SI" sz="2800" dirty="0"/>
          </a:p>
        </p:txBody>
      </p:sp>
      <p:sp>
        <p:nvSpPr>
          <p:cNvPr id="13" name="Pravokotnik 12">
            <a:extLst>
              <a:ext uri="{FF2B5EF4-FFF2-40B4-BE49-F238E27FC236}">
                <a16:creationId xmlns:a16="http://schemas.microsoft.com/office/drawing/2014/main" id="{80EF7104-D05F-4658-8021-AA3BDFE77197}"/>
              </a:ext>
            </a:extLst>
          </p:cNvPr>
          <p:cNvSpPr/>
          <p:nvPr/>
        </p:nvSpPr>
        <p:spPr>
          <a:xfrm>
            <a:off x="187474" y="2984646"/>
            <a:ext cx="8627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!!!</a:t>
            </a:r>
            <a:endParaRPr lang="sl-SI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4" name="Pravokotnik 13">
            <a:extLst>
              <a:ext uri="{FF2B5EF4-FFF2-40B4-BE49-F238E27FC236}">
                <a16:creationId xmlns:a16="http://schemas.microsoft.com/office/drawing/2014/main" id="{1E09ADF6-7045-4357-9D70-4E3859D96BBA}"/>
              </a:ext>
            </a:extLst>
          </p:cNvPr>
          <p:cNvSpPr/>
          <p:nvPr/>
        </p:nvSpPr>
        <p:spPr>
          <a:xfrm rot="21179308">
            <a:off x="6917074" y="4223734"/>
            <a:ext cx="368023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захотела </a:t>
            </a:r>
            <a:r>
              <a:rPr lang="ru-RU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уйти</a:t>
            </a:r>
          </a:p>
        </p:txBody>
      </p:sp>
      <p:sp>
        <p:nvSpPr>
          <p:cNvPr id="15" name="Pravokotnik 14">
            <a:extLst>
              <a:ext uri="{FF2B5EF4-FFF2-40B4-BE49-F238E27FC236}">
                <a16:creationId xmlns:a16="http://schemas.microsoft.com/office/drawing/2014/main" id="{F558176F-0C05-43C3-8EFD-90D9C99BBF70}"/>
              </a:ext>
            </a:extLst>
          </p:cNvPr>
          <p:cNvSpPr/>
          <p:nvPr/>
        </p:nvSpPr>
        <p:spPr>
          <a:xfrm>
            <a:off x="4392113" y="5962585"/>
            <a:ext cx="8627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!!!</a:t>
            </a:r>
            <a:endParaRPr lang="sl-SI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6" name="PoljeZBesedilom 15">
            <a:extLst>
              <a:ext uri="{FF2B5EF4-FFF2-40B4-BE49-F238E27FC236}">
                <a16:creationId xmlns:a16="http://schemas.microsoft.com/office/drawing/2014/main" id="{35CEE5BE-985A-457F-AC8A-D054AD3F33B9}"/>
              </a:ext>
            </a:extLst>
          </p:cNvPr>
          <p:cNvSpPr txBox="1"/>
          <p:nvPr/>
        </p:nvSpPr>
        <p:spPr>
          <a:xfrm>
            <a:off x="5254850" y="5771096"/>
            <a:ext cx="69799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/>
              <a:t>Купила попугая в кредит (с помощью Грека).</a:t>
            </a:r>
            <a:endParaRPr lang="sl-SI" sz="2800" dirty="0"/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A05ECF13-989E-4DD4-AE7A-3EA9EA1A92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0325"/>
                    </a14:imgEffect>
                    <a14:imgEffect>
                      <a14:saturation sat="20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8621148" y="73806"/>
            <a:ext cx="3501673" cy="3949885"/>
          </a:xfrm>
          <a:prstGeom prst="rect">
            <a:avLst/>
          </a:prstGeom>
        </p:spPr>
      </p:pic>
      <p:pic>
        <p:nvPicPr>
          <p:cNvPr id="19" name="Slika 18">
            <a:extLst>
              <a:ext uri="{FF2B5EF4-FFF2-40B4-BE49-F238E27FC236}">
                <a16:creationId xmlns:a16="http://schemas.microsoft.com/office/drawing/2014/main" id="{A4600970-DC6B-48EC-8792-9F5C495C49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17" y="3648923"/>
            <a:ext cx="4961612" cy="3307741"/>
          </a:xfrm>
          <a:prstGeom prst="rect">
            <a:avLst/>
          </a:prstGeom>
        </p:spPr>
      </p:pic>
      <p:sp>
        <p:nvSpPr>
          <p:cNvPr id="20" name="Pravokotnik 19">
            <a:extLst>
              <a:ext uri="{FF2B5EF4-FFF2-40B4-BE49-F238E27FC236}">
                <a16:creationId xmlns:a16="http://schemas.microsoft.com/office/drawing/2014/main" id="{92887CE0-F576-46C7-B560-18145C481439}"/>
              </a:ext>
            </a:extLst>
          </p:cNvPr>
          <p:cNvSpPr/>
          <p:nvPr/>
        </p:nvSpPr>
        <p:spPr>
          <a:xfrm>
            <a:off x="1951027" y="-125648"/>
            <a:ext cx="57449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5400" b="1" dirty="0">
                <a:ln/>
                <a:solidFill>
                  <a:schemeClr val="accent4"/>
                </a:solidFill>
              </a:rPr>
              <a:t>2 Покупка попугая</a:t>
            </a:r>
            <a:endParaRPr lang="sl-SI" sz="5400" b="1" dirty="0">
              <a:ln/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396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6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jeZBesedilom 5">
            <a:extLst>
              <a:ext uri="{FF2B5EF4-FFF2-40B4-BE49-F238E27FC236}">
                <a16:creationId xmlns:a16="http://schemas.microsoft.com/office/drawing/2014/main" id="{BD26247B-E93D-4D80-824D-0A20046B4BD1}"/>
              </a:ext>
            </a:extLst>
          </p:cNvPr>
          <p:cNvSpPr txBox="1"/>
          <p:nvPr/>
        </p:nvSpPr>
        <p:spPr>
          <a:xfrm>
            <a:off x="270570" y="2991004"/>
            <a:ext cx="5545068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Жизнь налаживается. Отдала кредит.</a:t>
            </a:r>
          </a:p>
          <a:p>
            <a:r>
              <a:rPr lang="ru-RU" sz="2400" dirty="0"/>
              <a:t>Открыла блог (по совету продавца)</a:t>
            </a:r>
          </a:p>
          <a:p>
            <a:r>
              <a:rPr lang="ru-RU" sz="2400" dirty="0"/>
              <a:t>Утроились, подняла цену.</a:t>
            </a:r>
          </a:p>
          <a:p>
            <a:r>
              <a:rPr lang="ru-RU" sz="2400" dirty="0"/>
              <a:t>Покой и умиротворение.</a:t>
            </a:r>
          </a:p>
          <a:p>
            <a:r>
              <a:rPr lang="ru-RU" sz="3600" dirty="0"/>
              <a:t>Издерганная душа купалась в тёплых волнах спокойствия.</a:t>
            </a:r>
            <a:endParaRPr lang="sl-SI" sz="3600" dirty="0"/>
          </a:p>
        </p:txBody>
      </p:sp>
      <p:sp>
        <p:nvSpPr>
          <p:cNvPr id="7" name="PoljeZBesedilom 6">
            <a:extLst>
              <a:ext uri="{FF2B5EF4-FFF2-40B4-BE49-F238E27FC236}">
                <a16:creationId xmlns:a16="http://schemas.microsoft.com/office/drawing/2014/main" id="{D1B160E5-FB80-41AB-A374-1B17255967F6}"/>
              </a:ext>
            </a:extLst>
          </p:cNvPr>
          <p:cNvSpPr txBox="1"/>
          <p:nvPr/>
        </p:nvSpPr>
        <p:spPr>
          <a:xfrm>
            <a:off x="0" y="649629"/>
            <a:ext cx="1066253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/>
              <a:t>Чёрная депрессия канула в небытие, жизнь окрасилась радужными </a:t>
            </a:r>
          </a:p>
          <a:p>
            <a:r>
              <a:rPr lang="ru-RU" sz="2800" dirty="0"/>
              <a:t>красками перьев Корнюши. Попугай ещё и волшебник.</a:t>
            </a:r>
            <a:endParaRPr lang="sl-SI" sz="2800" dirty="0"/>
          </a:p>
        </p:txBody>
      </p:sp>
      <p:sp>
        <p:nvSpPr>
          <p:cNvPr id="8" name="PoljeZBesedilom 7">
            <a:extLst>
              <a:ext uri="{FF2B5EF4-FFF2-40B4-BE49-F238E27FC236}">
                <a16:creationId xmlns:a16="http://schemas.microsoft.com/office/drawing/2014/main" id="{81DD575C-6F55-4902-ACC1-8AED0861C416}"/>
              </a:ext>
            </a:extLst>
          </p:cNvPr>
          <p:cNvSpPr txBox="1"/>
          <p:nvPr/>
        </p:nvSpPr>
        <p:spPr>
          <a:xfrm>
            <a:off x="88655" y="1664867"/>
            <a:ext cx="61852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/>
              <a:t>Надюша, скажи, какое у тебя желание?</a:t>
            </a:r>
            <a:endParaRPr lang="sl-SI" sz="2800" dirty="0"/>
          </a:p>
        </p:txBody>
      </p:sp>
      <p:sp>
        <p:nvSpPr>
          <p:cNvPr id="9" name="PoljeZBesedilom 8">
            <a:extLst>
              <a:ext uri="{FF2B5EF4-FFF2-40B4-BE49-F238E27FC236}">
                <a16:creationId xmlns:a16="http://schemas.microsoft.com/office/drawing/2014/main" id="{7C6C881D-6732-4079-9D34-9A437C24A612}"/>
              </a:ext>
            </a:extLst>
          </p:cNvPr>
          <p:cNvSpPr txBox="1"/>
          <p:nvPr/>
        </p:nvSpPr>
        <p:spPr>
          <a:xfrm>
            <a:off x="3181264" y="2231675"/>
            <a:ext cx="79499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/>
              <a:t>Заработать денег, чтобы отдать кредит за попугая.</a:t>
            </a:r>
            <a:r>
              <a:rPr lang="ru-RU" dirty="0"/>
              <a:t>.</a:t>
            </a:r>
            <a:endParaRPr lang="sl-SI" dirty="0"/>
          </a:p>
        </p:txBody>
      </p:sp>
      <p:sp>
        <p:nvSpPr>
          <p:cNvPr id="10" name="Pravokotnik 9">
            <a:extLst>
              <a:ext uri="{FF2B5EF4-FFF2-40B4-BE49-F238E27FC236}">
                <a16:creationId xmlns:a16="http://schemas.microsoft.com/office/drawing/2014/main" id="{DEFB0DF8-D83F-4F51-995B-E89CE0C28D95}"/>
              </a:ext>
            </a:extLst>
          </p:cNvPr>
          <p:cNvSpPr/>
          <p:nvPr/>
        </p:nvSpPr>
        <p:spPr>
          <a:xfrm>
            <a:off x="605193" y="2249218"/>
            <a:ext cx="2437911" cy="523220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ru-RU" sz="2800" dirty="0"/>
              <a:t>1-ое желание: </a:t>
            </a:r>
            <a:endParaRPr lang="sl-SI" sz="2800" dirty="0"/>
          </a:p>
        </p:txBody>
      </p:sp>
      <p:pic>
        <p:nvPicPr>
          <p:cNvPr id="17" name="Slika 16">
            <a:extLst>
              <a:ext uri="{FF2B5EF4-FFF2-40B4-BE49-F238E27FC236}">
                <a16:creationId xmlns:a16="http://schemas.microsoft.com/office/drawing/2014/main" id="{C8A671FE-289B-4071-9341-A1CE11969B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5638" y="2710410"/>
            <a:ext cx="6183967" cy="4122644"/>
          </a:xfrm>
          <a:prstGeom prst="rect">
            <a:avLst/>
          </a:prstGeom>
        </p:spPr>
      </p:pic>
      <p:sp>
        <p:nvSpPr>
          <p:cNvPr id="18" name="Pravokotnik 17">
            <a:extLst>
              <a:ext uri="{FF2B5EF4-FFF2-40B4-BE49-F238E27FC236}">
                <a16:creationId xmlns:a16="http://schemas.microsoft.com/office/drawing/2014/main" id="{12A4ECB5-BFDF-4E4A-90E9-278AE0F9D010}"/>
              </a:ext>
            </a:extLst>
          </p:cNvPr>
          <p:cNvSpPr/>
          <p:nvPr/>
        </p:nvSpPr>
        <p:spPr>
          <a:xfrm>
            <a:off x="0" y="-171331"/>
            <a:ext cx="100612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1-ое желания и 3 месяца счастья</a:t>
            </a:r>
            <a:endParaRPr lang="sl-SI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9828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avokotnik 7">
            <a:extLst>
              <a:ext uri="{FF2B5EF4-FFF2-40B4-BE49-F238E27FC236}">
                <a16:creationId xmlns:a16="http://schemas.microsoft.com/office/drawing/2014/main" id="{8E97E64E-7E23-4041-844F-E236B03C018D}"/>
              </a:ext>
            </a:extLst>
          </p:cNvPr>
          <p:cNvSpPr/>
          <p:nvPr/>
        </p:nvSpPr>
        <p:spPr>
          <a:xfrm>
            <a:off x="6171955" y="1753136"/>
            <a:ext cx="2437911" cy="523220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ru-RU" sz="2800" dirty="0"/>
              <a:t>2-ое желание: </a:t>
            </a:r>
            <a:endParaRPr lang="sl-SI" sz="2800" dirty="0"/>
          </a:p>
        </p:txBody>
      </p:sp>
      <p:sp>
        <p:nvSpPr>
          <p:cNvPr id="9" name="PoljeZBesedilom 8">
            <a:extLst>
              <a:ext uri="{FF2B5EF4-FFF2-40B4-BE49-F238E27FC236}">
                <a16:creationId xmlns:a16="http://schemas.microsoft.com/office/drawing/2014/main" id="{E45AF2EB-34C6-4335-A8A6-B2C0C4A133C6}"/>
              </a:ext>
            </a:extLst>
          </p:cNvPr>
          <p:cNvSpPr txBox="1"/>
          <p:nvPr/>
        </p:nvSpPr>
        <p:spPr>
          <a:xfrm>
            <a:off x="6096000" y="2574636"/>
            <a:ext cx="524662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/>
              <a:t>Хочу любимого мужчину рядом! </a:t>
            </a:r>
          </a:p>
          <a:p>
            <a:r>
              <a:rPr lang="ru-RU" sz="2800" dirty="0"/>
              <a:t>(мечта о семье)</a:t>
            </a:r>
            <a:r>
              <a:rPr lang="ru-RU" dirty="0"/>
              <a:t>.</a:t>
            </a:r>
            <a:endParaRPr lang="sl-SI" dirty="0"/>
          </a:p>
        </p:txBody>
      </p:sp>
      <p:pic>
        <p:nvPicPr>
          <p:cNvPr id="15" name="Slika 14">
            <a:extLst>
              <a:ext uri="{FF2B5EF4-FFF2-40B4-BE49-F238E27FC236}">
                <a16:creationId xmlns:a16="http://schemas.microsoft.com/office/drawing/2014/main" id="{43D4B609-8D66-479B-8D9D-AC8E6EA181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46" y="1036516"/>
            <a:ext cx="5681784" cy="5681784"/>
          </a:xfrm>
          <a:prstGeom prst="rect">
            <a:avLst/>
          </a:prstGeom>
        </p:spPr>
      </p:pic>
      <p:sp>
        <p:nvSpPr>
          <p:cNvPr id="16" name="PoljeZBesedilom 15">
            <a:extLst>
              <a:ext uri="{FF2B5EF4-FFF2-40B4-BE49-F238E27FC236}">
                <a16:creationId xmlns:a16="http://schemas.microsoft.com/office/drawing/2014/main" id="{DD788807-62DE-488B-940A-1528A6DF0501}"/>
              </a:ext>
            </a:extLst>
          </p:cNvPr>
          <p:cNvSpPr txBox="1"/>
          <p:nvPr/>
        </p:nvSpPr>
        <p:spPr>
          <a:xfrm>
            <a:off x="5947935" y="1036516"/>
            <a:ext cx="61852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/>
              <a:t>Надюша, скажи, какое у тебя желание?</a:t>
            </a:r>
            <a:endParaRPr lang="sl-SI" sz="2800" dirty="0"/>
          </a:p>
        </p:txBody>
      </p:sp>
      <p:sp>
        <p:nvSpPr>
          <p:cNvPr id="17" name="Pravokotnik 16">
            <a:extLst>
              <a:ext uri="{FF2B5EF4-FFF2-40B4-BE49-F238E27FC236}">
                <a16:creationId xmlns:a16="http://schemas.microsoft.com/office/drawing/2014/main" id="{2E1F1760-1C90-4167-A2FD-31309A4C368A}"/>
              </a:ext>
            </a:extLst>
          </p:cNvPr>
          <p:cNvSpPr/>
          <p:nvPr/>
        </p:nvSpPr>
        <p:spPr>
          <a:xfrm>
            <a:off x="623204" y="-137364"/>
            <a:ext cx="33446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2 желание</a:t>
            </a:r>
            <a:endParaRPr lang="sl-SI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72295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6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jeZBesedilom 4">
            <a:extLst>
              <a:ext uri="{FF2B5EF4-FFF2-40B4-BE49-F238E27FC236}">
                <a16:creationId xmlns:a16="http://schemas.microsoft.com/office/drawing/2014/main" id="{D19AFC3C-70FA-46B9-BE79-AB69FB857147}"/>
              </a:ext>
            </a:extLst>
          </p:cNvPr>
          <p:cNvSpPr txBox="1"/>
          <p:nvPr/>
        </p:nvSpPr>
        <p:spPr>
          <a:xfrm>
            <a:off x="109112" y="3927428"/>
            <a:ext cx="5779146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/>
              <a:t>Всё пошло наперекосяк.</a:t>
            </a:r>
          </a:p>
          <a:p>
            <a:r>
              <a:rPr lang="ru-RU" sz="2800" dirty="0"/>
              <a:t>Стало не до работы. </a:t>
            </a:r>
          </a:p>
          <a:p>
            <a:r>
              <a:rPr lang="ru-RU" sz="2800" dirty="0"/>
              <a:t>Исчезли доходы. Замер блог.</a:t>
            </a:r>
          </a:p>
          <a:p>
            <a:r>
              <a:rPr lang="ru-RU" sz="2800" dirty="0"/>
              <a:t>Постоянно мерещилось, </a:t>
            </a:r>
          </a:p>
          <a:p>
            <a:r>
              <a:rPr lang="ru-RU" sz="2800" dirty="0"/>
              <a:t>что попугай вернулся, а его не было.</a:t>
            </a:r>
            <a:endParaRPr lang="sl-SI" sz="2800" dirty="0"/>
          </a:p>
        </p:txBody>
      </p:sp>
      <p:sp>
        <p:nvSpPr>
          <p:cNvPr id="10" name="PoljeZBesedilom 9">
            <a:extLst>
              <a:ext uri="{FF2B5EF4-FFF2-40B4-BE49-F238E27FC236}">
                <a16:creationId xmlns:a16="http://schemas.microsoft.com/office/drawing/2014/main" id="{C9F00B30-28A7-4BF2-8FC2-F87AF886EDC3}"/>
              </a:ext>
            </a:extLst>
          </p:cNvPr>
          <p:cNvSpPr txBox="1"/>
          <p:nvPr/>
        </p:nvSpPr>
        <p:spPr>
          <a:xfrm>
            <a:off x="388357" y="647332"/>
            <a:ext cx="451251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/>
              <a:t>Странный побег попугая:  </a:t>
            </a:r>
          </a:p>
          <a:p>
            <a:r>
              <a:rPr lang="ru-RU" sz="2800" dirty="0"/>
              <a:t>            клетка была закрыта, </a:t>
            </a:r>
          </a:p>
          <a:p>
            <a:r>
              <a:rPr lang="ru-RU" sz="2800" dirty="0"/>
              <a:t>а он улетел.</a:t>
            </a:r>
            <a:endParaRPr lang="sl-SI" sz="2800" dirty="0"/>
          </a:p>
        </p:txBody>
      </p:sp>
      <p:sp>
        <p:nvSpPr>
          <p:cNvPr id="11" name="Pravokotnik 10">
            <a:extLst>
              <a:ext uri="{FF2B5EF4-FFF2-40B4-BE49-F238E27FC236}">
                <a16:creationId xmlns:a16="http://schemas.microsoft.com/office/drawing/2014/main" id="{F9395BF4-C76C-4239-B492-793724EC547C}"/>
              </a:ext>
            </a:extLst>
          </p:cNvPr>
          <p:cNvSpPr/>
          <p:nvPr/>
        </p:nvSpPr>
        <p:spPr>
          <a:xfrm>
            <a:off x="9110023" y="1540659"/>
            <a:ext cx="8627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!!!</a:t>
            </a:r>
            <a:endParaRPr lang="sl-SI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3" name="Slika 12">
            <a:extLst>
              <a:ext uri="{FF2B5EF4-FFF2-40B4-BE49-F238E27FC236}">
                <a16:creationId xmlns:a16="http://schemas.microsoft.com/office/drawing/2014/main" id="{016E42EF-F675-49FF-9764-291D0AA5A6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1631" y="-2519"/>
            <a:ext cx="5875862" cy="5875862"/>
          </a:xfrm>
          <a:prstGeom prst="rect">
            <a:avLst/>
          </a:prstGeom>
        </p:spPr>
      </p:pic>
      <p:sp>
        <p:nvSpPr>
          <p:cNvPr id="4" name="PoljeZBesedilom 3">
            <a:extLst>
              <a:ext uri="{FF2B5EF4-FFF2-40B4-BE49-F238E27FC236}">
                <a16:creationId xmlns:a16="http://schemas.microsoft.com/office/drawing/2014/main" id="{12F16BA2-0EAD-44D9-87FF-03ACA270DFC8}"/>
              </a:ext>
            </a:extLst>
          </p:cNvPr>
          <p:cNvSpPr txBox="1"/>
          <p:nvPr/>
        </p:nvSpPr>
        <p:spPr>
          <a:xfrm>
            <a:off x="109112" y="2192103"/>
            <a:ext cx="664617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/>
              <a:t>3 недели </a:t>
            </a:r>
            <a:r>
              <a:rPr lang="ru-RU" sz="2800" dirty="0"/>
              <a:t>тоски, безуспешных поисков, </a:t>
            </a:r>
          </a:p>
          <a:p>
            <a:r>
              <a:rPr lang="ru-RU" sz="2800" dirty="0"/>
              <a:t>депресии. Безнадёжность, отчаяние </a:t>
            </a:r>
          </a:p>
          <a:p>
            <a:r>
              <a:rPr lang="ru-RU" sz="2800" dirty="0"/>
              <a:t>накрыли ватным одеялом, не продохнуть.</a:t>
            </a:r>
            <a:endParaRPr lang="sl-SI" sz="2800" dirty="0"/>
          </a:p>
        </p:txBody>
      </p:sp>
      <p:sp>
        <p:nvSpPr>
          <p:cNvPr id="2" name="Pravokotnik 1">
            <a:extLst>
              <a:ext uri="{FF2B5EF4-FFF2-40B4-BE49-F238E27FC236}">
                <a16:creationId xmlns:a16="http://schemas.microsoft.com/office/drawing/2014/main" id="{5A264112-383D-4DBB-B5E3-F9E3ADABC19F}"/>
              </a:ext>
            </a:extLst>
          </p:cNvPr>
          <p:cNvSpPr/>
          <p:nvPr/>
        </p:nvSpPr>
        <p:spPr>
          <a:xfrm>
            <a:off x="256303" y="-204942"/>
            <a:ext cx="44809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Побег попугая</a:t>
            </a:r>
            <a:endParaRPr lang="sl-SI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96716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4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jeZBesedilom 5">
            <a:extLst>
              <a:ext uri="{FF2B5EF4-FFF2-40B4-BE49-F238E27FC236}">
                <a16:creationId xmlns:a16="http://schemas.microsoft.com/office/drawing/2014/main" id="{74108CE5-8AD7-4FAD-97F9-40F33C91615F}"/>
              </a:ext>
            </a:extLst>
          </p:cNvPr>
          <p:cNvSpPr txBox="1"/>
          <p:nvPr/>
        </p:nvSpPr>
        <p:spPr>
          <a:xfrm>
            <a:off x="144534" y="973470"/>
            <a:ext cx="5215338" cy="61247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/>
              <a:t>Что-то неуловимо изменилось.</a:t>
            </a:r>
          </a:p>
          <a:p>
            <a:r>
              <a:rPr lang="ru-RU" sz="2800" dirty="0"/>
              <a:t>Птицы были испуганы. </a:t>
            </a:r>
          </a:p>
          <a:p>
            <a:r>
              <a:rPr lang="ru-RU" sz="2800" dirty="0"/>
              <a:t>Иррациональный страх.</a:t>
            </a:r>
          </a:p>
          <a:p>
            <a:r>
              <a:rPr lang="ru-RU" sz="2800" dirty="0"/>
              <a:t>Тревожное ожидание.</a:t>
            </a:r>
          </a:p>
          <a:p>
            <a:endParaRPr lang="ru-RU" sz="2800" dirty="0"/>
          </a:p>
          <a:p>
            <a:endParaRPr lang="ru-RU" sz="2800" dirty="0"/>
          </a:p>
          <a:p>
            <a:r>
              <a:rPr lang="ru-RU" sz="2800" dirty="0"/>
              <a:t>Помогите мне! – Могу помочь. </a:t>
            </a:r>
          </a:p>
          <a:p>
            <a:r>
              <a:rPr lang="ru-RU" sz="2800" dirty="0"/>
              <a:t>Нужно только сказать Да. </a:t>
            </a:r>
          </a:p>
          <a:p>
            <a:r>
              <a:rPr lang="ru-RU" sz="2800" dirty="0"/>
              <a:t>И Корней будет рядом с вами.</a:t>
            </a:r>
          </a:p>
          <a:p>
            <a:endParaRPr lang="ru-RU" sz="2800" dirty="0"/>
          </a:p>
          <a:p>
            <a:r>
              <a:rPr lang="ru-RU" sz="2800" dirty="0"/>
              <a:t>Надя говорит ДА </a:t>
            </a:r>
          </a:p>
          <a:p>
            <a:r>
              <a:rPr lang="ru-RU" sz="2800" dirty="0"/>
              <a:t>и превращается в самку попугая.</a:t>
            </a:r>
          </a:p>
          <a:p>
            <a:endParaRPr lang="ru-RU" sz="2800" dirty="0"/>
          </a:p>
          <a:p>
            <a:endParaRPr lang="sl-SI" sz="2800" dirty="0"/>
          </a:p>
        </p:txBody>
      </p:sp>
      <p:pic>
        <p:nvPicPr>
          <p:cNvPr id="11" name="Slika 10">
            <a:extLst>
              <a:ext uri="{FF2B5EF4-FFF2-40B4-BE49-F238E27FC236}">
                <a16:creationId xmlns:a16="http://schemas.microsoft.com/office/drawing/2014/main" id="{24985BCA-CFBA-4467-8210-7DAFFACEBE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320" y="0"/>
            <a:ext cx="6858000" cy="6858000"/>
          </a:xfrm>
          <a:prstGeom prst="rect">
            <a:avLst/>
          </a:prstGeom>
        </p:spPr>
      </p:pic>
      <p:sp>
        <p:nvSpPr>
          <p:cNvPr id="12" name="Pravokotnik 11">
            <a:extLst>
              <a:ext uri="{FF2B5EF4-FFF2-40B4-BE49-F238E27FC236}">
                <a16:creationId xmlns:a16="http://schemas.microsoft.com/office/drawing/2014/main" id="{353899CF-A7E8-4210-AFEE-E9447B00F5B2}"/>
              </a:ext>
            </a:extLst>
          </p:cNvPr>
          <p:cNvSpPr/>
          <p:nvPr/>
        </p:nvSpPr>
        <p:spPr>
          <a:xfrm>
            <a:off x="20995" y="-51874"/>
            <a:ext cx="4636013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Возвращение на Птичий </a:t>
            </a:r>
          </a:p>
          <a:p>
            <a:pPr algn="ctr"/>
            <a:r>
              <a:rPr lang="ru-RU" sz="32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рынок</a:t>
            </a:r>
            <a:endParaRPr lang="sl-SI" sz="32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13" name="Pravokotnik 12">
            <a:extLst>
              <a:ext uri="{FF2B5EF4-FFF2-40B4-BE49-F238E27FC236}">
                <a16:creationId xmlns:a16="http://schemas.microsoft.com/office/drawing/2014/main" id="{85E6F207-496D-46BC-8C74-A46976F85534}"/>
              </a:ext>
            </a:extLst>
          </p:cNvPr>
          <p:cNvSpPr/>
          <p:nvPr/>
        </p:nvSpPr>
        <p:spPr>
          <a:xfrm>
            <a:off x="1176697" y="2620655"/>
            <a:ext cx="23246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Сделка</a:t>
            </a:r>
            <a:endParaRPr lang="sl-SI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23657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lika 7">
            <a:extLst>
              <a:ext uri="{FF2B5EF4-FFF2-40B4-BE49-F238E27FC236}">
                <a16:creationId xmlns:a16="http://schemas.microsoft.com/office/drawing/2014/main" id="{61B8EBD5-43A8-4427-AC46-D38EA7CBCD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3303" y="1279257"/>
            <a:ext cx="6998698" cy="4917157"/>
          </a:xfrm>
          <a:prstGeom prst="rect">
            <a:avLst/>
          </a:prstGeom>
        </p:spPr>
      </p:pic>
      <p:sp>
        <p:nvSpPr>
          <p:cNvPr id="9" name="Pravokotnik 8">
            <a:extLst>
              <a:ext uri="{FF2B5EF4-FFF2-40B4-BE49-F238E27FC236}">
                <a16:creationId xmlns:a16="http://schemas.microsoft.com/office/drawing/2014/main" id="{6F1F0A43-3BE2-423E-91C4-A9450E9CC828}"/>
              </a:ext>
            </a:extLst>
          </p:cNvPr>
          <p:cNvSpPr/>
          <p:nvPr/>
        </p:nvSpPr>
        <p:spPr>
          <a:xfrm>
            <a:off x="104396" y="78928"/>
            <a:ext cx="1113234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Roboto" panose="02000000000000000000" pitchFamily="2" charset="0"/>
                <a:ea typeface="Roboto" panose="02000000000000000000" pitchFamily="2" charset="0"/>
              </a:rPr>
              <a:t>Надя не знает, для чего Хозяин собирает души, исполняя желания.</a:t>
            </a:r>
          </a:p>
          <a:p>
            <a:r>
              <a:rPr lang="ru-RU" sz="2400" dirty="0">
                <a:latin typeface="Roboto" panose="02000000000000000000" pitchFamily="2" charset="0"/>
                <a:ea typeface="Roboto" panose="02000000000000000000" pitchFamily="2" charset="0"/>
              </a:rPr>
              <a:t>Люди исчезают после исполнения второго желания. Непонятно, куда. Яркие тени в клетках.</a:t>
            </a:r>
          </a:p>
        </p:txBody>
      </p:sp>
      <p:sp>
        <p:nvSpPr>
          <p:cNvPr id="10" name="Pravokotnik 9">
            <a:extLst>
              <a:ext uri="{FF2B5EF4-FFF2-40B4-BE49-F238E27FC236}">
                <a16:creationId xmlns:a16="http://schemas.microsoft.com/office/drawing/2014/main" id="{A79C4C9D-D70B-4CD5-98BF-F92338F6EC20}"/>
              </a:ext>
            </a:extLst>
          </p:cNvPr>
          <p:cNvSpPr/>
          <p:nvPr/>
        </p:nvSpPr>
        <p:spPr>
          <a:xfrm>
            <a:off x="110714" y="1395298"/>
            <a:ext cx="551059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Roboto" panose="02000000000000000000" pitchFamily="2" charset="0"/>
                <a:ea typeface="Roboto" panose="02000000000000000000" pitchFamily="2" charset="0"/>
              </a:rPr>
              <a:t>Их пару купила очень счастливая семья: мама, папа и дочка 8 лет Машенька. Надя хочет предупредить об опасности, но говорить не может, а девочка только смеётся. </a:t>
            </a:r>
          </a:p>
          <a:p>
            <a:r>
              <a:rPr lang="ru-RU" sz="2400" dirty="0">
                <a:latin typeface="Roboto" panose="02000000000000000000" pitchFamily="2" charset="0"/>
                <a:ea typeface="Roboto" panose="02000000000000000000" pitchFamily="2" charset="0"/>
              </a:rPr>
              <a:t>Девочка обречена. </a:t>
            </a:r>
          </a:p>
        </p:txBody>
      </p:sp>
      <p:sp>
        <p:nvSpPr>
          <p:cNvPr id="11" name="Pravokotnik 10">
            <a:extLst>
              <a:ext uri="{FF2B5EF4-FFF2-40B4-BE49-F238E27FC236}">
                <a16:creationId xmlns:a16="http://schemas.microsoft.com/office/drawing/2014/main" id="{06C3E6A8-162A-4C07-A474-FA2D519BC716}"/>
              </a:ext>
            </a:extLst>
          </p:cNvPr>
          <p:cNvSpPr/>
          <p:nvPr/>
        </p:nvSpPr>
        <p:spPr>
          <a:xfrm>
            <a:off x="3683000" y="694482"/>
            <a:ext cx="877294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Новый цикл и открытый финал</a:t>
            </a:r>
            <a:endParaRPr lang="sl-SI" sz="4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12" name="Pravokotnik 11">
            <a:extLst>
              <a:ext uri="{FF2B5EF4-FFF2-40B4-BE49-F238E27FC236}">
                <a16:creationId xmlns:a16="http://schemas.microsoft.com/office/drawing/2014/main" id="{FE6F5D8A-A442-4D7A-B033-0F884B6861C2}"/>
              </a:ext>
            </a:extLst>
          </p:cNvPr>
          <p:cNvSpPr/>
          <p:nvPr/>
        </p:nvSpPr>
        <p:spPr>
          <a:xfrm>
            <a:off x="104396" y="4257620"/>
            <a:ext cx="551059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Roboto" panose="02000000000000000000" pitchFamily="2" charset="0"/>
                <a:ea typeface="Roboto" panose="02000000000000000000" pitchFamily="2" charset="0"/>
              </a:rPr>
              <a:t>По ночам Надя не спит, обдумывая план бегства или спасения. Понимает, что это вряд ли получится. А рядом вспыхивает красным пламенем глаз Хозяин</a:t>
            </a:r>
            <a:r>
              <a:rPr lang="ru-RU" dirty="0"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  <a:endParaRPr lang="sl-SI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7576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jeZBesedilom 5">
            <a:extLst>
              <a:ext uri="{FF2B5EF4-FFF2-40B4-BE49-F238E27FC236}">
                <a16:creationId xmlns:a16="http://schemas.microsoft.com/office/drawing/2014/main" id="{B2D60F57-320E-4F8B-8723-D35522069AA4}"/>
              </a:ext>
            </a:extLst>
          </p:cNvPr>
          <p:cNvSpPr txBox="1"/>
          <p:nvPr/>
        </p:nvSpPr>
        <p:spPr>
          <a:xfrm>
            <a:off x="5480114" y="370378"/>
            <a:ext cx="4931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Roboto" panose="02000000000000000000" pitchFamily="2" charset="0"/>
                <a:ea typeface="Roboto" panose="02000000000000000000" pitchFamily="2" charset="0"/>
              </a:rPr>
              <a:t>2025 г.: 11 изданных книг, 12-ая на подходе</a:t>
            </a:r>
            <a:endParaRPr lang="sl-SI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CA23E25D-9FCC-4127-AC7F-C046ADD271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83028" cy="6748056"/>
          </a:xfrm>
          <a:prstGeom prst="rect">
            <a:avLst/>
          </a:prstGeom>
        </p:spPr>
      </p:pic>
      <p:pic>
        <p:nvPicPr>
          <p:cNvPr id="2" name="Slika 1">
            <a:extLst>
              <a:ext uri="{FF2B5EF4-FFF2-40B4-BE49-F238E27FC236}">
                <a16:creationId xmlns:a16="http://schemas.microsoft.com/office/drawing/2014/main" id="{1A9D2F70-38F5-4844-AFF9-F83006C96A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5791" y="2078893"/>
            <a:ext cx="4931158" cy="1978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113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jeZBesedilom 3">
            <a:extLst>
              <a:ext uri="{FF2B5EF4-FFF2-40B4-BE49-F238E27FC236}">
                <a16:creationId xmlns:a16="http://schemas.microsoft.com/office/drawing/2014/main" id="{355FA78A-878E-45DB-9484-03E38E120005}"/>
              </a:ext>
            </a:extLst>
          </p:cNvPr>
          <p:cNvSpPr txBox="1"/>
          <p:nvPr/>
        </p:nvSpPr>
        <p:spPr>
          <a:xfrm>
            <a:off x="1237137" y="1897697"/>
            <a:ext cx="106889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ru-RU" sz="2800" dirty="0"/>
              <a:t>Свои желания нужно исполнять самому, иначе всё может </a:t>
            </a:r>
          </a:p>
          <a:p>
            <a:r>
              <a:rPr lang="ru-RU" sz="2800" dirty="0"/>
              <a:t>пойти не так, как мы ожидаем.</a:t>
            </a:r>
            <a:endParaRPr lang="sl-SI" sz="2800" dirty="0"/>
          </a:p>
        </p:txBody>
      </p:sp>
      <p:sp>
        <p:nvSpPr>
          <p:cNvPr id="5" name="PoljeZBesedilom 4">
            <a:extLst>
              <a:ext uri="{FF2B5EF4-FFF2-40B4-BE49-F238E27FC236}">
                <a16:creationId xmlns:a16="http://schemas.microsoft.com/office/drawing/2014/main" id="{ADA42E26-8E70-4253-94FB-EC3AA87339B5}"/>
              </a:ext>
            </a:extLst>
          </p:cNvPr>
          <p:cNvSpPr txBox="1"/>
          <p:nvPr/>
        </p:nvSpPr>
        <p:spPr>
          <a:xfrm>
            <a:off x="1237137" y="3158039"/>
            <a:ext cx="1096530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ru-RU" sz="2800" dirty="0"/>
              <a:t>Не послушала (заглушила) свою интуицию – не услышала звоночки</a:t>
            </a:r>
          </a:p>
          <a:p>
            <a:r>
              <a:rPr lang="ru-RU" sz="2800" dirty="0"/>
              <a:t>Как в сказке: поверила и доверилась тому, кому не должна была.</a:t>
            </a:r>
            <a:endParaRPr lang="sl-SI" sz="2800" dirty="0"/>
          </a:p>
        </p:txBody>
      </p:sp>
      <p:sp>
        <p:nvSpPr>
          <p:cNvPr id="6" name="PoljeZBesedilom 5">
            <a:extLst>
              <a:ext uri="{FF2B5EF4-FFF2-40B4-BE49-F238E27FC236}">
                <a16:creationId xmlns:a16="http://schemas.microsoft.com/office/drawing/2014/main" id="{C9DD978D-0E99-4E92-BF0F-565E465167F0}"/>
              </a:ext>
            </a:extLst>
          </p:cNvPr>
          <p:cNvSpPr txBox="1"/>
          <p:nvPr/>
        </p:nvSpPr>
        <p:spPr>
          <a:xfrm>
            <a:off x="1237137" y="4450499"/>
            <a:ext cx="1151626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Wingdings" panose="05000000000000000000" pitchFamily="2" charset="2"/>
              <a:buChar char="q"/>
            </a:pPr>
            <a:r>
              <a:rPr lang="ru-RU" sz="2800" dirty="0"/>
              <a:t>Не верила в себя, уступила безнадежности, тоске, безысходности </a:t>
            </a:r>
          </a:p>
          <a:p>
            <a:r>
              <a:rPr lang="ru-RU" sz="2800" dirty="0"/>
              <a:t>–сама не справилась, отказалась от своих сил.</a:t>
            </a:r>
          </a:p>
          <a:p>
            <a:r>
              <a:rPr lang="ru-RU" sz="2800" dirty="0"/>
              <a:t>Добровольно отдала ответственность за свою судьбу в  чужие руки.</a:t>
            </a:r>
          </a:p>
          <a:p>
            <a:r>
              <a:rPr lang="ru-RU" sz="2800" dirty="0"/>
              <a:t>Уступила место кому-то другому, нашла себе Хозяина. </a:t>
            </a:r>
            <a:endParaRPr lang="sl-SI" sz="2800" dirty="0"/>
          </a:p>
        </p:txBody>
      </p:sp>
      <p:sp>
        <p:nvSpPr>
          <p:cNvPr id="8" name="Pravokotnik 7">
            <a:extLst>
              <a:ext uri="{FF2B5EF4-FFF2-40B4-BE49-F238E27FC236}">
                <a16:creationId xmlns:a16="http://schemas.microsoft.com/office/drawing/2014/main" id="{D0E94663-3826-4C57-B1A1-8C569964EC63}"/>
              </a:ext>
            </a:extLst>
          </p:cNvPr>
          <p:cNvSpPr/>
          <p:nvPr/>
        </p:nvSpPr>
        <p:spPr>
          <a:xfrm>
            <a:off x="1237137" y="946092"/>
            <a:ext cx="97177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3 возможные причины/ошибки:</a:t>
            </a:r>
            <a:endParaRPr lang="sl-SI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0" name="Pravokotnik 9">
            <a:extLst>
              <a:ext uri="{FF2B5EF4-FFF2-40B4-BE49-F238E27FC236}">
                <a16:creationId xmlns:a16="http://schemas.microsoft.com/office/drawing/2014/main" id="{FA0046D3-3A42-47CC-8900-0654793D690A}"/>
              </a:ext>
            </a:extLst>
          </p:cNvPr>
          <p:cNvSpPr/>
          <p:nvPr/>
        </p:nvSpPr>
        <p:spPr>
          <a:xfrm>
            <a:off x="-64329" y="-184054"/>
            <a:ext cx="68945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За что наказана Надя? </a:t>
            </a:r>
            <a:endParaRPr lang="sl-SI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44528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jeZBesedilom 2">
            <a:extLst>
              <a:ext uri="{FF2B5EF4-FFF2-40B4-BE49-F238E27FC236}">
                <a16:creationId xmlns:a16="http://schemas.microsoft.com/office/drawing/2014/main" id="{7EC26374-4EC9-4298-9EB9-000B769A8341}"/>
              </a:ext>
            </a:extLst>
          </p:cNvPr>
          <p:cNvSpPr txBox="1"/>
          <p:nvPr/>
        </p:nvSpPr>
        <p:spPr>
          <a:xfrm>
            <a:off x="2037033" y="549500"/>
            <a:ext cx="79575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/>
              <a:t>Будничная жизнь вполне обычных героинь</a:t>
            </a:r>
            <a:endParaRPr lang="sl-SI" sz="3200" dirty="0"/>
          </a:p>
        </p:txBody>
      </p:sp>
      <p:sp>
        <p:nvSpPr>
          <p:cNvPr id="4" name="PoljeZBesedilom 3">
            <a:extLst>
              <a:ext uri="{FF2B5EF4-FFF2-40B4-BE49-F238E27FC236}">
                <a16:creationId xmlns:a16="http://schemas.microsoft.com/office/drawing/2014/main" id="{BC4FB379-7986-43A5-8473-6214B6F86068}"/>
              </a:ext>
            </a:extLst>
          </p:cNvPr>
          <p:cNvSpPr txBox="1"/>
          <p:nvPr/>
        </p:nvSpPr>
        <p:spPr>
          <a:xfrm>
            <a:off x="920124" y="1118221"/>
            <a:ext cx="101913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/>
              <a:t>Ничего </a:t>
            </a:r>
            <a:r>
              <a:rPr lang="ru-RU" sz="3200" b="1" dirty="0"/>
              <a:t>особенного</a:t>
            </a:r>
            <a:r>
              <a:rPr lang="ru-RU" sz="3200" dirty="0"/>
              <a:t>, но за этим скрывается что-то важное</a:t>
            </a:r>
            <a:endParaRPr lang="sl-SI" sz="3200" dirty="0"/>
          </a:p>
        </p:txBody>
      </p:sp>
      <p:sp>
        <p:nvSpPr>
          <p:cNvPr id="7" name="PoljeZBesedilom 6">
            <a:extLst>
              <a:ext uri="{FF2B5EF4-FFF2-40B4-BE49-F238E27FC236}">
                <a16:creationId xmlns:a16="http://schemas.microsoft.com/office/drawing/2014/main" id="{B3FFEFC7-969A-4358-8767-35261926FB57}"/>
              </a:ext>
            </a:extLst>
          </p:cNvPr>
          <p:cNvSpPr txBox="1"/>
          <p:nvPr/>
        </p:nvSpPr>
        <p:spPr>
          <a:xfrm>
            <a:off x="0" y="2194107"/>
            <a:ext cx="6188104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В рутинном событии, к-ое на поверхности,</a:t>
            </a:r>
          </a:p>
          <a:p>
            <a:r>
              <a:rPr lang="ru-RU" sz="2400" dirty="0"/>
              <a:t> умеет найти психологическую травму </a:t>
            </a:r>
          </a:p>
          <a:p>
            <a:r>
              <a:rPr lang="ru-RU" sz="2400" dirty="0"/>
              <a:t>(вещь-символ).</a:t>
            </a:r>
          </a:p>
          <a:p>
            <a:r>
              <a:rPr lang="ru-RU" sz="2400" dirty="0"/>
              <a:t>Переживает, осмысляет и делает </a:t>
            </a:r>
          </a:p>
          <a:p>
            <a:r>
              <a:rPr lang="ru-RU" sz="2400" dirty="0"/>
              <a:t>из этого таблетку добра, урок добра</a:t>
            </a:r>
          </a:p>
          <a:p>
            <a:r>
              <a:rPr lang="ru-RU" sz="2400" dirty="0"/>
              <a:t>Пытается вылечить себя и других, спасти</a:t>
            </a:r>
          </a:p>
          <a:p>
            <a:r>
              <a:rPr lang="ru-RU" sz="2400" dirty="0"/>
              <a:t>Дает ясный ответ (рецепт): КАК НАДО</a:t>
            </a:r>
          </a:p>
          <a:p>
            <a:r>
              <a:rPr lang="ru-RU" sz="2400" dirty="0"/>
              <a:t>Вернуть первоначальную гармонию</a:t>
            </a:r>
          </a:p>
          <a:p>
            <a:r>
              <a:rPr lang="ru-RU" sz="2400" dirty="0"/>
              <a:t>Позитивный взгляд:  все было/будет хорошо, </a:t>
            </a:r>
          </a:p>
          <a:p>
            <a:r>
              <a:rPr lang="ru-RU" sz="2400" dirty="0"/>
              <a:t>если мы сами не делаем ошибок.</a:t>
            </a:r>
          </a:p>
          <a:p>
            <a:r>
              <a:rPr lang="ru-RU" sz="2400" dirty="0"/>
              <a:t>Всё принципиально можно поправить.</a:t>
            </a:r>
            <a:endParaRPr lang="sl-SI" sz="2400" dirty="0"/>
          </a:p>
        </p:txBody>
      </p:sp>
      <p:sp>
        <p:nvSpPr>
          <p:cNvPr id="8" name="PoljeZBesedilom 7">
            <a:extLst>
              <a:ext uri="{FF2B5EF4-FFF2-40B4-BE49-F238E27FC236}">
                <a16:creationId xmlns:a16="http://schemas.microsoft.com/office/drawing/2014/main" id="{0BFDD0A9-6F41-445A-8AB7-244671F98388}"/>
              </a:ext>
            </a:extLst>
          </p:cNvPr>
          <p:cNvSpPr txBox="1"/>
          <p:nvPr/>
        </p:nvSpPr>
        <p:spPr>
          <a:xfrm>
            <a:off x="5843588" y="2302919"/>
            <a:ext cx="644212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Больше история, из к-ой нужно самостоятельно извлечь уроки, делать выводы. Уроки и выводы могут быть разные.</a:t>
            </a:r>
          </a:p>
          <a:p>
            <a:r>
              <a:rPr lang="ru-RU" sz="2400" dirty="0"/>
              <a:t>Задача </a:t>
            </a:r>
            <a:r>
              <a:rPr lang="ru-RU" sz="2400" b="1" dirty="0"/>
              <a:t>предупредить.</a:t>
            </a:r>
          </a:p>
          <a:p>
            <a:r>
              <a:rPr lang="ru-RU" sz="2400" dirty="0"/>
              <a:t>Мрачный взгляд на мир: мир враждебен, опасен, полон неожиданностей, постоянно проверяет на прочность, готовит жесткие эксперименты.</a:t>
            </a:r>
          </a:p>
          <a:p>
            <a:r>
              <a:rPr lang="ru-RU" sz="2400" dirty="0"/>
              <a:t>Окружающие – странные, они перерождаются, ненадежные. Ясного ответа/рецепта, как Савельева она не дает.     ОТКРЫТЫЙ ФИНАЛ</a:t>
            </a:r>
            <a:endParaRPr lang="sl-SI" sz="2400" dirty="0"/>
          </a:p>
        </p:txBody>
      </p:sp>
      <p:sp>
        <p:nvSpPr>
          <p:cNvPr id="9" name="Pravokotnik 8">
            <a:extLst>
              <a:ext uri="{FF2B5EF4-FFF2-40B4-BE49-F238E27FC236}">
                <a16:creationId xmlns:a16="http://schemas.microsoft.com/office/drawing/2014/main" id="{02C22865-9CA9-44E8-A392-F8A4F11D66B4}"/>
              </a:ext>
            </a:extLst>
          </p:cNvPr>
          <p:cNvSpPr/>
          <p:nvPr/>
        </p:nvSpPr>
        <p:spPr>
          <a:xfrm>
            <a:off x="138498" y="1541293"/>
            <a:ext cx="33121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Савельева</a:t>
            </a:r>
            <a:endParaRPr lang="sl-SI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10" name="Pravokotnik 9">
            <a:extLst>
              <a:ext uri="{FF2B5EF4-FFF2-40B4-BE49-F238E27FC236}">
                <a16:creationId xmlns:a16="http://schemas.microsoft.com/office/drawing/2014/main" id="{72D0DDB3-296A-4004-BA8E-3477899BFEB3}"/>
              </a:ext>
            </a:extLst>
          </p:cNvPr>
          <p:cNvSpPr/>
          <p:nvPr/>
        </p:nvSpPr>
        <p:spPr>
          <a:xfrm>
            <a:off x="5531933" y="1541293"/>
            <a:ext cx="31965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Малахова</a:t>
            </a:r>
            <a:endParaRPr lang="sl-SI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11" name="Pravokotnik 10">
            <a:extLst>
              <a:ext uri="{FF2B5EF4-FFF2-40B4-BE49-F238E27FC236}">
                <a16:creationId xmlns:a16="http://schemas.microsoft.com/office/drawing/2014/main" id="{20F738B1-0350-49DF-A006-802D16040997}"/>
              </a:ext>
            </a:extLst>
          </p:cNvPr>
          <p:cNvSpPr/>
          <p:nvPr/>
        </p:nvSpPr>
        <p:spPr>
          <a:xfrm>
            <a:off x="3094854" y="-19221"/>
            <a:ext cx="5229225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Финальное сравнение</a:t>
            </a:r>
            <a:endParaRPr lang="sl-SI" sz="36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18579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  <p:bldP spid="8" grpId="0"/>
      <p:bldP spid="9" grpId="0"/>
      <p:bldP spid="10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8B6C8D0-EB84-4925-B05F-29D832EDA9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918" y="147896"/>
            <a:ext cx="10058400" cy="702303"/>
          </a:xfrm>
        </p:spPr>
        <p:txBody>
          <a:bodyPr>
            <a:normAutofit fontScale="90000"/>
          </a:bodyPr>
          <a:lstStyle/>
          <a:p>
            <a:r>
              <a:rPr lang="ru-RU" sz="3200" b="1" dirty="0"/>
              <a:t>Контрольные вопросы для обсуждения  при подготовке к экзамену (устные вопросы + сочинение)</a:t>
            </a:r>
            <a:endParaRPr lang="sl-SI" sz="3200" b="1" dirty="0"/>
          </a:p>
        </p:txBody>
      </p:sp>
      <p:sp>
        <p:nvSpPr>
          <p:cNvPr id="5" name="Pravokotnik 4">
            <a:extLst>
              <a:ext uri="{FF2B5EF4-FFF2-40B4-BE49-F238E27FC236}">
                <a16:creationId xmlns:a16="http://schemas.microsoft.com/office/drawing/2014/main" id="{91000AAC-70A3-49F5-B10D-A9DB58178B8C}"/>
              </a:ext>
            </a:extLst>
          </p:cNvPr>
          <p:cNvSpPr/>
          <p:nvPr/>
        </p:nvSpPr>
        <p:spPr>
          <a:xfrm>
            <a:off x="342900" y="1442869"/>
            <a:ext cx="11849100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/>
              <a:t>1. Что любила готовить бабушка</a:t>
            </a:r>
          </a:p>
          <a:p>
            <a:endParaRPr lang="ru-RU" sz="2400" dirty="0"/>
          </a:p>
          <a:p>
            <a:r>
              <a:rPr lang="ru-RU" sz="2400" dirty="0"/>
              <a:t>Какие блюда готовила бабушка (бутерброд, щи, окрошка)?</a:t>
            </a:r>
          </a:p>
          <a:p>
            <a:r>
              <a:rPr lang="ru-RU" sz="2400" dirty="0"/>
              <a:t>Как Оля описывает эти блюда? </a:t>
            </a:r>
          </a:p>
          <a:p>
            <a:r>
              <a:rPr lang="ru-RU" sz="2400" dirty="0"/>
              <a:t>(тёплые, яркие цвета, прилагательные – </a:t>
            </a:r>
            <a:r>
              <a:rPr lang="ru-RU" sz="2400" b="1" dirty="0"/>
              <a:t>божественный, радужный (радуга), солнечный</a:t>
            </a:r>
            <a:r>
              <a:rPr lang="ru-RU" sz="2400" dirty="0"/>
              <a:t>)</a:t>
            </a:r>
          </a:p>
          <a:p>
            <a:r>
              <a:rPr lang="ru-RU" sz="2400" dirty="0"/>
              <a:t>Почему блюда были такими вкусными? </a:t>
            </a:r>
          </a:p>
          <a:p>
            <a:r>
              <a:rPr lang="ru-RU" sz="2400" dirty="0"/>
              <a:t>Почему это воспоминания важны? Что они говорят об отношениях в семье? </a:t>
            </a:r>
          </a:p>
        </p:txBody>
      </p:sp>
      <p:sp>
        <p:nvSpPr>
          <p:cNvPr id="6" name="Pravokotnik 5">
            <a:extLst>
              <a:ext uri="{FF2B5EF4-FFF2-40B4-BE49-F238E27FC236}">
                <a16:creationId xmlns:a16="http://schemas.microsoft.com/office/drawing/2014/main" id="{E743E185-BFE5-4599-9318-808ED80CDAC1}"/>
              </a:ext>
            </a:extLst>
          </p:cNvPr>
          <p:cNvSpPr/>
          <p:nvPr/>
        </p:nvSpPr>
        <p:spPr>
          <a:xfrm>
            <a:off x="1604645" y="4169761"/>
            <a:ext cx="10446385" cy="1631216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r>
              <a:rPr lang="ru-RU" sz="2500" dirty="0"/>
              <a:t>Еда бабушки была вкусной не только из-за продуктов или рецептов, а потому что в ней была (выражалась) любовь, теплота и забота. То, что давало первое удовольствие, счастье, семейное тепло. То, что делает семью семьёй. </a:t>
            </a:r>
            <a:endParaRPr lang="sl-SI" sz="2500" dirty="0"/>
          </a:p>
        </p:txBody>
      </p:sp>
      <p:pic>
        <p:nvPicPr>
          <p:cNvPr id="10" name="Grafika 9" descr="Zadetek v polno">
            <a:extLst>
              <a:ext uri="{FF2B5EF4-FFF2-40B4-BE49-F238E27FC236}">
                <a16:creationId xmlns:a16="http://schemas.microsoft.com/office/drawing/2014/main" id="{B989F2C7-08E2-4A64-88C0-71B9ADE722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4980" y="4439269"/>
            <a:ext cx="914400" cy="914400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52B3E7B7-DF96-4B52-A28D-BE365DCD2A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2041">
            <a:off x="7904220" y="310221"/>
            <a:ext cx="1672626" cy="167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72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avokotnik 2">
            <a:extLst>
              <a:ext uri="{FF2B5EF4-FFF2-40B4-BE49-F238E27FC236}">
                <a16:creationId xmlns:a16="http://schemas.microsoft.com/office/drawing/2014/main" id="{50933BA5-58A8-46D2-B137-E16A6D4F3DD0}"/>
              </a:ext>
            </a:extLst>
          </p:cNvPr>
          <p:cNvSpPr/>
          <p:nvPr/>
        </p:nvSpPr>
        <p:spPr>
          <a:xfrm>
            <a:off x="139700" y="1203796"/>
            <a:ext cx="119126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/>
              <a:t>2. Как повлиала на жизнь девочек бабушкина болезнь? </a:t>
            </a:r>
          </a:p>
          <a:p>
            <a:endParaRPr lang="ru-RU" sz="2800" dirty="0"/>
          </a:p>
          <a:p>
            <a:r>
              <a:rPr lang="ru-RU" sz="2800" dirty="0"/>
              <a:t>Что делали девочка и её сестра дома, пока бабушка болела?</a:t>
            </a:r>
          </a:p>
          <a:p>
            <a:r>
              <a:rPr lang="ru-RU" sz="2800" dirty="0"/>
              <a:t>Почему им было трудно? Как они справлялись?</a:t>
            </a:r>
            <a:br>
              <a:rPr lang="ru-RU" sz="2800" dirty="0"/>
            </a:br>
            <a:endParaRPr lang="ru-RU" sz="2800" dirty="0">
              <a:highlight>
                <a:srgbClr val="FFFF00"/>
              </a:highlight>
            </a:endParaRPr>
          </a:p>
        </p:txBody>
      </p:sp>
      <p:sp>
        <p:nvSpPr>
          <p:cNvPr id="6" name="Pravokotnik 5">
            <a:extLst>
              <a:ext uri="{FF2B5EF4-FFF2-40B4-BE49-F238E27FC236}">
                <a16:creationId xmlns:a16="http://schemas.microsoft.com/office/drawing/2014/main" id="{DE96BC3D-88BE-4F1C-8B20-07CA608FF47A}"/>
              </a:ext>
            </a:extLst>
          </p:cNvPr>
          <p:cNvSpPr/>
          <p:nvPr/>
        </p:nvSpPr>
        <p:spPr>
          <a:xfrm>
            <a:off x="944880" y="3166324"/>
            <a:ext cx="10716260" cy="2677656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r>
              <a:rPr lang="ru-RU" sz="2400" dirty="0"/>
              <a:t>Забота о близких требует усилий, ответственности, умение отказаться от своих желаний, но она же делает человека более взрослым и ответственным.</a:t>
            </a:r>
          </a:p>
          <a:p>
            <a:r>
              <a:rPr lang="ru-RU" sz="2400" dirty="0"/>
              <a:t>ТЯЖЕЛАЯ БОЛЕЗНЬ – метафора взросления, которое довольно болезненно само по себе. в особенно трудных обстоятельствах. Так мы узнаем </a:t>
            </a:r>
            <a:r>
              <a:rPr lang="ru-RU" sz="2400" b="1" dirty="0"/>
              <a:t>истинную цену </a:t>
            </a:r>
            <a:r>
              <a:rPr lang="ru-RU" sz="2400" dirty="0"/>
              <a:t>многих вещей, пробуем их на вкус, «на зубок» = это и есть взросление.</a:t>
            </a:r>
          </a:p>
          <a:p>
            <a:r>
              <a:rPr lang="ru-RU" sz="2400" dirty="0"/>
              <a:t>ИСПЫТАНИЯ, СЛОЖНОСТИ делают человека взрослым, хоть это и нелегко. </a:t>
            </a:r>
            <a:r>
              <a:rPr lang="ru-RU" sz="2400" dirty="0">
                <a:highlight>
                  <a:srgbClr val="FFFF00"/>
                </a:highlight>
              </a:rPr>
              <a:t>Тысяча маленьких каждодневных шагов, маленьких самопожертвований</a:t>
            </a:r>
          </a:p>
        </p:txBody>
      </p:sp>
      <p:pic>
        <p:nvPicPr>
          <p:cNvPr id="7" name="Grafika 6" descr="Zadetek v polno">
            <a:extLst>
              <a:ext uri="{FF2B5EF4-FFF2-40B4-BE49-F238E27FC236}">
                <a16:creationId xmlns:a16="http://schemas.microsoft.com/office/drawing/2014/main" id="{71E98CB5-3253-4EE0-B6C7-81424EC94C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9700" y="3863286"/>
            <a:ext cx="914400" cy="914400"/>
          </a:xfrm>
          <a:prstGeom prst="rect">
            <a:avLst/>
          </a:prstGeom>
        </p:spPr>
      </p:pic>
      <p:sp>
        <p:nvSpPr>
          <p:cNvPr id="10" name="Naslov 1">
            <a:extLst>
              <a:ext uri="{FF2B5EF4-FFF2-40B4-BE49-F238E27FC236}">
                <a16:creationId xmlns:a16="http://schemas.microsoft.com/office/drawing/2014/main" id="{365836AC-B67F-4960-AB14-D31DA4AA39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2242" y="206300"/>
            <a:ext cx="10058400" cy="702303"/>
          </a:xfrm>
        </p:spPr>
        <p:txBody>
          <a:bodyPr>
            <a:normAutofit fontScale="90000"/>
          </a:bodyPr>
          <a:lstStyle/>
          <a:p>
            <a:r>
              <a:rPr lang="ru-RU" sz="3200" b="1" dirty="0"/>
              <a:t>Контрольные вопросы для обсуждения  при подготовке к экзамену (устные вопросы + сочинение)</a:t>
            </a:r>
            <a:endParaRPr lang="sl-SI" sz="3200" b="1" dirty="0"/>
          </a:p>
        </p:txBody>
      </p:sp>
      <p:pic>
        <p:nvPicPr>
          <p:cNvPr id="12" name="Slika 11">
            <a:extLst>
              <a:ext uri="{FF2B5EF4-FFF2-40B4-BE49-F238E27FC236}">
                <a16:creationId xmlns:a16="http://schemas.microsoft.com/office/drawing/2014/main" id="{52219F7C-DC3E-47B5-8D7E-26809A1BE7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2041">
            <a:off x="9760138" y="478702"/>
            <a:ext cx="1529432" cy="1529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538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avokotnik 4">
            <a:extLst>
              <a:ext uri="{FF2B5EF4-FFF2-40B4-BE49-F238E27FC236}">
                <a16:creationId xmlns:a16="http://schemas.microsoft.com/office/drawing/2014/main" id="{7CA5B1A6-6EF9-4E2E-8A66-D3BB8EE66F09}"/>
              </a:ext>
            </a:extLst>
          </p:cNvPr>
          <p:cNvSpPr/>
          <p:nvPr/>
        </p:nvSpPr>
        <p:spPr>
          <a:xfrm>
            <a:off x="477815" y="1294529"/>
            <a:ext cx="1205230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/>
              <a:t>3. </a:t>
            </a:r>
            <a:r>
              <a:rPr lang="ru-RU" sz="2800" b="1" i="1" dirty="0"/>
              <a:t>Тот </a:t>
            </a:r>
            <a:r>
              <a:rPr lang="ru-RU" sz="2800" b="1" dirty="0"/>
              <a:t>день, прогулка с Сашей и бабушка</a:t>
            </a:r>
          </a:p>
          <a:p>
            <a:endParaRPr lang="ru-RU" sz="2800" dirty="0"/>
          </a:p>
          <a:p>
            <a:r>
              <a:rPr lang="ru-RU" sz="2400" dirty="0"/>
              <a:t>Кто такой Саша и как он относился к девочке?</a:t>
            </a:r>
          </a:p>
          <a:p>
            <a:r>
              <a:rPr lang="ru-RU" sz="2400" dirty="0"/>
              <a:t>Почему ей было так трудно отказаться от прогулки с ним, а не остаться с бабушкой?</a:t>
            </a:r>
          </a:p>
          <a:p>
            <a:r>
              <a:rPr lang="ru-RU" sz="2400" dirty="0"/>
              <a:t>Что она чувствовала, когда ушла гулять, а бабушка её звала?</a:t>
            </a:r>
          </a:p>
          <a:p>
            <a:r>
              <a:rPr lang="ru-RU" sz="2400" dirty="0"/>
              <a:t>Можно ли поступок Оли назвать </a:t>
            </a:r>
            <a:r>
              <a:rPr lang="ru-RU" sz="2400" b="1" dirty="0"/>
              <a:t>предательством</a:t>
            </a:r>
            <a:r>
              <a:rPr lang="ru-RU" sz="2400" dirty="0"/>
              <a:t>? Почему? Как вы понимаете это слово? </a:t>
            </a:r>
            <a:endParaRPr lang="ru-RU" sz="2800" dirty="0"/>
          </a:p>
        </p:txBody>
      </p:sp>
      <p:sp>
        <p:nvSpPr>
          <p:cNvPr id="8" name="Naslov 1">
            <a:extLst>
              <a:ext uri="{FF2B5EF4-FFF2-40B4-BE49-F238E27FC236}">
                <a16:creationId xmlns:a16="http://schemas.microsoft.com/office/drawing/2014/main" id="{5ACBD945-F592-456B-BA2F-8051C4ABD5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900" y="113359"/>
            <a:ext cx="10058400" cy="702303"/>
          </a:xfrm>
        </p:spPr>
        <p:txBody>
          <a:bodyPr>
            <a:normAutofit fontScale="90000"/>
          </a:bodyPr>
          <a:lstStyle/>
          <a:p>
            <a:r>
              <a:rPr lang="ru-RU" sz="3200" b="1" dirty="0"/>
              <a:t>Контрольные вопросы для обсуждения  при подготовке к экзамену (устные вопросы + сочинение)</a:t>
            </a:r>
            <a:endParaRPr lang="sl-SI" sz="3200" b="1" dirty="0"/>
          </a:p>
        </p:txBody>
      </p:sp>
      <p:sp>
        <p:nvSpPr>
          <p:cNvPr id="9" name="Pravokotnik 8">
            <a:extLst>
              <a:ext uri="{FF2B5EF4-FFF2-40B4-BE49-F238E27FC236}">
                <a16:creationId xmlns:a16="http://schemas.microsoft.com/office/drawing/2014/main" id="{8453D87B-D0B1-4D21-AB8F-42A73DF2AE9A}"/>
              </a:ext>
            </a:extLst>
          </p:cNvPr>
          <p:cNvSpPr/>
          <p:nvPr/>
        </p:nvSpPr>
        <p:spPr>
          <a:xfrm>
            <a:off x="1360852" y="3833509"/>
            <a:ext cx="10564448" cy="1815882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r>
              <a:rPr lang="ru-RU" sz="2800" dirty="0"/>
              <a:t>Все мы иногда совершаем ошибки, но именно они учат нас понимать, подсвечивают, что </a:t>
            </a:r>
            <a:r>
              <a:rPr lang="ru-RU" sz="2800" dirty="0">
                <a:highlight>
                  <a:srgbClr val="FFFF00"/>
                </a:highlight>
              </a:rPr>
              <a:t>для нас </a:t>
            </a:r>
            <a:r>
              <a:rPr lang="ru-RU" sz="2800" dirty="0"/>
              <a:t>по-настоящему важно:</a:t>
            </a:r>
          </a:p>
          <a:p>
            <a:r>
              <a:rPr lang="ru-RU" sz="2800" dirty="0"/>
              <a:t>что важно, а что ещё важнее (прочувствовать на себе, «взвесить» на весах ).</a:t>
            </a:r>
          </a:p>
        </p:txBody>
      </p:sp>
      <p:pic>
        <p:nvPicPr>
          <p:cNvPr id="10" name="Grafika 9" descr="Zadetek v polno">
            <a:extLst>
              <a:ext uri="{FF2B5EF4-FFF2-40B4-BE49-F238E27FC236}">
                <a16:creationId xmlns:a16="http://schemas.microsoft.com/office/drawing/2014/main" id="{F38B324F-F52B-44FE-A763-2C9AB6C9AE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9700" y="4042950"/>
            <a:ext cx="914400" cy="914400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7C66467B-456C-4B46-9AC6-DB13E59AAC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2041">
            <a:off x="8934030" y="218781"/>
            <a:ext cx="1672626" cy="167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479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8B6C8D0-EB84-4925-B05F-29D832EDA9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876" y="186116"/>
            <a:ext cx="10058400" cy="702303"/>
          </a:xfrm>
        </p:spPr>
        <p:txBody>
          <a:bodyPr>
            <a:normAutofit fontScale="90000"/>
          </a:bodyPr>
          <a:lstStyle/>
          <a:p>
            <a:r>
              <a:rPr lang="ru-RU" sz="3200" b="1" dirty="0"/>
              <a:t>Список контрольных вопросов для подготовки к экзамену</a:t>
            </a:r>
            <a:br>
              <a:rPr lang="ru-RU" sz="3200" b="1" dirty="0"/>
            </a:br>
            <a:r>
              <a:rPr lang="ru-RU" sz="3200" b="1" dirty="0"/>
              <a:t>(устные вопросы + сочинение)</a:t>
            </a:r>
            <a:endParaRPr lang="sl-SI" sz="3200" b="1" dirty="0"/>
          </a:p>
        </p:txBody>
      </p:sp>
      <p:sp>
        <p:nvSpPr>
          <p:cNvPr id="3" name="Pravokotnik 2">
            <a:extLst>
              <a:ext uri="{FF2B5EF4-FFF2-40B4-BE49-F238E27FC236}">
                <a16:creationId xmlns:a16="http://schemas.microsoft.com/office/drawing/2014/main" id="{50CEC814-6D2E-406C-B9F6-2DF0FAC8DF09}"/>
              </a:ext>
            </a:extLst>
          </p:cNvPr>
          <p:cNvSpPr/>
          <p:nvPr/>
        </p:nvSpPr>
        <p:spPr>
          <a:xfrm>
            <a:off x="597876" y="1195909"/>
            <a:ext cx="1081942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4. Роль бабушки в жизни Оли</a:t>
            </a:r>
          </a:p>
          <a:p>
            <a:endParaRPr lang="ru-RU" sz="2400" b="1" dirty="0"/>
          </a:p>
          <a:p>
            <a:r>
              <a:rPr lang="ru-RU" sz="2400" dirty="0"/>
              <a:t>Кем была бабушка для главной героини?</a:t>
            </a:r>
          </a:p>
          <a:p>
            <a:r>
              <a:rPr lang="ru-RU" sz="2400" dirty="0"/>
              <a:t>Что она умела? Как её описывает героиня? </a:t>
            </a:r>
            <a:r>
              <a:rPr lang="ru-RU" sz="2400" dirty="0">
                <a:solidFill>
                  <a:srgbClr val="FF0000"/>
                </a:solidFill>
              </a:rPr>
              <a:t>(умела всё. Глава семьи. Центр семьи. Любила дедушку настолько, что он был смыслом её жизни. ...)</a:t>
            </a:r>
          </a:p>
          <a:p>
            <a:r>
              <a:rPr lang="ru-RU" sz="2400" dirty="0"/>
              <a:t>Какие воспоминания о ней самые тёплые?</a:t>
            </a:r>
          </a:p>
          <a:p>
            <a:r>
              <a:rPr lang="ru-RU" sz="2400" dirty="0"/>
              <a:t>Как изменилась жизнь, когда бабушка заболела?</a:t>
            </a:r>
          </a:p>
          <a:p>
            <a:r>
              <a:rPr lang="ru-RU" sz="2400" dirty="0"/>
              <a:t>Как вы думаете, чему бабушка научила внучку?</a:t>
            </a:r>
          </a:p>
        </p:txBody>
      </p:sp>
      <p:sp>
        <p:nvSpPr>
          <p:cNvPr id="6" name="Pravokotnik 5">
            <a:extLst>
              <a:ext uri="{FF2B5EF4-FFF2-40B4-BE49-F238E27FC236}">
                <a16:creationId xmlns:a16="http://schemas.microsoft.com/office/drawing/2014/main" id="{2F82AAEE-E649-4E51-8385-C307A8545F3A}"/>
              </a:ext>
            </a:extLst>
          </p:cNvPr>
          <p:cNvSpPr/>
          <p:nvPr/>
        </p:nvSpPr>
        <p:spPr>
          <a:xfrm>
            <a:off x="1630680" y="4386997"/>
            <a:ext cx="10073640" cy="1631216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r>
              <a:rPr lang="ru-RU" sz="2500" dirty="0"/>
              <a:t>Бабушка была и осталась очень важным человеком в жизни героини. </a:t>
            </a:r>
          </a:p>
          <a:p>
            <a:r>
              <a:rPr lang="ru-RU" sz="2500" dirty="0"/>
              <a:t>Человеком, который на первые 12 лет заменил ей маму.</a:t>
            </a:r>
          </a:p>
          <a:p>
            <a:r>
              <a:rPr lang="ru-RU" sz="2500" dirty="0"/>
              <a:t>Бабушка готовила простые, но вкусные блюда, она была центром семьи, учила внучку доброте и заботе. </a:t>
            </a:r>
            <a:endParaRPr lang="sl-SI" sz="2500" dirty="0"/>
          </a:p>
        </p:txBody>
      </p:sp>
      <p:pic>
        <p:nvPicPr>
          <p:cNvPr id="7" name="Grafika 6" descr="Zadetek v polno">
            <a:extLst>
              <a:ext uri="{FF2B5EF4-FFF2-40B4-BE49-F238E27FC236}">
                <a16:creationId xmlns:a16="http://schemas.microsoft.com/office/drawing/2014/main" id="{DA7019AE-A0AF-4063-9F58-AEC3CBE48F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7680" y="4745405"/>
            <a:ext cx="914400" cy="914400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58D55968-DA9E-43E8-8C61-36AA806585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2041">
            <a:off x="9120461" y="359596"/>
            <a:ext cx="1672626" cy="167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973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8B6C8D0-EB84-4925-B05F-29D832EDA9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964" y="264749"/>
            <a:ext cx="10058400" cy="702303"/>
          </a:xfrm>
        </p:spPr>
        <p:txBody>
          <a:bodyPr>
            <a:normAutofit fontScale="90000"/>
          </a:bodyPr>
          <a:lstStyle/>
          <a:p>
            <a:r>
              <a:rPr lang="ru-RU" sz="3200" b="1" dirty="0"/>
              <a:t>Контрольные вопросы при подготовке к экзамену</a:t>
            </a:r>
            <a:br>
              <a:rPr lang="ru-RU" sz="3200" b="1" dirty="0"/>
            </a:br>
            <a:r>
              <a:rPr lang="ru-RU" sz="3200" b="1" dirty="0"/>
              <a:t>(устные вопросы + сочинение)</a:t>
            </a:r>
            <a:endParaRPr lang="sl-SI" sz="3200" b="1" dirty="0"/>
          </a:p>
        </p:txBody>
      </p:sp>
      <p:sp>
        <p:nvSpPr>
          <p:cNvPr id="3" name="Pravokotnik 2">
            <a:extLst>
              <a:ext uri="{FF2B5EF4-FFF2-40B4-BE49-F238E27FC236}">
                <a16:creationId xmlns:a16="http://schemas.microsoft.com/office/drawing/2014/main" id="{50CEC814-6D2E-406C-B9F6-2DF0FAC8DF09}"/>
              </a:ext>
            </a:extLst>
          </p:cNvPr>
          <p:cNvSpPr/>
          <p:nvPr/>
        </p:nvSpPr>
        <p:spPr>
          <a:xfrm>
            <a:off x="1090060" y="1231801"/>
            <a:ext cx="10350500" cy="3647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/>
              <a:t>5. Первое чувство </a:t>
            </a:r>
          </a:p>
          <a:p>
            <a:endParaRPr lang="ru-RU" sz="2500" dirty="0"/>
          </a:p>
          <a:p>
            <a:r>
              <a:rPr lang="ru-RU" sz="2500" dirty="0"/>
              <a:t>Кто такой Саша?</a:t>
            </a:r>
          </a:p>
          <a:p>
            <a:r>
              <a:rPr lang="ru-RU" sz="2500" dirty="0"/>
              <a:t>Как вы думаете, почему он выбрал именно главную героиню? </a:t>
            </a:r>
          </a:p>
          <a:p>
            <a:r>
              <a:rPr lang="ru-RU" sz="2500" dirty="0"/>
              <a:t>Что она чувствовала рядом с ним?</a:t>
            </a:r>
          </a:p>
          <a:p>
            <a:r>
              <a:rPr lang="ru-RU" sz="2500" dirty="0"/>
              <a:t>Было ли их общение лёгким?</a:t>
            </a:r>
          </a:p>
          <a:p>
            <a:r>
              <a:rPr lang="ru-RU" sz="2500" dirty="0"/>
              <a:t>Почему встреча с Сашей стала для неё важной?</a:t>
            </a:r>
          </a:p>
          <a:p>
            <a:r>
              <a:rPr lang="ru-RU" sz="2500" dirty="0"/>
              <a:t>Как это изменило её взгляд на себя?</a:t>
            </a:r>
          </a:p>
          <a:p>
            <a:endParaRPr lang="ru-RU" sz="2800" dirty="0"/>
          </a:p>
        </p:txBody>
      </p:sp>
      <p:sp>
        <p:nvSpPr>
          <p:cNvPr id="7" name="Pravokotnik 6">
            <a:extLst>
              <a:ext uri="{FF2B5EF4-FFF2-40B4-BE49-F238E27FC236}">
                <a16:creationId xmlns:a16="http://schemas.microsoft.com/office/drawing/2014/main" id="{169BC045-7A69-477B-9046-4C21CFED94F7}"/>
              </a:ext>
            </a:extLst>
          </p:cNvPr>
          <p:cNvSpPr/>
          <p:nvPr/>
        </p:nvSpPr>
        <p:spPr>
          <a:xfrm>
            <a:off x="2247900" y="4491795"/>
            <a:ext cx="9448800" cy="1246495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r>
              <a:rPr lang="ru-RU" sz="2500" dirty="0"/>
              <a:t>Первая любовь делает человека другим: он начинает видеть себя в новом свете. Героиня впервые почувствовала, что может быть красивой и нужной. Такое чувство остаётся в памяти на всю жизнь.</a:t>
            </a:r>
            <a:endParaRPr lang="sl-SI" sz="2500" dirty="0"/>
          </a:p>
        </p:txBody>
      </p:sp>
      <p:pic>
        <p:nvPicPr>
          <p:cNvPr id="8" name="Grafika 7" descr="Zadetek v polno">
            <a:extLst>
              <a:ext uri="{FF2B5EF4-FFF2-40B4-BE49-F238E27FC236}">
                <a16:creationId xmlns:a16="http://schemas.microsoft.com/office/drawing/2014/main" id="{A4606B5E-2B05-48B4-80A8-C1286AD97E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7400" y="4657842"/>
            <a:ext cx="914400" cy="914400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116AE570-5962-457D-B6C5-136FBABE99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2041">
            <a:off x="9262503" y="297907"/>
            <a:ext cx="1672626" cy="167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341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8B6C8D0-EB84-4925-B05F-29D832EDA9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0" y="88592"/>
            <a:ext cx="10058400" cy="702303"/>
          </a:xfrm>
        </p:spPr>
        <p:txBody>
          <a:bodyPr>
            <a:normAutofit fontScale="90000"/>
          </a:bodyPr>
          <a:lstStyle/>
          <a:p>
            <a:r>
              <a:rPr lang="ru-RU" sz="3200" b="1" dirty="0"/>
              <a:t>Контрольные вопросы для подготовки к экзамену</a:t>
            </a:r>
            <a:br>
              <a:rPr lang="ru-RU" sz="3200" b="1" dirty="0"/>
            </a:br>
            <a:r>
              <a:rPr lang="ru-RU" sz="3200" b="1" dirty="0"/>
              <a:t>(устные вопросы + сочинение)</a:t>
            </a:r>
            <a:endParaRPr lang="sl-SI" sz="3200" b="1" dirty="0"/>
          </a:p>
        </p:txBody>
      </p:sp>
      <p:sp>
        <p:nvSpPr>
          <p:cNvPr id="3" name="Pravokotnik 2">
            <a:extLst>
              <a:ext uri="{FF2B5EF4-FFF2-40B4-BE49-F238E27FC236}">
                <a16:creationId xmlns:a16="http://schemas.microsoft.com/office/drawing/2014/main" id="{50CEC814-6D2E-406C-B9F6-2DF0FAC8DF09}"/>
              </a:ext>
            </a:extLst>
          </p:cNvPr>
          <p:cNvSpPr/>
          <p:nvPr/>
        </p:nvSpPr>
        <p:spPr>
          <a:xfrm>
            <a:off x="444500" y="1255352"/>
            <a:ext cx="117475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/>
              <a:t>6. Выбор между </a:t>
            </a:r>
            <a:r>
              <a:rPr lang="ru-RU" sz="2800" b="1" i="1" dirty="0"/>
              <a:t>хочу</a:t>
            </a:r>
            <a:r>
              <a:rPr lang="ru-RU" sz="2800" b="1" dirty="0"/>
              <a:t> и </a:t>
            </a:r>
            <a:r>
              <a:rPr lang="ru-RU" sz="2800" b="1" i="1" dirty="0"/>
              <a:t>надо</a:t>
            </a:r>
          </a:p>
          <a:p>
            <a:endParaRPr lang="ru-RU" sz="2800" b="1" dirty="0"/>
          </a:p>
          <a:p>
            <a:r>
              <a:rPr lang="ru-RU" sz="2400" dirty="0"/>
              <a:t>Что должна была сделать девочка, когда бабушка её позвала?</a:t>
            </a:r>
          </a:p>
          <a:p>
            <a:r>
              <a:rPr lang="ru-RU" sz="2400" dirty="0"/>
              <a:t>Почему она всё же ушла гулять?</a:t>
            </a:r>
          </a:p>
          <a:p>
            <a:r>
              <a:rPr lang="ru-RU" sz="2400" dirty="0"/>
              <a:t>Какие чувства она испытывала на прогулке?</a:t>
            </a:r>
          </a:p>
          <a:p>
            <a:r>
              <a:rPr lang="ru-RU" sz="2400" dirty="0"/>
              <a:t>О чём переживала всё это время?</a:t>
            </a:r>
          </a:p>
          <a:p>
            <a:r>
              <a:rPr lang="ru-RU" sz="2400" dirty="0"/>
              <a:t>Как она оценивает свой поступок спустя годы?</a:t>
            </a:r>
          </a:p>
          <a:p>
            <a:r>
              <a:rPr lang="ru-RU" sz="2400" dirty="0"/>
              <a:t>Что для Оли оказалось важнее: радость для себя или помощь близкому?</a:t>
            </a:r>
          </a:p>
        </p:txBody>
      </p:sp>
      <p:sp>
        <p:nvSpPr>
          <p:cNvPr id="5" name="Pravokotnik 4">
            <a:extLst>
              <a:ext uri="{FF2B5EF4-FFF2-40B4-BE49-F238E27FC236}">
                <a16:creationId xmlns:a16="http://schemas.microsoft.com/office/drawing/2014/main" id="{5A1C78EA-FF01-4204-942C-C2219151E0B6}"/>
              </a:ext>
            </a:extLst>
          </p:cNvPr>
          <p:cNvSpPr/>
          <p:nvPr/>
        </p:nvSpPr>
        <p:spPr>
          <a:xfrm>
            <a:off x="2336899" y="4787040"/>
            <a:ext cx="9784080" cy="1631216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r>
              <a:rPr lang="ru-RU" sz="2500" dirty="0"/>
              <a:t>Как следует из рассказа, для Оли помощь бабушке была (оказалась) важнее, чем первое чувство. Позже она поняла и то, что эта помощь должна быть своевременной. Даже незамеченная никем ошибка, к-ую она сделала в «тот день»,  могла закончиться трагически.</a:t>
            </a:r>
          </a:p>
        </p:txBody>
      </p:sp>
      <p:pic>
        <p:nvPicPr>
          <p:cNvPr id="6" name="Grafika 5" descr="Zadetek v polno">
            <a:extLst>
              <a:ext uri="{FF2B5EF4-FFF2-40B4-BE49-F238E27FC236}">
                <a16:creationId xmlns:a16="http://schemas.microsoft.com/office/drawing/2014/main" id="{C94A771A-379A-421B-8AC8-F9FB5699D8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7280" y="4930646"/>
            <a:ext cx="914400" cy="914400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7123337C-7E1B-4D46-8A0E-B0832FC391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2041">
            <a:off x="9280259" y="186811"/>
            <a:ext cx="1672626" cy="167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703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8B6C8D0-EB84-4925-B05F-29D832EDA9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146" y="115386"/>
            <a:ext cx="10058400" cy="702303"/>
          </a:xfrm>
        </p:spPr>
        <p:txBody>
          <a:bodyPr>
            <a:normAutofit fontScale="90000"/>
          </a:bodyPr>
          <a:lstStyle/>
          <a:p>
            <a:r>
              <a:rPr lang="ru-RU" sz="3200" b="1" dirty="0"/>
              <a:t>Контрольные вопросы для подготовки к экзамену</a:t>
            </a:r>
            <a:br>
              <a:rPr lang="ru-RU" sz="3200" b="1" dirty="0"/>
            </a:br>
            <a:r>
              <a:rPr lang="ru-RU" sz="3200" b="1" dirty="0"/>
              <a:t>(устные вопросы + сочинение)</a:t>
            </a:r>
            <a:endParaRPr lang="sl-SI" sz="3200" b="1" dirty="0"/>
          </a:p>
        </p:txBody>
      </p:sp>
      <p:sp>
        <p:nvSpPr>
          <p:cNvPr id="3" name="Pravokotnik 2">
            <a:extLst>
              <a:ext uri="{FF2B5EF4-FFF2-40B4-BE49-F238E27FC236}">
                <a16:creationId xmlns:a16="http://schemas.microsoft.com/office/drawing/2014/main" id="{50CEC814-6D2E-406C-B9F6-2DF0FAC8DF09}"/>
              </a:ext>
            </a:extLst>
          </p:cNvPr>
          <p:cNvSpPr/>
          <p:nvPr/>
        </p:nvSpPr>
        <p:spPr>
          <a:xfrm>
            <a:off x="330200" y="1183494"/>
            <a:ext cx="1153160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/>
              <a:t>7. Помощь близким - что в этом самое важное?</a:t>
            </a:r>
          </a:p>
          <a:p>
            <a:endParaRPr lang="ru-RU" sz="2800" b="1" dirty="0"/>
          </a:p>
          <a:p>
            <a:r>
              <a:rPr lang="ru-RU" sz="2800" dirty="0"/>
              <a:t>Почему болезнь бабушки была так тяжела?</a:t>
            </a:r>
          </a:p>
          <a:p>
            <a:r>
              <a:rPr lang="ru-RU" sz="2800" dirty="0"/>
              <a:t>В какой момент героиня осознала, что важно помогать вовремя?</a:t>
            </a:r>
          </a:p>
          <a:p>
            <a:r>
              <a:rPr lang="ru-RU" sz="2800" dirty="0"/>
              <a:t>Какое чувство осталось у неё спустя годы?</a:t>
            </a:r>
          </a:p>
          <a:p>
            <a:r>
              <a:rPr lang="ru-RU" sz="2800" dirty="0"/>
              <a:t>Что значит "помочь вовремя"? </a:t>
            </a:r>
          </a:p>
          <a:p>
            <a:r>
              <a:rPr lang="ru-RU" sz="2800" dirty="0"/>
              <a:t>Почему это может быть важнее самой помощи?</a:t>
            </a:r>
          </a:p>
        </p:txBody>
      </p:sp>
      <p:sp>
        <p:nvSpPr>
          <p:cNvPr id="5" name="Pravokotnik 4">
            <a:extLst>
              <a:ext uri="{FF2B5EF4-FFF2-40B4-BE49-F238E27FC236}">
                <a16:creationId xmlns:a16="http://schemas.microsoft.com/office/drawing/2014/main" id="{52BF81C9-1398-4D3C-BC54-83BEA6B23F0B}"/>
              </a:ext>
            </a:extLst>
          </p:cNvPr>
          <p:cNvSpPr/>
          <p:nvPr/>
        </p:nvSpPr>
        <p:spPr>
          <a:xfrm>
            <a:off x="2181860" y="4424022"/>
            <a:ext cx="9583420" cy="1569660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r>
              <a:rPr lang="ru-RU" sz="2400" dirty="0"/>
              <a:t>Помогать нужно не только искренне, но и </a:t>
            </a:r>
            <a:r>
              <a:rPr lang="ru-RU" sz="2400" b="1" dirty="0"/>
              <a:t>вовремя</a:t>
            </a:r>
            <a:r>
              <a:rPr lang="ru-RU" sz="2400" dirty="0"/>
              <a:t>. Иногда одно упущенное мгновение становится источником боли на всю жизнь. История героини показывает, что ценность помощи именно в её своевременности.</a:t>
            </a:r>
            <a:endParaRPr lang="sl-SI" sz="2400" dirty="0"/>
          </a:p>
        </p:txBody>
      </p:sp>
      <p:pic>
        <p:nvPicPr>
          <p:cNvPr id="6" name="Grafika 5" descr="Zadetek v polno">
            <a:extLst>
              <a:ext uri="{FF2B5EF4-FFF2-40B4-BE49-F238E27FC236}">
                <a16:creationId xmlns:a16="http://schemas.microsoft.com/office/drawing/2014/main" id="{68956350-7594-4726-92AC-6F5CA1639B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7400" y="4657842"/>
            <a:ext cx="914400" cy="914400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948B4D66-D376-48A0-A560-F055917788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2041">
            <a:off x="9458232" y="164279"/>
            <a:ext cx="1672626" cy="167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069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8B6C8D0-EB84-4925-B05F-29D832EDA9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200" y="133816"/>
            <a:ext cx="10058400" cy="702303"/>
          </a:xfrm>
        </p:spPr>
        <p:txBody>
          <a:bodyPr>
            <a:normAutofit fontScale="90000"/>
          </a:bodyPr>
          <a:lstStyle/>
          <a:p>
            <a:r>
              <a:rPr lang="ru-RU" sz="3200" b="1" dirty="0"/>
              <a:t>Контрольные вопросы для подготовки к экзамену</a:t>
            </a:r>
            <a:br>
              <a:rPr lang="ru-RU" sz="3200" b="1" dirty="0"/>
            </a:br>
            <a:r>
              <a:rPr lang="ru-RU" sz="3200" b="1" dirty="0"/>
              <a:t>(устные вопросы + сочинение)</a:t>
            </a:r>
            <a:endParaRPr lang="sl-SI" sz="3200" b="1" dirty="0"/>
          </a:p>
        </p:txBody>
      </p:sp>
      <p:sp>
        <p:nvSpPr>
          <p:cNvPr id="3" name="Pravokotnik 2">
            <a:extLst>
              <a:ext uri="{FF2B5EF4-FFF2-40B4-BE49-F238E27FC236}">
                <a16:creationId xmlns:a16="http://schemas.microsoft.com/office/drawing/2014/main" id="{50CEC814-6D2E-406C-B9F6-2DF0FAC8DF09}"/>
              </a:ext>
            </a:extLst>
          </p:cNvPr>
          <p:cNvSpPr/>
          <p:nvPr/>
        </p:nvSpPr>
        <p:spPr>
          <a:xfrm>
            <a:off x="330200" y="1281293"/>
            <a:ext cx="115316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/>
              <a:t>8. Вкус детства</a:t>
            </a:r>
          </a:p>
          <a:p>
            <a:r>
              <a:rPr lang="ru-RU" sz="2800" dirty="0"/>
              <a:t>Какие блюда готовила бабушка? (простые, но с любовью и заботой)</a:t>
            </a:r>
          </a:p>
          <a:p>
            <a:r>
              <a:rPr lang="ru-RU" sz="2800" dirty="0"/>
              <a:t>Почему бутерброд с редиской? Что он значил для девочки?</a:t>
            </a:r>
          </a:p>
          <a:p>
            <a:r>
              <a:rPr lang="ru-RU" sz="2800" dirty="0"/>
              <a:t>Почему спустя годы вкус оказался "не тем"?</a:t>
            </a:r>
          </a:p>
          <a:p>
            <a:r>
              <a:rPr lang="ru-RU" sz="2800" dirty="0"/>
              <a:t>Какие воспоминания связаны с бабушиной едой?</a:t>
            </a:r>
          </a:p>
        </p:txBody>
      </p:sp>
      <p:sp>
        <p:nvSpPr>
          <p:cNvPr id="5" name="Pravokotnik 4">
            <a:extLst>
              <a:ext uri="{FF2B5EF4-FFF2-40B4-BE49-F238E27FC236}">
                <a16:creationId xmlns:a16="http://schemas.microsoft.com/office/drawing/2014/main" id="{B0DE6AFE-5FBC-49D0-9DBF-DC90C4D78F4B}"/>
              </a:ext>
            </a:extLst>
          </p:cNvPr>
          <p:cNvSpPr/>
          <p:nvPr/>
        </p:nvSpPr>
        <p:spPr>
          <a:xfrm>
            <a:off x="1856740" y="4234795"/>
            <a:ext cx="8851900" cy="1200329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r>
              <a:rPr lang="ru-RU" sz="2400" dirty="0"/>
              <a:t>Вкус детства связан не с едой, а с людьми, которых мы любим</a:t>
            </a:r>
            <a:r>
              <a:rPr lang="ru-RU" sz="2400" b="1" dirty="0"/>
              <a:t>.</a:t>
            </a:r>
          </a:p>
          <a:p>
            <a:r>
              <a:rPr lang="ru-RU" sz="2400" dirty="0"/>
              <a:t>Вкус детства – это вкус еды и заботы близких.</a:t>
            </a:r>
          </a:p>
          <a:p>
            <a:r>
              <a:rPr lang="ru-RU" sz="2400" dirty="0"/>
              <a:t>Вкус детства – это воспоминания. Люди. Семейная атмосфера.</a:t>
            </a:r>
          </a:p>
        </p:txBody>
      </p:sp>
      <p:pic>
        <p:nvPicPr>
          <p:cNvPr id="6" name="Grafika 5" descr="Zadetek v polno">
            <a:extLst>
              <a:ext uri="{FF2B5EF4-FFF2-40B4-BE49-F238E27FC236}">
                <a16:creationId xmlns:a16="http://schemas.microsoft.com/office/drawing/2014/main" id="{9066541C-1E79-43A6-891B-DE62505988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1200" y="4377759"/>
            <a:ext cx="914400" cy="914400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F7015847-5AC0-4A59-B180-5283F3F87D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2041">
            <a:off x="8907397" y="91613"/>
            <a:ext cx="1672626" cy="167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097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jeZBesedilom 5">
            <a:extLst>
              <a:ext uri="{FF2B5EF4-FFF2-40B4-BE49-F238E27FC236}">
                <a16:creationId xmlns:a16="http://schemas.microsoft.com/office/drawing/2014/main" id="{B2D60F57-320E-4F8B-8723-D35522069AA4}"/>
              </a:ext>
            </a:extLst>
          </p:cNvPr>
          <p:cNvSpPr txBox="1"/>
          <p:nvPr/>
        </p:nvSpPr>
        <p:spPr>
          <a:xfrm>
            <a:off x="5536676" y="530634"/>
            <a:ext cx="4931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Roboto" panose="02000000000000000000" pitchFamily="2" charset="0"/>
                <a:ea typeface="Roboto" panose="02000000000000000000" pitchFamily="2" charset="0"/>
              </a:rPr>
              <a:t>2025 г.: 11 изданных книг, 12-ая на подходе</a:t>
            </a:r>
            <a:endParaRPr lang="sl-SI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0" name="Slika 9">
            <a:extLst>
              <a:ext uri="{FF2B5EF4-FFF2-40B4-BE49-F238E27FC236}">
                <a16:creationId xmlns:a16="http://schemas.microsoft.com/office/drawing/2014/main" id="{AB14BA7F-410A-4F7F-85B1-555C6792CA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1" y="0"/>
            <a:ext cx="4619134" cy="6458427"/>
          </a:xfrm>
          <a:prstGeom prst="rect">
            <a:avLst/>
          </a:prstGeom>
        </p:spPr>
      </p:pic>
      <p:pic>
        <p:nvPicPr>
          <p:cNvPr id="2" name="Slika 1">
            <a:extLst>
              <a:ext uri="{FF2B5EF4-FFF2-40B4-BE49-F238E27FC236}">
                <a16:creationId xmlns:a16="http://schemas.microsoft.com/office/drawing/2014/main" id="{6059F55D-590A-4E8C-BA78-415607FD1E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1979" y="1993901"/>
            <a:ext cx="3960551" cy="2870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440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1">
            <a:extLst>
              <a:ext uri="{FF2B5EF4-FFF2-40B4-BE49-F238E27FC236}">
                <a16:creationId xmlns:a16="http://schemas.microsoft.com/office/drawing/2014/main" id="{037BA950-7A3F-423F-AD45-238F75D066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939" y="939016"/>
            <a:ext cx="10058400" cy="702303"/>
          </a:xfrm>
        </p:spPr>
        <p:txBody>
          <a:bodyPr>
            <a:normAutofit fontScale="90000"/>
          </a:bodyPr>
          <a:lstStyle/>
          <a:p>
            <a:r>
              <a:rPr lang="ru-RU" sz="3200" b="1" dirty="0"/>
              <a:t>Контрольные вопросы для подготовки к экзамену</a:t>
            </a:r>
            <a:br>
              <a:rPr lang="ru-RU" sz="3200" b="1" dirty="0"/>
            </a:br>
            <a:r>
              <a:rPr lang="ru-RU" sz="3200" b="1" dirty="0"/>
              <a:t>(устные вопросы + сочинение) – ключевые поворотные моменты</a:t>
            </a:r>
            <a:br>
              <a:rPr lang="ru-RU" sz="3200" b="1" dirty="0"/>
            </a:br>
            <a:br>
              <a:rPr lang="ru-RU" sz="3200" b="1" dirty="0"/>
            </a:br>
            <a:r>
              <a:rPr lang="ru-RU" sz="3200" b="1" dirty="0">
                <a:solidFill>
                  <a:srgbClr val="7030A0"/>
                </a:solidFill>
              </a:rPr>
              <a:t>1 Болезнь и смерть матери</a:t>
            </a:r>
            <a:endParaRPr lang="sl-SI" sz="3200" b="1" dirty="0">
              <a:solidFill>
                <a:srgbClr val="7030A0"/>
              </a:solidFill>
            </a:endParaRPr>
          </a:p>
        </p:txBody>
      </p:sp>
      <p:sp>
        <p:nvSpPr>
          <p:cNvPr id="2" name="Pravokotnik 1">
            <a:extLst>
              <a:ext uri="{FF2B5EF4-FFF2-40B4-BE49-F238E27FC236}">
                <a16:creationId xmlns:a16="http://schemas.microsoft.com/office/drawing/2014/main" id="{1F068270-4562-42E1-81A8-BB5781925C09}"/>
              </a:ext>
            </a:extLst>
          </p:cNvPr>
          <p:cNvSpPr/>
          <p:nvPr/>
        </p:nvSpPr>
        <p:spPr>
          <a:xfrm>
            <a:off x="1097280" y="1797889"/>
            <a:ext cx="920496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dirty="0"/>
              <a:t>Чем заболела мама, как это повлияло на жизнь дочери? Изменилась ли мама?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dirty="0"/>
              <a:t>От чего отказалась Надя? Правильно ли, что Надя как будто “заперла себя” в болезни матери и в квартире? Как вы думаете, почему у неё возникали «стыдные и нехорошие мысли»?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dirty="0"/>
              <a:t>Принесла ли смерть мамы после 10 лет болезни облегчение? Как вы думаете, почему?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dirty="0"/>
              <a:t>Какими красками описана жизнь Нади во время болезни и после смерти?</a:t>
            </a:r>
          </a:p>
          <a:p>
            <a:pPr>
              <a:lnSpc>
                <a:spcPct val="150000"/>
              </a:lnSpc>
            </a:pPr>
            <a:r>
              <a:rPr lang="ru-RU" dirty="0"/>
              <a:t>     (серый и чёрный цвет)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dirty="0"/>
              <a:t>Как вы думаете, можно ли заботиться о близком и не забывать про себя?</a:t>
            </a:r>
          </a:p>
          <a:p>
            <a:endParaRPr lang="ru-RU" dirty="0"/>
          </a:p>
          <a:p>
            <a:pPr algn="r"/>
            <a:r>
              <a:rPr lang="ru-RU" dirty="0"/>
              <a:t>а</a:t>
            </a:r>
            <a:endParaRPr lang="sl-SI" dirty="0"/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B602DAAB-106A-40FD-AD93-B13B7531AB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22746" y="437196"/>
            <a:ext cx="1318630" cy="1360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53877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1">
            <a:extLst>
              <a:ext uri="{FF2B5EF4-FFF2-40B4-BE49-F238E27FC236}">
                <a16:creationId xmlns:a16="http://schemas.microsoft.com/office/drawing/2014/main" id="{037BA950-7A3F-423F-AD45-238F75D066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930141"/>
            <a:ext cx="10058400" cy="702303"/>
          </a:xfrm>
        </p:spPr>
        <p:txBody>
          <a:bodyPr>
            <a:normAutofit fontScale="90000"/>
          </a:bodyPr>
          <a:lstStyle/>
          <a:p>
            <a:r>
              <a:rPr lang="ru-RU" sz="3200" b="1" dirty="0"/>
              <a:t>  Контрольные вопросы для подготовки к экзамену</a:t>
            </a:r>
            <a:br>
              <a:rPr lang="ru-RU" sz="3200" b="1" dirty="0"/>
            </a:br>
            <a:r>
              <a:rPr lang="ru-RU" sz="3200" b="1" dirty="0"/>
              <a:t>  (устные вопросы + сочинение)</a:t>
            </a:r>
            <a:br>
              <a:rPr lang="ru-RU" sz="3200" b="1" dirty="0"/>
            </a:br>
            <a:br>
              <a:rPr lang="ru-RU" sz="3200" b="1" dirty="0"/>
            </a:br>
            <a:r>
              <a:rPr lang="ru-RU" sz="3200" b="1" dirty="0">
                <a:solidFill>
                  <a:srgbClr val="7030A0"/>
                </a:solidFill>
              </a:rPr>
              <a:t>2 Покупка попугая</a:t>
            </a:r>
            <a:endParaRPr lang="sl-SI" sz="3200" b="1" dirty="0">
              <a:solidFill>
                <a:srgbClr val="7030A0"/>
              </a:solidFill>
            </a:endParaRPr>
          </a:p>
        </p:txBody>
      </p:sp>
      <p:sp>
        <p:nvSpPr>
          <p:cNvPr id="2" name="Pravokotnik 1">
            <a:extLst>
              <a:ext uri="{FF2B5EF4-FFF2-40B4-BE49-F238E27FC236}">
                <a16:creationId xmlns:a16="http://schemas.microsoft.com/office/drawing/2014/main" id="{1F068270-4562-42E1-81A8-BB5781925C09}"/>
              </a:ext>
            </a:extLst>
          </p:cNvPr>
          <p:cNvSpPr/>
          <p:nvPr/>
        </p:nvSpPr>
        <p:spPr>
          <a:xfrm>
            <a:off x="1097280" y="1797889"/>
            <a:ext cx="920496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dirty="0"/>
              <a:t>Что хотела изменить Надя, купив домашнего питомца? Почему именно попугая?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dirty="0"/>
              <a:t>Каким был Корней? (</a:t>
            </a:r>
            <a:r>
              <a:rPr lang="ru-RU" i="1" dirty="0"/>
              <a:t>все цвета радуги, контраст с серой жизнью Нади, источник энергии, «спутник жизни», доброжелательные слова</a:t>
            </a:r>
            <a:r>
              <a:rPr lang="ru-RU" dirty="0"/>
              <a:t>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dirty="0"/>
              <a:t>Что может дать человеку домашний питомец? Как вы думаете, почему люди часто покупают их в трудных ситуациях?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dirty="0"/>
              <a:t>Продавец Грек – как его видит Надя? Каким он ей показался? Почему?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dirty="0"/>
              <a:t>Как вы думаете, стоит ли доверять таким людям?</a:t>
            </a:r>
          </a:p>
          <a:p>
            <a:pPr>
              <a:lnSpc>
                <a:spcPct val="150000"/>
              </a:lnSpc>
            </a:pPr>
            <a:endParaRPr lang="ru-RU" dirty="0"/>
          </a:p>
          <a:p>
            <a:endParaRPr lang="ru-RU" dirty="0"/>
          </a:p>
          <a:p>
            <a:pPr algn="r"/>
            <a:r>
              <a:rPr lang="ru-RU" dirty="0"/>
              <a:t>а</a:t>
            </a:r>
            <a:endParaRPr lang="sl-SI" dirty="0"/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34E5B37C-1E6C-4C5D-9A87-51D18F1D58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02239" y="226220"/>
            <a:ext cx="1442918" cy="1488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95051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1">
            <a:extLst>
              <a:ext uri="{FF2B5EF4-FFF2-40B4-BE49-F238E27FC236}">
                <a16:creationId xmlns:a16="http://schemas.microsoft.com/office/drawing/2014/main" id="{037BA950-7A3F-423F-AD45-238F75D066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930141"/>
            <a:ext cx="10058400" cy="702303"/>
          </a:xfrm>
        </p:spPr>
        <p:txBody>
          <a:bodyPr>
            <a:normAutofit fontScale="90000"/>
          </a:bodyPr>
          <a:lstStyle/>
          <a:p>
            <a:r>
              <a:rPr lang="ru-RU" sz="3200" b="1" dirty="0"/>
              <a:t>  Контрольные вопросы для подготовки к экзамену</a:t>
            </a:r>
            <a:br>
              <a:rPr lang="ru-RU" sz="3200" b="1" dirty="0"/>
            </a:br>
            <a:r>
              <a:rPr lang="ru-RU" sz="3200" b="1" dirty="0"/>
              <a:t>   (устные вопросы + сочинение)</a:t>
            </a:r>
            <a:br>
              <a:rPr lang="ru-RU" sz="3200" b="1" dirty="0"/>
            </a:br>
            <a:br>
              <a:rPr lang="ru-RU" sz="3200" b="1" dirty="0"/>
            </a:br>
            <a:r>
              <a:rPr lang="ru-RU" sz="3200" b="1" dirty="0">
                <a:solidFill>
                  <a:srgbClr val="7030A0"/>
                </a:solidFill>
              </a:rPr>
              <a:t>3 Первое желание</a:t>
            </a:r>
            <a:endParaRPr lang="sl-SI" sz="3200" b="1" dirty="0">
              <a:solidFill>
                <a:srgbClr val="7030A0"/>
              </a:solidFill>
            </a:endParaRPr>
          </a:p>
        </p:txBody>
      </p:sp>
      <p:sp>
        <p:nvSpPr>
          <p:cNvPr id="2" name="Pravokotnik 1">
            <a:extLst>
              <a:ext uri="{FF2B5EF4-FFF2-40B4-BE49-F238E27FC236}">
                <a16:creationId xmlns:a16="http://schemas.microsoft.com/office/drawing/2014/main" id="{1F068270-4562-42E1-81A8-BB5781925C09}"/>
              </a:ext>
            </a:extLst>
          </p:cNvPr>
          <p:cNvSpPr/>
          <p:nvPr/>
        </p:nvSpPr>
        <p:spPr>
          <a:xfrm>
            <a:off x="1097280" y="1797889"/>
            <a:ext cx="9204960" cy="2723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dirty="0"/>
              <a:t>Каким было первое желание Нади и что произошло потом?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dirty="0"/>
              <a:t>Почему она стала зарабатывать больше?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dirty="0"/>
              <a:t>Как Надя чувствовала себя рядом с попугаем?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dirty="0"/>
              <a:t>Как вы думаете, был ли попугай Корней на самом деле </a:t>
            </a:r>
            <a:r>
              <a:rPr lang="ru-RU" b="1" dirty="0"/>
              <a:t>волшебником</a:t>
            </a:r>
            <a:r>
              <a:rPr lang="ru-RU" dirty="0"/>
              <a:t>?</a:t>
            </a:r>
          </a:p>
          <a:p>
            <a:pPr>
              <a:lnSpc>
                <a:spcPct val="150000"/>
              </a:lnSpc>
            </a:pPr>
            <a:r>
              <a:rPr lang="ru-RU" dirty="0"/>
              <a:t>     или причина позитивных изменений другая?</a:t>
            </a:r>
          </a:p>
          <a:p>
            <a:endParaRPr lang="ru-RU" dirty="0"/>
          </a:p>
          <a:p>
            <a:pPr algn="r"/>
            <a:r>
              <a:rPr lang="ru-RU" dirty="0"/>
              <a:t>а</a:t>
            </a:r>
            <a:endParaRPr lang="sl-SI" dirty="0"/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7EB2C284-CFCA-4F56-BD12-104ABF2D72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02240" y="189579"/>
            <a:ext cx="1478428" cy="152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9331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1">
            <a:extLst>
              <a:ext uri="{FF2B5EF4-FFF2-40B4-BE49-F238E27FC236}">
                <a16:creationId xmlns:a16="http://schemas.microsoft.com/office/drawing/2014/main" id="{037BA950-7A3F-423F-AD45-238F75D066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930141"/>
            <a:ext cx="10058400" cy="702303"/>
          </a:xfrm>
        </p:spPr>
        <p:txBody>
          <a:bodyPr>
            <a:normAutofit fontScale="90000"/>
          </a:bodyPr>
          <a:lstStyle/>
          <a:p>
            <a:r>
              <a:rPr lang="ru-RU" sz="3200" b="1" dirty="0"/>
              <a:t>  Контрольные вопросы для подготовки к экзамену</a:t>
            </a:r>
            <a:br>
              <a:rPr lang="ru-RU" sz="3200" b="1" dirty="0"/>
            </a:br>
            <a:r>
              <a:rPr lang="ru-RU" sz="3200" b="1" dirty="0"/>
              <a:t>  (устные вопросы + сочинение)</a:t>
            </a:r>
            <a:br>
              <a:rPr lang="ru-RU" sz="3200" b="1" dirty="0"/>
            </a:br>
            <a:br>
              <a:rPr lang="ru-RU" sz="3200" b="1" dirty="0"/>
            </a:br>
            <a:r>
              <a:rPr lang="ru-RU" sz="3200" b="1" dirty="0"/>
              <a:t>4</a:t>
            </a:r>
            <a:r>
              <a:rPr lang="ru-RU" sz="3200" b="1" dirty="0">
                <a:solidFill>
                  <a:srgbClr val="7030A0"/>
                </a:solidFill>
              </a:rPr>
              <a:t> Второе желание</a:t>
            </a:r>
            <a:endParaRPr lang="sl-SI" sz="3200" b="1" dirty="0">
              <a:solidFill>
                <a:srgbClr val="7030A0"/>
              </a:solidFill>
            </a:endParaRPr>
          </a:p>
        </p:txBody>
      </p:sp>
      <p:sp>
        <p:nvSpPr>
          <p:cNvPr id="2" name="Pravokotnik 1">
            <a:extLst>
              <a:ext uri="{FF2B5EF4-FFF2-40B4-BE49-F238E27FC236}">
                <a16:creationId xmlns:a16="http://schemas.microsoft.com/office/drawing/2014/main" id="{1F068270-4562-42E1-81A8-BB5781925C09}"/>
              </a:ext>
            </a:extLst>
          </p:cNvPr>
          <p:cNvSpPr/>
          <p:nvPr/>
        </p:nvSpPr>
        <p:spPr>
          <a:xfrm>
            <a:off x="1097280" y="1797889"/>
            <a:ext cx="9204960" cy="2446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dirty="0"/>
              <a:t>Какое второе желание попросила Надя у попугая?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dirty="0"/>
              <a:t>Что странного заметила Надя в Корнее?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dirty="0"/>
              <a:t>Как вы думаете, было ли её второе желание опасным?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dirty="0"/>
              <a:t>Как вы думаете, можно ли было исполнить это желание самостоятельно, без волшебства?</a:t>
            </a:r>
          </a:p>
          <a:p>
            <a:pPr algn="r"/>
            <a:r>
              <a:rPr lang="ru-RU" dirty="0"/>
              <a:t>а</a:t>
            </a:r>
            <a:endParaRPr lang="sl-SI" dirty="0"/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DF568506-5876-4F07-825C-215893EA01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99872" y="272456"/>
            <a:ext cx="1427529" cy="1473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52467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1">
            <a:extLst>
              <a:ext uri="{FF2B5EF4-FFF2-40B4-BE49-F238E27FC236}">
                <a16:creationId xmlns:a16="http://schemas.microsoft.com/office/drawing/2014/main" id="{037BA950-7A3F-423F-AD45-238F75D066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930141"/>
            <a:ext cx="10058400" cy="702303"/>
          </a:xfrm>
        </p:spPr>
        <p:txBody>
          <a:bodyPr>
            <a:normAutofit fontScale="90000"/>
          </a:bodyPr>
          <a:lstStyle/>
          <a:p>
            <a:r>
              <a:rPr lang="ru-RU" sz="3200" b="1" dirty="0"/>
              <a:t>  Контрольные вопросы для подготовки к экзамену</a:t>
            </a:r>
            <a:br>
              <a:rPr lang="ru-RU" sz="3200" b="1" dirty="0"/>
            </a:br>
            <a:r>
              <a:rPr lang="ru-RU" sz="3200" b="1" dirty="0"/>
              <a:t>   (устные вопросы + сочинение)</a:t>
            </a:r>
            <a:br>
              <a:rPr lang="ru-RU" sz="3200" b="1" dirty="0"/>
            </a:br>
            <a:br>
              <a:rPr lang="ru-RU" sz="3200" b="1" dirty="0"/>
            </a:br>
            <a:r>
              <a:rPr lang="ru-RU" sz="3200" b="1" dirty="0"/>
              <a:t>5</a:t>
            </a:r>
            <a:r>
              <a:rPr lang="ru-RU" sz="3200" b="1" dirty="0">
                <a:solidFill>
                  <a:srgbClr val="7030A0"/>
                </a:solidFill>
              </a:rPr>
              <a:t> Побег попугая и 3 недели после</a:t>
            </a:r>
            <a:endParaRPr lang="sl-SI" sz="3200" b="1" dirty="0">
              <a:solidFill>
                <a:srgbClr val="7030A0"/>
              </a:solidFill>
            </a:endParaRPr>
          </a:p>
        </p:txBody>
      </p:sp>
      <p:sp>
        <p:nvSpPr>
          <p:cNvPr id="2" name="Pravokotnik 1">
            <a:extLst>
              <a:ext uri="{FF2B5EF4-FFF2-40B4-BE49-F238E27FC236}">
                <a16:creationId xmlns:a16="http://schemas.microsoft.com/office/drawing/2014/main" id="{1F068270-4562-42E1-81A8-BB5781925C09}"/>
              </a:ext>
            </a:extLst>
          </p:cNvPr>
          <p:cNvSpPr/>
          <p:nvPr/>
        </p:nvSpPr>
        <p:spPr>
          <a:xfrm>
            <a:off x="1097280" y="1797889"/>
            <a:ext cx="9204960" cy="41088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dirty="0"/>
              <a:t>Было ли что-то странное в побеге попугая?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dirty="0"/>
              <a:t>Что делала Надя, пытаясь найти попугая– как она искала попугая?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dirty="0"/>
              <a:t>Что делало её положение особенно мучительным</a:t>
            </a:r>
            <a:r>
              <a:rPr lang="ru-RU" i="1" dirty="0"/>
              <a:t>? (видения, что попугай вернулся)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dirty="0"/>
              <a:t>Как изменилось материальное положение Нади после побега? Как вы думаете, почему? Виновата именно пустая клетка или что-то ещё?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dirty="0"/>
              <a:t>Как вы объясняете горе и отчаяние Нади? Что это говорит о том, кем для неё стал попугай?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dirty="0"/>
              <a:t>Как вы думаете, был ли у неё какой-то иной выход? Могла она как-то по иному вести себя в этой ситуации?</a:t>
            </a:r>
          </a:p>
          <a:p>
            <a:pPr algn="r"/>
            <a:r>
              <a:rPr lang="ru-RU" dirty="0"/>
              <a:t>а</a:t>
            </a:r>
            <a:endParaRPr lang="sl-SI" dirty="0"/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AFCE500D-A45D-48E4-B557-37B345688B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02239" y="336152"/>
            <a:ext cx="1336385" cy="1379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6801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1">
            <a:extLst>
              <a:ext uri="{FF2B5EF4-FFF2-40B4-BE49-F238E27FC236}">
                <a16:creationId xmlns:a16="http://schemas.microsoft.com/office/drawing/2014/main" id="{037BA950-7A3F-423F-AD45-238F75D066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930141"/>
            <a:ext cx="10058400" cy="702303"/>
          </a:xfrm>
        </p:spPr>
        <p:txBody>
          <a:bodyPr>
            <a:normAutofit fontScale="90000"/>
          </a:bodyPr>
          <a:lstStyle/>
          <a:p>
            <a:r>
              <a:rPr lang="ru-RU" sz="3200" b="1" dirty="0"/>
              <a:t>  Контрольные вопросы для подготовки к экзамену</a:t>
            </a:r>
            <a:br>
              <a:rPr lang="ru-RU" sz="3200" b="1" dirty="0"/>
            </a:br>
            <a:r>
              <a:rPr lang="ru-RU" sz="3200" b="1" dirty="0"/>
              <a:t>   (устные вопросы + сочинение)</a:t>
            </a:r>
            <a:br>
              <a:rPr lang="ru-RU" sz="3200" b="1" dirty="0"/>
            </a:br>
            <a:br>
              <a:rPr lang="ru-RU" sz="3200" b="1" dirty="0"/>
            </a:br>
            <a:r>
              <a:rPr lang="ru-RU" sz="3200" b="1" dirty="0"/>
              <a:t>6</a:t>
            </a:r>
            <a:r>
              <a:rPr lang="ru-RU" sz="3200" b="1" dirty="0">
                <a:solidFill>
                  <a:srgbClr val="7030A0"/>
                </a:solidFill>
              </a:rPr>
              <a:t> Сделка и превращение</a:t>
            </a:r>
            <a:endParaRPr lang="sl-SI" sz="3200" b="1" dirty="0">
              <a:solidFill>
                <a:srgbClr val="7030A0"/>
              </a:solidFill>
            </a:endParaRPr>
          </a:p>
        </p:txBody>
      </p:sp>
      <p:sp>
        <p:nvSpPr>
          <p:cNvPr id="2" name="Pravokotnik 1">
            <a:extLst>
              <a:ext uri="{FF2B5EF4-FFF2-40B4-BE49-F238E27FC236}">
                <a16:creationId xmlns:a16="http://schemas.microsoft.com/office/drawing/2014/main" id="{1F068270-4562-42E1-81A8-BB5781925C09}"/>
              </a:ext>
            </a:extLst>
          </p:cNvPr>
          <p:cNvSpPr/>
          <p:nvPr/>
        </p:nvSpPr>
        <p:spPr>
          <a:xfrm>
            <a:off x="1097280" y="1797889"/>
            <a:ext cx="92049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dirty="0"/>
              <a:t>а</a:t>
            </a:r>
            <a:endParaRPr lang="sl-SI" dirty="0"/>
          </a:p>
        </p:txBody>
      </p:sp>
      <p:sp>
        <p:nvSpPr>
          <p:cNvPr id="3" name="Pravokotnik 2">
            <a:extLst>
              <a:ext uri="{FF2B5EF4-FFF2-40B4-BE49-F238E27FC236}">
                <a16:creationId xmlns:a16="http://schemas.microsoft.com/office/drawing/2014/main" id="{72B75BC4-3597-48DE-84E0-742CBFD197B1}"/>
              </a:ext>
            </a:extLst>
          </p:cNvPr>
          <p:cNvSpPr/>
          <p:nvPr/>
        </p:nvSpPr>
        <p:spPr>
          <a:xfrm>
            <a:off x="1219200" y="1691209"/>
            <a:ext cx="8122920" cy="33733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dirty="0"/>
              <a:t>Почему птицы на Птичьем рынке боялись Нади? Что она видела в клетках?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dirty="0"/>
              <a:t>В каком состоянии была Надя, когда пришла к торговцу Греку? (полное отчаяние и страх/тревога)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dirty="0"/>
              <a:t>Что пообещал Грек и почему она согласилась?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dirty="0"/>
              <a:t>Возможно ли сделать правильный выбор в ситуации страха и отчаяния?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dirty="0"/>
              <a:t>Что случилось потом? Можете ли вы объяснить, почему Надя перестала  быть хозяйкой своей жизни? И попала под власть хозяина?</a:t>
            </a:r>
          </a:p>
          <a:p>
            <a:pPr>
              <a:lnSpc>
                <a:spcPct val="150000"/>
              </a:lnSpc>
            </a:pPr>
            <a:endParaRPr lang="ru-RU" dirty="0"/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744F2A95-27F1-47CF-A953-1592323300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02239" y="162094"/>
            <a:ext cx="1505061" cy="1553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84948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1">
            <a:extLst>
              <a:ext uri="{FF2B5EF4-FFF2-40B4-BE49-F238E27FC236}">
                <a16:creationId xmlns:a16="http://schemas.microsoft.com/office/drawing/2014/main" id="{037BA950-7A3F-423F-AD45-238F75D066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930141"/>
            <a:ext cx="10058400" cy="702303"/>
          </a:xfrm>
        </p:spPr>
        <p:txBody>
          <a:bodyPr>
            <a:normAutofit fontScale="90000"/>
          </a:bodyPr>
          <a:lstStyle/>
          <a:p>
            <a:r>
              <a:rPr lang="ru-RU" sz="3200" b="1" dirty="0"/>
              <a:t>  Контрольные вопросы для подготовки к экзамену</a:t>
            </a:r>
            <a:br>
              <a:rPr lang="ru-RU" sz="3200" b="1" dirty="0"/>
            </a:br>
            <a:r>
              <a:rPr lang="ru-RU" sz="3200" b="1" dirty="0"/>
              <a:t>  (устные вопросы + сочинение)</a:t>
            </a:r>
            <a:br>
              <a:rPr lang="ru-RU" sz="3200" b="1" dirty="0"/>
            </a:br>
            <a:br>
              <a:rPr lang="ru-RU" sz="3200" b="1" dirty="0"/>
            </a:br>
            <a:r>
              <a:rPr lang="ru-RU" sz="3200" b="1" dirty="0"/>
              <a:t>7</a:t>
            </a:r>
            <a:r>
              <a:rPr lang="ru-RU" sz="3200" b="1" dirty="0">
                <a:solidFill>
                  <a:srgbClr val="7030A0"/>
                </a:solidFill>
              </a:rPr>
              <a:t> Новый цикл</a:t>
            </a:r>
            <a:endParaRPr lang="sl-SI" sz="3200" b="1" dirty="0">
              <a:solidFill>
                <a:srgbClr val="7030A0"/>
              </a:solidFill>
            </a:endParaRPr>
          </a:p>
        </p:txBody>
      </p:sp>
      <p:sp>
        <p:nvSpPr>
          <p:cNvPr id="3" name="Pravokotnik 2">
            <a:extLst>
              <a:ext uri="{FF2B5EF4-FFF2-40B4-BE49-F238E27FC236}">
                <a16:creationId xmlns:a16="http://schemas.microsoft.com/office/drawing/2014/main" id="{72B75BC4-3597-48DE-84E0-742CBFD197B1}"/>
              </a:ext>
            </a:extLst>
          </p:cNvPr>
          <p:cNvSpPr/>
          <p:nvPr/>
        </p:nvSpPr>
        <p:spPr>
          <a:xfrm>
            <a:off x="1097280" y="1982555"/>
            <a:ext cx="7978140" cy="2126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dirty="0"/>
              <a:t>Кем оказался попугай и продавец на самом деле?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dirty="0"/>
              <a:t>Как они ловили новые души?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dirty="0"/>
              <a:t>Были ли знаки, (звоночки), что попугай/торговец/сделка опасны?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dirty="0"/>
              <a:t>Как вы думаете, почему эти знаки-предупреждения не остановили Надю?</a:t>
            </a:r>
          </a:p>
          <a:p>
            <a:pPr>
              <a:lnSpc>
                <a:spcPct val="150000"/>
              </a:lnSpc>
            </a:pPr>
            <a:endParaRPr lang="ru-RU" dirty="0"/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8773DC8F-FD23-4B0F-B72A-23D0C9C4F7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02239" y="299508"/>
            <a:ext cx="1371896" cy="1415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17319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1">
            <a:extLst>
              <a:ext uri="{FF2B5EF4-FFF2-40B4-BE49-F238E27FC236}">
                <a16:creationId xmlns:a16="http://schemas.microsoft.com/office/drawing/2014/main" id="{037BA950-7A3F-423F-AD45-238F75D066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930141"/>
            <a:ext cx="10058400" cy="702303"/>
          </a:xfrm>
        </p:spPr>
        <p:txBody>
          <a:bodyPr>
            <a:normAutofit fontScale="90000"/>
          </a:bodyPr>
          <a:lstStyle/>
          <a:p>
            <a:r>
              <a:rPr lang="ru-RU" sz="3200" b="1" dirty="0"/>
              <a:t>  Контрольные вопросы для подготовки к экзамену</a:t>
            </a:r>
            <a:br>
              <a:rPr lang="ru-RU" sz="3200" b="1" dirty="0"/>
            </a:br>
            <a:r>
              <a:rPr lang="ru-RU" sz="3200" b="1" dirty="0"/>
              <a:t>   (устные вопросы + сочинение)</a:t>
            </a:r>
            <a:br>
              <a:rPr lang="ru-RU" sz="3200" b="1" dirty="0"/>
            </a:br>
            <a:br>
              <a:rPr lang="ru-RU" sz="3200" b="1" dirty="0"/>
            </a:br>
            <a:r>
              <a:rPr lang="ru-RU" sz="3200" b="1" dirty="0"/>
              <a:t>8</a:t>
            </a:r>
            <a:r>
              <a:rPr lang="ru-RU" sz="3200" b="1" dirty="0">
                <a:solidFill>
                  <a:srgbClr val="7030A0"/>
                </a:solidFill>
              </a:rPr>
              <a:t>  </a:t>
            </a:r>
            <a:r>
              <a:rPr lang="ru-RU" sz="2700" dirty="0">
                <a:solidFill>
                  <a:srgbClr val="7030A0"/>
                </a:solidFill>
                <a:latin typeface="Century Gothic" panose="020B0502020202020204" pitchFamily="34" charset="0"/>
              </a:rPr>
              <a:t>Н</a:t>
            </a:r>
            <a:r>
              <a:rPr lang="ru-RU" sz="2700" b="1" dirty="0">
                <a:solidFill>
                  <a:srgbClr val="7030A0"/>
                </a:solidFill>
              </a:rPr>
              <a:t>е загадывай желаний (альтернативное название)</a:t>
            </a:r>
            <a:endParaRPr lang="sl-SI" sz="2700" b="1" dirty="0">
              <a:solidFill>
                <a:srgbClr val="7030A0"/>
              </a:solidFill>
            </a:endParaRPr>
          </a:p>
        </p:txBody>
      </p:sp>
      <p:sp>
        <p:nvSpPr>
          <p:cNvPr id="3" name="Pravokotnik 2">
            <a:extLst>
              <a:ext uri="{FF2B5EF4-FFF2-40B4-BE49-F238E27FC236}">
                <a16:creationId xmlns:a16="http://schemas.microsoft.com/office/drawing/2014/main" id="{72B75BC4-3597-48DE-84E0-742CBFD197B1}"/>
              </a:ext>
            </a:extLst>
          </p:cNvPr>
          <p:cNvSpPr/>
          <p:nvPr/>
        </p:nvSpPr>
        <p:spPr>
          <a:xfrm>
            <a:off x="1097280" y="1691209"/>
            <a:ext cx="7703820" cy="33733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dirty="0"/>
              <a:t>2-ое желание Нади было выполнено (найти любимого мужчину), условия сделки с торговцем соблюдены (вернуть Корнея). Как вы думаете, почему это не сделало её счастливой?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dirty="0"/>
              <a:t>Как вы думаете, всегда ли волшебное исполнение желаний делает ли нас счастливами? Может ли это быть опасным? Почему?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dirty="0"/>
              <a:t>Какой финал вы ожидали? Почему?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dirty="0"/>
              <a:t>Как вы думаете, за что наказана Надя? Согласны ли вы с автором, справедливо ли наказание? </a:t>
            </a: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E75FE2D5-2E56-41B3-BB61-013C2AE7EB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02239" y="177554"/>
            <a:ext cx="1490080" cy="1537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68001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jeZBesedilom 3">
            <a:extLst>
              <a:ext uri="{FF2B5EF4-FFF2-40B4-BE49-F238E27FC236}">
                <a16:creationId xmlns:a16="http://schemas.microsoft.com/office/drawing/2014/main" id="{CD9D39E0-FB02-40F2-A771-057890562E11}"/>
              </a:ext>
            </a:extLst>
          </p:cNvPr>
          <p:cNvSpPr txBox="1"/>
          <p:nvPr/>
        </p:nvSpPr>
        <p:spPr>
          <a:xfrm>
            <a:off x="5993536" y="1343011"/>
            <a:ext cx="21144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hlinkClick r:id="rId2"/>
              </a:rPr>
              <a:t>Irina.mt@upr.si</a:t>
            </a:r>
            <a:endParaRPr lang="sl-SI" sz="2400" dirty="0"/>
          </a:p>
        </p:txBody>
      </p:sp>
      <p:sp>
        <p:nvSpPr>
          <p:cNvPr id="5" name="PoljeZBesedilom 4">
            <a:extLst>
              <a:ext uri="{FF2B5EF4-FFF2-40B4-BE49-F238E27FC236}">
                <a16:creationId xmlns:a16="http://schemas.microsoft.com/office/drawing/2014/main" id="{F7A875B8-2BFF-4725-A1AC-4B452B065CC5}"/>
              </a:ext>
            </a:extLst>
          </p:cNvPr>
          <p:cNvSpPr txBox="1"/>
          <p:nvPr/>
        </p:nvSpPr>
        <p:spPr>
          <a:xfrm>
            <a:off x="1181100" y="1348740"/>
            <a:ext cx="2380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Приятного прочтения!</a:t>
            </a:r>
            <a:endParaRPr lang="sl-SI" dirty="0"/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7D03D521-7088-4C76-934E-FBF0BBA57A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783" y="1272540"/>
            <a:ext cx="3710940" cy="2319338"/>
          </a:xfrm>
          <a:prstGeom prst="rect">
            <a:avLst/>
          </a:prstGeom>
        </p:spPr>
      </p:pic>
      <p:sp>
        <p:nvSpPr>
          <p:cNvPr id="8" name="Pravokotnik: zaokroženi vogali 7">
            <a:extLst>
              <a:ext uri="{FF2B5EF4-FFF2-40B4-BE49-F238E27FC236}">
                <a16:creationId xmlns:a16="http://schemas.microsoft.com/office/drawing/2014/main" id="{AE2FA58E-A119-47D6-9E84-5C239904106D}"/>
              </a:ext>
            </a:extLst>
          </p:cNvPr>
          <p:cNvSpPr/>
          <p:nvPr/>
        </p:nvSpPr>
        <p:spPr>
          <a:xfrm>
            <a:off x="868921" y="1343011"/>
            <a:ext cx="5082817" cy="407432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Pravokotnik: zaokroženi vogali 8">
            <a:extLst>
              <a:ext uri="{FF2B5EF4-FFF2-40B4-BE49-F238E27FC236}">
                <a16:creationId xmlns:a16="http://schemas.microsoft.com/office/drawing/2014/main" id="{A072585D-BF14-4FAE-BF84-0802525C1425}"/>
              </a:ext>
            </a:extLst>
          </p:cNvPr>
          <p:cNvSpPr/>
          <p:nvPr/>
        </p:nvSpPr>
        <p:spPr>
          <a:xfrm>
            <a:off x="8078464" y="1367314"/>
            <a:ext cx="2932436" cy="407432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0" name="Pravokotnik 9">
            <a:extLst>
              <a:ext uri="{FF2B5EF4-FFF2-40B4-BE49-F238E27FC236}">
                <a16:creationId xmlns:a16="http://schemas.microsoft.com/office/drawing/2014/main" id="{D45F5472-F818-4022-986E-50D9D6F1F233}"/>
              </a:ext>
            </a:extLst>
          </p:cNvPr>
          <p:cNvSpPr/>
          <p:nvPr/>
        </p:nvSpPr>
        <p:spPr>
          <a:xfrm>
            <a:off x="5135880" y="1927786"/>
            <a:ext cx="351589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Приятного чтения!</a:t>
            </a:r>
            <a:endParaRPr lang="sl-SI" sz="32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11" name="Pravokotnik 10">
            <a:extLst>
              <a:ext uri="{FF2B5EF4-FFF2-40B4-BE49-F238E27FC236}">
                <a16:creationId xmlns:a16="http://schemas.microsoft.com/office/drawing/2014/main" id="{BFB67E87-3BF2-4A06-A829-E5C50312B4D5}"/>
              </a:ext>
            </a:extLst>
          </p:cNvPr>
          <p:cNvSpPr/>
          <p:nvPr/>
        </p:nvSpPr>
        <p:spPr>
          <a:xfrm>
            <a:off x="5220297" y="2512561"/>
            <a:ext cx="617355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Успешного нового учебного года!</a:t>
            </a:r>
            <a:endParaRPr lang="sl-SI" sz="32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12" name="Pravokotnik 11">
            <a:extLst>
              <a:ext uri="{FF2B5EF4-FFF2-40B4-BE49-F238E27FC236}">
                <a16:creationId xmlns:a16="http://schemas.microsoft.com/office/drawing/2014/main" id="{61A7BD5E-1304-4E1F-9DA8-BA1F12C953BD}"/>
              </a:ext>
            </a:extLst>
          </p:cNvPr>
          <p:cNvSpPr/>
          <p:nvPr/>
        </p:nvSpPr>
        <p:spPr>
          <a:xfrm>
            <a:off x="5294647" y="3097336"/>
            <a:ext cx="413664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Успешных экзаменов!</a:t>
            </a:r>
            <a:endParaRPr lang="sl-SI" sz="32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68086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59E0E3E4-C378-4E67-96A4-0E4616405D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88" y="0"/>
            <a:ext cx="5041690" cy="7255435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C21FA8D1-DE7F-4471-AF1F-56239ACEE4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3866" y="1226707"/>
            <a:ext cx="5967408" cy="3732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760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CFBC3D04-9DAD-4173-B221-4DC10D8AC7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860" y="0"/>
            <a:ext cx="4814736" cy="6716598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C7E7ECAE-904A-4D3F-A794-E9492BC96A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8173" y="593887"/>
            <a:ext cx="6682358" cy="4166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362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Retrospektiva">
  <a:themeElements>
    <a:clrScheme name="Retrospektiva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1832</TotalTime>
  <Words>4570</Words>
  <Application>Microsoft Office PowerPoint</Application>
  <PresentationFormat>Širokozaslonsko</PresentationFormat>
  <Paragraphs>523</Paragraphs>
  <Slides>78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7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78</vt:i4>
      </vt:variant>
    </vt:vector>
  </HeadingPairs>
  <TitlesOfParts>
    <vt:vector size="86" baseType="lpstr">
      <vt:lpstr>Calibri</vt:lpstr>
      <vt:lpstr>Calibri Light</vt:lpstr>
      <vt:lpstr>Century Gothic</vt:lpstr>
      <vt:lpstr>Fira Sans</vt:lpstr>
      <vt:lpstr>Roboto</vt:lpstr>
      <vt:lpstr>Times New Roman</vt:lpstr>
      <vt:lpstr>Wingdings</vt:lpstr>
      <vt:lpstr>Retrospektiva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Интервью с Ольгой Савельевой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Ольга Савельева</vt:lpstr>
      <vt:lpstr>PowerPointova predstavitev</vt:lpstr>
      <vt:lpstr>Мистика – взрыв популярности в последнее время</vt:lpstr>
      <vt:lpstr>Мистика – взрыв популярности в последнее время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Сюжет чётко простроен. Ключевые моменты</vt:lpstr>
      <vt:lpstr>Сюжет чётко простроен. Ключевые моменты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Контрольные вопросы для обсуждения  при подготовке к экзамену (устные вопросы + сочинение)</vt:lpstr>
      <vt:lpstr>Контрольные вопросы для обсуждения  при подготовке к экзамену (устные вопросы + сочинение)</vt:lpstr>
      <vt:lpstr>Контрольные вопросы для обсуждения  при подготовке к экзамену (устные вопросы + сочинение)</vt:lpstr>
      <vt:lpstr>Список контрольных вопросов для подготовки к экзамену (устные вопросы + сочинение)</vt:lpstr>
      <vt:lpstr>Контрольные вопросы при подготовке к экзамену (устные вопросы + сочинение)</vt:lpstr>
      <vt:lpstr>Контрольные вопросы для подготовки к экзамену (устные вопросы + сочинение)</vt:lpstr>
      <vt:lpstr>Контрольные вопросы для подготовки к экзамену (устные вопросы + сочинение)</vt:lpstr>
      <vt:lpstr>Контрольные вопросы для подготовки к экзамену (устные вопросы + сочинение)</vt:lpstr>
      <vt:lpstr>Контрольные вопросы для подготовки к экзамену (устные вопросы + сочинение) – ключевые поворотные моменты  1 Болезнь и смерть матери</vt:lpstr>
      <vt:lpstr>  Контрольные вопросы для подготовки к экзамену   (устные вопросы + сочинение)  2 Покупка попугая</vt:lpstr>
      <vt:lpstr>  Контрольные вопросы для подготовки к экзамену    (устные вопросы + сочинение)  3 Первое желание</vt:lpstr>
      <vt:lpstr>  Контрольные вопросы для подготовки к экзамену   (устные вопросы + сочинение)  4 Второе желание</vt:lpstr>
      <vt:lpstr>  Контрольные вопросы для подготовки к экзамену    (устные вопросы + сочинение)  5 Побег попугая и 3 недели после</vt:lpstr>
      <vt:lpstr>  Контрольные вопросы для подготовки к экзамену    (устные вопросы + сочинение)  6 Сделка и превращение</vt:lpstr>
      <vt:lpstr>  Контрольные вопросы для подготовки к экзамену   (устные вопросы + сочинение)  7 Новый цикл</vt:lpstr>
      <vt:lpstr>  Контрольные вопросы для подготовки к экзамену    (устные вопросы + сочинение)  8  Не загадывай желаний (альтернативное название)</vt:lpstr>
      <vt:lpstr>PowerPointova predstavitev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Irina Makarova Tominec</dc:creator>
  <cp:lastModifiedBy>Irina Makarova Tominec</cp:lastModifiedBy>
  <cp:revision>247</cp:revision>
  <cp:lastPrinted>2025-08-26T19:21:09Z</cp:lastPrinted>
  <dcterms:created xsi:type="dcterms:W3CDTF">2025-08-23T13:44:20Z</dcterms:created>
  <dcterms:modified xsi:type="dcterms:W3CDTF">2025-08-26T19:28:13Z</dcterms:modified>
</cp:coreProperties>
</file>