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ink/ink1.xml" ContentType="application/inkml+xml"/>
  <Override PartName="/ppt/ink/ink2.xml" ContentType="application/inkml+xml"/>
  <Override PartName="/ppt/comments/modernComment_12D_1CCE24CB.xml" ContentType="application/vnd.ms-powerpoint.comments+xml"/>
  <Override PartName="/ppt/comments/modernComment_122_466F0C93.xml" ContentType="application/vnd.ms-powerpoint.comment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83"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295" r:id="rId19"/>
    <p:sldId id="286" r:id="rId20"/>
    <p:sldId id="287" r:id="rId21"/>
    <p:sldId id="288" r:id="rId22"/>
    <p:sldId id="289" r:id="rId23"/>
    <p:sldId id="292" r:id="rId24"/>
    <p:sldId id="293" r:id="rId25"/>
    <p:sldId id="297" r:id="rId26"/>
    <p:sldId id="298" r:id="rId27"/>
    <p:sldId id="299" r:id="rId28"/>
    <p:sldId id="300" r:id="rId29"/>
    <p:sldId id="301" r:id="rId30"/>
    <p:sldId id="302" r:id="rId31"/>
    <p:sldId id="303" r:id="rId32"/>
    <p:sldId id="304" r:id="rId33"/>
    <p:sldId id="290" r:id="rId34"/>
    <p:sldId id="305" r:id="rId35"/>
    <p:sldId id="291" r:id="rId36"/>
    <p:sldId id="306" r:id="rId37"/>
    <p:sldId id="294" r:id="rId38"/>
    <p:sldId id="307" r:id="rId39"/>
    <p:sldId id="308"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10" r:id="rId56"/>
    <p:sldId id="311" r:id="rId57"/>
    <p:sldId id="312" r:id="rId58"/>
    <p:sldId id="313" r:id="rId59"/>
    <p:sldId id="314" r:id="rId60"/>
    <p:sldId id="315" r:id="rId61"/>
    <p:sldId id="316" r:id="rId62"/>
    <p:sldId id="349" r:id="rId63"/>
    <p:sldId id="317" r:id="rId64"/>
    <p:sldId id="350" r:id="rId65"/>
    <p:sldId id="318" r:id="rId66"/>
    <p:sldId id="319" r:id="rId67"/>
    <p:sldId id="320" r:id="rId68"/>
    <p:sldId id="309" r:id="rId6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5DC21-21DD-9BC0-0E6B-3C8BD92AB743}" v="2" dt="2025-08-26T06:38:44.125"/>
    <p1510:client id="{77A76C73-8B42-DD8D-3575-025C4B3EBA69}" v="1107" dt="2025-08-25T07:42:34.754"/>
    <p1510:client id="{7E82BB78-4322-2D93-1573-8DC0A4DD46C7}" v="449" dt="2025-08-26T08:16:39.713"/>
    <p1510:client id="{D5E9733C-B257-C868-343C-1A76AF2F3729}" v="18" dt="2025-08-24T15:15:45.819"/>
    <p1510:client id="{DC54ABAD-3DE9-9647-8582-D87448809F39}" v="35" dt="2025-08-24T15:38:08.132"/>
    <p1510:client id="{E2F19803-939E-D7AD-471D-53FECFFEB5EE}" v="12" dt="2025-08-25T10:24:08.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5" autoAdjust="0"/>
    <p:restoredTop sz="94660"/>
  </p:normalViewPr>
  <p:slideViewPr>
    <p:cSldViewPr snapToGrid="0">
      <p:cViewPr varScale="1">
        <p:scale>
          <a:sx n="69" d="100"/>
          <a:sy n="69" d="100"/>
        </p:scale>
        <p:origin x="834" y="66"/>
      </p:cViewPr>
      <p:guideLst>
        <p:guide orient="horz" pos="420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22_466F0C93.xml><?xml version="1.0" encoding="utf-8"?>
<p188:cmLst xmlns:a="http://schemas.openxmlformats.org/drawingml/2006/main" xmlns:r="http://schemas.openxmlformats.org/officeDocument/2006/relationships" xmlns:p188="http://schemas.microsoft.com/office/powerpoint/2018/8/main">
  <p188:cm id="{833C8A22-B915-406D-8716-A3E4DCCBC3CB}" authorId="{D59BB89C-15B4-AD2C-C5DC-92F482185980}" created="2025-08-12T10:03:09.381">
    <pc:sldMkLst xmlns:pc="http://schemas.microsoft.com/office/powerpoint/2013/main/command">
      <pc:docMk/>
      <pc:sldMk cId="1181682835" sldId="290"/>
    </pc:sldMkLst>
    <p188:txBody>
      <a:bodyPr/>
      <a:lstStyle/>
      <a:p>
        <a:r>
          <a:rPr lang="en-US"/>
          <a:t>mogoče tu omeniti delež učitelji - univerzitetniki - drugi strokovnjaki?</a:t>
        </a:r>
      </a:p>
    </p188:txBody>
  </p188:cm>
</p188:cmLst>
</file>

<file path=ppt/comments/modernComment_12D_1CCE24CB.xml><?xml version="1.0" encoding="utf-8"?>
<p188:cmLst xmlns:a="http://schemas.openxmlformats.org/drawingml/2006/main" xmlns:r="http://schemas.openxmlformats.org/officeDocument/2006/relationships" xmlns:p188="http://schemas.microsoft.com/office/powerpoint/2018/8/main">
  <p188:cm id="{371E34AD-7826-4C9A-9D43-D78BFD1158C1}" authorId="{7F7607C3-030A-77C9-9959-6931C94BB4EE}" created="2025-08-12T09:03:23.238" startDate="2025-08-12T09:03:23.238" dueDate="2025-08-12T09:03:23.238" assignedTo="{05E1A975-612B-D2B1-1DAA-F04358D976AC}" title="@Sofija Baškarad v tej časovnici bi morala dodati še &quot;javne razprave&quot;?">
    <ac:deMkLst xmlns:ac="http://schemas.microsoft.com/office/drawing/2013/main/command">
      <pc:docMk xmlns:pc="http://schemas.microsoft.com/office/powerpoint/2013/main/command"/>
      <pc:sldMk xmlns:pc="http://schemas.microsoft.com/office/powerpoint/2013/main/command" cId="483271883" sldId="301"/>
      <ac:picMk id="4" creationId="{4428E71F-1B09-0B75-A194-24301105B5A9}"/>
    </ac:deMkLst>
    <p188:txBody>
      <a:bodyPr/>
      <a:lstStyle/>
      <a:p>
        <a:r>
          <a:rPr lang="en-US"/>
          <a:t>[@Sofija Baškarad] v tej časovnici bi morala dodati še "javne razprave"?</a:t>
        </a:r>
      </a:p>
    </p188:txBody>
    <p188:extLst>
      <p:ext xmlns:p="http://schemas.openxmlformats.org/presentationml/2006/main" uri="{5BB2D875-25FF-4072-B9AC-8F64D62656EB}">
        <p228:taskDetails xmlns:p228="http://schemas.microsoft.com/office/powerpoint/2022/08/main">
          <p228:history>
            <p228:event time="2025-08-12T09:03:23.238" id="{B2951D17-618A-4E4C-A8FB-181B42B85C4D}">
              <p228:atrbtn authorId="{7F7607C3-030A-77C9-9959-6931C94BB4EE}"/>
              <p228:anchr>
                <p228:comment id="{371E34AD-7826-4C9A-9D43-D78BFD1158C1}"/>
              </p228:anchr>
              <p228:add/>
            </p228:event>
            <p228:event time="2025-08-12T09:03:23.238" id="{6AA3DF78-84D9-4AFE-8E13-587830B07508}">
              <p228:atrbtn authorId="{7F7607C3-030A-77C9-9959-6931C94BB4EE}"/>
              <p228:anchr>
                <p228:comment id="{371E34AD-7826-4C9A-9D43-D78BFD1158C1}"/>
              </p228:anchr>
              <p228:asgn authorId="{05E1A975-612B-D2B1-1DAA-F04358D976AC}"/>
            </p228:event>
            <p228:event time="2025-08-12T09:03:23.238" id="{48A9BBC5-45CE-4FAA-A494-135F6AE78CA1}">
              <p228:atrbtn authorId="{7F7607C3-030A-77C9-9959-6931C94BB4EE}"/>
              <p228:anchr>
                <p228:comment id="{371E34AD-7826-4C9A-9D43-D78BFD1158C1}"/>
              </p228:anchr>
              <p228:title val="@Sofija Baškarad v tej časovnici bi morala dodati še &quot;javne razprave&quot;?"/>
            </p228:event>
            <p228:event time="2025-08-12T09:03:23.238" id="{015A8A44-DEFA-4B4C-A6F5-960CCEFC34ED}">
              <p228:atrbtn authorId="{7F7607C3-030A-77C9-9959-6931C94BB4EE}"/>
              <p228:anchr>
                <p228:comment id="{371E34AD-7826-4C9A-9D43-D78BFD1158C1}"/>
              </p228:anchr>
              <p228:date stDt="2025-08-12T09:03:23.238" endDt="2025-08-12T09:03:23.238"/>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F1E8F-5BFB-4856-BC97-5EEF64F1F6B8}"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2994E48B-42B4-43F7-B2AC-7CBAE82BCE83}">
      <dgm:prSet/>
      <dgm:spPr/>
      <dgm:t>
        <a:bodyPr/>
        <a:lstStyle/>
        <a:p>
          <a:r>
            <a:rPr lang="sl-SI"/>
            <a:t>za začetek ali konec učne ure</a:t>
          </a:r>
          <a:endParaRPr lang="en-US"/>
        </a:p>
      </dgm:t>
    </dgm:pt>
    <dgm:pt modelId="{29B4B740-A482-46DA-B441-F15F605598D4}" type="parTrans" cxnId="{43FFCAA9-19AD-4B2B-8FF1-13E39FBDAB97}">
      <dgm:prSet/>
      <dgm:spPr/>
      <dgm:t>
        <a:bodyPr/>
        <a:lstStyle/>
        <a:p>
          <a:endParaRPr lang="en-US"/>
        </a:p>
      </dgm:t>
    </dgm:pt>
    <dgm:pt modelId="{21E07649-B3BD-435F-BAD2-164A509DF1DE}" type="sibTrans" cxnId="{43FFCAA9-19AD-4B2B-8FF1-13E39FBDAB97}">
      <dgm:prSet/>
      <dgm:spPr/>
      <dgm:t>
        <a:bodyPr/>
        <a:lstStyle/>
        <a:p>
          <a:endParaRPr lang="en-US"/>
        </a:p>
      </dgm:t>
    </dgm:pt>
    <dgm:pt modelId="{E7B73F22-9035-4DE1-A530-239893391493}">
      <dgm:prSet/>
      <dgm:spPr/>
      <dgm:t>
        <a:bodyPr/>
        <a:lstStyle/>
        <a:p>
          <a:r>
            <a:rPr lang="sl-SI"/>
            <a:t>aktivnosti lahko trajajo nekaj minut ali jih razširimo</a:t>
          </a:r>
          <a:endParaRPr lang="en-US"/>
        </a:p>
      </dgm:t>
    </dgm:pt>
    <dgm:pt modelId="{EAC3269F-3F5C-4297-9F34-FA3C07F4133A}" type="parTrans" cxnId="{F181E27B-5D48-444E-B2E4-44872740154E}">
      <dgm:prSet/>
      <dgm:spPr/>
      <dgm:t>
        <a:bodyPr/>
        <a:lstStyle/>
        <a:p>
          <a:endParaRPr lang="en-US"/>
        </a:p>
      </dgm:t>
    </dgm:pt>
    <dgm:pt modelId="{AE2FD189-6DE0-436C-A870-5F5CE235F5D0}" type="sibTrans" cxnId="{F181E27B-5D48-444E-B2E4-44872740154E}">
      <dgm:prSet/>
      <dgm:spPr/>
      <dgm:t>
        <a:bodyPr/>
        <a:lstStyle/>
        <a:p>
          <a:endParaRPr lang="en-US"/>
        </a:p>
      </dgm:t>
    </dgm:pt>
    <dgm:pt modelId="{711E5577-CD23-47BD-9C79-A217BFA9B984}">
      <dgm:prSet/>
      <dgm:spPr/>
      <dgm:t>
        <a:bodyPr/>
        <a:lstStyle/>
        <a:p>
          <a:r>
            <a:rPr lang="sl-SI"/>
            <a:t>ponavljanje in utrjevanje besedišča ali slovnice prek dejavnosti sprejemanja, tvorjenja, interakcije in posredovanja</a:t>
          </a:r>
          <a:endParaRPr lang="en-US"/>
        </a:p>
      </dgm:t>
    </dgm:pt>
    <dgm:pt modelId="{3E6C42F8-4FC2-45B9-B1E4-F038D3D2AEE4}" type="parTrans" cxnId="{CC49F1B2-764C-4059-A410-0BF99FE65988}">
      <dgm:prSet/>
      <dgm:spPr/>
      <dgm:t>
        <a:bodyPr/>
        <a:lstStyle/>
        <a:p>
          <a:endParaRPr lang="en-US"/>
        </a:p>
      </dgm:t>
    </dgm:pt>
    <dgm:pt modelId="{5E935D40-465A-44BE-9D4D-3A9508A84034}" type="sibTrans" cxnId="{CC49F1B2-764C-4059-A410-0BF99FE65988}">
      <dgm:prSet/>
      <dgm:spPr/>
      <dgm:t>
        <a:bodyPr/>
        <a:lstStyle/>
        <a:p>
          <a:endParaRPr lang="en-US"/>
        </a:p>
      </dgm:t>
    </dgm:pt>
    <dgm:pt modelId="{AECB4198-8E43-44ED-85E5-24AA650FFDCD}">
      <dgm:prSet/>
      <dgm:spPr/>
      <dgm:t>
        <a:bodyPr/>
        <a:lstStyle/>
        <a:p>
          <a:r>
            <a:rPr lang="sl-SI"/>
            <a:t>za popestritev pouka</a:t>
          </a:r>
          <a:endParaRPr lang="en-US"/>
        </a:p>
      </dgm:t>
    </dgm:pt>
    <dgm:pt modelId="{46CBD419-DF53-4FDD-AAD8-CC67B7B17FAD}" type="parTrans" cxnId="{FC8C2051-CB4C-4288-AFFA-A7020E58091E}">
      <dgm:prSet/>
      <dgm:spPr/>
      <dgm:t>
        <a:bodyPr/>
        <a:lstStyle/>
        <a:p>
          <a:endParaRPr lang="en-US"/>
        </a:p>
      </dgm:t>
    </dgm:pt>
    <dgm:pt modelId="{402AFF5A-4311-4388-BD5A-9C3C7EC12B20}" type="sibTrans" cxnId="{FC8C2051-CB4C-4288-AFFA-A7020E58091E}">
      <dgm:prSet/>
      <dgm:spPr/>
      <dgm:t>
        <a:bodyPr/>
        <a:lstStyle/>
        <a:p>
          <a:endParaRPr lang="en-US"/>
        </a:p>
      </dgm:t>
    </dgm:pt>
    <dgm:pt modelId="{6A901623-8201-410C-921E-68852C27B3EA}" type="pres">
      <dgm:prSet presAssocID="{64EF1E8F-5BFB-4856-BC97-5EEF64F1F6B8}" presName="outerComposite" presStyleCnt="0">
        <dgm:presLayoutVars>
          <dgm:chMax val="5"/>
          <dgm:dir/>
          <dgm:resizeHandles val="exact"/>
        </dgm:presLayoutVars>
      </dgm:prSet>
      <dgm:spPr/>
      <dgm:t>
        <a:bodyPr/>
        <a:lstStyle/>
        <a:p>
          <a:endParaRPr lang="sl-SI"/>
        </a:p>
      </dgm:t>
    </dgm:pt>
    <dgm:pt modelId="{2191FCD9-242D-4C3F-9F2B-E3FCC120FB53}" type="pres">
      <dgm:prSet presAssocID="{64EF1E8F-5BFB-4856-BC97-5EEF64F1F6B8}" presName="dummyMaxCanvas" presStyleCnt="0">
        <dgm:presLayoutVars/>
      </dgm:prSet>
      <dgm:spPr/>
    </dgm:pt>
    <dgm:pt modelId="{A46DCE8D-2EF6-414B-8CA0-F3B0DB1B774F}" type="pres">
      <dgm:prSet presAssocID="{64EF1E8F-5BFB-4856-BC97-5EEF64F1F6B8}" presName="FourNodes_1" presStyleLbl="node1" presStyleIdx="0" presStyleCnt="4">
        <dgm:presLayoutVars>
          <dgm:bulletEnabled val="1"/>
        </dgm:presLayoutVars>
      </dgm:prSet>
      <dgm:spPr/>
      <dgm:t>
        <a:bodyPr/>
        <a:lstStyle/>
        <a:p>
          <a:endParaRPr lang="sl-SI"/>
        </a:p>
      </dgm:t>
    </dgm:pt>
    <dgm:pt modelId="{3F19478E-8B48-4308-B71A-C5DFA1B63DC3}" type="pres">
      <dgm:prSet presAssocID="{64EF1E8F-5BFB-4856-BC97-5EEF64F1F6B8}" presName="FourNodes_2" presStyleLbl="node1" presStyleIdx="1" presStyleCnt="4">
        <dgm:presLayoutVars>
          <dgm:bulletEnabled val="1"/>
        </dgm:presLayoutVars>
      </dgm:prSet>
      <dgm:spPr/>
      <dgm:t>
        <a:bodyPr/>
        <a:lstStyle/>
        <a:p>
          <a:endParaRPr lang="sl-SI"/>
        </a:p>
      </dgm:t>
    </dgm:pt>
    <dgm:pt modelId="{1CA17FAD-2670-421C-89FD-2756657E4E5C}" type="pres">
      <dgm:prSet presAssocID="{64EF1E8F-5BFB-4856-BC97-5EEF64F1F6B8}" presName="FourNodes_3" presStyleLbl="node1" presStyleIdx="2" presStyleCnt="4">
        <dgm:presLayoutVars>
          <dgm:bulletEnabled val="1"/>
        </dgm:presLayoutVars>
      </dgm:prSet>
      <dgm:spPr/>
      <dgm:t>
        <a:bodyPr/>
        <a:lstStyle/>
        <a:p>
          <a:endParaRPr lang="sl-SI"/>
        </a:p>
      </dgm:t>
    </dgm:pt>
    <dgm:pt modelId="{4AA48A67-1C00-43F8-9D02-1AD177003178}" type="pres">
      <dgm:prSet presAssocID="{64EF1E8F-5BFB-4856-BC97-5EEF64F1F6B8}" presName="FourNodes_4" presStyleLbl="node1" presStyleIdx="3" presStyleCnt="4">
        <dgm:presLayoutVars>
          <dgm:bulletEnabled val="1"/>
        </dgm:presLayoutVars>
      </dgm:prSet>
      <dgm:spPr/>
      <dgm:t>
        <a:bodyPr/>
        <a:lstStyle/>
        <a:p>
          <a:endParaRPr lang="sl-SI"/>
        </a:p>
      </dgm:t>
    </dgm:pt>
    <dgm:pt modelId="{35DDBADF-3456-40CD-8939-3EFDB689EF94}" type="pres">
      <dgm:prSet presAssocID="{64EF1E8F-5BFB-4856-BC97-5EEF64F1F6B8}" presName="FourConn_1-2" presStyleLbl="fgAccFollowNode1" presStyleIdx="0" presStyleCnt="3">
        <dgm:presLayoutVars>
          <dgm:bulletEnabled val="1"/>
        </dgm:presLayoutVars>
      </dgm:prSet>
      <dgm:spPr/>
      <dgm:t>
        <a:bodyPr/>
        <a:lstStyle/>
        <a:p>
          <a:endParaRPr lang="sl-SI"/>
        </a:p>
      </dgm:t>
    </dgm:pt>
    <dgm:pt modelId="{635AFBE8-D796-43FF-8DDB-B9038B84268F}" type="pres">
      <dgm:prSet presAssocID="{64EF1E8F-5BFB-4856-BC97-5EEF64F1F6B8}" presName="FourConn_2-3" presStyleLbl="fgAccFollowNode1" presStyleIdx="1" presStyleCnt="3">
        <dgm:presLayoutVars>
          <dgm:bulletEnabled val="1"/>
        </dgm:presLayoutVars>
      </dgm:prSet>
      <dgm:spPr/>
      <dgm:t>
        <a:bodyPr/>
        <a:lstStyle/>
        <a:p>
          <a:endParaRPr lang="sl-SI"/>
        </a:p>
      </dgm:t>
    </dgm:pt>
    <dgm:pt modelId="{F94D1091-82D8-4C8F-82A4-40BA3602D5D5}" type="pres">
      <dgm:prSet presAssocID="{64EF1E8F-5BFB-4856-BC97-5EEF64F1F6B8}" presName="FourConn_3-4" presStyleLbl="fgAccFollowNode1" presStyleIdx="2" presStyleCnt="3">
        <dgm:presLayoutVars>
          <dgm:bulletEnabled val="1"/>
        </dgm:presLayoutVars>
      </dgm:prSet>
      <dgm:spPr/>
      <dgm:t>
        <a:bodyPr/>
        <a:lstStyle/>
        <a:p>
          <a:endParaRPr lang="sl-SI"/>
        </a:p>
      </dgm:t>
    </dgm:pt>
    <dgm:pt modelId="{1D05376E-30A0-4F8F-ADF0-8FDE8DC89BF8}" type="pres">
      <dgm:prSet presAssocID="{64EF1E8F-5BFB-4856-BC97-5EEF64F1F6B8}" presName="FourNodes_1_text" presStyleLbl="node1" presStyleIdx="3" presStyleCnt="4">
        <dgm:presLayoutVars>
          <dgm:bulletEnabled val="1"/>
        </dgm:presLayoutVars>
      </dgm:prSet>
      <dgm:spPr/>
      <dgm:t>
        <a:bodyPr/>
        <a:lstStyle/>
        <a:p>
          <a:endParaRPr lang="sl-SI"/>
        </a:p>
      </dgm:t>
    </dgm:pt>
    <dgm:pt modelId="{3874271C-78ED-46F3-98B2-9C1AF1E32DE9}" type="pres">
      <dgm:prSet presAssocID="{64EF1E8F-5BFB-4856-BC97-5EEF64F1F6B8}" presName="FourNodes_2_text" presStyleLbl="node1" presStyleIdx="3" presStyleCnt="4">
        <dgm:presLayoutVars>
          <dgm:bulletEnabled val="1"/>
        </dgm:presLayoutVars>
      </dgm:prSet>
      <dgm:spPr/>
      <dgm:t>
        <a:bodyPr/>
        <a:lstStyle/>
        <a:p>
          <a:endParaRPr lang="sl-SI"/>
        </a:p>
      </dgm:t>
    </dgm:pt>
    <dgm:pt modelId="{455A192C-B546-4684-9C7A-D2552F6707EB}" type="pres">
      <dgm:prSet presAssocID="{64EF1E8F-5BFB-4856-BC97-5EEF64F1F6B8}" presName="FourNodes_3_text" presStyleLbl="node1" presStyleIdx="3" presStyleCnt="4">
        <dgm:presLayoutVars>
          <dgm:bulletEnabled val="1"/>
        </dgm:presLayoutVars>
      </dgm:prSet>
      <dgm:spPr/>
      <dgm:t>
        <a:bodyPr/>
        <a:lstStyle/>
        <a:p>
          <a:endParaRPr lang="sl-SI"/>
        </a:p>
      </dgm:t>
    </dgm:pt>
    <dgm:pt modelId="{EA88E092-1E31-47F9-9A5C-24BC981F088E}" type="pres">
      <dgm:prSet presAssocID="{64EF1E8F-5BFB-4856-BC97-5EEF64F1F6B8}" presName="FourNodes_4_text" presStyleLbl="node1" presStyleIdx="3" presStyleCnt="4">
        <dgm:presLayoutVars>
          <dgm:bulletEnabled val="1"/>
        </dgm:presLayoutVars>
      </dgm:prSet>
      <dgm:spPr/>
      <dgm:t>
        <a:bodyPr/>
        <a:lstStyle/>
        <a:p>
          <a:endParaRPr lang="sl-SI"/>
        </a:p>
      </dgm:t>
    </dgm:pt>
  </dgm:ptLst>
  <dgm:cxnLst>
    <dgm:cxn modelId="{DFA11670-4475-4D7D-9ACD-EF9FF7E88870}" type="presOf" srcId="{711E5577-CD23-47BD-9C79-A217BFA9B984}" destId="{455A192C-B546-4684-9C7A-D2552F6707EB}" srcOrd="1" destOrd="0" presId="urn:microsoft.com/office/officeart/2005/8/layout/vProcess5"/>
    <dgm:cxn modelId="{A7F356F1-189F-41A8-8432-7936745FBB50}" type="presOf" srcId="{2994E48B-42B4-43F7-B2AC-7CBAE82BCE83}" destId="{1D05376E-30A0-4F8F-ADF0-8FDE8DC89BF8}" srcOrd="1" destOrd="0" presId="urn:microsoft.com/office/officeart/2005/8/layout/vProcess5"/>
    <dgm:cxn modelId="{74DB6227-732D-4426-9D22-3998CA6A8A73}" type="presOf" srcId="{2994E48B-42B4-43F7-B2AC-7CBAE82BCE83}" destId="{A46DCE8D-2EF6-414B-8CA0-F3B0DB1B774F}" srcOrd="0" destOrd="0" presId="urn:microsoft.com/office/officeart/2005/8/layout/vProcess5"/>
    <dgm:cxn modelId="{DB0D4176-43A5-43C4-AF4B-CE6545473100}" type="presOf" srcId="{5E935D40-465A-44BE-9D4D-3A9508A84034}" destId="{F94D1091-82D8-4C8F-82A4-40BA3602D5D5}" srcOrd="0" destOrd="0" presId="urn:microsoft.com/office/officeart/2005/8/layout/vProcess5"/>
    <dgm:cxn modelId="{C7D6C7F0-093E-428A-B46F-AC8E9E9EA82D}" type="presOf" srcId="{E7B73F22-9035-4DE1-A530-239893391493}" destId="{3874271C-78ED-46F3-98B2-9C1AF1E32DE9}" srcOrd="1" destOrd="0" presId="urn:microsoft.com/office/officeart/2005/8/layout/vProcess5"/>
    <dgm:cxn modelId="{28E615E2-1D29-42CD-B92E-421BE5851074}" type="presOf" srcId="{64EF1E8F-5BFB-4856-BC97-5EEF64F1F6B8}" destId="{6A901623-8201-410C-921E-68852C27B3EA}" srcOrd="0" destOrd="0" presId="urn:microsoft.com/office/officeart/2005/8/layout/vProcess5"/>
    <dgm:cxn modelId="{BDA09A9E-BADC-4296-81C9-20A4E0BBD0B1}" type="presOf" srcId="{AECB4198-8E43-44ED-85E5-24AA650FFDCD}" destId="{EA88E092-1E31-47F9-9A5C-24BC981F088E}" srcOrd="1" destOrd="0" presId="urn:microsoft.com/office/officeart/2005/8/layout/vProcess5"/>
    <dgm:cxn modelId="{CFE0D37B-C4A2-42E6-A2A0-166B4AF356CD}" type="presOf" srcId="{E7B73F22-9035-4DE1-A530-239893391493}" destId="{3F19478E-8B48-4308-B71A-C5DFA1B63DC3}" srcOrd="0" destOrd="0" presId="urn:microsoft.com/office/officeart/2005/8/layout/vProcess5"/>
    <dgm:cxn modelId="{F181E27B-5D48-444E-B2E4-44872740154E}" srcId="{64EF1E8F-5BFB-4856-BC97-5EEF64F1F6B8}" destId="{E7B73F22-9035-4DE1-A530-239893391493}" srcOrd="1" destOrd="0" parTransId="{EAC3269F-3F5C-4297-9F34-FA3C07F4133A}" sibTransId="{AE2FD189-6DE0-436C-A870-5F5CE235F5D0}"/>
    <dgm:cxn modelId="{FC8C2051-CB4C-4288-AFFA-A7020E58091E}" srcId="{64EF1E8F-5BFB-4856-BC97-5EEF64F1F6B8}" destId="{AECB4198-8E43-44ED-85E5-24AA650FFDCD}" srcOrd="3" destOrd="0" parTransId="{46CBD419-DF53-4FDD-AAD8-CC67B7B17FAD}" sibTransId="{402AFF5A-4311-4388-BD5A-9C3C7EC12B20}"/>
    <dgm:cxn modelId="{44B3D871-610C-441C-93D9-888608553886}" type="presOf" srcId="{AE2FD189-6DE0-436C-A870-5F5CE235F5D0}" destId="{635AFBE8-D796-43FF-8DDB-B9038B84268F}" srcOrd="0" destOrd="0" presId="urn:microsoft.com/office/officeart/2005/8/layout/vProcess5"/>
    <dgm:cxn modelId="{56B9A0D0-0B9D-4283-ADA5-35553443BFCF}" type="presOf" srcId="{AECB4198-8E43-44ED-85E5-24AA650FFDCD}" destId="{4AA48A67-1C00-43F8-9D02-1AD177003178}" srcOrd="0" destOrd="0" presId="urn:microsoft.com/office/officeart/2005/8/layout/vProcess5"/>
    <dgm:cxn modelId="{CC49F1B2-764C-4059-A410-0BF99FE65988}" srcId="{64EF1E8F-5BFB-4856-BC97-5EEF64F1F6B8}" destId="{711E5577-CD23-47BD-9C79-A217BFA9B984}" srcOrd="2" destOrd="0" parTransId="{3E6C42F8-4FC2-45B9-B1E4-F038D3D2AEE4}" sibTransId="{5E935D40-465A-44BE-9D4D-3A9508A84034}"/>
    <dgm:cxn modelId="{43FFCAA9-19AD-4B2B-8FF1-13E39FBDAB97}" srcId="{64EF1E8F-5BFB-4856-BC97-5EEF64F1F6B8}" destId="{2994E48B-42B4-43F7-B2AC-7CBAE82BCE83}" srcOrd="0" destOrd="0" parTransId="{29B4B740-A482-46DA-B441-F15F605598D4}" sibTransId="{21E07649-B3BD-435F-BAD2-164A509DF1DE}"/>
    <dgm:cxn modelId="{623B5A21-AC94-4DC7-97EF-A35B1DDC0B01}" type="presOf" srcId="{21E07649-B3BD-435F-BAD2-164A509DF1DE}" destId="{35DDBADF-3456-40CD-8939-3EFDB689EF94}" srcOrd="0" destOrd="0" presId="urn:microsoft.com/office/officeart/2005/8/layout/vProcess5"/>
    <dgm:cxn modelId="{C6C20A35-23F5-446A-A816-F73D1965A60D}" type="presOf" srcId="{711E5577-CD23-47BD-9C79-A217BFA9B984}" destId="{1CA17FAD-2670-421C-89FD-2756657E4E5C}" srcOrd="0" destOrd="0" presId="urn:microsoft.com/office/officeart/2005/8/layout/vProcess5"/>
    <dgm:cxn modelId="{E91CD405-056F-4715-8773-4DDB6C07186D}" type="presParOf" srcId="{6A901623-8201-410C-921E-68852C27B3EA}" destId="{2191FCD9-242D-4C3F-9F2B-E3FCC120FB53}" srcOrd="0" destOrd="0" presId="urn:microsoft.com/office/officeart/2005/8/layout/vProcess5"/>
    <dgm:cxn modelId="{457C6F12-986E-4A4F-9E36-6F2D95BCF9BF}" type="presParOf" srcId="{6A901623-8201-410C-921E-68852C27B3EA}" destId="{A46DCE8D-2EF6-414B-8CA0-F3B0DB1B774F}" srcOrd="1" destOrd="0" presId="urn:microsoft.com/office/officeart/2005/8/layout/vProcess5"/>
    <dgm:cxn modelId="{1E2898AA-D0E3-4CB3-A37B-174FE3787224}" type="presParOf" srcId="{6A901623-8201-410C-921E-68852C27B3EA}" destId="{3F19478E-8B48-4308-B71A-C5DFA1B63DC3}" srcOrd="2" destOrd="0" presId="urn:microsoft.com/office/officeart/2005/8/layout/vProcess5"/>
    <dgm:cxn modelId="{F7D62D3E-CE7F-4C70-B6F7-0D5BFBAB9441}" type="presParOf" srcId="{6A901623-8201-410C-921E-68852C27B3EA}" destId="{1CA17FAD-2670-421C-89FD-2756657E4E5C}" srcOrd="3" destOrd="0" presId="urn:microsoft.com/office/officeart/2005/8/layout/vProcess5"/>
    <dgm:cxn modelId="{278868E0-830E-4B1B-B10E-E19AF525C81F}" type="presParOf" srcId="{6A901623-8201-410C-921E-68852C27B3EA}" destId="{4AA48A67-1C00-43F8-9D02-1AD177003178}" srcOrd="4" destOrd="0" presId="urn:microsoft.com/office/officeart/2005/8/layout/vProcess5"/>
    <dgm:cxn modelId="{3E652825-EC0A-491D-BCD3-295B881CEEE0}" type="presParOf" srcId="{6A901623-8201-410C-921E-68852C27B3EA}" destId="{35DDBADF-3456-40CD-8939-3EFDB689EF94}" srcOrd="5" destOrd="0" presId="urn:microsoft.com/office/officeart/2005/8/layout/vProcess5"/>
    <dgm:cxn modelId="{B453A0A1-8240-4B9E-9C26-500610D039CE}" type="presParOf" srcId="{6A901623-8201-410C-921E-68852C27B3EA}" destId="{635AFBE8-D796-43FF-8DDB-B9038B84268F}" srcOrd="6" destOrd="0" presId="urn:microsoft.com/office/officeart/2005/8/layout/vProcess5"/>
    <dgm:cxn modelId="{96DC15A1-ADC0-415B-A569-9ED62B23B267}" type="presParOf" srcId="{6A901623-8201-410C-921E-68852C27B3EA}" destId="{F94D1091-82D8-4C8F-82A4-40BA3602D5D5}" srcOrd="7" destOrd="0" presId="urn:microsoft.com/office/officeart/2005/8/layout/vProcess5"/>
    <dgm:cxn modelId="{B66B2B16-A3EB-4FF3-8803-524A1FD3FDE1}" type="presParOf" srcId="{6A901623-8201-410C-921E-68852C27B3EA}" destId="{1D05376E-30A0-4F8F-ADF0-8FDE8DC89BF8}" srcOrd="8" destOrd="0" presId="urn:microsoft.com/office/officeart/2005/8/layout/vProcess5"/>
    <dgm:cxn modelId="{EAD32130-E155-4B06-99EA-3C8B6F11387E}" type="presParOf" srcId="{6A901623-8201-410C-921E-68852C27B3EA}" destId="{3874271C-78ED-46F3-98B2-9C1AF1E32DE9}" srcOrd="9" destOrd="0" presId="urn:microsoft.com/office/officeart/2005/8/layout/vProcess5"/>
    <dgm:cxn modelId="{8F75E7AD-EE52-41A0-A4E1-F5BBB278CE16}" type="presParOf" srcId="{6A901623-8201-410C-921E-68852C27B3EA}" destId="{455A192C-B546-4684-9C7A-D2552F6707EB}" srcOrd="10" destOrd="0" presId="urn:microsoft.com/office/officeart/2005/8/layout/vProcess5"/>
    <dgm:cxn modelId="{5AE92E4C-8792-49B4-8417-9A402DA2CC16}" type="presParOf" srcId="{6A901623-8201-410C-921E-68852C27B3EA}" destId="{EA88E092-1E31-47F9-9A5C-24BC981F088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DCE8D-2EF6-414B-8CA0-F3B0DB1B774F}">
      <dsp:nvSpPr>
        <dsp:cNvPr id="0" name=""/>
        <dsp:cNvSpPr/>
      </dsp:nvSpPr>
      <dsp:spPr>
        <a:xfrm>
          <a:off x="0" y="0"/>
          <a:ext cx="5651349" cy="121121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kern="1200"/>
            <a:t>za začetek ali konec učne ure</a:t>
          </a:r>
          <a:endParaRPr lang="en-US" sz="1600" kern="1200"/>
        </a:p>
      </dsp:txBody>
      <dsp:txXfrm>
        <a:off x="35475" y="35475"/>
        <a:ext cx="4242002" cy="1140269"/>
      </dsp:txXfrm>
    </dsp:sp>
    <dsp:sp modelId="{3F19478E-8B48-4308-B71A-C5DFA1B63DC3}">
      <dsp:nvSpPr>
        <dsp:cNvPr id="0" name=""/>
        <dsp:cNvSpPr/>
      </dsp:nvSpPr>
      <dsp:spPr>
        <a:xfrm>
          <a:off x="473300" y="1431441"/>
          <a:ext cx="5651349" cy="121121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kern="1200"/>
            <a:t>aktivnosti lahko trajajo nekaj minut ali jih razširimo</a:t>
          </a:r>
          <a:endParaRPr lang="en-US" sz="1600" kern="1200"/>
        </a:p>
      </dsp:txBody>
      <dsp:txXfrm>
        <a:off x="508775" y="1466916"/>
        <a:ext cx="4319806" cy="1140269"/>
      </dsp:txXfrm>
    </dsp:sp>
    <dsp:sp modelId="{1CA17FAD-2670-421C-89FD-2756657E4E5C}">
      <dsp:nvSpPr>
        <dsp:cNvPr id="0" name=""/>
        <dsp:cNvSpPr/>
      </dsp:nvSpPr>
      <dsp:spPr>
        <a:xfrm>
          <a:off x="939536" y="2862882"/>
          <a:ext cx="5651349" cy="121121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kern="1200"/>
            <a:t>ponavljanje in utrjevanje besedišča ali slovnice prek dejavnosti sprejemanja, tvorjenja, interakcije in posredovanja</a:t>
          </a:r>
          <a:endParaRPr lang="en-US" sz="1600" kern="1200"/>
        </a:p>
      </dsp:txBody>
      <dsp:txXfrm>
        <a:off x="975011" y="2898357"/>
        <a:ext cx="4326870" cy="1140269"/>
      </dsp:txXfrm>
    </dsp:sp>
    <dsp:sp modelId="{4AA48A67-1C00-43F8-9D02-1AD177003178}">
      <dsp:nvSpPr>
        <dsp:cNvPr id="0" name=""/>
        <dsp:cNvSpPr/>
      </dsp:nvSpPr>
      <dsp:spPr>
        <a:xfrm>
          <a:off x="1412837" y="4294323"/>
          <a:ext cx="5651349" cy="121121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kern="1200"/>
            <a:t>za popestritev pouka</a:t>
          </a:r>
          <a:endParaRPr lang="en-US" sz="1600" kern="1200"/>
        </a:p>
      </dsp:txBody>
      <dsp:txXfrm>
        <a:off x="1448312" y="4329798"/>
        <a:ext cx="4319806" cy="1140269"/>
      </dsp:txXfrm>
    </dsp:sp>
    <dsp:sp modelId="{35DDBADF-3456-40CD-8939-3EFDB689EF94}">
      <dsp:nvSpPr>
        <dsp:cNvPr id="0" name=""/>
        <dsp:cNvSpPr/>
      </dsp:nvSpPr>
      <dsp:spPr>
        <a:xfrm>
          <a:off x="4864056" y="927683"/>
          <a:ext cx="787292" cy="787292"/>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041197" y="927683"/>
        <a:ext cx="433010" cy="592437"/>
      </dsp:txXfrm>
    </dsp:sp>
    <dsp:sp modelId="{635AFBE8-D796-43FF-8DDB-B9038B84268F}">
      <dsp:nvSpPr>
        <dsp:cNvPr id="0" name=""/>
        <dsp:cNvSpPr/>
      </dsp:nvSpPr>
      <dsp:spPr>
        <a:xfrm>
          <a:off x="5337357" y="2359125"/>
          <a:ext cx="787292" cy="787292"/>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514498" y="2359125"/>
        <a:ext cx="433010" cy="592437"/>
      </dsp:txXfrm>
    </dsp:sp>
    <dsp:sp modelId="{F94D1091-82D8-4C8F-82A4-40BA3602D5D5}">
      <dsp:nvSpPr>
        <dsp:cNvPr id="0" name=""/>
        <dsp:cNvSpPr/>
      </dsp:nvSpPr>
      <dsp:spPr>
        <a:xfrm>
          <a:off x="5803593" y="3790566"/>
          <a:ext cx="787292" cy="787292"/>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80734" y="3790566"/>
        <a:ext cx="433010" cy="59243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04:53.809"/>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7"/>
    </inkml:context>
    <inkml:brush xml:id="br0">
      <inkml:brushProperty name="width" value="0.1" units="cm"/>
      <inkml:brushProperty name="height" value="0.1" units="cm"/>
      <inkml:brushProperty name="color" value="#CC0066"/>
    </inkml:brush>
  </inkml:definitions>
  <inkml:trace contextRef="#ctx0" brushRef="#br0">1085 1 24575,'-73'4'0,"14"0"0,7-1 0,-2 0 0,-15-1 0,4 1 0,23-3 0,16 0 0,5 0 0,-7 1 0,-5 1 0,1 1 0,3-1 0,11-1 0,6-1 0,1 2 0,2-2 0,-18 1 0,14 0 0,-22 3 0,5 6 0,-4 0 0,-2 3 0,5-1 0,7 1 0,-3 6 0,2 6 0,8-5 0,0 3 0,2 3 0,0 8 0,-4 22 0,1 23 0,3-4 0,3-2 0,5-20 0,2-9 0,2-2 0,1 0 0,1-6 0,-1 3 0,2 1 0,-1 3 0,0-4 0,1-2 0,0-6 0,0 7 0,-1-4 0,0 6 0,0-6 0,0 1 0,0 2 0,1-2 0,0-4 0,0-6 0,0-9 0,0 3 0,0-4 0,0-1 0,0-3 0,-1-2 0,0 2 0,0 3 0,0-1 0,1 1 0,0-5 0,0-1 0,0-4 0,0 2 0,0-2 0,0 3 0,0-3 0,-1 3 0,1 0 0,-1-1 0,1 0 0,0 0 0,0 4 0,0 8 0,0 9 0,0 8 0,-1 1 0,0 10 0,-1 3 0,0 13 0,1 2 0,1-10 0,0-6 0,0-16 0,-1-9 0,1-6 0,-1-1 0,1 6 0,0 6 0,0 1 0,0 9 0,0-6 0,0 0 0,0-3 0,0-3 0,0-4 0,0-3 0,0-6 0,1-3 0,0 0 0,0 3 0,1-1 0,0 8 0,1-3 0,-1-1 0,1-3 0,-1 0 0,2 0 0,-1 0 0,2 0 0,0-3 0,-1 0 0,0-4 0,0 1 0,2 0 0,1 1 0,-1-1 0,1-3 0,-2-1 0,2 2 0,12 2 0,-7-1 0,12 1 0,-5 0 0,2-2 0,7 1 0,-5-1 0,2-1 0,-7-1 0,-4-2 0,1 1 0,0 0 0,3 0 0,2 3 0,4-2 0,-2 1 0,-1-2 0,-3 1 0,-3 0 0,-2-1 0,-3 1 0,1-1 0,-5 0 0,7 1 0,-3-1 0,4 2 0,-1-1 0,4 3 0,3 3 0,1 3 0,-4-2 0,-4-2 0,-6-4 0,-4-1 0,1-1 0,-3 0 0,2-1 0,25-3-1696,9-2 0,-2 1 0,-7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8"/>
    </inkml:context>
    <inkml:brush xml:id="br0">
      <inkml:brushProperty name="width" value="0.1" units="cm"/>
      <inkml:brushProperty name="height" value="0.1" units="cm"/>
      <inkml:brushProperty name="color" value="#CC0066"/>
    </inkml:brush>
  </inkml:definitions>
  <inkml:trace contextRef="#ctx0" brushRef="#br0">41 3 24575,'17'-3'0,"10"3"0,-1 3 0,11 1 0,23 0 0,20-2 0,11 1 0,-1-1 0,-27-1 0,-11 2 0,-5 2 0,-2-1 0,-6 1 0,-11-2 0,-1-1 0,6 2 0,9 1 0,5 3 0,2 3 0,-9 3 0,10 13 0,-2 5 0,7 10 0,0 6 0,-5-1 0,-10-3 0,-3 2 0,0 21 0,6 6 0,-1 11 0,-3-13 0,-12-10 0,-4 5 0,-8 4 0,-5 9 0,-2-3 0,-5 24 0,-2-6 0,-1 6 0,-2-16 0,1-14 0,-3-3 0,-5 7 0,-6 11 0,-4 0 0,2-14 0,-6 6 0,2-17 0,-5 14 0,-2 2 0,1-11 0,4-13 0,2-5 0,3-12 0,4-4 0,2-7 0,-2-4 0,-8 3 0,-13 13 0,-10 6 0,-13 10 0,-1-1 0,-8 3 0,4-11 0,3-2 0,-4-6 0,15-10 0,-4-5 0,5-5 0,-3-3 0,-18-1 0,-10-2 0,-2-4 0,-7 2 0,18 0 0,-1-2 0,17 1 0,14-5 0,17 2 0,16-3 0,5 0 0,1 1 0,-3 1 0,2 0 0,-2-1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04:58.95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0"/>
    </inkml:context>
    <inkml:brush xml:id="br0">
      <inkml:brushProperty name="width" value="0.1" units="cm"/>
      <inkml:brushProperty name="height" value="0.1" units="cm"/>
      <inkml:brushProperty name="color" value="#66CC00"/>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1"/>
    </inkml:context>
    <inkml:brush xml:id="br0">
      <inkml:brushProperty name="width" value="0.1" units="cm"/>
      <inkml:brushProperty name="height" value="0.1" units="cm"/>
      <inkml:brushProperty name="color" value="#66CC00"/>
    </inkml:brush>
  </inkml:definitions>
  <inkml:trace contextRef="#ctx0" brushRef="#br0">1 0 24575,'29'12'0,"13"0"0,5-5 0,11 1 0,16-5 0,-9 1 0,-5-2 0,-12 0 0,-11-1 0,-6-1 0,4 0 0,-15-1 0,-4 1 0,-9-1 0,-4 1 0,1 0 0,0 0 0,1 0 0,-3 0 0,4 0 0,0 0 0,5 0 0,0 0 0,-1-1 0,-2 0 0,-3-1 0,4 0 0,-1 1 0,1-1 0,-2 1 0,-2 0 0,1 0 0,0 0 0,9 0 0,2 1 0,3-1 0,-7 1 0,0-2 0,-7 1 0,2-1 0,0 2 0,0-1 0,3 1 0,-1 0 0,9 0 0,-2 0 0,4 1 0,-1-1 0,-4 0 0,2-1 0,4 0 0,-2 1 0,2 0 0,-6-1 0,-1 0 0,1 0 0,-2 0 0,-2 0 0,-4 1 0,-1-1 0,-2 1 0,6 0 0,1 0 0,1-1 0,-2 0 0,-3-1 0,-1 2 0,-2 0 0,-4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2"/>
    </inkml:context>
    <inkml:brush xml:id="br0">
      <inkml:brushProperty name="width" value="0.1" units="cm"/>
      <inkml:brushProperty name="height" value="0.1" units="cm"/>
      <inkml:brushProperty name="color" value="#66CC00"/>
    </inkml:brush>
  </inkml:definitions>
  <inkml:trace contextRef="#ctx0" brushRef="#br0">1 19 24575,'15'2'0,"5"0"0,2-2 0,4-1 0,-7 1 0,10-1 0,1 0 0,4-1 0,-7 1 0,-10-1 0,-9 1 0,-2 0 0,2 1 0,5-1 0,5 0 0,0-1 0,-3 1 0,-3 0 0,-3 1 0,6-2 0,5 0 0,4 1 0,0 0 0,4 2 0,5 0 0,3 1 0,-9-1 0,-10 0 0,-8-1 0,7 0 0,10 0 0,10 1 0,-1 0 0,-7 0 0,-7 0 0,-6 0 0,0 3 0,-1-3 0,1 3 0,4-2 0,3 0 0,5 0 0,-1 0 0,-8 0 0,-2 0 0,6 0 0,3 0 0,-2-1 0,-7-1 0,-12 0 0,-1 0 0,-1 0 0,13 0 0,12 0 0,2-1 0,-1 0 0,-7 1 0,-5 0 0,3 0 0,-7 0 0,-7 1 0,-5 1 0,-4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3"/>
    </inkml:context>
    <inkml:brush xml:id="br0">
      <inkml:brushProperty name="width" value="0.1" units="cm"/>
      <inkml:brushProperty name="height" value="0.1" units="cm"/>
      <inkml:brushProperty name="color" value="#CC0066"/>
    </inkml:brush>
  </inkml:definitions>
  <inkml:trace contextRef="#ctx0" brushRef="#br0">1143 14 24575,'-13'0'0,"-6"0"0,-8-1 0,-8-1 0,-5 0 0,-1 1 0,-5 1 0,8-1 0,-8 1 0,16-1 0,-2-1 0,10 2 0,0-1 0,6 1 0,1 0 0,3 0 0,2 0 0,0-1 0,-2 0 0,5 0 0,-3 1 0,7 0 0,-3 1 0,-1 0 0,-1 0 0,0 0 0,1 1 0,0-1 0,0 2 0,-3 0 0,2 0 0,-2-1 0,3 0 0,-1 0 0,2-1 0,1 0 0,-2 1 0,0-1 0,-6 1 0,0-1 0,1-1 0,-6 2 0,-5 0 0,-3 0 0,0-1 0,4 1 0,6-1 0,-8 4 0,3-1 0,1 0 0,4 0 0,1 0 0,-3 2 0,1-1 0,-2 2 0,4-2 0,2 0 0,-1-1 0,5 1 0,0-1 0,-1-1 0,3 2 0,-2 3 0,2 0 0,-1 4 0,2 2 0,-1 1 0,0 5 0,2 5 0,-1 3 0,0 4 0,2-7 0,-1 3 0,3-4 0,-2 1 0,2 2 0,-1-4 0,-1-1 0,1 2 0,-1 1 0,1 4 0,0 3 0,0 0 0,2 6 0,-1-6 0,2 7 0,-1 0 0,-1 11 0,1-2 0,0 7 0,0-9 0,0 2 0,-1-7 0,0-2 0,0-6 0,1 3 0,1-6 0,0 2 0,0-5 0,0 0 0,0 1 0,0-4 0,0 3 0,0-8 0,0 2 0,0-5 0,0 2 0,0-4 0,0-1 0,0-2 0,0 3 0,-1-4 0,0 4 0,1 0 0,0-1 0,0 6 0,0-2 0,0 2 0,0 7 0,0-3 0,0 1 0,0-1 0,0-5 0,0 0 0,0-5 0,-1-2 0,1-2 0,-1-1 0,1 0 0,0-2 0,0-2 0,0 1 0,0-1 0,1 2 0,-1 3 0,2 0 0,-2 3 0,1 0 0,-1 1 0,0 2 0,0 1 0,0-2 0,0-1 0,0 0 0,0-2 0,0 3 0,0-4 0,0 5 0,0-5 0,0 3 0,0-3 0,0-3 0,0-3 0,0 1 0,-1 2 0,0 0 0,0 1 0,1 2 0,0-2 0,0-2 0,0-1 0,0-3 0,0 1 0,0-1 0,0 4 0,0-2 0,0 4 0,0-2 0,0 3 0,0-1 0,0 2 0,0-2 0,0 1 0,0 0 0,1-1 0,-1 1 0,1 0 0,-1 1 0,0 0 0,0 0 0,0 1 0,1 2 0,-1-1 0,1 3 0,-1-6 0,1 1 0,0-3 0,0-1 0,-1-1 0,0 0 0,0-1 0,0-1 0,0-1 0,0 1 0,0 0 0,0-1 0,0 2 0,0 0 0,0 2 0,0-2 0,0 2 0,1 1 0,0 4 0,0-2 0,0 4 0,0-3 0,-1 4 0,1 0 0,-1 9 0,1-2 0,-1 5 0,1-1 0,-1-4 0,1-3 0,-1-3 0,1-6 0,-1 2 0,0-4 0,1 1 0,0-4 0,-1 0 0,-2-1 0,1 3 0,0 1 0,1-2 0,0 0 0,0-2 0,0 1 0,0-1 0,0-1 0,0 3 0,0-2 0,0 7 0,0-1 0,1 12 0,2 7 0,-1 6 0,0 5 0,0-1 0,-2-3 0,1-6 0,0-6 0,-1-9 0,1-3 0,-1-3 0,0-3 0,0-2 0,0-1 0,0 2 0,0 2 0,0 2 0,2 4 0,-2-3 0,3 5 0,-2-4 0,1 3 0,-1-3 0,1 0 0,-2-4 0,2 0 0,-1-1 0,1 0 0,-1 3 0,2 0 0,0 6 0,2 3 0,1 6 0,0 4 0,1 2 0,-1 0 0,1-2 0,-3-3 0,0-5 0,-2-6 0,-1-3 0,1-5 0,-1-2 0,-1-1 0,1 2 0,-1-1 0,2 4 0,-2-2 0,3 3 0,-2 0 0,1 1 0,0-1 0,1 5 0,3 10 0,2 3 0,3 16 0,-2-7 0,1 5 0,-3-13 0,0-4 0,-3-11 0,-2-4 0,-1-5 0,1 2 0,-1-2 0,3 6 0,-3-4 0,1 2 0,-1-5 0,-1 0 0,0 1 0,0 0 0,0 3 0,1 0 0,1 2 0,-1 1 0,1 0 0,2 3 0,0 3 0,3 6 0,-2-3 0,2 4 0,-3-9 0,1 1 0,-1-4 0,-1-3 0,-1-2 0,-1-2 0,-1-1 0,1 1 0,0 0 0,1-2 0,1 2 0,-1 0 0,0-1 0,0 1 0,1 0 0,-1-1 0,2 2 0,-3-1 0,2 0 0,0-1 0,0 1 0,3 1 0,-1 0 0,-1 1 0,2 0 0,0 1 0,0-1 0,-1 1 0,0-3 0,0 0 0,0-2 0,-1 1 0,0-1 0,4 1 0,4 0 0,-2-1 0,-1 1 0,2-1 0,10 2 0,2 0 0,1-1 0,-6 0 0,-8-2 0,-2 1 0,-2-1 0,4 2 0,1-1 0,4 1 0,2-1 0,-6 0 0,2-1 0,-4 1 0,-4-1 0,1 0 0,-5 0 0,4 0 0,0 0 0,6 1 0,-1-1 0,1 1 0,3-1 0,1 0 0,1 0 0,3 0 0,-6 0 0,1 0 0,-1 1 0,-2 0 0,4-1 0,1 1 0,5 0 0,6 1 0,8-1 0,-5 0 0,-5-1 0,-5 0 0,-7 0 0,1-1 0,-4 1 0,0-1 0,2 1 0,3 0 0,2 0 0,-8 0 0,1 0 0,-2 0 0,-1 0 0,4 0 0,-1 0 0,-2 0 0,3 0 0,2 0 0,6 0 0,-3 0 0,-3 0 0,-10 1 0,-2-1 0,4 1 0,12-1 0,11 0 0,6-1 0,-5 1 0,-13-1 0,-10 1 0,-5 0 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4"/>
    </inkml:context>
    <inkml:brush xml:id="br0">
      <inkml:brushProperty name="width" value="0.1" units="cm"/>
      <inkml:brushProperty name="height" value="0.1" units="cm"/>
      <inkml:brushProperty name="color" value="#CC0066"/>
    </inkml:brush>
  </inkml:definitions>
  <inkml:trace contextRef="#ctx0" brushRef="#br0">0 4 24575,'19'-2'0,"2"0"0,12 2 0,19 0 0,13 0 0,5 0 0,-10 1 0,-18 1 0,2 3 0,32 2 0,18 5 0,3-4 0,-9-1 0,-49-4 0,-12-2 0,-14 1 0,-10-1 0,5 0 0,-1 0 0,6 1 0,4 1 0,5 2 0,6 4 0,9 3 0,-1 3 0,12 0 0,-11 1 0,5 0 0,-4 4 0,-1 2 0,-1-1 0,-2 0 0,0 0 0,-1 0 0,3 3 0,0-2 0,-7-6 0,-7-3 0,-5-3 0,-3 1 0,2 1 0,-1-1 0,-3-4 0,-2-2 0,2 0 0,-1 1 0,4 1 0,2 2 0,-2-1 0,1 0 0,2 4 0,7 4 0,4 3 0,1 1 0,4 1 0,-6-3 0,5 2 0,-3-5 0,-4-3 0,-5-2 0,-5-1 0,-1 0 0,2 3 0,2 7 0,6 4 0,4 8 0,5 5 0,4 12 0,5 6 0,-3 0 0,6 2 0,-18-19 0,10 8 0,-11-11 0,7 6 0,-5-4 0,1 2 0,-5-3 0,-2-2 0,-2 6 0,-6-6 0,1 4 0,-2-5 0,-1 0 0,1-2 0,-3-3 0,1 3 0,-5-12 0,4 4 0,-5-5 0,5 4 0,-3-1 0,3 6 0,-1-1 0,-1-2 0,1 3 0,-3-3 0,0 6 0,0-4 0,0 6 0,-1-3 0,-2 2 0,0 2 0,-3 1 0,-1 1 0,0 5 0,0-3 0,-1-2 0,0-2 0,-1-1 0,2-2 0,-2 0 0,2-4 0,0 1 0,0-7 0,2 6 0,-2-8 0,1 6 0,-1-4 0,0 4 0,0-6 0,0 3 0,0-7 0,0 3 0,0-5 0,0 2 0,0-2 0,0 2 0,0 2 0,0 1 0,0 4 0,0 2 0,0 1 0,0 6 0,-2 2 0,1 7 0,-2 2 0,2-1 0,-1 5 0,-1-1 0,1-5 0,-1 0 0,0-9 0,0 0 0,0 6 0,-1-6 0,-1 2 0,0-6 0,-2 2 0,1-1 0,-1 3 0,1-5 0,1-4 0,0-4 0,0-1 0,-2 4 0,1-3 0,1-1 0,3-9 0,1-3 0,0-3 0,-12 6 0,-1-2 0,-17 8 0,3-3 0,-6 2 0,5-1 0,0 2 0,3-2 0,-3 2 0,10-5 0,-1-1 0,12-5 0,3 0 0,-9 1 0,-1 0 0,-20 2 0,4-1 0,-9 3 0,5-1 0,10 2 0,0-2 0,5 1 0,-3 0 0,0 0 0,3 0 0,5-1 0,8-3 0,-4 2 0,1-2 0,-8 1 0,0 1 0,-2 0 0,-1 2 0,1-1 0,-11 4 0,14-3 0,-8 2 0,14-3 0,-6 3 0,1-3 0,-8 4 0,-3-2 0,-2-1 0,-2 2 0,-2 3 0,-7 0 0,-4 3 0,0-4 0,5-3 0,6 0 0,-7-1 0,0-1 0,-5 0 0,6-2 0,-11 0 0,10-2 0,-11 0 0,10 1 0,4 0 0,6 0 0,-9 0 0,10-3 0,4 1 0,12-1 0,12 1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5"/>
    </inkml:context>
    <inkml:brush xml:id="br0">
      <inkml:brushProperty name="width" value="0.1" units="cm"/>
      <inkml:brushProperty name="height" value="0.1" units="cm"/>
      <inkml:brushProperty name="color" value="#CC0066"/>
    </inkml:brush>
  </inkml:definitions>
  <inkml:trace contextRef="#ctx0" brushRef="#br0">1139 1 24575,'-46'0'0,"7"1"0,-3-1 0,10 1 0,13-1 0,-1 1 0,9-1 0,-1 0 0,2 1 0,1-1 0,1 0 0,1 0 0,1 1 0,-8-1 0,0 1 0,-5-1 0,-1 1 0,-3-1 0,-9 0 0,-7 3 0,8-2 0,3 3 0,11-3 0,4 0 0,-1 0 0,1 0 0,2 1 0,-4 0 0,0 0 0,-6-1 0,0 1 0,-1-1 0,3 0 0,-2 0 0,2 1 0,2 0 0,3 0 0,-5 1 0,-1 1 0,-11 1 0,9-1 0,3 0 0,9 0 0,1 0 0,0 1 0,3-2 0,-2 2 0,4-3 0,-5 2 0,2-1 0,-2 2 0,0 2 0,-3 2 0,-2 2 0,0-1 0,-2 6 0,0-1 0,1 5 0,-3 3 0,3 7 0,-2 0 0,0 11 0,6-17 0,1 1 0,4-14 0,1 3 0,-1 0 0,0 5 0,3-3 0,0 0 0,1-1 0,1 3 0,-2 3 0,2-1 0,0 11 0,0-7 0,0 7 0,0 0 0,1 1 0,0-2 0,0 2 0,1-5 0,0-3 0,0-2 0,0-1 0,0-1 0,-1 4 0,2 2 0,1-1 0,1-2 0,-1 2 0,-1-8 0,1 5 0,-1-6 0,0 1 0,0-4 0,0 2 0,-1 2 0,1 0 0,-1-5 0,0 2 0,0-3 0,1 5 0,0 1 0,1 1 0,0 1 0,-1 4 0,-1 1 0,0 2 0,1-2 0,0 3 0,1-1 0,1 10 0,1-5 0,0 3 0,0-9 0,-3-5 0,0-3 0,0-3 0,1 1 0,0 3 0,1-5 0,-1 5 0,0-6 0,0-2 0,0 0 0,-1-2 0,2 4 0,-1-4 0,2 3 0,-2-5 0,1 1 0,-1-1 0,1 1 0,-2-3 0,2 1 0,-1-2 0,5 3 0,1 1 0,5 3 0,-3-4 0,1 1 0,1-2 0,4 0 0,-1 0 0,4-1 0,-4-2 0,4 2 0,-2-1 0,-1 1 0,-3-2 0,-1 0 0,1-1 0,-1-1 0,-2 1 0,4 1 0,-4-1 0,5 1 0,-1-2 0,1 1 0,0 0 0,2-1 0,-3 1 0,-3-1 0,0 1 0,9 1 0,1 1 0,3 0 0,-9-2 0,-7 1 0,-2-2 0,-2 3 0,5-2 0,0 1 0,5 0 0,-3-1 0,-2 2 0,-7-2 0,1 0 0,0 0 0,0-1 0,2 2 0,-4-1 0,1-1 0,0 3 0,-1-3 0,0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4T15:22:18.956"/>
    </inkml:context>
    <inkml:brush xml:id="br0">
      <inkml:brushProperty name="width" value="0.1" units="cm"/>
      <inkml:brushProperty name="height" value="0.1" units="cm"/>
      <inkml:brushProperty name="color" value="#CC0066"/>
    </inkml:brush>
  </inkml:definitions>
  <inkml:trace contextRef="#ctx0" brushRef="#br0">245 1 24575,'50'3'0,"1"0"0,36 2 0,-21-1 0,-2 0 0,10 0 0,-28-2 0,-26-1 0,-9 1 0,6 1 0,15 5 0,30 6 0,22 1 0,14 2 0,-4-6 0,-31-2 0,-19-4 0,-25-3 0,-12-1 0,-2 1 0,10 9 0,8 3 0,11 10 0,2-2 0,-6 2 0,-7-3 0,-8 1 0,-4-3 0,-2 8 0,-5 7 0,0 12 0,-4-3 0,0 0 0,0-10 0,-2 1 0,0-4 0,-2 1 0,1 0 0,0-3 0,-1 7 0,-1-11 0,-2 6 0,-4 1 0,-3 2 0,-3 4 0,2-5 0,3-7 0,4-5 0,0 0 0,-3-1 0,-3 5 0,1-5 0,2-2 0,1-4 0,-1 2 0,-2 0 0,-1 4 0,-1 0 0,-1 2 0,-3 2 0,1-4 0,-2 4 0,-9 2 0,-7 7 0,2-3 0,-6 9 0,10-9 0,2 2 0,1-5 0,9-7 0,2-3 0,-9 7 0,2-4 0,-4 6 0,8-11 0,2 0 0,2-3 0,-3 1 0,-2-1 0,2-1 0,1-3 0,-6 0 0,-8 3 0,-4 1 0,-4-3 0,4-1 0,8-5 0,-2 1 0,10-1 0,1-1 0,8-1 0,-10 0 0,-1-1 0,-18-1 0,-10-3 0,-5 0 0,2 0 0,5-1 0,9 3 0,8 0 0,9 0 0,12 1 0,6 1 0,0 0 0,0 1 0,-4-3 0,2 0 0,1 0 0,0 1 0,3 2 0,-2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926E1-95DC-4581-86DE-C8B880966089}" type="datetimeFigureOut">
              <a:rPr lang="sl-SI" smtClean="0"/>
              <a:t>3. 09. 2025</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77E7D-8975-4172-88F0-0D9AA2240D04}" type="slidenum">
              <a:rPr lang="sl-SI" smtClean="0"/>
              <a:t>‹#›</a:t>
            </a:fld>
            <a:endParaRPr lang="sl-SI"/>
          </a:p>
        </p:txBody>
      </p:sp>
    </p:spTree>
    <p:extLst>
      <p:ext uri="{BB962C8B-B14F-4D97-AF65-F5344CB8AC3E}">
        <p14:creationId xmlns:p14="http://schemas.microsoft.com/office/powerpoint/2010/main" val="279907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C171-21FC-691B-3942-21F2986CD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15100-3606-57BB-C155-3B3FD7E86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502D-1351-CF68-8226-6ABA065D2D0D}"/>
              </a:ext>
            </a:extLst>
          </p:cNvPr>
          <p:cNvSpPr>
            <a:spLocks noGrp="1"/>
          </p:cNvSpPr>
          <p:nvPr>
            <p:ph type="body" idx="1"/>
          </p:nvPr>
        </p:nvSpPr>
        <p:spPr/>
        <p:txBody>
          <a:bodyPr/>
          <a:lstStyle/>
          <a:p>
            <a:r>
              <a:rPr lang="en-US" b="1" dirty="0" err="1"/>
              <a:t>Potek</a:t>
            </a:r>
            <a:r>
              <a:rPr lang="en-US" b="1" dirty="0"/>
              <a:t> </a:t>
            </a:r>
            <a:r>
              <a:rPr lang="en-US" b="1" dirty="0" err="1"/>
              <a:t>prenove</a:t>
            </a:r>
            <a:r>
              <a:rPr lang="en-US" b="1" dirty="0"/>
              <a:t> </a:t>
            </a:r>
            <a:r>
              <a:rPr lang="en-US" b="1" dirty="0" err="1"/>
              <a:t>po</a:t>
            </a:r>
            <a:r>
              <a:rPr lang="en-US" b="1" dirty="0"/>
              <a:t> </a:t>
            </a:r>
            <a:r>
              <a:rPr lang="en-US" b="1" dirty="0" err="1"/>
              <a:t>časovni</a:t>
            </a:r>
            <a:r>
              <a:rPr lang="en-US" b="1" dirty="0"/>
              <a:t> </a:t>
            </a:r>
            <a:r>
              <a:rPr lang="en-US" b="1" dirty="0" err="1"/>
              <a:t>osi</a:t>
            </a:r>
            <a:r>
              <a:rPr lang="en-US" b="1" dirty="0"/>
              <a:t>:</a:t>
            </a:r>
            <a:endParaRPr lang="en-US" dirty="0"/>
          </a:p>
          <a:p>
            <a:pPr marL="285750" indent="-285750">
              <a:buFont typeface="Arial"/>
              <a:buChar char="•"/>
            </a:pPr>
            <a:r>
              <a:rPr lang="en-US" b="1" dirty="0"/>
              <a:t>2018–2019 – </a:t>
            </a:r>
            <a:r>
              <a:rPr lang="en-US" b="1" dirty="0" err="1"/>
              <a:t>Preliminarne</a:t>
            </a:r>
            <a:r>
              <a:rPr lang="en-US" b="1" dirty="0"/>
              <a:t> faze in </a:t>
            </a:r>
            <a:r>
              <a:rPr lang="en-US" b="1" dirty="0" err="1"/>
              <a:t>analize</a:t>
            </a:r>
            <a:r>
              <a:rPr lang="en-US" b="1" dirty="0"/>
              <a:t>:</a:t>
            </a:r>
            <a:endParaRPr lang="en-US" dirty="0"/>
          </a:p>
          <a:p>
            <a:pPr marL="285750" lvl="1" indent="-285750">
              <a:buFont typeface="Arial"/>
              <a:buChar char="•"/>
            </a:pPr>
            <a:r>
              <a:rPr lang="en-US" b="1" dirty="0" err="1"/>
              <a:t>Kdo</a:t>
            </a:r>
            <a:r>
              <a:rPr lang="en-US" b="1" dirty="0"/>
              <a:t>:</a:t>
            </a:r>
            <a:r>
              <a:rPr lang="en-US" dirty="0"/>
              <a:t> </a:t>
            </a:r>
            <a:r>
              <a:rPr lang="en-US" dirty="0" err="1"/>
              <a:t>Predstavniki</a:t>
            </a:r>
            <a:r>
              <a:rPr lang="en-US" dirty="0"/>
              <a:t> </a:t>
            </a:r>
            <a:r>
              <a:rPr lang="en-US" dirty="0" err="1"/>
              <a:t>Zavoda</a:t>
            </a:r>
            <a:r>
              <a:rPr lang="en-US" dirty="0"/>
              <a:t> RS za </a:t>
            </a:r>
            <a:r>
              <a:rPr lang="en-US" dirty="0" err="1"/>
              <a:t>šolstvo</a:t>
            </a:r>
            <a:r>
              <a:rPr lang="en-US" dirty="0"/>
              <a:t> (ZRSŠ), </a:t>
            </a:r>
            <a:r>
              <a:rPr lang="en-US" dirty="0" err="1"/>
              <a:t>strokovnjaki</a:t>
            </a:r>
            <a:r>
              <a:rPr lang="en-US" dirty="0"/>
              <a:t> s </a:t>
            </a:r>
            <a:r>
              <a:rPr lang="en-US" dirty="0" err="1"/>
              <a:t>področja</a:t>
            </a:r>
            <a:r>
              <a:rPr lang="en-US" dirty="0"/>
              <a:t> </a:t>
            </a:r>
            <a:r>
              <a:rPr lang="en-US" dirty="0" err="1"/>
              <a:t>visokega</a:t>
            </a:r>
            <a:r>
              <a:rPr lang="en-US" dirty="0"/>
              <a:t> </a:t>
            </a:r>
            <a:r>
              <a:rPr lang="en-US" dirty="0" err="1"/>
              <a:t>šolstva</a:t>
            </a:r>
            <a:r>
              <a:rPr lang="en-US" dirty="0"/>
              <a:t> oz. </a:t>
            </a:r>
            <a:r>
              <a:rPr lang="en-US" dirty="0" err="1"/>
              <a:t>znanosti</a:t>
            </a:r>
            <a:r>
              <a:rPr lang="en-US" dirty="0"/>
              <a:t>, </a:t>
            </a:r>
            <a:r>
              <a:rPr lang="en-US" dirty="0" err="1"/>
              <a:t>strokovni</a:t>
            </a:r>
            <a:r>
              <a:rPr lang="en-US" dirty="0"/>
              <a:t> in </a:t>
            </a:r>
            <a:r>
              <a:rPr lang="en-US" dirty="0" err="1"/>
              <a:t>vodstveni</a:t>
            </a:r>
            <a:r>
              <a:rPr lang="en-US" dirty="0"/>
              <a:t> </a:t>
            </a:r>
            <a:r>
              <a:rPr lang="en-US" dirty="0" err="1"/>
              <a:t>delavci</a:t>
            </a:r>
            <a:r>
              <a:rPr lang="en-US" dirty="0"/>
              <a:t>.</a:t>
            </a:r>
          </a:p>
          <a:p>
            <a:pPr marL="285750" lvl="1" indent="-285750">
              <a:buFont typeface="Arial"/>
              <a:buChar char="•"/>
            </a:pPr>
            <a:r>
              <a:rPr lang="en-US" b="1" dirty="0" err="1"/>
              <a:t>Kaj</a:t>
            </a:r>
            <a:r>
              <a:rPr lang="en-US" b="1" dirty="0"/>
              <a:t>:</a:t>
            </a:r>
            <a:r>
              <a:rPr lang="en-US" dirty="0"/>
              <a:t> </a:t>
            </a:r>
            <a:r>
              <a:rPr lang="en-US" dirty="0" err="1"/>
              <a:t>Potekala</a:t>
            </a:r>
            <a:r>
              <a:rPr lang="en-US" dirty="0"/>
              <a:t> je </a:t>
            </a:r>
            <a:r>
              <a:rPr lang="en-US" dirty="0" err="1"/>
              <a:t>analiza</a:t>
            </a:r>
            <a:r>
              <a:rPr lang="en-US" dirty="0"/>
              <a:t> </a:t>
            </a:r>
            <a:r>
              <a:rPr lang="en-US" dirty="0" err="1"/>
              <a:t>prakse</a:t>
            </a:r>
            <a:r>
              <a:rPr lang="en-US" dirty="0"/>
              <a:t> in </a:t>
            </a:r>
            <a:r>
              <a:rPr lang="en-US" dirty="0" err="1"/>
              <a:t>tujih</a:t>
            </a:r>
            <a:r>
              <a:rPr lang="en-US" dirty="0"/>
              <a:t> </a:t>
            </a:r>
            <a:r>
              <a:rPr lang="en-US" dirty="0" err="1"/>
              <a:t>dokumentov</a:t>
            </a:r>
            <a:r>
              <a:rPr lang="en-US" dirty="0"/>
              <a:t> </a:t>
            </a:r>
            <a:r>
              <a:rPr lang="en-US" dirty="0" err="1"/>
              <a:t>kot</a:t>
            </a:r>
            <a:r>
              <a:rPr lang="en-US" dirty="0"/>
              <a:t> </a:t>
            </a:r>
            <a:r>
              <a:rPr lang="en-US" dirty="0" err="1"/>
              <a:t>podlaga</a:t>
            </a:r>
            <a:r>
              <a:rPr lang="en-US" dirty="0"/>
              <a:t> za </a:t>
            </a:r>
            <a:r>
              <a:rPr lang="en-US" dirty="0" err="1"/>
              <a:t>prenovo</a:t>
            </a:r>
            <a:r>
              <a:rPr lang="en-US" dirty="0"/>
              <a:t> </a:t>
            </a:r>
            <a:r>
              <a:rPr lang="en-US" dirty="0" err="1"/>
              <a:t>kurikuluma</a:t>
            </a:r>
            <a:r>
              <a:rPr lang="en-US" dirty="0"/>
              <a:t> za </a:t>
            </a:r>
            <a:r>
              <a:rPr lang="en-US" dirty="0" err="1"/>
              <a:t>vrtce</a:t>
            </a:r>
            <a:r>
              <a:rPr lang="en-US" dirty="0"/>
              <a:t>.</a:t>
            </a:r>
          </a:p>
          <a:p>
            <a:pPr marL="285750" indent="-285750">
              <a:buFont typeface="Arial"/>
              <a:buChar char="•"/>
            </a:pPr>
            <a:r>
              <a:rPr lang="en-US" b="1" dirty="0"/>
              <a:t>2019–2020 – </a:t>
            </a:r>
            <a:r>
              <a:rPr lang="en-US" b="1" dirty="0" err="1"/>
              <a:t>Analiza</a:t>
            </a:r>
            <a:r>
              <a:rPr lang="en-US" b="1" dirty="0"/>
              <a:t> </a:t>
            </a:r>
            <a:r>
              <a:rPr lang="en-US" b="1" dirty="0" err="1"/>
              <a:t>učnih</a:t>
            </a:r>
            <a:r>
              <a:rPr lang="en-US" b="1" dirty="0"/>
              <a:t> </a:t>
            </a:r>
            <a:r>
              <a:rPr lang="en-US" b="1" dirty="0" err="1"/>
              <a:t>načrtov</a:t>
            </a:r>
            <a:r>
              <a:rPr lang="en-US" b="1" dirty="0"/>
              <a:t>:</a:t>
            </a:r>
            <a:endParaRPr lang="en-US" dirty="0"/>
          </a:p>
          <a:p>
            <a:pPr marL="285750" lvl="1" indent="-285750">
              <a:buFont typeface="Arial"/>
              <a:buChar char="•"/>
            </a:pPr>
            <a:r>
              <a:rPr lang="en-US" b="1" dirty="0" err="1"/>
              <a:t>Kdo</a:t>
            </a:r>
            <a:r>
              <a:rPr lang="en-US" b="1" dirty="0"/>
              <a:t>:</a:t>
            </a:r>
            <a:r>
              <a:rPr lang="en-US" dirty="0"/>
              <a:t> </a:t>
            </a:r>
            <a:r>
              <a:rPr lang="en-US" dirty="0" err="1"/>
              <a:t>Ožji</a:t>
            </a:r>
            <a:r>
              <a:rPr lang="en-US" dirty="0"/>
              <a:t> </a:t>
            </a:r>
            <a:r>
              <a:rPr lang="en-US" dirty="0" err="1"/>
              <a:t>strokovni</a:t>
            </a:r>
            <a:r>
              <a:rPr lang="en-US" dirty="0"/>
              <a:t> </a:t>
            </a:r>
            <a:r>
              <a:rPr lang="en-US" dirty="0" err="1"/>
              <a:t>tim</a:t>
            </a:r>
            <a:r>
              <a:rPr lang="en-US" dirty="0"/>
              <a:t> na ZRSŠ, </a:t>
            </a:r>
            <a:r>
              <a:rPr lang="en-US" dirty="0" err="1"/>
              <a:t>Strokovni</a:t>
            </a:r>
            <a:r>
              <a:rPr lang="en-US" dirty="0"/>
              <a:t> </a:t>
            </a:r>
            <a:r>
              <a:rPr lang="en-US" dirty="0" err="1"/>
              <a:t>svet</a:t>
            </a:r>
            <a:r>
              <a:rPr lang="en-US" dirty="0"/>
              <a:t> RS za </a:t>
            </a:r>
            <a:r>
              <a:rPr lang="en-US" dirty="0" err="1"/>
              <a:t>splošno</a:t>
            </a:r>
            <a:r>
              <a:rPr lang="en-US" dirty="0"/>
              <a:t> </a:t>
            </a:r>
            <a:r>
              <a:rPr lang="en-US" dirty="0" err="1"/>
              <a:t>izobraževanje</a:t>
            </a:r>
            <a:r>
              <a:rPr lang="en-US" dirty="0"/>
              <a:t> (SSSI) je </a:t>
            </a:r>
            <a:r>
              <a:rPr lang="en-US" dirty="0" err="1"/>
              <a:t>bil</a:t>
            </a:r>
            <a:r>
              <a:rPr lang="en-US" dirty="0"/>
              <a:t> </a:t>
            </a:r>
            <a:r>
              <a:rPr lang="en-US" dirty="0" err="1"/>
              <a:t>seznanjen</a:t>
            </a:r>
            <a:r>
              <a:rPr lang="en-US" dirty="0"/>
              <a:t> z </a:t>
            </a:r>
            <a:r>
              <a:rPr lang="en-US" dirty="0" err="1"/>
              <a:t>analizo</a:t>
            </a:r>
            <a:r>
              <a:rPr lang="en-US" dirty="0"/>
              <a:t>.</a:t>
            </a:r>
          </a:p>
          <a:p>
            <a:pPr marL="285750" lvl="1" indent="-285750">
              <a:buFont typeface="Arial"/>
              <a:buChar char="•"/>
            </a:pPr>
            <a:r>
              <a:rPr lang="en-US" b="1" dirty="0" err="1"/>
              <a:t>Kaj</a:t>
            </a:r>
            <a:r>
              <a:rPr lang="en-US" b="1" dirty="0"/>
              <a:t>:</a:t>
            </a:r>
            <a:r>
              <a:rPr lang="en-US" dirty="0"/>
              <a:t> </a:t>
            </a:r>
            <a:r>
              <a:rPr lang="en-US" dirty="0" err="1"/>
              <a:t>Izvedena</a:t>
            </a:r>
            <a:r>
              <a:rPr lang="en-US" dirty="0"/>
              <a:t> je </a:t>
            </a:r>
            <a:r>
              <a:rPr lang="en-US" dirty="0" err="1"/>
              <a:t>bila</a:t>
            </a:r>
            <a:r>
              <a:rPr lang="en-US" dirty="0"/>
              <a:t> </a:t>
            </a:r>
            <a:r>
              <a:rPr lang="en-US" dirty="0" err="1"/>
              <a:t>analiza</a:t>
            </a:r>
            <a:r>
              <a:rPr lang="en-US" dirty="0"/>
              <a:t> </a:t>
            </a:r>
            <a:r>
              <a:rPr lang="en-US" dirty="0" err="1"/>
              <a:t>učnih</a:t>
            </a:r>
            <a:r>
              <a:rPr lang="en-US" dirty="0"/>
              <a:t> </a:t>
            </a:r>
            <a:r>
              <a:rPr lang="en-US" dirty="0" err="1"/>
              <a:t>načrtov</a:t>
            </a:r>
            <a:r>
              <a:rPr lang="en-US" dirty="0"/>
              <a:t> v </a:t>
            </a:r>
            <a:r>
              <a:rPr lang="en-US" dirty="0" err="1"/>
              <a:t>osnovni</a:t>
            </a:r>
            <a:r>
              <a:rPr lang="en-US" dirty="0"/>
              <a:t> </a:t>
            </a:r>
            <a:r>
              <a:rPr lang="en-US" dirty="0" err="1"/>
              <a:t>šoli</a:t>
            </a:r>
            <a:r>
              <a:rPr lang="en-US" dirty="0"/>
              <a:t> in </a:t>
            </a:r>
            <a:r>
              <a:rPr lang="en-US" dirty="0" err="1"/>
              <a:t>gimnaziji</a:t>
            </a:r>
            <a:r>
              <a:rPr lang="en-US" dirty="0"/>
              <a:t> </a:t>
            </a:r>
            <a:r>
              <a:rPr lang="en-US" dirty="0" err="1"/>
              <a:t>kot</a:t>
            </a:r>
            <a:r>
              <a:rPr lang="en-US" dirty="0"/>
              <a:t> </a:t>
            </a:r>
            <a:r>
              <a:rPr lang="en-US" dirty="0" err="1"/>
              <a:t>podlaga</a:t>
            </a:r>
            <a:r>
              <a:rPr lang="en-US" dirty="0"/>
              <a:t> za kurikularno </a:t>
            </a:r>
            <a:r>
              <a:rPr lang="en-US" dirty="0" err="1"/>
              <a:t>prenovo</a:t>
            </a:r>
            <a:r>
              <a:rPr lang="en-US" dirty="0"/>
              <a:t>.</a:t>
            </a:r>
          </a:p>
          <a:p>
            <a:pPr marL="285750" indent="-285750">
              <a:buFont typeface="Arial"/>
              <a:buChar char="•"/>
            </a:pPr>
            <a:r>
              <a:rPr lang="en-US" b="1" dirty="0"/>
              <a:t>2021 – </a:t>
            </a:r>
            <a:r>
              <a:rPr lang="en-US" b="1" dirty="0" err="1"/>
              <a:t>Sistemske</a:t>
            </a:r>
            <a:r>
              <a:rPr lang="en-US" b="1" dirty="0"/>
              <a:t> in </a:t>
            </a:r>
            <a:r>
              <a:rPr lang="en-US" b="1" dirty="0" err="1"/>
              <a:t>konceptualne</a:t>
            </a:r>
            <a:r>
              <a:rPr lang="en-US" b="1" dirty="0"/>
              <a:t> </a:t>
            </a:r>
            <a:r>
              <a:rPr lang="en-US" b="1" dirty="0" err="1"/>
              <a:t>priprave</a:t>
            </a:r>
            <a:r>
              <a:rPr lang="en-US" b="1" dirty="0"/>
              <a:t>:</a:t>
            </a:r>
            <a:endParaRPr lang="en-US" dirty="0"/>
          </a:p>
          <a:p>
            <a:pPr marL="285750" lvl="1" indent="-285750">
              <a:buFont typeface="Arial"/>
              <a:buChar char="•"/>
            </a:pPr>
            <a:r>
              <a:rPr lang="en-US" b="1" dirty="0" err="1"/>
              <a:t>Kdo</a:t>
            </a:r>
            <a:r>
              <a:rPr lang="en-US" b="1" dirty="0"/>
              <a:t>:</a:t>
            </a:r>
            <a:r>
              <a:rPr lang="en-US" dirty="0"/>
              <a:t> </a:t>
            </a:r>
            <a:r>
              <a:rPr lang="en-US" dirty="0" err="1"/>
              <a:t>Vlada</a:t>
            </a:r>
            <a:r>
              <a:rPr lang="en-US" dirty="0"/>
              <a:t> </a:t>
            </a:r>
            <a:r>
              <a:rPr lang="en-US" dirty="0" err="1"/>
              <a:t>Republike</a:t>
            </a:r>
            <a:r>
              <a:rPr lang="en-US" dirty="0"/>
              <a:t> </a:t>
            </a:r>
            <a:r>
              <a:rPr lang="en-US" dirty="0" err="1"/>
              <a:t>Slovenije</a:t>
            </a:r>
            <a:r>
              <a:rPr lang="en-US" dirty="0"/>
              <a:t>, </a:t>
            </a:r>
            <a:r>
              <a:rPr lang="en-US" dirty="0" err="1"/>
              <a:t>Ministrstvo</a:t>
            </a:r>
            <a:r>
              <a:rPr lang="en-US" dirty="0"/>
              <a:t> za </a:t>
            </a:r>
            <a:r>
              <a:rPr lang="en-US" dirty="0" err="1"/>
              <a:t>vzgojo</a:t>
            </a:r>
            <a:r>
              <a:rPr lang="en-US" dirty="0"/>
              <a:t> in </a:t>
            </a:r>
            <a:r>
              <a:rPr lang="en-US" dirty="0" err="1"/>
              <a:t>izobraževanje</a:t>
            </a:r>
            <a:r>
              <a:rPr lang="en-US" dirty="0"/>
              <a:t>, ZRSŠ, </a:t>
            </a:r>
            <a:r>
              <a:rPr lang="en-US" dirty="0" err="1"/>
              <a:t>strokovnjaki</a:t>
            </a:r>
            <a:r>
              <a:rPr lang="en-US" dirty="0"/>
              <a:t>.</a:t>
            </a:r>
          </a:p>
          <a:p>
            <a:pPr marL="285750" lvl="1" indent="-285750">
              <a:buFont typeface="Arial"/>
              <a:buChar char="•"/>
            </a:pPr>
            <a:r>
              <a:rPr lang="en-US" b="1" dirty="0" err="1"/>
              <a:t>Kaj</a:t>
            </a:r>
            <a:r>
              <a:rPr lang="en-US" b="1" dirty="0"/>
              <a:t>:</a:t>
            </a:r>
            <a:endParaRPr lang="en-US" dirty="0"/>
          </a:p>
          <a:p>
            <a:pPr marL="285750" lvl="2" indent="-285750">
              <a:buFont typeface="Arial"/>
              <a:buChar char="•"/>
            </a:pPr>
            <a:r>
              <a:rPr lang="en-US" dirty="0" err="1"/>
              <a:t>Potrjen</a:t>
            </a:r>
            <a:r>
              <a:rPr lang="en-US" dirty="0"/>
              <a:t> je </a:t>
            </a:r>
            <a:r>
              <a:rPr lang="en-US" dirty="0" err="1"/>
              <a:t>bil</a:t>
            </a:r>
            <a:r>
              <a:rPr lang="en-US" dirty="0"/>
              <a:t> </a:t>
            </a:r>
            <a:r>
              <a:rPr lang="en-US" dirty="0" err="1"/>
              <a:t>Načrt</a:t>
            </a:r>
            <a:r>
              <a:rPr lang="en-US" dirty="0"/>
              <a:t> za </a:t>
            </a:r>
            <a:r>
              <a:rPr lang="en-US" dirty="0" err="1"/>
              <a:t>okrevanje</a:t>
            </a:r>
            <a:r>
              <a:rPr lang="en-US" dirty="0"/>
              <a:t> in </a:t>
            </a:r>
            <a:r>
              <a:rPr lang="en-US" dirty="0" err="1"/>
              <a:t>odpornost</a:t>
            </a:r>
            <a:r>
              <a:rPr lang="en-US" dirty="0"/>
              <a:t>, s </a:t>
            </a:r>
            <a:r>
              <a:rPr lang="en-US" dirty="0" err="1"/>
              <a:t>čimer</a:t>
            </a:r>
            <a:r>
              <a:rPr lang="en-US" dirty="0"/>
              <a:t> je </a:t>
            </a:r>
            <a:r>
              <a:rPr lang="en-US" dirty="0" err="1"/>
              <a:t>bila</a:t>
            </a:r>
            <a:r>
              <a:rPr lang="en-US" dirty="0"/>
              <a:t> </a:t>
            </a:r>
            <a:r>
              <a:rPr lang="en-US" dirty="0" err="1"/>
              <a:t>sprejeta</a:t>
            </a:r>
            <a:r>
              <a:rPr lang="en-US" dirty="0"/>
              <a:t> </a:t>
            </a:r>
            <a:r>
              <a:rPr lang="en-US" dirty="0" err="1"/>
              <a:t>sistemska</a:t>
            </a:r>
            <a:r>
              <a:rPr lang="en-US" dirty="0"/>
              <a:t> </a:t>
            </a:r>
            <a:r>
              <a:rPr lang="en-US" dirty="0" err="1"/>
              <a:t>politična</a:t>
            </a:r>
            <a:r>
              <a:rPr lang="en-US" dirty="0"/>
              <a:t> </a:t>
            </a:r>
            <a:r>
              <a:rPr lang="en-US" dirty="0" err="1"/>
              <a:t>zaveza</a:t>
            </a:r>
            <a:r>
              <a:rPr lang="en-US" dirty="0"/>
              <a:t> k </a:t>
            </a:r>
            <a:r>
              <a:rPr lang="en-US" dirty="0" err="1"/>
              <a:t>prenovi</a:t>
            </a:r>
            <a:r>
              <a:rPr lang="en-US" dirty="0"/>
              <a:t> 216 </a:t>
            </a:r>
            <a:r>
              <a:rPr lang="en-US" dirty="0" err="1"/>
              <a:t>dokumentov</a:t>
            </a:r>
            <a:r>
              <a:rPr lang="en-US" dirty="0"/>
              <a:t>.</a:t>
            </a:r>
          </a:p>
          <a:p>
            <a:pPr marL="285750" lvl="2" indent="-285750">
              <a:buFont typeface="Arial"/>
              <a:buChar char="•"/>
            </a:pPr>
            <a:r>
              <a:rPr lang="en-US" b="1" dirty="0"/>
              <a:t>April 2021:</a:t>
            </a:r>
            <a:r>
              <a:rPr lang="en-US" dirty="0"/>
              <a:t> </a:t>
            </a:r>
            <a:r>
              <a:rPr lang="en-US" dirty="0" err="1"/>
              <a:t>Imenovani</a:t>
            </a:r>
            <a:r>
              <a:rPr lang="en-US" dirty="0"/>
              <a:t> </a:t>
            </a:r>
            <a:r>
              <a:rPr lang="en-US" dirty="0" err="1"/>
              <a:t>sta</a:t>
            </a:r>
            <a:r>
              <a:rPr lang="en-US" dirty="0"/>
              <a:t> </a:t>
            </a:r>
            <a:r>
              <a:rPr lang="en-US" dirty="0" err="1"/>
              <a:t>bili</a:t>
            </a:r>
            <a:r>
              <a:rPr lang="en-US" dirty="0"/>
              <a:t> </a:t>
            </a:r>
            <a:r>
              <a:rPr lang="en-US" dirty="0" err="1"/>
              <a:t>ekspertni</a:t>
            </a:r>
            <a:r>
              <a:rPr lang="en-US" dirty="0"/>
              <a:t> </a:t>
            </a:r>
            <a:r>
              <a:rPr lang="en-US" dirty="0" err="1"/>
              <a:t>skupini</a:t>
            </a:r>
            <a:r>
              <a:rPr lang="en-US" dirty="0"/>
              <a:t> za </a:t>
            </a:r>
            <a:r>
              <a:rPr lang="en-US" dirty="0" err="1"/>
              <a:t>pripravo</a:t>
            </a:r>
            <a:r>
              <a:rPr lang="en-US" dirty="0"/>
              <a:t> </a:t>
            </a:r>
            <a:r>
              <a:rPr lang="en-US" dirty="0" err="1"/>
              <a:t>izhodišč</a:t>
            </a:r>
            <a:r>
              <a:rPr lang="en-US" dirty="0"/>
              <a:t> za </a:t>
            </a:r>
            <a:r>
              <a:rPr lang="en-US" dirty="0" err="1"/>
              <a:t>prenovo</a:t>
            </a:r>
            <a:r>
              <a:rPr lang="en-US" dirty="0"/>
              <a:t> </a:t>
            </a:r>
            <a:r>
              <a:rPr lang="en-US" dirty="0" err="1"/>
              <a:t>učnih</a:t>
            </a:r>
            <a:r>
              <a:rPr lang="en-US" dirty="0"/>
              <a:t> </a:t>
            </a:r>
            <a:r>
              <a:rPr lang="en-US" dirty="0" err="1"/>
              <a:t>načrtov</a:t>
            </a:r>
            <a:r>
              <a:rPr lang="en-US" dirty="0"/>
              <a:t> v </a:t>
            </a:r>
            <a:r>
              <a:rPr lang="en-US" dirty="0" err="1"/>
              <a:t>osnovni</a:t>
            </a:r>
            <a:r>
              <a:rPr lang="en-US" dirty="0"/>
              <a:t> </a:t>
            </a:r>
            <a:r>
              <a:rPr lang="en-US" dirty="0" err="1"/>
              <a:t>šoli</a:t>
            </a:r>
            <a:r>
              <a:rPr lang="en-US" dirty="0"/>
              <a:t> in </a:t>
            </a:r>
            <a:r>
              <a:rPr lang="en-US" dirty="0" err="1"/>
              <a:t>gimnaziji</a:t>
            </a:r>
            <a:r>
              <a:rPr lang="en-US" dirty="0"/>
              <a:t> </a:t>
            </a:r>
            <a:r>
              <a:rPr lang="en-US" dirty="0" err="1"/>
              <a:t>ter</a:t>
            </a:r>
            <a:r>
              <a:rPr lang="en-US" dirty="0"/>
              <a:t> za </a:t>
            </a:r>
            <a:r>
              <a:rPr lang="en-US" dirty="0" err="1"/>
              <a:t>pripravo</a:t>
            </a:r>
            <a:r>
              <a:rPr lang="en-US" dirty="0"/>
              <a:t> </a:t>
            </a:r>
            <a:r>
              <a:rPr lang="en-US" dirty="0" err="1"/>
              <a:t>izhodišč</a:t>
            </a:r>
            <a:r>
              <a:rPr lang="en-US" dirty="0"/>
              <a:t> za </a:t>
            </a:r>
            <a:r>
              <a:rPr lang="en-US" dirty="0" err="1"/>
              <a:t>prenovo</a:t>
            </a:r>
            <a:r>
              <a:rPr lang="en-US" dirty="0"/>
              <a:t> </a:t>
            </a:r>
            <a:r>
              <a:rPr lang="en-US" dirty="0" err="1"/>
              <a:t>kurikuluma</a:t>
            </a:r>
            <a:r>
              <a:rPr lang="en-US" dirty="0"/>
              <a:t> za </a:t>
            </a:r>
            <a:r>
              <a:rPr lang="en-US" dirty="0" err="1"/>
              <a:t>vrtce</a:t>
            </a:r>
            <a:r>
              <a:rPr lang="en-US" dirty="0"/>
              <a:t>. </a:t>
            </a:r>
            <a:r>
              <a:rPr lang="en-US" dirty="0" err="1"/>
              <a:t>Naloga</a:t>
            </a:r>
            <a:r>
              <a:rPr lang="en-US" dirty="0"/>
              <a:t> </a:t>
            </a:r>
            <a:r>
              <a:rPr lang="en-US" dirty="0" err="1"/>
              <a:t>teh</a:t>
            </a:r>
            <a:r>
              <a:rPr lang="en-US" dirty="0"/>
              <a:t> </a:t>
            </a:r>
            <a:r>
              <a:rPr lang="en-US" dirty="0" err="1"/>
              <a:t>skupin</a:t>
            </a:r>
            <a:r>
              <a:rPr lang="en-US" dirty="0"/>
              <a:t> je </a:t>
            </a:r>
            <a:r>
              <a:rPr lang="en-US" dirty="0" err="1"/>
              <a:t>bila</a:t>
            </a:r>
            <a:r>
              <a:rPr lang="en-US" dirty="0"/>
              <a:t> </a:t>
            </a:r>
            <a:r>
              <a:rPr lang="en-US" dirty="0" err="1"/>
              <a:t>priprava</a:t>
            </a:r>
            <a:r>
              <a:rPr lang="en-US" dirty="0"/>
              <a:t> </a:t>
            </a:r>
            <a:r>
              <a:rPr lang="en-US" dirty="0" err="1"/>
              <a:t>konceptualnih</a:t>
            </a:r>
            <a:r>
              <a:rPr lang="en-US" dirty="0"/>
              <a:t> </a:t>
            </a:r>
            <a:r>
              <a:rPr lang="en-US" dirty="0" err="1"/>
              <a:t>izhodišč</a:t>
            </a:r>
            <a:r>
              <a:rPr lang="en-US" dirty="0"/>
              <a:t>, </a:t>
            </a:r>
            <a:r>
              <a:rPr lang="en-US" dirty="0" err="1"/>
              <a:t>vključno</a:t>
            </a:r>
            <a:r>
              <a:rPr lang="en-US" dirty="0"/>
              <a:t> z </a:t>
            </a:r>
            <a:r>
              <a:rPr lang="en-US" dirty="0" err="1"/>
              <a:t>opredelitvijo</a:t>
            </a:r>
            <a:r>
              <a:rPr lang="en-US" dirty="0"/>
              <a:t> </a:t>
            </a:r>
            <a:r>
              <a:rPr lang="en-US" dirty="0" err="1"/>
              <a:t>smeri</a:t>
            </a:r>
            <a:r>
              <a:rPr lang="en-US" dirty="0"/>
              <a:t>, ciljev in </a:t>
            </a:r>
            <a:r>
              <a:rPr lang="en-US" dirty="0" err="1"/>
              <a:t>načel</a:t>
            </a:r>
            <a:r>
              <a:rPr lang="en-US" dirty="0"/>
              <a:t> </a:t>
            </a:r>
            <a:r>
              <a:rPr lang="en-US" dirty="0" err="1"/>
              <a:t>prenove</a:t>
            </a:r>
            <a:r>
              <a:rPr lang="en-US" dirty="0"/>
              <a:t>.</a:t>
            </a:r>
          </a:p>
          <a:p>
            <a:pPr marL="285750" indent="-285750">
              <a:buFont typeface="Arial"/>
              <a:buChar char="•"/>
            </a:pPr>
            <a:r>
              <a:rPr lang="en-US" b="1" dirty="0"/>
              <a:t>2022 – </a:t>
            </a:r>
            <a:r>
              <a:rPr lang="en-US" b="1" dirty="0" err="1"/>
              <a:t>Sprejem</a:t>
            </a:r>
            <a:r>
              <a:rPr lang="en-US" b="1" dirty="0"/>
              <a:t> </a:t>
            </a:r>
            <a:r>
              <a:rPr lang="en-US" b="1" dirty="0" err="1"/>
              <a:t>ključnih</a:t>
            </a:r>
            <a:r>
              <a:rPr lang="en-US" b="1" dirty="0"/>
              <a:t> </a:t>
            </a:r>
            <a:r>
              <a:rPr lang="en-US" b="1" dirty="0" err="1"/>
              <a:t>izhodišč</a:t>
            </a:r>
            <a:r>
              <a:rPr lang="en-US" b="1" dirty="0"/>
              <a:t> in </a:t>
            </a:r>
            <a:r>
              <a:rPr lang="en-US" b="1" dirty="0" err="1"/>
              <a:t>ustanovitev</a:t>
            </a:r>
            <a:r>
              <a:rPr lang="en-US" b="1" dirty="0"/>
              <a:t> Kurikularnega </a:t>
            </a:r>
            <a:r>
              <a:rPr lang="en-US" b="1" dirty="0" err="1"/>
              <a:t>sveta</a:t>
            </a:r>
            <a:r>
              <a:rPr lang="en-US" b="1" dirty="0"/>
              <a:t>:</a:t>
            </a:r>
            <a:endParaRPr lang="en-US" dirty="0"/>
          </a:p>
          <a:p>
            <a:pPr marL="285750" lvl="1" indent="-285750">
              <a:buFont typeface="Arial"/>
              <a:buChar char="•"/>
            </a:pPr>
            <a:r>
              <a:rPr lang="en-US" b="1" dirty="0" err="1"/>
              <a:t>Kdo</a:t>
            </a:r>
            <a:r>
              <a:rPr lang="en-US" b="1" dirty="0"/>
              <a:t>:</a:t>
            </a:r>
            <a:r>
              <a:rPr lang="en-US" dirty="0"/>
              <a:t> SSSI, </a:t>
            </a:r>
            <a:r>
              <a:rPr lang="en-US" dirty="0" err="1"/>
              <a:t>ministrica</a:t>
            </a:r>
            <a:r>
              <a:rPr lang="en-US" dirty="0"/>
              <a:t> za </a:t>
            </a:r>
            <a:r>
              <a:rPr lang="en-US" dirty="0" err="1"/>
              <a:t>vzgojo</a:t>
            </a:r>
            <a:r>
              <a:rPr lang="en-US" dirty="0"/>
              <a:t> in </a:t>
            </a:r>
            <a:r>
              <a:rPr lang="en-US" dirty="0" err="1"/>
              <a:t>izobraževanje</a:t>
            </a:r>
            <a:r>
              <a:rPr lang="en-US" dirty="0"/>
              <a:t>.</a:t>
            </a:r>
          </a:p>
          <a:p>
            <a:pPr marL="285750" lvl="1" indent="-285750">
              <a:buFont typeface="Arial"/>
              <a:buChar char="•"/>
            </a:pPr>
            <a:r>
              <a:rPr lang="en-US" b="1" dirty="0" err="1"/>
              <a:t>Kaj</a:t>
            </a:r>
            <a:r>
              <a:rPr lang="en-US" b="1" dirty="0"/>
              <a:t>:</a:t>
            </a:r>
            <a:endParaRPr lang="en-US" dirty="0"/>
          </a:p>
          <a:p>
            <a:pPr marL="285750" lvl="2" indent="-285750">
              <a:buFont typeface="Arial"/>
              <a:buChar char="•"/>
            </a:pPr>
            <a:r>
              <a:rPr lang="en-US" b="1" dirty="0" err="1"/>
              <a:t>Februar</a:t>
            </a:r>
            <a:r>
              <a:rPr lang="en-US" b="1" dirty="0"/>
              <a:t> 2022:</a:t>
            </a:r>
            <a:r>
              <a:rPr lang="en-US" dirty="0"/>
              <a:t> </a:t>
            </a:r>
            <a:r>
              <a:rPr lang="en-US" dirty="0" err="1"/>
              <a:t>Sprejeta</a:t>
            </a:r>
            <a:r>
              <a:rPr lang="en-US" dirty="0"/>
              <a:t> so </a:t>
            </a:r>
            <a:r>
              <a:rPr lang="en-US" dirty="0" err="1"/>
              <a:t>bila</a:t>
            </a:r>
            <a:r>
              <a:rPr lang="en-US" dirty="0"/>
              <a:t> </a:t>
            </a:r>
            <a:r>
              <a:rPr lang="en-US" b="1" dirty="0" err="1"/>
              <a:t>Izhodišča</a:t>
            </a:r>
            <a:r>
              <a:rPr lang="en-US" b="1" dirty="0"/>
              <a:t> za </a:t>
            </a:r>
            <a:r>
              <a:rPr lang="en-US" b="1" dirty="0" err="1"/>
              <a:t>prenovo</a:t>
            </a:r>
            <a:r>
              <a:rPr lang="en-US" b="1" dirty="0"/>
              <a:t> </a:t>
            </a:r>
            <a:r>
              <a:rPr lang="en-US" b="1" dirty="0" err="1"/>
              <a:t>učnih</a:t>
            </a:r>
            <a:r>
              <a:rPr lang="en-US" b="1" dirty="0"/>
              <a:t> </a:t>
            </a:r>
            <a:r>
              <a:rPr lang="en-US" b="1" dirty="0" err="1"/>
              <a:t>načrtov</a:t>
            </a:r>
            <a:r>
              <a:rPr lang="en-US" b="1" dirty="0"/>
              <a:t> v </a:t>
            </a:r>
            <a:r>
              <a:rPr lang="en-US" b="1" dirty="0" err="1"/>
              <a:t>osnovni</a:t>
            </a:r>
            <a:r>
              <a:rPr lang="en-US" b="1" dirty="0"/>
              <a:t> </a:t>
            </a:r>
            <a:r>
              <a:rPr lang="en-US" b="1" dirty="0" err="1"/>
              <a:t>šoli</a:t>
            </a:r>
            <a:r>
              <a:rPr lang="en-US" b="1" dirty="0"/>
              <a:t> in </a:t>
            </a:r>
            <a:r>
              <a:rPr lang="en-US" b="1" dirty="0" err="1"/>
              <a:t>gimnaziji</a:t>
            </a:r>
            <a:r>
              <a:rPr lang="en-US" dirty="0"/>
              <a:t> </a:t>
            </a:r>
            <a:r>
              <a:rPr lang="en-US" dirty="0" err="1"/>
              <a:t>ter</a:t>
            </a:r>
            <a:r>
              <a:rPr lang="en-US" dirty="0"/>
              <a:t> </a:t>
            </a:r>
            <a:r>
              <a:rPr lang="en-US" b="1" dirty="0" err="1"/>
              <a:t>Izhodišča</a:t>
            </a:r>
            <a:r>
              <a:rPr lang="en-US" b="1" dirty="0"/>
              <a:t> za </a:t>
            </a:r>
            <a:r>
              <a:rPr lang="en-US" b="1" dirty="0" err="1"/>
              <a:t>prenovo</a:t>
            </a:r>
            <a:r>
              <a:rPr lang="en-US" b="1" dirty="0"/>
              <a:t> </a:t>
            </a:r>
            <a:r>
              <a:rPr lang="en-US" b="1" dirty="0" err="1"/>
              <a:t>kurikuluma</a:t>
            </a:r>
            <a:r>
              <a:rPr lang="en-US" b="1" dirty="0"/>
              <a:t> za </a:t>
            </a:r>
            <a:r>
              <a:rPr lang="en-US" b="1" dirty="0" err="1"/>
              <a:t>vrtce</a:t>
            </a:r>
            <a:r>
              <a:rPr lang="en-US" dirty="0"/>
              <a:t>. </a:t>
            </a:r>
            <a:r>
              <a:rPr lang="en-US" dirty="0" err="1"/>
              <a:t>Ti</a:t>
            </a:r>
            <a:r>
              <a:rPr lang="en-US" dirty="0"/>
              <a:t> </a:t>
            </a:r>
            <a:r>
              <a:rPr lang="en-US" dirty="0" err="1"/>
              <a:t>dokumenti</a:t>
            </a:r>
            <a:r>
              <a:rPr lang="en-US" dirty="0"/>
              <a:t> so </a:t>
            </a:r>
            <a:r>
              <a:rPr lang="en-US" dirty="0" err="1"/>
              <a:t>utemeljili</a:t>
            </a:r>
            <a:r>
              <a:rPr lang="en-US" dirty="0"/>
              <a:t> cilje </a:t>
            </a:r>
            <a:r>
              <a:rPr lang="en-US" dirty="0" err="1"/>
              <a:t>prenove</a:t>
            </a:r>
            <a:r>
              <a:rPr lang="en-US" dirty="0"/>
              <a:t> in </a:t>
            </a:r>
            <a:r>
              <a:rPr lang="en-US" dirty="0" err="1"/>
              <a:t>določili</a:t>
            </a:r>
            <a:r>
              <a:rPr lang="en-US" dirty="0"/>
              <a:t> </a:t>
            </a:r>
            <a:r>
              <a:rPr lang="en-US" dirty="0" err="1"/>
              <a:t>enotno</a:t>
            </a:r>
            <a:r>
              <a:rPr lang="en-US" dirty="0"/>
              <a:t> </a:t>
            </a:r>
            <a:r>
              <a:rPr lang="en-US" dirty="0" err="1"/>
              <a:t>strukturo</a:t>
            </a:r>
            <a:r>
              <a:rPr lang="en-US" dirty="0"/>
              <a:t> </a:t>
            </a:r>
            <a:r>
              <a:rPr lang="en-US" dirty="0" err="1"/>
              <a:t>učnih</a:t>
            </a:r>
            <a:r>
              <a:rPr lang="en-US" dirty="0"/>
              <a:t> </a:t>
            </a:r>
            <a:r>
              <a:rPr lang="en-US" dirty="0" err="1"/>
              <a:t>načrtov</a:t>
            </a:r>
            <a:r>
              <a:rPr lang="en-US" dirty="0"/>
              <a:t>.</a:t>
            </a:r>
          </a:p>
          <a:p>
            <a:pPr marL="285750" lvl="2" indent="-285750">
              <a:buFont typeface="Arial"/>
              <a:buChar char="•"/>
            </a:pPr>
            <a:r>
              <a:rPr lang="en-US" b="1" dirty="0" err="1"/>
              <a:t>Avgust</a:t>
            </a:r>
            <a:r>
              <a:rPr lang="en-US" b="1" dirty="0"/>
              <a:t> 2022:</a:t>
            </a:r>
            <a:r>
              <a:rPr lang="en-US" dirty="0"/>
              <a:t> </a:t>
            </a:r>
            <a:r>
              <a:rPr lang="en-US" dirty="0" err="1"/>
              <a:t>Ustanovljen</a:t>
            </a:r>
            <a:r>
              <a:rPr lang="en-US" dirty="0"/>
              <a:t> je </a:t>
            </a:r>
            <a:r>
              <a:rPr lang="en-US" dirty="0" err="1"/>
              <a:t>bil</a:t>
            </a:r>
            <a:r>
              <a:rPr lang="en-US" dirty="0"/>
              <a:t> </a:t>
            </a:r>
            <a:r>
              <a:rPr lang="en-US" b="1" dirty="0"/>
              <a:t>Kurikularni </a:t>
            </a:r>
            <a:r>
              <a:rPr lang="en-US" b="1" dirty="0" err="1"/>
              <a:t>svet</a:t>
            </a:r>
            <a:r>
              <a:rPr lang="en-US" dirty="0"/>
              <a:t> za </a:t>
            </a:r>
            <a:r>
              <a:rPr lang="en-US" dirty="0" err="1"/>
              <a:t>spremljanje</a:t>
            </a:r>
            <a:r>
              <a:rPr lang="en-US" dirty="0"/>
              <a:t> in </a:t>
            </a:r>
            <a:r>
              <a:rPr lang="en-US" dirty="0" err="1"/>
              <a:t>usmerjanje</a:t>
            </a:r>
            <a:r>
              <a:rPr lang="en-US" dirty="0"/>
              <a:t> </a:t>
            </a:r>
            <a:r>
              <a:rPr lang="en-US" dirty="0" err="1"/>
              <a:t>prenove</a:t>
            </a:r>
            <a:r>
              <a:rPr lang="en-US" dirty="0"/>
              <a:t> </a:t>
            </a:r>
            <a:r>
              <a:rPr lang="en-US" dirty="0" err="1"/>
              <a:t>vzgojno-izobraževalnih</a:t>
            </a:r>
            <a:r>
              <a:rPr lang="en-US" dirty="0"/>
              <a:t> </a:t>
            </a:r>
            <a:r>
              <a:rPr lang="en-US" dirty="0" err="1"/>
              <a:t>programov</a:t>
            </a:r>
            <a:r>
              <a:rPr lang="en-US" dirty="0"/>
              <a:t>.</a:t>
            </a:r>
          </a:p>
          <a:p>
            <a:pPr marL="285750" indent="-285750">
              <a:buFont typeface="Arial"/>
              <a:buChar char="•"/>
            </a:pPr>
            <a:r>
              <a:rPr lang="en-US" b="1" dirty="0"/>
              <a:t>2023 – </a:t>
            </a:r>
            <a:r>
              <a:rPr lang="en-US" b="1" dirty="0" err="1"/>
              <a:t>Imenovanje</a:t>
            </a:r>
            <a:r>
              <a:rPr lang="en-US" b="1" dirty="0"/>
              <a:t> </a:t>
            </a:r>
            <a:r>
              <a:rPr lang="en-US" b="1" dirty="0" err="1"/>
              <a:t>komisij</a:t>
            </a:r>
            <a:r>
              <a:rPr lang="en-US" b="1" dirty="0"/>
              <a:t> in </a:t>
            </a:r>
            <a:r>
              <a:rPr lang="en-US" b="1" dirty="0" err="1"/>
              <a:t>priprave</a:t>
            </a:r>
            <a:r>
              <a:rPr lang="en-US" b="1" dirty="0"/>
              <a:t> </a:t>
            </a:r>
            <a:r>
              <a:rPr lang="en-US" b="1" dirty="0" err="1"/>
              <a:t>osnutkov</a:t>
            </a:r>
            <a:r>
              <a:rPr lang="en-US" b="1" dirty="0"/>
              <a:t>:</a:t>
            </a:r>
            <a:endParaRPr lang="en-US" dirty="0"/>
          </a:p>
          <a:p>
            <a:pPr marL="285750" lvl="1" indent="-285750">
              <a:buFont typeface="Arial"/>
              <a:buChar char="•"/>
            </a:pPr>
            <a:r>
              <a:rPr lang="en-US" b="1" dirty="0" err="1"/>
              <a:t>Kdo</a:t>
            </a:r>
            <a:r>
              <a:rPr lang="en-US" b="1" dirty="0"/>
              <a:t>:</a:t>
            </a:r>
            <a:r>
              <a:rPr lang="en-US" dirty="0"/>
              <a:t> ZRSŠ, </a:t>
            </a:r>
            <a:r>
              <a:rPr lang="en-US" dirty="0" err="1"/>
              <a:t>Strokovni</a:t>
            </a:r>
            <a:r>
              <a:rPr lang="en-US" dirty="0"/>
              <a:t> </a:t>
            </a:r>
            <a:r>
              <a:rPr lang="en-US" dirty="0" err="1"/>
              <a:t>svet</a:t>
            </a:r>
            <a:r>
              <a:rPr lang="en-US" dirty="0"/>
              <a:t> RS za </a:t>
            </a:r>
            <a:r>
              <a:rPr lang="en-US" dirty="0" err="1"/>
              <a:t>poklicno</a:t>
            </a:r>
            <a:r>
              <a:rPr lang="en-US" dirty="0"/>
              <a:t> in </a:t>
            </a:r>
            <a:r>
              <a:rPr lang="en-US" dirty="0" err="1"/>
              <a:t>strokovno</a:t>
            </a:r>
            <a:r>
              <a:rPr lang="en-US" dirty="0"/>
              <a:t> </a:t>
            </a:r>
            <a:r>
              <a:rPr lang="en-US" dirty="0" err="1"/>
              <a:t>izobraževanje</a:t>
            </a:r>
            <a:r>
              <a:rPr lang="en-US" dirty="0"/>
              <a:t> (SSPSI), </a:t>
            </a:r>
            <a:r>
              <a:rPr lang="en-US" dirty="0" err="1"/>
              <a:t>različne</a:t>
            </a:r>
            <a:r>
              <a:rPr lang="en-US" dirty="0"/>
              <a:t> </a:t>
            </a:r>
            <a:r>
              <a:rPr lang="en-US" dirty="0" err="1"/>
              <a:t>komisije</a:t>
            </a:r>
            <a:r>
              <a:rPr lang="en-US" dirty="0"/>
              <a:t> (</a:t>
            </a:r>
            <a:r>
              <a:rPr lang="en-US" dirty="0" err="1"/>
              <a:t>koordinacijske</a:t>
            </a:r>
            <a:r>
              <a:rPr lang="en-US" dirty="0"/>
              <a:t>, za </a:t>
            </a:r>
            <a:r>
              <a:rPr lang="en-US" dirty="0" err="1"/>
              <a:t>skupne</a:t>
            </a:r>
            <a:r>
              <a:rPr lang="en-US" dirty="0"/>
              <a:t> cilje, </a:t>
            </a:r>
            <a:r>
              <a:rPr lang="en-US" dirty="0" err="1"/>
              <a:t>predmetne</a:t>
            </a:r>
            <a:r>
              <a:rPr lang="en-US" dirty="0"/>
              <a:t> kurikularne).</a:t>
            </a:r>
          </a:p>
          <a:p>
            <a:pPr marL="285750" lvl="1" indent="-285750">
              <a:buFont typeface="Arial"/>
              <a:buChar char="•"/>
            </a:pPr>
            <a:r>
              <a:rPr lang="en-US" b="1" dirty="0" err="1"/>
              <a:t>Kaj</a:t>
            </a:r>
            <a:r>
              <a:rPr lang="en-US" b="1" dirty="0"/>
              <a:t>:</a:t>
            </a:r>
            <a:endParaRPr lang="en-US" dirty="0"/>
          </a:p>
          <a:p>
            <a:pPr marL="285750" lvl="2" indent="-285750">
              <a:buFont typeface="Arial"/>
              <a:buChar char="•"/>
            </a:pPr>
            <a:r>
              <a:rPr lang="en-US" b="1" dirty="0" err="1"/>
              <a:t>Januar</a:t>
            </a:r>
            <a:r>
              <a:rPr lang="en-US" b="1" dirty="0"/>
              <a:t> 2023:</a:t>
            </a:r>
            <a:r>
              <a:rPr lang="en-US" dirty="0"/>
              <a:t> </a:t>
            </a:r>
            <a:r>
              <a:rPr lang="en-US" dirty="0" err="1"/>
              <a:t>Imenovana</a:t>
            </a:r>
            <a:r>
              <a:rPr lang="en-US" dirty="0"/>
              <a:t> je </a:t>
            </a:r>
            <a:r>
              <a:rPr lang="en-US" dirty="0" err="1"/>
              <a:t>bila</a:t>
            </a:r>
            <a:r>
              <a:rPr lang="en-US" dirty="0"/>
              <a:t> </a:t>
            </a:r>
            <a:r>
              <a:rPr lang="en-US" dirty="0" err="1"/>
              <a:t>ekspertna</a:t>
            </a:r>
            <a:r>
              <a:rPr lang="en-US" dirty="0"/>
              <a:t> </a:t>
            </a:r>
            <a:r>
              <a:rPr lang="en-US" dirty="0" err="1"/>
              <a:t>skupina</a:t>
            </a:r>
            <a:r>
              <a:rPr lang="en-US" dirty="0"/>
              <a:t> za </a:t>
            </a:r>
            <a:r>
              <a:rPr lang="en-US" dirty="0" err="1"/>
              <a:t>prenovo</a:t>
            </a:r>
            <a:r>
              <a:rPr lang="en-US" dirty="0"/>
              <a:t> </a:t>
            </a:r>
            <a:r>
              <a:rPr lang="en-US" dirty="0" err="1"/>
              <a:t>katalogov</a:t>
            </a:r>
            <a:r>
              <a:rPr lang="en-US" dirty="0"/>
              <a:t> </a:t>
            </a:r>
            <a:r>
              <a:rPr lang="en-US" dirty="0" err="1"/>
              <a:t>znanj</a:t>
            </a:r>
            <a:r>
              <a:rPr lang="en-US" dirty="0"/>
              <a:t> za </a:t>
            </a:r>
            <a:r>
              <a:rPr lang="en-US" dirty="0" err="1"/>
              <a:t>splošne</a:t>
            </a:r>
            <a:r>
              <a:rPr lang="en-US" dirty="0"/>
              <a:t> </a:t>
            </a:r>
            <a:r>
              <a:rPr lang="en-US" dirty="0" err="1"/>
              <a:t>izobraževalne</a:t>
            </a:r>
            <a:r>
              <a:rPr lang="en-US" dirty="0"/>
              <a:t> </a:t>
            </a:r>
            <a:r>
              <a:rPr lang="en-US" dirty="0" err="1"/>
              <a:t>predmete</a:t>
            </a:r>
            <a:r>
              <a:rPr lang="en-US" dirty="0"/>
              <a:t> v </a:t>
            </a:r>
            <a:r>
              <a:rPr lang="en-US" dirty="0" err="1"/>
              <a:t>poklicnem</a:t>
            </a:r>
            <a:r>
              <a:rPr lang="en-US" dirty="0"/>
              <a:t> in </a:t>
            </a:r>
            <a:r>
              <a:rPr lang="en-US" dirty="0" err="1"/>
              <a:t>strokovnem</a:t>
            </a:r>
            <a:r>
              <a:rPr lang="en-US" dirty="0"/>
              <a:t> </a:t>
            </a:r>
            <a:r>
              <a:rPr lang="en-US" dirty="0" err="1"/>
              <a:t>izobraževanju</a:t>
            </a:r>
            <a:r>
              <a:rPr lang="en-US" dirty="0"/>
              <a:t>.</a:t>
            </a:r>
          </a:p>
          <a:p>
            <a:pPr marL="285750" lvl="2" indent="-285750">
              <a:buFont typeface="Arial"/>
              <a:buChar char="•"/>
            </a:pPr>
            <a:r>
              <a:rPr lang="en-US" b="1" dirty="0"/>
              <a:t>2023:</a:t>
            </a:r>
            <a:r>
              <a:rPr lang="en-US" dirty="0"/>
              <a:t> </a:t>
            </a:r>
            <a:r>
              <a:rPr lang="en-US" dirty="0" err="1"/>
              <a:t>Imenovane</a:t>
            </a:r>
            <a:r>
              <a:rPr lang="en-US" dirty="0"/>
              <a:t> so bile </a:t>
            </a:r>
            <a:r>
              <a:rPr lang="en-US" dirty="0" err="1"/>
              <a:t>Komisija</a:t>
            </a:r>
            <a:r>
              <a:rPr lang="en-US" dirty="0"/>
              <a:t> za </a:t>
            </a:r>
            <a:r>
              <a:rPr lang="en-US" dirty="0" err="1"/>
              <a:t>koordinacijo</a:t>
            </a:r>
            <a:r>
              <a:rPr lang="en-US" dirty="0"/>
              <a:t> </a:t>
            </a:r>
            <a:r>
              <a:rPr lang="en-US" dirty="0" err="1"/>
              <a:t>prenove</a:t>
            </a:r>
            <a:r>
              <a:rPr lang="en-US" dirty="0"/>
              <a:t> </a:t>
            </a:r>
            <a:r>
              <a:rPr lang="en-US" dirty="0" err="1"/>
              <a:t>učnih</a:t>
            </a:r>
            <a:r>
              <a:rPr lang="en-US" dirty="0"/>
              <a:t> </a:t>
            </a:r>
            <a:r>
              <a:rPr lang="en-US" dirty="0" err="1"/>
              <a:t>načrtov</a:t>
            </a:r>
            <a:r>
              <a:rPr lang="en-US" dirty="0"/>
              <a:t> in </a:t>
            </a:r>
            <a:r>
              <a:rPr lang="en-US" dirty="0" err="1"/>
              <a:t>katalogov</a:t>
            </a:r>
            <a:r>
              <a:rPr lang="en-US" dirty="0"/>
              <a:t> </a:t>
            </a:r>
            <a:r>
              <a:rPr lang="en-US" dirty="0" err="1"/>
              <a:t>znanj</a:t>
            </a:r>
            <a:r>
              <a:rPr lang="en-US" dirty="0"/>
              <a:t>, </a:t>
            </a:r>
            <a:r>
              <a:rPr lang="en-US" dirty="0" err="1"/>
              <a:t>Komisija</a:t>
            </a:r>
            <a:r>
              <a:rPr lang="en-US" dirty="0"/>
              <a:t> za </a:t>
            </a:r>
            <a:r>
              <a:rPr lang="en-US" dirty="0" err="1"/>
              <a:t>koordinacijo</a:t>
            </a:r>
            <a:r>
              <a:rPr lang="en-US" dirty="0"/>
              <a:t> </a:t>
            </a:r>
            <a:r>
              <a:rPr lang="en-US" dirty="0" err="1"/>
              <a:t>prenove</a:t>
            </a:r>
            <a:r>
              <a:rPr lang="en-US" dirty="0"/>
              <a:t> </a:t>
            </a:r>
            <a:r>
              <a:rPr lang="en-US" dirty="0" err="1"/>
              <a:t>kurikuluma</a:t>
            </a:r>
            <a:r>
              <a:rPr lang="en-US" dirty="0"/>
              <a:t> za </a:t>
            </a:r>
            <a:r>
              <a:rPr lang="en-US" dirty="0" err="1"/>
              <a:t>vrtce</a:t>
            </a:r>
            <a:r>
              <a:rPr lang="en-US" dirty="0"/>
              <a:t> </a:t>
            </a:r>
            <a:r>
              <a:rPr lang="en-US" dirty="0" err="1"/>
              <a:t>ter</a:t>
            </a:r>
            <a:r>
              <a:rPr lang="en-US" dirty="0"/>
              <a:t> </a:t>
            </a:r>
            <a:r>
              <a:rPr lang="en-US" dirty="0" err="1"/>
              <a:t>Komisija</a:t>
            </a:r>
            <a:r>
              <a:rPr lang="en-US" dirty="0"/>
              <a:t> za </a:t>
            </a:r>
            <a:r>
              <a:rPr lang="en-US" dirty="0" err="1"/>
              <a:t>pripravo</a:t>
            </a:r>
            <a:r>
              <a:rPr lang="en-US" dirty="0"/>
              <a:t> </a:t>
            </a:r>
            <a:r>
              <a:rPr lang="en-US" dirty="0" err="1"/>
              <a:t>skupnih</a:t>
            </a:r>
            <a:r>
              <a:rPr lang="en-US" dirty="0"/>
              <a:t> ciljev.</a:t>
            </a:r>
          </a:p>
          <a:p>
            <a:pPr marL="285750" lvl="2" indent="-285750">
              <a:buFont typeface="Arial"/>
              <a:buChar char="•"/>
            </a:pPr>
            <a:r>
              <a:rPr lang="en-US" b="1" dirty="0"/>
              <a:t>Maj 2023 – Maj 2025:</a:t>
            </a:r>
            <a:r>
              <a:rPr lang="en-US" dirty="0"/>
              <a:t> </a:t>
            </a:r>
            <a:r>
              <a:rPr lang="en-US" dirty="0" err="1"/>
              <a:t>Imenovanih</a:t>
            </a:r>
            <a:r>
              <a:rPr lang="en-US" dirty="0"/>
              <a:t> je </a:t>
            </a:r>
            <a:r>
              <a:rPr lang="en-US" dirty="0" err="1"/>
              <a:t>bilo</a:t>
            </a:r>
            <a:r>
              <a:rPr lang="en-US" dirty="0"/>
              <a:t> </a:t>
            </a:r>
            <a:r>
              <a:rPr lang="en-US" b="1" dirty="0"/>
              <a:t>66 </a:t>
            </a:r>
            <a:r>
              <a:rPr lang="en-US" b="1" dirty="0" err="1"/>
              <a:t>predmetnih</a:t>
            </a:r>
            <a:r>
              <a:rPr lang="en-US" b="1" dirty="0"/>
              <a:t> kurikularnih </a:t>
            </a:r>
            <a:r>
              <a:rPr lang="en-US" b="1" dirty="0" err="1"/>
              <a:t>komisij</a:t>
            </a:r>
            <a:r>
              <a:rPr lang="en-US" b="1" dirty="0"/>
              <a:t> (PKK)</a:t>
            </a:r>
            <a:r>
              <a:rPr lang="en-US" dirty="0"/>
              <a:t>, </a:t>
            </a:r>
            <a:r>
              <a:rPr lang="en-US" dirty="0" err="1"/>
              <a:t>ki</a:t>
            </a:r>
            <a:r>
              <a:rPr lang="en-US" dirty="0"/>
              <a:t> so </a:t>
            </a:r>
            <a:r>
              <a:rPr lang="en-US" dirty="0" err="1"/>
              <a:t>združevale</a:t>
            </a:r>
            <a:r>
              <a:rPr lang="en-US" dirty="0"/>
              <a:t> </a:t>
            </a:r>
            <a:r>
              <a:rPr lang="en-US" dirty="0" err="1"/>
              <a:t>več</a:t>
            </a:r>
            <a:r>
              <a:rPr lang="en-US" dirty="0"/>
              <a:t> </a:t>
            </a:r>
            <a:r>
              <a:rPr lang="en-US" dirty="0" err="1"/>
              <a:t>kot</a:t>
            </a:r>
            <a:r>
              <a:rPr lang="en-US" dirty="0"/>
              <a:t> 1000 </a:t>
            </a:r>
            <a:r>
              <a:rPr lang="en-US" dirty="0" err="1"/>
              <a:t>sodelujočih</a:t>
            </a:r>
            <a:r>
              <a:rPr lang="en-US" dirty="0"/>
              <a:t>. </a:t>
            </a:r>
            <a:r>
              <a:rPr lang="en-US" dirty="0" err="1"/>
              <a:t>Te</a:t>
            </a:r>
            <a:r>
              <a:rPr lang="en-US" dirty="0"/>
              <a:t> </a:t>
            </a:r>
            <a:r>
              <a:rPr lang="en-US" dirty="0" err="1"/>
              <a:t>komisije</a:t>
            </a:r>
            <a:r>
              <a:rPr lang="en-US" dirty="0"/>
              <a:t> so </a:t>
            </a:r>
            <a:r>
              <a:rPr lang="en-US" dirty="0" err="1"/>
              <a:t>odgovorne</a:t>
            </a:r>
            <a:r>
              <a:rPr lang="en-US" dirty="0"/>
              <a:t> za </a:t>
            </a:r>
            <a:r>
              <a:rPr lang="en-US" dirty="0" err="1"/>
              <a:t>pripravo</a:t>
            </a:r>
            <a:r>
              <a:rPr lang="en-US" dirty="0"/>
              <a:t> </a:t>
            </a:r>
            <a:r>
              <a:rPr lang="en-US" dirty="0" err="1"/>
              <a:t>učnih</a:t>
            </a:r>
            <a:r>
              <a:rPr lang="en-US" dirty="0"/>
              <a:t> </a:t>
            </a:r>
            <a:r>
              <a:rPr lang="en-US" dirty="0" err="1"/>
              <a:t>načrtov</a:t>
            </a:r>
            <a:r>
              <a:rPr lang="en-US" dirty="0"/>
              <a:t>, </a:t>
            </a:r>
            <a:r>
              <a:rPr lang="en-US" dirty="0" err="1"/>
              <a:t>katalogov</a:t>
            </a:r>
            <a:r>
              <a:rPr lang="en-US" dirty="0"/>
              <a:t> </a:t>
            </a:r>
            <a:r>
              <a:rPr lang="en-US" dirty="0" err="1"/>
              <a:t>znanj</a:t>
            </a:r>
            <a:r>
              <a:rPr lang="en-US" dirty="0"/>
              <a:t>, </a:t>
            </a:r>
            <a:r>
              <a:rPr lang="en-US" dirty="0" err="1"/>
              <a:t>kurikuluma</a:t>
            </a:r>
            <a:r>
              <a:rPr lang="en-US" dirty="0"/>
              <a:t> za </a:t>
            </a:r>
            <a:r>
              <a:rPr lang="en-US" dirty="0" err="1"/>
              <a:t>vrtce</a:t>
            </a:r>
            <a:r>
              <a:rPr lang="en-US" dirty="0"/>
              <a:t> in </a:t>
            </a:r>
            <a:r>
              <a:rPr lang="en-US" dirty="0" err="1"/>
              <a:t>didaktičnih</a:t>
            </a:r>
            <a:r>
              <a:rPr lang="en-US" dirty="0"/>
              <a:t> </a:t>
            </a:r>
            <a:r>
              <a:rPr lang="en-US" dirty="0" err="1"/>
              <a:t>priporočil</a:t>
            </a:r>
            <a:r>
              <a:rPr lang="en-US" dirty="0"/>
              <a:t>. V tem </a:t>
            </a:r>
            <a:r>
              <a:rPr lang="en-US" dirty="0" err="1"/>
              <a:t>obdobju</a:t>
            </a:r>
            <a:r>
              <a:rPr lang="en-US" dirty="0"/>
              <a:t> je </a:t>
            </a:r>
            <a:r>
              <a:rPr lang="en-US" dirty="0" err="1"/>
              <a:t>bila</a:t>
            </a:r>
            <a:r>
              <a:rPr lang="en-US" dirty="0"/>
              <a:t> </a:t>
            </a:r>
            <a:r>
              <a:rPr lang="en-US" dirty="0" err="1"/>
              <a:t>imenovana</a:t>
            </a:r>
            <a:r>
              <a:rPr lang="en-US" dirty="0"/>
              <a:t> </a:t>
            </a:r>
            <a:r>
              <a:rPr lang="en-US" dirty="0" err="1"/>
              <a:t>tudi</a:t>
            </a:r>
            <a:r>
              <a:rPr lang="en-US" dirty="0"/>
              <a:t> </a:t>
            </a:r>
            <a:r>
              <a:rPr lang="en-US" dirty="0" err="1"/>
              <a:t>medpredmetna</a:t>
            </a:r>
            <a:r>
              <a:rPr lang="en-US" dirty="0"/>
              <a:t> </a:t>
            </a:r>
            <a:r>
              <a:rPr lang="en-US" dirty="0" err="1"/>
              <a:t>komisija</a:t>
            </a:r>
            <a:r>
              <a:rPr lang="en-US" dirty="0"/>
              <a:t> za 1. </a:t>
            </a:r>
            <a:r>
              <a:rPr lang="en-US" dirty="0" err="1"/>
              <a:t>vzgojno-izobraževalno</a:t>
            </a:r>
            <a:r>
              <a:rPr lang="en-US" dirty="0"/>
              <a:t> </a:t>
            </a:r>
            <a:r>
              <a:rPr lang="en-US" dirty="0" err="1"/>
              <a:t>obdobje</a:t>
            </a:r>
            <a:r>
              <a:rPr lang="en-US" dirty="0"/>
              <a:t> (VIO) za </a:t>
            </a:r>
            <a:r>
              <a:rPr lang="en-US" dirty="0" err="1"/>
              <a:t>učinkovito</a:t>
            </a:r>
            <a:r>
              <a:rPr lang="en-US" dirty="0"/>
              <a:t> </a:t>
            </a:r>
            <a:r>
              <a:rPr lang="en-US" dirty="0" err="1"/>
              <a:t>zasnovo</a:t>
            </a:r>
            <a:r>
              <a:rPr lang="en-US" dirty="0"/>
              <a:t>.</a:t>
            </a:r>
          </a:p>
          <a:p>
            <a:pPr marL="285750" lvl="2" indent="-285750">
              <a:buFont typeface="Arial"/>
              <a:buChar char="•"/>
            </a:pPr>
            <a:r>
              <a:rPr lang="en-US" b="1" dirty="0"/>
              <a:t>Maj 2023 – </a:t>
            </a:r>
            <a:r>
              <a:rPr lang="en-US" b="1" dirty="0" err="1"/>
              <a:t>Oktober</a:t>
            </a:r>
            <a:r>
              <a:rPr lang="en-US" b="1" dirty="0"/>
              <a:t> 2025:</a:t>
            </a:r>
            <a:r>
              <a:rPr lang="en-US" dirty="0"/>
              <a:t> </a:t>
            </a:r>
            <a:r>
              <a:rPr lang="en-US" dirty="0" err="1"/>
              <a:t>Potekala</a:t>
            </a:r>
            <a:r>
              <a:rPr lang="en-US" dirty="0"/>
              <a:t> je </a:t>
            </a:r>
            <a:r>
              <a:rPr lang="en-US" dirty="0" err="1"/>
              <a:t>intenzivna</a:t>
            </a:r>
            <a:r>
              <a:rPr lang="en-US" dirty="0"/>
              <a:t> </a:t>
            </a:r>
            <a:r>
              <a:rPr lang="en-US" dirty="0" err="1"/>
              <a:t>priprava</a:t>
            </a:r>
            <a:r>
              <a:rPr lang="en-US" dirty="0"/>
              <a:t> </a:t>
            </a:r>
            <a:r>
              <a:rPr lang="en-US" dirty="0" err="1"/>
              <a:t>osnutkov</a:t>
            </a:r>
            <a:r>
              <a:rPr lang="en-US" dirty="0"/>
              <a:t> UN in KZ, </a:t>
            </a:r>
            <a:r>
              <a:rPr lang="en-US" dirty="0" err="1"/>
              <a:t>spremljanje</a:t>
            </a:r>
            <a:r>
              <a:rPr lang="en-US" dirty="0"/>
              <a:t> in </a:t>
            </a:r>
            <a:r>
              <a:rPr lang="en-US" dirty="0" err="1"/>
              <a:t>pregledovanje</a:t>
            </a:r>
            <a:r>
              <a:rPr lang="en-US" dirty="0"/>
              <a:t> </a:t>
            </a:r>
            <a:r>
              <a:rPr lang="en-US" dirty="0" err="1"/>
              <a:t>osnutkov</a:t>
            </a:r>
            <a:r>
              <a:rPr lang="en-US" dirty="0"/>
              <a:t>, </a:t>
            </a:r>
            <a:r>
              <a:rPr lang="en-US" dirty="0" err="1"/>
              <a:t>javne</a:t>
            </a:r>
            <a:r>
              <a:rPr lang="en-US" dirty="0"/>
              <a:t> </a:t>
            </a:r>
            <a:r>
              <a:rPr lang="en-US" dirty="0" err="1"/>
              <a:t>strokovne</a:t>
            </a:r>
            <a:r>
              <a:rPr lang="en-US" dirty="0"/>
              <a:t> </a:t>
            </a:r>
            <a:r>
              <a:rPr lang="en-US" dirty="0" err="1"/>
              <a:t>razprave</a:t>
            </a:r>
            <a:r>
              <a:rPr lang="en-US" dirty="0"/>
              <a:t> in </a:t>
            </a:r>
            <a:r>
              <a:rPr lang="en-US" dirty="0" err="1"/>
              <a:t>predstavitve</a:t>
            </a:r>
            <a:r>
              <a:rPr lang="en-US" dirty="0"/>
              <a:t> </a:t>
            </a:r>
            <a:r>
              <a:rPr lang="en-US" dirty="0" err="1"/>
              <a:t>osnutkov</a:t>
            </a:r>
            <a:r>
              <a:rPr lang="en-US" dirty="0"/>
              <a:t> na </a:t>
            </a:r>
            <a:r>
              <a:rPr lang="en-US" dirty="0" err="1"/>
              <a:t>študijskih</a:t>
            </a:r>
            <a:r>
              <a:rPr lang="en-US" dirty="0"/>
              <a:t> </a:t>
            </a:r>
            <a:r>
              <a:rPr lang="en-US" dirty="0" err="1"/>
              <a:t>srečanjih</a:t>
            </a:r>
            <a:r>
              <a:rPr lang="en-US" dirty="0"/>
              <a:t> </a:t>
            </a:r>
            <a:r>
              <a:rPr lang="en-US" dirty="0" err="1"/>
              <a:t>učiteljev</a:t>
            </a:r>
            <a:r>
              <a:rPr lang="en-US" dirty="0"/>
              <a:t>/</a:t>
            </a:r>
            <a:r>
              <a:rPr lang="en-US" dirty="0" err="1"/>
              <a:t>vzgojiteljev</a:t>
            </a:r>
            <a:r>
              <a:rPr lang="en-US" dirty="0"/>
              <a:t>.</a:t>
            </a:r>
          </a:p>
          <a:p>
            <a:pPr marL="285750" lvl="2" indent="-285750">
              <a:buFont typeface="Arial"/>
              <a:buChar char="•"/>
            </a:pPr>
            <a:r>
              <a:rPr lang="en-US" b="1" dirty="0" err="1"/>
              <a:t>Oktober</a:t>
            </a:r>
            <a:r>
              <a:rPr lang="en-US" b="1" dirty="0"/>
              <a:t> 2023:</a:t>
            </a:r>
            <a:r>
              <a:rPr lang="en-US" dirty="0"/>
              <a:t> </a:t>
            </a:r>
            <a:r>
              <a:rPr lang="en-US" dirty="0" err="1"/>
              <a:t>Sprejete</a:t>
            </a:r>
            <a:r>
              <a:rPr lang="en-US" dirty="0"/>
              <a:t> so bile </a:t>
            </a:r>
            <a:r>
              <a:rPr lang="en-US" dirty="0" err="1"/>
              <a:t>Smernice</a:t>
            </a:r>
            <a:r>
              <a:rPr lang="en-US" dirty="0"/>
              <a:t> in </a:t>
            </a:r>
            <a:r>
              <a:rPr lang="en-US" dirty="0" err="1"/>
              <a:t>usmeritve</a:t>
            </a:r>
            <a:r>
              <a:rPr lang="en-US" dirty="0"/>
              <a:t> za PKK in 1. VIO.</a:t>
            </a:r>
          </a:p>
          <a:p>
            <a:pPr marL="285750" lvl="2" indent="-285750">
              <a:buFont typeface="Arial"/>
              <a:buChar char="•"/>
            </a:pPr>
            <a:r>
              <a:rPr lang="en-US" b="1" dirty="0"/>
              <a:t>7. </a:t>
            </a:r>
            <a:r>
              <a:rPr lang="en-US" b="1" dirty="0" err="1"/>
              <a:t>december</a:t>
            </a:r>
            <a:r>
              <a:rPr lang="en-US" b="1" dirty="0"/>
              <a:t> 2023:</a:t>
            </a:r>
            <a:r>
              <a:rPr lang="en-US" dirty="0"/>
              <a:t> Kurikularni </a:t>
            </a:r>
            <a:r>
              <a:rPr lang="en-US" dirty="0" err="1"/>
              <a:t>svet</a:t>
            </a:r>
            <a:r>
              <a:rPr lang="en-US" dirty="0"/>
              <a:t> je </a:t>
            </a:r>
            <a:r>
              <a:rPr lang="en-US" dirty="0" err="1"/>
              <a:t>potrdil</a:t>
            </a:r>
            <a:r>
              <a:rPr lang="en-US" dirty="0"/>
              <a:t> </a:t>
            </a:r>
            <a:r>
              <a:rPr lang="en-US" dirty="0" err="1"/>
              <a:t>dokument</a:t>
            </a:r>
            <a:r>
              <a:rPr lang="en-US" dirty="0"/>
              <a:t> </a:t>
            </a:r>
            <a:r>
              <a:rPr lang="en-US" b="1" dirty="0" err="1"/>
              <a:t>Skupni</a:t>
            </a:r>
            <a:r>
              <a:rPr lang="en-US" b="1" dirty="0"/>
              <a:t> </a:t>
            </a:r>
            <a:r>
              <a:rPr lang="en-US" b="1" dirty="0" err="1"/>
              <a:t>cilji</a:t>
            </a:r>
            <a:r>
              <a:rPr lang="en-US" b="1" dirty="0"/>
              <a:t> in </a:t>
            </a:r>
            <a:r>
              <a:rPr lang="en-US" b="1" dirty="0" err="1"/>
              <a:t>njihovo</a:t>
            </a:r>
            <a:r>
              <a:rPr lang="en-US" b="1" dirty="0"/>
              <a:t> </a:t>
            </a:r>
            <a:r>
              <a:rPr lang="en-US" b="1" dirty="0" err="1"/>
              <a:t>umeščanje</a:t>
            </a:r>
            <a:r>
              <a:rPr lang="en-US" b="1" dirty="0"/>
              <a:t> v </a:t>
            </a:r>
            <a:r>
              <a:rPr lang="en-US" b="1" dirty="0" err="1"/>
              <a:t>učne</a:t>
            </a:r>
            <a:r>
              <a:rPr lang="en-US" b="1" dirty="0"/>
              <a:t> </a:t>
            </a:r>
            <a:r>
              <a:rPr lang="en-US" b="1" dirty="0" err="1"/>
              <a:t>načrte</a:t>
            </a:r>
            <a:r>
              <a:rPr lang="en-US" b="1" dirty="0"/>
              <a:t> in </a:t>
            </a:r>
            <a:r>
              <a:rPr lang="en-US" b="1" dirty="0" err="1"/>
              <a:t>kataloge</a:t>
            </a:r>
            <a:r>
              <a:rPr lang="en-US" b="1" dirty="0"/>
              <a:t> </a:t>
            </a:r>
            <a:r>
              <a:rPr lang="en-US" b="1" dirty="0" err="1"/>
              <a:t>znanj</a:t>
            </a:r>
            <a:r>
              <a:rPr lang="en-US" dirty="0"/>
              <a:t>.</a:t>
            </a:r>
          </a:p>
          <a:p>
            <a:pPr marL="285750" lvl="2" indent="-285750">
              <a:buFont typeface="Arial"/>
              <a:buChar char="•"/>
            </a:pPr>
            <a:r>
              <a:rPr lang="en-US" b="1" dirty="0"/>
              <a:t>22. </a:t>
            </a:r>
            <a:r>
              <a:rPr lang="en-US" b="1" dirty="0" err="1"/>
              <a:t>december</a:t>
            </a:r>
            <a:r>
              <a:rPr lang="en-US" b="1" dirty="0"/>
              <a:t> 2023:</a:t>
            </a:r>
            <a:r>
              <a:rPr lang="en-US" dirty="0"/>
              <a:t> SSPSI je </a:t>
            </a:r>
            <a:r>
              <a:rPr lang="en-US" dirty="0" err="1"/>
              <a:t>sprejel</a:t>
            </a:r>
            <a:r>
              <a:rPr lang="en-US" dirty="0"/>
              <a:t> </a:t>
            </a:r>
            <a:r>
              <a:rPr lang="en-US" b="1" dirty="0" err="1"/>
              <a:t>Izhodišča</a:t>
            </a:r>
            <a:r>
              <a:rPr lang="en-US" b="1" dirty="0"/>
              <a:t> za </a:t>
            </a:r>
            <a:r>
              <a:rPr lang="en-US" b="1" dirty="0" err="1"/>
              <a:t>prenovo</a:t>
            </a:r>
            <a:r>
              <a:rPr lang="en-US" b="1" dirty="0"/>
              <a:t> </a:t>
            </a:r>
            <a:r>
              <a:rPr lang="en-US" b="1" dirty="0" err="1"/>
              <a:t>katalogov</a:t>
            </a:r>
            <a:r>
              <a:rPr lang="en-US" b="1" dirty="0"/>
              <a:t> </a:t>
            </a:r>
            <a:r>
              <a:rPr lang="en-US" b="1" dirty="0" err="1"/>
              <a:t>znanj</a:t>
            </a:r>
            <a:r>
              <a:rPr lang="en-US" b="1" dirty="0"/>
              <a:t> za </a:t>
            </a:r>
            <a:r>
              <a:rPr lang="en-US" b="1" dirty="0" err="1"/>
              <a:t>splošnoizobraževalne</a:t>
            </a:r>
            <a:r>
              <a:rPr lang="en-US" b="1" dirty="0"/>
              <a:t> </a:t>
            </a:r>
            <a:r>
              <a:rPr lang="en-US" b="1" dirty="0" err="1"/>
              <a:t>predmete</a:t>
            </a:r>
            <a:r>
              <a:rPr lang="en-US" b="1" dirty="0"/>
              <a:t> v </a:t>
            </a:r>
            <a:r>
              <a:rPr lang="en-US" b="1" dirty="0" err="1"/>
              <a:t>poklicnem</a:t>
            </a:r>
            <a:r>
              <a:rPr lang="en-US" b="1" dirty="0"/>
              <a:t> in </a:t>
            </a:r>
            <a:r>
              <a:rPr lang="en-US" b="1" dirty="0" err="1"/>
              <a:t>strokovnem</a:t>
            </a:r>
            <a:r>
              <a:rPr lang="en-US" b="1" dirty="0"/>
              <a:t> </a:t>
            </a:r>
            <a:r>
              <a:rPr lang="en-US" b="1" dirty="0" err="1"/>
              <a:t>izobraževanju</a:t>
            </a:r>
            <a:r>
              <a:rPr lang="en-US" dirty="0"/>
              <a:t>.</a:t>
            </a:r>
          </a:p>
          <a:p>
            <a:pPr marL="285750" indent="-285750">
              <a:buFont typeface="Arial"/>
              <a:buChar char="•"/>
            </a:pPr>
            <a:r>
              <a:rPr lang="en-US" b="1" dirty="0"/>
              <a:t>2025 – </a:t>
            </a:r>
            <a:r>
              <a:rPr lang="en-US" b="1" dirty="0" err="1"/>
              <a:t>Zaključek</a:t>
            </a:r>
            <a:r>
              <a:rPr lang="en-US" b="1" dirty="0"/>
              <a:t> </a:t>
            </a:r>
            <a:r>
              <a:rPr lang="en-US" b="1" dirty="0" err="1"/>
              <a:t>prenove</a:t>
            </a:r>
            <a:r>
              <a:rPr lang="en-US" b="1" dirty="0"/>
              <a:t> in </a:t>
            </a:r>
            <a:r>
              <a:rPr lang="en-US" b="1" dirty="0" err="1"/>
              <a:t>usposabljanja</a:t>
            </a:r>
            <a:r>
              <a:rPr lang="en-US" b="1" dirty="0"/>
              <a:t>:</a:t>
            </a:r>
            <a:endParaRPr lang="en-US" dirty="0"/>
          </a:p>
          <a:p>
            <a:pPr marL="285750" lvl="1" indent="-285750">
              <a:buFont typeface="Arial"/>
              <a:buChar char="•"/>
            </a:pPr>
            <a:r>
              <a:rPr lang="en-US" b="1" dirty="0" err="1"/>
              <a:t>Kdo</a:t>
            </a:r>
            <a:r>
              <a:rPr lang="en-US" b="1" dirty="0"/>
              <a:t>:</a:t>
            </a:r>
            <a:r>
              <a:rPr lang="en-US" dirty="0"/>
              <a:t> SSSI, SSPSI, ZRSŠ, </a:t>
            </a:r>
            <a:r>
              <a:rPr lang="en-US" dirty="0" err="1"/>
              <a:t>vrtci</a:t>
            </a:r>
            <a:r>
              <a:rPr lang="en-US" dirty="0"/>
              <a:t>, </a:t>
            </a:r>
            <a:r>
              <a:rPr lang="en-US" dirty="0" err="1"/>
              <a:t>šole</a:t>
            </a:r>
            <a:r>
              <a:rPr lang="en-US" dirty="0"/>
              <a:t>.</a:t>
            </a:r>
          </a:p>
          <a:p>
            <a:pPr marL="285750" lvl="1" indent="-285750">
              <a:buFont typeface="Arial"/>
              <a:buChar char="•"/>
            </a:pPr>
            <a:r>
              <a:rPr lang="en-US" b="1" dirty="0" err="1"/>
              <a:t>Kaj</a:t>
            </a:r>
            <a:r>
              <a:rPr lang="en-US" b="1" dirty="0"/>
              <a:t>:</a:t>
            </a:r>
            <a:endParaRPr lang="en-US" dirty="0"/>
          </a:p>
          <a:p>
            <a:pPr marL="285750" lvl="2" indent="-285750">
              <a:buFont typeface="Arial"/>
              <a:buChar char="•"/>
            </a:pPr>
            <a:r>
              <a:rPr lang="en-US" b="1" dirty="0"/>
              <a:t>20. </a:t>
            </a:r>
            <a:r>
              <a:rPr lang="en-US" b="1" dirty="0" err="1"/>
              <a:t>februar</a:t>
            </a:r>
            <a:r>
              <a:rPr lang="en-US" b="1" dirty="0"/>
              <a:t> 2025:</a:t>
            </a:r>
            <a:r>
              <a:rPr lang="en-US" dirty="0"/>
              <a:t> Prva </a:t>
            </a:r>
            <a:r>
              <a:rPr lang="en-US" dirty="0" err="1"/>
              <a:t>uradna</a:t>
            </a:r>
            <a:r>
              <a:rPr lang="en-US" dirty="0"/>
              <a:t> </a:t>
            </a:r>
            <a:r>
              <a:rPr lang="en-US" dirty="0" err="1"/>
              <a:t>določitev</a:t>
            </a:r>
            <a:r>
              <a:rPr lang="en-US" dirty="0"/>
              <a:t> </a:t>
            </a:r>
            <a:r>
              <a:rPr lang="en-US" dirty="0" err="1"/>
              <a:t>prenovljenega</a:t>
            </a:r>
            <a:r>
              <a:rPr lang="en-US" dirty="0"/>
              <a:t> </a:t>
            </a:r>
            <a:r>
              <a:rPr lang="en-US" dirty="0" err="1"/>
              <a:t>dokumenta</a:t>
            </a:r>
            <a:r>
              <a:rPr lang="en-US" dirty="0"/>
              <a:t> </a:t>
            </a:r>
            <a:r>
              <a:rPr lang="en-US" b="1" dirty="0" err="1"/>
              <a:t>Kurikuluma</a:t>
            </a:r>
            <a:r>
              <a:rPr lang="en-US" b="1" dirty="0"/>
              <a:t> za </a:t>
            </a:r>
            <a:r>
              <a:rPr lang="en-US" b="1" dirty="0" err="1"/>
              <a:t>vrtce</a:t>
            </a:r>
            <a:r>
              <a:rPr lang="en-US" dirty="0"/>
              <a:t> s </a:t>
            </a:r>
            <a:r>
              <a:rPr lang="en-US" dirty="0" err="1"/>
              <a:t>strani</a:t>
            </a:r>
            <a:r>
              <a:rPr lang="en-US" dirty="0"/>
              <a:t> SSSI.</a:t>
            </a:r>
          </a:p>
          <a:p>
            <a:pPr marL="285750" lvl="2" indent="-285750">
              <a:buFont typeface="Arial"/>
              <a:buChar char="•"/>
            </a:pPr>
            <a:r>
              <a:rPr lang="en-US" b="1" dirty="0"/>
              <a:t>December 2025:</a:t>
            </a:r>
            <a:r>
              <a:rPr lang="en-US" dirty="0"/>
              <a:t> </a:t>
            </a:r>
            <a:r>
              <a:rPr lang="en-US" dirty="0" err="1"/>
              <a:t>Zaključek</a:t>
            </a:r>
            <a:r>
              <a:rPr lang="en-US" dirty="0"/>
              <a:t> </a:t>
            </a:r>
            <a:r>
              <a:rPr lang="en-US" dirty="0" err="1"/>
              <a:t>prenove</a:t>
            </a:r>
            <a:r>
              <a:rPr lang="en-US" dirty="0"/>
              <a:t> in </a:t>
            </a:r>
            <a:r>
              <a:rPr lang="en-US" dirty="0" err="1"/>
              <a:t>določitev</a:t>
            </a:r>
            <a:r>
              <a:rPr lang="en-US" dirty="0"/>
              <a:t> 216 kurikularnih </a:t>
            </a:r>
            <a:r>
              <a:rPr lang="en-US" dirty="0" err="1"/>
              <a:t>dokumentov</a:t>
            </a:r>
            <a:r>
              <a:rPr lang="en-US" dirty="0"/>
              <a:t>, s </a:t>
            </a:r>
            <a:r>
              <a:rPr lang="en-US" dirty="0" err="1"/>
              <a:t>čimer</a:t>
            </a:r>
            <a:r>
              <a:rPr lang="en-US" dirty="0"/>
              <a:t> se </a:t>
            </a:r>
            <a:r>
              <a:rPr lang="en-US" dirty="0" err="1"/>
              <a:t>zaključi</a:t>
            </a:r>
            <a:r>
              <a:rPr lang="en-US" dirty="0"/>
              <a:t> </a:t>
            </a:r>
            <a:r>
              <a:rPr lang="en-US" dirty="0" err="1"/>
              <a:t>reformni</a:t>
            </a:r>
            <a:r>
              <a:rPr lang="en-US" dirty="0"/>
              <a:t> </a:t>
            </a:r>
            <a:r>
              <a:rPr lang="en-US" dirty="0" err="1"/>
              <a:t>cilj</a:t>
            </a:r>
            <a:r>
              <a:rPr lang="en-US" dirty="0"/>
              <a:t> v </a:t>
            </a:r>
            <a:r>
              <a:rPr lang="en-US" dirty="0" err="1"/>
              <a:t>okviru</a:t>
            </a:r>
            <a:r>
              <a:rPr lang="en-US" dirty="0"/>
              <a:t> </a:t>
            </a:r>
            <a:r>
              <a:rPr lang="en-US" dirty="0" err="1"/>
              <a:t>Načrta</a:t>
            </a:r>
            <a:r>
              <a:rPr lang="en-US" dirty="0"/>
              <a:t> za </a:t>
            </a:r>
            <a:r>
              <a:rPr lang="en-US" dirty="0" err="1"/>
              <a:t>okrevanje</a:t>
            </a:r>
            <a:r>
              <a:rPr lang="en-US" dirty="0"/>
              <a:t> in </a:t>
            </a:r>
            <a:r>
              <a:rPr lang="en-US" dirty="0" err="1"/>
              <a:t>odpornost</a:t>
            </a:r>
            <a:r>
              <a:rPr lang="en-US" dirty="0"/>
              <a:t>.</a:t>
            </a:r>
          </a:p>
          <a:p>
            <a:pPr marL="285750" lvl="2" indent="-285750">
              <a:buFont typeface="Arial"/>
              <a:buChar char="•"/>
            </a:pPr>
            <a:r>
              <a:rPr lang="en-US" b="1" dirty="0"/>
              <a:t>2025:</a:t>
            </a:r>
            <a:r>
              <a:rPr lang="en-US" dirty="0"/>
              <a:t> </a:t>
            </a:r>
            <a:r>
              <a:rPr lang="en-US" dirty="0" err="1"/>
              <a:t>Začne</a:t>
            </a:r>
            <a:r>
              <a:rPr lang="en-US" dirty="0"/>
              <a:t> se </a:t>
            </a:r>
            <a:r>
              <a:rPr lang="en-US" dirty="0" err="1"/>
              <a:t>usposabljanje</a:t>
            </a:r>
            <a:r>
              <a:rPr lang="en-US" dirty="0"/>
              <a:t> </a:t>
            </a:r>
            <a:r>
              <a:rPr lang="en-US" dirty="0" err="1"/>
              <a:t>strokovnih</a:t>
            </a:r>
            <a:r>
              <a:rPr lang="en-US" dirty="0"/>
              <a:t> in </a:t>
            </a:r>
            <a:r>
              <a:rPr lang="en-US" dirty="0" err="1"/>
              <a:t>vodstvenih</a:t>
            </a:r>
            <a:r>
              <a:rPr lang="en-US" dirty="0"/>
              <a:t> </a:t>
            </a:r>
            <a:r>
              <a:rPr lang="en-US" dirty="0" err="1"/>
              <a:t>delavcev</a:t>
            </a:r>
            <a:r>
              <a:rPr lang="en-US" dirty="0"/>
              <a:t> za </a:t>
            </a:r>
            <a:r>
              <a:rPr lang="en-US" dirty="0" err="1"/>
              <a:t>delo</a:t>
            </a:r>
            <a:r>
              <a:rPr lang="en-US" dirty="0"/>
              <a:t> s </a:t>
            </a:r>
            <a:r>
              <a:rPr lang="en-US" dirty="0" err="1"/>
              <a:t>prenovljenimi</a:t>
            </a:r>
            <a:r>
              <a:rPr lang="en-US" dirty="0"/>
              <a:t> </a:t>
            </a:r>
            <a:r>
              <a:rPr lang="en-US" dirty="0" err="1"/>
              <a:t>dokumenti</a:t>
            </a:r>
            <a:r>
              <a:rPr lang="en-US" dirty="0"/>
              <a:t>.</a:t>
            </a:r>
          </a:p>
          <a:p>
            <a:pPr marL="285750" lvl="2" indent="-285750">
              <a:buFont typeface="Arial"/>
              <a:buChar char="•"/>
            </a:pPr>
            <a:r>
              <a:rPr lang="en-US" b="1" dirty="0"/>
              <a:t>1. </a:t>
            </a:r>
            <a:r>
              <a:rPr lang="en-US" b="1" dirty="0" err="1"/>
              <a:t>september</a:t>
            </a:r>
            <a:r>
              <a:rPr lang="en-US" b="1" dirty="0"/>
              <a:t> 2025:</a:t>
            </a:r>
            <a:r>
              <a:rPr lang="en-US" dirty="0"/>
              <a:t> </a:t>
            </a:r>
            <a:r>
              <a:rPr lang="en-US" dirty="0" err="1"/>
              <a:t>Začne</a:t>
            </a:r>
            <a:r>
              <a:rPr lang="en-US" dirty="0"/>
              <a:t> se </a:t>
            </a:r>
            <a:r>
              <a:rPr lang="en-US" dirty="0" err="1"/>
              <a:t>uvajanje</a:t>
            </a:r>
            <a:r>
              <a:rPr lang="en-US" dirty="0"/>
              <a:t> </a:t>
            </a:r>
            <a:r>
              <a:rPr lang="en-US" dirty="0" err="1"/>
              <a:t>prenovljenega</a:t>
            </a:r>
            <a:r>
              <a:rPr lang="en-US" dirty="0"/>
              <a:t> </a:t>
            </a:r>
            <a:r>
              <a:rPr lang="en-US" dirty="0" err="1"/>
              <a:t>kurikuluma</a:t>
            </a:r>
            <a:r>
              <a:rPr lang="en-US" dirty="0"/>
              <a:t> za </a:t>
            </a:r>
            <a:r>
              <a:rPr lang="en-US" dirty="0" err="1"/>
              <a:t>vrtce</a:t>
            </a:r>
            <a:r>
              <a:rPr lang="en-US" dirty="0"/>
              <a:t> v </a:t>
            </a:r>
            <a:r>
              <a:rPr lang="en-US" dirty="0" err="1"/>
              <a:t>prakso</a:t>
            </a:r>
            <a:r>
              <a:rPr lang="en-US" dirty="0"/>
              <a:t>.</a:t>
            </a:r>
          </a:p>
          <a:p>
            <a:pPr marL="285750" indent="-285750">
              <a:buFont typeface="Arial"/>
              <a:buChar char="•"/>
            </a:pPr>
            <a:r>
              <a:rPr lang="en-US" b="1" dirty="0"/>
              <a:t>2026 – </a:t>
            </a:r>
            <a:r>
              <a:rPr lang="en-US" b="1" dirty="0" err="1"/>
              <a:t>Uvajanje</a:t>
            </a:r>
            <a:r>
              <a:rPr lang="en-US" b="1" dirty="0"/>
              <a:t> v </a:t>
            </a:r>
            <a:r>
              <a:rPr lang="en-US" b="1" dirty="0" err="1"/>
              <a:t>prakso</a:t>
            </a:r>
            <a:r>
              <a:rPr lang="en-US" b="1" dirty="0"/>
              <a:t>:</a:t>
            </a:r>
            <a:endParaRPr lang="en-US" dirty="0"/>
          </a:p>
          <a:p>
            <a:pPr marL="285750" lvl="1" indent="-285750">
              <a:buFont typeface="Arial"/>
              <a:buChar char="•"/>
            </a:pPr>
            <a:r>
              <a:rPr lang="en-US" b="1" dirty="0" err="1"/>
              <a:t>Kdo</a:t>
            </a:r>
            <a:r>
              <a:rPr lang="en-US" b="1" dirty="0"/>
              <a:t>:</a:t>
            </a:r>
            <a:r>
              <a:rPr lang="en-US" dirty="0"/>
              <a:t> ZRSŠ, </a:t>
            </a:r>
            <a:r>
              <a:rPr lang="en-US" dirty="0" err="1"/>
              <a:t>šole</a:t>
            </a:r>
            <a:r>
              <a:rPr lang="en-US" dirty="0"/>
              <a:t>, </a:t>
            </a:r>
            <a:r>
              <a:rPr lang="en-US" dirty="0" err="1"/>
              <a:t>vrtci</a:t>
            </a:r>
            <a:r>
              <a:rPr lang="en-US" dirty="0"/>
              <a:t>.</a:t>
            </a:r>
          </a:p>
          <a:p>
            <a:pPr marL="285750" lvl="1" indent="-285750">
              <a:buFont typeface="Arial"/>
              <a:buChar char="•"/>
            </a:pPr>
            <a:r>
              <a:rPr lang="en-US" b="1" dirty="0" err="1"/>
              <a:t>Kaj</a:t>
            </a:r>
            <a:r>
              <a:rPr lang="en-US" b="1" dirty="0"/>
              <a:t>:</a:t>
            </a:r>
            <a:r>
              <a:rPr lang="en-US" dirty="0"/>
              <a:t> </a:t>
            </a:r>
            <a:r>
              <a:rPr lang="en-US" b="1" dirty="0"/>
              <a:t>1. </a:t>
            </a:r>
            <a:r>
              <a:rPr lang="en-US" b="1" dirty="0" err="1"/>
              <a:t>september</a:t>
            </a:r>
            <a:r>
              <a:rPr lang="en-US" b="1" dirty="0"/>
              <a:t> 2026:</a:t>
            </a:r>
            <a:r>
              <a:rPr lang="en-US" dirty="0"/>
              <a:t> </a:t>
            </a:r>
            <a:r>
              <a:rPr lang="en-US" dirty="0" err="1"/>
              <a:t>Začne</a:t>
            </a:r>
            <a:r>
              <a:rPr lang="en-US" dirty="0"/>
              <a:t> se </a:t>
            </a:r>
            <a:r>
              <a:rPr lang="en-US" dirty="0" err="1"/>
              <a:t>uvajanje</a:t>
            </a:r>
            <a:r>
              <a:rPr lang="en-US" dirty="0"/>
              <a:t> </a:t>
            </a:r>
            <a:r>
              <a:rPr lang="en-US" dirty="0" err="1"/>
              <a:t>prenovljenih</a:t>
            </a:r>
            <a:r>
              <a:rPr lang="en-US" dirty="0"/>
              <a:t> </a:t>
            </a:r>
            <a:r>
              <a:rPr lang="en-US" dirty="0" err="1"/>
              <a:t>učnih</a:t>
            </a:r>
            <a:r>
              <a:rPr lang="en-US" dirty="0"/>
              <a:t> </a:t>
            </a:r>
            <a:r>
              <a:rPr lang="en-US" dirty="0" err="1"/>
              <a:t>načrtov</a:t>
            </a:r>
            <a:r>
              <a:rPr lang="en-US" dirty="0"/>
              <a:t> in </a:t>
            </a:r>
            <a:r>
              <a:rPr lang="en-US" dirty="0" err="1"/>
              <a:t>katalogov</a:t>
            </a:r>
            <a:r>
              <a:rPr lang="en-US" dirty="0"/>
              <a:t> </a:t>
            </a:r>
            <a:r>
              <a:rPr lang="en-US" dirty="0" err="1"/>
              <a:t>znanj</a:t>
            </a:r>
            <a:r>
              <a:rPr lang="en-US" dirty="0"/>
              <a:t> v </a:t>
            </a:r>
            <a:r>
              <a:rPr lang="en-US" dirty="0" err="1"/>
              <a:t>šolah</a:t>
            </a:r>
            <a:r>
              <a:rPr lang="en-US" dirty="0"/>
              <a:t> in </a:t>
            </a:r>
            <a:r>
              <a:rPr lang="en-US" dirty="0" err="1"/>
              <a:t>vrtcih</a:t>
            </a:r>
            <a:r>
              <a:rPr lang="en-US" dirty="0"/>
              <a:t>.</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054A9A5A-2135-492F-7ED5-F23F4A5A81EC}"/>
              </a:ext>
            </a:extLst>
          </p:cNvPr>
          <p:cNvSpPr>
            <a:spLocks noGrp="1"/>
          </p:cNvSpPr>
          <p:nvPr>
            <p:ph type="sldNum" sz="quarter" idx="5"/>
          </p:nvPr>
        </p:nvSpPr>
        <p:spPr/>
        <p:txBody>
          <a:bodyPr/>
          <a:lstStyle/>
          <a:p>
            <a:fld id="{55877E7D-8975-4172-88F0-0D9AA2240D04}" type="slidenum">
              <a:rPr lang="sl-SI" smtClean="0"/>
              <a:t>3</a:t>
            </a:fld>
            <a:endParaRPr lang="sl-SI"/>
          </a:p>
        </p:txBody>
      </p:sp>
    </p:spTree>
    <p:extLst>
      <p:ext uri="{BB962C8B-B14F-4D97-AF65-F5344CB8AC3E}">
        <p14:creationId xmlns:p14="http://schemas.microsoft.com/office/powerpoint/2010/main" val="416178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i="1" kern="1200" dirty="0" smtClean="0">
                <a:solidFill>
                  <a:schemeClr val="tx1"/>
                </a:solidFill>
                <a:effectLst/>
                <a:latin typeface="+mn-lt"/>
                <a:ea typeface="+mn-ea"/>
                <a:cs typeface="+mn-cs"/>
              </a:rPr>
              <a:t>Ob izhodiščih še:</a:t>
            </a:r>
            <a:endParaRPr lang="sl-SI" dirty="0" smtClean="0"/>
          </a:p>
          <a:p>
            <a:r>
              <a:rPr lang="sl-SI" dirty="0" smtClean="0">
                <a:effectLst/>
              </a:rPr>
              <a:t>•</a:t>
            </a:r>
            <a:r>
              <a:rPr lang="sl-SI" sz="1200" i="1" kern="1200" dirty="0" smtClean="0">
                <a:solidFill>
                  <a:schemeClr val="tx1"/>
                </a:solidFill>
                <a:effectLst/>
                <a:latin typeface="+mn-lt"/>
                <a:ea typeface="+mn-ea"/>
                <a:cs typeface="+mn-cs"/>
              </a:rPr>
              <a:t>Smernice za  delo PKK pri prenovi </a:t>
            </a:r>
            <a:r>
              <a:rPr lang="sl-SI" sz="1200" i="1" kern="1200" dirty="0" err="1" smtClean="0">
                <a:solidFill>
                  <a:schemeClr val="tx1"/>
                </a:solidFill>
                <a:effectLst/>
                <a:latin typeface="+mn-lt"/>
                <a:ea typeface="+mn-ea"/>
                <a:cs typeface="+mn-cs"/>
              </a:rPr>
              <a:t>Unv</a:t>
            </a:r>
            <a:r>
              <a:rPr lang="sl-SI" sz="1200" i="1" kern="1200" dirty="0" smtClean="0">
                <a:solidFill>
                  <a:schemeClr val="tx1"/>
                </a:solidFill>
                <a:effectLst/>
                <a:latin typeface="+mn-lt"/>
                <a:ea typeface="+mn-ea"/>
                <a:cs typeface="+mn-cs"/>
              </a:rPr>
              <a:t> OŠ in </a:t>
            </a:r>
            <a:r>
              <a:rPr lang="sl-SI" sz="1200" i="1" kern="1200" dirty="0" err="1" smtClean="0">
                <a:solidFill>
                  <a:schemeClr val="tx1"/>
                </a:solidFill>
                <a:effectLst/>
                <a:latin typeface="+mn-lt"/>
                <a:ea typeface="+mn-ea"/>
                <a:cs typeface="+mn-cs"/>
              </a:rPr>
              <a:t>gim</a:t>
            </a:r>
            <a:endParaRPr lang="sl-SI" dirty="0" smtClean="0">
              <a:effectLst/>
            </a:endParaRPr>
          </a:p>
          <a:p>
            <a:r>
              <a:rPr lang="sl-SI" dirty="0" smtClean="0">
                <a:effectLst/>
              </a:rPr>
              <a:t>•</a:t>
            </a:r>
            <a:r>
              <a:rPr lang="sl-SI" sz="1200" i="1" kern="1200" dirty="0" smtClean="0">
                <a:solidFill>
                  <a:schemeClr val="tx1"/>
                </a:solidFill>
                <a:effectLst/>
                <a:latin typeface="+mn-lt"/>
                <a:ea typeface="+mn-ea"/>
                <a:cs typeface="+mn-cs"/>
              </a:rPr>
              <a:t>Smernice za oblikovanje UN v 1.VIO</a:t>
            </a:r>
            <a:endParaRPr lang="sl-SI" dirty="0" smtClean="0">
              <a:effectLst/>
            </a:endParaRPr>
          </a:p>
          <a:p>
            <a:r>
              <a:rPr lang="sl-SI" dirty="0" smtClean="0">
                <a:effectLst/>
              </a:rPr>
              <a:t>•</a:t>
            </a:r>
            <a:r>
              <a:rPr lang="sl-SI" sz="1200" i="1" kern="1200" dirty="0" smtClean="0">
                <a:solidFill>
                  <a:schemeClr val="tx1"/>
                </a:solidFill>
                <a:effectLst/>
                <a:latin typeface="+mn-lt"/>
                <a:ea typeface="+mn-ea"/>
                <a:cs typeface="+mn-cs"/>
              </a:rPr>
              <a:t>Skupni cilji</a:t>
            </a:r>
            <a:endParaRPr lang="sl-SI" dirty="0" smtClean="0">
              <a:effectLst/>
            </a:endParaRPr>
          </a:p>
          <a:p>
            <a:r>
              <a:rPr lang="sl-SI" dirty="0" smtClean="0">
                <a:effectLst/>
              </a:rPr>
              <a:t>•</a:t>
            </a:r>
            <a:r>
              <a:rPr lang="sl-SI" sz="1200" i="1" kern="1200" dirty="0" smtClean="0">
                <a:solidFill>
                  <a:schemeClr val="tx1"/>
                </a:solidFill>
                <a:effectLst/>
                <a:latin typeface="+mn-lt"/>
                <a:ea typeface="+mn-ea"/>
                <a:cs typeface="+mn-cs"/>
              </a:rPr>
              <a:t>Smernice za pripravo didaktičnih priporočil</a:t>
            </a:r>
            <a:endParaRPr lang="sl-SI" dirty="0">
              <a:effectLst/>
            </a:endParaRPr>
          </a:p>
        </p:txBody>
      </p:sp>
      <p:sp>
        <p:nvSpPr>
          <p:cNvPr id="4" name="Označba mesta številke diapozitiva 3"/>
          <p:cNvSpPr>
            <a:spLocks noGrp="1"/>
          </p:cNvSpPr>
          <p:nvPr>
            <p:ph type="sldNum" sz="quarter" idx="10"/>
          </p:nvPr>
        </p:nvSpPr>
        <p:spPr/>
        <p:txBody>
          <a:bodyPr/>
          <a:lstStyle/>
          <a:p>
            <a:fld id="{55877E7D-8975-4172-88F0-0D9AA2240D04}" type="slidenum">
              <a:rPr lang="sl-SI" smtClean="0"/>
              <a:t>4</a:t>
            </a:fld>
            <a:endParaRPr lang="sl-SI"/>
          </a:p>
        </p:txBody>
      </p:sp>
    </p:spTree>
    <p:extLst>
      <p:ext uri="{BB962C8B-B14F-4D97-AF65-F5344CB8AC3E}">
        <p14:creationId xmlns:p14="http://schemas.microsoft.com/office/powerpoint/2010/main" val="199905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F3B4-42E8-B342-5014-59026EA1F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E8D94-F338-0D68-40B9-92AE5DF80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70B4A-BEF6-5294-ED41-0B26E446ED0D}"/>
              </a:ext>
            </a:extLst>
          </p:cNvPr>
          <p:cNvSpPr>
            <a:spLocks noGrp="1"/>
          </p:cNvSpPr>
          <p:nvPr>
            <p:ph type="body" idx="1"/>
          </p:nvPr>
        </p:nvSpPr>
        <p:spPr/>
        <p:txBody>
          <a:bodyPr/>
          <a:lstStyle/>
          <a:p>
            <a:r>
              <a:rPr lang="en-US" b="1">
                <a:latin typeface="Aptos"/>
                <a:ea typeface="Calibri"/>
                <a:cs typeface="Calibri"/>
              </a:rPr>
              <a:t> </a:t>
            </a:r>
            <a:endParaRPr lang="en-US">
              <a:solidFill>
                <a:srgbClr val="0070C0"/>
              </a:solidFill>
              <a:latin typeface="Aptos"/>
              <a:ea typeface="Calibri"/>
              <a:cs typeface="Calibri"/>
            </a:endParaRPr>
          </a:p>
        </p:txBody>
      </p:sp>
      <p:sp>
        <p:nvSpPr>
          <p:cNvPr id="4" name="Slide Number Placeholder 3">
            <a:extLst>
              <a:ext uri="{FF2B5EF4-FFF2-40B4-BE49-F238E27FC236}">
                <a16:creationId xmlns:a16="http://schemas.microsoft.com/office/drawing/2014/main" id="{FA3622ED-F6B4-68A9-6867-176EC33741E7}"/>
              </a:ext>
            </a:extLst>
          </p:cNvPr>
          <p:cNvSpPr>
            <a:spLocks noGrp="1"/>
          </p:cNvSpPr>
          <p:nvPr>
            <p:ph type="sldNum" sz="quarter" idx="5"/>
          </p:nvPr>
        </p:nvSpPr>
        <p:spPr/>
        <p:txBody>
          <a:bodyPr/>
          <a:lstStyle/>
          <a:p>
            <a:fld id="{55877E7D-8975-4172-88F0-0D9AA2240D04}" type="slidenum">
              <a:rPr lang="sl-SI" smtClean="0"/>
              <a:t>5</a:t>
            </a:fld>
            <a:endParaRPr lang="sl-SI"/>
          </a:p>
        </p:txBody>
      </p:sp>
    </p:spTree>
    <p:extLst>
      <p:ext uri="{BB962C8B-B14F-4D97-AF65-F5344CB8AC3E}">
        <p14:creationId xmlns:p14="http://schemas.microsoft.com/office/powerpoint/2010/main" val="321889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49A6C-15A9-038F-68E7-5FC9091C7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66A4B-6F6E-05DE-1303-5568BFE95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2158B-3577-4C93-59A3-6504E81B4899}"/>
              </a:ext>
            </a:extLst>
          </p:cNvPr>
          <p:cNvSpPr>
            <a:spLocks noGrp="1"/>
          </p:cNvSpPr>
          <p:nvPr>
            <p:ph type="body" idx="1"/>
          </p:nvPr>
        </p:nvSpPr>
        <p:spPr/>
        <p:txBody>
          <a:bodyPr/>
          <a:lstStyle/>
          <a:p>
            <a:pPr marL="171450" indent="-171450">
              <a:buFont typeface="Arial"/>
              <a:buChar char="•"/>
            </a:pPr>
            <a:r>
              <a:rPr lang="en-US" dirty="0"/>
              <a:t>Do </a:t>
            </a:r>
            <a:r>
              <a:rPr lang="en-US" dirty="0" err="1"/>
              <a:t>junija</a:t>
            </a:r>
            <a:r>
              <a:rPr lang="en-US" dirty="0"/>
              <a:t> 2025 je </a:t>
            </a:r>
            <a:r>
              <a:rPr lang="en-US" dirty="0" err="1"/>
              <a:t>bilo</a:t>
            </a:r>
            <a:r>
              <a:rPr lang="en-US" dirty="0"/>
              <a:t> v </a:t>
            </a:r>
            <a:r>
              <a:rPr lang="en-US" dirty="0" err="1"/>
              <a:t>vseh</a:t>
            </a:r>
            <a:r>
              <a:rPr lang="en-US" dirty="0"/>
              <a:t> kurikularnih </a:t>
            </a:r>
            <a:r>
              <a:rPr lang="en-US" dirty="0" err="1"/>
              <a:t>telesih</a:t>
            </a:r>
            <a:r>
              <a:rPr lang="en-US" dirty="0"/>
              <a:t> </a:t>
            </a:r>
            <a:r>
              <a:rPr lang="en-US" b="1" dirty="0" err="1"/>
              <a:t>več</a:t>
            </a:r>
            <a:r>
              <a:rPr lang="en-US" b="1" dirty="0"/>
              <a:t> </a:t>
            </a:r>
            <a:r>
              <a:rPr lang="en-US" b="1" dirty="0" err="1"/>
              <a:t>kot</a:t>
            </a:r>
            <a:r>
              <a:rPr lang="en-US" b="1" dirty="0"/>
              <a:t> </a:t>
            </a:r>
            <a:r>
              <a:rPr lang="en-US" b="1" dirty="0" err="1"/>
              <a:t>tisoč</a:t>
            </a:r>
            <a:r>
              <a:rPr lang="en-US" b="1" dirty="0"/>
              <a:t> </a:t>
            </a:r>
            <a:r>
              <a:rPr lang="en-US" b="1" dirty="0" err="1"/>
              <a:t>članov</a:t>
            </a:r>
            <a:r>
              <a:rPr lang="en-US" dirty="0"/>
              <a:t>.</a:t>
            </a:r>
          </a:p>
          <a:p>
            <a:pPr marL="171450" indent="-171450">
              <a:buFont typeface="Arial"/>
              <a:buChar char="•"/>
            </a:pPr>
            <a:r>
              <a:rPr lang="en-US" dirty="0" err="1"/>
              <a:t>Natančneje</a:t>
            </a:r>
            <a:r>
              <a:rPr lang="en-US" dirty="0"/>
              <a:t>, </a:t>
            </a:r>
            <a:r>
              <a:rPr lang="en-US" b="1" dirty="0"/>
              <a:t>66 </a:t>
            </a:r>
            <a:r>
              <a:rPr lang="en-US" b="1" dirty="0" err="1"/>
              <a:t>predmetnih</a:t>
            </a:r>
            <a:r>
              <a:rPr lang="en-US" b="1" dirty="0"/>
              <a:t> kurikularnih </a:t>
            </a:r>
            <a:r>
              <a:rPr lang="en-US" b="1" dirty="0" err="1"/>
              <a:t>komisij</a:t>
            </a:r>
            <a:r>
              <a:rPr lang="en-US" b="1" dirty="0"/>
              <a:t> (PKK)</a:t>
            </a:r>
            <a:r>
              <a:rPr lang="en-US" dirty="0"/>
              <a:t> in </a:t>
            </a:r>
            <a:r>
              <a:rPr lang="en-US" b="1" dirty="0"/>
              <a:t>kurikularna </a:t>
            </a:r>
            <a:r>
              <a:rPr lang="en-US" b="1" dirty="0" err="1"/>
              <a:t>komisija</a:t>
            </a:r>
            <a:r>
              <a:rPr lang="en-US" b="1" dirty="0"/>
              <a:t> </a:t>
            </a:r>
            <a:r>
              <a:rPr lang="en-US" b="1" dirty="0" err="1"/>
              <a:t>po</a:t>
            </a:r>
            <a:r>
              <a:rPr lang="en-US" b="1" dirty="0"/>
              <a:t> </a:t>
            </a:r>
            <a:r>
              <a:rPr lang="en-US" b="1" dirty="0" err="1"/>
              <a:t>področjih</a:t>
            </a:r>
            <a:r>
              <a:rPr lang="en-US" b="1" dirty="0"/>
              <a:t> </a:t>
            </a:r>
            <a:r>
              <a:rPr lang="en-US" b="1" dirty="0" err="1"/>
              <a:t>dejavnosti</a:t>
            </a:r>
            <a:r>
              <a:rPr lang="en-US" b="1" dirty="0"/>
              <a:t> – </a:t>
            </a:r>
            <a:r>
              <a:rPr lang="en-US" b="1" dirty="0" err="1"/>
              <a:t>vrtec</a:t>
            </a:r>
            <a:r>
              <a:rPr lang="en-US" dirty="0"/>
              <a:t> (</a:t>
            </a:r>
            <a:r>
              <a:rPr lang="en-US" dirty="0" err="1"/>
              <a:t>imenovana</a:t>
            </a:r>
            <a:r>
              <a:rPr lang="en-US" dirty="0"/>
              <a:t> v </a:t>
            </a:r>
            <a:r>
              <a:rPr lang="en-US" dirty="0" err="1"/>
              <a:t>obdobju</a:t>
            </a:r>
            <a:r>
              <a:rPr lang="en-US" dirty="0"/>
              <a:t> </a:t>
            </a:r>
            <a:r>
              <a:rPr lang="en-US" dirty="0" err="1"/>
              <a:t>maj</a:t>
            </a:r>
            <a:r>
              <a:rPr lang="en-US" dirty="0"/>
              <a:t> 2023 – </a:t>
            </a:r>
            <a:r>
              <a:rPr lang="en-US" dirty="0" err="1"/>
              <a:t>maj</a:t>
            </a:r>
            <a:r>
              <a:rPr lang="en-US" dirty="0"/>
              <a:t> 2025) </a:t>
            </a:r>
            <a:r>
              <a:rPr lang="en-US" dirty="0" err="1"/>
              <a:t>vključujejo</a:t>
            </a:r>
            <a:r>
              <a:rPr lang="en-US" dirty="0"/>
              <a:t> </a:t>
            </a:r>
            <a:r>
              <a:rPr lang="en-US" b="1" dirty="0"/>
              <a:t>1000 </a:t>
            </a:r>
            <a:r>
              <a:rPr lang="en-US" b="1" dirty="0" err="1"/>
              <a:t>sodelujočih</a:t>
            </a:r>
            <a:r>
              <a:rPr lang="en-US" dirty="0" smtClean="0"/>
              <a:t>.</a:t>
            </a:r>
            <a:endParaRPr lang="sl-SI" smtClean="0"/>
          </a:p>
          <a:p>
            <a:pPr marL="171450" indent="-171450">
              <a:buFont typeface="Arial"/>
              <a:buChar char="•"/>
            </a:pPr>
            <a:endParaRPr lang="sl-SI" dirty="0" smtClean="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sl-SI" dirty="0" smtClean="0"/>
              <a:t>917Š= število članic/-ov v PKK (predmetnih kurikularnih komisijah):</a:t>
            </a:r>
          </a:p>
          <a:p>
            <a:pPr>
              <a:buFont typeface="Wingdings" panose="05000000000000000000" pitchFamily="2" charset="2"/>
              <a:buChar char="Ø"/>
            </a:pPr>
            <a:r>
              <a:rPr lang="sl-SI" sz="1200" dirty="0" smtClean="0"/>
              <a:t>št. učiteljic/-ev: 527</a:t>
            </a:r>
          </a:p>
          <a:p>
            <a:pPr>
              <a:buFont typeface="Wingdings" panose="05000000000000000000" pitchFamily="2" charset="2"/>
              <a:buChar char="Ø"/>
            </a:pPr>
            <a:r>
              <a:rPr lang="sl-SI" sz="1200" dirty="0" smtClean="0"/>
              <a:t>št. fakultetnic/-kov: 224</a:t>
            </a:r>
          </a:p>
          <a:p>
            <a:pPr>
              <a:buFont typeface="Wingdings" panose="05000000000000000000" pitchFamily="2" charset="2"/>
              <a:buChar char="Ø"/>
            </a:pPr>
            <a:r>
              <a:rPr lang="sl-SI" sz="1200" dirty="0" smtClean="0"/>
              <a:t>št. svetovalk/-cev: 166</a:t>
            </a:r>
            <a:r>
              <a:rPr lang="sl-SI" dirty="0" smtClean="0"/>
              <a:t> </a:t>
            </a:r>
          </a:p>
          <a:p>
            <a:pPr marL="171450" indent="-171450">
              <a:buFont typeface="Arial"/>
              <a:buChar char="•"/>
            </a:pPr>
            <a:endParaRPr lang="en-US" dirty="0"/>
          </a:p>
          <a:p>
            <a:endParaRPr lang="en-US" b="1" dirty="0">
              <a:latin typeface="Aptos"/>
              <a:ea typeface="Calibri"/>
              <a:cs typeface="Calibri"/>
            </a:endParaRPr>
          </a:p>
          <a:p>
            <a:r>
              <a:rPr lang="en-US" dirty="0" err="1"/>
              <a:t>Delo</a:t>
            </a:r>
            <a:r>
              <a:rPr lang="en-US" dirty="0"/>
              <a:t> v </a:t>
            </a:r>
            <a:r>
              <a:rPr lang="en-US" dirty="0" err="1"/>
              <a:t>komisijah</a:t>
            </a:r>
            <a:r>
              <a:rPr lang="en-US" dirty="0"/>
              <a:t> </a:t>
            </a:r>
            <a:r>
              <a:rPr lang="en-US" dirty="0" err="1"/>
              <a:t>poteka</a:t>
            </a:r>
            <a:r>
              <a:rPr lang="en-US" dirty="0"/>
              <a:t> v </a:t>
            </a:r>
            <a:r>
              <a:rPr lang="en-US" dirty="0" err="1"/>
              <a:t>tesnem</a:t>
            </a:r>
            <a:r>
              <a:rPr lang="en-US" dirty="0"/>
              <a:t> in </a:t>
            </a:r>
            <a:r>
              <a:rPr lang="en-US" dirty="0" err="1"/>
              <a:t>kontinuiranem</a:t>
            </a:r>
            <a:r>
              <a:rPr lang="en-US" dirty="0"/>
              <a:t> </a:t>
            </a:r>
            <a:r>
              <a:rPr lang="en-US" dirty="0" err="1"/>
              <a:t>sodelovanju</a:t>
            </a:r>
            <a:r>
              <a:rPr lang="en-US" dirty="0"/>
              <a:t> med </a:t>
            </a:r>
            <a:r>
              <a:rPr lang="en-US" dirty="0" err="1"/>
              <a:t>vsemi</a:t>
            </a:r>
            <a:r>
              <a:rPr lang="en-US" dirty="0"/>
              <a:t> </a:t>
            </a:r>
            <a:r>
              <a:rPr lang="en-US" dirty="0" err="1"/>
              <a:t>udeleženimi</a:t>
            </a:r>
            <a:r>
              <a:rPr lang="en-US" dirty="0"/>
              <a:t>. </a:t>
            </a:r>
            <a:r>
              <a:rPr lang="en-US" dirty="0" err="1"/>
              <a:t>Zavod</a:t>
            </a:r>
            <a:r>
              <a:rPr lang="en-US" dirty="0"/>
              <a:t> RS za </a:t>
            </a:r>
            <a:r>
              <a:rPr lang="en-US" dirty="0" err="1"/>
              <a:t>šolstvo</a:t>
            </a:r>
            <a:r>
              <a:rPr lang="en-US" dirty="0"/>
              <a:t> je </a:t>
            </a:r>
            <a:r>
              <a:rPr lang="en-US" dirty="0" err="1"/>
              <a:t>imenoval</a:t>
            </a:r>
            <a:r>
              <a:rPr lang="en-US" dirty="0"/>
              <a:t> </a:t>
            </a:r>
            <a:r>
              <a:rPr lang="en-US" dirty="0" err="1"/>
              <a:t>več</a:t>
            </a:r>
            <a:r>
              <a:rPr lang="en-US" dirty="0"/>
              <a:t> kurikularnih </a:t>
            </a:r>
            <a:r>
              <a:rPr lang="en-US" dirty="0" err="1"/>
              <a:t>teles</a:t>
            </a:r>
            <a:r>
              <a:rPr lang="en-US" dirty="0"/>
              <a:t>, </a:t>
            </a:r>
            <a:r>
              <a:rPr lang="en-US" dirty="0" err="1"/>
              <a:t>ki</a:t>
            </a:r>
            <a:r>
              <a:rPr lang="en-US" dirty="0"/>
              <a:t> </a:t>
            </a:r>
            <a:r>
              <a:rPr lang="en-US" dirty="0" err="1"/>
              <a:t>vključujejo</a:t>
            </a:r>
            <a:r>
              <a:rPr lang="en-US" dirty="0"/>
              <a:t> </a:t>
            </a:r>
            <a:r>
              <a:rPr lang="en-US" dirty="0" err="1"/>
              <a:t>strokovnjake</a:t>
            </a:r>
            <a:r>
              <a:rPr lang="en-US" dirty="0"/>
              <a:t> z </a:t>
            </a:r>
            <a:r>
              <a:rPr lang="en-US" dirty="0" err="1"/>
              <a:t>različnih</a:t>
            </a:r>
            <a:r>
              <a:rPr lang="en-US" dirty="0"/>
              <a:t> področij – </a:t>
            </a:r>
            <a:r>
              <a:rPr lang="en-US" dirty="0" err="1"/>
              <a:t>predstavnike</a:t>
            </a:r>
            <a:r>
              <a:rPr lang="en-US" dirty="0"/>
              <a:t> ZRSŠ, </a:t>
            </a:r>
            <a:r>
              <a:rPr lang="en-US" dirty="0" err="1"/>
              <a:t>visokošolske</a:t>
            </a:r>
            <a:r>
              <a:rPr lang="en-US" dirty="0"/>
              <a:t> oz. </a:t>
            </a:r>
            <a:r>
              <a:rPr lang="en-US" dirty="0" err="1"/>
              <a:t>znanstvene</a:t>
            </a:r>
            <a:r>
              <a:rPr lang="en-US" dirty="0"/>
              <a:t> </a:t>
            </a:r>
            <a:r>
              <a:rPr lang="en-US" dirty="0" err="1"/>
              <a:t>ustanove</a:t>
            </a:r>
            <a:r>
              <a:rPr lang="en-US" dirty="0"/>
              <a:t> </a:t>
            </a:r>
            <a:r>
              <a:rPr lang="en-US" dirty="0" err="1"/>
              <a:t>ter</a:t>
            </a:r>
            <a:r>
              <a:rPr lang="en-US" dirty="0"/>
              <a:t> </a:t>
            </a:r>
            <a:r>
              <a:rPr lang="en-US" dirty="0" err="1"/>
              <a:t>strokovne</a:t>
            </a:r>
            <a:r>
              <a:rPr lang="en-US" dirty="0"/>
              <a:t> in </a:t>
            </a:r>
            <a:r>
              <a:rPr lang="en-US" dirty="0" err="1"/>
              <a:t>vodstvene</a:t>
            </a:r>
            <a:r>
              <a:rPr lang="en-US" dirty="0"/>
              <a:t> </a:t>
            </a:r>
            <a:r>
              <a:rPr lang="en-US" dirty="0" err="1"/>
              <a:t>delavce</a:t>
            </a:r>
            <a:r>
              <a:rPr lang="en-US" dirty="0"/>
              <a:t> </a:t>
            </a:r>
            <a:r>
              <a:rPr lang="en-US" dirty="0" err="1"/>
              <a:t>iz</a:t>
            </a:r>
            <a:r>
              <a:rPr lang="en-US" dirty="0"/>
              <a:t> </a:t>
            </a:r>
            <a:r>
              <a:rPr lang="en-US" dirty="0" err="1"/>
              <a:t>prakse</a:t>
            </a:r>
            <a:r>
              <a:rPr lang="en-US" dirty="0"/>
              <a:t>.</a:t>
            </a:r>
          </a:p>
          <a:p>
            <a:endParaRPr lang="sl-SI" b="1" dirty="0" smtClean="0">
              <a:latin typeface="Aptos"/>
              <a:ea typeface="Calibri"/>
              <a:cs typeface="Calibri"/>
            </a:endParaRPr>
          </a:p>
          <a:p>
            <a:r>
              <a:rPr lang="sl-SI" b="1" dirty="0" smtClean="0">
                <a:latin typeface="Aptos"/>
                <a:ea typeface="Calibri"/>
                <a:cs typeface="Calibri"/>
              </a:rPr>
              <a:t>S</a:t>
            </a:r>
            <a:r>
              <a:rPr lang="en-US" dirty="0" err="1" smtClean="0"/>
              <a:t>odelujoči</a:t>
            </a:r>
            <a:endParaRPr lang="en-US" dirty="0"/>
          </a:p>
          <a:p>
            <a:pPr marL="171450" indent="-171450">
              <a:buFont typeface="Arial"/>
              <a:buChar char="•"/>
            </a:pPr>
            <a:r>
              <a:rPr lang="en-US" b="1" dirty="0" err="1"/>
              <a:t>Glavna</a:t>
            </a:r>
            <a:r>
              <a:rPr lang="en-US" b="1" dirty="0"/>
              <a:t> </a:t>
            </a:r>
            <a:r>
              <a:rPr lang="en-US" b="1" dirty="0" err="1"/>
              <a:t>usmerjevalna</a:t>
            </a:r>
            <a:r>
              <a:rPr lang="en-US" b="1" dirty="0"/>
              <a:t> in </a:t>
            </a:r>
            <a:r>
              <a:rPr lang="en-US" b="1" dirty="0" err="1"/>
              <a:t>koordinacijska</a:t>
            </a:r>
            <a:r>
              <a:rPr lang="en-US" b="1" dirty="0"/>
              <a:t> </a:t>
            </a:r>
            <a:r>
              <a:rPr lang="en-US" b="1" dirty="0" err="1"/>
              <a:t>telesa</a:t>
            </a:r>
            <a:r>
              <a:rPr lang="en-US" dirty="0"/>
              <a:t>:</a:t>
            </a:r>
          </a:p>
          <a:p>
            <a:pPr marL="628650" lvl="1" indent="-171450">
              <a:buFont typeface="Arial"/>
              <a:buChar char="•"/>
            </a:pPr>
            <a:r>
              <a:rPr lang="en-US" b="1" dirty="0"/>
              <a:t>Kurikularni </a:t>
            </a:r>
            <a:r>
              <a:rPr lang="en-US" b="1" dirty="0" err="1"/>
              <a:t>svet</a:t>
            </a:r>
            <a:endParaRPr lang="en-US" dirty="0"/>
          </a:p>
          <a:p>
            <a:pPr marL="628650" lvl="1" indent="-171450">
              <a:buFont typeface="Arial"/>
              <a:buChar char="•"/>
            </a:pPr>
            <a:r>
              <a:rPr lang="en-US" b="1" dirty="0" err="1"/>
              <a:t>Komisija</a:t>
            </a:r>
            <a:r>
              <a:rPr lang="en-US" b="1" dirty="0"/>
              <a:t> za </a:t>
            </a:r>
            <a:r>
              <a:rPr lang="en-US" b="1" dirty="0" err="1"/>
              <a:t>koordinacijo</a:t>
            </a:r>
            <a:r>
              <a:rPr lang="en-US" b="1" dirty="0"/>
              <a:t> </a:t>
            </a:r>
            <a:r>
              <a:rPr lang="en-US" b="1" dirty="0" err="1"/>
              <a:t>prenove</a:t>
            </a:r>
            <a:r>
              <a:rPr lang="en-US" b="1" dirty="0"/>
              <a:t> </a:t>
            </a:r>
            <a:r>
              <a:rPr lang="en-US" b="1" dirty="0" err="1"/>
              <a:t>učnih</a:t>
            </a:r>
            <a:r>
              <a:rPr lang="en-US" b="1" dirty="0"/>
              <a:t> </a:t>
            </a:r>
            <a:r>
              <a:rPr lang="en-US" b="1" dirty="0" err="1"/>
              <a:t>načrtov</a:t>
            </a:r>
            <a:r>
              <a:rPr lang="en-US" b="1" dirty="0"/>
              <a:t> v </a:t>
            </a:r>
            <a:r>
              <a:rPr lang="en-US" b="1" dirty="0" err="1"/>
              <a:t>osnovni</a:t>
            </a:r>
            <a:r>
              <a:rPr lang="en-US" b="1" dirty="0"/>
              <a:t> </a:t>
            </a:r>
            <a:r>
              <a:rPr lang="en-US" b="1" dirty="0" err="1"/>
              <a:t>šoli</a:t>
            </a:r>
            <a:r>
              <a:rPr lang="en-US" b="1" dirty="0"/>
              <a:t> in </a:t>
            </a:r>
            <a:r>
              <a:rPr lang="en-US" b="1" dirty="0" err="1"/>
              <a:t>gimnaziji</a:t>
            </a:r>
            <a:r>
              <a:rPr lang="en-US" b="1" dirty="0"/>
              <a:t> </a:t>
            </a:r>
            <a:r>
              <a:rPr lang="en-US" b="1" dirty="0" err="1"/>
              <a:t>ter</a:t>
            </a:r>
            <a:r>
              <a:rPr lang="en-US" b="1" dirty="0"/>
              <a:t> </a:t>
            </a:r>
            <a:r>
              <a:rPr lang="en-US" b="1" dirty="0" err="1"/>
              <a:t>katalogov</a:t>
            </a:r>
            <a:r>
              <a:rPr lang="en-US" b="1" dirty="0"/>
              <a:t> </a:t>
            </a:r>
            <a:r>
              <a:rPr lang="en-US" b="1" dirty="0" err="1"/>
              <a:t>znanj</a:t>
            </a:r>
            <a:endParaRPr lang="en-US" dirty="0"/>
          </a:p>
          <a:p>
            <a:pPr marL="628650" lvl="1" indent="-171450">
              <a:buFont typeface="Arial"/>
              <a:buChar char="•"/>
            </a:pPr>
            <a:r>
              <a:rPr lang="en-US" b="1" dirty="0" err="1"/>
              <a:t>Komisija</a:t>
            </a:r>
            <a:r>
              <a:rPr lang="en-US" b="1" dirty="0"/>
              <a:t> za </a:t>
            </a:r>
            <a:r>
              <a:rPr lang="en-US" b="1" dirty="0" err="1"/>
              <a:t>koordinacijo</a:t>
            </a:r>
            <a:r>
              <a:rPr lang="en-US" b="1" dirty="0"/>
              <a:t> </a:t>
            </a:r>
            <a:r>
              <a:rPr lang="en-US" b="1" dirty="0" err="1"/>
              <a:t>prenove</a:t>
            </a:r>
            <a:r>
              <a:rPr lang="en-US" b="1" dirty="0"/>
              <a:t> </a:t>
            </a:r>
            <a:r>
              <a:rPr lang="en-US" b="1" dirty="0" err="1"/>
              <a:t>kurikuluma</a:t>
            </a:r>
            <a:r>
              <a:rPr lang="en-US" b="1" dirty="0"/>
              <a:t> za </a:t>
            </a:r>
            <a:r>
              <a:rPr lang="en-US" b="1" dirty="0" err="1"/>
              <a:t>vrtce</a:t>
            </a:r>
            <a:endParaRPr lang="en-US" dirty="0"/>
          </a:p>
          <a:p>
            <a:pPr marL="171450" indent="-171450">
              <a:buFont typeface="Arial"/>
              <a:buChar char="•"/>
            </a:pPr>
            <a:r>
              <a:rPr lang="en-US" b="1" dirty="0" err="1"/>
              <a:t>Ekspertne</a:t>
            </a:r>
            <a:r>
              <a:rPr lang="en-US" b="1" dirty="0"/>
              <a:t> skupine za </a:t>
            </a:r>
            <a:r>
              <a:rPr lang="en-US" b="1" dirty="0" err="1"/>
              <a:t>pripravo</a:t>
            </a:r>
            <a:r>
              <a:rPr lang="en-US" b="1" dirty="0"/>
              <a:t> </a:t>
            </a:r>
            <a:r>
              <a:rPr lang="en-US" b="1" dirty="0" err="1"/>
              <a:t>izhodišč</a:t>
            </a:r>
            <a:r>
              <a:rPr lang="en-US" dirty="0"/>
              <a:t>:</a:t>
            </a:r>
          </a:p>
          <a:p>
            <a:pPr marL="628650" lvl="1" indent="-171450">
              <a:buFont typeface="Arial"/>
              <a:buChar char="•"/>
            </a:pPr>
            <a:r>
              <a:rPr lang="en-US" b="1" dirty="0" err="1"/>
              <a:t>Ekspertna</a:t>
            </a:r>
            <a:r>
              <a:rPr lang="en-US" b="1" dirty="0"/>
              <a:t> </a:t>
            </a:r>
            <a:r>
              <a:rPr lang="en-US" b="1" dirty="0" err="1"/>
              <a:t>skupina</a:t>
            </a:r>
            <a:r>
              <a:rPr lang="en-US" b="1" dirty="0"/>
              <a:t> za </a:t>
            </a:r>
            <a:r>
              <a:rPr lang="en-US" b="1" dirty="0" err="1"/>
              <a:t>pripravo</a:t>
            </a:r>
            <a:r>
              <a:rPr lang="en-US" b="1" dirty="0"/>
              <a:t> </a:t>
            </a:r>
            <a:r>
              <a:rPr lang="en-US" b="1" dirty="0" err="1"/>
              <a:t>izhodišč</a:t>
            </a:r>
            <a:r>
              <a:rPr lang="en-US" b="1" dirty="0"/>
              <a:t> za </a:t>
            </a:r>
            <a:r>
              <a:rPr lang="en-US" b="1" dirty="0" err="1"/>
              <a:t>prenovo</a:t>
            </a:r>
            <a:r>
              <a:rPr lang="en-US" b="1" dirty="0"/>
              <a:t> </a:t>
            </a:r>
            <a:r>
              <a:rPr lang="en-US" b="1" dirty="0" err="1"/>
              <a:t>učnih</a:t>
            </a:r>
            <a:r>
              <a:rPr lang="en-US" b="1" dirty="0"/>
              <a:t> </a:t>
            </a:r>
            <a:r>
              <a:rPr lang="en-US" b="1" dirty="0" err="1"/>
              <a:t>načrtov</a:t>
            </a:r>
            <a:r>
              <a:rPr lang="en-US" b="1" dirty="0"/>
              <a:t> v </a:t>
            </a:r>
            <a:r>
              <a:rPr lang="en-US" b="1" dirty="0" err="1"/>
              <a:t>osnovni</a:t>
            </a:r>
            <a:r>
              <a:rPr lang="en-US" b="1" dirty="0"/>
              <a:t> </a:t>
            </a:r>
            <a:r>
              <a:rPr lang="en-US" b="1" dirty="0" err="1"/>
              <a:t>šoli</a:t>
            </a:r>
            <a:r>
              <a:rPr lang="en-US" b="1" dirty="0"/>
              <a:t> in </a:t>
            </a:r>
            <a:r>
              <a:rPr lang="en-US" b="1" dirty="0" err="1"/>
              <a:t>gimnaziji</a:t>
            </a:r>
            <a:r>
              <a:rPr lang="en-US" dirty="0"/>
              <a:t>: </a:t>
            </a:r>
          </a:p>
          <a:p>
            <a:pPr marL="628650" lvl="1" indent="-171450">
              <a:buFont typeface="Arial"/>
              <a:buChar char="•"/>
            </a:pPr>
            <a:r>
              <a:rPr lang="en-US" b="1" dirty="0" err="1"/>
              <a:t>Ekspertna</a:t>
            </a:r>
            <a:r>
              <a:rPr lang="en-US" b="1" dirty="0"/>
              <a:t> </a:t>
            </a:r>
            <a:r>
              <a:rPr lang="en-US" b="1" dirty="0" err="1"/>
              <a:t>skupina</a:t>
            </a:r>
            <a:r>
              <a:rPr lang="en-US" b="1" dirty="0"/>
              <a:t> za </a:t>
            </a:r>
            <a:r>
              <a:rPr lang="en-US" b="1" dirty="0" err="1"/>
              <a:t>pripravo</a:t>
            </a:r>
            <a:r>
              <a:rPr lang="en-US" b="1" dirty="0"/>
              <a:t> </a:t>
            </a:r>
            <a:r>
              <a:rPr lang="en-US" b="1" dirty="0" err="1"/>
              <a:t>izhodišč</a:t>
            </a:r>
            <a:r>
              <a:rPr lang="en-US" b="1" dirty="0"/>
              <a:t> za </a:t>
            </a:r>
            <a:r>
              <a:rPr lang="en-US" b="1" dirty="0" err="1"/>
              <a:t>prenovo</a:t>
            </a:r>
            <a:r>
              <a:rPr lang="en-US" b="1" dirty="0"/>
              <a:t> </a:t>
            </a:r>
            <a:r>
              <a:rPr lang="en-US" b="1" dirty="0" err="1"/>
              <a:t>kurikuluma</a:t>
            </a:r>
            <a:r>
              <a:rPr lang="en-US" b="1" dirty="0"/>
              <a:t> za </a:t>
            </a:r>
            <a:r>
              <a:rPr lang="en-US" b="1" dirty="0" err="1"/>
              <a:t>vrtce</a:t>
            </a:r>
            <a:r>
              <a:rPr lang="en-US" dirty="0"/>
              <a:t>:</a:t>
            </a:r>
          </a:p>
          <a:p>
            <a:pPr marL="628650" lvl="1" indent="-171450">
              <a:buFont typeface="Arial"/>
              <a:buChar char="•"/>
            </a:pPr>
            <a:r>
              <a:rPr lang="en-US" b="1" dirty="0" err="1"/>
              <a:t>Ekspertna</a:t>
            </a:r>
            <a:r>
              <a:rPr lang="en-US" b="1" dirty="0"/>
              <a:t> </a:t>
            </a:r>
            <a:r>
              <a:rPr lang="en-US" b="1" dirty="0" err="1"/>
              <a:t>skupina</a:t>
            </a:r>
            <a:r>
              <a:rPr lang="en-US" b="1" dirty="0"/>
              <a:t> za </a:t>
            </a:r>
            <a:r>
              <a:rPr lang="en-US" b="1" dirty="0" err="1"/>
              <a:t>prenovo</a:t>
            </a:r>
            <a:r>
              <a:rPr lang="en-US" b="1" dirty="0"/>
              <a:t> </a:t>
            </a:r>
            <a:r>
              <a:rPr lang="en-US" b="1" dirty="0" err="1"/>
              <a:t>katalogov</a:t>
            </a:r>
            <a:r>
              <a:rPr lang="en-US" b="1" dirty="0"/>
              <a:t> </a:t>
            </a:r>
            <a:r>
              <a:rPr lang="en-US" b="1" dirty="0" err="1"/>
              <a:t>znanja</a:t>
            </a:r>
            <a:r>
              <a:rPr lang="en-US" b="1" dirty="0"/>
              <a:t> za </a:t>
            </a:r>
            <a:r>
              <a:rPr lang="en-US" b="1" dirty="0" err="1"/>
              <a:t>splošne</a:t>
            </a:r>
            <a:r>
              <a:rPr lang="en-US" b="1" dirty="0"/>
              <a:t> </a:t>
            </a:r>
            <a:r>
              <a:rPr lang="en-US" b="1" dirty="0" err="1"/>
              <a:t>izobraževalne</a:t>
            </a:r>
            <a:r>
              <a:rPr lang="en-US" b="1" dirty="0"/>
              <a:t> </a:t>
            </a:r>
            <a:r>
              <a:rPr lang="en-US" b="1" dirty="0" err="1"/>
              <a:t>predmete</a:t>
            </a:r>
            <a:r>
              <a:rPr lang="en-US" b="1" dirty="0"/>
              <a:t> v </a:t>
            </a:r>
            <a:r>
              <a:rPr lang="en-US" b="1" dirty="0" err="1"/>
              <a:t>poklicnem</a:t>
            </a:r>
            <a:r>
              <a:rPr lang="en-US" b="1" dirty="0"/>
              <a:t> in </a:t>
            </a:r>
            <a:r>
              <a:rPr lang="en-US" b="1" dirty="0" err="1"/>
              <a:t>strokovnem</a:t>
            </a:r>
            <a:r>
              <a:rPr lang="en-US" b="1" dirty="0"/>
              <a:t> </a:t>
            </a:r>
            <a:r>
              <a:rPr lang="en-US" b="1" dirty="0" err="1"/>
              <a:t>izobraževanju</a:t>
            </a:r>
            <a:r>
              <a:rPr lang="en-US" dirty="0"/>
              <a:t>:</a:t>
            </a:r>
          </a:p>
          <a:p>
            <a:pPr marL="628650" lvl="1" indent="-171450">
              <a:buFont typeface="Arial"/>
              <a:buChar char="•"/>
            </a:pPr>
            <a:r>
              <a:rPr lang="en-US" b="1" dirty="0" err="1"/>
              <a:t>Komisija</a:t>
            </a:r>
            <a:r>
              <a:rPr lang="en-US" b="1" dirty="0"/>
              <a:t> za </a:t>
            </a:r>
            <a:r>
              <a:rPr lang="en-US" b="1" dirty="0" err="1"/>
              <a:t>pripravo</a:t>
            </a:r>
            <a:r>
              <a:rPr lang="en-US" b="1" dirty="0"/>
              <a:t> </a:t>
            </a:r>
            <a:r>
              <a:rPr lang="en-US" b="1" dirty="0" err="1"/>
              <a:t>skupnih</a:t>
            </a:r>
            <a:r>
              <a:rPr lang="en-US" b="1" dirty="0"/>
              <a:t> ciljev in </a:t>
            </a:r>
            <a:r>
              <a:rPr lang="en-US" b="1" dirty="0" err="1"/>
              <a:t>njihovo</a:t>
            </a:r>
            <a:r>
              <a:rPr lang="en-US" b="1" dirty="0"/>
              <a:t> </a:t>
            </a:r>
            <a:r>
              <a:rPr lang="en-US" b="1" dirty="0" err="1"/>
              <a:t>umeščanje</a:t>
            </a:r>
            <a:r>
              <a:rPr lang="en-US" b="1" dirty="0"/>
              <a:t> v </a:t>
            </a:r>
            <a:r>
              <a:rPr lang="en-US" b="1" dirty="0" err="1"/>
              <a:t>učne</a:t>
            </a:r>
            <a:r>
              <a:rPr lang="en-US" b="1" dirty="0"/>
              <a:t> </a:t>
            </a:r>
            <a:r>
              <a:rPr lang="en-US" b="1" dirty="0" err="1"/>
              <a:t>načrte</a:t>
            </a:r>
            <a:r>
              <a:rPr lang="en-US" b="1" dirty="0"/>
              <a:t> in </a:t>
            </a:r>
            <a:r>
              <a:rPr lang="en-US" b="1" dirty="0" err="1"/>
              <a:t>kataloge</a:t>
            </a:r>
            <a:r>
              <a:rPr lang="en-US" b="1" dirty="0"/>
              <a:t> </a:t>
            </a:r>
            <a:r>
              <a:rPr lang="en-US" b="1" dirty="0" err="1"/>
              <a:t>znanj</a:t>
            </a:r>
            <a:r>
              <a:rPr lang="en-US" dirty="0"/>
              <a:t>: </a:t>
            </a:r>
          </a:p>
          <a:p>
            <a:pPr marL="171450" indent="-171450">
              <a:buFont typeface="Arial"/>
              <a:buChar char="•"/>
            </a:pPr>
            <a:r>
              <a:rPr lang="en-US" b="1" dirty="0" err="1"/>
              <a:t>Komisije</a:t>
            </a:r>
            <a:r>
              <a:rPr lang="en-US" b="1" dirty="0"/>
              <a:t> za </a:t>
            </a:r>
            <a:r>
              <a:rPr lang="en-US" b="1" dirty="0" err="1"/>
              <a:t>pripravo</a:t>
            </a:r>
            <a:r>
              <a:rPr lang="en-US" b="1" dirty="0"/>
              <a:t> kurikularnih </a:t>
            </a:r>
            <a:r>
              <a:rPr lang="en-US" b="1" dirty="0" err="1"/>
              <a:t>dokumentov</a:t>
            </a:r>
            <a:r>
              <a:rPr lang="en-US" dirty="0"/>
              <a:t>:</a:t>
            </a:r>
          </a:p>
          <a:p>
            <a:pPr marL="628650" lvl="1" indent="-171450">
              <a:buFont typeface="Arial"/>
              <a:buChar char="•"/>
            </a:pPr>
            <a:r>
              <a:rPr lang="en-US" b="1" dirty="0" err="1"/>
              <a:t>Predmetne</a:t>
            </a:r>
            <a:r>
              <a:rPr lang="en-US" b="1" dirty="0"/>
              <a:t> kurikularne </a:t>
            </a:r>
            <a:r>
              <a:rPr lang="en-US" b="1" dirty="0" err="1"/>
              <a:t>komisije</a:t>
            </a:r>
            <a:r>
              <a:rPr lang="en-US" b="1" dirty="0"/>
              <a:t> (PKK)</a:t>
            </a:r>
            <a:r>
              <a:rPr lang="en-US" dirty="0"/>
              <a:t>: </a:t>
            </a:r>
          </a:p>
          <a:p>
            <a:pPr marL="628650" lvl="1" indent="-171450">
              <a:buFont typeface="Arial"/>
              <a:buChar char="•"/>
            </a:pPr>
            <a:r>
              <a:rPr lang="en-US" b="1" dirty="0"/>
              <a:t>Kurikularna </a:t>
            </a:r>
            <a:r>
              <a:rPr lang="en-US" b="1" dirty="0" err="1"/>
              <a:t>komisija</a:t>
            </a:r>
            <a:r>
              <a:rPr lang="en-US" b="1" dirty="0"/>
              <a:t> </a:t>
            </a:r>
            <a:r>
              <a:rPr lang="en-US" b="1" dirty="0" err="1"/>
              <a:t>po</a:t>
            </a:r>
            <a:r>
              <a:rPr lang="en-US" b="1" dirty="0"/>
              <a:t> </a:t>
            </a:r>
            <a:r>
              <a:rPr lang="en-US" b="1" dirty="0" err="1"/>
              <a:t>področjih</a:t>
            </a:r>
            <a:r>
              <a:rPr lang="en-US" b="1" dirty="0"/>
              <a:t> </a:t>
            </a:r>
            <a:r>
              <a:rPr lang="en-US" b="1" dirty="0" err="1"/>
              <a:t>dejavnosti</a:t>
            </a:r>
            <a:endParaRPr lang="en-US" dirty="0"/>
          </a:p>
          <a:p>
            <a:pPr marL="628650" lvl="1" indent="-171450">
              <a:buFont typeface="Arial"/>
              <a:buChar char="•"/>
            </a:pPr>
            <a:r>
              <a:rPr lang="en-US" b="1" dirty="0" err="1"/>
              <a:t>Medpredmetna</a:t>
            </a:r>
            <a:r>
              <a:rPr lang="en-US" b="1" dirty="0"/>
              <a:t> </a:t>
            </a:r>
            <a:r>
              <a:rPr lang="en-US" b="1" dirty="0" err="1"/>
              <a:t>komisija</a:t>
            </a:r>
            <a:r>
              <a:rPr lang="en-US" b="1" dirty="0"/>
              <a:t> za 1. VIO</a:t>
            </a:r>
            <a:r>
              <a:rPr lang="en-US" dirty="0"/>
              <a:t>: </a:t>
            </a:r>
          </a:p>
          <a:p>
            <a:endParaRPr lang="en-US" b="1" dirty="0">
              <a:latin typeface="Aptos"/>
              <a:ea typeface="Calibri"/>
              <a:cs typeface="Calibri"/>
            </a:endParaRPr>
          </a:p>
          <a:p>
            <a:r>
              <a:rPr lang="en-US" dirty="0" err="1">
                <a:solidFill>
                  <a:schemeClr val="accent4">
                    <a:lumMod val="76000"/>
                  </a:schemeClr>
                </a:solidFill>
                <a:latin typeface="Aptos"/>
                <a:ea typeface="Calibri"/>
                <a:cs typeface="Calibri"/>
              </a:rPr>
              <a:t>Vmes</a:t>
            </a:r>
            <a:r>
              <a:rPr lang="en-US" dirty="0">
                <a:solidFill>
                  <a:schemeClr val="accent4">
                    <a:lumMod val="76000"/>
                  </a:schemeClr>
                </a:solidFill>
                <a:latin typeface="Aptos"/>
                <a:ea typeface="Calibri"/>
                <a:cs typeface="Calibri"/>
              </a:rPr>
              <a:t> </a:t>
            </a:r>
            <a:r>
              <a:rPr lang="sl-SI" dirty="0" smtClean="0">
                <a:solidFill>
                  <a:schemeClr val="accent4">
                    <a:lumMod val="76000"/>
                  </a:schemeClr>
                </a:solidFill>
                <a:latin typeface="Aptos"/>
                <a:ea typeface="Calibri"/>
                <a:cs typeface="Calibri"/>
              </a:rPr>
              <a:t>smo </a:t>
            </a:r>
            <a:r>
              <a:rPr lang="en-US" dirty="0" err="1" smtClean="0">
                <a:solidFill>
                  <a:schemeClr val="accent4">
                    <a:lumMod val="76000"/>
                  </a:schemeClr>
                </a:solidFill>
                <a:latin typeface="Aptos"/>
                <a:ea typeface="Calibri"/>
                <a:cs typeface="Calibri"/>
              </a:rPr>
              <a:t>dvakrat</a:t>
            </a:r>
            <a:r>
              <a:rPr lang="en-US" dirty="0" smtClean="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preverili</a:t>
            </a:r>
            <a:r>
              <a:rPr lang="en-US" dirty="0">
                <a:solidFill>
                  <a:schemeClr val="accent4">
                    <a:lumMod val="76000"/>
                  </a:schemeClr>
                </a:solidFill>
                <a:latin typeface="Aptos"/>
                <a:ea typeface="Calibri"/>
                <a:cs typeface="Calibri"/>
              </a:rPr>
              <a:t> </a:t>
            </a:r>
            <a:r>
              <a:rPr lang="sl-SI" dirty="0" smtClean="0">
                <a:solidFill>
                  <a:schemeClr val="accent4">
                    <a:lumMod val="76000"/>
                  </a:schemeClr>
                </a:solidFill>
                <a:latin typeface="Aptos"/>
                <a:ea typeface="Calibri"/>
                <a:cs typeface="Calibri"/>
              </a:rPr>
              <a:t>nastajajoče </a:t>
            </a:r>
            <a:r>
              <a:rPr lang="en-US" dirty="0" err="1" smtClean="0">
                <a:solidFill>
                  <a:schemeClr val="accent4">
                    <a:lumMod val="76000"/>
                  </a:schemeClr>
                </a:solidFill>
                <a:latin typeface="Aptos"/>
                <a:ea typeface="Calibri"/>
                <a:cs typeface="Calibri"/>
              </a:rPr>
              <a:t>delovno</a:t>
            </a:r>
            <a:r>
              <a:rPr lang="en-US" dirty="0" smtClean="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gradivo</a:t>
            </a:r>
            <a:r>
              <a:rPr lang="en-US" dirty="0">
                <a:solidFill>
                  <a:schemeClr val="accent4">
                    <a:lumMod val="76000"/>
                  </a:schemeClr>
                </a:solidFill>
                <a:latin typeface="Aptos"/>
                <a:ea typeface="Calibri"/>
                <a:cs typeface="Calibri"/>
              </a:rPr>
              <a:t> </a:t>
            </a:r>
            <a:r>
              <a:rPr lang="sl-SI" dirty="0" smtClean="0">
                <a:solidFill>
                  <a:schemeClr val="accent4">
                    <a:lumMod val="76000"/>
                  </a:schemeClr>
                </a:solidFill>
                <a:latin typeface="Aptos"/>
                <a:ea typeface="Calibri"/>
                <a:cs typeface="Calibri"/>
              </a:rPr>
              <a:t>i</a:t>
            </a:r>
            <a:r>
              <a:rPr lang="en-US" dirty="0" smtClean="0">
                <a:solidFill>
                  <a:schemeClr val="accent4">
                    <a:lumMod val="76000"/>
                  </a:schemeClr>
                </a:solidFill>
                <a:latin typeface="Aptos"/>
                <a:ea typeface="Calibri"/>
                <a:cs typeface="Calibri"/>
              </a:rPr>
              <a:t>n </a:t>
            </a:r>
            <a:r>
              <a:rPr lang="en-US" dirty="0" err="1">
                <a:solidFill>
                  <a:schemeClr val="accent4">
                    <a:lumMod val="76000"/>
                  </a:schemeClr>
                </a:solidFill>
                <a:latin typeface="Aptos"/>
                <a:ea typeface="Calibri"/>
                <a:cs typeface="Calibri"/>
              </a:rPr>
              <a:t>pridobili</a:t>
            </a:r>
            <a:r>
              <a:rPr lang="en-US" dirty="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mnenje</a:t>
            </a:r>
            <a:r>
              <a:rPr lang="en-US" dirty="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učiteljev</a:t>
            </a:r>
            <a:r>
              <a:rPr lang="en-US" dirty="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študijska</a:t>
            </a:r>
            <a:r>
              <a:rPr lang="en-US" dirty="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srečanja</a:t>
            </a:r>
            <a:r>
              <a:rPr lang="en-US" dirty="0">
                <a:solidFill>
                  <a:schemeClr val="accent4">
                    <a:lumMod val="76000"/>
                  </a:schemeClr>
                </a:solidFill>
                <a:latin typeface="Aptos"/>
                <a:ea typeface="Calibri"/>
                <a:cs typeface="Calibri"/>
              </a:rPr>
              <a:t>, </a:t>
            </a:r>
            <a:r>
              <a:rPr lang="en-US" dirty="0" err="1">
                <a:solidFill>
                  <a:schemeClr val="accent4">
                    <a:lumMod val="76000"/>
                  </a:schemeClr>
                </a:solidFill>
                <a:latin typeface="Aptos"/>
                <a:ea typeface="Calibri"/>
                <a:cs typeface="Calibri"/>
              </a:rPr>
              <a:t>ankete</a:t>
            </a:r>
            <a:endParaRPr lang="en-US" dirty="0">
              <a:solidFill>
                <a:schemeClr val="accent4">
                  <a:lumMod val="76000"/>
                </a:schemeClr>
              </a:solidFill>
              <a:latin typeface="Aptos"/>
              <a:ea typeface="Calibri"/>
              <a:cs typeface="Calibri"/>
            </a:endParaRPr>
          </a:p>
        </p:txBody>
      </p:sp>
      <p:sp>
        <p:nvSpPr>
          <p:cNvPr id="4" name="Slide Number Placeholder 3">
            <a:extLst>
              <a:ext uri="{FF2B5EF4-FFF2-40B4-BE49-F238E27FC236}">
                <a16:creationId xmlns:a16="http://schemas.microsoft.com/office/drawing/2014/main" id="{6520A39A-B213-8D1B-7C8C-DEC4D2A76833}"/>
              </a:ext>
            </a:extLst>
          </p:cNvPr>
          <p:cNvSpPr>
            <a:spLocks noGrp="1"/>
          </p:cNvSpPr>
          <p:nvPr>
            <p:ph type="sldNum" sz="quarter" idx="5"/>
          </p:nvPr>
        </p:nvSpPr>
        <p:spPr/>
        <p:txBody>
          <a:bodyPr/>
          <a:lstStyle/>
          <a:p>
            <a:fld id="{55877E7D-8975-4172-88F0-0D9AA2240D04}" type="slidenum">
              <a:rPr lang="sl-SI" smtClean="0"/>
              <a:t>6</a:t>
            </a:fld>
            <a:endParaRPr lang="sl-SI"/>
          </a:p>
        </p:txBody>
      </p:sp>
    </p:spTree>
    <p:extLst>
      <p:ext uri="{BB962C8B-B14F-4D97-AF65-F5344CB8AC3E}">
        <p14:creationId xmlns:p14="http://schemas.microsoft.com/office/powerpoint/2010/main" val="198463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r>
              <a:rPr lang="en-US" b="1" u="sng" dirty="0" err="1">
                <a:solidFill>
                  <a:srgbClr val="007C92"/>
                </a:solidFill>
              </a:rPr>
              <a:t>Uvajanje</a:t>
            </a:r>
            <a:r>
              <a:rPr lang="en-US" b="1" u="sng" dirty="0">
                <a:solidFill>
                  <a:srgbClr val="007C92"/>
                </a:solidFill>
              </a:rPr>
              <a:t> </a:t>
            </a:r>
            <a:r>
              <a:rPr lang="en-US" b="1" u="sng" dirty="0" err="1">
                <a:solidFill>
                  <a:srgbClr val="007C92"/>
                </a:solidFill>
              </a:rPr>
              <a:t>prenovljenega</a:t>
            </a:r>
            <a:r>
              <a:rPr lang="en-US" b="1" u="sng" dirty="0">
                <a:solidFill>
                  <a:srgbClr val="007C92"/>
                </a:solidFill>
              </a:rPr>
              <a:t> </a:t>
            </a:r>
            <a:r>
              <a:rPr lang="en-US" b="1" u="sng" dirty="0" err="1">
                <a:solidFill>
                  <a:srgbClr val="007C92"/>
                </a:solidFill>
              </a:rPr>
              <a:t>kurikuluma</a:t>
            </a:r>
            <a:r>
              <a:rPr lang="en-US" b="1" u="sng" dirty="0">
                <a:solidFill>
                  <a:srgbClr val="007C92"/>
                </a:solidFill>
              </a:rPr>
              <a:t> za </a:t>
            </a:r>
            <a:r>
              <a:rPr lang="en-US" b="1" u="sng" dirty="0" err="1">
                <a:solidFill>
                  <a:srgbClr val="007C92"/>
                </a:solidFill>
              </a:rPr>
              <a:t>predšolsko</a:t>
            </a:r>
            <a:r>
              <a:rPr lang="en-US" b="1" u="sng" dirty="0">
                <a:solidFill>
                  <a:srgbClr val="007C92"/>
                </a:solidFill>
              </a:rPr>
              <a:t> </a:t>
            </a:r>
            <a:r>
              <a:rPr lang="en-US" b="1" u="sng" dirty="0" err="1">
                <a:solidFill>
                  <a:srgbClr val="007C92"/>
                </a:solidFill>
              </a:rPr>
              <a:t>vzgojo</a:t>
            </a:r>
            <a:endParaRPr lang="en-US" dirty="0"/>
          </a:p>
          <a:p>
            <a:r>
              <a:rPr lang="en-US" dirty="0"/>
              <a:t>✅ </a:t>
            </a:r>
            <a:r>
              <a:rPr lang="en-US" b="1" dirty="0"/>
              <a:t>2025/26:</a:t>
            </a:r>
            <a:r>
              <a:rPr lang="en-US" dirty="0"/>
              <a:t> </a:t>
            </a:r>
            <a:r>
              <a:rPr lang="en-US" dirty="0" err="1"/>
              <a:t>Uvajanje</a:t>
            </a:r>
            <a:r>
              <a:rPr lang="en-US" dirty="0"/>
              <a:t> v </a:t>
            </a:r>
            <a:r>
              <a:rPr lang="en-US" dirty="0" err="1"/>
              <a:t>vseh</a:t>
            </a:r>
            <a:r>
              <a:rPr lang="en-US" dirty="0"/>
              <a:t> </a:t>
            </a:r>
            <a:r>
              <a:rPr lang="en-US" dirty="0" err="1"/>
              <a:t>javnih</a:t>
            </a:r>
            <a:r>
              <a:rPr lang="en-US" dirty="0"/>
              <a:t> </a:t>
            </a:r>
            <a:r>
              <a:rPr lang="en-US" dirty="0" err="1"/>
              <a:t>vrtcih</a:t>
            </a:r>
            <a:r>
              <a:rPr lang="en-US" dirty="0"/>
              <a:t> za </a:t>
            </a:r>
            <a:r>
              <a:rPr lang="en-US" dirty="0" err="1"/>
              <a:t>obe</a:t>
            </a:r>
            <a:r>
              <a:rPr lang="en-US" dirty="0"/>
              <a:t> </a:t>
            </a:r>
            <a:r>
              <a:rPr lang="en-US" dirty="0" err="1"/>
              <a:t>starostni</a:t>
            </a:r>
            <a:r>
              <a:rPr lang="en-US" dirty="0"/>
              <a:t> </a:t>
            </a:r>
            <a:r>
              <a:rPr lang="en-US" dirty="0" err="1"/>
              <a:t>skupini</a:t>
            </a:r>
            <a:r>
              <a:rPr lang="en-US" dirty="0"/>
              <a:t>.</a:t>
            </a:r>
            <a:r>
              <a:rPr lang="en-US" dirty="0">
                <a:cs typeface="+mn-lt"/>
              </a:rPr>
              <a:t/>
            </a:r>
            <a:br>
              <a:rPr lang="en-US" dirty="0">
                <a:cs typeface="+mn-lt"/>
              </a:rPr>
            </a:br>
            <a:r>
              <a:rPr lang="en-US" dirty="0"/>
              <a:t> ✅ </a:t>
            </a:r>
            <a:r>
              <a:rPr lang="en-US" b="1" dirty="0"/>
              <a:t>2026/27:</a:t>
            </a:r>
            <a:r>
              <a:rPr lang="en-US" dirty="0"/>
              <a:t> </a:t>
            </a:r>
            <a:r>
              <a:rPr lang="en-US" dirty="0" err="1"/>
              <a:t>Uvajanje</a:t>
            </a:r>
            <a:r>
              <a:rPr lang="en-US" dirty="0"/>
              <a:t> v </a:t>
            </a:r>
            <a:r>
              <a:rPr lang="en-US" dirty="0" err="1"/>
              <a:t>prilagojenem</a:t>
            </a:r>
            <a:r>
              <a:rPr lang="en-US" dirty="0"/>
              <a:t> </a:t>
            </a:r>
            <a:r>
              <a:rPr lang="en-US" dirty="0" err="1"/>
              <a:t>programu</a:t>
            </a:r>
            <a:r>
              <a:rPr lang="en-US" dirty="0"/>
              <a:t> za </a:t>
            </a:r>
            <a:r>
              <a:rPr lang="en-US" dirty="0" err="1"/>
              <a:t>predšolske</a:t>
            </a:r>
            <a:r>
              <a:rPr lang="en-US" dirty="0"/>
              <a:t> </a:t>
            </a:r>
            <a:r>
              <a:rPr lang="en-US" dirty="0" err="1"/>
              <a:t>otroke</a:t>
            </a:r>
            <a:r>
              <a:rPr lang="en-US" dirty="0"/>
              <a:t> s </a:t>
            </a:r>
            <a:r>
              <a:rPr lang="en-US" dirty="0" err="1"/>
              <a:t>posebnimi</a:t>
            </a:r>
            <a:r>
              <a:rPr lang="en-US" dirty="0"/>
              <a:t> </a:t>
            </a:r>
            <a:r>
              <a:rPr lang="en-US" dirty="0" err="1"/>
              <a:t>potrebami</a:t>
            </a:r>
            <a:r>
              <a:rPr lang="en-US" dirty="0"/>
              <a:t> (</a:t>
            </a:r>
            <a:r>
              <a:rPr lang="en-US" dirty="0" err="1"/>
              <a:t>razvojni</a:t>
            </a:r>
            <a:r>
              <a:rPr lang="en-US" dirty="0"/>
              <a:t> </a:t>
            </a:r>
            <a:r>
              <a:rPr lang="en-US" dirty="0" err="1"/>
              <a:t>oddelki</a:t>
            </a:r>
            <a:r>
              <a:rPr lang="en-US" dirty="0"/>
              <a:t>).</a:t>
            </a:r>
          </a:p>
          <a:p>
            <a:r>
              <a:rPr lang="en-US" b="1" dirty="0"/>
              <a:t>📌 </a:t>
            </a:r>
            <a:r>
              <a:rPr lang="en-US" b="1" u="sng" dirty="0" err="1">
                <a:solidFill>
                  <a:srgbClr val="007C92"/>
                </a:solidFill>
              </a:rPr>
              <a:t>Osnovna</a:t>
            </a:r>
            <a:r>
              <a:rPr lang="en-US" b="1" u="sng" dirty="0">
                <a:solidFill>
                  <a:srgbClr val="007C92"/>
                </a:solidFill>
              </a:rPr>
              <a:t> </a:t>
            </a:r>
            <a:r>
              <a:rPr lang="en-US" b="1" u="sng" dirty="0" err="1">
                <a:solidFill>
                  <a:srgbClr val="007C92"/>
                </a:solidFill>
              </a:rPr>
              <a:t>šola</a:t>
            </a:r>
            <a:r>
              <a:rPr lang="en-US" b="1" u="sng" dirty="0">
                <a:solidFill>
                  <a:srgbClr val="007C92"/>
                </a:solidFill>
              </a:rPr>
              <a:t> – </a:t>
            </a:r>
            <a:r>
              <a:rPr lang="en-US" b="1" u="sng" dirty="0" err="1">
                <a:solidFill>
                  <a:srgbClr val="007C92"/>
                </a:solidFill>
              </a:rPr>
              <a:t>šolsko</a:t>
            </a:r>
            <a:r>
              <a:rPr lang="en-US" b="1" u="sng" dirty="0">
                <a:solidFill>
                  <a:srgbClr val="007C92"/>
                </a:solidFill>
              </a:rPr>
              <a:t> </a:t>
            </a:r>
            <a:r>
              <a:rPr lang="en-US" b="1" u="sng" dirty="0" err="1">
                <a:solidFill>
                  <a:srgbClr val="007C92"/>
                </a:solidFill>
              </a:rPr>
              <a:t>leto</a:t>
            </a:r>
            <a:r>
              <a:rPr lang="en-US" b="1" u="sng" dirty="0">
                <a:solidFill>
                  <a:srgbClr val="007C92"/>
                </a:solidFill>
              </a:rPr>
              <a:t> 2026/27</a:t>
            </a:r>
            <a:endParaRPr lang="en-US" dirty="0"/>
          </a:p>
          <a:p>
            <a:r>
              <a:rPr lang="en-US" dirty="0"/>
              <a:t>🔹 </a:t>
            </a:r>
            <a:r>
              <a:rPr lang="en-US" b="1" dirty="0" err="1"/>
              <a:t>Sočasno</a:t>
            </a:r>
            <a:r>
              <a:rPr lang="en-US" b="1" dirty="0"/>
              <a:t> </a:t>
            </a:r>
            <a:r>
              <a:rPr lang="en-US" b="1" dirty="0" err="1"/>
              <a:t>uvajanje</a:t>
            </a:r>
            <a:r>
              <a:rPr lang="en-US" b="1" dirty="0"/>
              <a:t> v 1., 4. in 7. </a:t>
            </a:r>
            <a:r>
              <a:rPr lang="en-US" b="1" dirty="0" err="1"/>
              <a:t>razredu</a:t>
            </a:r>
            <a:r>
              <a:rPr lang="en-US" b="1" dirty="0"/>
              <a:t>.</a:t>
            </a:r>
            <a:r>
              <a:rPr lang="en-US" b="1" dirty="0">
                <a:cs typeface="+mn-lt"/>
              </a:rPr>
              <a:t/>
            </a:r>
            <a:br>
              <a:rPr lang="en-US" b="1" dirty="0">
                <a:cs typeface="+mn-lt"/>
              </a:rPr>
            </a:br>
            <a:r>
              <a:rPr lang="en-US" b="1" dirty="0"/>
              <a:t> 🔹 6. </a:t>
            </a:r>
            <a:r>
              <a:rPr lang="en-US" b="1" dirty="0" err="1"/>
              <a:t>razred</a:t>
            </a:r>
            <a:r>
              <a:rPr lang="en-US" dirty="0"/>
              <a:t> (GEO, ZGO, NAR, TIT): </a:t>
            </a:r>
            <a:r>
              <a:rPr lang="en-US" dirty="0" err="1"/>
              <a:t>teme</a:t>
            </a:r>
            <a:r>
              <a:rPr lang="en-US" dirty="0"/>
              <a:t> </a:t>
            </a:r>
            <a:r>
              <a:rPr lang="en-US" dirty="0" err="1"/>
              <a:t>bodisi</a:t>
            </a:r>
            <a:r>
              <a:rPr lang="en-US" dirty="0"/>
              <a:t> </a:t>
            </a:r>
            <a:r>
              <a:rPr lang="en-US" dirty="0" err="1"/>
              <a:t>prenesene</a:t>
            </a:r>
            <a:r>
              <a:rPr lang="en-US" dirty="0"/>
              <a:t>, </a:t>
            </a:r>
            <a:r>
              <a:rPr lang="en-US" dirty="0" err="1"/>
              <a:t>dodane</a:t>
            </a:r>
            <a:r>
              <a:rPr lang="en-US" dirty="0"/>
              <a:t> </a:t>
            </a:r>
            <a:r>
              <a:rPr lang="en-US" dirty="0" err="1"/>
              <a:t>ali</a:t>
            </a:r>
            <a:r>
              <a:rPr lang="en-US" dirty="0"/>
              <a:t> </a:t>
            </a:r>
            <a:r>
              <a:rPr lang="en-US" dirty="0" err="1"/>
              <a:t>spremenjene</a:t>
            </a:r>
            <a:r>
              <a:rPr lang="en-US" dirty="0"/>
              <a:t>.</a:t>
            </a:r>
            <a:r>
              <a:rPr lang="en-US" dirty="0">
                <a:cs typeface="+mn-lt"/>
              </a:rPr>
              <a:t/>
            </a:r>
            <a:br>
              <a:rPr lang="en-US" dirty="0">
                <a:cs typeface="+mn-lt"/>
              </a:rPr>
            </a:br>
            <a:r>
              <a:rPr lang="en-US" dirty="0"/>
              <a:t> 🔹 </a:t>
            </a:r>
            <a:r>
              <a:rPr lang="en-US" b="1" dirty="0"/>
              <a:t>7. </a:t>
            </a:r>
            <a:r>
              <a:rPr lang="en-US" b="1" dirty="0" err="1"/>
              <a:t>razred</a:t>
            </a:r>
            <a:r>
              <a:rPr lang="en-US" b="1" dirty="0"/>
              <a:t>:</a:t>
            </a:r>
            <a:r>
              <a:rPr lang="en-US" dirty="0"/>
              <a:t> </a:t>
            </a:r>
            <a:r>
              <a:rPr lang="en-US" dirty="0" err="1"/>
              <a:t>začetek</a:t>
            </a:r>
            <a:r>
              <a:rPr lang="en-US" dirty="0"/>
              <a:t> </a:t>
            </a:r>
            <a:r>
              <a:rPr lang="en-US" dirty="0" err="1"/>
              <a:t>uvajanja</a:t>
            </a:r>
            <a:r>
              <a:rPr lang="en-US" dirty="0"/>
              <a:t> </a:t>
            </a:r>
            <a:r>
              <a:rPr lang="en-US" dirty="0" err="1"/>
              <a:t>nekaterih</a:t>
            </a:r>
            <a:r>
              <a:rPr lang="en-US" dirty="0"/>
              <a:t> </a:t>
            </a:r>
            <a:r>
              <a:rPr lang="en-US" dirty="0" err="1"/>
              <a:t>obveznih</a:t>
            </a:r>
            <a:r>
              <a:rPr lang="en-US" dirty="0"/>
              <a:t> </a:t>
            </a:r>
            <a:r>
              <a:rPr lang="en-US" dirty="0" err="1"/>
              <a:t>izbirnih</a:t>
            </a:r>
            <a:r>
              <a:rPr lang="en-US" dirty="0"/>
              <a:t> </a:t>
            </a:r>
            <a:r>
              <a:rPr lang="en-US" dirty="0" err="1"/>
              <a:t>predmetov</a:t>
            </a:r>
            <a:r>
              <a:rPr lang="en-US" dirty="0"/>
              <a:t> (</a:t>
            </a:r>
            <a:r>
              <a:rPr lang="en-US" dirty="0" err="1"/>
              <a:t>nemščina</a:t>
            </a:r>
            <a:r>
              <a:rPr lang="en-US" dirty="0"/>
              <a:t>, </a:t>
            </a:r>
            <a:r>
              <a:rPr lang="en-US" dirty="0" err="1"/>
              <a:t>francoščina</a:t>
            </a:r>
            <a:r>
              <a:rPr lang="en-US" dirty="0"/>
              <a:t>, </a:t>
            </a:r>
            <a:r>
              <a:rPr lang="en-US" dirty="0" err="1"/>
              <a:t>italijanščina</a:t>
            </a:r>
            <a:r>
              <a:rPr lang="en-US" dirty="0"/>
              <a:t>, </a:t>
            </a:r>
            <a:r>
              <a:rPr lang="en-US" dirty="0" err="1"/>
              <a:t>ruščina</a:t>
            </a:r>
            <a:r>
              <a:rPr lang="en-US" dirty="0"/>
              <a:t>, </a:t>
            </a:r>
            <a:r>
              <a:rPr lang="en-US" dirty="0" err="1"/>
              <a:t>španščina</a:t>
            </a:r>
            <a:r>
              <a:rPr lang="en-US" dirty="0"/>
              <a:t>, </a:t>
            </a:r>
            <a:r>
              <a:rPr lang="en-US" dirty="0" err="1"/>
              <a:t>računalništvo</a:t>
            </a:r>
            <a:r>
              <a:rPr lang="en-US" dirty="0"/>
              <a:t>).</a:t>
            </a:r>
          </a:p>
          <a:p>
            <a:r>
              <a:rPr lang="en-US" b="1" dirty="0"/>
              <a:t>📌 </a:t>
            </a:r>
            <a:r>
              <a:rPr lang="en-US" b="1" u="sng" dirty="0" err="1">
                <a:solidFill>
                  <a:srgbClr val="007C92"/>
                </a:solidFill>
              </a:rPr>
              <a:t>Srednja</a:t>
            </a:r>
            <a:r>
              <a:rPr lang="en-US" b="1" u="sng" dirty="0">
                <a:solidFill>
                  <a:srgbClr val="007C92"/>
                </a:solidFill>
              </a:rPr>
              <a:t> </a:t>
            </a:r>
            <a:r>
              <a:rPr lang="en-US" b="1" u="sng" dirty="0" err="1">
                <a:solidFill>
                  <a:srgbClr val="007C92"/>
                </a:solidFill>
              </a:rPr>
              <a:t>šola</a:t>
            </a:r>
            <a:endParaRPr lang="en-US" dirty="0"/>
          </a:p>
          <a:p>
            <a:r>
              <a:rPr lang="en-US" dirty="0"/>
              <a:t>📅 </a:t>
            </a:r>
            <a:r>
              <a:rPr lang="en-US" b="1" dirty="0"/>
              <a:t>2026/27:</a:t>
            </a:r>
            <a:r>
              <a:rPr lang="en-US" dirty="0"/>
              <a:t> </a:t>
            </a:r>
            <a:r>
              <a:rPr lang="en-US" dirty="0" err="1"/>
              <a:t>Uvajanje</a:t>
            </a:r>
            <a:r>
              <a:rPr lang="en-US" dirty="0"/>
              <a:t> </a:t>
            </a:r>
            <a:r>
              <a:rPr lang="en-US" dirty="0" err="1"/>
              <a:t>prenovljenih</a:t>
            </a:r>
            <a:r>
              <a:rPr lang="en-US" dirty="0"/>
              <a:t> UN in KZ v 1. </a:t>
            </a:r>
            <a:r>
              <a:rPr lang="en-US" dirty="0" err="1"/>
              <a:t>letniku</a:t>
            </a:r>
            <a:r>
              <a:rPr lang="en-US" dirty="0"/>
              <a:t> v </a:t>
            </a:r>
            <a:r>
              <a:rPr lang="en-US" dirty="0" err="1"/>
              <a:t>programih</a:t>
            </a:r>
            <a:r>
              <a:rPr lang="en-US" dirty="0"/>
              <a:t> </a:t>
            </a:r>
            <a:r>
              <a:rPr lang="en-US" dirty="0" err="1"/>
              <a:t>splošne</a:t>
            </a:r>
            <a:r>
              <a:rPr lang="en-US" dirty="0"/>
              <a:t> in </a:t>
            </a:r>
            <a:r>
              <a:rPr lang="en-US" dirty="0" err="1"/>
              <a:t>strokovne</a:t>
            </a:r>
            <a:r>
              <a:rPr lang="en-US" dirty="0"/>
              <a:t> </a:t>
            </a:r>
            <a:r>
              <a:rPr lang="en-US" dirty="0" err="1"/>
              <a:t>gimnazije</a:t>
            </a:r>
            <a:r>
              <a:rPr lang="en-US" dirty="0"/>
              <a:t> </a:t>
            </a:r>
            <a:r>
              <a:rPr lang="en-US" dirty="0" err="1"/>
              <a:t>ter</a:t>
            </a:r>
            <a:r>
              <a:rPr lang="en-US" dirty="0"/>
              <a:t> </a:t>
            </a:r>
            <a:r>
              <a:rPr lang="en-US" dirty="0" err="1"/>
              <a:t>programih</a:t>
            </a:r>
            <a:r>
              <a:rPr lang="en-US" dirty="0"/>
              <a:t> </a:t>
            </a:r>
            <a:r>
              <a:rPr lang="en-US" dirty="0" err="1"/>
              <a:t>poklicnega</a:t>
            </a:r>
            <a:r>
              <a:rPr lang="en-US" dirty="0"/>
              <a:t> in </a:t>
            </a:r>
            <a:r>
              <a:rPr lang="en-US" dirty="0" err="1"/>
              <a:t>strokovnega</a:t>
            </a:r>
            <a:r>
              <a:rPr lang="en-US" dirty="0"/>
              <a:t> </a:t>
            </a:r>
            <a:r>
              <a:rPr lang="en-US" dirty="0" err="1"/>
              <a:t>izobraževanja</a:t>
            </a:r>
            <a:r>
              <a:rPr lang="en-US" dirty="0"/>
              <a:t>. </a:t>
            </a:r>
            <a:r>
              <a:rPr lang="en-US" dirty="0">
                <a:cs typeface="+mn-lt"/>
              </a:rPr>
              <a:t/>
            </a:r>
            <a:br>
              <a:rPr lang="en-US" dirty="0">
                <a:cs typeface="+mn-lt"/>
              </a:rPr>
            </a:br>
            <a:r>
              <a:rPr lang="en-US" dirty="0"/>
              <a:t>📅 </a:t>
            </a:r>
            <a:r>
              <a:rPr lang="en-US" b="1" dirty="0"/>
              <a:t>2028/29:</a:t>
            </a:r>
            <a:r>
              <a:rPr lang="en-US" dirty="0"/>
              <a:t> </a:t>
            </a:r>
            <a:r>
              <a:rPr lang="en-US" dirty="0" err="1"/>
              <a:t>Uvajanje</a:t>
            </a:r>
            <a:r>
              <a:rPr lang="en-US" dirty="0"/>
              <a:t> v 1. </a:t>
            </a:r>
            <a:r>
              <a:rPr lang="en-US" dirty="0" err="1"/>
              <a:t>letniku</a:t>
            </a:r>
            <a:r>
              <a:rPr lang="en-US" dirty="0"/>
              <a:t> </a:t>
            </a:r>
            <a:r>
              <a:rPr lang="en-US" dirty="0" err="1"/>
              <a:t>poklicno-tehniškega</a:t>
            </a:r>
            <a:r>
              <a:rPr lang="en-US" dirty="0"/>
              <a:t> </a:t>
            </a:r>
            <a:r>
              <a:rPr lang="en-US" dirty="0" err="1"/>
              <a:t>izobraževanja</a:t>
            </a:r>
            <a:r>
              <a:rPr lang="en-US" dirty="0"/>
              <a:t>.</a:t>
            </a:r>
            <a:r>
              <a:rPr lang="en-US" dirty="0">
                <a:cs typeface="+mn-lt"/>
              </a:rPr>
              <a:t/>
            </a:r>
            <a:br>
              <a:rPr lang="en-US" dirty="0">
                <a:cs typeface="+mn-lt"/>
              </a:rPr>
            </a:br>
            <a:r>
              <a:rPr lang="en-US" dirty="0"/>
              <a:t> 📅 </a:t>
            </a:r>
            <a:r>
              <a:rPr lang="en-US" b="1" dirty="0"/>
              <a:t>2029/30:</a:t>
            </a:r>
            <a:r>
              <a:rPr lang="en-US" dirty="0"/>
              <a:t> </a:t>
            </a:r>
            <a:r>
              <a:rPr lang="en-US" dirty="0" err="1"/>
              <a:t>Dijaki</a:t>
            </a:r>
            <a:r>
              <a:rPr lang="en-US" dirty="0"/>
              <a:t> </a:t>
            </a:r>
            <a:r>
              <a:rPr lang="en-US" dirty="0" err="1"/>
              <a:t>srednjega</a:t>
            </a:r>
            <a:r>
              <a:rPr lang="en-US" dirty="0"/>
              <a:t> </a:t>
            </a:r>
            <a:r>
              <a:rPr lang="en-US" dirty="0" err="1"/>
              <a:t>strokovnega</a:t>
            </a:r>
            <a:r>
              <a:rPr lang="en-US" dirty="0"/>
              <a:t> in </a:t>
            </a:r>
            <a:r>
              <a:rPr lang="en-US" dirty="0" err="1"/>
              <a:t>poklicno-tehniškega</a:t>
            </a:r>
            <a:r>
              <a:rPr lang="en-US" dirty="0"/>
              <a:t> </a:t>
            </a:r>
            <a:r>
              <a:rPr lang="en-US" dirty="0" err="1"/>
              <a:t>izobraževanja</a:t>
            </a:r>
            <a:r>
              <a:rPr lang="en-US" dirty="0"/>
              <a:t> </a:t>
            </a:r>
            <a:r>
              <a:rPr lang="en-US" dirty="0" err="1"/>
              <a:t>pristopijo</a:t>
            </a:r>
            <a:r>
              <a:rPr lang="en-US" dirty="0"/>
              <a:t> k </a:t>
            </a:r>
            <a:r>
              <a:rPr lang="en-US" dirty="0" err="1"/>
              <a:t>maturi</a:t>
            </a:r>
            <a:r>
              <a:rPr lang="en-US" dirty="0"/>
              <a:t> </a:t>
            </a:r>
            <a:r>
              <a:rPr lang="en-US" dirty="0" err="1"/>
              <a:t>istočasno</a:t>
            </a:r>
            <a:r>
              <a:rPr lang="en-US" dirty="0"/>
              <a:t>.</a:t>
            </a:r>
          </a:p>
          <a:p>
            <a:r>
              <a:rPr lang="en-US" b="1" dirty="0"/>
              <a:t>📌 </a:t>
            </a:r>
            <a:r>
              <a:rPr lang="en-US" b="1" u="sng" dirty="0" err="1">
                <a:solidFill>
                  <a:srgbClr val="007C92"/>
                </a:solidFill>
              </a:rPr>
              <a:t>Prenovljeni</a:t>
            </a:r>
            <a:r>
              <a:rPr lang="en-US" b="1" u="sng" dirty="0">
                <a:solidFill>
                  <a:srgbClr val="007C92"/>
                </a:solidFill>
              </a:rPr>
              <a:t> UN </a:t>
            </a:r>
            <a:r>
              <a:rPr lang="en-US" b="1" u="sng" dirty="0" err="1">
                <a:solidFill>
                  <a:srgbClr val="007C92"/>
                </a:solidFill>
              </a:rPr>
              <a:t>osnovne</a:t>
            </a:r>
            <a:r>
              <a:rPr lang="en-US" b="1" u="sng" dirty="0">
                <a:solidFill>
                  <a:srgbClr val="007C92"/>
                </a:solidFill>
              </a:rPr>
              <a:t> </a:t>
            </a:r>
            <a:r>
              <a:rPr lang="en-US" b="1" u="sng" dirty="0" err="1">
                <a:solidFill>
                  <a:srgbClr val="007C92"/>
                </a:solidFill>
              </a:rPr>
              <a:t>šole</a:t>
            </a:r>
            <a:r>
              <a:rPr lang="en-US" b="1" u="sng" dirty="0">
                <a:solidFill>
                  <a:srgbClr val="007C92"/>
                </a:solidFill>
              </a:rPr>
              <a:t> za </a:t>
            </a:r>
            <a:r>
              <a:rPr lang="en-US" b="1" u="sng" dirty="0" err="1">
                <a:solidFill>
                  <a:srgbClr val="007C92"/>
                </a:solidFill>
              </a:rPr>
              <a:t>odrasle</a:t>
            </a:r>
            <a:r>
              <a:rPr lang="en-US" b="1" u="sng" dirty="0">
                <a:solidFill>
                  <a:srgbClr val="007C92"/>
                </a:solidFill>
              </a:rPr>
              <a:t> (OŠO) </a:t>
            </a:r>
            <a:r>
              <a:rPr lang="en-US" dirty="0"/>
              <a:t>se </a:t>
            </a:r>
            <a:r>
              <a:rPr lang="en-US" dirty="0" err="1"/>
              <a:t>bodo</a:t>
            </a:r>
            <a:r>
              <a:rPr lang="en-US" dirty="0"/>
              <a:t>, v </a:t>
            </a:r>
            <a:r>
              <a:rPr lang="en-US" dirty="0" err="1"/>
              <a:t>dogovoru</a:t>
            </a:r>
            <a:r>
              <a:rPr lang="en-US" dirty="0"/>
              <a:t> z </a:t>
            </a:r>
            <a:r>
              <a:rPr lang="en-US" dirty="0" err="1"/>
              <a:t>Andragoškim</a:t>
            </a:r>
            <a:r>
              <a:rPr lang="en-US" dirty="0"/>
              <a:t> </a:t>
            </a:r>
            <a:r>
              <a:rPr lang="en-US" dirty="0" err="1"/>
              <a:t>centrom</a:t>
            </a:r>
            <a:endParaRPr lang="en-US" dirty="0"/>
          </a:p>
          <a:p>
            <a:r>
              <a:rPr lang="en-US" dirty="0" err="1"/>
              <a:t>Slovenije</a:t>
            </a:r>
            <a:r>
              <a:rPr lang="en-US" dirty="0"/>
              <a:t>, </a:t>
            </a:r>
            <a:r>
              <a:rPr lang="en-US" dirty="0" err="1"/>
              <a:t>pričeli</a:t>
            </a:r>
            <a:r>
              <a:rPr lang="en-US" dirty="0"/>
              <a:t> </a:t>
            </a:r>
            <a:r>
              <a:rPr lang="en-US" dirty="0" err="1"/>
              <a:t>uvajati</a:t>
            </a:r>
            <a:r>
              <a:rPr lang="en-US" dirty="0"/>
              <a:t> </a:t>
            </a:r>
            <a:r>
              <a:rPr lang="en-US" dirty="0" err="1"/>
              <a:t>predvidoma</a:t>
            </a:r>
            <a:r>
              <a:rPr lang="en-US" dirty="0"/>
              <a:t> v </a:t>
            </a:r>
            <a:r>
              <a:rPr lang="en-US" dirty="0" err="1"/>
              <a:t>šolskem</a:t>
            </a:r>
            <a:r>
              <a:rPr lang="en-US" dirty="0"/>
              <a:t> </a:t>
            </a:r>
            <a:r>
              <a:rPr lang="en-US" dirty="0" err="1"/>
              <a:t>letu</a:t>
            </a:r>
            <a:r>
              <a:rPr lang="en-US" dirty="0"/>
              <a:t> 2026/27.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5877E7D-8975-4172-88F0-0D9AA2240D04}" type="slidenum">
              <a:rPr lang="sl-SI" smtClean="0"/>
              <a:t>7</a:t>
            </a:fld>
            <a:endParaRPr lang="sl-SI"/>
          </a:p>
        </p:txBody>
      </p:sp>
    </p:spTree>
    <p:extLst>
      <p:ext uri="{BB962C8B-B14F-4D97-AF65-F5344CB8AC3E}">
        <p14:creationId xmlns:p14="http://schemas.microsoft.com/office/powerpoint/2010/main" val="46215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Didaktična priporočila so </a:t>
            </a:r>
            <a:r>
              <a:rPr lang="en-US" dirty="0" err="1"/>
              <a:t>ključen</a:t>
            </a:r>
            <a:r>
              <a:rPr lang="en-US" dirty="0"/>
              <a:t> del </a:t>
            </a:r>
            <a:r>
              <a:rPr lang="en-US" dirty="0" err="1"/>
              <a:t>poenotenih</a:t>
            </a:r>
            <a:r>
              <a:rPr lang="en-US" dirty="0"/>
              <a:t> </a:t>
            </a:r>
            <a:r>
              <a:rPr lang="en-US" dirty="0" err="1"/>
              <a:t>učnih</a:t>
            </a:r>
            <a:r>
              <a:rPr lang="en-US" dirty="0"/>
              <a:t> </a:t>
            </a:r>
            <a:r>
              <a:rPr lang="en-US" dirty="0" err="1"/>
              <a:t>načrtov</a:t>
            </a:r>
            <a:r>
              <a:rPr lang="en-US" dirty="0"/>
              <a:t> in </a:t>
            </a:r>
            <a:r>
              <a:rPr lang="en-US" dirty="0" err="1"/>
              <a:t>katalogov</a:t>
            </a:r>
            <a:r>
              <a:rPr lang="en-US" dirty="0"/>
              <a:t> </a:t>
            </a:r>
            <a:r>
              <a:rPr lang="en-US" dirty="0" err="1"/>
              <a:t>znanj</a:t>
            </a:r>
            <a:r>
              <a:rPr lang="en-US" dirty="0"/>
              <a:t>, </a:t>
            </a:r>
            <a:r>
              <a:rPr lang="en-US" dirty="0" err="1"/>
              <a:t>saj</a:t>
            </a:r>
            <a:r>
              <a:rPr lang="en-US" dirty="0"/>
              <a:t> </a:t>
            </a:r>
            <a:r>
              <a:rPr lang="en-US" dirty="0" err="1"/>
              <a:t>dopolnjujejo</a:t>
            </a:r>
            <a:r>
              <a:rPr lang="en-US" dirty="0"/>
              <a:t> kurikularne </a:t>
            </a:r>
            <a:r>
              <a:rPr lang="en-US" dirty="0" err="1"/>
              <a:t>dokumente</a:t>
            </a:r>
            <a:r>
              <a:rPr lang="en-US" dirty="0"/>
              <a:t> z </a:t>
            </a:r>
            <a:r>
              <a:rPr lang="en-US" dirty="0" err="1"/>
              <a:t>uporabnimi</a:t>
            </a:r>
            <a:r>
              <a:rPr lang="en-US" dirty="0"/>
              <a:t> </a:t>
            </a:r>
            <a:r>
              <a:rPr lang="en-US" dirty="0" err="1"/>
              <a:t>smernicami</a:t>
            </a:r>
            <a:r>
              <a:rPr lang="en-US" dirty="0"/>
              <a:t> za </a:t>
            </a:r>
            <a:r>
              <a:rPr lang="en-US" dirty="0" err="1"/>
              <a:t>načrtovanje</a:t>
            </a:r>
            <a:r>
              <a:rPr lang="en-US" dirty="0"/>
              <a:t> in </a:t>
            </a:r>
            <a:r>
              <a:rPr lang="en-US" dirty="0" err="1"/>
              <a:t>izvajanje</a:t>
            </a:r>
            <a:r>
              <a:rPr lang="en-US" dirty="0"/>
              <a:t> </a:t>
            </a:r>
            <a:r>
              <a:rPr lang="en-US" dirty="0" err="1"/>
              <a:t>pouka</a:t>
            </a:r>
            <a:r>
              <a:rPr lang="en-US" dirty="0"/>
              <a:t>. </a:t>
            </a:r>
            <a:r>
              <a:rPr lang="en-US" dirty="0" err="1"/>
              <a:t>Namenjena</a:t>
            </a:r>
            <a:r>
              <a:rPr lang="en-US" dirty="0"/>
              <a:t> so </a:t>
            </a:r>
            <a:r>
              <a:rPr lang="en-US" dirty="0" err="1"/>
              <a:t>praktični</a:t>
            </a:r>
            <a:r>
              <a:rPr lang="en-US" dirty="0"/>
              <a:t> </a:t>
            </a:r>
            <a:r>
              <a:rPr lang="en-US" dirty="0" err="1"/>
              <a:t>podpori</a:t>
            </a:r>
            <a:r>
              <a:rPr lang="en-US" dirty="0"/>
              <a:t> </a:t>
            </a:r>
            <a:r>
              <a:rPr lang="en-US" dirty="0" err="1"/>
              <a:t>učiteljem</a:t>
            </a:r>
            <a:r>
              <a:rPr lang="en-US" dirty="0"/>
              <a:t>, </a:t>
            </a:r>
            <a:r>
              <a:rPr lang="en-US" dirty="0" err="1"/>
              <a:t>saj</a:t>
            </a:r>
            <a:r>
              <a:rPr lang="en-US" dirty="0"/>
              <a:t> </a:t>
            </a:r>
            <a:r>
              <a:rPr lang="en-US" dirty="0" err="1"/>
              <a:t>vključujejo</a:t>
            </a:r>
            <a:r>
              <a:rPr lang="en-US" dirty="0"/>
              <a:t> </a:t>
            </a:r>
            <a:r>
              <a:rPr lang="en-US" dirty="0" err="1"/>
              <a:t>sodobne</a:t>
            </a:r>
            <a:r>
              <a:rPr lang="en-US" dirty="0"/>
              <a:t> didaktične </a:t>
            </a:r>
            <a:r>
              <a:rPr lang="en-US" dirty="0" err="1"/>
              <a:t>pristope</a:t>
            </a:r>
            <a:r>
              <a:rPr lang="en-US" dirty="0"/>
              <a:t>, strategije za </a:t>
            </a:r>
            <a:r>
              <a:rPr lang="en-US" dirty="0" err="1"/>
              <a:t>doseganje</a:t>
            </a:r>
            <a:r>
              <a:rPr lang="en-US" dirty="0"/>
              <a:t> ciljev in </a:t>
            </a:r>
            <a:r>
              <a:rPr lang="en-US" dirty="0" err="1"/>
              <a:t>standardov</a:t>
            </a:r>
            <a:r>
              <a:rPr lang="en-US" dirty="0"/>
              <a:t> </a:t>
            </a:r>
            <a:r>
              <a:rPr lang="en-US" dirty="0" err="1"/>
              <a:t>znanja</a:t>
            </a:r>
            <a:r>
              <a:rPr lang="en-US" dirty="0"/>
              <a:t> </a:t>
            </a:r>
            <a:r>
              <a:rPr lang="en-US" dirty="0" err="1"/>
              <a:t>ter</a:t>
            </a:r>
            <a:r>
              <a:rPr lang="en-US" dirty="0"/>
              <a:t> </a:t>
            </a:r>
            <a:r>
              <a:rPr lang="en-US" dirty="0" err="1"/>
              <a:t>usmeritve</a:t>
            </a:r>
            <a:r>
              <a:rPr lang="en-US" dirty="0"/>
              <a:t> za </a:t>
            </a:r>
            <a:r>
              <a:rPr lang="en-US" dirty="0" err="1"/>
              <a:t>preverjanje</a:t>
            </a:r>
            <a:r>
              <a:rPr lang="en-US" dirty="0"/>
              <a:t> in </a:t>
            </a:r>
            <a:r>
              <a:rPr lang="en-US" dirty="0" err="1"/>
              <a:t>ocenjevanje</a:t>
            </a:r>
            <a:r>
              <a:rPr lang="en-US" dirty="0"/>
              <a:t>. </a:t>
            </a:r>
            <a:r>
              <a:rPr lang="en-US" dirty="0" err="1"/>
              <a:t>Poseben</a:t>
            </a:r>
            <a:r>
              <a:rPr lang="en-US" dirty="0"/>
              <a:t> </a:t>
            </a:r>
            <a:r>
              <a:rPr lang="en-US" dirty="0" err="1"/>
              <a:t>poudarek</a:t>
            </a:r>
            <a:r>
              <a:rPr lang="en-US" dirty="0"/>
              <a:t> je na </a:t>
            </a:r>
            <a:r>
              <a:rPr lang="en-US" dirty="0" err="1"/>
              <a:t>aktivni</a:t>
            </a:r>
            <a:r>
              <a:rPr lang="en-US" dirty="0"/>
              <a:t> </a:t>
            </a:r>
            <a:r>
              <a:rPr lang="en-US" dirty="0" err="1"/>
              <a:t>vlogi</a:t>
            </a:r>
            <a:r>
              <a:rPr lang="en-US" dirty="0"/>
              <a:t> </a:t>
            </a:r>
            <a:r>
              <a:rPr lang="en-US" dirty="0" err="1"/>
              <a:t>učencev</a:t>
            </a:r>
            <a:r>
              <a:rPr lang="en-US" dirty="0"/>
              <a:t> in </a:t>
            </a:r>
            <a:r>
              <a:rPr lang="en-US" dirty="0" err="1"/>
              <a:t>upoštevanju</a:t>
            </a:r>
            <a:r>
              <a:rPr lang="en-US" dirty="0"/>
              <a:t> </a:t>
            </a:r>
            <a:r>
              <a:rPr lang="en-US" dirty="0" err="1"/>
              <a:t>njihove</a:t>
            </a:r>
            <a:r>
              <a:rPr lang="en-US" dirty="0"/>
              <a:t> </a:t>
            </a:r>
            <a:r>
              <a:rPr lang="en-US" dirty="0" err="1"/>
              <a:t>raznolikosti</a:t>
            </a:r>
            <a:r>
              <a:rPr lang="en-US" dirty="0"/>
              <a:t>.</a:t>
            </a:r>
          </a:p>
          <a:p>
            <a:r>
              <a:rPr lang="en-US" dirty="0" err="1">
                <a:solidFill>
                  <a:srgbClr val="1F1F1F"/>
                </a:solidFill>
              </a:rPr>
              <a:t>Modul</a:t>
            </a:r>
            <a:r>
              <a:rPr lang="en-US" dirty="0">
                <a:solidFill>
                  <a:srgbClr val="1F1F1F"/>
                </a:solidFill>
              </a:rPr>
              <a:t> </a:t>
            </a:r>
            <a:r>
              <a:rPr lang="en-US" dirty="0" err="1" smtClean="0">
                <a:solidFill>
                  <a:srgbClr val="1F1F1F"/>
                </a:solidFill>
              </a:rPr>
              <a:t>vsebuje</a:t>
            </a:r>
            <a:r>
              <a:rPr lang="sl-SI" dirty="0" smtClean="0">
                <a:solidFill>
                  <a:srgbClr val="1F1F1F"/>
                </a:solidFill>
              </a:rPr>
              <a:t>:</a:t>
            </a:r>
            <a:endParaRPr lang="en-US" dirty="0">
              <a:solidFill>
                <a:srgbClr val="444444"/>
              </a:solidFill>
            </a:endParaRPr>
          </a:p>
          <a:p>
            <a:r>
              <a:rPr lang="en-US" dirty="0">
                <a:solidFill>
                  <a:srgbClr val="1F1F1F"/>
                </a:solidFill>
              </a:rPr>
              <a:t>- </a:t>
            </a:r>
            <a:r>
              <a:rPr lang="en-US" dirty="0" err="1">
                <a:solidFill>
                  <a:srgbClr val="1F1F1F"/>
                </a:solidFill>
              </a:rPr>
              <a:t>Kažipot</a:t>
            </a:r>
            <a:r>
              <a:rPr lang="en-US" dirty="0">
                <a:solidFill>
                  <a:srgbClr val="1F1F1F"/>
                </a:solidFill>
              </a:rPr>
              <a:t> </a:t>
            </a:r>
            <a:r>
              <a:rPr lang="en-US" dirty="0" err="1">
                <a:solidFill>
                  <a:srgbClr val="1F1F1F"/>
                </a:solidFill>
              </a:rPr>
              <a:t>po</a:t>
            </a:r>
            <a:r>
              <a:rPr lang="en-US" dirty="0">
                <a:solidFill>
                  <a:srgbClr val="1F1F1F"/>
                </a:solidFill>
              </a:rPr>
              <a:t> </a:t>
            </a:r>
            <a:r>
              <a:rPr lang="en-US" dirty="0" err="1">
                <a:solidFill>
                  <a:srgbClr val="1F1F1F"/>
                </a:solidFill>
              </a:rPr>
              <a:t>didaktičnih</a:t>
            </a:r>
            <a:r>
              <a:rPr lang="en-US" dirty="0">
                <a:solidFill>
                  <a:srgbClr val="1F1F1F"/>
                </a:solidFill>
              </a:rPr>
              <a:t> </a:t>
            </a:r>
            <a:r>
              <a:rPr lang="en-US" dirty="0" err="1">
                <a:solidFill>
                  <a:srgbClr val="1F1F1F"/>
                </a:solidFill>
              </a:rPr>
              <a:t>priporočilih</a:t>
            </a:r>
            <a:r>
              <a:rPr lang="en-US" dirty="0">
                <a:solidFill>
                  <a:srgbClr val="1F1F1F"/>
                </a:solidFill>
              </a:rPr>
              <a:t> (</a:t>
            </a:r>
            <a:r>
              <a:rPr lang="en-US" dirty="0" err="1">
                <a:solidFill>
                  <a:srgbClr val="1F1F1F"/>
                </a:solidFill>
              </a:rPr>
              <a:t>besedilo</a:t>
            </a:r>
            <a:r>
              <a:rPr lang="en-US" dirty="0">
                <a:solidFill>
                  <a:srgbClr val="1F1F1F"/>
                </a:solidFill>
              </a:rPr>
              <a:t> </a:t>
            </a:r>
            <a:r>
              <a:rPr lang="en-US" dirty="0" err="1">
                <a:solidFill>
                  <a:srgbClr val="1F1F1F"/>
                </a:solidFill>
              </a:rPr>
              <a:t>prinaša</a:t>
            </a:r>
            <a:r>
              <a:rPr lang="en-US" dirty="0">
                <a:solidFill>
                  <a:srgbClr val="1F1F1F"/>
                </a:solidFill>
              </a:rPr>
              <a:t> </a:t>
            </a:r>
            <a:r>
              <a:rPr lang="en-US" dirty="0" err="1">
                <a:solidFill>
                  <a:srgbClr val="1F1F1F"/>
                </a:solidFill>
              </a:rPr>
              <a:t>napotke</a:t>
            </a:r>
            <a:r>
              <a:rPr lang="en-US" dirty="0">
                <a:solidFill>
                  <a:srgbClr val="1F1F1F"/>
                </a:solidFill>
              </a:rPr>
              <a:t> o </a:t>
            </a:r>
            <a:r>
              <a:rPr lang="en-US" dirty="0" err="1">
                <a:solidFill>
                  <a:srgbClr val="1F1F1F"/>
                </a:solidFill>
              </a:rPr>
              <a:t>strukturi</a:t>
            </a:r>
            <a:r>
              <a:rPr lang="en-US" dirty="0">
                <a:solidFill>
                  <a:srgbClr val="1F1F1F"/>
                </a:solidFill>
              </a:rPr>
              <a:t> </a:t>
            </a:r>
            <a:r>
              <a:rPr lang="en-US" dirty="0" err="1">
                <a:solidFill>
                  <a:srgbClr val="1F1F1F"/>
                </a:solidFill>
              </a:rPr>
              <a:t>didaktičnih</a:t>
            </a:r>
            <a:endParaRPr lang="en-US" dirty="0">
              <a:solidFill>
                <a:srgbClr val="444444"/>
              </a:solidFill>
            </a:endParaRPr>
          </a:p>
          <a:p>
            <a:r>
              <a:rPr lang="en-US" dirty="0" err="1">
                <a:solidFill>
                  <a:srgbClr val="1F1F1F"/>
                </a:solidFill>
              </a:rPr>
              <a:t>priporočil</a:t>
            </a:r>
            <a:r>
              <a:rPr lang="en-US" dirty="0">
                <a:solidFill>
                  <a:srgbClr val="1F1F1F"/>
                </a:solidFill>
              </a:rPr>
              <a:t>)</a:t>
            </a:r>
            <a:endParaRPr lang="en-US" dirty="0">
              <a:solidFill>
                <a:srgbClr val="444444"/>
              </a:solidFill>
            </a:endParaRPr>
          </a:p>
          <a:p>
            <a:r>
              <a:rPr lang="en-US" dirty="0">
                <a:solidFill>
                  <a:srgbClr val="1F1F1F"/>
                </a:solidFill>
              </a:rPr>
              <a:t>- </a:t>
            </a:r>
            <a:r>
              <a:rPr lang="en-US" dirty="0" err="1">
                <a:solidFill>
                  <a:srgbClr val="1F1F1F"/>
                </a:solidFill>
              </a:rPr>
              <a:t>Splošna</a:t>
            </a:r>
            <a:r>
              <a:rPr lang="en-US" dirty="0">
                <a:solidFill>
                  <a:srgbClr val="1F1F1F"/>
                </a:solidFill>
              </a:rPr>
              <a:t> didaktična priporočila (</a:t>
            </a:r>
            <a:r>
              <a:rPr lang="en-US" dirty="0" err="1">
                <a:solidFill>
                  <a:srgbClr val="1F1F1F"/>
                </a:solidFill>
              </a:rPr>
              <a:t>besedilo</a:t>
            </a:r>
            <a:r>
              <a:rPr lang="en-US" dirty="0">
                <a:solidFill>
                  <a:srgbClr val="1F1F1F"/>
                </a:solidFill>
              </a:rPr>
              <a:t> </a:t>
            </a:r>
            <a:r>
              <a:rPr lang="en-US" dirty="0" err="1">
                <a:solidFill>
                  <a:srgbClr val="1F1F1F"/>
                </a:solidFill>
              </a:rPr>
              <a:t>tega</a:t>
            </a:r>
            <a:r>
              <a:rPr lang="en-US" dirty="0">
                <a:solidFill>
                  <a:srgbClr val="1F1F1F"/>
                </a:solidFill>
              </a:rPr>
              <a:t> </a:t>
            </a:r>
            <a:r>
              <a:rPr lang="en-US" dirty="0" err="1">
                <a:solidFill>
                  <a:srgbClr val="1F1F1F"/>
                </a:solidFill>
              </a:rPr>
              <a:t>polja</a:t>
            </a:r>
            <a:r>
              <a:rPr lang="en-US" dirty="0">
                <a:solidFill>
                  <a:srgbClr val="1F1F1F"/>
                </a:solidFill>
              </a:rPr>
              <a:t> je </a:t>
            </a:r>
            <a:r>
              <a:rPr lang="en-US" dirty="0" err="1">
                <a:solidFill>
                  <a:srgbClr val="1F1F1F"/>
                </a:solidFill>
              </a:rPr>
              <a:t>usklajeno</a:t>
            </a:r>
            <a:r>
              <a:rPr lang="en-US" dirty="0">
                <a:solidFill>
                  <a:srgbClr val="1F1F1F"/>
                </a:solidFill>
              </a:rPr>
              <a:t> in </a:t>
            </a:r>
            <a:r>
              <a:rPr lang="en-US" dirty="0" err="1">
                <a:solidFill>
                  <a:srgbClr val="1F1F1F"/>
                </a:solidFill>
              </a:rPr>
              <a:t>identično</a:t>
            </a:r>
            <a:r>
              <a:rPr lang="en-US" dirty="0">
                <a:solidFill>
                  <a:srgbClr val="1F1F1F"/>
                </a:solidFill>
              </a:rPr>
              <a:t> v </a:t>
            </a:r>
            <a:r>
              <a:rPr lang="en-US" dirty="0" err="1">
                <a:solidFill>
                  <a:srgbClr val="1F1F1F"/>
                </a:solidFill>
              </a:rPr>
              <a:t>vseh</a:t>
            </a:r>
            <a:endParaRPr lang="en-US" dirty="0">
              <a:solidFill>
                <a:srgbClr val="444444"/>
              </a:solidFill>
            </a:endParaRPr>
          </a:p>
          <a:p>
            <a:r>
              <a:rPr lang="en-US" dirty="0" err="1">
                <a:solidFill>
                  <a:srgbClr val="1F1F1F"/>
                </a:solidFill>
              </a:rPr>
              <a:t>učnih</a:t>
            </a:r>
            <a:r>
              <a:rPr lang="en-US" dirty="0">
                <a:solidFill>
                  <a:srgbClr val="1F1F1F"/>
                </a:solidFill>
              </a:rPr>
              <a:t> </a:t>
            </a:r>
            <a:r>
              <a:rPr lang="en-US" dirty="0" err="1">
                <a:solidFill>
                  <a:srgbClr val="1F1F1F"/>
                </a:solidFill>
              </a:rPr>
              <a:t>načrtih</a:t>
            </a:r>
            <a:r>
              <a:rPr lang="en-US" dirty="0">
                <a:solidFill>
                  <a:srgbClr val="1F1F1F"/>
                </a:solidFill>
              </a:rPr>
              <a:t> in </a:t>
            </a:r>
            <a:r>
              <a:rPr lang="en-US" dirty="0" err="1">
                <a:solidFill>
                  <a:srgbClr val="1F1F1F"/>
                </a:solidFill>
              </a:rPr>
              <a:t>katalogih</a:t>
            </a:r>
            <a:r>
              <a:rPr lang="en-US" dirty="0">
                <a:solidFill>
                  <a:srgbClr val="1F1F1F"/>
                </a:solidFill>
              </a:rPr>
              <a:t> </a:t>
            </a:r>
            <a:r>
              <a:rPr lang="en-US" dirty="0" err="1">
                <a:solidFill>
                  <a:srgbClr val="1F1F1F"/>
                </a:solidFill>
              </a:rPr>
              <a:t>znanj</a:t>
            </a:r>
            <a:r>
              <a:rPr lang="en-US" dirty="0">
                <a:solidFill>
                  <a:srgbClr val="1F1F1F"/>
                </a:solidFill>
              </a:rPr>
              <a:t>)</a:t>
            </a:r>
            <a:endParaRPr lang="en-US" dirty="0">
              <a:solidFill>
                <a:srgbClr val="444444"/>
              </a:solidFill>
            </a:endParaRPr>
          </a:p>
          <a:p>
            <a:r>
              <a:rPr lang="en-US" dirty="0">
                <a:solidFill>
                  <a:srgbClr val="1F1F1F"/>
                </a:solidFill>
              </a:rPr>
              <a:t>- </a:t>
            </a:r>
            <a:r>
              <a:rPr lang="en-US" dirty="0" err="1">
                <a:solidFill>
                  <a:srgbClr val="1F1F1F"/>
                </a:solidFill>
              </a:rPr>
              <a:t>Splošna</a:t>
            </a:r>
            <a:r>
              <a:rPr lang="en-US" dirty="0">
                <a:solidFill>
                  <a:srgbClr val="1F1F1F"/>
                </a:solidFill>
              </a:rPr>
              <a:t> priporočila za vrednotenje </a:t>
            </a:r>
            <a:r>
              <a:rPr lang="en-US" dirty="0" err="1">
                <a:solidFill>
                  <a:srgbClr val="1F1F1F"/>
                </a:solidFill>
              </a:rPr>
              <a:t>znanja</a:t>
            </a:r>
            <a:r>
              <a:rPr lang="en-US" dirty="0">
                <a:solidFill>
                  <a:srgbClr val="1F1F1F"/>
                </a:solidFill>
              </a:rPr>
              <a:t> (</a:t>
            </a:r>
            <a:r>
              <a:rPr lang="en-US" dirty="0" err="1">
                <a:solidFill>
                  <a:srgbClr val="1F1F1F"/>
                </a:solidFill>
              </a:rPr>
              <a:t>besedilo</a:t>
            </a:r>
            <a:r>
              <a:rPr lang="en-US" dirty="0">
                <a:solidFill>
                  <a:srgbClr val="1F1F1F"/>
                </a:solidFill>
              </a:rPr>
              <a:t> </a:t>
            </a:r>
            <a:r>
              <a:rPr lang="en-US" dirty="0" err="1">
                <a:solidFill>
                  <a:srgbClr val="1F1F1F"/>
                </a:solidFill>
              </a:rPr>
              <a:t>tega</a:t>
            </a:r>
            <a:r>
              <a:rPr lang="en-US" dirty="0">
                <a:solidFill>
                  <a:srgbClr val="1F1F1F"/>
                </a:solidFill>
              </a:rPr>
              <a:t> </a:t>
            </a:r>
            <a:r>
              <a:rPr lang="en-US" dirty="0" err="1">
                <a:solidFill>
                  <a:srgbClr val="1F1F1F"/>
                </a:solidFill>
              </a:rPr>
              <a:t>polja</a:t>
            </a:r>
            <a:r>
              <a:rPr lang="en-US" dirty="0">
                <a:solidFill>
                  <a:srgbClr val="1F1F1F"/>
                </a:solidFill>
              </a:rPr>
              <a:t> je </a:t>
            </a:r>
            <a:r>
              <a:rPr lang="en-US" dirty="0" err="1">
                <a:solidFill>
                  <a:srgbClr val="1F1F1F"/>
                </a:solidFill>
              </a:rPr>
              <a:t>usklajeno</a:t>
            </a:r>
            <a:r>
              <a:rPr lang="en-US" dirty="0">
                <a:solidFill>
                  <a:srgbClr val="1F1F1F"/>
                </a:solidFill>
              </a:rPr>
              <a:t> in </a:t>
            </a:r>
            <a:r>
              <a:rPr lang="en-US" dirty="0" err="1" smtClean="0">
                <a:solidFill>
                  <a:srgbClr val="1F1F1F"/>
                </a:solidFill>
              </a:rPr>
              <a:t>identično</a:t>
            </a:r>
            <a:r>
              <a:rPr lang="sl-SI" dirty="0" smtClean="0">
                <a:solidFill>
                  <a:srgbClr val="1F1F1F"/>
                </a:solidFill>
              </a:rPr>
              <a:t> </a:t>
            </a:r>
            <a:r>
              <a:rPr lang="en-US" dirty="0" smtClean="0">
                <a:solidFill>
                  <a:srgbClr val="1F1F1F"/>
                </a:solidFill>
              </a:rPr>
              <a:t>v </a:t>
            </a:r>
            <a:r>
              <a:rPr lang="en-US" dirty="0" err="1" smtClean="0">
                <a:solidFill>
                  <a:srgbClr val="1F1F1F"/>
                </a:solidFill>
              </a:rPr>
              <a:t>vseh</a:t>
            </a:r>
            <a:endParaRPr lang="en-US" dirty="0" smtClean="0">
              <a:solidFill>
                <a:srgbClr val="444444"/>
              </a:solidFill>
            </a:endParaRPr>
          </a:p>
          <a:p>
            <a:r>
              <a:rPr lang="en-US" dirty="0" err="1" smtClean="0">
                <a:solidFill>
                  <a:srgbClr val="1F1F1F"/>
                </a:solidFill>
              </a:rPr>
              <a:t>učnih</a:t>
            </a:r>
            <a:r>
              <a:rPr lang="en-US" dirty="0" smtClean="0">
                <a:solidFill>
                  <a:srgbClr val="1F1F1F"/>
                </a:solidFill>
              </a:rPr>
              <a:t> </a:t>
            </a:r>
            <a:r>
              <a:rPr lang="en-US" dirty="0" err="1" smtClean="0">
                <a:solidFill>
                  <a:srgbClr val="1F1F1F"/>
                </a:solidFill>
              </a:rPr>
              <a:t>načrtih</a:t>
            </a:r>
            <a:r>
              <a:rPr lang="en-US" dirty="0" smtClean="0">
                <a:solidFill>
                  <a:srgbClr val="1F1F1F"/>
                </a:solidFill>
              </a:rPr>
              <a:t> in </a:t>
            </a:r>
            <a:r>
              <a:rPr lang="en-US" dirty="0" err="1" smtClean="0">
                <a:solidFill>
                  <a:srgbClr val="1F1F1F"/>
                </a:solidFill>
              </a:rPr>
              <a:t>katalogih</a:t>
            </a:r>
            <a:r>
              <a:rPr lang="en-US" dirty="0" smtClean="0">
                <a:solidFill>
                  <a:srgbClr val="1F1F1F"/>
                </a:solidFill>
              </a:rPr>
              <a:t> </a:t>
            </a:r>
            <a:r>
              <a:rPr lang="en-US" dirty="0" err="1" smtClean="0">
                <a:solidFill>
                  <a:srgbClr val="1F1F1F"/>
                </a:solidFill>
              </a:rPr>
              <a:t>znanj</a:t>
            </a:r>
            <a:r>
              <a:rPr lang="en-US" dirty="0" smtClean="0">
                <a:solidFill>
                  <a:srgbClr val="1F1F1F"/>
                </a:solidFill>
              </a:rPr>
              <a:t>)</a:t>
            </a:r>
            <a:endParaRPr lang="en-US" dirty="0" smtClean="0">
              <a:solidFill>
                <a:srgbClr val="444444"/>
              </a:solidFill>
            </a:endParaRPr>
          </a:p>
          <a:p>
            <a:r>
              <a:rPr lang="sl-SI" dirty="0" smtClean="0">
                <a:solidFill>
                  <a:srgbClr val="444444"/>
                </a:solidFill>
              </a:rPr>
              <a:t>- </a:t>
            </a:r>
            <a:r>
              <a:rPr lang="sl-SI" dirty="0" err="1" smtClean="0">
                <a:solidFill>
                  <a:srgbClr val="444444"/>
                </a:solidFill>
              </a:rPr>
              <a:t>Specialnodidaktična</a:t>
            </a:r>
            <a:r>
              <a:rPr lang="sl-SI" dirty="0" smtClean="0">
                <a:solidFill>
                  <a:srgbClr val="444444"/>
                </a:solidFill>
              </a:rPr>
              <a:t> priporočila področja/predmeta</a:t>
            </a:r>
            <a:endParaRPr lang="en-US" dirty="0">
              <a:solidFill>
                <a:srgbClr val="444444"/>
              </a:solidFill>
            </a:endParaRPr>
          </a:p>
          <a:p>
            <a:endParaRPr lang="en-US" dirty="0">
              <a:solidFill>
                <a:srgbClr val="444444"/>
              </a:solidFill>
            </a:endParaRPr>
          </a:p>
          <a:p>
            <a:r>
              <a:rPr lang="en-US" dirty="0" smtClean="0"/>
              <a:t>V </a:t>
            </a:r>
            <a:r>
              <a:rPr lang="en-US" dirty="0" err="1"/>
              <a:t>okviru</a:t>
            </a:r>
            <a:r>
              <a:rPr lang="en-US" dirty="0"/>
              <a:t> </a:t>
            </a:r>
            <a:r>
              <a:rPr lang="en-US" dirty="0" err="1"/>
              <a:t>digitalnega</a:t>
            </a:r>
            <a:r>
              <a:rPr lang="en-US" dirty="0"/>
              <a:t> </a:t>
            </a:r>
            <a:r>
              <a:rPr lang="en-US" dirty="0" err="1"/>
              <a:t>okolja</a:t>
            </a:r>
            <a:r>
              <a:rPr lang="en-US" dirty="0"/>
              <a:t> PLATON </a:t>
            </a:r>
            <a:r>
              <a:rPr lang="en-US" dirty="0" err="1"/>
              <a:t>bodo</a:t>
            </a:r>
            <a:r>
              <a:rPr lang="en-US" dirty="0"/>
              <a:t> didaktična priporočila </a:t>
            </a:r>
            <a:r>
              <a:rPr lang="en-US" dirty="0" err="1"/>
              <a:t>dostopna</a:t>
            </a:r>
            <a:r>
              <a:rPr lang="en-US" dirty="0"/>
              <a:t> </a:t>
            </a:r>
            <a:r>
              <a:rPr lang="en-US" dirty="0" err="1"/>
              <a:t>kot</a:t>
            </a:r>
            <a:r>
              <a:rPr lang="en-US" dirty="0"/>
              <a:t> </a:t>
            </a:r>
            <a:r>
              <a:rPr lang="en-US" dirty="0" err="1"/>
              <a:t>samostojen</a:t>
            </a:r>
            <a:r>
              <a:rPr lang="en-US" dirty="0"/>
              <a:t>, a </a:t>
            </a:r>
            <a:r>
              <a:rPr lang="en-US" dirty="0" err="1"/>
              <a:t>integriran</a:t>
            </a:r>
            <a:r>
              <a:rPr lang="en-US" dirty="0"/>
              <a:t> </a:t>
            </a:r>
            <a:r>
              <a:rPr lang="en-US" dirty="0" err="1"/>
              <a:t>modul</a:t>
            </a:r>
            <a:r>
              <a:rPr lang="en-US" dirty="0"/>
              <a:t>, </a:t>
            </a:r>
            <a:r>
              <a:rPr lang="en-US" dirty="0" err="1"/>
              <a:t>ki</a:t>
            </a:r>
            <a:r>
              <a:rPr lang="en-US" dirty="0"/>
              <a:t> </a:t>
            </a:r>
            <a:r>
              <a:rPr lang="en-US" dirty="0" err="1"/>
              <a:t>omogoča</a:t>
            </a:r>
            <a:r>
              <a:rPr lang="en-US" dirty="0"/>
              <a:t> </a:t>
            </a:r>
            <a:r>
              <a:rPr lang="en-US" dirty="0" err="1"/>
              <a:t>njihovo</a:t>
            </a:r>
            <a:r>
              <a:rPr lang="en-US" dirty="0"/>
              <a:t> </a:t>
            </a:r>
            <a:r>
              <a:rPr lang="en-US" dirty="0" err="1"/>
              <a:t>vključevanje</a:t>
            </a:r>
            <a:r>
              <a:rPr lang="en-US" dirty="0"/>
              <a:t> v kurikularne </a:t>
            </a:r>
            <a:r>
              <a:rPr lang="en-US" dirty="0" err="1"/>
              <a:t>dokumente</a:t>
            </a:r>
            <a:r>
              <a:rPr lang="en-US" dirty="0"/>
              <a:t>. </a:t>
            </a:r>
            <a:r>
              <a:rPr lang="en-US" dirty="0" err="1"/>
              <a:t>Učiteljem</a:t>
            </a:r>
            <a:r>
              <a:rPr lang="en-US" dirty="0"/>
              <a:t> </a:t>
            </a:r>
            <a:r>
              <a:rPr lang="en-US" dirty="0" err="1"/>
              <a:t>bodo</a:t>
            </a:r>
            <a:r>
              <a:rPr lang="en-US" dirty="0"/>
              <a:t> </a:t>
            </a:r>
            <a:r>
              <a:rPr lang="en-US" dirty="0" err="1"/>
              <a:t>tako</a:t>
            </a:r>
            <a:r>
              <a:rPr lang="en-US" dirty="0"/>
              <a:t> na </a:t>
            </a:r>
            <a:r>
              <a:rPr lang="en-US" dirty="0" err="1"/>
              <a:t>voljo</a:t>
            </a:r>
            <a:r>
              <a:rPr lang="en-US" dirty="0"/>
              <a:t> </a:t>
            </a:r>
            <a:r>
              <a:rPr lang="en-US" dirty="0" err="1"/>
              <a:t>kakovostna</a:t>
            </a:r>
            <a:r>
              <a:rPr lang="en-US" dirty="0"/>
              <a:t>, </a:t>
            </a:r>
            <a:r>
              <a:rPr lang="en-US" dirty="0" err="1"/>
              <a:t>preverjena</a:t>
            </a:r>
            <a:r>
              <a:rPr lang="en-US" dirty="0"/>
              <a:t> priporočila, </a:t>
            </a:r>
            <a:r>
              <a:rPr lang="en-US" dirty="0" err="1"/>
              <a:t>ki</a:t>
            </a:r>
            <a:r>
              <a:rPr lang="en-US" dirty="0"/>
              <a:t> </a:t>
            </a:r>
            <a:r>
              <a:rPr lang="en-US" dirty="0" err="1"/>
              <a:t>bodo</a:t>
            </a:r>
            <a:r>
              <a:rPr lang="en-US" dirty="0"/>
              <a:t> </a:t>
            </a:r>
            <a:r>
              <a:rPr lang="en-US" dirty="0" err="1"/>
              <a:t>prispevala</a:t>
            </a:r>
            <a:r>
              <a:rPr lang="en-US" dirty="0"/>
              <a:t> k </a:t>
            </a:r>
            <a:r>
              <a:rPr lang="en-US" dirty="0" err="1"/>
              <a:t>učinkovitejšemu</a:t>
            </a:r>
            <a:r>
              <a:rPr lang="en-US" dirty="0"/>
              <a:t> in </a:t>
            </a:r>
            <a:r>
              <a:rPr lang="en-US" dirty="0" err="1"/>
              <a:t>bolj</a:t>
            </a:r>
            <a:r>
              <a:rPr lang="en-US" dirty="0"/>
              <a:t> </a:t>
            </a:r>
            <a:r>
              <a:rPr lang="en-US" dirty="0" err="1"/>
              <a:t>prilagojenemu</a:t>
            </a:r>
            <a:r>
              <a:rPr lang="en-US" dirty="0"/>
              <a:t> </a:t>
            </a:r>
            <a:r>
              <a:rPr lang="en-US" dirty="0" err="1"/>
              <a:t>vzgojno-izobraževalnemu</a:t>
            </a:r>
            <a:r>
              <a:rPr lang="en-US" dirty="0"/>
              <a:t> </a:t>
            </a:r>
            <a:r>
              <a:rPr lang="en-US" dirty="0" err="1"/>
              <a:t>delu</a:t>
            </a:r>
            <a:r>
              <a:rPr lang="en-US" dirty="0"/>
              <a:t>.</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5877E7D-8975-4172-88F0-0D9AA2240D04}" type="slidenum">
              <a:rPr lang="sl-SI" smtClean="0"/>
              <a:t>8</a:t>
            </a:fld>
            <a:endParaRPr lang="sl-SI"/>
          </a:p>
        </p:txBody>
      </p:sp>
    </p:spTree>
    <p:extLst>
      <p:ext uri="{BB962C8B-B14F-4D97-AF65-F5344CB8AC3E}">
        <p14:creationId xmlns:p14="http://schemas.microsoft.com/office/powerpoint/2010/main" val="382154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latin typeface="Calibri"/>
                <a:ea typeface="Calibri"/>
                <a:cs typeface="Calibri"/>
              </a:rPr>
              <a:t>Poudarite morebitne potrebne prilagoditve za svoj predmet/področje. </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5877E7D-8975-4172-88F0-0D9AA2240D04}" type="slidenum">
              <a:rPr lang="sl-SI" smtClean="0"/>
              <a:t>9</a:t>
            </a:fld>
            <a:endParaRPr lang="sl-SI"/>
          </a:p>
        </p:txBody>
      </p:sp>
    </p:spTree>
    <p:extLst>
      <p:ext uri="{BB962C8B-B14F-4D97-AF65-F5344CB8AC3E}">
        <p14:creationId xmlns:p14="http://schemas.microsoft.com/office/powerpoint/2010/main" val="210408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DDA2A-1561-CD18-F340-A13DF3E02F9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98122DE3-A1CB-F65B-31B7-69344C4285BA}"/>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C33BEDD-A231-8050-7DF1-797ECBE42EEF}"/>
              </a:ext>
            </a:extLst>
          </p:cNvPr>
          <p:cNvSpPr>
            <a:spLocks noGrp="1"/>
          </p:cNvSpPr>
          <p:nvPr>
            <p:ph type="body" idx="1"/>
          </p:nvPr>
        </p:nvSpPr>
        <p:spPr/>
        <p:txBody>
          <a:bodyPr/>
          <a:lstStyle/>
          <a:p>
            <a:pPr algn="just"/>
            <a:r>
              <a:rPr lang="sl-SI" dirty="0"/>
              <a:t>PLATON je/bo zasnovan kot celovito digitalno okolje, ki presega zgolj pregledovanje kurikularnih dokumentov (brez prijave bo dostop do PLATON-a omogočen vsem zainteresiranim).  Avtenticiran dostop do orodij za načrtovanje, pripravo in izvajanje vzgojno-izobraževalnega dela bo omogočen učiteljem oz. Vodstvenim strokovnim delavcem  in drugim strokovnjakom. Integracija aplikacije kot ključnega vira bo uporabnikom PLATON-a omogočila dostop do učnih načrtov in katalogov znanj. Poleg tega bo PLATON opremljen z naprednimi rešitvami umetne inteligence (AI asistent in AI čarovnik), ki bodo učiteljem na primer pomagale pri:</a:t>
            </a:r>
            <a:endParaRPr lang="en-US" dirty="0">
              <a:solidFill>
                <a:srgbClr val="444444"/>
              </a:solidFill>
            </a:endParaRPr>
          </a:p>
          <a:p>
            <a:pPr marL="285750" indent="-285750" algn="just">
              <a:buFont typeface="Symbol,Sans-Serif"/>
              <a:buChar char="•"/>
            </a:pPr>
            <a:r>
              <a:rPr lang="sl-SI" dirty="0"/>
              <a:t>Lažjem, hitrejšem in učinkovitejšem identificiranju ciljev in standardov znanja iz učnih načrtov in katalogov znanj.</a:t>
            </a:r>
            <a:endParaRPr lang="en-US" dirty="0">
              <a:solidFill>
                <a:srgbClr val="444444"/>
              </a:solidFill>
            </a:endParaRPr>
          </a:p>
          <a:p>
            <a:pPr marL="285750" indent="-285750" algn="just">
              <a:buFont typeface="Symbol,Sans-Serif"/>
              <a:buChar char="•"/>
            </a:pPr>
            <a:r>
              <a:rPr lang="sl-SI" dirty="0"/>
              <a:t>Povezovanju in prepletanju tem učnih načrtov in katalogov znanj po horizontali in vertikali in načrtovanju pouka, ki bo prilagojen individualnim potrebam učencev/dijakov.</a:t>
            </a:r>
            <a:endParaRPr lang="en-US" dirty="0">
              <a:solidFill>
                <a:srgbClr val="444444"/>
              </a:solidFill>
            </a:endParaRPr>
          </a:p>
          <a:p>
            <a:pPr marL="285750" indent="-285750" algn="just">
              <a:buFont typeface="Symbol,Sans-Serif"/>
              <a:buChar char="•"/>
            </a:pPr>
            <a:r>
              <a:rPr lang="sl-SI" dirty="0"/>
              <a:t>Uporabi didaktičnih priporočil za doseganje ciljev in standardov znanja za predmet/področje, ki upoštevajo </a:t>
            </a:r>
            <a:r>
              <a:rPr lang="sl-SI" dirty="0" err="1"/>
              <a:t>upoštevajo</a:t>
            </a:r>
            <a:r>
              <a:rPr lang="sl-SI" dirty="0"/>
              <a:t> raznolikost učencev/dijakov fokusom na njihovi aktivni vlogi </a:t>
            </a:r>
            <a:endParaRPr lang="en-US" dirty="0">
              <a:solidFill>
                <a:srgbClr val="444444"/>
              </a:solidFill>
            </a:endParaRPr>
          </a:p>
          <a:p>
            <a:pPr marL="285750" indent="-285750" algn="just">
              <a:buFont typeface="Symbol,Sans-Serif"/>
              <a:buChar char="•"/>
            </a:pPr>
            <a:r>
              <a:rPr lang="sl-SI" dirty="0"/>
              <a:t>Pripravi obvezne pedagoške dokumentacije kot so sprotne in letne priprave (Pravilnik o dokumentaciji v osnovni šoli, 2012, s spremembami do 2024; Pravilnikom o šolski dokumentaciji v srednješolskem izobraževanju, 2021)</a:t>
            </a:r>
            <a:endParaRPr lang="en-US" dirty="0">
              <a:solidFill>
                <a:srgbClr val="444444"/>
              </a:solidFill>
            </a:endParaRPr>
          </a:p>
          <a:p>
            <a:pPr marL="285750" indent="-285750" algn="just">
              <a:buFont typeface="Symbol,Sans-Serif"/>
              <a:buChar char="•"/>
            </a:pPr>
            <a:r>
              <a:rPr lang="sl-SI" dirty="0"/>
              <a:t>Pripravi in uporabi mrežnih diagramov/</a:t>
            </a:r>
            <a:r>
              <a:rPr lang="sl-SI" dirty="0" err="1"/>
              <a:t>specifikacijske</a:t>
            </a:r>
            <a:r>
              <a:rPr lang="sl-SI" dirty="0"/>
              <a:t> tabele (pripomočka za uravnavanje merskih karakteristik pisnih preizkusov znanja) z enostavnim vnašanjem podatkov tudi iz aplikacije.</a:t>
            </a:r>
            <a:endParaRPr lang="en-US" dirty="0">
              <a:solidFill>
                <a:srgbClr val="444444"/>
              </a:solidFill>
            </a:endParaRPr>
          </a:p>
          <a:p>
            <a:pPr algn="just"/>
            <a:r>
              <a:rPr lang="sl-SI" dirty="0"/>
              <a:t>PLATON bo prispeval/pripomogel tudi pri optimizaciji vzgojno-izobraževalnih procesov in zmanjšanju administrativnega bremena učiteljev. </a:t>
            </a:r>
            <a:endParaRPr lang="en-US" dirty="0">
              <a:solidFill>
                <a:srgbClr val="444444"/>
              </a:solidFill>
            </a:endParaRPr>
          </a:p>
          <a:p>
            <a:endParaRPr lang="en-US" dirty="0">
              <a:solidFill>
                <a:srgbClr val="444444"/>
              </a:solidFill>
            </a:endParaRPr>
          </a:p>
          <a:p>
            <a:endParaRPr lang="en-US" dirty="0">
              <a:latin typeface="Calibri"/>
              <a:ea typeface="Calibri"/>
              <a:cs typeface="Calibri"/>
            </a:endParaRPr>
          </a:p>
        </p:txBody>
      </p:sp>
      <p:sp>
        <p:nvSpPr>
          <p:cNvPr id="4" name="Označba mesta številke diapozitiva 3">
            <a:extLst>
              <a:ext uri="{FF2B5EF4-FFF2-40B4-BE49-F238E27FC236}">
                <a16:creationId xmlns:a16="http://schemas.microsoft.com/office/drawing/2014/main" id="{A64790B6-D6F9-2674-1226-14325C362FB4}"/>
              </a:ext>
            </a:extLst>
          </p:cNvPr>
          <p:cNvSpPr>
            <a:spLocks noGrp="1"/>
          </p:cNvSpPr>
          <p:nvPr>
            <p:ph type="sldNum" sz="quarter" idx="5"/>
          </p:nvPr>
        </p:nvSpPr>
        <p:spPr/>
        <p:txBody>
          <a:bodyPr/>
          <a:lstStyle/>
          <a:p>
            <a:fld id="{55877E7D-8975-4172-88F0-0D9AA2240D04}" type="slidenum">
              <a:rPr lang="sl-SI" smtClean="0"/>
              <a:t>10</a:t>
            </a:fld>
            <a:endParaRPr lang="sl-SI"/>
          </a:p>
        </p:txBody>
      </p:sp>
    </p:spTree>
    <p:extLst>
      <p:ext uri="{BB962C8B-B14F-4D97-AF65-F5344CB8AC3E}">
        <p14:creationId xmlns:p14="http://schemas.microsoft.com/office/powerpoint/2010/main" val="106534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latin typeface="Calibri"/>
              <a:ea typeface="Calibri"/>
              <a:cs typeface="Calibri"/>
            </a:endParaRPr>
          </a:p>
        </p:txBody>
      </p:sp>
      <p:sp>
        <p:nvSpPr>
          <p:cNvPr id="4" name="Označba mesta številke diapozitiva 3"/>
          <p:cNvSpPr>
            <a:spLocks noGrp="1"/>
          </p:cNvSpPr>
          <p:nvPr>
            <p:ph type="sldNum" sz="quarter" idx="5"/>
          </p:nvPr>
        </p:nvSpPr>
        <p:spPr/>
        <p:txBody>
          <a:bodyPr/>
          <a:lstStyle/>
          <a:p>
            <a:fld id="{55877E7D-8975-4172-88F0-0D9AA2240D04}" type="slidenum">
              <a:rPr lang="sl-SI" smtClean="0"/>
              <a:t>12</a:t>
            </a:fld>
            <a:endParaRPr lang="sl-SI"/>
          </a:p>
        </p:txBody>
      </p:sp>
    </p:spTree>
    <p:extLst>
      <p:ext uri="{BB962C8B-B14F-4D97-AF65-F5344CB8AC3E}">
        <p14:creationId xmlns:p14="http://schemas.microsoft.com/office/powerpoint/2010/main" val="372228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89E5-C420-0BA4-95DC-2EB1DEB0A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F2E53002-2B1E-2948-DDF8-3FBD17AA4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6E9111EC-7F43-88DD-BB07-DE8BF2A19810}"/>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FD5F622A-BEA7-5CAD-65C3-D8BD301EC7AB}"/>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623D2AD2-255F-B6E4-DE46-4570046E064D}"/>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266300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6763-537F-736D-8F67-F1AD97C41651}"/>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3035B9C1-589B-A159-4865-B2E8164605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20CBD5FD-90B0-ABBB-18BE-1E406E9C95DF}"/>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A8EC7F3A-7BC4-1746-A459-7316CDCF39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DDB6554E-5B93-DA38-40ED-501092F179C1}"/>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17415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5DA95-9B9D-6068-6CC7-AA8227F836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E1976278-EB9F-7921-5096-30DA34060B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9303AC2-FD38-18D8-A662-3251B3A0E41B}"/>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5730611A-51C1-E108-EFFB-A3411C1487BE}"/>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96792645-507D-980E-4C03-0EA15141503E}"/>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331941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15D6-5922-2B3D-84CB-E66A774D3CD5}"/>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FB6AC566-9A43-40D6-21EE-F0E8FA6B8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1DBA1AED-9EC3-B19F-2C8C-528E4CD433CC}"/>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DED96648-3212-1058-7495-71D71E579CC1}"/>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38341E83-36BD-25BD-E4FB-A55BCD1F480E}"/>
              </a:ext>
            </a:extLst>
          </p:cNvPr>
          <p:cNvSpPr>
            <a:spLocks noGrp="1"/>
          </p:cNvSpPr>
          <p:nvPr>
            <p:ph type="sldNum" sz="quarter" idx="12"/>
          </p:nvPr>
        </p:nvSpPr>
        <p:spPr/>
        <p:txBody>
          <a:bodyPr/>
          <a:lstStyle/>
          <a:p>
            <a:fld id="{12822FF7-8A06-4186-868B-EE349D8D96FB}" type="slidenum">
              <a:rPr lang="sl-SI" smtClean="0"/>
              <a:t>‹#›</a:t>
            </a:fld>
            <a:endParaRPr lang="sl-SI"/>
          </a:p>
        </p:txBody>
      </p:sp>
      <p:pic>
        <p:nvPicPr>
          <p:cNvPr id="7" name="Content Placeholder 4">
            <a:extLst>
              <a:ext uri="{FF2B5EF4-FFF2-40B4-BE49-F238E27FC236}">
                <a16:creationId xmlns:a16="http://schemas.microsoft.com/office/drawing/2014/main" id="{6009AF91-5847-A7C8-78B6-CA544A34875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357939"/>
            <a:ext cx="12192000" cy="500061"/>
          </a:xfrm>
          <a:prstGeom prst="rect">
            <a:avLst/>
          </a:prstGeom>
        </p:spPr>
      </p:pic>
      <p:pic>
        <p:nvPicPr>
          <p:cNvPr id="13" name="Slika 12">
            <a:extLst>
              <a:ext uri="{FF2B5EF4-FFF2-40B4-BE49-F238E27FC236}">
                <a16:creationId xmlns:a16="http://schemas.microsoft.com/office/drawing/2014/main" id="{109D0294-0F74-2DE9-BD63-61478BE4A1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18075" y="6406780"/>
            <a:ext cx="1318895" cy="262255"/>
          </a:xfrm>
          <a:prstGeom prst="rect">
            <a:avLst/>
          </a:prstGeom>
          <a:noFill/>
          <a:ln>
            <a:noFill/>
          </a:ln>
        </p:spPr>
      </p:pic>
      <p:pic>
        <p:nvPicPr>
          <p:cNvPr id="14" name="Slika 13">
            <a:extLst>
              <a:ext uri="{FF2B5EF4-FFF2-40B4-BE49-F238E27FC236}">
                <a16:creationId xmlns:a16="http://schemas.microsoft.com/office/drawing/2014/main" id="{66909589-536A-ED36-2EEE-06032B272E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68745" y="6453770"/>
            <a:ext cx="2141855" cy="215265"/>
          </a:xfrm>
          <a:prstGeom prst="rect">
            <a:avLst/>
          </a:prstGeom>
        </p:spPr>
      </p:pic>
      <p:pic>
        <p:nvPicPr>
          <p:cNvPr id="15" name="Slika 14">
            <a:extLst>
              <a:ext uri="{FF2B5EF4-FFF2-40B4-BE49-F238E27FC236}">
                <a16:creationId xmlns:a16="http://schemas.microsoft.com/office/drawing/2014/main" id="{B41FD0F1-0CF7-FFEE-4078-837E2A9B61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59862" y="6418952"/>
            <a:ext cx="562610" cy="285115"/>
          </a:xfrm>
          <a:prstGeom prst="rect">
            <a:avLst/>
          </a:prstGeom>
        </p:spPr>
      </p:pic>
      <p:pic>
        <p:nvPicPr>
          <p:cNvPr id="16" name="Slika 15">
            <a:extLst>
              <a:ext uri="{FF2B5EF4-FFF2-40B4-BE49-F238E27FC236}">
                <a16:creationId xmlns:a16="http://schemas.microsoft.com/office/drawing/2014/main" id="{64093ADA-675A-2D98-BF46-A37679A084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30626" y="6405509"/>
            <a:ext cx="1487805" cy="311785"/>
          </a:xfrm>
          <a:prstGeom prst="rect">
            <a:avLst/>
          </a:prstGeom>
        </p:spPr>
      </p:pic>
      <p:sp>
        <p:nvSpPr>
          <p:cNvPr id="17" name="Označba mesta vsebine 2">
            <a:extLst>
              <a:ext uri="{FF2B5EF4-FFF2-40B4-BE49-F238E27FC236}">
                <a16:creationId xmlns:a16="http://schemas.microsoft.com/office/drawing/2014/main" id="{9946F29A-3331-8074-B08D-DFFDE03BA1FF}"/>
              </a:ext>
            </a:extLst>
          </p:cNvPr>
          <p:cNvSpPr txBox="1">
            <a:spLocks/>
          </p:cNvSpPr>
          <p:nvPr userDrawn="1"/>
        </p:nvSpPr>
        <p:spPr>
          <a:xfrm>
            <a:off x="1437958" y="6439043"/>
            <a:ext cx="3276600" cy="24471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1200" err="1">
                <a:latin typeface="Calibri" panose="020F0502020204030204" pitchFamily="34" charset="0"/>
                <a:ea typeface="Calibri" panose="020F0502020204030204" pitchFamily="34" charset="0"/>
                <a:cs typeface="Calibri" panose="020F0502020204030204" pitchFamily="34" charset="0"/>
              </a:rPr>
              <a:t>Kurikularna</a:t>
            </a:r>
            <a:r>
              <a:rPr lang="sl-SI" sz="1200">
                <a:latin typeface="Calibri" panose="020F0502020204030204" pitchFamily="34" charset="0"/>
                <a:ea typeface="Calibri" panose="020F0502020204030204" pitchFamily="34" charset="0"/>
                <a:cs typeface="Calibri" panose="020F0502020204030204" pitchFamily="34" charset="0"/>
              </a:rPr>
              <a:t> prenova - nove poti do znanja (KUP) </a:t>
            </a:r>
          </a:p>
        </p:txBody>
      </p:sp>
    </p:spTree>
    <p:extLst>
      <p:ext uri="{BB962C8B-B14F-4D97-AF65-F5344CB8AC3E}">
        <p14:creationId xmlns:p14="http://schemas.microsoft.com/office/powerpoint/2010/main" val="107586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D19F-4D07-7A65-27F8-4F61BF21C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6BC36AA2-DBE9-5B33-C947-9022488877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FCE8A8-3543-217C-A1A0-4CA469F3CFFA}"/>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BBD07870-EB08-D61F-99F0-F3C282C94501}"/>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8977A4FA-ADBC-BF2C-35C7-B623765D3538}"/>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211722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EF27-AC17-2963-1640-B39432109495}"/>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3EBEE75F-9EE6-2947-6600-F4AA2AA39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DD0D44FB-7DCF-F240-B777-E51B87CB45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69F3310B-0040-48CC-3187-0770C5A55EEE}"/>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6" name="Footer Placeholder 5">
            <a:extLst>
              <a:ext uri="{FF2B5EF4-FFF2-40B4-BE49-F238E27FC236}">
                <a16:creationId xmlns:a16="http://schemas.microsoft.com/office/drawing/2014/main" id="{0EDA56AB-DAFE-2B8E-6894-0C1B873DC3C5}"/>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840C789C-CEFD-6360-02E4-460584196CFA}"/>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46497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816B-131D-3DC1-CEF0-33F88D17ADE6}"/>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115D7F49-068D-22E9-A31F-3DB817153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B45DBE-0DB8-1703-172C-39A688354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CB5D8EA6-FC31-1B3B-6371-2E95D9F59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998A07-B543-57EB-628F-D410459D3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C06D510A-1035-05EB-1F3B-EC031132B126}"/>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8" name="Footer Placeholder 7">
            <a:extLst>
              <a:ext uri="{FF2B5EF4-FFF2-40B4-BE49-F238E27FC236}">
                <a16:creationId xmlns:a16="http://schemas.microsoft.com/office/drawing/2014/main" id="{0679A017-9A4A-4CB6-D470-18DE2571194B}"/>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BB56AFBD-9F3E-9D2D-8F87-C5B0D29F243B}"/>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73908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AEC-5A8B-170C-AA69-1EA4DBC7DD7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6E61499F-D858-EC3B-A356-066CF5EFDB44}"/>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4" name="Footer Placeholder 3">
            <a:extLst>
              <a:ext uri="{FF2B5EF4-FFF2-40B4-BE49-F238E27FC236}">
                <a16:creationId xmlns:a16="http://schemas.microsoft.com/office/drawing/2014/main" id="{39AB0685-6590-1CF6-B51A-3F8E6DCF11AE}"/>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2D4A5DBD-4F3A-422C-C71A-A8550D1141DD}"/>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423042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869B6-CD9C-B41A-05FC-2FF3BC9CC055}"/>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3" name="Footer Placeholder 2">
            <a:extLst>
              <a:ext uri="{FF2B5EF4-FFF2-40B4-BE49-F238E27FC236}">
                <a16:creationId xmlns:a16="http://schemas.microsoft.com/office/drawing/2014/main" id="{08E901D8-0F2D-CF54-F000-721384A80C6E}"/>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8655D0BF-2C08-5E1A-FAC5-BD9B79804668}"/>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180085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FAC1-7C89-70E3-C48E-4DAAD063D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564A9E18-0683-69AC-408D-5434D3EE3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AE575CFA-ED49-3DFA-9254-21C0EFCB6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03FDD-92BC-EB5D-2562-810D10AEDFED}"/>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6" name="Footer Placeholder 5">
            <a:extLst>
              <a:ext uri="{FF2B5EF4-FFF2-40B4-BE49-F238E27FC236}">
                <a16:creationId xmlns:a16="http://schemas.microsoft.com/office/drawing/2014/main" id="{A1D5D216-BE33-68D8-8C0C-6125FA6384C6}"/>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D4933000-932F-AD56-3325-B2FE8A1607EA}"/>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48160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CCC2-4033-8D25-21AE-653B427E5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37B6E950-CF0D-7C5F-70B0-90134CFA4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1C25C51C-96C7-7893-6C9E-70FDC8066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489A2-619A-4C9D-5FFA-3759B63C1B58}"/>
              </a:ext>
            </a:extLst>
          </p:cNvPr>
          <p:cNvSpPr>
            <a:spLocks noGrp="1"/>
          </p:cNvSpPr>
          <p:nvPr>
            <p:ph type="dt" sz="half" idx="10"/>
          </p:nvPr>
        </p:nvSpPr>
        <p:spPr/>
        <p:txBody>
          <a:bodyPr/>
          <a:lstStyle/>
          <a:p>
            <a:fld id="{D3FBAADA-7485-48B8-9F62-D0E4865257A5}" type="datetimeFigureOut">
              <a:rPr lang="sl-SI" smtClean="0"/>
              <a:t>3. 09. 2025</a:t>
            </a:fld>
            <a:endParaRPr lang="sl-SI"/>
          </a:p>
        </p:txBody>
      </p:sp>
      <p:sp>
        <p:nvSpPr>
          <p:cNvPr id="6" name="Footer Placeholder 5">
            <a:extLst>
              <a:ext uri="{FF2B5EF4-FFF2-40B4-BE49-F238E27FC236}">
                <a16:creationId xmlns:a16="http://schemas.microsoft.com/office/drawing/2014/main" id="{A7177525-40BB-3D92-6395-5C05F65CC5F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E4879485-30CB-D7A8-2520-345515C177DD}"/>
              </a:ext>
            </a:extLst>
          </p:cNvPr>
          <p:cNvSpPr>
            <a:spLocks noGrp="1"/>
          </p:cNvSpPr>
          <p:nvPr>
            <p:ph type="sldNum" sz="quarter" idx="12"/>
          </p:nvPr>
        </p:nvSpPr>
        <p:spPr/>
        <p:txBody>
          <a:bodyPr/>
          <a:lstStyle/>
          <a:p>
            <a:fld id="{12822FF7-8A06-4186-868B-EE349D8D96FB}" type="slidenum">
              <a:rPr lang="sl-SI" smtClean="0"/>
              <a:t>‹#›</a:t>
            </a:fld>
            <a:endParaRPr lang="sl-SI"/>
          </a:p>
        </p:txBody>
      </p:sp>
    </p:spTree>
    <p:extLst>
      <p:ext uri="{BB962C8B-B14F-4D97-AF65-F5344CB8AC3E}">
        <p14:creationId xmlns:p14="http://schemas.microsoft.com/office/powerpoint/2010/main" val="157544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279B46-8736-F198-B49B-DEC98DA44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97CEA00F-7600-1112-D46F-C5436CC142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0E7D79BF-A1D7-C7A8-D644-C30499ABC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FBAADA-7485-48B8-9F62-D0E4865257A5}" type="datetimeFigureOut">
              <a:rPr lang="sl-SI" smtClean="0"/>
              <a:t>3. 09. 2025</a:t>
            </a:fld>
            <a:endParaRPr lang="sl-SI"/>
          </a:p>
        </p:txBody>
      </p:sp>
      <p:sp>
        <p:nvSpPr>
          <p:cNvPr id="5" name="Footer Placeholder 4">
            <a:extLst>
              <a:ext uri="{FF2B5EF4-FFF2-40B4-BE49-F238E27FC236}">
                <a16:creationId xmlns:a16="http://schemas.microsoft.com/office/drawing/2014/main" id="{BEE72C99-6FF6-9521-9223-A784B6546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Slide Number Placeholder 5">
            <a:extLst>
              <a:ext uri="{FF2B5EF4-FFF2-40B4-BE49-F238E27FC236}">
                <a16:creationId xmlns:a16="http://schemas.microsoft.com/office/drawing/2014/main" id="{FB9CBFB2-717F-B605-8641-2C234A4CD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822FF7-8A06-4186-868B-EE349D8D96FB}" type="slidenum">
              <a:rPr lang="sl-SI" smtClean="0"/>
              <a:t>‹#›</a:t>
            </a:fld>
            <a:endParaRPr lang="sl-SI"/>
          </a:p>
        </p:txBody>
      </p:sp>
    </p:spTree>
    <p:extLst>
      <p:ext uri="{BB962C8B-B14F-4D97-AF65-F5344CB8AC3E}">
        <p14:creationId xmlns:p14="http://schemas.microsoft.com/office/powerpoint/2010/main" val="3256451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ustomXml" Target="../ink/ink1.xml"/><Relationship Id="rId7"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ustomXml" Target="../ink/ink2.xml"/><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zrss.si/digitalna-bralnica/izhodisca-in-smernice-za-prenovo/"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hyperlink" Target="https://youtu.be/SpHGH8FAvq8"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8.xml"/><Relationship Id="rId18" Type="http://schemas.openxmlformats.org/officeDocument/2006/relationships/image" Target="../media/image190.png"/><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60.png"/><Relationship Id="rId17" Type="http://schemas.openxmlformats.org/officeDocument/2006/relationships/customXml" Target="../ink/ink10.xml"/><Relationship Id="rId2" Type="http://schemas.openxmlformats.org/officeDocument/2006/relationships/image" Target="../media/image23.jpeg"/><Relationship Id="rId16" Type="http://schemas.openxmlformats.org/officeDocument/2006/relationships/image" Target="../media/image18.png"/><Relationship Id="rId20"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150.png"/><Relationship Id="rId19" Type="http://schemas.openxmlformats.org/officeDocument/2006/relationships/customXml" Target="../ink/ink11.xml"/><Relationship Id="rId4" Type="http://schemas.openxmlformats.org/officeDocument/2006/relationships/image" Target="../media/image120.png"/><Relationship Id="rId9" Type="http://schemas.openxmlformats.org/officeDocument/2006/relationships/customXml" Target="../ink/ink6.xml"/><Relationship Id="rId14" Type="http://schemas.openxmlformats.org/officeDocument/2006/relationships/image" Target="../media/image1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youtu.be/WoZgku4nB0w"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18/10/relationships/comments" Target="../comments/modernComment_12D_1CCE24CB.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dhSQviFqSOQ"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xcL-oGPxgCg" TargetMode="External"/><Relationship Id="rId7" Type="http://schemas.openxmlformats.org/officeDocument/2006/relationships/image" Target="../media/image40.png"/><Relationship Id="rId2" Type="http://schemas.openxmlformats.org/officeDocument/2006/relationships/hyperlink" Target="https://www.youtube.com/watch?v=M4aZ8JPJ6I4"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QyIwmXENaNM" TargetMode="External"/><Relationship Id="rId2" Type="http://schemas.openxmlformats.org/officeDocument/2006/relationships/hyperlink" Target="https://www.youtube.com/watch?v=jTms10H8WgE"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hyperlink" Target="https://www.youtube.com/watch?v=tlglAPc9CV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REy643r7z60" TargetMode="External"/><Relationship Id="rId2" Type="http://schemas.openxmlformats.org/officeDocument/2006/relationships/hyperlink" Target="https://www.youtube.com/watch?v=7lR9nDzLKXE"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nrZMXPpyWdo&amp;list=RDnrZMXPpyWdo&amp;start_radio=1" TargetMode="External"/><Relationship Id="rId3" Type="http://schemas.openxmlformats.org/officeDocument/2006/relationships/hyperlink" Target="https://www.youtube.com/watch?v=-JiFHE93dkA" TargetMode="External"/><Relationship Id="rId7" Type="http://schemas.openxmlformats.org/officeDocument/2006/relationships/hyperlink" Target="https://www.youtube.com/watch?v=576H5Fl94XA" TargetMode="External"/><Relationship Id="rId2" Type="http://schemas.openxmlformats.org/officeDocument/2006/relationships/hyperlink" Target="https://www.youtube.com/watch?v=Azhjc-9LUhg&amp;t=64s" TargetMode="External"/><Relationship Id="rId1" Type="http://schemas.openxmlformats.org/officeDocument/2006/relationships/slideLayout" Target="../slideLayouts/slideLayout2.xml"/><Relationship Id="rId6" Type="http://schemas.openxmlformats.org/officeDocument/2006/relationships/hyperlink" Target="https://www.youtube.com/watch?v=ygumXY1ocHc" TargetMode="External"/><Relationship Id="rId5" Type="http://schemas.openxmlformats.org/officeDocument/2006/relationships/hyperlink" Target="https://www.youtube.com/watch?v=CU5o1wGnHsY" TargetMode="External"/><Relationship Id="rId4" Type="http://schemas.openxmlformats.org/officeDocument/2006/relationships/hyperlink" Target="https://www.youtube.com/watch?v=O3GIUo8066k" TargetMode="External"/><Relationship Id="rId9"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18/10/relationships/comments" Target="../comments/modernComment_122_466F0C9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E093-0B43-992D-E758-377E42B877FC}"/>
            </a:ext>
          </a:extLst>
        </p:cNvPr>
        <p:cNvGrpSpPr/>
        <p:nvPr/>
      </p:nvGrpSpPr>
      <p:grpSpPr>
        <a:xfrm>
          <a:off x="0" y="0"/>
          <a:ext cx="0" cy="0"/>
          <a:chOff x="0" y="0"/>
          <a:chExt cx="0" cy="0"/>
        </a:xfrm>
      </p:grpSpPr>
      <p:pic>
        <p:nvPicPr>
          <p:cNvPr id="6" name="Picture 5" descr="A blue background with a white border&#10;&#10;Description automatically generated">
            <a:extLst>
              <a:ext uri="{FF2B5EF4-FFF2-40B4-BE49-F238E27FC236}">
                <a16:creationId xmlns:a16="http://schemas.microsoft.com/office/drawing/2014/main" id="{1BF62E3E-D622-46D1-3A61-AF3574FE49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9485E9-640E-918C-3EBC-31CEE093DDE6}"/>
              </a:ext>
            </a:extLst>
          </p:cNvPr>
          <p:cNvSpPr>
            <a:spLocks noGrp="1"/>
          </p:cNvSpPr>
          <p:nvPr>
            <p:ph type="ctrTitle"/>
          </p:nvPr>
        </p:nvSpPr>
        <p:spPr>
          <a:xfrm>
            <a:off x="2944452" y="1500782"/>
            <a:ext cx="7723547" cy="1630763"/>
          </a:xfrm>
        </p:spPr>
        <p:txBody>
          <a:bodyPr>
            <a:normAutofit/>
          </a:bodyPr>
          <a:lstStyle/>
          <a:p>
            <a:pPr algn="l"/>
            <a:r>
              <a:rPr lang="sl-SI" sz="3600" dirty="0">
                <a:solidFill>
                  <a:schemeClr val="bg1"/>
                </a:solidFill>
                <a:latin typeface="Arial Black" panose="020B0A04020102020204" pitchFamily="34" charset="0"/>
              </a:rPr>
              <a:t>Novosti in poudarki v učnih načrtih (UN) za ruščino v osnovni in srednji šoli</a:t>
            </a:r>
            <a:endParaRPr lang="sl-SI" sz="3600" dirty="0">
              <a:solidFill>
                <a:schemeClr val="bg1"/>
              </a:solidFill>
              <a:latin typeface="Arial Black" panose="020B0A04020102020204" pitchFamily="34" charset="0"/>
              <a:ea typeface="Calibri"/>
              <a:cs typeface="Calibri"/>
            </a:endParaRPr>
          </a:p>
        </p:txBody>
      </p:sp>
      <p:sp>
        <p:nvSpPr>
          <p:cNvPr id="3" name="Subtitle 2">
            <a:extLst>
              <a:ext uri="{FF2B5EF4-FFF2-40B4-BE49-F238E27FC236}">
                <a16:creationId xmlns:a16="http://schemas.microsoft.com/office/drawing/2014/main" id="{772FEDDA-EE6A-4FE7-77A7-4DE7DB3CB4B9}"/>
              </a:ext>
            </a:extLst>
          </p:cNvPr>
          <p:cNvSpPr>
            <a:spLocks noGrp="1"/>
          </p:cNvSpPr>
          <p:nvPr>
            <p:ph type="subTitle" idx="1"/>
          </p:nvPr>
        </p:nvSpPr>
        <p:spPr>
          <a:xfrm>
            <a:off x="2944452" y="3754957"/>
            <a:ext cx="7723547" cy="1623557"/>
          </a:xfrm>
        </p:spPr>
        <p:txBody>
          <a:bodyPr vert="horz" lIns="91440" tIns="45720" rIns="91440" bIns="45720" rtlCol="0" anchor="t">
            <a:normAutofit/>
          </a:bodyPr>
          <a:lstStyle/>
          <a:p>
            <a:pPr algn="l"/>
            <a:r>
              <a:rPr lang="sl-SI" dirty="0" smtClean="0">
                <a:solidFill>
                  <a:schemeClr val="bg1"/>
                </a:solidFill>
                <a:latin typeface="Calibri"/>
                <a:ea typeface="Calibri"/>
                <a:cs typeface="Calibri"/>
              </a:rPr>
              <a:t>UN za OŠ: dr. Meta Frank, UN za GIMN: Marjeta Petek Ahačič, Neža Zupančič Logar, Ines Vozelj Šteharnik, Valerija Lah Peternel</a:t>
            </a:r>
            <a:endParaRPr lang="sl-SI" dirty="0">
              <a:solidFill>
                <a:schemeClr val="bg1"/>
              </a:solidFill>
              <a:latin typeface="Aptos" panose="02110004020202020204"/>
              <a:ea typeface="Calibri"/>
              <a:cs typeface="Calibri"/>
            </a:endParaRPr>
          </a:p>
          <a:p>
            <a:pPr algn="l"/>
            <a:r>
              <a:rPr lang="sl-SI" sz="2000" i="1" dirty="0">
                <a:solidFill>
                  <a:schemeClr val="bg1"/>
                </a:solidFill>
                <a:latin typeface="Calibri"/>
                <a:cs typeface="Calibri"/>
              </a:rPr>
              <a:t>koordinatorica za </a:t>
            </a:r>
            <a:r>
              <a:rPr lang="sl-SI" sz="2000" i="1" dirty="0" smtClean="0">
                <a:solidFill>
                  <a:schemeClr val="bg1"/>
                </a:solidFill>
                <a:latin typeface="Calibri"/>
                <a:cs typeface="Calibri"/>
              </a:rPr>
              <a:t>ruščino</a:t>
            </a:r>
            <a:r>
              <a:rPr lang="sl-SI" sz="2000" i="1" dirty="0" smtClean="0">
                <a:solidFill>
                  <a:schemeClr val="bg1"/>
                </a:solidFill>
                <a:latin typeface="Calibri"/>
                <a:cs typeface="Calibri"/>
              </a:rPr>
              <a:t>: </a:t>
            </a:r>
            <a:r>
              <a:rPr lang="sl-SI" sz="2000" i="1" dirty="0" smtClean="0">
                <a:solidFill>
                  <a:schemeClr val="bg1"/>
                </a:solidFill>
                <a:latin typeface="Calibri"/>
                <a:cs typeface="Calibri"/>
              </a:rPr>
              <a:t>mag. Ema Rajh</a:t>
            </a:r>
            <a:r>
              <a:rPr lang="sl-SI" sz="2000" i="1" dirty="0" smtClean="0">
                <a:solidFill>
                  <a:schemeClr val="bg1"/>
                </a:solidFill>
                <a:latin typeface="Calibri"/>
                <a:cs typeface="Calibri"/>
              </a:rPr>
              <a:t>, ZRSŠ</a:t>
            </a:r>
            <a:endParaRPr lang="sl-SI" dirty="0">
              <a:solidFill>
                <a:schemeClr val="bg1"/>
              </a:solidFill>
            </a:endParaRPr>
          </a:p>
          <a:p>
            <a:pPr algn="l"/>
            <a:endParaRPr lang="sl-SI" dirty="0">
              <a:solidFill>
                <a:schemeClr val="bg1"/>
              </a:solidFill>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8" name="Ink 7">
                <a:extLst>
                  <a:ext uri="{FF2B5EF4-FFF2-40B4-BE49-F238E27FC236}">
                    <a16:creationId xmlns:a16="http://schemas.microsoft.com/office/drawing/2014/main" id="{5B0AB6DC-DA0E-DBBD-6AEA-D0736C80A2B7}"/>
                  </a:ext>
                </a:extLst>
              </p14:cNvPr>
              <p14:cNvContentPartPr/>
              <p14:nvPr/>
            </p14:nvContentPartPr>
            <p14:xfrm>
              <a:off x="1579595" y="-498049"/>
              <a:ext cx="360" cy="360"/>
            </p14:xfrm>
          </p:contentPart>
        </mc:Choice>
        <mc:Fallback>
          <p:pic>
            <p:nvPicPr>
              <p:cNvPr id="8" name="Ink 7">
                <a:extLst>
                  <a:ext uri="{FF2B5EF4-FFF2-40B4-BE49-F238E27FC236}">
                    <a16:creationId xmlns:a16="http://schemas.microsoft.com/office/drawing/2014/main" id="{5B0AB6DC-DA0E-DBBD-6AEA-D0736C80A2B7}"/>
                  </a:ext>
                </a:extLst>
              </p:cNvPr>
              <p:cNvPicPr/>
              <p:nvPr/>
            </p:nvPicPr>
            <p:blipFill>
              <a:blip r:embed="rId4"/>
              <a:stretch>
                <a:fillRect/>
              </a:stretch>
            </p:blipFill>
            <p:spPr>
              <a:xfrm>
                <a:off x="1570595" y="-552049"/>
                <a:ext cx="18000" cy="10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9" name="Ink 8">
                <a:extLst>
                  <a:ext uri="{FF2B5EF4-FFF2-40B4-BE49-F238E27FC236}">
                    <a16:creationId xmlns:a16="http://schemas.microsoft.com/office/drawing/2014/main" id="{4A54A5E6-A218-9908-CCA6-21A3D034B9CD}"/>
                  </a:ext>
                </a:extLst>
              </p14:cNvPr>
              <p14:cNvContentPartPr/>
              <p14:nvPr/>
            </p14:nvContentPartPr>
            <p14:xfrm>
              <a:off x="5459315" y="3159688"/>
              <a:ext cx="360" cy="360"/>
            </p14:xfrm>
          </p:contentPart>
        </mc:Choice>
        <mc:Fallback>
          <p:pic>
            <p:nvPicPr>
              <p:cNvPr id="9" name="Ink 8">
                <a:extLst>
                  <a:ext uri="{FF2B5EF4-FFF2-40B4-BE49-F238E27FC236}">
                    <a16:creationId xmlns:a16="http://schemas.microsoft.com/office/drawing/2014/main" id="{4A54A5E6-A218-9908-CCA6-21A3D034B9CD}"/>
                  </a:ext>
                </a:extLst>
              </p:cNvPr>
              <p:cNvPicPr/>
              <p:nvPr/>
            </p:nvPicPr>
            <p:blipFill>
              <a:blip r:embed="rId6"/>
              <a:stretch>
                <a:fillRect/>
              </a:stretch>
            </p:blipFill>
            <p:spPr>
              <a:xfrm>
                <a:off x="5450315" y="3105688"/>
                <a:ext cx="18000" cy="108000"/>
              </a:xfrm>
              <a:prstGeom prst="rect">
                <a:avLst/>
              </a:prstGeom>
            </p:spPr>
          </p:pic>
        </mc:Fallback>
      </mc:AlternateContent>
      <p:cxnSp>
        <p:nvCxnSpPr>
          <p:cNvPr id="14" name="Straight Connector 13">
            <a:extLst>
              <a:ext uri="{FF2B5EF4-FFF2-40B4-BE49-F238E27FC236}">
                <a16:creationId xmlns:a16="http://schemas.microsoft.com/office/drawing/2014/main" id="{A98E24A9-2270-C4DC-F241-4055788FCD18}"/>
              </a:ext>
            </a:extLst>
          </p:cNvPr>
          <p:cNvCxnSpPr>
            <a:cxnSpLocks/>
          </p:cNvCxnSpPr>
          <p:nvPr/>
        </p:nvCxnSpPr>
        <p:spPr>
          <a:xfrm>
            <a:off x="3041073" y="3429000"/>
            <a:ext cx="853012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Označba mesta vsebine 2">
            <a:extLst>
              <a:ext uri="{FF2B5EF4-FFF2-40B4-BE49-F238E27FC236}">
                <a16:creationId xmlns:a16="http://schemas.microsoft.com/office/drawing/2014/main" id="{439BA726-4B91-A9C5-9468-4946C913D362}"/>
              </a:ext>
            </a:extLst>
          </p:cNvPr>
          <p:cNvSpPr txBox="1">
            <a:spLocks/>
          </p:cNvSpPr>
          <p:nvPr/>
        </p:nvSpPr>
        <p:spPr>
          <a:xfrm>
            <a:off x="2944452" y="5980077"/>
            <a:ext cx="3276600" cy="24471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1200" b="1" err="1">
                <a:latin typeface="Calibri"/>
                <a:ea typeface="Calibri"/>
                <a:cs typeface="Calibri"/>
              </a:rPr>
              <a:t>Kurikularna</a:t>
            </a:r>
            <a:r>
              <a:rPr lang="sl-SI" sz="1200" b="1">
                <a:latin typeface="Calibri"/>
                <a:ea typeface="Calibri"/>
                <a:cs typeface="Calibri"/>
              </a:rPr>
              <a:t> prenova – nove poti do znanja (KUP) </a:t>
            </a:r>
          </a:p>
        </p:txBody>
      </p:sp>
      <p:pic>
        <p:nvPicPr>
          <p:cNvPr id="7" name="Slika 6">
            <a:extLst>
              <a:ext uri="{FF2B5EF4-FFF2-40B4-BE49-F238E27FC236}">
                <a16:creationId xmlns:a16="http://schemas.microsoft.com/office/drawing/2014/main" id="{5C0DC66A-B38A-C2FC-C791-9A2AAA99EF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278" y="6378861"/>
            <a:ext cx="1318895" cy="262255"/>
          </a:xfrm>
          <a:prstGeom prst="rect">
            <a:avLst/>
          </a:prstGeom>
          <a:noFill/>
          <a:ln>
            <a:noFill/>
          </a:ln>
        </p:spPr>
      </p:pic>
      <p:pic>
        <p:nvPicPr>
          <p:cNvPr id="10" name="Slika 9">
            <a:extLst>
              <a:ext uri="{FF2B5EF4-FFF2-40B4-BE49-F238E27FC236}">
                <a16:creationId xmlns:a16="http://schemas.microsoft.com/office/drawing/2014/main" id="{C42E3CD0-717E-5967-C305-E593327E9A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0948" y="6425851"/>
            <a:ext cx="2141855" cy="215265"/>
          </a:xfrm>
          <a:prstGeom prst="rect">
            <a:avLst/>
          </a:prstGeom>
        </p:spPr>
      </p:pic>
      <p:pic>
        <p:nvPicPr>
          <p:cNvPr id="11" name="Slika 10">
            <a:extLst>
              <a:ext uri="{FF2B5EF4-FFF2-40B4-BE49-F238E27FC236}">
                <a16:creationId xmlns:a16="http://schemas.microsoft.com/office/drawing/2014/main" id="{968C5B52-6D6C-82FB-BFD0-0B30D2E203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065" y="6391033"/>
            <a:ext cx="562610" cy="285115"/>
          </a:xfrm>
          <a:prstGeom prst="rect">
            <a:avLst/>
          </a:prstGeom>
        </p:spPr>
      </p:pic>
      <p:pic>
        <p:nvPicPr>
          <p:cNvPr id="12" name="Slika 11">
            <a:extLst>
              <a:ext uri="{FF2B5EF4-FFF2-40B4-BE49-F238E27FC236}">
                <a16:creationId xmlns:a16="http://schemas.microsoft.com/office/drawing/2014/main" id="{7E930548-C8B7-5F15-157B-5790A77562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2829" y="6377590"/>
            <a:ext cx="1487805" cy="311785"/>
          </a:xfrm>
          <a:prstGeom prst="rect">
            <a:avLst/>
          </a:prstGeom>
        </p:spPr>
      </p:pic>
    </p:spTree>
    <p:extLst>
      <p:ext uri="{BB962C8B-B14F-4D97-AF65-F5344CB8AC3E}">
        <p14:creationId xmlns:p14="http://schemas.microsoft.com/office/powerpoint/2010/main" val="175090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C06F-F84F-1258-B466-27398F7B9F9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1E77EF0-562F-ACAA-75BA-3C342388C8F2}"/>
              </a:ext>
            </a:extLst>
          </p:cNvPr>
          <p:cNvSpPr>
            <a:spLocks noGrp="1"/>
          </p:cNvSpPr>
          <p:nvPr/>
        </p:nvSpPr>
        <p:spPr>
          <a:xfrm>
            <a:off x="4111424" y="145712"/>
            <a:ext cx="8080576" cy="1378480"/>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defPPr>
              <a:defRPr lang="sl-SI"/>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sl-SI" sz="2400" dirty="0" smtClean="0">
                <a:solidFill>
                  <a:srgbClr val="002060"/>
                </a:solidFill>
                <a:latin typeface="Calibri" panose="020F0502020204030204" pitchFamily="34" charset="0"/>
                <a:cs typeface="Calibri" panose="020F0502020204030204" pitchFamily="34" charset="0"/>
              </a:rPr>
              <a:t>v pripravi je </a:t>
            </a:r>
            <a:r>
              <a:rPr lang="sl-SI" sz="2400" b="1" dirty="0" smtClean="0">
                <a:solidFill>
                  <a:srgbClr val="002060"/>
                </a:solidFill>
                <a:latin typeface="Calibri" panose="020F0502020204030204" pitchFamily="34" charset="0"/>
                <a:cs typeface="Calibri" panose="020F0502020204030204" pitchFamily="34" charset="0"/>
              </a:rPr>
              <a:t>digitalno okolje</a:t>
            </a:r>
            <a:r>
              <a:rPr lang="sl-SI" sz="2400" dirty="0" smtClean="0">
                <a:solidFill>
                  <a:srgbClr val="002060"/>
                </a:solidFill>
                <a:latin typeface="Calibri" panose="020F0502020204030204" pitchFamily="34" charset="0"/>
                <a:cs typeface="Calibri" panose="020F0502020204030204" pitchFamily="34" charset="0"/>
              </a:rPr>
              <a:t>, ki bo omogočalo celovito podporo načrtovanju pouka, </a:t>
            </a:r>
            <a:r>
              <a:rPr lang="sl-SI" sz="2400" b="1" dirty="0" smtClean="0">
                <a:solidFill>
                  <a:srgbClr val="002060"/>
                </a:solidFill>
                <a:latin typeface="Calibri" panose="020F0502020204030204" pitchFamily="34" charset="0"/>
                <a:cs typeface="Calibri" panose="020F0502020204030204" pitchFamily="34" charset="0"/>
              </a:rPr>
              <a:t>avtomatizacijo in optimizacijo</a:t>
            </a:r>
            <a:r>
              <a:rPr lang="sl-SI" sz="2400" dirty="0" smtClean="0">
                <a:solidFill>
                  <a:srgbClr val="002060"/>
                </a:solidFill>
                <a:latin typeface="Calibri" panose="020F0502020204030204" pitchFamily="34" charset="0"/>
                <a:cs typeface="Calibri" panose="020F0502020204030204" pitchFamily="34" charset="0"/>
              </a:rPr>
              <a:t> VIZ procesov in zmanjšanje administrativnega bremena  </a:t>
            </a:r>
            <a:r>
              <a:rPr lang="en-US" sz="2400" dirty="0">
                <a:solidFill>
                  <a:srgbClr val="002060"/>
                </a:solidFill>
                <a:latin typeface="Calibri" panose="020F0502020204030204" pitchFamily="34" charset="0"/>
                <a:cs typeface="Calibri" panose="020F0502020204030204" pitchFamily="34" charset="0"/>
              </a:rPr>
              <a:t/>
            </a:r>
            <a:br>
              <a:rPr lang="en-US" sz="2400" dirty="0">
                <a:solidFill>
                  <a:srgbClr val="002060"/>
                </a:solidFill>
                <a:latin typeface="Calibri" panose="020F0502020204030204" pitchFamily="34" charset="0"/>
                <a:cs typeface="Calibri" panose="020F0502020204030204" pitchFamily="34" charset="0"/>
              </a:rPr>
            </a:br>
            <a:r>
              <a:rPr lang="en-US" sz="2400" b="1" dirty="0">
                <a:solidFill>
                  <a:srgbClr val="002060"/>
                </a:solidFill>
                <a:latin typeface="Calibri" panose="020F0502020204030204" pitchFamily="34" charset="0"/>
                <a:cs typeface="Calibri" panose="020F0502020204030204" pitchFamily="34" charset="0"/>
              </a:rPr>
              <a:t> </a:t>
            </a:r>
            <a:endParaRPr lang="en-US" sz="2400"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F1CAF77-79DC-8F76-2046-B8E20EBA5847}"/>
              </a:ext>
            </a:extLst>
          </p:cNvPr>
          <p:cNvSpPr>
            <a:spLocks noGrp="1"/>
          </p:cNvSpPr>
          <p:nvPr>
            <p:ph sz="half" idx="1"/>
          </p:nvPr>
        </p:nvSpPr>
        <p:spPr>
          <a:xfrm>
            <a:off x="139700" y="333375"/>
            <a:ext cx="2773621" cy="6343872"/>
          </a:xfr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Autofit/>
          </a:bodyPr>
          <a:lstStyle/>
          <a:p>
            <a:pPr marL="0" indent="0">
              <a:buNone/>
            </a:pPr>
            <a:r>
              <a:rPr lang="sl-SI" b="1" dirty="0" smtClean="0">
                <a:solidFill>
                  <a:srgbClr val="002060"/>
                </a:solidFill>
                <a:latin typeface="Calibri" panose="020F0502020204030204" pitchFamily="34" charset="0"/>
                <a:cs typeface="Calibri" panose="020F0502020204030204" pitchFamily="34" charset="0"/>
              </a:rPr>
              <a:t>Izzivi načrtovanja pouka</a:t>
            </a:r>
          </a:p>
          <a:p>
            <a:pPr marL="0" indent="0">
              <a:buNone/>
            </a:pPr>
            <a:endParaRPr lang="sl-SI" sz="2400" dirty="0" smtClean="0">
              <a:latin typeface="Calibri" panose="020F0502020204030204" pitchFamily="34" charset="0"/>
              <a:cs typeface="Calibri" panose="020F0502020204030204" pitchFamily="34" charset="0"/>
            </a:endParaRPr>
          </a:p>
          <a:p>
            <a:pPr marL="342900"/>
            <a:r>
              <a:rPr lang="sl-SI" sz="2200" dirty="0" smtClean="0">
                <a:solidFill>
                  <a:srgbClr val="002060"/>
                </a:solidFill>
                <a:latin typeface="Calibri" panose="020F0502020204030204" pitchFamily="34" charset="0"/>
                <a:cs typeface="Calibri" panose="020F0502020204030204" pitchFamily="34" charset="0"/>
              </a:rPr>
              <a:t>Kompleksnost kurikularnih dokumentov</a:t>
            </a:r>
          </a:p>
          <a:p>
            <a:pPr marL="342900"/>
            <a:r>
              <a:rPr lang="sl-SI" sz="2200" dirty="0" smtClean="0">
                <a:solidFill>
                  <a:srgbClr val="002060"/>
                </a:solidFill>
                <a:latin typeface="Calibri" panose="020F0502020204030204" pitchFamily="34" charset="0"/>
                <a:cs typeface="Calibri" panose="020F0502020204030204" pitchFamily="34" charset="0"/>
              </a:rPr>
              <a:t>Zahtevna priprava pedagoške dokumentacije (priprave na pouk, mrežni diagrami…)</a:t>
            </a:r>
          </a:p>
          <a:p>
            <a:pPr marL="342900"/>
            <a:r>
              <a:rPr lang="sl-SI" sz="2200" dirty="0" smtClean="0">
                <a:solidFill>
                  <a:srgbClr val="002060"/>
                </a:solidFill>
                <a:latin typeface="Calibri" panose="020F0502020204030204" pitchFamily="34" charset="0"/>
                <a:cs typeface="Calibri" panose="020F0502020204030204" pitchFamily="34" charset="0"/>
              </a:rPr>
              <a:t>Časovno potratno iskanje in povezovanje učnih ciljev, standardov</a:t>
            </a:r>
          </a:p>
          <a:p>
            <a:pPr marL="342900"/>
            <a:r>
              <a:rPr lang="sl-SI" sz="2200" dirty="0" smtClean="0">
                <a:solidFill>
                  <a:srgbClr val="002060"/>
                </a:solidFill>
                <a:latin typeface="Calibri" panose="020F0502020204030204" pitchFamily="34" charset="0"/>
                <a:cs typeface="Calibri" panose="020F0502020204030204" pitchFamily="34" charset="0"/>
              </a:rPr>
              <a:t> ...</a:t>
            </a:r>
            <a:endParaRPr lang="sl-SI" sz="2200"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C3FF0A4-CADE-5056-969C-F9D5237C46F1}"/>
              </a:ext>
            </a:extLst>
          </p:cNvPr>
          <p:cNvSpPr txBox="1">
            <a:spLocks/>
          </p:cNvSpPr>
          <p:nvPr/>
        </p:nvSpPr>
        <p:spPr>
          <a:xfrm>
            <a:off x="3217062" y="2770409"/>
            <a:ext cx="8840260" cy="3906838"/>
          </a:xfrm>
          <a:prstGeom prst="rect">
            <a:avLst/>
          </a:prstGeom>
          <a:ln w="19050">
            <a:solidFill>
              <a:srgbClr val="0070C0"/>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l-SI" sz="2300"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 v</a:t>
            </a:r>
            <a:r>
              <a:rPr lang="sl-SI" sz="2300" dirty="0" smtClean="0">
                <a:solidFill>
                  <a:srgbClr val="002060"/>
                </a:solidFill>
                <a:latin typeface="Calibri" panose="020F0502020204030204" pitchFamily="34" charset="0"/>
                <a:cs typeface="Calibri" panose="020F0502020204030204" pitchFamily="34" charset="0"/>
              </a:rPr>
              <a:t>se, kar učitelj/-ica potrebuje, na enem mestu</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 d</a:t>
            </a:r>
            <a:r>
              <a:rPr lang="sl-SI" sz="2300" dirty="0" smtClean="0">
                <a:solidFill>
                  <a:srgbClr val="002060"/>
                </a:solidFill>
                <a:latin typeface="Calibri" panose="020F0502020204030204" pitchFamily="34" charset="0"/>
                <a:cs typeface="Calibri" panose="020F0502020204030204" pitchFamily="34" charset="0"/>
              </a:rPr>
              <a:t>ostop brez prijave za splošne informacije, avtenticiran dostop do </a:t>
            </a:r>
            <a:r>
              <a:rPr lang="sl-SI" sz="2300" b="1" dirty="0" smtClean="0">
                <a:solidFill>
                  <a:srgbClr val="002060"/>
                </a:solidFill>
                <a:latin typeface="Calibri" panose="020F0502020204030204" pitchFamily="34" charset="0"/>
                <a:cs typeface="Calibri" panose="020F0502020204030204" pitchFamily="34" charset="0"/>
              </a:rPr>
              <a:t>naprednih orodij</a:t>
            </a:r>
            <a:r>
              <a:rPr lang="sl-SI" sz="2300" dirty="0" smtClean="0">
                <a:solidFill>
                  <a:srgbClr val="002060"/>
                </a:solidFill>
                <a:latin typeface="Calibri" panose="020F0502020204030204" pitchFamily="34" charset="0"/>
                <a:cs typeface="Calibri" panose="020F0502020204030204" pitchFamily="34" charset="0"/>
              </a:rPr>
              <a:t> za pripravo pedagoške dokumentacije (učne priprave…)</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 n</a:t>
            </a:r>
            <a:r>
              <a:rPr lang="sl-SI" sz="2300" dirty="0" smtClean="0">
                <a:solidFill>
                  <a:srgbClr val="002060"/>
                </a:solidFill>
                <a:latin typeface="Calibri" panose="020F0502020204030204" pitchFamily="34" charset="0"/>
                <a:cs typeface="Calibri" panose="020F0502020204030204" pitchFamily="34" charset="0"/>
              </a:rPr>
              <a:t>apredne AI rešitve:</a:t>
            </a:r>
          </a:p>
          <a:p>
            <a:pPr marL="800100" lvl="2" indent="-342900">
              <a:lnSpc>
                <a:spcPct val="100000"/>
              </a:lnSpc>
              <a:spcBef>
                <a:spcPts val="1000"/>
              </a:spcBef>
              <a:buFontTx/>
              <a:buChar char="-"/>
            </a:pPr>
            <a:r>
              <a:rPr lang="sl-SI" sz="2300" dirty="0" smtClean="0">
                <a:solidFill>
                  <a:srgbClr val="002060"/>
                </a:solidFill>
                <a:latin typeface="Calibri" panose="020F0502020204030204" pitchFamily="34" charset="0"/>
                <a:cs typeface="Calibri" panose="020F0502020204030204" pitchFamily="34" charset="0"/>
              </a:rPr>
              <a:t>za iskanje in povezovanje ciljev in standardov znanja,</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rPr>
              <a:t>- povezovanje tem po horizontali in vertikali,</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rPr>
              <a:t>- načrtovanje pouka po meri učencev/dijakov,</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rPr>
              <a:t>- uporaba didaktičnih priporočil z osredotočenostjo na aktivno </a:t>
            </a:r>
            <a:br>
              <a:rPr lang="sl-SI" sz="2300" dirty="0" smtClean="0">
                <a:solidFill>
                  <a:srgbClr val="002060"/>
                </a:solidFill>
                <a:latin typeface="Calibri" panose="020F0502020204030204" pitchFamily="34" charset="0"/>
                <a:cs typeface="Calibri" panose="020F0502020204030204" pitchFamily="34" charset="0"/>
              </a:rPr>
            </a:br>
            <a:r>
              <a:rPr lang="sl-SI" sz="2300" dirty="0" smtClean="0">
                <a:solidFill>
                  <a:srgbClr val="002060"/>
                </a:solidFill>
                <a:latin typeface="Calibri" panose="020F0502020204030204" pitchFamily="34" charset="0"/>
                <a:cs typeface="Calibri" panose="020F0502020204030204" pitchFamily="34" charset="0"/>
              </a:rPr>
              <a:t>  vlogo učenca/-ke.</a:t>
            </a:r>
            <a:endParaRPr lang="sl-SI" sz="900" dirty="0" smtClean="0">
              <a:solidFill>
                <a:srgbClr val="002060"/>
              </a:solidFill>
              <a:latin typeface="Calibri" panose="020F0502020204030204" pitchFamily="34" charset="0"/>
              <a:cs typeface="Calibri" panose="020F0502020204030204" pitchFamily="34" charset="0"/>
            </a:endParaRPr>
          </a:p>
          <a:p>
            <a:pPr marL="0" lvl="1" indent="0">
              <a:lnSpc>
                <a:spcPct val="100000"/>
              </a:lnSpc>
              <a:spcBef>
                <a:spcPts val="1000"/>
              </a:spcBef>
              <a:buNone/>
            </a:pPr>
            <a:r>
              <a:rPr lang="sl-SI" sz="2700"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sl-SI" sz="2300" b="1"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osredotočenost </a:t>
            </a:r>
            <a:r>
              <a:rPr lang="sl-SI" sz="2300"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na pedagoško delo…</a:t>
            </a:r>
            <a:endParaRPr lang="sl-SI" sz="2300" dirty="0">
              <a:solidFill>
                <a:srgbClr val="002060"/>
              </a:solidFill>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F25500E9-7060-944C-331F-3A9271203F0A}"/>
              </a:ext>
            </a:extLst>
          </p:cNvPr>
          <p:cNvSpPr/>
          <p:nvPr/>
        </p:nvSpPr>
        <p:spPr>
          <a:xfrm>
            <a:off x="3070218" y="145712"/>
            <a:ext cx="1041206" cy="10031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2B606CDC-88D9-FB96-09BE-5E98A038BA50}"/>
              </a:ext>
            </a:extLst>
          </p:cNvPr>
          <p:cNvSpPr/>
          <p:nvPr/>
        </p:nvSpPr>
        <p:spPr>
          <a:xfrm>
            <a:off x="5737391" y="1230203"/>
            <a:ext cx="4374413" cy="14396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1" dirty="0">
                <a:latin typeface="Calibri" panose="020F0502020204030204" pitchFamily="34" charset="0"/>
                <a:cs typeface="Calibri" panose="020F0502020204030204" pitchFamily="34" charset="0"/>
              </a:rPr>
              <a:t>PLATON AI</a:t>
            </a:r>
          </a:p>
        </p:txBody>
      </p:sp>
    </p:spTree>
    <p:extLst>
      <p:ext uri="{BB962C8B-B14F-4D97-AF65-F5344CB8AC3E}">
        <p14:creationId xmlns:p14="http://schemas.microsoft.com/office/powerpoint/2010/main" val="16672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tkotnik 4"/>
          <p:cNvSpPr/>
          <p:nvPr/>
        </p:nvSpPr>
        <p:spPr>
          <a:xfrm>
            <a:off x="233916" y="1499191"/>
            <a:ext cx="7814931" cy="4752753"/>
          </a:xfrm>
          <a:prstGeom prst="homePlate">
            <a:avLst>
              <a:gd name="adj" fmla="val 417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2060"/>
              </a:solidFill>
            </a:endParaRPr>
          </a:p>
        </p:txBody>
      </p:sp>
      <p:sp>
        <p:nvSpPr>
          <p:cNvPr id="2" name="Title 1">
            <a:extLst>
              <a:ext uri="{FF2B5EF4-FFF2-40B4-BE49-F238E27FC236}">
                <a16:creationId xmlns:a16="http://schemas.microsoft.com/office/drawing/2014/main" id="{19418701-134B-5C32-6A0D-EA7266C6E0CB}"/>
              </a:ext>
            </a:extLst>
          </p:cNvPr>
          <p:cNvSpPr>
            <a:spLocks noGrp="1"/>
          </p:cNvSpPr>
          <p:nvPr>
            <p:ph type="title"/>
          </p:nvPr>
        </p:nvSpPr>
        <p:spPr/>
        <p:txBody>
          <a:bodyPr/>
          <a:lstStyle/>
          <a:p>
            <a:pPr algn="ctr"/>
            <a:r>
              <a:rPr lang="sl-SI" sz="3200" b="1" dirty="0" smtClean="0">
                <a:solidFill>
                  <a:srgbClr val="002060"/>
                </a:solidFill>
                <a:latin typeface="Calibri" panose="020F0502020204030204" pitchFamily="34" charset="0"/>
                <a:cs typeface="Calibri" panose="020F0502020204030204" pitchFamily="34" charset="0"/>
              </a:rPr>
              <a:t>Projekt Kurikularna prenova – nove poti do znanja – </a:t>
            </a:r>
            <a:br>
              <a:rPr lang="sl-SI" sz="3200" b="1" dirty="0" smtClean="0">
                <a:solidFill>
                  <a:srgbClr val="002060"/>
                </a:solidFill>
                <a:latin typeface="Calibri" panose="020F0502020204030204" pitchFamily="34" charset="0"/>
                <a:cs typeface="Calibri" panose="020F0502020204030204" pitchFamily="34" charset="0"/>
              </a:rPr>
            </a:br>
            <a:r>
              <a:rPr lang="sl-SI" sz="3200" b="1" dirty="0" smtClean="0">
                <a:solidFill>
                  <a:srgbClr val="002060"/>
                </a:solidFill>
                <a:latin typeface="Calibri" panose="020F0502020204030204" pitchFamily="34" charset="0"/>
                <a:cs typeface="Calibri" panose="020F0502020204030204" pitchFamily="34" charset="0"/>
              </a:rPr>
              <a:t>KUP (1. 8. 2025 – 31. 8. 2029)</a:t>
            </a:r>
          </a:p>
          <a:p>
            <a:endParaRPr lang="sl-SI" sz="3700" dirty="0">
              <a:solidFill>
                <a:schemeClr val="accent4">
                  <a:lumMod val="49000"/>
                </a:schemeClr>
              </a:solidFill>
            </a:endParaRPr>
          </a:p>
        </p:txBody>
      </p:sp>
      <p:sp>
        <p:nvSpPr>
          <p:cNvPr id="3" name="Content Placeholder 2">
            <a:extLst>
              <a:ext uri="{FF2B5EF4-FFF2-40B4-BE49-F238E27FC236}">
                <a16:creationId xmlns:a16="http://schemas.microsoft.com/office/drawing/2014/main" id="{91BF5D76-4EB1-CD1B-36C7-CE27DA998515}"/>
              </a:ext>
            </a:extLst>
          </p:cNvPr>
          <p:cNvSpPr>
            <a:spLocks noGrp="1"/>
          </p:cNvSpPr>
          <p:nvPr>
            <p:ph idx="1"/>
          </p:nvPr>
        </p:nvSpPr>
        <p:spPr>
          <a:xfrm>
            <a:off x="269455" y="1519855"/>
            <a:ext cx="6839577" cy="5040433"/>
          </a:xfrm>
        </p:spPr>
        <p:txBody>
          <a:bodyPr vert="horz" lIns="91440" tIns="45720" rIns="91440" bIns="45720" rtlCol="0" anchor="t">
            <a:normAutofit fontScale="85000" lnSpcReduction="20000"/>
          </a:bodyPr>
          <a:lstStyle/>
          <a:p>
            <a:pPr>
              <a:buNone/>
            </a:pPr>
            <a:r>
              <a:rPr lang="sl-SI" b="1" dirty="0" smtClean="0">
                <a:solidFill>
                  <a:schemeClr val="bg1"/>
                </a:solidFill>
                <a:latin typeface="Calibri" panose="020F0502020204030204" pitchFamily="34" charset="0"/>
                <a:ea typeface="+mn-lt"/>
                <a:cs typeface="Calibri" panose="020F0502020204030204" pitchFamily="34" charset="0"/>
              </a:rPr>
              <a:t>CILJI projekta KUP </a:t>
            </a:r>
            <a:r>
              <a:rPr lang="sl-SI" b="1" dirty="0" smtClean="0">
                <a:solidFill>
                  <a:schemeClr val="bg1"/>
                </a:solidFill>
                <a:latin typeface="Calibri" panose="020F0502020204030204" pitchFamily="34" charset="0"/>
                <a:ea typeface="+mn-lt"/>
                <a:cs typeface="Calibri" panose="020F0502020204030204" pitchFamily="34" charset="0"/>
                <a:sym typeface="Wingdings" panose="05000000000000000000" pitchFamily="2" charset="2"/>
              </a:rPr>
              <a:t></a:t>
            </a:r>
            <a:r>
              <a:rPr lang="sl-SI" b="1" dirty="0" smtClean="0">
                <a:solidFill>
                  <a:schemeClr val="bg1"/>
                </a:solidFill>
                <a:latin typeface="Calibri" panose="020F0502020204030204" pitchFamily="34" charset="0"/>
                <a:ea typeface="+mn-lt"/>
                <a:cs typeface="Calibri" panose="020F0502020204030204" pitchFamily="34" charset="0"/>
              </a:rPr>
              <a:t> usposabljanja za:</a:t>
            </a:r>
            <a:endParaRPr lang="sl-SI" dirty="0" smtClean="0">
              <a:solidFill>
                <a:schemeClr val="bg1"/>
              </a:solidFill>
              <a:latin typeface="Calibri" panose="020F0502020204030204" pitchFamily="34" charset="0"/>
              <a:ea typeface="+mn-lt"/>
              <a:cs typeface="Calibri" panose="020F0502020204030204" pitchFamily="34" charset="0"/>
            </a:endParaRPr>
          </a:p>
          <a:p>
            <a:pPr>
              <a:buNone/>
            </a:pPr>
            <a:endParaRPr lang="sl-SI" b="1" dirty="0" smtClean="0">
              <a:solidFill>
                <a:schemeClr val="bg1"/>
              </a:solidFill>
              <a:latin typeface="Calibri" panose="020F0502020204030204" pitchFamily="34" charset="0"/>
              <a:ea typeface="+mn-lt"/>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strokovne delavke/-ce VIZ za uvajanje novih UN/Katalogov znanj/Kurikuluma za vrtce </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ravnatelje/-ice za pedagoško vodenje ob uvajanju kurikularnih sprememb</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srednje vodje (vodje strokovnih aktivov na VIZ) za učinkovito uvajanje kurikulranih sprememb na ravni VIZ</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svetovalne delavke/-ce za učinkovit sodelovalno-svetovalni odnos  s strokovnimi delavci/-kami in vodstvu VIZ pri uvajanju prenovljenih kurikularnih dokumentov </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usklajevanje izvajalcev usposabljanj v okviru KUP</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Izvajalce/-ke (multiplikatorje/-ke) za uvajanje novega kurikuluma za vrtce in UN/Kataloga znanj</a:t>
            </a:r>
            <a:endParaRPr lang="sl-SI" sz="2300" dirty="0" smtClean="0">
              <a:solidFill>
                <a:schemeClr val="bg1"/>
              </a:solidFill>
              <a:latin typeface="Calibri" panose="020F0502020204030204" pitchFamily="34" charset="0"/>
              <a:cs typeface="Calibri" panose="020F0502020204030204" pitchFamily="34" charset="0"/>
            </a:endParaRPr>
          </a:p>
          <a:p>
            <a:pPr>
              <a:buFont typeface="Arial"/>
            </a:pPr>
            <a:r>
              <a:rPr lang="sl-SI" sz="2300" dirty="0" smtClean="0">
                <a:solidFill>
                  <a:schemeClr val="bg1"/>
                </a:solidFill>
                <a:latin typeface="Calibri" panose="020F0502020204030204" pitchFamily="34" charset="0"/>
                <a:ea typeface="+mn-lt"/>
                <a:cs typeface="Calibri" panose="020F0502020204030204" pitchFamily="34" charset="0"/>
              </a:rPr>
              <a:t>strokovne delavke/-ce VIZ za uporabo spletne platforme </a:t>
            </a:r>
            <a:br>
              <a:rPr lang="sl-SI" sz="2300" dirty="0" smtClean="0">
                <a:solidFill>
                  <a:schemeClr val="bg1"/>
                </a:solidFill>
                <a:latin typeface="Calibri" panose="020F0502020204030204" pitchFamily="34" charset="0"/>
                <a:ea typeface="+mn-lt"/>
                <a:cs typeface="Calibri" panose="020F0502020204030204" pitchFamily="34" charset="0"/>
              </a:rPr>
            </a:br>
            <a:r>
              <a:rPr lang="sl-SI" sz="2300" dirty="0" smtClean="0">
                <a:solidFill>
                  <a:schemeClr val="bg1"/>
                </a:solidFill>
                <a:latin typeface="Calibri" panose="020F0502020204030204" pitchFamily="34" charset="0"/>
                <a:ea typeface="+mn-lt"/>
                <a:cs typeface="Calibri" panose="020F0502020204030204" pitchFamily="34" charset="0"/>
              </a:rPr>
              <a:t>PLATON  za UN/Kataloge znanj...</a:t>
            </a:r>
            <a:endParaRPr lang="sl-SI" sz="2300" dirty="0" smtClean="0">
              <a:solidFill>
                <a:schemeClr val="bg1"/>
              </a:solidFill>
              <a:latin typeface="Calibri" panose="020F0502020204030204" pitchFamily="34" charset="0"/>
              <a:cs typeface="Calibri" panose="020F0502020204030204" pitchFamily="34" charset="0"/>
            </a:endParaRPr>
          </a:p>
          <a:p>
            <a:pPr marL="0" indent="0">
              <a:buNone/>
            </a:pPr>
            <a:endParaRPr lang="sl-SI" dirty="0">
              <a:solidFill>
                <a:srgbClr val="002060"/>
              </a:solidFill>
              <a:latin typeface="Calibri" panose="020F0502020204030204" pitchFamily="34" charset="0"/>
              <a:cs typeface="Calibri" panose="020F0502020204030204" pitchFamily="34" charset="0"/>
            </a:endParaRPr>
          </a:p>
        </p:txBody>
      </p:sp>
      <p:sp>
        <p:nvSpPr>
          <p:cNvPr id="4" name="PoljeZBesedilom 3">
            <a:extLst>
              <a:ext uri="{FF2B5EF4-FFF2-40B4-BE49-F238E27FC236}">
                <a16:creationId xmlns:a16="http://schemas.microsoft.com/office/drawing/2014/main" id="{DB2E2A45-3C3C-ECF0-83BE-6D5AE7B97E4D}"/>
              </a:ext>
            </a:extLst>
          </p:cNvPr>
          <p:cNvSpPr txBox="1"/>
          <p:nvPr/>
        </p:nvSpPr>
        <p:spPr>
          <a:xfrm>
            <a:off x="8084386" y="1683205"/>
            <a:ext cx="472774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b="1" dirty="0">
                <a:solidFill>
                  <a:srgbClr val="002060"/>
                </a:solidFill>
                <a:latin typeface="Calibri"/>
                <a:cs typeface="Calibri"/>
              </a:rPr>
              <a:t>Skupne teme:</a:t>
            </a:r>
          </a:p>
          <a:p>
            <a:endParaRPr lang="sl-SI" sz="2100" dirty="0">
              <a:solidFill>
                <a:srgbClr val="002060"/>
              </a:solidFill>
              <a:latin typeface="Calibri"/>
              <a:cs typeface="Calibri"/>
            </a:endParaRPr>
          </a:p>
          <a:p>
            <a:pPr marL="173355" indent="-173355">
              <a:buFont typeface="Arial"/>
              <a:buChar char="•"/>
            </a:pPr>
            <a:r>
              <a:rPr lang="sl-SI" sz="2100" dirty="0">
                <a:solidFill>
                  <a:srgbClr val="002060"/>
                </a:solidFill>
                <a:latin typeface="Calibri"/>
                <a:cs typeface="Calibri"/>
              </a:rPr>
              <a:t>integracija skupnih ciljev </a:t>
            </a:r>
            <a:endParaRPr lang="sl-SI" sz="2100" dirty="0">
              <a:solidFill>
                <a:srgbClr val="002060"/>
              </a:solidFill>
              <a:latin typeface="Calibri"/>
              <a:ea typeface="Calibri"/>
              <a:cs typeface="Calibri"/>
            </a:endParaRPr>
          </a:p>
          <a:p>
            <a:pPr marL="173355" indent="-173355">
              <a:buFont typeface="Arial"/>
              <a:buChar char="•"/>
            </a:pPr>
            <a:r>
              <a:rPr lang="sl-SI" sz="2100" dirty="0">
                <a:solidFill>
                  <a:srgbClr val="002060"/>
                </a:solidFill>
                <a:latin typeface="Calibri"/>
                <a:cs typeface="Calibri"/>
              </a:rPr>
              <a:t>individualizacija in diferenciacija </a:t>
            </a:r>
            <a:endParaRPr lang="sl-SI" sz="2100" dirty="0">
              <a:solidFill>
                <a:srgbClr val="002060"/>
              </a:solidFill>
              <a:latin typeface="Calibri"/>
              <a:ea typeface="Calibri"/>
              <a:cs typeface="Calibri"/>
            </a:endParaRPr>
          </a:p>
          <a:p>
            <a:pPr marL="173355" indent="-173355">
              <a:buFont typeface="Arial"/>
              <a:buChar char="•"/>
            </a:pPr>
            <a:r>
              <a:rPr lang="sl-SI" sz="2100" dirty="0" smtClean="0">
                <a:solidFill>
                  <a:srgbClr val="002060"/>
                </a:solidFill>
                <a:latin typeface="Calibri"/>
                <a:cs typeface="Calibri"/>
              </a:rPr>
              <a:t>preverjanje </a:t>
            </a:r>
            <a:r>
              <a:rPr lang="sl-SI" sz="2100" dirty="0">
                <a:solidFill>
                  <a:srgbClr val="002060"/>
                </a:solidFill>
                <a:latin typeface="Calibri"/>
                <a:cs typeface="Calibri"/>
              </a:rPr>
              <a:t>in ocenjevanje znanja </a:t>
            </a:r>
          </a:p>
          <a:p>
            <a:pPr marL="173355" indent="-173355">
              <a:buFont typeface="Arial"/>
              <a:buChar char="•"/>
            </a:pPr>
            <a:r>
              <a:rPr lang="sl-SI" sz="2100" dirty="0" smtClean="0">
                <a:solidFill>
                  <a:srgbClr val="002060"/>
                </a:solidFill>
                <a:latin typeface="Calibri"/>
                <a:cs typeface="Calibri"/>
              </a:rPr>
              <a:t>horizontalno </a:t>
            </a:r>
            <a:r>
              <a:rPr lang="sl-SI" sz="2100" dirty="0">
                <a:solidFill>
                  <a:srgbClr val="002060"/>
                </a:solidFill>
                <a:latin typeface="Calibri"/>
                <a:cs typeface="Calibri"/>
              </a:rPr>
              <a:t>in vertikalno </a:t>
            </a:r>
            <a:r>
              <a:rPr lang="sl-SI" sz="2100" dirty="0" smtClean="0">
                <a:solidFill>
                  <a:srgbClr val="002060"/>
                </a:solidFill>
                <a:latin typeface="Calibri"/>
                <a:cs typeface="Calibri"/>
              </a:rPr>
              <a:t/>
            </a:r>
            <a:br>
              <a:rPr lang="sl-SI" sz="2100" dirty="0" smtClean="0">
                <a:solidFill>
                  <a:srgbClr val="002060"/>
                </a:solidFill>
                <a:latin typeface="Calibri"/>
                <a:cs typeface="Calibri"/>
              </a:rPr>
            </a:br>
            <a:r>
              <a:rPr lang="sl-SI" sz="2100" dirty="0" smtClean="0">
                <a:solidFill>
                  <a:srgbClr val="002060"/>
                </a:solidFill>
                <a:latin typeface="Calibri"/>
                <a:cs typeface="Calibri"/>
              </a:rPr>
              <a:t>(</a:t>
            </a:r>
            <a:r>
              <a:rPr lang="sl-SI" sz="2100" dirty="0">
                <a:solidFill>
                  <a:srgbClr val="002060"/>
                </a:solidFill>
                <a:latin typeface="Calibri"/>
                <a:cs typeface="Calibri"/>
              </a:rPr>
              <a:t>med predmetno) povezovanje</a:t>
            </a:r>
            <a:endParaRPr lang="sl-SI" sz="2100" dirty="0">
              <a:solidFill>
                <a:srgbClr val="002060"/>
              </a:solidFill>
              <a:latin typeface="Calibri"/>
              <a:ea typeface="Calibri"/>
              <a:cs typeface="Calibri"/>
            </a:endParaRPr>
          </a:p>
          <a:p>
            <a:pPr marL="173355" indent="-173355">
              <a:buFont typeface="Arial"/>
              <a:buChar char="•"/>
            </a:pPr>
            <a:r>
              <a:rPr lang="sl-SI" sz="2100" dirty="0" smtClean="0">
                <a:solidFill>
                  <a:srgbClr val="002060"/>
                </a:solidFill>
                <a:latin typeface="Calibri"/>
                <a:ea typeface="Calibri"/>
                <a:cs typeface="Calibri"/>
              </a:rPr>
              <a:t>...</a:t>
            </a:r>
          </a:p>
          <a:p>
            <a:pPr marL="173355" indent="-173355">
              <a:buFont typeface="Arial"/>
              <a:buChar char="•"/>
            </a:pPr>
            <a:endParaRPr lang="sl-SI" sz="2100" dirty="0">
              <a:solidFill>
                <a:srgbClr val="002060"/>
              </a:solidFill>
              <a:latin typeface="Calibri"/>
              <a:ea typeface="Calibri"/>
              <a:cs typeface="Calibri"/>
            </a:endParaRPr>
          </a:p>
          <a:p>
            <a:r>
              <a:rPr lang="sl-SI" sz="2400" b="1" dirty="0" smtClean="0">
                <a:solidFill>
                  <a:srgbClr val="002060"/>
                </a:solidFill>
                <a:latin typeface="Calibri"/>
                <a:cs typeface="Calibri"/>
              </a:rPr>
              <a:t>Kurikularno-</a:t>
            </a:r>
            <a:br>
              <a:rPr lang="sl-SI" sz="2400" b="1" dirty="0" smtClean="0">
                <a:solidFill>
                  <a:srgbClr val="002060"/>
                </a:solidFill>
                <a:latin typeface="Calibri"/>
                <a:cs typeface="Calibri"/>
              </a:rPr>
            </a:br>
            <a:r>
              <a:rPr lang="sl-SI" sz="2400" b="1" dirty="0" smtClean="0">
                <a:solidFill>
                  <a:srgbClr val="002060"/>
                </a:solidFill>
                <a:latin typeface="Calibri"/>
                <a:cs typeface="Calibri"/>
              </a:rPr>
              <a:t>predmetne/področne teme… </a:t>
            </a:r>
            <a:endParaRPr lang="sl-SI" sz="2400" b="1" dirty="0">
              <a:solidFill>
                <a:srgbClr val="002060"/>
              </a:solidFill>
              <a:latin typeface="Calibri"/>
              <a:cs typeface="Calibri"/>
            </a:endParaRPr>
          </a:p>
        </p:txBody>
      </p:sp>
    </p:spTree>
    <p:extLst>
      <p:ext uri="{BB962C8B-B14F-4D97-AF65-F5344CB8AC3E}">
        <p14:creationId xmlns:p14="http://schemas.microsoft.com/office/powerpoint/2010/main" val="1475121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4404BD6-A4DA-8825-B28C-5FFBEC486293}"/>
              </a:ext>
            </a:extLst>
          </p:cNvPr>
          <p:cNvSpPr>
            <a:spLocks noGrp="1"/>
          </p:cNvSpPr>
          <p:nvPr>
            <p:ph idx="1"/>
          </p:nvPr>
        </p:nvSpPr>
        <p:spPr>
          <a:xfrm>
            <a:off x="261508" y="437886"/>
            <a:ext cx="11742650" cy="4715365"/>
          </a:xfrm>
          <a:ln w="3175">
            <a:solidFill>
              <a:srgbClr val="002060"/>
            </a:solidFill>
          </a:ln>
        </p:spPr>
        <p:txBody>
          <a:bodyPr vert="horz" lIns="91440" tIns="45720" rIns="91440" bIns="45720" rtlCol="0" anchor="t">
            <a:normAutofit/>
          </a:bodyPr>
          <a:lstStyle/>
          <a:p>
            <a:pPr marL="0" indent="0">
              <a:buNone/>
            </a:pPr>
            <a:r>
              <a:rPr lang="sl-SI" b="1" dirty="0" smtClean="0">
                <a:solidFill>
                  <a:srgbClr val="002060"/>
                </a:solidFill>
                <a:latin typeface="Calibri" panose="020F0502020204030204" pitchFamily="34" charset="0"/>
                <a:cs typeface="Calibri" panose="020F0502020204030204" pitchFamily="34" charset="0"/>
                <a:sym typeface="Wingdings" panose="05000000000000000000" pitchFamily="2" charset="2"/>
              </a:rPr>
              <a:t> 40</a:t>
            </a:r>
            <a:r>
              <a:rPr lang="sl-SI" sz="2300" b="1" dirty="0" smtClean="0">
                <a:solidFill>
                  <a:srgbClr val="002060"/>
                </a:solidFill>
                <a:latin typeface="Calibri" panose="020F0502020204030204" pitchFamily="34" charset="0"/>
                <a:ea typeface="+mn-lt"/>
                <a:cs typeface="Calibri" panose="020F0502020204030204" pitchFamily="34" charset="0"/>
              </a:rPr>
              <a:t> </a:t>
            </a:r>
            <a:r>
              <a:rPr lang="sl-SI" sz="2300" b="1" dirty="0">
                <a:solidFill>
                  <a:srgbClr val="002060"/>
                </a:solidFill>
                <a:latin typeface="Calibri" panose="020F0502020204030204" pitchFamily="34" charset="0"/>
                <a:ea typeface="+mn-lt"/>
                <a:cs typeface="Calibri" panose="020F0502020204030204" pitchFamily="34" charset="0"/>
              </a:rPr>
              <a:t>ur (5 dni)</a:t>
            </a:r>
            <a:r>
              <a:rPr lang="sl-SI" sz="2300" dirty="0">
                <a:solidFill>
                  <a:srgbClr val="002060"/>
                </a:solidFill>
                <a:latin typeface="Calibri" panose="020F0502020204030204" pitchFamily="34" charset="0"/>
                <a:ea typeface="+mn-lt"/>
                <a:cs typeface="Calibri" panose="020F0502020204030204" pitchFamily="34" charset="0"/>
              </a:rPr>
              <a:t> usposabljanj za </a:t>
            </a:r>
            <a:r>
              <a:rPr lang="sl-SI" sz="2300" b="1" dirty="0">
                <a:solidFill>
                  <a:srgbClr val="002060"/>
                </a:solidFill>
                <a:latin typeface="Calibri" panose="020F0502020204030204" pitchFamily="34" charset="0"/>
                <a:ea typeface="+mn-lt"/>
                <a:cs typeface="Calibri" panose="020F0502020204030204" pitchFamily="34" charset="0"/>
              </a:rPr>
              <a:t>uvajanje UN za posamezni UN/KZ za predmet/področje:</a:t>
            </a:r>
            <a:endParaRPr lang="sl-SI" sz="2300" b="1" dirty="0">
              <a:solidFill>
                <a:srgbClr val="002060"/>
              </a:solidFill>
              <a:latin typeface="Calibri" panose="020F0502020204030204" pitchFamily="34" charset="0"/>
              <a:cs typeface="Calibri" panose="020F0502020204030204" pitchFamily="34" charset="0"/>
            </a:endParaRPr>
          </a:p>
          <a:p>
            <a:pPr marL="0" indent="0">
              <a:buNone/>
            </a:pPr>
            <a:endParaRPr lang="sl-SI" u="sng" dirty="0">
              <a:solidFill>
                <a:srgbClr val="002060"/>
              </a:solidFill>
              <a:latin typeface="Calibri" panose="020F0502020204030204" pitchFamily="34" charset="0"/>
              <a:ea typeface="+mn-lt"/>
              <a:cs typeface="Calibri" panose="020F0502020204030204" pitchFamily="34" charset="0"/>
            </a:endParaRPr>
          </a:p>
          <a:p>
            <a:r>
              <a:rPr lang="sl-SI" sz="2300" b="1" dirty="0">
                <a:solidFill>
                  <a:srgbClr val="002060"/>
                </a:solidFill>
                <a:latin typeface="Calibri" panose="020F0502020204030204" pitchFamily="34" charset="0"/>
                <a:ea typeface="+mn-lt"/>
                <a:cs typeface="Calibri" panose="020F0502020204030204" pitchFamily="34" charset="0"/>
              </a:rPr>
              <a:t>1. </a:t>
            </a:r>
            <a:r>
              <a:rPr lang="sl-SI" sz="2300" b="1" dirty="0" smtClean="0">
                <a:solidFill>
                  <a:srgbClr val="002060"/>
                </a:solidFill>
                <a:latin typeface="Calibri" panose="020F0502020204030204" pitchFamily="34" charset="0"/>
                <a:ea typeface="+mn-lt"/>
                <a:cs typeface="Calibri" panose="020F0502020204030204" pitchFamily="34" charset="0"/>
              </a:rPr>
              <a:t>dan -  </a:t>
            </a:r>
            <a:r>
              <a:rPr lang="sl-SI" sz="2300" b="1" dirty="0">
                <a:solidFill>
                  <a:srgbClr val="002060"/>
                </a:solidFill>
                <a:latin typeface="Calibri" panose="020F0502020204030204" pitchFamily="34" charset="0"/>
                <a:ea typeface="+mn-lt"/>
                <a:cs typeface="Calibri" panose="020F0502020204030204" pitchFamily="34" charset="0"/>
              </a:rPr>
              <a:t>8 ur v živo: avgust 2025</a:t>
            </a:r>
            <a:endParaRPr lang="sl-SI" sz="2300" dirty="0">
              <a:solidFill>
                <a:srgbClr val="002060"/>
              </a:solidFill>
              <a:latin typeface="Calibri" panose="020F0502020204030204" pitchFamily="34" charset="0"/>
              <a:cs typeface="Calibri" panose="020F0502020204030204" pitchFamily="34" charset="0"/>
            </a:endParaRPr>
          </a:p>
          <a:p>
            <a:r>
              <a:rPr lang="sl-SI" sz="2300" b="1" dirty="0">
                <a:solidFill>
                  <a:srgbClr val="002060"/>
                </a:solidFill>
                <a:latin typeface="Calibri" panose="020F0502020204030204" pitchFamily="34" charset="0"/>
                <a:ea typeface="+mn-lt"/>
                <a:cs typeface="Calibri" panose="020F0502020204030204" pitchFamily="34" charset="0"/>
              </a:rPr>
              <a:t>2. </a:t>
            </a:r>
            <a:r>
              <a:rPr lang="sl-SI" sz="2300" b="1" dirty="0" smtClean="0">
                <a:solidFill>
                  <a:srgbClr val="002060"/>
                </a:solidFill>
                <a:latin typeface="Calibri" panose="020F0502020204030204" pitchFamily="34" charset="0"/>
                <a:ea typeface="+mn-lt"/>
                <a:cs typeface="Calibri" panose="020F0502020204030204" pitchFamily="34" charset="0"/>
              </a:rPr>
              <a:t>dan -  </a:t>
            </a:r>
            <a:r>
              <a:rPr lang="sl-SI" sz="2300" b="1" dirty="0">
                <a:solidFill>
                  <a:srgbClr val="002060"/>
                </a:solidFill>
                <a:latin typeface="Calibri" panose="020F0502020204030204" pitchFamily="34" charset="0"/>
                <a:ea typeface="+mn-lt"/>
                <a:cs typeface="Calibri" panose="020F0502020204030204" pitchFamily="34" charset="0"/>
              </a:rPr>
              <a:t>8 ur (4 + 4) : januar – maj 2026</a:t>
            </a:r>
            <a:r>
              <a:rPr lang="sl-SI" b="1" dirty="0">
                <a:solidFill>
                  <a:srgbClr val="002060"/>
                </a:solidFill>
                <a:latin typeface="Calibri" panose="020F0502020204030204" pitchFamily="34" charset="0"/>
                <a:ea typeface="+mn-lt"/>
                <a:cs typeface="Calibri" panose="020F0502020204030204" pitchFamily="34" charset="0"/>
              </a:rPr>
              <a:t> </a:t>
            </a:r>
            <a:endParaRPr lang="sl-SI" sz="1300" dirty="0">
              <a:solidFill>
                <a:srgbClr val="002060"/>
              </a:solidFill>
              <a:latin typeface="Calibri" panose="020F0502020204030204" pitchFamily="34" charset="0"/>
              <a:ea typeface="+mn-lt"/>
              <a:cs typeface="Calibri" panose="020F0502020204030204" pitchFamily="34" charset="0"/>
            </a:endParaRPr>
          </a:p>
          <a:p>
            <a:r>
              <a:rPr lang="sl-SI" sz="2300" b="1" dirty="0">
                <a:solidFill>
                  <a:srgbClr val="002060"/>
                </a:solidFill>
                <a:latin typeface="Calibri" panose="020F0502020204030204" pitchFamily="34" charset="0"/>
                <a:ea typeface="+mn-lt"/>
                <a:cs typeface="Calibri" panose="020F0502020204030204" pitchFamily="34" charset="0"/>
              </a:rPr>
              <a:t>3. </a:t>
            </a:r>
            <a:r>
              <a:rPr lang="sl-SI" sz="2300" b="1" dirty="0" smtClean="0">
                <a:solidFill>
                  <a:srgbClr val="002060"/>
                </a:solidFill>
                <a:latin typeface="Calibri" panose="020F0502020204030204" pitchFamily="34" charset="0"/>
                <a:ea typeface="+mn-lt"/>
                <a:cs typeface="Calibri" panose="020F0502020204030204" pitchFamily="34" charset="0"/>
              </a:rPr>
              <a:t>dan -</a:t>
            </a:r>
            <a:r>
              <a:rPr lang="sl-SI" sz="2300" b="1" dirty="0">
                <a:solidFill>
                  <a:srgbClr val="002060"/>
                </a:solidFill>
                <a:latin typeface="Calibri" panose="020F0502020204030204" pitchFamily="34" charset="0"/>
                <a:ea typeface="+mn-lt"/>
                <a:cs typeface="Calibri" panose="020F0502020204030204" pitchFamily="34" charset="0"/>
              </a:rPr>
              <a:t>  8 ur : avgust 2026</a:t>
            </a:r>
            <a:r>
              <a:rPr lang="sl-SI" b="1" dirty="0">
                <a:solidFill>
                  <a:srgbClr val="002060"/>
                </a:solidFill>
                <a:latin typeface="Calibri" panose="020F0502020204030204" pitchFamily="34" charset="0"/>
                <a:ea typeface="+mn-lt"/>
                <a:cs typeface="Calibri" panose="020F0502020204030204" pitchFamily="34" charset="0"/>
              </a:rPr>
              <a:t> </a:t>
            </a:r>
            <a:endParaRPr lang="sl-SI" sz="1300" dirty="0">
              <a:solidFill>
                <a:srgbClr val="002060"/>
              </a:solidFill>
              <a:latin typeface="Calibri" panose="020F0502020204030204" pitchFamily="34" charset="0"/>
              <a:ea typeface="+mn-lt"/>
              <a:cs typeface="Calibri" panose="020F0502020204030204" pitchFamily="34" charset="0"/>
            </a:endParaRPr>
          </a:p>
          <a:p>
            <a:r>
              <a:rPr lang="sl-SI" sz="2300" b="1" dirty="0">
                <a:solidFill>
                  <a:srgbClr val="002060"/>
                </a:solidFill>
                <a:latin typeface="Calibri" panose="020F0502020204030204" pitchFamily="34" charset="0"/>
                <a:ea typeface="+mn-lt"/>
                <a:cs typeface="Calibri" panose="020F0502020204030204" pitchFamily="34" charset="0"/>
              </a:rPr>
              <a:t>4. </a:t>
            </a:r>
            <a:r>
              <a:rPr lang="sl-SI" sz="2300" b="1" dirty="0" smtClean="0">
                <a:solidFill>
                  <a:srgbClr val="002060"/>
                </a:solidFill>
                <a:latin typeface="Calibri" panose="020F0502020204030204" pitchFamily="34" charset="0"/>
                <a:ea typeface="+mn-lt"/>
                <a:cs typeface="Calibri" panose="020F0502020204030204" pitchFamily="34" charset="0"/>
              </a:rPr>
              <a:t>dan -  </a:t>
            </a:r>
            <a:r>
              <a:rPr lang="sl-SI" sz="2300" b="1" dirty="0">
                <a:solidFill>
                  <a:srgbClr val="002060"/>
                </a:solidFill>
                <a:latin typeface="Calibri" panose="020F0502020204030204" pitchFamily="34" charset="0"/>
                <a:ea typeface="+mn-lt"/>
                <a:cs typeface="Calibri" panose="020F0502020204030204" pitchFamily="34" charset="0"/>
              </a:rPr>
              <a:t>8 </a:t>
            </a:r>
            <a:r>
              <a:rPr lang="sl-SI" sz="2300" b="1" dirty="0" smtClean="0">
                <a:solidFill>
                  <a:srgbClr val="002060"/>
                </a:solidFill>
                <a:latin typeface="Calibri" panose="020F0502020204030204" pitchFamily="34" charset="0"/>
                <a:ea typeface="+mn-lt"/>
                <a:cs typeface="Calibri" panose="020F0502020204030204" pitchFamily="34" charset="0"/>
              </a:rPr>
              <a:t>ur </a:t>
            </a:r>
            <a:r>
              <a:rPr lang="sl-SI" sz="2300" b="1" dirty="0">
                <a:solidFill>
                  <a:srgbClr val="002060"/>
                </a:solidFill>
                <a:latin typeface="Calibri" panose="020F0502020204030204" pitchFamily="34" charset="0"/>
                <a:ea typeface="+mn-lt"/>
                <a:cs typeface="Calibri" panose="020F0502020204030204" pitchFamily="34" charset="0"/>
              </a:rPr>
              <a:t>(4 + 4): januar – maj 2027</a:t>
            </a:r>
            <a:r>
              <a:rPr lang="sl-SI" b="1" dirty="0">
                <a:solidFill>
                  <a:srgbClr val="002060"/>
                </a:solidFill>
                <a:latin typeface="Calibri" panose="020F0502020204030204" pitchFamily="34" charset="0"/>
                <a:ea typeface="+mn-lt"/>
                <a:cs typeface="Calibri" panose="020F0502020204030204" pitchFamily="34" charset="0"/>
              </a:rPr>
              <a:t> </a:t>
            </a:r>
            <a:endParaRPr lang="sl-SI" sz="1300" dirty="0">
              <a:solidFill>
                <a:srgbClr val="002060"/>
              </a:solidFill>
              <a:latin typeface="Calibri" panose="020F0502020204030204" pitchFamily="34" charset="0"/>
              <a:ea typeface="+mn-lt"/>
              <a:cs typeface="Calibri" panose="020F0502020204030204" pitchFamily="34" charset="0"/>
            </a:endParaRPr>
          </a:p>
          <a:p>
            <a:r>
              <a:rPr lang="sl-SI" sz="2300" b="1" dirty="0">
                <a:solidFill>
                  <a:srgbClr val="002060"/>
                </a:solidFill>
                <a:latin typeface="Calibri" panose="020F0502020204030204" pitchFamily="34" charset="0"/>
                <a:ea typeface="+mn-lt"/>
                <a:cs typeface="Calibri" panose="020F0502020204030204" pitchFamily="34" charset="0"/>
              </a:rPr>
              <a:t>5. </a:t>
            </a:r>
            <a:r>
              <a:rPr lang="sl-SI" sz="2300" b="1" dirty="0" smtClean="0">
                <a:solidFill>
                  <a:srgbClr val="002060"/>
                </a:solidFill>
                <a:latin typeface="Calibri" panose="020F0502020204030204" pitchFamily="34" charset="0"/>
                <a:ea typeface="+mn-lt"/>
                <a:cs typeface="Calibri" panose="020F0502020204030204" pitchFamily="34" charset="0"/>
              </a:rPr>
              <a:t>dan -</a:t>
            </a:r>
            <a:r>
              <a:rPr lang="sl-SI" sz="2300" b="1" dirty="0">
                <a:solidFill>
                  <a:srgbClr val="002060"/>
                </a:solidFill>
                <a:latin typeface="Calibri" panose="020F0502020204030204" pitchFamily="34" charset="0"/>
                <a:ea typeface="+mn-lt"/>
                <a:cs typeface="Calibri" panose="020F0502020204030204" pitchFamily="34" charset="0"/>
              </a:rPr>
              <a:t>  8 ur: avgust 2027 </a:t>
            </a:r>
            <a:endParaRPr lang="sl-SI" sz="1300" dirty="0">
              <a:solidFill>
                <a:srgbClr val="002060"/>
              </a:solidFill>
              <a:latin typeface="Calibri" panose="020F0502020204030204" pitchFamily="34" charset="0"/>
              <a:cs typeface="Calibri" panose="020F0502020204030204" pitchFamily="34" charset="0"/>
            </a:endParaRPr>
          </a:p>
        </p:txBody>
      </p:sp>
      <p:sp>
        <p:nvSpPr>
          <p:cNvPr id="4" name="PoljeZBesedilom 3">
            <a:extLst>
              <a:ext uri="{FF2B5EF4-FFF2-40B4-BE49-F238E27FC236}">
                <a16:creationId xmlns:a16="http://schemas.microsoft.com/office/drawing/2014/main" id="{467157B1-D993-710D-F65C-E5F2BD288862}"/>
              </a:ext>
            </a:extLst>
          </p:cNvPr>
          <p:cNvSpPr txBox="1"/>
          <p:nvPr/>
        </p:nvSpPr>
        <p:spPr>
          <a:xfrm>
            <a:off x="5699051" y="1382988"/>
            <a:ext cx="6305107" cy="3770263"/>
          </a:xfrm>
          <a:prstGeom prst="rect">
            <a:avLst/>
          </a:prstGeom>
          <a:noFill/>
          <a:ln w="3175">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700" b="1" dirty="0" smtClean="0">
                <a:solidFill>
                  <a:srgbClr val="002060"/>
                </a:solidFill>
                <a:latin typeface="Calibri" panose="020F0502020204030204" pitchFamily="34" charset="0"/>
                <a:ea typeface="+mn-lt"/>
                <a:cs typeface="Calibri" panose="020F0502020204030204" pitchFamily="34" charset="0"/>
              </a:rPr>
              <a:t>+</a:t>
            </a:r>
          </a:p>
          <a:p>
            <a:endParaRPr lang="sl-SI" sz="900" b="1" dirty="0">
              <a:solidFill>
                <a:srgbClr val="002060"/>
              </a:solidFill>
              <a:latin typeface="Calibri" panose="020F0502020204030204" pitchFamily="34" charset="0"/>
              <a:ea typeface="+mn-lt"/>
              <a:cs typeface="Calibri" panose="020F0502020204030204" pitchFamily="34" charset="0"/>
            </a:endParaRPr>
          </a:p>
          <a:p>
            <a:pPr marL="342900" indent="-342900">
              <a:buFont typeface="Arial" panose="020B0604020202020204" pitchFamily="34" charset="0"/>
              <a:buChar char="•"/>
            </a:pPr>
            <a:r>
              <a:rPr lang="en-US" sz="2100" b="1" dirty="0" smtClean="0">
                <a:solidFill>
                  <a:srgbClr val="002060"/>
                </a:solidFill>
                <a:latin typeface="Calibri" panose="020F0502020204030204" pitchFamily="34" charset="0"/>
                <a:ea typeface="+mn-lt"/>
                <a:cs typeface="Calibri" panose="020F0502020204030204" pitchFamily="34" charset="0"/>
              </a:rPr>
              <a:t>2 </a:t>
            </a:r>
            <a:r>
              <a:rPr lang="sl-SI" sz="2100" b="1" dirty="0" smtClean="0">
                <a:solidFill>
                  <a:srgbClr val="002060"/>
                </a:solidFill>
                <a:latin typeface="Calibri" panose="020F0502020204030204" pitchFamily="34" charset="0"/>
                <a:ea typeface="+mn-lt"/>
                <a:cs typeface="Calibri" panose="020F0502020204030204" pitchFamily="34" charset="0"/>
              </a:rPr>
              <a:t>x 8 ur usposabljanj za ravnatelje/-ice:</a:t>
            </a:r>
            <a:endParaRPr lang="sl-SI" dirty="0" smtClean="0">
              <a:solidFill>
                <a:srgbClr val="002060"/>
              </a:solidFill>
              <a:latin typeface="Calibri" panose="020F0502020204030204" pitchFamily="34" charset="0"/>
              <a:cs typeface="Calibri" panose="020F0502020204030204" pitchFamily="34" charset="0"/>
            </a:endParaRPr>
          </a:p>
          <a:p>
            <a:pPr marL="171450" indent="-171450">
              <a:buFont typeface="Arial"/>
              <a:buChar char="•"/>
            </a:pPr>
            <a:endParaRPr lang="sl-SI" sz="1200" dirty="0" smtClean="0">
              <a:solidFill>
                <a:srgbClr val="002060"/>
              </a:solidFill>
              <a:latin typeface="Calibri" panose="020F0502020204030204" pitchFamily="34" charset="0"/>
              <a:cs typeface="Calibri" panose="020F0502020204030204" pitchFamily="34" charset="0"/>
            </a:endParaRPr>
          </a:p>
          <a:p>
            <a:pPr marL="742950" lvl="1" indent="-285750">
              <a:lnSpc>
                <a:spcPct val="150000"/>
              </a:lnSpc>
              <a:buFont typeface="Courier New"/>
              <a:buChar char="o"/>
            </a:pPr>
            <a:r>
              <a:rPr lang="sl-SI" sz="1300" dirty="0" smtClean="0">
                <a:solidFill>
                  <a:srgbClr val="002060"/>
                </a:solidFill>
                <a:latin typeface="Calibri" panose="020F0502020204030204" pitchFamily="34" charset="0"/>
                <a:cs typeface="Calibri" panose="020F0502020204030204" pitchFamily="34" charset="0"/>
              </a:rPr>
              <a:t>Vodenje strokovnih delavcev ob vpeljevanju kurikularnih spremembe</a:t>
            </a:r>
          </a:p>
          <a:p>
            <a:pPr marL="742950" lvl="1" indent="-285750">
              <a:lnSpc>
                <a:spcPct val="150000"/>
              </a:lnSpc>
              <a:buFont typeface="Courier New"/>
              <a:buChar char="o"/>
            </a:pPr>
            <a:r>
              <a:rPr lang="sl-SI" sz="1300" dirty="0" smtClean="0">
                <a:solidFill>
                  <a:srgbClr val="002060"/>
                </a:solidFill>
                <a:latin typeface="Calibri" panose="020F0502020204030204" pitchFamily="34" charset="0"/>
                <a:cs typeface="Calibri" panose="020F0502020204030204" pitchFamily="34" charset="0"/>
              </a:rPr>
              <a:t>Ugotavljanje in zagotavljanje kakovosti VIZ v luči želenih kurikularnih sprememb</a:t>
            </a:r>
          </a:p>
          <a:p>
            <a:pPr indent="-228600"/>
            <a:endParaRPr lang="sl-SI" sz="1900" b="1" dirty="0" smtClean="0">
              <a:solidFill>
                <a:srgbClr val="002060"/>
              </a:solidFill>
              <a:latin typeface="Calibri" panose="020F0502020204030204" pitchFamily="34" charset="0"/>
              <a:cs typeface="Calibri" panose="020F0502020204030204" pitchFamily="34" charset="0"/>
            </a:endParaRPr>
          </a:p>
          <a:p>
            <a:pPr marL="114300" indent="-342900">
              <a:buFont typeface="Arial"/>
              <a:buChar char="•"/>
            </a:pPr>
            <a:r>
              <a:rPr lang="sl-SI" sz="2100" b="1" dirty="0" smtClean="0">
                <a:solidFill>
                  <a:srgbClr val="002060"/>
                </a:solidFill>
                <a:latin typeface="Calibri" panose="020F0502020204030204" pitchFamily="34" charset="0"/>
                <a:ea typeface="+mn-lt"/>
                <a:cs typeface="Calibri" panose="020F0502020204030204" pitchFamily="34" charset="0"/>
              </a:rPr>
              <a:t>8 ur usposabljanja vodij strokovnih aktivov</a:t>
            </a:r>
            <a:r>
              <a:rPr lang="sl-SI" dirty="0" smtClean="0">
                <a:solidFill>
                  <a:srgbClr val="002060"/>
                </a:solidFill>
                <a:latin typeface="Calibri" panose="020F0502020204030204" pitchFamily="34" charset="0"/>
                <a:cs typeface="Calibri" panose="020F0502020204030204" pitchFamily="34" charset="0"/>
              </a:rPr>
              <a:t> po OE </a:t>
            </a:r>
            <a:br>
              <a:rPr lang="sl-SI" dirty="0" smtClean="0">
                <a:solidFill>
                  <a:srgbClr val="002060"/>
                </a:solidFill>
                <a:latin typeface="Calibri" panose="020F0502020204030204" pitchFamily="34" charset="0"/>
                <a:cs typeface="Calibri" panose="020F0502020204030204" pitchFamily="34" charset="0"/>
              </a:rPr>
            </a:br>
            <a:endParaRPr lang="sl-SI" dirty="0" smtClean="0">
              <a:solidFill>
                <a:srgbClr val="002060"/>
              </a:solidFill>
              <a:latin typeface="Calibri" panose="020F0502020204030204" pitchFamily="34" charset="0"/>
              <a:cs typeface="Calibri" panose="020F0502020204030204" pitchFamily="34" charset="0"/>
            </a:endParaRPr>
          </a:p>
          <a:p>
            <a:pPr marL="57150" indent="-285750">
              <a:buFont typeface="Arial"/>
              <a:buChar char="•"/>
            </a:pPr>
            <a:r>
              <a:rPr lang="sl-SI" sz="2100" b="1" dirty="0" smtClean="0">
                <a:solidFill>
                  <a:srgbClr val="002060"/>
                </a:solidFill>
                <a:latin typeface="Calibri" panose="020F0502020204030204" pitchFamily="34" charset="0"/>
                <a:ea typeface="+mn-lt"/>
                <a:cs typeface="Calibri" panose="020F0502020204030204" pitchFamily="34" charset="0"/>
              </a:rPr>
              <a:t> 8 ur</a:t>
            </a:r>
            <a:r>
              <a:rPr lang="sl-SI" dirty="0" smtClean="0">
                <a:solidFill>
                  <a:srgbClr val="002060"/>
                </a:solidFill>
                <a:latin typeface="Calibri" panose="020F0502020204030204" pitchFamily="34" charset="0"/>
                <a:cs typeface="Calibri" panose="020F0502020204030204" pitchFamily="34" charset="0"/>
              </a:rPr>
              <a:t>  </a:t>
            </a:r>
            <a:r>
              <a:rPr lang="sl-SI" sz="2100" b="1" dirty="0" smtClean="0">
                <a:solidFill>
                  <a:srgbClr val="002060"/>
                </a:solidFill>
                <a:latin typeface="Calibri" panose="020F0502020204030204" pitchFamily="34" charset="0"/>
                <a:ea typeface="+mn-lt"/>
                <a:cs typeface="Calibri" panose="020F0502020204030204" pitchFamily="34" charset="0"/>
              </a:rPr>
              <a:t>usposabljanja za Platon</a:t>
            </a:r>
            <a:r>
              <a:rPr lang="sl-SI" dirty="0" smtClean="0">
                <a:solidFill>
                  <a:srgbClr val="002060"/>
                </a:solidFill>
                <a:latin typeface="Calibri" panose="020F0502020204030204" pitchFamily="34" charset="0"/>
                <a:cs typeface="Calibri" panose="020F0502020204030204" pitchFamily="34" charset="0"/>
              </a:rPr>
              <a:t> </a:t>
            </a:r>
            <a:r>
              <a:rPr lang="sl-SI" sz="1300" dirty="0" smtClean="0">
                <a:solidFill>
                  <a:srgbClr val="002060"/>
                </a:solidFill>
                <a:latin typeface="Calibri" panose="020F0502020204030204" pitchFamily="34" charset="0"/>
                <a:cs typeface="Calibri" panose="020F0502020204030204" pitchFamily="34" charset="0"/>
              </a:rPr>
              <a:t>-  (dodatno) skupno usposabljanje  </a:t>
            </a:r>
            <a:br>
              <a:rPr lang="sl-SI" sz="1300" dirty="0" smtClean="0">
                <a:solidFill>
                  <a:srgbClr val="002060"/>
                </a:solidFill>
                <a:latin typeface="Calibri" panose="020F0502020204030204" pitchFamily="34" charset="0"/>
                <a:cs typeface="Calibri" panose="020F0502020204030204" pitchFamily="34" charset="0"/>
              </a:rPr>
            </a:br>
            <a:r>
              <a:rPr lang="sl-SI" sz="1300" dirty="0" smtClean="0">
                <a:solidFill>
                  <a:srgbClr val="002060"/>
                </a:solidFill>
                <a:latin typeface="Calibri" panose="020F0502020204030204" pitchFamily="34" charset="0"/>
                <a:cs typeface="Calibri" panose="020F0502020204030204" pitchFamily="34" charset="0"/>
              </a:rPr>
              <a:t>         </a:t>
            </a:r>
          </a:p>
          <a:p>
            <a:pPr marL="57150" indent="-285750">
              <a:buFont typeface="Arial"/>
              <a:buChar char="•"/>
            </a:pPr>
            <a:r>
              <a:rPr lang="sl-SI" sz="2100" b="1" dirty="0" smtClean="0">
                <a:solidFill>
                  <a:srgbClr val="002060"/>
                </a:solidFill>
                <a:latin typeface="Calibri" panose="020F0502020204030204" pitchFamily="34" charset="0"/>
                <a:ea typeface="+mn-lt"/>
                <a:cs typeface="Calibri" panose="020F0502020204030204" pitchFamily="34" charset="0"/>
              </a:rPr>
              <a:t> ...</a:t>
            </a:r>
          </a:p>
          <a:p>
            <a:pPr marL="57150" indent="-285750">
              <a:buFont typeface="Arial"/>
              <a:buChar char="•"/>
            </a:pPr>
            <a:endParaRPr lang="en-US" dirty="0">
              <a:latin typeface="Calibri" panose="020F0502020204030204" pitchFamily="34" charset="0"/>
              <a:cs typeface="Calibri" panose="020F0502020204030204" pitchFamily="34" charset="0"/>
            </a:endParaRPr>
          </a:p>
        </p:txBody>
      </p:sp>
      <p:sp>
        <p:nvSpPr>
          <p:cNvPr id="2" name="PoljeZBesedilom 1">
            <a:extLst>
              <a:ext uri="{FF2B5EF4-FFF2-40B4-BE49-F238E27FC236}">
                <a16:creationId xmlns:a16="http://schemas.microsoft.com/office/drawing/2014/main" id="{5D54DBD9-3529-BA82-C87C-B8B5357A7773}"/>
              </a:ext>
            </a:extLst>
          </p:cNvPr>
          <p:cNvSpPr txBox="1"/>
          <p:nvPr/>
        </p:nvSpPr>
        <p:spPr>
          <a:xfrm>
            <a:off x="39961" y="5511629"/>
            <a:ext cx="1218574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100" dirty="0">
                <a:solidFill>
                  <a:srgbClr val="C00000"/>
                </a:solidFill>
                <a:latin typeface="Calibri" panose="020F0502020204030204" pitchFamily="34" charset="0"/>
                <a:cs typeface="Calibri" panose="020F0502020204030204" pitchFamily="34" charset="0"/>
              </a:rPr>
              <a:t>Sproti vas bomo obveščali o usposabljanjih, prijave in </a:t>
            </a:r>
            <a:r>
              <a:rPr lang="sl-SI" sz="2100" b="1" dirty="0">
                <a:solidFill>
                  <a:srgbClr val="C00000"/>
                </a:solidFill>
                <a:latin typeface="Calibri" panose="020F0502020204030204" pitchFamily="34" charset="0"/>
                <a:cs typeface="Calibri" panose="020F0502020204030204" pitchFamily="34" charset="0"/>
              </a:rPr>
              <a:t>obvezna EVALVACIJA</a:t>
            </a:r>
            <a:r>
              <a:rPr lang="sl-SI" sz="2100" dirty="0">
                <a:solidFill>
                  <a:srgbClr val="C00000"/>
                </a:solidFill>
                <a:latin typeface="Calibri" panose="020F0502020204030204" pitchFamily="34" charset="0"/>
                <a:cs typeface="Calibri" panose="020F0502020204030204" pitchFamily="34" charset="0"/>
              </a:rPr>
              <a:t> (tudi za danes) bo v sistemu </a:t>
            </a:r>
            <a:r>
              <a:rPr lang="sl-SI" sz="2100" b="1" dirty="0">
                <a:solidFill>
                  <a:srgbClr val="C00000"/>
                </a:solidFill>
                <a:latin typeface="Calibri" panose="020F0502020204030204" pitchFamily="34" charset="0"/>
                <a:cs typeface="Calibri" panose="020F0502020204030204" pitchFamily="34" charset="0"/>
              </a:rPr>
              <a:t>KATIS!</a:t>
            </a:r>
          </a:p>
        </p:txBody>
      </p:sp>
    </p:spTree>
    <p:extLst>
      <p:ext uri="{BB962C8B-B14F-4D97-AF65-F5344CB8AC3E}">
        <p14:creationId xmlns:p14="http://schemas.microsoft.com/office/powerpoint/2010/main" val="35432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B2C7-5C06-FA01-AED6-1F9C08943E3E}"/>
              </a:ext>
            </a:extLst>
          </p:cNvPr>
          <p:cNvSpPr>
            <a:spLocks noGrp="1"/>
          </p:cNvSpPr>
          <p:nvPr>
            <p:ph type="title"/>
          </p:nvPr>
        </p:nvSpPr>
        <p:spPr>
          <a:xfrm>
            <a:off x="326721" y="-217"/>
            <a:ext cx="10515600" cy="1325563"/>
          </a:xfrm>
        </p:spPr>
        <p:txBody>
          <a:bodyPr>
            <a:normAutofit/>
          </a:bodyPr>
          <a:lstStyle/>
          <a:p>
            <a:r>
              <a:rPr lang="sl-SI" sz="3200" b="1" dirty="0" smtClean="0">
                <a:solidFill>
                  <a:srgbClr val="002060"/>
                </a:solidFill>
                <a:latin typeface="Calibri" panose="020F0502020204030204" pitchFamily="34" charset="0"/>
                <a:cs typeface="Calibri" panose="020F0502020204030204" pitchFamily="34" charset="0"/>
              </a:rPr>
              <a:t>Dostop do kurikularnih dokumentov</a:t>
            </a:r>
            <a:endParaRPr lang="sl-SI" sz="3200" b="1" dirty="0">
              <a:solidFill>
                <a:srgbClr val="002060"/>
              </a:solidFill>
              <a:highlight>
                <a:srgbClr val="FF0000"/>
              </a:highligh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5ABB0FF-F71C-7951-C150-2F10210AE171}"/>
              </a:ext>
            </a:extLst>
          </p:cNvPr>
          <p:cNvSpPr>
            <a:spLocks noGrp="1"/>
          </p:cNvSpPr>
          <p:nvPr>
            <p:ph idx="1"/>
          </p:nvPr>
        </p:nvSpPr>
        <p:spPr>
          <a:xfrm>
            <a:off x="326721" y="976546"/>
            <a:ext cx="9505492" cy="4373595"/>
          </a:xfrm>
        </p:spPr>
        <p:txBody>
          <a:bodyPr vert="horz" lIns="91440" tIns="45720" rIns="91440" bIns="45720" rtlCol="0" anchor="t">
            <a:normAutofit/>
          </a:bodyPr>
          <a:lstStyle/>
          <a:p>
            <a:r>
              <a:rPr lang="sl-SI" sz="2400" dirty="0" smtClean="0">
                <a:solidFill>
                  <a:srgbClr val="002060"/>
                </a:solidFill>
                <a:latin typeface="Calibri" panose="020F0502020204030204" pitchFamily="34" charset="0"/>
                <a:cs typeface="Calibri" panose="020F0502020204030204" pitchFamily="34" charset="0"/>
              </a:rPr>
              <a:t>izhodišča in dokumenti, ki so nastali v času prenove: </a:t>
            </a:r>
            <a:r>
              <a:rPr lang="sl-SI" sz="2400" dirty="0" smtClean="0">
                <a:solidFill>
                  <a:srgbClr val="002060"/>
                </a:solidFill>
                <a:latin typeface="Calibri" panose="020F0502020204030204" pitchFamily="34" charset="0"/>
                <a:ea typeface="+mn-lt"/>
                <a:cs typeface="Calibri" panose="020F0502020204030204" pitchFamily="34" charset="0"/>
                <a:hlinkClick r:id="rId2"/>
              </a:rPr>
              <a:t>Digitalna bralnica: Izhodišča in smernice za prenovo - Zavod RS za šolstvo</a:t>
            </a:r>
            <a:r>
              <a:rPr lang="sl-SI" sz="2400" dirty="0" smtClean="0">
                <a:solidFill>
                  <a:srgbClr val="002060"/>
                </a:solidFill>
                <a:latin typeface="Calibri" panose="020F0502020204030204" pitchFamily="34" charset="0"/>
                <a:cs typeface="Calibri" panose="020F0502020204030204" pitchFamily="34" charset="0"/>
              </a:rPr>
              <a:t> </a:t>
            </a:r>
            <a:endParaRPr lang="sl-SI" sz="2400" dirty="0" smtClean="0">
              <a:solidFill>
                <a:srgbClr val="002060"/>
              </a:solidFill>
              <a:highlight>
                <a:srgbClr val="FFFF00"/>
              </a:highlight>
              <a:latin typeface="Calibri" panose="020F0502020204030204" pitchFamily="34" charset="0"/>
              <a:cs typeface="Calibri" panose="020F0502020204030204" pitchFamily="34" charset="0"/>
            </a:endParaRPr>
          </a:p>
          <a:p>
            <a:pPr marL="0" indent="0">
              <a:buNone/>
            </a:pPr>
            <a:endParaRPr lang="sl-SI" sz="1100" dirty="0" smtClean="0">
              <a:solidFill>
                <a:srgbClr val="002060"/>
              </a:solidFill>
              <a:latin typeface="Calibri" panose="020F0502020204030204" pitchFamily="34" charset="0"/>
              <a:cs typeface="Calibri" panose="020F0502020204030204" pitchFamily="34" charset="0"/>
            </a:endParaRPr>
          </a:p>
          <a:p>
            <a:r>
              <a:rPr lang="sl-SI" sz="2400" dirty="0" smtClean="0">
                <a:solidFill>
                  <a:srgbClr val="002060"/>
                </a:solidFill>
                <a:latin typeface="Calibri" panose="020F0502020204030204" pitchFamily="34" charset="0"/>
                <a:cs typeface="Calibri" panose="020F0502020204030204" pitchFamily="34" charset="0"/>
              </a:rPr>
              <a:t>potrjeni kurikularni dokumenti so (in bodo) objavljeni na spletni strani MVI </a:t>
            </a:r>
            <a:endParaRPr lang="sl-SI" sz="1100" dirty="0" smtClean="0">
              <a:solidFill>
                <a:srgbClr val="002060"/>
              </a:solidFill>
              <a:latin typeface="Calibri" panose="020F0502020204030204" pitchFamily="34" charset="0"/>
              <a:cs typeface="Calibri" panose="020F0502020204030204" pitchFamily="34" charset="0"/>
            </a:endParaRPr>
          </a:p>
          <a:p>
            <a:r>
              <a:rPr lang="sl-SI" sz="2400" dirty="0" smtClean="0">
                <a:solidFill>
                  <a:srgbClr val="002060"/>
                </a:solidFill>
                <a:latin typeface="Calibri" panose="020F0502020204030204" pitchFamily="34" charset="0"/>
                <a:cs typeface="Calibri" panose="020F0502020204030204" pitchFamily="34" charset="0"/>
              </a:rPr>
              <a:t>v bodoče dostop tudi v digitalnem okolju PLATON (v razvoju) </a:t>
            </a:r>
            <a:endParaRPr lang="sl-SI" sz="2400" dirty="0">
              <a:solidFill>
                <a:srgbClr val="002060"/>
              </a:solidFill>
              <a:latin typeface="Calibri" panose="020F0502020204030204" pitchFamily="34" charset="0"/>
              <a:ea typeface="+mn-lt"/>
              <a:cs typeface="Calibri" panose="020F0502020204030204" pitchFamily="34" charset="0"/>
            </a:endParaRPr>
          </a:p>
        </p:txBody>
      </p:sp>
      <p:pic>
        <p:nvPicPr>
          <p:cNvPr id="4" name="Picture 3">
            <a:extLst>
              <a:ext uri="{FF2B5EF4-FFF2-40B4-BE49-F238E27FC236}">
                <a16:creationId xmlns:a16="http://schemas.microsoft.com/office/drawing/2014/main" id="{160E69F8-5D7F-B66D-0FF6-EC74D4AD9DA9}"/>
              </a:ext>
            </a:extLst>
          </p:cNvPr>
          <p:cNvPicPr>
            <a:picLocks noChangeAspect="1"/>
          </p:cNvPicPr>
          <p:nvPr/>
        </p:nvPicPr>
        <p:blipFill>
          <a:blip r:embed="rId3"/>
          <a:stretch>
            <a:fillRect/>
          </a:stretch>
        </p:blipFill>
        <p:spPr>
          <a:xfrm>
            <a:off x="9844506" y="1026400"/>
            <a:ext cx="1724025" cy="1790700"/>
          </a:xfrm>
          <a:prstGeom prst="rect">
            <a:avLst/>
          </a:prstGeom>
        </p:spPr>
      </p:pic>
      <p:sp>
        <p:nvSpPr>
          <p:cNvPr id="6" name="PoljeZBesedilom 5">
            <a:extLst>
              <a:ext uri="{FF2B5EF4-FFF2-40B4-BE49-F238E27FC236}">
                <a16:creationId xmlns:a16="http://schemas.microsoft.com/office/drawing/2014/main" id="{11AD39B4-E17B-9C50-1057-FA34238CA539}"/>
              </a:ext>
            </a:extLst>
          </p:cNvPr>
          <p:cNvSpPr txBox="1"/>
          <p:nvPr/>
        </p:nvSpPr>
        <p:spPr>
          <a:xfrm>
            <a:off x="93216" y="5226978"/>
            <a:ext cx="12378774" cy="1054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475"/>
              </a:lnSpc>
            </a:pPr>
            <a:r>
              <a:rPr lang="sl-SI" sz="1300" dirty="0" smtClean="0">
                <a:solidFill>
                  <a:srgbClr val="002060"/>
                </a:solidFill>
                <a:latin typeface="Calibri" panose="020F0502020204030204" pitchFamily="34" charset="0"/>
                <a:cs typeface="Calibri" panose="020F0502020204030204" pitchFamily="34" charset="0"/>
              </a:rPr>
              <a:t>VIRI: </a:t>
            </a:r>
            <a:r>
              <a:rPr lang="en-US" sz="1300" dirty="0">
                <a:solidFill>
                  <a:srgbClr val="002060"/>
                </a:solidFill>
                <a:latin typeface="Calibri" panose="020F0502020204030204" pitchFamily="34" charset="0"/>
                <a:cs typeface="Calibri" panose="020F0502020204030204" pitchFamily="34" charset="0"/>
              </a:rPr>
              <a:t>​</a:t>
            </a:r>
            <a:r>
              <a:rPr lang="sl-SI" sz="1300" dirty="0">
                <a:solidFill>
                  <a:srgbClr val="002060"/>
                </a:solidFill>
                <a:latin typeface="Calibri" panose="020F0502020204030204" pitchFamily="34" charset="0"/>
                <a:cs typeface="Calibri" panose="020F0502020204030204" pitchFamily="34" charset="0"/>
              </a:rPr>
              <a:t>​</a:t>
            </a:r>
            <a:endParaRPr lang="sl-SI" sz="1300" dirty="0">
              <a:solidFill>
                <a:srgbClr val="002060"/>
              </a:solidFill>
              <a:latin typeface="Calibri" panose="020F0502020204030204" pitchFamily="34" charset="0"/>
              <a:ea typeface="Calibri"/>
              <a:cs typeface="Calibri" panose="020F0502020204030204" pitchFamily="34" charset="0"/>
            </a:endParaRPr>
          </a:p>
          <a:p>
            <a:pPr>
              <a:lnSpc>
                <a:spcPts val="2475"/>
              </a:lnSpc>
            </a:pPr>
            <a:r>
              <a:rPr lang="sl-SI" sz="1300" dirty="0" smtClean="0">
                <a:solidFill>
                  <a:srgbClr val="002060"/>
                </a:solidFill>
                <a:latin typeface="Calibri" panose="020F0502020204030204" pitchFamily="34" charset="0"/>
                <a:cs typeface="Calibri" panose="020F0502020204030204" pitchFamily="34" charset="0"/>
              </a:rPr>
              <a:t>-Baškarad</a:t>
            </a:r>
            <a:r>
              <a:rPr lang="sl-SI" sz="1300" dirty="0">
                <a:solidFill>
                  <a:srgbClr val="002060"/>
                </a:solidFill>
                <a:latin typeface="Calibri" panose="020F0502020204030204" pitchFamily="34" charset="0"/>
                <a:cs typeface="Calibri" panose="020F0502020204030204" pitchFamily="34" charset="0"/>
              </a:rPr>
              <a:t>, S., Suban, M.: Prenova kurikularnih dokumentov za nove poti do znanja v razredu in izven njega, ZRSŠ, 2025​</a:t>
            </a:r>
          </a:p>
          <a:p>
            <a:pPr>
              <a:lnSpc>
                <a:spcPts val="2475"/>
              </a:lnSpc>
            </a:pPr>
            <a:r>
              <a:rPr lang="sl-SI" sz="1300" dirty="0" smtClean="0">
                <a:solidFill>
                  <a:srgbClr val="002060"/>
                </a:solidFill>
                <a:latin typeface="Calibri" panose="020F0502020204030204" pitchFamily="34" charset="0"/>
                <a:cs typeface="Calibri" panose="020F0502020204030204" pitchFamily="34" charset="0"/>
              </a:rPr>
              <a:t>-Sambolić Beganović, A., Suban, M.: </a:t>
            </a:r>
            <a:r>
              <a:rPr lang="sl-SI" sz="1300" dirty="0">
                <a:solidFill>
                  <a:srgbClr val="002060"/>
                </a:solidFill>
                <a:latin typeface="Calibri" panose="020F0502020204030204" pitchFamily="34" charset="0"/>
                <a:cs typeface="Calibri" panose="020F0502020204030204" pitchFamily="34" charset="0"/>
              </a:rPr>
              <a:t>Digitalno podporno okolje kot pomemben element kurikularne prenove in učiteljevega načrtovanja vzgojno-izobraževalnega dela, ZRSŠ, 2025 ​</a:t>
            </a:r>
            <a:r>
              <a:rPr lang="en-US" sz="1300" dirty="0">
                <a:solidFill>
                  <a:srgbClr val="002060"/>
                </a:solidFill>
                <a:latin typeface="Calibri" panose="020F0502020204030204" pitchFamily="34" charset="0"/>
                <a:cs typeface="Calibri" panose="020F0502020204030204" pitchFamily="34" charset="0"/>
              </a:rPr>
              <a:t>​</a:t>
            </a:r>
          </a:p>
        </p:txBody>
      </p:sp>
      <p:pic>
        <p:nvPicPr>
          <p:cNvPr id="7" name="Slika 6"/>
          <p:cNvPicPr>
            <a:picLocks noChangeAspect="1"/>
          </p:cNvPicPr>
          <p:nvPr/>
        </p:nvPicPr>
        <p:blipFill>
          <a:blip r:embed="rId4"/>
          <a:stretch>
            <a:fillRect/>
          </a:stretch>
        </p:blipFill>
        <p:spPr>
          <a:xfrm>
            <a:off x="7956395" y="3563012"/>
            <a:ext cx="3675635" cy="1787129"/>
          </a:xfrm>
          <a:prstGeom prst="rect">
            <a:avLst/>
          </a:prstGeom>
        </p:spPr>
      </p:pic>
    </p:spTree>
    <p:extLst>
      <p:ext uri="{BB962C8B-B14F-4D97-AF65-F5344CB8AC3E}">
        <p14:creationId xmlns:p14="http://schemas.microsoft.com/office/powerpoint/2010/main" val="4035535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770764"/>
          </a:xfrm>
        </p:spPr>
        <p:txBody>
          <a:bodyPr>
            <a:normAutofit fontScale="90000"/>
          </a:bodyPr>
          <a:lstStyle/>
          <a:p>
            <a:r>
              <a:rPr lang="sl-SI" b="1" dirty="0" smtClean="0"/>
              <a:t>KUP in </a:t>
            </a:r>
            <a:r>
              <a:rPr lang="sl-SI" b="1" dirty="0" err="1" smtClean="0"/>
              <a:t>RaP</a:t>
            </a:r>
            <a:r>
              <a:rPr lang="sl-SI" b="1" dirty="0" smtClean="0"/>
              <a:t/>
            </a:r>
            <a:br>
              <a:rPr lang="sl-SI" b="1" dirty="0" smtClean="0"/>
            </a:br>
            <a:r>
              <a:rPr lang="sl-SI" sz="4400" b="1" dirty="0" smtClean="0"/>
              <a:t>Povezovanje </a:t>
            </a:r>
            <a:r>
              <a:rPr lang="sl-SI" sz="4400" b="1" dirty="0" err="1" smtClean="0"/>
              <a:t>kurikularne</a:t>
            </a:r>
            <a:r>
              <a:rPr lang="sl-SI" sz="4400" b="1" dirty="0" smtClean="0"/>
              <a:t> prenove in razširjenega programa </a:t>
            </a:r>
            <a:r>
              <a:rPr lang="sl-SI" b="1" dirty="0" smtClean="0"/>
              <a:t>OŠ</a:t>
            </a:r>
            <a:endParaRPr lang="sl-SI" b="1" dirty="0"/>
          </a:p>
        </p:txBody>
      </p:sp>
      <p:sp>
        <p:nvSpPr>
          <p:cNvPr id="3" name="Podnaslov 2"/>
          <p:cNvSpPr>
            <a:spLocks noGrp="1"/>
          </p:cNvSpPr>
          <p:nvPr>
            <p:ph type="subTitle" idx="1"/>
          </p:nvPr>
        </p:nvSpPr>
        <p:spPr>
          <a:xfrm>
            <a:off x="1427018" y="4391747"/>
            <a:ext cx="9144000" cy="485053"/>
          </a:xfrm>
        </p:spPr>
        <p:txBody>
          <a:bodyPr/>
          <a:lstStyle/>
          <a:p>
            <a:r>
              <a:rPr lang="sl-SI" u="sng" dirty="0">
                <a:hlinkClick r:id="rId2"/>
              </a:rPr>
              <a:t>https://youtu.be/SpHGH8FAvq8</a:t>
            </a:r>
            <a:endParaRPr lang="sl-SI" dirty="0"/>
          </a:p>
        </p:txBody>
      </p:sp>
    </p:spTree>
    <p:extLst>
      <p:ext uri="{BB962C8B-B14F-4D97-AF65-F5344CB8AC3E}">
        <p14:creationId xmlns:p14="http://schemas.microsoft.com/office/powerpoint/2010/main" val="3123204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B86C8-051D-85D5-2685-62AFADDC6BA2}"/>
              </a:ext>
            </a:extLst>
          </p:cNvPr>
          <p:cNvSpPr txBox="1"/>
          <p:nvPr/>
        </p:nvSpPr>
        <p:spPr>
          <a:xfrm>
            <a:off x="2634018" y="2483893"/>
            <a:ext cx="7410734" cy="1726755"/>
          </a:xfrm>
          <a:prstGeom prst="rect">
            <a:avLst/>
          </a:prstGeom>
          <a:noFill/>
        </p:spPr>
        <p:txBody>
          <a:bodyPr wrap="square" rtlCol="0">
            <a:spAutoFit/>
          </a:bodyPr>
          <a:lstStyle/>
          <a:p>
            <a:r>
              <a:rPr lang="en-US" sz="2800" b="1">
                <a:solidFill>
                  <a:srgbClr val="C00000"/>
                </a:solidFill>
              </a:rPr>
              <a:t>SKUPNI CILJI NA PRIMERU UČNEGA NAČRTA</a:t>
            </a:r>
          </a:p>
          <a:p>
            <a:pPr marL="285750" indent="-285750">
              <a:lnSpc>
                <a:spcPct val="150000"/>
              </a:lnSpc>
              <a:buFontTx/>
              <a:buChar char="-"/>
            </a:pPr>
            <a:r>
              <a:rPr lang="en-US" b="1" err="1">
                <a:solidFill>
                  <a:srgbClr val="0070C0"/>
                </a:solidFill>
              </a:rPr>
              <a:t>Kako</a:t>
            </a:r>
            <a:r>
              <a:rPr lang="en-US" b="1">
                <a:solidFill>
                  <a:srgbClr val="0070C0"/>
                </a:solidFill>
              </a:rPr>
              <a:t> </a:t>
            </a:r>
            <a:r>
              <a:rPr lang="en-US" b="1" err="1">
                <a:solidFill>
                  <a:srgbClr val="0070C0"/>
                </a:solidFill>
              </a:rPr>
              <a:t>razumeti</a:t>
            </a:r>
            <a:r>
              <a:rPr lang="en-US" b="1">
                <a:solidFill>
                  <a:srgbClr val="0070C0"/>
                </a:solidFill>
              </a:rPr>
              <a:t> </a:t>
            </a:r>
            <a:r>
              <a:rPr lang="en-US" b="1" err="1">
                <a:solidFill>
                  <a:srgbClr val="0070C0"/>
                </a:solidFill>
              </a:rPr>
              <a:t>posamezne</a:t>
            </a:r>
            <a:r>
              <a:rPr lang="en-US" b="1">
                <a:solidFill>
                  <a:srgbClr val="0070C0"/>
                </a:solidFill>
              </a:rPr>
              <a:t> </a:t>
            </a:r>
            <a:r>
              <a:rPr lang="en-US" b="1" err="1">
                <a:solidFill>
                  <a:srgbClr val="0070C0"/>
                </a:solidFill>
              </a:rPr>
              <a:t>skupne</a:t>
            </a:r>
            <a:r>
              <a:rPr lang="en-US" b="1">
                <a:solidFill>
                  <a:srgbClr val="0070C0"/>
                </a:solidFill>
              </a:rPr>
              <a:t> </a:t>
            </a:r>
            <a:r>
              <a:rPr lang="en-US" b="1" err="1">
                <a:solidFill>
                  <a:srgbClr val="0070C0"/>
                </a:solidFill>
              </a:rPr>
              <a:t>cilje</a:t>
            </a:r>
            <a:r>
              <a:rPr lang="en-US" b="1">
                <a:solidFill>
                  <a:srgbClr val="0070C0"/>
                </a:solidFill>
              </a:rPr>
              <a:t>?</a:t>
            </a:r>
          </a:p>
          <a:p>
            <a:pPr marL="285750" indent="-285750">
              <a:lnSpc>
                <a:spcPct val="150000"/>
              </a:lnSpc>
              <a:buFontTx/>
              <a:buChar char="-"/>
            </a:pPr>
            <a:r>
              <a:rPr lang="en-US" b="1">
                <a:solidFill>
                  <a:srgbClr val="0070C0"/>
                </a:solidFill>
              </a:rPr>
              <a:t>Primer </a:t>
            </a:r>
            <a:r>
              <a:rPr lang="en-US" b="1" err="1">
                <a:solidFill>
                  <a:srgbClr val="0070C0"/>
                </a:solidFill>
              </a:rPr>
              <a:t>iz</a:t>
            </a:r>
            <a:r>
              <a:rPr lang="en-US" b="1">
                <a:solidFill>
                  <a:srgbClr val="0070C0"/>
                </a:solidFill>
              </a:rPr>
              <a:t> </a:t>
            </a:r>
            <a:r>
              <a:rPr lang="en-US" b="1" err="1">
                <a:solidFill>
                  <a:srgbClr val="0070C0"/>
                </a:solidFill>
              </a:rPr>
              <a:t>učnega</a:t>
            </a:r>
            <a:r>
              <a:rPr lang="en-US" b="1">
                <a:solidFill>
                  <a:srgbClr val="0070C0"/>
                </a:solidFill>
              </a:rPr>
              <a:t> </a:t>
            </a:r>
            <a:r>
              <a:rPr lang="en-US" b="1" err="1">
                <a:solidFill>
                  <a:srgbClr val="0070C0"/>
                </a:solidFill>
              </a:rPr>
              <a:t>načrta</a:t>
            </a:r>
            <a:r>
              <a:rPr lang="en-US" b="1">
                <a:solidFill>
                  <a:srgbClr val="0070C0"/>
                </a:solidFill>
              </a:rPr>
              <a:t>.</a:t>
            </a:r>
          </a:p>
          <a:p>
            <a:pPr marL="285750" indent="-285750">
              <a:lnSpc>
                <a:spcPct val="150000"/>
              </a:lnSpc>
              <a:buFontTx/>
              <a:buChar char="-"/>
            </a:pPr>
            <a:r>
              <a:rPr lang="en-US" b="1" err="1">
                <a:solidFill>
                  <a:srgbClr val="0070C0"/>
                </a:solidFill>
              </a:rPr>
              <a:t>Zakaj</a:t>
            </a:r>
            <a:r>
              <a:rPr lang="en-US" b="1">
                <a:solidFill>
                  <a:srgbClr val="0070C0"/>
                </a:solidFill>
              </a:rPr>
              <a:t> so </a:t>
            </a:r>
            <a:r>
              <a:rPr lang="en-US" b="1" err="1">
                <a:solidFill>
                  <a:srgbClr val="0070C0"/>
                </a:solidFill>
              </a:rPr>
              <a:t>skupni</a:t>
            </a:r>
            <a:r>
              <a:rPr lang="en-US" b="1">
                <a:solidFill>
                  <a:srgbClr val="0070C0"/>
                </a:solidFill>
              </a:rPr>
              <a:t> </a:t>
            </a:r>
            <a:r>
              <a:rPr lang="en-US" b="1" err="1">
                <a:solidFill>
                  <a:srgbClr val="0070C0"/>
                </a:solidFill>
              </a:rPr>
              <a:t>cilji</a:t>
            </a:r>
            <a:r>
              <a:rPr lang="en-US" b="1">
                <a:solidFill>
                  <a:srgbClr val="0070C0"/>
                </a:solidFill>
              </a:rPr>
              <a:t> </a:t>
            </a:r>
            <a:r>
              <a:rPr lang="en-US" b="1" err="1">
                <a:solidFill>
                  <a:srgbClr val="0070C0"/>
                </a:solidFill>
              </a:rPr>
              <a:t>pomembni</a:t>
            </a:r>
            <a:r>
              <a:rPr lang="en-US" b="1">
                <a:solidFill>
                  <a:srgbClr val="0070C0"/>
                </a:solidFill>
              </a:rPr>
              <a:t>?</a:t>
            </a:r>
          </a:p>
        </p:txBody>
      </p:sp>
      <p:sp>
        <p:nvSpPr>
          <p:cNvPr id="3" name="Footer Placeholder 1">
            <a:extLst>
              <a:ext uri="{FF2B5EF4-FFF2-40B4-BE49-F238E27FC236}">
                <a16:creationId xmlns:a16="http://schemas.microsoft.com/office/drawing/2014/main" id="{5D02D48C-2F2C-FB72-2BA6-413F00A503BF}"/>
              </a:ext>
            </a:extLst>
          </p:cNvPr>
          <p:cNvSpPr>
            <a:spLocks noGrp="1"/>
          </p:cNvSpPr>
          <p:nvPr>
            <p:ph type="ftr" sz="quarter" idx="11"/>
          </p:nvPr>
        </p:nvSpPr>
        <p:spPr>
          <a:xfrm>
            <a:off x="3681714" y="202477"/>
            <a:ext cx="4114800" cy="365125"/>
          </a:xfrm>
        </p:spPr>
        <p:txBody>
          <a:bodyPr/>
          <a:lstStyle/>
          <a:p>
            <a:r>
              <a:rPr lang="en-GB"/>
              <a:t>Marjeta Petek Ahačič</a:t>
            </a:r>
            <a:endParaRPr lang="en-SI"/>
          </a:p>
        </p:txBody>
      </p:sp>
    </p:spTree>
    <p:extLst>
      <p:ext uri="{BB962C8B-B14F-4D97-AF65-F5344CB8AC3E}">
        <p14:creationId xmlns:p14="http://schemas.microsoft.com/office/powerpoint/2010/main" val="3727570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vert="horz" lIns="91440" tIns="45720" rIns="91440" bIns="45720" rtlCol="0" anchor="t">
            <a:normAutofit/>
          </a:bodyPr>
          <a:lstStyle/>
          <a:p>
            <a:r>
              <a:rPr lang="sl-SI" b="1">
                <a:solidFill>
                  <a:srgbClr val="C00000"/>
                </a:solidFill>
              </a:rPr>
              <a:t>SKUPNI CILJI NA PRIMERU UČNEGA NAČRTA</a:t>
            </a:r>
            <a:endParaRPr lang="sl-SI"/>
          </a:p>
          <a:p>
            <a:r>
              <a:rPr lang="sl-SI" sz="1800">
                <a:ea typeface="+mn-lt"/>
                <a:cs typeface="+mn-lt"/>
              </a:rPr>
              <a:t>-</a:t>
            </a:r>
            <a:r>
              <a:rPr lang="sl-SI" sz="1800" b="1">
                <a:solidFill>
                  <a:srgbClr val="0070C0"/>
                </a:solidFill>
              </a:rPr>
              <a:t>Kako razumeti posamezne skupne cilje?</a:t>
            </a:r>
            <a:endParaRPr lang="sl-SI"/>
          </a:p>
          <a:p>
            <a:r>
              <a:rPr lang="sl-SI" sz="1800">
                <a:ea typeface="+mn-lt"/>
                <a:cs typeface="+mn-lt"/>
              </a:rPr>
              <a:t>-</a:t>
            </a:r>
            <a:r>
              <a:rPr lang="sl-SI" sz="1800" b="1">
                <a:solidFill>
                  <a:srgbClr val="0070C0"/>
                </a:solidFill>
              </a:rPr>
              <a:t>Primer iz učnega načrta.</a:t>
            </a:r>
            <a:endParaRPr lang="sl-SI"/>
          </a:p>
          <a:p>
            <a:r>
              <a:rPr lang="sl-SI" sz="1800">
                <a:ea typeface="+mn-lt"/>
                <a:cs typeface="+mn-lt"/>
              </a:rPr>
              <a:t>-</a:t>
            </a:r>
            <a:r>
              <a:rPr lang="sl-SI" sz="1800" b="1">
                <a:solidFill>
                  <a:srgbClr val="0070C0"/>
                </a:solidFill>
              </a:rPr>
              <a:t>Zakaj so skupni cilji pomembni?</a:t>
            </a:r>
            <a:endParaRPr lang="sl-SI"/>
          </a:p>
          <a:p>
            <a:endParaRPr lang="sl-SI"/>
          </a:p>
        </p:txBody>
      </p:sp>
      <p:pic>
        <p:nvPicPr>
          <p:cNvPr id="2" name="Picture 1" descr="A screenshot of a computer&#10;&#10;AI-generated content may be incorrect.">
            <a:extLst>
              <a:ext uri="{FF2B5EF4-FFF2-40B4-BE49-F238E27FC236}">
                <a16:creationId xmlns:a16="http://schemas.microsoft.com/office/drawing/2014/main" id="{180F9428-E203-0D36-50A7-97BF31527744}"/>
              </a:ext>
            </a:extLst>
          </p:cNvPr>
          <p:cNvPicPr>
            <a:picLocks noChangeAspect="1"/>
          </p:cNvPicPr>
          <p:nvPr/>
        </p:nvPicPr>
        <p:blipFill>
          <a:blip r:embed="rId2"/>
          <a:stretch>
            <a:fillRect/>
          </a:stretch>
        </p:blipFill>
        <p:spPr>
          <a:xfrm>
            <a:off x="0" y="0"/>
            <a:ext cx="12192000" cy="6858000"/>
          </a:xfrm>
          <a:prstGeom prst="rect">
            <a:avLst/>
          </a:prstGeom>
        </p:spPr>
      </p:pic>
      <p:sp>
        <p:nvSpPr>
          <p:cNvPr id="6" name="Footer Placeholder 1">
            <a:extLst>
              <a:ext uri="{FF2B5EF4-FFF2-40B4-BE49-F238E27FC236}">
                <a16:creationId xmlns:a16="http://schemas.microsoft.com/office/drawing/2014/main" id="{804C7338-4E9B-7EE7-8AB5-BF911BEAEA48}"/>
              </a:ext>
            </a:extLst>
          </p:cNvPr>
          <p:cNvSpPr>
            <a:spLocks noGrp="1"/>
          </p:cNvSpPr>
          <p:nvPr>
            <p:ph type="ftr" sz="quarter" idx="11"/>
          </p:nvPr>
        </p:nvSpPr>
        <p:spPr>
          <a:xfrm>
            <a:off x="3739587" y="-80"/>
            <a:ext cx="4114800" cy="365125"/>
          </a:xfrm>
        </p:spPr>
        <p:txBody>
          <a:bodyPr/>
          <a:lstStyle/>
          <a:p>
            <a:r>
              <a:rPr lang="en-GB"/>
              <a:t>Marjeta Petek Ahačič</a:t>
            </a:r>
            <a:endParaRPr lang="en-SI"/>
          </a:p>
        </p:txBody>
      </p:sp>
    </p:spTree>
    <p:extLst>
      <p:ext uri="{BB962C8B-B14F-4D97-AF65-F5344CB8AC3E}">
        <p14:creationId xmlns:p14="http://schemas.microsoft.com/office/powerpoint/2010/main" val="375468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AI-generated content may be incorrect.">
            <a:extLst>
              <a:ext uri="{FF2B5EF4-FFF2-40B4-BE49-F238E27FC236}">
                <a16:creationId xmlns:a16="http://schemas.microsoft.com/office/drawing/2014/main" id="{D06089AE-27B5-DFDC-FFF2-ED7DEFACB13A}"/>
              </a:ext>
            </a:extLst>
          </p:cNvPr>
          <p:cNvPicPr>
            <a:picLocks noGrp="1" noChangeAspect="1"/>
          </p:cNvPicPr>
          <p:nvPr>
            <p:ph idx="1"/>
          </p:nvPr>
        </p:nvPicPr>
        <p:blipFill>
          <a:blip r:embed="rId2"/>
          <a:srcRect l="116" t="554" r="-116" b="-555"/>
          <a:stretch>
            <a:fillRect/>
          </a:stretch>
        </p:blipFill>
        <p:spPr>
          <a:xfrm>
            <a:off x="14032" y="57212"/>
            <a:ext cx="12063309" cy="6838626"/>
          </a:xfrm>
          <a:prstGeom prst="rect">
            <a:avLst/>
          </a:prstGeom>
        </p:spPr>
      </p:pic>
      <p:sp>
        <p:nvSpPr>
          <p:cNvPr id="9" name="Footer Placeholder 1">
            <a:extLst>
              <a:ext uri="{FF2B5EF4-FFF2-40B4-BE49-F238E27FC236}">
                <a16:creationId xmlns:a16="http://schemas.microsoft.com/office/drawing/2014/main" id="{F0C5BD0D-20D5-5DC4-4D39-AD6005D9C098}"/>
              </a:ext>
            </a:extLst>
          </p:cNvPr>
          <p:cNvSpPr>
            <a:spLocks noGrp="1"/>
          </p:cNvSpPr>
          <p:nvPr>
            <p:ph type="ftr" sz="quarter" idx="11"/>
          </p:nvPr>
        </p:nvSpPr>
        <p:spPr>
          <a:xfrm>
            <a:off x="3836043" y="202477"/>
            <a:ext cx="4114800" cy="365125"/>
          </a:xfrm>
        </p:spPr>
        <p:txBody>
          <a:bodyPr/>
          <a:lstStyle/>
          <a:p>
            <a:r>
              <a:rPr lang="en-GB"/>
              <a:t>Marjeta Petek Ahačič</a:t>
            </a:r>
            <a:endParaRPr lang="en-SI"/>
          </a:p>
        </p:txBody>
      </p:sp>
    </p:spTree>
    <p:extLst>
      <p:ext uri="{BB962C8B-B14F-4D97-AF65-F5344CB8AC3E}">
        <p14:creationId xmlns:p14="http://schemas.microsoft.com/office/powerpoint/2010/main" val="3491214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document&#10;&#10;AI-generated content may be incorrect.">
            <a:extLst>
              <a:ext uri="{FF2B5EF4-FFF2-40B4-BE49-F238E27FC236}">
                <a16:creationId xmlns:a16="http://schemas.microsoft.com/office/drawing/2014/main" id="{B43F1E4C-9236-19CD-BF97-0CBA9F795FFE}"/>
              </a:ext>
            </a:extLst>
          </p:cNvPr>
          <p:cNvPicPr>
            <a:picLocks noChangeAspect="1"/>
          </p:cNvPicPr>
          <p:nvPr/>
        </p:nvPicPr>
        <p:blipFill>
          <a:blip r:embed="rId2"/>
          <a:stretch>
            <a:fillRect/>
          </a:stretch>
        </p:blipFill>
        <p:spPr>
          <a:xfrm>
            <a:off x="1480580" y="374808"/>
            <a:ext cx="7772400" cy="5497814"/>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0FF106E-F66E-C012-1091-617CD2D7077A}"/>
                  </a:ext>
                </a:extLst>
              </p14:cNvPr>
              <p14:cNvContentPartPr/>
              <p14:nvPr/>
            </p14:nvContentPartPr>
            <p14:xfrm>
              <a:off x="6491724" y="5956035"/>
              <a:ext cx="360" cy="360"/>
            </p14:xfrm>
          </p:contentPart>
        </mc:Choice>
        <mc:Fallback xmlns="">
          <p:pic>
            <p:nvPicPr>
              <p:cNvPr id="5" name="Ink 4">
                <a:extLst>
                  <a:ext uri="{FF2B5EF4-FFF2-40B4-BE49-F238E27FC236}">
                    <a16:creationId xmlns:a16="http://schemas.microsoft.com/office/drawing/2014/main" id="{00FF106E-F66E-C012-1091-617CD2D7077A}"/>
                  </a:ext>
                </a:extLst>
              </p:cNvPr>
              <p:cNvPicPr/>
              <p:nvPr/>
            </p:nvPicPr>
            <p:blipFill>
              <a:blip r:embed="rId4"/>
              <a:stretch>
                <a:fillRect/>
              </a:stretch>
            </p:blipFill>
            <p:spPr>
              <a:xfrm>
                <a:off x="6473724" y="5938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AD2A784-BA88-D1A4-F45E-F0AB5E88D05A}"/>
                  </a:ext>
                </a:extLst>
              </p14:cNvPr>
              <p14:cNvContentPartPr/>
              <p14:nvPr/>
            </p14:nvContentPartPr>
            <p14:xfrm>
              <a:off x="2163444" y="5680275"/>
              <a:ext cx="417960" cy="18360"/>
            </p14:xfrm>
          </p:contentPart>
        </mc:Choice>
        <mc:Fallback xmlns="">
          <p:pic>
            <p:nvPicPr>
              <p:cNvPr id="6" name="Ink 5">
                <a:extLst>
                  <a:ext uri="{FF2B5EF4-FFF2-40B4-BE49-F238E27FC236}">
                    <a16:creationId xmlns:a16="http://schemas.microsoft.com/office/drawing/2014/main" id="{AAD2A784-BA88-D1A4-F45E-F0AB5E88D05A}"/>
                  </a:ext>
                </a:extLst>
              </p:cNvPr>
              <p:cNvPicPr/>
              <p:nvPr/>
            </p:nvPicPr>
            <p:blipFill>
              <a:blip r:embed="rId6"/>
              <a:stretch>
                <a:fillRect/>
              </a:stretch>
            </p:blipFill>
            <p:spPr>
              <a:xfrm>
                <a:off x="2145428" y="5662621"/>
                <a:ext cx="453631" cy="533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36A1F4D-5878-B2D5-51ED-19A007861F01}"/>
                  </a:ext>
                </a:extLst>
              </p14:cNvPr>
              <p14:cNvContentPartPr/>
              <p14:nvPr/>
            </p14:nvContentPartPr>
            <p14:xfrm>
              <a:off x="7326564" y="5690715"/>
              <a:ext cx="430560" cy="15480"/>
            </p14:xfrm>
          </p:contentPart>
        </mc:Choice>
        <mc:Fallback xmlns="">
          <p:pic>
            <p:nvPicPr>
              <p:cNvPr id="7" name="Ink 6">
                <a:extLst>
                  <a:ext uri="{FF2B5EF4-FFF2-40B4-BE49-F238E27FC236}">
                    <a16:creationId xmlns:a16="http://schemas.microsoft.com/office/drawing/2014/main" id="{F36A1F4D-5878-B2D5-51ED-19A007861F01}"/>
                  </a:ext>
                </a:extLst>
              </p:cNvPr>
              <p:cNvPicPr/>
              <p:nvPr/>
            </p:nvPicPr>
            <p:blipFill>
              <a:blip r:embed="rId8"/>
              <a:stretch>
                <a:fillRect/>
              </a:stretch>
            </p:blipFill>
            <p:spPr>
              <a:xfrm>
                <a:off x="7308564" y="5672715"/>
                <a:ext cx="4662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23B051C5-1DBB-3A95-12F7-082D0881EE77}"/>
                  </a:ext>
                </a:extLst>
              </p14:cNvPr>
              <p14:cNvContentPartPr/>
              <p14:nvPr/>
            </p14:nvContentPartPr>
            <p14:xfrm>
              <a:off x="1775364" y="1058955"/>
              <a:ext cx="471240" cy="1425600"/>
            </p14:xfrm>
          </p:contentPart>
        </mc:Choice>
        <mc:Fallback xmlns="">
          <p:pic>
            <p:nvPicPr>
              <p:cNvPr id="8" name="Ink 7">
                <a:extLst>
                  <a:ext uri="{FF2B5EF4-FFF2-40B4-BE49-F238E27FC236}">
                    <a16:creationId xmlns:a16="http://schemas.microsoft.com/office/drawing/2014/main" id="{23B051C5-1DBB-3A95-12F7-082D0881EE77}"/>
                  </a:ext>
                </a:extLst>
              </p:cNvPr>
              <p:cNvPicPr/>
              <p:nvPr/>
            </p:nvPicPr>
            <p:blipFill>
              <a:blip r:embed="rId10"/>
              <a:stretch>
                <a:fillRect/>
              </a:stretch>
            </p:blipFill>
            <p:spPr>
              <a:xfrm>
                <a:off x="1757364" y="1040955"/>
                <a:ext cx="506880" cy="1461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C3135A3-01B8-D370-FC64-48B0F6D8B8E8}"/>
                  </a:ext>
                </a:extLst>
              </p14:cNvPr>
              <p14:cNvContentPartPr/>
              <p14:nvPr/>
            </p14:nvContentPartPr>
            <p14:xfrm>
              <a:off x="8284884" y="979755"/>
              <a:ext cx="977760" cy="1327320"/>
            </p14:xfrm>
          </p:contentPart>
        </mc:Choice>
        <mc:Fallback xmlns="">
          <p:pic>
            <p:nvPicPr>
              <p:cNvPr id="9" name="Ink 8">
                <a:extLst>
                  <a:ext uri="{FF2B5EF4-FFF2-40B4-BE49-F238E27FC236}">
                    <a16:creationId xmlns:a16="http://schemas.microsoft.com/office/drawing/2014/main" id="{BC3135A3-01B8-D370-FC64-48B0F6D8B8E8}"/>
                  </a:ext>
                </a:extLst>
              </p:cNvPr>
              <p:cNvPicPr/>
              <p:nvPr/>
            </p:nvPicPr>
            <p:blipFill>
              <a:blip r:embed="rId12"/>
              <a:stretch>
                <a:fillRect/>
              </a:stretch>
            </p:blipFill>
            <p:spPr>
              <a:xfrm>
                <a:off x="8266884" y="961760"/>
                <a:ext cx="1013400" cy="136295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69CF8FC-2FDE-1C5B-E25C-EE4C1BD17F6F}"/>
                  </a:ext>
                </a:extLst>
              </p14:cNvPr>
              <p14:cNvContentPartPr/>
              <p14:nvPr/>
            </p14:nvContentPartPr>
            <p14:xfrm>
              <a:off x="1772484" y="3596235"/>
              <a:ext cx="410400" cy="656640"/>
            </p14:xfrm>
          </p:contentPart>
        </mc:Choice>
        <mc:Fallback xmlns="">
          <p:pic>
            <p:nvPicPr>
              <p:cNvPr id="10" name="Ink 9">
                <a:extLst>
                  <a:ext uri="{FF2B5EF4-FFF2-40B4-BE49-F238E27FC236}">
                    <a16:creationId xmlns:a16="http://schemas.microsoft.com/office/drawing/2014/main" id="{F69CF8FC-2FDE-1C5B-E25C-EE4C1BD17F6F}"/>
                  </a:ext>
                </a:extLst>
              </p:cNvPr>
              <p:cNvPicPr/>
              <p:nvPr/>
            </p:nvPicPr>
            <p:blipFill>
              <a:blip r:embed="rId14"/>
              <a:stretch>
                <a:fillRect/>
              </a:stretch>
            </p:blipFill>
            <p:spPr>
              <a:xfrm>
                <a:off x="1754484" y="3578235"/>
                <a:ext cx="446040" cy="69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F81E1A00-9287-FE7C-8F77-1DFB15760375}"/>
                  </a:ext>
                </a:extLst>
              </p14:cNvPr>
              <p14:cNvContentPartPr/>
              <p14:nvPr/>
            </p14:nvContentPartPr>
            <p14:xfrm>
              <a:off x="8566764" y="3623955"/>
              <a:ext cx="519480" cy="586440"/>
            </p14:xfrm>
          </p:contentPart>
        </mc:Choice>
        <mc:Fallback xmlns="">
          <p:pic>
            <p:nvPicPr>
              <p:cNvPr id="11" name="Ink 10">
                <a:extLst>
                  <a:ext uri="{FF2B5EF4-FFF2-40B4-BE49-F238E27FC236}">
                    <a16:creationId xmlns:a16="http://schemas.microsoft.com/office/drawing/2014/main" id="{F81E1A00-9287-FE7C-8F77-1DFB15760375}"/>
                  </a:ext>
                </a:extLst>
              </p:cNvPr>
              <p:cNvPicPr/>
              <p:nvPr/>
            </p:nvPicPr>
            <p:blipFill>
              <a:blip r:embed="rId16"/>
              <a:stretch>
                <a:fillRect/>
              </a:stretch>
            </p:blipFill>
            <p:spPr>
              <a:xfrm>
                <a:off x="8548764" y="3605944"/>
                <a:ext cx="555120" cy="62210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563C3BF2-F93C-ACDA-0185-51529366FB50}"/>
                  </a:ext>
                </a:extLst>
              </p14:cNvPr>
              <p14:cNvContentPartPr/>
              <p14:nvPr/>
            </p14:nvContentPartPr>
            <p14:xfrm>
              <a:off x="1745844" y="4334955"/>
              <a:ext cx="390960" cy="972720"/>
            </p14:xfrm>
          </p:contentPart>
        </mc:Choice>
        <mc:Fallback xmlns="">
          <p:pic>
            <p:nvPicPr>
              <p:cNvPr id="12" name="Ink 11">
                <a:extLst>
                  <a:ext uri="{FF2B5EF4-FFF2-40B4-BE49-F238E27FC236}">
                    <a16:creationId xmlns:a16="http://schemas.microsoft.com/office/drawing/2014/main" id="{563C3BF2-F93C-ACDA-0185-51529366FB50}"/>
                  </a:ext>
                </a:extLst>
              </p:cNvPr>
              <p:cNvPicPr/>
              <p:nvPr/>
            </p:nvPicPr>
            <p:blipFill>
              <a:blip r:embed="rId18"/>
              <a:stretch>
                <a:fillRect/>
              </a:stretch>
            </p:blipFill>
            <p:spPr>
              <a:xfrm>
                <a:off x="1727844" y="4316955"/>
                <a:ext cx="426600" cy="1008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1C8AA8F4-D5A1-5B8D-2B68-9141BE6B4993}"/>
                  </a:ext>
                </a:extLst>
              </p14:cNvPr>
              <p14:cNvContentPartPr/>
              <p14:nvPr/>
            </p14:nvContentPartPr>
            <p14:xfrm>
              <a:off x="8609604" y="4289955"/>
              <a:ext cx="563400" cy="1050480"/>
            </p14:xfrm>
          </p:contentPart>
        </mc:Choice>
        <mc:Fallback xmlns="">
          <p:pic>
            <p:nvPicPr>
              <p:cNvPr id="13" name="Ink 12">
                <a:extLst>
                  <a:ext uri="{FF2B5EF4-FFF2-40B4-BE49-F238E27FC236}">
                    <a16:creationId xmlns:a16="http://schemas.microsoft.com/office/drawing/2014/main" id="{1C8AA8F4-D5A1-5B8D-2B68-9141BE6B4993}"/>
                  </a:ext>
                </a:extLst>
              </p:cNvPr>
              <p:cNvPicPr/>
              <p:nvPr/>
            </p:nvPicPr>
            <p:blipFill>
              <a:blip r:embed="rId20"/>
              <a:stretch>
                <a:fillRect/>
              </a:stretch>
            </p:blipFill>
            <p:spPr>
              <a:xfrm>
                <a:off x="8591604" y="4271955"/>
                <a:ext cx="599040" cy="1086120"/>
              </a:xfrm>
              <a:prstGeom prst="rect">
                <a:avLst/>
              </a:prstGeom>
            </p:spPr>
          </p:pic>
        </mc:Fallback>
      </mc:AlternateContent>
      <p:sp>
        <p:nvSpPr>
          <p:cNvPr id="14" name="Footer Placeholder 1">
            <a:extLst>
              <a:ext uri="{FF2B5EF4-FFF2-40B4-BE49-F238E27FC236}">
                <a16:creationId xmlns:a16="http://schemas.microsoft.com/office/drawing/2014/main" id="{BC39825D-E505-5CA6-9C0D-AEAC1B7448E3}"/>
              </a:ext>
            </a:extLst>
          </p:cNvPr>
          <p:cNvSpPr>
            <a:spLocks noGrp="1"/>
          </p:cNvSpPr>
          <p:nvPr>
            <p:ph type="ftr" sz="quarter" idx="11"/>
          </p:nvPr>
        </p:nvSpPr>
        <p:spPr>
          <a:xfrm>
            <a:off x="3430929" y="192831"/>
            <a:ext cx="4114800" cy="365125"/>
          </a:xfrm>
        </p:spPr>
        <p:txBody>
          <a:bodyPr/>
          <a:lstStyle/>
          <a:p>
            <a:r>
              <a:rPr lang="en-GB"/>
              <a:t>Marjeta Petek Ahačič</a:t>
            </a:r>
            <a:endParaRPr lang="en-SI"/>
          </a:p>
        </p:txBody>
      </p:sp>
    </p:spTree>
    <p:extLst>
      <p:ext uri="{BB962C8B-B14F-4D97-AF65-F5344CB8AC3E}">
        <p14:creationId xmlns:p14="http://schemas.microsoft.com/office/powerpoint/2010/main" val="3813073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25">
            <a:extLst>
              <a:ext uri="{FF2B5EF4-FFF2-40B4-BE49-F238E27FC236}">
                <a16:creationId xmlns:a16="http://schemas.microsoft.com/office/drawing/2014/main" id="{6B972E93-7DE0-E110-2F42-D6CBEBF63EBE}"/>
              </a:ext>
            </a:extLst>
          </p:cNvPr>
          <p:cNvSpPr/>
          <p:nvPr/>
        </p:nvSpPr>
        <p:spPr>
          <a:xfrm>
            <a:off x="5169398" y="4069119"/>
            <a:ext cx="7228703" cy="211129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I"/>
          </a:p>
        </p:txBody>
      </p:sp>
      <p:sp>
        <p:nvSpPr>
          <p:cNvPr id="27" name="TextBox 26">
            <a:extLst>
              <a:ext uri="{FF2B5EF4-FFF2-40B4-BE49-F238E27FC236}">
                <a16:creationId xmlns:a16="http://schemas.microsoft.com/office/drawing/2014/main" id="{DA75959D-471D-64F8-ACA9-22507A9C180C}"/>
              </a:ext>
            </a:extLst>
          </p:cNvPr>
          <p:cNvSpPr txBox="1"/>
          <p:nvPr/>
        </p:nvSpPr>
        <p:spPr>
          <a:xfrm>
            <a:off x="503538" y="1401506"/>
            <a:ext cx="6098058" cy="3616118"/>
          </a:xfrm>
          <a:prstGeom prst="rect">
            <a:avLst/>
          </a:prstGeom>
          <a:noFill/>
        </p:spPr>
        <p:txBody>
          <a:bodyPr wrap="square">
            <a:spAutoFit/>
          </a:bodyPr>
          <a:lstStyle/>
          <a:p>
            <a:r>
              <a:rPr lang="en-GB" b="1"/>
              <a:t>PODOBNOSTI MED JEZIKI</a:t>
            </a:r>
          </a:p>
          <a:p>
            <a:endParaRPr lang="en-GB"/>
          </a:p>
          <a:p>
            <a:pPr marL="285750" indent="-285750">
              <a:lnSpc>
                <a:spcPct val="150000"/>
              </a:lnSpc>
              <a:buFont typeface="Courier New" panose="02070309020205020404" pitchFamily="49" charset="0"/>
              <a:buChar char="o"/>
            </a:pPr>
            <a:r>
              <a:rPr lang="en-GB" b="1" err="1"/>
              <a:t>Slovanski</a:t>
            </a:r>
            <a:r>
              <a:rPr lang="en-GB" b="1"/>
              <a:t> </a:t>
            </a:r>
            <a:r>
              <a:rPr lang="en-GB" b="1" err="1"/>
              <a:t>jezik</a:t>
            </a:r>
            <a:r>
              <a:rPr lang="en-GB" b="1"/>
              <a:t>, </a:t>
            </a:r>
            <a:r>
              <a:rPr lang="en-GB" b="1" err="1"/>
              <a:t>skupne</a:t>
            </a:r>
            <a:r>
              <a:rPr lang="en-GB" b="1"/>
              <a:t> </a:t>
            </a:r>
            <a:r>
              <a:rPr lang="en-GB" b="1" err="1"/>
              <a:t>jezikovne</a:t>
            </a:r>
            <a:r>
              <a:rPr lang="en-GB" b="1"/>
              <a:t> </a:t>
            </a:r>
            <a:r>
              <a:rPr lang="en-GB" b="1" err="1"/>
              <a:t>korenine</a:t>
            </a:r>
            <a:endParaRPr lang="en-GB" b="1"/>
          </a:p>
          <a:p>
            <a:pPr marL="285750" indent="-285750">
              <a:lnSpc>
                <a:spcPct val="150000"/>
              </a:lnSpc>
              <a:buFont typeface="Courier New" panose="02070309020205020404" pitchFamily="49" charset="0"/>
              <a:buChar char="o"/>
            </a:pPr>
            <a:r>
              <a:rPr lang="en-GB" b="1" err="1"/>
              <a:t>Slovnične</a:t>
            </a:r>
            <a:r>
              <a:rPr lang="en-GB" b="1"/>
              <a:t> </a:t>
            </a:r>
            <a:r>
              <a:rPr lang="en-GB" b="1" err="1"/>
              <a:t>strukture</a:t>
            </a:r>
            <a:r>
              <a:rPr lang="en-GB" b="1"/>
              <a:t> </a:t>
            </a:r>
            <a:r>
              <a:rPr lang="en-GB" sz="1600"/>
              <a:t>(</a:t>
            </a:r>
            <a:r>
              <a:rPr lang="sl-SI" sz="1600"/>
              <a:t>skloni, spoli, glagolski vid, glagolski čas, gibljiv naglas, podobne predpone pri glagolih (</a:t>
            </a:r>
            <a:r>
              <a:rPr lang="sl-SI" sz="1600" b="1"/>
              <a:t>na</a:t>
            </a:r>
            <a:r>
              <a:rPr lang="sl-SI" sz="1600"/>
              <a:t>pisati / </a:t>
            </a:r>
            <a:r>
              <a:rPr lang="ru-RU" sz="1600" b="1"/>
              <a:t>на</a:t>
            </a:r>
            <a:r>
              <a:rPr lang="ru-RU" sz="1600"/>
              <a:t>писать), </a:t>
            </a:r>
            <a:r>
              <a:rPr lang="sl-SI" sz="1600"/>
              <a:t>negacija </a:t>
            </a:r>
            <a:r>
              <a:rPr lang="ru-RU" sz="1600"/>
              <a:t>не</a:t>
            </a:r>
            <a:r>
              <a:rPr lang="sl-SI" sz="1600"/>
              <a:t> …</a:t>
            </a:r>
            <a:r>
              <a:rPr lang="en-GB" sz="1600"/>
              <a:t>)</a:t>
            </a:r>
          </a:p>
          <a:p>
            <a:pPr marL="285750" indent="-285750">
              <a:lnSpc>
                <a:spcPct val="150000"/>
              </a:lnSpc>
              <a:buFont typeface="Courier New" panose="02070309020205020404" pitchFamily="49" charset="0"/>
              <a:buChar char="o"/>
            </a:pPr>
            <a:r>
              <a:rPr lang="en-GB" b="1" err="1"/>
              <a:t>Leksika</a:t>
            </a:r>
            <a:r>
              <a:rPr lang="en-GB" b="1"/>
              <a:t> </a:t>
            </a:r>
            <a:r>
              <a:rPr lang="en-GB" sz="1600"/>
              <a:t>(</a:t>
            </a:r>
            <a:r>
              <a:rPr lang="en-GB" sz="1600" err="1"/>
              <a:t>veliko</a:t>
            </a:r>
            <a:r>
              <a:rPr lang="en-GB" sz="1600"/>
              <a:t> </a:t>
            </a:r>
            <a:r>
              <a:rPr lang="en-GB" sz="1600" err="1"/>
              <a:t>podobnih</a:t>
            </a:r>
            <a:r>
              <a:rPr lang="en-GB" sz="1600"/>
              <a:t> </a:t>
            </a:r>
            <a:r>
              <a:rPr lang="en-GB" sz="1600" err="1"/>
              <a:t>besed</a:t>
            </a:r>
            <a:r>
              <a:rPr lang="en-GB" sz="1600"/>
              <a:t> </a:t>
            </a:r>
            <a:r>
              <a:rPr lang="en-GB" sz="1600" err="1"/>
              <a:t>pri</a:t>
            </a:r>
            <a:r>
              <a:rPr lang="en-GB" sz="1600"/>
              <a:t> </a:t>
            </a:r>
            <a:r>
              <a:rPr lang="en-GB" sz="1600" err="1"/>
              <a:t>tematskih</a:t>
            </a:r>
            <a:r>
              <a:rPr lang="en-GB" sz="1600"/>
              <a:t> </a:t>
            </a:r>
            <a:r>
              <a:rPr lang="en-GB" sz="1600" err="1"/>
              <a:t>vsebinah</a:t>
            </a:r>
            <a:r>
              <a:rPr lang="en-GB" sz="1600"/>
              <a:t> </a:t>
            </a:r>
            <a:r>
              <a:rPr lang="en-GB" sz="1600" err="1"/>
              <a:t>kot</a:t>
            </a:r>
            <a:r>
              <a:rPr lang="en-GB" sz="1600"/>
              <a:t> so </a:t>
            </a:r>
            <a:r>
              <a:rPr lang="en-GB" sz="1600" err="1"/>
              <a:t>npr</a:t>
            </a:r>
            <a:r>
              <a:rPr lang="en-GB" sz="1600"/>
              <a:t>. </a:t>
            </a:r>
            <a:r>
              <a:rPr lang="en-GB" sz="1600" err="1"/>
              <a:t>družina</a:t>
            </a:r>
            <a:r>
              <a:rPr lang="en-GB" sz="1600"/>
              <a:t>, </a:t>
            </a:r>
            <a:r>
              <a:rPr lang="en-GB" sz="1600" err="1"/>
              <a:t>številke</a:t>
            </a:r>
            <a:r>
              <a:rPr lang="en-GB" sz="1600"/>
              <a:t>, </a:t>
            </a:r>
            <a:r>
              <a:rPr lang="en-GB" sz="1600" err="1"/>
              <a:t>narava</a:t>
            </a:r>
            <a:r>
              <a:rPr lang="en-GB" sz="1600"/>
              <a:t>, </a:t>
            </a:r>
            <a:r>
              <a:rPr lang="en-GB" sz="1600" err="1"/>
              <a:t>šport</a:t>
            </a:r>
            <a:r>
              <a:rPr lang="en-GB" sz="1600"/>
              <a:t>, </a:t>
            </a:r>
            <a:r>
              <a:rPr lang="en-GB" sz="1600" err="1"/>
              <a:t>hrana</a:t>
            </a:r>
            <a:r>
              <a:rPr lang="en-GB" sz="1600"/>
              <a:t>, </a:t>
            </a:r>
            <a:r>
              <a:rPr lang="en-GB" sz="1600" err="1"/>
              <a:t>zaimki</a:t>
            </a:r>
            <a:r>
              <a:rPr lang="en-GB" sz="1600"/>
              <a:t> </a:t>
            </a:r>
            <a:r>
              <a:rPr lang="en-GB" sz="1400"/>
              <a:t>(</a:t>
            </a:r>
            <a:r>
              <a:rPr lang="ru-RU" sz="1400"/>
              <a:t>мама, сын, брат, сестра, два, три, шесть, река, вода,</a:t>
            </a:r>
            <a:r>
              <a:rPr lang="sl-SI" sz="1400"/>
              <a:t> </a:t>
            </a:r>
            <a:r>
              <a:rPr lang="ru-RU" sz="1400"/>
              <a:t>ночь, дом</a:t>
            </a:r>
            <a:r>
              <a:rPr lang="sl-SI" sz="1400"/>
              <a:t>, </a:t>
            </a:r>
            <a:r>
              <a:rPr lang="ru-RU" sz="1400"/>
              <a:t>салат, сок, малина, атлетика, гимнастика, теннис, он, она, они …)</a:t>
            </a:r>
            <a:endParaRPr lang="en-GB" sz="1400"/>
          </a:p>
        </p:txBody>
      </p:sp>
      <p:sp>
        <p:nvSpPr>
          <p:cNvPr id="28" name="TextBox 27">
            <a:extLst>
              <a:ext uri="{FF2B5EF4-FFF2-40B4-BE49-F238E27FC236}">
                <a16:creationId xmlns:a16="http://schemas.microsoft.com/office/drawing/2014/main" id="{A9C4696F-FA57-BC16-B844-94FFCD67260D}"/>
              </a:ext>
            </a:extLst>
          </p:cNvPr>
          <p:cNvSpPr txBox="1"/>
          <p:nvPr/>
        </p:nvSpPr>
        <p:spPr>
          <a:xfrm>
            <a:off x="5732077" y="4544991"/>
            <a:ext cx="6098058" cy="1164871"/>
          </a:xfrm>
          <a:prstGeom prst="rect">
            <a:avLst/>
          </a:prstGeom>
          <a:noFill/>
        </p:spPr>
        <p:txBody>
          <a:bodyPr wrap="square">
            <a:spAutoFit/>
          </a:bodyPr>
          <a:lstStyle/>
          <a:p>
            <a:pPr>
              <a:lnSpc>
                <a:spcPct val="150000"/>
              </a:lnSpc>
            </a:pPr>
            <a:r>
              <a:rPr lang="en-SI" sz="1600" b="1" i="1">
                <a:solidFill>
                  <a:srgbClr val="7030A0"/>
                </a:solidFill>
              </a:rPr>
              <a:t>Poznavanje podobnosti med jeziki nam pomaga pri lažjem razumevanju gradiv v tujih jezikih (govorno, bralno), hitrejšem učenju ter</a:t>
            </a:r>
            <a:r>
              <a:rPr lang="en-GB" sz="1600" b="1" i="1">
                <a:solidFill>
                  <a:srgbClr val="7030A0"/>
                </a:solidFill>
              </a:rPr>
              <a:t> </a:t>
            </a:r>
            <a:r>
              <a:rPr lang="en-GB" sz="1600" b="1" i="1" err="1">
                <a:solidFill>
                  <a:srgbClr val="7030A0"/>
                </a:solidFill>
              </a:rPr>
              <a:t>prispeva</a:t>
            </a:r>
            <a:r>
              <a:rPr lang="en-GB" sz="1600" b="1" i="1">
                <a:solidFill>
                  <a:srgbClr val="7030A0"/>
                </a:solidFill>
              </a:rPr>
              <a:t> k </a:t>
            </a:r>
            <a:r>
              <a:rPr lang="en-GB" sz="1600" b="1" i="1" err="1">
                <a:solidFill>
                  <a:srgbClr val="7030A0"/>
                </a:solidFill>
              </a:rPr>
              <a:t>večji</a:t>
            </a:r>
            <a:r>
              <a:rPr lang="en-GB" sz="1600" b="1" i="1">
                <a:solidFill>
                  <a:srgbClr val="7030A0"/>
                </a:solidFill>
              </a:rPr>
              <a:t> </a:t>
            </a:r>
            <a:r>
              <a:rPr lang="en-GB" sz="1600" b="1" i="1" err="1">
                <a:solidFill>
                  <a:srgbClr val="7030A0"/>
                </a:solidFill>
              </a:rPr>
              <a:t>motivaciji</a:t>
            </a:r>
            <a:r>
              <a:rPr lang="en-GB" sz="1600" b="1" i="1">
                <a:solidFill>
                  <a:srgbClr val="7030A0"/>
                </a:solidFill>
              </a:rPr>
              <a:t> </a:t>
            </a:r>
            <a:r>
              <a:rPr lang="en-GB" sz="1600" b="1" i="1" err="1">
                <a:solidFill>
                  <a:srgbClr val="7030A0"/>
                </a:solidFill>
              </a:rPr>
              <a:t>pri</a:t>
            </a:r>
            <a:r>
              <a:rPr lang="en-GB" sz="1600" b="1" i="1">
                <a:solidFill>
                  <a:srgbClr val="7030A0"/>
                </a:solidFill>
              </a:rPr>
              <a:t> </a:t>
            </a:r>
            <a:r>
              <a:rPr lang="en-GB" sz="1600" b="1" i="1" err="1">
                <a:solidFill>
                  <a:srgbClr val="7030A0"/>
                </a:solidFill>
              </a:rPr>
              <a:t>učenju</a:t>
            </a:r>
            <a:r>
              <a:rPr lang="en-GB" sz="1600" b="1" i="1">
                <a:solidFill>
                  <a:srgbClr val="7030A0"/>
                </a:solidFill>
              </a:rPr>
              <a:t> </a:t>
            </a:r>
            <a:r>
              <a:rPr lang="en-GB" sz="1600" b="1" i="1" err="1">
                <a:solidFill>
                  <a:srgbClr val="7030A0"/>
                </a:solidFill>
              </a:rPr>
              <a:t>tujega</a:t>
            </a:r>
            <a:r>
              <a:rPr lang="en-GB" sz="1600" b="1" i="1">
                <a:solidFill>
                  <a:srgbClr val="7030A0"/>
                </a:solidFill>
              </a:rPr>
              <a:t> </a:t>
            </a:r>
            <a:r>
              <a:rPr lang="en-GB" sz="1600" b="1" i="1" err="1">
                <a:solidFill>
                  <a:srgbClr val="7030A0"/>
                </a:solidFill>
              </a:rPr>
              <a:t>jezika</a:t>
            </a:r>
            <a:r>
              <a:rPr lang="en-GB" sz="1600" b="1" i="1">
                <a:solidFill>
                  <a:srgbClr val="7030A0"/>
                </a:solidFill>
              </a:rPr>
              <a:t>. </a:t>
            </a:r>
            <a:endParaRPr lang="en-SI" sz="1600" b="1" i="1">
              <a:solidFill>
                <a:srgbClr val="7030A0"/>
              </a:solidFill>
            </a:endParaRPr>
          </a:p>
        </p:txBody>
      </p:sp>
      <p:sp>
        <p:nvSpPr>
          <p:cNvPr id="29" name="TextBox 28">
            <a:extLst>
              <a:ext uri="{FF2B5EF4-FFF2-40B4-BE49-F238E27FC236}">
                <a16:creationId xmlns:a16="http://schemas.microsoft.com/office/drawing/2014/main" id="{9B5A06CE-6500-C319-73ED-A1EAA87A870B}"/>
              </a:ext>
            </a:extLst>
          </p:cNvPr>
          <p:cNvSpPr txBox="1"/>
          <p:nvPr/>
        </p:nvSpPr>
        <p:spPr>
          <a:xfrm>
            <a:off x="3049030" y="741406"/>
            <a:ext cx="5375190" cy="461665"/>
          </a:xfrm>
          <a:prstGeom prst="rect">
            <a:avLst/>
          </a:prstGeom>
          <a:noFill/>
        </p:spPr>
        <p:txBody>
          <a:bodyPr wrap="square" rtlCol="0">
            <a:spAutoFit/>
          </a:bodyPr>
          <a:lstStyle/>
          <a:p>
            <a:pPr algn="ctr"/>
            <a:r>
              <a:rPr lang="en-SI" sz="2400" b="1"/>
              <a:t>JEZIKOVNE PODOBNOSTI IN RAZLIKE</a:t>
            </a:r>
          </a:p>
        </p:txBody>
      </p:sp>
      <p:sp>
        <p:nvSpPr>
          <p:cNvPr id="30" name="Footer Placeholder 1">
            <a:extLst>
              <a:ext uri="{FF2B5EF4-FFF2-40B4-BE49-F238E27FC236}">
                <a16:creationId xmlns:a16="http://schemas.microsoft.com/office/drawing/2014/main" id="{89F23D37-A06E-4854-9FD5-44D04E6896A8}"/>
              </a:ext>
            </a:extLst>
          </p:cNvPr>
          <p:cNvSpPr>
            <a:spLocks noGrp="1"/>
          </p:cNvSpPr>
          <p:nvPr>
            <p:ph type="ftr" sz="quarter" idx="11"/>
          </p:nvPr>
        </p:nvSpPr>
        <p:spPr>
          <a:xfrm>
            <a:off x="3681714" y="202477"/>
            <a:ext cx="4114800" cy="365125"/>
          </a:xfrm>
        </p:spPr>
        <p:txBody>
          <a:bodyPr/>
          <a:lstStyle/>
          <a:p>
            <a:r>
              <a:rPr lang="en-GB"/>
              <a:t>Marjeta Petek Ahačič</a:t>
            </a:r>
            <a:endParaRPr lang="en-SI"/>
          </a:p>
        </p:txBody>
      </p:sp>
    </p:spTree>
    <p:extLst>
      <p:ext uri="{BB962C8B-B14F-4D97-AF65-F5344CB8AC3E}">
        <p14:creationId xmlns:p14="http://schemas.microsoft.com/office/powerpoint/2010/main" val="1501406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225A-EA08-F826-406B-7D6BF60833C1}"/>
              </a:ext>
            </a:extLst>
          </p:cNvPr>
          <p:cNvSpPr>
            <a:spLocks noGrp="1"/>
          </p:cNvSpPr>
          <p:nvPr>
            <p:ph type="title"/>
          </p:nvPr>
        </p:nvSpPr>
        <p:spPr>
          <a:xfrm>
            <a:off x="472858" y="386002"/>
            <a:ext cx="10515600" cy="1325563"/>
          </a:xfrm>
        </p:spPr>
        <p:txBody>
          <a:bodyPr/>
          <a:lstStyle/>
          <a:p>
            <a:r>
              <a:rPr lang="sl-SI" sz="3200" b="1" dirty="0" smtClean="0">
                <a:solidFill>
                  <a:srgbClr val="002060"/>
                </a:solidFill>
                <a:latin typeface="Calibri" panose="020F0502020204030204" pitchFamily="34" charset="0"/>
                <a:cs typeface="Calibri" panose="020F0502020204030204" pitchFamily="34" charset="0"/>
              </a:rPr>
              <a:t>Zakaj prenova kurikuluma/UN/KZ?</a:t>
            </a:r>
          </a:p>
          <a:p>
            <a:endParaRPr lang="en-US" dirty="0">
              <a:solidFill>
                <a:srgbClr val="002060"/>
              </a:solidFill>
            </a:endParaRPr>
          </a:p>
        </p:txBody>
      </p:sp>
      <p:sp>
        <p:nvSpPr>
          <p:cNvPr id="3" name="Content Placeholder 2">
            <a:extLst>
              <a:ext uri="{FF2B5EF4-FFF2-40B4-BE49-F238E27FC236}">
                <a16:creationId xmlns:a16="http://schemas.microsoft.com/office/drawing/2014/main" id="{E3C2D672-C4C0-12C3-EA47-8BF1E28BD4AD}"/>
              </a:ext>
            </a:extLst>
          </p:cNvPr>
          <p:cNvSpPr>
            <a:spLocks noGrp="1"/>
          </p:cNvSpPr>
          <p:nvPr>
            <p:ph idx="1"/>
          </p:nvPr>
        </p:nvSpPr>
        <p:spPr>
          <a:xfrm>
            <a:off x="469174" y="1137702"/>
            <a:ext cx="9855039" cy="5181545"/>
          </a:xfrm>
        </p:spPr>
        <p:txBody>
          <a:bodyPr vert="horz" lIns="91440" tIns="45720" rIns="91440" bIns="45720" rtlCol="0" anchor="t">
            <a:normAutofit fontScale="55000" lnSpcReduction="20000"/>
          </a:bodyPr>
          <a:lstStyle/>
          <a:p>
            <a:pPr marL="0" indent="0">
              <a:buNone/>
            </a:pPr>
            <a:endParaRPr lang="sl-SI" dirty="0" smtClean="0">
              <a:solidFill>
                <a:srgbClr val="002060"/>
              </a:solidFill>
            </a:endParaRPr>
          </a:p>
          <a:p>
            <a:pPr marL="0" indent="0">
              <a:buNone/>
            </a:pPr>
            <a:r>
              <a:rPr lang="sl-SI" sz="3600" dirty="0" smtClean="0">
                <a:solidFill>
                  <a:srgbClr val="002060"/>
                </a:solidFill>
                <a:latin typeface="Calibri"/>
                <a:ea typeface="Calibri"/>
                <a:cs typeface="Calibri"/>
              </a:rPr>
              <a:t>Več kot desetletje od zadnje prenove/posodabljanja:</a:t>
            </a:r>
          </a:p>
          <a:p>
            <a:endParaRPr lang="en-US" sz="3600" dirty="0">
              <a:solidFill>
                <a:srgbClr val="002060"/>
              </a:solidFill>
              <a:latin typeface="Calibri"/>
              <a:ea typeface="Calibri"/>
              <a:cs typeface="Calibri"/>
            </a:endParaRPr>
          </a:p>
          <a:p>
            <a:pPr lvl="1">
              <a:buFont typeface="Courier New,monospace" panose="020B0604020202020204" pitchFamily="34" charset="0"/>
              <a:buChar char="o"/>
            </a:pPr>
            <a:r>
              <a:rPr lang="sl-SI" sz="3100" dirty="0" smtClean="0">
                <a:solidFill>
                  <a:srgbClr val="002060"/>
                </a:solidFill>
                <a:latin typeface="Calibri"/>
                <a:ea typeface="Calibri"/>
                <a:cs typeface="Calibri"/>
              </a:rPr>
              <a:t>1999 – kurikulum za vrtce</a:t>
            </a:r>
            <a:endParaRPr lang="sl-SI" sz="3100" dirty="0" smtClean="0">
              <a:solidFill>
                <a:srgbClr val="000000"/>
              </a:solidFill>
              <a:latin typeface="Calibri"/>
              <a:ea typeface="Calibri"/>
              <a:cs typeface="Calibri"/>
            </a:endParaRPr>
          </a:p>
          <a:p>
            <a:pPr lvl="1">
              <a:buFont typeface="Courier New,monospace" panose="020B0604020202020204" pitchFamily="34" charset="0"/>
              <a:buChar char="o"/>
            </a:pPr>
            <a:r>
              <a:rPr lang="sl-SI" sz="3100" dirty="0" smtClean="0">
                <a:solidFill>
                  <a:srgbClr val="002060"/>
                </a:solidFill>
                <a:latin typeface="Calibri"/>
                <a:ea typeface="Calibri"/>
                <a:cs typeface="Calibri"/>
              </a:rPr>
              <a:t>2004 - 2010 </a:t>
            </a:r>
            <a:r>
              <a:rPr lang="sl-SI" sz="3100" dirty="0">
                <a:solidFill>
                  <a:srgbClr val="002060"/>
                </a:solidFill>
                <a:latin typeface="Calibri"/>
                <a:ea typeface="Calibri"/>
                <a:cs typeface="Calibri"/>
              </a:rPr>
              <a:t> – </a:t>
            </a:r>
            <a:r>
              <a:rPr lang="sl-SI" sz="3100" dirty="0" smtClean="0">
                <a:solidFill>
                  <a:srgbClr val="002060"/>
                </a:solidFill>
                <a:latin typeface="Calibri"/>
                <a:ea typeface="Calibri"/>
                <a:cs typeface="Calibri"/>
              </a:rPr>
              <a:t>katalogi znanj za srednje strokovne in poklicne šole</a:t>
            </a:r>
            <a:endParaRPr lang="sl-SI" sz="3100" dirty="0" smtClean="0">
              <a:solidFill>
                <a:srgbClr val="000000"/>
              </a:solidFill>
              <a:latin typeface="Calibri"/>
              <a:ea typeface="Calibri"/>
              <a:cs typeface="Calibri"/>
            </a:endParaRPr>
          </a:p>
          <a:p>
            <a:pPr lvl="1">
              <a:buFont typeface="Courier New,monospace" panose="020B0604020202020204" pitchFamily="34" charset="0"/>
              <a:buChar char="o"/>
            </a:pPr>
            <a:r>
              <a:rPr lang="sl-SI" sz="3100" dirty="0" smtClean="0">
                <a:solidFill>
                  <a:srgbClr val="002060"/>
                </a:solidFill>
                <a:latin typeface="Calibri"/>
                <a:ea typeface="Calibri"/>
                <a:cs typeface="Calibri"/>
              </a:rPr>
              <a:t>2008 – UN za gimnazije</a:t>
            </a:r>
            <a:endParaRPr lang="sl-SI" sz="3100" dirty="0" smtClean="0">
              <a:solidFill>
                <a:srgbClr val="000000"/>
              </a:solidFill>
              <a:latin typeface="Calibri"/>
              <a:ea typeface="Calibri"/>
              <a:cs typeface="Calibri"/>
            </a:endParaRPr>
          </a:p>
          <a:p>
            <a:pPr lvl="1">
              <a:buFont typeface="Courier New,monospace" panose="020B0604020202020204" pitchFamily="34" charset="0"/>
              <a:buChar char="o"/>
            </a:pPr>
            <a:r>
              <a:rPr lang="sl-SI" sz="3100" dirty="0" smtClean="0">
                <a:solidFill>
                  <a:srgbClr val="002060"/>
                </a:solidFill>
                <a:latin typeface="Calibri"/>
                <a:ea typeface="Calibri"/>
                <a:cs typeface="Calibri"/>
              </a:rPr>
              <a:t>2011 – UN za osnovne šole</a:t>
            </a:r>
            <a:endParaRPr lang="sl-SI" sz="3100" dirty="0" smtClean="0">
              <a:solidFill>
                <a:srgbClr val="000000"/>
              </a:solidFill>
              <a:latin typeface="Calibri"/>
              <a:ea typeface="Calibri"/>
              <a:cs typeface="Calibri"/>
            </a:endParaRPr>
          </a:p>
          <a:p>
            <a:pPr marL="0" indent="0">
              <a:buNone/>
            </a:pPr>
            <a:endParaRPr lang="sl-SI" sz="3600" dirty="0" smtClean="0">
              <a:solidFill>
                <a:srgbClr val="002060"/>
              </a:solidFill>
              <a:latin typeface="Calibri"/>
              <a:ea typeface="Calibri"/>
              <a:cs typeface="Calibri"/>
            </a:endParaRPr>
          </a:p>
          <a:p>
            <a:pPr marL="0" indent="0">
              <a:buNone/>
            </a:pPr>
            <a:r>
              <a:rPr lang="sl-SI" sz="3600" dirty="0" smtClean="0">
                <a:solidFill>
                  <a:srgbClr val="002060"/>
                </a:solidFill>
                <a:latin typeface="Calibri"/>
                <a:ea typeface="Calibri"/>
                <a:cs typeface="Calibri"/>
              </a:rPr>
              <a:t>Potrebe po:</a:t>
            </a:r>
          </a:p>
          <a:p>
            <a:pPr marL="0" indent="0">
              <a:buNone/>
            </a:pPr>
            <a:endParaRPr lang="sl-SI" sz="1600" dirty="0" smtClean="0">
              <a:solidFill>
                <a:srgbClr val="002060"/>
              </a:solidFill>
              <a:latin typeface="Calibri"/>
              <a:ea typeface="Calibri"/>
              <a:cs typeface="Calibri"/>
            </a:endParaRPr>
          </a:p>
          <a:p>
            <a:pPr marL="571500" indent="-571500"/>
            <a:r>
              <a:rPr lang="sl-SI" sz="3600" dirty="0" smtClean="0">
                <a:solidFill>
                  <a:srgbClr val="002060"/>
                </a:solidFill>
                <a:latin typeface="Calibri"/>
                <a:ea typeface="Calibri"/>
                <a:cs typeface="Calibri"/>
              </a:rPr>
              <a:t>prilagajanju družbenim in tehnološkim spremembam, </a:t>
            </a:r>
            <a:endParaRPr lang="sl-SI" dirty="0" smtClean="0"/>
          </a:p>
          <a:p>
            <a:pPr marL="571500" indent="-571500"/>
            <a:r>
              <a:rPr lang="sl-SI" sz="3600" dirty="0" smtClean="0">
                <a:solidFill>
                  <a:srgbClr val="002060"/>
                </a:solidFill>
                <a:latin typeface="Calibri"/>
                <a:ea typeface="Calibri"/>
                <a:cs typeface="Calibri"/>
              </a:rPr>
              <a:t>razvoju kompetenc/veščin "21. stoletja" in skupnih ciljev,</a:t>
            </a:r>
          </a:p>
          <a:p>
            <a:pPr marL="571500" indent="-571500"/>
            <a:r>
              <a:rPr lang="sl-SI" sz="3600" dirty="0">
                <a:solidFill>
                  <a:srgbClr val="002060"/>
                </a:solidFill>
                <a:latin typeface="Calibri"/>
                <a:ea typeface="Calibri"/>
                <a:cs typeface="Calibri"/>
              </a:rPr>
              <a:t>individualizaciji učnega procesa,</a:t>
            </a:r>
          </a:p>
          <a:p>
            <a:pPr marL="571500" indent="-571500">
              <a:lnSpc>
                <a:spcPct val="120000"/>
              </a:lnSpc>
            </a:pPr>
            <a:r>
              <a:rPr lang="sl-SI" sz="3600" dirty="0">
                <a:solidFill>
                  <a:srgbClr val="002060"/>
                </a:solidFill>
                <a:latin typeface="Calibri"/>
                <a:ea typeface="Calibri"/>
                <a:cs typeface="Calibri"/>
              </a:rPr>
              <a:t>upoštevanju strokovnih razprav, nacionalnih in mednarodnih raziskav, </a:t>
            </a:r>
            <a:r>
              <a:rPr lang="sl-SI" sz="3600" dirty="0" smtClean="0">
                <a:solidFill>
                  <a:srgbClr val="002060"/>
                </a:solidFill>
                <a:latin typeface="Calibri"/>
                <a:ea typeface="Calibri"/>
                <a:cs typeface="Calibri"/>
              </a:rPr>
              <a:t>trendov, izzivov </a:t>
            </a:r>
            <a:r>
              <a:rPr lang="sl-SI" sz="3600" dirty="0">
                <a:solidFill>
                  <a:srgbClr val="002060"/>
                </a:solidFill>
                <a:latin typeface="Calibri"/>
                <a:ea typeface="Calibri"/>
                <a:cs typeface="Calibri"/>
              </a:rPr>
              <a:t>ter ugotovitev analize UN/KZ (2019</a:t>
            </a:r>
            <a:r>
              <a:rPr lang="sl-SI" sz="3600" dirty="0" smtClean="0">
                <a:solidFill>
                  <a:srgbClr val="002060"/>
                </a:solidFill>
                <a:latin typeface="Calibri"/>
                <a:ea typeface="Calibri"/>
                <a:cs typeface="Calibri"/>
              </a:rPr>
              <a:t>),</a:t>
            </a:r>
            <a:endParaRPr lang="sl-SI" sz="3600" dirty="0">
              <a:solidFill>
                <a:srgbClr val="002060"/>
              </a:solidFill>
              <a:latin typeface="Calibri"/>
              <a:ea typeface="Calibri"/>
              <a:cs typeface="Calibri"/>
            </a:endParaRPr>
          </a:p>
          <a:p>
            <a:pPr marL="571500" indent="-571500">
              <a:lnSpc>
                <a:spcPct val="120000"/>
              </a:lnSpc>
            </a:pPr>
            <a:r>
              <a:rPr lang="en-US" sz="3600" dirty="0" smtClean="0">
                <a:solidFill>
                  <a:srgbClr val="002060"/>
                </a:solidFill>
                <a:latin typeface="Calibri"/>
                <a:ea typeface="Calibri"/>
                <a:cs typeface="Calibri"/>
              </a:rPr>
              <a:t>...</a:t>
            </a:r>
            <a:endParaRPr lang="en-US" sz="3600" dirty="0">
              <a:solidFill>
                <a:srgbClr val="002060"/>
              </a:solidFill>
              <a:latin typeface="Calibri"/>
              <a:ea typeface="Calibri"/>
              <a:cs typeface="Calibri"/>
            </a:endParaRPr>
          </a:p>
          <a:p>
            <a:pPr marL="0" indent="0">
              <a:buNone/>
            </a:pPr>
            <a:endParaRPr lang="en-US" sz="3600" dirty="0">
              <a:solidFill>
                <a:srgbClr val="002060"/>
              </a:solidFill>
              <a:latin typeface="Calibri"/>
              <a:ea typeface="Calibri"/>
              <a:cs typeface="Calibri"/>
            </a:endParaRPr>
          </a:p>
        </p:txBody>
      </p:sp>
      <p:pic>
        <p:nvPicPr>
          <p:cNvPr id="4" name="Slika 3" descr="Slika, ki vsebuje besede besedilo, krog, diagram, posnetek zaslona&#10;&#10;Vsebina, ustvarjena z UI, morda ni pravilna.">
            <a:extLst>
              <a:ext uri="{FF2B5EF4-FFF2-40B4-BE49-F238E27FC236}">
                <a16:creationId xmlns:a16="http://schemas.microsoft.com/office/drawing/2014/main" id="{E30ABB43-903E-629E-51FC-CAA88D19E90A}"/>
              </a:ext>
            </a:extLst>
          </p:cNvPr>
          <p:cNvPicPr>
            <a:picLocks noChangeAspect="1"/>
          </p:cNvPicPr>
          <p:nvPr/>
        </p:nvPicPr>
        <p:blipFill>
          <a:blip r:embed="rId2"/>
          <a:stretch>
            <a:fillRect/>
          </a:stretch>
        </p:blipFill>
        <p:spPr>
          <a:xfrm>
            <a:off x="8082717" y="985874"/>
            <a:ext cx="3906156" cy="2969231"/>
          </a:xfrm>
          <a:prstGeom prst="rect">
            <a:avLst/>
          </a:prstGeom>
        </p:spPr>
      </p:pic>
      <p:sp>
        <p:nvSpPr>
          <p:cNvPr id="5" name="PoljeZBesedilom 4">
            <a:extLst>
              <a:ext uri="{FF2B5EF4-FFF2-40B4-BE49-F238E27FC236}">
                <a16:creationId xmlns:a16="http://schemas.microsoft.com/office/drawing/2014/main" id="{EF9B6517-01F8-3728-E851-7D3985E63962}"/>
              </a:ext>
            </a:extLst>
          </p:cNvPr>
          <p:cNvSpPr txBox="1"/>
          <p:nvPr/>
        </p:nvSpPr>
        <p:spPr>
          <a:xfrm>
            <a:off x="10173222" y="396240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spc="-45" dirty="0">
                <a:solidFill>
                  <a:srgbClr val="002060"/>
                </a:solidFill>
                <a:latin typeface="Calibri" panose="020F0502020204030204" pitchFamily="34" charset="0"/>
                <a:cs typeface="Calibri" panose="020F0502020204030204" pitchFamily="34" charset="0"/>
              </a:rPr>
              <a:t>The OECD Learning Compass 2030</a:t>
            </a:r>
            <a:r>
              <a:rPr lang="en-GB" sz="900" spc="-45" dirty="0">
                <a:solidFill>
                  <a:srgbClr val="002060"/>
                </a:solidFill>
                <a:latin typeface="inherit"/>
                <a:cs typeface="Arial"/>
              </a:rPr>
              <a:t> </a:t>
            </a:r>
            <a:endParaRPr lang="sl-SI" sz="900" dirty="0"/>
          </a:p>
        </p:txBody>
      </p:sp>
    </p:spTree>
    <p:extLst>
      <p:ext uri="{BB962C8B-B14F-4D97-AF65-F5344CB8AC3E}">
        <p14:creationId xmlns:p14="http://schemas.microsoft.com/office/powerpoint/2010/main" val="2227443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a:extLst>
              <a:ext uri="{FF2B5EF4-FFF2-40B4-BE49-F238E27FC236}">
                <a16:creationId xmlns:a16="http://schemas.microsoft.com/office/drawing/2014/main" id="{44657D15-5963-4C5F-21FA-2C710AD0EEB6}"/>
              </a:ext>
            </a:extLst>
          </p:cNvPr>
          <p:cNvSpPr/>
          <p:nvPr/>
        </p:nvSpPr>
        <p:spPr>
          <a:xfrm>
            <a:off x="7488195" y="4422848"/>
            <a:ext cx="3435177" cy="1884738"/>
          </a:xfrm>
          <a:prstGeom prst="hear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I"/>
          </a:p>
        </p:txBody>
      </p:sp>
      <p:sp>
        <p:nvSpPr>
          <p:cNvPr id="5" name="Heart 4">
            <a:extLst>
              <a:ext uri="{FF2B5EF4-FFF2-40B4-BE49-F238E27FC236}">
                <a16:creationId xmlns:a16="http://schemas.microsoft.com/office/drawing/2014/main" id="{56444456-3DE4-0530-D271-AD3EAD254E5D}"/>
              </a:ext>
            </a:extLst>
          </p:cNvPr>
          <p:cNvSpPr/>
          <p:nvPr/>
        </p:nvSpPr>
        <p:spPr>
          <a:xfrm>
            <a:off x="7732241" y="2653584"/>
            <a:ext cx="2947084" cy="1712751"/>
          </a:xfrm>
          <a:prstGeom prst="hear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SI"/>
          </a:p>
        </p:txBody>
      </p:sp>
      <p:sp>
        <p:nvSpPr>
          <p:cNvPr id="6" name="Heart 5">
            <a:extLst>
              <a:ext uri="{FF2B5EF4-FFF2-40B4-BE49-F238E27FC236}">
                <a16:creationId xmlns:a16="http://schemas.microsoft.com/office/drawing/2014/main" id="{59A64C35-2B25-33EA-3E2F-F0E3C4B9CEE4}"/>
              </a:ext>
            </a:extLst>
          </p:cNvPr>
          <p:cNvSpPr/>
          <p:nvPr/>
        </p:nvSpPr>
        <p:spPr>
          <a:xfrm>
            <a:off x="7661190" y="451431"/>
            <a:ext cx="2977979" cy="1884738"/>
          </a:xfrm>
          <a:prstGeom prst="hear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I"/>
          </a:p>
        </p:txBody>
      </p:sp>
      <p:sp>
        <p:nvSpPr>
          <p:cNvPr id="7" name="TextBox 6">
            <a:extLst>
              <a:ext uri="{FF2B5EF4-FFF2-40B4-BE49-F238E27FC236}">
                <a16:creationId xmlns:a16="http://schemas.microsoft.com/office/drawing/2014/main" id="{4A67DF8A-F310-BFD1-B29F-97601B746BF8}"/>
              </a:ext>
            </a:extLst>
          </p:cNvPr>
          <p:cNvSpPr txBox="1"/>
          <p:nvPr/>
        </p:nvSpPr>
        <p:spPr>
          <a:xfrm>
            <a:off x="1013254" y="699185"/>
            <a:ext cx="5387546" cy="923330"/>
          </a:xfrm>
          <a:prstGeom prst="rect">
            <a:avLst/>
          </a:prstGeom>
          <a:noFill/>
        </p:spPr>
        <p:txBody>
          <a:bodyPr wrap="square" rtlCol="0">
            <a:spAutoFit/>
          </a:bodyPr>
          <a:lstStyle/>
          <a:p>
            <a:r>
              <a:rPr lang="sl-SI" b="1"/>
              <a:t>RAZLIKE MED JEZIKI</a:t>
            </a:r>
          </a:p>
          <a:p>
            <a:endParaRPr lang="sl-SI" b="1"/>
          </a:p>
          <a:p>
            <a:endParaRPr lang="en-SI"/>
          </a:p>
        </p:txBody>
      </p:sp>
      <p:sp>
        <p:nvSpPr>
          <p:cNvPr id="8" name="TextBox 7">
            <a:extLst>
              <a:ext uri="{FF2B5EF4-FFF2-40B4-BE49-F238E27FC236}">
                <a16:creationId xmlns:a16="http://schemas.microsoft.com/office/drawing/2014/main" id="{48E93C78-F7D7-E411-D28C-661E13B9842F}"/>
              </a:ext>
            </a:extLst>
          </p:cNvPr>
          <p:cNvSpPr txBox="1"/>
          <p:nvPr/>
        </p:nvSpPr>
        <p:spPr>
          <a:xfrm>
            <a:off x="704335" y="1371267"/>
            <a:ext cx="6314303" cy="4108817"/>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GB" b="1"/>
              <a:t>P</a:t>
            </a:r>
            <a:r>
              <a:rPr lang="en-SI" b="1"/>
              <a:t>isava </a:t>
            </a:r>
            <a:r>
              <a:rPr lang="en-SI" sz="1600"/>
              <a:t>(latinica in cirilica)</a:t>
            </a:r>
          </a:p>
          <a:p>
            <a:pPr marL="285750" indent="-285750">
              <a:lnSpc>
                <a:spcPct val="150000"/>
              </a:lnSpc>
              <a:buFontTx/>
              <a:buChar char="-"/>
            </a:pPr>
            <a:r>
              <a:rPr lang="en-SI" b="1"/>
              <a:t>Slovnično število </a:t>
            </a:r>
            <a:r>
              <a:rPr lang="en-SI" sz="1600"/>
              <a:t>(ednina, množina, v slovenščini še dvojina)</a:t>
            </a:r>
          </a:p>
          <a:p>
            <a:pPr marL="285750" indent="-285750">
              <a:lnSpc>
                <a:spcPct val="150000"/>
              </a:lnSpc>
              <a:buFontTx/>
              <a:buChar char="-"/>
            </a:pPr>
            <a:r>
              <a:rPr lang="en-SI" b="1"/>
              <a:t>Slovnične strukture </a:t>
            </a:r>
            <a:r>
              <a:rPr lang="en-SI" sz="1600"/>
              <a:t>(glagol imeti, modalne strukture za slovenske glagole morati, ni treba, smeti …)</a:t>
            </a:r>
          </a:p>
          <a:p>
            <a:pPr marL="285750" indent="-285750">
              <a:lnSpc>
                <a:spcPct val="150000"/>
              </a:lnSpc>
              <a:buFontTx/>
              <a:buChar char="-"/>
            </a:pPr>
            <a:r>
              <a:rPr lang="en-GB" b="1"/>
              <a:t>G</a:t>
            </a:r>
            <a:r>
              <a:rPr lang="en-SI" b="1"/>
              <a:t>lagol biti</a:t>
            </a:r>
          </a:p>
          <a:p>
            <a:pPr marL="285750" indent="-285750">
              <a:lnSpc>
                <a:spcPct val="150000"/>
              </a:lnSpc>
              <a:buFontTx/>
              <a:buChar char="-"/>
            </a:pPr>
            <a:r>
              <a:rPr lang="en-SI" b="1"/>
              <a:t>Mehčanje</a:t>
            </a:r>
            <a:r>
              <a:rPr lang="en-SI"/>
              <a:t> </a:t>
            </a:r>
            <a:r>
              <a:rPr lang="en-SI" sz="1600"/>
              <a:t>(pogosteje v ruščini)</a:t>
            </a:r>
          </a:p>
          <a:p>
            <a:pPr marL="285750" indent="-285750">
              <a:lnSpc>
                <a:spcPct val="150000"/>
              </a:lnSpc>
              <a:buFontTx/>
              <a:buChar char="-"/>
            </a:pPr>
            <a:r>
              <a:rPr lang="en-SI" b="1"/>
              <a:t>Pomanjševalnice</a:t>
            </a:r>
            <a:r>
              <a:rPr lang="en-SI"/>
              <a:t> </a:t>
            </a:r>
            <a:r>
              <a:rPr lang="en-SI" sz="1600"/>
              <a:t>(pogosteje v ruščini)</a:t>
            </a:r>
          </a:p>
          <a:p>
            <a:pPr marL="285750" indent="-285750">
              <a:lnSpc>
                <a:spcPct val="150000"/>
              </a:lnSpc>
              <a:buFontTx/>
              <a:buChar char="-"/>
            </a:pPr>
            <a:r>
              <a:rPr lang="en-SI" b="1"/>
              <a:t>Lažni prijatelji: </a:t>
            </a:r>
            <a:r>
              <a:rPr lang="ru-RU" i="1"/>
              <a:t>шкаф, </a:t>
            </a:r>
            <a:r>
              <a:rPr lang="ru-RU" i="1" err="1"/>
              <a:t>поно́с</a:t>
            </a:r>
            <a:r>
              <a:rPr lang="ru-RU" i="1"/>
              <a:t>, поздравление, магазин</a:t>
            </a:r>
            <a:r>
              <a:rPr lang="sl-SI" i="1"/>
              <a:t>, </a:t>
            </a:r>
            <a:r>
              <a:rPr lang="ru-RU" i="1"/>
              <a:t>часть, мука́</a:t>
            </a:r>
            <a:endParaRPr lang="en-SI" i="1"/>
          </a:p>
          <a:p>
            <a:pPr marL="285750" indent="-285750">
              <a:buFontTx/>
              <a:buChar char="-"/>
            </a:pPr>
            <a:endParaRPr lang="en-SI"/>
          </a:p>
        </p:txBody>
      </p:sp>
      <p:sp>
        <p:nvSpPr>
          <p:cNvPr id="9" name="TextBox 8">
            <a:extLst>
              <a:ext uri="{FF2B5EF4-FFF2-40B4-BE49-F238E27FC236}">
                <a16:creationId xmlns:a16="http://schemas.microsoft.com/office/drawing/2014/main" id="{7E3F13B9-E9BB-9187-9DC4-44DD4BCBDA9E}"/>
              </a:ext>
            </a:extLst>
          </p:cNvPr>
          <p:cNvSpPr txBox="1"/>
          <p:nvPr/>
        </p:nvSpPr>
        <p:spPr>
          <a:xfrm>
            <a:off x="8118389" y="4804468"/>
            <a:ext cx="3534032" cy="1077218"/>
          </a:xfrm>
          <a:prstGeom prst="rect">
            <a:avLst/>
          </a:prstGeom>
          <a:noFill/>
        </p:spPr>
        <p:txBody>
          <a:bodyPr wrap="square" rtlCol="0">
            <a:spAutoFit/>
          </a:bodyPr>
          <a:lstStyle/>
          <a:p>
            <a:r>
              <a:rPr lang="sl-SI" sz="1600" b="1" i="1">
                <a:solidFill>
                  <a:schemeClr val="accent6">
                    <a:lumMod val="75000"/>
                  </a:schemeClr>
                </a:solidFill>
              </a:rPr>
              <a:t>Poznavanje razlik izboljšuje</a:t>
            </a:r>
          </a:p>
          <a:p>
            <a:r>
              <a:rPr lang="sl-SI" sz="1600" b="1" i="1">
                <a:solidFill>
                  <a:schemeClr val="accent6">
                    <a:lumMod val="75000"/>
                  </a:schemeClr>
                </a:solidFill>
              </a:rPr>
              <a:t>uporabo avtomatskih</a:t>
            </a:r>
          </a:p>
          <a:p>
            <a:r>
              <a:rPr lang="sl-SI" sz="1600" b="1" i="1">
                <a:solidFill>
                  <a:schemeClr val="accent6">
                    <a:lumMod val="75000"/>
                  </a:schemeClr>
                </a:solidFill>
              </a:rPr>
              <a:t> in drugih spletnih</a:t>
            </a:r>
          </a:p>
          <a:p>
            <a:r>
              <a:rPr lang="sl-SI" sz="1600" b="1" i="1">
                <a:solidFill>
                  <a:schemeClr val="accent6">
                    <a:lumMod val="75000"/>
                  </a:schemeClr>
                </a:solidFill>
              </a:rPr>
              <a:t> prevajalnikov.</a:t>
            </a:r>
          </a:p>
        </p:txBody>
      </p:sp>
      <p:sp>
        <p:nvSpPr>
          <p:cNvPr id="10" name="TextBox 9">
            <a:extLst>
              <a:ext uri="{FF2B5EF4-FFF2-40B4-BE49-F238E27FC236}">
                <a16:creationId xmlns:a16="http://schemas.microsoft.com/office/drawing/2014/main" id="{E9DDED90-7FEC-D00B-8D00-A1D741143F42}"/>
              </a:ext>
            </a:extLst>
          </p:cNvPr>
          <p:cNvSpPr txBox="1"/>
          <p:nvPr/>
        </p:nvSpPr>
        <p:spPr>
          <a:xfrm>
            <a:off x="8007178" y="877330"/>
            <a:ext cx="3089189" cy="830997"/>
          </a:xfrm>
          <a:prstGeom prst="rect">
            <a:avLst/>
          </a:prstGeom>
          <a:noFill/>
        </p:spPr>
        <p:txBody>
          <a:bodyPr wrap="square" rtlCol="0">
            <a:spAutoFit/>
          </a:bodyPr>
          <a:lstStyle/>
          <a:p>
            <a:r>
              <a:rPr lang="sl-SI" sz="1600" b="1" i="1">
                <a:solidFill>
                  <a:schemeClr val="accent5">
                    <a:lumMod val="75000"/>
                  </a:schemeClr>
                </a:solidFill>
              </a:rPr>
              <a:t>Razlike nam pomagajo prepoznavati bogastvo posameznega jezika.</a:t>
            </a:r>
            <a:endParaRPr lang="en-SI" sz="1600" b="1" i="1">
              <a:solidFill>
                <a:schemeClr val="accent5">
                  <a:lumMod val="75000"/>
                </a:schemeClr>
              </a:solidFill>
            </a:endParaRPr>
          </a:p>
        </p:txBody>
      </p:sp>
      <p:sp>
        <p:nvSpPr>
          <p:cNvPr id="11" name="TextBox 10">
            <a:extLst>
              <a:ext uri="{FF2B5EF4-FFF2-40B4-BE49-F238E27FC236}">
                <a16:creationId xmlns:a16="http://schemas.microsoft.com/office/drawing/2014/main" id="{EAC8D02E-86D4-8741-B254-D337FB63316C}"/>
              </a:ext>
            </a:extLst>
          </p:cNvPr>
          <p:cNvSpPr txBox="1"/>
          <p:nvPr/>
        </p:nvSpPr>
        <p:spPr>
          <a:xfrm>
            <a:off x="8118389" y="2964010"/>
            <a:ext cx="2675239" cy="830997"/>
          </a:xfrm>
          <a:prstGeom prst="rect">
            <a:avLst/>
          </a:prstGeom>
          <a:noFill/>
        </p:spPr>
        <p:txBody>
          <a:bodyPr wrap="square" rtlCol="0">
            <a:spAutoFit/>
          </a:bodyPr>
          <a:lstStyle/>
          <a:p>
            <a:r>
              <a:rPr lang="en-SI" sz="1600" b="1" i="1">
                <a:solidFill>
                  <a:srgbClr val="0070C0"/>
                </a:solidFill>
              </a:rPr>
              <a:t>Z razlikami pridobivamo nove veščine</a:t>
            </a:r>
          </a:p>
          <a:p>
            <a:r>
              <a:rPr lang="en-SI" sz="1600" b="1" i="1">
                <a:solidFill>
                  <a:srgbClr val="0070C0"/>
                </a:solidFill>
              </a:rPr>
              <a:t>(nova pisava).</a:t>
            </a:r>
          </a:p>
        </p:txBody>
      </p:sp>
      <p:sp>
        <p:nvSpPr>
          <p:cNvPr id="12" name="Footer Placeholder 3">
            <a:extLst>
              <a:ext uri="{FF2B5EF4-FFF2-40B4-BE49-F238E27FC236}">
                <a16:creationId xmlns:a16="http://schemas.microsoft.com/office/drawing/2014/main" id="{168E9124-903E-E4DE-F580-912F78F40BC9}"/>
              </a:ext>
            </a:extLst>
          </p:cNvPr>
          <p:cNvSpPr>
            <a:spLocks noGrp="1"/>
          </p:cNvSpPr>
          <p:nvPr>
            <p:ph type="ftr" sz="quarter" idx="11"/>
          </p:nvPr>
        </p:nvSpPr>
        <p:spPr>
          <a:xfrm>
            <a:off x="3864980" y="86730"/>
            <a:ext cx="4114800" cy="365125"/>
          </a:xfrm>
        </p:spPr>
        <p:txBody>
          <a:bodyPr/>
          <a:lstStyle/>
          <a:p>
            <a:r>
              <a:rPr lang="en-GB"/>
              <a:t>Marjeta Petek Ahačič</a:t>
            </a:r>
            <a:endParaRPr lang="en-SI"/>
          </a:p>
        </p:txBody>
      </p:sp>
    </p:spTree>
    <p:extLst>
      <p:ext uri="{BB962C8B-B14F-4D97-AF65-F5344CB8AC3E}">
        <p14:creationId xmlns:p14="http://schemas.microsoft.com/office/powerpoint/2010/main" val="176118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64058F-47C8-BC16-C23D-917FB1209FFE}"/>
              </a:ext>
            </a:extLst>
          </p:cNvPr>
          <p:cNvSpPr txBox="1"/>
          <p:nvPr/>
        </p:nvSpPr>
        <p:spPr>
          <a:xfrm>
            <a:off x="531341" y="599440"/>
            <a:ext cx="9798908" cy="923330"/>
          </a:xfrm>
          <a:prstGeom prst="rect">
            <a:avLst/>
          </a:prstGeom>
          <a:noFill/>
        </p:spPr>
        <p:txBody>
          <a:bodyPr wrap="square" rtlCol="0">
            <a:spAutoFit/>
          </a:bodyPr>
          <a:lstStyle/>
          <a:p>
            <a:pPr algn="ctr"/>
            <a:r>
              <a:rPr lang="en-SI" b="1"/>
              <a:t>KDAJ IN ZAKAJ JE POMEMBNO PREDSTAVITI JEZIK KOT SISTEM? </a:t>
            </a:r>
          </a:p>
          <a:p>
            <a:pPr algn="ctr"/>
            <a:r>
              <a:rPr lang="en-SI" b="1"/>
              <a:t>(podobnosti in razlike)</a:t>
            </a:r>
          </a:p>
          <a:p>
            <a:endParaRPr lang="en-SI" b="1"/>
          </a:p>
        </p:txBody>
      </p:sp>
      <p:graphicFrame>
        <p:nvGraphicFramePr>
          <p:cNvPr id="5" name="Table 4">
            <a:extLst>
              <a:ext uri="{FF2B5EF4-FFF2-40B4-BE49-F238E27FC236}">
                <a16:creationId xmlns:a16="http://schemas.microsoft.com/office/drawing/2014/main" id="{29F8E6BD-16AA-AAE7-2387-0240CC2DDE48}"/>
              </a:ext>
            </a:extLst>
          </p:cNvPr>
          <p:cNvGraphicFramePr>
            <a:graphicFrameLocks noGrp="1"/>
          </p:cNvGraphicFramePr>
          <p:nvPr/>
        </p:nvGraphicFramePr>
        <p:xfrm>
          <a:off x="1537730" y="1476358"/>
          <a:ext cx="8128000" cy="439420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3321548319"/>
                    </a:ext>
                  </a:extLst>
                </a:gridCol>
                <a:gridCol w="4064000">
                  <a:extLst>
                    <a:ext uri="{9D8B030D-6E8A-4147-A177-3AD203B41FA5}">
                      <a16:colId xmlns:a16="http://schemas.microsoft.com/office/drawing/2014/main" val="2363313968"/>
                    </a:ext>
                  </a:extLst>
                </a:gridCol>
              </a:tblGrid>
              <a:tr h="370840">
                <a:tc>
                  <a:txBody>
                    <a:bodyPr/>
                    <a:lstStyle/>
                    <a:p>
                      <a:r>
                        <a:rPr lang="en-SI"/>
                        <a:t>KDAJ?</a:t>
                      </a:r>
                    </a:p>
                  </a:txBody>
                  <a:tcPr/>
                </a:tc>
                <a:tc>
                  <a:txBody>
                    <a:bodyPr/>
                    <a:lstStyle/>
                    <a:p>
                      <a:r>
                        <a:rPr lang="en-SI"/>
                        <a:t>ZAKAJ?</a:t>
                      </a:r>
                    </a:p>
                  </a:txBody>
                  <a:tcPr/>
                </a:tc>
                <a:extLst>
                  <a:ext uri="{0D108BD9-81ED-4DB2-BD59-A6C34878D82A}">
                    <a16:rowId xmlns:a16="http://schemas.microsoft.com/office/drawing/2014/main" val="2217003453"/>
                  </a:ext>
                </a:extLst>
              </a:tr>
              <a:tr h="370840">
                <a:tc>
                  <a:txBody>
                    <a:bodyPr/>
                    <a:lstStyle/>
                    <a:p>
                      <a:r>
                        <a:rPr lang="en-SI"/>
                        <a:t>Na začetku učenja</a:t>
                      </a:r>
                    </a:p>
                  </a:txBody>
                  <a:tcPr/>
                </a:tc>
                <a:tc>
                  <a:txBody>
                    <a:bodyPr/>
                    <a:lstStyle/>
                    <a:p>
                      <a:r>
                        <a:rPr lang="en-SI"/>
                        <a:t>Povečamo motivacijo za učenje (</a:t>
                      </a:r>
                      <a:r>
                        <a:rPr lang="en-SI" b="1"/>
                        <a:t>podobnosti</a:t>
                      </a:r>
                      <a:r>
                        <a:rPr lang="en-SI"/>
                        <a:t>), </a:t>
                      </a:r>
                    </a:p>
                    <a:p>
                      <a:r>
                        <a:rPr lang="en-SI"/>
                        <a:t>Pozitivno vznemirjenje pred učenjem jezika (</a:t>
                      </a:r>
                      <a:r>
                        <a:rPr lang="en-SI" b="1"/>
                        <a:t>razlike: </a:t>
                      </a:r>
                      <a:r>
                        <a:rPr lang="en-SI"/>
                        <a:t>nova pisava, kulturne razlike in zanimivosti).</a:t>
                      </a:r>
                    </a:p>
                    <a:p>
                      <a:r>
                        <a:rPr lang="en-SI"/>
                        <a:t>Bogatimo in krepimo medkulturnost in raznojezičnost.</a:t>
                      </a:r>
                    </a:p>
                    <a:p>
                      <a:endParaRPr lang="en-SI"/>
                    </a:p>
                  </a:txBody>
                  <a:tcPr/>
                </a:tc>
                <a:extLst>
                  <a:ext uri="{0D108BD9-81ED-4DB2-BD59-A6C34878D82A}">
                    <a16:rowId xmlns:a16="http://schemas.microsoft.com/office/drawing/2014/main" val="2161348022"/>
                  </a:ext>
                </a:extLst>
              </a:tr>
              <a:tr h="370840">
                <a:tc>
                  <a:txBody>
                    <a:bodyPr/>
                    <a:lstStyle/>
                    <a:p>
                      <a:r>
                        <a:rPr lang="en-SI"/>
                        <a:t>Pri razlagi posamezne jezikovne ali vsebinske tematike.</a:t>
                      </a:r>
                    </a:p>
                  </a:txBody>
                  <a:tcPr/>
                </a:tc>
                <a:tc>
                  <a:txBody>
                    <a:bodyPr/>
                    <a:lstStyle/>
                    <a:p>
                      <a:r>
                        <a:rPr lang="en-SI" b="1"/>
                        <a:t>Podobnost</a:t>
                      </a:r>
                      <a:r>
                        <a:rPr lang="en-SI"/>
                        <a:t> olajša učenje, </a:t>
                      </a:r>
                      <a:r>
                        <a:rPr lang="en-SI" b="1"/>
                        <a:t>razlika</a:t>
                      </a:r>
                      <a:r>
                        <a:rPr lang="en-SI"/>
                        <a:t> je vedno lahko predstavljena kot zanimivost.</a:t>
                      </a:r>
                    </a:p>
                  </a:txBody>
                  <a:tcPr/>
                </a:tc>
                <a:extLst>
                  <a:ext uri="{0D108BD9-81ED-4DB2-BD59-A6C34878D82A}">
                    <a16:rowId xmlns:a16="http://schemas.microsoft.com/office/drawing/2014/main" val="847898678"/>
                  </a:ext>
                </a:extLst>
              </a:tr>
            </a:tbl>
          </a:graphicData>
        </a:graphic>
      </p:graphicFrame>
      <p:sp>
        <p:nvSpPr>
          <p:cNvPr id="6" name="Footer Placeholder 1">
            <a:extLst>
              <a:ext uri="{FF2B5EF4-FFF2-40B4-BE49-F238E27FC236}">
                <a16:creationId xmlns:a16="http://schemas.microsoft.com/office/drawing/2014/main" id="{D80C82DD-8807-C648-6265-68C515CEC58C}"/>
              </a:ext>
            </a:extLst>
          </p:cNvPr>
          <p:cNvSpPr>
            <a:spLocks noGrp="1"/>
          </p:cNvSpPr>
          <p:nvPr>
            <p:ph type="ftr" sz="quarter" idx="11"/>
          </p:nvPr>
        </p:nvSpPr>
        <p:spPr>
          <a:xfrm>
            <a:off x="4038600" y="-80"/>
            <a:ext cx="4114800" cy="365125"/>
          </a:xfrm>
        </p:spPr>
        <p:txBody>
          <a:bodyPr/>
          <a:lstStyle/>
          <a:p>
            <a:r>
              <a:rPr lang="en-GB"/>
              <a:t>Marjeta Petek Ahačič</a:t>
            </a:r>
            <a:endParaRPr lang="en-SI"/>
          </a:p>
        </p:txBody>
      </p:sp>
    </p:spTree>
    <p:extLst>
      <p:ext uri="{BB962C8B-B14F-4D97-AF65-F5344CB8AC3E}">
        <p14:creationId xmlns:p14="http://schemas.microsoft.com/office/powerpoint/2010/main" val="4058851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E38BA-97C8-BC5B-B649-750B40F53711}"/>
            </a:ext>
          </a:extLst>
        </p:cNvPr>
        <p:cNvGrpSpPr/>
        <p:nvPr/>
      </p:nvGrpSpPr>
      <p:grpSpPr>
        <a:xfrm>
          <a:off x="0" y="0"/>
          <a:ext cx="0" cy="0"/>
          <a:chOff x="0" y="0"/>
          <a:chExt cx="0" cy="0"/>
        </a:xfrm>
      </p:grpSpPr>
      <p:pic>
        <p:nvPicPr>
          <p:cNvPr id="3" name="Slika 2" descr="Slika, ki vsebuje besede lizika, marake&#10;&#10;Vsebina, ustvarjena z UI, morda ni pravilna.">
            <a:extLst>
              <a:ext uri="{FF2B5EF4-FFF2-40B4-BE49-F238E27FC236}">
                <a16:creationId xmlns:a16="http://schemas.microsoft.com/office/drawing/2014/main" id="{1969FA87-E0AD-9A4C-CDFE-319EA853DFA7}"/>
              </a:ext>
            </a:extLst>
          </p:cNvPr>
          <p:cNvPicPr>
            <a:picLocks noChangeAspect="1"/>
          </p:cNvPicPr>
          <p:nvPr/>
        </p:nvPicPr>
        <p:blipFill>
          <a:blip r:embed="rId2"/>
          <a:stretch>
            <a:fillRect/>
          </a:stretch>
        </p:blipFill>
        <p:spPr>
          <a:xfrm>
            <a:off x="10758882" y="-80"/>
            <a:ext cx="1355353" cy="1314451"/>
          </a:xfrm>
          <a:prstGeom prst="rect">
            <a:avLst/>
          </a:prstGeom>
        </p:spPr>
      </p:pic>
      <p:sp>
        <p:nvSpPr>
          <p:cNvPr id="6" name="Footer Placeholder 1">
            <a:extLst>
              <a:ext uri="{FF2B5EF4-FFF2-40B4-BE49-F238E27FC236}">
                <a16:creationId xmlns:a16="http://schemas.microsoft.com/office/drawing/2014/main" id="{3FEC2D8E-191D-4875-491B-0A09863E3406}"/>
              </a:ext>
            </a:extLst>
          </p:cNvPr>
          <p:cNvSpPr>
            <a:spLocks noGrp="1"/>
          </p:cNvSpPr>
          <p:nvPr>
            <p:ph type="ftr" sz="quarter" idx="11"/>
          </p:nvPr>
        </p:nvSpPr>
        <p:spPr>
          <a:xfrm>
            <a:off x="4038600" y="-80"/>
            <a:ext cx="4114800" cy="365125"/>
          </a:xfrm>
        </p:spPr>
        <p:txBody>
          <a:bodyPr/>
          <a:lstStyle/>
          <a:p>
            <a:r>
              <a:rPr lang="en-GB" dirty="0"/>
              <a:t>Meta Frank</a:t>
            </a:r>
            <a:endParaRPr lang="en-SI" dirty="0"/>
          </a:p>
        </p:txBody>
      </p:sp>
      <p:sp>
        <p:nvSpPr>
          <p:cNvPr id="2" name="PoljeZBesedilom 1">
            <a:extLst>
              <a:ext uri="{FF2B5EF4-FFF2-40B4-BE49-F238E27FC236}">
                <a16:creationId xmlns:a16="http://schemas.microsoft.com/office/drawing/2014/main" id="{7F94FBC8-5AE6-E10D-BD77-7460FA22AE46}"/>
              </a:ext>
            </a:extLst>
          </p:cNvPr>
          <p:cNvSpPr txBox="1"/>
          <p:nvPr/>
        </p:nvSpPr>
        <p:spPr>
          <a:xfrm>
            <a:off x="1044221" y="365045"/>
            <a:ext cx="10491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dirty="0"/>
              <a:t>Primer dobre prakse - "LOŽKARJI"</a:t>
            </a:r>
          </a:p>
        </p:txBody>
      </p:sp>
      <p:sp>
        <p:nvSpPr>
          <p:cNvPr id="7" name="PoljeZBesedilom 6">
            <a:extLst>
              <a:ext uri="{FF2B5EF4-FFF2-40B4-BE49-F238E27FC236}">
                <a16:creationId xmlns:a16="http://schemas.microsoft.com/office/drawing/2014/main" id="{0FE9A045-AD71-B30A-91B5-14D1BF111FC8}"/>
              </a:ext>
            </a:extLst>
          </p:cNvPr>
          <p:cNvSpPr txBox="1"/>
          <p:nvPr/>
        </p:nvSpPr>
        <p:spPr>
          <a:xfrm>
            <a:off x="268366" y="549711"/>
            <a:ext cx="10832330" cy="6894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dirty="0"/>
              <a:t>Cilji iz UN:</a:t>
            </a:r>
          </a:p>
          <a:p>
            <a:pPr marL="285750" indent="-285750">
              <a:buFont typeface="Arial"/>
              <a:buChar char="•"/>
            </a:pPr>
            <a:r>
              <a:rPr lang="sl-SI" sz="1600" dirty="0"/>
              <a:t>Posredovanje, raznojezičnost in medkulturnost: </a:t>
            </a:r>
            <a:r>
              <a:rPr lang="sl-SI" sz="1600" b="1" dirty="0"/>
              <a:t>Raznojezičnost in medkulturnost</a:t>
            </a:r>
          </a:p>
          <a:p>
            <a:r>
              <a:rPr lang="sl-SI" sz="1600" dirty="0">
                <a:solidFill>
                  <a:srgbClr val="54B7B5"/>
                </a:solidFill>
                <a:ea typeface="+mn-lt"/>
                <a:cs typeface="+mn-lt"/>
              </a:rPr>
              <a:t>O: </a:t>
            </a:r>
            <a:r>
              <a:rPr lang="sl-SI" sz="1600" dirty="0">
                <a:ea typeface="+mn-lt"/>
                <a:cs typeface="+mn-lt"/>
              </a:rPr>
              <a:t>krepi svojo </a:t>
            </a:r>
            <a:r>
              <a:rPr lang="sl-SI" sz="1600" u="sng" dirty="0">
                <a:ea typeface="+mn-lt"/>
                <a:cs typeface="+mn-lt"/>
              </a:rPr>
              <a:t>medkulturno zmožnost</a:t>
            </a:r>
            <a:r>
              <a:rPr lang="sl-SI" sz="1600" dirty="0">
                <a:ea typeface="+mn-lt"/>
                <a:cs typeface="+mn-lt"/>
              </a:rPr>
              <a:t>, tako da med celotnim procesom učenja tujega jezika </a:t>
            </a:r>
            <a:r>
              <a:rPr lang="sl-SI" sz="1600" u="sng" dirty="0">
                <a:ea typeface="+mn-lt"/>
                <a:cs typeface="+mn-lt"/>
              </a:rPr>
              <a:t>spoznava različne kulturne </a:t>
            </a:r>
            <a:r>
              <a:rPr lang="sl-SI" sz="1600" dirty="0">
                <a:ea typeface="+mn-lt"/>
                <a:cs typeface="+mn-lt"/>
              </a:rPr>
              <a:t>in jezikovne prakse. Seznanja se z jezikovnimi in </a:t>
            </a:r>
            <a:r>
              <a:rPr lang="sl-SI" sz="1600" u="sng" dirty="0">
                <a:ea typeface="+mn-lt"/>
                <a:cs typeface="+mn-lt"/>
              </a:rPr>
              <a:t>kulturnimi podobnostmi ter razlikami.</a:t>
            </a:r>
            <a:r>
              <a:rPr lang="sl-SI" sz="1600" dirty="0">
                <a:ea typeface="+mn-lt"/>
                <a:cs typeface="+mn-lt"/>
              </a:rPr>
              <a:t> </a:t>
            </a:r>
            <a:endParaRPr lang="sl-SI" sz="1600" dirty="0">
              <a:highlight>
                <a:srgbClr val="FFFF00"/>
              </a:highlight>
            </a:endParaRPr>
          </a:p>
          <a:p>
            <a:r>
              <a:rPr lang="sl-SI" sz="1600" dirty="0">
                <a:solidFill>
                  <a:srgbClr val="FF0000"/>
                </a:solidFill>
              </a:rPr>
              <a:t>SC: 1.3.2.1</a:t>
            </a:r>
            <a:r>
              <a:rPr lang="sl-SI" sz="1600" dirty="0"/>
              <a:t> </a:t>
            </a:r>
            <a:r>
              <a:rPr lang="sl-SI" sz="1400" dirty="0"/>
              <a:t>(Kultura in umetnost): Raziskuje in spoznava kulturo, umetnost, umetniške zvrsti ter njihova izrazna sredstva v zgodovinskem in kulturnem kontekstu.</a:t>
            </a:r>
          </a:p>
          <a:p>
            <a:endParaRPr lang="sl-SI" sz="1600" dirty="0"/>
          </a:p>
          <a:p>
            <a:pPr marL="285750" indent="-285750">
              <a:buFont typeface="Arial"/>
              <a:buChar char="•"/>
            </a:pPr>
            <a:r>
              <a:rPr lang="sl-SI" sz="1600" dirty="0"/>
              <a:t>Sprejemanje: </a:t>
            </a:r>
            <a:r>
              <a:rPr lang="sl-SI" sz="1600" b="1" dirty="0">
                <a:ea typeface="+mn-lt"/>
                <a:cs typeface="+mn-lt"/>
              </a:rPr>
              <a:t>Razumevanje ustnega izražanja in avdiovizualnega gradiva razume gradivo, predvajano preko avdiovizualnih medijev </a:t>
            </a:r>
          </a:p>
          <a:p>
            <a:r>
              <a:rPr lang="sl-SI" sz="1600" dirty="0">
                <a:solidFill>
                  <a:srgbClr val="54B7B5"/>
                </a:solidFill>
                <a:ea typeface="+mn-lt"/>
                <a:cs typeface="+mn-lt"/>
              </a:rPr>
              <a:t>O:</a:t>
            </a:r>
            <a:r>
              <a:rPr lang="sl-SI" sz="1600" dirty="0">
                <a:ea typeface="+mn-lt"/>
                <a:cs typeface="+mn-lt"/>
              </a:rPr>
              <a:t>razume gradivo, predvajano preko avdiovizualnih medijev, Pri razumevanju avdiovizualnega gradiva lahko morebitne vrzeli v nerazumevanju zvočnega zapisa zapolni </a:t>
            </a:r>
            <a:r>
              <a:rPr lang="sl-SI" sz="1600" u="sng" dirty="0">
                <a:ea typeface="+mn-lt"/>
                <a:cs typeface="+mn-lt"/>
              </a:rPr>
              <a:t>slikovna informacija</a:t>
            </a:r>
            <a:r>
              <a:rPr lang="sl-SI" sz="1600" dirty="0">
                <a:ea typeface="+mn-lt"/>
                <a:cs typeface="+mn-lt"/>
              </a:rPr>
              <a:t>. Učenec lahko dodatne vsebine in informacije poišče v digitalnih okoljih</a:t>
            </a:r>
            <a:endParaRPr lang="sl-SI" sz="1600" dirty="0">
              <a:highlight>
                <a:srgbClr val="FFFF00"/>
              </a:highlight>
            </a:endParaRPr>
          </a:p>
          <a:p>
            <a:r>
              <a:rPr lang="sl-SI" sz="1600" dirty="0">
                <a:solidFill>
                  <a:srgbClr val="FF0000"/>
                </a:solidFill>
                <a:ea typeface="+mn-lt"/>
                <a:cs typeface="+mn-lt"/>
              </a:rPr>
              <a:t>SC: 4.1.1.1</a:t>
            </a:r>
            <a:r>
              <a:rPr lang="sl-SI" sz="1600" dirty="0">
                <a:ea typeface="+mn-lt"/>
                <a:cs typeface="+mn-lt"/>
              </a:rPr>
              <a:t> </a:t>
            </a:r>
            <a:r>
              <a:rPr lang="sl-SI" sz="1400" dirty="0">
                <a:ea typeface="+mn-lt"/>
                <a:cs typeface="+mn-lt"/>
              </a:rPr>
              <a:t>(Digitalna kompetentnost): Izraža informacijske potrebe, išče podatke, informacije in vsebine v digitalnih okoljih ter izboljšuje osebne strategije iskanja.</a:t>
            </a:r>
          </a:p>
          <a:p>
            <a:r>
              <a:rPr lang="sl-SI" sz="1600" dirty="0">
                <a:ea typeface="+mn-lt"/>
                <a:cs typeface="+mn-lt"/>
              </a:rPr>
              <a:t>                                     </a:t>
            </a:r>
            <a:r>
              <a:rPr lang="sl-SI" sz="1600" b="1" dirty="0">
                <a:ea typeface="+mn-lt"/>
                <a:cs typeface="+mn-lt"/>
              </a:rPr>
              <a:t>Bralno razumevanje</a:t>
            </a:r>
          </a:p>
          <a:p>
            <a:r>
              <a:rPr lang="sl-SI" sz="1600" dirty="0" err="1">
                <a:solidFill>
                  <a:srgbClr val="54B7B5"/>
                </a:solidFill>
                <a:ea typeface="+mn-lt"/>
                <a:cs typeface="+mn-lt"/>
              </a:rPr>
              <a:t>O:</a:t>
            </a:r>
            <a:r>
              <a:rPr lang="sl-SI" sz="1600" dirty="0" err="1">
                <a:ea typeface="+mn-lt"/>
                <a:cs typeface="+mn-lt"/>
              </a:rPr>
              <a:t>razvija</a:t>
            </a:r>
            <a:r>
              <a:rPr lang="sl-SI" sz="1600" dirty="0">
                <a:ea typeface="+mn-lt"/>
                <a:cs typeface="+mn-lt"/>
              </a:rPr>
              <a:t> sposobnosti različnih vrst branja za različne namene ter  zmožnost izražanja v različnih besedilnih vrstah </a:t>
            </a:r>
            <a:endParaRPr lang="sl-SI" sz="1600" dirty="0"/>
          </a:p>
          <a:p>
            <a:endParaRPr lang="sl-SI" sz="1600" dirty="0">
              <a:ea typeface="+mn-lt"/>
              <a:cs typeface="+mn-lt"/>
            </a:endParaRPr>
          </a:p>
          <a:p>
            <a:pPr marL="285750" indent="-285750">
              <a:buFont typeface="Arial"/>
              <a:buChar char="•"/>
            </a:pPr>
            <a:r>
              <a:rPr lang="sl-SI" sz="1600" dirty="0">
                <a:ea typeface="+mn-lt"/>
                <a:cs typeface="+mn-lt"/>
              </a:rPr>
              <a:t>Medpredmetno povezovanje: GUM, LUM, ŠPO</a:t>
            </a:r>
          </a:p>
          <a:p>
            <a:pPr marL="285750" indent="-285750">
              <a:buFont typeface="Arial"/>
              <a:buChar char="•"/>
            </a:pPr>
            <a:r>
              <a:rPr lang="sl-SI" sz="1600" dirty="0">
                <a:ea typeface="+mn-lt"/>
                <a:cs typeface="+mn-lt"/>
              </a:rPr>
              <a:t>Aktivni in samoiniciativni učenci</a:t>
            </a:r>
          </a:p>
          <a:p>
            <a:pPr marL="285750" indent="-285750">
              <a:buFont typeface="Arial"/>
              <a:buChar char="•"/>
            </a:pPr>
            <a:r>
              <a:rPr lang="sl-SI" sz="1400" dirty="0">
                <a:solidFill>
                  <a:srgbClr val="FF0000"/>
                </a:solidFill>
                <a:ea typeface="+mn-lt"/>
                <a:cs typeface="+mn-lt"/>
              </a:rPr>
              <a:t>SC: 5.3.4.1 (Podjetnost): Sodeluje z različnimi posamezniki ali skupinami. + SC: 3.2.1.2 (Zdravje in dobrobit): Razvija pozitiven odnos do gibanja.</a:t>
            </a:r>
            <a:endParaRPr lang="sl-SI" sz="1400" dirty="0">
              <a:ea typeface="+mn-lt"/>
              <a:cs typeface="+mn-lt"/>
            </a:endParaRPr>
          </a:p>
          <a:p>
            <a:endParaRPr lang="sl-SI" sz="1600" b="1" dirty="0">
              <a:ea typeface="+mn-lt"/>
              <a:cs typeface="+mn-lt"/>
            </a:endParaRPr>
          </a:p>
          <a:p>
            <a:endParaRPr lang="sl-SI" sz="1600" b="1" dirty="0">
              <a:ea typeface="+mn-lt"/>
              <a:cs typeface="+mn-lt"/>
            </a:endParaRPr>
          </a:p>
          <a:p>
            <a:endParaRPr lang="sl-SI" sz="1600" b="1" dirty="0">
              <a:ea typeface="+mn-lt"/>
              <a:cs typeface="+mn-lt"/>
            </a:endParaRPr>
          </a:p>
          <a:p>
            <a:pPr marL="342900" indent="-342900">
              <a:buFont typeface="Arial"/>
              <a:buChar char="•"/>
            </a:pPr>
            <a:endParaRPr lang="sl-SI" sz="1600" dirty="0">
              <a:ea typeface="+mn-lt"/>
              <a:cs typeface="+mn-lt"/>
            </a:endParaRPr>
          </a:p>
        </p:txBody>
      </p:sp>
    </p:spTree>
    <p:extLst>
      <p:ext uri="{BB962C8B-B14F-4D97-AF65-F5344CB8AC3E}">
        <p14:creationId xmlns:p14="http://schemas.microsoft.com/office/powerpoint/2010/main" val="74645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949F-D533-9F13-63D3-729712321E7B}"/>
            </a:ext>
          </a:extLst>
        </p:cNvPr>
        <p:cNvGrpSpPr/>
        <p:nvPr/>
      </p:nvGrpSpPr>
      <p:grpSpPr>
        <a:xfrm>
          <a:off x="0" y="0"/>
          <a:ext cx="0" cy="0"/>
          <a:chOff x="0" y="0"/>
          <a:chExt cx="0" cy="0"/>
        </a:xfrm>
      </p:grpSpPr>
      <p:sp>
        <p:nvSpPr>
          <p:cNvPr id="6" name="Footer Placeholder 1">
            <a:extLst>
              <a:ext uri="{FF2B5EF4-FFF2-40B4-BE49-F238E27FC236}">
                <a16:creationId xmlns:a16="http://schemas.microsoft.com/office/drawing/2014/main" id="{BEEFE52F-0A9D-E34F-E761-6AC714D67914}"/>
              </a:ext>
            </a:extLst>
          </p:cNvPr>
          <p:cNvSpPr>
            <a:spLocks noGrp="1"/>
          </p:cNvSpPr>
          <p:nvPr>
            <p:ph type="ftr" sz="quarter" idx="11"/>
          </p:nvPr>
        </p:nvSpPr>
        <p:spPr>
          <a:xfrm>
            <a:off x="4038600" y="-80"/>
            <a:ext cx="4114800" cy="365125"/>
          </a:xfrm>
        </p:spPr>
        <p:txBody>
          <a:bodyPr/>
          <a:lstStyle/>
          <a:p>
            <a:r>
              <a:rPr lang="en-GB" dirty="0"/>
              <a:t>Meta Frank</a:t>
            </a:r>
            <a:endParaRPr lang="en-SI" dirty="0"/>
          </a:p>
        </p:txBody>
      </p:sp>
      <p:sp>
        <p:nvSpPr>
          <p:cNvPr id="2" name="PoljeZBesedilom 1">
            <a:extLst>
              <a:ext uri="{FF2B5EF4-FFF2-40B4-BE49-F238E27FC236}">
                <a16:creationId xmlns:a16="http://schemas.microsoft.com/office/drawing/2014/main" id="{A9F26862-98C2-49EF-5190-24CA7CCCF510}"/>
              </a:ext>
            </a:extLst>
          </p:cNvPr>
          <p:cNvSpPr txBox="1"/>
          <p:nvPr/>
        </p:nvSpPr>
        <p:spPr>
          <a:xfrm>
            <a:off x="1044221" y="592666"/>
            <a:ext cx="10491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a:t>Primer dobre prakse - "LOŽKARJI"</a:t>
            </a:r>
          </a:p>
        </p:txBody>
      </p:sp>
      <p:sp>
        <p:nvSpPr>
          <p:cNvPr id="7" name="PoljeZBesedilom 6">
            <a:extLst>
              <a:ext uri="{FF2B5EF4-FFF2-40B4-BE49-F238E27FC236}">
                <a16:creationId xmlns:a16="http://schemas.microsoft.com/office/drawing/2014/main" id="{A37ECCF5-2E96-F757-7325-DD6623814201}"/>
              </a:ext>
            </a:extLst>
          </p:cNvPr>
          <p:cNvSpPr txBox="1"/>
          <p:nvPr/>
        </p:nvSpPr>
        <p:spPr>
          <a:xfrm>
            <a:off x="889000" y="1100666"/>
            <a:ext cx="1081616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1600"/>
              <a:t>Potek dela:</a:t>
            </a:r>
            <a:endParaRPr lang="sl-SI" sz="1600" dirty="0"/>
          </a:p>
          <a:p>
            <a:pPr marL="342900" indent="-342900">
              <a:buAutoNum type="arabicPeriod"/>
            </a:pPr>
            <a:r>
              <a:rPr lang="sl-SI" sz="1600"/>
              <a:t>Kdo so "ložkarji"</a:t>
            </a:r>
            <a:endParaRPr lang="sl-SI" sz="1600" dirty="0"/>
          </a:p>
          <a:p>
            <a:pPr marL="342900" indent="-342900">
              <a:buAutoNum type="arabicPeriod"/>
            </a:pPr>
            <a:r>
              <a:rPr lang="sl-SI" sz="1600"/>
              <a:t>Različne tehnike ruskih ljudskih poslikav (PPT)</a:t>
            </a:r>
            <a:endParaRPr lang="sl-SI" sz="1600" dirty="0"/>
          </a:p>
          <a:p>
            <a:pPr marL="342900" indent="-342900">
              <a:buAutoNum type="arabicPeriod"/>
            </a:pPr>
            <a:endParaRPr lang="sl-SI" sz="1600" dirty="0"/>
          </a:p>
          <a:p>
            <a:pPr marL="342900" indent="-342900">
              <a:buAutoNum type="arabicPeriod"/>
            </a:pPr>
            <a:endParaRPr lang="sl-SI" sz="1600" dirty="0"/>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r>
              <a:rPr lang="sl-SI" sz="1600">
                <a:ea typeface="+mn-lt"/>
                <a:cs typeface="+mn-lt"/>
              </a:rPr>
              <a:t>Poslikava "hohloma" (Od kod izvira? Katere barve so zanjo značilne? …) - branje in iskanje informacij</a:t>
            </a: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endParaRPr lang="sl-SI" sz="1600" b="1" dirty="0">
              <a:ea typeface="+mn-lt"/>
              <a:cs typeface="+mn-lt"/>
            </a:endParaRPr>
          </a:p>
          <a:p>
            <a:endParaRPr lang="sl-SI" sz="1600" b="1" dirty="0">
              <a:ea typeface="+mn-lt"/>
              <a:cs typeface="+mn-lt"/>
            </a:endParaRPr>
          </a:p>
          <a:p>
            <a:pPr marL="342900" indent="-342900">
              <a:buAutoNum type="arabicPeriod"/>
            </a:pPr>
            <a:endParaRPr lang="sl-SI" sz="1600" dirty="0">
              <a:ea typeface="+mn-lt"/>
              <a:cs typeface="+mn-lt"/>
            </a:endParaRPr>
          </a:p>
        </p:txBody>
      </p:sp>
      <p:pic>
        <p:nvPicPr>
          <p:cNvPr id="4" name="Slika 3" descr="Slika, ki vsebuje besede vaza, zaprt prostor, fotografija tihožitja, zid&#10;&#10;Vsebina, ustvarjena z UI, morda ni pravilna.">
            <a:extLst>
              <a:ext uri="{FF2B5EF4-FFF2-40B4-BE49-F238E27FC236}">
                <a16:creationId xmlns:a16="http://schemas.microsoft.com/office/drawing/2014/main" id="{33BF1A70-1361-C64B-9726-84ECC444EDA6}"/>
              </a:ext>
            </a:extLst>
          </p:cNvPr>
          <p:cNvPicPr>
            <a:picLocks noChangeAspect="1"/>
          </p:cNvPicPr>
          <p:nvPr/>
        </p:nvPicPr>
        <p:blipFill>
          <a:blip r:embed="rId2"/>
          <a:stretch>
            <a:fillRect/>
          </a:stretch>
        </p:blipFill>
        <p:spPr>
          <a:xfrm>
            <a:off x="1780615" y="1867059"/>
            <a:ext cx="1324536" cy="1298923"/>
          </a:xfrm>
          <a:prstGeom prst="rect">
            <a:avLst/>
          </a:prstGeom>
        </p:spPr>
      </p:pic>
      <p:pic>
        <p:nvPicPr>
          <p:cNvPr id="5" name="Slika 4" descr="Slika, ki vsebuje besede keramična posoda, keramika, lončenina, porcelan&#10;&#10;Vsebina, ustvarjena z UI, morda ni pravilna.">
            <a:extLst>
              <a:ext uri="{FF2B5EF4-FFF2-40B4-BE49-F238E27FC236}">
                <a16:creationId xmlns:a16="http://schemas.microsoft.com/office/drawing/2014/main" id="{E237F97B-CBA2-64B2-7DD5-08F32515A935}"/>
              </a:ext>
            </a:extLst>
          </p:cNvPr>
          <p:cNvPicPr>
            <a:picLocks noChangeAspect="1"/>
          </p:cNvPicPr>
          <p:nvPr/>
        </p:nvPicPr>
        <p:blipFill>
          <a:blip r:embed="rId3"/>
          <a:stretch>
            <a:fillRect/>
          </a:stretch>
        </p:blipFill>
        <p:spPr>
          <a:xfrm>
            <a:off x="3205641" y="1980038"/>
            <a:ext cx="1234330" cy="1290680"/>
          </a:xfrm>
          <a:prstGeom prst="rect">
            <a:avLst/>
          </a:prstGeom>
        </p:spPr>
      </p:pic>
      <p:pic>
        <p:nvPicPr>
          <p:cNvPr id="8" name="Slika 7" descr="Slika, ki vsebuje besede cvetje, pladenj, servirni pladenj, krožnik&#10;&#10;Vsebina, ustvarjena z UI, morda ni pravilna.">
            <a:extLst>
              <a:ext uri="{FF2B5EF4-FFF2-40B4-BE49-F238E27FC236}">
                <a16:creationId xmlns:a16="http://schemas.microsoft.com/office/drawing/2014/main" id="{9C03DC06-1553-C8C4-375E-695A4AF0D2C0}"/>
              </a:ext>
            </a:extLst>
          </p:cNvPr>
          <p:cNvPicPr>
            <a:picLocks noChangeAspect="1"/>
          </p:cNvPicPr>
          <p:nvPr/>
        </p:nvPicPr>
        <p:blipFill>
          <a:blip r:embed="rId4"/>
          <a:stretch>
            <a:fillRect/>
          </a:stretch>
        </p:blipFill>
        <p:spPr>
          <a:xfrm>
            <a:off x="4587725" y="1937616"/>
            <a:ext cx="1319656" cy="1381927"/>
          </a:xfrm>
          <a:prstGeom prst="rect">
            <a:avLst/>
          </a:prstGeom>
        </p:spPr>
      </p:pic>
      <p:pic>
        <p:nvPicPr>
          <p:cNvPr id="9" name="Slika 8" descr="Slika, ki vsebuje besede umetnost, cvetje, slika, tkanina&#10;&#10;Vsebina, ustvarjena z UI, morda ni pravilna.">
            <a:extLst>
              <a:ext uri="{FF2B5EF4-FFF2-40B4-BE49-F238E27FC236}">
                <a16:creationId xmlns:a16="http://schemas.microsoft.com/office/drawing/2014/main" id="{A703A48D-3AEB-8FD9-4D9E-8C44E216DAF5}"/>
              </a:ext>
            </a:extLst>
          </p:cNvPr>
          <p:cNvPicPr>
            <a:picLocks noChangeAspect="1"/>
          </p:cNvPicPr>
          <p:nvPr/>
        </p:nvPicPr>
        <p:blipFill>
          <a:blip r:embed="rId5"/>
          <a:stretch>
            <a:fillRect/>
          </a:stretch>
        </p:blipFill>
        <p:spPr>
          <a:xfrm>
            <a:off x="5974616" y="2129717"/>
            <a:ext cx="1561860" cy="1087372"/>
          </a:xfrm>
          <a:prstGeom prst="rect">
            <a:avLst/>
          </a:prstGeom>
        </p:spPr>
      </p:pic>
      <p:pic>
        <p:nvPicPr>
          <p:cNvPr id="10" name="Slika 9" descr="Slika, ki vsebuje besede umetnost, pladenj, krožnik, zaprt prostor&#10;&#10;Vsebina, ustvarjena z UI, morda ni pravilna.">
            <a:extLst>
              <a:ext uri="{FF2B5EF4-FFF2-40B4-BE49-F238E27FC236}">
                <a16:creationId xmlns:a16="http://schemas.microsoft.com/office/drawing/2014/main" id="{FE98E3D0-0BC9-9571-46D9-13A2990285D8}"/>
              </a:ext>
            </a:extLst>
          </p:cNvPr>
          <p:cNvPicPr>
            <a:picLocks noChangeAspect="1"/>
          </p:cNvPicPr>
          <p:nvPr/>
        </p:nvPicPr>
        <p:blipFill>
          <a:blip r:embed="rId6"/>
          <a:stretch>
            <a:fillRect/>
          </a:stretch>
        </p:blipFill>
        <p:spPr>
          <a:xfrm>
            <a:off x="7725936" y="2018979"/>
            <a:ext cx="1209675" cy="1206394"/>
          </a:xfrm>
          <a:prstGeom prst="rect">
            <a:avLst/>
          </a:prstGeom>
        </p:spPr>
      </p:pic>
      <p:pic>
        <p:nvPicPr>
          <p:cNvPr id="11" name="Slika 10" descr="Slika, ki vsebuje besede besedilo, posnetek zaslona, pisava&#10;&#10;Vsebina, ustvarjena z UI, morda ni pravilna.">
            <a:extLst>
              <a:ext uri="{FF2B5EF4-FFF2-40B4-BE49-F238E27FC236}">
                <a16:creationId xmlns:a16="http://schemas.microsoft.com/office/drawing/2014/main" id="{4FC90F90-2C7A-C565-5C3D-DD8ED51A4D34}"/>
              </a:ext>
            </a:extLst>
          </p:cNvPr>
          <p:cNvPicPr>
            <a:picLocks noChangeAspect="1"/>
          </p:cNvPicPr>
          <p:nvPr/>
        </p:nvPicPr>
        <p:blipFill>
          <a:blip r:embed="rId7"/>
          <a:stretch>
            <a:fillRect/>
          </a:stretch>
        </p:blipFill>
        <p:spPr>
          <a:xfrm>
            <a:off x="1449641" y="3730799"/>
            <a:ext cx="3408029" cy="1663193"/>
          </a:xfrm>
          <a:prstGeom prst="rect">
            <a:avLst/>
          </a:prstGeom>
        </p:spPr>
      </p:pic>
      <p:pic>
        <p:nvPicPr>
          <p:cNvPr id="12" name="Slika 11" descr="Slika, ki vsebuje besede besedilo, posnetek zaslona, pisava&#10;&#10;Vsebina, ustvarjena z UI, morda ni pravilna.">
            <a:extLst>
              <a:ext uri="{FF2B5EF4-FFF2-40B4-BE49-F238E27FC236}">
                <a16:creationId xmlns:a16="http://schemas.microsoft.com/office/drawing/2014/main" id="{CD216067-0175-BCA6-1F54-E776853C994C}"/>
              </a:ext>
            </a:extLst>
          </p:cNvPr>
          <p:cNvPicPr>
            <a:picLocks noChangeAspect="1"/>
          </p:cNvPicPr>
          <p:nvPr/>
        </p:nvPicPr>
        <p:blipFill>
          <a:blip r:embed="rId8"/>
          <a:stretch>
            <a:fillRect/>
          </a:stretch>
        </p:blipFill>
        <p:spPr>
          <a:xfrm>
            <a:off x="5636596" y="3731598"/>
            <a:ext cx="3563393" cy="1796065"/>
          </a:xfrm>
          <a:prstGeom prst="rect">
            <a:avLst/>
          </a:prstGeom>
        </p:spPr>
      </p:pic>
    </p:spTree>
    <p:extLst>
      <p:ext uri="{BB962C8B-B14F-4D97-AF65-F5344CB8AC3E}">
        <p14:creationId xmlns:p14="http://schemas.microsoft.com/office/powerpoint/2010/main" val="187459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7C9F7-9DD8-E264-A048-5DE57005FCE0}"/>
            </a:ext>
          </a:extLst>
        </p:cNvPr>
        <p:cNvGrpSpPr/>
        <p:nvPr/>
      </p:nvGrpSpPr>
      <p:grpSpPr>
        <a:xfrm>
          <a:off x="0" y="0"/>
          <a:ext cx="0" cy="0"/>
          <a:chOff x="0" y="0"/>
          <a:chExt cx="0" cy="0"/>
        </a:xfrm>
      </p:grpSpPr>
      <p:sp>
        <p:nvSpPr>
          <p:cNvPr id="6" name="Footer Placeholder 1">
            <a:extLst>
              <a:ext uri="{FF2B5EF4-FFF2-40B4-BE49-F238E27FC236}">
                <a16:creationId xmlns:a16="http://schemas.microsoft.com/office/drawing/2014/main" id="{C8A793D7-C440-41C8-6B63-EB5E667F4A27}"/>
              </a:ext>
            </a:extLst>
          </p:cNvPr>
          <p:cNvSpPr>
            <a:spLocks noGrp="1"/>
          </p:cNvSpPr>
          <p:nvPr>
            <p:ph type="ftr" sz="quarter" idx="11"/>
          </p:nvPr>
        </p:nvSpPr>
        <p:spPr>
          <a:xfrm>
            <a:off x="4038600" y="-80"/>
            <a:ext cx="4114800" cy="365125"/>
          </a:xfrm>
        </p:spPr>
        <p:txBody>
          <a:bodyPr/>
          <a:lstStyle/>
          <a:p>
            <a:r>
              <a:rPr lang="en-GB" dirty="0"/>
              <a:t>Meta Frank</a:t>
            </a:r>
            <a:endParaRPr lang="en-SI" dirty="0"/>
          </a:p>
        </p:txBody>
      </p:sp>
      <p:sp>
        <p:nvSpPr>
          <p:cNvPr id="2" name="PoljeZBesedilom 1">
            <a:extLst>
              <a:ext uri="{FF2B5EF4-FFF2-40B4-BE49-F238E27FC236}">
                <a16:creationId xmlns:a16="http://schemas.microsoft.com/office/drawing/2014/main" id="{106770C5-402D-60FD-12FB-A3406168B47E}"/>
              </a:ext>
            </a:extLst>
          </p:cNvPr>
          <p:cNvSpPr txBox="1"/>
          <p:nvPr/>
        </p:nvSpPr>
        <p:spPr>
          <a:xfrm>
            <a:off x="1044221" y="592666"/>
            <a:ext cx="10491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a:t>Primer dobre prakse - "LOŽKARJI"</a:t>
            </a:r>
          </a:p>
        </p:txBody>
      </p:sp>
      <p:sp>
        <p:nvSpPr>
          <p:cNvPr id="7" name="PoljeZBesedilom 6">
            <a:extLst>
              <a:ext uri="{FF2B5EF4-FFF2-40B4-BE49-F238E27FC236}">
                <a16:creationId xmlns:a16="http://schemas.microsoft.com/office/drawing/2014/main" id="{F1C2B29E-EC54-1203-DE0A-411CA6710F40}"/>
              </a:ext>
            </a:extLst>
          </p:cNvPr>
          <p:cNvSpPr txBox="1"/>
          <p:nvPr/>
        </p:nvSpPr>
        <p:spPr>
          <a:xfrm>
            <a:off x="889000" y="1100666"/>
            <a:ext cx="1081616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1600" dirty="0"/>
              <a:t>Potek dela:</a:t>
            </a:r>
          </a:p>
          <a:p>
            <a:r>
              <a:rPr lang="sl-SI" sz="1600" dirty="0"/>
              <a:t>4. UL – ruske poslikave                                                                     5. V stilu "</a:t>
            </a:r>
            <a:r>
              <a:rPr lang="sl-SI" sz="1600" dirty="0" err="1"/>
              <a:t>hohloma</a:t>
            </a:r>
            <a:r>
              <a:rPr lang="sl-SI" sz="1600" dirty="0"/>
              <a:t>" smo pobarvali žlice</a:t>
            </a:r>
          </a:p>
          <a:p>
            <a:endParaRPr lang="sl-SI" sz="1600" dirty="0"/>
          </a:p>
          <a:p>
            <a:endParaRPr lang="sl-SI" sz="1600" dirty="0">
              <a:ea typeface="+mn-lt"/>
              <a:cs typeface="+mn-lt"/>
            </a:endParaRPr>
          </a:p>
          <a:p>
            <a:endParaRPr lang="sl-SI" sz="1600" dirty="0">
              <a:ea typeface="+mn-lt"/>
              <a:cs typeface="+mn-lt"/>
            </a:endParaRPr>
          </a:p>
          <a:p>
            <a:endParaRPr lang="sl-SI" sz="1600" dirty="0">
              <a:ea typeface="+mn-lt"/>
              <a:cs typeface="+mn-lt"/>
            </a:endParaRPr>
          </a:p>
          <a:p>
            <a:endParaRPr lang="sl-SI" sz="1600" dirty="0">
              <a:ea typeface="+mn-lt"/>
              <a:cs typeface="+mn-lt"/>
            </a:endParaRPr>
          </a:p>
          <a:p>
            <a:endParaRPr lang="sl-SI" sz="1600" dirty="0">
              <a:ea typeface="+mn-lt"/>
              <a:cs typeface="+mn-lt"/>
            </a:endParaRPr>
          </a:p>
          <a:p>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pPr marL="342900" indent="-342900">
              <a:buAutoNum type="arabicPeriod"/>
            </a:pPr>
            <a:endParaRPr lang="sl-SI" sz="1600" dirty="0">
              <a:ea typeface="+mn-lt"/>
              <a:cs typeface="+mn-lt"/>
            </a:endParaRPr>
          </a:p>
          <a:p>
            <a:r>
              <a:rPr lang="sl-SI" sz="1600" dirty="0">
                <a:ea typeface="+mn-lt"/>
                <a:cs typeface="+mn-lt"/>
              </a:rPr>
              <a:t>6. Oblikovali koreografijo za nastop (osnovni udarci z žlicami) - </a:t>
            </a:r>
            <a:r>
              <a:rPr lang="sl-SI" sz="1600" dirty="0">
                <a:ea typeface="+mn-lt"/>
                <a:cs typeface="+mn-lt"/>
                <a:hlinkClick r:id="rId2"/>
              </a:rPr>
              <a:t>https://youtu.be/WoZgku4nB0w</a:t>
            </a:r>
          </a:p>
          <a:p>
            <a:endParaRPr lang="sl-SI" sz="1600" dirty="0">
              <a:ea typeface="+mn-lt"/>
              <a:cs typeface="+mn-lt"/>
            </a:endParaRPr>
          </a:p>
          <a:p>
            <a:r>
              <a:rPr lang="sl-SI" sz="1600" dirty="0">
                <a:ea typeface="+mn-lt"/>
                <a:cs typeface="+mn-lt"/>
              </a:rPr>
              <a:t>7. Nastopali na: - šolski novoletni prireditvi</a:t>
            </a:r>
          </a:p>
          <a:p>
            <a:r>
              <a:rPr lang="sl-SI" sz="1600" dirty="0">
                <a:ea typeface="+mn-lt"/>
                <a:cs typeface="+mn-lt"/>
              </a:rPr>
              <a:t>                                   - regijskem matematičnem tekmovanju</a:t>
            </a:r>
          </a:p>
          <a:p>
            <a:r>
              <a:rPr lang="sl-SI" sz="1600" dirty="0">
                <a:ea typeface="+mn-lt"/>
                <a:cs typeface="+mn-lt"/>
              </a:rPr>
              <a:t>                                   - javni prireditvi Sanje nas vodijo</a:t>
            </a:r>
          </a:p>
          <a:p>
            <a:endParaRPr lang="sl-SI" sz="1600" b="1" dirty="0">
              <a:ea typeface="+mn-lt"/>
              <a:cs typeface="+mn-lt"/>
            </a:endParaRPr>
          </a:p>
          <a:p>
            <a:endParaRPr lang="sl-SI" sz="1600" b="1" dirty="0">
              <a:ea typeface="+mn-lt"/>
              <a:cs typeface="+mn-lt"/>
            </a:endParaRPr>
          </a:p>
          <a:p>
            <a:pPr marL="342900" indent="-342900">
              <a:buAutoNum type="arabicPeriod"/>
            </a:pPr>
            <a:endParaRPr lang="sl-SI" sz="1600" dirty="0">
              <a:ea typeface="+mn-lt"/>
              <a:cs typeface="+mn-lt"/>
            </a:endParaRPr>
          </a:p>
        </p:txBody>
      </p:sp>
      <p:pic>
        <p:nvPicPr>
          <p:cNvPr id="3" name="Slika 2" descr="Slika, ki vsebuje besede besedilo, risanje, skica&#10;&#10;Vsebina, ustvarjena z UI, morda ni pravilna.">
            <a:extLst>
              <a:ext uri="{FF2B5EF4-FFF2-40B4-BE49-F238E27FC236}">
                <a16:creationId xmlns:a16="http://schemas.microsoft.com/office/drawing/2014/main" id="{F5D3C0B7-3785-6838-889C-BB62B2E242C9}"/>
              </a:ext>
            </a:extLst>
          </p:cNvPr>
          <p:cNvPicPr>
            <a:picLocks noChangeAspect="1"/>
          </p:cNvPicPr>
          <p:nvPr/>
        </p:nvPicPr>
        <p:blipFill>
          <a:blip r:embed="rId3"/>
          <a:stretch>
            <a:fillRect/>
          </a:stretch>
        </p:blipFill>
        <p:spPr>
          <a:xfrm>
            <a:off x="3106986" y="1267866"/>
            <a:ext cx="2513808" cy="3150454"/>
          </a:xfrm>
          <a:prstGeom prst="rect">
            <a:avLst/>
          </a:prstGeom>
        </p:spPr>
      </p:pic>
      <p:pic>
        <p:nvPicPr>
          <p:cNvPr id="13" name="Slika 12" descr="Slika, ki vsebuje besede oblačila, oseba, obutev, človeški obraz&#10;&#10;Vsebina, ustvarjena z UI, morda ni pravilna.">
            <a:extLst>
              <a:ext uri="{FF2B5EF4-FFF2-40B4-BE49-F238E27FC236}">
                <a16:creationId xmlns:a16="http://schemas.microsoft.com/office/drawing/2014/main" id="{CE0DBF5C-7A89-5233-B642-B8E3C5CFCDCE}"/>
              </a:ext>
            </a:extLst>
          </p:cNvPr>
          <p:cNvPicPr>
            <a:picLocks noChangeAspect="1"/>
          </p:cNvPicPr>
          <p:nvPr/>
        </p:nvPicPr>
        <p:blipFill>
          <a:blip r:embed="rId4"/>
          <a:stretch>
            <a:fillRect/>
          </a:stretch>
        </p:blipFill>
        <p:spPr>
          <a:xfrm>
            <a:off x="6532000" y="2145126"/>
            <a:ext cx="2899581" cy="2023463"/>
          </a:xfrm>
          <a:prstGeom prst="rect">
            <a:avLst/>
          </a:prstGeom>
        </p:spPr>
      </p:pic>
    </p:spTree>
    <p:extLst>
      <p:ext uri="{BB962C8B-B14F-4D97-AF65-F5344CB8AC3E}">
        <p14:creationId xmlns:p14="http://schemas.microsoft.com/office/powerpoint/2010/main" val="1035847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798B60-0C36-B393-89E8-3498990D7CD9}"/>
              </a:ext>
            </a:extLst>
          </p:cNvPr>
          <p:cNvSpPr>
            <a:spLocks noGrp="1"/>
          </p:cNvSpPr>
          <p:nvPr>
            <p:ph type="title"/>
          </p:nvPr>
        </p:nvSpPr>
        <p:spPr>
          <a:xfrm>
            <a:off x="838199" y="365125"/>
            <a:ext cx="3567545" cy="5998415"/>
          </a:xfrm>
        </p:spPr>
        <p:txBody>
          <a:bodyPr anchor="ctr">
            <a:normAutofit/>
          </a:bodyPr>
          <a:lstStyle/>
          <a:p>
            <a:r>
              <a:rPr lang="sl-SI" sz="3200" b="1" dirty="0"/>
              <a:t>Kratke aktivnosti za ponavljanje in utrjevanje snovi</a:t>
            </a:r>
          </a:p>
        </p:txBody>
      </p:sp>
      <p:graphicFrame>
        <p:nvGraphicFramePr>
          <p:cNvPr id="5" name="Označba mesta vsebine 2">
            <a:extLst>
              <a:ext uri="{FF2B5EF4-FFF2-40B4-BE49-F238E27FC236}">
                <a16:creationId xmlns:a16="http://schemas.microsoft.com/office/drawing/2014/main" id="{1187D455-991F-59DE-8A5F-0207FCE1D5A2}"/>
              </a:ext>
            </a:extLst>
          </p:cNvPr>
          <p:cNvGraphicFramePr>
            <a:graphicFrameLocks noGrp="1"/>
          </p:cNvGraphicFramePr>
          <p:nvPr>
            <p:ph sz="half" idx="2"/>
          </p:nvPr>
        </p:nvGraphicFramePr>
        <p:xfrm>
          <a:off x="4883524" y="671420"/>
          <a:ext cx="7064187" cy="5505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Označba mesta noge 20">
            <a:extLst>
              <a:ext uri="{FF2B5EF4-FFF2-40B4-BE49-F238E27FC236}">
                <a16:creationId xmlns:a16="http://schemas.microsoft.com/office/drawing/2014/main" id="{98D09D03-6209-1770-B4A1-EF50EDA9EE70}"/>
              </a:ext>
            </a:extLst>
          </p:cNvPr>
          <p:cNvSpPr>
            <a:spLocks noGrp="1"/>
          </p:cNvSpPr>
          <p:nvPr>
            <p:ph type="ftr" sz="quarter" idx="11"/>
          </p:nvPr>
        </p:nvSpPr>
        <p:spPr>
          <a:xfrm>
            <a:off x="3621881" y="177006"/>
            <a:ext cx="4114800" cy="365125"/>
          </a:xfrm>
        </p:spPr>
        <p:txBody>
          <a:bodyPr/>
          <a:lstStyle/>
          <a:p>
            <a:r>
              <a:rPr lang="sl-SI"/>
              <a:t>Neža Zupančič Logar</a:t>
            </a:r>
          </a:p>
        </p:txBody>
      </p:sp>
    </p:spTree>
    <p:extLst>
      <p:ext uri="{BB962C8B-B14F-4D97-AF65-F5344CB8AC3E}">
        <p14:creationId xmlns:p14="http://schemas.microsoft.com/office/powerpoint/2010/main" val="3957275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000" b="1" dirty="0"/>
              <a:t>Ponavljanje in utrjevanje besedišča</a:t>
            </a:r>
          </a:p>
        </p:txBody>
      </p:sp>
      <p:sp>
        <p:nvSpPr>
          <p:cNvPr id="3" name="Označba mesta vsebine 2"/>
          <p:cNvSpPr>
            <a:spLocks noGrp="1"/>
          </p:cNvSpPr>
          <p:nvPr>
            <p:ph idx="1"/>
          </p:nvPr>
        </p:nvSpPr>
        <p:spPr/>
        <p:txBody>
          <a:bodyPr vert="horz" lIns="91440" tIns="45720" rIns="91440" bIns="45720" rtlCol="0" anchor="t">
            <a:normAutofit/>
          </a:bodyPr>
          <a:lstStyle/>
          <a:p>
            <a:r>
              <a:rPr lang="sl-SI" dirty="0"/>
              <a:t>"besedna kača"  - različne vsebine (hrana, poklici, oblačila, glagoli, pridevniki …)</a:t>
            </a:r>
          </a:p>
          <a:p>
            <a:r>
              <a:rPr lang="sl-SI" dirty="0"/>
              <a:t>"sestavi besede" iz podanih črk</a:t>
            </a:r>
          </a:p>
          <a:p>
            <a:pPr marL="0" indent="0">
              <a:buNone/>
            </a:pPr>
            <a:endParaRPr lang="sl-SI" dirty="0">
              <a:solidFill>
                <a:srgbClr val="000000"/>
              </a:solidFill>
              <a:latin typeface="Aptos"/>
              <a:cs typeface="Arial"/>
            </a:endParaRPr>
          </a:p>
          <a:p>
            <a:pPr marL="0" indent="0">
              <a:buNone/>
            </a:pPr>
            <a:r>
              <a:rPr lang="sl-SI" sz="2400" b="1" dirty="0">
                <a:solidFill>
                  <a:srgbClr val="00B050"/>
                </a:solidFill>
                <a:latin typeface="Comic Sans MS"/>
                <a:cs typeface="Arial"/>
              </a:rPr>
              <a:t>          </a:t>
            </a:r>
            <a:r>
              <a:rPr lang="sl-SI" sz="3200" b="1" dirty="0">
                <a:solidFill>
                  <a:srgbClr val="00B050"/>
                </a:solidFill>
                <a:latin typeface="Comic Sans MS"/>
                <a:cs typeface="Arial"/>
              </a:rPr>
              <a:t>а, ш, р, а, к, т, к, о</a:t>
            </a:r>
          </a:p>
          <a:p>
            <a:pPr marL="0" indent="0">
              <a:buNone/>
            </a:pPr>
            <a:endParaRPr lang="sl-SI" sz="2400" b="1" dirty="0">
              <a:solidFill>
                <a:srgbClr val="00B050"/>
              </a:solidFill>
              <a:latin typeface="Comic Sans MS"/>
              <a:cs typeface="Arial"/>
            </a:endParaRPr>
          </a:p>
          <a:p>
            <a:pPr marL="0" indent="0">
              <a:buNone/>
            </a:pPr>
            <a:r>
              <a:rPr lang="sl-SI" sz="2400" dirty="0">
                <a:latin typeface="Comic Sans MS"/>
              </a:rPr>
              <a:t>(</a:t>
            </a:r>
            <a:r>
              <a:rPr lang="sl-SI" sz="2400" dirty="0" err="1">
                <a:latin typeface="Comic Sans MS"/>
                <a:ea typeface="+mn-lt"/>
                <a:cs typeface="+mn-lt"/>
              </a:rPr>
              <a:t>картошка</a:t>
            </a:r>
            <a:r>
              <a:rPr lang="sl-SI" sz="2400" dirty="0">
                <a:latin typeface="Comic Sans MS"/>
                <a:ea typeface="+mn-lt"/>
                <a:cs typeface="+mn-lt"/>
              </a:rPr>
              <a:t>, </a:t>
            </a:r>
            <a:r>
              <a:rPr lang="sl-SI" sz="2400" dirty="0" err="1">
                <a:latin typeface="Comic Sans MS"/>
                <a:ea typeface="+mn-lt"/>
                <a:cs typeface="+mn-lt"/>
              </a:rPr>
              <a:t>кошка</a:t>
            </a:r>
            <a:r>
              <a:rPr lang="sl-SI" sz="2400" dirty="0">
                <a:latin typeface="Comic Sans MS"/>
                <a:ea typeface="+mn-lt"/>
                <a:cs typeface="+mn-lt"/>
              </a:rPr>
              <a:t>, </a:t>
            </a:r>
            <a:r>
              <a:rPr lang="sl-SI" sz="2400" dirty="0" err="1">
                <a:latin typeface="Comic Sans MS"/>
                <a:ea typeface="+mn-lt"/>
                <a:cs typeface="+mn-lt"/>
              </a:rPr>
              <a:t>кот</a:t>
            </a:r>
            <a:r>
              <a:rPr lang="sl-SI" sz="2400" dirty="0">
                <a:latin typeface="Comic Sans MS"/>
                <a:ea typeface="+mn-lt"/>
                <a:cs typeface="+mn-lt"/>
              </a:rPr>
              <a:t>, </a:t>
            </a:r>
            <a:r>
              <a:rPr lang="sl-SI" sz="2400" dirty="0" err="1">
                <a:latin typeface="Comic Sans MS"/>
                <a:ea typeface="+mn-lt"/>
                <a:cs typeface="+mn-lt"/>
              </a:rPr>
              <a:t>каша</a:t>
            </a:r>
            <a:r>
              <a:rPr lang="sl-SI" sz="2400" dirty="0">
                <a:latin typeface="Comic Sans MS"/>
                <a:ea typeface="+mn-lt"/>
                <a:cs typeface="+mn-lt"/>
              </a:rPr>
              <a:t>, </a:t>
            </a:r>
            <a:r>
              <a:rPr lang="sl-SI" sz="2400" dirty="0" err="1">
                <a:latin typeface="Comic Sans MS"/>
                <a:ea typeface="+mn-lt"/>
                <a:cs typeface="+mn-lt"/>
              </a:rPr>
              <a:t>рак</a:t>
            </a:r>
            <a:r>
              <a:rPr lang="sl-SI" sz="2400" dirty="0">
                <a:latin typeface="Comic Sans MS"/>
                <a:ea typeface="+mn-lt"/>
                <a:cs typeface="+mn-lt"/>
              </a:rPr>
              <a:t>, </a:t>
            </a:r>
            <a:r>
              <a:rPr lang="sl-SI" sz="2400" dirty="0" err="1">
                <a:latin typeface="Comic Sans MS"/>
                <a:ea typeface="+mn-lt"/>
                <a:cs typeface="+mn-lt"/>
              </a:rPr>
              <a:t>кто</a:t>
            </a:r>
            <a:r>
              <a:rPr lang="sl-SI" sz="2400" dirty="0">
                <a:latin typeface="Comic Sans MS"/>
                <a:ea typeface="+mn-lt"/>
                <a:cs typeface="+mn-lt"/>
              </a:rPr>
              <a:t>, </a:t>
            </a:r>
            <a:r>
              <a:rPr lang="sl-SI" sz="2400" dirty="0" err="1">
                <a:latin typeface="Comic Sans MS"/>
                <a:ea typeface="+mn-lt"/>
                <a:cs typeface="+mn-lt"/>
              </a:rPr>
              <a:t>как</a:t>
            </a:r>
            <a:r>
              <a:rPr lang="sl-SI" sz="2400" dirty="0">
                <a:latin typeface="Comic Sans MS"/>
                <a:ea typeface="+mn-lt"/>
                <a:cs typeface="+mn-lt"/>
              </a:rPr>
              <a:t>, </a:t>
            </a:r>
            <a:r>
              <a:rPr lang="sl-SI" sz="2400" dirty="0" err="1">
                <a:latin typeface="Comic Sans MS"/>
                <a:ea typeface="+mn-lt"/>
                <a:cs typeface="+mn-lt"/>
              </a:rPr>
              <a:t>шок</a:t>
            </a:r>
            <a:r>
              <a:rPr lang="sl-SI" sz="2400" dirty="0">
                <a:latin typeface="Comic Sans MS"/>
                <a:ea typeface="+mn-lt"/>
                <a:cs typeface="+mn-lt"/>
              </a:rPr>
              <a:t>, </a:t>
            </a:r>
            <a:r>
              <a:rPr lang="sl-SI" sz="2400" dirty="0" err="1">
                <a:latin typeface="Comic Sans MS"/>
                <a:ea typeface="+mn-lt"/>
                <a:cs typeface="+mn-lt"/>
              </a:rPr>
              <a:t>карта</a:t>
            </a:r>
            <a:r>
              <a:rPr lang="sl-SI" sz="2400" dirty="0">
                <a:latin typeface="Comic Sans MS"/>
                <a:ea typeface="+mn-lt"/>
                <a:cs typeface="+mn-lt"/>
              </a:rPr>
              <a:t>, </a:t>
            </a:r>
            <a:r>
              <a:rPr lang="sl-SI" sz="2400" dirty="0" err="1">
                <a:latin typeface="Comic Sans MS"/>
                <a:ea typeface="+mn-lt"/>
                <a:cs typeface="+mn-lt"/>
              </a:rPr>
              <a:t>какао</a:t>
            </a:r>
            <a:r>
              <a:rPr lang="sl-SI" sz="2400" dirty="0">
                <a:latin typeface="Comic Sans MS"/>
                <a:ea typeface="+mn-lt"/>
                <a:cs typeface="+mn-lt"/>
              </a:rPr>
              <a:t> …)</a:t>
            </a:r>
          </a:p>
        </p:txBody>
      </p:sp>
      <p:sp>
        <p:nvSpPr>
          <p:cNvPr id="4" name="Označba mesta noge 3">
            <a:extLst>
              <a:ext uri="{FF2B5EF4-FFF2-40B4-BE49-F238E27FC236}">
                <a16:creationId xmlns:a16="http://schemas.microsoft.com/office/drawing/2014/main" id="{5765172A-524E-8D7A-EDB7-9921FB3E6A45}"/>
              </a:ext>
            </a:extLst>
          </p:cNvPr>
          <p:cNvSpPr>
            <a:spLocks noGrp="1"/>
          </p:cNvSpPr>
          <p:nvPr>
            <p:ph type="ftr" sz="quarter" idx="11"/>
          </p:nvPr>
        </p:nvSpPr>
        <p:spPr>
          <a:xfrm>
            <a:off x="3621881" y="177006"/>
            <a:ext cx="4114800" cy="365125"/>
          </a:xfrm>
        </p:spPr>
        <p:txBody>
          <a:bodyPr/>
          <a:lstStyle/>
          <a:p>
            <a:r>
              <a:rPr lang="sl-SI"/>
              <a:t>Neža Zupančič Logar</a:t>
            </a:r>
          </a:p>
        </p:txBody>
      </p:sp>
    </p:spTree>
    <p:extLst>
      <p:ext uri="{BB962C8B-B14F-4D97-AF65-F5344CB8AC3E}">
        <p14:creationId xmlns:p14="http://schemas.microsoft.com/office/powerpoint/2010/main" val="1576928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35031E5-763D-396B-42AD-C49A18F7AE34}"/>
              </a:ext>
            </a:extLst>
          </p:cNvPr>
          <p:cNvSpPr>
            <a:spLocks noGrp="1"/>
          </p:cNvSpPr>
          <p:nvPr>
            <p:ph idx="1"/>
          </p:nvPr>
        </p:nvSpPr>
        <p:spPr>
          <a:xfrm>
            <a:off x="775855" y="542131"/>
            <a:ext cx="10577945" cy="5634832"/>
          </a:xfrm>
        </p:spPr>
        <p:txBody>
          <a:bodyPr vert="horz" lIns="91440" tIns="45720" rIns="91440" bIns="45720" rtlCol="0" anchor="t">
            <a:normAutofit/>
          </a:bodyPr>
          <a:lstStyle/>
          <a:p>
            <a:r>
              <a:rPr lang="sl-SI" dirty="0"/>
              <a:t>"igra DMV" - </a:t>
            </a:r>
            <a:r>
              <a:rPr lang="sl-SI" sz="2400" dirty="0"/>
              <a:t>prilagajamo glede na jezikovno znanje, različne </a:t>
            </a:r>
            <a:r>
              <a:rPr lang="sl-SI" sz="2400" dirty="0" smtClean="0"/>
              <a:t>kategorije</a:t>
            </a:r>
          </a:p>
          <a:p>
            <a:endParaRPr lang="sl-SI" sz="2400" dirty="0"/>
          </a:p>
          <a:p>
            <a:pPr marL="0" indent="0">
              <a:buNone/>
            </a:pPr>
            <a:endParaRPr lang="sl-SI" sz="2400" dirty="0"/>
          </a:p>
        </p:txBody>
      </p:sp>
      <p:graphicFrame>
        <p:nvGraphicFramePr>
          <p:cNvPr id="5" name="Tabela 4">
            <a:extLst>
              <a:ext uri="{FF2B5EF4-FFF2-40B4-BE49-F238E27FC236}">
                <a16:creationId xmlns:a16="http://schemas.microsoft.com/office/drawing/2014/main" id="{D0270E4F-6DF2-9565-B28A-D6A712F5BE50}"/>
              </a:ext>
            </a:extLst>
          </p:cNvPr>
          <p:cNvGraphicFramePr>
            <a:graphicFrameLocks noGrp="1"/>
          </p:cNvGraphicFramePr>
          <p:nvPr/>
        </p:nvGraphicFramePr>
        <p:xfrm>
          <a:off x="504264" y="1456764"/>
          <a:ext cx="11094817" cy="4126053"/>
        </p:xfrm>
        <a:graphic>
          <a:graphicData uri="http://schemas.openxmlformats.org/drawingml/2006/table">
            <a:tbl>
              <a:tblPr bandRow="1">
                <a:tableStyleId>{5C22544A-7EE6-4342-B048-85BDC9FD1C3A}</a:tableStyleId>
              </a:tblPr>
              <a:tblGrid>
                <a:gridCol w="1256195">
                  <a:extLst>
                    <a:ext uri="{9D8B030D-6E8A-4147-A177-3AD203B41FA5}">
                      <a16:colId xmlns:a16="http://schemas.microsoft.com/office/drawing/2014/main" val="2869686437"/>
                    </a:ext>
                  </a:extLst>
                </a:gridCol>
                <a:gridCol w="1311413">
                  <a:extLst>
                    <a:ext uri="{9D8B030D-6E8A-4147-A177-3AD203B41FA5}">
                      <a16:colId xmlns:a16="http://schemas.microsoft.com/office/drawing/2014/main" val="2347560534"/>
                    </a:ext>
                  </a:extLst>
                </a:gridCol>
                <a:gridCol w="1477065">
                  <a:extLst>
                    <a:ext uri="{9D8B030D-6E8A-4147-A177-3AD203B41FA5}">
                      <a16:colId xmlns:a16="http://schemas.microsoft.com/office/drawing/2014/main" val="4271458808"/>
                    </a:ext>
                  </a:extLst>
                </a:gridCol>
                <a:gridCol w="1993945">
                  <a:extLst>
                    <a:ext uri="{9D8B030D-6E8A-4147-A177-3AD203B41FA5}">
                      <a16:colId xmlns:a16="http://schemas.microsoft.com/office/drawing/2014/main" val="3224524567"/>
                    </a:ext>
                  </a:extLst>
                </a:gridCol>
                <a:gridCol w="1480183">
                  <a:extLst>
                    <a:ext uri="{9D8B030D-6E8A-4147-A177-3AD203B41FA5}">
                      <a16:colId xmlns:a16="http://schemas.microsoft.com/office/drawing/2014/main" val="1489426324"/>
                    </a:ext>
                  </a:extLst>
                </a:gridCol>
                <a:gridCol w="1977944">
                  <a:extLst>
                    <a:ext uri="{9D8B030D-6E8A-4147-A177-3AD203B41FA5}">
                      <a16:colId xmlns:a16="http://schemas.microsoft.com/office/drawing/2014/main" val="263263082"/>
                    </a:ext>
                  </a:extLst>
                </a:gridCol>
                <a:gridCol w="1598072">
                  <a:extLst>
                    <a:ext uri="{9D8B030D-6E8A-4147-A177-3AD203B41FA5}">
                      <a16:colId xmlns:a16="http://schemas.microsoft.com/office/drawing/2014/main" val="1093170938"/>
                    </a:ext>
                  </a:extLst>
                </a:gridCol>
              </a:tblGrid>
              <a:tr h="818973">
                <a:tc>
                  <a:txBody>
                    <a:bodyPr/>
                    <a:lstStyle/>
                    <a:p>
                      <a:pPr algn="ctr" rtl="0" fontAlgn="base">
                        <a:lnSpc>
                          <a:spcPts val="1875"/>
                        </a:lnSpc>
                        <a:buNone/>
                      </a:pPr>
                      <a:r>
                        <a:rPr lang="az-Cyrl-AZ" sz="1600" b="1" i="0">
                          <a:effectLst/>
                          <a:latin typeface="Arial Nova"/>
                        </a:rPr>
                        <a:t>буква</a:t>
                      </a:r>
                      <a:r>
                        <a:rPr lang="az-Cyrl-AZ" sz="1600" b="0" i="0">
                          <a:effectLst/>
                          <a:latin typeface="Arial Nova"/>
                        </a:rPr>
                        <a:t> </a:t>
                      </a:r>
                      <a:endParaRPr lang="az-Cyrl-AZ" b="0" i="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az-Cyrl-AZ" sz="1600" b="1" i="0">
                          <a:effectLst/>
                          <a:latin typeface="Arial Nova"/>
                        </a:rPr>
                        <a:t>имя</a:t>
                      </a:r>
                      <a:r>
                        <a:rPr lang="az-Cyrl-AZ" sz="1600" b="0" i="0">
                          <a:effectLst/>
                          <a:latin typeface="Arial Nova"/>
                        </a:rPr>
                        <a:t> </a:t>
                      </a:r>
                      <a:endParaRPr lang="az-Cyrl-AZ" b="0" i="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az-Cyrl-AZ" sz="1600" b="1" i="0">
                          <a:effectLst/>
                          <a:latin typeface="Arial Nova"/>
                        </a:rPr>
                        <a:t>глагол</a:t>
                      </a:r>
                      <a:r>
                        <a:rPr lang="az-Cyrl-AZ" sz="1600" b="0" i="0" dirty="0">
                          <a:effectLst/>
                          <a:latin typeface="Arial Nova"/>
                        </a:rPr>
                        <a:t> </a:t>
                      </a:r>
                      <a:endParaRPr lang="az-Cyrl-AZ" b="0"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az-Cyrl-AZ" sz="1600" b="1" i="0">
                          <a:effectLst/>
                          <a:latin typeface="Arial Nova"/>
                        </a:rPr>
                        <a:t>прилагательное</a:t>
                      </a:r>
                      <a:r>
                        <a:rPr lang="az-Cyrl-AZ" sz="1600" b="0" i="0" dirty="0">
                          <a:effectLst/>
                          <a:latin typeface="Arial Nova"/>
                        </a:rPr>
                        <a:t> </a:t>
                      </a:r>
                      <a:endParaRPr lang="az-Cyrl-AZ" b="0"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sl-SI" sz="1600" b="1" i="0" dirty="0">
                          <a:effectLst/>
                          <a:latin typeface="Arial Nova"/>
                        </a:rPr>
                        <a:t>e</a:t>
                      </a:r>
                      <a:r>
                        <a:rPr lang="az-Cyrl-AZ" sz="1600" b="1" i="0">
                          <a:effectLst/>
                          <a:latin typeface="Arial Nova"/>
                        </a:rPr>
                        <a:t>да / напиток</a:t>
                      </a:r>
                      <a:r>
                        <a:rPr lang="az-Cyrl-AZ" sz="1600" b="0" i="0">
                          <a:effectLst/>
                          <a:latin typeface="Arial Nova"/>
                        </a:rPr>
                        <a:t> </a:t>
                      </a:r>
                      <a:endParaRPr lang="az-Cyrl-AZ" b="0" i="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az-Cyrl-AZ" sz="1600" b="1" i="0">
                          <a:effectLst/>
                          <a:latin typeface="Arial Nova"/>
                        </a:rPr>
                        <a:t>одежда, аксессуары</a:t>
                      </a:r>
                      <a:r>
                        <a:rPr lang="az-Cyrl-AZ" sz="1600" b="0" i="0" dirty="0">
                          <a:effectLst/>
                          <a:latin typeface="Arial Nova"/>
                        </a:rPr>
                        <a:t> </a:t>
                      </a:r>
                      <a:endParaRPr lang="az-Cyrl-AZ" b="0" i="0" dirty="0">
                        <a:effectLst/>
                        <a:latin typeface="Arial Nova"/>
                      </a:endParaRPr>
                    </a:p>
                    <a:p>
                      <a:pPr algn="ctr" rtl="0" fontAlgn="base">
                        <a:lnSpc>
                          <a:spcPts val="1875"/>
                        </a:lnSpc>
                        <a:buNone/>
                      </a:pPr>
                      <a:endParaRPr lang="az-Cyrl-AZ" b="0"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875"/>
                        </a:lnSpc>
                        <a:buNone/>
                      </a:pPr>
                      <a:r>
                        <a:rPr lang="az-Cyrl-AZ" sz="1600" b="1" i="0">
                          <a:effectLst/>
                          <a:latin typeface="Arial Nova"/>
                        </a:rPr>
                        <a:t>профессия</a:t>
                      </a:r>
                      <a:r>
                        <a:rPr lang="az-Cyrl-AZ" sz="1600" b="0" i="0" dirty="0">
                          <a:effectLst/>
                          <a:latin typeface="Arial Nova"/>
                        </a:rPr>
                        <a:t> </a:t>
                      </a:r>
                      <a:endParaRPr lang="az-Cyrl-AZ" b="0"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5271725"/>
                  </a:ext>
                </a:extLst>
              </a:tr>
              <a:tr h="377159">
                <a:tc>
                  <a:txBody>
                    <a:bodyPr/>
                    <a:lstStyle/>
                    <a:p>
                      <a:pPr algn="ctr" rtl="0" fontAlgn="base">
                        <a:lnSpc>
                          <a:spcPts val="3038"/>
                        </a:lnSpc>
                        <a:buNone/>
                      </a:pPr>
                      <a:r>
                        <a:rPr lang="az-Cyrl-AZ" sz="1800" b="1" i="0">
                          <a:effectLst/>
                          <a:latin typeface="Arial Nova" panose="020B0504020202020204" pitchFamily="34" charset="0"/>
                        </a:rPr>
                        <a:t>б</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6192034"/>
                  </a:ext>
                </a:extLst>
              </a:tr>
              <a:tr h="377159">
                <a:tc>
                  <a:txBody>
                    <a:bodyPr/>
                    <a:lstStyle/>
                    <a:p>
                      <a:pPr algn="ctr" rtl="0" fontAlgn="base">
                        <a:lnSpc>
                          <a:spcPts val="3038"/>
                        </a:lnSpc>
                        <a:buNone/>
                      </a:pPr>
                      <a:r>
                        <a:rPr lang="az-Cyrl-AZ" sz="1800" b="1" i="0">
                          <a:effectLst/>
                          <a:latin typeface="Arial Nova" panose="020B0504020202020204" pitchFamily="34" charset="0"/>
                        </a:rPr>
                        <a:t>п</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1802967"/>
                  </a:ext>
                </a:extLst>
              </a:tr>
              <a:tr h="377159">
                <a:tc>
                  <a:txBody>
                    <a:bodyPr/>
                    <a:lstStyle/>
                    <a:p>
                      <a:pPr algn="ctr" rtl="0" fontAlgn="base">
                        <a:lnSpc>
                          <a:spcPts val="3038"/>
                        </a:lnSpc>
                        <a:buNone/>
                      </a:pPr>
                      <a:r>
                        <a:rPr lang="az-Cyrl-AZ" sz="1800" b="1" i="0">
                          <a:effectLst/>
                          <a:latin typeface="Arial Nova" panose="020B0504020202020204" pitchFamily="34" charset="0"/>
                        </a:rPr>
                        <a:t>к</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4088003"/>
                  </a:ext>
                </a:extLst>
              </a:tr>
              <a:tr h="377159">
                <a:tc>
                  <a:txBody>
                    <a:bodyPr/>
                    <a:lstStyle/>
                    <a:p>
                      <a:pPr algn="ctr" rtl="0" fontAlgn="base">
                        <a:lnSpc>
                          <a:spcPts val="3038"/>
                        </a:lnSpc>
                        <a:buNone/>
                      </a:pPr>
                      <a:r>
                        <a:rPr lang="az-Cyrl-AZ" sz="1800" b="1" i="0">
                          <a:effectLst/>
                          <a:latin typeface="Arial Nova" panose="020B0504020202020204" pitchFamily="34" charset="0"/>
                        </a:rPr>
                        <a:t>с</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673008"/>
                  </a:ext>
                </a:extLst>
              </a:tr>
              <a:tr h="377159">
                <a:tc>
                  <a:txBody>
                    <a:bodyPr/>
                    <a:lstStyle/>
                    <a:p>
                      <a:pPr algn="ctr" rtl="0" fontAlgn="base">
                        <a:lnSpc>
                          <a:spcPts val="3038"/>
                        </a:lnSpc>
                        <a:buNone/>
                      </a:pPr>
                      <a:r>
                        <a:rPr lang="sl-SI" sz="1800" b="1" i="0" dirty="0">
                          <a:effectLst/>
                          <a:latin typeface="Arial Nova"/>
                        </a:rPr>
                        <a:t>a</a:t>
                      </a:r>
                      <a:r>
                        <a:rPr lang="sl-SI" sz="1800" b="0" i="0" dirty="0">
                          <a:effectLst/>
                          <a:latin typeface="Arial Nova"/>
                        </a:rPr>
                        <a:t> </a:t>
                      </a:r>
                      <a:endParaRPr lang="sl-SI" b="0"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4815535"/>
                  </a:ext>
                </a:extLst>
              </a:tr>
              <a:tr h="377159">
                <a:tc>
                  <a:txBody>
                    <a:bodyPr/>
                    <a:lstStyle/>
                    <a:p>
                      <a:pPr algn="ctr" rtl="0" fontAlgn="base">
                        <a:lnSpc>
                          <a:spcPts val="3038"/>
                        </a:lnSpc>
                        <a:buNone/>
                      </a:pPr>
                      <a:r>
                        <a:rPr lang="az-Cyrl-AZ" sz="1800" b="1" i="0">
                          <a:effectLst/>
                          <a:latin typeface="Arial Nova" panose="020B0504020202020204" pitchFamily="34" charset="0"/>
                        </a:rPr>
                        <a:t>т</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1675820"/>
                  </a:ext>
                </a:extLst>
              </a:tr>
              <a:tr h="377159">
                <a:tc>
                  <a:txBody>
                    <a:bodyPr/>
                    <a:lstStyle/>
                    <a:p>
                      <a:pPr algn="ctr" rtl="0" fontAlgn="base">
                        <a:lnSpc>
                          <a:spcPts val="3038"/>
                        </a:lnSpc>
                        <a:buNone/>
                      </a:pPr>
                      <a:r>
                        <a:rPr lang="az-Cyrl-AZ" sz="1800" b="1" i="0">
                          <a:effectLst/>
                          <a:latin typeface="Arial Nova" panose="020B0504020202020204" pitchFamily="34" charset="0"/>
                        </a:rPr>
                        <a:t>н</a:t>
                      </a:r>
                      <a:r>
                        <a:rPr lang="az-Cyrl-AZ" sz="1800" b="0" i="0">
                          <a:effectLst/>
                          <a:latin typeface="Arial Nova" panose="020B0504020202020204" pitchFamily="34" charset="0"/>
                        </a:rPr>
                        <a:t> </a:t>
                      </a:r>
                      <a:endParaRPr lang="az-Cyrl-AZ" b="0" i="0">
                        <a:effectLs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ts val="2025"/>
                        </a:lnSpc>
                        <a:buNone/>
                      </a:pPr>
                      <a:endParaRPr lang="sl-SI" sz="1200" b="1" i="0" dirty="0">
                        <a:effectLst/>
                        <a:latin typeface="Arial Nova"/>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992343"/>
                  </a:ext>
                </a:extLst>
              </a:tr>
            </a:tbl>
          </a:graphicData>
        </a:graphic>
      </p:graphicFrame>
      <p:sp>
        <p:nvSpPr>
          <p:cNvPr id="4" name="Označba mesta noge 3">
            <a:extLst>
              <a:ext uri="{FF2B5EF4-FFF2-40B4-BE49-F238E27FC236}">
                <a16:creationId xmlns:a16="http://schemas.microsoft.com/office/drawing/2014/main" id="{81592AD8-0C11-016C-718A-DC0718C8DEC9}"/>
              </a:ext>
            </a:extLst>
          </p:cNvPr>
          <p:cNvSpPr>
            <a:spLocks noGrp="1"/>
          </p:cNvSpPr>
          <p:nvPr>
            <p:ph type="ftr" sz="quarter" idx="11"/>
          </p:nvPr>
        </p:nvSpPr>
        <p:spPr>
          <a:xfrm>
            <a:off x="4324350" y="177006"/>
            <a:ext cx="4114800" cy="365125"/>
          </a:xfrm>
        </p:spPr>
        <p:txBody>
          <a:bodyPr/>
          <a:lstStyle/>
          <a:p>
            <a:r>
              <a:rPr lang="sl-SI"/>
              <a:t>Neža Zupančič Logar</a:t>
            </a:r>
          </a:p>
        </p:txBody>
      </p:sp>
    </p:spTree>
    <p:extLst>
      <p:ext uri="{BB962C8B-B14F-4D97-AF65-F5344CB8AC3E}">
        <p14:creationId xmlns:p14="http://schemas.microsoft.com/office/powerpoint/2010/main" val="50005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A3E50CEA-A6C9-3ADE-5774-586AB02E6C87}"/>
              </a:ext>
            </a:extLst>
          </p:cNvPr>
          <p:cNvSpPr>
            <a:spLocks noGrp="1"/>
          </p:cNvSpPr>
          <p:nvPr>
            <p:ph idx="1"/>
          </p:nvPr>
        </p:nvSpPr>
        <p:spPr>
          <a:xfrm>
            <a:off x="838200" y="917949"/>
            <a:ext cx="10515600" cy="5259014"/>
          </a:xfrm>
        </p:spPr>
        <p:txBody>
          <a:bodyPr vert="horz" lIns="91440" tIns="45720" rIns="91440" bIns="45720" rtlCol="0" anchor="t">
            <a:normAutofit/>
          </a:bodyPr>
          <a:lstStyle/>
          <a:p>
            <a:r>
              <a:rPr lang="sl-SI" dirty="0"/>
              <a:t>"štiri v vrsto"</a:t>
            </a:r>
          </a:p>
          <a:p>
            <a:pPr marL="0" indent="0">
              <a:buNone/>
            </a:pPr>
            <a:endParaRPr lang="sl-SI" dirty="0"/>
          </a:p>
        </p:txBody>
      </p:sp>
      <p:graphicFrame>
        <p:nvGraphicFramePr>
          <p:cNvPr id="4" name="Tabela 3">
            <a:extLst>
              <a:ext uri="{FF2B5EF4-FFF2-40B4-BE49-F238E27FC236}">
                <a16:creationId xmlns:a16="http://schemas.microsoft.com/office/drawing/2014/main" id="{BE662F3E-C84E-5B10-70BC-14A655046412}"/>
              </a:ext>
            </a:extLst>
          </p:cNvPr>
          <p:cNvGraphicFramePr>
            <a:graphicFrameLocks noGrp="1"/>
          </p:cNvGraphicFramePr>
          <p:nvPr>
            <p:extLst>
              <p:ext uri="{D42A27DB-BD31-4B8C-83A1-F6EECF244321}">
                <p14:modId xmlns:p14="http://schemas.microsoft.com/office/powerpoint/2010/main" val="1457989552"/>
              </p:ext>
            </p:extLst>
          </p:nvPr>
        </p:nvGraphicFramePr>
        <p:xfrm>
          <a:off x="997323" y="1591235"/>
          <a:ext cx="10192996" cy="4429842"/>
        </p:xfrm>
        <a:graphic>
          <a:graphicData uri="http://schemas.openxmlformats.org/drawingml/2006/table">
            <a:tbl>
              <a:tblPr firstRow="1" bandRow="1">
                <a:tableStyleId>{5C22544A-7EE6-4342-B048-85BDC9FD1C3A}</a:tableStyleId>
              </a:tblPr>
              <a:tblGrid>
                <a:gridCol w="1463260">
                  <a:extLst>
                    <a:ext uri="{9D8B030D-6E8A-4147-A177-3AD203B41FA5}">
                      <a16:colId xmlns:a16="http://schemas.microsoft.com/office/drawing/2014/main" val="535982374"/>
                    </a:ext>
                  </a:extLst>
                </a:gridCol>
                <a:gridCol w="1280144">
                  <a:extLst>
                    <a:ext uri="{9D8B030D-6E8A-4147-A177-3AD203B41FA5}">
                      <a16:colId xmlns:a16="http://schemas.microsoft.com/office/drawing/2014/main" val="3897354613"/>
                    </a:ext>
                  </a:extLst>
                </a:gridCol>
                <a:gridCol w="1537855">
                  <a:extLst>
                    <a:ext uri="{9D8B030D-6E8A-4147-A177-3AD203B41FA5}">
                      <a16:colId xmlns:a16="http://schemas.microsoft.com/office/drawing/2014/main" val="2519898098"/>
                    </a:ext>
                  </a:extLst>
                </a:gridCol>
                <a:gridCol w="1546869">
                  <a:extLst>
                    <a:ext uri="{9D8B030D-6E8A-4147-A177-3AD203B41FA5}">
                      <a16:colId xmlns:a16="http://schemas.microsoft.com/office/drawing/2014/main" val="4158483923"/>
                    </a:ext>
                  </a:extLst>
                </a:gridCol>
                <a:gridCol w="1454956">
                  <a:extLst>
                    <a:ext uri="{9D8B030D-6E8A-4147-A177-3AD203B41FA5}">
                      <a16:colId xmlns:a16="http://schemas.microsoft.com/office/drawing/2014/main" val="2380825605"/>
                    </a:ext>
                  </a:extLst>
                </a:gridCol>
                <a:gridCol w="1454956">
                  <a:extLst>
                    <a:ext uri="{9D8B030D-6E8A-4147-A177-3AD203B41FA5}">
                      <a16:colId xmlns:a16="http://schemas.microsoft.com/office/drawing/2014/main" val="163827531"/>
                    </a:ext>
                  </a:extLst>
                </a:gridCol>
                <a:gridCol w="1454956">
                  <a:extLst>
                    <a:ext uri="{9D8B030D-6E8A-4147-A177-3AD203B41FA5}">
                      <a16:colId xmlns:a16="http://schemas.microsoft.com/office/drawing/2014/main" val="2162572733"/>
                    </a:ext>
                  </a:extLst>
                </a:gridCol>
              </a:tblGrid>
              <a:tr h="601147">
                <a:tc>
                  <a:txBody>
                    <a:bodyPr/>
                    <a:lstStyle/>
                    <a:p>
                      <a:endParaRPr lang="sl-SI"/>
                    </a:p>
                  </a:txBody>
                  <a:tcPr/>
                </a:tc>
                <a:tc>
                  <a:txBody>
                    <a:bodyPr/>
                    <a:lstStyle/>
                    <a:p>
                      <a:pPr lvl="0" algn="ctr">
                        <a:buNone/>
                      </a:pPr>
                      <a:r>
                        <a:rPr lang="sl-SI" sz="2400" b="1" i="0" u="none" strike="noStrike" noProof="0" err="1">
                          <a:latin typeface="Aptos"/>
                        </a:rPr>
                        <a:t>взять</a:t>
                      </a:r>
                      <a:endParaRPr lang="sl-SI" sz="2400" b="1"/>
                    </a:p>
                  </a:txBody>
                  <a:tcPr/>
                </a:tc>
                <a:tc>
                  <a:txBody>
                    <a:bodyPr/>
                    <a:lstStyle/>
                    <a:p>
                      <a:pPr lvl="0" algn="ctr">
                        <a:buNone/>
                      </a:pPr>
                      <a:r>
                        <a:rPr lang="sl-SI" sz="2400" b="1" i="0" u="none" strike="noStrike" noProof="0" err="1">
                          <a:latin typeface="Aptos"/>
                        </a:rPr>
                        <a:t>продать</a:t>
                      </a:r>
                      <a:endParaRPr lang="sl-SI" sz="2400" b="1"/>
                    </a:p>
                  </a:txBody>
                  <a:tcPr/>
                </a:tc>
                <a:tc>
                  <a:txBody>
                    <a:bodyPr/>
                    <a:lstStyle/>
                    <a:p>
                      <a:pPr lvl="0" algn="ctr">
                        <a:buNone/>
                      </a:pPr>
                      <a:r>
                        <a:rPr lang="sl-SI" sz="2400" b="1" i="0" u="none" strike="noStrike" noProof="0" err="1">
                          <a:latin typeface="Aptos"/>
                        </a:rPr>
                        <a:t>сказать</a:t>
                      </a:r>
                      <a:endParaRPr lang="sl-SI" sz="2400" b="1"/>
                    </a:p>
                  </a:txBody>
                  <a:tcPr/>
                </a:tc>
                <a:tc>
                  <a:txBody>
                    <a:bodyPr/>
                    <a:lstStyle/>
                    <a:p>
                      <a:pPr lvl="0" algn="ctr">
                        <a:buNone/>
                      </a:pPr>
                      <a:r>
                        <a:rPr lang="sl-SI" sz="2400" b="1" i="0" u="none" strike="noStrike" noProof="0" err="1">
                          <a:latin typeface="Aptos"/>
                        </a:rPr>
                        <a:t>есть</a:t>
                      </a:r>
                      <a:endParaRPr lang="sl-SI" sz="2400" b="1"/>
                    </a:p>
                  </a:txBody>
                  <a:tcPr/>
                </a:tc>
                <a:tc>
                  <a:txBody>
                    <a:bodyPr/>
                    <a:lstStyle/>
                    <a:p>
                      <a:pPr lvl="0" algn="ctr">
                        <a:buNone/>
                      </a:pPr>
                      <a:r>
                        <a:rPr lang="sl-SI" sz="2400" b="1" i="0" u="none" strike="noStrike" noProof="0" err="1">
                          <a:latin typeface="Aptos"/>
                        </a:rPr>
                        <a:t>хотеть</a:t>
                      </a:r>
                      <a:endParaRPr lang="sl-SI" sz="2400" b="1"/>
                    </a:p>
                  </a:txBody>
                  <a:tcPr/>
                </a:tc>
                <a:tc>
                  <a:txBody>
                    <a:bodyPr/>
                    <a:lstStyle/>
                    <a:p>
                      <a:pPr lvl="0" algn="ctr">
                        <a:buNone/>
                      </a:pPr>
                      <a:r>
                        <a:rPr lang="sl-SI" sz="2400" b="1" i="0" u="none" strike="noStrike" noProof="0" err="1">
                          <a:latin typeface="Aptos"/>
                        </a:rPr>
                        <a:t>жить</a:t>
                      </a:r>
                      <a:endParaRPr lang="sl-SI" sz="2400" b="1"/>
                    </a:p>
                  </a:txBody>
                  <a:tcPr/>
                </a:tc>
                <a:extLst>
                  <a:ext uri="{0D108BD9-81ED-4DB2-BD59-A6C34878D82A}">
                    <a16:rowId xmlns:a16="http://schemas.microsoft.com/office/drawing/2014/main" val="865493261"/>
                  </a:ext>
                </a:extLst>
              </a:tr>
              <a:tr h="601147">
                <a:tc>
                  <a:txBody>
                    <a:bodyPr/>
                    <a:lstStyle/>
                    <a:p>
                      <a:pPr lvl="0">
                        <a:buNone/>
                      </a:pPr>
                      <a:r>
                        <a:rPr lang="sl-SI" sz="2400" b="1" i="0" u="none" strike="noStrike" noProof="0" err="1">
                          <a:latin typeface="Aptos"/>
                        </a:rPr>
                        <a:t>ты</a:t>
                      </a:r>
                      <a:endParaRPr lang="sl-SI" sz="2400" b="1"/>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2034891670"/>
                  </a:ext>
                </a:extLst>
              </a:tr>
              <a:tr h="601147">
                <a:tc>
                  <a:txBody>
                    <a:bodyPr/>
                    <a:lstStyle/>
                    <a:p>
                      <a:pPr lvl="0">
                        <a:buNone/>
                      </a:pPr>
                      <a:r>
                        <a:rPr lang="sl-SI" sz="2400" b="1" i="0" u="none" strike="noStrike" noProof="0" err="1">
                          <a:latin typeface="Aptos"/>
                        </a:rPr>
                        <a:t>мой</a:t>
                      </a:r>
                      <a:r>
                        <a:rPr lang="sl-SI" sz="2400" b="1" i="0" u="none" strike="noStrike" noProof="0" dirty="0">
                          <a:latin typeface="Aptos"/>
                        </a:rPr>
                        <a:t> </a:t>
                      </a:r>
                      <a:r>
                        <a:rPr lang="sl-SI" sz="2400" b="1" i="0" u="none" strike="noStrike" noProof="0" err="1">
                          <a:latin typeface="Aptos"/>
                        </a:rPr>
                        <a:t>друг</a:t>
                      </a:r>
                      <a:endParaRPr lang="sl-SI" sz="2400" b="1"/>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92818723"/>
                  </a:ext>
                </a:extLst>
              </a:tr>
              <a:tr h="601147">
                <a:tc>
                  <a:txBody>
                    <a:bodyPr/>
                    <a:lstStyle/>
                    <a:p>
                      <a:pPr lvl="0">
                        <a:buNone/>
                      </a:pPr>
                      <a:r>
                        <a:rPr lang="sl-SI" sz="2400" b="1" i="0" u="none" strike="noStrike" noProof="0" err="1">
                          <a:latin typeface="Aptos"/>
                        </a:rPr>
                        <a:t>вы</a:t>
                      </a:r>
                      <a:endParaRPr lang="sl-SI" sz="2400" b="1"/>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334878482"/>
                  </a:ext>
                </a:extLst>
              </a:tr>
              <a:tr h="601147">
                <a:tc>
                  <a:txBody>
                    <a:bodyPr/>
                    <a:lstStyle/>
                    <a:p>
                      <a:pPr lvl="0">
                        <a:buNone/>
                      </a:pPr>
                      <a:r>
                        <a:rPr lang="sl-SI" sz="2400" b="1" i="0" u="none" strike="noStrike" noProof="0" err="1">
                          <a:latin typeface="Aptos"/>
                        </a:rPr>
                        <a:t>друзья</a:t>
                      </a:r>
                      <a:endParaRPr lang="sl-SI" sz="2400" b="1"/>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2137358449"/>
                  </a:ext>
                </a:extLst>
              </a:tr>
              <a:tr h="601147">
                <a:tc>
                  <a:txBody>
                    <a:bodyPr/>
                    <a:lstStyle/>
                    <a:p>
                      <a:pPr lvl="0">
                        <a:buNone/>
                      </a:pPr>
                      <a:r>
                        <a:rPr lang="sl-SI" sz="2400" b="1" i="0" u="none" strike="noStrike" noProof="0" dirty="0">
                          <a:latin typeface="Aptos"/>
                        </a:rPr>
                        <a:t>я</a:t>
                      </a:r>
                      <a:endParaRPr lang="sl-SI" sz="2400" b="1" dirty="0"/>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874728300"/>
                  </a:ext>
                </a:extLst>
              </a:tr>
              <a:tr h="601147">
                <a:tc>
                  <a:txBody>
                    <a:bodyPr/>
                    <a:lstStyle/>
                    <a:p>
                      <a:pPr lvl="0">
                        <a:buNone/>
                      </a:pPr>
                      <a:r>
                        <a:rPr lang="sl-SI" sz="2400" b="1" i="0" u="none" strike="noStrike" noProof="0" err="1">
                          <a:latin typeface="Aptos"/>
                        </a:rPr>
                        <a:t>мы</a:t>
                      </a:r>
                      <a:endParaRPr lang="sl-SI" sz="2400" b="1"/>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dirty="0"/>
                    </a:p>
                  </a:txBody>
                  <a:tcPr/>
                </a:tc>
                <a:extLst>
                  <a:ext uri="{0D108BD9-81ED-4DB2-BD59-A6C34878D82A}">
                    <a16:rowId xmlns:a16="http://schemas.microsoft.com/office/drawing/2014/main" val="2442354046"/>
                  </a:ext>
                </a:extLst>
              </a:tr>
            </a:tbl>
          </a:graphicData>
        </a:graphic>
      </p:graphicFrame>
      <p:sp>
        <p:nvSpPr>
          <p:cNvPr id="5" name="Označba mesta noge 4">
            <a:extLst>
              <a:ext uri="{FF2B5EF4-FFF2-40B4-BE49-F238E27FC236}">
                <a16:creationId xmlns:a16="http://schemas.microsoft.com/office/drawing/2014/main" id="{4F0AA117-86E6-52D2-4FCD-0F924F1E5134}"/>
              </a:ext>
            </a:extLst>
          </p:cNvPr>
          <p:cNvSpPr>
            <a:spLocks noGrp="1"/>
          </p:cNvSpPr>
          <p:nvPr>
            <p:ph type="ftr" sz="quarter" idx="11"/>
          </p:nvPr>
        </p:nvSpPr>
        <p:spPr>
          <a:xfrm>
            <a:off x="3895725" y="-1587"/>
            <a:ext cx="4114800" cy="365125"/>
          </a:xfrm>
        </p:spPr>
        <p:txBody>
          <a:bodyPr/>
          <a:lstStyle/>
          <a:p>
            <a:r>
              <a:rPr lang="sl-SI"/>
              <a:t>Neža Zupančič Logar</a:t>
            </a:r>
          </a:p>
        </p:txBody>
      </p:sp>
    </p:spTree>
    <p:extLst>
      <p:ext uri="{BB962C8B-B14F-4D97-AF65-F5344CB8AC3E}">
        <p14:creationId xmlns:p14="http://schemas.microsoft.com/office/powerpoint/2010/main" val="2796490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C88A37-7A01-F0F8-89BF-2145305913F9}"/>
              </a:ext>
            </a:extLst>
          </p:cNvPr>
          <p:cNvSpPr>
            <a:spLocks noGrp="1"/>
          </p:cNvSpPr>
          <p:nvPr>
            <p:ph type="title"/>
          </p:nvPr>
        </p:nvSpPr>
        <p:spPr>
          <a:xfrm>
            <a:off x="4345641" y="365125"/>
            <a:ext cx="7008159" cy="507534"/>
          </a:xfrm>
        </p:spPr>
        <p:txBody>
          <a:bodyPr>
            <a:normAutofit fontScale="90000"/>
          </a:bodyPr>
          <a:lstStyle/>
          <a:p>
            <a:r>
              <a:rPr lang="sl-SI" sz="4000" b="1" dirty="0"/>
              <a:t>SPREJEMANJE</a:t>
            </a:r>
          </a:p>
        </p:txBody>
      </p:sp>
      <p:sp>
        <p:nvSpPr>
          <p:cNvPr id="3" name="Označba mesta vsebine 2">
            <a:extLst>
              <a:ext uri="{FF2B5EF4-FFF2-40B4-BE49-F238E27FC236}">
                <a16:creationId xmlns:a16="http://schemas.microsoft.com/office/drawing/2014/main" id="{DC6EF921-B522-6861-CDA1-460A0E54C31C}"/>
              </a:ext>
            </a:extLst>
          </p:cNvPr>
          <p:cNvSpPr>
            <a:spLocks noGrp="1"/>
          </p:cNvSpPr>
          <p:nvPr>
            <p:ph idx="1"/>
          </p:nvPr>
        </p:nvSpPr>
        <p:spPr>
          <a:xfrm>
            <a:off x="345142" y="873127"/>
            <a:ext cx="11512924" cy="5303836"/>
          </a:xfrm>
        </p:spPr>
        <p:txBody>
          <a:bodyPr vert="horz" lIns="91440" tIns="45720" rIns="91440" bIns="45720" rtlCol="0" anchor="t">
            <a:normAutofit/>
          </a:bodyPr>
          <a:lstStyle/>
          <a:p>
            <a:r>
              <a:rPr lang="sl-SI" dirty="0"/>
              <a:t>"besedna tombola"</a:t>
            </a:r>
          </a:p>
          <a:p>
            <a:r>
              <a:rPr lang="sl-SI" dirty="0"/>
              <a:t>"drži / ne drži"</a:t>
            </a:r>
          </a:p>
          <a:p>
            <a:pPr marL="0" indent="0">
              <a:buNone/>
            </a:pPr>
            <a:endParaRPr lang="sl-SI" dirty="0"/>
          </a:p>
        </p:txBody>
      </p:sp>
      <p:graphicFrame>
        <p:nvGraphicFramePr>
          <p:cNvPr id="4" name="Tabela 3">
            <a:extLst>
              <a:ext uri="{FF2B5EF4-FFF2-40B4-BE49-F238E27FC236}">
                <a16:creationId xmlns:a16="http://schemas.microsoft.com/office/drawing/2014/main" id="{A7769A1C-9C4A-C301-2752-84359B68AC37}"/>
              </a:ext>
            </a:extLst>
          </p:cNvPr>
          <p:cNvGraphicFramePr>
            <a:graphicFrameLocks noGrp="1"/>
          </p:cNvGraphicFramePr>
          <p:nvPr/>
        </p:nvGraphicFramePr>
        <p:xfrm>
          <a:off x="661147" y="1900797"/>
          <a:ext cx="11192546" cy="4279527"/>
        </p:xfrm>
        <a:graphic>
          <a:graphicData uri="http://schemas.openxmlformats.org/drawingml/2006/table">
            <a:tbl>
              <a:tblPr firstRow="1" bandRow="1">
                <a:tableStyleId>{5C22544A-7EE6-4342-B048-85BDC9FD1C3A}</a:tableStyleId>
              </a:tblPr>
              <a:tblGrid>
                <a:gridCol w="5596273">
                  <a:extLst>
                    <a:ext uri="{9D8B030D-6E8A-4147-A177-3AD203B41FA5}">
                      <a16:colId xmlns:a16="http://schemas.microsoft.com/office/drawing/2014/main" val="3818851949"/>
                    </a:ext>
                  </a:extLst>
                </a:gridCol>
                <a:gridCol w="5596273">
                  <a:extLst>
                    <a:ext uri="{9D8B030D-6E8A-4147-A177-3AD203B41FA5}">
                      <a16:colId xmlns:a16="http://schemas.microsoft.com/office/drawing/2014/main" val="2487232503"/>
                    </a:ext>
                  </a:extLst>
                </a:gridCol>
              </a:tblGrid>
              <a:tr h="4279527">
                <a:tc>
                  <a:txBody>
                    <a:bodyPr/>
                    <a:lstStyle/>
                    <a:p>
                      <a:pPr marL="285750" lvl="0" indent="-285750" algn="l">
                        <a:lnSpc>
                          <a:spcPct val="150000"/>
                        </a:lnSpc>
                        <a:spcBef>
                          <a:spcPts val="0"/>
                        </a:spcBef>
                        <a:spcAft>
                          <a:spcPts val="0"/>
                        </a:spcAft>
                        <a:buFont typeface="Arial"/>
                        <a:buChar char="•"/>
                      </a:pPr>
                      <a:r>
                        <a:rPr lang="sl-SI" sz="1800" b="1" i="0" u="none" strike="noStrike" noProof="0" err="1">
                          <a:solidFill>
                            <a:schemeClr val="tx1"/>
                          </a:solidFill>
                          <a:latin typeface="Arial"/>
                        </a:rPr>
                        <a:t>Мой</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любимый</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цвет</a:t>
                      </a:r>
                      <a:r>
                        <a:rPr lang="sl-SI" sz="1800" b="1" i="0" u="none" strike="noStrike" noProof="0" dirty="0">
                          <a:solidFill>
                            <a:schemeClr val="tx1"/>
                          </a:solidFill>
                          <a:latin typeface="Arial"/>
                        </a:rPr>
                        <a:t> - </a:t>
                      </a:r>
                      <a:r>
                        <a:rPr lang="sl-SI" sz="1800" b="1" i="0" u="none" strike="noStrike" noProof="0" err="1">
                          <a:solidFill>
                            <a:schemeClr val="tx1"/>
                          </a:solidFill>
                          <a:latin typeface="Arial"/>
                        </a:rPr>
                        <a:t>красный</a:t>
                      </a:r>
                      <a:r>
                        <a:rPr lang="sl-SI" sz="1800" b="1" i="0" u="none" strike="noStrike" noProof="0" dirty="0">
                          <a:solidFill>
                            <a:schemeClr val="tx1"/>
                          </a:solidFill>
                          <a:latin typeface="Arial"/>
                        </a:rPr>
                        <a:t>.</a:t>
                      </a:r>
                      <a:endParaRPr lang="sl-SI" sz="1800" b="0" i="0" u="none" strike="noStrike" noProof="0" dirty="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У </a:t>
                      </a:r>
                      <a:r>
                        <a:rPr lang="sl-SI" sz="1800" b="1" i="0" u="none" strike="noStrike" noProof="0" err="1">
                          <a:solidFill>
                            <a:schemeClr val="tx1"/>
                          </a:solidFill>
                          <a:latin typeface="Arial"/>
                        </a:rPr>
                        <a:t>меня</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есть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тату</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умею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играть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на</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гитаре</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не</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люблю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делать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селфи</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много</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знаю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об</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истории</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часто</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покупаю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фастфуд</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много</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времени</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сижу</a:t>
                      </a:r>
                      <a:r>
                        <a:rPr lang="sl-SI" sz="1800" b="1" i="0" u="none" strike="noStrike" noProof="0" dirty="0">
                          <a:solidFill>
                            <a:schemeClr val="tx1"/>
                          </a:solidFill>
                          <a:latin typeface="Arial"/>
                        </a:rPr>
                        <a:t> в </a:t>
                      </a:r>
                      <a:r>
                        <a:rPr lang="sl-SI" sz="1800" b="1" i="0" u="none" strike="noStrike" noProof="0" err="1">
                          <a:solidFill>
                            <a:schemeClr val="tx1"/>
                          </a:solidFill>
                          <a:latin typeface="Arial"/>
                        </a:rPr>
                        <a:t>Интернете</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занимаюсь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спортом</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err="1">
                          <a:solidFill>
                            <a:schemeClr val="tx1"/>
                          </a:solidFill>
                          <a:latin typeface="Arial"/>
                        </a:rPr>
                        <a:t>Меня</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очень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интересует</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политика</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dirty="0" err="1">
                          <a:solidFill>
                            <a:schemeClr val="tx1"/>
                          </a:solidFill>
                          <a:latin typeface="Arial"/>
                        </a:rPr>
                        <a:t>редко</a:t>
                      </a:r>
                      <a:r>
                        <a:rPr lang="sl-SI" sz="1800" b="1" i="0" u="none" strike="noStrike" noProof="0" dirty="0">
                          <a:solidFill>
                            <a:schemeClr val="tx1"/>
                          </a:solidFill>
                          <a:latin typeface="Arial"/>
                        </a:rPr>
                        <a:t> </a:t>
                      </a:r>
                      <a:r>
                        <a:rPr lang="sl-SI" sz="1800" b="1" i="0" u="none" strike="noStrike" noProof="0" dirty="0" err="1">
                          <a:solidFill>
                            <a:schemeClr val="tx1"/>
                          </a:solidFill>
                          <a:latin typeface="Arial"/>
                        </a:rPr>
                        <a:t>читаю</a:t>
                      </a:r>
                      <a:r>
                        <a:rPr lang="sl-SI" sz="1800" b="1" i="0" u="none" strike="noStrike" noProof="0" dirty="0">
                          <a:solidFill>
                            <a:schemeClr val="tx1"/>
                          </a:solidFill>
                          <a:latin typeface="Arial"/>
                        </a:rPr>
                        <a:t> </a:t>
                      </a:r>
                      <a:r>
                        <a:rPr lang="sl-SI" sz="1800" b="1" i="0" u="none" strike="noStrike" noProof="0" dirty="0" err="1">
                          <a:solidFill>
                            <a:schemeClr val="tx1"/>
                          </a:solidFill>
                          <a:latin typeface="Arial"/>
                        </a:rPr>
                        <a:t>книги</a:t>
                      </a:r>
                      <a:r>
                        <a:rPr lang="sl-SI" sz="1800" b="1" i="0" u="none" strike="noStrike" noProof="0" dirty="0">
                          <a:solidFill>
                            <a:schemeClr val="tx1"/>
                          </a:solidFill>
                          <a:latin typeface="Arial"/>
                        </a:rPr>
                        <a:t>.</a:t>
                      </a:r>
                      <a:endParaRPr lang="sl-SI" sz="1800" b="0" i="0" u="none" strike="noStrike" noProof="0" dirty="0">
                        <a:solidFill>
                          <a:schemeClr val="tx1"/>
                        </a:solidFill>
                        <a:latin typeface="Arial"/>
                      </a:endParaRPr>
                    </a:p>
                  </a:txBody>
                  <a:tcPr>
                    <a:solidFill>
                      <a:schemeClr val="accent4">
                        <a:lumMod val="40000"/>
                        <a:lumOff val="60000"/>
                      </a:schemeClr>
                    </a:solidFill>
                  </a:tcPr>
                </a:tc>
                <a:tc>
                  <a:txBody>
                    <a:bodyPr/>
                    <a:lstStyle/>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люблю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сладости</a:t>
                      </a:r>
                      <a:r>
                        <a:rPr lang="sl-SI" sz="1800" b="1" i="0" u="none" strike="noStrike" noProof="0" dirty="0">
                          <a:solidFill>
                            <a:schemeClr val="tx1"/>
                          </a:solidFill>
                          <a:latin typeface="Arial"/>
                        </a:rPr>
                        <a:t>.</a:t>
                      </a:r>
                      <a:endParaRPr lang="sl-SI" sz="1800" b="0" i="0" u="none" strike="noStrike" noProof="0" dirty="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У </a:t>
                      </a:r>
                      <a:r>
                        <a:rPr lang="sl-SI" sz="1800" b="1" i="0" u="none" strike="noStrike" noProof="0" err="1">
                          <a:solidFill>
                            <a:schemeClr val="tx1"/>
                          </a:solidFill>
                          <a:latin typeface="Arial"/>
                        </a:rPr>
                        <a:t>меня</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есть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собака</a:t>
                      </a:r>
                      <a:r>
                        <a:rPr lang="sl-SI" sz="1800" b="1" i="0" u="none" strike="noStrike" noProof="0" dirty="0">
                          <a:solidFill>
                            <a:schemeClr val="tx1"/>
                          </a:solidFill>
                          <a:latin typeface="Arial"/>
                        </a:rPr>
                        <a:t>.</a:t>
                      </a:r>
                      <a:endParaRPr lang="sl-SI" sz="1800" b="0" i="0" u="none" strike="noStrike" noProof="0" dirty="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никогда</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не</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летал</a:t>
                      </a:r>
                      <a:r>
                        <a:rPr lang="sl-SI" sz="1800" b="1" i="0" u="none" strike="noStrike" noProof="0" dirty="0">
                          <a:solidFill>
                            <a:schemeClr val="tx1"/>
                          </a:solidFill>
                          <a:latin typeface="Arial"/>
                        </a:rPr>
                        <a:t>/а </a:t>
                      </a:r>
                      <a:r>
                        <a:rPr lang="sl-SI" sz="1800" b="1" i="0" u="none" strike="noStrike" noProof="0" err="1">
                          <a:solidFill>
                            <a:schemeClr val="tx1"/>
                          </a:solidFill>
                          <a:latin typeface="Arial"/>
                        </a:rPr>
                        <a:t>на</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самолёте</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ношу</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очки</a:t>
                      </a:r>
                      <a:r>
                        <a:rPr lang="sl-SI" sz="1800" b="1" i="0" u="none" strike="noStrike" noProof="0" dirty="0">
                          <a:solidFill>
                            <a:schemeClr val="tx1"/>
                          </a:solidFill>
                          <a:latin typeface="Arial"/>
                        </a:rPr>
                        <a:t>. </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стараюсь</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вести</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здоровый</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образ</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жизни</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никогда</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не</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завтракаю</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a:solidFill>
                            <a:schemeClr val="tx1"/>
                          </a:solidFill>
                          <a:latin typeface="Arial"/>
                        </a:rPr>
                        <a:t>Я </a:t>
                      </a:r>
                      <a:r>
                        <a:rPr lang="sl-SI" sz="1800" b="1" i="0" u="none" strike="noStrike" noProof="0" err="1">
                          <a:solidFill>
                            <a:schemeClr val="tx1"/>
                          </a:solidFill>
                          <a:latin typeface="Arial"/>
                        </a:rPr>
                        <a:t>хорошо</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говорю</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по-английски</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err="1">
                          <a:solidFill>
                            <a:schemeClr val="tx1"/>
                          </a:solidFill>
                          <a:latin typeface="Arial"/>
                        </a:rPr>
                        <a:t>Летом</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мы</a:t>
                      </a:r>
                      <a:r>
                        <a:rPr lang="sl-SI" sz="1800" b="1" i="0" u="none" strike="noStrike" noProof="0" dirty="0">
                          <a:solidFill>
                            <a:schemeClr val="tx1"/>
                          </a:solidFill>
                          <a:latin typeface="Arial"/>
                        </a:rPr>
                        <a:t> с </a:t>
                      </a:r>
                      <a:r>
                        <a:rPr lang="sl-SI" sz="1800" b="1" i="0" u="none" strike="noStrike" noProof="0" err="1">
                          <a:solidFill>
                            <a:schemeClr val="tx1"/>
                          </a:solidFill>
                          <a:latin typeface="Arial"/>
                        </a:rPr>
                        <a:t>семьёй</a:t>
                      </a:r>
                      <a:r>
                        <a:rPr lang="sl-SI" sz="1800" b="1" i="0" u="none" strike="noStrike" noProof="0" dirty="0">
                          <a:solidFill>
                            <a:schemeClr val="tx1"/>
                          </a:solidFill>
                          <a:latin typeface="Arial"/>
                        </a:rPr>
                        <a:t> </a:t>
                      </a:r>
                      <a:r>
                        <a:rPr lang="sl-SI" sz="1800" b="1" i="0" u="none" strike="noStrike" noProof="0" err="1">
                          <a:solidFill>
                            <a:schemeClr val="tx1"/>
                          </a:solidFill>
                          <a:latin typeface="Arial"/>
                        </a:rPr>
                        <a:t>отдыхали</a:t>
                      </a:r>
                      <a:r>
                        <a:rPr lang="sl-SI" sz="1800" b="1" i="0" u="none" strike="noStrike" noProof="0" dirty="0">
                          <a:solidFill>
                            <a:schemeClr val="tx1"/>
                          </a:solidFill>
                          <a:latin typeface="Arial"/>
                        </a:rPr>
                        <a:t> в </a:t>
                      </a:r>
                      <a:r>
                        <a:rPr lang="sl-SI" sz="1800" b="1" i="0" u="none" strike="noStrike" noProof="0" err="1">
                          <a:solidFill>
                            <a:schemeClr val="tx1"/>
                          </a:solidFill>
                          <a:latin typeface="Arial"/>
                        </a:rPr>
                        <a:t>Хорватии</a:t>
                      </a:r>
                      <a:r>
                        <a:rPr lang="sl-SI" sz="1800" b="1" i="0" u="none" strike="noStrike" noProof="0" dirty="0">
                          <a:solidFill>
                            <a:schemeClr val="tx1"/>
                          </a:solidFill>
                          <a:latin typeface="Arial"/>
                        </a:rPr>
                        <a:t>.</a:t>
                      </a:r>
                      <a:endParaRPr lang="sl-SI" sz="1800" b="0" i="0" u="none" strike="noStrike" noProof="0">
                        <a:solidFill>
                          <a:schemeClr val="tx1"/>
                        </a:solidFill>
                        <a:latin typeface="Arial"/>
                      </a:endParaRPr>
                    </a:p>
                    <a:p>
                      <a:pPr marL="285750" lvl="0" indent="-285750" algn="l">
                        <a:lnSpc>
                          <a:spcPct val="150000"/>
                        </a:lnSpc>
                        <a:spcBef>
                          <a:spcPts val="0"/>
                        </a:spcBef>
                        <a:spcAft>
                          <a:spcPts val="0"/>
                        </a:spcAft>
                        <a:buFont typeface="Arial"/>
                        <a:buChar char="•"/>
                      </a:pPr>
                      <a:r>
                        <a:rPr lang="sl-SI" sz="1800" b="1" i="0" u="none" strike="noStrike" noProof="0" dirty="0" err="1">
                          <a:solidFill>
                            <a:schemeClr val="tx1"/>
                          </a:solidFill>
                          <a:latin typeface="Arial"/>
                        </a:rPr>
                        <a:t>Мой</a:t>
                      </a:r>
                      <a:r>
                        <a:rPr lang="sl-SI" sz="1800" b="1" i="0" u="none" strike="noStrike" noProof="0" dirty="0">
                          <a:solidFill>
                            <a:schemeClr val="tx1"/>
                          </a:solidFill>
                          <a:latin typeface="Arial"/>
                        </a:rPr>
                        <a:t> </a:t>
                      </a:r>
                      <a:r>
                        <a:rPr lang="sl-SI" sz="1800" b="1" i="0" u="none" strike="noStrike" noProof="0" dirty="0" err="1">
                          <a:solidFill>
                            <a:schemeClr val="tx1"/>
                          </a:solidFill>
                          <a:latin typeface="Arial"/>
                        </a:rPr>
                        <a:t>любимый</a:t>
                      </a:r>
                      <a:r>
                        <a:rPr lang="sl-SI" sz="1800" b="1" i="0" u="none" strike="noStrike" noProof="0" dirty="0">
                          <a:solidFill>
                            <a:schemeClr val="tx1"/>
                          </a:solidFill>
                          <a:latin typeface="Arial"/>
                        </a:rPr>
                        <a:t> </a:t>
                      </a:r>
                      <a:r>
                        <a:rPr lang="sl-SI" sz="1800" b="1" i="0" u="none" strike="noStrike" noProof="0" dirty="0" err="1">
                          <a:solidFill>
                            <a:schemeClr val="tx1"/>
                          </a:solidFill>
                          <a:latin typeface="Arial"/>
                        </a:rPr>
                        <a:t>предмет</a:t>
                      </a:r>
                      <a:r>
                        <a:rPr lang="sl-SI" sz="1800" b="1" i="0" u="none" strike="noStrike" noProof="0" dirty="0">
                          <a:solidFill>
                            <a:schemeClr val="tx1"/>
                          </a:solidFill>
                          <a:latin typeface="Arial"/>
                        </a:rPr>
                        <a:t> в </a:t>
                      </a:r>
                      <a:r>
                        <a:rPr lang="sl-SI" sz="1800" b="1" i="0" u="none" strike="noStrike" noProof="0" dirty="0" err="1">
                          <a:solidFill>
                            <a:schemeClr val="tx1"/>
                          </a:solidFill>
                          <a:latin typeface="Arial"/>
                        </a:rPr>
                        <a:t>школе</a:t>
                      </a:r>
                      <a:r>
                        <a:rPr lang="sl-SI" sz="1800" b="1" i="0" u="none" strike="noStrike" noProof="0" dirty="0">
                          <a:solidFill>
                            <a:schemeClr val="tx1"/>
                          </a:solidFill>
                          <a:latin typeface="Arial"/>
                        </a:rPr>
                        <a:t> - </a:t>
                      </a:r>
                      <a:r>
                        <a:rPr lang="sl-SI" sz="1800" b="1" i="0" u="none" strike="noStrike" noProof="0" dirty="0" err="1">
                          <a:solidFill>
                            <a:schemeClr val="tx1"/>
                          </a:solidFill>
                          <a:latin typeface="Arial"/>
                        </a:rPr>
                        <a:t>русский</a:t>
                      </a:r>
                      <a:r>
                        <a:rPr lang="sl-SI" sz="1800" b="1" i="0" u="none" strike="noStrike" noProof="0" dirty="0">
                          <a:solidFill>
                            <a:schemeClr val="tx1"/>
                          </a:solidFill>
                          <a:latin typeface="Arial"/>
                        </a:rPr>
                        <a:t> </a:t>
                      </a:r>
                      <a:r>
                        <a:rPr lang="sl-SI" sz="1800" b="1" i="0" u="none" strike="noStrike" noProof="0" dirty="0" err="1">
                          <a:solidFill>
                            <a:schemeClr val="tx1"/>
                          </a:solidFill>
                          <a:latin typeface="Arial"/>
                        </a:rPr>
                        <a:t>язык</a:t>
                      </a:r>
                      <a:r>
                        <a:rPr lang="sl-SI" sz="1800" b="1" i="0" u="none" strike="noStrike" noProof="0" dirty="0">
                          <a:solidFill>
                            <a:schemeClr val="tx1"/>
                          </a:solidFill>
                          <a:latin typeface="Arial"/>
                        </a:rPr>
                        <a:t>.</a:t>
                      </a:r>
                      <a:endParaRPr lang="sl-SI" sz="1800" b="0" i="0" u="none" strike="noStrike" noProof="0" dirty="0">
                        <a:solidFill>
                          <a:schemeClr val="tx1"/>
                        </a:solidFill>
                        <a:latin typeface="Arial"/>
                      </a:endParaRPr>
                    </a:p>
                  </a:txBody>
                  <a:tcPr>
                    <a:solidFill>
                      <a:schemeClr val="accent4">
                        <a:lumMod val="40000"/>
                        <a:lumOff val="60000"/>
                      </a:schemeClr>
                    </a:solidFill>
                  </a:tcPr>
                </a:tc>
                <a:extLst>
                  <a:ext uri="{0D108BD9-81ED-4DB2-BD59-A6C34878D82A}">
                    <a16:rowId xmlns:a16="http://schemas.microsoft.com/office/drawing/2014/main" val="1683162014"/>
                  </a:ext>
                </a:extLst>
              </a:tr>
            </a:tbl>
          </a:graphicData>
        </a:graphic>
      </p:graphicFrame>
      <p:sp>
        <p:nvSpPr>
          <p:cNvPr id="5" name="Označba mesta noge 4">
            <a:extLst>
              <a:ext uri="{FF2B5EF4-FFF2-40B4-BE49-F238E27FC236}">
                <a16:creationId xmlns:a16="http://schemas.microsoft.com/office/drawing/2014/main" id="{35219052-3A54-D516-E3A5-B775D04508E8}"/>
              </a:ext>
            </a:extLst>
          </p:cNvPr>
          <p:cNvSpPr>
            <a:spLocks noGrp="1"/>
          </p:cNvSpPr>
          <p:nvPr>
            <p:ph type="ftr" sz="quarter" idx="11"/>
          </p:nvPr>
        </p:nvSpPr>
        <p:spPr>
          <a:xfrm>
            <a:off x="4038600" y="-1587"/>
            <a:ext cx="4114800" cy="365125"/>
          </a:xfrm>
        </p:spPr>
        <p:txBody>
          <a:bodyPr/>
          <a:lstStyle/>
          <a:p>
            <a:r>
              <a:rPr lang="sl-SI"/>
              <a:t>Neža Zupančič Logar</a:t>
            </a:r>
          </a:p>
        </p:txBody>
      </p:sp>
    </p:spTree>
    <p:extLst>
      <p:ext uri="{BB962C8B-B14F-4D97-AF65-F5344CB8AC3E}">
        <p14:creationId xmlns:p14="http://schemas.microsoft.com/office/powerpoint/2010/main" val="3252229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608E7-BD83-9A5F-225F-85F534BAAF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E4B608-634F-B466-AAA0-CFB5847B194B}"/>
              </a:ext>
            </a:extLst>
          </p:cNvPr>
          <p:cNvPicPr>
            <a:picLocks noChangeAspect="1"/>
          </p:cNvPicPr>
          <p:nvPr/>
        </p:nvPicPr>
        <p:blipFill>
          <a:blip r:embed="rId3"/>
          <a:srcRect b="8872"/>
          <a:stretch>
            <a:fillRect/>
          </a:stretch>
        </p:blipFill>
        <p:spPr>
          <a:xfrm>
            <a:off x="115173" y="74852"/>
            <a:ext cx="11887198" cy="6001117"/>
          </a:xfrm>
          <a:prstGeom prst="rect">
            <a:avLst/>
          </a:prstGeom>
        </p:spPr>
      </p:pic>
    </p:spTree>
    <p:extLst>
      <p:ext uri="{BB962C8B-B14F-4D97-AF65-F5344CB8AC3E}">
        <p14:creationId xmlns:p14="http://schemas.microsoft.com/office/powerpoint/2010/main" val="3319821502"/>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4"/>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A51FD6-4747-9B0E-F159-45D18B1502BE}"/>
              </a:ext>
            </a:extLst>
          </p:cNvPr>
          <p:cNvSpPr>
            <a:spLocks noGrp="1"/>
          </p:cNvSpPr>
          <p:nvPr>
            <p:ph type="title"/>
          </p:nvPr>
        </p:nvSpPr>
        <p:spPr>
          <a:xfrm>
            <a:off x="3998258" y="365125"/>
            <a:ext cx="7355542" cy="597182"/>
          </a:xfrm>
        </p:spPr>
        <p:txBody>
          <a:bodyPr>
            <a:normAutofit/>
          </a:bodyPr>
          <a:lstStyle/>
          <a:p>
            <a:r>
              <a:rPr lang="sl-SI" sz="3600" b="1" dirty="0"/>
              <a:t>TVORJENJE</a:t>
            </a:r>
          </a:p>
        </p:txBody>
      </p:sp>
      <p:sp>
        <p:nvSpPr>
          <p:cNvPr id="3" name="Označba mesta vsebine 2">
            <a:extLst>
              <a:ext uri="{FF2B5EF4-FFF2-40B4-BE49-F238E27FC236}">
                <a16:creationId xmlns:a16="http://schemas.microsoft.com/office/drawing/2014/main" id="{16785F93-EBB7-1E28-B2A3-A9B29B5B2DCB}"/>
              </a:ext>
            </a:extLst>
          </p:cNvPr>
          <p:cNvSpPr>
            <a:spLocks noGrp="1"/>
          </p:cNvSpPr>
          <p:nvPr>
            <p:ph idx="1"/>
          </p:nvPr>
        </p:nvSpPr>
        <p:spPr>
          <a:xfrm>
            <a:off x="838200" y="1074832"/>
            <a:ext cx="10515600" cy="5102131"/>
          </a:xfrm>
        </p:spPr>
        <p:txBody>
          <a:bodyPr vert="horz" lIns="91440" tIns="45720" rIns="91440" bIns="45720" rtlCol="0" anchor="t">
            <a:normAutofit fontScale="92500"/>
          </a:bodyPr>
          <a:lstStyle/>
          <a:p>
            <a:pPr>
              <a:buFont typeface="Calibri" panose="020B0604020202020204" pitchFamily="34" charset="0"/>
              <a:buChar char="-"/>
            </a:pPr>
            <a:r>
              <a:rPr lang="sl-SI" dirty="0"/>
              <a:t>"nadaljuj zgodbo"</a:t>
            </a:r>
          </a:p>
          <a:p>
            <a:pPr marL="0" indent="0">
              <a:buNone/>
            </a:pPr>
            <a:endParaRPr lang="sl-SI" dirty="0">
              <a:latin typeface="Aptos"/>
              <a:ea typeface="+mn-lt"/>
              <a:cs typeface="+mn-lt"/>
            </a:endParaRPr>
          </a:p>
          <a:p>
            <a:pPr marL="0" indent="0">
              <a:buNone/>
            </a:pPr>
            <a:r>
              <a:rPr lang="sl-SI" sz="2400" dirty="0" err="1">
                <a:latin typeface="Comic Sans MS"/>
                <a:ea typeface="+mn-lt"/>
                <a:cs typeface="+mn-lt"/>
              </a:rPr>
              <a:t>Что</a:t>
            </a:r>
            <a:r>
              <a:rPr lang="sl-SI" sz="2400" dirty="0">
                <a:latin typeface="Comic Sans MS"/>
                <a:ea typeface="+mn-lt"/>
                <a:cs typeface="+mn-lt"/>
              </a:rPr>
              <a:t> </a:t>
            </a:r>
            <a:r>
              <a:rPr lang="sl-SI" sz="2400" dirty="0" err="1">
                <a:latin typeface="Comic Sans MS"/>
                <a:ea typeface="+mn-lt"/>
                <a:cs typeface="+mn-lt"/>
              </a:rPr>
              <a:t>Маша</a:t>
            </a:r>
            <a:r>
              <a:rPr lang="sl-SI" sz="2400" dirty="0">
                <a:latin typeface="Comic Sans MS"/>
                <a:ea typeface="+mn-lt"/>
                <a:cs typeface="+mn-lt"/>
              </a:rPr>
              <a:t> </a:t>
            </a:r>
            <a:r>
              <a:rPr lang="sl-SI" sz="2400" dirty="0" err="1">
                <a:latin typeface="Comic Sans MS"/>
                <a:ea typeface="+mn-lt"/>
                <a:cs typeface="+mn-lt"/>
              </a:rPr>
              <a:t>делала</a:t>
            </a:r>
            <a:r>
              <a:rPr lang="sl-SI" sz="2400" dirty="0">
                <a:latin typeface="Comic Sans MS"/>
                <a:ea typeface="+mn-lt"/>
                <a:cs typeface="+mn-lt"/>
              </a:rPr>
              <a:t> </a:t>
            </a:r>
            <a:r>
              <a:rPr lang="sl-SI" sz="2400" dirty="0" err="1">
                <a:latin typeface="Comic Sans MS"/>
                <a:ea typeface="+mn-lt"/>
                <a:cs typeface="+mn-lt"/>
              </a:rPr>
              <a:t>вчера</a:t>
            </a:r>
            <a:r>
              <a:rPr lang="sl-SI" sz="2400" dirty="0">
                <a:latin typeface="Comic Sans MS"/>
                <a:ea typeface="+mn-lt"/>
                <a:cs typeface="+mn-lt"/>
              </a:rPr>
              <a:t>? </a:t>
            </a:r>
          </a:p>
          <a:p>
            <a:pPr marL="0" indent="0">
              <a:lnSpc>
                <a:spcPct val="150000"/>
              </a:lnSpc>
              <a:buNone/>
            </a:pPr>
            <a:r>
              <a:rPr lang="sl-SI" sz="2000" dirty="0" err="1">
                <a:latin typeface="Comic Sans MS"/>
                <a:ea typeface="+mn-lt"/>
                <a:cs typeface="+mn-lt"/>
              </a:rPr>
              <a:t>Вчера</a:t>
            </a:r>
            <a:r>
              <a:rPr lang="sl-SI" sz="2000" dirty="0">
                <a:latin typeface="Comic Sans MS"/>
                <a:ea typeface="+mn-lt"/>
                <a:cs typeface="+mn-lt"/>
              </a:rPr>
              <a:t> </a:t>
            </a:r>
            <a:r>
              <a:rPr lang="sl-SI" sz="2000" dirty="0" err="1">
                <a:latin typeface="Comic Sans MS"/>
                <a:ea typeface="+mn-lt"/>
                <a:cs typeface="+mn-lt"/>
              </a:rPr>
              <a:t>Маша</a:t>
            </a:r>
            <a:r>
              <a:rPr lang="sl-SI" sz="2000" dirty="0">
                <a:latin typeface="Comic Sans MS"/>
                <a:ea typeface="+mn-lt"/>
                <a:cs typeface="+mn-lt"/>
              </a:rPr>
              <a:t> </a:t>
            </a:r>
            <a:r>
              <a:rPr lang="sl-SI" sz="2000" dirty="0" err="1">
                <a:latin typeface="Comic Sans MS"/>
                <a:ea typeface="+mn-lt"/>
                <a:cs typeface="+mn-lt"/>
              </a:rPr>
              <a:t>была</a:t>
            </a:r>
            <a:r>
              <a:rPr lang="sl-SI" sz="2000" dirty="0">
                <a:latin typeface="Comic Sans MS"/>
                <a:ea typeface="+mn-lt"/>
                <a:cs typeface="+mn-lt"/>
              </a:rPr>
              <a:t> </a:t>
            </a:r>
            <a:r>
              <a:rPr lang="sl-SI" sz="2000" dirty="0" err="1">
                <a:latin typeface="Comic Sans MS"/>
                <a:ea typeface="+mn-lt"/>
                <a:cs typeface="+mn-lt"/>
              </a:rPr>
              <a:t>дома</a:t>
            </a:r>
            <a:r>
              <a:rPr lang="sl-SI" sz="2000" dirty="0">
                <a:latin typeface="Comic Sans MS"/>
                <a:ea typeface="+mn-lt"/>
                <a:cs typeface="+mn-lt"/>
              </a:rPr>
              <a:t>. </a:t>
            </a:r>
            <a:r>
              <a:rPr lang="sl-SI" sz="2000" dirty="0" err="1">
                <a:latin typeface="Comic Sans MS"/>
                <a:ea typeface="+mn-lt"/>
                <a:cs typeface="+mn-lt"/>
              </a:rPr>
              <a:t>Она</a:t>
            </a:r>
            <a:r>
              <a:rPr lang="sl-SI" sz="2000" dirty="0">
                <a:latin typeface="Comic Sans MS"/>
                <a:ea typeface="+mn-lt"/>
                <a:cs typeface="+mn-lt"/>
              </a:rPr>
              <a:t> </a:t>
            </a:r>
            <a:r>
              <a:rPr lang="sl-SI" sz="2000" b="1" dirty="0" err="1">
                <a:latin typeface="Comic Sans MS"/>
                <a:ea typeface="+mn-lt"/>
                <a:cs typeface="+mn-lt"/>
              </a:rPr>
              <a:t>завтракала</a:t>
            </a:r>
            <a:r>
              <a:rPr lang="sl-SI" sz="2000" dirty="0">
                <a:latin typeface="Comic Sans MS"/>
                <a:ea typeface="+mn-lt"/>
                <a:cs typeface="+mn-lt"/>
              </a:rPr>
              <a:t>, </a:t>
            </a:r>
            <a:r>
              <a:rPr lang="sl-SI" sz="2000" b="1" dirty="0" err="1">
                <a:latin typeface="Comic Sans MS"/>
                <a:ea typeface="+mn-lt"/>
                <a:cs typeface="+mn-lt"/>
              </a:rPr>
              <a:t>пила</a:t>
            </a:r>
            <a:r>
              <a:rPr lang="sl-SI" sz="2000" dirty="0">
                <a:latin typeface="Comic Sans MS"/>
                <a:ea typeface="+mn-lt"/>
                <a:cs typeface="+mn-lt"/>
              </a:rPr>
              <a:t> </a:t>
            </a:r>
            <a:r>
              <a:rPr lang="sl-SI" sz="2000" dirty="0" err="1">
                <a:latin typeface="Comic Sans MS"/>
                <a:ea typeface="+mn-lt"/>
                <a:cs typeface="+mn-lt"/>
              </a:rPr>
              <a:t>кофе</a:t>
            </a:r>
            <a:r>
              <a:rPr lang="sl-SI" sz="2000" dirty="0">
                <a:latin typeface="Comic Sans MS"/>
                <a:ea typeface="+mn-lt"/>
                <a:cs typeface="+mn-lt"/>
              </a:rPr>
              <a:t>, </a:t>
            </a:r>
            <a:r>
              <a:rPr lang="sl-SI" sz="2000" b="1" dirty="0" err="1">
                <a:latin typeface="Comic Sans MS"/>
                <a:ea typeface="+mn-lt"/>
                <a:cs typeface="+mn-lt"/>
              </a:rPr>
              <a:t>читала</a:t>
            </a:r>
            <a:r>
              <a:rPr lang="sl-SI" sz="2000" dirty="0">
                <a:latin typeface="Comic Sans MS"/>
                <a:ea typeface="+mn-lt"/>
                <a:cs typeface="+mn-lt"/>
              </a:rPr>
              <a:t> </a:t>
            </a:r>
            <a:r>
              <a:rPr lang="sl-SI" sz="2000" dirty="0" err="1">
                <a:latin typeface="Comic Sans MS"/>
                <a:ea typeface="+mn-lt"/>
                <a:cs typeface="+mn-lt"/>
              </a:rPr>
              <a:t>газету</a:t>
            </a:r>
            <a:r>
              <a:rPr lang="sl-SI" sz="2000" dirty="0">
                <a:latin typeface="Comic Sans MS"/>
                <a:ea typeface="+mn-lt"/>
                <a:cs typeface="+mn-lt"/>
              </a:rPr>
              <a:t>, </a:t>
            </a:r>
            <a:r>
              <a:rPr lang="sl-SI" sz="2000" b="1" dirty="0" err="1">
                <a:latin typeface="Comic Sans MS"/>
                <a:ea typeface="+mn-lt"/>
                <a:cs typeface="+mn-lt"/>
              </a:rPr>
              <a:t>проверяла</a:t>
            </a:r>
            <a:r>
              <a:rPr lang="sl-SI" sz="2000" dirty="0">
                <a:latin typeface="Comic Sans MS"/>
                <a:ea typeface="+mn-lt"/>
                <a:cs typeface="+mn-lt"/>
              </a:rPr>
              <a:t> </a:t>
            </a:r>
            <a:r>
              <a:rPr lang="sl-SI" sz="2000" dirty="0" err="1">
                <a:latin typeface="Comic Sans MS"/>
                <a:ea typeface="+mn-lt"/>
                <a:cs typeface="+mn-lt"/>
              </a:rPr>
              <a:t>соцсети</a:t>
            </a:r>
            <a:r>
              <a:rPr lang="sl-SI" sz="2000" dirty="0">
                <a:latin typeface="Comic Sans MS"/>
                <a:ea typeface="+mn-lt"/>
                <a:cs typeface="+mn-lt"/>
              </a:rPr>
              <a:t>, </a:t>
            </a:r>
            <a:r>
              <a:rPr lang="sl-SI" sz="2000" b="1" dirty="0" err="1">
                <a:latin typeface="Comic Sans MS"/>
                <a:ea typeface="+mn-lt"/>
                <a:cs typeface="+mn-lt"/>
              </a:rPr>
              <a:t>читала</a:t>
            </a:r>
            <a:r>
              <a:rPr lang="sl-SI" sz="2000" dirty="0">
                <a:latin typeface="Comic Sans MS"/>
                <a:ea typeface="+mn-lt"/>
                <a:cs typeface="+mn-lt"/>
              </a:rPr>
              <a:t> </a:t>
            </a:r>
            <a:r>
              <a:rPr lang="sl-SI" sz="2000" dirty="0" err="1">
                <a:latin typeface="Comic Sans MS"/>
                <a:ea typeface="+mn-lt"/>
                <a:cs typeface="+mn-lt"/>
              </a:rPr>
              <a:t>комментарии</a:t>
            </a:r>
            <a:r>
              <a:rPr lang="sl-SI" sz="2000" dirty="0">
                <a:latin typeface="Comic Sans MS"/>
                <a:ea typeface="+mn-lt"/>
                <a:cs typeface="+mn-lt"/>
              </a:rPr>
              <a:t>, </a:t>
            </a:r>
            <a:r>
              <a:rPr lang="sl-SI" sz="2000" b="1" dirty="0" err="1">
                <a:latin typeface="Comic Sans MS"/>
                <a:ea typeface="+mn-lt"/>
                <a:cs typeface="+mn-lt"/>
              </a:rPr>
              <a:t>смотрела</a:t>
            </a:r>
            <a:r>
              <a:rPr lang="sl-SI" sz="2000" dirty="0">
                <a:latin typeface="Comic Sans MS"/>
                <a:ea typeface="+mn-lt"/>
                <a:cs typeface="+mn-lt"/>
              </a:rPr>
              <a:t> </a:t>
            </a:r>
            <a:r>
              <a:rPr lang="sl-SI" sz="2000" dirty="0" err="1">
                <a:latin typeface="Comic Sans MS"/>
                <a:ea typeface="+mn-lt"/>
                <a:cs typeface="+mn-lt"/>
              </a:rPr>
              <a:t>фотографии</a:t>
            </a:r>
            <a:r>
              <a:rPr lang="sl-SI" sz="2000" dirty="0">
                <a:latin typeface="Comic Sans MS"/>
                <a:ea typeface="+mn-lt"/>
                <a:cs typeface="+mn-lt"/>
              </a:rPr>
              <a:t>, </a:t>
            </a:r>
            <a:r>
              <a:rPr lang="sl-SI" sz="2000" b="1" dirty="0" err="1">
                <a:latin typeface="Comic Sans MS"/>
                <a:ea typeface="+mn-lt"/>
                <a:cs typeface="+mn-lt"/>
              </a:rPr>
              <a:t>отвечала</a:t>
            </a:r>
            <a:r>
              <a:rPr lang="sl-SI" sz="2000" b="1" dirty="0">
                <a:latin typeface="Comic Sans MS"/>
                <a:ea typeface="+mn-lt"/>
                <a:cs typeface="+mn-lt"/>
              </a:rPr>
              <a:t> </a:t>
            </a:r>
            <a:r>
              <a:rPr lang="sl-SI" sz="2000" dirty="0" err="1">
                <a:latin typeface="Comic Sans MS"/>
                <a:ea typeface="+mn-lt"/>
                <a:cs typeface="+mn-lt"/>
              </a:rPr>
              <a:t>на</a:t>
            </a:r>
            <a:r>
              <a:rPr lang="sl-SI" sz="2000" dirty="0">
                <a:latin typeface="Comic Sans MS"/>
                <a:ea typeface="+mn-lt"/>
                <a:cs typeface="+mn-lt"/>
              </a:rPr>
              <a:t> </a:t>
            </a:r>
            <a:r>
              <a:rPr lang="sl-SI" sz="2000" dirty="0" err="1">
                <a:latin typeface="Comic Sans MS"/>
                <a:ea typeface="+mn-lt"/>
                <a:cs typeface="+mn-lt"/>
              </a:rPr>
              <a:t>имейлы</a:t>
            </a:r>
            <a:r>
              <a:rPr lang="sl-SI" sz="2000" dirty="0">
                <a:latin typeface="Comic Sans MS"/>
                <a:ea typeface="+mn-lt"/>
                <a:cs typeface="+mn-lt"/>
              </a:rPr>
              <a:t>, </a:t>
            </a:r>
            <a:r>
              <a:rPr lang="sl-SI" sz="2000" b="1" dirty="0" err="1">
                <a:latin typeface="Comic Sans MS"/>
                <a:ea typeface="+mn-lt"/>
                <a:cs typeface="+mn-lt"/>
              </a:rPr>
              <a:t>покупала</a:t>
            </a:r>
            <a:r>
              <a:rPr lang="sl-SI" sz="2000" dirty="0">
                <a:latin typeface="Comic Sans MS"/>
                <a:ea typeface="+mn-lt"/>
                <a:cs typeface="+mn-lt"/>
              </a:rPr>
              <a:t> </a:t>
            </a:r>
            <a:r>
              <a:rPr lang="sl-SI" sz="2000" dirty="0" err="1">
                <a:latin typeface="Comic Sans MS"/>
                <a:ea typeface="+mn-lt"/>
                <a:cs typeface="+mn-lt"/>
              </a:rPr>
              <a:t>одежду</a:t>
            </a:r>
            <a:r>
              <a:rPr lang="sl-SI" sz="2000" dirty="0">
                <a:latin typeface="Comic Sans MS"/>
                <a:ea typeface="+mn-lt"/>
                <a:cs typeface="+mn-lt"/>
              </a:rPr>
              <a:t> в </a:t>
            </a:r>
            <a:r>
              <a:rPr lang="sl-SI" sz="2000" dirty="0" err="1">
                <a:latin typeface="Comic Sans MS"/>
                <a:ea typeface="+mn-lt"/>
                <a:cs typeface="+mn-lt"/>
              </a:rPr>
              <a:t>интернете</a:t>
            </a:r>
            <a:r>
              <a:rPr lang="sl-SI" sz="2000" dirty="0">
                <a:latin typeface="Comic Sans MS"/>
                <a:ea typeface="+mn-lt"/>
                <a:cs typeface="+mn-lt"/>
              </a:rPr>
              <a:t>, </a:t>
            </a:r>
            <a:r>
              <a:rPr lang="sl-SI" sz="2000" b="1" dirty="0" err="1">
                <a:latin typeface="Comic Sans MS"/>
                <a:ea typeface="+mn-lt"/>
                <a:cs typeface="+mn-lt"/>
              </a:rPr>
              <a:t>отдыхала</a:t>
            </a:r>
            <a:r>
              <a:rPr lang="sl-SI" sz="2000" dirty="0">
                <a:latin typeface="Comic Sans MS"/>
                <a:ea typeface="+mn-lt"/>
                <a:cs typeface="+mn-lt"/>
              </a:rPr>
              <a:t>, </a:t>
            </a:r>
            <a:r>
              <a:rPr lang="sl-SI" sz="2000" b="1" dirty="0" err="1">
                <a:latin typeface="Comic Sans MS"/>
                <a:ea typeface="+mn-lt"/>
                <a:cs typeface="+mn-lt"/>
              </a:rPr>
              <a:t>лежала</a:t>
            </a:r>
            <a:r>
              <a:rPr lang="sl-SI" sz="2000" dirty="0">
                <a:latin typeface="Comic Sans MS"/>
                <a:ea typeface="+mn-lt"/>
                <a:cs typeface="+mn-lt"/>
              </a:rPr>
              <a:t> </a:t>
            </a:r>
            <a:r>
              <a:rPr lang="sl-SI" sz="2000" dirty="0" err="1">
                <a:latin typeface="Comic Sans MS"/>
                <a:ea typeface="+mn-lt"/>
                <a:cs typeface="+mn-lt"/>
              </a:rPr>
              <a:t>на</a:t>
            </a:r>
            <a:r>
              <a:rPr lang="sl-SI" sz="2000" dirty="0">
                <a:latin typeface="Comic Sans MS"/>
                <a:ea typeface="+mn-lt"/>
                <a:cs typeface="+mn-lt"/>
              </a:rPr>
              <a:t> </a:t>
            </a:r>
            <a:r>
              <a:rPr lang="sl-SI" sz="2000" dirty="0" err="1">
                <a:latin typeface="Comic Sans MS"/>
                <a:ea typeface="+mn-lt"/>
                <a:cs typeface="+mn-lt"/>
              </a:rPr>
              <a:t>диване</a:t>
            </a:r>
            <a:r>
              <a:rPr lang="sl-SI" sz="2000" dirty="0">
                <a:latin typeface="Comic Sans MS"/>
                <a:ea typeface="+mn-lt"/>
                <a:cs typeface="+mn-lt"/>
              </a:rPr>
              <a:t>, </a:t>
            </a:r>
            <a:r>
              <a:rPr lang="sl-SI" sz="2000" b="1" dirty="0" err="1">
                <a:latin typeface="Comic Sans MS"/>
                <a:ea typeface="+mn-lt"/>
                <a:cs typeface="+mn-lt"/>
              </a:rPr>
              <a:t>разговаривала</a:t>
            </a:r>
            <a:r>
              <a:rPr lang="sl-SI" sz="2000" b="1" dirty="0">
                <a:latin typeface="Comic Sans MS"/>
                <a:ea typeface="+mn-lt"/>
                <a:cs typeface="+mn-lt"/>
              </a:rPr>
              <a:t> </a:t>
            </a:r>
            <a:r>
              <a:rPr lang="sl-SI" sz="2000" dirty="0" err="1">
                <a:latin typeface="Comic Sans MS"/>
                <a:ea typeface="+mn-lt"/>
                <a:cs typeface="+mn-lt"/>
              </a:rPr>
              <a:t>по</a:t>
            </a:r>
            <a:r>
              <a:rPr lang="sl-SI" sz="2000" dirty="0">
                <a:latin typeface="Comic Sans MS"/>
                <a:ea typeface="+mn-lt"/>
                <a:cs typeface="+mn-lt"/>
              </a:rPr>
              <a:t> </a:t>
            </a:r>
            <a:r>
              <a:rPr lang="sl-SI" sz="2000" dirty="0" err="1">
                <a:latin typeface="Comic Sans MS"/>
                <a:ea typeface="+mn-lt"/>
                <a:cs typeface="+mn-lt"/>
              </a:rPr>
              <a:t>телефону</a:t>
            </a:r>
            <a:r>
              <a:rPr lang="sl-SI" sz="2000" dirty="0">
                <a:latin typeface="Comic Sans MS"/>
                <a:ea typeface="+mn-lt"/>
                <a:cs typeface="+mn-lt"/>
              </a:rPr>
              <a:t>, </a:t>
            </a:r>
            <a:r>
              <a:rPr lang="sl-SI" sz="2000" b="1" dirty="0" err="1">
                <a:latin typeface="Comic Sans MS"/>
                <a:ea typeface="+mn-lt"/>
                <a:cs typeface="+mn-lt"/>
              </a:rPr>
              <a:t>убирала</a:t>
            </a:r>
            <a:r>
              <a:rPr lang="sl-SI" sz="2000" b="1" dirty="0">
                <a:latin typeface="Comic Sans MS"/>
                <a:ea typeface="+mn-lt"/>
                <a:cs typeface="+mn-lt"/>
              </a:rPr>
              <a:t>, </a:t>
            </a:r>
            <a:r>
              <a:rPr lang="sl-SI" sz="2000" b="1" dirty="0" err="1">
                <a:latin typeface="Comic Sans MS"/>
                <a:ea typeface="+mn-lt"/>
                <a:cs typeface="+mn-lt"/>
              </a:rPr>
              <a:t>делала</a:t>
            </a:r>
            <a:r>
              <a:rPr lang="sl-SI" sz="2000" dirty="0">
                <a:latin typeface="Comic Sans MS"/>
                <a:ea typeface="+mn-lt"/>
                <a:cs typeface="+mn-lt"/>
              </a:rPr>
              <a:t> </a:t>
            </a:r>
            <a:r>
              <a:rPr lang="sl-SI" sz="2000" dirty="0" err="1">
                <a:latin typeface="Comic Sans MS"/>
                <a:ea typeface="+mn-lt"/>
                <a:cs typeface="+mn-lt"/>
              </a:rPr>
              <a:t>домашнее</a:t>
            </a:r>
            <a:r>
              <a:rPr lang="sl-SI" sz="2000" dirty="0">
                <a:latin typeface="Comic Sans MS"/>
                <a:ea typeface="+mn-lt"/>
                <a:cs typeface="+mn-lt"/>
              </a:rPr>
              <a:t> </a:t>
            </a:r>
            <a:r>
              <a:rPr lang="sl-SI" sz="2000" dirty="0" err="1">
                <a:latin typeface="Comic Sans MS"/>
                <a:ea typeface="+mn-lt"/>
                <a:cs typeface="+mn-lt"/>
              </a:rPr>
              <a:t>задание</a:t>
            </a:r>
            <a:r>
              <a:rPr lang="sl-SI" sz="2000" dirty="0">
                <a:latin typeface="Comic Sans MS"/>
                <a:ea typeface="+mn-lt"/>
                <a:cs typeface="+mn-lt"/>
              </a:rPr>
              <a:t>, </a:t>
            </a:r>
            <a:r>
              <a:rPr lang="sl-SI" sz="2000" b="1" dirty="0" err="1">
                <a:latin typeface="Comic Sans MS"/>
                <a:ea typeface="+mn-lt"/>
                <a:cs typeface="+mn-lt"/>
              </a:rPr>
              <a:t>играла</a:t>
            </a:r>
            <a:r>
              <a:rPr lang="sl-SI" sz="2000" dirty="0">
                <a:latin typeface="Comic Sans MS"/>
                <a:ea typeface="+mn-lt"/>
                <a:cs typeface="+mn-lt"/>
              </a:rPr>
              <a:t> </a:t>
            </a:r>
            <a:r>
              <a:rPr lang="sl-SI" sz="2000" dirty="0" err="1">
                <a:latin typeface="Comic Sans MS"/>
                <a:ea typeface="+mn-lt"/>
                <a:cs typeface="+mn-lt"/>
              </a:rPr>
              <a:t>на</a:t>
            </a:r>
            <a:r>
              <a:rPr lang="sl-SI" sz="2000" dirty="0">
                <a:latin typeface="Comic Sans MS"/>
                <a:ea typeface="+mn-lt"/>
                <a:cs typeface="+mn-lt"/>
              </a:rPr>
              <a:t> </a:t>
            </a:r>
            <a:r>
              <a:rPr lang="sl-SI" sz="2000" dirty="0" err="1">
                <a:latin typeface="Comic Sans MS"/>
                <a:ea typeface="+mn-lt"/>
                <a:cs typeface="+mn-lt"/>
              </a:rPr>
              <a:t>гитаре</a:t>
            </a:r>
            <a:r>
              <a:rPr lang="sl-SI" sz="2000" dirty="0">
                <a:latin typeface="Comic Sans MS"/>
                <a:ea typeface="+mn-lt"/>
                <a:cs typeface="+mn-lt"/>
              </a:rPr>
              <a:t>, </a:t>
            </a:r>
            <a:r>
              <a:rPr lang="sl-SI" sz="2000" b="1" dirty="0" err="1">
                <a:latin typeface="Comic Sans MS"/>
                <a:ea typeface="+mn-lt"/>
                <a:cs typeface="+mn-lt"/>
              </a:rPr>
              <a:t>готовила</a:t>
            </a:r>
            <a:r>
              <a:rPr lang="sl-SI" sz="2000" dirty="0">
                <a:latin typeface="Comic Sans MS"/>
                <a:ea typeface="+mn-lt"/>
                <a:cs typeface="+mn-lt"/>
              </a:rPr>
              <a:t> </a:t>
            </a:r>
            <a:r>
              <a:rPr lang="sl-SI" sz="2000" dirty="0" err="1">
                <a:latin typeface="Comic Sans MS"/>
                <a:ea typeface="+mn-lt"/>
                <a:cs typeface="+mn-lt"/>
              </a:rPr>
              <a:t>обед</a:t>
            </a:r>
            <a:r>
              <a:rPr lang="sl-SI" sz="2000" dirty="0">
                <a:latin typeface="Comic Sans MS"/>
                <a:ea typeface="+mn-lt"/>
                <a:cs typeface="+mn-lt"/>
              </a:rPr>
              <a:t>, </a:t>
            </a:r>
            <a:r>
              <a:rPr lang="sl-SI" sz="2000" b="1" dirty="0" err="1">
                <a:latin typeface="Comic Sans MS"/>
                <a:ea typeface="+mn-lt"/>
                <a:cs typeface="+mn-lt"/>
              </a:rPr>
              <a:t>играла</a:t>
            </a:r>
            <a:r>
              <a:rPr lang="sl-SI" sz="2000" dirty="0">
                <a:latin typeface="Comic Sans MS"/>
                <a:ea typeface="+mn-lt"/>
                <a:cs typeface="+mn-lt"/>
              </a:rPr>
              <a:t> в </a:t>
            </a:r>
            <a:r>
              <a:rPr lang="sl-SI" sz="2000" dirty="0" err="1">
                <a:latin typeface="Comic Sans MS"/>
                <a:ea typeface="+mn-lt"/>
                <a:cs typeface="+mn-lt"/>
              </a:rPr>
              <a:t>компьютерные</a:t>
            </a:r>
            <a:r>
              <a:rPr lang="sl-SI" sz="2000" dirty="0">
                <a:latin typeface="Comic Sans MS"/>
                <a:ea typeface="+mn-lt"/>
                <a:cs typeface="+mn-lt"/>
              </a:rPr>
              <a:t> </a:t>
            </a:r>
            <a:r>
              <a:rPr lang="sl-SI" sz="2000" dirty="0" err="1">
                <a:latin typeface="Comic Sans MS"/>
                <a:ea typeface="+mn-lt"/>
                <a:cs typeface="+mn-lt"/>
              </a:rPr>
              <a:t>игры</a:t>
            </a:r>
            <a:r>
              <a:rPr lang="sl-SI" sz="2000" dirty="0">
                <a:latin typeface="Comic Sans MS"/>
                <a:ea typeface="+mn-lt"/>
                <a:cs typeface="+mn-lt"/>
              </a:rPr>
              <a:t>, </a:t>
            </a:r>
            <a:r>
              <a:rPr lang="sl-SI" sz="2000" b="1" dirty="0" err="1">
                <a:latin typeface="Comic Sans MS"/>
                <a:ea typeface="+mn-lt"/>
                <a:cs typeface="+mn-lt"/>
              </a:rPr>
              <a:t>бегала</a:t>
            </a:r>
            <a:r>
              <a:rPr lang="sl-SI" sz="2000" b="1" dirty="0">
                <a:latin typeface="Comic Sans MS"/>
                <a:ea typeface="+mn-lt"/>
                <a:cs typeface="+mn-lt"/>
              </a:rPr>
              <a:t>, </a:t>
            </a:r>
            <a:r>
              <a:rPr lang="sl-SI" sz="2000" b="1" dirty="0" err="1">
                <a:latin typeface="Comic Sans MS"/>
                <a:ea typeface="+mn-lt"/>
                <a:cs typeface="+mn-lt"/>
              </a:rPr>
              <a:t>гуляла</a:t>
            </a:r>
            <a:r>
              <a:rPr lang="sl-SI" sz="2000" dirty="0">
                <a:latin typeface="Comic Sans MS"/>
                <a:ea typeface="+mn-lt"/>
                <a:cs typeface="+mn-lt"/>
              </a:rPr>
              <a:t> с </a:t>
            </a:r>
            <a:r>
              <a:rPr lang="sl-SI" sz="2000" dirty="0" err="1">
                <a:latin typeface="Comic Sans MS"/>
                <a:ea typeface="+mn-lt"/>
                <a:cs typeface="+mn-lt"/>
              </a:rPr>
              <a:t>собакой</a:t>
            </a:r>
            <a:r>
              <a:rPr lang="sl-SI" sz="2000" dirty="0">
                <a:latin typeface="Comic Sans MS"/>
                <a:ea typeface="+mn-lt"/>
                <a:cs typeface="+mn-lt"/>
              </a:rPr>
              <a:t>, </a:t>
            </a:r>
            <a:r>
              <a:rPr lang="sl-SI" sz="2000" b="1" dirty="0" err="1">
                <a:latin typeface="Comic Sans MS"/>
                <a:ea typeface="+mn-lt"/>
                <a:cs typeface="+mn-lt"/>
              </a:rPr>
              <a:t>думала</a:t>
            </a:r>
            <a:r>
              <a:rPr lang="sl-SI" sz="2000" b="1" dirty="0">
                <a:latin typeface="Comic Sans MS"/>
                <a:ea typeface="+mn-lt"/>
                <a:cs typeface="+mn-lt"/>
              </a:rPr>
              <a:t>, </a:t>
            </a:r>
            <a:r>
              <a:rPr lang="sl-SI" sz="2000" b="1" dirty="0" err="1">
                <a:latin typeface="Comic Sans MS"/>
                <a:ea typeface="+mn-lt"/>
                <a:cs typeface="+mn-lt"/>
              </a:rPr>
              <a:t>делала</a:t>
            </a:r>
            <a:r>
              <a:rPr lang="sl-SI" sz="2000" dirty="0">
                <a:latin typeface="Comic Sans MS"/>
                <a:ea typeface="+mn-lt"/>
                <a:cs typeface="+mn-lt"/>
              </a:rPr>
              <a:t> </a:t>
            </a:r>
            <a:r>
              <a:rPr lang="sl-SI" sz="2000" dirty="0" err="1">
                <a:latin typeface="Comic Sans MS"/>
                <a:ea typeface="+mn-lt"/>
                <a:cs typeface="+mn-lt"/>
              </a:rPr>
              <a:t>селфи</a:t>
            </a:r>
            <a:r>
              <a:rPr lang="sl-SI" sz="2000" dirty="0">
                <a:latin typeface="Comic Sans MS"/>
                <a:ea typeface="+mn-lt"/>
                <a:cs typeface="+mn-lt"/>
              </a:rPr>
              <a:t>, </a:t>
            </a:r>
            <a:r>
              <a:rPr lang="sl-SI" sz="2000" b="1" dirty="0" err="1">
                <a:latin typeface="Comic Sans MS"/>
                <a:ea typeface="+mn-lt"/>
                <a:cs typeface="+mn-lt"/>
              </a:rPr>
              <a:t>была</a:t>
            </a:r>
            <a:r>
              <a:rPr lang="sl-SI" sz="2000" dirty="0">
                <a:latin typeface="Comic Sans MS"/>
                <a:ea typeface="+mn-lt"/>
                <a:cs typeface="+mn-lt"/>
              </a:rPr>
              <a:t> в </a:t>
            </a:r>
            <a:r>
              <a:rPr lang="sl-SI" sz="2000" dirty="0" err="1">
                <a:latin typeface="Comic Sans MS"/>
                <a:ea typeface="+mn-lt"/>
                <a:cs typeface="+mn-lt"/>
              </a:rPr>
              <a:t>магазине</a:t>
            </a:r>
            <a:r>
              <a:rPr lang="sl-SI" sz="2000" dirty="0">
                <a:latin typeface="Comic Sans MS"/>
                <a:ea typeface="+mn-lt"/>
                <a:cs typeface="+mn-lt"/>
              </a:rPr>
              <a:t> …</a:t>
            </a:r>
          </a:p>
          <a:p>
            <a:pPr marL="0" indent="0">
              <a:buNone/>
            </a:pPr>
            <a:endParaRPr lang="sl-SI" sz="2400" dirty="0">
              <a:latin typeface="Comic Sans MS"/>
            </a:endParaRPr>
          </a:p>
          <a:p>
            <a:pPr marL="0" indent="0">
              <a:buNone/>
            </a:pPr>
            <a:r>
              <a:rPr lang="sl-SI" sz="2400" dirty="0">
                <a:latin typeface="Comic Sans MS"/>
              </a:rPr>
              <a:t>                                 </a:t>
            </a:r>
          </a:p>
          <a:p>
            <a:pPr marL="0" indent="0">
              <a:buNone/>
            </a:pPr>
            <a:r>
              <a:rPr lang="sl-SI" sz="2400" dirty="0">
                <a:latin typeface="Comic Sans MS"/>
              </a:rPr>
              <a:t>                                                  </a:t>
            </a:r>
            <a:r>
              <a:rPr lang="sl-SI" sz="1500" dirty="0">
                <a:latin typeface="Aptos Display"/>
              </a:rPr>
              <a:t>V</a:t>
            </a:r>
            <a:r>
              <a:rPr lang="sl-SI" sz="1700" dirty="0">
                <a:latin typeface="Aptos Display"/>
              </a:rPr>
              <a:t>sak pove nov glagol in ponovi vse od prej</a:t>
            </a:r>
          </a:p>
        </p:txBody>
      </p:sp>
      <p:cxnSp>
        <p:nvCxnSpPr>
          <p:cNvPr id="4" name="Povezovalnik: kolenski 3">
            <a:extLst>
              <a:ext uri="{FF2B5EF4-FFF2-40B4-BE49-F238E27FC236}">
                <a16:creationId xmlns:a16="http://schemas.microsoft.com/office/drawing/2014/main" id="{558EBF13-44CF-EC73-F828-C7D4C290CA6A}"/>
              </a:ext>
            </a:extLst>
          </p:cNvPr>
          <p:cNvCxnSpPr/>
          <p:nvPr/>
        </p:nvCxnSpPr>
        <p:spPr>
          <a:xfrm>
            <a:off x="3212939" y="4998394"/>
            <a:ext cx="1766556" cy="82807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Označba mesta noge 4">
            <a:extLst>
              <a:ext uri="{FF2B5EF4-FFF2-40B4-BE49-F238E27FC236}">
                <a16:creationId xmlns:a16="http://schemas.microsoft.com/office/drawing/2014/main" id="{DAD7A4A9-0B84-D228-1702-33CADBC73A9A}"/>
              </a:ext>
            </a:extLst>
          </p:cNvPr>
          <p:cNvSpPr>
            <a:spLocks noGrp="1"/>
          </p:cNvSpPr>
          <p:nvPr>
            <p:ph type="ftr" sz="quarter" idx="11"/>
          </p:nvPr>
        </p:nvSpPr>
        <p:spPr>
          <a:xfrm>
            <a:off x="4002881" y="-1587"/>
            <a:ext cx="4114800" cy="365125"/>
          </a:xfrm>
        </p:spPr>
        <p:txBody>
          <a:bodyPr/>
          <a:lstStyle/>
          <a:p>
            <a:r>
              <a:rPr lang="sl-SI"/>
              <a:t>Neža Zupančič Logar</a:t>
            </a:r>
          </a:p>
        </p:txBody>
      </p:sp>
    </p:spTree>
    <p:extLst>
      <p:ext uri="{BB962C8B-B14F-4D97-AF65-F5344CB8AC3E}">
        <p14:creationId xmlns:p14="http://schemas.microsoft.com/office/powerpoint/2010/main" val="3133135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0E8C602-4A40-61C5-4606-EAD8CCFE4C7A}"/>
              </a:ext>
            </a:extLst>
          </p:cNvPr>
          <p:cNvSpPr>
            <a:spLocks noGrp="1"/>
          </p:cNvSpPr>
          <p:nvPr>
            <p:ph idx="1"/>
          </p:nvPr>
        </p:nvSpPr>
        <p:spPr>
          <a:xfrm>
            <a:off x="838200" y="682625"/>
            <a:ext cx="10515600" cy="5494338"/>
          </a:xfrm>
        </p:spPr>
        <p:txBody>
          <a:bodyPr vert="horz" lIns="91440" tIns="45720" rIns="91440" bIns="45720" rtlCol="0" anchor="t">
            <a:normAutofit/>
          </a:bodyPr>
          <a:lstStyle/>
          <a:p>
            <a:pPr marL="457200" indent="-457200">
              <a:buFont typeface="Calibri" panose="020B0604020202020204" pitchFamily="34" charset="0"/>
              <a:buChar char="-"/>
            </a:pPr>
            <a:r>
              <a:rPr lang="sl-SI" dirty="0"/>
              <a:t>"sestavi zgodbo" (iz podanih besed, glagolov …)</a:t>
            </a:r>
          </a:p>
          <a:p>
            <a:pPr marL="457200" indent="-457200">
              <a:buFont typeface="Calibri" panose="020B0604020202020204" pitchFamily="34" charset="0"/>
              <a:buChar char="-"/>
            </a:pPr>
            <a:endParaRPr lang="sl-SI" dirty="0"/>
          </a:p>
          <a:p>
            <a:pPr marL="0" indent="0">
              <a:lnSpc>
                <a:spcPct val="150000"/>
              </a:lnSpc>
              <a:buNone/>
            </a:pPr>
            <a:r>
              <a:rPr lang="sl-SI" err="1">
                <a:latin typeface="Comic Sans MS"/>
                <a:ea typeface="+mn-lt"/>
                <a:cs typeface="+mn-lt"/>
              </a:rPr>
              <a:t>Составьте</a:t>
            </a:r>
            <a:r>
              <a:rPr lang="sl-SI" dirty="0">
                <a:latin typeface="Comic Sans MS"/>
                <a:ea typeface="+mn-lt"/>
                <a:cs typeface="+mn-lt"/>
              </a:rPr>
              <a:t> </a:t>
            </a:r>
            <a:r>
              <a:rPr lang="sl-SI" err="1">
                <a:latin typeface="Comic Sans MS"/>
                <a:ea typeface="+mn-lt"/>
                <a:cs typeface="+mn-lt"/>
              </a:rPr>
              <a:t>короткий</a:t>
            </a:r>
            <a:r>
              <a:rPr lang="sl-SI" dirty="0">
                <a:latin typeface="Comic Sans MS"/>
                <a:ea typeface="+mn-lt"/>
                <a:cs typeface="+mn-lt"/>
              </a:rPr>
              <a:t> </a:t>
            </a:r>
            <a:r>
              <a:rPr lang="sl-SI" err="1">
                <a:latin typeface="Comic Sans MS"/>
                <a:ea typeface="+mn-lt"/>
                <a:cs typeface="+mn-lt"/>
              </a:rPr>
              <a:t>рассказ</a:t>
            </a:r>
            <a:r>
              <a:rPr lang="sl-SI" dirty="0">
                <a:latin typeface="Comic Sans MS"/>
                <a:ea typeface="+mn-lt"/>
                <a:cs typeface="+mn-lt"/>
              </a:rPr>
              <a:t>, </a:t>
            </a:r>
            <a:r>
              <a:rPr lang="sl-SI" err="1">
                <a:latin typeface="Comic Sans MS"/>
                <a:ea typeface="+mn-lt"/>
                <a:cs typeface="+mn-lt"/>
              </a:rPr>
              <a:t>используя</a:t>
            </a:r>
            <a:r>
              <a:rPr lang="sl-SI" dirty="0">
                <a:latin typeface="Comic Sans MS"/>
                <a:ea typeface="+mn-lt"/>
                <a:cs typeface="+mn-lt"/>
              </a:rPr>
              <a:t> </a:t>
            </a:r>
            <a:r>
              <a:rPr lang="sl-SI" err="1">
                <a:latin typeface="Comic Sans MS"/>
                <a:ea typeface="+mn-lt"/>
                <a:cs typeface="+mn-lt"/>
              </a:rPr>
              <a:t>слова</a:t>
            </a:r>
            <a:r>
              <a:rPr lang="sl-SI" dirty="0">
                <a:latin typeface="Comic Sans MS"/>
                <a:ea typeface="+mn-lt"/>
                <a:cs typeface="+mn-lt"/>
              </a:rPr>
              <a:t>: </a:t>
            </a:r>
          </a:p>
          <a:p>
            <a:pPr marL="0" indent="0">
              <a:lnSpc>
                <a:spcPct val="150000"/>
              </a:lnSpc>
              <a:buNone/>
            </a:pPr>
            <a:r>
              <a:rPr lang="sl-SI" dirty="0" err="1">
                <a:solidFill>
                  <a:srgbClr val="00B050"/>
                </a:solidFill>
                <a:latin typeface="Comic Sans MS"/>
                <a:ea typeface="+mn-lt"/>
                <a:cs typeface="+mn-lt"/>
              </a:rPr>
              <a:t>палатка</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друзья</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дождь</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мороженое</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плавать</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играть</a:t>
            </a:r>
            <a:r>
              <a:rPr lang="sl-SI" dirty="0">
                <a:solidFill>
                  <a:srgbClr val="00B050"/>
                </a:solidFill>
                <a:latin typeface="Comic Sans MS"/>
                <a:ea typeface="+mn-lt"/>
                <a:cs typeface="+mn-lt"/>
              </a:rPr>
              <a:t> в </a:t>
            </a:r>
            <a:r>
              <a:rPr lang="sl-SI" dirty="0" err="1">
                <a:solidFill>
                  <a:srgbClr val="00B050"/>
                </a:solidFill>
                <a:latin typeface="Comic Sans MS"/>
                <a:ea typeface="+mn-lt"/>
                <a:cs typeface="+mn-lt"/>
              </a:rPr>
              <a:t>карты</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сломать</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ногу</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остроумный</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холодный</a:t>
            </a:r>
            <a:r>
              <a:rPr lang="sl-SI" dirty="0">
                <a:solidFill>
                  <a:srgbClr val="00B050"/>
                </a:solidFill>
                <a:latin typeface="Comic Sans MS"/>
                <a:ea typeface="+mn-lt"/>
                <a:cs typeface="+mn-lt"/>
              </a:rPr>
              <a:t>, </a:t>
            </a:r>
            <a:r>
              <a:rPr lang="sl-SI" dirty="0" err="1">
                <a:solidFill>
                  <a:srgbClr val="00B050"/>
                </a:solidFill>
                <a:latin typeface="Comic Sans MS"/>
                <a:ea typeface="+mn-lt"/>
                <a:cs typeface="+mn-lt"/>
              </a:rPr>
              <a:t>вкусный</a:t>
            </a:r>
            <a:r>
              <a:rPr lang="sl-SI" dirty="0">
                <a:solidFill>
                  <a:srgbClr val="00B050"/>
                </a:solidFill>
                <a:latin typeface="Comic Sans MS"/>
                <a:ea typeface="+mn-lt"/>
                <a:cs typeface="+mn-lt"/>
              </a:rPr>
              <a:t>.</a:t>
            </a:r>
            <a:endParaRPr lang="sl-SI">
              <a:solidFill>
                <a:srgbClr val="00B050"/>
              </a:solidFill>
              <a:latin typeface="Comic Sans MS"/>
            </a:endParaRPr>
          </a:p>
        </p:txBody>
      </p:sp>
      <p:sp>
        <p:nvSpPr>
          <p:cNvPr id="4" name="Označba mesta noge 3">
            <a:extLst>
              <a:ext uri="{FF2B5EF4-FFF2-40B4-BE49-F238E27FC236}">
                <a16:creationId xmlns:a16="http://schemas.microsoft.com/office/drawing/2014/main" id="{A3A597D3-FF3A-F0E5-9B23-009C7871B6F3}"/>
              </a:ext>
            </a:extLst>
          </p:cNvPr>
          <p:cNvSpPr>
            <a:spLocks noGrp="1"/>
          </p:cNvSpPr>
          <p:nvPr>
            <p:ph type="ftr" sz="quarter" idx="11"/>
          </p:nvPr>
        </p:nvSpPr>
        <p:spPr>
          <a:xfrm>
            <a:off x="3776662" y="141288"/>
            <a:ext cx="4114800" cy="365125"/>
          </a:xfrm>
        </p:spPr>
        <p:txBody>
          <a:bodyPr/>
          <a:lstStyle/>
          <a:p>
            <a:r>
              <a:rPr lang="sl-SI"/>
              <a:t>Neža Zupančič Logar</a:t>
            </a:r>
          </a:p>
        </p:txBody>
      </p:sp>
    </p:spTree>
    <p:extLst>
      <p:ext uri="{BB962C8B-B14F-4D97-AF65-F5344CB8AC3E}">
        <p14:creationId xmlns:p14="http://schemas.microsoft.com/office/powerpoint/2010/main" val="3737345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8A818F3-A8D0-FCF6-86EC-962FE18D45E2}"/>
              </a:ext>
            </a:extLst>
          </p:cNvPr>
          <p:cNvSpPr>
            <a:spLocks noGrp="1"/>
          </p:cNvSpPr>
          <p:nvPr>
            <p:ph idx="1"/>
          </p:nvPr>
        </p:nvSpPr>
        <p:spPr>
          <a:xfrm>
            <a:off x="838200" y="559361"/>
            <a:ext cx="6167718" cy="5617602"/>
          </a:xfrm>
        </p:spPr>
        <p:txBody>
          <a:bodyPr vert="horz" lIns="91440" tIns="45720" rIns="91440" bIns="45720" rtlCol="0" anchor="t">
            <a:normAutofit/>
          </a:bodyPr>
          <a:lstStyle/>
          <a:p>
            <a:pPr marL="0" indent="0">
              <a:buNone/>
            </a:pPr>
            <a:r>
              <a:rPr lang="sl-SI" dirty="0"/>
              <a:t> - "postavljanje vprašanj"</a:t>
            </a:r>
          </a:p>
          <a:p>
            <a:pPr marL="0" indent="0">
              <a:buNone/>
            </a:pPr>
            <a:endParaRPr lang="sl-SI" dirty="0"/>
          </a:p>
          <a:p>
            <a:pPr>
              <a:buFont typeface="Wingdings" panose="020B0604020202020204" pitchFamily="34" charset="0"/>
              <a:buChar char="Ø"/>
            </a:pPr>
            <a:r>
              <a:rPr lang="sl-SI" sz="2400" dirty="0">
                <a:latin typeface="Comic Sans MS"/>
              </a:rPr>
              <a:t>intervju z znano osebo</a:t>
            </a:r>
          </a:p>
          <a:p>
            <a:pPr marL="0" indent="0">
              <a:buNone/>
            </a:pPr>
            <a:r>
              <a:rPr lang="sl-SI" sz="2400" dirty="0"/>
              <a:t>(nekdo napiše vprašanja, premešamo listke, drugi odgovarja na vprašanja</a:t>
            </a:r>
            <a:r>
              <a:rPr lang="sl-SI" dirty="0"/>
              <a:t>)</a:t>
            </a:r>
          </a:p>
          <a:p>
            <a:pPr marL="0" indent="0">
              <a:buNone/>
            </a:pPr>
            <a:endParaRPr lang="sl-SI" dirty="0">
              <a:latin typeface="Aptos" panose="02110004020202020204"/>
            </a:endParaRPr>
          </a:p>
          <a:p>
            <a:pPr>
              <a:buFont typeface="Wingdings" panose="020B0604020202020204" pitchFamily="34" charset="0"/>
              <a:buChar char="Ø"/>
            </a:pPr>
            <a:r>
              <a:rPr lang="sl-SI" sz="2400" dirty="0">
                <a:latin typeface="Comic Sans MS"/>
              </a:rPr>
              <a:t>vprašanja na sliko</a:t>
            </a:r>
          </a:p>
          <a:p>
            <a:pPr marL="0" indent="0">
              <a:buNone/>
            </a:pPr>
            <a:r>
              <a:rPr lang="sl-SI" sz="2400" dirty="0"/>
              <a:t>(vsaka skupina dobi drugo sliko, napišejo vprašanja, zamenjamo slike in druga skupina odgovarja na vprašanja)</a:t>
            </a:r>
          </a:p>
          <a:p>
            <a:pPr>
              <a:buFont typeface="Wingdings" panose="020B0604020202020204" pitchFamily="34" charset="0"/>
              <a:buChar char="Ø"/>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p:txBody>
      </p:sp>
      <p:pic>
        <p:nvPicPr>
          <p:cNvPr id="4" name="Slika 3" descr="Free stock photo of family breakfast">
            <a:extLst>
              <a:ext uri="{FF2B5EF4-FFF2-40B4-BE49-F238E27FC236}">
                <a16:creationId xmlns:a16="http://schemas.microsoft.com/office/drawing/2014/main" id="{B0C77EDA-938C-2EDD-B1EE-CE42C73C824D}"/>
              </a:ext>
            </a:extLst>
          </p:cNvPr>
          <p:cNvPicPr>
            <a:picLocks noChangeAspect="1"/>
          </p:cNvPicPr>
          <p:nvPr/>
        </p:nvPicPr>
        <p:blipFill>
          <a:blip r:embed="rId2"/>
          <a:stretch>
            <a:fillRect/>
          </a:stretch>
        </p:blipFill>
        <p:spPr>
          <a:xfrm>
            <a:off x="7137587" y="2895039"/>
            <a:ext cx="4673974" cy="3118598"/>
          </a:xfrm>
          <a:prstGeom prst="rect">
            <a:avLst/>
          </a:prstGeom>
        </p:spPr>
      </p:pic>
      <p:sp>
        <p:nvSpPr>
          <p:cNvPr id="5" name="Označba mesta noge 4">
            <a:extLst>
              <a:ext uri="{FF2B5EF4-FFF2-40B4-BE49-F238E27FC236}">
                <a16:creationId xmlns:a16="http://schemas.microsoft.com/office/drawing/2014/main" id="{6B811942-FA61-8453-88AF-0A24258D6FA9}"/>
              </a:ext>
            </a:extLst>
          </p:cNvPr>
          <p:cNvSpPr>
            <a:spLocks noGrp="1"/>
          </p:cNvSpPr>
          <p:nvPr>
            <p:ph type="ftr" sz="quarter" idx="11"/>
          </p:nvPr>
        </p:nvSpPr>
        <p:spPr>
          <a:xfrm>
            <a:off x="3740944" y="69850"/>
            <a:ext cx="4114800" cy="365125"/>
          </a:xfrm>
        </p:spPr>
        <p:txBody>
          <a:bodyPr/>
          <a:lstStyle/>
          <a:p>
            <a:r>
              <a:rPr lang="sl-SI"/>
              <a:t>Neža Zupančič Logar</a:t>
            </a:r>
          </a:p>
        </p:txBody>
      </p:sp>
    </p:spTree>
    <p:extLst>
      <p:ext uri="{BB962C8B-B14F-4D97-AF65-F5344CB8AC3E}">
        <p14:creationId xmlns:p14="http://schemas.microsoft.com/office/powerpoint/2010/main" val="3564420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E031D45-6068-14ED-0109-A0E72D742AFF}"/>
              </a:ext>
            </a:extLst>
          </p:cNvPr>
          <p:cNvSpPr>
            <a:spLocks noGrp="1"/>
          </p:cNvSpPr>
          <p:nvPr>
            <p:ph type="title"/>
          </p:nvPr>
        </p:nvSpPr>
        <p:spPr>
          <a:xfrm>
            <a:off x="4166347" y="365125"/>
            <a:ext cx="7187453" cy="776475"/>
          </a:xfrm>
        </p:spPr>
        <p:txBody>
          <a:bodyPr>
            <a:normAutofit/>
          </a:bodyPr>
          <a:lstStyle/>
          <a:p>
            <a:r>
              <a:rPr lang="sl-SI" sz="3600" b="1" dirty="0"/>
              <a:t>INTERAKCIJA</a:t>
            </a:r>
          </a:p>
        </p:txBody>
      </p:sp>
      <p:sp>
        <p:nvSpPr>
          <p:cNvPr id="3" name="Označba mesta vsebine 2">
            <a:extLst>
              <a:ext uri="{FF2B5EF4-FFF2-40B4-BE49-F238E27FC236}">
                <a16:creationId xmlns:a16="http://schemas.microsoft.com/office/drawing/2014/main" id="{056FE4C2-FFB3-79E9-513F-42C38FFD6D1A}"/>
              </a:ext>
            </a:extLst>
          </p:cNvPr>
          <p:cNvSpPr>
            <a:spLocks noGrp="1"/>
          </p:cNvSpPr>
          <p:nvPr>
            <p:ph idx="1"/>
          </p:nvPr>
        </p:nvSpPr>
        <p:spPr>
          <a:xfrm>
            <a:off x="838200" y="1343773"/>
            <a:ext cx="10515600" cy="4833190"/>
          </a:xfrm>
        </p:spPr>
        <p:txBody>
          <a:bodyPr vert="horz" lIns="91440" tIns="45720" rIns="91440" bIns="45720" rtlCol="0" anchor="t">
            <a:normAutofit/>
          </a:bodyPr>
          <a:lstStyle/>
          <a:p>
            <a:r>
              <a:rPr lang="sl-SI" dirty="0"/>
              <a:t>"kdo sem?" </a:t>
            </a:r>
          </a:p>
          <a:p>
            <a:pPr marL="0" indent="0">
              <a:buNone/>
            </a:pPr>
            <a:r>
              <a:rPr lang="sl-SI" sz="2400" dirty="0"/>
              <a:t> listki na čelu in vsak poskuša ugotoviti, kdo je, tako da postavlja vprašanja,  na katera ostali odgovarjajo z da/ne - ponavljanje besedišča (opis zunanjosti,  poklici, družina, hobiji …)</a:t>
            </a:r>
          </a:p>
          <a:p>
            <a:pPr marL="0" indent="0">
              <a:buNone/>
            </a:pPr>
            <a:endParaRPr lang="sl-SI" sz="2400" dirty="0"/>
          </a:p>
          <a:p>
            <a:pPr marL="457200" indent="-457200"/>
            <a:r>
              <a:rPr lang="sl-SI" dirty="0"/>
              <a:t>"poišči osebo"</a:t>
            </a:r>
          </a:p>
          <a:p>
            <a:pPr marL="0" indent="0">
              <a:buNone/>
            </a:pPr>
            <a:r>
              <a:rPr lang="sl-SI" sz="2400" dirty="0"/>
              <a:t> dijaki sprašujejo drug drugega – postavljajo in odgovarjajo na vprašanja, na  koncu lahko tudi poročajo, kaj so izvedeli - </a:t>
            </a:r>
            <a:r>
              <a:rPr lang="sl-SI" sz="2400" b="1" dirty="0"/>
              <a:t>POSREDOVANJE</a:t>
            </a:r>
          </a:p>
        </p:txBody>
      </p:sp>
      <p:sp>
        <p:nvSpPr>
          <p:cNvPr id="4" name="Označba mesta noge 3">
            <a:extLst>
              <a:ext uri="{FF2B5EF4-FFF2-40B4-BE49-F238E27FC236}">
                <a16:creationId xmlns:a16="http://schemas.microsoft.com/office/drawing/2014/main" id="{E5CD0884-2FF0-9A8C-A555-E8FA22C2153F}"/>
              </a:ext>
            </a:extLst>
          </p:cNvPr>
          <p:cNvSpPr>
            <a:spLocks noGrp="1"/>
          </p:cNvSpPr>
          <p:nvPr>
            <p:ph type="ftr" sz="quarter" idx="11"/>
          </p:nvPr>
        </p:nvSpPr>
        <p:spPr>
          <a:xfrm>
            <a:off x="4038600" y="177006"/>
            <a:ext cx="4114800" cy="365125"/>
          </a:xfrm>
        </p:spPr>
        <p:txBody>
          <a:bodyPr/>
          <a:lstStyle/>
          <a:p>
            <a:r>
              <a:rPr lang="sl-SI"/>
              <a:t>Neža Zupančič Logar</a:t>
            </a:r>
          </a:p>
        </p:txBody>
      </p:sp>
    </p:spTree>
    <p:extLst>
      <p:ext uri="{BB962C8B-B14F-4D97-AF65-F5344CB8AC3E}">
        <p14:creationId xmlns:p14="http://schemas.microsoft.com/office/powerpoint/2010/main" val="540119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descr="Slika, ki vsebuje besede besedilo, posnetek zaslona, pisava, dokument&#10;&#10;Vsebina, ustvarjena z UI, morda ni pravilna.">
            <a:extLst>
              <a:ext uri="{FF2B5EF4-FFF2-40B4-BE49-F238E27FC236}">
                <a16:creationId xmlns:a16="http://schemas.microsoft.com/office/drawing/2014/main" id="{DF7B4970-807A-A5E9-C2C5-EFE591F4B195}"/>
              </a:ext>
            </a:extLst>
          </p:cNvPr>
          <p:cNvPicPr>
            <a:picLocks noGrp="1" noChangeAspect="1"/>
          </p:cNvPicPr>
          <p:nvPr>
            <p:ph idx="1"/>
          </p:nvPr>
        </p:nvPicPr>
        <p:blipFill>
          <a:blip r:embed="rId2"/>
          <a:stretch>
            <a:fillRect/>
          </a:stretch>
        </p:blipFill>
        <p:spPr>
          <a:xfrm>
            <a:off x="1981200" y="825547"/>
            <a:ext cx="8229600" cy="5219700"/>
          </a:xfrm>
          <a:prstGeom prst="rect">
            <a:avLst/>
          </a:prstGeom>
        </p:spPr>
      </p:pic>
      <p:sp>
        <p:nvSpPr>
          <p:cNvPr id="3" name="Označba mesta noge 2">
            <a:extLst>
              <a:ext uri="{FF2B5EF4-FFF2-40B4-BE49-F238E27FC236}">
                <a16:creationId xmlns:a16="http://schemas.microsoft.com/office/drawing/2014/main" id="{EBAF5387-8D61-7FE6-CE0B-B4230963EDEF}"/>
              </a:ext>
            </a:extLst>
          </p:cNvPr>
          <p:cNvSpPr>
            <a:spLocks noGrp="1"/>
          </p:cNvSpPr>
          <p:nvPr>
            <p:ph type="ftr" sz="quarter" idx="11"/>
          </p:nvPr>
        </p:nvSpPr>
        <p:spPr>
          <a:xfrm>
            <a:off x="3895725" y="153194"/>
            <a:ext cx="4114800" cy="365125"/>
          </a:xfrm>
        </p:spPr>
        <p:txBody>
          <a:bodyPr/>
          <a:lstStyle/>
          <a:p>
            <a:r>
              <a:rPr lang="sl-SI"/>
              <a:t>Neža Zupančič Logar</a:t>
            </a:r>
          </a:p>
        </p:txBody>
      </p:sp>
    </p:spTree>
    <p:extLst>
      <p:ext uri="{BB962C8B-B14F-4D97-AF65-F5344CB8AC3E}">
        <p14:creationId xmlns:p14="http://schemas.microsoft.com/office/powerpoint/2010/main" val="1734573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značba mesta vsebine 4">
            <a:extLst>
              <a:ext uri="{FF2B5EF4-FFF2-40B4-BE49-F238E27FC236}">
                <a16:creationId xmlns:a16="http://schemas.microsoft.com/office/drawing/2014/main" id="{18395EE8-98D4-C8F4-4C11-55951B7725B3}"/>
              </a:ext>
            </a:extLst>
          </p:cNvPr>
          <p:cNvGraphicFramePr>
            <a:graphicFrameLocks noGrp="1"/>
          </p:cNvGraphicFramePr>
          <p:nvPr>
            <p:ph idx="1"/>
            <p:extLst>
              <p:ext uri="{D42A27DB-BD31-4B8C-83A1-F6EECF244321}">
                <p14:modId xmlns:p14="http://schemas.microsoft.com/office/powerpoint/2010/main" val="1100822646"/>
              </p:ext>
            </p:extLst>
          </p:nvPr>
        </p:nvGraphicFramePr>
        <p:xfrm>
          <a:off x="672352" y="512618"/>
          <a:ext cx="10437352" cy="6366120"/>
        </p:xfrm>
        <a:graphic>
          <a:graphicData uri="http://schemas.openxmlformats.org/drawingml/2006/table">
            <a:tbl>
              <a:tblPr bandRow="1">
                <a:tableStyleId>{5C22544A-7EE6-4342-B048-85BDC9FD1C3A}</a:tableStyleId>
              </a:tblPr>
              <a:tblGrid>
                <a:gridCol w="10295399">
                  <a:extLst>
                    <a:ext uri="{9D8B030D-6E8A-4147-A177-3AD203B41FA5}">
                      <a16:colId xmlns:a16="http://schemas.microsoft.com/office/drawing/2014/main" val="675153460"/>
                    </a:ext>
                  </a:extLst>
                </a:gridCol>
                <a:gridCol w="141953">
                  <a:extLst>
                    <a:ext uri="{9D8B030D-6E8A-4147-A177-3AD203B41FA5}">
                      <a16:colId xmlns:a16="http://schemas.microsoft.com/office/drawing/2014/main" val="3768466240"/>
                    </a:ext>
                  </a:extLst>
                </a:gridCol>
              </a:tblGrid>
              <a:tr h="6366120">
                <a:tc>
                  <a:txBody>
                    <a:bodyPr/>
                    <a:lstStyle/>
                    <a:p>
                      <a:pPr algn="l" rtl="0" fontAlgn="base">
                        <a:lnSpc>
                          <a:spcPct val="150000"/>
                        </a:lnSpc>
                        <a:buNone/>
                      </a:pPr>
                      <a:r>
                        <a:rPr lang="az-Cyrl-AZ" sz="1800" b="1" i="0" dirty="0">
                          <a:solidFill>
                            <a:srgbClr val="000000"/>
                          </a:solidFill>
                          <a:effectLst/>
                          <a:latin typeface="Aptos Display"/>
                        </a:rPr>
                        <a:t>Найдите в классе человека, который ...</a:t>
                      </a:r>
                      <a:r>
                        <a:rPr lang="az-Cyrl-AZ" sz="1800" b="0" i="0" dirty="0">
                          <a:solidFill>
                            <a:srgbClr val="000000"/>
                          </a:solidFill>
                          <a:effectLst/>
                          <a:latin typeface="Aptos Display"/>
                        </a:rPr>
                        <a:t>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очень любит </a:t>
                      </a:r>
                      <a:r>
                        <a:rPr lang="az-Cyrl-AZ" sz="1800" b="1" i="0" dirty="0">
                          <a:solidFill>
                            <a:srgbClr val="000000"/>
                          </a:solidFill>
                          <a:effectLst/>
                          <a:latin typeface="Aptos Display"/>
                        </a:rPr>
                        <a:t>учиться</a:t>
                      </a:r>
                      <a:r>
                        <a:rPr lang="az-Cyrl-AZ" sz="1800" b="0" i="0" dirty="0">
                          <a:solidFill>
                            <a:srgbClr val="000000"/>
                          </a:solidFill>
                          <a:effectLst/>
                          <a:latin typeface="Aptos Display"/>
                        </a:rPr>
                        <a:t>.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каждую субботу </a:t>
                      </a:r>
                      <a:r>
                        <a:rPr lang="az-Cyrl-AZ" sz="1800" b="1" i="0" dirty="0">
                          <a:solidFill>
                            <a:srgbClr val="000000"/>
                          </a:solidFill>
                          <a:effectLst/>
                          <a:latin typeface="Aptos Display"/>
                        </a:rPr>
                        <a:t>встречается</a:t>
                      </a:r>
                      <a:r>
                        <a:rPr lang="az-Cyrl-AZ" sz="1800" b="0" i="0" dirty="0">
                          <a:solidFill>
                            <a:srgbClr val="000000"/>
                          </a:solidFill>
                          <a:effectLst/>
                          <a:latin typeface="Aptos Display"/>
                        </a:rPr>
                        <a:t> с друзьями в центре города.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в детстве </a:t>
                      </a:r>
                      <a:r>
                        <a:rPr lang="az-Cyrl-AZ" sz="1800" b="1" i="0" dirty="0">
                          <a:solidFill>
                            <a:srgbClr val="000000"/>
                          </a:solidFill>
                          <a:effectLst/>
                          <a:latin typeface="Aptos Display"/>
                        </a:rPr>
                        <a:t>занимался</a:t>
                      </a:r>
                      <a:r>
                        <a:rPr lang="az-Cyrl-AZ" sz="1800" b="0" i="0" dirty="0">
                          <a:solidFill>
                            <a:srgbClr val="000000"/>
                          </a:solidFill>
                          <a:effectLst/>
                          <a:latin typeface="Aptos Display"/>
                        </a:rPr>
                        <a:t> спортом, а сейчас не занимается больше.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знает, когда </a:t>
                      </a:r>
                      <a:r>
                        <a:rPr lang="az-Cyrl-AZ" sz="1800" b="1" i="0" dirty="0">
                          <a:solidFill>
                            <a:srgbClr val="000000"/>
                          </a:solidFill>
                          <a:effectLst/>
                          <a:latin typeface="Aptos Display"/>
                        </a:rPr>
                        <a:t>начинается</a:t>
                      </a:r>
                      <a:r>
                        <a:rPr lang="az-Cyrl-AZ" sz="1800" b="0" i="0" dirty="0">
                          <a:solidFill>
                            <a:srgbClr val="000000"/>
                          </a:solidFill>
                          <a:effectLst/>
                          <a:latin typeface="Aptos Display"/>
                        </a:rPr>
                        <a:t> Чемпионат Европы по баскетболу.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много </a:t>
                      </a:r>
                      <a:r>
                        <a:rPr lang="az-Cyrl-AZ" sz="1800" b="1" i="0" dirty="0">
                          <a:solidFill>
                            <a:srgbClr val="000000"/>
                          </a:solidFill>
                          <a:effectLst/>
                          <a:latin typeface="Aptos Display"/>
                        </a:rPr>
                        <a:t>тренируется</a:t>
                      </a:r>
                      <a:r>
                        <a:rPr lang="az-Cyrl-AZ" sz="1800" b="0" i="0" dirty="0">
                          <a:solidFill>
                            <a:srgbClr val="000000"/>
                          </a:solidFill>
                          <a:effectLst/>
                          <a:latin typeface="Aptos Display"/>
                        </a:rPr>
                        <a:t>.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летом </a:t>
                      </a:r>
                      <a:r>
                        <a:rPr lang="az-Cyrl-AZ" sz="1800" b="1" i="0" dirty="0">
                          <a:solidFill>
                            <a:srgbClr val="000000"/>
                          </a:solidFill>
                          <a:effectLst/>
                          <a:latin typeface="Aptos Display"/>
                        </a:rPr>
                        <a:t>собирается </a:t>
                      </a:r>
                      <a:r>
                        <a:rPr lang="az-Cyrl-AZ" sz="1800" b="0" i="0" dirty="0">
                          <a:solidFill>
                            <a:srgbClr val="000000"/>
                          </a:solidFill>
                          <a:effectLst/>
                          <a:latin typeface="Aptos Display"/>
                        </a:rPr>
                        <a:t>путешествовать по Европе.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не любит </a:t>
                      </a:r>
                      <a:r>
                        <a:rPr lang="az-Cyrl-AZ" sz="1800" b="1" i="0" dirty="0">
                          <a:solidFill>
                            <a:srgbClr val="000000"/>
                          </a:solidFill>
                          <a:effectLst/>
                          <a:latin typeface="Aptos Display"/>
                        </a:rPr>
                        <a:t>фотографироваться</a:t>
                      </a:r>
                      <a:r>
                        <a:rPr lang="az-Cyrl-AZ" sz="1800" b="0" i="0" dirty="0">
                          <a:solidFill>
                            <a:srgbClr val="000000"/>
                          </a:solidFill>
                          <a:effectLst/>
                          <a:latin typeface="Aptos Display"/>
                        </a:rPr>
                        <a:t>.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знает, как </a:t>
                      </a:r>
                      <a:r>
                        <a:rPr lang="az-Cyrl-AZ" sz="1800" b="1" i="0" dirty="0">
                          <a:solidFill>
                            <a:srgbClr val="000000"/>
                          </a:solidFill>
                          <a:effectLst/>
                          <a:latin typeface="Aptos Display"/>
                        </a:rPr>
                        <a:t>называется</a:t>
                      </a:r>
                      <a:r>
                        <a:rPr lang="az-Cyrl-AZ" sz="1800" b="0" i="0" dirty="0">
                          <a:solidFill>
                            <a:srgbClr val="000000"/>
                          </a:solidFill>
                          <a:effectLst/>
                          <a:latin typeface="Aptos Display"/>
                        </a:rPr>
                        <a:t> столица Киргизии.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редко </a:t>
                      </a:r>
                      <a:r>
                        <a:rPr lang="az-Cyrl-AZ" sz="1800" b="1" i="0" dirty="0">
                          <a:solidFill>
                            <a:srgbClr val="000000"/>
                          </a:solidFill>
                          <a:effectLst/>
                          <a:latin typeface="Aptos Display"/>
                        </a:rPr>
                        <a:t>улыбается.</a:t>
                      </a:r>
                      <a:r>
                        <a:rPr lang="az-Cyrl-AZ" sz="1800" b="0" i="0" dirty="0">
                          <a:solidFill>
                            <a:srgbClr val="000000"/>
                          </a:solidFill>
                          <a:effectLst/>
                          <a:latin typeface="Aptos Display"/>
                        </a:rPr>
                        <a:t>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часто </a:t>
                      </a:r>
                      <a:r>
                        <a:rPr lang="az-Cyrl-AZ" sz="1800" b="1" i="0" dirty="0">
                          <a:solidFill>
                            <a:srgbClr val="000000"/>
                          </a:solidFill>
                          <a:effectLst/>
                          <a:latin typeface="Aptos Display"/>
                        </a:rPr>
                        <a:t>смеётся</a:t>
                      </a:r>
                      <a:r>
                        <a:rPr lang="az-Cyrl-AZ" sz="1800" b="0" i="0" dirty="0">
                          <a:solidFill>
                            <a:srgbClr val="000000"/>
                          </a:solidFill>
                          <a:effectLst/>
                          <a:latin typeface="Aptos Display"/>
                        </a:rPr>
                        <a:t> в школе.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очень редко </a:t>
                      </a:r>
                      <a:r>
                        <a:rPr lang="az-Cyrl-AZ" sz="1800" b="1" i="0" dirty="0">
                          <a:solidFill>
                            <a:srgbClr val="000000"/>
                          </a:solidFill>
                          <a:effectLst/>
                          <a:latin typeface="Aptos Display"/>
                        </a:rPr>
                        <a:t>общается</a:t>
                      </a:r>
                      <a:r>
                        <a:rPr lang="az-Cyrl-AZ" sz="1800" b="0" i="0" dirty="0">
                          <a:solidFill>
                            <a:srgbClr val="000000"/>
                          </a:solidFill>
                          <a:effectLst/>
                          <a:latin typeface="Aptos Display"/>
                        </a:rPr>
                        <a:t> в интернете. </a:t>
                      </a:r>
                      <a:endParaRPr lang="az-Cyrl-AZ" sz="1800" b="0" i="0" dirty="0">
                        <a:effectLst/>
                        <a:latin typeface="Aptos Display"/>
                      </a:endParaRPr>
                    </a:p>
                    <a:p>
                      <a:pPr marL="342900" lvl="0" indent="-342900" algn="l" rtl="0" fontAlgn="base">
                        <a:lnSpc>
                          <a:spcPct val="150000"/>
                        </a:lnSpc>
                        <a:buFont typeface="Wingdings"/>
                        <a:buChar char="Ø"/>
                      </a:pPr>
                      <a:r>
                        <a:rPr lang="az-Cyrl-AZ" sz="1800" b="0" i="0" dirty="0">
                          <a:solidFill>
                            <a:srgbClr val="000000"/>
                          </a:solidFill>
                          <a:effectLst/>
                          <a:latin typeface="Aptos Display"/>
                        </a:rPr>
                        <a:t>всегда</a:t>
                      </a:r>
                      <a:r>
                        <a:rPr lang="az-Cyrl-AZ" sz="1800" b="1" i="0" dirty="0">
                          <a:solidFill>
                            <a:srgbClr val="000000"/>
                          </a:solidFill>
                          <a:effectLst/>
                          <a:latin typeface="Aptos Display"/>
                        </a:rPr>
                        <a:t> волнуется</a:t>
                      </a:r>
                      <a:r>
                        <a:rPr lang="az-Cyrl-AZ" sz="1800" b="0" i="0" dirty="0">
                          <a:solidFill>
                            <a:srgbClr val="000000"/>
                          </a:solidFill>
                          <a:effectLst/>
                          <a:latin typeface="Aptos Display"/>
                        </a:rPr>
                        <a:t> перед экзаменом. </a:t>
                      </a:r>
                      <a:endParaRPr lang="az-Cyrl-AZ" sz="1800" b="0" i="0" dirty="0">
                        <a:effectLst/>
                        <a:latin typeface="Aptos Display"/>
                      </a:endParaRPr>
                    </a:p>
                    <a:p>
                      <a:pPr marL="342900" lvl="0" indent="-342900" algn="l" rtl="0" fontAlgn="base">
                        <a:lnSpc>
                          <a:spcPct val="150000"/>
                        </a:lnSpc>
                        <a:buFont typeface="Wingdings"/>
                        <a:buChar char="Ø"/>
                      </a:pPr>
                      <a:r>
                        <a:rPr lang="az-Cyrl-AZ" sz="1800" b="1" i="0" dirty="0">
                          <a:solidFill>
                            <a:srgbClr val="000000"/>
                          </a:solidFill>
                          <a:effectLst/>
                          <a:latin typeface="Aptos Display"/>
                        </a:rPr>
                        <a:t>боится</a:t>
                      </a:r>
                      <a:r>
                        <a:rPr lang="az-Cyrl-AZ" sz="1800" b="0" i="0" dirty="0">
                          <a:solidFill>
                            <a:srgbClr val="000000"/>
                          </a:solidFill>
                          <a:effectLst/>
                          <a:latin typeface="Aptos Display"/>
                        </a:rPr>
                        <a:t> высоты. </a:t>
                      </a:r>
                      <a:endParaRPr lang="az-Cyrl-AZ" sz="1800" b="0" i="0" dirty="0">
                        <a:effectLst/>
                        <a:latin typeface="Aptos Display"/>
                      </a:endParaRPr>
                    </a:p>
                  </a:txBody>
                  <a:tcPr marL="57150" marR="57150">
                    <a:lnL>
                      <a:noFill/>
                    </a:lnL>
                    <a:lnR w="9525" cap="flat" cmpd="sng" algn="ctr">
                      <a:solidFill>
                        <a:srgbClr val="405CA6"/>
                      </a:solidFill>
                      <a:prstDash val="solid"/>
                      <a:round/>
                      <a:headEnd type="none" w="med" len="med"/>
                      <a:tailEnd type="none" w="med" len="med"/>
                    </a:lnR>
                    <a:lnT>
                      <a:noFill/>
                    </a:lnT>
                    <a:lnB>
                      <a:noFill/>
                    </a:lnB>
                    <a:noFill/>
                  </a:tcPr>
                </a:tc>
                <a:tc>
                  <a:txBody>
                    <a:bodyPr/>
                    <a:lstStyle/>
                    <a:p>
                      <a:pPr algn="l" rtl="0" fontAlgn="base">
                        <a:lnSpc>
                          <a:spcPts val="1380"/>
                        </a:lnSpc>
                        <a:buNone/>
                      </a:pPr>
                      <a:r>
                        <a:rPr lang="az-Cyrl-AZ" sz="1100" b="0" i="0" dirty="0">
                          <a:solidFill>
                            <a:srgbClr val="000000"/>
                          </a:solidFill>
                          <a:effectLst/>
                          <a:latin typeface="Calibri"/>
                        </a:rPr>
                        <a:t>     </a:t>
                      </a:r>
                      <a:endParaRPr lang="az-Cyrl-AZ" sz="1000" b="0" i="0" dirty="0">
                        <a:solidFill>
                          <a:srgbClr val="000000"/>
                        </a:solidFill>
                        <a:effectLst/>
                        <a:latin typeface="Calibri"/>
                      </a:endParaRPr>
                    </a:p>
                  </a:txBody>
                  <a:tcPr marL="57150" marR="57150">
                    <a:lnL w="9525" cap="flat" cmpd="sng" algn="ctr">
                      <a:solidFill>
                        <a:srgbClr val="405CA6"/>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18398851"/>
                  </a:ext>
                </a:extLst>
              </a:tr>
            </a:tbl>
          </a:graphicData>
        </a:graphic>
      </p:graphicFrame>
      <p:sp>
        <p:nvSpPr>
          <p:cNvPr id="3" name="Označba mesta noge 2">
            <a:extLst>
              <a:ext uri="{FF2B5EF4-FFF2-40B4-BE49-F238E27FC236}">
                <a16:creationId xmlns:a16="http://schemas.microsoft.com/office/drawing/2014/main" id="{028AC467-0799-C5B9-3512-689D178F2216}"/>
              </a:ext>
            </a:extLst>
          </p:cNvPr>
          <p:cNvSpPr>
            <a:spLocks noGrp="1"/>
          </p:cNvSpPr>
          <p:nvPr>
            <p:ph type="ftr" sz="quarter" idx="11"/>
          </p:nvPr>
        </p:nvSpPr>
        <p:spPr>
          <a:xfrm>
            <a:off x="3824287" y="129381"/>
            <a:ext cx="4114800" cy="365125"/>
          </a:xfrm>
        </p:spPr>
        <p:txBody>
          <a:bodyPr/>
          <a:lstStyle/>
          <a:p>
            <a:r>
              <a:rPr lang="sl-SI"/>
              <a:t>Neža Zupančič Logar</a:t>
            </a:r>
          </a:p>
        </p:txBody>
      </p:sp>
    </p:spTree>
    <p:extLst>
      <p:ext uri="{BB962C8B-B14F-4D97-AF65-F5344CB8AC3E}">
        <p14:creationId xmlns:p14="http://schemas.microsoft.com/office/powerpoint/2010/main" val="1762174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6CCC2B-5F31-9E21-6A0E-2361814D29E6}"/>
              </a:ext>
            </a:extLst>
          </p:cNvPr>
          <p:cNvSpPr>
            <a:spLocks noGrp="1"/>
          </p:cNvSpPr>
          <p:nvPr>
            <p:ph type="title"/>
          </p:nvPr>
        </p:nvSpPr>
        <p:spPr>
          <a:xfrm>
            <a:off x="4065494" y="365125"/>
            <a:ext cx="7288306" cy="754063"/>
          </a:xfrm>
        </p:spPr>
        <p:txBody>
          <a:bodyPr>
            <a:normAutofit/>
          </a:bodyPr>
          <a:lstStyle/>
          <a:p>
            <a:r>
              <a:rPr lang="sl-SI" sz="3600" b="1" dirty="0"/>
              <a:t>POSREDOVANJE</a:t>
            </a:r>
          </a:p>
        </p:txBody>
      </p:sp>
      <p:sp>
        <p:nvSpPr>
          <p:cNvPr id="3" name="Označba mesta vsebine 2">
            <a:extLst>
              <a:ext uri="{FF2B5EF4-FFF2-40B4-BE49-F238E27FC236}">
                <a16:creationId xmlns:a16="http://schemas.microsoft.com/office/drawing/2014/main" id="{557CEA8B-92B9-0B6B-482F-7A92A36A7007}"/>
              </a:ext>
            </a:extLst>
          </p:cNvPr>
          <p:cNvSpPr>
            <a:spLocks noGrp="1"/>
          </p:cNvSpPr>
          <p:nvPr>
            <p:ph idx="1"/>
          </p:nvPr>
        </p:nvSpPr>
        <p:spPr>
          <a:xfrm>
            <a:off x="838200" y="1691155"/>
            <a:ext cx="10515600" cy="4317720"/>
          </a:xfrm>
        </p:spPr>
        <p:txBody>
          <a:bodyPr vert="horz" lIns="91440" tIns="45720" rIns="91440" bIns="45720" rtlCol="0" anchor="t">
            <a:normAutofit/>
          </a:bodyPr>
          <a:lstStyle/>
          <a:p>
            <a:r>
              <a:rPr lang="sl-SI" dirty="0">
                <a:latin typeface="Comic Sans MS"/>
              </a:rPr>
              <a:t>povzetek krajših besedil, novic</a:t>
            </a:r>
          </a:p>
          <a:p>
            <a:pPr marL="0" indent="0">
              <a:buNone/>
            </a:pPr>
            <a:r>
              <a:rPr lang="sl-SI" dirty="0"/>
              <a:t>                    </a:t>
            </a:r>
            <a:r>
              <a:rPr lang="sl-SI" sz="2400" dirty="0"/>
              <a:t>"tiho branje" na začetku ure (SPREJEMANJE), kratek           povzetek (TVORJENJE, POSREDOVANJE)</a:t>
            </a:r>
          </a:p>
          <a:p>
            <a:pPr marL="0" indent="0">
              <a:buNone/>
            </a:pPr>
            <a:endParaRPr lang="sl-SI" sz="2400" dirty="0"/>
          </a:p>
          <a:p>
            <a:r>
              <a:rPr lang="sl-SI" dirty="0">
                <a:latin typeface="Comic Sans MS"/>
              </a:rPr>
              <a:t>ogled krajšega posnetka – povzetek najpomembnejših informacij</a:t>
            </a:r>
          </a:p>
          <a:p>
            <a:pPr marL="0" indent="0">
              <a:buNone/>
            </a:pPr>
            <a:r>
              <a:rPr lang="sl-SI" dirty="0">
                <a:latin typeface="Comic Sans MS"/>
              </a:rPr>
              <a:t>                                      </a:t>
            </a:r>
            <a:r>
              <a:rPr lang="sl-SI" sz="2400" dirty="0">
                <a:latin typeface="Aptos Display"/>
              </a:rPr>
              <a:t>npr. vremenska napoved</a:t>
            </a:r>
            <a:endParaRPr lang="sl-SI" dirty="0"/>
          </a:p>
        </p:txBody>
      </p:sp>
      <p:cxnSp>
        <p:nvCxnSpPr>
          <p:cNvPr id="4" name="Povezovalnik: kolenski 3">
            <a:extLst>
              <a:ext uri="{FF2B5EF4-FFF2-40B4-BE49-F238E27FC236}">
                <a16:creationId xmlns:a16="http://schemas.microsoft.com/office/drawing/2014/main" id="{F1F62723-BE86-04FC-2D16-416614986F72}"/>
              </a:ext>
            </a:extLst>
          </p:cNvPr>
          <p:cNvCxnSpPr/>
          <p:nvPr/>
        </p:nvCxnSpPr>
        <p:spPr>
          <a:xfrm>
            <a:off x="1501738" y="2246516"/>
            <a:ext cx="731464" cy="331229"/>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Povezovalnik: kolenski 4">
            <a:extLst>
              <a:ext uri="{FF2B5EF4-FFF2-40B4-BE49-F238E27FC236}">
                <a16:creationId xmlns:a16="http://schemas.microsoft.com/office/drawing/2014/main" id="{C53C3E5D-9CFA-DEF9-98AA-A18E8593A3F4}"/>
              </a:ext>
            </a:extLst>
          </p:cNvPr>
          <p:cNvCxnSpPr/>
          <p:nvPr/>
        </p:nvCxnSpPr>
        <p:spPr>
          <a:xfrm>
            <a:off x="3733722" y="4184945"/>
            <a:ext cx="938483" cy="45544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Označba mesta noge 5">
            <a:extLst>
              <a:ext uri="{FF2B5EF4-FFF2-40B4-BE49-F238E27FC236}">
                <a16:creationId xmlns:a16="http://schemas.microsoft.com/office/drawing/2014/main" id="{4E9243BE-C5FE-E3B7-104F-7B071D9799AB}"/>
              </a:ext>
            </a:extLst>
          </p:cNvPr>
          <p:cNvSpPr>
            <a:spLocks noGrp="1"/>
          </p:cNvSpPr>
          <p:nvPr>
            <p:ph type="ftr" sz="quarter" idx="11"/>
          </p:nvPr>
        </p:nvSpPr>
        <p:spPr>
          <a:xfrm>
            <a:off x="3919537" y="177006"/>
            <a:ext cx="4114800" cy="365125"/>
          </a:xfrm>
        </p:spPr>
        <p:txBody>
          <a:bodyPr/>
          <a:lstStyle/>
          <a:p>
            <a:r>
              <a:rPr lang="sl-SI"/>
              <a:t>Neža Zupančič Logar</a:t>
            </a:r>
          </a:p>
        </p:txBody>
      </p:sp>
    </p:spTree>
    <p:extLst>
      <p:ext uri="{BB962C8B-B14F-4D97-AF65-F5344CB8AC3E}">
        <p14:creationId xmlns:p14="http://schemas.microsoft.com/office/powerpoint/2010/main" val="2700293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9AE20915-5FEA-D014-0127-23DEDD443AA4}"/>
              </a:ext>
            </a:extLst>
          </p:cNvPr>
          <p:cNvSpPr>
            <a:spLocks noGrp="1"/>
          </p:cNvSpPr>
          <p:nvPr>
            <p:ph type="title"/>
          </p:nvPr>
        </p:nvSpPr>
        <p:spPr>
          <a:xfrm>
            <a:off x="838201" y="106534"/>
            <a:ext cx="10515600" cy="1020931"/>
          </a:xfrm>
        </p:spPr>
        <p:txBody>
          <a:bodyPr>
            <a:normAutofit fontScale="90000"/>
          </a:bodyPr>
          <a:lstStyle/>
          <a:p>
            <a:pPr algn="ctr"/>
            <a:r>
              <a:rPr lang="sl-SI" sz="1800" b="1" dirty="0">
                <a:latin typeface="Times New Roman" panose="02020603050405020304" pitchFamily="18" charset="0"/>
                <a:cs typeface="Times New Roman" panose="02020603050405020304" pitchFamily="18" charset="0"/>
              </a:rPr>
              <a:t/>
            </a:r>
            <a:br>
              <a:rPr lang="sl-SI" sz="1800" b="1" dirty="0">
                <a:latin typeface="Times New Roman" panose="02020603050405020304" pitchFamily="18" charset="0"/>
                <a:cs typeface="Times New Roman" panose="02020603050405020304" pitchFamily="18" charset="0"/>
              </a:rPr>
            </a:br>
            <a:r>
              <a:rPr lang="sl-SI" sz="2000" b="1" dirty="0">
                <a:solidFill>
                  <a:schemeClr val="accent6"/>
                </a:solidFill>
                <a:latin typeface="Times New Roman" panose="02020603050405020304" pitchFamily="18" charset="0"/>
                <a:cs typeface="Times New Roman" panose="02020603050405020304" pitchFamily="18" charset="0"/>
              </a:rPr>
              <a:t>KLJUČNI CILJI S PODROČJA ZDRAVJE IN DOBROBIT</a:t>
            </a:r>
            <a:br>
              <a:rPr lang="sl-SI" sz="2000" b="1" dirty="0">
                <a:solidFill>
                  <a:schemeClr val="accent6"/>
                </a:solidFill>
                <a:latin typeface="Times New Roman" panose="02020603050405020304" pitchFamily="18" charset="0"/>
                <a:cs typeface="Times New Roman" panose="02020603050405020304" pitchFamily="18" charset="0"/>
              </a:rPr>
            </a:br>
            <a:r>
              <a:rPr lang="sl-SI" sz="2000" b="1" dirty="0">
                <a:solidFill>
                  <a:schemeClr val="accent6"/>
                </a:solidFill>
                <a:latin typeface="Times New Roman" panose="02020603050405020304" pitchFamily="18" charset="0"/>
                <a:cs typeface="Times New Roman" panose="02020603050405020304" pitchFamily="18" charset="0"/>
              </a:rPr>
              <a:t/>
            </a:r>
            <a:br>
              <a:rPr lang="sl-SI" sz="2000" b="1" dirty="0">
                <a:solidFill>
                  <a:schemeClr val="accent6"/>
                </a:solidFill>
                <a:latin typeface="Times New Roman" panose="02020603050405020304" pitchFamily="18" charset="0"/>
                <a:cs typeface="Times New Roman" panose="02020603050405020304" pitchFamily="18" charset="0"/>
              </a:rPr>
            </a:br>
            <a:r>
              <a:rPr lang="sl-SI" sz="2000" b="1" dirty="0">
                <a:solidFill>
                  <a:schemeClr val="accent2">
                    <a:lumMod val="75000"/>
                  </a:schemeClr>
                </a:solidFill>
                <a:latin typeface="Times New Roman" panose="02020603050405020304" pitchFamily="18" charset="0"/>
                <a:cs typeface="Times New Roman" panose="02020603050405020304" pitchFamily="18" charset="0"/>
              </a:rPr>
              <a:t>1. DUŠEVNA </a:t>
            </a:r>
            <a:r>
              <a:rPr lang="sl-SI" sz="2000" b="1" dirty="0" smtClean="0">
                <a:solidFill>
                  <a:schemeClr val="accent2">
                    <a:lumMod val="75000"/>
                  </a:schemeClr>
                </a:solidFill>
                <a:latin typeface="Times New Roman" panose="02020603050405020304" pitchFamily="18" charset="0"/>
                <a:cs typeface="Times New Roman" panose="02020603050405020304" pitchFamily="18" charset="0"/>
              </a:rPr>
              <a:t>DOBROBIT</a:t>
            </a:r>
            <a:br>
              <a:rPr lang="sl-SI" sz="2000" b="1" dirty="0" smtClean="0">
                <a:solidFill>
                  <a:schemeClr val="accent2">
                    <a:lumMod val="75000"/>
                  </a:schemeClr>
                </a:solidFill>
                <a:latin typeface="Times New Roman" panose="02020603050405020304" pitchFamily="18" charset="0"/>
                <a:cs typeface="Times New Roman" panose="02020603050405020304" pitchFamily="18" charset="0"/>
              </a:rPr>
            </a:br>
            <a:r>
              <a:rPr lang="sl-SI" sz="2000" b="1" dirty="0" smtClean="0">
                <a:solidFill>
                  <a:schemeClr val="accent2">
                    <a:lumMod val="75000"/>
                  </a:schemeClr>
                </a:solidFill>
                <a:latin typeface="Times New Roman" panose="02020603050405020304" pitchFamily="18" charset="0"/>
                <a:cs typeface="Times New Roman" panose="02020603050405020304" pitchFamily="18" charset="0"/>
              </a:rPr>
              <a:t>(Ines Vozelj Šteharnik)</a:t>
            </a:r>
            <a:r>
              <a:rPr lang="sl-SI" sz="2000" b="1" dirty="0">
                <a:latin typeface="Times New Roman" panose="02020603050405020304" pitchFamily="18" charset="0"/>
                <a:cs typeface="Times New Roman" panose="02020603050405020304" pitchFamily="18" charset="0"/>
              </a:rPr>
              <a:t/>
            </a:r>
            <a:br>
              <a:rPr lang="sl-SI" sz="2000" b="1" dirty="0">
                <a:latin typeface="Times New Roman" panose="02020603050405020304" pitchFamily="18" charset="0"/>
                <a:cs typeface="Times New Roman" panose="02020603050405020304" pitchFamily="18" charset="0"/>
              </a:rPr>
            </a:br>
            <a:r>
              <a:rPr lang="sl-SI" sz="2000" b="1" dirty="0">
                <a:latin typeface="Times New Roman" panose="02020603050405020304" pitchFamily="18" charset="0"/>
                <a:cs typeface="Times New Roman" panose="02020603050405020304" pitchFamily="18" charset="0"/>
              </a:rPr>
              <a:t/>
            </a:r>
            <a:br>
              <a:rPr lang="sl-SI" sz="2000" b="1" dirty="0">
                <a:latin typeface="Times New Roman" panose="02020603050405020304" pitchFamily="18" charset="0"/>
                <a:cs typeface="Times New Roman" panose="02020603050405020304" pitchFamily="18" charset="0"/>
              </a:rPr>
            </a:br>
            <a:endParaRPr lang="sl-SI" sz="2000" b="1" dirty="0">
              <a:latin typeface="Times New Roman" panose="02020603050405020304" pitchFamily="18" charset="0"/>
              <a:cs typeface="Times New Roman" panose="02020603050405020304" pitchFamily="18" charset="0"/>
            </a:endParaRPr>
          </a:p>
        </p:txBody>
      </p:sp>
      <p:sp>
        <p:nvSpPr>
          <p:cNvPr id="6" name="PoljeZBesedilom 5">
            <a:extLst>
              <a:ext uri="{FF2B5EF4-FFF2-40B4-BE49-F238E27FC236}">
                <a16:creationId xmlns:a16="http://schemas.microsoft.com/office/drawing/2014/main" id="{1A02422E-F4B0-B734-6840-40724F046D7F}"/>
              </a:ext>
            </a:extLst>
          </p:cNvPr>
          <p:cNvSpPr txBox="1"/>
          <p:nvPr/>
        </p:nvSpPr>
        <p:spPr>
          <a:xfrm>
            <a:off x="399495" y="967666"/>
            <a:ext cx="11185863" cy="4431983"/>
          </a:xfrm>
          <a:prstGeom prst="rect">
            <a:avLst/>
          </a:prstGeom>
          <a:noFill/>
        </p:spPr>
        <p:txBody>
          <a:bodyPr wrap="square">
            <a:spAutoFit/>
          </a:bodyPr>
          <a:lstStyle/>
          <a:p>
            <a:endParaRPr lang="sl-SI" sz="1600" b="1" dirty="0">
              <a:latin typeface="Times New Roman" panose="02020603050405020304" pitchFamily="18" charset="0"/>
              <a:cs typeface="Times New Roman" panose="02020603050405020304" pitchFamily="18" charset="0"/>
            </a:endParaRPr>
          </a:p>
          <a:p>
            <a:endParaRPr lang="sl-SI" sz="1600" b="1" dirty="0">
              <a:latin typeface="Times New Roman" panose="02020603050405020304" pitchFamily="18" charset="0"/>
              <a:cs typeface="Times New Roman" panose="02020603050405020304" pitchFamily="18" charset="0"/>
            </a:endParaRPr>
          </a:p>
          <a:p>
            <a:endParaRPr lang="sl-SI" sz="1600" b="1" dirty="0">
              <a:latin typeface="Times New Roman" panose="02020603050405020304" pitchFamily="18" charset="0"/>
              <a:cs typeface="Times New Roman" panose="02020603050405020304" pitchFamily="18" charset="0"/>
            </a:endParaRPr>
          </a:p>
          <a:p>
            <a:pPr>
              <a:lnSpc>
                <a:spcPct val="150000"/>
              </a:lnSpc>
            </a:pPr>
            <a:r>
              <a:rPr lang="sl-SI" sz="1600" b="1" dirty="0">
                <a:latin typeface="Times New Roman" panose="02020603050405020304" pitchFamily="18" charset="0"/>
                <a:cs typeface="Times New Roman" panose="02020603050405020304" pitchFamily="18" charset="0"/>
              </a:rPr>
              <a:t>• Dijak zaznava in prepoznava lastno doživljanje (občutke, čustva, misli, vrednote, potrebe, želje) in vedenje. (samozavedanje)</a:t>
            </a:r>
          </a:p>
          <a:p>
            <a:pPr>
              <a:lnSpc>
                <a:spcPct val="150000"/>
              </a:lnSpc>
            </a:pPr>
            <a:r>
              <a:rPr lang="sl-SI" sz="1600" b="1" dirty="0">
                <a:latin typeface="Times New Roman" panose="02020603050405020304" pitchFamily="18" charset="0"/>
                <a:cs typeface="Times New Roman" panose="02020603050405020304" pitchFamily="18" charset="0"/>
              </a:rPr>
              <a:t>• Uravnava lastno doživljanje in vedenje, razvija samozaupanje in samospoštovanje, učinkovito organizira čas učenja in prosti čas. (samouravnavanje)</a:t>
            </a:r>
          </a:p>
          <a:p>
            <a:pPr>
              <a:lnSpc>
                <a:spcPct val="150000"/>
              </a:lnSpc>
            </a:pPr>
            <a:r>
              <a:rPr lang="sl-SI" sz="1600" b="1" dirty="0">
                <a:latin typeface="Times New Roman" panose="02020603050405020304" pitchFamily="18" charset="0"/>
                <a:cs typeface="Times New Roman" panose="02020603050405020304" pitchFamily="18" charset="0"/>
              </a:rPr>
              <a:t>• Prepoznava lastne interese, močna in šibka področja, spremlja doseganje načrtovanih ciljev, razvija vztrajnost. (postavljanje ciljev)</a:t>
            </a:r>
          </a:p>
          <a:p>
            <a:pPr>
              <a:lnSpc>
                <a:spcPct val="150000"/>
              </a:lnSpc>
            </a:pPr>
            <a:r>
              <a:rPr lang="sl-SI" sz="1600" b="1" dirty="0">
                <a:latin typeface="Times New Roman" panose="02020603050405020304" pitchFamily="18" charset="0"/>
                <a:cs typeface="Times New Roman" panose="02020603050405020304" pitchFamily="18" charset="0"/>
              </a:rPr>
              <a:t>• Razvija osebno prožnost, radovednost, optimizem, ustvarjalnost, učinkovito se spoprijema s problemi. (prožen način razmišljanja)</a:t>
            </a:r>
          </a:p>
          <a:p>
            <a:pPr>
              <a:lnSpc>
                <a:spcPct val="150000"/>
              </a:lnSpc>
            </a:pPr>
            <a:r>
              <a:rPr lang="sl-SI" sz="1600" b="1" dirty="0">
                <a:latin typeface="Times New Roman" panose="02020603050405020304" pitchFamily="18" charset="0"/>
                <a:cs typeface="Times New Roman" panose="02020603050405020304" pitchFamily="18" charset="0"/>
              </a:rPr>
              <a:t>• Krepi odgovornost in avtonomijo, skrbi za osebno integriteto (odgovornost in avtonomija)</a:t>
            </a:r>
          </a:p>
          <a:p>
            <a:pPr>
              <a:lnSpc>
                <a:spcPct val="150000"/>
              </a:lnSpc>
            </a:pPr>
            <a:endParaRPr lang="sl-SI" sz="1600" dirty="0">
              <a:latin typeface="Times New Roman" panose="02020603050405020304" pitchFamily="18" charset="0"/>
              <a:cs typeface="Times New Roman" panose="02020603050405020304" pitchFamily="18" charset="0"/>
            </a:endParaRPr>
          </a:p>
          <a:p>
            <a:endParaRPr lang="sl-SI" dirty="0"/>
          </a:p>
        </p:txBody>
      </p:sp>
    </p:spTree>
    <p:extLst>
      <p:ext uri="{BB962C8B-B14F-4D97-AF65-F5344CB8AC3E}">
        <p14:creationId xmlns:p14="http://schemas.microsoft.com/office/powerpoint/2010/main" val="4268718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8F52AE5-0602-6CA5-993C-58ACE287D99B}"/>
              </a:ext>
            </a:extLst>
          </p:cNvPr>
          <p:cNvSpPr txBox="1"/>
          <p:nvPr/>
        </p:nvSpPr>
        <p:spPr>
          <a:xfrm>
            <a:off x="284085" y="707397"/>
            <a:ext cx="11407805"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PRIMER IZ UČNEGA NAČRTA:</a:t>
            </a:r>
            <a:endParaRPr kumimoji="0" lang="sl-SI"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SPECIALNODIDAKTIČNA PRIPOROČILA ZA PODROČJE TUJI JEZIK (varno in spodbudno učno okolje, vključujoča skupnost, dobra razredna klima)  </a:t>
            </a:r>
            <a:r>
              <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Aktivnosti v razredu so naravnane tako, da…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dijaki med seboj sodelujejo,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prepoznavajo raznolikosti v skupini,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razvijajo spretnosti aktivnega poslušanja.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Dijake spodbujamo k prepoznavanju lastnih misli, čustev, vrednot ter razvijamo odgovorno sprejemanje odločitev (za učenje in življenje). </a:t>
            </a:r>
            <a:r>
              <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TVORBNE STRATEGIJE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miselna priprava na ustno in pisno izražanje (razvija radovednost, osebno prožnost, optimizem in ustvarjalnost)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učitelj spodbuja dijaka, da jasno izraža svoje misli ter z različnimi tehnikami obvlada in uravnava nepredvidene situacije (npr. v stresnih in socialnih situacijah) in jezikovne težave. Dijaka s pomočjo podvprašanj, konteksta, dodatnega opisa in konkretne situacije učitelj spodbuja, da se (samo)nadzoruje in (samo)popravlja, ko spontano ali s pomočjo učitelja ugotovi, da se je zmotil ali naletel na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INTERAKCIJSKE STRATEGIJE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Učitelj v razredu pomaga sooblikovati sprejemajoče in varno okolje, v katerem se dijaki radi preizkušajo v različnih govornih vlogah in tako izpopolnjujejo svoje veščine komuniciranja. Spodbuja razvojno miselno naravnanost, radovednost in optimizem. </a:t>
            </a:r>
          </a:p>
        </p:txBody>
      </p:sp>
    </p:spTree>
    <p:extLst>
      <p:ext uri="{BB962C8B-B14F-4D97-AF65-F5344CB8AC3E}">
        <p14:creationId xmlns:p14="http://schemas.microsoft.com/office/powerpoint/2010/main" val="1974584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1FD003C-745F-08A7-AF5F-E6A258006B50}"/>
              </a:ext>
            </a:extLst>
          </p:cNvPr>
          <p:cNvSpPr>
            <a:spLocks noGrp="1"/>
          </p:cNvSpPr>
          <p:nvPr>
            <p:ph type="title"/>
          </p:nvPr>
        </p:nvSpPr>
        <p:spPr>
          <a:xfrm>
            <a:off x="435007" y="168676"/>
            <a:ext cx="10697591" cy="4838330"/>
          </a:xfrm>
        </p:spPr>
        <p:txBody>
          <a:bodyPr>
            <a:normAutofit/>
          </a:bodyPr>
          <a:lstStyle/>
          <a:p>
            <a:pPr>
              <a:lnSpc>
                <a:spcPct val="150000"/>
              </a:lnSpc>
            </a:pP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t>
            </a:r>
            <a:r>
              <a:rPr lang="sl-SI" sz="1800" b="1" dirty="0">
                <a:solidFill>
                  <a:schemeClr val="accent2">
                    <a:lumMod val="75000"/>
                  </a:schemeClr>
                </a:solidFill>
                <a:latin typeface="Times New Roman" panose="02020603050405020304" pitchFamily="18" charset="0"/>
                <a:cs typeface="Times New Roman" panose="02020603050405020304" pitchFamily="18" charset="0"/>
              </a:rPr>
              <a:t>2. TELESNA DOBROBIT</a:t>
            </a:r>
            <a:r>
              <a:rPr lang="sl-SI" sz="1600" b="1" dirty="0">
                <a:solidFill>
                  <a:schemeClr val="accent2">
                    <a:lumMod val="75000"/>
                  </a:schemeClr>
                </a:solidFill>
                <a:latin typeface="Times New Roman" panose="02020603050405020304" pitchFamily="18" charset="0"/>
                <a:cs typeface="Times New Roman" panose="02020603050405020304" pitchFamily="18" charset="0"/>
              </a:rPr>
              <a:t/>
            </a:r>
            <a:br>
              <a:rPr lang="sl-SI" sz="1600" b="1" dirty="0">
                <a:solidFill>
                  <a:schemeClr val="accent2">
                    <a:lumMod val="75000"/>
                  </a:schemeClr>
                </a:solidFill>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Dijak razume pomen in razvija pozitiven odnos do vsakodnevnega gibanja za zdravje in dobro počutje. (gibanje in sedenje)</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Razume pomen uravnotežene in zdrave prehrane. (prehrana in prehranjevanje)</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Razume pomen počitka in sprostitve po miselnem ali telesnem naporu. (sprostitev in počitek)</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Odgovorno skrbi za ohranjanje svojega zdravja in zdravja drugih. (varnost)</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Usvaja znanja o zasvojenostih, kako se jim izogniti oz. jih preprečiti z zdravim življenjskim slogom. (preventiva)</a:t>
            </a:r>
            <a:br>
              <a:rPr lang="sl-SI" sz="16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a:r>
            <a:br>
              <a:rPr lang="sl-SI" sz="1800" b="1" dirty="0">
                <a:latin typeface="Times New Roman" panose="02020603050405020304" pitchFamily="18" charset="0"/>
                <a:cs typeface="Times New Roman" panose="02020603050405020304" pitchFamily="18" charset="0"/>
              </a:rPr>
            </a:br>
            <a:endParaRPr lang="sl-SI" sz="1600" dirty="0"/>
          </a:p>
        </p:txBody>
      </p:sp>
    </p:spTree>
    <p:extLst>
      <p:ext uri="{BB962C8B-B14F-4D97-AF65-F5344CB8AC3E}">
        <p14:creationId xmlns:p14="http://schemas.microsoft.com/office/powerpoint/2010/main" val="3012178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uščica: petkotnik 6">
            <a:extLst>
              <a:ext uri="{FF2B5EF4-FFF2-40B4-BE49-F238E27FC236}">
                <a16:creationId xmlns:a16="http://schemas.microsoft.com/office/drawing/2014/main" id="{89DBC936-AC98-0FCD-5E6E-D73B65C3150E}"/>
              </a:ext>
            </a:extLst>
          </p:cNvPr>
          <p:cNvSpPr/>
          <p:nvPr/>
        </p:nvSpPr>
        <p:spPr>
          <a:xfrm>
            <a:off x="420867" y="3657601"/>
            <a:ext cx="5963550" cy="2101590"/>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rgbClr val="FFFFFF"/>
              </a:solidFill>
            </a:endParaRPr>
          </a:p>
        </p:txBody>
      </p:sp>
      <p:pic>
        <p:nvPicPr>
          <p:cNvPr id="4" name="Content Placeholder 3">
            <a:extLst>
              <a:ext uri="{FF2B5EF4-FFF2-40B4-BE49-F238E27FC236}">
                <a16:creationId xmlns:a16="http://schemas.microsoft.com/office/drawing/2014/main" id="{CCC311F8-564F-1E23-E734-E923D4E78232}"/>
              </a:ext>
            </a:extLst>
          </p:cNvPr>
          <p:cNvPicPr>
            <a:picLocks noGrp="1" noChangeAspect="1"/>
          </p:cNvPicPr>
          <p:nvPr>
            <p:ph sz="half" idx="4294967295"/>
          </p:nvPr>
        </p:nvPicPr>
        <p:blipFill>
          <a:blip r:embed="rId3"/>
          <a:srcRect t="6802" b="10272"/>
          <a:stretch>
            <a:fillRect/>
          </a:stretch>
        </p:blipFill>
        <p:spPr>
          <a:xfrm>
            <a:off x="6393960" y="1187784"/>
            <a:ext cx="5877646" cy="4989179"/>
          </a:xfrm>
          <a:prstGeom prst="rect">
            <a:avLst/>
          </a:prstGeom>
          <a:noFill/>
        </p:spPr>
      </p:pic>
      <p:sp>
        <p:nvSpPr>
          <p:cNvPr id="5" name="TextBox 2">
            <a:extLst>
              <a:ext uri="{FF2B5EF4-FFF2-40B4-BE49-F238E27FC236}">
                <a16:creationId xmlns:a16="http://schemas.microsoft.com/office/drawing/2014/main" id="{8F2BD2E1-CEEC-27C8-397C-77531D76BE51}"/>
              </a:ext>
            </a:extLst>
          </p:cNvPr>
          <p:cNvSpPr txBox="1"/>
          <p:nvPr/>
        </p:nvSpPr>
        <p:spPr>
          <a:xfrm>
            <a:off x="543560" y="-635"/>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sl-SI" sz="3200" b="1" dirty="0" smtClean="0">
                <a:solidFill>
                  <a:srgbClr val="002060"/>
                </a:solidFill>
                <a:latin typeface="Calibri" panose="020F0502020204030204" pitchFamily="34" charset="0"/>
                <a:ea typeface="+mj-ea"/>
                <a:cs typeface="Calibri" panose="020F0502020204030204" pitchFamily="34" charset="0"/>
              </a:rPr>
              <a:t>Izhodišča kurikularne prenove</a:t>
            </a:r>
            <a:endParaRPr lang="sl-SI" sz="3200" b="1" dirty="0">
              <a:latin typeface="Calibri" panose="020F0502020204030204" pitchFamily="34" charset="0"/>
              <a:ea typeface="+mj-ea"/>
              <a:cs typeface="Calibri" panose="020F0502020204030204" pitchFamily="34" charset="0"/>
            </a:endParaRPr>
          </a:p>
        </p:txBody>
      </p:sp>
      <p:sp>
        <p:nvSpPr>
          <p:cNvPr id="6" name="TextBox 1">
            <a:extLst>
              <a:ext uri="{FF2B5EF4-FFF2-40B4-BE49-F238E27FC236}">
                <a16:creationId xmlns:a16="http://schemas.microsoft.com/office/drawing/2014/main" id="{8AC0700A-DE37-1FA7-7160-90E051F0DD96}"/>
              </a:ext>
            </a:extLst>
          </p:cNvPr>
          <p:cNvSpPr txBox="1"/>
          <p:nvPr/>
        </p:nvSpPr>
        <p:spPr>
          <a:xfrm>
            <a:off x="543560" y="1187076"/>
            <a:ext cx="5896317" cy="215677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28600" indent="-228600">
              <a:lnSpc>
                <a:spcPct val="90000"/>
              </a:lnSpc>
              <a:spcBef>
                <a:spcPts val="1000"/>
              </a:spcBef>
              <a:buFont typeface="Arial" panose="020B0604020202020204" pitchFamily="34" charset="0"/>
              <a:buChar char="•"/>
            </a:pPr>
            <a:r>
              <a:rPr lang="sl-SI" sz="2000" dirty="0" smtClean="0">
                <a:solidFill>
                  <a:srgbClr val="002060"/>
                </a:solidFill>
                <a:latin typeface="Calibri" panose="020F0502020204030204" pitchFamily="34" charset="0"/>
                <a:cs typeface="Calibri" panose="020F0502020204030204" pitchFamily="34" charset="0"/>
              </a:rPr>
              <a:t>Kaj je kakovostno znanje? Katere veščine </a:t>
            </a:r>
            <a:br>
              <a:rPr lang="sl-SI" sz="2000" dirty="0" smtClean="0">
                <a:solidFill>
                  <a:srgbClr val="002060"/>
                </a:solidFill>
                <a:latin typeface="Calibri" panose="020F0502020204030204" pitchFamily="34" charset="0"/>
                <a:cs typeface="Calibri" panose="020F0502020204030204" pitchFamily="34" charset="0"/>
              </a:rPr>
            </a:br>
            <a:r>
              <a:rPr lang="sl-SI" sz="2000" dirty="0" smtClean="0">
                <a:solidFill>
                  <a:srgbClr val="002060"/>
                </a:solidFill>
                <a:latin typeface="Calibri" panose="020F0502020204030204" pitchFamily="34" charset="0"/>
                <a:cs typeface="Calibri" panose="020F0502020204030204" pitchFamily="34" charset="0"/>
              </a:rPr>
              <a:t>prednostno razvijati?</a:t>
            </a:r>
          </a:p>
          <a:p>
            <a:pPr marL="228600" indent="-228600">
              <a:lnSpc>
                <a:spcPct val="90000"/>
              </a:lnSpc>
              <a:spcBef>
                <a:spcPts val="1000"/>
              </a:spcBef>
              <a:buFont typeface="Arial" panose="020B0604020202020204" pitchFamily="34" charset="0"/>
              <a:buChar char="•"/>
            </a:pPr>
            <a:r>
              <a:rPr lang="sl-SI" sz="2000" dirty="0" smtClean="0">
                <a:solidFill>
                  <a:srgbClr val="002060"/>
                </a:solidFill>
                <a:latin typeface="Calibri" panose="020F0502020204030204" pitchFamily="34" charset="0"/>
                <a:cs typeface="Calibri" panose="020F0502020204030204" pitchFamily="34" charset="0"/>
              </a:rPr>
              <a:t>Kako si predstavljamo splošno izobraženega </a:t>
            </a:r>
            <a:br>
              <a:rPr lang="sl-SI" sz="2000" dirty="0" smtClean="0">
                <a:solidFill>
                  <a:srgbClr val="002060"/>
                </a:solidFill>
                <a:latin typeface="Calibri" panose="020F0502020204030204" pitchFamily="34" charset="0"/>
                <a:cs typeface="Calibri" panose="020F0502020204030204" pitchFamily="34" charset="0"/>
              </a:rPr>
            </a:br>
            <a:r>
              <a:rPr lang="sl-SI" sz="2000" dirty="0" smtClean="0">
                <a:solidFill>
                  <a:srgbClr val="002060"/>
                </a:solidFill>
                <a:latin typeface="Calibri" panose="020F0502020204030204" pitchFamily="34" charset="0"/>
                <a:cs typeface="Calibri" panose="020F0502020204030204" pitchFamily="34" charset="0"/>
              </a:rPr>
              <a:t>mladega posameznika in družbo, katere del so </a:t>
            </a:r>
            <a:r>
              <a:rPr lang="sl-SI" dirty="0" smtClean="0">
                <a:solidFill>
                  <a:srgbClr val="002060"/>
                </a:solidFill>
                <a:latin typeface="Calibri" panose="020F0502020204030204" pitchFamily="34" charset="0"/>
                <a:cs typeface="Calibri" panose="020F0502020204030204" pitchFamily="34" charset="0"/>
              </a:rPr>
              <a:t/>
            </a:r>
            <a:br>
              <a:rPr lang="sl-SI" dirty="0" smtClean="0">
                <a:solidFill>
                  <a:srgbClr val="002060"/>
                </a:solidFill>
                <a:latin typeface="Calibri" panose="020F0502020204030204" pitchFamily="34" charset="0"/>
                <a:cs typeface="Calibri" panose="020F0502020204030204" pitchFamily="34" charset="0"/>
              </a:rPr>
            </a:br>
            <a:r>
              <a:rPr lang="sl-SI" sz="2000" dirty="0" smtClean="0">
                <a:solidFill>
                  <a:srgbClr val="002060"/>
                </a:solidFill>
                <a:latin typeface="Calibri" panose="020F0502020204030204" pitchFamily="34" charset="0"/>
                <a:cs typeface="Calibri" panose="020F0502020204030204" pitchFamily="34" charset="0"/>
              </a:rPr>
              <a:t>ter jo soustvarjajo?</a:t>
            </a:r>
          </a:p>
          <a:p>
            <a:pPr marL="228600" indent="-228600">
              <a:lnSpc>
                <a:spcPct val="90000"/>
              </a:lnSpc>
              <a:spcBef>
                <a:spcPts val="1000"/>
              </a:spcBef>
              <a:buFont typeface="Arial" panose="020B0604020202020204" pitchFamily="34" charset="0"/>
              <a:buChar char="•"/>
            </a:pPr>
            <a:r>
              <a:rPr lang="sl-SI" sz="2000" dirty="0" smtClean="0">
                <a:solidFill>
                  <a:srgbClr val="002060"/>
                </a:solidFill>
                <a:latin typeface="Calibri" panose="020F0502020204030204" pitchFamily="34" charset="0"/>
                <a:cs typeface="Calibri" panose="020F0502020204030204" pitchFamily="34" charset="0"/>
              </a:rPr>
              <a:t>Kakšna mora biti šola, da bo takšnega </a:t>
            </a:r>
            <a:br>
              <a:rPr lang="sl-SI" sz="2000" dirty="0" smtClean="0">
                <a:solidFill>
                  <a:srgbClr val="002060"/>
                </a:solidFill>
                <a:latin typeface="Calibri" panose="020F0502020204030204" pitchFamily="34" charset="0"/>
                <a:cs typeface="Calibri" panose="020F0502020204030204" pitchFamily="34" charset="0"/>
              </a:rPr>
            </a:br>
            <a:r>
              <a:rPr lang="sl-SI" sz="2000" dirty="0" smtClean="0">
                <a:solidFill>
                  <a:srgbClr val="002060"/>
                </a:solidFill>
                <a:latin typeface="Calibri" panose="020F0502020204030204" pitchFamily="34" charset="0"/>
                <a:cs typeface="Calibri" panose="020F0502020204030204" pitchFamily="34" charset="0"/>
              </a:rPr>
              <a:t>posameznika lahko izobrazila?</a:t>
            </a:r>
          </a:p>
          <a:p>
            <a:pPr marL="228600" indent="-228600">
              <a:lnSpc>
                <a:spcPct val="90000"/>
              </a:lnSpc>
              <a:spcBef>
                <a:spcPts val="1000"/>
              </a:spcBef>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7" name="PoljeZBesedilom 6">
            <a:extLst>
              <a:ext uri="{FF2B5EF4-FFF2-40B4-BE49-F238E27FC236}">
                <a16:creationId xmlns:a16="http://schemas.microsoft.com/office/drawing/2014/main" id="{7D592D04-ABDA-7243-364F-DE918ABEA75D}"/>
              </a:ext>
            </a:extLst>
          </p:cNvPr>
          <p:cNvSpPr txBox="1"/>
          <p:nvPr/>
        </p:nvSpPr>
        <p:spPr>
          <a:xfrm>
            <a:off x="419986" y="3740264"/>
            <a:ext cx="5377702"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sl-SI" sz="1700" dirty="0" smtClean="0">
                <a:solidFill>
                  <a:schemeClr val="bg1"/>
                </a:solidFill>
                <a:latin typeface="Calibri" panose="020F0502020204030204" pitchFamily="34" charset="0"/>
                <a:cs typeface="Calibri" panose="020F0502020204030204" pitchFamily="34" charset="0"/>
              </a:rPr>
              <a:t>Izhodišča za prenovo kurikuluma za vrtce </a:t>
            </a:r>
            <a:br>
              <a:rPr lang="sl-SI" sz="1700" dirty="0" smtClean="0">
                <a:solidFill>
                  <a:schemeClr val="bg1"/>
                </a:solidFill>
                <a:latin typeface="Calibri" panose="020F0502020204030204" pitchFamily="34" charset="0"/>
                <a:cs typeface="Calibri" panose="020F0502020204030204" pitchFamily="34" charset="0"/>
              </a:rPr>
            </a:br>
            <a:r>
              <a:rPr lang="sl-SI" sz="1700" dirty="0" smtClean="0">
                <a:solidFill>
                  <a:schemeClr val="bg1"/>
                </a:solidFill>
                <a:latin typeface="Calibri" panose="020F0502020204030204" pitchFamily="34" charset="0"/>
                <a:cs typeface="Calibri" panose="020F0502020204030204" pitchFamily="34" charset="0"/>
              </a:rPr>
              <a:t>(sprejeta februarja 2022).</a:t>
            </a:r>
          </a:p>
          <a:p>
            <a:pPr marL="285750" indent="-285750">
              <a:buFont typeface="Arial,Sans-Serif"/>
              <a:buChar char="•"/>
            </a:pPr>
            <a:r>
              <a:rPr lang="sl-SI" sz="1700" dirty="0" smtClean="0">
                <a:solidFill>
                  <a:schemeClr val="bg1"/>
                </a:solidFill>
                <a:latin typeface="Calibri" panose="020F0502020204030204" pitchFamily="34" charset="0"/>
                <a:cs typeface="Calibri" panose="020F0502020204030204" pitchFamily="34" charset="0"/>
              </a:rPr>
              <a:t>Izhodišča za prenovo učnih načrtov v osnovni šoli in </a:t>
            </a:r>
            <a:br>
              <a:rPr lang="sl-SI" sz="1700" dirty="0" smtClean="0">
                <a:solidFill>
                  <a:schemeClr val="bg1"/>
                </a:solidFill>
                <a:latin typeface="Calibri" panose="020F0502020204030204" pitchFamily="34" charset="0"/>
                <a:cs typeface="Calibri" panose="020F0502020204030204" pitchFamily="34" charset="0"/>
              </a:rPr>
            </a:br>
            <a:r>
              <a:rPr lang="sl-SI" sz="1700" dirty="0" smtClean="0">
                <a:solidFill>
                  <a:schemeClr val="bg1"/>
                </a:solidFill>
                <a:latin typeface="Calibri" panose="020F0502020204030204" pitchFamily="34" charset="0"/>
                <a:cs typeface="Calibri" panose="020F0502020204030204" pitchFamily="34" charset="0"/>
              </a:rPr>
              <a:t>gimnaziji(sprejeta februarja 2022).​</a:t>
            </a:r>
          </a:p>
          <a:p>
            <a:pPr marL="285750" indent="-285750">
              <a:buFont typeface="Arial,Sans-Serif"/>
              <a:buChar char="•"/>
            </a:pPr>
            <a:r>
              <a:rPr lang="sl-SI" sz="1700" dirty="0" smtClean="0">
                <a:solidFill>
                  <a:schemeClr val="bg1"/>
                </a:solidFill>
                <a:latin typeface="Calibri" panose="020F0502020204030204" pitchFamily="34" charset="0"/>
                <a:cs typeface="Calibri" panose="020F0502020204030204" pitchFamily="34" charset="0"/>
              </a:rPr>
              <a:t>Izhodišča za prenovo katalogov znanj za splošno-</a:t>
            </a:r>
            <a:br>
              <a:rPr lang="sl-SI" sz="1700" dirty="0" smtClean="0">
                <a:solidFill>
                  <a:schemeClr val="bg1"/>
                </a:solidFill>
                <a:latin typeface="Calibri" panose="020F0502020204030204" pitchFamily="34" charset="0"/>
                <a:cs typeface="Calibri" panose="020F0502020204030204" pitchFamily="34" charset="0"/>
              </a:rPr>
            </a:br>
            <a:r>
              <a:rPr lang="sl-SI" sz="1700" dirty="0" smtClean="0">
                <a:solidFill>
                  <a:schemeClr val="bg1"/>
                </a:solidFill>
                <a:latin typeface="Calibri" panose="020F0502020204030204" pitchFamily="34" charset="0"/>
                <a:cs typeface="Calibri" panose="020F0502020204030204" pitchFamily="34" charset="0"/>
              </a:rPr>
              <a:t>izobraževalne predmete v poklicnem in strokovnem </a:t>
            </a:r>
            <a:br>
              <a:rPr lang="sl-SI" sz="1700" dirty="0" smtClean="0">
                <a:solidFill>
                  <a:schemeClr val="bg1"/>
                </a:solidFill>
                <a:latin typeface="Calibri" panose="020F0502020204030204" pitchFamily="34" charset="0"/>
                <a:cs typeface="Calibri" panose="020F0502020204030204" pitchFamily="34" charset="0"/>
              </a:rPr>
            </a:br>
            <a:r>
              <a:rPr lang="sl-SI" sz="1700" dirty="0" smtClean="0">
                <a:solidFill>
                  <a:schemeClr val="bg1"/>
                </a:solidFill>
                <a:latin typeface="Calibri" panose="020F0502020204030204" pitchFamily="34" charset="0"/>
                <a:cs typeface="Calibri" panose="020F0502020204030204" pitchFamily="34" charset="0"/>
              </a:rPr>
              <a:t>izobraževanju (sprejeta decembra 2023)…​</a:t>
            </a:r>
          </a:p>
          <a:p>
            <a:pPr marL="285750" indent="-285750">
              <a:buFont typeface="Arial,Sans-Serif"/>
              <a:buChar char="•"/>
            </a:pPr>
            <a:endParaRPr lang="en-US" sz="1700" dirty="0">
              <a:solidFill>
                <a:schemeClr val="bg1"/>
              </a:solidFill>
              <a:latin typeface="Calibri" panose="020F0502020204030204" pitchFamily="34" charset="0"/>
              <a:cs typeface="Calibri" panose="020F0502020204030204" pitchFamily="34" charset="0"/>
            </a:endParaRPr>
          </a:p>
        </p:txBody>
      </p:sp>
      <p:pic>
        <p:nvPicPr>
          <p:cNvPr id="8" name="Slika 7" descr="Slika, ki vsebuje besede posnetek zaslona, krog, barvitost, besedilo&#10;&#10;Vsebina, ustvarjena z UI, morda ni pravilna.">
            <a:extLst>
              <a:ext uri="{FF2B5EF4-FFF2-40B4-BE49-F238E27FC236}">
                <a16:creationId xmlns:a16="http://schemas.microsoft.com/office/drawing/2014/main" id="{6F286C14-F6BD-44CF-C426-55ADB3CBDCC9}"/>
              </a:ext>
            </a:extLst>
          </p:cNvPr>
          <p:cNvPicPr>
            <a:picLocks noChangeAspect="1"/>
          </p:cNvPicPr>
          <p:nvPr/>
        </p:nvPicPr>
        <p:blipFill>
          <a:blip r:embed="rId4"/>
          <a:stretch>
            <a:fillRect/>
          </a:stretch>
        </p:blipFill>
        <p:spPr>
          <a:xfrm>
            <a:off x="6396561" y="1182636"/>
            <a:ext cx="1282496" cy="1629083"/>
          </a:xfrm>
          <a:prstGeom prst="rect">
            <a:avLst/>
          </a:prstGeom>
        </p:spPr>
      </p:pic>
    </p:spTree>
    <p:extLst>
      <p:ext uri="{BB962C8B-B14F-4D97-AF65-F5344CB8AC3E}">
        <p14:creationId xmlns:p14="http://schemas.microsoft.com/office/powerpoint/2010/main" val="732926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EC854377-15F1-693A-60E7-F720C057053E}"/>
              </a:ext>
            </a:extLst>
          </p:cNvPr>
          <p:cNvSpPr txBox="1"/>
          <p:nvPr/>
        </p:nvSpPr>
        <p:spPr>
          <a:xfrm>
            <a:off x="284085" y="1169062"/>
            <a:ext cx="10670960" cy="3293209"/>
          </a:xfrm>
          <a:prstGeom prst="rect">
            <a:avLst/>
          </a:prstGeom>
          <a:noFill/>
        </p:spPr>
        <p:txBody>
          <a:bodyPr wrap="square">
            <a:spAutoFit/>
          </a:bodyPr>
          <a:lstStyle/>
          <a:p>
            <a:r>
              <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PRIMER IZ UČNEGA NAČRTA</a:t>
            </a:r>
            <a:r>
              <a:rPr kumimoji="0" lang="sl-SI" sz="1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SPECIALNODIDAKTIČNA PRIPOROČILA ZA PODROČJE TUJI JEZIK, varno in spodbudno učno okolje</a:t>
            </a: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kratke aktivnosti za umirjanje, zbranost, sproščanje, povezovanje, refleksijo (krepimo zdrav telesni in duševni razvoj ter prispevamo k boljšemu splošnemu počutju dijakov),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pouk se lahko prekine s kratkimi odmori, ki jih izkoristimo za raztezne vaje, sproščanje oči ali sprehod po učilnici,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aktivnosti med poukom naj bodo raznolike (delo v skupinah, parih), pouk naj poteka v kombinaciji z gibanjem, menjavo mest, lahko tudi stoje,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pouk lahko poteka tudi izven učilnice na svežem zraku.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Vključitev takšnih pristopov in aktivnosti izboljša duševno, telesno in socialno dobrobit dijakov ter spodbuja razvoj zdravih življenjskih navad, ki jih bodo spremljale tudi izven šolskega okolja.)  </a:t>
            </a:r>
            <a:r>
              <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sl-SI" sz="1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sl-SI" dirty="0"/>
          </a:p>
        </p:txBody>
      </p:sp>
    </p:spTree>
    <p:extLst>
      <p:ext uri="{BB962C8B-B14F-4D97-AF65-F5344CB8AC3E}">
        <p14:creationId xmlns:p14="http://schemas.microsoft.com/office/powerpoint/2010/main" val="3822770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832264-4219-4AD1-91AF-DBD008796EEC}"/>
              </a:ext>
            </a:extLst>
          </p:cNvPr>
          <p:cNvSpPr>
            <a:spLocks noGrp="1"/>
          </p:cNvSpPr>
          <p:nvPr>
            <p:ph type="title"/>
          </p:nvPr>
        </p:nvSpPr>
        <p:spPr>
          <a:xfrm>
            <a:off x="710214" y="346230"/>
            <a:ext cx="10645435" cy="4092606"/>
          </a:xfrm>
        </p:spPr>
        <p:txBody>
          <a:bodyPr>
            <a:normAutofit fontScale="90000"/>
          </a:bodyPr>
          <a:lstStyle/>
          <a:p>
            <a:pPr>
              <a:lnSpc>
                <a:spcPct val="150000"/>
              </a:lnSpc>
            </a:pPr>
            <a:r>
              <a:rPr lang="sl-SI" sz="1800" b="1" dirty="0">
                <a:solidFill>
                  <a:schemeClr val="accent2">
                    <a:lumMod val="75000"/>
                  </a:schemeClr>
                </a:solidFill>
                <a:latin typeface="Times New Roman" panose="02020603050405020304" pitchFamily="18" charset="0"/>
                <a:cs typeface="Times New Roman" panose="02020603050405020304" pitchFamily="18" charset="0"/>
              </a:rPr>
              <a:t>				</a:t>
            </a:r>
            <a:r>
              <a:rPr lang="sl-SI" sz="2000" b="1" dirty="0">
                <a:solidFill>
                  <a:schemeClr val="accent2">
                    <a:lumMod val="75000"/>
                  </a:schemeClr>
                </a:solidFill>
                <a:latin typeface="Times New Roman" panose="02020603050405020304" pitchFamily="18" charset="0"/>
                <a:cs typeface="Times New Roman" panose="02020603050405020304" pitchFamily="18" charset="0"/>
              </a:rPr>
              <a:t>3. SOCIALNA DOBROBIT</a:t>
            </a:r>
            <a:r>
              <a:rPr lang="sl-SI" sz="1800" b="1" dirty="0">
                <a:latin typeface="Times New Roman" panose="02020603050405020304" pitchFamily="18" charset="0"/>
                <a:cs typeface="Times New Roman" panose="02020603050405020304" pitchFamily="18" charset="0"/>
              </a:rPr>
              <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a:t>
            </a:r>
            <a:r>
              <a:rPr lang="ru-RU" sz="1800" b="1" dirty="0">
                <a:latin typeface="Times New Roman" panose="02020603050405020304" pitchFamily="18" charset="0"/>
                <a:cs typeface="Times New Roman" panose="02020603050405020304" pitchFamily="18" charset="0"/>
              </a:rPr>
              <a:t> </a:t>
            </a:r>
            <a:r>
              <a:rPr lang="sl-SI" sz="1800" b="1" dirty="0">
                <a:latin typeface="Times New Roman" panose="02020603050405020304" pitchFamily="18" charset="0"/>
                <a:cs typeface="Times New Roman" panose="02020603050405020304" pitchFamily="18" charset="0"/>
              </a:rPr>
              <a:t>Dijak ozavešča lastno doživljanje in vedenje o drugih, zaveda se in prepoznava raznolikosti v ožjih in širših okoljih. (socialno zavedanje in zavedanje raznolikosti)</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Razvija spretnosti aktivnega poslušanja, </a:t>
            </a:r>
            <a:r>
              <a:rPr lang="sl-SI" sz="1800" b="1" dirty="0" err="1">
                <a:latin typeface="Times New Roman" panose="02020603050405020304" pitchFamily="18" charset="0"/>
                <a:cs typeface="Times New Roman" panose="02020603050405020304" pitchFamily="18" charset="0"/>
              </a:rPr>
              <a:t>asertivne</a:t>
            </a:r>
            <a:r>
              <a:rPr lang="sl-SI" sz="1800" b="1" dirty="0">
                <a:latin typeface="Times New Roman" panose="02020603050405020304" pitchFamily="18" charset="0"/>
                <a:cs typeface="Times New Roman" panose="02020603050405020304" pitchFamily="18" charset="0"/>
              </a:rPr>
              <a:t> komunikacije, izražanja zanimanja in skrbi za druge. (komunikacijske spretnosti)</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Sodeluje, vzpostavlja in vzdržuje kakovostne in spoštljive odnose. Konstruktivno sodeluje. (sodelovanje in reševanje konfliktov)</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Razume drugega in prevzema njegovo perspektivo. (empatija)</a:t>
            </a:r>
            <a:br>
              <a:rPr lang="sl-SI" sz="1800" b="1" dirty="0">
                <a:latin typeface="Times New Roman" panose="02020603050405020304" pitchFamily="18" charset="0"/>
                <a:cs typeface="Times New Roman" panose="02020603050405020304" pitchFamily="18" charset="0"/>
              </a:rPr>
            </a:br>
            <a:r>
              <a:rPr lang="sl-SI" sz="1800" b="1" dirty="0">
                <a:latin typeface="Times New Roman" panose="02020603050405020304" pitchFamily="18" charset="0"/>
                <a:cs typeface="Times New Roman" panose="02020603050405020304" pitchFamily="18" charset="0"/>
              </a:rPr>
              <a:t>• Pomaga drugim ter krepi družbeno odgovornost. (</a:t>
            </a:r>
            <a:r>
              <a:rPr lang="sl-SI" sz="1800" b="1" dirty="0" err="1">
                <a:latin typeface="Times New Roman" panose="02020603050405020304" pitchFamily="18" charset="0"/>
                <a:cs typeface="Times New Roman" panose="02020603050405020304" pitchFamily="18" charset="0"/>
              </a:rPr>
              <a:t>prosocialno</a:t>
            </a:r>
            <a:r>
              <a:rPr lang="sl-SI" sz="1800" b="1" dirty="0">
                <a:latin typeface="Times New Roman" panose="02020603050405020304" pitchFamily="18" charset="0"/>
                <a:cs typeface="Times New Roman" panose="02020603050405020304" pitchFamily="18" charset="0"/>
              </a:rPr>
              <a:t> vedenje)</a:t>
            </a: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endParaRPr lang="sl-SI"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703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2FBEA26-FCF8-5D4F-4838-A3B00AEA6EE1}"/>
              </a:ext>
            </a:extLst>
          </p:cNvPr>
          <p:cNvSpPr txBox="1"/>
          <p:nvPr/>
        </p:nvSpPr>
        <p:spPr>
          <a:xfrm>
            <a:off x="150920" y="-1677872"/>
            <a:ext cx="11798424" cy="8987076"/>
          </a:xfrm>
          <a:prstGeom prst="rect">
            <a:avLst/>
          </a:prstGeom>
          <a:noFill/>
        </p:spPr>
        <p:txBody>
          <a:bodyPr wrap="square">
            <a:spAutoFit/>
          </a:bodyPr>
          <a:lstStyle/>
          <a:p>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endParaRPr lang="sl-SI" sz="1600" b="1" dirty="0">
              <a:solidFill>
                <a:srgbClr val="FF0000"/>
              </a:solidFill>
              <a:latin typeface="Times New Roman" panose="02020603050405020304" pitchFamily="18" charset="0"/>
              <a:ea typeface="+mj-ea"/>
              <a:cs typeface="Times New Roman" panose="02020603050405020304" pitchFamily="18" charset="0"/>
            </a:endParaRPr>
          </a:p>
          <a:p>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endParaRPr lang="sl-SI" sz="1600" b="1" dirty="0">
              <a:solidFill>
                <a:srgbClr val="FF0000"/>
              </a:solidFill>
              <a:latin typeface="Times New Roman" panose="02020603050405020304" pitchFamily="18" charset="0"/>
              <a:ea typeface="+mj-ea"/>
              <a:cs typeface="Times New Roman" panose="02020603050405020304" pitchFamily="18" charset="0"/>
            </a:endParaRPr>
          </a:p>
          <a:p>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endParaRPr lang="sl-SI" sz="1600" b="1" dirty="0">
              <a:solidFill>
                <a:srgbClr val="FF0000"/>
              </a:solidFill>
              <a:latin typeface="Times New Roman" panose="02020603050405020304" pitchFamily="18" charset="0"/>
              <a:ea typeface="+mj-ea"/>
              <a:cs typeface="Times New Roman" panose="02020603050405020304" pitchFamily="18" charset="0"/>
            </a:endParaRPr>
          </a:p>
          <a:p>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endParaRPr lang="sl-SI" sz="1600" b="1" dirty="0">
              <a:solidFill>
                <a:srgbClr val="FF0000"/>
              </a:solidFill>
              <a:latin typeface="Times New Roman" panose="02020603050405020304" pitchFamily="18" charset="0"/>
              <a:ea typeface="+mj-ea"/>
              <a:cs typeface="Times New Roman" panose="02020603050405020304" pitchFamily="18" charset="0"/>
            </a:endParaRPr>
          </a:p>
          <a:p>
            <a:endPar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endParaRPr lang="sl-SI" sz="1600" b="1" dirty="0">
              <a:solidFill>
                <a:srgbClr val="FF0000"/>
              </a:solidFill>
              <a:latin typeface="Times New Roman" panose="02020603050405020304" pitchFamily="18" charset="0"/>
              <a:ea typeface="+mj-ea"/>
              <a:cs typeface="Times New Roman" panose="02020603050405020304" pitchFamily="18" charset="0"/>
            </a:endParaRPr>
          </a:p>
          <a:p>
            <a:r>
              <a:rPr kumimoji="0" lang="sl-SI" sz="1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PRIMER IZ UČNEGA NAČRTA</a:t>
            </a: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SPREJEMANJE (razumevanje ustnega izražanja v živo)</a:t>
            </a: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S sprejemanjem različnih oblik ustnega izražanja oblikuje odnos do procesov ustvarjanja in umetnosti ter ozavešča lastno doživljanje in vedenje o drugih.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GOVORNA INTERAKCIJA (družabni pogovor in neformalno razpravljanje)</a:t>
            </a: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Dijak </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nastopa v vlogi govorca in poslušalca z enim ali več govorci, da skupaj vzpostavita/jo družabni stik in ustvarjata/jo pogovor, ki je prijateljski, neformalen. Tako krepi zmožnosti razumevanja in prevzemanja perspektive drugega.</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INTERAKCIJA</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Dijaka spodbujamo k aktivnemu sodelovanju (v parih, skupini, igranju vlog), izražanju osebnih mnenj, odzivanju in izmenjavi mnenj.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Učitelj naj se učitelj poslužuje pohvale in pozitivne povratne informacije, ki sta za dijake velika spodbuda za aktivno sodelovanje v jezikovni interakciji.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POSREDOVANJE KONCEPTOV (sodelovanje v dvojicah in v skupini)</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Delo v dvojicah ter skupini dijakom omogoča izmenjavo mnenj, dopolnjevanje znanja in hitrejšo pot do kakovostnejših odgovorov oz. rezultatov. Do novih znanj se pride le v spodbudnem ozračju, zato je nujno, da so dijaki odprti do mnenj in stališč drugih. Pri tem dijak krepi tudi sodelovalne veščine ter spretnosti vzpostavljanja in vzdrževanja kakovostnih medsebojnih odnosov.</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POSREDOVANJE PRI SPORAZUMEVANJU</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Učitelj spodbuja dijake, da posredujejo med jeziki in različnimi kulturami, s čimer krepijo tudi zmožnost razumevanja in prevzemanje perspektive drugega. Informacije o drugih morajo posredovati, upoštevajoč načelo vljudnosti in z ustrezno empatijo do drugačnosti.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SPODBUJANJE RAZNOJEZIČNOSTI IN MEDKULTURNOSTI</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Učitelj naj pri pouku nameni pozornost prepoznavanju in razumevanju raznolikosti, spoznavanju različnih kultur, navad in dijake spodbuja k razumevanju in spoštovanju teh razlik. Pri tem dijak razvija spretnosti aktivnega poslušanja in </a:t>
            </a:r>
            <a:r>
              <a:rPr kumimoji="0" lang="sl-SI" sz="16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asertivne</a:t>
            </a: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komunikacije ter izražanja skrbi in zanimanja za druge. Vzdržuje kakovostne, spoštljive in enakopravne odnose v družini, šoli in lokalni skupnosti ter krepi družbeno odgovornost.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sl-SI"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sl-SI" dirty="0"/>
          </a:p>
        </p:txBody>
      </p:sp>
    </p:spTree>
    <p:extLst>
      <p:ext uri="{BB962C8B-B14F-4D97-AF65-F5344CB8AC3E}">
        <p14:creationId xmlns:p14="http://schemas.microsoft.com/office/powerpoint/2010/main" val="3683421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27353D-0ED4-E394-DD1E-9DC7B0114D08}"/>
              </a:ext>
            </a:extLst>
          </p:cNvPr>
          <p:cNvSpPr>
            <a:spLocks noGrp="1"/>
          </p:cNvSpPr>
          <p:nvPr>
            <p:ph type="title"/>
          </p:nvPr>
        </p:nvSpPr>
        <p:spPr>
          <a:xfrm>
            <a:off x="838200" y="365125"/>
            <a:ext cx="10515600" cy="815605"/>
          </a:xfrm>
        </p:spPr>
        <p:txBody>
          <a:bodyPr>
            <a:normAutofit fontScale="90000"/>
          </a:bodyPr>
          <a:lstStyle/>
          <a:p>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AKTIVNOSTI V RAZREDU, SPREJEMANJ</a:t>
            </a:r>
            <a:r>
              <a:rPr lang="ru-RU" sz="1600" b="1" dirty="0">
                <a:latin typeface="Times New Roman" panose="02020603050405020304" pitchFamily="18" charset="0"/>
                <a:cs typeface="Times New Roman" panose="02020603050405020304" pitchFamily="18" charset="0"/>
              </a:rPr>
              <a:t>Е</a:t>
            </a:r>
            <a:r>
              <a:rPr lang="sl-SI" sz="1600" b="1" dirty="0">
                <a:latin typeface="Times New Roman" panose="02020603050405020304" pitchFamily="18" charset="0"/>
                <a:cs typeface="Times New Roman" panose="02020603050405020304" pitchFamily="18" charset="0"/>
              </a:rPr>
              <a:t> IN TVORJENJE</a:t>
            </a:r>
            <a:br>
              <a:rPr lang="sl-SI"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МОЙ ДЕНЬ: </a:t>
            </a:r>
            <a:r>
              <a:rPr lang="ru-RU" sz="1600" u="sng" dirty="0">
                <a:latin typeface="Times New Roman" panose="02020603050405020304" pitchFamily="18" charset="0"/>
                <a:cs typeface="Times New Roman" panose="02020603050405020304" pitchFamily="18" charset="0"/>
                <a:hlinkClick r:id="rId2"/>
              </a:rPr>
              <a:t>https://www.youtube.com/watch?v=dhSQviFqSOQ</a:t>
            </a: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Заданиe 1. Отвeтьтe на вопросы.</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sl-SI" sz="1600" dirty="0" err="1">
                <a:latin typeface="Times New Roman" panose="02020603050405020304" pitchFamily="18" charset="0"/>
                <a:cs typeface="Times New Roman" panose="02020603050405020304" pitchFamily="18" charset="0"/>
              </a:rPr>
              <a:t>Как</a:t>
            </a:r>
            <a:r>
              <a:rPr lang="sl-SI" sz="1600" dirty="0">
                <a:latin typeface="Times New Roman" panose="02020603050405020304" pitchFamily="18" charset="0"/>
                <a:cs typeface="Times New Roman" panose="02020603050405020304" pitchFamily="18" charset="0"/>
              </a:rPr>
              <a:t> </a:t>
            </a:r>
            <a:r>
              <a:rPr lang="sl-SI" sz="1600" dirty="0" err="1">
                <a:latin typeface="Times New Roman" panose="02020603050405020304" pitchFamily="18" charset="0"/>
                <a:cs typeface="Times New Roman" panose="02020603050405020304" pitchFamily="18" charset="0"/>
              </a:rPr>
              <a:t>зовут</a:t>
            </a:r>
            <a:r>
              <a:rPr lang="sl-SI" sz="1600" dirty="0">
                <a:latin typeface="Times New Roman" panose="02020603050405020304" pitchFamily="18" charset="0"/>
                <a:cs typeface="Times New Roman" panose="02020603050405020304" pitchFamily="18" charset="0"/>
              </a:rPr>
              <a:t> </a:t>
            </a:r>
            <a:r>
              <a:rPr lang="sl-SI" sz="1600" dirty="0" err="1">
                <a:latin typeface="Times New Roman" panose="02020603050405020304" pitchFamily="18" charset="0"/>
                <a:cs typeface="Times New Roman" panose="02020603050405020304" pitchFamily="18" charset="0"/>
              </a:rPr>
              <a:t>героиню</a:t>
            </a:r>
            <a:r>
              <a:rPr lang="sl-SI" sz="1600" dirty="0">
                <a:latin typeface="Times New Roman" panose="02020603050405020304" pitchFamily="18" charset="0"/>
                <a:cs typeface="Times New Roman" panose="02020603050405020304" pitchFamily="18" charset="0"/>
              </a:rPr>
              <a:t> </a:t>
            </a:r>
            <a:r>
              <a:rPr lang="sl-SI" sz="1600" dirty="0" err="1">
                <a:latin typeface="Times New Roman" panose="02020603050405020304" pitchFamily="18" charset="0"/>
                <a:cs typeface="Times New Roman" panose="02020603050405020304" pitchFamily="18" charset="0"/>
              </a:rPr>
              <a:t>ролика</a:t>
            </a:r>
            <a:r>
              <a:rPr lang="sl-SI"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Анна.                    			Что сeгодня в музee?</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Когда она просыпаeтся?				Анна любит рисовать?</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провeряeт?					Когда она обычно приходит домой?</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дeлаeт в ванной?				Она ужинаeт? Почeму нeт?</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eст на завтрак, что она пьёт?			Что она дeлаeт вeчeром?</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бeрёт с собой?					С кeм она пeрeписываeтся?</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 улицe тeпло?					Что они планируют?</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надeваeт?					Когда она идёт спать­?</a:t>
            </a:r>
            <a:r>
              <a:rPr lang="sl-SI" sz="1600" dirty="0">
                <a:latin typeface="Times New Roman" panose="02020603050405020304" pitchFamily="18" charset="0"/>
                <a:cs typeface="Times New Roman" panose="02020603050405020304" pitchFamily="18" charset="0"/>
              </a:rPr>
              <a:t> </a:t>
            </a: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Когда она идёт в унивeрситeт?	</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Кого она встрeчаeт в унивeрситeтe?				</a:t>
            </a:r>
            <a:r>
              <a:rPr lang="ru-RU" sz="1600" b="1" dirty="0">
                <a:latin typeface="Times New Roman" panose="02020603050405020304" pitchFamily="18" charset="0"/>
                <a:cs typeface="Times New Roman" panose="02020603050405020304" pitchFamily="18" charset="0"/>
              </a:rPr>
              <a:t> Задание 2. Опишите свой день .</a:t>
            </a:r>
            <a:r>
              <a:rPr lang="ru-RU" sz="1600" dirty="0">
                <a:latin typeface="Times New Roman" panose="02020603050405020304" pitchFamily="18" charset="0"/>
                <a:cs typeface="Times New Roman" panose="02020603050405020304" pitchFamily="18" charset="0"/>
              </a:rPr>
              <a:t>			</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Когда они идут на лeкцию?				</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она изучаeт?</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Гдe она учится, на каком курсe?</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Когда они идут обeдать?</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они eдят на обeд?</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Какой чай она пьёт?</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Куда она идёт вeчeром?</a:t>
            </a:r>
            <a:r>
              <a:rPr lang="sl-SI"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МОИ ПЛАНЫ НА БУДУЩЕЕ</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t>
            </a:r>
            <a:r>
              <a:rPr lang="en-US" sz="1600" dirty="0"/>
              <a:t>			</a:t>
            </a:r>
            <a:r>
              <a:rPr lang="sl-SI" sz="1600" dirty="0"/>
              <a:t/>
            </a:r>
            <a:br>
              <a:rPr lang="sl-SI" sz="1600" dirty="0"/>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endParaRPr lang="sl-SI" sz="1600" b="1" dirty="0">
              <a:latin typeface="Times New Roman" panose="02020603050405020304" pitchFamily="18" charset="0"/>
              <a:cs typeface="Times New Roman" panose="02020603050405020304" pitchFamily="18" charset="0"/>
            </a:endParaRPr>
          </a:p>
        </p:txBody>
      </p:sp>
      <p:pic>
        <p:nvPicPr>
          <p:cNvPr id="3" name="Slika 2">
            <a:extLst>
              <a:ext uri="{FF2B5EF4-FFF2-40B4-BE49-F238E27FC236}">
                <a16:creationId xmlns:a16="http://schemas.microsoft.com/office/drawing/2014/main" id="{41304CC1-F1B0-298B-1E48-E6D2DC1BACF4}"/>
              </a:ext>
            </a:extLst>
          </p:cNvPr>
          <p:cNvPicPr>
            <a:picLocks noChangeAspect="1"/>
          </p:cNvPicPr>
          <p:nvPr/>
        </p:nvPicPr>
        <p:blipFill>
          <a:blip r:embed="rId3"/>
          <a:stretch>
            <a:fillRect/>
          </a:stretch>
        </p:blipFill>
        <p:spPr>
          <a:xfrm>
            <a:off x="6483659" y="3665810"/>
            <a:ext cx="3182388" cy="2389839"/>
          </a:xfrm>
          <a:prstGeom prst="rect">
            <a:avLst/>
          </a:prstGeom>
        </p:spPr>
      </p:pic>
    </p:spTree>
    <p:extLst>
      <p:ext uri="{BB962C8B-B14F-4D97-AF65-F5344CB8AC3E}">
        <p14:creationId xmlns:p14="http://schemas.microsoft.com/office/powerpoint/2010/main" val="37821024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314A792-1DE7-F0C9-7A25-A9DECFA12B6A}"/>
              </a:ext>
            </a:extLst>
          </p:cNvPr>
          <p:cNvSpPr>
            <a:spLocks noGrp="1"/>
          </p:cNvSpPr>
          <p:nvPr>
            <p:ph type="title"/>
          </p:nvPr>
        </p:nvSpPr>
        <p:spPr>
          <a:xfrm>
            <a:off x="230819" y="-1"/>
            <a:ext cx="11730362" cy="6596110"/>
          </a:xfrm>
        </p:spPr>
        <p:txBody>
          <a:bodyPr>
            <a:normAutofit fontScale="90000"/>
          </a:bodyPr>
          <a:lstStyle/>
          <a:p>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ЧАСТИ ТЕЛА</a:t>
            </a:r>
            <a:br>
              <a:rPr lang="ru-RU" sz="1600" b="1"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СПОРТ</a:t>
            </a:r>
            <a:br>
              <a:rPr lang="ru-RU" sz="1600" b="1"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виды спорта (</a:t>
            </a:r>
            <a:r>
              <a:rPr lang="sl-SI" sz="1600" dirty="0">
                <a:latin typeface="Times New Roman" panose="02020603050405020304" pitchFamily="18" charset="0"/>
                <a:cs typeface="Times New Roman" panose="02020603050405020304" pitchFamily="18" charset="0"/>
              </a:rPr>
              <a:t>slika)</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каким видом спорта вы занимаетесь (увлекаетесь, интересуетесь)?</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летние и зимние олимпийские игры (виды спорта)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презентация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ПРОДУКТЫ: </a:t>
            </a:r>
            <a:r>
              <a:rPr lang="sl-SI" sz="1600" b="1" dirty="0">
                <a:latin typeface="Times New Roman" panose="02020603050405020304" pitchFamily="18" charset="0"/>
                <a:cs typeface="Times New Roman" panose="02020603050405020304" pitchFamily="18" charset="0"/>
                <a:hlinkClick r:id="rId2"/>
              </a:rPr>
              <a:t>https://www.youtube.com/watch?v=M4aZ8JPJ6I4</a:t>
            </a: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en-US" sz="1600" b="1" dirty="0" err="1">
                <a:latin typeface="Times New Roman" panose="02020603050405020304" pitchFamily="18" charset="0"/>
                <a:cs typeface="Times New Roman" panose="02020603050405020304" pitchFamily="18" charset="0"/>
              </a:rPr>
              <a:t>Besedi</a:t>
            </a:r>
            <a:r>
              <a:rPr lang="sl-SI" sz="1600" b="1" dirty="0" err="1">
                <a:latin typeface="Times New Roman" panose="02020603050405020304" pitchFamily="18" charset="0"/>
                <a:cs typeface="Times New Roman" panose="02020603050405020304" pitchFamily="18" charset="0"/>
              </a:rPr>
              <a:t>šče</a:t>
            </a:r>
            <a:r>
              <a:rPr lang="sl-SI" sz="1600" b="1" dirty="0">
                <a:latin typeface="Times New Roman" panose="02020603050405020304" pitchFamily="18" charset="0"/>
                <a:cs typeface="Times New Roman" panose="02020603050405020304" pitchFamily="18" charset="0"/>
              </a:rPr>
              <a:t> iz videa:</a:t>
            </a:r>
            <a:br>
              <a:rPr lang="sl-SI" sz="1600" b="1"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o</a:t>
            </a:r>
            <a:r>
              <a:rPr lang="ru-RU" sz="1600" dirty="0">
                <a:latin typeface="Times New Roman" panose="02020603050405020304" pitchFamily="18" charset="0"/>
                <a:cs typeface="Times New Roman" panose="02020603050405020304" pitchFamily="18" charset="0"/>
              </a:rPr>
              <a:t>вощи и фрукты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огурцы, помидоры, йогурт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пельмени, хлеб и колбаса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рыба, яйца, молоко</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макароны, чипсы и картошка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апельсины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кока-кола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яблоки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конфеты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капуста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мороженое</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 dodajamo besedišče, pogovor o tem, kateri so zdrava živila in katera ne.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sl-SI" sz="1600" dirty="0">
                <a:latin typeface="Times New Roman" panose="02020603050405020304" pitchFamily="18" charset="0"/>
                <a:cs typeface="Times New Roman" panose="02020603050405020304" pitchFamily="18" charset="0"/>
              </a:rPr>
              <a:t>dieta</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Маша и медведь: Сладкая жизнь: </a:t>
            </a:r>
            <a:r>
              <a:rPr lang="en-US" sz="1600" b="1" dirty="0">
                <a:latin typeface="Times New Roman" panose="02020603050405020304" pitchFamily="18" charset="0"/>
                <a:cs typeface="Times New Roman" panose="02020603050405020304" pitchFamily="18" charset="0"/>
                <a:hlinkClick r:id="rId3"/>
              </a:rPr>
              <a:t>https://www.youtube.com/watch?v=xcL-oGPxgCg</a:t>
            </a: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ЗДОРОВЫЙ ОБРАЗ ЖИЗНИ</a:t>
            </a: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dieta</a:t>
            </a:r>
            <a:r>
              <a:rPr lang="ru-RU" sz="1600" b="1" dirty="0">
                <a:latin typeface="Times New Roman" panose="02020603050405020304" pitchFamily="18" charset="0"/>
                <a:cs typeface="Times New Roman" panose="02020603050405020304" pitchFamily="18" charset="0"/>
              </a:rPr>
              <a:t> С. Чернышов: Диетомания</a:t>
            </a: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uporaba telefonov </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zdrav življenjski slog</a:t>
            </a:r>
            <a:br>
              <a:rPr lang="sl-SI" sz="1600" b="1"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
            </a:r>
            <a:br>
              <a:rPr lang="sl-SI" sz="1600" b="1" dirty="0">
                <a:latin typeface="Times New Roman" panose="02020603050405020304" pitchFamily="18" charset="0"/>
                <a:cs typeface="Times New Roman" panose="02020603050405020304" pitchFamily="18" charset="0"/>
              </a:rPr>
            </a:br>
            <a:endParaRPr lang="sl-SI" sz="1600" b="1" dirty="0">
              <a:latin typeface="Times New Roman" panose="02020603050405020304" pitchFamily="18" charset="0"/>
              <a:cs typeface="Times New Roman" panose="02020603050405020304" pitchFamily="18" charset="0"/>
            </a:endParaRPr>
          </a:p>
        </p:txBody>
      </p:sp>
      <p:pic>
        <p:nvPicPr>
          <p:cNvPr id="3" name="Slika 2">
            <a:extLst>
              <a:ext uri="{FF2B5EF4-FFF2-40B4-BE49-F238E27FC236}">
                <a16:creationId xmlns:a16="http://schemas.microsoft.com/office/drawing/2014/main" id="{BD7382AA-5A1B-8822-09D9-1577B6D0D71C}"/>
              </a:ext>
            </a:extLst>
          </p:cNvPr>
          <p:cNvPicPr>
            <a:picLocks noChangeAspect="1"/>
          </p:cNvPicPr>
          <p:nvPr/>
        </p:nvPicPr>
        <p:blipFill>
          <a:blip r:embed="rId4"/>
          <a:stretch>
            <a:fillRect/>
          </a:stretch>
        </p:blipFill>
        <p:spPr>
          <a:xfrm>
            <a:off x="5897600" y="1302372"/>
            <a:ext cx="2347107" cy="1753766"/>
          </a:xfrm>
          <a:prstGeom prst="rect">
            <a:avLst/>
          </a:prstGeom>
        </p:spPr>
      </p:pic>
      <p:pic>
        <p:nvPicPr>
          <p:cNvPr id="4" name="Slika 3">
            <a:extLst>
              <a:ext uri="{FF2B5EF4-FFF2-40B4-BE49-F238E27FC236}">
                <a16:creationId xmlns:a16="http://schemas.microsoft.com/office/drawing/2014/main" id="{10B45D94-9B7D-7FFE-57AB-2F03CB33C6D2}"/>
              </a:ext>
            </a:extLst>
          </p:cNvPr>
          <p:cNvPicPr>
            <a:picLocks noChangeAspect="1"/>
          </p:cNvPicPr>
          <p:nvPr/>
        </p:nvPicPr>
        <p:blipFill>
          <a:blip r:embed="rId5"/>
          <a:stretch>
            <a:fillRect/>
          </a:stretch>
        </p:blipFill>
        <p:spPr>
          <a:xfrm>
            <a:off x="8352608" y="1359484"/>
            <a:ext cx="2262205" cy="1696654"/>
          </a:xfrm>
          <a:prstGeom prst="rect">
            <a:avLst/>
          </a:prstGeom>
        </p:spPr>
      </p:pic>
      <p:pic>
        <p:nvPicPr>
          <p:cNvPr id="6" name="Slika 5">
            <a:extLst>
              <a:ext uri="{FF2B5EF4-FFF2-40B4-BE49-F238E27FC236}">
                <a16:creationId xmlns:a16="http://schemas.microsoft.com/office/drawing/2014/main" id="{45FAB399-7BCB-7D47-F723-A1C591D410AD}"/>
              </a:ext>
            </a:extLst>
          </p:cNvPr>
          <p:cNvPicPr>
            <a:picLocks noChangeAspect="1"/>
          </p:cNvPicPr>
          <p:nvPr/>
        </p:nvPicPr>
        <p:blipFill>
          <a:blip r:embed="rId6"/>
          <a:stretch>
            <a:fillRect/>
          </a:stretch>
        </p:blipFill>
        <p:spPr>
          <a:xfrm>
            <a:off x="5897600" y="3056138"/>
            <a:ext cx="3322608" cy="2383743"/>
          </a:xfrm>
          <a:prstGeom prst="rect">
            <a:avLst/>
          </a:prstGeom>
        </p:spPr>
      </p:pic>
      <p:pic>
        <p:nvPicPr>
          <p:cNvPr id="7" name="Slika 6">
            <a:extLst>
              <a:ext uri="{FF2B5EF4-FFF2-40B4-BE49-F238E27FC236}">
                <a16:creationId xmlns:a16="http://schemas.microsoft.com/office/drawing/2014/main" id="{9AB1CFF5-4CF7-4114-1D52-A20254101212}"/>
              </a:ext>
            </a:extLst>
          </p:cNvPr>
          <p:cNvPicPr>
            <a:picLocks noChangeAspect="1"/>
          </p:cNvPicPr>
          <p:nvPr/>
        </p:nvPicPr>
        <p:blipFill>
          <a:blip r:embed="rId7"/>
          <a:stretch>
            <a:fillRect/>
          </a:stretch>
        </p:blipFill>
        <p:spPr>
          <a:xfrm>
            <a:off x="9220208" y="3114773"/>
            <a:ext cx="2539613" cy="2383743"/>
          </a:xfrm>
          <a:prstGeom prst="rect">
            <a:avLst/>
          </a:prstGeom>
        </p:spPr>
      </p:pic>
    </p:spTree>
    <p:extLst>
      <p:ext uri="{BB962C8B-B14F-4D97-AF65-F5344CB8AC3E}">
        <p14:creationId xmlns:p14="http://schemas.microsoft.com/office/powerpoint/2010/main" val="18479719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B05DC6-C5BF-C302-5A8F-B3851414C22B}"/>
              </a:ext>
            </a:extLst>
          </p:cNvPr>
          <p:cNvSpPr>
            <a:spLocks noGrp="1"/>
          </p:cNvSpPr>
          <p:nvPr>
            <p:ph type="ctrTitle"/>
          </p:nvPr>
        </p:nvSpPr>
        <p:spPr>
          <a:xfrm>
            <a:off x="807869" y="390617"/>
            <a:ext cx="9860132" cy="1686758"/>
          </a:xfrm>
        </p:spPr>
        <p:txBody>
          <a:bodyPr>
            <a:normAutofit/>
          </a:bodyPr>
          <a:lstStyle/>
          <a:p>
            <a:r>
              <a:rPr lang="sl-SI" sz="2200" b="1" dirty="0">
                <a:latin typeface="Times New Roman" panose="02020603050405020304" pitchFamily="18" charset="0"/>
                <a:cs typeface="Times New Roman" panose="02020603050405020304" pitchFamily="18" charset="0"/>
              </a:rPr>
              <a:t>AVDIOVIZAUALNE IN BESEDILNE IZTOČNICE ZA OBRAVNAVO BESEDIŠČA IN SLOVNICE</a:t>
            </a:r>
            <a:r>
              <a:rPr lang="sl-SI" dirty="0">
                <a:latin typeface="Times New Roman" panose="02020603050405020304" pitchFamily="18" charset="0"/>
                <a:cs typeface="Times New Roman" panose="02020603050405020304" pitchFamily="18" charset="0"/>
              </a:rPr>
              <a:t/>
            </a:r>
            <a:br>
              <a:rPr lang="sl-SI" dirty="0">
                <a:latin typeface="Times New Roman" panose="02020603050405020304" pitchFamily="18" charset="0"/>
                <a:cs typeface="Times New Roman" panose="02020603050405020304" pitchFamily="18" charset="0"/>
              </a:rPr>
            </a:br>
            <a:endParaRPr lang="sl-SI" dirty="0">
              <a:latin typeface="Times New Roman" panose="02020603050405020304" pitchFamily="18" charset="0"/>
              <a:cs typeface="Times New Roman" panose="02020603050405020304" pitchFamily="18" charset="0"/>
            </a:endParaRPr>
          </a:p>
        </p:txBody>
      </p:sp>
      <p:sp>
        <p:nvSpPr>
          <p:cNvPr id="3" name="Podnaslov 2">
            <a:extLst>
              <a:ext uri="{FF2B5EF4-FFF2-40B4-BE49-F238E27FC236}">
                <a16:creationId xmlns:a16="http://schemas.microsoft.com/office/drawing/2014/main" id="{02AB8A03-4D5E-7E21-AD71-DCE35E6B5959}"/>
              </a:ext>
            </a:extLst>
          </p:cNvPr>
          <p:cNvSpPr>
            <a:spLocks noGrp="1"/>
          </p:cNvSpPr>
          <p:nvPr>
            <p:ph type="subTitle" idx="1"/>
          </p:nvPr>
        </p:nvSpPr>
        <p:spPr>
          <a:xfrm>
            <a:off x="1524000" y="1740024"/>
            <a:ext cx="9144000" cy="443884"/>
          </a:xfrm>
        </p:spPr>
        <p:txBody>
          <a:bodyPr>
            <a:normAutofit fontScale="25000" lnSpcReduction="20000"/>
          </a:bodyPr>
          <a:lstStyle/>
          <a:p>
            <a:r>
              <a:rPr lang="ru-RU" sz="5600" b="1" dirty="0">
                <a:latin typeface="Times New Roman" panose="02020603050405020304" pitchFamily="18" charset="0"/>
                <a:cs typeface="Times New Roman" panose="02020603050405020304" pitchFamily="18" charset="0"/>
              </a:rPr>
              <a:t>1. </a:t>
            </a:r>
            <a:r>
              <a:rPr lang="sl-SI" sz="5600" b="1" dirty="0">
                <a:latin typeface="Times New Roman" panose="02020603050405020304" pitchFamily="18" charset="0"/>
                <a:cs typeface="Times New Roman" panose="02020603050405020304" pitchFamily="18" charset="0"/>
              </a:rPr>
              <a:t>OPISMENJEVANJE IN BRANJE</a:t>
            </a:r>
          </a:p>
          <a:p>
            <a:endParaRPr lang="sl-SI" b="1" dirty="0"/>
          </a:p>
          <a:p>
            <a:pPr algn="l"/>
            <a:r>
              <a:rPr lang="ru-RU" sz="5600" b="1" dirty="0">
                <a:latin typeface="Times New Roman" panose="02020603050405020304" pitchFamily="18" charset="0"/>
                <a:cs typeface="Times New Roman" panose="02020603050405020304" pitchFamily="18" charset="0"/>
              </a:rPr>
              <a:t>•</a:t>
            </a:r>
            <a:r>
              <a:rPr lang="sl-SI" sz="5600" b="1" dirty="0">
                <a:latin typeface="Times New Roman" panose="02020603050405020304" pitchFamily="18" charset="0"/>
                <a:cs typeface="Times New Roman" panose="02020603050405020304" pitchFamily="18" charset="0"/>
              </a:rPr>
              <a:t> </a:t>
            </a:r>
            <a:r>
              <a:rPr lang="ru-RU" sz="5600" b="1" dirty="0">
                <a:latin typeface="Times New Roman" panose="02020603050405020304" pitchFamily="18" charset="0"/>
                <a:cs typeface="Times New Roman" panose="02020603050405020304" pitchFamily="18" charset="0"/>
              </a:rPr>
              <a:t>Маша и мeдвeдь</a:t>
            </a:r>
            <a:r>
              <a:rPr lang="sl-SI" sz="5600" b="1" dirty="0">
                <a:latin typeface="Times New Roman" panose="02020603050405020304" pitchFamily="18" charset="0"/>
                <a:cs typeface="Times New Roman" panose="02020603050405020304" pitchFamily="18" charset="0"/>
              </a:rPr>
              <a:t>: A</a:t>
            </a:r>
            <a:r>
              <a:rPr lang="ru-RU" sz="5600" b="1" dirty="0">
                <a:latin typeface="Times New Roman" panose="02020603050405020304" pitchFamily="18" charset="0"/>
                <a:cs typeface="Times New Roman" panose="02020603050405020304" pitchFamily="18" charset="0"/>
              </a:rPr>
              <a:t>лфавит</a:t>
            </a:r>
            <a:r>
              <a:rPr lang="sl-SI" sz="5600" dirty="0">
                <a:latin typeface="Times New Roman" panose="02020603050405020304" pitchFamily="18" charset="0"/>
                <a:cs typeface="Times New Roman" panose="02020603050405020304" pitchFamily="18" charset="0"/>
              </a:rPr>
              <a:t>  </a:t>
            </a:r>
            <a:r>
              <a:rPr lang="sl-SI" sz="5600" u="sng" dirty="0">
                <a:latin typeface="Times New Roman" panose="02020603050405020304" pitchFamily="18" charset="0"/>
                <a:cs typeface="Times New Roman" panose="02020603050405020304" pitchFamily="18" charset="0"/>
                <a:hlinkClick r:id="rId2"/>
              </a:rPr>
              <a:t>https://www.youtube.com/watch?v=jTms10H8WgE</a:t>
            </a:r>
            <a:r>
              <a:rPr lang="sl-SI" sz="5600" dirty="0">
                <a:latin typeface="Times New Roman" panose="02020603050405020304" pitchFamily="18" charset="0"/>
                <a:cs typeface="Times New Roman" panose="02020603050405020304" pitchFamily="18" charset="0"/>
              </a:rPr>
              <a:t> </a:t>
            </a:r>
          </a:p>
          <a:p>
            <a:pPr algn="l"/>
            <a:r>
              <a:rPr lang="ru-RU" sz="5600" b="1" dirty="0">
                <a:latin typeface="Times New Roman" panose="02020603050405020304" pitchFamily="18" charset="0"/>
                <a:cs typeface="Times New Roman" panose="02020603050405020304" pitchFamily="18" charset="0"/>
              </a:rPr>
              <a:t>• </a:t>
            </a:r>
            <a:r>
              <a:rPr lang="sl-SI" sz="5600" b="1" dirty="0">
                <a:latin typeface="Times New Roman" panose="02020603050405020304" pitchFamily="18" charset="0"/>
                <a:cs typeface="Times New Roman" panose="02020603050405020304" pitchFamily="18" charset="0"/>
              </a:rPr>
              <a:t>Pravljica ¨</a:t>
            </a:r>
            <a:r>
              <a:rPr lang="ru-RU" sz="5600" b="1" dirty="0">
                <a:latin typeface="Times New Roman" panose="02020603050405020304" pitchFamily="18" charset="0"/>
                <a:cs typeface="Times New Roman" panose="02020603050405020304" pitchFamily="18" charset="0"/>
              </a:rPr>
              <a:t>Рeпка</a:t>
            </a:r>
            <a:r>
              <a:rPr lang="sl-SI" sz="5600" b="1" dirty="0">
                <a:latin typeface="Times New Roman" panose="02020603050405020304" pitchFamily="18" charset="0"/>
                <a:cs typeface="Times New Roman" panose="02020603050405020304" pitchFamily="18" charset="0"/>
              </a:rPr>
              <a:t>¨</a:t>
            </a:r>
            <a:endParaRPr lang="sl-SI" sz="5600" dirty="0">
              <a:latin typeface="Times New Roman" panose="02020603050405020304" pitchFamily="18" charset="0"/>
              <a:cs typeface="Times New Roman" panose="02020603050405020304" pitchFamily="18" charset="0"/>
            </a:endParaRPr>
          </a:p>
          <a:p>
            <a:pPr algn="l"/>
            <a:r>
              <a:rPr lang="sl-SI" sz="5600" dirty="0" err="1">
                <a:latin typeface="Times New Roman" panose="02020603050405020304" pitchFamily="18" charset="0"/>
                <a:cs typeface="Times New Roman" panose="02020603050405020304" pitchFamily="18" charset="0"/>
              </a:rPr>
              <a:t>Посадил</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Выросла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большая-пребольшая</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Стал </a:t>
            </a:r>
            <a:r>
              <a:rPr lang="sl-SI" sz="5600" dirty="0" err="1">
                <a:latin typeface="Times New Roman" panose="02020603050405020304" pitchFamily="18" charset="0"/>
                <a:cs typeface="Times New Roman" panose="02020603050405020304" pitchFamily="18" charset="0"/>
              </a:rPr>
              <a:t>дед</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из земли тащить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тянет-потянет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может</a:t>
            </a:r>
            <a:r>
              <a:rPr lang="sl-SI" sz="5600" dirty="0">
                <a:latin typeface="Times New Roman" panose="02020603050405020304" pitchFamily="18" charset="0"/>
                <a:cs typeface="Times New Roman" panose="02020603050405020304" pitchFamily="18" charset="0"/>
              </a:rPr>
              <a:t>! </a:t>
            </a:r>
          </a:p>
          <a:p>
            <a:pPr algn="l"/>
            <a:r>
              <a:rPr lang="sl-SI" sz="5600" dirty="0" err="1">
                <a:latin typeface="Times New Roman" panose="02020603050405020304" pitchFamily="18" charset="0"/>
                <a:cs typeface="Times New Roman" panose="02020603050405020304" pitchFamily="18" charset="0"/>
              </a:rPr>
              <a:t>Позвал</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могут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Позвала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могут</a:t>
            </a:r>
            <a:r>
              <a:rPr lang="sl-SI" sz="5600" dirty="0">
                <a:latin typeface="Times New Roman" panose="02020603050405020304" pitchFamily="18" charset="0"/>
                <a:cs typeface="Times New Roman" panose="02020603050405020304" pitchFamily="18" charset="0"/>
              </a:rPr>
              <a:t>! </a:t>
            </a:r>
          </a:p>
          <a:p>
            <a:pPr algn="l"/>
            <a:r>
              <a:rPr lang="sl-SI" sz="5600" dirty="0" err="1">
                <a:latin typeface="Times New Roman" panose="02020603050405020304" pitchFamily="18" charset="0"/>
                <a:cs typeface="Times New Roman" panose="02020603050405020304" pitchFamily="18" charset="0"/>
              </a:rPr>
              <a:t>Позвала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могут</a:t>
            </a:r>
            <a:r>
              <a:rPr lang="sl-SI" sz="5600" dirty="0">
                <a:latin typeface="Times New Roman" panose="02020603050405020304" pitchFamily="18" charset="0"/>
                <a:cs typeface="Times New Roman" panose="02020603050405020304" pitchFamily="18" charset="0"/>
              </a:rPr>
              <a:t>! </a:t>
            </a:r>
          </a:p>
          <a:p>
            <a:pPr algn="l"/>
            <a:r>
              <a:rPr lang="sl-SI" sz="5600" dirty="0" err="1">
                <a:latin typeface="Times New Roman" panose="02020603050405020304" pitchFamily="18" charset="0"/>
                <a:cs typeface="Times New Roman" panose="02020603050405020304" pitchFamily="18" charset="0"/>
              </a:rPr>
              <a:t>Позвала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кошку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кошка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могут</a:t>
            </a:r>
            <a:r>
              <a:rPr lang="sl-SI" sz="5600" dirty="0">
                <a:latin typeface="Times New Roman" panose="02020603050405020304" pitchFamily="18" charset="0"/>
                <a:cs typeface="Times New Roman" panose="02020603050405020304" pitchFamily="18" charset="0"/>
              </a:rPr>
              <a:t>! </a:t>
            </a:r>
          </a:p>
          <a:p>
            <a:pPr algn="l"/>
            <a:r>
              <a:rPr lang="sl-SI" sz="5600" dirty="0" err="1">
                <a:latin typeface="Times New Roman" panose="02020603050405020304" pitchFamily="18" charset="0"/>
                <a:cs typeface="Times New Roman" panose="02020603050405020304" pitchFamily="18" charset="0"/>
              </a:rPr>
              <a:t>Позвала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кошка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мышку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мышка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кошку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кошка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Жучка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внучка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бабка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дедка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 —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 — </a:t>
            </a:r>
            <a:r>
              <a:rPr lang="sl-SI" sz="5600" dirty="0" err="1">
                <a:latin typeface="Times New Roman" panose="02020603050405020304" pitchFamily="18" charset="0"/>
                <a:cs typeface="Times New Roman" panose="02020603050405020304" pitchFamily="18" charset="0"/>
              </a:rPr>
              <a:t>тянут-потянут</a:t>
            </a:r>
            <a:r>
              <a:rPr lang="sl-SI" sz="5600" dirty="0">
                <a:latin typeface="Times New Roman" panose="02020603050405020304" pitchFamily="18" charset="0"/>
                <a:cs typeface="Times New Roman" panose="02020603050405020304" pitchFamily="18" charset="0"/>
              </a:rPr>
              <a:t>,</a:t>
            </a:r>
            <a:r>
              <a:rPr lang="ru-RU"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вытянули</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репку</a:t>
            </a:r>
            <a:r>
              <a:rPr lang="sl-SI" sz="5600" dirty="0">
                <a:latin typeface="Times New Roman" panose="02020603050405020304" pitchFamily="18" charset="0"/>
                <a:cs typeface="Times New Roman" panose="02020603050405020304" pitchFamily="18" charset="0"/>
              </a:rPr>
              <a:t>!</a:t>
            </a:r>
          </a:p>
          <a:p>
            <a:pPr algn="l"/>
            <a:r>
              <a:rPr lang="sl-SI" sz="5600" dirty="0">
                <a:latin typeface="Times New Roman" panose="02020603050405020304" pitchFamily="18" charset="0"/>
                <a:cs typeface="Times New Roman" panose="02020603050405020304" pitchFamily="18" charset="0"/>
              </a:rPr>
              <a:t>Risanka: </a:t>
            </a:r>
            <a:r>
              <a:rPr lang="sl-SI" sz="5600" u="sng" dirty="0">
                <a:latin typeface="Times New Roman" panose="02020603050405020304" pitchFamily="18" charset="0"/>
                <a:cs typeface="Times New Roman" panose="02020603050405020304" pitchFamily="18" charset="0"/>
                <a:hlinkClick r:id="rId3"/>
              </a:rPr>
              <a:t>https://www.youtube.com/watch?v=QyIwmXENaNM</a:t>
            </a:r>
            <a:endParaRPr lang="sl-SI" sz="5600" u="sng" dirty="0">
              <a:latin typeface="Times New Roman" panose="02020603050405020304" pitchFamily="18" charset="0"/>
              <a:cs typeface="Times New Roman" panose="02020603050405020304" pitchFamily="18" charset="0"/>
            </a:endParaRPr>
          </a:p>
          <a:p>
            <a:pPr algn="l"/>
            <a:r>
              <a:rPr lang="sl-SI" sz="5600" i="1" dirty="0">
                <a:latin typeface="Times New Roman" panose="02020603050405020304" pitchFamily="18" charset="0"/>
                <a:cs typeface="Times New Roman" panose="02020603050405020304" pitchFamily="18" charset="0"/>
              </a:rPr>
              <a:t>Cilji: </a:t>
            </a:r>
          </a:p>
          <a:p>
            <a:pPr algn="l"/>
            <a:r>
              <a:rPr lang="ru-RU" sz="5600" b="1" i="1" dirty="0">
                <a:latin typeface="Times New Roman" panose="02020603050405020304" pitchFamily="18" charset="0"/>
                <a:cs typeface="Times New Roman" panose="02020603050405020304" pitchFamily="18" charset="0"/>
              </a:rPr>
              <a:t>• </a:t>
            </a:r>
            <a:r>
              <a:rPr lang="sl-SI" sz="5600" i="1" dirty="0">
                <a:latin typeface="Times New Roman" panose="02020603050405020304" pitchFamily="18" charset="0"/>
                <a:cs typeface="Times New Roman" panose="02020603050405020304" pitchFamily="18" charset="0"/>
              </a:rPr>
              <a:t>Sprejemanje slušne iztočnice, branje, besedišče (živali, družinski člani: </a:t>
            </a:r>
            <a:r>
              <a:rPr lang="ru-RU" sz="5600" i="1" dirty="0">
                <a:latin typeface="Times New Roman" panose="02020603050405020304" pitchFamily="18" charset="0"/>
                <a:cs typeface="Times New Roman" panose="02020603050405020304" pitchFamily="18" charset="0"/>
              </a:rPr>
              <a:t>бабка - бабушка, дeдка – дeдушка). </a:t>
            </a:r>
            <a:endParaRPr lang="sl-SI" sz="5600" i="1" dirty="0">
              <a:latin typeface="Times New Roman" panose="02020603050405020304" pitchFamily="18" charset="0"/>
              <a:cs typeface="Times New Roman" panose="02020603050405020304" pitchFamily="18" charset="0"/>
            </a:endParaRPr>
          </a:p>
          <a:p>
            <a:pPr algn="l"/>
            <a:endParaRPr lang="sl-SI" sz="5600" i="1" dirty="0">
              <a:latin typeface="Times New Roman" panose="02020603050405020304" pitchFamily="18" charset="0"/>
              <a:cs typeface="Times New Roman" panose="02020603050405020304" pitchFamily="18" charset="0"/>
            </a:endParaRPr>
          </a:p>
          <a:p>
            <a:endParaRPr lang="sl-SI" dirty="0"/>
          </a:p>
          <a:p>
            <a:endParaRPr lang="sl-SI" dirty="0"/>
          </a:p>
        </p:txBody>
      </p:sp>
    </p:spTree>
    <p:extLst>
      <p:ext uri="{BB962C8B-B14F-4D97-AF65-F5344CB8AC3E}">
        <p14:creationId xmlns:p14="http://schemas.microsoft.com/office/powerpoint/2010/main" val="9544467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FA9804-4B7A-F28B-15BA-311842D8DBBA}"/>
              </a:ext>
            </a:extLst>
          </p:cNvPr>
          <p:cNvSpPr>
            <a:spLocks noGrp="1"/>
          </p:cNvSpPr>
          <p:nvPr>
            <p:ph type="title"/>
          </p:nvPr>
        </p:nvSpPr>
        <p:spPr>
          <a:xfrm>
            <a:off x="838200" y="365125"/>
            <a:ext cx="10515600" cy="738875"/>
          </a:xfrm>
        </p:spPr>
        <p:txBody>
          <a:bodyPr>
            <a:normAutofit/>
          </a:bodyPr>
          <a:lstStyle/>
          <a:p>
            <a:r>
              <a:rPr lang="ru-RU" sz="1400" b="1"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Tvorjenje besedila s pomočjo slikovne iztočnice.</a:t>
            </a:r>
          </a:p>
        </p:txBody>
      </p:sp>
      <p:pic>
        <p:nvPicPr>
          <p:cNvPr id="4" name="Označba mesta vsebine 3" descr="Репка. Сказка с картинками.">
            <a:extLst>
              <a:ext uri="{FF2B5EF4-FFF2-40B4-BE49-F238E27FC236}">
                <a16:creationId xmlns:a16="http://schemas.microsoft.com/office/drawing/2014/main" id="{72A9AA20-6527-5506-C7F8-7659EB8FF4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7749" y="1306437"/>
            <a:ext cx="1879738" cy="1972461"/>
          </a:xfrm>
          <a:prstGeom prst="rect">
            <a:avLst/>
          </a:prstGeom>
          <a:noFill/>
          <a:ln>
            <a:noFill/>
          </a:ln>
        </p:spPr>
      </p:pic>
      <p:pic>
        <p:nvPicPr>
          <p:cNvPr id="5" name="Slika 4">
            <a:extLst>
              <a:ext uri="{FF2B5EF4-FFF2-40B4-BE49-F238E27FC236}">
                <a16:creationId xmlns:a16="http://schemas.microsoft.com/office/drawing/2014/main" id="{DBC928FF-E777-A8B6-6156-762DC2AD54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4044" y="1306435"/>
            <a:ext cx="1835502" cy="1972461"/>
          </a:xfrm>
          <a:prstGeom prst="rect">
            <a:avLst/>
          </a:prstGeom>
          <a:noFill/>
          <a:ln>
            <a:noFill/>
          </a:ln>
        </p:spPr>
      </p:pic>
      <p:pic>
        <p:nvPicPr>
          <p:cNvPr id="6" name="Slika 5">
            <a:extLst>
              <a:ext uri="{FF2B5EF4-FFF2-40B4-BE49-F238E27FC236}">
                <a16:creationId xmlns:a16="http://schemas.microsoft.com/office/drawing/2014/main" id="{F4614E0B-C41D-A997-0974-B63E8B60C7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43303" y="1306434"/>
            <a:ext cx="1768330" cy="1972461"/>
          </a:xfrm>
          <a:prstGeom prst="rect">
            <a:avLst/>
          </a:prstGeom>
          <a:noFill/>
          <a:ln>
            <a:noFill/>
          </a:ln>
        </p:spPr>
      </p:pic>
      <p:pic>
        <p:nvPicPr>
          <p:cNvPr id="7" name="Slika 6">
            <a:extLst>
              <a:ext uri="{FF2B5EF4-FFF2-40B4-BE49-F238E27FC236}">
                <a16:creationId xmlns:a16="http://schemas.microsoft.com/office/drawing/2014/main" id="{93DEA343-70F2-D521-FA7F-06AA23E51A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5390" y="1306434"/>
            <a:ext cx="1728358" cy="2016717"/>
          </a:xfrm>
          <a:prstGeom prst="rect">
            <a:avLst/>
          </a:prstGeom>
          <a:noFill/>
          <a:ln>
            <a:noFill/>
          </a:ln>
        </p:spPr>
      </p:pic>
      <p:pic>
        <p:nvPicPr>
          <p:cNvPr id="8" name="Slika 7">
            <a:extLst>
              <a:ext uri="{FF2B5EF4-FFF2-40B4-BE49-F238E27FC236}">
                <a16:creationId xmlns:a16="http://schemas.microsoft.com/office/drawing/2014/main" id="{B6559C7D-AF02-3BD6-4180-E9BC19D9A9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4164" y="3481329"/>
            <a:ext cx="1728358" cy="2189926"/>
          </a:xfrm>
          <a:prstGeom prst="rect">
            <a:avLst/>
          </a:prstGeom>
          <a:noFill/>
          <a:ln>
            <a:noFill/>
          </a:ln>
        </p:spPr>
      </p:pic>
      <p:pic>
        <p:nvPicPr>
          <p:cNvPr id="3" name="Slika 2">
            <a:extLst>
              <a:ext uri="{FF2B5EF4-FFF2-40B4-BE49-F238E27FC236}">
                <a16:creationId xmlns:a16="http://schemas.microsoft.com/office/drawing/2014/main" id="{6771DE91-EDFB-9765-FA37-8561BB2847FF}"/>
              </a:ext>
            </a:extLst>
          </p:cNvPr>
          <p:cNvPicPr>
            <a:picLocks noChangeAspect="1"/>
          </p:cNvPicPr>
          <p:nvPr/>
        </p:nvPicPr>
        <p:blipFill>
          <a:blip r:embed="rId7"/>
          <a:stretch>
            <a:fillRect/>
          </a:stretch>
        </p:blipFill>
        <p:spPr>
          <a:xfrm>
            <a:off x="967034" y="3481329"/>
            <a:ext cx="1879738" cy="2189926"/>
          </a:xfrm>
          <a:prstGeom prst="rect">
            <a:avLst/>
          </a:prstGeom>
        </p:spPr>
      </p:pic>
      <p:pic>
        <p:nvPicPr>
          <p:cNvPr id="9" name="Slika 8">
            <a:extLst>
              <a:ext uri="{FF2B5EF4-FFF2-40B4-BE49-F238E27FC236}">
                <a16:creationId xmlns:a16="http://schemas.microsoft.com/office/drawing/2014/main" id="{F1E9FE3E-A0C4-91ED-223A-B9066EAE4B2A}"/>
              </a:ext>
            </a:extLst>
          </p:cNvPr>
          <p:cNvPicPr>
            <a:picLocks noChangeAspect="1"/>
          </p:cNvPicPr>
          <p:nvPr/>
        </p:nvPicPr>
        <p:blipFill>
          <a:blip r:embed="rId8"/>
          <a:stretch>
            <a:fillRect/>
          </a:stretch>
        </p:blipFill>
        <p:spPr>
          <a:xfrm>
            <a:off x="3026396" y="3481330"/>
            <a:ext cx="1896487" cy="2208408"/>
          </a:xfrm>
          <a:prstGeom prst="rect">
            <a:avLst/>
          </a:prstGeom>
        </p:spPr>
      </p:pic>
      <p:pic>
        <p:nvPicPr>
          <p:cNvPr id="10" name="Slika 9">
            <a:extLst>
              <a:ext uri="{FF2B5EF4-FFF2-40B4-BE49-F238E27FC236}">
                <a16:creationId xmlns:a16="http://schemas.microsoft.com/office/drawing/2014/main" id="{07A37F50-57B8-844D-989A-A82A91E3D70C}"/>
              </a:ext>
            </a:extLst>
          </p:cNvPr>
          <p:cNvPicPr>
            <a:picLocks noChangeAspect="1"/>
          </p:cNvPicPr>
          <p:nvPr/>
        </p:nvPicPr>
        <p:blipFill>
          <a:blip r:embed="rId9"/>
          <a:stretch>
            <a:fillRect/>
          </a:stretch>
        </p:blipFill>
        <p:spPr>
          <a:xfrm>
            <a:off x="5102506" y="3481329"/>
            <a:ext cx="1892035" cy="2208409"/>
          </a:xfrm>
          <a:prstGeom prst="rect">
            <a:avLst/>
          </a:prstGeom>
        </p:spPr>
      </p:pic>
    </p:spTree>
    <p:extLst>
      <p:ext uri="{BB962C8B-B14F-4D97-AF65-F5344CB8AC3E}">
        <p14:creationId xmlns:p14="http://schemas.microsoft.com/office/powerpoint/2010/main" val="3457317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52D3341-765E-4A8E-90DD-75F169BABDA0}"/>
              </a:ext>
            </a:extLst>
          </p:cNvPr>
          <p:cNvSpPr>
            <a:spLocks noGrp="1"/>
          </p:cNvSpPr>
          <p:nvPr>
            <p:ph type="title"/>
          </p:nvPr>
        </p:nvSpPr>
        <p:spPr>
          <a:xfrm>
            <a:off x="838200" y="365125"/>
            <a:ext cx="10515600" cy="1146703"/>
          </a:xfrm>
        </p:spPr>
        <p:txBody>
          <a:bodyPr>
            <a:normAutofit/>
          </a:bodyPr>
          <a:lstStyle/>
          <a:p>
            <a:r>
              <a:rPr lang="ru-RU" sz="1400" b="1" dirty="0">
                <a:latin typeface="Times New Roman" panose="02020603050405020304" pitchFamily="18" charset="0"/>
                <a:cs typeface="Times New Roman" panose="02020603050405020304" pitchFamily="18" charset="0"/>
              </a:rPr>
              <a:t>                                                                                               2. </a:t>
            </a:r>
            <a:r>
              <a:rPr lang="sl-SI" sz="1400" b="1" dirty="0">
                <a:latin typeface="Times New Roman" panose="02020603050405020304" pitchFamily="18" charset="0"/>
                <a:cs typeface="Times New Roman" panose="02020603050405020304" pitchFamily="18" charset="0"/>
              </a:rPr>
              <a:t>GLAVNI ŠTEVNIKI</a:t>
            </a: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sl-SI" sz="1400" b="1" dirty="0">
                <a:latin typeface="Times New Roman" panose="02020603050405020304" pitchFamily="18" charset="0"/>
                <a:cs typeface="Times New Roman" panose="02020603050405020304" pitchFamily="18" charset="0"/>
              </a:rPr>
              <a:t>Pesem: </a:t>
            </a:r>
            <a:r>
              <a:rPr lang="ru-RU" sz="1400" b="1" dirty="0">
                <a:latin typeface="Times New Roman" panose="02020603050405020304" pitchFamily="18" charset="0"/>
                <a:cs typeface="Times New Roman" panose="02020603050405020304" pitchFamily="18" charset="0"/>
              </a:rPr>
              <a:t>ДВАЖДЫ ДВА ЧЕТЫРЕ, Эдуард Хиль и большой дeтский хор</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hlinkClick r:id="rId2"/>
              </a:rPr>
              <a:t>https://www.youtube.com/watch?v=tlglAPc9CVc</a:t>
            </a:r>
            <a:endParaRPr lang="sl-SI" sz="1400" dirty="0"/>
          </a:p>
        </p:txBody>
      </p:sp>
      <p:pic>
        <p:nvPicPr>
          <p:cNvPr id="4" name="Označba mesta vsebine 3">
            <a:extLst>
              <a:ext uri="{FF2B5EF4-FFF2-40B4-BE49-F238E27FC236}">
                <a16:creationId xmlns:a16="http://schemas.microsoft.com/office/drawing/2014/main" id="{A104D5E6-E1BF-27F4-2BB9-3C935B714943}"/>
              </a:ext>
            </a:extLst>
          </p:cNvPr>
          <p:cNvPicPr>
            <a:picLocks noGrp="1" noChangeAspect="1"/>
          </p:cNvPicPr>
          <p:nvPr>
            <p:ph idx="1"/>
          </p:nvPr>
        </p:nvPicPr>
        <p:blipFill>
          <a:blip r:embed="rId3"/>
          <a:stretch>
            <a:fillRect/>
          </a:stretch>
        </p:blipFill>
        <p:spPr>
          <a:xfrm>
            <a:off x="1819923" y="1511828"/>
            <a:ext cx="7150342" cy="4162818"/>
          </a:xfrm>
          <a:prstGeom prst="rect">
            <a:avLst/>
          </a:prstGeom>
        </p:spPr>
      </p:pic>
    </p:spTree>
    <p:extLst>
      <p:ext uri="{BB962C8B-B14F-4D97-AF65-F5344CB8AC3E}">
        <p14:creationId xmlns:p14="http://schemas.microsoft.com/office/powerpoint/2010/main" val="1293275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840C02-89FD-2469-0A9F-C7E64B900ED9}"/>
              </a:ext>
            </a:extLst>
          </p:cNvPr>
          <p:cNvSpPr>
            <a:spLocks noGrp="1"/>
          </p:cNvSpPr>
          <p:nvPr>
            <p:ph type="title"/>
          </p:nvPr>
        </p:nvSpPr>
        <p:spPr/>
        <p:txBody>
          <a:bodyPr>
            <a:normAutofit/>
          </a:bodyPr>
          <a:lstStyle/>
          <a:p>
            <a:pPr lvl="0"/>
            <a:r>
              <a:rPr lang="ru-RU" sz="1400" b="1" dirty="0">
                <a:latin typeface="Times New Roman" panose="02020603050405020304" pitchFamily="18" charset="0"/>
                <a:cs typeface="Times New Roman" panose="02020603050405020304" pitchFamily="18" charset="0"/>
              </a:rPr>
              <a:t>					3. </a:t>
            </a:r>
            <a:r>
              <a:rPr lang="sl-SI" sz="1400" b="1" dirty="0">
                <a:latin typeface="Times New Roman" panose="02020603050405020304" pitchFamily="18" charset="0"/>
                <a:cs typeface="Times New Roman" panose="02020603050405020304" pitchFamily="18" charset="0"/>
              </a:rPr>
              <a:t>RODILNIK</a:t>
            </a:r>
            <a:r>
              <a:rPr lang="ru-RU" sz="1400" b="1" dirty="0">
                <a:latin typeface="Times New Roman" panose="02020603050405020304" pitchFamily="18" charset="0"/>
                <a:cs typeface="Times New Roman" panose="02020603050405020304" pitchFamily="18" charset="0"/>
              </a:rPr>
              <a:t/>
            </a:r>
            <a:br>
              <a:rPr lang="ru-RU" sz="1400" b="1" dirty="0">
                <a:latin typeface="Times New Roman" panose="02020603050405020304" pitchFamily="18" charset="0"/>
                <a:cs typeface="Times New Roman" panose="02020603050405020304" pitchFamily="18" charset="0"/>
              </a:rPr>
            </a:br>
            <a:r>
              <a:rPr lang="sl-SI" sz="1400" b="1" dirty="0">
                <a:latin typeface="Times New Roman" panose="02020603050405020304" pitchFamily="18" charset="0"/>
                <a:cs typeface="Times New Roman" panose="02020603050405020304" pitchFamily="18" charset="0"/>
              </a:rPr>
              <a:t>Obe pesmi sta iz filma »</a:t>
            </a:r>
            <a:r>
              <a:rPr lang="ru-RU" sz="1400" b="1" dirty="0">
                <a:latin typeface="Times New Roman" panose="02020603050405020304" pitchFamily="18" charset="0"/>
                <a:cs typeface="Times New Roman" panose="02020603050405020304" pitchFamily="18" charset="0"/>
              </a:rPr>
              <a:t>Ирония судьбы» или «С лёгким паром»</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endParaRPr lang="sl-SI" sz="1400" dirty="0">
              <a:latin typeface="Times New Roman" panose="02020603050405020304" pitchFamily="18" charset="0"/>
              <a:cs typeface="Times New Roman" panose="02020603050405020304" pitchFamily="18" charset="0"/>
            </a:endParaRPr>
          </a:p>
        </p:txBody>
      </p:sp>
      <p:sp>
        <p:nvSpPr>
          <p:cNvPr id="4" name="Označba mesta besedila 3">
            <a:extLst>
              <a:ext uri="{FF2B5EF4-FFF2-40B4-BE49-F238E27FC236}">
                <a16:creationId xmlns:a16="http://schemas.microsoft.com/office/drawing/2014/main" id="{DD41BE85-8AE4-20E6-8B71-F70E716BC721}"/>
              </a:ext>
            </a:extLst>
          </p:cNvPr>
          <p:cNvSpPr>
            <a:spLocks noGrp="1"/>
          </p:cNvSpPr>
          <p:nvPr>
            <p:ph type="body" idx="1"/>
          </p:nvPr>
        </p:nvSpPr>
        <p:spPr>
          <a:xfrm>
            <a:off x="745724" y="1681163"/>
            <a:ext cx="5251851" cy="520499"/>
          </a:xfrm>
        </p:spPr>
        <p:txBody>
          <a:bodyPr>
            <a:normAutofit fontScale="25000" lnSpcReduction="20000"/>
          </a:bodyPr>
          <a:lstStyle/>
          <a:p>
            <a:endParaRPr lang="ru-RU" sz="2200" dirty="0">
              <a:latin typeface="Times New Roman" panose="02020603050405020304" pitchFamily="18" charset="0"/>
              <a:cs typeface="Times New Roman" panose="02020603050405020304" pitchFamily="18" charset="0"/>
            </a:endParaRPr>
          </a:p>
          <a:p>
            <a:r>
              <a:rPr lang="ru-RU" sz="5600" dirty="0">
                <a:latin typeface="Times New Roman" panose="02020603050405020304" pitchFamily="18" charset="0"/>
                <a:cs typeface="Times New Roman" panose="02020603050405020304" pitchFamily="18" charset="0"/>
              </a:rPr>
              <a:t>1.«Если у вас нeту тёти»</a:t>
            </a:r>
            <a:r>
              <a:rPr lang="sl-SI" sz="5600" b="0" dirty="0">
                <a:latin typeface="Times New Roman" panose="02020603050405020304" pitchFamily="18" charset="0"/>
                <a:cs typeface="Times New Roman" panose="02020603050405020304" pitchFamily="18" charset="0"/>
                <a:hlinkClick r:id="rId2"/>
              </a:rPr>
              <a:t> </a:t>
            </a:r>
            <a:endParaRPr lang="ru-RU" sz="5600" b="0" dirty="0">
              <a:latin typeface="Times New Roman" panose="02020603050405020304" pitchFamily="18" charset="0"/>
              <a:cs typeface="Times New Roman" panose="02020603050405020304" pitchFamily="18" charset="0"/>
              <a:hlinkClick r:id="rId2"/>
            </a:endParaRPr>
          </a:p>
          <a:p>
            <a:r>
              <a:rPr lang="sl-SI" sz="5600" b="0" dirty="0">
                <a:latin typeface="Times New Roman" panose="02020603050405020304" pitchFamily="18" charset="0"/>
                <a:cs typeface="Times New Roman" panose="02020603050405020304" pitchFamily="18" charset="0"/>
                <a:hlinkClick r:id="rId2"/>
              </a:rPr>
              <a:t>https://www.youtube.com/watch?v=7lR9nDzLKXE </a:t>
            </a:r>
            <a:endParaRPr lang="sl-SI" sz="5600" b="0" dirty="0">
              <a:latin typeface="Times New Roman" panose="02020603050405020304" pitchFamily="18" charset="0"/>
              <a:cs typeface="Times New Roman" panose="02020603050405020304" pitchFamily="18" charset="0"/>
            </a:endParaRPr>
          </a:p>
          <a:p>
            <a:endParaRPr lang="ru-RU" sz="2200" dirty="0">
              <a:latin typeface="Times New Roman" panose="02020603050405020304" pitchFamily="18" charset="0"/>
              <a:cs typeface="Times New Roman" panose="02020603050405020304" pitchFamily="18" charset="0"/>
            </a:endParaRPr>
          </a:p>
          <a:p>
            <a:endParaRPr lang="ru-RU" sz="1400" b="0" dirty="0">
              <a:latin typeface="Times New Roman" panose="02020603050405020304" pitchFamily="18" charset="0"/>
              <a:cs typeface="Times New Roman" panose="02020603050405020304" pitchFamily="18" charset="0"/>
            </a:endParaRPr>
          </a:p>
          <a:p>
            <a:endParaRPr lang="sl-SI" dirty="0"/>
          </a:p>
        </p:txBody>
      </p:sp>
      <p:sp>
        <p:nvSpPr>
          <p:cNvPr id="3" name="Označba mesta vsebine 2">
            <a:extLst>
              <a:ext uri="{FF2B5EF4-FFF2-40B4-BE49-F238E27FC236}">
                <a16:creationId xmlns:a16="http://schemas.microsoft.com/office/drawing/2014/main" id="{C99F78B2-D6E8-9D68-52BE-87C9A2263F07}"/>
              </a:ext>
            </a:extLst>
          </p:cNvPr>
          <p:cNvSpPr>
            <a:spLocks noGrp="1"/>
          </p:cNvSpPr>
          <p:nvPr>
            <p:ph sz="half" idx="2"/>
          </p:nvPr>
        </p:nvSpPr>
        <p:spPr>
          <a:xfrm>
            <a:off x="745724" y="1606858"/>
            <a:ext cx="5251851" cy="4953739"/>
          </a:xfrm>
        </p:spPr>
        <p:txBody>
          <a:bodyPr>
            <a:normAutofit fontScale="25000" lnSpcReduction="20000"/>
          </a:bodyPr>
          <a:lstStyle/>
          <a:p>
            <a:pPr marL="0" indent="0">
              <a:buNone/>
            </a:pPr>
            <a:r>
              <a:rPr lang="ru-RU" sz="5600" dirty="0">
                <a:latin typeface="Times New Roman" panose="02020603050405020304" pitchFamily="18" charset="0"/>
                <a:cs typeface="Times New Roman" panose="02020603050405020304" pitchFamily="18" charset="0"/>
              </a:rPr>
              <a:t>Если у вас нету дом_____</a:t>
            </a:r>
          </a:p>
          <a:p>
            <a:pPr marL="0" indent="0">
              <a:buNone/>
            </a:pPr>
            <a:r>
              <a:rPr lang="ru-RU" sz="5600" dirty="0">
                <a:latin typeface="Times New Roman" panose="02020603050405020304" pitchFamily="18" charset="0"/>
                <a:cs typeface="Times New Roman" panose="02020603050405020304" pitchFamily="18" charset="0"/>
              </a:rPr>
              <a:t>пожары ему не страшны</a:t>
            </a:r>
          </a:p>
          <a:p>
            <a:pPr marL="0" indent="0">
              <a:buNone/>
            </a:pPr>
            <a:r>
              <a:rPr lang="ru-RU" sz="5600" dirty="0">
                <a:latin typeface="Times New Roman" panose="02020603050405020304" pitchFamily="18" charset="0"/>
                <a:cs typeface="Times New Roman" panose="02020603050405020304" pitchFamily="18" charset="0"/>
              </a:rPr>
              <a:t>И жена не уйдёт к другому</a:t>
            </a:r>
          </a:p>
          <a:p>
            <a:pPr marL="0" indent="0">
              <a:buNone/>
            </a:pPr>
            <a:r>
              <a:rPr lang="ru-RU" sz="5600" dirty="0">
                <a:latin typeface="Times New Roman" panose="02020603050405020304" pitchFamily="18" charset="0"/>
                <a:cs typeface="Times New Roman" panose="02020603050405020304" pitchFamily="18" charset="0"/>
              </a:rPr>
              <a:t>Если у вас если у вас</a:t>
            </a:r>
          </a:p>
          <a:p>
            <a:pPr marL="0" indent="0">
              <a:buNone/>
            </a:pPr>
            <a:r>
              <a:rPr lang="ru-RU" sz="5600" dirty="0">
                <a:latin typeface="Times New Roman" panose="02020603050405020304" pitchFamily="18" charset="0"/>
                <a:cs typeface="Times New Roman" panose="02020603050405020304" pitchFamily="18" charset="0"/>
              </a:rPr>
              <a:t>Если у вас нет жен______. Нету жен______</a:t>
            </a:r>
          </a:p>
          <a:p>
            <a:pPr marL="0" indent="0">
              <a:buNone/>
            </a:pPr>
            <a:r>
              <a:rPr lang="ru-RU" sz="5600" dirty="0">
                <a:latin typeface="Times New Roman" panose="02020603050405020304" pitchFamily="18" charset="0"/>
                <a:cs typeface="Times New Roman" panose="02020603050405020304" pitchFamily="18" charset="0"/>
              </a:rPr>
              <a:t>Если у вас нет собак_______</a:t>
            </a:r>
          </a:p>
          <a:p>
            <a:pPr marL="0" indent="0">
              <a:buNone/>
            </a:pPr>
            <a:r>
              <a:rPr lang="ru-RU" sz="5600" dirty="0">
                <a:latin typeface="Times New Roman" panose="02020603050405020304" pitchFamily="18" charset="0"/>
                <a:cs typeface="Times New Roman" panose="02020603050405020304" pitchFamily="18" charset="0"/>
              </a:rPr>
              <a:t>её не отравит сосед</a:t>
            </a:r>
          </a:p>
          <a:p>
            <a:pPr marL="0" indent="0">
              <a:buNone/>
            </a:pPr>
            <a:r>
              <a:rPr lang="ru-RU" sz="5600" dirty="0">
                <a:latin typeface="Times New Roman" panose="02020603050405020304" pitchFamily="18" charset="0"/>
                <a:cs typeface="Times New Roman" panose="02020603050405020304" pitchFamily="18" charset="0"/>
              </a:rPr>
              <a:t>И с другом не будет драки</a:t>
            </a:r>
          </a:p>
          <a:p>
            <a:pPr marL="0" indent="0">
              <a:buNone/>
            </a:pPr>
            <a:r>
              <a:rPr lang="ru-RU" sz="5600" dirty="0">
                <a:latin typeface="Times New Roman" panose="02020603050405020304" pitchFamily="18" charset="0"/>
                <a:cs typeface="Times New Roman" panose="02020603050405020304" pitchFamily="18" charset="0"/>
              </a:rPr>
              <a:t>Если у вас если у вас</a:t>
            </a:r>
          </a:p>
          <a:p>
            <a:pPr marL="0" indent="0">
              <a:buNone/>
            </a:pPr>
            <a:r>
              <a:rPr lang="ru-RU" sz="5600" dirty="0">
                <a:latin typeface="Times New Roman" panose="02020603050405020304" pitchFamily="18" charset="0"/>
                <a:cs typeface="Times New Roman" panose="02020603050405020304" pitchFamily="18" charset="0"/>
              </a:rPr>
              <a:t>Если у вас друг______ нет друг_______ нет</a:t>
            </a:r>
          </a:p>
          <a:p>
            <a:pPr marL="0" indent="0">
              <a:buNone/>
            </a:pPr>
            <a:r>
              <a:rPr lang="ru-RU" sz="5600" dirty="0">
                <a:latin typeface="Times New Roman" panose="02020603050405020304" pitchFamily="18" charset="0"/>
                <a:cs typeface="Times New Roman" panose="02020603050405020304" pitchFamily="18" charset="0"/>
              </a:rPr>
              <a:t>Припев: Оркестр гремит басами</a:t>
            </a:r>
          </a:p>
          <a:p>
            <a:pPr marL="0" indent="0">
              <a:buNone/>
            </a:pPr>
            <a:r>
              <a:rPr lang="ru-RU" sz="5600" dirty="0">
                <a:latin typeface="Times New Roman" panose="02020603050405020304" pitchFamily="18" charset="0"/>
                <a:cs typeface="Times New Roman" panose="02020603050405020304" pitchFamily="18" charset="0"/>
              </a:rPr>
              <a:t>Трубач выдувает медь</a:t>
            </a:r>
          </a:p>
          <a:p>
            <a:pPr marL="0" indent="0">
              <a:buNone/>
            </a:pPr>
            <a:r>
              <a:rPr lang="ru-RU" sz="5600" dirty="0">
                <a:latin typeface="Times New Roman" panose="02020603050405020304" pitchFamily="18" charset="0"/>
                <a:cs typeface="Times New Roman" panose="02020603050405020304" pitchFamily="18" charset="0"/>
              </a:rPr>
              <a:t>Думайте сами решайте сами</a:t>
            </a:r>
          </a:p>
          <a:p>
            <a:pPr marL="0" indent="0">
              <a:buNone/>
            </a:pPr>
            <a:r>
              <a:rPr lang="ru-RU" sz="5600" dirty="0">
                <a:latin typeface="Times New Roman" panose="02020603050405020304" pitchFamily="18" charset="0"/>
                <a:cs typeface="Times New Roman" panose="02020603050405020304" pitchFamily="18" charset="0"/>
              </a:rPr>
              <a:t>Иметь или не иметь</a:t>
            </a:r>
          </a:p>
          <a:p>
            <a:pPr marL="0" indent="0">
              <a:buNone/>
            </a:pPr>
            <a:r>
              <a:rPr lang="ru-RU" sz="5600" dirty="0">
                <a:latin typeface="Times New Roman" panose="02020603050405020304" pitchFamily="18" charset="0"/>
                <a:cs typeface="Times New Roman" panose="02020603050405020304" pitchFamily="18" charset="0"/>
              </a:rPr>
              <a:t>Иметь или не иметь</a:t>
            </a:r>
          </a:p>
          <a:p>
            <a:pPr marL="0" indent="0">
              <a:buNone/>
            </a:pPr>
            <a:r>
              <a:rPr lang="ru-RU" sz="5600" dirty="0">
                <a:latin typeface="Times New Roman" panose="02020603050405020304" pitchFamily="18" charset="0"/>
                <a:cs typeface="Times New Roman" panose="02020603050405020304" pitchFamily="18" charset="0"/>
              </a:rPr>
              <a:t>Если у вас нету тёт_______то вам её не потерять</a:t>
            </a:r>
          </a:p>
          <a:p>
            <a:pPr marL="0" indent="0">
              <a:buNone/>
            </a:pPr>
            <a:r>
              <a:rPr lang="ru-RU" sz="5600" dirty="0">
                <a:latin typeface="Times New Roman" panose="02020603050405020304" pitchFamily="18" charset="0"/>
                <a:cs typeface="Times New Roman" panose="02020603050405020304" pitchFamily="18" charset="0"/>
              </a:rPr>
              <a:t>И если вы не живёте то вам и не то вам и не</a:t>
            </a:r>
          </a:p>
          <a:p>
            <a:pPr marL="0" indent="0">
              <a:buNone/>
            </a:pPr>
            <a:r>
              <a:rPr lang="ru-RU" sz="5600" dirty="0">
                <a:latin typeface="Times New Roman" panose="02020603050405020304" pitchFamily="18" charset="0"/>
                <a:cs typeface="Times New Roman" panose="02020603050405020304" pitchFamily="18" charset="0"/>
              </a:rPr>
              <a:t>То вам и не умирать не умирать     Припeв:...</a:t>
            </a:r>
          </a:p>
          <a:p>
            <a:endParaRPr lang="ru-RU" dirty="0"/>
          </a:p>
          <a:p>
            <a:endParaRPr lang="ru-RU" dirty="0"/>
          </a:p>
          <a:p>
            <a:r>
              <a:rPr lang="ru-RU" dirty="0"/>
              <a:t>	</a:t>
            </a:r>
          </a:p>
          <a:p>
            <a:endParaRPr lang="ru-RU" dirty="0"/>
          </a:p>
          <a:p>
            <a:endParaRPr lang="sl-SI" dirty="0"/>
          </a:p>
        </p:txBody>
      </p:sp>
      <p:sp>
        <p:nvSpPr>
          <p:cNvPr id="5" name="Označba mesta besedila 4">
            <a:extLst>
              <a:ext uri="{FF2B5EF4-FFF2-40B4-BE49-F238E27FC236}">
                <a16:creationId xmlns:a16="http://schemas.microsoft.com/office/drawing/2014/main" id="{E8E0C905-483C-3A7F-DE60-B50710DDE104}"/>
              </a:ext>
            </a:extLst>
          </p:cNvPr>
          <p:cNvSpPr>
            <a:spLocks noGrp="1"/>
          </p:cNvSpPr>
          <p:nvPr>
            <p:ph type="body" sz="quarter" idx="3"/>
          </p:nvPr>
        </p:nvSpPr>
        <p:spPr>
          <a:xfrm>
            <a:off x="6194427" y="1237279"/>
            <a:ext cx="5157785" cy="520499"/>
          </a:xfrm>
        </p:spPr>
        <p:txBody>
          <a:bodyPr>
            <a:normAutofit fontScale="25000" lnSpcReduction="20000"/>
          </a:bodyPr>
          <a:lstStyle/>
          <a:p>
            <a:endParaRPr lang="ru-RU" dirty="0"/>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endParaRPr lang="ru-RU" sz="5600" dirty="0">
              <a:latin typeface="Times New Roman" panose="02020603050405020304" pitchFamily="18" charset="0"/>
              <a:cs typeface="Times New Roman" panose="02020603050405020304" pitchFamily="18" charset="0"/>
            </a:endParaRPr>
          </a:p>
          <a:p>
            <a:r>
              <a:rPr lang="ru-RU" sz="5600" dirty="0">
                <a:latin typeface="Times New Roman" panose="02020603050405020304" pitchFamily="18" charset="0"/>
                <a:cs typeface="Times New Roman" panose="02020603050405020304" pitchFamily="18" charset="0"/>
              </a:rPr>
              <a:t>2.«Я спросил у ясeня» </a:t>
            </a:r>
          </a:p>
          <a:p>
            <a:r>
              <a:rPr lang="sl-SI" sz="5600" b="0" u="sng" dirty="0">
                <a:latin typeface="Times New Roman" panose="02020603050405020304" pitchFamily="18" charset="0"/>
                <a:cs typeface="Times New Roman" panose="02020603050405020304" pitchFamily="18" charset="0"/>
                <a:hlinkClick r:id="rId3"/>
              </a:rPr>
              <a:t>https://www.youtube.com/watch?v=REy643r7z60</a:t>
            </a:r>
            <a:endParaRPr lang="sl-SI" sz="5600" b="0" dirty="0">
              <a:latin typeface="Times New Roman" panose="02020603050405020304" pitchFamily="18" charset="0"/>
              <a:cs typeface="Times New Roman" panose="02020603050405020304" pitchFamily="18" charset="0"/>
            </a:endParaRPr>
          </a:p>
          <a:p>
            <a:endParaRPr lang="sl-SI" dirty="0"/>
          </a:p>
        </p:txBody>
      </p:sp>
      <p:sp>
        <p:nvSpPr>
          <p:cNvPr id="6" name="Označba mesta vsebine 5">
            <a:extLst>
              <a:ext uri="{FF2B5EF4-FFF2-40B4-BE49-F238E27FC236}">
                <a16:creationId xmlns:a16="http://schemas.microsoft.com/office/drawing/2014/main" id="{DC729AB5-0F04-C355-0BE4-026BD2D7C67B}"/>
              </a:ext>
            </a:extLst>
          </p:cNvPr>
          <p:cNvSpPr>
            <a:spLocks noGrp="1"/>
          </p:cNvSpPr>
          <p:nvPr>
            <p:ph sz="quarter" idx="4"/>
          </p:nvPr>
        </p:nvSpPr>
        <p:spPr>
          <a:xfrm>
            <a:off x="6194426" y="1606859"/>
            <a:ext cx="5157785" cy="5042516"/>
          </a:xfrm>
        </p:spPr>
        <p:txBody>
          <a:bodyPr>
            <a:normAutofit fontScale="25000" lnSpcReduction="20000"/>
          </a:bodyPr>
          <a:lstStyle/>
          <a:p>
            <a:pPr marL="0" indent="0">
              <a:buNone/>
            </a:pP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спросил</a:t>
            </a:r>
            <a:r>
              <a:rPr lang="sl-SI" sz="5600" dirty="0">
                <a:latin typeface="Times New Roman" panose="02020603050405020304" pitchFamily="18" charset="0"/>
                <a:cs typeface="Times New Roman" panose="02020603050405020304" pitchFamily="18" charset="0"/>
              </a:rPr>
              <a:t> у </a:t>
            </a:r>
            <a:r>
              <a:rPr lang="ru-RU" sz="5600" dirty="0">
                <a:latin typeface="Times New Roman" panose="02020603050405020304" pitchFamily="18" charset="0"/>
                <a:cs typeface="Times New Roman" panose="02020603050405020304" pitchFamily="18" charset="0"/>
              </a:rPr>
              <a:t>_____________ (ясeнь)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Ясень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ответил</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Качая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головой</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спросил</a:t>
            </a:r>
            <a:r>
              <a:rPr lang="sl-SI" sz="5600" dirty="0">
                <a:latin typeface="Times New Roman" panose="02020603050405020304" pitchFamily="18" charset="0"/>
                <a:cs typeface="Times New Roman" panose="02020603050405020304" pitchFamily="18" charset="0"/>
              </a:rPr>
              <a:t> у </a:t>
            </a:r>
            <a:r>
              <a:rPr lang="ru-RU" sz="5600" dirty="0">
                <a:latin typeface="Times New Roman" panose="02020603050405020304" pitchFamily="18" charset="0"/>
                <a:cs typeface="Times New Roman" panose="02020603050405020304" pitchFamily="18" charset="0"/>
              </a:rPr>
              <a:t>_______________ (тополь)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Тополь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забросал</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меня</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Осеннею</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листвой</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спросил</a:t>
            </a:r>
            <a:r>
              <a:rPr lang="sl-SI" sz="5600" dirty="0">
                <a:latin typeface="Times New Roman" panose="02020603050405020304" pitchFamily="18" charset="0"/>
                <a:cs typeface="Times New Roman" panose="02020603050405020304" pitchFamily="18" charset="0"/>
              </a:rPr>
              <a:t> у </a:t>
            </a:r>
            <a:r>
              <a:rPr lang="ru-RU" sz="5600" dirty="0">
                <a:latin typeface="Times New Roman" panose="02020603050405020304" pitchFamily="18" charset="0"/>
                <a:cs typeface="Times New Roman" panose="02020603050405020304" pitchFamily="18" charset="0"/>
              </a:rPr>
              <a:t>______________ (</a:t>
            </a:r>
            <a:r>
              <a:rPr lang="sl-SI" sz="5600" dirty="0" err="1">
                <a:latin typeface="Times New Roman" panose="02020603050405020304" pitchFamily="18" charset="0"/>
                <a:cs typeface="Times New Roman" panose="02020603050405020304" pitchFamily="18" charset="0"/>
              </a:rPr>
              <a:t>осен</a:t>
            </a:r>
            <a:r>
              <a:rPr lang="ru-RU" sz="5600" dirty="0">
                <a:latin typeface="Times New Roman" panose="02020603050405020304" pitchFamily="18" charset="0"/>
                <a:cs typeface="Times New Roman" panose="02020603050405020304" pitchFamily="18" charset="0"/>
              </a:rPr>
              <a:t>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Осень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ответила</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Проливным</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дождём</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rPr>
              <a:t>У </a:t>
            </a:r>
            <a:r>
              <a:rPr lang="ru-RU" sz="5600" dirty="0">
                <a:latin typeface="Times New Roman" panose="02020603050405020304" pitchFamily="18" charset="0"/>
                <a:cs typeface="Times New Roman" panose="02020603050405020304" pitchFamily="18" charset="0"/>
              </a:rPr>
              <a:t>_______________ (дождь)</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спрашивал</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Долго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дождик</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слёзы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лил</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За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моим</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окном</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спросил</a:t>
            </a:r>
            <a:r>
              <a:rPr lang="sl-SI" sz="5600" dirty="0">
                <a:latin typeface="Times New Roman" panose="02020603050405020304" pitchFamily="18" charset="0"/>
                <a:cs typeface="Times New Roman" panose="02020603050405020304" pitchFamily="18" charset="0"/>
              </a:rPr>
              <a:t> у </a:t>
            </a:r>
            <a:r>
              <a:rPr lang="ru-RU" sz="5600" dirty="0">
                <a:latin typeface="Times New Roman" panose="02020603050405020304" pitchFamily="18" charset="0"/>
                <a:cs typeface="Times New Roman" panose="02020603050405020304" pitchFamily="18" charset="0"/>
              </a:rPr>
              <a:t>______________ (</a:t>
            </a:r>
            <a:r>
              <a:rPr lang="sl-SI" sz="5600" dirty="0" err="1">
                <a:latin typeface="Times New Roman" panose="02020603050405020304" pitchFamily="18" charset="0"/>
                <a:cs typeface="Times New Roman" panose="02020603050405020304" pitchFamily="18" charset="0"/>
              </a:rPr>
              <a:t>месяц</a:t>
            </a:r>
            <a:r>
              <a:rPr lang="ru-RU" sz="5600" dirty="0">
                <a:latin typeface="Times New Roman" panose="02020603050405020304" pitchFamily="18" charset="0"/>
                <a:cs typeface="Times New Roman" panose="02020603050405020304" pitchFamily="18" charset="0"/>
              </a:rPr>
              <a:t>)</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Месяц</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скрылся</a:t>
            </a:r>
            <a:r>
              <a:rPr lang="sl-SI" sz="5600" dirty="0">
                <a:latin typeface="Times New Roman" panose="02020603050405020304" pitchFamily="18" charset="0"/>
                <a:cs typeface="Times New Roman" panose="02020603050405020304" pitchFamily="18" charset="0"/>
              </a:rPr>
              <a:t> в </a:t>
            </a:r>
            <a:r>
              <a:rPr lang="sl-SI" sz="5600" dirty="0" err="1">
                <a:latin typeface="Times New Roman" panose="02020603050405020304" pitchFamily="18" charset="0"/>
                <a:cs typeface="Times New Roman" panose="02020603050405020304" pitchFamily="18" charset="0"/>
              </a:rPr>
              <a:t>облаке</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ответил</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спросил</a:t>
            </a:r>
            <a:r>
              <a:rPr lang="sl-SI" sz="5600" dirty="0">
                <a:latin typeface="Times New Roman" panose="02020603050405020304" pitchFamily="18" charset="0"/>
                <a:cs typeface="Times New Roman" panose="02020603050405020304" pitchFamily="18" charset="0"/>
              </a:rPr>
              <a:t> у </a:t>
            </a:r>
            <a:r>
              <a:rPr lang="ru-RU" sz="5600" dirty="0">
                <a:latin typeface="Times New Roman" panose="02020603050405020304" pitchFamily="18" charset="0"/>
                <a:cs typeface="Times New Roman" panose="02020603050405020304" pitchFamily="18" charset="0"/>
              </a:rPr>
              <a:t>_______________ (</a:t>
            </a:r>
            <a:r>
              <a:rPr lang="sl-SI" sz="5600" dirty="0" err="1">
                <a:latin typeface="Times New Roman" panose="02020603050405020304" pitchFamily="18" charset="0"/>
                <a:cs typeface="Times New Roman" panose="02020603050405020304" pitchFamily="18" charset="0"/>
              </a:rPr>
              <a:t>облако</a:t>
            </a:r>
            <a:r>
              <a:rPr lang="ru-RU" sz="5600" dirty="0">
                <a:latin typeface="Times New Roman" panose="02020603050405020304" pitchFamily="18" charset="0"/>
                <a:cs typeface="Times New Roman" panose="02020603050405020304" pitchFamily="18" charset="0"/>
              </a:rPr>
              <a:t>)</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Облако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растаяло</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В </a:t>
            </a:r>
            <a:r>
              <a:rPr lang="sl-SI" sz="5600" dirty="0" err="1">
                <a:latin typeface="Times New Roman" panose="02020603050405020304" pitchFamily="18" charset="0"/>
                <a:cs typeface="Times New Roman" panose="02020603050405020304" pitchFamily="18" charset="0"/>
              </a:rPr>
              <a:t>небесной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синеве</a:t>
            </a:r>
            <a:endParaRPr lang="sl-SI" sz="5600" dirty="0">
              <a:latin typeface="Times New Roman" panose="02020603050405020304" pitchFamily="18" charset="0"/>
              <a:cs typeface="Times New Roman" panose="02020603050405020304" pitchFamily="18" charset="0"/>
            </a:endParaRPr>
          </a:p>
          <a:p>
            <a:pPr marL="0" indent="0">
              <a:buNone/>
            </a:pPr>
            <a:r>
              <a:rPr lang="sl-SI" sz="5600" dirty="0" err="1">
                <a:latin typeface="Times New Roman" panose="02020603050405020304" pitchFamily="18" charset="0"/>
                <a:cs typeface="Times New Roman" panose="02020603050405020304" pitchFamily="18" charset="0"/>
              </a:rPr>
              <a:t>Друг</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единственный</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скажи</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скрылась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Знаешь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где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она</a:t>
            </a:r>
            <a:r>
              <a:rPr lang="sl-SI" sz="5600" dirty="0">
                <a:latin typeface="Times New Roman" panose="02020603050405020304" pitchFamily="18" charset="0"/>
                <a:cs typeface="Times New Roman" panose="02020603050405020304" pitchFamily="18" charset="0"/>
              </a:rPr>
              <a:t>?</a:t>
            </a:r>
          </a:p>
          <a:p>
            <a:pPr marL="0" indent="0">
              <a:buNone/>
            </a:pPr>
            <a:r>
              <a:rPr lang="ru-RU" sz="5600" dirty="0">
                <a:latin typeface="Times New Roman" panose="02020603050405020304" pitchFamily="18" charset="0"/>
                <a:cs typeface="Times New Roman" panose="02020603050405020304" pitchFamily="18" charset="0"/>
              </a:rPr>
              <a:t>.....</a:t>
            </a:r>
            <a:r>
              <a:rPr lang="sl-SI" sz="5600" dirty="0">
                <a:latin typeface="Times New Roman" panose="02020603050405020304" pitchFamily="18" charset="0"/>
                <a:cs typeface="Times New Roman" panose="02020603050405020304" pitchFamily="18" charset="0"/>
              </a:rPr>
              <a:t> </a:t>
            </a:r>
          </a:p>
          <a:p>
            <a:endParaRPr lang="sl-SI" dirty="0"/>
          </a:p>
        </p:txBody>
      </p:sp>
    </p:spTree>
    <p:extLst>
      <p:ext uri="{BB962C8B-B14F-4D97-AF65-F5344CB8AC3E}">
        <p14:creationId xmlns:p14="http://schemas.microsoft.com/office/powerpoint/2010/main" val="1325404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47493B-22BE-F857-E8EE-E8BF9E46D694}"/>
              </a:ext>
            </a:extLst>
          </p:cNvPr>
          <p:cNvSpPr>
            <a:spLocks noGrp="1"/>
          </p:cNvSpPr>
          <p:nvPr>
            <p:ph type="title"/>
          </p:nvPr>
        </p:nvSpPr>
        <p:spPr>
          <a:xfrm>
            <a:off x="838200" y="365126"/>
            <a:ext cx="10515600" cy="1144078"/>
          </a:xfrm>
        </p:spPr>
        <p:txBody>
          <a:bodyPr>
            <a:normAutofit fontScale="90000"/>
          </a:bodyPr>
          <a:lstStyle/>
          <a:p>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Михаил</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Пляцковский</a:t>
            </a:r>
            <a:r>
              <a:rPr lang="sl-SI" sz="1600" b="1" dirty="0">
                <a:latin typeface="Times New Roman" panose="02020603050405020304" pitchFamily="18" charset="0"/>
                <a:cs typeface="Times New Roman" panose="02020603050405020304" pitchFamily="18" charset="0"/>
              </a:rPr>
              <a:t> : «</a:t>
            </a:r>
            <a:r>
              <a:rPr lang="ru-RU" sz="1600" b="1" dirty="0">
                <a:latin typeface="Times New Roman" panose="02020603050405020304" pitchFamily="18" charset="0"/>
                <a:cs typeface="Times New Roman" panose="02020603050405020304" pitchFamily="18" charset="0"/>
              </a:rPr>
              <a:t>ЧТО БЕЗ ЧЕГО НЕ БЫВАЕТ</a:t>
            </a:r>
            <a:r>
              <a:rPr lang="sl-SI" sz="1600" b="1" dirty="0">
                <a:latin typeface="Times New Roman" panose="02020603050405020304" pitchFamily="18" charset="0"/>
                <a:cs typeface="Times New Roman" panose="02020603050405020304" pitchFamily="18" charset="0"/>
              </a:rPr>
              <a:t>"</a:t>
            </a:r>
            <a:r>
              <a:rPr lang="sl-SI" sz="1600" dirty="0">
                <a:latin typeface="Times New Roman" panose="02020603050405020304" pitchFamily="18" charset="0"/>
                <a:cs typeface="Times New Roman" panose="02020603050405020304" pitchFamily="18" charset="0"/>
              </a:rPr>
              <a:t/>
            </a:r>
            <a:br>
              <a:rPr lang="sl-SI"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sl-SI" dirty="0"/>
              <a:t/>
            </a:r>
            <a:br>
              <a:rPr lang="sl-SI" dirty="0"/>
            </a:br>
            <a:endParaRPr lang="sl-SI" dirty="0"/>
          </a:p>
        </p:txBody>
      </p:sp>
      <p:sp>
        <p:nvSpPr>
          <p:cNvPr id="3" name="Označba mesta vsebine 2">
            <a:extLst>
              <a:ext uri="{FF2B5EF4-FFF2-40B4-BE49-F238E27FC236}">
                <a16:creationId xmlns:a16="http://schemas.microsoft.com/office/drawing/2014/main" id="{38CE863D-97A5-5AA0-B179-8D2EF1C01787}"/>
              </a:ext>
            </a:extLst>
          </p:cNvPr>
          <p:cNvSpPr>
            <a:spLocks noGrp="1"/>
          </p:cNvSpPr>
          <p:nvPr>
            <p:ph idx="1"/>
          </p:nvPr>
        </p:nvSpPr>
        <p:spPr>
          <a:xfrm>
            <a:off x="710214" y="1367161"/>
            <a:ext cx="10643586" cy="4809802"/>
          </a:xfrm>
        </p:spPr>
        <p:txBody>
          <a:bodyPr>
            <a:normAutofit/>
          </a:bodyPr>
          <a:lstStyle/>
          <a:p>
            <a:pPr marL="0" indent="0">
              <a:lnSpc>
                <a:spcPct val="150000"/>
              </a:lnSpc>
              <a:buNone/>
            </a:pPr>
            <a:r>
              <a:rPr lang="sl-SI" sz="1500" dirty="0" err="1">
                <a:latin typeface="Times New Roman" panose="02020603050405020304" pitchFamily="18" charset="0"/>
                <a:cs typeface="Times New Roman" panose="02020603050405020304" pitchFamily="18" charset="0"/>
              </a:rPr>
              <a:t>Знайте</a:t>
            </a:r>
            <a:r>
              <a:rPr lang="sl-SI" sz="1500" dirty="0">
                <a:latin typeface="Times New Roman" panose="02020603050405020304" pitchFamily="18" charset="0"/>
                <a:cs typeface="Times New Roman" panose="02020603050405020304" pitchFamily="18" charset="0"/>
              </a:rPr>
              <a:t>, </a:t>
            </a:r>
            <a:r>
              <a:rPr lang="sl-SI" sz="1500" dirty="0" err="1">
                <a:latin typeface="Times New Roman" panose="02020603050405020304" pitchFamily="18" charset="0"/>
                <a:cs typeface="Times New Roman" panose="02020603050405020304" pitchFamily="18" charset="0"/>
              </a:rPr>
              <a:t>не</a:t>
            </a:r>
            <a:r>
              <a:rPr lang="sl-SI" sz="1500" dirty="0">
                <a:latin typeface="Times New Roman" panose="02020603050405020304" pitchFamily="18" charset="0"/>
                <a:cs typeface="Times New Roman" panose="02020603050405020304" pitchFamily="18" charset="0"/>
              </a:rPr>
              <a:t> </a:t>
            </a:r>
            <a:r>
              <a:rPr lang="sl-SI" sz="1500" dirty="0" err="1">
                <a:latin typeface="Times New Roman" panose="02020603050405020304" pitchFamily="18" charset="0"/>
                <a:cs typeface="Times New Roman" panose="02020603050405020304" pitchFamily="18" charset="0"/>
              </a:rPr>
              <a:t>бывает</a:t>
            </a:r>
            <a:r>
              <a:rPr lang="sl-SI" sz="1500" dirty="0">
                <a:latin typeface="Times New Roman" panose="02020603050405020304" pitchFamily="18" charset="0"/>
                <a:cs typeface="Times New Roman" panose="02020603050405020304" pitchFamily="18" charset="0"/>
              </a:rPr>
              <a:t> </a:t>
            </a:r>
            <a:r>
              <a:rPr lang="sl-SI" sz="1500" dirty="0" err="1">
                <a:latin typeface="Times New Roman" panose="02020603050405020304" pitchFamily="18" charset="0"/>
                <a:cs typeface="Times New Roman" panose="02020603050405020304" pitchFamily="18" charset="0"/>
              </a:rPr>
              <a:t>лодки</a:t>
            </a:r>
            <a:r>
              <a:rPr lang="sl-SI" sz="1500" dirty="0">
                <a:latin typeface="Times New Roman" panose="02020603050405020304" pitchFamily="18" charset="0"/>
                <a:cs typeface="Times New Roman" panose="02020603050405020304" pitchFamily="18" charset="0"/>
              </a:rPr>
              <a:t> </a:t>
            </a:r>
            <a:r>
              <a:rPr lang="sl-SI" sz="1500" dirty="0" err="1">
                <a:latin typeface="Times New Roman" panose="02020603050405020304" pitchFamily="18" charset="0"/>
                <a:cs typeface="Times New Roman" panose="02020603050405020304" pitchFamily="18" charset="0"/>
              </a:rPr>
              <a:t>без</a:t>
            </a:r>
            <a:r>
              <a:rPr lang="sl-SI" sz="1500" dirty="0">
                <a:latin typeface="Times New Roman" panose="02020603050405020304" pitchFamily="18" charset="0"/>
                <a:cs typeface="Times New Roman" panose="02020603050405020304" pitchFamily="18" charset="0"/>
              </a:rPr>
              <a:t> </a:t>
            </a:r>
            <a:r>
              <a:rPr lang="sl-SI" sz="1500" dirty="0" err="1">
                <a:latin typeface="Times New Roman" panose="02020603050405020304" pitchFamily="18" charset="0"/>
                <a:cs typeface="Times New Roman" panose="02020603050405020304" pitchFamily="18" charset="0"/>
              </a:rPr>
              <a:t>реки</a:t>
            </a:r>
            <a:r>
              <a:rPr lang="sl-SI" sz="1500" dirty="0">
                <a:latin typeface="Times New Roman" panose="02020603050405020304" pitchFamily="18" charset="0"/>
                <a:cs typeface="Times New Roman" panose="02020603050405020304" pitchFamily="18" charset="0"/>
              </a:rPr>
              <a:t>,</a:t>
            </a:r>
            <a:r>
              <a:rPr lang="ru-RU" sz="1500" dirty="0">
                <a:latin typeface="Times New Roman" panose="02020603050405020304" pitchFamily="18" charset="0"/>
                <a:cs typeface="Times New Roman" panose="02020603050405020304" pitchFamily="18" charset="0"/>
              </a:rPr>
              <a:t>                                                                </a:t>
            </a:r>
            <a:r>
              <a:rPr lang="sl-SI" sz="1500"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Cilji:</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Праздника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песни</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хлеба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муки</a:t>
            </a:r>
            <a:r>
              <a:rPr lang="sl-SI" sz="1400"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 ponovitev rodilnika ednine in množine</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Дождика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тучки</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розы</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шипов</a:t>
            </a:r>
            <a:r>
              <a:rPr lang="sl-SI" sz="1400"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Naloge:</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Сказок</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начала</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леса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грибов</a:t>
            </a:r>
            <a:r>
              <a:rPr lang="sl-SI" sz="1400"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 samostalnike vstavi v rodilniku</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Знайте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не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бывает</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моря</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волны</a:t>
            </a:r>
            <a:r>
              <a:rPr lang="sl-SI"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a:t>
            </a:r>
            <a:r>
              <a:rPr lang="sl-SI" sz="1400" i="1" dirty="0">
                <a:latin typeface="Times New Roman" panose="02020603050405020304" pitchFamily="18" charset="0"/>
                <a:cs typeface="Times New Roman" panose="02020603050405020304" pitchFamily="18" charset="0"/>
              </a:rPr>
              <a:t>- učenci nadaljujejo sami:</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Шутки</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улыбки</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марта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весны</a:t>
            </a:r>
            <a:r>
              <a:rPr lang="sl-SI" sz="1400"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«не бывает зимы без снега, жизни без любви...</a:t>
            </a:r>
            <a:r>
              <a:rPr lang="sl-SI" sz="1500" dirty="0">
                <a:latin typeface="Times New Roman" panose="02020603050405020304" pitchFamily="18" charset="0"/>
                <a:cs typeface="Times New Roman" panose="02020603050405020304" pitchFamily="18" charset="0"/>
              </a:rPr>
              <a:t/>
            </a:r>
            <a:br>
              <a:rPr lang="sl-SI" sz="15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Летчиков</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неба</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армий</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полков</a:t>
            </a:r>
            <a:r>
              <a:rPr lang="sl-SI" sz="1400" dirty="0">
                <a:latin typeface="Times New Roman" panose="02020603050405020304" pitchFamily="18" charset="0"/>
                <a:cs typeface="Times New Roman" panose="02020603050405020304" pitchFamily="18" charset="0"/>
              </a:rPr>
              <a:t>,</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Школ</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переменок</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драк</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синяков</a:t>
            </a:r>
            <a:r>
              <a:rPr lang="sl-SI"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Знайте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не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бывает</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дружбы</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друзей</a:t>
            </a:r>
            <a:r>
              <a:rPr lang="sl-SI" sz="1400" dirty="0">
                <a:latin typeface="Times New Roman" panose="02020603050405020304" pitchFamily="18" charset="0"/>
                <a:cs typeface="Times New Roman" panose="02020603050405020304" pitchFamily="18" charset="0"/>
              </a:rPr>
              <a:t>,</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Лестниц</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ступенек</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дома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дверей</a:t>
            </a:r>
            <a:r>
              <a:rPr lang="sl-SI" sz="1400" dirty="0">
                <a:latin typeface="Times New Roman" panose="02020603050405020304" pitchFamily="18" charset="0"/>
                <a:cs typeface="Times New Roman" panose="02020603050405020304" pitchFamily="18" charset="0"/>
              </a:rPr>
              <a:t>,</a:t>
            </a:r>
            <a:br>
              <a:rPr lang="sl-SI" sz="1400" dirty="0">
                <a:latin typeface="Times New Roman" panose="02020603050405020304" pitchFamily="18" charset="0"/>
                <a:cs typeface="Times New Roman" panose="02020603050405020304" pitchFamily="18" charset="0"/>
              </a:rPr>
            </a:br>
            <a:r>
              <a:rPr lang="sl-SI" sz="1400" dirty="0" err="1">
                <a:latin typeface="Times New Roman" panose="02020603050405020304" pitchFamily="18" charset="0"/>
                <a:cs typeface="Times New Roman" panose="02020603050405020304" pitchFamily="18" charset="0"/>
              </a:rPr>
              <a:t>Утра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рассвета</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дыма</a:t>
            </a:r>
            <a:r>
              <a:rPr lang="sl-SI" sz="1400" dirty="0">
                <a:latin typeface="Times New Roman" panose="02020603050405020304" pitchFamily="18" charset="0"/>
                <a:cs typeface="Times New Roman" panose="02020603050405020304" pitchFamily="18" charset="0"/>
              </a:rPr>
              <a:t> -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огня</a:t>
            </a:r>
            <a:r>
              <a:rPr lang="sl-SI" sz="1400" dirty="0">
                <a:latin typeface="Times New Roman" panose="02020603050405020304" pitchFamily="18" charset="0"/>
                <a:cs typeface="Times New Roman" panose="02020603050405020304" pitchFamily="18" charset="0"/>
              </a:rPr>
              <a:t>...</a:t>
            </a:r>
            <a:br>
              <a:rPr lang="sl-SI"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rPr>
              <a:t>В </a:t>
            </a:r>
            <a:r>
              <a:rPr lang="sl-SI" sz="1400" dirty="0" err="1">
                <a:latin typeface="Times New Roman" panose="02020603050405020304" pitchFamily="18" charset="0"/>
                <a:cs typeface="Times New Roman" panose="02020603050405020304" pitchFamily="18" charset="0"/>
              </a:rPr>
              <a:t>общем</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продолжайте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дальше</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без</a:t>
            </a:r>
            <a:r>
              <a:rPr lang="sl-SI" sz="1400" dirty="0">
                <a:latin typeface="Times New Roman" panose="02020603050405020304" pitchFamily="18" charset="0"/>
                <a:cs typeface="Times New Roman" panose="02020603050405020304" pitchFamily="18" charset="0"/>
              </a:rPr>
              <a:t> </a:t>
            </a:r>
            <a:r>
              <a:rPr lang="sl-SI" sz="1400" dirty="0" err="1">
                <a:latin typeface="Times New Roman" panose="02020603050405020304" pitchFamily="18" charset="0"/>
                <a:cs typeface="Times New Roman" panose="02020603050405020304" pitchFamily="18" charset="0"/>
              </a:rPr>
              <a:t>меня</a:t>
            </a:r>
            <a:r>
              <a:rPr lang="sl-SI"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4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Любая, самая мелкая частица важна для составления </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целого.</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sl-SI"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a:lnSpc>
                <a:spcPct val="150000"/>
              </a:lnSpc>
              <a:buNone/>
            </a:pPr>
            <a:endParaRPr lang="sl-SI" sz="1400" dirty="0">
              <a:latin typeface="Times New Roman" panose="02020603050405020304" pitchFamily="18" charset="0"/>
              <a:cs typeface="Times New Roman" panose="02020603050405020304" pitchFamily="18" charset="0"/>
            </a:endParaRPr>
          </a:p>
        </p:txBody>
      </p:sp>
      <p:pic>
        <p:nvPicPr>
          <p:cNvPr id="4" name="Slika 3">
            <a:extLst>
              <a:ext uri="{FF2B5EF4-FFF2-40B4-BE49-F238E27FC236}">
                <a16:creationId xmlns:a16="http://schemas.microsoft.com/office/drawing/2014/main" id="{7081D5DD-8C43-A720-1500-181F64CA91D7}"/>
              </a:ext>
            </a:extLst>
          </p:cNvPr>
          <p:cNvPicPr>
            <a:picLocks noChangeAspect="1"/>
          </p:cNvPicPr>
          <p:nvPr/>
        </p:nvPicPr>
        <p:blipFill>
          <a:blip r:embed="rId2"/>
          <a:stretch>
            <a:fillRect/>
          </a:stretch>
        </p:blipFill>
        <p:spPr>
          <a:xfrm>
            <a:off x="7154911" y="3508899"/>
            <a:ext cx="3640336" cy="2047689"/>
          </a:xfrm>
          <a:prstGeom prst="rect">
            <a:avLst/>
          </a:prstGeom>
        </p:spPr>
      </p:pic>
    </p:spTree>
    <p:extLst>
      <p:ext uri="{BB962C8B-B14F-4D97-AF65-F5344CB8AC3E}">
        <p14:creationId xmlns:p14="http://schemas.microsoft.com/office/powerpoint/2010/main" val="1287989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C570-94C6-FFC8-A51C-178C80534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59880-C335-BEF5-05B4-D14C7BDD99B7}"/>
              </a:ext>
            </a:extLst>
          </p:cNvPr>
          <p:cNvSpPr>
            <a:spLocks noGrp="1"/>
          </p:cNvSpPr>
          <p:nvPr>
            <p:ph type="title"/>
          </p:nvPr>
        </p:nvSpPr>
        <p:spPr>
          <a:xfrm>
            <a:off x="297347" y="5166"/>
            <a:ext cx="3932237" cy="1600200"/>
          </a:xfrm>
        </p:spPr>
        <p:txBody>
          <a:bodyPr vert="horz" lIns="91440" tIns="45720" rIns="91440" bIns="45720" rtlCol="0" anchor="b">
            <a:normAutofit/>
          </a:bodyPr>
          <a:lstStyle/>
          <a:p>
            <a:r>
              <a:rPr lang="sl-SI" b="1" dirty="0" smtClean="0">
                <a:solidFill>
                  <a:srgbClr val="002060"/>
                </a:solidFill>
                <a:latin typeface="Calibri" panose="020F0502020204030204" pitchFamily="34" charset="0"/>
                <a:cs typeface="Calibri" panose="020F0502020204030204" pitchFamily="34" charset="0"/>
              </a:rPr>
              <a:t>Cilji prenove:</a:t>
            </a:r>
          </a:p>
          <a:p>
            <a:endParaRPr lang="en-US" b="1" dirty="0">
              <a:solidFill>
                <a:srgbClr val="00206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F152972-AE6F-0ECD-B72C-DF9FB6C620B9}"/>
              </a:ext>
            </a:extLst>
          </p:cNvPr>
          <p:cNvSpPr>
            <a:spLocks noGrp="1"/>
          </p:cNvSpPr>
          <p:nvPr>
            <p:ph idx="1"/>
          </p:nvPr>
        </p:nvSpPr>
        <p:spPr>
          <a:xfrm>
            <a:off x="5183188" y="987425"/>
            <a:ext cx="6172200" cy="4873625"/>
          </a:xfrm>
        </p:spPr>
        <p:txBody>
          <a:bodyPr vert="horz" lIns="91440" tIns="45720" rIns="91440" bIns="45720" rtlCol="0">
            <a:normAutofit/>
          </a:bodyPr>
          <a:lstStyle/>
          <a:p>
            <a:endParaRPr lang="en-US"/>
          </a:p>
          <a:p>
            <a:endParaRPr lang="en-US"/>
          </a:p>
        </p:txBody>
      </p:sp>
      <p:sp>
        <p:nvSpPr>
          <p:cNvPr id="3" name="TextBox 2">
            <a:extLst>
              <a:ext uri="{FF2B5EF4-FFF2-40B4-BE49-F238E27FC236}">
                <a16:creationId xmlns:a16="http://schemas.microsoft.com/office/drawing/2014/main" id="{375B518D-E41B-65C4-8C5D-07F695D31208}"/>
              </a:ext>
            </a:extLst>
          </p:cNvPr>
          <p:cNvSpPr txBox="1"/>
          <p:nvPr/>
        </p:nvSpPr>
        <p:spPr>
          <a:xfrm>
            <a:off x="215600" y="1568887"/>
            <a:ext cx="7606906" cy="413736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marL="342900" indent="-342900">
              <a:lnSpc>
                <a:spcPct val="120000"/>
              </a:lnSpc>
              <a:spcBef>
                <a:spcPts val="1000"/>
              </a:spcBef>
              <a:buFont typeface="Arial"/>
              <a:buChar char="•"/>
            </a:pPr>
            <a:r>
              <a:rPr lang="sl-SI" sz="2400" dirty="0">
                <a:solidFill>
                  <a:srgbClr val="002060"/>
                </a:solidFill>
                <a:latin typeface="Calibri" panose="020F0502020204030204" pitchFamily="34" charset="0"/>
                <a:cs typeface="Calibri" panose="020F0502020204030204" pitchFamily="34" charset="0"/>
              </a:rPr>
              <a:t>p</a:t>
            </a:r>
            <a:r>
              <a:rPr lang="sl-SI" sz="2400" kern="1200" dirty="0" smtClean="0">
                <a:solidFill>
                  <a:srgbClr val="002060"/>
                </a:solidFill>
                <a:latin typeface="Calibri" panose="020F0502020204030204" pitchFamily="34" charset="0"/>
                <a:cs typeface="Calibri" panose="020F0502020204030204" pitchFamily="34" charset="0"/>
              </a:rPr>
              <a:t>ovezovanje</a:t>
            </a:r>
            <a:r>
              <a:rPr lang="sl-SI" sz="2400" dirty="0" smtClean="0">
                <a:solidFill>
                  <a:srgbClr val="002060"/>
                </a:solidFill>
                <a:latin typeface="Calibri" panose="020F0502020204030204" pitchFamily="34" charset="0"/>
                <a:cs typeface="Calibri" panose="020F0502020204030204" pitchFamily="34" charset="0"/>
              </a:rPr>
              <a:t> (vertikalno in horizontalno),</a:t>
            </a:r>
            <a:r>
              <a:rPr lang="sl-SI" sz="2400" kern="1200" dirty="0" smtClean="0">
                <a:solidFill>
                  <a:srgbClr val="002060"/>
                </a:solidFill>
                <a:latin typeface="Calibri" panose="020F0502020204030204" pitchFamily="34" charset="0"/>
                <a:cs typeface="Calibri" panose="020F0502020204030204" pitchFamily="34" charset="0"/>
              </a:rPr>
              <a:t> usklajevanje </a:t>
            </a:r>
            <a:br>
              <a:rPr lang="sl-SI" sz="2400" kern="1200" dirty="0" smtClean="0">
                <a:solidFill>
                  <a:srgbClr val="002060"/>
                </a:solidFill>
                <a:latin typeface="Calibri" panose="020F0502020204030204" pitchFamily="34" charset="0"/>
                <a:cs typeface="Calibri" panose="020F0502020204030204" pitchFamily="34" charset="0"/>
              </a:rPr>
            </a:br>
            <a:r>
              <a:rPr lang="sl-SI" sz="2400" kern="1200" dirty="0" smtClean="0">
                <a:solidFill>
                  <a:srgbClr val="002060"/>
                </a:solidFill>
                <a:latin typeface="Calibri" panose="020F0502020204030204" pitchFamily="34" charset="0"/>
                <a:cs typeface="Calibri" panose="020F0502020204030204" pitchFamily="34" charset="0"/>
              </a:rPr>
              <a:t>in aktualizacija kurikularnih </a:t>
            </a:r>
            <a:r>
              <a:rPr lang="sl-SI" sz="2400" dirty="0" smtClean="0">
                <a:solidFill>
                  <a:srgbClr val="002060"/>
                </a:solidFill>
                <a:latin typeface="Calibri" panose="020F0502020204030204" pitchFamily="34" charset="0"/>
                <a:cs typeface="Calibri" panose="020F0502020204030204" pitchFamily="34" charset="0"/>
              </a:rPr>
              <a:t>dokumentov,</a:t>
            </a:r>
          </a:p>
          <a:p>
            <a:pPr marL="342900" indent="-342900">
              <a:lnSpc>
                <a:spcPct val="90000"/>
              </a:lnSpc>
              <a:spcBef>
                <a:spcPts val="1000"/>
              </a:spcBef>
              <a:buFont typeface="Arial"/>
              <a:buChar char="•"/>
            </a:pPr>
            <a:r>
              <a:rPr lang="sl-SI" sz="2400" kern="1200" dirty="0" smtClean="0">
                <a:solidFill>
                  <a:srgbClr val="002060"/>
                </a:solidFill>
                <a:latin typeface="Calibri" panose="020F0502020204030204" pitchFamily="34" charset="0"/>
                <a:cs typeface="Calibri" panose="020F0502020204030204" pitchFamily="34" charset="0"/>
              </a:rPr>
              <a:t>strukturno</a:t>
            </a:r>
            <a:r>
              <a:rPr lang="sl-SI" sz="2400" dirty="0" smtClean="0">
                <a:solidFill>
                  <a:srgbClr val="002060"/>
                </a:solidFill>
                <a:latin typeface="Calibri" panose="020F0502020204030204" pitchFamily="34" charset="0"/>
                <a:cs typeface="Calibri" panose="020F0502020204030204" pitchFamily="34" charset="0"/>
              </a:rPr>
              <a:t> in </a:t>
            </a:r>
            <a:r>
              <a:rPr lang="sl-SI" sz="2400" kern="1200" dirty="0" smtClean="0">
                <a:solidFill>
                  <a:srgbClr val="002060"/>
                </a:solidFill>
                <a:latin typeface="Calibri" panose="020F0502020204030204" pitchFamily="34" charset="0"/>
                <a:cs typeface="Calibri" panose="020F0502020204030204" pitchFamily="34" charset="0"/>
              </a:rPr>
              <a:t>terminološko poenotenje</a:t>
            </a:r>
            <a:r>
              <a:rPr lang="sl-SI" sz="2400" dirty="0" smtClean="0">
                <a:solidFill>
                  <a:srgbClr val="002060"/>
                </a:solidFill>
                <a:latin typeface="Calibri" panose="020F0502020204030204" pitchFamily="34" charset="0"/>
                <a:cs typeface="Calibri" panose="020F0502020204030204" pitchFamily="34" charset="0"/>
              </a:rPr>
              <a:t>,</a:t>
            </a:r>
            <a:endParaRPr lang="sl-SI" sz="2400" kern="1200" dirty="0" smtClean="0">
              <a:solidFill>
                <a:srgbClr val="002060"/>
              </a:solidFill>
              <a:latin typeface="Calibri" panose="020F0502020204030204" pitchFamily="34" charset="0"/>
              <a:cs typeface="Calibri" panose="020F0502020204030204" pitchFamily="34" charset="0"/>
            </a:endParaRPr>
          </a:p>
          <a:p>
            <a:pPr marL="342900" indent="-342900">
              <a:lnSpc>
                <a:spcPct val="90000"/>
              </a:lnSpc>
              <a:spcBef>
                <a:spcPts val="1000"/>
              </a:spcBef>
              <a:buFont typeface="Arial"/>
              <a:buChar char="•"/>
            </a:pPr>
            <a:r>
              <a:rPr lang="sl-SI" sz="2400" dirty="0">
                <a:solidFill>
                  <a:srgbClr val="002060"/>
                </a:solidFill>
                <a:latin typeface="Calibri" panose="020F0502020204030204" pitchFamily="34" charset="0"/>
                <a:cs typeface="Calibri" panose="020F0502020204030204" pitchFamily="34" charset="0"/>
              </a:rPr>
              <a:t>p</a:t>
            </a:r>
            <a:r>
              <a:rPr lang="sl-SI" sz="2400" kern="1200" dirty="0" smtClean="0">
                <a:solidFill>
                  <a:srgbClr val="002060"/>
                </a:solidFill>
                <a:latin typeface="Calibri" panose="020F0502020204030204" pitchFamily="34" charset="0"/>
                <a:cs typeface="Calibri" panose="020F0502020204030204" pitchFamily="34" charset="0"/>
              </a:rPr>
              <a:t>rilagoditev obsega ciljev glede na razpoložljive ure</a:t>
            </a:r>
            <a:r>
              <a:rPr lang="sl-SI" sz="2400" dirty="0" smtClean="0">
                <a:solidFill>
                  <a:srgbClr val="002060"/>
                </a:solidFill>
                <a:latin typeface="Calibri" panose="020F0502020204030204" pitchFamily="34" charset="0"/>
                <a:cs typeface="Calibri" panose="020F0502020204030204" pitchFamily="34" charset="0"/>
              </a:rPr>
              <a:t>,</a:t>
            </a:r>
            <a:endParaRPr lang="sl-SI" sz="2400" kern="1200" dirty="0" smtClean="0">
              <a:solidFill>
                <a:srgbClr val="002060"/>
              </a:solidFill>
              <a:latin typeface="Calibri" panose="020F0502020204030204" pitchFamily="34" charset="0"/>
              <a:cs typeface="Calibri" panose="020F0502020204030204" pitchFamily="34" charset="0"/>
            </a:endParaRPr>
          </a:p>
          <a:p>
            <a:pPr marL="342900" indent="-342900">
              <a:lnSpc>
                <a:spcPct val="90000"/>
              </a:lnSpc>
              <a:spcBef>
                <a:spcPts val="1000"/>
              </a:spcBef>
              <a:buFont typeface="Arial"/>
              <a:buChar char="•"/>
            </a:pPr>
            <a:r>
              <a:rPr lang="sl-SI" sz="2400" dirty="0">
                <a:solidFill>
                  <a:srgbClr val="002060"/>
                </a:solidFill>
                <a:latin typeface="Calibri" panose="020F0502020204030204" pitchFamily="34" charset="0"/>
                <a:cs typeface="Calibri" panose="020F0502020204030204" pitchFamily="34" charset="0"/>
              </a:rPr>
              <a:t>o</a:t>
            </a:r>
            <a:r>
              <a:rPr lang="sl-SI" sz="2400" kern="1200" dirty="0" smtClean="0">
                <a:solidFill>
                  <a:srgbClr val="002060"/>
                </a:solidFill>
                <a:latin typeface="Calibri" panose="020F0502020204030204" pitchFamily="34" charset="0"/>
                <a:cs typeface="Calibri" panose="020F0502020204030204" pitchFamily="34" charset="0"/>
              </a:rPr>
              <a:t>predelitev ciljev in standardov znanja ter </a:t>
            </a:r>
            <a:r>
              <a:rPr lang="sl-SI" sz="2400" dirty="0" smtClean="0">
                <a:solidFill>
                  <a:srgbClr val="002060"/>
                </a:solidFill>
                <a:latin typeface="Calibri" panose="020F0502020204030204" pitchFamily="34" charset="0"/>
                <a:cs typeface="Calibri" panose="020F0502020204030204" pitchFamily="34" charset="0"/>
              </a:rPr>
              <a:t>njihovo</a:t>
            </a:r>
            <a:r>
              <a:rPr lang="sl-SI" sz="2400" kern="1200" dirty="0" smtClean="0">
                <a:solidFill>
                  <a:srgbClr val="002060"/>
                </a:solidFill>
                <a:latin typeface="Calibri" panose="020F0502020204030204" pitchFamily="34" charset="0"/>
                <a:cs typeface="Calibri" panose="020F0502020204030204" pitchFamily="34" charset="0"/>
              </a:rPr>
              <a:t> </a:t>
            </a:r>
          </a:p>
          <a:p>
            <a:pPr>
              <a:lnSpc>
                <a:spcPct val="90000"/>
              </a:lnSpc>
              <a:spcBef>
                <a:spcPts val="1000"/>
              </a:spcBef>
            </a:pPr>
            <a:r>
              <a:rPr lang="sl-SI" sz="2400" dirty="0">
                <a:solidFill>
                  <a:srgbClr val="002060"/>
                </a:solidFill>
                <a:latin typeface="Calibri" panose="020F0502020204030204" pitchFamily="34" charset="0"/>
                <a:cs typeface="Calibri" panose="020F0502020204030204" pitchFamily="34" charset="0"/>
              </a:rPr>
              <a:t> </a:t>
            </a:r>
            <a:r>
              <a:rPr lang="sl-SI" sz="2400" dirty="0" smtClean="0">
                <a:solidFill>
                  <a:srgbClr val="002060"/>
                </a:solidFill>
                <a:latin typeface="Calibri" panose="020F0502020204030204" pitchFamily="34" charset="0"/>
                <a:cs typeface="Calibri" panose="020F0502020204030204" pitchFamily="34" charset="0"/>
              </a:rPr>
              <a:t>     povezovanje,</a:t>
            </a:r>
            <a:endParaRPr lang="sl-SI" sz="2400" kern="1200" dirty="0" smtClean="0">
              <a:solidFill>
                <a:srgbClr val="002060"/>
              </a:solidFill>
              <a:latin typeface="Calibri" panose="020F0502020204030204" pitchFamily="34" charset="0"/>
              <a:cs typeface="Calibri" panose="020F0502020204030204" pitchFamily="34" charset="0"/>
            </a:endParaRPr>
          </a:p>
          <a:p>
            <a:pPr marL="342900" indent="-342900">
              <a:lnSpc>
                <a:spcPct val="90000"/>
              </a:lnSpc>
              <a:spcBef>
                <a:spcPts val="1000"/>
              </a:spcBef>
              <a:buFont typeface="Arial"/>
              <a:buChar char="•"/>
            </a:pPr>
            <a:r>
              <a:rPr lang="sl-SI" sz="2400" dirty="0">
                <a:solidFill>
                  <a:srgbClr val="002060"/>
                </a:solidFill>
                <a:latin typeface="Calibri" panose="020F0502020204030204" pitchFamily="34" charset="0"/>
                <a:cs typeface="Calibri" panose="020F0502020204030204" pitchFamily="34" charset="0"/>
              </a:rPr>
              <a:t>u</a:t>
            </a:r>
            <a:r>
              <a:rPr lang="sl-SI" sz="2400" kern="1200" dirty="0" smtClean="0">
                <a:solidFill>
                  <a:srgbClr val="002060"/>
                </a:solidFill>
                <a:latin typeface="Calibri" panose="020F0502020204030204" pitchFamily="34" charset="0"/>
                <a:cs typeface="Calibri" panose="020F0502020204030204" pitchFamily="34" charset="0"/>
              </a:rPr>
              <a:t>meščanje skupnih ciljev v učne načrte in kataloge znanj</a:t>
            </a:r>
            <a:r>
              <a:rPr lang="sl-SI" sz="2400" dirty="0" smtClean="0">
                <a:solidFill>
                  <a:srgbClr val="002060"/>
                </a:solidFill>
                <a:latin typeface="Calibri" panose="020F0502020204030204" pitchFamily="34" charset="0"/>
                <a:cs typeface="Calibri" panose="020F0502020204030204" pitchFamily="34" charset="0"/>
              </a:rPr>
              <a:t>,</a:t>
            </a:r>
            <a:endParaRPr lang="sl-SI" sz="2400" kern="1200" dirty="0" smtClean="0">
              <a:solidFill>
                <a:srgbClr val="002060"/>
              </a:solidFill>
              <a:latin typeface="Calibri" panose="020F0502020204030204" pitchFamily="34" charset="0"/>
              <a:cs typeface="Calibri" panose="020F0502020204030204" pitchFamily="34" charset="0"/>
            </a:endParaRPr>
          </a:p>
          <a:p>
            <a:pPr marL="342900" indent="-342900">
              <a:lnSpc>
                <a:spcPct val="90000"/>
              </a:lnSpc>
              <a:spcBef>
                <a:spcPts val="1000"/>
              </a:spcBef>
              <a:buFont typeface="Arial"/>
              <a:buChar char="•"/>
            </a:pPr>
            <a:r>
              <a:rPr lang="sl-SI" sz="2400" kern="1200" dirty="0" smtClean="0">
                <a:solidFill>
                  <a:srgbClr val="002060"/>
                </a:solidFill>
                <a:latin typeface="Calibri" panose="020F0502020204030204" pitchFamily="34" charset="0"/>
                <a:cs typeface="Calibri" panose="020F0502020204030204" pitchFamily="34" charset="0"/>
              </a:rPr>
              <a:t>posodobitev in razširitev didaktičnih priporočil ter </a:t>
            </a:r>
          </a:p>
          <a:p>
            <a:pPr>
              <a:lnSpc>
                <a:spcPct val="90000"/>
              </a:lnSpc>
              <a:spcBef>
                <a:spcPts val="1000"/>
              </a:spcBef>
            </a:pPr>
            <a:r>
              <a:rPr lang="sl-SI" sz="2400" dirty="0">
                <a:solidFill>
                  <a:srgbClr val="002060"/>
                </a:solidFill>
                <a:latin typeface="Calibri" panose="020F0502020204030204" pitchFamily="34" charset="0"/>
                <a:cs typeface="Calibri" panose="020F0502020204030204" pitchFamily="34" charset="0"/>
              </a:rPr>
              <a:t> </a:t>
            </a:r>
            <a:r>
              <a:rPr lang="sl-SI" sz="2400" dirty="0" smtClean="0">
                <a:solidFill>
                  <a:srgbClr val="002060"/>
                </a:solidFill>
                <a:latin typeface="Calibri" panose="020F0502020204030204" pitchFamily="34" charset="0"/>
                <a:cs typeface="Calibri" panose="020F0502020204030204" pitchFamily="34" charset="0"/>
              </a:rPr>
              <a:t>     </a:t>
            </a:r>
            <a:r>
              <a:rPr lang="sl-SI" sz="2400" kern="1200" dirty="0" smtClean="0">
                <a:solidFill>
                  <a:srgbClr val="002060"/>
                </a:solidFill>
                <a:latin typeface="Calibri" panose="020F0502020204030204" pitchFamily="34" charset="0"/>
                <a:cs typeface="Calibri" panose="020F0502020204030204" pitchFamily="34" charset="0"/>
              </a:rPr>
              <a:t>priporočil za</a:t>
            </a:r>
            <a:r>
              <a:rPr lang="sl-SI" sz="2400" dirty="0" smtClean="0">
                <a:solidFill>
                  <a:srgbClr val="002060"/>
                </a:solidFill>
                <a:latin typeface="Calibri" panose="020F0502020204030204" pitchFamily="34" charset="0"/>
                <a:cs typeface="Calibri" panose="020F0502020204030204" pitchFamily="34" charset="0"/>
              </a:rPr>
              <a:t> preverjanje</a:t>
            </a:r>
            <a:r>
              <a:rPr lang="sl-SI" sz="2400" kern="1200" dirty="0" smtClean="0">
                <a:solidFill>
                  <a:srgbClr val="002060"/>
                </a:solidFill>
                <a:latin typeface="Calibri" panose="020F0502020204030204" pitchFamily="34" charset="0"/>
                <a:cs typeface="Calibri" panose="020F0502020204030204" pitchFamily="34" charset="0"/>
              </a:rPr>
              <a:t> in ocenjevanje znanja</a:t>
            </a:r>
            <a:r>
              <a:rPr lang="sl-SI" sz="2400" dirty="0" smtClean="0">
                <a:solidFill>
                  <a:srgbClr val="002060"/>
                </a:solidFill>
                <a:latin typeface="Calibri" panose="020F0502020204030204" pitchFamily="34" charset="0"/>
                <a:cs typeface="Calibri" panose="020F0502020204030204" pitchFamily="34" charset="0"/>
              </a:rPr>
              <a:t>,</a:t>
            </a:r>
            <a:endParaRPr lang="sl-SI" sz="2400" kern="1200" dirty="0" smtClean="0">
              <a:solidFill>
                <a:srgbClr val="002060"/>
              </a:solidFill>
              <a:latin typeface="Calibri" panose="020F0502020204030204" pitchFamily="34" charset="0"/>
              <a:cs typeface="Calibri" panose="020F0502020204030204" pitchFamily="34" charset="0"/>
            </a:endParaRPr>
          </a:p>
          <a:p>
            <a:pPr marL="342900" indent="-342900">
              <a:lnSpc>
                <a:spcPct val="90000"/>
              </a:lnSpc>
              <a:spcBef>
                <a:spcPts val="1000"/>
              </a:spcBef>
              <a:buFont typeface="Arial"/>
              <a:buChar char="•"/>
            </a:pPr>
            <a:r>
              <a:rPr lang="sl-SI" sz="2400" dirty="0" smtClean="0">
                <a:solidFill>
                  <a:srgbClr val="002060"/>
                </a:solidFill>
                <a:latin typeface="Calibri" panose="020F0502020204030204" pitchFamily="34" charset="0"/>
                <a:cs typeface="Calibri" panose="020F0502020204030204" pitchFamily="34" charset="0"/>
              </a:rPr>
              <a:t>...</a:t>
            </a:r>
          </a:p>
          <a:p>
            <a:pPr>
              <a:lnSpc>
                <a:spcPct val="90000"/>
              </a:lnSpc>
              <a:spcBef>
                <a:spcPts val="1000"/>
              </a:spcBef>
            </a:pPr>
            <a:r>
              <a:rPr lang="en-US" sz="2400" kern="1200" dirty="0">
                <a:solidFill>
                  <a:srgbClr val="002060"/>
                </a:solidFill>
                <a:latin typeface="Calibri" panose="020F0502020204030204" pitchFamily="34" charset="0"/>
                <a:cs typeface="Calibri" panose="020F0502020204030204" pitchFamily="34" charset="0"/>
              </a:rPr>
              <a:t>       </a:t>
            </a:r>
          </a:p>
        </p:txBody>
      </p:sp>
      <p:sp>
        <p:nvSpPr>
          <p:cNvPr id="5" name="PoljeZBesedilom 4">
            <a:extLst>
              <a:ext uri="{FF2B5EF4-FFF2-40B4-BE49-F238E27FC236}">
                <a16:creationId xmlns:a16="http://schemas.microsoft.com/office/drawing/2014/main" id="{3CCB3E97-A4FA-8425-11EF-C96A589693D4}"/>
              </a:ext>
            </a:extLst>
          </p:cNvPr>
          <p:cNvSpPr txBox="1"/>
          <p:nvPr/>
        </p:nvSpPr>
        <p:spPr>
          <a:xfrm>
            <a:off x="7909217" y="5489839"/>
            <a:ext cx="34371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Vstaviti "</a:t>
            </a:r>
            <a:r>
              <a:rPr lang="sl-SI" err="1"/>
              <a:t>sliko"skupnih</a:t>
            </a:r>
            <a:r>
              <a:rPr lang="sl-SI"/>
              <a:t> ciljev</a:t>
            </a:r>
          </a:p>
        </p:txBody>
      </p:sp>
      <p:pic>
        <p:nvPicPr>
          <p:cNvPr id="6" name="Picture 5">
            <a:extLst>
              <a:ext uri="{FF2B5EF4-FFF2-40B4-BE49-F238E27FC236}">
                <a16:creationId xmlns:a16="http://schemas.microsoft.com/office/drawing/2014/main" id="{53D5792A-0035-0713-519C-65EF6197A1DD}"/>
              </a:ext>
            </a:extLst>
          </p:cNvPr>
          <p:cNvPicPr>
            <a:picLocks noChangeAspect="1"/>
          </p:cNvPicPr>
          <p:nvPr/>
        </p:nvPicPr>
        <p:blipFill>
          <a:blip r:embed="rId3"/>
          <a:stretch>
            <a:fillRect/>
          </a:stretch>
        </p:blipFill>
        <p:spPr>
          <a:xfrm>
            <a:off x="7275972" y="8562"/>
            <a:ext cx="4849091" cy="6858000"/>
          </a:xfrm>
          <a:prstGeom prst="rect">
            <a:avLst/>
          </a:prstGeom>
        </p:spPr>
      </p:pic>
      <p:cxnSp>
        <p:nvCxnSpPr>
          <p:cNvPr id="8" name="Raven puščični povezovalnik 7"/>
          <p:cNvCxnSpPr/>
          <p:nvPr/>
        </p:nvCxnSpPr>
        <p:spPr>
          <a:xfrm flipV="1">
            <a:off x="7102549" y="3997842"/>
            <a:ext cx="173423" cy="10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602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99280A-96B9-92F4-01DB-FECE83988C77}"/>
              </a:ext>
            </a:extLst>
          </p:cNvPr>
          <p:cNvSpPr>
            <a:spLocks noGrp="1"/>
          </p:cNvSpPr>
          <p:nvPr>
            <p:ph type="title"/>
          </p:nvPr>
        </p:nvSpPr>
        <p:spPr>
          <a:xfrm>
            <a:off x="838200" y="523783"/>
            <a:ext cx="10515600" cy="869503"/>
          </a:xfrm>
        </p:spPr>
        <p:txBody>
          <a:bodyPr>
            <a:normAutofit/>
          </a:bodyPr>
          <a:lstStyle/>
          <a:p>
            <a:r>
              <a:rPr lang="sl-SI" sz="1400" b="1" dirty="0">
                <a:latin typeface="Times New Roman" panose="02020603050405020304" pitchFamily="18" charset="0"/>
                <a:cs typeface="Times New Roman" panose="02020603050405020304" pitchFamily="18" charset="0"/>
              </a:rPr>
              <a:t>					4. PRIDEVNIKI</a:t>
            </a:r>
          </a:p>
        </p:txBody>
      </p:sp>
      <p:sp>
        <p:nvSpPr>
          <p:cNvPr id="3" name="Označba mesta vsebine 2">
            <a:extLst>
              <a:ext uri="{FF2B5EF4-FFF2-40B4-BE49-F238E27FC236}">
                <a16:creationId xmlns:a16="http://schemas.microsoft.com/office/drawing/2014/main" id="{599A527B-B26E-457C-5052-7CDF8A7008E3}"/>
              </a:ext>
            </a:extLst>
          </p:cNvPr>
          <p:cNvSpPr>
            <a:spLocks noGrp="1"/>
          </p:cNvSpPr>
          <p:nvPr>
            <p:ph sz="half" idx="1"/>
          </p:nvPr>
        </p:nvSpPr>
        <p:spPr>
          <a:xfrm>
            <a:off x="762000" y="1393286"/>
            <a:ext cx="5257800" cy="5464713"/>
          </a:xfrm>
        </p:spPr>
        <p:txBody>
          <a:bodyPr>
            <a:noAutofit/>
          </a:bodyPr>
          <a:lstStyle/>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Слова</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Евгений</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Гребёнка</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(1843 г.),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музыка</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Флориан</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Герман</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altLang="sl-SI"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ОЧИ ЧЁРНЫЕ</a:t>
            </a:r>
            <a:r>
              <a:rPr lang="sl-SI" altLang="sl-SI"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sl-SI"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(pridevniki s trdimi in mehkimi končnicami)</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чёрн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жгуч</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страстн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прекрасн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люблю</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я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боюсь</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я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Знать</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увидел</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Я в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добр</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Очи</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чёрн</a:t>
            </a:r>
            <a:r>
              <a:rPr lang="ru-RU"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______</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жгуче</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пламенны</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манят</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они</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страны</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дальние</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Где</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царит</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покой</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гдe</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царит</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любовь</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Где</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страданья</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нет</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где</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вражды</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запрет</a:t>
            </a:r>
            <a:r>
              <a:rPr lang="sl-SI" altLang="sl-SI"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sl-SI" altLang="sl-SI"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Не</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встречал</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бы</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вас</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не</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любил</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бы</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так</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a:t>
            </a:r>
            <a:r>
              <a:rPr lang="sl-SI" altLang="sl-SI" sz="1400" dirty="0">
                <a:latin typeface="Times New Roman" panose="02020603050405020304" pitchFamily="18" charset="0"/>
                <a:cs typeface="Times New Roman" panose="02020603050405020304" pitchFamily="18" charset="0"/>
              </a:rPr>
              <a:t> </a:t>
            </a: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Я </a:t>
            </a:r>
            <a:r>
              <a:rPr lang="ru-RU" altLang="sl-SI" sz="1400" dirty="0">
                <a:latin typeface="Times New Roman" panose="02020603050405020304" pitchFamily="18" charset="0"/>
                <a:ea typeface="Times New Roman" panose="02020603050405020304" pitchFamily="18" charset="0"/>
                <a:cs typeface="Times New Roman" panose="02020603050405020304" pitchFamily="18" charset="0"/>
              </a:rPr>
              <a:t>бы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прожил</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жизнь</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улыбаючись</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Вы</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сгубили</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меня</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очи</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чёрн</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_____,</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Унесли</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навек</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моё</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latin typeface="Times New Roman" panose="02020603050405020304" pitchFamily="18" charset="0"/>
                <a:ea typeface="Times New Roman" panose="02020603050405020304" pitchFamily="18" charset="0"/>
                <a:cs typeface="Times New Roman" panose="02020603050405020304" pitchFamily="18" charset="0"/>
              </a:rPr>
              <a:t>счастие</a:t>
            </a:r>
            <a:r>
              <a:rPr lang="sl-SI" altLang="sl-SI"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чёрн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жгуч</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очи</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страстн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прекрасн</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люблю</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я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боюсь</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я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Знать</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увидел</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вас</a:t>
            </a:r>
            <a:endParaRPr lang="sl-SI" altLang="sl-SI" sz="14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Я в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добр</a:t>
            </a:r>
            <a:r>
              <a:rPr lang="ru-RU"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altLang="sl-SI"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час</a:t>
            </a:r>
            <a:r>
              <a:rPr lang="sl-SI" altLang="sl-SI"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sl-SI" sz="1400" dirty="0">
              <a:latin typeface="Times New Roman" panose="02020603050405020304" pitchFamily="18" charset="0"/>
              <a:cs typeface="Times New Roman" panose="02020603050405020304" pitchFamily="18" charset="0"/>
            </a:endParaRPr>
          </a:p>
        </p:txBody>
      </p:sp>
      <p:sp>
        <p:nvSpPr>
          <p:cNvPr id="4" name="Označba mesta vsebine 3">
            <a:extLst>
              <a:ext uri="{FF2B5EF4-FFF2-40B4-BE49-F238E27FC236}">
                <a16:creationId xmlns:a16="http://schemas.microsoft.com/office/drawing/2014/main" id="{68791487-9A5B-8C22-840D-2C4D2A7AA5AD}"/>
              </a:ext>
            </a:extLst>
          </p:cNvPr>
          <p:cNvSpPr>
            <a:spLocks noGrp="1"/>
          </p:cNvSpPr>
          <p:nvPr>
            <p:ph sz="half" idx="2"/>
          </p:nvPr>
        </p:nvSpPr>
        <p:spPr>
          <a:xfrm>
            <a:off x="6096000" y="1393286"/>
            <a:ext cx="5257800" cy="5167311"/>
          </a:xfrm>
        </p:spPr>
        <p:txBody>
          <a:bodyPr>
            <a:normAutofit fontScale="25000" lnSpcReduction="20000"/>
          </a:bodyPr>
          <a:lstStyle/>
          <a:p>
            <a:pPr marL="0" indent="0">
              <a:lnSpc>
                <a:spcPct val="100000"/>
              </a:lnSpc>
              <a:buNone/>
            </a:pPr>
            <a:r>
              <a:rPr lang="ru-RU" sz="5600" dirty="0">
                <a:latin typeface="Times New Roman" panose="02020603050405020304" pitchFamily="18" charset="0"/>
                <a:cs typeface="Times New Roman" panose="02020603050405020304" pitchFamily="18" charset="0"/>
              </a:rPr>
              <a:t>Иосиф Уткин</a:t>
            </a:r>
            <a:r>
              <a:rPr lang="ru-RU" sz="5600" b="1" dirty="0">
                <a:latin typeface="Times New Roman" panose="02020603050405020304" pitchFamily="18" charset="0"/>
                <a:cs typeface="Times New Roman" panose="02020603050405020304" pitchFamily="18" charset="0"/>
              </a:rPr>
              <a:t>: ТИПИЧНЫЙ СЛУЧАЙ </a:t>
            </a:r>
          </a:p>
          <a:p>
            <a:pPr marL="0" indent="0">
              <a:lnSpc>
                <a:spcPct val="100000"/>
              </a:lnSpc>
              <a:buNone/>
            </a:pPr>
            <a:r>
              <a:rPr lang="sl-SI" sz="5600" b="1" dirty="0">
                <a:latin typeface="Times New Roman" panose="02020603050405020304" pitchFamily="18" charset="0"/>
                <a:cs typeface="Times New Roman" panose="02020603050405020304" pitchFamily="18" charset="0"/>
              </a:rPr>
              <a:t>(pridevniki s poudarjeno končnico -</a:t>
            </a:r>
            <a:r>
              <a:rPr lang="ru-RU" sz="5600" b="1" dirty="0">
                <a:latin typeface="Times New Roman" panose="02020603050405020304" pitchFamily="18" charset="0"/>
                <a:cs typeface="Times New Roman" panose="02020603050405020304" pitchFamily="18" charset="0"/>
              </a:rPr>
              <a:t>ОЙ-)</a:t>
            </a:r>
            <a:endParaRPr lang="ru-RU" sz="5600" dirty="0">
              <a:latin typeface="Times New Roman" panose="02020603050405020304" pitchFamily="18" charset="0"/>
              <a:cs typeface="Times New Roman" panose="02020603050405020304" pitchFamily="18" charset="0"/>
            </a:endParaRPr>
          </a:p>
          <a:p>
            <a:pPr marL="0" indent="0">
              <a:lnSpc>
                <a:spcPct val="100000"/>
              </a:lnSpc>
              <a:buNone/>
            </a:pPr>
            <a:r>
              <a:rPr lang="sl-SI" sz="5600" dirty="0" err="1">
                <a:latin typeface="Times New Roman" panose="02020603050405020304" pitchFamily="18" charset="0"/>
                <a:cs typeface="Times New Roman" panose="02020603050405020304" pitchFamily="18" charset="0"/>
              </a:rPr>
              <a:t>Двое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тихо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говорили</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Расставались</a:t>
            </a:r>
            <a:r>
              <a:rPr lang="sl-SI" sz="5600" dirty="0">
                <a:latin typeface="Times New Roman" panose="02020603050405020304" pitchFamily="18" charset="0"/>
                <a:cs typeface="Times New Roman" panose="02020603050405020304" pitchFamily="18" charset="0"/>
              </a:rPr>
              <a:t> и </a:t>
            </a:r>
            <a:r>
              <a:rPr lang="sl-SI" sz="5600" dirty="0" err="1">
                <a:latin typeface="Times New Roman" panose="02020603050405020304" pitchFamily="18" charset="0"/>
                <a:cs typeface="Times New Roman" panose="02020603050405020304" pitchFamily="18" charset="0"/>
              </a:rPr>
              <a:t>корили</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такая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такой</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плох</a:t>
            </a:r>
            <a:r>
              <a:rPr lang="ru-RU" sz="5600" dirty="0">
                <a:latin typeface="Times New Roman" panose="02020603050405020304" pitchFamily="18" charset="0"/>
                <a:cs typeface="Times New Roman" panose="02020603050405020304" pitchFamily="18" charset="0"/>
              </a:rPr>
              <a:t>ая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плохой</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Уезжаю</a:t>
            </a:r>
            <a:r>
              <a:rPr lang="sl-SI" sz="5600" dirty="0">
                <a:latin typeface="Times New Roman" panose="02020603050405020304" pitchFamily="18" charset="0"/>
                <a:cs typeface="Times New Roman" panose="02020603050405020304" pitchFamily="18" charset="0"/>
              </a:rPr>
              <a:t> в </a:t>
            </a:r>
            <a:r>
              <a:rPr lang="sl-SI" sz="5600" dirty="0" err="1">
                <a:latin typeface="Times New Roman" panose="02020603050405020304" pitchFamily="18" charset="0"/>
                <a:cs typeface="Times New Roman" panose="02020603050405020304" pitchFamily="18" charset="0"/>
              </a:rPr>
              <a:t>Лениград</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Как</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рада</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Как</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рад</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Дело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было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вокзале</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Дело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было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этим</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летом</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Все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решили</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Все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сказали</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Были</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куплены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билеты</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i="1" dirty="0" err="1">
                <a:latin typeface="Times New Roman" panose="02020603050405020304" pitchFamily="18" charset="0"/>
                <a:cs typeface="Times New Roman" panose="02020603050405020304" pitchFamily="18" charset="0"/>
              </a:rPr>
              <a:t>Но</a:t>
            </a:r>
            <a:r>
              <a:rPr lang="sl-SI" sz="5600" i="1" dirty="0">
                <a:latin typeface="Times New Roman" panose="02020603050405020304" pitchFamily="18" charset="0"/>
                <a:cs typeface="Times New Roman" panose="02020603050405020304" pitchFamily="18" charset="0"/>
              </a:rPr>
              <a:t> </a:t>
            </a:r>
            <a:r>
              <a:rPr lang="sl-SI" sz="5600" i="1" dirty="0" err="1">
                <a:latin typeface="Times New Roman" panose="02020603050405020304" pitchFamily="18" charset="0"/>
                <a:cs typeface="Times New Roman" panose="02020603050405020304" pitchFamily="18" charset="0"/>
              </a:rPr>
              <a:t>когда</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Двенадцать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двадцать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Бьет</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звонок</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Один</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Другой</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i="1" dirty="0" err="1">
                <a:latin typeface="Times New Roman" panose="02020603050405020304" pitchFamily="18" charset="0"/>
                <a:cs typeface="Times New Roman" panose="02020603050405020304" pitchFamily="18" charset="0"/>
              </a:rPr>
              <a:t>Надо</a:t>
            </a:r>
            <a:r>
              <a:rPr lang="sl-SI" sz="5600" i="1" dirty="0">
                <a:latin typeface="Times New Roman" panose="02020603050405020304" pitchFamily="18" charset="0"/>
                <a:cs typeface="Times New Roman" panose="02020603050405020304" pitchFamily="18" charset="0"/>
              </a:rPr>
              <a:t> </a:t>
            </a:r>
            <a:r>
              <a:rPr lang="sl-SI" sz="5600" i="1" dirty="0" err="1">
                <a:latin typeface="Times New Roman" panose="02020603050405020304" pitchFamily="18" charset="0"/>
                <a:cs typeface="Times New Roman" panose="02020603050405020304" pitchFamily="18" charset="0"/>
              </a:rPr>
              <a:t>было</a:t>
            </a:r>
            <a:r>
              <a:rPr lang="sl-SI" sz="5600" i="1" dirty="0">
                <a:latin typeface="Times New Roman" panose="02020603050405020304" pitchFamily="18" charset="0"/>
                <a:cs typeface="Times New Roman" panose="02020603050405020304" pitchFamily="18" charset="0"/>
              </a:rPr>
              <a:t> </a:t>
            </a:r>
            <a:r>
              <a:rPr lang="sl-SI" sz="5600" i="1" dirty="0" err="1">
                <a:latin typeface="Times New Roman" panose="02020603050405020304" pitchFamily="18" charset="0"/>
                <a:cs typeface="Times New Roman" panose="02020603050405020304" pitchFamily="18" charset="0"/>
              </a:rPr>
              <a:t>расставаться</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До-ро-гая</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До-ро-гой</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такая</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такой</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плохая</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плохой</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еду</a:t>
            </a:r>
            <a:r>
              <a:rPr lang="sl-SI" sz="5600" dirty="0">
                <a:latin typeface="Times New Roman" panose="02020603050405020304" pitchFamily="18" charset="0"/>
                <a:cs typeface="Times New Roman" panose="02020603050405020304" pitchFamily="18" charset="0"/>
              </a:rPr>
              <a:t> в </a:t>
            </a:r>
            <a:r>
              <a:rPr lang="sl-SI" sz="5600" dirty="0" err="1">
                <a:latin typeface="Times New Roman" panose="02020603050405020304" pitchFamily="18" charset="0"/>
                <a:cs typeface="Times New Roman" panose="02020603050405020304" pitchFamily="18" charset="0"/>
              </a:rPr>
              <a:t>Ленинград</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Как</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рада</a:t>
            </a:r>
            <a:r>
              <a:rPr lang="sl-SI" sz="5600" dirty="0">
                <a:latin typeface="Times New Roman" panose="02020603050405020304" pitchFamily="18" charset="0"/>
                <a:cs typeface="Times New Roman" panose="02020603050405020304" pitchFamily="18" charset="0"/>
              </a:rPr>
              <a:t>!»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a:t>
            </a:r>
            <a:r>
              <a:rPr lang="sl-SI" sz="5600" dirty="0" err="1">
                <a:latin typeface="Times New Roman" panose="02020603050405020304" pitchFamily="18" charset="0"/>
                <a:cs typeface="Times New Roman" panose="02020603050405020304" pitchFamily="18" charset="0"/>
              </a:rPr>
              <a:t>Как</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рад</a:t>
            </a:r>
            <a:r>
              <a:rPr lang="sl-SI" sz="5600" dirty="0">
                <a:latin typeface="Times New Roman" panose="02020603050405020304" pitchFamily="18" charset="0"/>
                <a:cs typeface="Times New Roman" panose="02020603050405020304" pitchFamily="18" charset="0"/>
              </a:rPr>
              <a:t>!!!» </a:t>
            </a:r>
          </a:p>
          <a:p>
            <a:endParaRPr lang="sl-SI" dirty="0"/>
          </a:p>
        </p:txBody>
      </p:sp>
    </p:spTree>
    <p:extLst>
      <p:ext uri="{BB962C8B-B14F-4D97-AF65-F5344CB8AC3E}">
        <p14:creationId xmlns:p14="http://schemas.microsoft.com/office/powerpoint/2010/main" val="10669320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54BCEC7-8782-5DBA-8FB1-E739DF039DDE}"/>
              </a:ext>
            </a:extLst>
          </p:cNvPr>
          <p:cNvSpPr>
            <a:spLocks noGrp="1"/>
          </p:cNvSpPr>
          <p:nvPr>
            <p:ph type="title"/>
          </p:nvPr>
        </p:nvSpPr>
        <p:spPr>
          <a:xfrm>
            <a:off x="532660" y="365126"/>
            <a:ext cx="10821140" cy="1419286"/>
          </a:xfrm>
        </p:spPr>
        <p:txBody>
          <a:bodyPr>
            <a:normAutofit fontScale="90000"/>
          </a:bodyPr>
          <a:lstStyle/>
          <a:p>
            <a:r>
              <a:rPr lang="sl-SI" sz="1400" dirty="0">
                <a:latin typeface="Times New Roman" panose="02020603050405020304" pitchFamily="18" charset="0"/>
                <a:cs typeface="Times New Roman" panose="02020603050405020304" pitchFamily="18" charset="0"/>
              </a:rPr>
              <a:t>Mestnik, prosti čas: </a:t>
            </a:r>
            <a:r>
              <a:rPr lang="ru-RU" sz="1400" dirty="0">
                <a:latin typeface="Times New Roman" panose="02020603050405020304" pitchFamily="18" charset="0"/>
                <a:cs typeface="Times New Roman" panose="02020603050405020304" pitchFamily="18" charset="0"/>
              </a:rPr>
              <a:t>С. Чeрнышов: Гдe хорошо отдыхать? </a:t>
            </a:r>
            <a:r>
              <a:rPr lang="sl-SI" sz="1400" dirty="0">
                <a:latin typeface="Times New Roman" panose="02020603050405020304" pitchFamily="18" charset="0"/>
                <a:cs typeface="Times New Roman" panose="02020603050405020304" pitchFamily="18" charset="0"/>
                <a:hlinkClick r:id="rId2"/>
              </a:rPr>
              <a:t>https://www.youtube.com/watch?v=Azhjc-9LUhg&amp;t=64s</a:t>
            </a:r>
            <a:r>
              <a:rPr lang="ru-RU" sz="1400" dirty="0">
                <a:latin typeface="Times New Roman" panose="02020603050405020304" pitchFamily="18" charset="0"/>
                <a:cs typeface="Times New Roman" panose="02020603050405020304" pitchFamily="18" charset="0"/>
              </a:rPr>
              <a:t>    </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rPr>
              <a:t>Družina: </a:t>
            </a:r>
            <a:r>
              <a:rPr lang="ru-RU" sz="1400" dirty="0">
                <a:latin typeface="Times New Roman" panose="02020603050405020304" pitchFamily="18" charset="0"/>
                <a:cs typeface="Times New Roman" panose="02020603050405020304" pitchFamily="18" charset="0"/>
              </a:rPr>
              <a:t>С</a:t>
            </a:r>
            <a:r>
              <a:rPr lang="sl-SI"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Чeрнышов: Сeмья: </a:t>
            </a:r>
            <a:r>
              <a:rPr lang="sl-SI" sz="1400" dirty="0">
                <a:latin typeface="Times New Roman" panose="02020603050405020304" pitchFamily="18" charset="0"/>
                <a:cs typeface="Times New Roman" panose="02020603050405020304" pitchFamily="18" charset="0"/>
                <a:hlinkClick r:id="rId3"/>
              </a:rPr>
              <a:t>https://www.youtube.com/watch?v=-JiFHE93dkA</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rPr>
              <a:t>Glagoli premikanja</a:t>
            </a:r>
            <a:r>
              <a:rPr lang="ru-RU" sz="1400" dirty="0">
                <a:latin typeface="Times New Roman" panose="02020603050405020304" pitchFamily="18" charset="0"/>
                <a:cs typeface="Times New Roman" panose="02020603050405020304" pitchFamily="18" charset="0"/>
              </a:rPr>
              <a:t>:</a:t>
            </a:r>
            <a:r>
              <a:rPr lang="sl-SI"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 Чернышов гуляет по Санкт-Петербургу: </a:t>
            </a:r>
            <a:r>
              <a:rPr lang="sl-SI" sz="1400" u="sng" dirty="0">
                <a:latin typeface="Times New Roman" panose="02020603050405020304" pitchFamily="18" charset="0"/>
                <a:cs typeface="Times New Roman" panose="02020603050405020304" pitchFamily="18" charset="0"/>
                <a:hlinkClick r:id="rId4"/>
              </a:rPr>
              <a:t>https://www.youtube.com/watch?v=O3GIUo8066k</a:t>
            </a:r>
            <a:r>
              <a:rPr lang="sl-SI" sz="1400" dirty="0">
                <a:latin typeface="Times New Roman" panose="02020603050405020304" pitchFamily="18" charset="0"/>
                <a:cs typeface="Times New Roman" panose="02020603050405020304" pitchFamily="18" charset="0"/>
              </a:rPr>
              <a:t/>
            </a:r>
            <a:br>
              <a:rPr lang="sl-SI"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rPr>
              <a:t>Novo leto</a:t>
            </a:r>
            <a:r>
              <a:rPr lang="ru-RU" sz="1400" dirty="0">
                <a:latin typeface="Times New Roman" panose="02020603050405020304" pitchFamily="18" charset="0"/>
                <a:cs typeface="Times New Roman" panose="02020603050405020304" pitchFamily="18" charset="0"/>
              </a:rPr>
              <a:t>:  Маша и мeдвeдь. Раз два три, ёлочка гори </a:t>
            </a:r>
            <a:r>
              <a:rPr lang="ru-RU" sz="1400" u="sng" dirty="0">
                <a:latin typeface="Times New Roman" panose="02020603050405020304" pitchFamily="18" charset="0"/>
                <a:cs typeface="Times New Roman" panose="02020603050405020304" pitchFamily="18" charset="0"/>
                <a:hlinkClick r:id="rId5"/>
              </a:rPr>
              <a:t>https://www.youtube.com/watch?v=CU5o1wGnHsY</a:t>
            </a:r>
            <a:r>
              <a:rPr lang="ru-RU" sz="1400" u="sng" dirty="0">
                <a:latin typeface="Times New Roman" panose="02020603050405020304" pitchFamily="18" charset="0"/>
                <a:cs typeface="Times New Roman" panose="02020603050405020304" pitchFamily="18" charset="0"/>
              </a:rPr>
              <a:t/>
            </a:r>
            <a:br>
              <a:rPr lang="ru-RU" sz="1400" u="sng"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Ералаш: В лесу родилась ёлочка </a:t>
            </a:r>
            <a:r>
              <a:rPr lang="sl-SI" sz="1400" dirty="0">
                <a:latin typeface="Times New Roman" panose="02020603050405020304" pitchFamily="18" charset="0"/>
                <a:cs typeface="Times New Roman" panose="02020603050405020304" pitchFamily="18" charset="0"/>
                <a:hlinkClick r:id="rId6"/>
              </a:rPr>
              <a:t>https://www.youtube.com/watch?v=ygumXY1ocHc</a:t>
            </a:r>
            <a:r>
              <a:rPr lang="ru-RU" sz="1400" dirty="0">
                <a:latin typeface="Times New Roman" panose="02020603050405020304" pitchFamily="18" charset="0"/>
                <a:cs typeface="Times New Roman" panose="02020603050405020304" pitchFamily="18" charset="0"/>
              </a:rPr>
              <a:t>, </a:t>
            </a:r>
            <a:r>
              <a:rPr lang="sl-SI" sz="1400" dirty="0">
                <a:latin typeface="Times New Roman" panose="02020603050405020304" pitchFamily="18" charset="0"/>
                <a:cs typeface="Times New Roman" panose="02020603050405020304" pitchFamily="18" charset="0"/>
              </a:rPr>
              <a:t>tudi pesmica z istim naslovom</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sl-SI" sz="1400" dirty="0">
                <a:latin typeface="Times New Roman" panose="02020603050405020304" pitchFamily="18" charset="0"/>
                <a:cs typeface="Times New Roman" panose="02020603050405020304" pitchFamily="18" charset="0"/>
              </a:rPr>
              <a:t>Živali: </a:t>
            </a:r>
            <a:r>
              <a:rPr lang="ru-RU" sz="1400" dirty="0">
                <a:latin typeface="Times New Roman" panose="02020603050405020304" pitchFamily="18" charset="0"/>
                <a:cs typeface="Times New Roman" panose="02020603050405020304" pitchFamily="18" charset="0"/>
              </a:rPr>
              <a:t>К.Чуковский: Доктор Айболит </a:t>
            </a:r>
            <a:r>
              <a:rPr lang="sl-SI" sz="1400" dirty="0">
                <a:latin typeface="Times New Roman" panose="02020603050405020304" pitchFamily="18" charset="0"/>
                <a:cs typeface="Times New Roman" panose="02020603050405020304" pitchFamily="18" charset="0"/>
                <a:hlinkClick r:id="rId7"/>
              </a:rPr>
              <a:t>https://www.youtube.com/watch?v=576H5Fl94XA</a:t>
            </a:r>
            <a:r>
              <a:rPr lang="ru-RU" sz="1400" dirty="0">
                <a:latin typeface="Times New Roman" panose="02020603050405020304" pitchFamily="18" charset="0"/>
                <a:cs typeface="Times New Roman" panose="02020603050405020304" pitchFamily="18" charset="0"/>
              </a:rPr>
              <a:t>, 1.</a:t>
            </a:r>
            <a:r>
              <a:rPr lang="sl-SI" sz="1400" dirty="0">
                <a:latin typeface="Times New Roman" panose="02020603050405020304" pitchFamily="18" charset="0"/>
                <a:cs typeface="Times New Roman" panose="02020603050405020304" pitchFamily="18" charset="0"/>
              </a:rPr>
              <a:t>del</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endParaRPr lang="sl-SI" sz="1400" dirty="0">
              <a:latin typeface="Times New Roman" panose="02020603050405020304" pitchFamily="18" charset="0"/>
              <a:cs typeface="Times New Roman" panose="02020603050405020304" pitchFamily="18" charset="0"/>
            </a:endParaRPr>
          </a:p>
        </p:txBody>
      </p:sp>
      <p:sp>
        <p:nvSpPr>
          <p:cNvPr id="3" name="Označba mesta vsebine 2">
            <a:extLst>
              <a:ext uri="{FF2B5EF4-FFF2-40B4-BE49-F238E27FC236}">
                <a16:creationId xmlns:a16="http://schemas.microsoft.com/office/drawing/2014/main" id="{E2AF04A3-FDEC-2C1D-7217-330A340F68AF}"/>
              </a:ext>
            </a:extLst>
          </p:cNvPr>
          <p:cNvSpPr>
            <a:spLocks noGrp="1"/>
          </p:cNvSpPr>
          <p:nvPr>
            <p:ph idx="1"/>
          </p:nvPr>
        </p:nvSpPr>
        <p:spPr>
          <a:xfrm>
            <a:off x="621437" y="1899820"/>
            <a:ext cx="10315852" cy="4882719"/>
          </a:xfrm>
        </p:spPr>
        <p:txBody>
          <a:bodyPr>
            <a:normAutofit fontScale="25000" lnSpcReduction="20000"/>
          </a:bodyPr>
          <a:lstStyle/>
          <a:p>
            <a:pPr marL="0" indent="0">
              <a:buNone/>
            </a:pPr>
            <a:r>
              <a:rPr lang="ru-RU" sz="5600" b="1" dirty="0">
                <a:latin typeface="Times New Roman" panose="02020603050405020304" pitchFamily="18" charset="0"/>
                <a:cs typeface="Times New Roman" panose="02020603050405020304" pitchFamily="18" charset="0"/>
              </a:rPr>
              <a:t>			</a:t>
            </a:r>
            <a:r>
              <a:rPr lang="sl-SI" sz="5600" b="1" dirty="0">
                <a:latin typeface="Times New Roman" panose="02020603050405020304" pitchFamily="18" charset="0"/>
                <a:cs typeface="Times New Roman" panose="02020603050405020304" pitchFamily="18" charset="0"/>
              </a:rPr>
              <a:t>KONEC ŠOLSKEGA LETA</a:t>
            </a:r>
            <a:endParaRPr lang="sl-SI" sz="5600" dirty="0">
              <a:latin typeface="Times New Roman" panose="02020603050405020304" pitchFamily="18" charset="0"/>
              <a:cs typeface="Times New Roman" panose="02020603050405020304" pitchFamily="18" charset="0"/>
            </a:endParaRPr>
          </a:p>
          <a:p>
            <a:pPr marL="0" indent="0">
              <a:buNone/>
            </a:pPr>
            <a:r>
              <a:rPr lang="ru-RU" sz="5600" b="1" dirty="0">
                <a:latin typeface="Times New Roman" panose="02020603050405020304" pitchFamily="18" charset="0"/>
                <a:cs typeface="Times New Roman" panose="02020603050405020304" pitchFamily="18" charset="0"/>
              </a:rPr>
              <a:t>Турбомода: Каникулы</a:t>
            </a:r>
            <a:endParaRPr lang="sl-SI" sz="5600" b="1" dirty="0">
              <a:latin typeface="Times New Roman" panose="02020603050405020304" pitchFamily="18" charset="0"/>
              <a:cs typeface="Times New Roman" panose="02020603050405020304" pitchFamily="18" charset="0"/>
            </a:endParaRPr>
          </a:p>
          <a:p>
            <a:pPr marL="0" indent="0">
              <a:buNone/>
            </a:pPr>
            <a:r>
              <a:rPr lang="sl-SI" sz="5600" dirty="0">
                <a:latin typeface="Times New Roman" panose="02020603050405020304" pitchFamily="18" charset="0"/>
                <a:cs typeface="Times New Roman" panose="02020603050405020304" pitchFamily="18" charset="0"/>
                <a:hlinkClick r:id="rId8"/>
              </a:rPr>
              <a:t>https://www.youtube.com/watch?v=nrZMXPpyWdo&amp;list=RDnrZMXPpyWdo&amp;start_radio=1</a:t>
            </a:r>
            <a:endParaRPr lang="ru-RU" sz="5600" dirty="0">
              <a:latin typeface="Times New Roman" panose="02020603050405020304" pitchFamily="18" charset="0"/>
              <a:cs typeface="Times New Roman" panose="02020603050405020304" pitchFamily="18" charset="0"/>
            </a:endParaRPr>
          </a:p>
          <a:p>
            <a:pPr marL="0" indent="0">
              <a:buNone/>
            </a:pPr>
            <a:r>
              <a:rPr lang="ru-RU" sz="5600" i="1" dirty="0">
                <a:latin typeface="Times New Roman" panose="02020603050405020304" pitchFamily="18" charset="0"/>
                <a:cs typeface="Times New Roman" panose="02020603050405020304" pitchFamily="18" charset="0"/>
              </a:rPr>
              <a:t>Vstavite samostalnike v pravilni obliki. Экзамен, учебник, учёба, учебный год, утром, билет, лететь, век....</a:t>
            </a:r>
            <a:endParaRPr lang="sl-SI" sz="5600" i="1" dirty="0">
              <a:latin typeface="Times New Roman" panose="02020603050405020304" pitchFamily="18" charset="0"/>
              <a:cs typeface="Times New Roman" panose="02020603050405020304" pitchFamily="18" charset="0"/>
            </a:endParaRPr>
          </a:p>
          <a:p>
            <a:pPr marL="0" indent="0">
              <a:buNone/>
            </a:pPr>
            <a:r>
              <a:rPr lang="sl-SI" sz="5600" dirty="0" err="1">
                <a:latin typeface="Times New Roman" panose="02020603050405020304" pitchFamily="18" charset="0"/>
                <a:cs typeface="Times New Roman" panose="02020603050405020304" pitchFamily="18" charset="0"/>
              </a:rPr>
              <a:t>Все</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______________</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давно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уже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сданы</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И </a:t>
            </a:r>
            <a:r>
              <a:rPr lang="ru-RU" sz="5600" dirty="0">
                <a:latin typeface="Times New Roman" panose="02020603050405020304" pitchFamily="18" charset="0"/>
                <a:cs typeface="Times New Roman" panose="02020603050405020304" pitchFamily="18" charset="0"/>
              </a:rPr>
              <a:t>_____________</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больше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нужны</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И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надо</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рано</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__________</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вставать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учёбу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убегать</a:t>
            </a:r>
            <a:r>
              <a:rPr lang="sl-SI" sz="5600" dirty="0">
                <a:latin typeface="Times New Roman" panose="02020603050405020304" pitchFamily="18" charset="0"/>
                <a:cs typeface="Times New Roman" panose="02020603050405020304" pitchFamily="18" charset="0"/>
              </a:rPr>
              <a:t>, о-о-о</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Завтра</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возьму</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____________</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самолёт</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О </a:t>
            </a:r>
            <a:r>
              <a:rPr lang="sl-SI" sz="5600" dirty="0" err="1">
                <a:latin typeface="Times New Roman" panose="02020603050405020304" pitchFamily="18" charset="0"/>
                <a:cs typeface="Times New Roman" panose="02020603050405020304" pitchFamily="18" charset="0"/>
              </a:rPr>
              <a:t>тебе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мечтал</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весь</a:t>
            </a:r>
            <a:r>
              <a:rPr lang="sl-SI" sz="5600" dirty="0">
                <a:latin typeface="Times New Roman" panose="02020603050405020304" pitchFamily="18" charset="0"/>
                <a:cs typeface="Times New Roman" panose="02020603050405020304" pitchFamily="18" charset="0"/>
              </a:rPr>
              <a:t> </a:t>
            </a:r>
            <a:r>
              <a:rPr lang="ru-RU" sz="5600" dirty="0">
                <a:latin typeface="Times New Roman" panose="02020603050405020304" pitchFamily="18" charset="0"/>
                <a:cs typeface="Times New Roman" panose="02020603050405020304" pitchFamily="18" charset="0"/>
              </a:rPr>
              <a:t>______________</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Завтра</a:t>
            </a:r>
            <a:r>
              <a:rPr lang="sl-SI" sz="5600" dirty="0">
                <a:latin typeface="Times New Roman" panose="02020603050405020304" pitchFamily="18" charset="0"/>
                <a:cs typeface="Times New Roman" panose="02020603050405020304" pitchFamily="18" charset="0"/>
              </a:rPr>
              <a:t> я к </a:t>
            </a:r>
            <a:r>
              <a:rPr lang="sl-SI" sz="5600" dirty="0" err="1">
                <a:latin typeface="Times New Roman" panose="02020603050405020304" pitchFamily="18" charset="0"/>
                <a:cs typeface="Times New Roman" panose="02020603050405020304" pitchFamily="18" charset="0"/>
              </a:rPr>
              <a:t>тебе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любимая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лечу</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давно</a:t>
            </a:r>
            <a:r>
              <a:rPr lang="sl-SI" sz="5600" dirty="0">
                <a:latin typeface="Times New Roman" panose="02020603050405020304" pitchFamily="18" charset="0"/>
                <a:cs typeface="Times New Roman" panose="02020603050405020304" pitchFamily="18" charset="0"/>
              </a:rPr>
              <a:t> к </a:t>
            </a:r>
            <a:r>
              <a:rPr lang="sl-SI" sz="5600" dirty="0" err="1">
                <a:latin typeface="Times New Roman" panose="02020603050405020304" pitchFamily="18" charset="0"/>
                <a:cs typeface="Times New Roman" panose="02020603050405020304" pitchFamily="18" charset="0"/>
              </a:rPr>
              <a:t>тебе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хочу</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ru-RU" sz="5600" dirty="0">
                <a:latin typeface="Times New Roman" panose="02020603050405020304" pitchFamily="18" charset="0"/>
                <a:cs typeface="Times New Roman" panose="02020603050405020304" pitchFamily="18" charset="0"/>
              </a:rPr>
              <a:t>Припев:</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Каникулы</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всё</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забью</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How do </a:t>
            </a:r>
            <a:r>
              <a:rPr lang="sl-SI" sz="5600" dirty="0" err="1">
                <a:latin typeface="Times New Roman" panose="02020603050405020304" pitchFamily="18" charset="0"/>
                <a:cs typeface="Times New Roman" panose="02020603050405020304" pitchFamily="18" charset="0"/>
              </a:rPr>
              <a:t>you</a:t>
            </a:r>
            <a:r>
              <a:rPr lang="sl-SI" sz="5600" dirty="0">
                <a:latin typeface="Times New Roman" panose="02020603050405020304" pitchFamily="18" charset="0"/>
                <a:cs typeface="Times New Roman" panose="02020603050405020304" pitchFamily="18" charset="0"/>
              </a:rPr>
              <a:t> do </a:t>
            </a:r>
            <a:r>
              <a:rPr lang="sl-SI" sz="5600" dirty="0" err="1">
                <a:latin typeface="Times New Roman" panose="02020603050405020304" pitchFamily="18" charset="0"/>
                <a:cs typeface="Times New Roman" panose="02020603050405020304" pitchFamily="18" charset="0"/>
              </a:rPr>
              <a:t>you</a:t>
            </a:r>
            <a:r>
              <a:rPr lang="sl-SI" sz="5600" dirty="0">
                <a:latin typeface="Times New Roman" panose="02020603050405020304" pitchFamily="18" charset="0"/>
                <a:cs typeface="Times New Roman" panose="02020603050405020304" pitchFamily="18" charset="0"/>
              </a:rPr>
              <a:t> do!</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Каникулы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Завтра</a:t>
            </a:r>
            <a:r>
              <a:rPr lang="sl-SI" sz="5600" dirty="0">
                <a:latin typeface="Times New Roman" panose="02020603050405020304" pitchFamily="18" charset="0"/>
                <a:cs typeface="Times New Roman" panose="02020603050405020304" pitchFamily="18" charset="0"/>
              </a:rPr>
              <a:t> я </a:t>
            </a: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всё</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забью</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учёбу</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пойду</a:t>
            </a:r>
            <a:r>
              <a:rPr lang="sl-SI" sz="5600" dirty="0">
                <a:latin typeface="Times New Roman" panose="02020603050405020304" pitchFamily="18" charset="0"/>
                <a:cs typeface="Times New Roman" panose="02020603050405020304" pitchFamily="18" charset="0"/>
              </a:rPr>
              <a:t>, how do </a:t>
            </a:r>
            <a:r>
              <a:rPr lang="sl-SI" sz="5600" dirty="0" err="1">
                <a:latin typeface="Times New Roman" panose="02020603050405020304" pitchFamily="18" charset="0"/>
                <a:cs typeface="Times New Roman" panose="02020603050405020304" pitchFamily="18" charset="0"/>
              </a:rPr>
              <a:t>you</a:t>
            </a:r>
            <a:r>
              <a:rPr lang="sl-SI" sz="5600" dirty="0">
                <a:latin typeface="Times New Roman" panose="02020603050405020304" pitchFamily="18" charset="0"/>
                <a:cs typeface="Times New Roman" panose="02020603050405020304" pitchFamily="18" charset="0"/>
              </a:rPr>
              <a:t> do </a:t>
            </a:r>
            <a:r>
              <a:rPr lang="sl-SI" sz="5600" dirty="0" err="1">
                <a:latin typeface="Times New Roman" panose="02020603050405020304" pitchFamily="18" charset="0"/>
                <a:cs typeface="Times New Roman" panose="02020603050405020304" pitchFamily="18" charset="0"/>
              </a:rPr>
              <a:t>you</a:t>
            </a:r>
            <a:r>
              <a:rPr lang="sl-SI" sz="5600" dirty="0">
                <a:latin typeface="Times New Roman" panose="02020603050405020304" pitchFamily="18" charset="0"/>
                <a:cs typeface="Times New Roman" panose="02020603050405020304" pitchFamily="18" charset="0"/>
              </a:rPr>
              <a:t> do!</a:t>
            </a:r>
            <a:r>
              <a:rPr lang="ru-RU" sz="5600" dirty="0">
                <a:latin typeface="Times New Roman" panose="02020603050405020304" pitchFamily="18" charset="0"/>
                <a:cs typeface="Times New Roman" panose="02020603050405020304" pitchFamily="18" charset="0"/>
              </a:rPr>
              <a:t>...</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endParaRPr lang="sl-SI" sz="5600" dirty="0">
              <a:latin typeface="Times New Roman" panose="02020603050405020304" pitchFamily="18" charset="0"/>
              <a:cs typeface="Times New Roman" panose="02020603050405020304" pitchFamily="18" charset="0"/>
            </a:endParaRPr>
          </a:p>
          <a:p>
            <a:pPr marL="0" indent="0">
              <a:buNone/>
            </a:pPr>
            <a:r>
              <a:rPr lang="sl-SI" sz="5600" dirty="0" err="1">
                <a:latin typeface="Times New Roman" panose="02020603050405020304" pitchFamily="18" charset="0"/>
                <a:cs typeface="Times New Roman" panose="02020603050405020304" pitchFamily="18" charset="0"/>
              </a:rPr>
              <a:t>Завтра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скажешь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Любимый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мой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привет</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Мы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виделись</a:t>
            </a:r>
            <a:r>
              <a:rPr lang="sl-SI" sz="5600" dirty="0">
                <a:latin typeface="Times New Roman" panose="02020603050405020304" pitchFamily="18" charset="0"/>
                <a:cs typeface="Times New Roman" panose="02020603050405020304" pitchFamily="18" charset="0"/>
              </a:rPr>
              <a:t> с </a:t>
            </a:r>
            <a:r>
              <a:rPr lang="sl-SI" sz="5600" dirty="0" err="1">
                <a:latin typeface="Times New Roman" panose="02020603050405020304" pitchFamily="18" charset="0"/>
                <a:cs typeface="Times New Roman" panose="02020603050405020304" pitchFamily="18" charset="0"/>
              </a:rPr>
              <a:t>тобою</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целый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век</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Я </a:t>
            </a:r>
            <a:r>
              <a:rPr lang="sl-SI" sz="5600" dirty="0" err="1">
                <a:latin typeface="Times New Roman" panose="02020603050405020304" pitchFamily="18" charset="0"/>
                <a:cs typeface="Times New Roman" panose="02020603050405020304" pitchFamily="18" charset="0"/>
              </a:rPr>
              <a:t>тебе</a:t>
            </a:r>
            <a:r>
              <a:rPr lang="sl-SI" sz="5600" dirty="0">
                <a:latin typeface="Times New Roman" panose="02020603050405020304" pitchFamily="18" charset="0"/>
                <a:cs typeface="Times New Roman" panose="02020603050405020304" pitchFamily="18" charset="0"/>
              </a:rPr>
              <a:t> в </a:t>
            </a:r>
            <a:r>
              <a:rPr lang="sl-SI" sz="5600" dirty="0" err="1">
                <a:latin typeface="Times New Roman" panose="02020603050405020304" pitchFamily="18" charset="0"/>
                <a:cs typeface="Times New Roman" panose="02020603050405020304" pitchFamily="18" charset="0"/>
              </a:rPr>
              <a:t>ладошках</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солнце</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подарю</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прошепчешь</a:t>
            </a:r>
            <a:r>
              <a:rPr lang="sl-SI" sz="5600" dirty="0">
                <a:latin typeface="Times New Roman" panose="02020603050405020304" pitchFamily="18" charset="0"/>
                <a:cs typeface="Times New Roman" panose="02020603050405020304" pitchFamily="18" charset="0"/>
              </a:rPr>
              <a:t> «I love </a:t>
            </a:r>
            <a:r>
              <a:rPr lang="sl-SI" sz="5600" dirty="0" err="1">
                <a:latin typeface="Times New Roman" panose="02020603050405020304" pitchFamily="18" charset="0"/>
                <a:cs typeface="Times New Roman" panose="02020603050405020304" pitchFamily="18" charset="0"/>
              </a:rPr>
              <a:t>you</a:t>
            </a:r>
            <a:r>
              <a:rPr lang="sl-SI" sz="5600" dirty="0">
                <a:latin typeface="Times New Roman" panose="02020603050405020304" pitchFamily="18" charset="0"/>
                <a:cs typeface="Times New Roman" panose="02020603050405020304" pitchFamily="18" charset="0"/>
              </a:rPr>
              <a:t>»</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Каждый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день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смогу</a:t>
            </a:r>
            <a:r>
              <a:rPr lang="sl-SI" sz="5600" dirty="0">
                <a:latin typeface="Times New Roman" panose="02020603050405020304" pitchFamily="18" charset="0"/>
                <a:cs typeface="Times New Roman" panose="02020603050405020304" pitchFamily="18" charset="0"/>
              </a:rPr>
              <a:t> с </a:t>
            </a:r>
            <a:r>
              <a:rPr lang="sl-SI" sz="5600" dirty="0" err="1">
                <a:latin typeface="Times New Roman" panose="02020603050405020304" pitchFamily="18" charset="0"/>
                <a:cs typeface="Times New Roman" panose="02020603050405020304" pitchFamily="18" charset="0"/>
              </a:rPr>
              <a:t>тобою</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рядом</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быть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позволишь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на</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руках</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себя</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носить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err="1">
                <a:latin typeface="Times New Roman" panose="02020603050405020304" pitchFamily="18" charset="0"/>
                <a:cs typeface="Times New Roman" panose="02020603050405020304" pitchFamily="18" charset="0"/>
              </a:rPr>
              <a:t>Ты</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позволишь</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обнимать</a:t>
            </a:r>
            <a:r>
              <a:rPr lang="sl-SI" sz="5600" dirty="0">
                <a:latin typeface="Times New Roman" panose="02020603050405020304" pitchFamily="18" charset="0"/>
                <a:cs typeface="Times New Roman" panose="02020603050405020304" pitchFamily="18" charset="0"/>
              </a:rPr>
              <a:t> и </a:t>
            </a:r>
            <a:r>
              <a:rPr lang="sl-SI" sz="5600" dirty="0" err="1">
                <a:latin typeface="Times New Roman" panose="02020603050405020304" pitchFamily="18" charset="0"/>
                <a:cs typeface="Times New Roman" panose="02020603050405020304" pitchFamily="18" charset="0"/>
              </a:rPr>
              <a:t>целовать</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sl-SI" sz="5600" dirty="0">
                <a:latin typeface="Times New Roman" panose="02020603050405020304" pitchFamily="18" charset="0"/>
                <a:cs typeface="Times New Roman" panose="02020603050405020304" pitchFamily="18" charset="0"/>
              </a:rPr>
              <a:t>И </a:t>
            </a:r>
            <a:r>
              <a:rPr lang="sl-SI" sz="5600" dirty="0" err="1">
                <a:latin typeface="Times New Roman" panose="02020603050405020304" pitchFamily="18" charset="0"/>
                <a:cs typeface="Times New Roman" panose="02020603050405020304" pitchFamily="18" charset="0"/>
              </a:rPr>
              <a:t>любимой</a:t>
            </a:r>
            <a:r>
              <a:rPr lang="sl-SI" sz="5600" dirty="0">
                <a:latin typeface="Times New Roman" panose="02020603050405020304" pitchFamily="18" charset="0"/>
                <a:cs typeface="Times New Roman" panose="02020603050405020304" pitchFamily="18" charset="0"/>
              </a:rPr>
              <a:t> </a:t>
            </a:r>
            <a:r>
              <a:rPr lang="sl-SI" sz="5600" dirty="0" err="1">
                <a:latin typeface="Times New Roman" panose="02020603050405020304" pitchFamily="18" charset="0"/>
                <a:cs typeface="Times New Roman" panose="02020603050405020304" pitchFamily="18" charset="0"/>
              </a:rPr>
              <a:t>называть</a:t>
            </a:r>
            <a:r>
              <a:rPr lang="ru-RU" sz="5600" dirty="0">
                <a:latin typeface="Times New Roman" panose="02020603050405020304" pitchFamily="18" charset="0"/>
                <a:cs typeface="Times New Roman" panose="02020603050405020304" pitchFamily="18" charset="0"/>
              </a:rPr>
              <a:t>.</a:t>
            </a:r>
            <a:r>
              <a:rPr lang="sl-SI" sz="5600" dirty="0">
                <a:latin typeface="Times New Roman" panose="02020603050405020304" pitchFamily="18" charset="0"/>
                <a:cs typeface="Times New Roman" panose="02020603050405020304" pitchFamily="18" charset="0"/>
              </a:rPr>
              <a:t/>
            </a:r>
            <a:br>
              <a:rPr lang="sl-SI" sz="5600" dirty="0">
                <a:latin typeface="Times New Roman" panose="02020603050405020304" pitchFamily="18" charset="0"/>
                <a:cs typeface="Times New Roman" panose="02020603050405020304" pitchFamily="18" charset="0"/>
              </a:rPr>
            </a:br>
            <a:r>
              <a:rPr lang="ru-RU" sz="5600" dirty="0">
                <a:latin typeface="Times New Roman" panose="02020603050405020304" pitchFamily="18" charset="0"/>
                <a:cs typeface="Times New Roman" panose="02020603050405020304" pitchFamily="18" charset="0"/>
              </a:rPr>
              <a:t>Каникулы....</a:t>
            </a:r>
            <a:endParaRPr lang="sl-SI" sz="5600" dirty="0">
              <a:latin typeface="Times New Roman" panose="02020603050405020304" pitchFamily="18" charset="0"/>
              <a:cs typeface="Times New Roman" panose="02020603050405020304" pitchFamily="18" charset="0"/>
            </a:endParaRPr>
          </a:p>
          <a:p>
            <a:pPr marL="0" indent="0">
              <a:buNone/>
            </a:pPr>
            <a:r>
              <a:rPr lang="ru-RU" sz="5600" dirty="0">
                <a:latin typeface="Times New Roman" panose="02020603050405020304" pitchFamily="18" charset="0"/>
                <a:cs typeface="Times New Roman" panose="02020603050405020304" pitchFamily="18" charset="0"/>
              </a:rPr>
              <a:t> </a:t>
            </a:r>
            <a:endParaRPr lang="sl-SI" sz="5600" dirty="0">
              <a:latin typeface="Times New Roman" panose="02020603050405020304" pitchFamily="18" charset="0"/>
              <a:cs typeface="Times New Roman" panose="02020603050405020304" pitchFamily="18" charset="0"/>
            </a:endParaRPr>
          </a:p>
          <a:p>
            <a:pPr marL="0" indent="0">
              <a:buNone/>
            </a:pPr>
            <a:r>
              <a:rPr lang="ru-RU" b="1" dirty="0"/>
              <a:t> </a:t>
            </a:r>
            <a:endParaRPr lang="sl-SI" dirty="0"/>
          </a:p>
          <a:p>
            <a:pPr marL="0" indent="0">
              <a:buNone/>
            </a:pPr>
            <a:endParaRPr lang="sl-SI" sz="1400" dirty="0">
              <a:latin typeface="Times New Roman" panose="02020603050405020304" pitchFamily="18" charset="0"/>
              <a:cs typeface="Times New Roman" panose="02020603050405020304" pitchFamily="18" charset="0"/>
            </a:endParaRPr>
          </a:p>
          <a:p>
            <a:pPr marL="0" indent="0">
              <a:buNone/>
            </a:pPr>
            <a:endParaRPr lang="sl-SI" dirty="0"/>
          </a:p>
        </p:txBody>
      </p:sp>
      <p:pic>
        <p:nvPicPr>
          <p:cNvPr id="4" name="Slika 3">
            <a:extLst>
              <a:ext uri="{FF2B5EF4-FFF2-40B4-BE49-F238E27FC236}">
                <a16:creationId xmlns:a16="http://schemas.microsoft.com/office/drawing/2014/main" id="{AC423333-1045-52B3-99F6-F047E33C1B19}"/>
              </a:ext>
            </a:extLst>
          </p:cNvPr>
          <p:cNvPicPr>
            <a:picLocks noChangeAspect="1"/>
          </p:cNvPicPr>
          <p:nvPr/>
        </p:nvPicPr>
        <p:blipFill>
          <a:blip r:embed="rId9"/>
          <a:stretch>
            <a:fillRect/>
          </a:stretch>
        </p:blipFill>
        <p:spPr>
          <a:xfrm>
            <a:off x="4905864" y="3428999"/>
            <a:ext cx="3803130" cy="2692103"/>
          </a:xfrm>
          <a:prstGeom prst="rect">
            <a:avLst/>
          </a:prstGeom>
        </p:spPr>
      </p:pic>
    </p:spTree>
    <p:extLst>
      <p:ext uri="{BB962C8B-B14F-4D97-AF65-F5344CB8AC3E}">
        <p14:creationId xmlns:p14="http://schemas.microsoft.com/office/powerpoint/2010/main" val="25075935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5CF30A-5EB5-430C-91BA-FF74A6629092}"/>
              </a:ext>
            </a:extLst>
          </p:cNvPr>
          <p:cNvSpPr>
            <a:spLocks noGrp="1"/>
          </p:cNvSpPr>
          <p:nvPr>
            <p:ph type="title"/>
          </p:nvPr>
        </p:nvSpPr>
        <p:spPr/>
        <p:txBody>
          <a:bodyPr>
            <a:normAutofit fontScale="90000"/>
          </a:bodyPr>
          <a:lstStyle/>
          <a:p>
            <a:r>
              <a:rPr lang="sl-SI" b="1" dirty="0" err="1"/>
              <a:t>Для</a:t>
            </a:r>
            <a:r>
              <a:rPr lang="sl-SI" b="1" dirty="0"/>
              <a:t> </a:t>
            </a:r>
            <a:r>
              <a:rPr lang="sl-SI" b="1" dirty="0" err="1"/>
              <a:t>встречи</a:t>
            </a:r>
            <a:r>
              <a:rPr lang="sl-SI" b="1" dirty="0"/>
              <a:t> </a:t>
            </a:r>
            <a:r>
              <a:rPr lang="sl-SI" b="1" dirty="0" err="1"/>
              <a:t>после</a:t>
            </a:r>
            <a:r>
              <a:rPr lang="sl-SI" b="1" dirty="0"/>
              <a:t> </a:t>
            </a:r>
            <a:r>
              <a:rPr lang="sl-SI" b="1" dirty="0" err="1"/>
              <a:t>каникул</a:t>
            </a:r>
            <a:r>
              <a:rPr lang="sl-SI" b="1" dirty="0"/>
              <a:t> - </a:t>
            </a:r>
            <a:r>
              <a:rPr lang="sl-SI" b="1" dirty="0" err="1"/>
              <a:t>посадим</a:t>
            </a:r>
            <a:r>
              <a:rPr lang="sl-SI" b="1" dirty="0"/>
              <a:t> </a:t>
            </a:r>
            <a:r>
              <a:rPr lang="sl-SI" b="1" dirty="0" err="1"/>
              <a:t>дерево</a:t>
            </a:r>
            <a:r>
              <a:rPr lang="sl-SI" b="1" dirty="0" smtClean="0"/>
              <a:t>! </a:t>
            </a:r>
            <a:r>
              <a:rPr lang="sl-SI" sz="3100" b="1" dirty="0" smtClean="0"/>
              <a:t>(Valerija Lah Peternel)</a:t>
            </a:r>
            <a:r>
              <a:rPr lang="sl-SI" dirty="0"/>
              <a:t/>
            </a:r>
            <a:br>
              <a:rPr lang="sl-SI" dirty="0"/>
            </a:br>
            <a:endParaRPr lang="sl-SI" dirty="0"/>
          </a:p>
        </p:txBody>
      </p:sp>
      <p:sp>
        <p:nvSpPr>
          <p:cNvPr id="3" name="Označba mesta vsebine 2">
            <a:extLst>
              <a:ext uri="{FF2B5EF4-FFF2-40B4-BE49-F238E27FC236}">
                <a16:creationId xmlns:a16="http://schemas.microsoft.com/office/drawing/2014/main" id="{D0265453-0DF8-49EB-8E8C-3DB3C401215C}"/>
              </a:ext>
            </a:extLst>
          </p:cNvPr>
          <p:cNvSpPr>
            <a:spLocks noGrp="1"/>
          </p:cNvSpPr>
          <p:nvPr>
            <p:ph idx="1"/>
          </p:nvPr>
        </p:nvSpPr>
        <p:spPr/>
        <p:txBody>
          <a:bodyPr>
            <a:normAutofit fontScale="92500"/>
          </a:bodyPr>
          <a:lstStyle/>
          <a:p>
            <a:pPr marL="0" indent="0">
              <a:buNone/>
            </a:pPr>
            <a:r>
              <a:rPr lang="sl-SI" b="1" dirty="0"/>
              <a:t> </a:t>
            </a:r>
          </a:p>
          <a:p>
            <a:pPr marL="0" indent="0">
              <a:buNone/>
            </a:pPr>
            <a:r>
              <a:rPr lang="sl-SI" b="1" dirty="0"/>
              <a:t>tvorjenje, sprejemanje, </a:t>
            </a:r>
            <a:r>
              <a:rPr lang="sl-SI" b="1" u="sng" dirty="0"/>
              <a:t>posredovanje</a:t>
            </a:r>
            <a:endParaRPr lang="sl-SI" dirty="0"/>
          </a:p>
          <a:p>
            <a:pPr marL="0" indent="0">
              <a:buNone/>
            </a:pPr>
            <a:endParaRPr lang="sl-SI" dirty="0"/>
          </a:p>
          <a:p>
            <a:pPr marL="0" indent="0">
              <a:buNone/>
            </a:pPr>
            <a:endParaRPr lang="sl-SI" sz="2400" dirty="0"/>
          </a:p>
          <a:p>
            <a:pPr marL="0" indent="0">
              <a:buNone/>
            </a:pPr>
            <a:endParaRPr lang="sl-SI" sz="2400" dirty="0"/>
          </a:p>
          <a:p>
            <a:pPr marL="0" indent="0">
              <a:buNone/>
            </a:pPr>
            <a:r>
              <a:rPr lang="sl-SI" sz="2400" dirty="0"/>
              <a:t>V šolskem okolju učitelj spodbuja dijake, da po svojih najboljših močeh in dobronamerno posredujejo med jeziki in različnimi kulturami, s čimer krepijo tudi zmožnost razumevanja in prevzemanje perspektive drugega. Informacije o drugih morajo posredovati </a:t>
            </a:r>
            <a:r>
              <a:rPr lang="sl-SI" sz="2400" i="1" dirty="0"/>
              <a:t>upoštevajoč načelo vljudnosti in z ustrezno empatijo do drugačnosti</a:t>
            </a:r>
            <a:r>
              <a:rPr lang="sl-SI" sz="2400" dirty="0"/>
              <a:t>. (UN, str. 65)</a:t>
            </a:r>
          </a:p>
          <a:p>
            <a:endParaRPr lang="sl-SI" dirty="0"/>
          </a:p>
        </p:txBody>
      </p:sp>
      <p:pic>
        <p:nvPicPr>
          <p:cNvPr id="5" name="Slika 4">
            <a:extLst>
              <a:ext uri="{FF2B5EF4-FFF2-40B4-BE49-F238E27FC236}">
                <a16:creationId xmlns:a16="http://schemas.microsoft.com/office/drawing/2014/main" id="{F52D34B1-E224-4472-AB01-80F803A48E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436204" y="1223128"/>
            <a:ext cx="2781693" cy="2781693"/>
          </a:xfrm>
          <a:prstGeom prst="rect">
            <a:avLst/>
          </a:prstGeom>
        </p:spPr>
      </p:pic>
      <p:sp>
        <p:nvSpPr>
          <p:cNvPr id="6" name="Označba mesta noge 5">
            <a:extLst>
              <a:ext uri="{FF2B5EF4-FFF2-40B4-BE49-F238E27FC236}">
                <a16:creationId xmlns:a16="http://schemas.microsoft.com/office/drawing/2014/main" id="{200B4900-0F7F-414F-84E0-7B783D0B565B}"/>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1239235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7738B5-DEA3-4A42-9989-CAEEC6361315}"/>
              </a:ext>
            </a:extLst>
          </p:cNvPr>
          <p:cNvSpPr>
            <a:spLocks noGrp="1"/>
          </p:cNvSpPr>
          <p:nvPr>
            <p:ph type="title"/>
          </p:nvPr>
        </p:nvSpPr>
        <p:spPr/>
        <p:txBody>
          <a:bodyPr/>
          <a:lstStyle/>
          <a:p>
            <a:r>
              <a:rPr lang="sl-SI" b="1" dirty="0" err="1"/>
              <a:t>Поэзия</a:t>
            </a:r>
            <a:r>
              <a:rPr lang="sl-SI" b="1" dirty="0"/>
              <a:t> </a:t>
            </a:r>
            <a:r>
              <a:rPr lang="sl-SI" b="1" dirty="0" err="1"/>
              <a:t>на</a:t>
            </a:r>
            <a:r>
              <a:rPr lang="sl-SI" b="1" dirty="0"/>
              <a:t> </a:t>
            </a:r>
            <a:r>
              <a:rPr lang="sl-SI" b="1" dirty="0" err="1"/>
              <a:t>уроках</a:t>
            </a:r>
            <a:r>
              <a:rPr lang="sl-SI" b="1" dirty="0"/>
              <a:t> </a:t>
            </a:r>
            <a:r>
              <a:rPr lang="sl-SI" b="1" dirty="0" err="1"/>
              <a:t>русского</a:t>
            </a:r>
            <a:endParaRPr lang="sl-SI" dirty="0"/>
          </a:p>
        </p:txBody>
      </p:sp>
      <p:sp>
        <p:nvSpPr>
          <p:cNvPr id="3" name="Označba mesta vsebine 2">
            <a:extLst>
              <a:ext uri="{FF2B5EF4-FFF2-40B4-BE49-F238E27FC236}">
                <a16:creationId xmlns:a16="http://schemas.microsoft.com/office/drawing/2014/main" id="{66179FCC-BDEF-4DB4-BE2F-4244E9E1B117}"/>
              </a:ext>
            </a:extLst>
          </p:cNvPr>
          <p:cNvSpPr>
            <a:spLocks noGrp="1"/>
          </p:cNvSpPr>
          <p:nvPr>
            <p:ph idx="1"/>
          </p:nvPr>
        </p:nvSpPr>
        <p:spPr/>
        <p:txBody>
          <a:bodyPr>
            <a:normAutofit fontScale="70000" lnSpcReduction="20000"/>
          </a:bodyPr>
          <a:lstStyle/>
          <a:p>
            <a:pPr marL="0" indent="0">
              <a:buNone/>
            </a:pPr>
            <a:r>
              <a:rPr lang="sl-SI" b="1" dirty="0"/>
              <a:t> </a:t>
            </a:r>
            <a:endParaRPr lang="sl-SI" dirty="0"/>
          </a:p>
          <a:p>
            <a:pPr marL="0" indent="0">
              <a:buNone/>
            </a:pPr>
            <a:r>
              <a:rPr lang="sl-SI" b="1" dirty="0"/>
              <a:t>tvorjenje – pisno izražanje, </a:t>
            </a:r>
          </a:p>
          <a:p>
            <a:pPr marL="0" indent="0">
              <a:buNone/>
            </a:pPr>
            <a:endParaRPr lang="sl-SI" b="1" dirty="0"/>
          </a:p>
          <a:p>
            <a:pPr marL="0" indent="0">
              <a:buNone/>
            </a:pPr>
            <a:r>
              <a:rPr lang="sl-SI" b="1" dirty="0"/>
              <a:t>skupna cilja:</a:t>
            </a:r>
          </a:p>
          <a:p>
            <a:pPr marL="0" indent="0">
              <a:buNone/>
            </a:pPr>
            <a:r>
              <a:rPr lang="sl-SI" b="1" u="sng" dirty="0"/>
              <a:t>jezik, državljanstvo, kultura in umetnost</a:t>
            </a:r>
            <a:r>
              <a:rPr lang="sl-SI" b="1" dirty="0"/>
              <a:t> ter </a:t>
            </a:r>
          </a:p>
          <a:p>
            <a:pPr marL="0" indent="0">
              <a:buNone/>
            </a:pPr>
            <a:r>
              <a:rPr lang="sl-SI" b="1" u="sng" dirty="0"/>
              <a:t>zdravje in dobrobit </a:t>
            </a:r>
          </a:p>
          <a:p>
            <a:pPr marL="0" indent="0">
              <a:buNone/>
            </a:pPr>
            <a:endParaRPr lang="sl-SI" dirty="0"/>
          </a:p>
          <a:p>
            <a:pPr marL="0" lvl="0" indent="0">
              <a:buNone/>
            </a:pPr>
            <a:r>
              <a:rPr lang="sl-SI" b="1" dirty="0" err="1"/>
              <a:t>Почему</a:t>
            </a:r>
            <a:r>
              <a:rPr lang="sl-SI" b="1" dirty="0"/>
              <a:t> (в </a:t>
            </a:r>
            <a:r>
              <a:rPr lang="sl-SI" b="1" dirty="0" err="1"/>
              <a:t>школе</a:t>
            </a:r>
            <a:r>
              <a:rPr lang="sl-SI" b="1" dirty="0"/>
              <a:t>) </a:t>
            </a:r>
            <a:r>
              <a:rPr lang="sl-SI" b="1" dirty="0" err="1"/>
              <a:t>писать</a:t>
            </a:r>
            <a:r>
              <a:rPr lang="sl-SI" b="1" dirty="0"/>
              <a:t> </a:t>
            </a:r>
            <a:r>
              <a:rPr lang="sl-SI" b="1" dirty="0" err="1"/>
              <a:t>поэзию</a:t>
            </a:r>
            <a:r>
              <a:rPr lang="sl-SI" b="1" dirty="0"/>
              <a:t>?</a:t>
            </a:r>
          </a:p>
          <a:p>
            <a:pPr marL="0" lvl="0" indent="0">
              <a:buNone/>
            </a:pPr>
            <a:r>
              <a:rPr lang="sl-SI" dirty="0"/>
              <a:t>O: se izraža v različnih besedilnih vrstah. Njegovo ustvarjanje je </a:t>
            </a:r>
            <a:r>
              <a:rPr lang="sl-SI" i="1" dirty="0"/>
              <a:t>podkrepljeno z domišljijo in osebnim doživljanjem</a:t>
            </a:r>
            <a:r>
              <a:rPr lang="sl-SI" dirty="0"/>
              <a:t>. Pri tem posreduje vsakdanje informacije, opisuje svoja interesna področja, piše zanimive zgodbe in opisuje doživetja. Vrste besedil so lahko dnevniški zapisi, kratke izmišljene zgodbe ali pesmi. Besedila so razumljiva in dobro strukturirana; </a:t>
            </a:r>
            <a:r>
              <a:rPr lang="sl-SI" b="1" dirty="0"/>
              <a:t>(Ustvarjalno pisanje) (UN, str. 40)</a:t>
            </a:r>
            <a:endParaRPr lang="sl-SI" dirty="0"/>
          </a:p>
          <a:p>
            <a:endParaRPr lang="sl-SI" b="1" dirty="0"/>
          </a:p>
        </p:txBody>
      </p:sp>
      <p:pic>
        <p:nvPicPr>
          <p:cNvPr id="5" name="Slika 4">
            <a:extLst>
              <a:ext uri="{FF2B5EF4-FFF2-40B4-BE49-F238E27FC236}">
                <a16:creationId xmlns:a16="http://schemas.microsoft.com/office/drawing/2014/main" id="{0639B28D-DD78-4568-8A3A-C1A2D57824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86882" y="1783641"/>
            <a:ext cx="2890982" cy="2168237"/>
          </a:xfrm>
          <a:prstGeom prst="rect">
            <a:avLst/>
          </a:prstGeom>
        </p:spPr>
      </p:pic>
      <p:sp>
        <p:nvSpPr>
          <p:cNvPr id="6" name="Označba mesta noge 5">
            <a:extLst>
              <a:ext uri="{FF2B5EF4-FFF2-40B4-BE49-F238E27FC236}">
                <a16:creationId xmlns:a16="http://schemas.microsoft.com/office/drawing/2014/main" id="{8654A8A2-4D71-45B2-B137-AA0A199171EC}"/>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988041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7DA2E5A-1568-457C-A82C-3168C678CC4A}"/>
              </a:ext>
            </a:extLst>
          </p:cNvPr>
          <p:cNvSpPr>
            <a:spLocks noGrp="1"/>
          </p:cNvSpPr>
          <p:nvPr>
            <p:ph idx="1"/>
          </p:nvPr>
        </p:nvSpPr>
        <p:spPr/>
        <p:txBody>
          <a:bodyPr/>
          <a:lstStyle/>
          <a:p>
            <a:pPr lvl="0"/>
            <a:r>
              <a:rPr lang="sl-SI" b="1" dirty="0" err="1"/>
              <a:t>Правила</a:t>
            </a:r>
            <a:r>
              <a:rPr lang="sl-SI" b="1" dirty="0"/>
              <a:t> - </a:t>
            </a:r>
            <a:r>
              <a:rPr lang="sl-SI" b="1" dirty="0" err="1"/>
              <a:t>да</a:t>
            </a:r>
            <a:r>
              <a:rPr lang="sl-SI" b="1" dirty="0"/>
              <a:t> </a:t>
            </a:r>
            <a:r>
              <a:rPr lang="sl-SI" b="1" dirty="0" err="1"/>
              <a:t>или</a:t>
            </a:r>
            <a:r>
              <a:rPr lang="sl-SI" b="1" dirty="0"/>
              <a:t> </a:t>
            </a:r>
            <a:r>
              <a:rPr lang="sl-SI" b="1" dirty="0" err="1"/>
              <a:t>нет</a:t>
            </a:r>
            <a:r>
              <a:rPr lang="sl-SI" b="1" dirty="0"/>
              <a:t>?</a:t>
            </a:r>
            <a:endParaRPr lang="sl-SI" dirty="0"/>
          </a:p>
          <a:p>
            <a:pPr lvl="0"/>
            <a:r>
              <a:rPr lang="sl-SI" b="1" dirty="0" err="1"/>
              <a:t>Что</a:t>
            </a:r>
            <a:r>
              <a:rPr lang="sl-SI" b="1" dirty="0"/>
              <a:t> </a:t>
            </a:r>
            <a:r>
              <a:rPr lang="sl-SI" b="1" dirty="0" err="1"/>
              <a:t>делать</a:t>
            </a:r>
            <a:r>
              <a:rPr lang="sl-SI" b="1" dirty="0"/>
              <a:t> </a:t>
            </a:r>
            <a:r>
              <a:rPr lang="sl-SI" b="1" dirty="0" err="1"/>
              <a:t>со</a:t>
            </a:r>
            <a:r>
              <a:rPr lang="sl-SI" b="1" dirty="0"/>
              <a:t> </a:t>
            </a:r>
            <a:r>
              <a:rPr lang="sl-SI" b="1" dirty="0" err="1"/>
              <a:t>всеми</a:t>
            </a:r>
            <a:r>
              <a:rPr lang="sl-SI" b="1" dirty="0"/>
              <a:t> </a:t>
            </a:r>
            <a:r>
              <a:rPr lang="sl-SI" b="1" dirty="0" err="1"/>
              <a:t>этими</a:t>
            </a:r>
            <a:r>
              <a:rPr lang="sl-SI" b="1" dirty="0"/>
              <a:t> </a:t>
            </a:r>
            <a:r>
              <a:rPr lang="sl-SI" b="1" dirty="0" err="1"/>
              <a:t>стихами</a:t>
            </a:r>
            <a:r>
              <a:rPr lang="sl-SI" b="1" dirty="0"/>
              <a:t>? </a:t>
            </a:r>
          </a:p>
          <a:p>
            <a:pPr lvl="0"/>
            <a:endParaRPr lang="sl-SI" dirty="0"/>
          </a:p>
          <a:p>
            <a:endParaRPr lang="sl-SI" dirty="0"/>
          </a:p>
        </p:txBody>
      </p:sp>
      <p:pic>
        <p:nvPicPr>
          <p:cNvPr id="5" name="Slika 4">
            <a:extLst>
              <a:ext uri="{FF2B5EF4-FFF2-40B4-BE49-F238E27FC236}">
                <a16:creationId xmlns:a16="http://schemas.microsoft.com/office/drawing/2014/main" id="{D83ABC8C-A470-4850-AC19-121BAA2747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82034" y="2950590"/>
            <a:ext cx="4890387" cy="3672021"/>
          </a:xfrm>
          <a:prstGeom prst="rect">
            <a:avLst/>
          </a:prstGeom>
        </p:spPr>
      </p:pic>
      <p:sp>
        <p:nvSpPr>
          <p:cNvPr id="6" name="Označba mesta noge 5">
            <a:extLst>
              <a:ext uri="{FF2B5EF4-FFF2-40B4-BE49-F238E27FC236}">
                <a16:creationId xmlns:a16="http://schemas.microsoft.com/office/drawing/2014/main" id="{5A73935B-6E2E-4F78-9A4D-62489156B081}"/>
              </a:ext>
            </a:extLst>
          </p:cNvPr>
          <p:cNvSpPr>
            <a:spLocks noGrp="1"/>
          </p:cNvSpPr>
          <p:nvPr>
            <p:ph type="ftr" sz="quarter" idx="11"/>
          </p:nvPr>
        </p:nvSpPr>
        <p:spPr/>
        <p:txBody>
          <a:bodyPr/>
          <a:lstStyle/>
          <a:p>
            <a:endParaRPr lang="sl-SI" dirty="0"/>
          </a:p>
        </p:txBody>
      </p:sp>
    </p:spTree>
    <p:extLst>
      <p:ext uri="{BB962C8B-B14F-4D97-AF65-F5344CB8AC3E}">
        <p14:creationId xmlns:p14="http://schemas.microsoft.com/office/powerpoint/2010/main" val="3662042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526BE9-54B2-4615-9702-FB39072259BF}"/>
              </a:ext>
            </a:extLst>
          </p:cNvPr>
          <p:cNvSpPr>
            <a:spLocks noGrp="1"/>
          </p:cNvSpPr>
          <p:nvPr>
            <p:ph type="title"/>
          </p:nvPr>
        </p:nvSpPr>
        <p:spPr/>
        <p:txBody>
          <a:bodyPr>
            <a:normAutofit fontScale="90000"/>
          </a:bodyPr>
          <a:lstStyle/>
          <a:p>
            <a:r>
              <a:rPr lang="sl-SI" b="1" dirty="0"/>
              <a:t>1. (</a:t>
            </a:r>
            <a:r>
              <a:rPr lang="sl-SI" b="1" dirty="0" err="1"/>
              <a:t>Газетная</a:t>
            </a:r>
            <a:r>
              <a:rPr lang="sl-SI" b="1" dirty="0"/>
              <a:t>) </a:t>
            </a:r>
            <a:r>
              <a:rPr lang="sl-SI" b="1" dirty="0" err="1"/>
              <a:t>зачёркнутая</a:t>
            </a:r>
            <a:r>
              <a:rPr lang="sl-SI" b="1" dirty="0"/>
              <a:t> </a:t>
            </a:r>
            <a:r>
              <a:rPr lang="sl-SI" b="1" dirty="0" err="1"/>
              <a:t>поэзия</a:t>
            </a:r>
            <a:r>
              <a:rPr lang="sl-SI" b="1" dirty="0"/>
              <a:t> /</a:t>
            </a:r>
            <a:r>
              <a:rPr lang="sl-SI" b="1" dirty="0" err="1"/>
              <a:t>стихи</a:t>
            </a:r>
            <a:r>
              <a:rPr lang="sl-SI" b="1" dirty="0"/>
              <a:t> </a:t>
            </a:r>
            <a:r>
              <a:rPr lang="sl-SI" b="1" dirty="0" err="1"/>
              <a:t>из</a:t>
            </a:r>
            <a:r>
              <a:rPr lang="sl-SI" b="1" dirty="0"/>
              <a:t> </a:t>
            </a:r>
            <a:r>
              <a:rPr lang="sl-SI" b="1" dirty="0" err="1"/>
              <a:t>чёрного</a:t>
            </a:r>
            <a:r>
              <a:rPr lang="sl-SI" b="1" dirty="0"/>
              <a:t> </a:t>
            </a:r>
            <a:r>
              <a:rPr lang="sl-SI" b="1" dirty="0" err="1"/>
              <a:t>маркера</a:t>
            </a:r>
            <a:r>
              <a:rPr lang="sl-SI" dirty="0"/>
              <a:t> </a:t>
            </a:r>
            <a:br>
              <a:rPr lang="sl-SI" dirty="0"/>
            </a:br>
            <a:endParaRPr lang="sl-SI" dirty="0"/>
          </a:p>
        </p:txBody>
      </p:sp>
      <p:pic>
        <p:nvPicPr>
          <p:cNvPr id="4" name="Označba mesta vsebine 3">
            <a:extLst>
              <a:ext uri="{FF2B5EF4-FFF2-40B4-BE49-F238E27FC236}">
                <a16:creationId xmlns:a16="http://schemas.microsoft.com/office/drawing/2014/main" id="{231432D6-DF09-4058-A9E8-A193415B0767}"/>
              </a:ext>
            </a:extLst>
          </p:cNvPr>
          <p:cNvPicPr>
            <a:picLocks noGrp="1" noChangeAspect="1"/>
          </p:cNvPicPr>
          <p:nvPr>
            <p:ph idx="1"/>
          </p:nvPr>
        </p:nvPicPr>
        <p:blipFill>
          <a:blip r:embed="rId2"/>
          <a:stretch>
            <a:fillRect/>
          </a:stretch>
        </p:blipFill>
        <p:spPr>
          <a:xfrm>
            <a:off x="838200" y="2056589"/>
            <a:ext cx="10515600" cy="3889409"/>
          </a:xfrm>
          <a:prstGeom prst="rect">
            <a:avLst/>
          </a:prstGeom>
        </p:spPr>
      </p:pic>
      <p:sp>
        <p:nvSpPr>
          <p:cNvPr id="5" name="Označba mesta noge 4">
            <a:extLst>
              <a:ext uri="{FF2B5EF4-FFF2-40B4-BE49-F238E27FC236}">
                <a16:creationId xmlns:a16="http://schemas.microsoft.com/office/drawing/2014/main" id="{F8BBD4A1-3F9A-44D1-8F20-CC71AC2F604E}"/>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3620239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76767F-87F7-4913-8BFE-EB6EA6F34322}"/>
              </a:ext>
            </a:extLst>
          </p:cNvPr>
          <p:cNvSpPr>
            <a:spLocks noGrp="1"/>
          </p:cNvSpPr>
          <p:nvPr>
            <p:ph type="title"/>
          </p:nvPr>
        </p:nvSpPr>
        <p:spPr/>
        <p:txBody>
          <a:bodyPr/>
          <a:lstStyle/>
          <a:p>
            <a:r>
              <a:rPr lang="sl-SI" b="1" dirty="0" smtClean="0"/>
              <a:t>2. </a:t>
            </a:r>
            <a:r>
              <a:rPr lang="sl-SI" b="1" dirty="0" err="1" smtClean="0"/>
              <a:t>Поэзия</a:t>
            </a:r>
            <a:r>
              <a:rPr lang="sl-SI" b="1" dirty="0" smtClean="0"/>
              <a:t> </a:t>
            </a:r>
            <a:r>
              <a:rPr lang="sl-SI" b="1" dirty="0" err="1"/>
              <a:t>предлогов</a:t>
            </a:r>
            <a:r>
              <a:rPr lang="sl-SI" b="1" dirty="0"/>
              <a:t>.</a:t>
            </a:r>
            <a:r>
              <a:rPr lang="sl-SI" dirty="0"/>
              <a:t/>
            </a:r>
            <a:br>
              <a:rPr lang="sl-SI" dirty="0"/>
            </a:br>
            <a:endParaRPr lang="sl-SI" dirty="0"/>
          </a:p>
        </p:txBody>
      </p:sp>
      <p:pic>
        <p:nvPicPr>
          <p:cNvPr id="4" name="Označba mesta vsebine 3">
            <a:extLst>
              <a:ext uri="{FF2B5EF4-FFF2-40B4-BE49-F238E27FC236}">
                <a16:creationId xmlns:a16="http://schemas.microsoft.com/office/drawing/2014/main" id="{03BFBDE0-965F-489E-9BD7-7D8914AB7FA4}"/>
              </a:ext>
            </a:extLst>
          </p:cNvPr>
          <p:cNvPicPr>
            <a:picLocks noGrp="1" noChangeAspect="1"/>
          </p:cNvPicPr>
          <p:nvPr>
            <p:ph idx="1"/>
          </p:nvPr>
        </p:nvPicPr>
        <p:blipFill>
          <a:blip r:embed="rId2"/>
          <a:stretch>
            <a:fillRect/>
          </a:stretch>
        </p:blipFill>
        <p:spPr>
          <a:xfrm>
            <a:off x="934186" y="1476137"/>
            <a:ext cx="5014738" cy="3322106"/>
          </a:xfrm>
          <a:prstGeom prst="rect">
            <a:avLst/>
          </a:prstGeom>
        </p:spPr>
      </p:pic>
      <p:sp>
        <p:nvSpPr>
          <p:cNvPr id="5" name="PoljeZBesedilom 4">
            <a:extLst>
              <a:ext uri="{FF2B5EF4-FFF2-40B4-BE49-F238E27FC236}">
                <a16:creationId xmlns:a16="http://schemas.microsoft.com/office/drawing/2014/main" id="{280D8942-5692-4570-80D4-F4E2512EAF1C}"/>
              </a:ext>
            </a:extLst>
          </p:cNvPr>
          <p:cNvSpPr txBox="1"/>
          <p:nvPr/>
        </p:nvSpPr>
        <p:spPr>
          <a:xfrm>
            <a:off x="934186" y="4746607"/>
            <a:ext cx="6249039" cy="923330"/>
          </a:xfrm>
          <a:prstGeom prst="rect">
            <a:avLst/>
          </a:prstGeom>
          <a:noFill/>
        </p:spPr>
        <p:txBody>
          <a:bodyPr wrap="square" rtlCol="0">
            <a:spAutoFit/>
          </a:bodyPr>
          <a:lstStyle/>
          <a:p>
            <a:r>
              <a:rPr lang="ru-RU" dirty="0"/>
              <a:t>в ванной, в гостиной, в коридоре, на полу, на потолке, на лестнице, на улице, в доме</a:t>
            </a:r>
            <a:r>
              <a:rPr lang="sl-SI" dirty="0"/>
              <a:t> …</a:t>
            </a:r>
            <a:endParaRPr lang="ru-RU" dirty="0"/>
          </a:p>
          <a:p>
            <a:r>
              <a:rPr lang="ru-RU" dirty="0"/>
              <a:t>под креслом, под дверью, над девушкой и собакой</a:t>
            </a:r>
            <a:r>
              <a:rPr lang="sl-SI" dirty="0"/>
              <a:t> …</a:t>
            </a:r>
          </a:p>
        </p:txBody>
      </p:sp>
      <p:sp>
        <p:nvSpPr>
          <p:cNvPr id="10" name="PoljeZBesedilom 9">
            <a:extLst>
              <a:ext uri="{FF2B5EF4-FFF2-40B4-BE49-F238E27FC236}">
                <a16:creationId xmlns:a16="http://schemas.microsoft.com/office/drawing/2014/main" id="{2713111A-6A0B-4DCE-B42B-9A09DD92E8FA}"/>
              </a:ext>
            </a:extLst>
          </p:cNvPr>
          <p:cNvSpPr txBox="1"/>
          <p:nvPr/>
        </p:nvSpPr>
        <p:spPr>
          <a:xfrm>
            <a:off x="7183225" y="865108"/>
            <a:ext cx="4430598" cy="5632311"/>
          </a:xfrm>
          <a:prstGeom prst="rect">
            <a:avLst/>
          </a:prstGeom>
          <a:noFill/>
        </p:spPr>
        <p:txBody>
          <a:bodyPr wrap="square" rtlCol="0">
            <a:spAutoFit/>
          </a:bodyPr>
          <a:lstStyle/>
          <a:p>
            <a:r>
              <a:rPr lang="ru-RU" dirty="0"/>
              <a:t>Вода везде.  </a:t>
            </a:r>
          </a:p>
          <a:p>
            <a:r>
              <a:rPr lang="ru-RU" dirty="0"/>
              <a:t>Она в ванне и в ванной комнате,  </a:t>
            </a:r>
          </a:p>
          <a:p>
            <a:r>
              <a:rPr lang="ru-RU" dirty="0"/>
              <a:t>и на полу,  </a:t>
            </a:r>
          </a:p>
          <a:p>
            <a:r>
              <a:rPr lang="ru-RU" dirty="0"/>
              <a:t>она течёт вниз  </a:t>
            </a:r>
          </a:p>
          <a:p>
            <a:r>
              <a:rPr lang="ru-RU" dirty="0"/>
              <a:t>по  </a:t>
            </a:r>
          </a:p>
          <a:p>
            <a:r>
              <a:rPr lang="ru-RU" dirty="0"/>
              <a:t>   лес-  </a:t>
            </a:r>
          </a:p>
          <a:p>
            <a:r>
              <a:rPr lang="ru-RU" dirty="0"/>
              <a:t>       -тни-  </a:t>
            </a:r>
          </a:p>
          <a:p>
            <a:r>
              <a:rPr lang="ru-RU" dirty="0"/>
              <a:t>            -це.  </a:t>
            </a:r>
          </a:p>
          <a:p>
            <a:endParaRPr lang="ru-RU" dirty="0"/>
          </a:p>
          <a:p>
            <a:r>
              <a:rPr lang="ru-RU" dirty="0"/>
              <a:t>Вода в спальне и в гостиной,  </a:t>
            </a:r>
          </a:p>
          <a:p>
            <a:r>
              <a:rPr lang="ru-RU" dirty="0"/>
              <a:t>вода под дверью  </a:t>
            </a:r>
          </a:p>
          <a:p>
            <a:r>
              <a:rPr lang="ru-RU" dirty="0"/>
              <a:t>течёт на улицу.  </a:t>
            </a:r>
          </a:p>
          <a:p>
            <a:endParaRPr lang="ru-RU" dirty="0"/>
          </a:p>
          <a:p>
            <a:r>
              <a:rPr lang="ru-RU" dirty="0"/>
              <a:t>Вода под креслом и над креслом.  </a:t>
            </a:r>
          </a:p>
          <a:p>
            <a:r>
              <a:rPr lang="ru-RU" dirty="0"/>
              <a:t>Вода везде — в доме и на улице.  </a:t>
            </a:r>
          </a:p>
          <a:p>
            <a:endParaRPr lang="ru-RU" dirty="0"/>
          </a:p>
          <a:p>
            <a:r>
              <a:rPr lang="ru-RU" dirty="0"/>
              <a:t>Когда мой брат принимает ванну,  </a:t>
            </a:r>
          </a:p>
          <a:p>
            <a:r>
              <a:rPr lang="ru-RU" dirty="0"/>
              <a:t>вода везде…  </a:t>
            </a:r>
          </a:p>
          <a:p>
            <a:r>
              <a:rPr lang="ru-RU" dirty="0"/>
              <a:t>            везде…  </a:t>
            </a:r>
          </a:p>
          <a:p>
            <a:r>
              <a:rPr lang="ru-RU" dirty="0"/>
              <a:t>                везде! </a:t>
            </a:r>
            <a:r>
              <a:rPr lang="sl-SI" dirty="0"/>
              <a:t>                                (vzorec)</a:t>
            </a:r>
          </a:p>
        </p:txBody>
      </p:sp>
      <p:sp>
        <p:nvSpPr>
          <p:cNvPr id="11" name="PoljeZBesedilom 10">
            <a:extLst>
              <a:ext uri="{FF2B5EF4-FFF2-40B4-BE49-F238E27FC236}">
                <a16:creationId xmlns:a16="http://schemas.microsoft.com/office/drawing/2014/main" id="{E498B942-9AA2-420F-B697-E7C1E804C8C3}"/>
              </a:ext>
            </a:extLst>
          </p:cNvPr>
          <p:cNvSpPr txBox="1"/>
          <p:nvPr/>
        </p:nvSpPr>
        <p:spPr>
          <a:xfrm>
            <a:off x="1630837" y="5841007"/>
            <a:ext cx="5316718" cy="369332"/>
          </a:xfrm>
          <a:prstGeom prst="rect">
            <a:avLst/>
          </a:prstGeom>
          <a:noFill/>
        </p:spPr>
        <p:txBody>
          <a:bodyPr wrap="square" rtlCol="0">
            <a:spAutoFit/>
          </a:bodyPr>
          <a:lstStyle/>
          <a:p>
            <a:r>
              <a:rPr lang="ru-RU" b="1" dirty="0"/>
              <a:t>шум, музыка, солнце, воздух, мои друзья</a:t>
            </a:r>
            <a:r>
              <a:rPr lang="sl-SI" b="1" dirty="0"/>
              <a:t> …</a:t>
            </a:r>
            <a:r>
              <a:rPr lang="ru-RU" b="1" dirty="0"/>
              <a:t> </a:t>
            </a:r>
            <a:endParaRPr lang="sl-SI" b="1" dirty="0"/>
          </a:p>
        </p:txBody>
      </p:sp>
      <p:sp>
        <p:nvSpPr>
          <p:cNvPr id="12" name="Označba mesta noge 11">
            <a:extLst>
              <a:ext uri="{FF2B5EF4-FFF2-40B4-BE49-F238E27FC236}">
                <a16:creationId xmlns:a16="http://schemas.microsoft.com/office/drawing/2014/main" id="{2CBF4AB7-47A7-47E7-BAAB-DE72D583D497}"/>
              </a:ext>
            </a:extLst>
          </p:cNvPr>
          <p:cNvSpPr>
            <a:spLocks noGrp="1"/>
          </p:cNvSpPr>
          <p:nvPr>
            <p:ph type="ftr" sz="quarter" idx="11"/>
          </p:nvPr>
        </p:nvSpPr>
        <p:spPr/>
        <p:txBody>
          <a:bodyPr/>
          <a:lstStyle/>
          <a:p>
            <a:endParaRPr lang="sl-SI" dirty="0"/>
          </a:p>
        </p:txBody>
      </p:sp>
    </p:spTree>
    <p:extLst>
      <p:ext uri="{BB962C8B-B14F-4D97-AF65-F5344CB8AC3E}">
        <p14:creationId xmlns:p14="http://schemas.microsoft.com/office/powerpoint/2010/main" val="3373040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51E214-08D4-44AA-B7B8-0B6431F4451F}"/>
              </a:ext>
            </a:extLst>
          </p:cNvPr>
          <p:cNvSpPr>
            <a:spLocks noGrp="1"/>
          </p:cNvSpPr>
          <p:nvPr>
            <p:ph type="title"/>
          </p:nvPr>
        </p:nvSpPr>
        <p:spPr/>
        <p:txBody>
          <a:bodyPr/>
          <a:lstStyle/>
          <a:p>
            <a:r>
              <a:rPr lang="sl-SI" b="1" dirty="0"/>
              <a:t>3. Я </a:t>
            </a:r>
            <a:r>
              <a:rPr lang="sl-SI" b="1" dirty="0" err="1"/>
              <a:t>могу</a:t>
            </a:r>
            <a:r>
              <a:rPr lang="sl-SI" b="1" dirty="0"/>
              <a:t> / Я </a:t>
            </a:r>
            <a:r>
              <a:rPr lang="sl-SI" b="1" dirty="0" err="1"/>
              <a:t>не</a:t>
            </a:r>
            <a:r>
              <a:rPr lang="sl-SI" b="1" dirty="0"/>
              <a:t> </a:t>
            </a:r>
            <a:r>
              <a:rPr lang="sl-SI" b="1" dirty="0" err="1"/>
              <a:t>могу</a:t>
            </a:r>
            <a:r>
              <a:rPr lang="sl-SI" b="1" dirty="0"/>
              <a:t>  </a:t>
            </a:r>
            <a:r>
              <a:rPr lang="sl-SI" dirty="0"/>
              <a:t/>
            </a:r>
            <a:br>
              <a:rPr lang="sl-SI" dirty="0"/>
            </a:br>
            <a:endParaRPr lang="sl-SI" dirty="0"/>
          </a:p>
        </p:txBody>
      </p:sp>
      <p:sp>
        <p:nvSpPr>
          <p:cNvPr id="3" name="Označba mesta vsebine 2">
            <a:extLst>
              <a:ext uri="{FF2B5EF4-FFF2-40B4-BE49-F238E27FC236}">
                <a16:creationId xmlns:a16="http://schemas.microsoft.com/office/drawing/2014/main" id="{1CBC1B2D-DA60-4D72-BD49-BF1B8B155E06}"/>
              </a:ext>
            </a:extLst>
          </p:cNvPr>
          <p:cNvSpPr>
            <a:spLocks noGrp="1"/>
          </p:cNvSpPr>
          <p:nvPr>
            <p:ph idx="1"/>
          </p:nvPr>
        </p:nvSpPr>
        <p:spPr/>
        <p:txBody>
          <a:bodyPr/>
          <a:lstStyle/>
          <a:p>
            <a:r>
              <a:rPr lang="ru-RU" dirty="0"/>
              <a:t>Я хочу / Я не хочу ...</a:t>
            </a:r>
          </a:p>
          <a:p>
            <a:r>
              <a:rPr lang="ru-RU" dirty="0"/>
              <a:t>Я умею /Я не умею ...</a:t>
            </a:r>
          </a:p>
          <a:p>
            <a:r>
              <a:rPr lang="ru-RU" dirty="0"/>
              <a:t>Я знаю / Я не знаю ...</a:t>
            </a:r>
            <a:endParaRPr lang="sl-SI" dirty="0"/>
          </a:p>
          <a:p>
            <a:endParaRPr lang="sl-SI" dirty="0"/>
          </a:p>
        </p:txBody>
      </p:sp>
      <p:sp>
        <p:nvSpPr>
          <p:cNvPr id="4" name="PoljeZBesedilom 3">
            <a:extLst>
              <a:ext uri="{FF2B5EF4-FFF2-40B4-BE49-F238E27FC236}">
                <a16:creationId xmlns:a16="http://schemas.microsoft.com/office/drawing/2014/main" id="{D1D50395-18B5-43EA-A9DD-A2FA3A851EE7}"/>
              </a:ext>
            </a:extLst>
          </p:cNvPr>
          <p:cNvSpPr txBox="1"/>
          <p:nvPr/>
        </p:nvSpPr>
        <p:spPr>
          <a:xfrm>
            <a:off x="5788058" y="1621410"/>
            <a:ext cx="5203596" cy="3139321"/>
          </a:xfrm>
          <a:prstGeom prst="rect">
            <a:avLst/>
          </a:prstGeom>
          <a:noFill/>
        </p:spPr>
        <p:txBody>
          <a:bodyPr wrap="square" rtlCol="0">
            <a:spAutoFit/>
          </a:bodyPr>
          <a:lstStyle/>
          <a:p>
            <a:r>
              <a:rPr lang="ru-RU" dirty="0"/>
              <a:t>Моя семья и я </a:t>
            </a:r>
            <a:endParaRPr lang="sl-SI" dirty="0"/>
          </a:p>
          <a:p>
            <a:endParaRPr lang="sl-SI" dirty="0"/>
          </a:p>
          <a:p>
            <a:r>
              <a:rPr lang="ru-RU" dirty="0"/>
              <a:t>Мой папа знает, что я ленивая. </a:t>
            </a:r>
            <a:endParaRPr lang="sl-SI" dirty="0"/>
          </a:p>
          <a:p>
            <a:r>
              <a:rPr lang="ru-RU" dirty="0"/>
              <a:t>Моя мама знает, что я не люблю есть рыбу. </a:t>
            </a:r>
            <a:endParaRPr lang="sl-SI" dirty="0"/>
          </a:p>
          <a:p>
            <a:r>
              <a:rPr lang="ru-RU" dirty="0"/>
              <a:t>Один брат знает только моё имя, </a:t>
            </a:r>
            <a:endParaRPr lang="sl-SI" dirty="0"/>
          </a:p>
          <a:p>
            <a:r>
              <a:rPr lang="ru-RU" dirty="0"/>
              <a:t>а другой - сколько мне лет. </a:t>
            </a:r>
            <a:endParaRPr lang="sl-SI" dirty="0"/>
          </a:p>
          <a:p>
            <a:r>
              <a:rPr lang="ru-RU" dirty="0"/>
              <a:t>Мой дедушка знает, что мне нужны деньги. </a:t>
            </a:r>
            <a:endParaRPr lang="sl-SI" dirty="0"/>
          </a:p>
          <a:p>
            <a:r>
              <a:rPr lang="ru-RU" dirty="0"/>
              <a:t>Моя бабушка знает, какой цвет мне нравится. </a:t>
            </a:r>
            <a:endParaRPr lang="sl-SI" dirty="0"/>
          </a:p>
          <a:p>
            <a:endParaRPr lang="sl-SI" dirty="0"/>
          </a:p>
          <a:p>
            <a:r>
              <a:rPr lang="ru-RU" dirty="0"/>
              <a:t>Моя сестра знает, что я люблю Макса. Она знает меня лучше всех.</a:t>
            </a:r>
            <a:endParaRPr lang="sl-SI" dirty="0"/>
          </a:p>
        </p:txBody>
      </p:sp>
      <p:sp>
        <p:nvSpPr>
          <p:cNvPr id="5" name="Označba mesta noge 4">
            <a:extLst>
              <a:ext uri="{FF2B5EF4-FFF2-40B4-BE49-F238E27FC236}">
                <a16:creationId xmlns:a16="http://schemas.microsoft.com/office/drawing/2014/main" id="{723052C4-0E93-4F3F-B06C-6362B792D3C7}"/>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1671141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E983E6-5519-48E6-8C9E-34C744C8B90D}"/>
              </a:ext>
            </a:extLst>
          </p:cNvPr>
          <p:cNvSpPr>
            <a:spLocks noGrp="1"/>
          </p:cNvSpPr>
          <p:nvPr>
            <p:ph type="title"/>
          </p:nvPr>
        </p:nvSpPr>
        <p:spPr/>
        <p:txBody>
          <a:bodyPr>
            <a:normAutofit fontScale="90000"/>
          </a:bodyPr>
          <a:lstStyle/>
          <a:p>
            <a:r>
              <a:rPr lang="sl-SI" b="1" dirty="0"/>
              <a:t>4. </a:t>
            </a:r>
            <a:r>
              <a:rPr lang="sl-SI" b="1" dirty="0" err="1"/>
              <a:t>Десять</a:t>
            </a:r>
            <a:r>
              <a:rPr lang="sl-SI" b="1" dirty="0"/>
              <a:t> (9, 8 …) </a:t>
            </a:r>
            <a:r>
              <a:rPr lang="sl-SI" b="1" dirty="0" err="1"/>
              <a:t>заповедей</a:t>
            </a:r>
            <a:r>
              <a:rPr lang="sl-SI" b="1" dirty="0"/>
              <a:t> / </a:t>
            </a:r>
            <a:r>
              <a:rPr lang="sl-SI" b="1" dirty="0" err="1"/>
              <a:t>Правила</a:t>
            </a:r>
            <a:r>
              <a:rPr lang="sl-SI" b="1" dirty="0"/>
              <a:t> </a:t>
            </a:r>
            <a:r>
              <a:rPr lang="sl-SI" b="1" dirty="0" err="1"/>
              <a:t>нашего</a:t>
            </a:r>
            <a:r>
              <a:rPr lang="sl-SI" b="1" dirty="0"/>
              <a:t> </a:t>
            </a:r>
            <a:r>
              <a:rPr lang="sl-SI" b="1" dirty="0" err="1"/>
              <a:t>общества</a:t>
            </a:r>
            <a:r>
              <a:rPr lang="sl-SI" dirty="0"/>
              <a:t/>
            </a:r>
            <a:br>
              <a:rPr lang="sl-SI" dirty="0"/>
            </a:br>
            <a:endParaRPr lang="sl-SI" dirty="0"/>
          </a:p>
        </p:txBody>
      </p:sp>
      <p:pic>
        <p:nvPicPr>
          <p:cNvPr id="5" name="Označba mesta vsebine 4">
            <a:extLst>
              <a:ext uri="{FF2B5EF4-FFF2-40B4-BE49-F238E27FC236}">
                <a16:creationId xmlns:a16="http://schemas.microsoft.com/office/drawing/2014/main" id="{768B93E4-E9AA-4BC5-82A5-E69221AA4D3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7" name="Slika 6">
            <a:extLst>
              <a:ext uri="{FF2B5EF4-FFF2-40B4-BE49-F238E27FC236}">
                <a16:creationId xmlns:a16="http://schemas.microsoft.com/office/drawing/2014/main" id="{BBD12289-DA25-411C-B9B3-66958C9F81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747987" y="1382082"/>
            <a:ext cx="4604994" cy="3453746"/>
          </a:xfrm>
          <a:prstGeom prst="rect">
            <a:avLst/>
          </a:prstGeom>
        </p:spPr>
      </p:pic>
      <p:pic>
        <p:nvPicPr>
          <p:cNvPr id="9" name="Slika 8">
            <a:extLst>
              <a:ext uri="{FF2B5EF4-FFF2-40B4-BE49-F238E27FC236}">
                <a16:creationId xmlns:a16="http://schemas.microsoft.com/office/drawing/2014/main" id="{2AD21CEB-F010-4A52-B14A-A518905034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338" y="1491791"/>
            <a:ext cx="4766821" cy="3575116"/>
          </a:xfrm>
          <a:prstGeom prst="rect">
            <a:avLst/>
          </a:prstGeom>
        </p:spPr>
      </p:pic>
      <p:pic>
        <p:nvPicPr>
          <p:cNvPr id="11" name="Slika 10">
            <a:extLst>
              <a:ext uri="{FF2B5EF4-FFF2-40B4-BE49-F238E27FC236}">
                <a16:creationId xmlns:a16="http://schemas.microsoft.com/office/drawing/2014/main" id="{49C4D6B0-8B9F-4C4B-B838-0674A47AA5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60296" y="4527222"/>
            <a:ext cx="3107703" cy="2330777"/>
          </a:xfrm>
          <a:prstGeom prst="rect">
            <a:avLst/>
          </a:prstGeom>
        </p:spPr>
      </p:pic>
      <p:sp>
        <p:nvSpPr>
          <p:cNvPr id="12" name="PoljeZBesedilom 11">
            <a:extLst>
              <a:ext uri="{FF2B5EF4-FFF2-40B4-BE49-F238E27FC236}">
                <a16:creationId xmlns:a16="http://schemas.microsoft.com/office/drawing/2014/main" id="{B291B116-BD3A-4D83-8305-BE17987C1460}"/>
              </a:ext>
            </a:extLst>
          </p:cNvPr>
          <p:cNvSpPr txBox="1"/>
          <p:nvPr/>
        </p:nvSpPr>
        <p:spPr>
          <a:xfrm>
            <a:off x="575035" y="5250730"/>
            <a:ext cx="3264693" cy="1477328"/>
          </a:xfrm>
          <a:prstGeom prst="rect">
            <a:avLst/>
          </a:prstGeom>
          <a:noFill/>
        </p:spPr>
        <p:txBody>
          <a:bodyPr wrap="square" rtlCol="0">
            <a:spAutoFit/>
          </a:bodyPr>
          <a:lstStyle/>
          <a:p>
            <a:pPr marL="285750" indent="-285750">
              <a:buFont typeface="Arial" panose="020B0604020202020204" pitchFamily="34" charset="0"/>
              <a:buChar char="•"/>
            </a:pPr>
            <a:r>
              <a:rPr lang="az-Cyrl-AZ" dirty="0"/>
              <a:t>императив</a:t>
            </a:r>
            <a:r>
              <a:rPr lang="sl-SI" dirty="0"/>
              <a:t>:</a:t>
            </a:r>
          </a:p>
          <a:p>
            <a:r>
              <a:rPr lang="sl-SI" dirty="0" err="1"/>
              <a:t>Как</a:t>
            </a:r>
            <a:r>
              <a:rPr lang="sl-SI" dirty="0"/>
              <a:t> </a:t>
            </a:r>
            <a:r>
              <a:rPr lang="sl-SI" dirty="0" err="1"/>
              <a:t>стать</a:t>
            </a:r>
            <a:r>
              <a:rPr lang="sl-SI" dirty="0"/>
              <a:t> </a:t>
            </a:r>
            <a:r>
              <a:rPr lang="sl-SI" dirty="0" err="1"/>
              <a:t>взрослым</a:t>
            </a:r>
            <a:r>
              <a:rPr lang="sl-SI" dirty="0"/>
              <a:t>?</a:t>
            </a:r>
          </a:p>
          <a:p>
            <a:r>
              <a:rPr lang="sl-SI" dirty="0" err="1"/>
              <a:t>Как</a:t>
            </a:r>
            <a:r>
              <a:rPr lang="sl-SI" dirty="0"/>
              <a:t> </a:t>
            </a:r>
            <a:r>
              <a:rPr lang="sl-SI" dirty="0" err="1"/>
              <a:t>не</a:t>
            </a:r>
            <a:r>
              <a:rPr lang="sl-SI" dirty="0"/>
              <a:t> </a:t>
            </a:r>
            <a:r>
              <a:rPr lang="sl-SI" dirty="0" err="1"/>
              <a:t>потерять</a:t>
            </a:r>
            <a:r>
              <a:rPr lang="sl-SI" dirty="0"/>
              <a:t> </a:t>
            </a:r>
            <a:r>
              <a:rPr lang="sl-SI" dirty="0" err="1"/>
              <a:t>друга</a:t>
            </a:r>
            <a:r>
              <a:rPr lang="sl-SI" dirty="0"/>
              <a:t>? …</a:t>
            </a:r>
          </a:p>
          <a:p>
            <a:pPr marL="285750" indent="-285750">
              <a:buFont typeface="Arial" panose="020B0604020202020204" pitchFamily="34" charset="0"/>
              <a:buChar char="•"/>
            </a:pPr>
            <a:endParaRPr lang="az-Cyrl-AZ" dirty="0"/>
          </a:p>
          <a:p>
            <a:pPr marL="285750" indent="-285750">
              <a:buFont typeface="Arial" panose="020B0604020202020204" pitchFamily="34" charset="0"/>
              <a:buChar char="•"/>
            </a:pPr>
            <a:r>
              <a:rPr lang="az-Cyrl-AZ" dirty="0"/>
              <a:t>можно/надо/нельзя</a:t>
            </a:r>
            <a:endParaRPr lang="sl-SI" dirty="0"/>
          </a:p>
        </p:txBody>
      </p:sp>
      <p:sp>
        <p:nvSpPr>
          <p:cNvPr id="13" name="Označba mesta noge 12">
            <a:extLst>
              <a:ext uri="{FF2B5EF4-FFF2-40B4-BE49-F238E27FC236}">
                <a16:creationId xmlns:a16="http://schemas.microsoft.com/office/drawing/2014/main" id="{9E8A74F8-FB63-43BF-8BFC-4CF08872F2A7}"/>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848339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55073" y="765752"/>
            <a:ext cx="10515600" cy="4351338"/>
          </a:xfrm>
        </p:spPr>
        <p:txBody>
          <a:bodyPr>
            <a:normAutofit fontScale="77500" lnSpcReduction="20000"/>
          </a:bodyPr>
          <a:lstStyle/>
          <a:p>
            <a:pPr marL="0" indent="0">
              <a:buNone/>
            </a:pPr>
            <a:r>
              <a:rPr lang="ru-RU" b="1" dirty="0"/>
              <a:t>Как стать взрослым?</a:t>
            </a:r>
            <a:r>
              <a:rPr lang="sl-SI" b="1" dirty="0"/>
              <a:t> (</a:t>
            </a:r>
            <a:r>
              <a:rPr lang="sl-SI" b="1" dirty="0" err="1"/>
              <a:t>Десять</a:t>
            </a:r>
            <a:r>
              <a:rPr lang="sl-SI" b="1" dirty="0"/>
              <a:t> </a:t>
            </a:r>
            <a:r>
              <a:rPr lang="sl-SI" b="1" dirty="0" err="1"/>
              <a:t>заповедей</a:t>
            </a:r>
            <a:r>
              <a:rPr lang="sl-SI" b="1" dirty="0"/>
              <a:t>) </a:t>
            </a:r>
            <a:endParaRPr lang="ru-RU" dirty="0"/>
          </a:p>
          <a:p>
            <a:pPr marL="0" indent="0">
              <a:buNone/>
            </a:pPr>
            <a:r>
              <a:rPr lang="ru-RU" dirty="0"/>
              <a:t>Слушай сердце, </a:t>
            </a:r>
          </a:p>
          <a:p>
            <a:pPr marL="0" indent="0">
              <a:buNone/>
            </a:pPr>
            <a:r>
              <a:rPr lang="ru-RU" dirty="0"/>
              <a:t>учись терпеть, </a:t>
            </a:r>
          </a:p>
          <a:p>
            <a:pPr marL="0" indent="0">
              <a:buNone/>
            </a:pPr>
            <a:r>
              <a:rPr lang="ru-RU" dirty="0"/>
              <a:t>не ленись (только во время отпуска)</a:t>
            </a:r>
            <a:r>
              <a:rPr lang="sl-SI" dirty="0"/>
              <a:t>.</a:t>
            </a:r>
            <a:endParaRPr lang="ru-RU" dirty="0"/>
          </a:p>
          <a:p>
            <a:pPr marL="0" indent="0">
              <a:buNone/>
            </a:pPr>
            <a:r>
              <a:rPr lang="ru-RU" dirty="0"/>
              <a:t>Будь реалистом.</a:t>
            </a:r>
          </a:p>
          <a:p>
            <a:pPr marL="0" indent="0">
              <a:buNone/>
            </a:pPr>
            <a:r>
              <a:rPr lang="ru-RU" dirty="0"/>
              <a:t>Кури, если хочешь, а лучше нет.</a:t>
            </a:r>
          </a:p>
          <a:p>
            <a:pPr marL="0" indent="0">
              <a:buNone/>
            </a:pPr>
            <a:r>
              <a:rPr lang="ru-RU" dirty="0"/>
              <a:t>Пей хорошее вино, но только с друзьями.</a:t>
            </a:r>
          </a:p>
          <a:p>
            <a:pPr marL="0" indent="0">
              <a:buNone/>
            </a:pPr>
            <a:r>
              <a:rPr lang="ru-RU" dirty="0"/>
              <a:t>Готовь и ешь дома, с семьёй.</a:t>
            </a:r>
          </a:p>
          <a:p>
            <a:pPr marL="0" indent="0">
              <a:buNone/>
            </a:pPr>
            <a:r>
              <a:rPr lang="ru-RU" dirty="0"/>
              <a:t>Смейся часто.</a:t>
            </a:r>
          </a:p>
          <a:p>
            <a:pPr marL="0" indent="0">
              <a:buNone/>
            </a:pPr>
            <a:r>
              <a:rPr lang="ru-RU" dirty="0"/>
              <a:t>Не забудь друзей из средней школы.</a:t>
            </a:r>
            <a:endParaRPr lang="sl-SI" dirty="0"/>
          </a:p>
          <a:p>
            <a:pPr marL="0" indent="0">
              <a:buNone/>
            </a:pPr>
            <a:r>
              <a:rPr lang="ru-RU" dirty="0"/>
              <a:t>Всегда знай меру</a:t>
            </a:r>
            <a:r>
              <a:rPr lang="ru-RU" dirty="0" smtClean="0"/>
              <a:t>.</a:t>
            </a:r>
            <a:r>
              <a:rPr lang="sl-SI" dirty="0" smtClean="0"/>
              <a:t>    </a:t>
            </a:r>
            <a:r>
              <a:rPr lang="sl-SI" dirty="0"/>
              <a:t>(dijaki 4. letnika, zapisano po spominu)</a:t>
            </a:r>
            <a:endParaRPr lang="ru-RU" dirty="0"/>
          </a:p>
          <a:p>
            <a:endParaRPr lang="sl-SI" dirty="0"/>
          </a:p>
        </p:txBody>
      </p:sp>
    </p:spTree>
    <p:extLst>
      <p:ext uri="{BB962C8B-B14F-4D97-AF65-F5344CB8AC3E}">
        <p14:creationId xmlns:p14="http://schemas.microsoft.com/office/powerpoint/2010/main" val="374177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E4B0-23F1-369D-B403-462278EAF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D1BF0-8B1F-B000-0150-C76050DD66BE}"/>
              </a:ext>
            </a:extLst>
          </p:cNvPr>
          <p:cNvSpPr>
            <a:spLocks noGrp="1"/>
          </p:cNvSpPr>
          <p:nvPr>
            <p:ph type="title"/>
          </p:nvPr>
        </p:nvSpPr>
        <p:spPr>
          <a:xfrm>
            <a:off x="333069" y="500062"/>
            <a:ext cx="3645310" cy="1325563"/>
          </a:xfrm>
        </p:spPr>
        <p:txBody>
          <a:bodyPr>
            <a:noAutofit/>
          </a:bodyPr>
          <a:lstStyle/>
          <a:p>
            <a:r>
              <a:rPr lang="sl-SI" sz="3200" b="1" dirty="0" smtClean="0">
                <a:solidFill>
                  <a:srgbClr val="002060"/>
                </a:solidFill>
                <a:latin typeface="Calibri" panose="020F0502020204030204" pitchFamily="34" charset="0"/>
                <a:cs typeface="Calibri" panose="020F0502020204030204" pitchFamily="34" charset="0"/>
              </a:rPr>
              <a:t>Sodelujoči v </a:t>
            </a:r>
            <a:br>
              <a:rPr lang="sl-SI" sz="3200" b="1" dirty="0" smtClean="0">
                <a:solidFill>
                  <a:srgbClr val="002060"/>
                </a:solidFill>
                <a:latin typeface="Calibri" panose="020F0502020204030204" pitchFamily="34" charset="0"/>
                <a:cs typeface="Calibri" panose="020F0502020204030204" pitchFamily="34" charset="0"/>
              </a:rPr>
            </a:br>
            <a:r>
              <a:rPr lang="sl-SI" sz="3200" b="1" dirty="0" smtClean="0">
                <a:solidFill>
                  <a:srgbClr val="002060"/>
                </a:solidFill>
                <a:latin typeface="Calibri" panose="020F0502020204030204" pitchFamily="34" charset="0"/>
                <a:cs typeface="Calibri" panose="020F0502020204030204" pitchFamily="34" charset="0"/>
              </a:rPr>
              <a:t>kurikularni prenovi </a:t>
            </a:r>
            <a:r>
              <a:rPr lang="en-US" sz="3200" b="1" dirty="0">
                <a:solidFill>
                  <a:srgbClr val="002060"/>
                </a:solidFill>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F86F3A5-A8FB-C4AE-0609-2E44B51FA947}"/>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pic>
        <p:nvPicPr>
          <p:cNvPr id="3" name="Picture 2">
            <a:extLst>
              <a:ext uri="{FF2B5EF4-FFF2-40B4-BE49-F238E27FC236}">
                <a16:creationId xmlns:a16="http://schemas.microsoft.com/office/drawing/2014/main" id="{0FF21AE4-8DA4-3DFA-89AC-2947D28FEEA7}"/>
              </a:ext>
            </a:extLst>
          </p:cNvPr>
          <p:cNvPicPr>
            <a:picLocks noChangeAspect="1"/>
          </p:cNvPicPr>
          <p:nvPr/>
        </p:nvPicPr>
        <p:blipFill rotWithShape="1">
          <a:blip r:embed="rId3"/>
          <a:srcRect t="4382" r="8956" b="10148"/>
          <a:stretch/>
        </p:blipFill>
        <p:spPr>
          <a:xfrm>
            <a:off x="3113576" y="0"/>
            <a:ext cx="8672198" cy="6176963"/>
          </a:xfrm>
          <a:prstGeom prst="rect">
            <a:avLst/>
          </a:prstGeom>
        </p:spPr>
      </p:pic>
      <p:sp>
        <p:nvSpPr>
          <p:cNvPr id="5" name="PoljeZBesedilom 4"/>
          <p:cNvSpPr txBox="1"/>
          <p:nvPr/>
        </p:nvSpPr>
        <p:spPr>
          <a:xfrm>
            <a:off x="0" y="5231191"/>
            <a:ext cx="3332222" cy="945772"/>
          </a:xfrm>
          <a:prstGeom prst="rect">
            <a:avLst/>
          </a:prstGeom>
          <a:noFill/>
        </p:spPr>
        <p:txBody>
          <a:bodyPr wrap="square" rtlCol="0">
            <a:spAutoFit/>
          </a:bodyPr>
          <a:lstStyle/>
          <a:p>
            <a:pPr>
              <a:lnSpc>
                <a:spcPct val="90000"/>
              </a:lnSpc>
              <a:spcBef>
                <a:spcPts val="1000"/>
              </a:spcBef>
            </a:pPr>
            <a:r>
              <a:rPr lang="sl-SI" sz="1300" dirty="0" smtClean="0">
                <a:solidFill>
                  <a:srgbClr val="002060"/>
                </a:solidFill>
                <a:latin typeface="Calibri" panose="020F0502020204030204" pitchFamily="34" charset="0"/>
                <a:cs typeface="Calibri" panose="020F0502020204030204" pitchFamily="34" charset="0"/>
              </a:rPr>
              <a:t>*Tripartitna sestava PKK: </a:t>
            </a:r>
            <a:endParaRPr lang="sl-SI" sz="1300" dirty="0">
              <a:solidFill>
                <a:srgbClr val="002060"/>
              </a:solidFill>
              <a:latin typeface="Calibri" panose="020F0502020204030204" pitchFamily="34" charset="0"/>
              <a:cs typeface="Calibri" panose="020F0502020204030204" pitchFamily="34" charset="0"/>
            </a:endParaRPr>
          </a:p>
          <a:p>
            <a:pPr>
              <a:lnSpc>
                <a:spcPct val="90000"/>
              </a:lnSpc>
              <a:spcBef>
                <a:spcPts val="1000"/>
              </a:spcBef>
            </a:pPr>
            <a:r>
              <a:rPr lang="sl-SI" sz="1300" dirty="0" smtClean="0">
                <a:solidFill>
                  <a:srgbClr val="002060"/>
                </a:solidFill>
                <a:latin typeface="Calibri" panose="020F0502020204030204" pitchFamily="34" charset="0"/>
                <a:cs typeface="Calibri" panose="020F0502020204030204" pitchFamily="34" charset="0"/>
              </a:rPr>
              <a:t>- učitelji</a:t>
            </a:r>
            <a:r>
              <a:rPr lang="sl-SI" sz="1300" dirty="0">
                <a:solidFill>
                  <a:srgbClr val="002060"/>
                </a:solidFill>
                <a:latin typeface="Calibri" panose="020F0502020204030204" pitchFamily="34" charset="0"/>
                <a:cs typeface="Calibri" panose="020F0502020204030204" pitchFamily="34" charset="0"/>
              </a:rPr>
              <a:t>/-</a:t>
            </a:r>
            <a:r>
              <a:rPr lang="sl-SI" sz="1300" dirty="0" smtClean="0">
                <a:solidFill>
                  <a:srgbClr val="002060"/>
                </a:solidFill>
                <a:latin typeface="Calibri" panose="020F0502020204030204" pitchFamily="34" charset="0"/>
                <a:cs typeface="Calibri" panose="020F0502020204030204" pitchFamily="34" charset="0"/>
              </a:rPr>
              <a:t>ce,</a:t>
            </a:r>
            <a:br>
              <a:rPr lang="sl-SI" sz="1300" dirty="0" smtClean="0">
                <a:solidFill>
                  <a:srgbClr val="002060"/>
                </a:solidFill>
                <a:latin typeface="Calibri" panose="020F0502020204030204" pitchFamily="34" charset="0"/>
                <a:cs typeface="Calibri" panose="020F0502020204030204" pitchFamily="34" charset="0"/>
              </a:rPr>
            </a:br>
            <a:r>
              <a:rPr lang="sl-SI" sz="1300" dirty="0" smtClean="0">
                <a:solidFill>
                  <a:srgbClr val="002060"/>
                </a:solidFill>
                <a:latin typeface="Calibri" panose="020F0502020204030204" pitchFamily="34" charset="0"/>
                <a:cs typeface="Calibri" panose="020F0502020204030204" pitchFamily="34" charset="0"/>
              </a:rPr>
              <a:t>- fakultetniki</a:t>
            </a:r>
            <a:r>
              <a:rPr lang="sl-SI" sz="1300" dirty="0">
                <a:solidFill>
                  <a:srgbClr val="002060"/>
                </a:solidFill>
                <a:latin typeface="Calibri" panose="020F0502020204030204" pitchFamily="34" charset="0"/>
                <a:cs typeface="Calibri" panose="020F0502020204030204" pitchFamily="34" charset="0"/>
              </a:rPr>
              <a:t>/-ce in </a:t>
            </a:r>
            <a:r>
              <a:rPr lang="sl-SI" sz="1300" dirty="0" smtClean="0">
                <a:solidFill>
                  <a:srgbClr val="002060"/>
                </a:solidFill>
                <a:latin typeface="Calibri" panose="020F0502020204030204" pitchFamily="34" charset="0"/>
                <a:cs typeface="Calibri" panose="020F0502020204030204" pitchFamily="34" charset="0"/>
              </a:rPr>
              <a:t/>
            </a:r>
            <a:br>
              <a:rPr lang="sl-SI" sz="1300" dirty="0" smtClean="0">
                <a:solidFill>
                  <a:srgbClr val="002060"/>
                </a:solidFill>
                <a:latin typeface="Calibri" panose="020F0502020204030204" pitchFamily="34" charset="0"/>
                <a:cs typeface="Calibri" panose="020F0502020204030204" pitchFamily="34" charset="0"/>
              </a:rPr>
            </a:br>
            <a:r>
              <a:rPr lang="sl-SI" sz="1300" dirty="0" smtClean="0">
                <a:solidFill>
                  <a:srgbClr val="002060"/>
                </a:solidFill>
                <a:latin typeface="Calibri" panose="020F0502020204030204" pitchFamily="34" charset="0"/>
                <a:cs typeface="Calibri" panose="020F0502020204030204" pitchFamily="34" charset="0"/>
              </a:rPr>
              <a:t>- svetovalke</a:t>
            </a:r>
            <a:r>
              <a:rPr lang="sl-SI" sz="1300" dirty="0">
                <a:solidFill>
                  <a:srgbClr val="002060"/>
                </a:solidFill>
                <a:latin typeface="Calibri" panose="020F0502020204030204" pitchFamily="34" charset="0"/>
                <a:cs typeface="Calibri" panose="020F0502020204030204" pitchFamily="34" charset="0"/>
              </a:rPr>
              <a:t>/-ci ZRSŠ</a:t>
            </a:r>
            <a:r>
              <a:rPr lang="sl-SI" sz="1300" dirty="0" smtClean="0"/>
              <a:t>. </a:t>
            </a:r>
          </a:p>
        </p:txBody>
      </p:sp>
    </p:spTree>
    <p:extLst>
      <p:ext uri="{BB962C8B-B14F-4D97-AF65-F5344CB8AC3E}">
        <p14:creationId xmlns:p14="http://schemas.microsoft.com/office/powerpoint/2010/main" val="1257264897"/>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4"/>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AF2888-5A8C-474A-AD8D-E5C224F62E16}"/>
              </a:ext>
            </a:extLst>
          </p:cNvPr>
          <p:cNvSpPr>
            <a:spLocks noGrp="1"/>
          </p:cNvSpPr>
          <p:nvPr>
            <p:ph type="title"/>
          </p:nvPr>
        </p:nvSpPr>
        <p:spPr/>
        <p:txBody>
          <a:bodyPr/>
          <a:lstStyle/>
          <a:p>
            <a:r>
              <a:rPr lang="sl-SI" b="1" dirty="0"/>
              <a:t>5. </a:t>
            </a:r>
            <a:r>
              <a:rPr lang="sl-SI" b="1" dirty="0" err="1"/>
              <a:t>Как</a:t>
            </a:r>
            <a:r>
              <a:rPr lang="sl-SI" b="1" dirty="0"/>
              <a:t> </a:t>
            </a:r>
            <a:r>
              <a:rPr lang="sl-SI" b="1" dirty="0" err="1"/>
              <a:t>добраться</a:t>
            </a:r>
            <a:r>
              <a:rPr lang="sl-SI" b="1" dirty="0"/>
              <a:t> </a:t>
            </a:r>
            <a:r>
              <a:rPr lang="sl-SI" b="1" dirty="0" err="1"/>
              <a:t>до</a:t>
            </a:r>
            <a:r>
              <a:rPr lang="sl-SI" b="1" dirty="0"/>
              <a:t> ...? </a:t>
            </a:r>
            <a:r>
              <a:rPr lang="sl-SI" dirty="0"/>
              <a:t/>
            </a:r>
            <a:br>
              <a:rPr lang="sl-SI" dirty="0"/>
            </a:br>
            <a:endParaRPr lang="sl-SI" dirty="0"/>
          </a:p>
        </p:txBody>
      </p:sp>
      <p:sp>
        <p:nvSpPr>
          <p:cNvPr id="3" name="Označba mesta vsebine 2">
            <a:extLst>
              <a:ext uri="{FF2B5EF4-FFF2-40B4-BE49-F238E27FC236}">
                <a16:creationId xmlns:a16="http://schemas.microsoft.com/office/drawing/2014/main" id="{7DEF15F9-570E-403A-92BE-BA418292FA80}"/>
              </a:ext>
            </a:extLst>
          </p:cNvPr>
          <p:cNvSpPr>
            <a:spLocks noGrp="1"/>
          </p:cNvSpPr>
          <p:nvPr>
            <p:ph idx="1"/>
          </p:nvPr>
        </p:nvSpPr>
        <p:spPr/>
        <p:txBody>
          <a:bodyPr/>
          <a:lstStyle/>
          <a:p>
            <a:r>
              <a:rPr lang="sl-SI" dirty="0"/>
              <a:t>… </a:t>
            </a:r>
            <a:r>
              <a:rPr lang="sl-SI" dirty="0" err="1"/>
              <a:t>до</a:t>
            </a:r>
            <a:r>
              <a:rPr lang="sl-SI" dirty="0"/>
              <a:t> </a:t>
            </a:r>
            <a:r>
              <a:rPr lang="sl-SI" dirty="0" err="1"/>
              <a:t>счастья</a:t>
            </a:r>
            <a:r>
              <a:rPr lang="sl-SI" dirty="0"/>
              <a:t>?</a:t>
            </a:r>
          </a:p>
          <a:p>
            <a:r>
              <a:rPr lang="sl-SI" dirty="0"/>
              <a:t>… </a:t>
            </a:r>
            <a:r>
              <a:rPr lang="sl-SI" dirty="0" err="1"/>
              <a:t>моего</a:t>
            </a:r>
            <a:r>
              <a:rPr lang="sl-SI" dirty="0"/>
              <a:t> </a:t>
            </a:r>
            <a:r>
              <a:rPr lang="sl-SI" dirty="0" err="1"/>
              <a:t>будущего</a:t>
            </a:r>
            <a:r>
              <a:rPr lang="sl-SI" dirty="0"/>
              <a:t>?</a:t>
            </a:r>
          </a:p>
          <a:p>
            <a:r>
              <a:rPr lang="sl-SI" dirty="0"/>
              <a:t>… </a:t>
            </a:r>
            <a:r>
              <a:rPr lang="sl-SI" dirty="0" err="1"/>
              <a:t>моего</a:t>
            </a:r>
            <a:r>
              <a:rPr lang="sl-SI" dirty="0"/>
              <a:t> </a:t>
            </a:r>
            <a:r>
              <a:rPr lang="sl-SI" dirty="0" err="1"/>
              <a:t>детства</a:t>
            </a:r>
            <a:r>
              <a:rPr lang="sl-SI" dirty="0"/>
              <a:t>? </a:t>
            </a:r>
          </a:p>
          <a:p>
            <a:r>
              <a:rPr lang="sl-SI" dirty="0"/>
              <a:t>… </a:t>
            </a:r>
            <a:r>
              <a:rPr lang="sl-SI" dirty="0" err="1"/>
              <a:t>успеха</a:t>
            </a:r>
            <a:r>
              <a:rPr lang="sl-SI" dirty="0"/>
              <a:t>?</a:t>
            </a:r>
          </a:p>
          <a:p>
            <a:r>
              <a:rPr lang="sl-SI" dirty="0"/>
              <a:t>… </a:t>
            </a:r>
            <a:r>
              <a:rPr lang="sl-SI" dirty="0" err="1"/>
              <a:t>популярности</a:t>
            </a:r>
            <a:r>
              <a:rPr lang="sl-SI" dirty="0"/>
              <a:t>? </a:t>
            </a:r>
          </a:p>
          <a:p>
            <a:r>
              <a:rPr lang="sl-SI" dirty="0"/>
              <a:t>… </a:t>
            </a:r>
            <a:r>
              <a:rPr lang="sl-SI" dirty="0" err="1"/>
              <a:t>радуги</a:t>
            </a:r>
            <a:r>
              <a:rPr lang="sl-SI" dirty="0"/>
              <a:t>?</a:t>
            </a:r>
          </a:p>
          <a:p>
            <a:r>
              <a:rPr lang="sl-SI" dirty="0"/>
              <a:t>… </a:t>
            </a:r>
            <a:r>
              <a:rPr lang="sl-SI" dirty="0" err="1"/>
              <a:t>взрослой</a:t>
            </a:r>
            <a:r>
              <a:rPr lang="sl-SI" dirty="0"/>
              <a:t> </a:t>
            </a:r>
            <a:r>
              <a:rPr lang="sl-SI" dirty="0" err="1"/>
              <a:t>жизни</a:t>
            </a:r>
            <a:r>
              <a:rPr lang="sl-SI" dirty="0"/>
              <a:t>?</a:t>
            </a:r>
          </a:p>
        </p:txBody>
      </p:sp>
      <p:sp>
        <p:nvSpPr>
          <p:cNvPr id="4" name="Označba mesta noge 3">
            <a:extLst>
              <a:ext uri="{FF2B5EF4-FFF2-40B4-BE49-F238E27FC236}">
                <a16:creationId xmlns:a16="http://schemas.microsoft.com/office/drawing/2014/main" id="{23C35FBA-C502-4D1D-AC4A-3469D25AE1ED}"/>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2400206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8C78D8E4-568E-4DC4-B90C-80819578F605}"/>
              </a:ext>
            </a:extLst>
          </p:cNvPr>
          <p:cNvSpPr/>
          <p:nvPr/>
        </p:nvSpPr>
        <p:spPr>
          <a:xfrm>
            <a:off x="3048000" y="571143"/>
            <a:ext cx="6096000" cy="5355312"/>
          </a:xfrm>
          <a:prstGeom prst="rect">
            <a:avLst/>
          </a:prstGeom>
        </p:spPr>
        <p:txBody>
          <a:bodyPr>
            <a:spAutoFit/>
          </a:bodyPr>
          <a:lstStyle/>
          <a:p>
            <a:r>
              <a:rPr lang="sl-SI" dirty="0" err="1"/>
              <a:t>Вы</a:t>
            </a:r>
            <a:r>
              <a:rPr lang="sl-SI" dirty="0"/>
              <a:t> </a:t>
            </a:r>
            <a:r>
              <a:rPr lang="sl-SI" dirty="0" err="1"/>
              <a:t>хотели</a:t>
            </a:r>
            <a:r>
              <a:rPr lang="sl-SI" dirty="0"/>
              <a:t> </a:t>
            </a:r>
            <a:r>
              <a:rPr lang="sl-SI" dirty="0" err="1"/>
              <a:t>бы</a:t>
            </a:r>
            <a:r>
              <a:rPr lang="sl-SI" dirty="0"/>
              <a:t> </a:t>
            </a:r>
            <a:r>
              <a:rPr lang="sl-SI" dirty="0" err="1"/>
              <a:t>добраться</a:t>
            </a:r>
            <a:r>
              <a:rPr lang="sl-SI" dirty="0"/>
              <a:t> </a:t>
            </a:r>
            <a:r>
              <a:rPr lang="sl-SI" dirty="0" err="1"/>
              <a:t>до</a:t>
            </a:r>
            <a:r>
              <a:rPr lang="sl-SI" dirty="0"/>
              <a:t> </a:t>
            </a:r>
            <a:r>
              <a:rPr lang="sl-SI" dirty="0" err="1"/>
              <a:t>успеха</a:t>
            </a:r>
            <a:r>
              <a:rPr lang="sl-SI" dirty="0"/>
              <a:t>?</a:t>
            </a:r>
          </a:p>
          <a:p>
            <a:r>
              <a:rPr lang="sl-SI" dirty="0" err="1"/>
              <a:t>Это</a:t>
            </a:r>
            <a:r>
              <a:rPr lang="sl-SI" dirty="0"/>
              <a:t> </a:t>
            </a:r>
            <a:r>
              <a:rPr lang="sl-SI" dirty="0" err="1"/>
              <a:t>далеко</a:t>
            </a:r>
            <a:r>
              <a:rPr lang="sl-SI" dirty="0"/>
              <a:t> и </a:t>
            </a:r>
            <a:r>
              <a:rPr lang="sl-SI" dirty="0" err="1"/>
              <a:t>автобусы</a:t>
            </a:r>
            <a:r>
              <a:rPr lang="sl-SI" dirty="0"/>
              <a:t> </a:t>
            </a:r>
            <a:r>
              <a:rPr lang="sl-SI" dirty="0" err="1"/>
              <a:t>туда</a:t>
            </a:r>
            <a:r>
              <a:rPr lang="sl-SI" dirty="0"/>
              <a:t> </a:t>
            </a:r>
            <a:r>
              <a:rPr lang="sl-SI" dirty="0" err="1"/>
              <a:t>не</a:t>
            </a:r>
            <a:r>
              <a:rPr lang="sl-SI" dirty="0"/>
              <a:t> </a:t>
            </a:r>
            <a:r>
              <a:rPr lang="sl-SI" dirty="0" err="1"/>
              <a:t>возят</a:t>
            </a:r>
            <a:r>
              <a:rPr lang="sl-SI" dirty="0"/>
              <a:t>.</a:t>
            </a:r>
          </a:p>
          <a:p>
            <a:r>
              <a:rPr lang="sl-SI" dirty="0" err="1"/>
              <a:t>Идите</a:t>
            </a:r>
            <a:r>
              <a:rPr lang="sl-SI" dirty="0"/>
              <a:t> </a:t>
            </a:r>
            <a:r>
              <a:rPr lang="sl-SI" dirty="0" err="1"/>
              <a:t>прямо</a:t>
            </a:r>
            <a:r>
              <a:rPr lang="sl-SI" dirty="0"/>
              <a:t>, </a:t>
            </a:r>
            <a:r>
              <a:rPr lang="sl-SI" dirty="0" err="1"/>
              <a:t>прямо</a:t>
            </a:r>
            <a:r>
              <a:rPr lang="sl-SI" dirty="0"/>
              <a:t>, </a:t>
            </a:r>
            <a:r>
              <a:rPr lang="sl-SI" dirty="0" err="1"/>
              <a:t>прямо</a:t>
            </a:r>
            <a:r>
              <a:rPr lang="sl-SI" dirty="0"/>
              <a:t> </a:t>
            </a:r>
          </a:p>
          <a:p>
            <a:r>
              <a:rPr lang="sl-SI" dirty="0"/>
              <a:t>и </a:t>
            </a:r>
            <a:r>
              <a:rPr lang="sl-SI" dirty="0" err="1"/>
              <a:t>ещё</a:t>
            </a:r>
            <a:r>
              <a:rPr lang="sl-SI" dirty="0"/>
              <a:t> </a:t>
            </a:r>
            <a:r>
              <a:rPr lang="sl-SI" dirty="0" err="1"/>
              <a:t>прямо</a:t>
            </a:r>
            <a:r>
              <a:rPr lang="sl-SI" dirty="0"/>
              <a:t> </a:t>
            </a:r>
            <a:r>
              <a:rPr lang="sl-SI" dirty="0" err="1"/>
              <a:t>пять</a:t>
            </a:r>
            <a:r>
              <a:rPr lang="sl-SI" dirty="0"/>
              <a:t> </a:t>
            </a:r>
            <a:r>
              <a:rPr lang="sl-SI" dirty="0" err="1"/>
              <a:t>кварталов</a:t>
            </a:r>
            <a:r>
              <a:rPr lang="sl-SI" dirty="0"/>
              <a:t>, </a:t>
            </a:r>
            <a:r>
              <a:rPr lang="sl-SI" dirty="0" err="1"/>
              <a:t>потом</a:t>
            </a:r>
            <a:r>
              <a:rPr lang="sl-SI" dirty="0"/>
              <a:t> </a:t>
            </a:r>
            <a:r>
              <a:rPr lang="sl-SI" dirty="0" err="1"/>
              <a:t>поверните</a:t>
            </a:r>
            <a:r>
              <a:rPr lang="sl-SI" dirty="0"/>
              <a:t> </a:t>
            </a:r>
            <a:r>
              <a:rPr lang="sl-SI" dirty="0" err="1"/>
              <a:t>направо</a:t>
            </a:r>
            <a:r>
              <a:rPr lang="sl-SI" dirty="0"/>
              <a:t> и </a:t>
            </a:r>
            <a:r>
              <a:rPr lang="sl-SI" dirty="0" err="1"/>
              <a:t>пройдите</a:t>
            </a:r>
            <a:r>
              <a:rPr lang="sl-SI" dirty="0"/>
              <a:t> </a:t>
            </a:r>
            <a:r>
              <a:rPr lang="sl-SI" dirty="0" err="1"/>
              <a:t>мимо</a:t>
            </a:r>
            <a:r>
              <a:rPr lang="sl-SI" dirty="0"/>
              <a:t> </a:t>
            </a:r>
            <a:r>
              <a:rPr lang="sl-SI" dirty="0" err="1"/>
              <a:t>городской</a:t>
            </a:r>
            <a:r>
              <a:rPr lang="sl-SI" dirty="0"/>
              <a:t> </a:t>
            </a:r>
            <a:r>
              <a:rPr lang="sl-SI" dirty="0" err="1"/>
              <a:t>библиотеки</a:t>
            </a:r>
            <a:r>
              <a:rPr lang="sl-SI" dirty="0"/>
              <a:t> и </a:t>
            </a:r>
            <a:r>
              <a:rPr lang="sl-SI" dirty="0" err="1"/>
              <a:t>музея</a:t>
            </a:r>
            <a:r>
              <a:rPr lang="sl-SI" dirty="0"/>
              <a:t>. </a:t>
            </a:r>
            <a:r>
              <a:rPr lang="sl-SI" dirty="0" err="1"/>
              <a:t>Остановитесь</a:t>
            </a:r>
            <a:r>
              <a:rPr lang="sl-SI" dirty="0"/>
              <a:t> </a:t>
            </a:r>
            <a:r>
              <a:rPr lang="sl-SI" dirty="0" err="1"/>
              <a:t>на</a:t>
            </a:r>
            <a:r>
              <a:rPr lang="sl-SI" dirty="0"/>
              <a:t> </a:t>
            </a:r>
            <a:r>
              <a:rPr lang="sl-SI" dirty="0" err="1"/>
              <a:t>несколько</a:t>
            </a:r>
            <a:r>
              <a:rPr lang="sl-SI" dirty="0"/>
              <a:t> </a:t>
            </a:r>
            <a:r>
              <a:rPr lang="sl-SI" dirty="0" err="1"/>
              <a:t>времени</a:t>
            </a:r>
            <a:r>
              <a:rPr lang="sl-SI" dirty="0"/>
              <a:t> и в </a:t>
            </a:r>
            <a:r>
              <a:rPr lang="sl-SI" dirty="0" err="1"/>
              <a:t>первом</a:t>
            </a:r>
            <a:r>
              <a:rPr lang="sl-SI" dirty="0"/>
              <a:t> и </a:t>
            </a:r>
            <a:r>
              <a:rPr lang="sl-SI" dirty="0" err="1"/>
              <a:t>во</a:t>
            </a:r>
            <a:r>
              <a:rPr lang="sl-SI" dirty="0"/>
              <a:t> </a:t>
            </a:r>
            <a:r>
              <a:rPr lang="sl-SI" dirty="0" err="1"/>
              <a:t>втором</a:t>
            </a:r>
            <a:r>
              <a:rPr lang="sl-SI" dirty="0"/>
              <a:t>. </a:t>
            </a:r>
            <a:r>
              <a:rPr lang="sl-SI" dirty="0" err="1"/>
              <a:t>Книги</a:t>
            </a:r>
            <a:r>
              <a:rPr lang="sl-SI" dirty="0"/>
              <a:t> и </a:t>
            </a:r>
            <a:r>
              <a:rPr lang="sl-SI" dirty="0" err="1"/>
              <a:t>прошлое</a:t>
            </a:r>
            <a:r>
              <a:rPr lang="sl-SI" dirty="0"/>
              <a:t> </a:t>
            </a:r>
            <a:r>
              <a:rPr lang="sl-SI" dirty="0" err="1"/>
              <a:t>надо</a:t>
            </a:r>
            <a:r>
              <a:rPr lang="sl-SI" dirty="0"/>
              <a:t> </a:t>
            </a:r>
            <a:r>
              <a:rPr lang="sl-SI" dirty="0" err="1"/>
              <a:t>взять</a:t>
            </a:r>
            <a:r>
              <a:rPr lang="sl-SI" dirty="0"/>
              <a:t> с </a:t>
            </a:r>
            <a:r>
              <a:rPr lang="sl-SI" dirty="0" err="1"/>
              <a:t>собой</a:t>
            </a:r>
            <a:r>
              <a:rPr lang="sl-SI" dirty="0"/>
              <a:t>, </a:t>
            </a:r>
            <a:r>
              <a:rPr lang="sl-SI" dirty="0" err="1"/>
              <a:t>кодга</a:t>
            </a:r>
            <a:r>
              <a:rPr lang="sl-SI" dirty="0"/>
              <a:t> </a:t>
            </a:r>
            <a:r>
              <a:rPr lang="sl-SI" dirty="0" err="1"/>
              <a:t>вы</a:t>
            </a:r>
            <a:r>
              <a:rPr lang="sl-SI" dirty="0"/>
              <a:t> в </a:t>
            </a:r>
            <a:r>
              <a:rPr lang="sl-SI" dirty="0" err="1"/>
              <a:t>пути</a:t>
            </a:r>
            <a:r>
              <a:rPr lang="sl-SI" dirty="0"/>
              <a:t> к </a:t>
            </a:r>
            <a:r>
              <a:rPr lang="sl-SI" dirty="0" err="1"/>
              <a:t>успеху</a:t>
            </a:r>
            <a:r>
              <a:rPr lang="sl-SI" dirty="0"/>
              <a:t>.</a:t>
            </a:r>
          </a:p>
          <a:p>
            <a:r>
              <a:rPr lang="sl-SI" dirty="0"/>
              <a:t>У </a:t>
            </a:r>
            <a:r>
              <a:rPr lang="sl-SI" dirty="0" err="1"/>
              <a:t>магазина</a:t>
            </a:r>
            <a:r>
              <a:rPr lang="sl-SI" dirty="0"/>
              <a:t> </a:t>
            </a:r>
            <a:r>
              <a:rPr lang="sl-SI" dirty="0" err="1"/>
              <a:t>поверните</a:t>
            </a:r>
            <a:r>
              <a:rPr lang="sl-SI" dirty="0"/>
              <a:t> </a:t>
            </a:r>
            <a:r>
              <a:rPr lang="sl-SI" dirty="0" err="1"/>
              <a:t>налево</a:t>
            </a:r>
            <a:r>
              <a:rPr lang="sl-SI" dirty="0"/>
              <a:t>. </a:t>
            </a:r>
            <a:r>
              <a:rPr lang="sl-SI" dirty="0" err="1"/>
              <a:t>Не</a:t>
            </a:r>
            <a:r>
              <a:rPr lang="sl-SI" dirty="0"/>
              <a:t> </a:t>
            </a:r>
            <a:r>
              <a:rPr lang="sl-SI" dirty="0" err="1"/>
              <a:t>останавливайтесь</a:t>
            </a:r>
            <a:r>
              <a:rPr lang="sl-SI" dirty="0"/>
              <a:t>. </a:t>
            </a:r>
            <a:r>
              <a:rPr lang="sl-SI" dirty="0" err="1"/>
              <a:t>Пройдите</a:t>
            </a:r>
            <a:r>
              <a:rPr lang="sl-SI" dirty="0"/>
              <a:t> </a:t>
            </a:r>
            <a:r>
              <a:rPr lang="sl-SI" dirty="0" err="1"/>
              <a:t>по</a:t>
            </a:r>
            <a:r>
              <a:rPr lang="sl-SI" dirty="0"/>
              <a:t> </a:t>
            </a:r>
            <a:r>
              <a:rPr lang="sl-SI" dirty="0" err="1"/>
              <a:t>длинном</a:t>
            </a:r>
            <a:r>
              <a:rPr lang="sl-SI" dirty="0"/>
              <a:t> </a:t>
            </a:r>
            <a:r>
              <a:rPr lang="sl-SI" dirty="0" err="1"/>
              <a:t>шоссе</a:t>
            </a:r>
            <a:r>
              <a:rPr lang="sl-SI" dirty="0"/>
              <a:t> </a:t>
            </a:r>
            <a:r>
              <a:rPr lang="sl-SI" dirty="0" err="1"/>
              <a:t>упорного</a:t>
            </a:r>
            <a:r>
              <a:rPr lang="sl-SI" dirty="0"/>
              <a:t> </a:t>
            </a:r>
            <a:r>
              <a:rPr lang="sl-SI" dirty="0" err="1"/>
              <a:t>труда</a:t>
            </a:r>
            <a:r>
              <a:rPr lang="sl-SI" dirty="0"/>
              <a:t>.</a:t>
            </a:r>
          </a:p>
          <a:p>
            <a:r>
              <a:rPr lang="sl-SI" dirty="0" err="1"/>
              <a:t>Успех</a:t>
            </a:r>
            <a:r>
              <a:rPr lang="sl-SI" dirty="0"/>
              <a:t> </a:t>
            </a:r>
            <a:r>
              <a:rPr lang="sl-SI" dirty="0" err="1"/>
              <a:t>находиться</a:t>
            </a:r>
            <a:r>
              <a:rPr lang="sl-SI" dirty="0"/>
              <a:t> в </a:t>
            </a:r>
            <a:r>
              <a:rPr lang="sl-SI" dirty="0" err="1"/>
              <a:t>высоком</a:t>
            </a:r>
            <a:r>
              <a:rPr lang="sl-SI" dirty="0"/>
              <a:t> </a:t>
            </a:r>
            <a:r>
              <a:rPr lang="sl-SI" dirty="0" err="1"/>
              <a:t>здании</a:t>
            </a:r>
            <a:r>
              <a:rPr lang="sl-SI" dirty="0"/>
              <a:t> </a:t>
            </a:r>
            <a:r>
              <a:rPr lang="sl-SI" dirty="0" err="1"/>
              <a:t>рядом</a:t>
            </a:r>
            <a:r>
              <a:rPr lang="sl-SI" dirty="0"/>
              <a:t> с </a:t>
            </a:r>
            <a:r>
              <a:rPr lang="sl-SI" dirty="0" err="1"/>
              <a:t>счастьем</a:t>
            </a:r>
            <a:r>
              <a:rPr lang="sl-SI" dirty="0"/>
              <a:t>, </a:t>
            </a:r>
            <a:r>
              <a:rPr lang="sl-SI" dirty="0" err="1"/>
              <a:t>на</a:t>
            </a:r>
            <a:r>
              <a:rPr lang="sl-SI" dirty="0"/>
              <a:t> 16-ом </a:t>
            </a:r>
            <a:r>
              <a:rPr lang="sl-SI" dirty="0" err="1"/>
              <a:t>этаже</a:t>
            </a:r>
            <a:r>
              <a:rPr lang="sl-SI" dirty="0"/>
              <a:t>. </a:t>
            </a:r>
          </a:p>
          <a:p>
            <a:r>
              <a:rPr lang="sl-SI" dirty="0" err="1"/>
              <a:t>Поднимитесь</a:t>
            </a:r>
            <a:r>
              <a:rPr lang="sl-SI" dirty="0"/>
              <a:t> </a:t>
            </a:r>
            <a:r>
              <a:rPr lang="sl-SI" dirty="0" err="1"/>
              <a:t>по</a:t>
            </a:r>
            <a:r>
              <a:rPr lang="sl-SI" dirty="0"/>
              <a:t> </a:t>
            </a:r>
            <a:r>
              <a:rPr lang="sl-SI" dirty="0" err="1"/>
              <a:t>лестнице</a:t>
            </a:r>
            <a:r>
              <a:rPr lang="sl-SI" dirty="0"/>
              <a:t>. </a:t>
            </a:r>
            <a:r>
              <a:rPr lang="sl-SI" dirty="0" err="1"/>
              <a:t>На</a:t>
            </a:r>
            <a:r>
              <a:rPr lang="sl-SI" dirty="0"/>
              <a:t> 15-ом </a:t>
            </a:r>
            <a:r>
              <a:rPr lang="sl-SI" dirty="0" err="1"/>
              <a:t>этаже</a:t>
            </a:r>
            <a:r>
              <a:rPr lang="sl-SI" dirty="0"/>
              <a:t> </a:t>
            </a:r>
            <a:r>
              <a:rPr lang="sl-SI" dirty="0" err="1"/>
              <a:t>есть</a:t>
            </a:r>
            <a:r>
              <a:rPr lang="sl-SI" dirty="0"/>
              <a:t> </a:t>
            </a:r>
            <a:r>
              <a:rPr lang="sl-SI" dirty="0" err="1"/>
              <a:t>кафе</a:t>
            </a:r>
            <a:r>
              <a:rPr lang="sl-SI" dirty="0"/>
              <a:t>, </a:t>
            </a:r>
            <a:r>
              <a:rPr lang="sl-SI" dirty="0" err="1"/>
              <a:t>если</a:t>
            </a:r>
            <a:r>
              <a:rPr lang="sl-SI" dirty="0"/>
              <a:t> </a:t>
            </a:r>
            <a:r>
              <a:rPr lang="sl-SI" dirty="0" err="1"/>
              <a:t>устали</a:t>
            </a:r>
            <a:r>
              <a:rPr lang="sl-SI" dirty="0"/>
              <a:t>.</a:t>
            </a:r>
          </a:p>
          <a:p>
            <a:r>
              <a:rPr lang="sl-SI" dirty="0" err="1"/>
              <a:t>Счастливого</a:t>
            </a:r>
            <a:r>
              <a:rPr lang="sl-SI" dirty="0"/>
              <a:t> </a:t>
            </a:r>
            <a:r>
              <a:rPr lang="sl-SI" dirty="0" err="1"/>
              <a:t>пути</a:t>
            </a:r>
            <a:r>
              <a:rPr lang="sl-SI" dirty="0"/>
              <a:t>!</a:t>
            </a:r>
          </a:p>
          <a:p>
            <a:endParaRPr lang="sl-SI" dirty="0"/>
          </a:p>
          <a:p>
            <a:r>
              <a:rPr lang="sl-SI" dirty="0"/>
              <a:t>(prirejeno po angleški predlogi)</a:t>
            </a:r>
          </a:p>
          <a:p>
            <a:endParaRPr lang="sl-SI" dirty="0"/>
          </a:p>
          <a:p>
            <a:endParaRPr lang="sl-SI" dirty="0"/>
          </a:p>
        </p:txBody>
      </p:sp>
    </p:spTree>
    <p:extLst>
      <p:ext uri="{BB962C8B-B14F-4D97-AF65-F5344CB8AC3E}">
        <p14:creationId xmlns:p14="http://schemas.microsoft.com/office/powerpoint/2010/main" val="3588038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2D1279-1545-445C-9E01-99882E1ED092}"/>
              </a:ext>
            </a:extLst>
          </p:cNvPr>
          <p:cNvSpPr>
            <a:spLocks noGrp="1"/>
          </p:cNvSpPr>
          <p:nvPr>
            <p:ph type="title"/>
          </p:nvPr>
        </p:nvSpPr>
        <p:spPr/>
        <p:txBody>
          <a:bodyPr/>
          <a:lstStyle/>
          <a:p>
            <a:r>
              <a:rPr lang="sl-SI" b="1" dirty="0"/>
              <a:t>6. </a:t>
            </a:r>
            <a:r>
              <a:rPr lang="sl-SI" b="1" dirty="0" err="1"/>
              <a:t>Поэтический</a:t>
            </a:r>
            <a:r>
              <a:rPr lang="sl-SI" b="1" dirty="0"/>
              <a:t> </a:t>
            </a:r>
            <a:r>
              <a:rPr lang="sl-SI" b="1" dirty="0" err="1"/>
              <a:t>дневник</a:t>
            </a:r>
            <a:r>
              <a:rPr lang="sl-SI" dirty="0"/>
              <a:t/>
            </a:r>
            <a:br>
              <a:rPr lang="sl-SI" dirty="0"/>
            </a:br>
            <a:endParaRPr lang="sl-SI" dirty="0"/>
          </a:p>
        </p:txBody>
      </p:sp>
      <p:pic>
        <p:nvPicPr>
          <p:cNvPr id="5" name="Označba mesta vsebine 4">
            <a:extLst>
              <a:ext uri="{FF2B5EF4-FFF2-40B4-BE49-F238E27FC236}">
                <a16:creationId xmlns:a16="http://schemas.microsoft.com/office/drawing/2014/main" id="{E390DC03-2367-4D03-94CC-37733F74D84E}"/>
              </a:ext>
            </a:extLst>
          </p:cNvPr>
          <p:cNvPicPr>
            <a:picLocks noGrp="1" noChangeAspect="1"/>
          </p:cNvPicPr>
          <p:nvPr>
            <p:ph idx="1"/>
          </p:nvPr>
        </p:nvPicPr>
        <p:blipFill>
          <a:blip r:embed="rId2"/>
          <a:stretch>
            <a:fillRect/>
          </a:stretch>
        </p:blipFill>
        <p:spPr>
          <a:xfrm>
            <a:off x="1757564" y="1580528"/>
            <a:ext cx="2455182" cy="4351338"/>
          </a:xfrm>
          <a:prstGeom prst="rect">
            <a:avLst/>
          </a:prstGeom>
        </p:spPr>
      </p:pic>
      <p:sp>
        <p:nvSpPr>
          <p:cNvPr id="6" name="Označba mesta noge 5">
            <a:extLst>
              <a:ext uri="{FF2B5EF4-FFF2-40B4-BE49-F238E27FC236}">
                <a16:creationId xmlns:a16="http://schemas.microsoft.com/office/drawing/2014/main" id="{A688CCD6-8E77-40F7-ABDC-3E14AFFA297A}"/>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1262937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6BBBEB-64E1-4E67-A6B1-EB2526B35D09}"/>
              </a:ext>
            </a:extLst>
          </p:cNvPr>
          <p:cNvSpPr>
            <a:spLocks noGrp="1"/>
          </p:cNvSpPr>
          <p:nvPr>
            <p:ph type="title"/>
          </p:nvPr>
        </p:nvSpPr>
        <p:spPr/>
        <p:txBody>
          <a:bodyPr>
            <a:normAutofit fontScale="90000"/>
          </a:bodyPr>
          <a:lstStyle/>
          <a:p>
            <a:r>
              <a:rPr lang="sl-SI" b="1" dirty="0"/>
              <a:t>7. </a:t>
            </a:r>
            <a:r>
              <a:rPr lang="sl-SI" b="1" dirty="0" err="1"/>
              <a:t>Посылаю</a:t>
            </a:r>
            <a:r>
              <a:rPr lang="sl-SI" b="1" dirty="0"/>
              <a:t> </a:t>
            </a:r>
            <a:r>
              <a:rPr lang="sl-SI" b="1" dirty="0" err="1"/>
              <a:t>тебе</a:t>
            </a:r>
            <a:r>
              <a:rPr lang="sl-SI" b="1" dirty="0"/>
              <a:t> </a:t>
            </a:r>
            <a:r>
              <a:rPr lang="sl-SI" b="1" dirty="0" err="1"/>
              <a:t>открытку</a:t>
            </a:r>
            <a:r>
              <a:rPr lang="sl-SI" b="1" dirty="0"/>
              <a:t> с </a:t>
            </a:r>
            <a:r>
              <a:rPr lang="sl-SI" b="1" dirty="0" err="1"/>
              <a:t>необычного</a:t>
            </a:r>
            <a:r>
              <a:rPr lang="sl-SI" b="1" dirty="0"/>
              <a:t> </a:t>
            </a:r>
            <a:r>
              <a:rPr lang="sl-SI" b="1" dirty="0" err="1"/>
              <a:t>места</a:t>
            </a:r>
            <a:r>
              <a:rPr lang="sl-SI" b="1" dirty="0"/>
              <a:t> ...</a:t>
            </a:r>
            <a:r>
              <a:rPr lang="sl-SI" dirty="0"/>
              <a:t/>
            </a:r>
            <a:br>
              <a:rPr lang="sl-SI" dirty="0"/>
            </a:br>
            <a:endParaRPr lang="sl-SI" dirty="0"/>
          </a:p>
        </p:txBody>
      </p:sp>
      <p:sp>
        <p:nvSpPr>
          <p:cNvPr id="3" name="Označba mesta vsebine 2">
            <a:extLst>
              <a:ext uri="{FF2B5EF4-FFF2-40B4-BE49-F238E27FC236}">
                <a16:creationId xmlns:a16="http://schemas.microsoft.com/office/drawing/2014/main" id="{FDABE84D-620B-4D34-8D13-56C67DCAFD08}"/>
              </a:ext>
            </a:extLst>
          </p:cNvPr>
          <p:cNvSpPr>
            <a:spLocks noGrp="1"/>
          </p:cNvSpPr>
          <p:nvPr>
            <p:ph idx="1"/>
          </p:nvPr>
        </p:nvSpPr>
        <p:spPr/>
        <p:txBody>
          <a:bodyPr/>
          <a:lstStyle/>
          <a:p>
            <a:pPr marL="0" indent="0">
              <a:buNone/>
            </a:pPr>
            <a:r>
              <a:rPr lang="ru-RU" dirty="0"/>
              <a:t>Посылаю тебе привет ...</a:t>
            </a:r>
          </a:p>
          <a:p>
            <a:r>
              <a:rPr lang="ru-RU" dirty="0"/>
              <a:t> ... с урока русского,</a:t>
            </a:r>
          </a:p>
          <a:p>
            <a:r>
              <a:rPr lang="ru-RU" dirty="0"/>
              <a:t> ... из книги / фильма ...,</a:t>
            </a:r>
          </a:p>
          <a:p>
            <a:r>
              <a:rPr lang="ru-RU" dirty="0"/>
              <a:t> ... из Международной космической станции,</a:t>
            </a:r>
          </a:p>
          <a:p>
            <a:r>
              <a:rPr lang="ru-RU" dirty="0"/>
              <a:t> ... с Камчатки,</a:t>
            </a:r>
          </a:p>
          <a:p>
            <a:r>
              <a:rPr lang="ru-RU" dirty="0"/>
              <a:t> ... из Кремля,</a:t>
            </a:r>
          </a:p>
          <a:p>
            <a:r>
              <a:rPr lang="ru-RU" dirty="0"/>
              <a:t> ... из 16-ого века,</a:t>
            </a:r>
          </a:p>
          <a:p>
            <a:r>
              <a:rPr lang="ru-RU" dirty="0"/>
              <a:t>... </a:t>
            </a:r>
            <a:endParaRPr lang="sl-SI" dirty="0"/>
          </a:p>
        </p:txBody>
      </p:sp>
      <p:sp>
        <p:nvSpPr>
          <p:cNvPr id="5" name="Označba mesta noge 4">
            <a:extLst>
              <a:ext uri="{FF2B5EF4-FFF2-40B4-BE49-F238E27FC236}">
                <a16:creationId xmlns:a16="http://schemas.microsoft.com/office/drawing/2014/main" id="{66F6C284-F553-42D1-8584-CDC1AB719DD6}"/>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2532875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C18102-4EE5-47D3-8728-A222D48B88B5}"/>
              </a:ext>
            </a:extLst>
          </p:cNvPr>
          <p:cNvSpPr>
            <a:spLocks noGrp="1"/>
          </p:cNvSpPr>
          <p:nvPr>
            <p:ph type="title"/>
          </p:nvPr>
        </p:nvSpPr>
        <p:spPr/>
        <p:txBody>
          <a:bodyPr/>
          <a:lstStyle/>
          <a:p>
            <a:r>
              <a:rPr lang="sl-SI" b="1" dirty="0"/>
              <a:t>8. </a:t>
            </a:r>
            <a:r>
              <a:rPr lang="sl-SI" b="1" dirty="0" err="1"/>
              <a:t>Алфавит</a:t>
            </a:r>
            <a:r>
              <a:rPr lang="sl-SI" b="1" dirty="0"/>
              <a:t> - (</a:t>
            </a:r>
            <a:r>
              <a:rPr lang="sl-SI" b="1" dirty="0" err="1"/>
              <a:t>это</a:t>
            </a:r>
            <a:r>
              <a:rPr lang="sl-SI" b="1" dirty="0"/>
              <a:t> </a:t>
            </a:r>
            <a:r>
              <a:rPr lang="sl-SI" b="1" dirty="0" err="1"/>
              <a:t>тоже</a:t>
            </a:r>
            <a:r>
              <a:rPr lang="sl-SI" b="1" dirty="0"/>
              <a:t>) </a:t>
            </a:r>
            <a:r>
              <a:rPr lang="sl-SI" b="1" dirty="0" err="1"/>
              <a:t>поэзия</a:t>
            </a:r>
            <a:r>
              <a:rPr lang="sl-SI" b="1" dirty="0"/>
              <a:t> </a:t>
            </a:r>
            <a:r>
              <a:rPr lang="sl-SI" dirty="0"/>
              <a:t/>
            </a:r>
            <a:br>
              <a:rPr lang="sl-SI" dirty="0"/>
            </a:br>
            <a:endParaRPr lang="sl-SI" dirty="0"/>
          </a:p>
        </p:txBody>
      </p:sp>
      <p:sp>
        <p:nvSpPr>
          <p:cNvPr id="3" name="Označba mesta vsebine 2">
            <a:extLst>
              <a:ext uri="{FF2B5EF4-FFF2-40B4-BE49-F238E27FC236}">
                <a16:creationId xmlns:a16="http://schemas.microsoft.com/office/drawing/2014/main" id="{4E8E0C89-3E4C-4A13-9336-F7F4F94E7388}"/>
              </a:ext>
            </a:extLst>
          </p:cNvPr>
          <p:cNvSpPr>
            <a:spLocks noGrp="1"/>
          </p:cNvSpPr>
          <p:nvPr>
            <p:ph idx="1"/>
          </p:nvPr>
        </p:nvSpPr>
        <p:spPr/>
        <p:txBody>
          <a:bodyPr>
            <a:normAutofit fontScale="92500" lnSpcReduction="10000"/>
          </a:bodyPr>
          <a:lstStyle/>
          <a:p>
            <a:pPr marL="0" indent="0">
              <a:buNone/>
            </a:pPr>
            <a:r>
              <a:rPr lang="ru-RU" dirty="0"/>
              <a:t>А - это палатка,</a:t>
            </a:r>
          </a:p>
          <a:p>
            <a:pPr marL="0" indent="0">
              <a:buNone/>
            </a:pPr>
            <a:r>
              <a:rPr lang="ru-RU" dirty="0"/>
              <a:t>Б - это наш учитель с довольно большим животом,</a:t>
            </a:r>
          </a:p>
          <a:p>
            <a:pPr marL="0" indent="0">
              <a:buNone/>
            </a:pPr>
            <a:r>
              <a:rPr lang="ru-RU" dirty="0"/>
              <a:t>В - это дама с довольно большим животом,</a:t>
            </a:r>
          </a:p>
          <a:p>
            <a:pPr marL="0" indent="0">
              <a:buNone/>
            </a:pPr>
            <a:r>
              <a:rPr lang="ru-RU" dirty="0"/>
              <a:t>Г - это полка для маленьких растений в ванной комнате,</a:t>
            </a:r>
          </a:p>
          <a:p>
            <a:pPr marL="0" indent="0">
              <a:buNone/>
            </a:pPr>
            <a:r>
              <a:rPr lang="ru-RU" dirty="0"/>
              <a:t>Д - это труба завода плюшевых игрушек,</a:t>
            </a:r>
          </a:p>
          <a:p>
            <a:pPr marL="0" indent="0">
              <a:buNone/>
            </a:pPr>
            <a:r>
              <a:rPr lang="ru-RU" dirty="0"/>
              <a:t>Е - это три полки для книг,</a:t>
            </a:r>
          </a:p>
          <a:p>
            <a:pPr marL="0" indent="0">
              <a:buNone/>
            </a:pPr>
            <a:r>
              <a:rPr lang="ru-RU" dirty="0"/>
              <a:t>Ё - это тоже полки для книг, но на верней две конфеты,</a:t>
            </a:r>
          </a:p>
          <a:p>
            <a:pPr marL="0" indent="0">
              <a:buNone/>
            </a:pPr>
            <a:r>
              <a:rPr lang="ru-RU" dirty="0"/>
              <a:t>Ж - это ... </a:t>
            </a:r>
            <a:endParaRPr lang="sl-SI" dirty="0"/>
          </a:p>
        </p:txBody>
      </p:sp>
      <p:sp>
        <p:nvSpPr>
          <p:cNvPr id="5" name="Označba mesta noge 4">
            <a:extLst>
              <a:ext uri="{FF2B5EF4-FFF2-40B4-BE49-F238E27FC236}">
                <a16:creationId xmlns:a16="http://schemas.microsoft.com/office/drawing/2014/main" id="{C6083DDA-DBF8-4715-9E68-8EDA0C77AB59}"/>
              </a:ext>
            </a:extLst>
          </p:cNvPr>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2514929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E651DC-4439-6B10-5C3F-EDCBD9629162}"/>
              </a:ext>
            </a:extLst>
          </p:cNvPr>
          <p:cNvSpPr>
            <a:spLocks noGrp="1"/>
          </p:cNvSpPr>
          <p:nvPr>
            <p:ph type="title"/>
          </p:nvPr>
        </p:nvSpPr>
        <p:spPr/>
        <p:txBody>
          <a:bodyPr/>
          <a:lstStyle/>
          <a:p>
            <a:r>
              <a:rPr lang="sl-SI" b="1" dirty="0" smtClean="0"/>
              <a:t>				</a:t>
            </a:r>
            <a:r>
              <a:rPr lang="sl-SI" b="1" dirty="0" err="1" smtClean="0"/>
              <a:t>Spasiba</a:t>
            </a:r>
            <a:r>
              <a:rPr lang="sl-SI" b="1" dirty="0" smtClean="0"/>
              <a:t>!</a:t>
            </a:r>
            <a:endParaRPr lang="sl-SI" dirty="0"/>
          </a:p>
        </p:txBody>
      </p:sp>
      <p:pic>
        <p:nvPicPr>
          <p:cNvPr id="4" name="Označba mesta vsebine 3"/>
          <p:cNvPicPr>
            <a:picLocks noGrp="1" noChangeAspect="1"/>
          </p:cNvPicPr>
          <p:nvPr>
            <p:ph idx="1"/>
          </p:nvPr>
        </p:nvPicPr>
        <p:blipFill>
          <a:blip r:embed="rId2"/>
          <a:stretch>
            <a:fillRect/>
          </a:stretch>
        </p:blipFill>
        <p:spPr>
          <a:xfrm>
            <a:off x="4395550" y="2872424"/>
            <a:ext cx="3400900" cy="2257740"/>
          </a:xfrm>
          <a:prstGeom prst="rect">
            <a:avLst/>
          </a:prstGeom>
        </p:spPr>
      </p:pic>
    </p:spTree>
    <p:extLst>
      <p:ext uri="{BB962C8B-B14F-4D97-AF65-F5344CB8AC3E}">
        <p14:creationId xmlns:p14="http://schemas.microsoft.com/office/powerpoint/2010/main" val="281541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CEC9B4-3907-F7E1-8C51-917DE7AA9FB2}"/>
              </a:ext>
            </a:extLst>
          </p:cNvPr>
          <p:cNvSpPr txBox="1"/>
          <p:nvPr/>
        </p:nvSpPr>
        <p:spPr>
          <a:xfrm>
            <a:off x="395110" y="1044222"/>
            <a:ext cx="33076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u="sng" dirty="0" smtClean="0">
                <a:solidFill>
                  <a:srgbClr val="002060"/>
                </a:solidFill>
                <a:latin typeface="Calibri" panose="020F0502020204030204" pitchFamily="34" charset="0"/>
                <a:ea typeface="+mn-lt"/>
                <a:cs typeface="Calibri" panose="020F0502020204030204" pitchFamily="34" charset="0"/>
              </a:rPr>
              <a:t>Uvajanje prenovljenega kurikuluma </a:t>
            </a:r>
            <a:endParaRPr lang="sl-SI" dirty="0" smtClean="0">
              <a:solidFill>
                <a:srgbClr val="002060"/>
              </a:solidFill>
              <a:latin typeface="Calibri" panose="020F0502020204030204" pitchFamily="34" charset="0"/>
              <a:ea typeface="+mn-lt"/>
              <a:cs typeface="Calibri" panose="020F0502020204030204" pitchFamily="34" charset="0"/>
            </a:endParaRPr>
          </a:p>
          <a:p>
            <a:r>
              <a:rPr lang="sl-SI" b="1" u="sng" dirty="0" smtClean="0">
                <a:solidFill>
                  <a:srgbClr val="002060"/>
                </a:solidFill>
                <a:latin typeface="Calibri" panose="020F0502020204030204" pitchFamily="34" charset="0"/>
                <a:ea typeface="+mn-lt"/>
                <a:cs typeface="Calibri" panose="020F0502020204030204" pitchFamily="34" charset="0"/>
              </a:rPr>
              <a:t>za predšolsko vzgojo</a:t>
            </a:r>
            <a:endParaRPr lang="sl-SI" dirty="0" smtClean="0">
              <a:solidFill>
                <a:srgbClr val="002060"/>
              </a:solidFill>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EE26793-F639-EF10-4DC9-1C49A23AFBBE}"/>
              </a:ext>
            </a:extLst>
          </p:cNvPr>
          <p:cNvPicPr>
            <a:picLocks noChangeAspect="1"/>
          </p:cNvPicPr>
          <p:nvPr/>
        </p:nvPicPr>
        <p:blipFill>
          <a:blip r:embed="rId3"/>
          <a:srcRect l="30915" t="12521" r="34069" b="9804"/>
          <a:stretch>
            <a:fillRect/>
          </a:stretch>
        </p:blipFill>
        <p:spPr>
          <a:xfrm>
            <a:off x="396347" y="1968500"/>
            <a:ext cx="3136710" cy="3906447"/>
          </a:xfrm>
          <a:prstGeom prst="rect">
            <a:avLst/>
          </a:prstGeom>
        </p:spPr>
      </p:pic>
      <p:sp>
        <p:nvSpPr>
          <p:cNvPr id="7" name="TextBox 6">
            <a:extLst>
              <a:ext uri="{FF2B5EF4-FFF2-40B4-BE49-F238E27FC236}">
                <a16:creationId xmlns:a16="http://schemas.microsoft.com/office/drawing/2014/main" id="{7ABA31E5-450D-BD70-E8A0-A7EDE4972043}"/>
              </a:ext>
            </a:extLst>
          </p:cNvPr>
          <p:cNvSpPr txBox="1"/>
          <p:nvPr/>
        </p:nvSpPr>
        <p:spPr>
          <a:xfrm>
            <a:off x="3807178" y="999066"/>
            <a:ext cx="4111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u="sng" dirty="0" smtClean="0">
                <a:solidFill>
                  <a:srgbClr val="002060"/>
                </a:solidFill>
                <a:latin typeface="Calibri" panose="020F0502020204030204" pitchFamily="34" charset="0"/>
                <a:cs typeface="Calibri" panose="020F0502020204030204" pitchFamily="34" charset="0"/>
              </a:rPr>
              <a:t>Osnovna šola – šolsko leto 2026/27</a:t>
            </a:r>
            <a:endParaRPr lang="sl-SI" b="1" u="sng"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E51A625-8353-1AF5-BD6E-5E456D6C1A92}"/>
              </a:ext>
            </a:extLst>
          </p:cNvPr>
          <p:cNvPicPr>
            <a:picLocks noChangeAspect="1"/>
          </p:cNvPicPr>
          <p:nvPr/>
        </p:nvPicPr>
        <p:blipFill>
          <a:blip r:embed="rId4"/>
          <a:srcRect l="25687" t="11395" r="27302" b="13721"/>
          <a:stretch>
            <a:fillRect/>
          </a:stretch>
        </p:blipFill>
        <p:spPr>
          <a:xfrm>
            <a:off x="3905956" y="1323623"/>
            <a:ext cx="4110652" cy="4543504"/>
          </a:xfrm>
          <a:prstGeom prst="rect">
            <a:avLst/>
          </a:prstGeom>
        </p:spPr>
      </p:pic>
      <p:sp>
        <p:nvSpPr>
          <p:cNvPr id="10" name="TextBox 9">
            <a:extLst>
              <a:ext uri="{FF2B5EF4-FFF2-40B4-BE49-F238E27FC236}">
                <a16:creationId xmlns:a16="http://schemas.microsoft.com/office/drawing/2014/main" id="{D2D5154B-ECD2-5D4C-474F-1B4B5D7BECDF}"/>
              </a:ext>
            </a:extLst>
          </p:cNvPr>
          <p:cNvSpPr txBox="1"/>
          <p:nvPr/>
        </p:nvSpPr>
        <p:spPr>
          <a:xfrm>
            <a:off x="8379178" y="99906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rgbClr val="002060"/>
                </a:solidFill>
                <a:latin typeface="Calibri" panose="020F0502020204030204" pitchFamily="34" charset="0"/>
                <a:cs typeface="Calibri" panose="020F0502020204030204" pitchFamily="34" charset="0"/>
              </a:rPr>
              <a:t>Srednja šola</a:t>
            </a:r>
          </a:p>
          <a:p>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CFFF4A3-BE4D-79EA-87A4-43CC1476F339}"/>
              </a:ext>
            </a:extLst>
          </p:cNvPr>
          <p:cNvPicPr>
            <a:picLocks noChangeAspect="1"/>
          </p:cNvPicPr>
          <p:nvPr/>
        </p:nvPicPr>
        <p:blipFill>
          <a:blip r:embed="rId5"/>
          <a:srcRect l="27411" t="15116" r="32942" b="10000"/>
          <a:stretch>
            <a:fillRect/>
          </a:stretch>
        </p:blipFill>
        <p:spPr>
          <a:xfrm>
            <a:off x="8377590" y="1323623"/>
            <a:ext cx="3304321" cy="4543503"/>
          </a:xfrm>
          <a:prstGeom prst="rect">
            <a:avLst/>
          </a:prstGeom>
        </p:spPr>
      </p:pic>
      <p:sp>
        <p:nvSpPr>
          <p:cNvPr id="14" name="TextBox 13">
            <a:extLst>
              <a:ext uri="{FF2B5EF4-FFF2-40B4-BE49-F238E27FC236}">
                <a16:creationId xmlns:a16="http://schemas.microsoft.com/office/drawing/2014/main" id="{5F14A935-EEBC-DA11-28A9-C6FB31590942}"/>
              </a:ext>
            </a:extLst>
          </p:cNvPr>
          <p:cNvSpPr txBox="1"/>
          <p:nvPr/>
        </p:nvSpPr>
        <p:spPr>
          <a:xfrm>
            <a:off x="-88678" y="5930922"/>
            <a:ext cx="12380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u="sng" dirty="0" smtClean="0">
                <a:solidFill>
                  <a:srgbClr val="002060"/>
                </a:solidFill>
                <a:latin typeface="Calibri" panose="020F0502020204030204" pitchFamily="34" charset="0"/>
                <a:ea typeface="+mn-lt"/>
                <a:cs typeface="Calibri" panose="020F0502020204030204" pitchFamily="34" charset="0"/>
              </a:rPr>
              <a:t>Prenovljeni UN OŠ za odrasle (OŠO) </a:t>
            </a:r>
            <a:r>
              <a:rPr lang="sl-SI" dirty="0" smtClean="0">
                <a:solidFill>
                  <a:srgbClr val="002060"/>
                </a:solidFill>
                <a:latin typeface="Calibri" panose="020F0502020204030204" pitchFamily="34" charset="0"/>
                <a:ea typeface="+mn-lt"/>
                <a:cs typeface="Calibri" panose="020F0502020204030204" pitchFamily="34" charset="0"/>
              </a:rPr>
              <a:t>se v dogovoru z Andragoškim centrom Slovenije predvidoma pričnejo uvajati v šol. letu 26/27.</a:t>
            </a:r>
            <a:endParaRPr lang="sl-SI"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16A0D1D-6543-F972-E10B-CE5D15915DC5}"/>
              </a:ext>
            </a:extLst>
          </p:cNvPr>
          <p:cNvSpPr txBox="1"/>
          <p:nvPr/>
        </p:nvSpPr>
        <p:spPr>
          <a:xfrm>
            <a:off x="392289" y="237067"/>
            <a:ext cx="114187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smtClean="0">
                <a:solidFill>
                  <a:srgbClr val="002060"/>
                </a:solidFill>
                <a:latin typeface="Calibri" panose="020F0502020204030204" pitchFamily="34" charset="0"/>
                <a:ea typeface="+mj-ea"/>
                <a:cs typeface="Calibri" panose="020F0502020204030204" pitchFamily="34" charset="0"/>
              </a:rPr>
              <a:t>Načrt uvajanja prenovljenega kurikuluma/UN/KZ</a:t>
            </a:r>
            <a:endParaRPr lang="sl-SI" sz="3200" b="1" dirty="0">
              <a:solidFill>
                <a:srgbClr val="00206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87669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F3BE-1AE6-5DA0-296F-47150F2DAC2A}"/>
              </a:ext>
            </a:extLst>
          </p:cNvPr>
          <p:cNvSpPr>
            <a:spLocks noGrp="1"/>
          </p:cNvSpPr>
          <p:nvPr>
            <p:ph type="title"/>
          </p:nvPr>
        </p:nvSpPr>
        <p:spPr>
          <a:xfrm>
            <a:off x="588579" y="-2737"/>
            <a:ext cx="10515600" cy="1325563"/>
          </a:xfrm>
        </p:spPr>
        <p:txBody>
          <a:bodyPr>
            <a:normAutofit/>
          </a:bodyPr>
          <a:lstStyle/>
          <a:p>
            <a:r>
              <a:rPr lang="en-US" sz="3200" b="1" dirty="0">
                <a:solidFill>
                  <a:srgbClr val="002060"/>
                </a:solidFill>
                <a:latin typeface="Calibri" panose="020F0502020204030204" pitchFamily="34" charset="0"/>
                <a:cs typeface="Calibri" panose="020F0502020204030204" pitchFamily="34" charset="0"/>
              </a:rPr>
              <a:t>Didaktična priporočila</a:t>
            </a:r>
          </a:p>
        </p:txBody>
      </p:sp>
      <p:sp>
        <p:nvSpPr>
          <p:cNvPr id="3" name="Content Placeholder 2">
            <a:extLst>
              <a:ext uri="{FF2B5EF4-FFF2-40B4-BE49-F238E27FC236}">
                <a16:creationId xmlns:a16="http://schemas.microsoft.com/office/drawing/2014/main" id="{5560DA1D-2CA4-E3BB-5D93-64DC6D86E006}"/>
              </a:ext>
            </a:extLst>
          </p:cNvPr>
          <p:cNvSpPr>
            <a:spLocks noGrp="1"/>
          </p:cNvSpPr>
          <p:nvPr>
            <p:ph idx="1"/>
          </p:nvPr>
        </p:nvSpPr>
        <p:spPr>
          <a:xfrm>
            <a:off x="441270" y="1069308"/>
            <a:ext cx="11411240" cy="4351338"/>
          </a:xfrm>
        </p:spPr>
        <p:txBody>
          <a:bodyPr vert="horz" lIns="91440" tIns="45720" rIns="91440" bIns="45720" rtlCol="0" anchor="t">
            <a:normAutofit/>
          </a:bodyPr>
          <a:lstStyle/>
          <a:p>
            <a:r>
              <a:rPr lang="sl-SI" sz="2700" dirty="0" smtClean="0">
                <a:solidFill>
                  <a:srgbClr val="002060"/>
                </a:solidFill>
                <a:latin typeface="Calibri" panose="020F0502020204030204" pitchFamily="34" charset="0"/>
                <a:ea typeface="+mn-lt"/>
                <a:cs typeface="Calibri" panose="020F0502020204030204" pitchFamily="34" charset="0"/>
              </a:rPr>
              <a:t>Dopolnjujejo kurikularne dokumente s praktičnimi navodili za pouk </a:t>
            </a:r>
            <a:r>
              <a:rPr lang="sl-SI" sz="2700" dirty="0" smtClean="0">
                <a:solidFill>
                  <a:srgbClr val="002060"/>
                </a:solidFill>
                <a:latin typeface="Calibri" panose="020F0502020204030204" pitchFamily="34" charset="0"/>
                <a:cs typeface="Calibri" panose="020F0502020204030204" pitchFamily="34" charset="0"/>
              </a:rPr>
              <a:t>prinašajo didaktične</a:t>
            </a:r>
            <a:r>
              <a:rPr lang="sl-SI" sz="2700" dirty="0" smtClean="0">
                <a:solidFill>
                  <a:srgbClr val="002060"/>
                </a:solidFill>
                <a:latin typeface="Calibri" panose="020F0502020204030204" pitchFamily="34" charset="0"/>
                <a:ea typeface="+mn-lt"/>
                <a:cs typeface="Calibri" panose="020F0502020204030204" pitchFamily="34" charset="0"/>
              </a:rPr>
              <a:t> strategije in učne metode...</a:t>
            </a:r>
            <a:endParaRPr lang="sl-SI" sz="2700" dirty="0" smtClean="0">
              <a:solidFill>
                <a:srgbClr val="002060"/>
              </a:solidFill>
              <a:latin typeface="Calibri" panose="020F0502020204030204" pitchFamily="34" charset="0"/>
              <a:cs typeface="Calibri" panose="020F0502020204030204" pitchFamily="34" charset="0"/>
            </a:endParaRPr>
          </a:p>
          <a:p>
            <a:r>
              <a:rPr lang="sl-SI" sz="2700" dirty="0" smtClean="0">
                <a:solidFill>
                  <a:srgbClr val="002060"/>
                </a:solidFill>
                <a:latin typeface="Calibri" panose="020F0502020204030204" pitchFamily="34" charset="0"/>
                <a:ea typeface="+mn-lt"/>
                <a:cs typeface="Calibri" panose="020F0502020204030204" pitchFamily="34" charset="0"/>
              </a:rPr>
              <a:t>Spodbujajo aktivno vlogo učenk/-cev in upoštevanje individualnih potreb...</a:t>
            </a:r>
            <a:endParaRPr lang="sl-SI" sz="2700" dirty="0" smtClean="0">
              <a:solidFill>
                <a:srgbClr val="00206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Slika 3" descr="Slika, ki vsebuje besede besedilo, pisava, posnetek zaslona, diagram&#10;&#10;Vsebina, ustvarjena z UI, morda ni pravilna.">
            <a:extLst>
              <a:ext uri="{FF2B5EF4-FFF2-40B4-BE49-F238E27FC236}">
                <a16:creationId xmlns:a16="http://schemas.microsoft.com/office/drawing/2014/main" id="{7A29E592-676A-B15F-9F18-F0FE9D3FB502}"/>
              </a:ext>
            </a:extLst>
          </p:cNvPr>
          <p:cNvPicPr>
            <a:picLocks noChangeAspect="1"/>
          </p:cNvPicPr>
          <p:nvPr/>
        </p:nvPicPr>
        <p:blipFill>
          <a:blip r:embed="rId3"/>
          <a:stretch>
            <a:fillRect/>
          </a:stretch>
        </p:blipFill>
        <p:spPr>
          <a:xfrm>
            <a:off x="441270" y="2475614"/>
            <a:ext cx="11020425" cy="3733800"/>
          </a:xfrm>
          <a:prstGeom prst="rect">
            <a:avLst/>
          </a:prstGeom>
        </p:spPr>
      </p:pic>
    </p:spTree>
    <p:extLst>
      <p:ext uri="{BB962C8B-B14F-4D97-AF65-F5344CB8AC3E}">
        <p14:creationId xmlns:p14="http://schemas.microsoft.com/office/powerpoint/2010/main" val="2736521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C45E-6CE5-D621-6541-E110064484D2}"/>
              </a:ext>
            </a:extLst>
          </p:cNvPr>
          <p:cNvSpPr>
            <a:spLocks noGrp="1"/>
          </p:cNvSpPr>
          <p:nvPr>
            <p:ph type="title"/>
          </p:nvPr>
        </p:nvSpPr>
        <p:spPr>
          <a:xfrm>
            <a:off x="368305" y="0"/>
            <a:ext cx="10515600" cy="1378239"/>
          </a:xfrm>
        </p:spPr>
        <p:txBody>
          <a:bodyPr>
            <a:normAutofit/>
          </a:bodyPr>
          <a:lstStyle/>
          <a:p>
            <a:r>
              <a:rPr lang="sl-SI" sz="3200" b="1" dirty="0" smtClean="0">
                <a:solidFill>
                  <a:srgbClr val="002060"/>
                </a:solidFill>
                <a:latin typeface="Calibri" panose="020F0502020204030204" pitchFamily="34" charset="0"/>
                <a:cs typeface="Calibri" panose="020F0502020204030204" pitchFamily="34" charset="0"/>
              </a:rPr>
              <a:t>Prehodi na pouk po prenovljenih UN/KZ</a:t>
            </a:r>
            <a:br>
              <a:rPr lang="sl-SI" sz="3200" b="1" dirty="0" smtClean="0">
                <a:solidFill>
                  <a:srgbClr val="002060"/>
                </a:solidFill>
                <a:latin typeface="Calibri" panose="020F0502020204030204" pitchFamily="34" charset="0"/>
                <a:cs typeface="Calibri" panose="020F0502020204030204" pitchFamily="34" charset="0"/>
              </a:rPr>
            </a:br>
            <a:endParaRPr lang="sl-SI" sz="3200" b="1"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1D44839-A8EC-291F-919E-DBAE49FA4C70}"/>
              </a:ext>
            </a:extLst>
          </p:cNvPr>
          <p:cNvSpPr>
            <a:spLocks noGrp="1"/>
          </p:cNvSpPr>
          <p:nvPr>
            <p:ph idx="1"/>
          </p:nvPr>
        </p:nvSpPr>
        <p:spPr>
          <a:xfrm>
            <a:off x="368305" y="4163979"/>
            <a:ext cx="11642942" cy="2378489"/>
          </a:xfrm>
        </p:spPr>
        <p:txBody>
          <a:bodyPr vert="horz" lIns="91440" tIns="45720" rIns="91440" bIns="45720" rtlCol="0" anchor="t">
            <a:normAutofit/>
          </a:bodyPr>
          <a:lstStyle/>
          <a:p>
            <a:pPr marL="0" indent="0">
              <a:buNone/>
            </a:pPr>
            <a:r>
              <a:rPr lang="sl-SI" sz="3200" b="1" dirty="0" smtClean="0">
                <a:solidFill>
                  <a:srgbClr val="002060"/>
                </a:solidFill>
                <a:latin typeface="Calibri" panose="020F0502020204030204" pitchFamily="34" charset="0"/>
                <a:ea typeface="+mj-ea"/>
                <a:cs typeface="Calibri" panose="020F0502020204030204" pitchFamily="34" charset="0"/>
              </a:rPr>
              <a:t>Učbeniki</a:t>
            </a:r>
          </a:p>
          <a:p>
            <a:pPr marL="0" indent="0">
              <a:buNone/>
            </a:pPr>
            <a:r>
              <a:rPr lang="sl-SI" sz="2000" dirty="0" smtClean="0">
                <a:solidFill>
                  <a:srgbClr val="002060"/>
                </a:solidFill>
                <a:latin typeface="Calibri" panose="020F0502020204030204" pitchFamily="34" charset="0"/>
                <a:cs typeface="Calibri" panose="020F0502020204030204" pitchFamily="34" charset="0"/>
              </a:rPr>
              <a:t>S prenovo se bodo prenovili tudi učbeniki, a pri tem velja: „ </a:t>
            </a:r>
            <a:r>
              <a:rPr lang="sl-SI" sz="2000" i="1" dirty="0" smtClean="0">
                <a:solidFill>
                  <a:srgbClr val="002060"/>
                </a:solidFill>
                <a:latin typeface="Calibri" panose="020F0502020204030204" pitchFamily="34" charset="0"/>
                <a:cs typeface="Calibri" panose="020F0502020204030204" pitchFamily="34" charset="0"/>
              </a:rPr>
              <a:t>Že potrjeni učbeniki se uporabljajo še največ tri šolska leta od začetka šolskega leta, v katerem se začne uvajati nov ali spremenjen učni načrt oziroma katalog znanja.“ (Pravilnik o spremembi Pravilnika o potrjevanju učbenikov, UL RS št. 19/2025)</a:t>
            </a:r>
          </a:p>
          <a:p>
            <a:pPr marL="0" indent="0">
              <a:buNone/>
            </a:pPr>
            <a:endParaRPr lang="en-US" sz="800" dirty="0">
              <a:latin typeface="Calibri" panose="020F0502020204030204" pitchFamily="34" charset="0"/>
              <a:cs typeface="Calibri" panose="020F0502020204030204" pitchFamily="34" charset="0"/>
            </a:endParaRPr>
          </a:p>
        </p:txBody>
      </p:sp>
      <p:sp>
        <p:nvSpPr>
          <p:cNvPr id="4" name="PoljeZBesedilom 3"/>
          <p:cNvSpPr txBox="1"/>
          <p:nvPr/>
        </p:nvSpPr>
        <p:spPr>
          <a:xfrm>
            <a:off x="368305" y="884951"/>
            <a:ext cx="11305309" cy="3693319"/>
          </a:xfrm>
          <a:prstGeom prst="rect">
            <a:avLst/>
          </a:prstGeom>
          <a:noFill/>
        </p:spPr>
        <p:txBody>
          <a:bodyPr wrap="square" rtlCol="0">
            <a:spAutoFit/>
          </a:bodyPr>
          <a:lstStyle/>
          <a:p>
            <a:pPr fontAlgn="base"/>
            <a:r>
              <a:rPr lang="sl-SI" dirty="0">
                <a:solidFill>
                  <a:srgbClr val="002060"/>
                </a:solidFill>
                <a:latin typeface="Calibri" panose="020F0502020204030204" pitchFamily="34" charset="0"/>
                <a:cs typeface="Calibri" panose="020F0502020204030204" pitchFamily="34" charset="0"/>
              </a:rPr>
              <a:t>Predmetne kurikularne komisije so preučile vprašanje prehoda učencev na pouk po prenovljenih učnih načrtih in ugotovile, da </a:t>
            </a:r>
            <a:r>
              <a:rPr lang="sl-SI" dirty="0" smtClean="0">
                <a:solidFill>
                  <a:srgbClr val="002060"/>
                </a:solidFill>
                <a:latin typeface="Calibri" panose="020F0502020204030204" pitchFamily="34" charset="0"/>
                <a:cs typeface="Calibri" panose="020F0502020204030204" pitchFamily="34" charset="0"/>
              </a:rPr>
              <a:t>bodo z uvajanjem UN v 1</a:t>
            </a:r>
            <a:r>
              <a:rPr lang="sl-SI" dirty="0">
                <a:solidFill>
                  <a:srgbClr val="002060"/>
                </a:solidFill>
                <a:latin typeface="Calibri" panose="020F0502020204030204" pitchFamily="34" charset="0"/>
                <a:cs typeface="Calibri" panose="020F0502020204030204" pitchFamily="34" charset="0"/>
              </a:rPr>
              <a:t>., 4., 7., in pri nekaj predmetih v 6. </a:t>
            </a:r>
            <a:r>
              <a:rPr lang="sl-SI" dirty="0" smtClean="0">
                <a:solidFill>
                  <a:srgbClr val="002060"/>
                </a:solidFill>
                <a:latin typeface="Calibri" panose="020F0502020204030204" pitchFamily="34" charset="0"/>
                <a:cs typeface="Calibri" panose="020F0502020204030204" pitchFamily="34" charset="0"/>
              </a:rPr>
              <a:t>razredu </a:t>
            </a:r>
            <a:r>
              <a:rPr lang="sl-SI" b="1" dirty="0" smtClean="0">
                <a:solidFill>
                  <a:srgbClr val="002060"/>
                </a:solidFill>
                <a:latin typeface="Calibri" panose="020F0502020204030204" pitchFamily="34" charset="0"/>
                <a:cs typeface="Calibri" panose="020F0502020204030204" pitchFamily="34" charset="0"/>
              </a:rPr>
              <a:t>OŠ</a:t>
            </a:r>
            <a:r>
              <a:rPr lang="sl-SI" dirty="0" smtClean="0">
                <a:solidFill>
                  <a:srgbClr val="002060"/>
                </a:solidFill>
                <a:latin typeface="Calibri" panose="020F0502020204030204" pitchFamily="34" charset="0"/>
                <a:cs typeface="Calibri" panose="020F0502020204030204" pitchFamily="34" charset="0"/>
              </a:rPr>
              <a:t>, </a:t>
            </a:r>
            <a:r>
              <a:rPr lang="sl-SI" b="1" dirty="0" smtClean="0">
                <a:solidFill>
                  <a:srgbClr val="002060"/>
                </a:solidFill>
                <a:latin typeface="Calibri" panose="020F0502020204030204" pitchFamily="34" charset="0"/>
                <a:cs typeface="Calibri" panose="020F0502020204030204" pitchFamily="34" charset="0"/>
              </a:rPr>
              <a:t>potrebne </a:t>
            </a:r>
            <a:r>
              <a:rPr lang="sl-SI" b="1" dirty="0">
                <a:solidFill>
                  <a:srgbClr val="002060"/>
                </a:solidFill>
                <a:latin typeface="Calibri" panose="020F0502020204030204" pitchFamily="34" charset="0"/>
                <a:cs typeface="Calibri" panose="020F0502020204030204" pitchFamily="34" charset="0"/>
              </a:rPr>
              <a:t>manjše prilagoditve pouka v prvem in drugem letu uvajanja prenovljenih učnih načrtov </a:t>
            </a:r>
            <a:r>
              <a:rPr lang="sl-SI" dirty="0">
                <a:solidFill>
                  <a:srgbClr val="002060"/>
                </a:solidFill>
                <a:latin typeface="Calibri" panose="020F0502020204030204" pitchFamily="34" charset="0"/>
                <a:cs typeface="Calibri" panose="020F0502020204030204" pitchFamily="34" charset="0"/>
              </a:rPr>
              <a:t>(</a:t>
            </a:r>
            <a:r>
              <a:rPr lang="sl-SI" b="1" dirty="0">
                <a:solidFill>
                  <a:srgbClr val="002060"/>
                </a:solidFill>
                <a:latin typeface="Calibri" panose="020F0502020204030204" pitchFamily="34" charset="0"/>
                <a:cs typeface="Calibri" panose="020F0502020204030204" pitchFamily="34" charset="0"/>
              </a:rPr>
              <a:t>2026/27, 2027/28). V 3. in 4. letu uvajanja (2028/29, 2029/30)</a:t>
            </a:r>
            <a:r>
              <a:rPr lang="sl-SI" dirty="0">
                <a:solidFill>
                  <a:srgbClr val="002060"/>
                </a:solidFill>
                <a:latin typeface="Calibri" panose="020F0502020204030204" pitchFamily="34" charset="0"/>
                <a:cs typeface="Calibri" panose="020F0502020204030204" pitchFamily="34" charset="0"/>
              </a:rPr>
              <a:t> potreb po prilagoditvah predmetne kurikularne komisije ne predvidevajo, saj se uvajanje pri večini predmetov začne z začetkom novega vzgojno-izobraževalnega obdobja, kar omogoča tekoč prehod, brez potrebe po dodatnih posegih v izvedbo pouka.</a:t>
            </a:r>
            <a:r>
              <a:rPr lang="sl-SI" dirty="0" smtClean="0">
                <a:solidFill>
                  <a:srgbClr val="002060"/>
                </a:solidFill>
                <a:latin typeface="Calibri" panose="020F0502020204030204" pitchFamily="34" charset="0"/>
                <a:cs typeface="Calibri" panose="020F0502020204030204" pitchFamily="34" charset="0"/>
              </a:rPr>
              <a:t>​</a:t>
            </a:r>
          </a:p>
          <a:p>
            <a:pPr fontAlgn="base"/>
            <a:endParaRPr lang="sl-SI" dirty="0">
              <a:solidFill>
                <a:srgbClr val="002060"/>
              </a:solidFill>
              <a:latin typeface="Calibri" panose="020F0502020204030204" pitchFamily="34" charset="0"/>
              <a:cs typeface="Calibri" panose="020F0502020204030204" pitchFamily="34" charset="0"/>
            </a:endParaRPr>
          </a:p>
          <a:p>
            <a:pPr fontAlgn="base"/>
            <a:r>
              <a:rPr lang="sl-SI" dirty="0">
                <a:solidFill>
                  <a:srgbClr val="002060"/>
                </a:solidFill>
                <a:latin typeface="Calibri" panose="020F0502020204030204" pitchFamily="34" charset="0"/>
                <a:cs typeface="Calibri" panose="020F0502020204030204" pitchFamily="34" charset="0"/>
              </a:rPr>
              <a:t>V</a:t>
            </a:r>
            <a:r>
              <a:rPr lang="sl-SI" b="1" dirty="0">
                <a:solidFill>
                  <a:srgbClr val="002060"/>
                </a:solidFill>
                <a:latin typeface="Calibri" panose="020F0502020204030204" pitchFamily="34" charset="0"/>
                <a:cs typeface="Calibri" panose="020F0502020204030204" pitchFamily="34" charset="0"/>
              </a:rPr>
              <a:t> ostalih izobraževalnih programih (izobraževalni programi splošne in strokovne gimnazije, nižjega poklicnega, srednjega poklicnega, srednjega strokovnega in poklicno-tehniškega izobraževanja ter osnovne šole za odrasle), v katerih</a:t>
            </a:r>
            <a:r>
              <a:rPr lang="sl-SI" dirty="0">
                <a:solidFill>
                  <a:srgbClr val="002060"/>
                </a:solidFill>
                <a:latin typeface="Calibri" panose="020F0502020204030204" pitchFamily="34" charset="0"/>
                <a:cs typeface="Calibri" panose="020F0502020204030204" pitchFamily="34" charset="0"/>
              </a:rPr>
              <a:t> se bodo prenovljeni učni načrti in katalogi znanj prav tako predvidoma začeli uvajati s šolskim letom </a:t>
            </a:r>
            <a:r>
              <a:rPr lang="sl-SI" b="1" dirty="0">
                <a:solidFill>
                  <a:srgbClr val="002060"/>
                </a:solidFill>
                <a:latin typeface="Calibri" panose="020F0502020204030204" pitchFamily="34" charset="0"/>
                <a:cs typeface="Calibri" panose="020F0502020204030204" pitchFamily="34" charset="0"/>
              </a:rPr>
              <a:t>2026/27, posebne prilagoditve niso potrebne. </a:t>
            </a:r>
            <a:r>
              <a:rPr lang="sl-SI" dirty="0">
                <a:solidFill>
                  <a:srgbClr val="002060"/>
                </a:solidFill>
                <a:latin typeface="Calibri" panose="020F0502020204030204" pitchFamily="34" charset="0"/>
                <a:cs typeface="Calibri" panose="020F0502020204030204" pitchFamily="34" charset="0"/>
              </a:rPr>
              <a:t>   </a:t>
            </a:r>
            <a:r>
              <a:rPr lang="en-US" dirty="0">
                <a:solidFill>
                  <a:srgbClr val="002060"/>
                </a:solidFill>
                <a:latin typeface="Calibri" panose="020F0502020204030204" pitchFamily="34" charset="0"/>
                <a:cs typeface="Calibri" panose="020F0502020204030204" pitchFamily="34" charset="0"/>
              </a:rPr>
              <a:t>​</a:t>
            </a:r>
          </a:p>
          <a:p>
            <a:pPr fontAlgn="base"/>
            <a:r>
              <a:rPr lang="sl-SI" dirty="0">
                <a:solidFill>
                  <a:srgbClr val="002060"/>
                </a:solidFill>
                <a:latin typeface="Calibri" panose="020F0502020204030204" pitchFamily="34" charset="0"/>
                <a:cs typeface="Calibri" panose="020F0502020204030204" pitchFamily="34" charset="0"/>
              </a:rPr>
              <a:t>​</a:t>
            </a:r>
          </a:p>
          <a:p>
            <a:pPr algn="l"/>
            <a:endParaRPr lang="sl-SI" dirty="0" smtClean="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6706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894AD3F4AB634DA9C1664C45234F54" ma:contentTypeVersion="3" ma:contentTypeDescription="Create a new document." ma:contentTypeScope="" ma:versionID="8b207faab2ee6fb6b603c1aad2c56076">
  <xsd:schema xmlns:xsd="http://www.w3.org/2001/XMLSchema" xmlns:xs="http://www.w3.org/2001/XMLSchema" xmlns:p="http://schemas.microsoft.com/office/2006/metadata/properties" xmlns:ns2="26980bc3-424e-477e-91f7-1fae6843f327" targetNamespace="http://schemas.microsoft.com/office/2006/metadata/properties" ma:root="true" ma:fieldsID="b96b9dbbe04070b044c3ab131399fbf0" ns2:_="">
    <xsd:import namespace="26980bc3-424e-477e-91f7-1fae6843f32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80bc3-424e-477e-91f7-1fae6843f3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86369-02B3-4C24-8A45-E654951B2DE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6980bc3-424e-477e-91f7-1fae6843f327"/>
    <ds:schemaRef ds:uri="http://www.w3.org/XML/1998/namespace"/>
  </ds:schemaRefs>
</ds:datastoreItem>
</file>

<file path=customXml/itemProps2.xml><?xml version="1.0" encoding="utf-8"?>
<ds:datastoreItem xmlns:ds="http://schemas.openxmlformats.org/officeDocument/2006/customXml" ds:itemID="{73635CFC-6CEF-4BC3-9437-E3370B9A906B}">
  <ds:schemaRefs>
    <ds:schemaRef ds:uri="http://schemas.microsoft.com/sharepoint/v3/contenttype/forms"/>
  </ds:schemaRefs>
</ds:datastoreItem>
</file>

<file path=customXml/itemProps3.xml><?xml version="1.0" encoding="utf-8"?>
<ds:datastoreItem xmlns:ds="http://schemas.openxmlformats.org/officeDocument/2006/customXml" ds:itemID="{60307C9E-0D39-4731-9DE0-DAAF498CF8A2}">
  <ds:schemaRefs>
    <ds:schemaRef ds:uri="26980bc3-424e-477e-91f7-1fae6843f3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2865</TotalTime>
  <Words>8005</Words>
  <Application>Microsoft Office PowerPoint</Application>
  <PresentationFormat>Širokozaslonsko</PresentationFormat>
  <Paragraphs>699</Paragraphs>
  <Slides>65</Slides>
  <Notes>9</Notes>
  <HiddenSlides>0</HiddenSlides>
  <MMClips>0</MMClips>
  <ScaleCrop>false</ScaleCrop>
  <HeadingPairs>
    <vt:vector size="6" baseType="variant">
      <vt:variant>
        <vt:lpstr>Uporabljene pisave</vt:lpstr>
      </vt:variant>
      <vt:variant>
        <vt:i4>14</vt:i4>
      </vt:variant>
      <vt:variant>
        <vt:lpstr>Tema</vt:lpstr>
      </vt:variant>
      <vt:variant>
        <vt:i4>1</vt:i4>
      </vt:variant>
      <vt:variant>
        <vt:lpstr>Naslovi diapozitivov</vt:lpstr>
      </vt:variant>
      <vt:variant>
        <vt:i4>65</vt:i4>
      </vt:variant>
    </vt:vector>
  </HeadingPairs>
  <TitlesOfParts>
    <vt:vector size="80" baseType="lpstr">
      <vt:lpstr>Aptos</vt:lpstr>
      <vt:lpstr>Aptos Display</vt:lpstr>
      <vt:lpstr>Arial</vt:lpstr>
      <vt:lpstr>Arial Black</vt:lpstr>
      <vt:lpstr>Arial Nova</vt:lpstr>
      <vt:lpstr>Arial,Sans-Serif</vt:lpstr>
      <vt:lpstr>Calibri</vt:lpstr>
      <vt:lpstr>Comic Sans MS</vt:lpstr>
      <vt:lpstr>Courier New</vt:lpstr>
      <vt:lpstr>Courier New,monospace</vt:lpstr>
      <vt:lpstr>inherit</vt:lpstr>
      <vt:lpstr>Symbol,Sans-Serif</vt:lpstr>
      <vt:lpstr>Times New Roman</vt:lpstr>
      <vt:lpstr>Wingdings</vt:lpstr>
      <vt:lpstr>Office Theme</vt:lpstr>
      <vt:lpstr>Novosti in poudarki v učnih načrtih (UN) za ruščino v osnovni in srednji šoli</vt:lpstr>
      <vt:lpstr>Zakaj prenova kurikuluma/UN/KZ? </vt:lpstr>
      <vt:lpstr>PowerPointova predstavitev</vt:lpstr>
      <vt:lpstr>PowerPointova predstavitev</vt:lpstr>
      <vt:lpstr>Cilji prenove: </vt:lpstr>
      <vt:lpstr>Sodelujoči v  kurikularni prenovi     </vt:lpstr>
      <vt:lpstr>PowerPointova predstavitev</vt:lpstr>
      <vt:lpstr>Didaktična priporočila</vt:lpstr>
      <vt:lpstr>Prehodi na pouk po prenovljenih UN/KZ </vt:lpstr>
      <vt:lpstr>PowerPointova predstavitev</vt:lpstr>
      <vt:lpstr>Projekt Kurikularna prenova – nove poti do znanja –  KUP (1. 8. 2025 – 31. 8. 2029) </vt:lpstr>
      <vt:lpstr>PowerPointova predstavitev</vt:lpstr>
      <vt:lpstr>Dostop do kurikularnih dokumentov</vt:lpstr>
      <vt:lpstr>KUP in RaP Povezovanje kurikularne prenove in razširjenega programa OŠ</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Kratke aktivnosti za ponavljanje in utrjevanje snovi</vt:lpstr>
      <vt:lpstr>Ponavljanje in utrjevanje besedišča</vt:lpstr>
      <vt:lpstr>PowerPointova predstavitev</vt:lpstr>
      <vt:lpstr>PowerPointova predstavitev</vt:lpstr>
      <vt:lpstr>SPREJEMANJE</vt:lpstr>
      <vt:lpstr>TVORJENJE</vt:lpstr>
      <vt:lpstr>PowerPointova predstavitev</vt:lpstr>
      <vt:lpstr>PowerPointova predstavitev</vt:lpstr>
      <vt:lpstr>INTERAKCIJA</vt:lpstr>
      <vt:lpstr>PowerPointova predstavitev</vt:lpstr>
      <vt:lpstr>PowerPointova predstavitev</vt:lpstr>
      <vt:lpstr>POSREDOVANJE</vt:lpstr>
      <vt:lpstr> KLJUČNI CILJI S PODROČJA ZDRAVJE IN DOBROBIT  1. DUŠEVNA DOBROBIT (Ines Vozelj Šteharnik)  </vt:lpstr>
      <vt:lpstr>PowerPointova predstavitev</vt:lpstr>
      <vt:lpstr>     2. TELESNA DOBROBIT  • Dijak razume pomen in razvija pozitiven odnos do vsakodnevnega gibanja za zdravje in dobro počutje. (gibanje in sedenje) • Razume pomen uravnotežene in zdrave prehrane. (prehrana in prehranjevanje) • Razume pomen počitka in sprostitve po miselnem ali telesnem naporu. (sprostitev in počitek) • Odgovorno skrbi za ohranjanje svojega zdravja in zdravja drugih. (varnost) • Usvaja znanja o zasvojenostih, kako se jim izogniti oz. jih preprečiti z zdravim življenjskim slogom. (preventiva)  </vt:lpstr>
      <vt:lpstr>PowerPointova predstavitev</vt:lpstr>
      <vt:lpstr>    3. SOCIALNA DOBROBIT  • Dijak ozavešča lastno doživljanje in vedenje o drugih, zaveda se in prepoznava raznolikosti v ožjih in širših okoljih. (socialno zavedanje in zavedanje raznolikosti) • Razvija spretnosti aktivnega poslušanja, asertivne komunikacije, izražanja zanimanja in skrbi za druge. (komunikacijske spretnosti) • Sodeluje, vzpostavlja in vzdržuje kakovostne in spoštljive odnose. Konstruktivno sodeluje. (sodelovanje in reševanje konfliktov) • Razume drugega in prevzema njegovo perspektivo. (empatija) • Pomaga drugim ter krepi družbeno odgovornost. (prosocialno vedenje)  </vt:lpstr>
      <vt:lpstr>PowerPointova predstavitev</vt:lpstr>
      <vt:lpstr>                          AKTIVNOSTI V RAZREDU, SPREJEMANJЕ IN TVORJENJE МОЙ ДЕНЬ: https://www.youtube.com/watch?v=dhSQviFqSOQ    Заданиe 1. Отвeтьтe на вопросы. Как зовут героиню ролика? Анна.                       Что сeгодня в музee? Когда она просыпаeтся?    Анна любит рисовать? Что она провeряeт?     Когда она обычно приходит домой? Что она дeлаeт в ванной?    Она ужинаeт? Почeму нeт? Что она eст на завтрак, что она пьёт?   Что она дeлаeт вeчeром? Что она бeрёт с собой?     С кeм она пeрeписываeтся? На улицe тeпло?     Что они планируют? Что она надeваeт?     Когда она идёт спать­?  Когда она идёт в унивeрситeт?        Кого она встрeчаeт в унивeрситeтe?     Задание 2. Опишите свой день .    Когда они идут на лeкцию?     Что она изучаeт? Гдe она учится, на каком курсe? Когда они идут обeдать? Что они eдят на обeд? Какой чай она пьёт? Куда она идёт вeчeром?     - МОИ ПЛАНЫ НА БУДУЩЕЕ         </vt:lpstr>
      <vt:lpstr>             ЧАСТИ ТЕЛА  СПОРТ - виды спорта (slika) - каким видом спорта вы занимаетесь (увлекаетесь, интересуетесь)? - летние и зимние олимпийские игры (виды спорта) - презентация    ПРОДУКТЫ: https://www.youtube.com/watch?v=M4aZ8JPJ6I4 Besedišče iz videa: oвощи и фрукты  огурцы, помидоры, йогурт  пельмени, хлеб и колбаса рыба, яйца, молоко макароны, чипсы и картошка апельсины кока-кола  яблоки конфеты  капуста  мороженое - dodajamo besedišče, pogovor o tem, kateri so zdrava živila in katera ne.  - dieta  Маша и медведь: Сладкая жизнь: https://www.youtube.com/watch?v=xcL-oGPxgCg  ЗДОРОВЫЙ ОБРАЗ ЖИЗНИ       - dieta С. Чернышов: Диетомания - uporaba telefonov  - zdrav življenjski slog  </vt:lpstr>
      <vt:lpstr>AVDIOVIZAUALNE IN BESEDILNE IZTOČNICE ZA OBRAVNAVO BESEDIŠČA IN SLOVNICE </vt:lpstr>
      <vt:lpstr>• Tvorjenje besedila s pomočjo slikovne iztočnice.</vt:lpstr>
      <vt:lpstr>                                                                                               2. GLAVNI ŠTEVNIKI Pesem: ДВАЖДЫ ДВА ЧЕТЫРЕ, Эдуард Хиль и большой дeтский хор https://www.youtube.com/watch?v=tlglAPc9CVc</vt:lpstr>
      <vt:lpstr>     3. RODILNIK Obe pesmi sta iz filma »Ирония судьбы» или «С лёгким паром» </vt:lpstr>
      <vt:lpstr>        Михаил Пляцковский : «ЧТО БЕЗ ЧЕГО НЕ БЫВАЕТ"   </vt:lpstr>
      <vt:lpstr>     4. PRIDEVNIKI</vt:lpstr>
      <vt:lpstr>Mestnik, prosti čas: С. Чeрнышов: Гдe хорошо отдыхать? https://www.youtube.com/watch?v=Azhjc-9LUhg&amp;t=64s     Družina: С. Чeрнышов: Сeмья: https://www.youtube.com/watch?v=-JiFHE93dkA Glagoli premikanja: С. Чернышов гуляет по Санкт-Петербургу: https://www.youtube.com/watch?v=O3GIUo8066k Novo leto:  Маша и мeдвeдь. Раз два три, ёлочка гори https://www.youtube.com/watch?v=CU5o1wGnHsY Ералаш: В лесу родилась ёлочка https://www.youtube.com/watch?v=ygumXY1ocHc, tudi pesmica z istim naslovom Živali: К.Чуковский: Доктор Айболит https://www.youtube.com/watch?v=576H5Fl94XA, 1.del </vt:lpstr>
      <vt:lpstr>Для встречи после каникул - посадим дерево! (Valerija Lah Peternel) </vt:lpstr>
      <vt:lpstr>Поэзия на уроках русского</vt:lpstr>
      <vt:lpstr>PowerPointova predstavitev</vt:lpstr>
      <vt:lpstr>1. (Газетная) зачёркнутая поэзия /стихи из чёрного маркера  </vt:lpstr>
      <vt:lpstr>2. Поэзия предлогов. </vt:lpstr>
      <vt:lpstr>3. Я могу / Я не могу   </vt:lpstr>
      <vt:lpstr>4. Десять (9, 8 …) заповедей / Правила нашего общества </vt:lpstr>
      <vt:lpstr>PowerPointova predstavitev</vt:lpstr>
      <vt:lpstr>5. Как добраться до ...?  </vt:lpstr>
      <vt:lpstr>PowerPointova predstavitev</vt:lpstr>
      <vt:lpstr>6. Поэтический дневник </vt:lpstr>
      <vt:lpstr>7. Посылаю тебе открытку с необычного места ... </vt:lpstr>
      <vt:lpstr>8. Алфавит - (это тоже) поэзия  </vt:lpstr>
      <vt:lpstr>    Spasiba!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Motiviranost za branje na razredni stopnji in bralna kultura „Branje na prepihu“ (Calibri / 35pt / Bold)</dc:title>
  <dc:creator>Tomas Bercic</dc:creator>
  <cp:lastModifiedBy>Ema Rajh</cp:lastModifiedBy>
  <cp:revision>271</cp:revision>
  <dcterms:created xsi:type="dcterms:W3CDTF">2024-02-26T13:50:48Z</dcterms:created>
  <dcterms:modified xsi:type="dcterms:W3CDTF">2025-09-04T07:05:31Z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0x0101004D894AD3F4AB634DA9C1664C45234F54</vt:lpwstr>
  </property>
</Properties>
</file>