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4" r:id="rId12"/>
    <p:sldId id="275" r:id="rId13"/>
    <p:sldId id="272" r:id="rId14"/>
    <p:sldId id="273" r:id="rId15"/>
    <p:sldId id="27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3" r:id="rId30"/>
    <p:sldId id="292" r:id="rId31"/>
    <p:sldId id="289" r:id="rId32"/>
    <p:sldId id="290" r:id="rId33"/>
    <p:sldId id="295" r:id="rId34"/>
    <p:sldId id="294" r:id="rId3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559"/>
    <a:srgbClr val="8DE46A"/>
    <a:srgbClr val="5385D5"/>
    <a:srgbClr val="DE1D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162" autoAdjust="0"/>
  </p:normalViewPr>
  <p:slideViewPr>
    <p:cSldViewPr>
      <p:cViewPr>
        <p:scale>
          <a:sx n="70" d="100"/>
          <a:sy n="70" d="100"/>
        </p:scale>
        <p:origin x="-2178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7A1F8F-A78C-4324-A65D-2A4B43BF884E}" type="datetimeFigureOut">
              <a:rPr lang="sl-SI"/>
              <a:pPr/>
              <a:t>6.10.2010</a:t>
            </a:fld>
            <a:endParaRPr lang="sl-SI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FAC754-12AE-4793-99A7-321117C1F2E8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D02D18-F09C-4D09-B55F-64ED2D3A5935}" type="datetimeFigureOut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4DE453-1A99-4E9C-844B-8660B92B645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6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69B7D-D25A-402D-9FDE-38B9C11613B8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7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</a:t>
            </a:r>
          </a:p>
        </p:txBody>
      </p:sp>
      <p:sp>
        <p:nvSpPr>
          <p:cNvPr id="8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0EC9-6296-427B-8383-53A89B05E82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0E22-E4EC-4ECF-898E-EADD436E24A5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E56-14C7-41B4-BA5F-85759BDDFC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D928-DCFF-4570-897F-02BA0E977A0B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0481-A98D-4808-AC0B-62960EE7543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C0CB-B2AD-4F00-AC1B-3544283857CF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965D-B19B-4D54-9851-2B57A1CC924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2212-7564-4315-896B-DDAC0C438D13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</a:t>
            </a:r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22A4-E0E4-4D91-8871-BC2F8A92662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6795-A1FA-47CC-A5AE-852431F4DC80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35038-249C-42AF-9090-D83CF081D97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1AFB-8BFA-4D6B-BCEC-C8C2DAC054AB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F11F-4F93-4818-BDEA-9F73C5CF94A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74A9-DBE0-45B7-9D24-8DB7C44C151A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4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3495-5A4F-4261-AC24-C1B3305D33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5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590A-9A7E-4701-A305-F1A39261310D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ED4D-9C83-479D-AD35-A3F5CA22F02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E82E-A5DA-49C6-91B2-E945C232FE13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0F135-2D6D-4644-8D21-85AA3608270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5272-538E-4E03-82E3-7B41A5CF633B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by Mladen Kopasić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DFC9-21B9-4C21-84DB-D9B14F8C1DA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Ograda naslova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  <a:endParaRPr lang="en-US" smtClean="0"/>
          </a:p>
        </p:txBody>
      </p:sp>
      <p:sp>
        <p:nvSpPr>
          <p:cNvPr id="1029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C2ABE9-B539-48F1-951F-482D61EA35A0}" type="datetime1">
              <a:rPr lang="sl-SI"/>
              <a:pPr>
                <a:defRPr/>
              </a:pPr>
              <a:t>6.10.2010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09892A-C042-44FC-93FD-A42F9993745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UjJOa0sky8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CFPg1m_Umg&amp;feature=fvw" TargetMode="External"/><Relationship Id="rId2" Type="http://schemas.openxmlformats.org/officeDocument/2006/relationships/hyperlink" Target="http://www.youtube.com/watch?v=hyi-Y2ATjoA&amp;feature=related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7750370" cy="1499592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3200" cap="none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SLIKANJE 1: SLIKA, </a:t>
            </a:r>
            <a:br>
              <a:rPr lang="sl-SI" sz="3200" cap="none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l-SI" sz="3200" cap="none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NEMEŠANE IN MEŠANE BARVE</a:t>
            </a:r>
            <a:endParaRPr lang="sl-SI" sz="3200" cap="none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750" y="2133600"/>
            <a:ext cx="3600450" cy="863600"/>
          </a:xfrm>
        </p:spPr>
        <p:txBody>
          <a:bodyPr/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 smtClean="0">
                <a:solidFill>
                  <a:schemeClr val="bg1"/>
                </a:solidFill>
              </a:rPr>
              <a:t>Tehnika: tempera (in sol)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dirty="0" smtClean="0">
                <a:solidFill>
                  <a:schemeClr val="bg1"/>
                </a:solidFill>
              </a:rPr>
              <a:t> Motiv: Tropsko morje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179388" y="6381750"/>
            <a:ext cx="3563937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1600" dirty="0">
                <a:solidFill>
                  <a:schemeClr val="bg1"/>
                </a:solidFill>
                <a:latin typeface="+mn-lt"/>
                <a:cs typeface="+mn-cs"/>
              </a:rPr>
              <a:t>Pripravil: Mladen </a:t>
            </a:r>
            <a:r>
              <a:rPr lang="sl-SI" sz="1600" dirty="0">
                <a:solidFill>
                  <a:schemeClr val="bg1"/>
                </a:solidFill>
                <a:latin typeface="+mn-lt"/>
                <a:cs typeface="+mn-cs"/>
              </a:rPr>
              <a:t>Kopasić, OŠ Polje</a:t>
            </a:r>
            <a:endParaRPr lang="sl-SI" sz="1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16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1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 bwMode="auto">
          <a:xfrm>
            <a:off x="468313" y="476250"/>
            <a:ext cx="4248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sl-SI" sz="2000" dirty="0">
                <a:solidFill>
                  <a:schemeClr val="bg1"/>
                </a:solidFill>
                <a:latin typeface="+mn-lt"/>
                <a:cs typeface="+mn-cs"/>
              </a:rPr>
              <a:t>Likovna vzgoja - 4. razred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sl-SI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sl-SI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4E521-C594-451E-99BC-216BCDE6BA92}" type="slidenum">
              <a:rPr lang="sl-SI"/>
              <a:pPr>
                <a:defRPr/>
              </a:pPr>
              <a:t>10</a:t>
            </a:fld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68313" y="476250"/>
            <a:ext cx="7127875" cy="7207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naslednjih slikah poišči nemešane barve.</a:t>
            </a:r>
            <a:endParaRPr lang="sl-SI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7" name="Picture 2" descr="http://www.foto-works.com/Photo-gallery/Nature/images/Nature-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12875"/>
            <a:ext cx="5705475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96D0F-74CA-4C1F-9301-B965E3662C68}" type="slidenum">
              <a:rPr lang="sl-SI"/>
              <a:pPr>
                <a:defRPr/>
              </a:pPr>
              <a:t>11</a:t>
            </a:fld>
            <a:endParaRPr lang="sl-SI"/>
          </a:p>
        </p:txBody>
      </p:sp>
      <p:pic>
        <p:nvPicPr>
          <p:cNvPr id="24580" name="Picture 2" descr="http://www.zastavki.com/pictures/1280x800/2008/Nature_Sundown_Sea_sunset_00534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8050"/>
            <a:ext cx="715168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A681C-0FE8-4454-85AC-BCFDA75BDFF3}" type="slidenum">
              <a:rPr lang="sl-SI"/>
              <a:pPr>
                <a:defRPr/>
              </a:pPr>
              <a:t>12</a:t>
            </a:fld>
            <a:endParaRPr lang="sl-SI"/>
          </a:p>
        </p:txBody>
      </p:sp>
      <p:pic>
        <p:nvPicPr>
          <p:cNvPr id="25604" name="Picture 2" descr="http://www.newzealand.com/travel/images/art/hero_n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81075"/>
            <a:ext cx="496728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DED0-ECE9-48CA-9BD4-7E071BB8F29B}" type="slidenum">
              <a:rPr lang="sl-SI"/>
              <a:pPr>
                <a:defRPr/>
              </a:pPr>
              <a:t>13</a:t>
            </a:fld>
            <a:endParaRPr lang="sl-SI"/>
          </a:p>
        </p:txBody>
      </p:sp>
      <p:sp>
        <p:nvSpPr>
          <p:cNvPr id="26628" name="AutoShape 6" descr="http://www.carbodydesign.com/archive/2009/01/19-camilo-pardo-leaves-ford/Painting-by-Camilo-Pardo-lg.jpg"/>
          <p:cNvSpPr>
            <a:spLocks noChangeAspect="1" noChangeArrowheads="1"/>
          </p:cNvSpPr>
          <p:nvPr/>
        </p:nvSpPr>
        <p:spPr bwMode="auto">
          <a:xfrm>
            <a:off x="155575" y="-1249363"/>
            <a:ext cx="4867275" cy="26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pic>
        <p:nvPicPr>
          <p:cNvPr id="26629" name="Picture 8" descr="http://www.carbodydesign.com/archive/2009/01/19-camilo-pardo-leaves-ford/Painting-by-Camilo-Pardo-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64452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2B434-8171-4B9E-BD47-A304936AF7DB}" type="slidenum">
              <a:rPr lang="sl-SI"/>
              <a:pPr>
                <a:defRPr/>
              </a:pPr>
              <a:t>14</a:t>
            </a:fld>
            <a:endParaRPr lang="sl-SI"/>
          </a:p>
        </p:txBody>
      </p:sp>
      <p:pic>
        <p:nvPicPr>
          <p:cNvPr id="27652" name="Picture 4" descr="http://api.ning.com/files/PeM4IotDq8qe0DYP55e9o12FXk2mQzUmMsQ*J1wsoZP4QGni52I5EpUSDL2ZnsOAP*v9q5OgM39pY2QHppqEMVYzt3WhAzPd/s17_005_BG_PicassoPai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6985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4FDE9-D52E-4E6E-A35B-6683115757E1}" type="slidenum">
              <a:rPr lang="sl-SI"/>
              <a:pPr>
                <a:defRPr/>
              </a:pPr>
              <a:t>15</a:t>
            </a:fld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68313" y="476250"/>
            <a:ext cx="3382962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Mešane barve</a:t>
            </a:r>
            <a:endParaRPr lang="sl-SI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1042988" y="2924175"/>
            <a:ext cx="649287" cy="649288"/>
          </a:xfrm>
          <a:prstGeom prst="ellipse">
            <a:avLst/>
          </a:prstGeom>
          <a:solidFill>
            <a:srgbClr val="DE1D18"/>
          </a:solidFill>
          <a:ln w="3175">
            <a:solidFill>
              <a:srgbClr val="DE1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39750" y="1125538"/>
            <a:ext cx="7345363" cy="14398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sl-SI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Zmešaj prve tri barve po dve skupaj v nove prostore na paleti.  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sl-SI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dežniku pobarvaj vmesne prostore z mešanimi barvami.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sl-SI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Katere barve si dobil? </a:t>
            </a:r>
            <a:endParaRPr lang="sl-SI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1042988" y="4005263"/>
            <a:ext cx="649287" cy="647700"/>
          </a:xfrm>
          <a:prstGeom prst="ellipse">
            <a:avLst/>
          </a:prstGeom>
          <a:solidFill>
            <a:srgbClr val="DE1D18"/>
          </a:solidFill>
          <a:ln w="3175">
            <a:solidFill>
              <a:srgbClr val="DE1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2268538" y="2924175"/>
            <a:ext cx="647700" cy="649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1042988" y="5013325"/>
            <a:ext cx="649287" cy="6477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2268538" y="4005263"/>
            <a:ext cx="647700" cy="647700"/>
          </a:xfrm>
          <a:prstGeom prst="ellipse">
            <a:avLst/>
          </a:prstGeom>
          <a:solidFill>
            <a:srgbClr val="5385D5"/>
          </a:solidFill>
          <a:ln w="3175">
            <a:solidFill>
              <a:srgbClr val="538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2268538" y="5013325"/>
            <a:ext cx="647700" cy="647700"/>
          </a:xfrm>
          <a:prstGeom prst="ellipse">
            <a:avLst/>
          </a:prstGeom>
          <a:solidFill>
            <a:srgbClr val="5385D5"/>
          </a:solidFill>
          <a:ln w="3175">
            <a:solidFill>
              <a:srgbClr val="538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1763688" y="2780928"/>
            <a:ext cx="4383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endParaRPr lang="sl-SI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763688" y="3861048"/>
            <a:ext cx="4383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endParaRPr lang="sl-SI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 flipV="1">
            <a:off x="1763688" y="4941168"/>
            <a:ext cx="4383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endParaRPr lang="sl-SI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3131840" y="2852936"/>
            <a:ext cx="4383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sl-SI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3131840" y="3861048"/>
            <a:ext cx="4383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sl-SI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3131840" y="4869160"/>
            <a:ext cx="4383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sl-SI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3708400" y="5013325"/>
            <a:ext cx="647700" cy="647700"/>
          </a:xfrm>
          <a:prstGeom prst="ellipse">
            <a:avLst/>
          </a:prstGeom>
          <a:solidFill>
            <a:srgbClr val="92D050"/>
          </a:solidFill>
          <a:ln w="3175">
            <a:solidFill>
              <a:srgbClr val="8DE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3708400" y="4005263"/>
            <a:ext cx="647700" cy="647700"/>
          </a:xfrm>
          <a:prstGeom prst="ellipse">
            <a:avLst/>
          </a:prstGeom>
          <a:solidFill>
            <a:srgbClr val="7030A0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3708400" y="2924175"/>
            <a:ext cx="647700" cy="649288"/>
          </a:xfrm>
          <a:prstGeom prst="ellipse">
            <a:avLst/>
          </a:prstGeom>
          <a:solidFill>
            <a:srgbClr val="F1A559"/>
          </a:solidFill>
          <a:ln w="3175">
            <a:solidFill>
              <a:srgbClr val="F1A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1" name="Naslov 1"/>
          <p:cNvSpPr txBox="1">
            <a:spLocks/>
          </p:cNvSpPr>
          <p:nvPr/>
        </p:nvSpPr>
        <p:spPr>
          <a:xfrm>
            <a:off x="323850" y="5805488"/>
            <a:ext cx="8496300" cy="79216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sl-SI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Oranžna, vijolična in zelena so mešane barve. Enako kot vse ostale, ki jih lahko mešamo naprej.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endParaRPr lang="sl-SI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141663"/>
            <a:ext cx="23701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9E17-AA1C-4249-A588-60C8613E9A89}" type="slidenum">
              <a:rPr lang="sl-SI"/>
              <a:pPr>
                <a:defRPr/>
              </a:pPr>
              <a:t>16</a:t>
            </a:fld>
            <a:endParaRPr lang="sl-SI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68313" y="476250"/>
            <a:ext cx="7127875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naslednjih slikah poišči mešane barve.</a:t>
            </a:r>
            <a:endParaRPr lang="sl-SI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9701" name="Picture 6" descr="http://www.thewallpapers.org/photo/5787/Nature_Wallpapers-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41438"/>
            <a:ext cx="6264275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9DA0C-ABD4-45AE-BB7C-37B876740E79}" type="slidenum">
              <a:rPr lang="sl-SI"/>
              <a:pPr>
                <a:defRPr/>
              </a:pPr>
              <a:t>17</a:t>
            </a:fld>
            <a:endParaRPr lang="sl-SI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623093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9F925-749A-4BF5-ADD1-73D96142059D}" type="slidenum">
              <a:rPr lang="sl-SI"/>
              <a:pPr>
                <a:defRPr/>
              </a:pPr>
              <a:t>18</a:t>
            </a:fld>
            <a:endParaRPr lang="sl-SI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08050"/>
            <a:ext cx="69199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FECD-604D-4D4B-AF2A-1B716AA5954D}" type="slidenum">
              <a:rPr lang="sl-SI"/>
              <a:pPr>
                <a:defRPr/>
              </a:pPr>
              <a:t>19</a:t>
            </a:fld>
            <a:endParaRPr lang="sl-SI"/>
          </a:p>
        </p:txBody>
      </p:sp>
      <p:pic>
        <p:nvPicPr>
          <p:cNvPr id="32772" name="Picture 2" descr="http://www.layoutfashion.com/images/graphics/nature/natur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08050"/>
            <a:ext cx="6624637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2F6D5-4B04-4793-A093-5A5A4005348A}" type="slidenum">
              <a:rPr lang="sl-SI"/>
              <a:pPr>
                <a:defRPr/>
              </a:pPr>
              <a:t>2</a:t>
            </a:fld>
            <a:endParaRPr lang="sl-SI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23850" y="981075"/>
          <a:ext cx="8280400" cy="3455988"/>
        </p:xfrm>
        <a:graphic>
          <a:graphicData uri="http://schemas.openxmlformats.org/drawingml/2006/table">
            <a:tbl>
              <a:tblPr/>
              <a:tblGrid>
                <a:gridCol w="836613"/>
                <a:gridCol w="800100"/>
                <a:gridCol w="2317750"/>
                <a:gridCol w="1092200"/>
                <a:gridCol w="1477962"/>
                <a:gridCol w="682625"/>
                <a:gridCol w="1073150"/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LIKOVNO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PODROČJE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LIKOVA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NALOGA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CILJI REŠEVANJA LIKOVNIH NALOG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MEDPR.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POV.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STANDARDI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ZNANJA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USVAJANJE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LIKOVNIH POJMOV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LIKOVNO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IZRAŽANJE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PRIVZGAJANJE DOŽIVLJAJSKIH NARAVNANOSTI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Likovne pojme opišejo in likovno izrazijo</a:t>
                      </a:r>
                      <a:endParaRPr kumimoji="0" lang="sl-SI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0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SLIKANJE</a:t>
                      </a: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Slika,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nemešane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 mešane barve</a:t>
                      </a: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UČENCI: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razlikujejo pojem risba in slika,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obnovijo posebnosti nastanka slike,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obnovijo značilnosti nemešanih  barv in mešanih barv na paleti,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na primerih v naravi poiščejo nemešane in mešane barve,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utrdijo postopke mešanja barv,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ob fotografijah predmetov v okolju in primerih umetniških del pojasnijo različice barv.</a:t>
                      </a: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UČENCI: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komponirajo različne oblike ploskev in jih poslikajo z mešanimi barvami,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z mešanimi barvami naslikajo sliko z motivom.</a:t>
                      </a: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UČENCI: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razvijajo občutek za mešanje barv,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se navajajo na postopno mešanje barv,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razvijajo doslednost. </a:t>
                      </a: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GVZ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SLO</a:t>
                      </a: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Ločijo pojme: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risba, slika,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barvna ploskev,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nemešane barve,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 mešane barve.</a:t>
                      </a:r>
                    </a:p>
                  </a:txBody>
                  <a:tcPr marL="39077" marR="390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95" name="Picture 2" descr="http://www.rybakow.com/painting/72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652963"/>
            <a:ext cx="35179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>
            <a:off x="323850" y="260350"/>
            <a:ext cx="6400800" cy="6238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b="1" dirty="0">
                <a:solidFill>
                  <a:schemeClr val="bg1"/>
                </a:solidFill>
                <a:latin typeface="+mn-lt"/>
                <a:cs typeface="+mn-cs"/>
              </a:rPr>
              <a:t>Iz učnega načrta za likovno vzgojo (1998)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4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D8200-20AE-44BA-A681-A74BF1472476}" type="slidenum">
              <a:rPr lang="sl-SI"/>
              <a:pPr>
                <a:defRPr/>
              </a:pPr>
              <a:t>20</a:t>
            </a:fld>
            <a:endParaRPr lang="sl-SI"/>
          </a:p>
        </p:txBody>
      </p:sp>
      <p:pic>
        <p:nvPicPr>
          <p:cNvPr id="3379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60483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C0FDA-8CBB-49FE-ADB3-B97436DC1328}" type="slidenum">
              <a:rPr lang="sl-SI"/>
              <a:pPr>
                <a:defRPr/>
              </a:pPr>
              <a:t>21</a:t>
            </a:fld>
            <a:endParaRPr lang="sl-SI"/>
          </a:p>
        </p:txBody>
      </p:sp>
      <p:pic>
        <p:nvPicPr>
          <p:cNvPr id="3482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65325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1EB7E-541A-4470-A3FA-7C4876E83F90}" type="slidenum">
              <a:rPr lang="sl-SI"/>
              <a:pPr>
                <a:defRPr/>
              </a:pPr>
              <a:t>22</a:t>
            </a:fld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468313" y="404813"/>
            <a:ext cx="8207375" cy="5762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naslednjih slikah poišči nemešane in mešane barve.</a:t>
            </a:r>
            <a:endParaRPr lang="sl-SI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5" name="Picture 2" descr="http://t2.gstatic.com/images?q=tbn:T5AW24czaom18M:http://www.nature-wallpaper.info/wp-content/autumn-nature-wallpaper-29.jpg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41438"/>
            <a:ext cx="597693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0D6DF-A029-4A24-90FC-9BEEF23FC1F0}" type="slidenum">
              <a:rPr lang="sl-SI"/>
              <a:pPr>
                <a:defRPr/>
              </a:pPr>
              <a:t>23</a:t>
            </a:fld>
            <a:endParaRPr lang="sl-SI"/>
          </a:p>
        </p:txBody>
      </p:sp>
      <p:pic>
        <p:nvPicPr>
          <p:cNvPr id="36868" name="Picture 2" descr="http://infinitygoods.files.wordpress.com/2008/03/amazing-mother-nature-by-festblues-in-flickr-public-fi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052513"/>
            <a:ext cx="66833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D0737-2B00-418A-8D42-35AD50EDB469}" type="slidenum">
              <a:rPr lang="sl-SI"/>
              <a:pPr>
                <a:defRPr/>
              </a:pPr>
              <a:t>24</a:t>
            </a:fld>
            <a:endParaRPr lang="sl-SI"/>
          </a:p>
        </p:txBody>
      </p:sp>
      <p:pic>
        <p:nvPicPr>
          <p:cNvPr id="37892" name="Picture 2" descr="http://www.norcalwater.org/images/ncwa_pai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69675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45E36-706B-4ADB-9817-63A7CF799AFD}" type="slidenum">
              <a:rPr lang="sl-SI"/>
              <a:pPr>
                <a:defRPr/>
              </a:pPr>
              <a:t>25</a:t>
            </a:fld>
            <a:endParaRPr lang="sl-SI"/>
          </a:p>
        </p:txBody>
      </p:sp>
      <p:pic>
        <p:nvPicPr>
          <p:cNvPr id="38916" name="Picture 2" descr="http://www.alchemywebsite.com/tarot/samples/Cat_tarot_pai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765175"/>
            <a:ext cx="5184775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CD38-C300-4893-B517-BC47ABA13949}" type="slidenum">
              <a:rPr lang="sl-SI"/>
              <a:pPr>
                <a:defRPr/>
              </a:pPr>
              <a:t>26</a:t>
            </a:fld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68313" y="404813"/>
            <a:ext cx="8207375" cy="5762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zdaj tvoja likovna naloga</a:t>
            </a:r>
            <a:endParaRPr lang="sl-SI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539750" y="1052513"/>
            <a:ext cx="8208963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Dobro si oglej slike iz tropskih morij.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sl-SI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Bodi pozoren na barve in oblike okolja in rib.</a:t>
            </a:r>
            <a:endParaRPr lang="sl-SI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9942" name="Picture 2" descr="http://www.tropicalfishspecies.co.uk/images/tropical%20fish%20g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76475"/>
            <a:ext cx="50403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3C6CF-F01C-4373-B75C-9E9C932751F0}" type="slidenum">
              <a:rPr lang="sl-SI"/>
              <a:pPr>
                <a:defRPr/>
              </a:pPr>
              <a:t>27</a:t>
            </a:fld>
            <a:endParaRPr lang="sl-SI"/>
          </a:p>
        </p:txBody>
      </p:sp>
      <p:pic>
        <p:nvPicPr>
          <p:cNvPr id="40964" name="Picture 4" descr="http://www.geliosoft.com/3d-fish-school/tropical-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81075"/>
            <a:ext cx="58562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E8EB5-5A3C-4D92-84A9-7B61B7488A51}" type="slidenum">
              <a:rPr lang="sl-SI"/>
              <a:pPr>
                <a:defRPr/>
              </a:pPr>
              <a:t>28</a:t>
            </a:fld>
            <a:endParaRPr lang="sl-SI"/>
          </a:p>
        </p:txBody>
      </p:sp>
      <p:pic>
        <p:nvPicPr>
          <p:cNvPr id="41988" name="Picture 4" descr="http://blog.enn.com/wp-content/uploads/2009/07/reef2559-300x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25538"/>
            <a:ext cx="5759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EA58F-CDFE-4DFF-ACEE-9358E09E950F}" type="slidenum">
              <a:rPr lang="sl-SI"/>
              <a:pPr>
                <a:defRPr/>
              </a:pPr>
              <a:t>29</a:t>
            </a:fld>
            <a:endParaRPr lang="sl-SI"/>
          </a:p>
        </p:txBody>
      </p:sp>
      <p:pic>
        <p:nvPicPr>
          <p:cNvPr id="43012" name="Picture 2" descr="http://t1.gstatic.com/images?q=tbn:ANd9GcQX6mNBOpn3Ioyl22LVD9SdlWTF5jGFDtlcCGuD8koghBV8p7s&amp;t=1&amp;usg=__wrPWoNDgauDWthpR8S_0EyRkz-k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http://www.petfishescare.com/images/angel_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33375"/>
            <a:ext cx="2857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196975"/>
            <a:ext cx="21526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644900"/>
            <a:ext cx="38195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http://www.e-petcare.com/wp-content/uploads/2009/03/betta_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3500438"/>
            <a:ext cx="30892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3382962" cy="922337"/>
          </a:xfrm>
        </p:spPr>
        <p:txBody>
          <a:bodyPr/>
          <a:lstStyle/>
          <a:p>
            <a:r>
              <a:rPr lang="sl-SI" sz="2800" smtClean="0">
                <a:solidFill>
                  <a:schemeClr val="bg1"/>
                </a:solidFill>
              </a:rPr>
              <a:t>Risba ali slika?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457200" y="1268413"/>
            <a:ext cx="8075613" cy="576262"/>
          </a:xfrm>
        </p:spPr>
        <p:txBody>
          <a:bodyPr/>
          <a:lstStyle/>
          <a:p>
            <a:r>
              <a:rPr lang="sl-SI" sz="1900" smtClean="0">
                <a:solidFill>
                  <a:schemeClr val="bg1"/>
                </a:solidFill>
              </a:rPr>
              <a:t>Risba: likovna tehnika, pri kateri se upodablja z enobarvnimi črtami.*  </a:t>
            </a: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A633-40E2-440A-B843-B076707D8DCC}" type="slidenum">
              <a:rPr lang="sl-SI"/>
              <a:pPr>
                <a:defRPr/>
              </a:pPr>
              <a:t>3</a:t>
            </a:fld>
            <a:endParaRPr lang="sl-SI"/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611188" y="3860800"/>
            <a:ext cx="8075612" cy="5762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1900" dirty="0">
                <a:solidFill>
                  <a:schemeClr val="bg1"/>
                </a:solidFill>
                <a:latin typeface="+mn-lt"/>
                <a:cs typeface="+mn-cs"/>
              </a:rPr>
              <a:t>Slika: likovna upodobitev česa z barvami, navadno umetniška.*</a:t>
            </a:r>
            <a:endParaRPr lang="sl-SI" sz="19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7308850" y="6237288"/>
            <a:ext cx="1306513" cy="43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sl-SI" sz="1400" dirty="0">
                <a:solidFill>
                  <a:schemeClr val="bg1"/>
                </a:solidFill>
                <a:latin typeface="+mn-lt"/>
                <a:cs typeface="+mn-cs"/>
              </a:rPr>
              <a:t>*Vir: SSKJ</a:t>
            </a:r>
            <a:endParaRPr lang="sl-SI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http://www.johnsonbanks.co.uk/up_images/229_june_2004_draw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989138"/>
            <a:ext cx="193833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art-made-easy.com/images/horse-drawin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16049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graphitegoddess.com/wp-content/uploads/2009/03/roses-draw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700213"/>
            <a:ext cx="15589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1700213"/>
            <a:ext cx="26797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http://www.artnewsblog.com/famous-paintings/mona-lisa/mona-lisa-paint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4333875"/>
            <a:ext cx="11938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http://www.ratbehavior.org/images/CricketHandPaint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581525"/>
            <a:ext cx="25574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http://www.tadias.com/wp-content/uploads/2007/09/rsz_painting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5600" y="4292600"/>
            <a:ext cx="15890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http://www.derekmccrea.50megs.com/images/butterfly-painting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938" y="4292600"/>
            <a:ext cx="154146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FCBC2-3BE7-4516-BE30-A1DBEE8C1A85}" type="slidenum">
              <a:rPr lang="sl-SI"/>
              <a:pPr>
                <a:defRPr/>
              </a:pPr>
              <a:t>30</a:t>
            </a:fld>
            <a:endParaRPr lang="sl-SI"/>
          </a:p>
        </p:txBody>
      </p:sp>
      <p:pic>
        <p:nvPicPr>
          <p:cNvPr id="44036" name="Picture 2" descr="http://www.livefishforsale.com/wp-content/uploads/2010/04/tropical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04813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 descr="http://www.thepetscentral.com/wp-content/uploads/2008/02/tropical-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429000"/>
            <a:ext cx="2867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http://microcosmaqx.typepad.com/.a/6a00e553493ad08834010536a0c639970c-500w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29000"/>
            <a:ext cx="23907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8" descr="http://ceipntrasradelapiedad.files.wordpress.com/2010/03/discus20fish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860800"/>
            <a:ext cx="261778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0" descr="http://ima.dada.net/image/medium/19554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04813"/>
            <a:ext cx="41132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488A8-95EA-4D65-A134-0C28BD9F850E}" type="slidenum">
              <a:rPr lang="sl-SI"/>
              <a:pPr>
                <a:defRPr/>
              </a:pPr>
              <a:t>31</a:t>
            </a:fld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47700" y="1196975"/>
            <a:ext cx="8496300" cy="16557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voljo imaš samo tri nemešane barve. Vse ostale lahko dobiš z mešanjem.  Da bo vse skupaj bolj zanimivo, slikaj ozadje na moker risalni list. Nato dodaj sol in počakaj, da se vse skupaj posuši.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suho ozadje naslikaj tropske ribe raznih barv in oblik. 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468313" y="188913"/>
            <a:ext cx="8207375" cy="1079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sl-SI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Motiv tvoje slike je torej tropsko morje.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sl-SI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Slikarska tehnika je tempera.</a:t>
            </a:r>
            <a:endParaRPr lang="sl-SI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429000"/>
            <a:ext cx="33718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500438"/>
            <a:ext cx="33718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Pravokotnik 8"/>
          <p:cNvSpPr>
            <a:spLocks noChangeArrowheads="1"/>
          </p:cNvSpPr>
          <p:nvPr/>
        </p:nvSpPr>
        <p:spPr bwMode="auto">
          <a:xfrm>
            <a:off x="1042988" y="2924175"/>
            <a:ext cx="6967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hlinkClick r:id="rId4"/>
              </a:rPr>
              <a:t>Oglej si video: http://www.youtube.com/watch?v=UjJOa0sky8c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8829F-66A7-4277-A0EA-09C4CE97B742}" type="slidenum">
              <a:rPr lang="sl-SI"/>
              <a:pPr>
                <a:defRPr/>
              </a:pPr>
              <a:t>32</a:t>
            </a:fld>
            <a:endParaRPr lang="sl-SI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33909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20713"/>
            <a:ext cx="37115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644900"/>
            <a:ext cx="3671888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084F1-48B9-4B5A-AD2E-F8A3A8F9D2B7}" type="slidenum">
              <a:rPr lang="sl-SI"/>
              <a:pPr>
                <a:defRPr/>
              </a:pPr>
              <a:t>33</a:t>
            </a:fld>
            <a:endParaRPr lang="sl-SI"/>
          </a:p>
        </p:txBody>
      </p:sp>
      <p:sp>
        <p:nvSpPr>
          <p:cNvPr id="47108" name="Pravokotnik 3"/>
          <p:cNvSpPr>
            <a:spLocks noChangeArrowheads="1"/>
          </p:cNvSpPr>
          <p:nvPr/>
        </p:nvSpPr>
        <p:spPr bwMode="auto">
          <a:xfrm>
            <a:off x="539750" y="1916113"/>
            <a:ext cx="7704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chemeClr val="bg1"/>
                </a:solidFill>
              </a:rPr>
              <a:t>Kako na hitro slikajo slikarji:</a:t>
            </a:r>
          </a:p>
          <a:p>
            <a:r>
              <a:rPr lang="sl-SI">
                <a:solidFill>
                  <a:schemeClr val="bg1"/>
                </a:solidFill>
                <a:hlinkClick r:id="rId2"/>
              </a:rPr>
              <a:t>http://www.youtube.com/watch?v=hyi-Y2ATjoA&amp;feature=related</a:t>
            </a:r>
            <a:r>
              <a:rPr lang="sl-SI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468313" y="908050"/>
            <a:ext cx="8207375" cy="5762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Še nekaj zanimivosti, če vam ostane kaj časa …</a:t>
            </a:r>
            <a:endParaRPr lang="sl-SI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110" name="Pravokotnik 5"/>
          <p:cNvSpPr>
            <a:spLocks noChangeArrowheads="1"/>
          </p:cNvSpPr>
          <p:nvPr/>
        </p:nvSpPr>
        <p:spPr bwMode="auto">
          <a:xfrm>
            <a:off x="611188" y="3068638"/>
            <a:ext cx="720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solidFill>
                  <a:schemeClr val="bg1"/>
                </a:solidFill>
              </a:rPr>
              <a:t>Še ena posebna tehnika slikarstva:</a:t>
            </a:r>
          </a:p>
          <a:p>
            <a:r>
              <a:rPr lang="sl-SI">
                <a:solidFill>
                  <a:schemeClr val="bg1"/>
                </a:solidFill>
                <a:hlinkClick r:id="rId3"/>
              </a:rPr>
              <a:t>http://www.youtube.com/watch?v=0CFPg1m_Umg&amp;feature=fvw</a:t>
            </a:r>
            <a:r>
              <a:rPr lang="sl-SI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0801C-4411-4BEC-BBA1-36915B13D188}" type="slidenum">
              <a:rPr lang="sl-SI"/>
              <a:pPr>
                <a:defRPr/>
              </a:pPr>
              <a:t>34</a:t>
            </a:fld>
            <a:endParaRPr lang="sl-SI"/>
          </a:p>
        </p:txBody>
      </p:sp>
      <p:sp>
        <p:nvSpPr>
          <p:cNvPr id="4" name="Ograda vsebine 2"/>
          <p:cNvSpPr txBox="1">
            <a:spLocks/>
          </p:cNvSpPr>
          <p:nvPr/>
        </p:nvSpPr>
        <p:spPr>
          <a:xfrm>
            <a:off x="323850" y="1341438"/>
            <a:ext cx="8507413" cy="3024187"/>
          </a:xfrm>
          <a:prstGeom prst="rect">
            <a:avLst/>
          </a:prstGeom>
        </p:spPr>
        <p:txBody>
          <a:bodyPr/>
          <a:lstStyle/>
          <a:p>
            <a:pPr marL="547688" indent="-411163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000" dirty="0">
                <a:solidFill>
                  <a:schemeClr val="bg1"/>
                </a:solidFill>
                <a:latin typeface="+mn-lt"/>
                <a:cs typeface="+mn-cs"/>
              </a:rPr>
              <a:t>Literatura in viri:</a:t>
            </a:r>
          </a:p>
          <a:p>
            <a:pPr marL="547688" indent="-411163">
              <a:lnSpc>
                <a:spcPct val="200000"/>
              </a:lnSpc>
              <a:spcBef>
                <a:spcPct val="20000"/>
              </a:spcBef>
              <a:buClr>
                <a:schemeClr val="bg1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>
                <a:solidFill>
                  <a:schemeClr val="bg1"/>
                </a:solidFill>
                <a:latin typeface="+mn-lt"/>
                <a:cs typeface="+mn-cs"/>
              </a:rPr>
              <a:t>Učni </a:t>
            </a:r>
            <a:r>
              <a:rPr lang="sl-SI" sz="2000" dirty="0">
                <a:solidFill>
                  <a:schemeClr val="bg1"/>
                </a:solidFill>
                <a:latin typeface="+mn-lt"/>
                <a:cs typeface="+mn-cs"/>
              </a:rPr>
              <a:t>načrt za likovno vzgojo (1998</a:t>
            </a:r>
            <a:r>
              <a:rPr lang="sl-SI" sz="2000" dirty="0">
                <a:solidFill>
                  <a:schemeClr val="bg1"/>
                </a:solidFill>
                <a:latin typeface="+mn-lt"/>
                <a:cs typeface="+mn-cs"/>
              </a:rPr>
              <a:t>)</a:t>
            </a:r>
          </a:p>
          <a:p>
            <a:pPr marL="547688" indent="-411163">
              <a:lnSpc>
                <a:spcPct val="200000"/>
              </a:lnSpc>
              <a:spcBef>
                <a:spcPct val="20000"/>
              </a:spcBef>
              <a:buClr>
                <a:schemeClr val="bg1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>
                <a:solidFill>
                  <a:schemeClr val="bg1"/>
                </a:solidFill>
                <a:latin typeface="+mn-lt"/>
                <a:cs typeface="+mn-cs"/>
              </a:rPr>
              <a:t>Tomšič Čerkez. B. (2009). Likovna vzgoja 4. Mladinska knjiga</a:t>
            </a:r>
          </a:p>
          <a:p>
            <a:pPr marL="547688" indent="-411163">
              <a:lnSpc>
                <a:spcPct val="200000"/>
              </a:lnSpc>
              <a:spcBef>
                <a:spcPct val="20000"/>
              </a:spcBef>
              <a:buClr>
                <a:schemeClr val="bg1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>
                <a:solidFill>
                  <a:schemeClr val="bg1"/>
                </a:solidFill>
                <a:latin typeface="+mn-lt"/>
                <a:cs typeface="+mn-cs"/>
              </a:rPr>
              <a:t>Slovar slovenskega knjižnega jezika</a:t>
            </a:r>
          </a:p>
          <a:p>
            <a:pPr marL="547688" indent="-411163">
              <a:lnSpc>
                <a:spcPct val="200000"/>
              </a:lnSpc>
              <a:spcBef>
                <a:spcPct val="20000"/>
              </a:spcBef>
              <a:buClr>
                <a:schemeClr val="bg1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>
                <a:solidFill>
                  <a:schemeClr val="bg1"/>
                </a:solidFill>
                <a:latin typeface="+mn-lt"/>
                <a:cs typeface="+mn-cs"/>
              </a:rPr>
              <a:t>YouTube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D9267-67B1-4C4B-B943-2442B517FEE2}" type="slidenum">
              <a:rPr lang="sl-SI"/>
              <a:pPr>
                <a:defRPr/>
              </a:pPr>
              <a:t>4</a:t>
            </a:fld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68313" y="274638"/>
            <a:ext cx="3382962" cy="5619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Barvna ploskev</a:t>
            </a:r>
            <a:endParaRPr lang="sl-SI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Ograda vsebine 2"/>
          <p:cNvSpPr txBox="1">
            <a:spLocks/>
          </p:cNvSpPr>
          <p:nvPr/>
        </p:nvSpPr>
        <p:spPr>
          <a:xfrm>
            <a:off x="395288" y="1052513"/>
            <a:ext cx="8075612" cy="7207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1900" dirty="0">
                <a:solidFill>
                  <a:schemeClr val="bg1"/>
                </a:solidFill>
                <a:latin typeface="+mn-lt"/>
                <a:cs typeface="+mn-cs"/>
              </a:rPr>
              <a:t>Ko narišemo oblike (risba), jih pobarvamo. Nastane slika. Slika je lahko iz različnih barvnih ploskev. Razlikujejo se po barvi, velikosti in obliki. </a:t>
            </a:r>
            <a:endParaRPr lang="sl-SI" sz="19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276475"/>
            <a:ext cx="24399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276475"/>
            <a:ext cx="22320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grada vsebine 2"/>
          <p:cNvSpPr txBox="1">
            <a:spLocks/>
          </p:cNvSpPr>
          <p:nvPr/>
        </p:nvSpPr>
        <p:spPr>
          <a:xfrm>
            <a:off x="2339975" y="5229225"/>
            <a:ext cx="1090613" cy="43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sl-SI" dirty="0">
                <a:solidFill>
                  <a:schemeClr val="bg1"/>
                </a:solidFill>
                <a:latin typeface="+mn-lt"/>
                <a:cs typeface="+mn-cs"/>
              </a:rPr>
              <a:t>risba</a:t>
            </a:r>
            <a:endParaRPr lang="sl-SI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Ograda vsebine 2"/>
          <p:cNvSpPr txBox="1">
            <a:spLocks/>
          </p:cNvSpPr>
          <p:nvPr/>
        </p:nvSpPr>
        <p:spPr>
          <a:xfrm>
            <a:off x="5580063" y="5300663"/>
            <a:ext cx="946150" cy="43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sl-SI" dirty="0">
                <a:solidFill>
                  <a:schemeClr val="bg1"/>
                </a:solidFill>
                <a:latin typeface="+mn-lt"/>
                <a:cs typeface="+mn-cs"/>
              </a:rPr>
              <a:t>slika</a:t>
            </a:r>
            <a:endParaRPr lang="sl-SI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58DCD-196D-4542-86D8-4A65ECFB4EF6}" type="slidenum">
              <a:rPr lang="sl-SI"/>
              <a:pPr>
                <a:defRPr/>
              </a:pPr>
              <a:t>5</a:t>
            </a:fld>
            <a:endParaRPr lang="sl-SI"/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836613"/>
            <a:ext cx="41973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grada vsebine 2"/>
          <p:cNvSpPr txBox="1">
            <a:spLocks/>
          </p:cNvSpPr>
          <p:nvPr/>
        </p:nvSpPr>
        <p:spPr>
          <a:xfrm>
            <a:off x="7019925" y="4437063"/>
            <a:ext cx="1368425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sl-SI" dirty="0">
                <a:solidFill>
                  <a:schemeClr val="bg1"/>
                </a:solidFill>
                <a:latin typeface="+mn-lt"/>
                <a:cs typeface="+mn-cs"/>
              </a:rPr>
              <a:t>iz risbe …</a:t>
            </a:r>
            <a:endParaRPr lang="sl-SI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250825" y="1196975"/>
            <a:ext cx="1990725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sl-SI" dirty="0">
                <a:solidFill>
                  <a:schemeClr val="bg1"/>
                </a:solidFill>
                <a:latin typeface="+mn-lt"/>
                <a:cs typeface="+mn-cs"/>
              </a:rPr>
              <a:t>… z barvanjem nastane slika</a:t>
            </a:r>
            <a:endParaRPr lang="sl-SI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8" name="Raven puščični konektor 7"/>
          <p:cNvCxnSpPr/>
          <p:nvPr/>
        </p:nvCxnSpPr>
        <p:spPr>
          <a:xfrm rot="10800000">
            <a:off x="5364163" y="4292600"/>
            <a:ext cx="15843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konektor 10"/>
          <p:cNvCxnSpPr/>
          <p:nvPr/>
        </p:nvCxnSpPr>
        <p:spPr>
          <a:xfrm>
            <a:off x="1547813" y="1844675"/>
            <a:ext cx="11525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E1E4B-76B9-49D9-B55C-36100B5A4A67}" type="slidenum">
              <a:rPr lang="sl-SI"/>
              <a:pPr>
                <a:defRPr/>
              </a:pPr>
              <a:t>6</a:t>
            </a:fld>
            <a:endParaRPr lang="sl-SI"/>
          </a:p>
        </p:txBody>
      </p:sp>
      <p:pic>
        <p:nvPicPr>
          <p:cNvPr id="19460" name="Picture 5" descr="http://www.keithgarrow.com/abstract-painting-gol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2513"/>
            <a:ext cx="58324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grada vsebine 2"/>
          <p:cNvSpPr txBox="1">
            <a:spLocks/>
          </p:cNvSpPr>
          <p:nvPr/>
        </p:nvSpPr>
        <p:spPr>
          <a:xfrm>
            <a:off x="7235825" y="2781300"/>
            <a:ext cx="1728788" cy="431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20624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sl-SI" dirty="0">
                <a:solidFill>
                  <a:schemeClr val="bg1"/>
                </a:solidFill>
                <a:latin typeface="+mn-lt"/>
                <a:cs typeface="+mn-cs"/>
              </a:rPr>
              <a:t>barvna ploskev</a:t>
            </a:r>
            <a:endParaRPr lang="sl-SI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7" name="Raven puščični konektor 6"/>
          <p:cNvCxnSpPr/>
          <p:nvPr/>
        </p:nvCxnSpPr>
        <p:spPr>
          <a:xfrm rot="10800000" flipV="1">
            <a:off x="4643438" y="3141663"/>
            <a:ext cx="273685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 rot="10800000">
            <a:off x="5148263" y="1628775"/>
            <a:ext cx="2303462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6068F-C28B-4F26-B4D6-D3ED0EAF20DE}" type="slidenum">
              <a:rPr lang="sl-SI"/>
              <a:pPr>
                <a:defRPr/>
              </a:pPr>
              <a:t>7</a:t>
            </a:fld>
            <a:endParaRPr lang="sl-SI"/>
          </a:p>
        </p:txBody>
      </p:sp>
      <p:pic>
        <p:nvPicPr>
          <p:cNvPr id="20484" name="Picture 7" descr="http://www.kaltjitiarts.com.au/images/comp_pai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25538"/>
            <a:ext cx="5743575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E437-4555-4A09-AF53-8EA4DCEA324C}" type="slidenum">
              <a:rPr lang="sl-SI"/>
              <a:pPr>
                <a:defRPr/>
              </a:pPr>
              <a:t>8</a:t>
            </a:fld>
            <a:endParaRPr lang="sl-SI"/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08050"/>
            <a:ext cx="59578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by Mladen Kopasić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C1C4F-2C55-461F-8C70-E1A78EFB9141}" type="slidenum">
              <a:rPr lang="sl-SI"/>
              <a:pPr>
                <a:defRPr/>
              </a:pPr>
              <a:t>9</a:t>
            </a:fld>
            <a:endParaRPr lang="sl-SI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468313" y="476250"/>
            <a:ext cx="3382962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Nemešane barve</a:t>
            </a:r>
            <a:endParaRPr lang="sl-SI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684213" y="1557338"/>
            <a:ext cx="1800225" cy="1800225"/>
          </a:xfrm>
          <a:prstGeom prst="ellipse">
            <a:avLst/>
          </a:prstGeom>
          <a:solidFill>
            <a:srgbClr val="DE1D18"/>
          </a:solidFill>
          <a:ln w="3175">
            <a:solidFill>
              <a:srgbClr val="DE1D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3492500" y="1557338"/>
            <a:ext cx="1800225" cy="18002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6443663" y="1557338"/>
            <a:ext cx="1800225" cy="1800225"/>
          </a:xfrm>
          <a:prstGeom prst="ellipse">
            <a:avLst/>
          </a:prstGeom>
          <a:solidFill>
            <a:srgbClr val="5385D5"/>
          </a:solidFill>
          <a:ln w="3175">
            <a:solidFill>
              <a:srgbClr val="538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250825" y="4005263"/>
            <a:ext cx="5400675" cy="2016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sl-SI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Stisni za konico prsta te tri barve na svojo paleto. 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sl-SI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Vsaka naj bo v svojem polju. 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sl-SI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 svinčnikom nariši dežnik, kot ga vidiš od zgoraj.</a:t>
            </a:r>
          </a:p>
          <a:p>
            <a:pPr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sl-SI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Pobarvaj tri dele dežnika z nemešanimi barvami.</a:t>
            </a:r>
            <a:endParaRPr lang="sl-SI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508500"/>
            <a:ext cx="14763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437063"/>
            <a:ext cx="14763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704</TotalTime>
  <Words>556</Words>
  <Application>Microsoft Office PowerPoint</Application>
  <PresentationFormat>On-screen Show (4:3)</PresentationFormat>
  <Paragraphs>156</Paragraphs>
  <Slides>34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Predloga načrta</vt:lpstr>
      </vt:variant>
      <vt:variant>
        <vt:i4>12</vt:i4>
      </vt:variant>
      <vt:variant>
        <vt:lpstr>Naslovi diapozitivov</vt:lpstr>
      </vt:variant>
      <vt:variant>
        <vt:i4>34</vt:i4>
      </vt:variant>
    </vt:vector>
  </HeadingPairs>
  <TitlesOfParts>
    <vt:vector size="52" baseType="lpstr">
      <vt:lpstr>Arial</vt:lpstr>
      <vt:lpstr>Franklin Gothic Book</vt:lpstr>
      <vt:lpstr>Wingdings 2</vt:lpstr>
      <vt:lpstr>Calibri</vt:lpstr>
      <vt:lpstr>Comic Sans MS</vt:lpstr>
      <vt:lpstr>Times New Roman</vt:lpstr>
      <vt:lpstr>Tehnika</vt:lpstr>
      <vt:lpstr>Tehnika</vt:lpstr>
      <vt:lpstr>Tehnika</vt:lpstr>
      <vt:lpstr>Tehnika</vt:lpstr>
      <vt:lpstr>Tehnika</vt:lpstr>
      <vt:lpstr>Tehnika</vt:lpstr>
      <vt:lpstr>Tehnika</vt:lpstr>
      <vt:lpstr>Tehnika</vt:lpstr>
      <vt:lpstr>Tehnika</vt:lpstr>
      <vt:lpstr>Tehnika</vt:lpstr>
      <vt:lpstr>Tehnika</vt:lpstr>
      <vt:lpstr>Tehnika</vt:lpstr>
      <vt:lpstr>Diapozitiv 1</vt:lpstr>
      <vt:lpstr>Diapozitiv 2</vt:lpstr>
      <vt:lpstr>Risba ali slika?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Diapozitiv 26</vt:lpstr>
      <vt:lpstr>Diapozitiv 27</vt:lpstr>
      <vt:lpstr>Diapozitiv 28</vt:lpstr>
      <vt:lpstr>Diapozitiv 29</vt:lpstr>
      <vt:lpstr>Diapozitiv 30</vt:lpstr>
      <vt:lpstr>Diapozitiv 31</vt:lpstr>
      <vt:lpstr>Diapozitiv 32</vt:lpstr>
      <vt:lpstr>Diapozitiv 33</vt:lpstr>
      <vt:lpstr>Diapozitiv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Risanje: svinčnik 1</dc:title>
  <dc:creator>Mladen Kopasic</dc:creator>
  <cp:lastModifiedBy>Zbornica Debro</cp:lastModifiedBy>
  <cp:revision>81</cp:revision>
  <dcterms:created xsi:type="dcterms:W3CDTF">2010-09-07T15:46:07Z</dcterms:created>
  <dcterms:modified xsi:type="dcterms:W3CDTF">2010-10-06T08:45:10Z</dcterms:modified>
</cp:coreProperties>
</file>