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96" r:id="rId3"/>
    <p:sldId id="373" r:id="rId4"/>
    <p:sldId id="391" r:id="rId5"/>
    <p:sldId id="394" r:id="rId6"/>
    <p:sldId id="375" r:id="rId7"/>
    <p:sldId id="397" r:id="rId8"/>
    <p:sldId id="390" r:id="rId9"/>
    <p:sldId id="427" r:id="rId10"/>
    <p:sldId id="388" r:id="rId11"/>
    <p:sldId id="376" r:id="rId12"/>
    <p:sldId id="326" r:id="rId13"/>
    <p:sldId id="377" r:id="rId14"/>
    <p:sldId id="378" r:id="rId15"/>
    <p:sldId id="401" r:id="rId16"/>
    <p:sldId id="402" r:id="rId17"/>
    <p:sldId id="404" r:id="rId18"/>
    <p:sldId id="403" r:id="rId19"/>
    <p:sldId id="411" r:id="rId20"/>
    <p:sldId id="412" r:id="rId21"/>
    <p:sldId id="413" r:id="rId22"/>
    <p:sldId id="414" r:id="rId23"/>
    <p:sldId id="415" r:id="rId24"/>
    <p:sldId id="416" r:id="rId25"/>
    <p:sldId id="421" r:id="rId26"/>
    <p:sldId id="422" r:id="rId27"/>
    <p:sldId id="423" r:id="rId28"/>
    <p:sldId id="424" r:id="rId29"/>
    <p:sldId id="426" r:id="rId30"/>
    <p:sldId id="425" r:id="rId31"/>
    <p:sldId id="419" r:id="rId32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74909" autoAdjust="0"/>
  </p:normalViewPr>
  <p:slideViewPr>
    <p:cSldViewPr>
      <p:cViewPr varScale="1">
        <p:scale>
          <a:sx n="86" d="100"/>
          <a:sy n="86" d="100"/>
        </p:scale>
        <p:origin x="23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noProof="0"/>
              <a:t>Click to edit Master text styles</a:t>
            </a:r>
          </a:p>
          <a:p>
            <a:pPr lvl="1"/>
            <a:r>
              <a:rPr lang="sl-SI" altLang="sl-SI" noProof="0"/>
              <a:t>Second level</a:t>
            </a:r>
          </a:p>
          <a:p>
            <a:pPr lvl="2"/>
            <a:r>
              <a:rPr lang="sl-SI" altLang="sl-SI" noProof="0"/>
              <a:t>Third level</a:t>
            </a:r>
          </a:p>
          <a:p>
            <a:pPr lvl="3"/>
            <a:r>
              <a:rPr lang="sl-SI" altLang="sl-SI" noProof="0"/>
              <a:t>Fourth level</a:t>
            </a:r>
          </a:p>
          <a:p>
            <a:pPr lvl="4"/>
            <a:r>
              <a:rPr lang="sl-SI" altLang="sl-SI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7EB2820-C914-4A2B-9622-ADA9DAB559F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134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B2820-C914-4A2B-9622-ADA9DAB559F2}" type="slidenum">
              <a:rPr lang="sl-SI" altLang="sl-SI" smtClean="0"/>
              <a:pPr>
                <a:defRPr/>
              </a:pPr>
              <a:t>1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575946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EB2820-C914-4A2B-9622-ADA9DAB559F2}" type="slidenum">
              <a:rPr lang="sl-SI" altLang="sl-SI" smtClean="0"/>
              <a:pPr>
                <a:defRPr/>
              </a:pPr>
              <a:t>12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435901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B2820-C914-4A2B-9622-ADA9DAB559F2}" type="slidenum">
              <a:rPr lang="sl-SI" altLang="sl-SI" smtClean="0"/>
              <a:pPr>
                <a:defRPr/>
              </a:pPr>
              <a:t>17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790146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B2820-C914-4A2B-9622-ADA9DAB559F2}" type="slidenum">
              <a:rPr lang="sl-SI" altLang="sl-SI" smtClean="0"/>
              <a:pPr>
                <a:defRPr/>
              </a:pPr>
              <a:t>18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33921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B2820-C914-4A2B-9622-ADA9DAB559F2}" type="slidenum">
              <a:rPr lang="sl-SI" altLang="sl-SI" smtClean="0"/>
              <a:pPr>
                <a:defRPr/>
              </a:pPr>
              <a:t>31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858813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836712"/>
            <a:ext cx="7772400" cy="14700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l-SI" altLang="sl-SI" noProof="0" dirty="0" err="1"/>
              <a:t>Click</a:t>
            </a:r>
            <a:r>
              <a:rPr lang="sl-SI" altLang="sl-SI" noProof="0" dirty="0"/>
              <a:t> to </a:t>
            </a:r>
            <a:r>
              <a:rPr lang="sl-SI" altLang="sl-SI" noProof="0" dirty="0" err="1"/>
              <a:t>edit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Master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title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style</a:t>
            </a:r>
            <a:endParaRPr lang="sl-SI" altLang="sl-SI" noProof="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784" y="4581128"/>
            <a:ext cx="6400800" cy="864096"/>
          </a:xfrm>
        </p:spPr>
        <p:txBody>
          <a:bodyPr/>
          <a:lstStyle>
            <a:lvl1pPr marL="0" indent="0" algn="r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l-SI" altLang="sl-SI" noProof="0" dirty="0" err="1"/>
              <a:t>Click</a:t>
            </a:r>
            <a:r>
              <a:rPr lang="sl-SI" altLang="sl-SI" noProof="0" dirty="0"/>
              <a:t> to </a:t>
            </a:r>
            <a:r>
              <a:rPr lang="sl-SI" altLang="sl-SI" noProof="0" dirty="0" err="1"/>
              <a:t>edit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Master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subtitle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style</a:t>
            </a:r>
            <a:endParaRPr lang="sl-SI" altLang="sl-SI" noProof="0" dirty="0"/>
          </a:p>
        </p:txBody>
      </p:sp>
    </p:spTree>
    <p:extLst>
      <p:ext uri="{BB962C8B-B14F-4D97-AF65-F5344CB8AC3E}">
        <p14:creationId xmlns:p14="http://schemas.microsoft.com/office/powerpoint/2010/main" val="317557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2050819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53603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58685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50630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14792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67084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1871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78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1771472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2156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text styles</a:t>
            </a:r>
          </a:p>
          <a:p>
            <a:pPr lvl="1"/>
            <a:r>
              <a:rPr lang="sl-SI" altLang="sl-SI"/>
              <a:t>Second level</a:t>
            </a:r>
          </a:p>
          <a:p>
            <a:pPr lvl="2"/>
            <a:r>
              <a:rPr lang="sl-SI" altLang="sl-SI"/>
              <a:t>Third level</a:t>
            </a:r>
          </a:p>
          <a:p>
            <a:pPr lvl="3"/>
            <a:r>
              <a:rPr lang="sl-SI" altLang="sl-SI"/>
              <a:t>Fourth level</a:t>
            </a:r>
          </a:p>
          <a:p>
            <a:pPr lvl="4"/>
            <a:r>
              <a:rPr lang="sl-SI" altLang="sl-SI"/>
              <a:t>Fifth level</a:t>
            </a:r>
          </a:p>
        </p:txBody>
      </p:sp>
      <p:pic>
        <p:nvPicPr>
          <p:cNvPr id="1028" name="Slika 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1688"/>
            <a:ext cx="91440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ctrTitle"/>
          </p:nvPr>
        </p:nvSpPr>
        <p:spPr>
          <a:xfrm>
            <a:off x="17436" y="641240"/>
            <a:ext cx="9432602" cy="1470025"/>
          </a:xfrm>
        </p:spPr>
        <p:txBody>
          <a:bodyPr/>
          <a:lstStyle/>
          <a:p>
            <a:pPr algn="ctr"/>
            <a:r>
              <a:rPr lang="sl-SI" altLang="sl-SI" sz="4000" dirty="0">
                <a:latin typeface="Candara" panose="020E0502030303020204" pitchFamily="34" charset="0"/>
              </a:rPr>
              <a:t>Študijsko srečanje za SREDNJEŠOLSKE učiteljice in učitelje </a:t>
            </a:r>
            <a:br>
              <a:rPr lang="sl-SI" altLang="sl-SI" sz="4400" dirty="0">
                <a:latin typeface="Candara" panose="020E0502030303020204" pitchFamily="34" charset="0"/>
              </a:rPr>
            </a:br>
            <a:r>
              <a:rPr lang="sl-SI" altLang="sl-SI" sz="4400" dirty="0">
                <a:latin typeface="Candara" panose="020E0502030303020204" pitchFamily="34" charset="0"/>
              </a:rPr>
              <a:t>ruščine</a:t>
            </a:r>
          </a:p>
        </p:txBody>
      </p:sp>
      <p:sp>
        <p:nvSpPr>
          <p:cNvPr id="3075" name="Podnaslov 2"/>
          <p:cNvSpPr>
            <a:spLocks noGrp="1"/>
          </p:cNvSpPr>
          <p:nvPr>
            <p:ph type="subTitle" idx="1"/>
          </p:nvPr>
        </p:nvSpPr>
        <p:spPr>
          <a:xfrm>
            <a:off x="-2412776" y="5330558"/>
            <a:ext cx="6400800" cy="863600"/>
          </a:xfrm>
        </p:spPr>
        <p:txBody>
          <a:bodyPr/>
          <a:lstStyle/>
          <a:p>
            <a:r>
              <a:rPr lang="sl-SI" altLang="sl-SI" dirty="0">
                <a:solidFill>
                  <a:schemeClr val="bg2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Mojca Ekart Dvorščak, ZRSŠ</a:t>
            </a:r>
          </a:p>
          <a:p>
            <a:r>
              <a:rPr lang="sl-SI" altLang="sl-SI" dirty="0">
                <a:solidFill>
                  <a:schemeClr val="bg2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22. 09. 2022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76CB2EA8-4139-48C4-AE90-4E4DEA047C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423" y="2111265"/>
            <a:ext cx="9126564" cy="29523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475"/>
            <a:ext cx="7920880" cy="5940661"/>
          </a:xfrm>
        </p:spPr>
      </p:pic>
    </p:spTree>
    <p:extLst>
      <p:ext uri="{BB962C8B-B14F-4D97-AF65-F5344CB8AC3E}">
        <p14:creationId xmlns:p14="http://schemas.microsoft.com/office/powerpoint/2010/main" val="1477845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</p:spPr>
        <p:txBody>
          <a:bodyPr/>
          <a:lstStyle/>
          <a:p>
            <a:pPr marL="0" indent="0" algn="ctr">
              <a:buNone/>
            </a:pPr>
            <a:br>
              <a:rPr lang="sl-SI" dirty="0">
                <a:solidFill>
                  <a:srgbClr val="FF0000"/>
                </a:solidFill>
              </a:rPr>
            </a:br>
            <a:br>
              <a:rPr lang="sl-SI" dirty="0">
                <a:solidFill>
                  <a:srgbClr val="FF0000"/>
                </a:solidFill>
              </a:rPr>
            </a:br>
            <a:r>
              <a:rPr lang="sl-SI" dirty="0">
                <a:solidFill>
                  <a:srgbClr val="FF3300"/>
                </a:solidFill>
              </a:rPr>
              <a:t>Strategije usvajanja besedišča</a:t>
            </a:r>
            <a:br>
              <a:rPr lang="sl-SI" dirty="0"/>
            </a:br>
            <a:br>
              <a:rPr lang="sl-SI" dirty="0"/>
            </a:br>
            <a:r>
              <a:rPr lang="sl-SI" sz="2800" dirty="0"/>
              <a:t>Mojca Ekart Dvorščak (ZRSŠ)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16:15 – 17:00</a:t>
            </a:r>
            <a:br>
              <a:rPr lang="sl-SI" sz="2800" dirty="0"/>
            </a:br>
            <a:r>
              <a:rPr lang="sl-SI" sz="2400" dirty="0"/>
              <a:t> </a:t>
            </a:r>
            <a:br>
              <a:rPr lang="sl-SI" sz="2000" dirty="0"/>
            </a:br>
            <a:br>
              <a:rPr lang="sl-SI" sz="2000" dirty="0"/>
            </a:br>
            <a:endParaRPr lang="sl-S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19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1">
            <a:extLst>
              <a:ext uri="{FF2B5EF4-FFF2-40B4-BE49-F238E27FC236}">
                <a16:creationId xmlns:a16="http://schemas.microsoft.com/office/drawing/2014/main" id="{E22E4F53-0FCE-46A7-ACDA-BEE3899ED7A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281" y="-462211"/>
            <a:ext cx="9036496" cy="2387600"/>
          </a:xfrm>
        </p:spPr>
        <p:txBody>
          <a:bodyPr/>
          <a:lstStyle/>
          <a:p>
            <a:r>
              <a:rPr lang="sl-SI" altLang="sl-SI" sz="4800" b="1" dirty="0">
                <a:solidFill>
                  <a:srgbClr val="C00000"/>
                </a:solidFill>
                <a:latin typeface="Candara" panose="020E0502030303020204" pitchFamily="34" charset="0"/>
              </a:rPr>
              <a:t>Strategije za usvajanje besedišča</a:t>
            </a:r>
          </a:p>
        </p:txBody>
      </p:sp>
      <p:sp>
        <p:nvSpPr>
          <p:cNvPr id="2051" name="PoljeZBesedilom 1">
            <a:extLst>
              <a:ext uri="{FF2B5EF4-FFF2-40B4-BE49-F238E27FC236}">
                <a16:creationId xmlns:a16="http://schemas.microsoft.com/office/drawing/2014/main" id="{FC37CFED-D1F4-4402-92D7-437D8ED17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28600"/>
            <a:ext cx="53431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l-SI" altLang="sl-SI" sz="2400" b="1" dirty="0">
                <a:latin typeface="Candara" panose="020E0502030303020204" pitchFamily="34" charset="0"/>
              </a:rPr>
              <a:t>„Ne najdem prave besede.“</a:t>
            </a:r>
          </a:p>
        </p:txBody>
      </p:sp>
      <p:sp>
        <p:nvSpPr>
          <p:cNvPr id="2053" name="Pravokotnik 8">
            <a:extLst>
              <a:ext uri="{FF2B5EF4-FFF2-40B4-BE49-F238E27FC236}">
                <a16:creationId xmlns:a16="http://schemas.microsoft.com/office/drawing/2014/main" id="{7E0FFE77-3DFB-403A-BF69-CC8101951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4" y="1924964"/>
            <a:ext cx="4572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ES" altLang="sl-SI" sz="2400" b="1" dirty="0">
                <a:latin typeface="Candara" panose="020E0502030303020204" pitchFamily="34" charset="0"/>
              </a:rPr>
              <a:t>“</a:t>
            </a:r>
            <a:r>
              <a:rPr lang="ru-RU" altLang="sl-SI" sz="2400" b="1" dirty="0">
                <a:latin typeface="Candara" panose="020E0502030303020204" pitchFamily="34" charset="0"/>
              </a:rPr>
              <a:t>Это слово вертится у меня на языке</a:t>
            </a:r>
            <a:r>
              <a:rPr lang="sl-SI" altLang="sl-SI" sz="2400" b="1" dirty="0">
                <a:latin typeface="Candara" panose="020E0502030303020204" pitchFamily="34" charset="0"/>
              </a:rPr>
              <a:t>.</a:t>
            </a:r>
            <a:r>
              <a:rPr lang="es-ES" altLang="sl-SI" sz="2400" b="1" dirty="0">
                <a:latin typeface="Candara" panose="020E0502030303020204" pitchFamily="34" charset="0"/>
              </a:rPr>
              <a:t>”</a:t>
            </a:r>
            <a:endParaRPr lang="sl-SI" altLang="sl-SI" sz="2400" b="1" dirty="0">
              <a:latin typeface="Candara" panose="020E0502030303020204" pitchFamily="34" charset="0"/>
            </a:endParaRPr>
          </a:p>
        </p:txBody>
      </p:sp>
      <p:sp>
        <p:nvSpPr>
          <p:cNvPr id="2054" name="Pravokotnik 9">
            <a:extLst>
              <a:ext uri="{FF2B5EF4-FFF2-40B4-BE49-F238E27FC236}">
                <a16:creationId xmlns:a16="http://schemas.microsoft.com/office/drawing/2014/main" id="{066E987E-DA6F-4E1B-BE06-30F8B13EB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088" y="260094"/>
            <a:ext cx="457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ES" altLang="sl-SI" sz="2400" dirty="0">
                <a:latin typeface="Candara" panose="020E0502030303020204" pitchFamily="34" charset="0"/>
              </a:rPr>
              <a:t>“</a:t>
            </a:r>
            <a:r>
              <a:rPr lang="ru-RU" altLang="sl-SI" sz="2400" b="1" dirty="0">
                <a:latin typeface="Candara" panose="020E0502030303020204" pitchFamily="34" charset="0"/>
              </a:rPr>
              <a:t>На кончике языка</a:t>
            </a:r>
            <a:r>
              <a:rPr lang="sl-SI" altLang="sl-SI" sz="2400" b="1" dirty="0">
                <a:latin typeface="Candara" panose="020E0502030303020204" pitchFamily="34" charset="0"/>
              </a:rPr>
              <a:t>.</a:t>
            </a:r>
            <a:r>
              <a:rPr lang="es-ES" altLang="sl-SI" sz="2400" dirty="0">
                <a:latin typeface="Candara" panose="020E0502030303020204" pitchFamily="34" charset="0"/>
              </a:rPr>
              <a:t>”</a:t>
            </a:r>
            <a:endParaRPr lang="sl-SI" altLang="sl-SI" sz="2400" dirty="0">
              <a:latin typeface="Candara" panose="020E0502030303020204" pitchFamily="34" charset="0"/>
            </a:endParaRPr>
          </a:p>
        </p:txBody>
      </p:sp>
      <p:pic>
        <p:nvPicPr>
          <p:cNvPr id="2055" name="Slika 6">
            <a:extLst>
              <a:ext uri="{FF2B5EF4-FFF2-40B4-BE49-F238E27FC236}">
                <a16:creationId xmlns:a16="http://schemas.microsoft.com/office/drawing/2014/main" id="{57CE16CF-7E30-4B5F-BFF1-6742DC5F09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4" y="3095874"/>
            <a:ext cx="3205354" cy="2133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Slika 7">
            <a:extLst>
              <a:ext uri="{FF2B5EF4-FFF2-40B4-BE49-F238E27FC236}">
                <a16:creationId xmlns:a16="http://schemas.microsoft.com/office/drawing/2014/main" id="{87202F69-EA6A-4D52-8F30-2B6AD5955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289" y="3046413"/>
            <a:ext cx="3766587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/>
          <a:lstStyle/>
          <a:p>
            <a:pPr marL="0" indent="0" algn="ctr">
              <a:buNone/>
            </a:pPr>
            <a:br>
              <a:rPr lang="sl-SI" dirty="0">
                <a:solidFill>
                  <a:srgbClr val="FF0000"/>
                </a:solidFill>
              </a:rPr>
            </a:br>
            <a:br>
              <a:rPr lang="sl-SI" dirty="0">
                <a:solidFill>
                  <a:srgbClr val="FF0000"/>
                </a:solidFill>
              </a:rPr>
            </a:br>
            <a:r>
              <a:rPr lang="sl-SI" dirty="0">
                <a:solidFill>
                  <a:srgbClr val="FF3300"/>
                </a:solidFill>
              </a:rPr>
              <a:t>Primeri govornega sporočanja pri pouku ruščine</a:t>
            </a:r>
            <a:br>
              <a:rPr lang="sl-SI" dirty="0"/>
            </a:br>
            <a:br>
              <a:rPr lang="sl-SI" dirty="0"/>
            </a:br>
            <a:r>
              <a:rPr lang="sl-SI" sz="2800" dirty="0"/>
              <a:t>Marjeta Petek Ahačič (</a:t>
            </a:r>
            <a:r>
              <a:rPr lang="sl-SI" sz="2000" dirty="0"/>
              <a:t>Gimnazija Škofja Loka</a:t>
            </a:r>
            <a:r>
              <a:rPr lang="sl-SI" sz="2800" dirty="0"/>
              <a:t>)</a:t>
            </a:r>
            <a:br>
              <a:rPr lang="sl-SI" sz="2800" dirty="0"/>
            </a:br>
            <a:r>
              <a:rPr lang="sl-SI" sz="2800" dirty="0">
                <a:solidFill>
                  <a:schemeClr val="tx1"/>
                </a:solidFill>
              </a:rPr>
              <a:t>Valerija Lah Peternel (</a:t>
            </a:r>
            <a:r>
              <a:rPr lang="sl-SI" sz="1600" dirty="0">
                <a:solidFill>
                  <a:schemeClr val="tx1"/>
                </a:solidFill>
              </a:rPr>
              <a:t>Škofijska klasična gimnazija – Ljubljana</a:t>
            </a:r>
            <a:r>
              <a:rPr lang="sl-SI" sz="2800" dirty="0">
                <a:solidFill>
                  <a:schemeClr val="tx1"/>
                </a:solidFill>
              </a:rPr>
              <a:t>)</a:t>
            </a:r>
            <a:br>
              <a:rPr lang="sl-SI" sz="2800" dirty="0">
                <a:solidFill>
                  <a:schemeClr val="tx1"/>
                </a:solidFill>
              </a:rPr>
            </a:br>
            <a:br>
              <a:rPr lang="sl-SI" sz="2800" dirty="0">
                <a:solidFill>
                  <a:schemeClr val="tx1"/>
                </a:solidFill>
              </a:rPr>
            </a:br>
            <a:r>
              <a:rPr lang="sl-SI" sz="2400" dirty="0">
                <a:solidFill>
                  <a:schemeClr val="tx1"/>
                </a:solidFill>
              </a:rPr>
              <a:t>17:15 – 18:00</a:t>
            </a:r>
            <a:br>
              <a:rPr lang="sl-SI" sz="2800" dirty="0">
                <a:solidFill>
                  <a:srgbClr val="FF0000"/>
                </a:solidFill>
              </a:rPr>
            </a:br>
            <a:br>
              <a:rPr lang="sl-SI" sz="2800" dirty="0"/>
            </a:br>
            <a:r>
              <a:rPr lang="sl-SI" sz="2400" dirty="0"/>
              <a:t> </a:t>
            </a:r>
            <a:br>
              <a:rPr lang="sl-SI" sz="2000" dirty="0"/>
            </a:br>
            <a:br>
              <a:rPr lang="sl-SI" sz="2000" dirty="0"/>
            </a:br>
            <a:endParaRPr lang="sl-S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423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</p:spPr>
        <p:txBody>
          <a:bodyPr/>
          <a:lstStyle/>
          <a:p>
            <a:pPr marL="0" indent="0" algn="ctr">
              <a:buNone/>
            </a:pPr>
            <a:br>
              <a:rPr lang="sl-SI" dirty="0">
                <a:solidFill>
                  <a:srgbClr val="FF0000"/>
                </a:solidFill>
              </a:rPr>
            </a:br>
            <a:br>
              <a:rPr lang="sl-SI" dirty="0">
                <a:solidFill>
                  <a:srgbClr val="FF0000"/>
                </a:solidFill>
              </a:rPr>
            </a:br>
            <a:r>
              <a:rPr lang="sl-SI" dirty="0">
                <a:solidFill>
                  <a:srgbClr val="FF3300"/>
                </a:solidFill>
              </a:rPr>
              <a:t>Pisni preizkusi znanja pri ruščini</a:t>
            </a:r>
            <a:br>
              <a:rPr lang="sl-SI" dirty="0">
                <a:solidFill>
                  <a:srgbClr val="FF3300"/>
                </a:solidFill>
              </a:rPr>
            </a:br>
            <a:br>
              <a:rPr lang="sl-SI" dirty="0">
                <a:solidFill>
                  <a:srgbClr val="FF3300"/>
                </a:solidFill>
              </a:rPr>
            </a:br>
            <a:r>
              <a:rPr lang="sl-SI" dirty="0"/>
              <a:t>Mojca Ekart Dvorščak (ZRSŠ)</a:t>
            </a:r>
            <a:br>
              <a:rPr lang="sl-SI" dirty="0"/>
            </a:br>
            <a:br>
              <a:rPr lang="sl-SI" dirty="0"/>
            </a:br>
            <a:r>
              <a:rPr lang="sl-SI" dirty="0"/>
              <a:t>18:00 – 19:00</a:t>
            </a:r>
            <a:br>
              <a:rPr lang="sl-SI" dirty="0"/>
            </a:br>
            <a:br>
              <a:rPr lang="sl-SI" sz="2800" dirty="0"/>
            </a:br>
            <a:r>
              <a:rPr lang="sl-SI" sz="2400" dirty="0"/>
              <a:t> </a:t>
            </a:r>
            <a:br>
              <a:rPr lang="sl-SI" sz="2000" dirty="0"/>
            </a:br>
            <a:br>
              <a:rPr lang="sl-SI" sz="2000" dirty="0"/>
            </a:br>
            <a:endParaRPr lang="sl-S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204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95536" y="692696"/>
            <a:ext cx="8748464" cy="4133850"/>
          </a:xfrm>
        </p:spPr>
        <p:txBody>
          <a:bodyPr/>
          <a:lstStyle/>
          <a:p>
            <a:r>
              <a:rPr lang="sl-SI" dirty="0">
                <a:latin typeface="Candara" panose="020E0502030303020204" pitchFamily="34" charset="0"/>
              </a:rPr>
              <a:t>Uvod </a:t>
            </a:r>
          </a:p>
          <a:p>
            <a:r>
              <a:rPr lang="sl-SI" dirty="0">
                <a:latin typeface="Candara" panose="020E0502030303020204" pitchFamily="34" charset="0"/>
              </a:rPr>
              <a:t>Predstavitev </a:t>
            </a:r>
            <a:r>
              <a:rPr lang="sl-SI" dirty="0" err="1">
                <a:latin typeface="Candara" panose="020E0502030303020204" pitchFamily="34" charset="0"/>
              </a:rPr>
              <a:t>samoevalvacijskega</a:t>
            </a:r>
            <a:r>
              <a:rPr lang="sl-SI" dirty="0">
                <a:latin typeface="Candara" panose="020E0502030303020204" pitchFamily="34" charset="0"/>
              </a:rPr>
              <a:t> vprašalnika</a:t>
            </a:r>
          </a:p>
          <a:p>
            <a:r>
              <a:rPr lang="sl-SI" dirty="0">
                <a:latin typeface="Candara" panose="020E0502030303020204" pitchFamily="34" charset="0"/>
              </a:rPr>
              <a:t>Samoevalvacija  (5 minut)</a:t>
            </a:r>
          </a:p>
          <a:p>
            <a:r>
              <a:rPr lang="sl-SI" dirty="0">
                <a:latin typeface="Candara" panose="020E0502030303020204" pitchFamily="34" charset="0"/>
              </a:rPr>
              <a:t>Pogovor (pari ali trojke) (10 minut)</a:t>
            </a:r>
          </a:p>
          <a:p>
            <a:r>
              <a:rPr lang="sl-SI" dirty="0">
                <a:latin typeface="Candara" panose="020E0502030303020204" pitchFamily="34" charset="0"/>
              </a:rPr>
              <a:t>Ugotovitve</a:t>
            </a:r>
          </a:p>
          <a:p>
            <a:r>
              <a:rPr lang="sl-SI" dirty="0">
                <a:latin typeface="Candara" panose="020E0502030303020204" pitchFamily="34" charset="0"/>
              </a:rPr>
              <a:t>Priporočila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36911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Candara" panose="020E0502030303020204" pitchFamily="34" charset="0"/>
              </a:rPr>
              <a:t>UVOD: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6420" y="846138"/>
            <a:ext cx="8229600" cy="1790774"/>
          </a:xfrm>
        </p:spPr>
        <p:txBody>
          <a:bodyPr/>
          <a:lstStyle/>
          <a:p>
            <a:endParaRPr lang="sl-SI" sz="28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sl-SI" dirty="0">
                <a:latin typeface="Candara" panose="020E0502030303020204" pitchFamily="34" charset="0"/>
              </a:rPr>
              <a:t>1. Koliko </a:t>
            </a:r>
            <a:r>
              <a:rPr lang="sl-SI" b="1" dirty="0">
                <a:latin typeface="Candara" panose="020E0502030303020204" pitchFamily="34" charset="0"/>
              </a:rPr>
              <a:t>pisnih ocenjevanj </a:t>
            </a:r>
            <a:r>
              <a:rPr lang="sl-SI" dirty="0">
                <a:latin typeface="Candara" panose="020E0502030303020204" pitchFamily="34" charset="0"/>
              </a:rPr>
              <a:t>znanja imate v šolskem letu? </a:t>
            </a:r>
          </a:p>
          <a:p>
            <a:endParaRPr lang="sl-SI" sz="2800" dirty="0">
              <a:latin typeface="Candara" panose="020E0502030303020204" pitchFamily="34" charset="0"/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481790" y="4790195"/>
            <a:ext cx="82042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>
                <a:latin typeface="Candara" panose="020E0502030303020204" pitchFamily="34" charset="0"/>
              </a:rPr>
              <a:t>4. Ali so pisni preizkusi znanja zares najbolj </a:t>
            </a:r>
            <a:r>
              <a:rPr lang="sl-SI" sz="3200" b="1" dirty="0">
                <a:latin typeface="Candara" panose="020E0502030303020204" pitchFamily="34" charset="0"/>
              </a:rPr>
              <a:t>objektivni način  </a:t>
            </a:r>
            <a:r>
              <a:rPr lang="sl-SI" sz="3200" dirty="0">
                <a:latin typeface="Candara" panose="020E0502030303020204" pitchFamily="34" charset="0"/>
              </a:rPr>
              <a:t>pridobivanja ocene?</a:t>
            </a:r>
          </a:p>
        </p:txBody>
      </p:sp>
      <p:sp>
        <p:nvSpPr>
          <p:cNvPr id="5" name="Pravokotnik 4"/>
          <p:cNvSpPr/>
          <p:nvPr/>
        </p:nvSpPr>
        <p:spPr>
          <a:xfrm>
            <a:off x="455640" y="2446430"/>
            <a:ext cx="7788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>
                <a:latin typeface="Candara" panose="020E0502030303020204" pitchFamily="34" charset="0"/>
              </a:rPr>
              <a:t>2. Katere </a:t>
            </a:r>
            <a:r>
              <a:rPr lang="sl-SI" sz="3200" b="1" dirty="0">
                <a:latin typeface="Candara" panose="020E0502030303020204" pitchFamily="34" charset="0"/>
              </a:rPr>
              <a:t>vrste</a:t>
            </a:r>
            <a:r>
              <a:rPr lang="sl-SI" sz="3200" dirty="0">
                <a:latin typeface="Candara" panose="020E0502030303020204" pitchFamily="34" charset="0"/>
              </a:rPr>
              <a:t> pisnih ocenjevanj znanja uporabljate?</a:t>
            </a:r>
          </a:p>
        </p:txBody>
      </p:sp>
      <p:sp>
        <p:nvSpPr>
          <p:cNvPr id="6" name="Pravokotnik 5"/>
          <p:cNvSpPr/>
          <p:nvPr/>
        </p:nvSpPr>
        <p:spPr>
          <a:xfrm>
            <a:off x="455640" y="3630943"/>
            <a:ext cx="82303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>
                <a:latin typeface="Candara" panose="020E0502030303020204" pitchFamily="34" charset="0"/>
              </a:rPr>
              <a:t>3. Zakaj se učitelji odločamo za pisne preizkuse znanja?</a:t>
            </a:r>
          </a:p>
        </p:txBody>
      </p:sp>
    </p:spTree>
    <p:extLst>
      <p:ext uri="{BB962C8B-B14F-4D97-AF65-F5344CB8AC3E}">
        <p14:creationId xmlns:p14="http://schemas.microsoft.com/office/powerpoint/2010/main" val="88456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708920"/>
            <a:ext cx="9082428" cy="2994831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8933" y="908720"/>
            <a:ext cx="8879904" cy="136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200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503" y="2659089"/>
            <a:ext cx="8892480" cy="3054668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678" y="404664"/>
            <a:ext cx="9150678" cy="223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242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>
                <a:solidFill>
                  <a:srgbClr val="C00000"/>
                </a:solidFill>
                <a:latin typeface="Candara" panose="020E0502030303020204" pitchFamily="34" charset="0"/>
              </a:rPr>
              <a:t>Samoevalvacijski</a:t>
            </a:r>
            <a: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  <a:t> vprašalnik</a:t>
            </a:r>
          </a:p>
        </p:txBody>
      </p:sp>
      <p:sp>
        <p:nvSpPr>
          <p:cNvPr id="4" name="Naslov 1"/>
          <p:cNvSpPr txBox="1">
            <a:spLocks/>
          </p:cNvSpPr>
          <p:nvPr/>
        </p:nvSpPr>
        <p:spPr bwMode="auto">
          <a:xfrm>
            <a:off x="444733" y="1417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l-SI" kern="0" dirty="0">
                <a:solidFill>
                  <a:schemeClr val="tx1"/>
                </a:solidFill>
                <a:latin typeface="Candara" panose="020E0502030303020204" pitchFamily="34" charset="0"/>
              </a:rPr>
              <a:t>Izberite najbolj obsežen preizkus znanja in odgovorite na vprašanja. </a:t>
            </a:r>
          </a:p>
        </p:txBody>
      </p:sp>
    </p:spTree>
    <p:extLst>
      <p:ext uri="{BB962C8B-B14F-4D97-AF65-F5344CB8AC3E}">
        <p14:creationId xmlns:p14="http://schemas.microsoft.com/office/powerpoint/2010/main" val="531300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557" y="1412776"/>
            <a:ext cx="9114443" cy="3938339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467544" y="260648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solidFill>
                  <a:srgbClr val="FF0000"/>
                </a:solidFill>
                <a:latin typeface="Candara" panose="020E0502030303020204" pitchFamily="34" charset="0"/>
              </a:rPr>
              <a:t>Program srečanja: </a:t>
            </a:r>
          </a:p>
        </p:txBody>
      </p:sp>
    </p:spTree>
    <p:extLst>
      <p:ext uri="{BB962C8B-B14F-4D97-AF65-F5344CB8AC3E}">
        <p14:creationId xmlns:p14="http://schemas.microsoft.com/office/powerpoint/2010/main" val="785605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356701" y="1143000"/>
            <a:ext cx="8686800" cy="5004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4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sl-SI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Naslov (naziv šole – letnik – šolsko leto – datum – drugo (________________))</a:t>
            </a: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Število strani ______________________</a:t>
            </a: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čas pisanja  ____________</a:t>
            </a: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število nalog  _____________</a:t>
            </a: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skupno število točk  _________</a:t>
            </a: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kriterij ocenjevanja  DA   -    NE</a:t>
            </a: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navedeni minimalni standardi znanja  DA   -    NE</a:t>
            </a: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UcParenR"/>
            </a:pPr>
            <a:r>
              <a:rPr lang="sl-SI" dirty="0">
                <a:solidFill>
                  <a:srgbClr val="C00000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Zunanja struktura pisnega preizkusa znanja</a:t>
            </a:r>
            <a:endParaRPr lang="sl-SI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952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  <a:t>B ) Naloge imajo: </a:t>
            </a:r>
            <a:br>
              <a:rPr lang="sl-SI" dirty="0"/>
            </a:b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125760" y="1417638"/>
            <a:ext cx="8892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navodila v ruščini  -   v slovenščini  -                                           v ruščini in slovenščini</a:t>
            </a:r>
            <a:endParaRPr lang="sl-SI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 skupno število točk     -       vrednost posamezne enote in skupno število točk</a:t>
            </a:r>
            <a:endParaRPr lang="sl-SI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naveden primer  	DA        		NE</a:t>
            </a:r>
            <a:endParaRPr lang="sl-SI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slikovno gradivo:              v barvah    -          črno-belo</a:t>
            </a:r>
            <a:endParaRPr lang="sl-SI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24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  <a:t>C) Kakšen je </a:t>
            </a:r>
            <a:r>
              <a:rPr lang="sl-SI" u="sng" dirty="0">
                <a:solidFill>
                  <a:srgbClr val="C00000"/>
                </a:solidFill>
                <a:latin typeface="Candara" panose="020E0502030303020204" pitchFamily="34" charset="0"/>
              </a:rPr>
              <a:t>glavni namen</a:t>
            </a:r>
            <a: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  <a:t> pisnega  preizkusa znanja, ki ga imate pred sabo: </a:t>
            </a:r>
            <a:br>
              <a:rPr lang="sl-SI" dirty="0"/>
            </a:b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476672" y="1844824"/>
            <a:ext cx="7931224" cy="3198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78180" algn="l"/>
              </a:tabLst>
            </a:pPr>
            <a:r>
              <a:rPr lang="sl-SI" sz="32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preverjanje usvojenega besedišča</a:t>
            </a:r>
            <a:endParaRPr lang="sl-SI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78180" algn="l"/>
              </a:tabLst>
            </a:pPr>
            <a:r>
              <a:rPr lang="sl-SI" sz="32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preverjanje komunikacijskih struktur</a:t>
            </a:r>
            <a:endParaRPr lang="sl-SI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78180" algn="l"/>
              </a:tabLst>
            </a:pPr>
            <a:r>
              <a:rPr lang="sl-SI" sz="32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preverjanje slovnice in besedišča </a:t>
            </a:r>
            <a:endParaRPr lang="sl-SI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678180" algn="l"/>
              </a:tabLst>
            </a:pPr>
            <a:r>
              <a:rPr lang="sl-SI" sz="32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preverjanje slovnice, besedišča in komunikacijskih struktur</a:t>
            </a:r>
            <a:endParaRPr lang="sl-SI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805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pPr lvl="0"/>
            <a: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  <a:t>D) Koliko nalog ste v vašem pisnem preizkusu znanja namenili:</a:t>
            </a:r>
            <a:br>
              <a:rPr lang="sl-SI" dirty="0"/>
            </a:b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611560" y="1565466"/>
            <a:ext cx="9217024" cy="4119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678180" algn="l"/>
              </a:tabLst>
            </a:pPr>
            <a:r>
              <a:rPr lang="sl-SI" sz="32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rabi jezika (slovnica)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678180" algn="l"/>
              </a:tabLst>
            </a:pPr>
            <a:r>
              <a:rPr lang="sl-SI" sz="32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raba jezika (besedišče)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678180" algn="l"/>
              </a:tabLst>
            </a:pPr>
            <a:r>
              <a:rPr lang="sl-SI" sz="32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bralnemu razumevanju  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678180" algn="l"/>
              </a:tabLst>
            </a:pPr>
            <a:r>
              <a:rPr lang="sl-SI" sz="32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slušnemu razumevanju 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678180" algn="l"/>
              </a:tabLst>
            </a:pPr>
            <a:r>
              <a:rPr lang="sl-SI" sz="32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pisnemu sporočanju</a:t>
            </a:r>
            <a:endParaRPr lang="sl-SI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2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65484" y="332656"/>
            <a:ext cx="8229600" cy="1143000"/>
          </a:xfrm>
        </p:spPr>
        <p:txBody>
          <a:bodyPr/>
          <a:lstStyle/>
          <a:p>
            <a:pPr lvl="0"/>
            <a: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  <a:t>E) RABA JEZIKA - Tipi nalog:  </a:t>
            </a:r>
            <a:b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</a:br>
            <a:r>
              <a:rPr lang="sl-SI" sz="1800" dirty="0">
                <a:solidFill>
                  <a:srgbClr val="C00000"/>
                </a:solidFill>
                <a:latin typeface="Candara" panose="020E0502030303020204" pitchFamily="34" charset="0"/>
              </a:rPr>
              <a:t>VIR: </a:t>
            </a:r>
            <a:r>
              <a:rPr lang="sl-SI" sz="1800" dirty="0"/>
              <a:t>Predmetnem katalogu za splošno maturo za ruščino za leto 2023</a:t>
            </a:r>
            <a:r>
              <a:rPr lang="sl-SI" sz="1800" dirty="0">
                <a:solidFill>
                  <a:srgbClr val="C00000"/>
                </a:solidFill>
                <a:latin typeface="Candara" panose="020E0502030303020204" pitchFamily="34" charset="0"/>
              </a:rPr>
              <a:t>   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65484" y="1339316"/>
            <a:ext cx="8229600" cy="4133850"/>
          </a:xfrm>
        </p:spPr>
        <p:txBody>
          <a:bodyPr/>
          <a:lstStyle/>
          <a:p>
            <a:pPr lvl="0"/>
            <a:r>
              <a:rPr lang="sl-SI" sz="2800" dirty="0">
                <a:latin typeface="Candara" panose="020E0502030303020204" pitchFamily="34" charset="0"/>
              </a:rPr>
              <a:t>Naloge </a:t>
            </a:r>
            <a:r>
              <a:rPr lang="sl-SI" sz="2800" b="1" dirty="0">
                <a:latin typeface="Candara" panose="020E0502030303020204" pitchFamily="34" charset="0"/>
              </a:rPr>
              <a:t>izbirnega tipa</a:t>
            </a:r>
            <a:r>
              <a:rPr lang="sl-SI" sz="2800" dirty="0">
                <a:latin typeface="Candara" panose="020E0502030303020204" pitchFamily="34" charset="0"/>
              </a:rPr>
              <a:t> (izbira pravilnega odgovora iz več možnosti) </a:t>
            </a:r>
          </a:p>
          <a:p>
            <a:pPr lvl="0"/>
            <a:r>
              <a:rPr lang="sl-SI" sz="2800" dirty="0">
                <a:latin typeface="Candara" panose="020E0502030303020204" pitchFamily="34" charset="0"/>
              </a:rPr>
              <a:t>Naloge </a:t>
            </a:r>
            <a:r>
              <a:rPr lang="sl-SI" sz="2800" b="1" dirty="0">
                <a:latin typeface="Candara" panose="020E0502030303020204" pitchFamily="34" charset="0"/>
              </a:rPr>
              <a:t>povezovanja </a:t>
            </a:r>
            <a:r>
              <a:rPr lang="sl-SI" sz="2800" dirty="0">
                <a:latin typeface="Candara" panose="020E0502030303020204" pitchFamily="34" charset="0"/>
              </a:rPr>
              <a:t>(npr. naslova z besedilom, povedi in odstavka, delov povedi, vprašanj in odgovorov, ipd.) </a:t>
            </a:r>
          </a:p>
          <a:p>
            <a:pPr lvl="0"/>
            <a:r>
              <a:rPr lang="sl-SI" sz="2800" dirty="0">
                <a:latin typeface="Candara" panose="020E0502030303020204" pitchFamily="34" charset="0"/>
              </a:rPr>
              <a:t>Naloge </a:t>
            </a:r>
            <a:r>
              <a:rPr lang="sl-SI" sz="2800" b="1" dirty="0">
                <a:latin typeface="Candara" panose="020E0502030303020204" pitchFamily="34" charset="0"/>
              </a:rPr>
              <a:t>dopolnjevanja  (npr. </a:t>
            </a:r>
            <a:r>
              <a:rPr lang="sl-SI" sz="2800" dirty="0">
                <a:latin typeface="Candara" panose="020E0502030303020204" pitchFamily="34" charset="0"/>
              </a:rPr>
              <a:t>Z danimi besedami ali besednimi zvezami, brez danih besed ali besednih zvez, z besedami, ki morajo biti postavljene v pravilno ali zahtevano obliko (glagoli, predlogi, končnice, sopomenke/protipomenke, besedotvorje</a:t>
            </a:r>
            <a:endParaRPr lang="sl-SI" sz="2000" b="1" dirty="0">
              <a:latin typeface="Candara" panose="020E050203030302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69394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pPr lvl="0"/>
            <a: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  <a:t>E) RABA JEZIKA - Tipi nalog:  </a:t>
            </a:r>
            <a:b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</a:br>
            <a:r>
              <a:rPr lang="sl-SI" sz="1800" dirty="0">
                <a:solidFill>
                  <a:srgbClr val="C00000"/>
                </a:solidFill>
                <a:latin typeface="Candara" panose="020E0502030303020204" pitchFamily="34" charset="0"/>
              </a:rPr>
              <a:t>VIR: </a:t>
            </a:r>
            <a:r>
              <a:rPr lang="sl-SI" sz="1800" dirty="0"/>
              <a:t>Predmetnem katalogu za splošno maturo za ruščino za leto 2023</a:t>
            </a:r>
            <a:r>
              <a:rPr lang="sl-SI" sz="1800" dirty="0">
                <a:solidFill>
                  <a:srgbClr val="C00000"/>
                </a:solidFill>
                <a:latin typeface="Candara" panose="020E0502030303020204" pitchFamily="34" charset="0"/>
              </a:rPr>
              <a:t>   </a:t>
            </a:r>
            <a:br>
              <a:rPr lang="sl-SI" dirty="0"/>
            </a:b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539552" y="1484784"/>
            <a:ext cx="8229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sz="3200" dirty="0">
                <a:latin typeface="Candara" panose="020E0502030303020204" pitchFamily="34" charset="0"/>
              </a:rPr>
              <a:t>Naloge </a:t>
            </a:r>
            <a:r>
              <a:rPr lang="sl-SI" sz="3200" b="1" dirty="0">
                <a:latin typeface="Candara" panose="020E0502030303020204" pitchFamily="34" charset="0"/>
              </a:rPr>
              <a:t>urejanja </a:t>
            </a:r>
            <a:r>
              <a:rPr lang="sl-SI" sz="3200" dirty="0">
                <a:latin typeface="Candara" panose="020E0502030303020204" pitchFamily="34" charset="0"/>
              </a:rPr>
              <a:t>in </a:t>
            </a:r>
            <a:r>
              <a:rPr lang="sl-SI" sz="3200" b="1" dirty="0">
                <a:latin typeface="Candara" panose="020E0502030303020204" pitchFamily="34" charset="0"/>
              </a:rPr>
              <a:t>razvrščanja  (</a:t>
            </a:r>
            <a:r>
              <a:rPr lang="sl-SI" sz="3200" dirty="0">
                <a:latin typeface="Candara" panose="020E0502030303020204" pitchFamily="34" charset="0"/>
              </a:rPr>
              <a:t>npr. določitev pravega zaporedja povedi ali odstavkov; ipd.)</a:t>
            </a:r>
            <a:endParaRPr lang="sl-SI" sz="3200" b="1" dirty="0">
              <a:latin typeface="Candara" panose="020E05020303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sz="3200" dirty="0">
                <a:latin typeface="Candara" panose="020E0502030303020204" pitchFamily="34" charset="0"/>
              </a:rPr>
              <a:t>Naloge s </a:t>
            </a:r>
            <a:r>
              <a:rPr lang="sl-SI" sz="3200" b="1" dirty="0">
                <a:latin typeface="Candara" panose="020E0502030303020204" pitchFamily="34" charset="0"/>
              </a:rPr>
              <a:t>kratkimi odgovori</a:t>
            </a:r>
            <a:r>
              <a:rPr lang="sl-SI" sz="3200" dirty="0">
                <a:latin typeface="Candara" panose="020E0502030303020204" pitchFamily="34" charset="0"/>
              </a:rPr>
              <a:t>  (zapis eno ali več besednih odgovorov)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sz="3200" dirty="0">
                <a:latin typeface="Candara" panose="020E0502030303020204" pitchFamily="34" charset="0"/>
              </a:rPr>
              <a:t>Pretvorbe: premi govor v odvisnega ali nasprotno -  opisovanje   -  prevod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sz="3200" dirty="0">
                <a:latin typeface="Candara" panose="020E0502030303020204" pitchFamily="34" charset="0"/>
              </a:rPr>
              <a:t>Naloge </a:t>
            </a:r>
            <a:r>
              <a:rPr lang="sl-SI" sz="3200" b="1" dirty="0">
                <a:latin typeface="Candara" panose="020E0502030303020204" pitchFamily="34" charset="0"/>
              </a:rPr>
              <a:t>korekcije   </a:t>
            </a:r>
            <a:endParaRPr lang="sl-SI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6259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71663"/>
            <a:ext cx="8229600" cy="1143000"/>
          </a:xfrm>
        </p:spPr>
        <p:txBody>
          <a:bodyPr/>
          <a:lstStyle/>
          <a:p>
            <a:pPr lvl="0"/>
            <a:r>
              <a:rPr lang="sl-SI" sz="2800" dirty="0">
                <a:solidFill>
                  <a:srgbClr val="C00000"/>
                </a:solidFill>
                <a:latin typeface="Candara" panose="020E0502030303020204" pitchFamily="34" charset="0"/>
              </a:rPr>
              <a:t>F) BRALNO IN SLUŠNO RAZUMEVANJE: Tipi nalog </a:t>
            </a:r>
            <a:br>
              <a:rPr lang="sl-SI" sz="2800" dirty="0">
                <a:latin typeface="Candara" panose="020E0502030303020204" pitchFamily="34" charset="0"/>
              </a:rPr>
            </a:br>
            <a:r>
              <a:rPr lang="sl-SI" sz="2000" dirty="0">
                <a:latin typeface="Candara" panose="020E0502030303020204" pitchFamily="34" charset="0"/>
              </a:rPr>
              <a:t>VIR: Predmetni katalog za splošno maturo za ruščino za leto 2023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611541"/>
            <a:ext cx="8229600" cy="4133850"/>
          </a:xfrm>
        </p:spPr>
        <p:txBody>
          <a:bodyPr/>
          <a:lstStyle/>
          <a:p>
            <a:pPr lvl="0"/>
            <a:r>
              <a:rPr lang="sl-SI" sz="2400" dirty="0">
                <a:latin typeface="Candara" panose="020E0502030303020204" pitchFamily="34" charset="0"/>
              </a:rPr>
              <a:t>Naloge </a:t>
            </a:r>
            <a:r>
              <a:rPr lang="sl-SI" sz="2400" b="1" dirty="0">
                <a:latin typeface="Candara" panose="020E0502030303020204" pitchFamily="34" charset="0"/>
              </a:rPr>
              <a:t>alternativnega</a:t>
            </a:r>
            <a:r>
              <a:rPr lang="sl-SI" sz="2400" dirty="0">
                <a:latin typeface="Candara" panose="020E0502030303020204" pitchFamily="34" charset="0"/>
              </a:rPr>
              <a:t> tipa (izbira pravilnega odgovora od </a:t>
            </a:r>
            <a:r>
              <a:rPr lang="sl-SI" sz="2400" b="1" dirty="0">
                <a:latin typeface="Candara" panose="020E0502030303020204" pitchFamily="34" charset="0"/>
              </a:rPr>
              <a:t>dveh</a:t>
            </a:r>
            <a:r>
              <a:rPr lang="sl-SI" sz="2400" dirty="0">
                <a:latin typeface="Candara" panose="020E0502030303020204" pitchFamily="34" charset="0"/>
              </a:rPr>
              <a:t> možnosti)</a:t>
            </a:r>
          </a:p>
          <a:p>
            <a:pPr lvl="0"/>
            <a:r>
              <a:rPr lang="sl-SI" sz="2400" dirty="0">
                <a:latin typeface="Candara" panose="020E0502030303020204" pitchFamily="34" charset="0"/>
              </a:rPr>
              <a:t>Naloge </a:t>
            </a:r>
            <a:r>
              <a:rPr lang="sl-SI" sz="2400" b="1" dirty="0">
                <a:latin typeface="Candara" panose="020E0502030303020204" pitchFamily="34" charset="0"/>
              </a:rPr>
              <a:t>izbirnega</a:t>
            </a:r>
            <a:r>
              <a:rPr lang="sl-SI" sz="2400" dirty="0">
                <a:latin typeface="Candara" panose="020E0502030303020204" pitchFamily="34" charset="0"/>
              </a:rPr>
              <a:t> tipa (izbira pravilnega odgovora od </a:t>
            </a:r>
            <a:r>
              <a:rPr lang="sl-SI" sz="2400" b="1" dirty="0">
                <a:latin typeface="Candara" panose="020E0502030303020204" pitchFamily="34" charset="0"/>
              </a:rPr>
              <a:t>več</a:t>
            </a:r>
            <a:r>
              <a:rPr lang="sl-SI" sz="2400" dirty="0">
                <a:latin typeface="Candara" panose="020E0502030303020204" pitchFamily="34" charset="0"/>
              </a:rPr>
              <a:t> možnosti)</a:t>
            </a:r>
          </a:p>
          <a:p>
            <a:pPr lvl="0"/>
            <a:r>
              <a:rPr lang="sl-SI" sz="2400" dirty="0">
                <a:latin typeface="Candara" panose="020E0502030303020204" pitchFamily="34" charset="0"/>
              </a:rPr>
              <a:t>Naloga </a:t>
            </a:r>
            <a:r>
              <a:rPr lang="sl-SI" sz="2400" b="1" dirty="0">
                <a:latin typeface="Candara" panose="020E0502030303020204" pitchFamily="34" charset="0"/>
              </a:rPr>
              <a:t>povezovanja</a:t>
            </a:r>
            <a:r>
              <a:rPr lang="sl-SI" sz="2400" dirty="0">
                <a:latin typeface="Candara" panose="020E0502030303020204" pitchFamily="34" charset="0"/>
              </a:rPr>
              <a:t> (npr. naslova z besedilom, povedi in odstavka, delov povedi, vprašanj in odgovorov, ipd.)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28182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71663"/>
            <a:ext cx="8229600" cy="1143000"/>
          </a:xfrm>
        </p:spPr>
        <p:txBody>
          <a:bodyPr/>
          <a:lstStyle/>
          <a:p>
            <a:pPr lvl="0"/>
            <a:r>
              <a:rPr lang="sl-SI" sz="2800" dirty="0">
                <a:solidFill>
                  <a:srgbClr val="C00000"/>
                </a:solidFill>
                <a:latin typeface="Candara" panose="020E0502030303020204" pitchFamily="34" charset="0"/>
              </a:rPr>
              <a:t>F) BRALNO IN SLUŠNO RAZUMEVANJE: Tipi nalog </a:t>
            </a:r>
            <a:br>
              <a:rPr lang="sl-SI" sz="2800" dirty="0">
                <a:latin typeface="Candara" panose="020E0502030303020204" pitchFamily="34" charset="0"/>
              </a:rPr>
            </a:br>
            <a:r>
              <a:rPr lang="sl-SI" sz="2000" dirty="0">
                <a:latin typeface="Candara" panose="020E0502030303020204" pitchFamily="34" charset="0"/>
              </a:rPr>
              <a:t>VIR: Predmetni katalog za splošno maturo za ruščino za leto 2023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611541"/>
            <a:ext cx="8229600" cy="4133850"/>
          </a:xfrm>
        </p:spPr>
        <p:txBody>
          <a:bodyPr/>
          <a:lstStyle/>
          <a:p>
            <a:r>
              <a:rPr lang="sl-SI" dirty="0">
                <a:latin typeface="Candara" panose="020E0502030303020204" pitchFamily="34" charset="0"/>
              </a:rPr>
              <a:t>Naloga </a:t>
            </a:r>
            <a:r>
              <a:rPr lang="sl-SI" b="1" dirty="0">
                <a:latin typeface="Candara" panose="020E0502030303020204" pitchFamily="34" charset="0"/>
              </a:rPr>
              <a:t>dopolnjevanja</a:t>
            </a:r>
            <a:r>
              <a:rPr lang="sl-SI" dirty="0">
                <a:latin typeface="Candara" panose="020E0502030303020204" pitchFamily="34" charset="0"/>
              </a:rPr>
              <a:t> (dokončevanje ali vstavljanje povedi, izpolnjevanje praznih mest v besedilu                             (z manjkajočimi podatki) ipd. </a:t>
            </a:r>
          </a:p>
          <a:p>
            <a:pPr lvl="0"/>
            <a:r>
              <a:rPr lang="sl-SI" dirty="0">
                <a:latin typeface="Candara" panose="020E0502030303020204" pitchFamily="34" charset="0"/>
              </a:rPr>
              <a:t>Naloge s </a:t>
            </a:r>
            <a:r>
              <a:rPr lang="sl-SI" b="1" dirty="0">
                <a:latin typeface="Candara" panose="020E0502030303020204" pitchFamily="34" charset="0"/>
              </a:rPr>
              <a:t>kratkimi odgovori </a:t>
            </a:r>
            <a:r>
              <a:rPr lang="sl-SI" dirty="0">
                <a:latin typeface="Candara" panose="020E0502030303020204" pitchFamily="34" charset="0"/>
              </a:rPr>
              <a:t>(zapis eno- ali večbesednih odgovorov);</a:t>
            </a:r>
          </a:p>
          <a:p>
            <a:pPr lvl="0"/>
            <a:r>
              <a:rPr lang="sl-SI" b="1" dirty="0">
                <a:latin typeface="Candara" panose="020E0502030303020204" pitchFamily="34" charset="0"/>
              </a:rPr>
              <a:t>Kombinacija</a:t>
            </a:r>
            <a:r>
              <a:rPr lang="sl-SI" dirty="0">
                <a:latin typeface="Candara" panose="020E0502030303020204" pitchFamily="34" charset="0"/>
              </a:rPr>
              <a:t> tipov nalog (npr. kratki odgovori + alternativni tip + izbirni tip ipd.)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488235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71663"/>
            <a:ext cx="8229600" cy="1143000"/>
          </a:xfrm>
        </p:spPr>
        <p:txBody>
          <a:bodyPr/>
          <a:lstStyle/>
          <a:p>
            <a:pPr lvl="0"/>
            <a:r>
              <a:rPr lang="sl-SI" sz="2800" dirty="0">
                <a:solidFill>
                  <a:srgbClr val="C00000"/>
                </a:solidFill>
                <a:latin typeface="Candara" panose="020E0502030303020204" pitchFamily="34" charset="0"/>
              </a:rPr>
              <a:t>G) PISNO SPOROČANJE: Tipi nalog </a:t>
            </a:r>
            <a:br>
              <a:rPr lang="sl-SI" sz="2800" dirty="0">
                <a:latin typeface="Candara" panose="020E0502030303020204" pitchFamily="34" charset="0"/>
              </a:rPr>
            </a:br>
            <a:r>
              <a:rPr lang="sl-SI" sz="2000" dirty="0">
                <a:latin typeface="Candara" panose="020E0502030303020204" pitchFamily="34" charset="0"/>
              </a:rPr>
              <a:t>VIR: Predmetni katalog za splošno maturo za ruščino za leto 2023</a:t>
            </a:r>
            <a:br>
              <a:rPr lang="sl-SI" dirty="0"/>
            </a:b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800" b="1" dirty="0">
                <a:latin typeface="Candara" panose="020E0502030303020204" pitchFamily="34" charset="0"/>
              </a:rPr>
              <a:t>Pisni sestavek </a:t>
            </a:r>
            <a:r>
              <a:rPr lang="sl-SI" sz="2800" dirty="0">
                <a:latin typeface="Candara" panose="020E0502030303020204" pitchFamily="34" charset="0"/>
              </a:rPr>
              <a:t>(v eni od stalnih sporočanjskih oblik), npr. pismo, elektronsko sporočilo, poročilo, življenjepis, članek, zgodba, </a:t>
            </a:r>
            <a:r>
              <a:rPr lang="sl-SI" sz="2800" dirty="0" err="1">
                <a:latin typeface="Candara" panose="020E0502030303020204" pitchFamily="34" charset="0"/>
              </a:rPr>
              <a:t>argumentativni</a:t>
            </a:r>
            <a:r>
              <a:rPr lang="sl-SI" sz="2800" dirty="0">
                <a:latin typeface="Candara" panose="020E0502030303020204" pitchFamily="34" charset="0"/>
              </a:rPr>
              <a:t> sestavek, sestavek na določeno temo ipd. na podlagi iztočnice); </a:t>
            </a:r>
          </a:p>
          <a:p>
            <a:pPr lvl="0"/>
            <a:r>
              <a:rPr lang="sl-SI" sz="2800" b="1" dirty="0">
                <a:latin typeface="Candara" panose="020E0502030303020204" pitchFamily="34" charset="0"/>
              </a:rPr>
              <a:t>Daljši pisni sestavek </a:t>
            </a:r>
            <a:r>
              <a:rPr lang="sl-SI" sz="2800" dirty="0">
                <a:latin typeface="Candara" panose="020E0502030303020204" pitchFamily="34" charset="0"/>
              </a:rPr>
              <a:t>(</a:t>
            </a:r>
            <a:r>
              <a:rPr lang="sl-SI" sz="2800" dirty="0" err="1">
                <a:latin typeface="Candara" panose="020E0502030303020204" pitchFamily="34" charset="0"/>
              </a:rPr>
              <a:t>argumentativno</a:t>
            </a:r>
            <a:r>
              <a:rPr lang="sl-SI" sz="2800" dirty="0">
                <a:latin typeface="Candara" panose="020E0502030303020204" pitchFamily="34" charset="0"/>
              </a:rPr>
              <a:t>, pripovedno, opisno ali drugačno besedilo);</a:t>
            </a:r>
          </a:p>
          <a:p>
            <a:pPr lvl="0"/>
            <a:r>
              <a:rPr lang="sl-SI" sz="2800" b="1" dirty="0">
                <a:latin typeface="Candara" panose="020E0502030303020204" pitchFamily="34" charset="0"/>
              </a:rPr>
              <a:t>Pisni sestavek </a:t>
            </a:r>
            <a:r>
              <a:rPr lang="sl-SI" sz="2800" dirty="0">
                <a:latin typeface="Candara" panose="020E0502030303020204" pitchFamily="34" charset="0"/>
              </a:rPr>
              <a:t>esejistične narave, ki se nanaša na razumevanje celovitega umetnostnega besedila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037290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5926B4-CCA6-40CC-BF8D-05B21C792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800" dirty="0">
                <a:solidFill>
                  <a:srgbClr val="C00000"/>
                </a:solidFill>
              </a:rPr>
              <a:t>DEBATA</a:t>
            </a:r>
          </a:p>
        </p:txBody>
      </p:sp>
    </p:spTree>
    <p:extLst>
      <p:ext uri="{BB962C8B-B14F-4D97-AF65-F5344CB8AC3E}">
        <p14:creationId xmlns:p14="http://schemas.microsoft.com/office/powerpoint/2010/main" val="1412313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</p:spPr>
        <p:txBody>
          <a:bodyPr/>
          <a:lstStyle/>
          <a:p>
            <a:pPr marL="0" indent="0" algn="ctr">
              <a:buNone/>
            </a:pPr>
            <a:br>
              <a:rPr lang="sl-SI" dirty="0">
                <a:solidFill>
                  <a:srgbClr val="FF0000"/>
                </a:solidFill>
              </a:rPr>
            </a:br>
            <a:br>
              <a:rPr lang="sl-SI" dirty="0">
                <a:solidFill>
                  <a:srgbClr val="FF0000"/>
                </a:solidFill>
              </a:rPr>
            </a:br>
            <a:r>
              <a:rPr lang="sl-SI" dirty="0">
                <a:solidFill>
                  <a:srgbClr val="FF3300"/>
                </a:solidFill>
              </a:rPr>
              <a:t>Aktualne informacije v zvezi s poučevanjem ruščine šolsko leto 2022/2023</a:t>
            </a:r>
            <a:br>
              <a:rPr lang="sl-SI" dirty="0"/>
            </a:br>
            <a:br>
              <a:rPr lang="sl-SI" dirty="0"/>
            </a:br>
            <a:r>
              <a:rPr lang="sl-SI" sz="2800" dirty="0"/>
              <a:t>Mojca Ekart Dvorščak (</a:t>
            </a:r>
            <a:r>
              <a:rPr lang="sl-SI" sz="2000" dirty="0"/>
              <a:t>ZRSŠ)</a:t>
            </a:r>
            <a:br>
              <a:rPr lang="sl-SI" sz="2000" dirty="0"/>
            </a:br>
            <a:br>
              <a:rPr lang="sl-SI" sz="2000" dirty="0"/>
            </a:br>
            <a:r>
              <a:rPr lang="sl-SI" sz="2000" dirty="0"/>
              <a:t>15:30 – 15:45</a:t>
            </a:r>
            <a:br>
              <a:rPr lang="sl-SI" sz="2000" dirty="0"/>
            </a:br>
            <a:br>
              <a:rPr lang="sl-SI" sz="2000" dirty="0"/>
            </a:br>
            <a:br>
              <a:rPr lang="sl-SI" sz="2000" dirty="0"/>
            </a:br>
            <a:endParaRPr lang="sl-S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9246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217" y="188640"/>
            <a:ext cx="8229600" cy="1143000"/>
          </a:xfrm>
        </p:spPr>
        <p:txBody>
          <a:bodyPr/>
          <a:lstStyle/>
          <a:p>
            <a:r>
              <a:rPr lang="sl-SI" sz="3600" dirty="0">
                <a:solidFill>
                  <a:srgbClr val="C00000"/>
                </a:solidFill>
                <a:latin typeface="Candara" panose="020E0502030303020204" pitchFamily="34" charset="0"/>
              </a:rPr>
              <a:t>Sestava preizkusa glede na taksonomske stopnje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212364"/>
              </p:ext>
            </p:extLst>
          </p:nvPr>
        </p:nvGraphicFramePr>
        <p:xfrm>
          <a:off x="467216" y="1360240"/>
          <a:ext cx="8497271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9000">
                  <a:extLst>
                    <a:ext uri="{9D8B030D-6E8A-4147-A177-3AD203B41FA5}">
                      <a16:colId xmlns:a16="http://schemas.microsoft.com/office/drawing/2014/main" val="931439951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36320648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32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Taksonomske stopnje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Delež v preizkusu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118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32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1. Znanje</a:t>
                      </a:r>
                      <a:r>
                        <a:rPr lang="sl-SI" sz="3200" baseline="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 in razumevanje (prepoznavanje)</a:t>
                      </a:r>
                      <a:endParaRPr lang="sl-SI" sz="3200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32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97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32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2. Uporaba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32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775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32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3. Samostojno reševanje problemov (samostojna interpretacija, vrednotenje)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3200" dirty="0">
                          <a:solidFill>
                            <a:schemeClr val="tx1"/>
                          </a:solidFill>
                          <a:latin typeface="Candara" panose="020E0502030303020204" pitchFamily="34" charset="0"/>
                        </a:rPr>
                        <a:t>35%</a:t>
                      </a:r>
                    </a:p>
                    <a:p>
                      <a:pPr algn="ctr"/>
                      <a:endParaRPr lang="sl-SI" sz="3200" dirty="0">
                        <a:solidFill>
                          <a:schemeClr val="tx1"/>
                        </a:solidFill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18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1650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815" y="1700808"/>
            <a:ext cx="9248091" cy="3744416"/>
          </a:xfrm>
          <a:prstGeom prst="rect">
            <a:avLst/>
          </a:prstGeom>
        </p:spPr>
      </p:pic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1143000"/>
          </a:xfrm>
        </p:spPr>
        <p:txBody>
          <a:bodyPr/>
          <a:lstStyle/>
          <a:p>
            <a:r>
              <a:rPr lang="sl-SI" sz="3600" dirty="0">
                <a:solidFill>
                  <a:srgbClr val="C00000"/>
                </a:solidFill>
                <a:latin typeface="Candara" panose="020E0502030303020204" pitchFamily="34" charset="0"/>
              </a:rPr>
              <a:t>Avtentična besedila</a:t>
            </a:r>
          </a:p>
        </p:txBody>
      </p:sp>
    </p:spTree>
    <p:extLst>
      <p:ext uri="{BB962C8B-B14F-4D97-AF65-F5344CB8AC3E}">
        <p14:creationId xmlns:p14="http://schemas.microsoft.com/office/powerpoint/2010/main" val="28285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484784"/>
            <a:ext cx="9075761" cy="352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681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6884ED4-3F90-46F1-B1B2-7A6A7FBB0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548680"/>
            <a:ext cx="8640960" cy="4133850"/>
          </a:xfrm>
        </p:spPr>
        <p:txBody>
          <a:bodyPr/>
          <a:lstStyle/>
          <a:p>
            <a:r>
              <a:rPr lang="sl-SI" b="1" dirty="0">
                <a:latin typeface="Candara" panose="020E0502030303020204" pitchFamily="34" charset="0"/>
              </a:rPr>
              <a:t>Poezija iz samovarja </a:t>
            </a:r>
            <a:r>
              <a:rPr lang="sl-SI" dirty="0">
                <a:latin typeface="Candara" panose="020E0502030303020204" pitchFamily="34" charset="0"/>
              </a:rPr>
              <a:t>(</a:t>
            </a:r>
            <a:r>
              <a:rPr lang="sl-SI" dirty="0" err="1">
                <a:latin typeface="Candara" panose="020E0502030303020204" pitchFamily="34" charset="0"/>
              </a:rPr>
              <a:t>Josif</a:t>
            </a:r>
            <a:r>
              <a:rPr lang="sl-SI" dirty="0">
                <a:latin typeface="Candara" panose="020E0502030303020204" pitchFamily="34" charset="0"/>
              </a:rPr>
              <a:t> </a:t>
            </a:r>
            <a:r>
              <a:rPr lang="sl-SI" dirty="0" err="1">
                <a:latin typeface="Candara" panose="020E0502030303020204" pitchFamily="34" charset="0"/>
              </a:rPr>
              <a:t>Brodskij</a:t>
            </a:r>
            <a:r>
              <a:rPr lang="sl-SI" dirty="0">
                <a:latin typeface="Candara" panose="020E0502030303020204" pitchFamily="34" charset="0"/>
              </a:rPr>
              <a:t> –                        V vrsticah in med njimi) </a:t>
            </a:r>
          </a:p>
          <a:p>
            <a:pPr marL="0" indent="0">
              <a:buNone/>
            </a:pPr>
            <a:r>
              <a:rPr lang="sl-SI" dirty="0">
                <a:latin typeface="Candara" panose="020E0502030303020204" pitchFamily="34" charset="0"/>
              </a:rPr>
              <a:t>17. 11. 2022 ob 18h (Celjski dom)</a:t>
            </a:r>
          </a:p>
          <a:p>
            <a:r>
              <a:rPr lang="sl-SI" b="1" dirty="0">
                <a:latin typeface="Candara" panose="020E0502030303020204" pitchFamily="34" charset="0"/>
              </a:rPr>
              <a:t>Slovanski večer </a:t>
            </a:r>
          </a:p>
          <a:p>
            <a:pPr marL="0" indent="0">
              <a:buNone/>
            </a:pPr>
            <a:r>
              <a:rPr lang="sl-SI" dirty="0">
                <a:latin typeface="Candara" panose="020E0502030303020204" pitchFamily="34" charset="0"/>
              </a:rPr>
              <a:t>21. 3. 2023 ob 19h (Narodni dom Celje)</a:t>
            </a:r>
          </a:p>
          <a:p>
            <a:r>
              <a:rPr lang="sl-SI" b="1" dirty="0" err="1">
                <a:latin typeface="Candara" panose="020E0502030303020204" pitchFamily="34" charset="0"/>
              </a:rPr>
              <a:t>Rusijada</a:t>
            </a:r>
            <a:r>
              <a:rPr lang="sl-SI" b="1" dirty="0">
                <a:latin typeface="Candara" panose="020E0502030303020204" pitchFamily="34" charset="0"/>
              </a:rPr>
              <a:t> 2023</a:t>
            </a:r>
            <a:endParaRPr lang="sl-SI" dirty="0">
              <a:latin typeface="Candara" panose="020E0502030303020204" pitchFamily="34" charset="0"/>
            </a:endParaRPr>
          </a:p>
          <a:p>
            <a:r>
              <a:rPr lang="sl-SI" dirty="0">
                <a:latin typeface="Candara" panose="020E0502030303020204" pitchFamily="34" charset="0"/>
              </a:rPr>
              <a:t>Državno tekmovanje iz ruščine 2022 –              </a:t>
            </a:r>
            <a:r>
              <a:rPr lang="sl-SI" strike="sngStrike" dirty="0">
                <a:latin typeface="Candara" panose="020E0502030303020204" pitchFamily="34" charset="0"/>
              </a:rPr>
              <a:t>25. 4. 2023 tekmovanje </a:t>
            </a:r>
            <a:r>
              <a:rPr lang="sl-SI" dirty="0">
                <a:latin typeface="Candara" panose="020E0502030303020204" pitchFamily="34" charset="0"/>
              </a:rPr>
              <a:t>se bo izvedlo jeseni </a:t>
            </a:r>
            <a:r>
              <a:rPr lang="sl-SI" b="1" dirty="0">
                <a:latin typeface="Candara" panose="020E0502030303020204" pitchFamily="34" charset="0"/>
              </a:rPr>
              <a:t>2023</a:t>
            </a:r>
            <a:r>
              <a:rPr lang="sl-SI" dirty="0">
                <a:latin typeface="Candara" panose="020E0502030303020204" pitchFamily="34" charset="0"/>
              </a:rPr>
              <a:t> (ne prepozno)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01953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</p:spPr>
        <p:txBody>
          <a:bodyPr/>
          <a:lstStyle/>
          <a:p>
            <a:pPr marL="0" indent="0" algn="ctr">
              <a:buNone/>
            </a:pPr>
            <a:br>
              <a:rPr lang="sl-SI" dirty="0">
                <a:solidFill>
                  <a:srgbClr val="FF0000"/>
                </a:solidFill>
              </a:rPr>
            </a:br>
            <a:br>
              <a:rPr lang="sl-SI" dirty="0">
                <a:solidFill>
                  <a:srgbClr val="FF0000"/>
                </a:solidFill>
              </a:rPr>
            </a:br>
            <a:r>
              <a:rPr lang="sl-SI" dirty="0">
                <a:solidFill>
                  <a:srgbClr val="FF3300"/>
                </a:solidFill>
              </a:rPr>
              <a:t>Zakaj se je smiselno učiti ruščine?</a:t>
            </a:r>
            <a:br>
              <a:rPr lang="sl-SI" dirty="0"/>
            </a:br>
            <a:br>
              <a:rPr lang="sl-SI" dirty="0"/>
            </a:br>
            <a:r>
              <a:rPr lang="sl-SI" sz="2800" dirty="0"/>
              <a:t>Predmetna skupina za ruščino (ZRSŠ)</a:t>
            </a:r>
            <a:br>
              <a:rPr lang="sl-SI" sz="2800" dirty="0"/>
            </a:br>
            <a:r>
              <a:rPr lang="sl-SI" sz="2400" dirty="0"/>
              <a:t>Marjeta Petek, Miha Vanič, Mojca Ekart Dvorščak</a:t>
            </a:r>
            <a:br>
              <a:rPr lang="sl-SI" sz="2400" dirty="0"/>
            </a:br>
            <a:br>
              <a:rPr lang="sl-SI" sz="2400" dirty="0"/>
            </a:br>
            <a:r>
              <a:rPr lang="sl-SI" sz="2400" dirty="0"/>
              <a:t>15:45 – 16:15 </a:t>
            </a:r>
            <a:br>
              <a:rPr lang="sl-SI" sz="2000" dirty="0"/>
            </a:br>
            <a:br>
              <a:rPr lang="sl-SI" sz="2000" dirty="0"/>
            </a:br>
            <a:endParaRPr lang="sl-S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519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>
            <a:extLst>
              <a:ext uri="{FF2B5EF4-FFF2-40B4-BE49-F238E27FC236}">
                <a16:creationId xmlns:a16="http://schemas.microsoft.com/office/drawing/2014/main" id="{FD2A5AD4-CDD3-496E-B9BB-FEB02BE5E1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974550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78FCF6A-B152-41F3-B38D-5D6A0480F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686800" cy="1143000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Candara" panose="020E0502030303020204" pitchFamily="34" charset="0"/>
              </a:rPr>
              <a:t>Айвазовский</a:t>
            </a:r>
            <a:r>
              <a:rPr lang="sl-SI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Candara" panose="020E0502030303020204" pitchFamily="34" charset="0"/>
              </a:rPr>
              <a:t>Иван Константинович </a:t>
            </a:r>
            <a:r>
              <a:rPr lang="sl-SI" dirty="0">
                <a:solidFill>
                  <a:schemeClr val="bg1"/>
                </a:solidFill>
                <a:latin typeface="Candara" panose="020E0502030303020204" pitchFamily="34" charset="0"/>
              </a:rPr>
              <a:t>: </a:t>
            </a:r>
            <a:r>
              <a:rPr lang="ru-RU" dirty="0">
                <a:solidFill>
                  <a:schemeClr val="bg1"/>
                </a:solidFill>
                <a:latin typeface="Candara" panose="020E0502030303020204" pitchFamily="34" charset="0"/>
              </a:rPr>
              <a:t>РАДУГА</a:t>
            </a:r>
            <a:endParaRPr lang="sl-SI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730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značba mesta vsebine 3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133850"/>
          </a:xfrm>
        </p:spPr>
        <p:txBody>
          <a:bodyPr/>
          <a:lstStyle/>
          <a:p>
            <a:r>
              <a:rPr lang="sl-SI" dirty="0">
                <a:latin typeface="Candara" panose="020E0502030303020204" pitchFamily="34" charset="0"/>
              </a:rPr>
              <a:t>Uvod  - Marjeta Petek Ahačič</a:t>
            </a:r>
          </a:p>
          <a:p>
            <a:r>
              <a:rPr lang="sl-SI" b="1" dirty="0">
                <a:latin typeface="Candara" panose="020E0502030303020204" pitchFamily="34" charset="0"/>
              </a:rPr>
              <a:t>Debata: </a:t>
            </a:r>
            <a:r>
              <a:rPr lang="sl-SI" dirty="0">
                <a:latin typeface="Candara" panose="020E0502030303020204" pitchFamily="34" charset="0"/>
              </a:rPr>
              <a:t>Je že kak upad?</a:t>
            </a:r>
          </a:p>
          <a:p>
            <a:r>
              <a:rPr lang="sl-SI" b="1" dirty="0">
                <a:latin typeface="Candara" panose="020E0502030303020204" pitchFamily="34" charset="0"/>
              </a:rPr>
              <a:t>Individualno: </a:t>
            </a:r>
            <a:r>
              <a:rPr lang="sl-SI" dirty="0">
                <a:latin typeface="Candara" panose="020E0502030303020204" pitchFamily="34" charset="0"/>
              </a:rPr>
              <a:t>Vsak od udeležencev si vzame 5 minut in napiše, čim več razlogov, s katerimi bi želel prepričati učence/dijake, da se učijo ruščino. </a:t>
            </a:r>
          </a:p>
          <a:p>
            <a:r>
              <a:rPr lang="sl-SI" b="1" dirty="0">
                <a:latin typeface="Candara" panose="020E0502030303020204" pitchFamily="34" charset="0"/>
              </a:rPr>
              <a:t>Debata: </a:t>
            </a:r>
            <a:r>
              <a:rPr lang="sl-SI" dirty="0">
                <a:latin typeface="Candara" panose="020E0502030303020204" pitchFamily="34" charset="0"/>
              </a:rPr>
              <a:t>oblikovanje nekaj udarnih razlogov. </a:t>
            </a:r>
          </a:p>
        </p:txBody>
      </p:sp>
    </p:spTree>
    <p:extLst>
      <p:ext uri="{BB962C8B-B14F-4D97-AF65-F5344CB8AC3E}">
        <p14:creationId xmlns:p14="http://schemas.microsoft.com/office/powerpoint/2010/main" val="2432588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894367-6F65-4533-87CF-87D080174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-243408"/>
            <a:ext cx="8229600" cy="1143000"/>
          </a:xfrm>
        </p:spPr>
        <p:txBody>
          <a:bodyPr/>
          <a:lstStyle/>
          <a:p>
            <a:r>
              <a:rPr lang="sl-SI" dirty="0">
                <a:solidFill>
                  <a:srgbClr val="C00000"/>
                </a:solidFill>
                <a:latin typeface="Candara" panose="020E0502030303020204" pitchFamily="34" charset="0"/>
              </a:rPr>
              <a:t>Promocijske strategije za ruščino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9804547-3C56-40F9-822E-7C4EA778C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90" y="899592"/>
            <a:ext cx="8229600" cy="4133850"/>
          </a:xfrm>
        </p:spPr>
        <p:txBody>
          <a:bodyPr/>
          <a:lstStyle/>
          <a:p>
            <a:r>
              <a:rPr lang="sl-SI" dirty="0">
                <a:latin typeface="Candara" panose="020E0502030303020204" pitchFamily="34" charset="0"/>
              </a:rPr>
              <a:t>Ali je smiselno, da bi se učili ruščino? – </a:t>
            </a:r>
          </a:p>
          <a:p>
            <a:endParaRPr lang="sl-SI" dirty="0">
              <a:latin typeface="Candara" panose="020E0502030303020204" pitchFamily="34" charset="0"/>
            </a:endParaRPr>
          </a:p>
          <a:p>
            <a:r>
              <a:rPr lang="sl-SI" dirty="0">
                <a:latin typeface="Candara" panose="020E0502030303020204" pitchFamily="34" charset="0"/>
              </a:rPr>
              <a:t>Pragmatičen kriterij: </a:t>
            </a:r>
          </a:p>
          <a:p>
            <a:pPr marL="0" indent="0">
              <a:buNone/>
            </a:pPr>
            <a:endParaRPr lang="sl-SI" dirty="0">
              <a:latin typeface="Candara" panose="020E0502030303020204" pitchFamily="34" charset="0"/>
            </a:endParaRPr>
          </a:p>
          <a:p>
            <a:r>
              <a:rPr lang="sl-SI" dirty="0">
                <a:latin typeface="Candara" panose="020E0502030303020204" pitchFamily="34" charset="0"/>
              </a:rPr>
              <a:t>Čustveni razlogi: lep jezik, </a:t>
            </a:r>
          </a:p>
        </p:txBody>
      </p:sp>
    </p:spTree>
    <p:extLst>
      <p:ext uri="{BB962C8B-B14F-4D97-AF65-F5344CB8AC3E}">
        <p14:creationId xmlns:p14="http://schemas.microsoft.com/office/powerpoint/2010/main" val="116960742"/>
      </p:ext>
    </p:extLst>
  </p:cSld>
  <p:clrMapOvr>
    <a:masterClrMapping/>
  </p:clrMapOvr>
</p:sld>
</file>

<file path=ppt/theme/theme1.xml><?xml version="1.0" encoding="utf-8"?>
<a:theme xmlns:a="http://schemas.openxmlformats.org/drawingml/2006/main" name="predloga_prosojnice_v15">
  <a:themeElements>
    <a:clrScheme name="predloga_prosojnice_v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loga_prosojnice_v1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loga_prosojnice_v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6066</TotalTime>
  <Words>1000</Words>
  <Application>Microsoft Office PowerPoint</Application>
  <PresentationFormat>Diaprojekcija na zaslonu (4:3)</PresentationFormat>
  <Paragraphs>105</Paragraphs>
  <Slides>31</Slides>
  <Notes>5</Notes>
  <HiddenSlides>1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31</vt:i4>
      </vt:variant>
    </vt:vector>
  </HeadingPairs>
  <TitlesOfParts>
    <vt:vector size="37" baseType="lpstr">
      <vt:lpstr>Arial</vt:lpstr>
      <vt:lpstr>Calibri</vt:lpstr>
      <vt:lpstr>Candara</vt:lpstr>
      <vt:lpstr>Symbol</vt:lpstr>
      <vt:lpstr>Times New Roman</vt:lpstr>
      <vt:lpstr>predloga_prosojnice_v15</vt:lpstr>
      <vt:lpstr>Študijsko srečanje za SREDNJEŠOLSKE učiteljice in učitelje  ruščine</vt:lpstr>
      <vt:lpstr>PowerPointova predstavitev</vt:lpstr>
      <vt:lpstr>  Aktualne informacije v zvezi s poučevanjem ruščine šolsko leto 2022/2023  Mojca Ekart Dvorščak (ZRSŠ)  15:30 – 15:45   </vt:lpstr>
      <vt:lpstr>PowerPointova predstavitev</vt:lpstr>
      <vt:lpstr>PowerPointova predstavitev</vt:lpstr>
      <vt:lpstr>  Zakaj se je smiselno učiti ruščine?  Predmetna skupina za ruščino (ZRSŠ) Marjeta Petek, Miha Vanič, Mojca Ekart Dvorščak  15:45 – 16:15   </vt:lpstr>
      <vt:lpstr>Айвазовский, Иван Константинович : РАДУГА</vt:lpstr>
      <vt:lpstr>PowerPointova predstavitev</vt:lpstr>
      <vt:lpstr>Promocijske strategije za ruščino</vt:lpstr>
      <vt:lpstr>PowerPointova predstavitev</vt:lpstr>
      <vt:lpstr>  Strategije usvajanja besedišča  Mojca Ekart Dvorščak (ZRSŠ)  16:15 – 17:00    </vt:lpstr>
      <vt:lpstr>Strategije za usvajanje besedišča</vt:lpstr>
      <vt:lpstr>  Primeri govornega sporočanja pri pouku ruščine  Marjeta Petek Ahačič (Gimnazija Škofja Loka) Valerija Lah Peternel (Škofijska klasična gimnazija – Ljubljana)  17:15 – 18:00     </vt:lpstr>
      <vt:lpstr>  Pisni preizkusi znanja pri ruščini  Mojca Ekart Dvorščak (ZRSŠ)  18:00 – 19:00     </vt:lpstr>
      <vt:lpstr>PowerPointova predstavitev</vt:lpstr>
      <vt:lpstr>UVOD: </vt:lpstr>
      <vt:lpstr>PowerPointova predstavitev</vt:lpstr>
      <vt:lpstr>PowerPointova predstavitev</vt:lpstr>
      <vt:lpstr>Samoevalvacijski vprašalnik</vt:lpstr>
      <vt:lpstr> Zunanja struktura pisnega preizkusa znanja</vt:lpstr>
      <vt:lpstr>B ) Naloge imajo:  </vt:lpstr>
      <vt:lpstr>C) Kakšen je glavni namen pisnega  preizkusa znanja, ki ga imate pred sabo:  </vt:lpstr>
      <vt:lpstr>D) Koliko nalog ste v vašem pisnem preizkusu znanja namenili: </vt:lpstr>
      <vt:lpstr>E) RABA JEZIKA - Tipi nalog:   VIR: Predmetnem katalogu za splošno maturo za ruščino za leto 2023    </vt:lpstr>
      <vt:lpstr>E) RABA JEZIKA - Tipi nalog:   VIR: Predmetnem katalogu za splošno maturo za ruščino za leto 2023    </vt:lpstr>
      <vt:lpstr>F) BRALNO IN SLUŠNO RAZUMEVANJE: Tipi nalog  VIR: Predmetni katalog za splošno maturo za ruščino za leto 2023 </vt:lpstr>
      <vt:lpstr>F) BRALNO IN SLUŠNO RAZUMEVANJE: Tipi nalog  VIR: Predmetni katalog za splošno maturo za ruščino za leto 2023 </vt:lpstr>
      <vt:lpstr>G) PISNO SPOROČANJE: Tipi nalog  VIR: Predmetni katalog za splošno maturo za ruščino za leto 2023 </vt:lpstr>
      <vt:lpstr>DEBATA</vt:lpstr>
      <vt:lpstr>Sestava preizkusa glede na taksonomske stopnje</vt:lpstr>
      <vt:lpstr>Avtentična besedila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Tomaž Bizjak</dc:creator>
  <cp:lastModifiedBy>Zbornica</cp:lastModifiedBy>
  <cp:revision>358</cp:revision>
  <cp:lastPrinted>2018-11-28T16:04:36Z</cp:lastPrinted>
  <dcterms:created xsi:type="dcterms:W3CDTF">2004-04-23T10:18:28Z</dcterms:created>
  <dcterms:modified xsi:type="dcterms:W3CDTF">2022-09-27T08:22:16Z</dcterms:modified>
</cp:coreProperties>
</file>