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30D06-4C0F-4749-A060-ED9D61AA7196}" type="datetime1">
              <a:rPr lang="sl-SI" smtClean="0">
                <a:solidFill>
                  <a:schemeClr val="tx2"/>
                </a:solidFill>
              </a:rPr>
              <a:t>12. 08. 2021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562693-19CE-4934-A4BF-ABAF97759D7E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o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Slika 8" descr="Naložene knjige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otnik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7DCBA2-16CA-4D10-886F-2BC06CE166F1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90E13-2501-4380-A61F-EC6C6FF8B650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B63ACB-FA93-484B-8B9E-47A03A5D9FAE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9892DC-1805-4C5B-A1A2-6A6907536D05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o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dirty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o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Naložene knji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94BBA4-5C71-45CE-B476-402C38C10418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  <a:p>
            <a:pPr lvl="8" rtl="0"/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D32318-FECA-48E2-8498-71EAE2AB2363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442769-AAF4-47B0-B1C7-643510E2C6C3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B8FDC4-2E27-4B5F-8788-27E5CDF2401E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5161D-6408-4183-80A3-D4B146F5FA92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C062F8-F51F-4070-8EAF-B4F97D496F27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E93042-278F-423D-A7D8-BE23BC69B66B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o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8CCD413-EEEB-4905-AFED-8541DAB3D6CB}" type="datetime1">
              <a:rPr lang="sl-SI" smtClean="0"/>
              <a:pPr/>
              <a:t>12. 08. 2021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nzdravkk.ru/pages/pressa/detail.php?ELEMENT_ID=567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SdP4OwZ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ia.ru/20160517/1435004638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Priprave na maturo na primeru teme </a:t>
            </a:r>
            <a:r>
              <a:rPr lang="sl-SI" i="1" dirty="0"/>
              <a:t>Telo in Zdravje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Ana Dvoraček, SVŠGUGL</a:t>
            </a:r>
            <a:br>
              <a:rPr lang="sl-SI" dirty="0"/>
            </a:br>
            <a:r>
              <a:rPr lang="sl-SI" dirty="0"/>
              <a:t>18. 8. 2021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DFBD0C-C5F2-4660-8DF3-2820B211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82736"/>
            <a:ext cx="10157354" cy="1762944"/>
          </a:xfrm>
        </p:spPr>
        <p:txBody>
          <a:bodyPr>
            <a:normAutofit fontScale="90000"/>
          </a:bodyPr>
          <a:lstStyle/>
          <a:p>
            <a:r>
              <a:rPr lang="sl-SI" dirty="0"/>
              <a:t>Maturitetno bralno razumevanje </a:t>
            </a:r>
            <a:r>
              <a:rPr lang="ru-RU" i="1" dirty="0"/>
              <a:t>Евгений Плющенко сломал руку </a:t>
            </a:r>
            <a:r>
              <a:rPr lang="sl-SI" dirty="0"/>
              <a:t>in slušni razumevanji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326B31-FD3B-4AD0-85E8-9BEA1655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4" y="2132856"/>
            <a:ext cx="10839317" cy="4392488"/>
          </a:xfrm>
        </p:spPr>
        <p:txBody>
          <a:bodyPr/>
          <a:lstStyle/>
          <a:p>
            <a:r>
              <a:rPr lang="sl-SI" dirty="0"/>
              <a:t>Za manjšo porabo časa naj dijaki pri bralnem razumevanju najprej preletijo dane trditve in si podčrtajo besede, ki lahko spremenijo pomen povedi:</a:t>
            </a:r>
          </a:p>
          <a:p>
            <a:pPr marL="0" indent="0">
              <a:buNone/>
            </a:pPr>
            <a:r>
              <a:rPr lang="ru-RU" sz="2000" dirty="0"/>
              <a:t>напр. 1. </a:t>
            </a:r>
            <a:r>
              <a:rPr lang="ru-RU" sz="2000" dirty="0" err="1"/>
              <a:t>Евге́ний</a:t>
            </a:r>
            <a:r>
              <a:rPr lang="ru-RU" sz="2000" dirty="0"/>
              <a:t> </a:t>
            </a:r>
            <a:r>
              <a:rPr lang="ru-RU" sz="2000" dirty="0" err="1"/>
              <a:t>Плю́щенко</a:t>
            </a:r>
            <a:r>
              <a:rPr lang="ru-RU" sz="2000" dirty="0"/>
              <a:t> </a:t>
            </a:r>
            <a:r>
              <a:rPr lang="ru-RU" sz="2000" u="sng" dirty="0"/>
              <a:t>уже</a:t>
            </a:r>
            <a:r>
              <a:rPr lang="ru-RU" sz="2000" dirty="0"/>
              <a:t>́ </a:t>
            </a:r>
            <a:r>
              <a:rPr lang="ru-RU" sz="2000" dirty="0" err="1"/>
              <a:t>име́л</a:t>
            </a:r>
            <a:r>
              <a:rPr lang="ru-RU" sz="2000" dirty="0"/>
              <a:t> </a:t>
            </a:r>
            <a:r>
              <a:rPr lang="ru-RU" sz="2000" dirty="0" err="1"/>
              <a:t>спорти́вные</a:t>
            </a:r>
            <a:r>
              <a:rPr lang="ru-RU" sz="2000" dirty="0"/>
              <a:t> </a:t>
            </a:r>
            <a:r>
              <a:rPr lang="ru-RU" sz="2000" dirty="0" err="1"/>
              <a:t>тра́вмы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u="sng" dirty="0"/>
              <a:t>В </a:t>
            </a:r>
            <a:r>
              <a:rPr lang="ru-RU" sz="2000" u="sng" dirty="0" err="1"/>
              <a:t>про́шлом</a:t>
            </a:r>
            <a:r>
              <a:rPr lang="ru-RU" sz="2000" u="sng" dirty="0"/>
              <a:t> году</a:t>
            </a:r>
            <a:r>
              <a:rPr lang="ru-RU" sz="2000" dirty="0"/>
              <a:t>́ у него́ была́ </a:t>
            </a:r>
            <a:r>
              <a:rPr lang="ru-RU" sz="2000" dirty="0" err="1"/>
              <a:t>опера́ция</a:t>
            </a:r>
            <a:r>
              <a:rPr lang="ru-RU" sz="2000" dirty="0"/>
              <a:t> на </a:t>
            </a:r>
            <a:r>
              <a:rPr lang="ru-RU" sz="2000" u="sng" dirty="0" err="1"/>
              <a:t>коле́не</a:t>
            </a:r>
            <a:r>
              <a:rPr lang="ru-RU" sz="2000" dirty="0"/>
              <a:t>.</a:t>
            </a:r>
            <a:endParaRPr lang="sl-SI" sz="2000" dirty="0"/>
          </a:p>
          <a:p>
            <a:r>
              <a:rPr lang="sl-SI" dirty="0"/>
              <a:t>Tudi pri slušnih razumevanjih naj dani čas dobro izkoristijo in si podčrtajo besede, ki lahko spremenijo pomen povedi.</a:t>
            </a:r>
          </a:p>
          <a:p>
            <a:pPr marL="0" indent="0">
              <a:buNone/>
            </a:pPr>
            <a:r>
              <a:rPr lang="ru-RU" sz="1800" dirty="0"/>
              <a:t>напр. Фонд, </a:t>
            </a:r>
            <a:r>
              <a:rPr lang="ru-RU" sz="1800" dirty="0" err="1"/>
              <a:t>со́зданный</a:t>
            </a:r>
            <a:r>
              <a:rPr lang="ru-RU" sz="1800" dirty="0"/>
              <a:t> </a:t>
            </a:r>
            <a:r>
              <a:rPr lang="ru-RU" sz="1800" u="sng" dirty="0" err="1"/>
              <a:t>Ната́льей</a:t>
            </a:r>
            <a:r>
              <a:rPr lang="ru-RU" sz="1800" u="sng" dirty="0"/>
              <a:t> Водяновой</a:t>
            </a:r>
            <a:r>
              <a:rPr lang="ru-RU" sz="1800" dirty="0"/>
              <a:t> </a:t>
            </a:r>
            <a:r>
              <a:rPr lang="ru-RU" sz="1800" dirty="0" err="1"/>
              <a:t>помога́ет</a:t>
            </a:r>
            <a:r>
              <a:rPr lang="ru-RU" sz="1800" dirty="0"/>
              <a:t> </a:t>
            </a:r>
            <a:r>
              <a:rPr lang="ru-RU" sz="1800" u="sng" dirty="0" err="1"/>
              <a:t>больны́м</a:t>
            </a:r>
            <a:r>
              <a:rPr lang="ru-RU" sz="1800" u="sng" dirty="0"/>
              <a:t> </a:t>
            </a:r>
            <a:r>
              <a:rPr lang="ru-RU" sz="1800" u="sng" dirty="0" err="1"/>
              <a:t>де́тям</a:t>
            </a:r>
            <a:r>
              <a:rPr lang="ru-RU" sz="1800" dirty="0"/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59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B0C3A-5665-4DCE-869F-3E4BC614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552600"/>
          </a:xfrm>
        </p:spPr>
        <p:txBody>
          <a:bodyPr/>
          <a:lstStyle/>
          <a:p>
            <a:r>
              <a:rPr lang="sl-SI" dirty="0"/>
              <a:t>Povzetek obravnave maturitetnih tem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5D0175-4709-422D-B269-FCD9AC33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/>
          </a:bodyPr>
          <a:lstStyle/>
          <a:p>
            <a:r>
              <a:rPr lang="sl-SI" dirty="0"/>
              <a:t>Slovnica in besedišče se lahko pri eni temi obravnavata istočasno.</a:t>
            </a:r>
          </a:p>
          <a:p>
            <a:r>
              <a:rPr lang="sl-SI" dirty="0"/>
              <a:t>Pri obravnavanju tem naj bodo dijaki čim bolj aktivni, naj sodelujejo že na začetku (vključitev v proces učenja).</a:t>
            </a:r>
          </a:p>
          <a:p>
            <a:r>
              <a:rPr lang="sl-SI" dirty="0">
                <a:cs typeface="Times New Roman" panose="02020603050405020304" pitchFamily="18" charset="0"/>
              </a:rPr>
              <a:t>Pri ustnem sporočanju naj dijaki vedno izhajajo iz lastnih izkušenj.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sl-SI" dirty="0"/>
              <a:t>Pri bralnem </a:t>
            </a:r>
            <a:r>
              <a:rPr lang="sl-SI"/>
              <a:t>razumevanju </a:t>
            </a:r>
            <a:r>
              <a:rPr lang="sl-SI">
                <a:cs typeface="Times New Roman" panose="02020603050405020304" pitchFamily="18" charset="0"/>
              </a:rPr>
              <a:t>podčrtovanje </a:t>
            </a:r>
            <a:r>
              <a:rPr lang="sl-SI" dirty="0">
                <a:cs typeface="Times New Roman" panose="02020603050405020304" pitchFamily="18" charset="0"/>
              </a:rPr>
              <a:t>besed, </a:t>
            </a:r>
            <a:r>
              <a:rPr lang="sl-SI" dirty="0"/>
              <a:t>ki lahko spremenijo </a:t>
            </a:r>
            <a:r>
              <a:rPr lang="sl-SI"/>
              <a:t>pomen povedi, </a:t>
            </a:r>
            <a:r>
              <a:rPr lang="sl-SI" dirty="0"/>
              <a:t>prihrani čas branja celotnih trditev znova.</a:t>
            </a:r>
          </a:p>
          <a:p>
            <a:r>
              <a:rPr lang="sl-SI" dirty="0"/>
              <a:t>Za popestritev obravnave tem lahko vključimo tudi videe, zanimive fotografije.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71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FD5BA27-3FB9-46AD-81AB-C4E1D6BC9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28" y="548680"/>
            <a:ext cx="7704856" cy="60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Sestava skripte na temo </a:t>
            </a:r>
            <a:r>
              <a:rPr lang="sl-SI" i="1" dirty="0"/>
              <a:t>Telo in zdravje 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Gradivo je zbrano iz različnih virov (učbenikov, skript, spletnih strani in maturitetnih pol).</a:t>
            </a:r>
          </a:p>
          <a:p>
            <a:pPr rtl="0"/>
            <a:r>
              <a:rPr lang="sl-SI" dirty="0"/>
              <a:t>Skripta je sestavljena iz:</a:t>
            </a:r>
          </a:p>
          <a:p>
            <a:pPr lvl="1" rtl="0"/>
            <a:r>
              <a:rPr lang="sl-SI" dirty="0"/>
              <a:t>besedišča (besede, glagoli, dialogi z obravnavanim besediščem) in vaj za urjenje besedišča</a:t>
            </a:r>
          </a:p>
          <a:p>
            <a:pPr lvl="1" rtl="0"/>
            <a:r>
              <a:rPr lang="sl-SI" dirty="0"/>
              <a:t>besedil </a:t>
            </a:r>
            <a:r>
              <a:rPr lang="sl-SI" i="1" dirty="0"/>
              <a:t>(V ordinaciji splošnega zdravnika, Osnovna pravila za zdrav način življenja)</a:t>
            </a:r>
          </a:p>
          <a:p>
            <a:pPr lvl="1" rtl="0"/>
            <a:r>
              <a:rPr lang="sl-SI" dirty="0"/>
              <a:t>iztočnic za pogovor (govorno sporočanje)</a:t>
            </a:r>
          </a:p>
          <a:p>
            <a:pPr lvl="1" rtl="0"/>
            <a:r>
              <a:rPr lang="sl-SI" dirty="0"/>
              <a:t>vseh tipov maturitetnih nalog (pisno sporočanje, bralno sporazumevanje, slušno razumevanje, poznavanje in raba jezika)</a:t>
            </a:r>
          </a:p>
          <a:p>
            <a:pPr lvl="1" rtl="0"/>
            <a:endParaRPr lang="sl-SI" dirty="0"/>
          </a:p>
          <a:p>
            <a:pPr lvl="1" rtl="0"/>
            <a:endParaRPr lang="sl-SI" dirty="0"/>
          </a:p>
          <a:p>
            <a:pPr lvl="1"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2DD4A-D177-4062-849A-D4CCC3F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80366"/>
          </a:xfrm>
        </p:spPr>
        <p:txBody>
          <a:bodyPr/>
          <a:lstStyle/>
          <a:p>
            <a:r>
              <a:rPr lang="sl-SI" dirty="0"/>
              <a:t>Besedišče </a:t>
            </a:r>
            <a:r>
              <a:rPr lang="ru-RU" i="1" dirty="0"/>
              <a:t>Тело и здоровье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32CB00-5BEA-4A5E-836C-999DE555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484784"/>
            <a:ext cx="11161240" cy="5373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Razdeljeno na besedišče, ki ga uporablja pacient in na besedišče, ki ga uporablja zdravnik (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Urbas, J. (2006). 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Ситуации. Мнения. Упражнения. 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Ljubljana: </a:t>
            </a:r>
            <a:r>
              <a:rPr lang="sl-SI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Bartus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Z dijaki ponovimo/obravnavamo le določene glagole (predvsem pri OR, presodi profesor sam), pomembnejše za osnove sporazumevanja 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(npr.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обращаться-обратиться к врачу, идти-пойти к врачу,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Z dijaki vidski par spregamo in podamo primer rabe: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Обраща́ться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(НСВ) к кому́:  Я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обраща́юсь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Ты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обраща́ешься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 Они́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обраща́ются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Обрати́ться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(СВ) к кому́: Я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обращу́сь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Ты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обрати́шься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 Они́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обратя́тся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напр. При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пе́рвых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симпто́мах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лу́чше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сра́зу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обраща́ться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к врачу́. (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http://minzdravkk.ru/pages/pressa/detail.php?ELEMENT_ID=56732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V izogib porabi preveč časa za prevajanje lahko dijakom vročimo skripto s slovenskimi prevodi pri besedišču.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Dijakom naj skripta služi kot referenca, v kateri lahko hitro najdejo osnovno tematsko besedišče.</a:t>
            </a: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16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2DD4A-D177-4062-849A-D4CCC3F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80366"/>
          </a:xfrm>
        </p:spPr>
        <p:txBody>
          <a:bodyPr/>
          <a:lstStyle/>
          <a:p>
            <a:r>
              <a:rPr lang="sl-SI" dirty="0"/>
              <a:t>Besedišče </a:t>
            </a:r>
            <a:r>
              <a:rPr lang="ru-RU" i="1" dirty="0"/>
              <a:t>Тело и здоровье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32CB00-5BEA-4A5E-836C-999DE555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556792"/>
            <a:ext cx="11161240" cy="5301208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Za dijake je najpomembnejše, da vedo, kako povedati, kaj jim je, in kako odgovoriti na vprašanja zdravnika </a:t>
            </a:r>
            <a:r>
              <a:rPr lang="sl-SI" sz="1800" dirty="0"/>
              <a:t>(razen za bodoče zdravnike </a:t>
            </a:r>
            <a:r>
              <a:rPr lang="sl-SI" sz="1800" dirty="0">
                <a:sym typeface="Wingdings" panose="05000000000000000000" pitchFamily="2" charset="2"/>
              </a:rPr>
              <a:t>)</a:t>
            </a:r>
            <a:r>
              <a:rPr lang="sl-SI" dirty="0">
                <a:sym typeface="Wingdings" panose="05000000000000000000" pitchFamily="2" charset="2"/>
              </a:rPr>
              <a:t>, zato na ta način tudi temo obravnavamo.</a:t>
            </a:r>
          </a:p>
          <a:p>
            <a:r>
              <a:rPr lang="sl-SI" dirty="0">
                <a:sym typeface="Wingdings" panose="05000000000000000000" pitchFamily="2" charset="2"/>
              </a:rPr>
              <a:t>Pomembni poudarki pri besedišču: </a:t>
            </a:r>
          </a:p>
          <a:p>
            <a:pPr marL="0" indent="0">
              <a:buNone/>
            </a:pPr>
            <a:r>
              <a:rPr lang="ru-RU" sz="1800" b="1" dirty="0" err="1">
                <a:sym typeface="Wingdings" panose="05000000000000000000" pitchFamily="2" charset="2"/>
              </a:rPr>
              <a:t>Боле́ть</a:t>
            </a:r>
            <a:r>
              <a:rPr lang="ru-RU" sz="1800" b="1" dirty="0">
                <a:sym typeface="Wingdings" panose="05000000000000000000" pitchFamily="2" charset="2"/>
              </a:rPr>
              <a:t> что (часть </a:t>
            </a:r>
            <a:r>
              <a:rPr lang="ru-RU" sz="1800" b="1" dirty="0" err="1">
                <a:sym typeface="Wingdings" panose="05000000000000000000" pitchFamily="2" charset="2"/>
              </a:rPr>
              <a:t>те́ла</a:t>
            </a:r>
            <a:r>
              <a:rPr lang="ru-RU" sz="1800" b="1" dirty="0">
                <a:sym typeface="Wingdings" panose="05000000000000000000" pitchFamily="2" charset="2"/>
              </a:rPr>
              <a:t>) у кого́ (</a:t>
            </a:r>
            <a:r>
              <a:rPr lang="sl-SI" sz="1800" b="1" dirty="0">
                <a:sym typeface="Wingdings" panose="05000000000000000000" pitchFamily="2" charset="2"/>
              </a:rPr>
              <a:t>le 3. oseba </a:t>
            </a:r>
            <a:r>
              <a:rPr lang="sl-SI" sz="1800" b="1" dirty="0" err="1">
                <a:sym typeface="Wingdings" panose="05000000000000000000" pitchFamily="2" charset="2"/>
              </a:rPr>
              <a:t>ed</a:t>
            </a:r>
            <a:r>
              <a:rPr lang="sl-SI" sz="1800" b="1" dirty="0">
                <a:sym typeface="Wingdings" panose="05000000000000000000" pitchFamily="2" charset="2"/>
              </a:rPr>
              <a:t>. in mn.): </a:t>
            </a:r>
            <a:r>
              <a:rPr lang="ru-RU" sz="1800" dirty="0" err="1">
                <a:sym typeface="Wingdings" panose="05000000000000000000" pitchFamily="2" charset="2"/>
              </a:rPr>
              <a:t>боли́т</a:t>
            </a:r>
            <a:r>
              <a:rPr lang="ru-RU" sz="1800" dirty="0">
                <a:sym typeface="Wingdings" panose="05000000000000000000" pitchFamily="2" charset="2"/>
              </a:rPr>
              <a:t> рука́, боля́т </a:t>
            </a:r>
            <a:r>
              <a:rPr lang="ru-RU" sz="1800" dirty="0" err="1">
                <a:sym typeface="Wingdings" panose="05000000000000000000" pitchFamily="2" charset="2"/>
              </a:rPr>
              <a:t>ру́ки</a:t>
            </a:r>
            <a:endParaRPr lang="ru-RU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1800" dirty="0">
                <a:sym typeface="Wingdings" panose="05000000000000000000" pitchFamily="2" charset="2"/>
              </a:rPr>
              <a:t>напр. У меня́ </a:t>
            </a:r>
            <a:r>
              <a:rPr lang="ru-RU" sz="1800" dirty="0" err="1">
                <a:sym typeface="Wingdings" panose="05000000000000000000" pitchFamily="2" charset="2"/>
              </a:rPr>
              <a:t>боли́т</a:t>
            </a:r>
            <a:r>
              <a:rPr lang="ru-RU" sz="1800" dirty="0">
                <a:sym typeface="Wingdings" panose="05000000000000000000" pitchFamily="2" charset="2"/>
              </a:rPr>
              <a:t> голова́. У меня́ боля́т </a:t>
            </a:r>
            <a:r>
              <a:rPr lang="ru-RU" sz="1800" dirty="0" err="1">
                <a:sym typeface="Wingdings" panose="05000000000000000000" pitchFamily="2" charset="2"/>
              </a:rPr>
              <a:t>но́ги</a:t>
            </a:r>
            <a:r>
              <a:rPr lang="ru-RU" sz="18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sym typeface="Wingdings" panose="05000000000000000000" pitchFamily="2" charset="2"/>
              </a:rPr>
              <a:t>Боле́ть</a:t>
            </a:r>
            <a:r>
              <a:rPr lang="ru-RU" sz="1800" b="1" dirty="0">
                <a:sym typeface="Wingdings" panose="05000000000000000000" pitchFamily="2" charset="2"/>
              </a:rPr>
              <a:t> (НСВ) чем (</a:t>
            </a:r>
            <a:r>
              <a:rPr lang="ru-RU" sz="1800" b="1" dirty="0" err="1">
                <a:sym typeface="Wingdings" panose="05000000000000000000" pitchFamily="2" charset="2"/>
              </a:rPr>
              <a:t>боле́знь</a:t>
            </a:r>
            <a:r>
              <a:rPr lang="ru-RU" sz="1800" b="1" dirty="0">
                <a:sym typeface="Wingdings" panose="05000000000000000000" pitchFamily="2" charset="2"/>
              </a:rPr>
              <a:t>): </a:t>
            </a:r>
            <a:r>
              <a:rPr lang="ru-RU" sz="1800" dirty="0">
                <a:sym typeface="Wingdings" panose="05000000000000000000" pitchFamily="2" charset="2"/>
              </a:rPr>
              <a:t>Я </a:t>
            </a:r>
            <a:r>
              <a:rPr lang="ru-RU" sz="1800" dirty="0" err="1">
                <a:sym typeface="Wingdings" panose="05000000000000000000" pitchFamily="2" charset="2"/>
              </a:rPr>
              <a:t>боле́ю</a:t>
            </a:r>
            <a:r>
              <a:rPr lang="ru-RU" sz="1800" dirty="0">
                <a:sym typeface="Wingdings" panose="05000000000000000000" pitchFamily="2" charset="2"/>
              </a:rPr>
              <a:t>, Ты </a:t>
            </a:r>
            <a:r>
              <a:rPr lang="ru-RU" sz="1800" dirty="0" err="1">
                <a:sym typeface="Wingdings" panose="05000000000000000000" pitchFamily="2" charset="2"/>
              </a:rPr>
              <a:t>боле́ешь</a:t>
            </a:r>
            <a:r>
              <a:rPr lang="ru-RU" sz="1800" dirty="0">
                <a:sym typeface="Wingdings" panose="05000000000000000000" pitchFamily="2" charset="2"/>
              </a:rPr>
              <a:t>… Они́ </a:t>
            </a:r>
            <a:r>
              <a:rPr lang="ru-RU" sz="1800" dirty="0" err="1">
                <a:sym typeface="Wingdings" panose="05000000000000000000" pitchFamily="2" charset="2"/>
              </a:rPr>
              <a:t>боле́ют</a:t>
            </a:r>
            <a:endParaRPr lang="ru-RU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1800" b="1" dirty="0" err="1">
                <a:sym typeface="Wingdings" panose="05000000000000000000" pitchFamily="2" charset="2"/>
              </a:rPr>
              <a:t>заболе́ть</a:t>
            </a:r>
            <a:r>
              <a:rPr lang="ru-RU" sz="1800" b="1" dirty="0">
                <a:sym typeface="Wingdings" panose="05000000000000000000" pitchFamily="2" charset="2"/>
              </a:rPr>
              <a:t> (СВ) чем (</a:t>
            </a:r>
            <a:r>
              <a:rPr lang="ru-RU" sz="1800" b="1" dirty="0" err="1">
                <a:sym typeface="Wingdings" panose="05000000000000000000" pitchFamily="2" charset="2"/>
              </a:rPr>
              <a:t>боле́знь</a:t>
            </a:r>
            <a:r>
              <a:rPr lang="ru-RU" sz="1800" b="1" dirty="0">
                <a:sym typeface="Wingdings" panose="05000000000000000000" pitchFamily="2" charset="2"/>
              </a:rPr>
              <a:t>): </a:t>
            </a:r>
            <a:r>
              <a:rPr lang="ru-RU" sz="1800" dirty="0">
                <a:sym typeface="Wingdings" panose="05000000000000000000" pitchFamily="2" charset="2"/>
              </a:rPr>
              <a:t>Я </a:t>
            </a:r>
            <a:r>
              <a:rPr lang="ru-RU" sz="1800" dirty="0" err="1">
                <a:sym typeface="Wingdings" panose="05000000000000000000" pitchFamily="2" charset="2"/>
              </a:rPr>
              <a:t>заболе́ю</a:t>
            </a:r>
            <a:r>
              <a:rPr lang="ru-RU" sz="1800" dirty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r>
              <a:rPr lang="ru-RU" sz="1800" dirty="0">
                <a:sym typeface="Wingdings" panose="05000000000000000000" pitchFamily="2" charset="2"/>
              </a:rPr>
              <a:t>напр. Он </a:t>
            </a:r>
            <a:r>
              <a:rPr lang="ru-RU" sz="1800" dirty="0" err="1">
                <a:sym typeface="Wingdings" panose="05000000000000000000" pitchFamily="2" charset="2"/>
              </a:rPr>
              <a:t>боле́ет</a:t>
            </a:r>
            <a:r>
              <a:rPr lang="ru-RU" sz="1800" dirty="0">
                <a:sym typeface="Wingdings" panose="05000000000000000000" pitchFamily="2" charset="2"/>
              </a:rPr>
              <a:t> </a:t>
            </a:r>
            <a:r>
              <a:rPr lang="ru-RU" sz="1800" dirty="0" err="1">
                <a:sym typeface="Wingdings" panose="05000000000000000000" pitchFamily="2" charset="2"/>
              </a:rPr>
              <a:t>коронави́русом</a:t>
            </a:r>
            <a:r>
              <a:rPr lang="ru-RU" sz="1800" dirty="0">
                <a:sym typeface="Wingdings" panose="05000000000000000000" pitchFamily="2" charset="2"/>
              </a:rPr>
              <a:t>. У </a:t>
            </a:r>
            <a:r>
              <a:rPr lang="ru-RU" sz="1800" dirty="0" err="1">
                <a:sym typeface="Wingdings" panose="05000000000000000000" pitchFamily="2" charset="2"/>
              </a:rPr>
              <a:t>учи́тельницы</a:t>
            </a:r>
            <a:r>
              <a:rPr lang="ru-RU" sz="1800" dirty="0">
                <a:sym typeface="Wingdings" panose="05000000000000000000" pitchFamily="2" charset="2"/>
              </a:rPr>
              <a:t> ребёнок </a:t>
            </a:r>
            <a:r>
              <a:rPr lang="ru-RU" sz="1800" dirty="0" err="1">
                <a:sym typeface="Wingdings" panose="05000000000000000000" pitchFamily="2" charset="2"/>
              </a:rPr>
              <a:t>заболе́л</a:t>
            </a:r>
            <a:r>
              <a:rPr lang="ru-RU" sz="1800" dirty="0">
                <a:sym typeface="Wingdings" panose="05000000000000000000" pitchFamily="2" charset="2"/>
              </a:rPr>
              <a:t> </a:t>
            </a:r>
            <a:r>
              <a:rPr lang="ru-RU" sz="1800" dirty="0" err="1">
                <a:sym typeface="Wingdings" panose="05000000000000000000" pitchFamily="2" charset="2"/>
              </a:rPr>
              <a:t>анги́ной</a:t>
            </a:r>
            <a:r>
              <a:rPr lang="ru-RU" sz="18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ym typeface="Wingdings" panose="05000000000000000000" pitchFamily="2" charset="2"/>
              </a:rPr>
              <a:t>У МЕНЯ́ </a:t>
            </a:r>
            <a:r>
              <a:rPr lang="ru-RU" sz="1800" dirty="0" err="1">
                <a:sym typeface="Wingdings" panose="05000000000000000000" pitchFamily="2" charset="2"/>
              </a:rPr>
              <a:t>на́сморк</a:t>
            </a:r>
            <a:r>
              <a:rPr lang="ru-RU" sz="1800" dirty="0">
                <a:sym typeface="Wingdings" panose="05000000000000000000" pitchFamily="2" charset="2"/>
              </a:rPr>
              <a:t>…/</a:t>
            </a:r>
            <a:r>
              <a:rPr lang="ru-RU" sz="1800" dirty="0" err="1">
                <a:sym typeface="Wingdings" panose="05000000000000000000" pitchFamily="2" charset="2"/>
              </a:rPr>
              <a:t>боли́т</a:t>
            </a:r>
            <a:r>
              <a:rPr lang="ru-RU" sz="1800" dirty="0">
                <a:sym typeface="Wingdings" panose="05000000000000000000" pitchFamily="2" charset="2"/>
              </a:rPr>
              <a:t> голова́ (</a:t>
            </a:r>
            <a:r>
              <a:rPr lang="sl-SI" sz="1800" dirty="0">
                <a:sym typeface="Wingdings" panose="05000000000000000000" pitchFamily="2" charset="2"/>
              </a:rPr>
              <a:t>Prehlajen sem, boli me glava)</a:t>
            </a:r>
          </a:p>
          <a:p>
            <a:pPr marL="0" indent="0">
              <a:buNone/>
            </a:pPr>
            <a:r>
              <a:rPr lang="ru-RU" sz="1800" b="1" dirty="0">
                <a:sym typeface="Wingdings" panose="05000000000000000000" pitchFamily="2" charset="2"/>
              </a:rPr>
              <a:t>МНЕ </a:t>
            </a:r>
            <a:r>
              <a:rPr lang="ru-RU" sz="1800" dirty="0" err="1">
                <a:sym typeface="Wingdings" panose="05000000000000000000" pitchFamily="2" charset="2"/>
              </a:rPr>
              <a:t>сде́лали</a:t>
            </a:r>
            <a:r>
              <a:rPr lang="ru-RU" sz="1800" dirty="0">
                <a:sym typeface="Wingdings" panose="05000000000000000000" pitchFamily="2" charset="2"/>
              </a:rPr>
              <a:t> </a:t>
            </a:r>
            <a:r>
              <a:rPr lang="ru-RU" sz="1800" dirty="0" err="1">
                <a:sym typeface="Wingdings" panose="05000000000000000000" pitchFamily="2" charset="2"/>
              </a:rPr>
              <a:t>опера́цию</a:t>
            </a:r>
            <a:r>
              <a:rPr lang="ru-RU" sz="1800" dirty="0">
                <a:sym typeface="Wingdings" panose="05000000000000000000" pitchFamily="2" charset="2"/>
              </a:rPr>
              <a:t>, </a:t>
            </a:r>
            <a:r>
              <a:rPr lang="ru-RU" sz="1800" dirty="0" err="1">
                <a:sym typeface="Wingdings" panose="05000000000000000000" pitchFamily="2" charset="2"/>
              </a:rPr>
              <a:t>приви́вку</a:t>
            </a:r>
            <a:r>
              <a:rPr lang="ru-RU" sz="1800" dirty="0">
                <a:sym typeface="Wingdings" panose="05000000000000000000" pitchFamily="2" charset="2"/>
              </a:rPr>
              <a:t>/</a:t>
            </a:r>
            <a:r>
              <a:rPr lang="ru-RU" sz="1800" dirty="0" err="1">
                <a:sym typeface="Wingdings" panose="05000000000000000000" pitchFamily="2" charset="2"/>
              </a:rPr>
              <a:t>жа́рко</a:t>
            </a:r>
            <a:r>
              <a:rPr lang="ru-RU" sz="1800" dirty="0">
                <a:sym typeface="Wingdings" panose="05000000000000000000" pitchFamily="2" charset="2"/>
              </a:rPr>
              <a:t>/</a:t>
            </a:r>
            <a:r>
              <a:rPr lang="ru-RU" sz="1800" dirty="0" err="1">
                <a:sym typeface="Wingdings" panose="05000000000000000000" pitchFamily="2" charset="2"/>
              </a:rPr>
              <a:t>хо́лодно</a:t>
            </a:r>
            <a:r>
              <a:rPr lang="ru-RU" sz="1800" dirty="0">
                <a:sym typeface="Wingdings" panose="05000000000000000000" pitchFamily="2" charset="2"/>
              </a:rPr>
              <a:t> (</a:t>
            </a:r>
            <a:r>
              <a:rPr lang="sl-SI" sz="1800" dirty="0">
                <a:sym typeface="Wingdings" panose="05000000000000000000" pitchFamily="2" charset="2"/>
              </a:rPr>
              <a:t>Operirali so me, dali so mi injekcijo, vroče mi je, zebe me)</a:t>
            </a:r>
          </a:p>
          <a:p>
            <a:pPr marL="0" indent="0">
              <a:buNone/>
            </a:pPr>
            <a:r>
              <a:rPr lang="ru-RU" sz="1800" b="1" dirty="0">
                <a:sym typeface="Wingdings" panose="05000000000000000000" pitchFamily="2" charset="2"/>
              </a:rPr>
              <a:t>МЕНЯ́ </a:t>
            </a:r>
            <a:r>
              <a:rPr lang="ru-RU" sz="1800" dirty="0" err="1">
                <a:sym typeface="Wingdings" panose="05000000000000000000" pitchFamily="2" charset="2"/>
              </a:rPr>
              <a:t>тошни́т</a:t>
            </a:r>
            <a:r>
              <a:rPr lang="ru-RU" sz="1800" dirty="0">
                <a:sym typeface="Wingdings" panose="05000000000000000000" pitchFamily="2" charset="2"/>
              </a:rPr>
              <a:t>, </a:t>
            </a:r>
            <a:r>
              <a:rPr lang="ru-RU" sz="1800" dirty="0" err="1">
                <a:sym typeface="Wingdings" panose="05000000000000000000" pitchFamily="2" charset="2"/>
              </a:rPr>
              <a:t>зноби́т</a:t>
            </a:r>
            <a:r>
              <a:rPr lang="ru-RU" sz="1800" dirty="0">
                <a:sym typeface="Wingdings" panose="05000000000000000000" pitchFamily="2" charset="2"/>
              </a:rPr>
              <a:t>, рвёт (</a:t>
            </a:r>
            <a:r>
              <a:rPr lang="sl-SI" sz="1800" dirty="0">
                <a:sym typeface="Wingdings" panose="05000000000000000000" pitchFamily="2" charset="2"/>
              </a:rPr>
              <a:t>Slabo mi je, trese me, na bruhanje mi gre)</a:t>
            </a:r>
            <a:endParaRPr lang="ru-RU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1800" dirty="0">
              <a:sym typeface="Wingdings" panose="05000000000000000000" pitchFamily="2" charset="2"/>
            </a:endParaRPr>
          </a:p>
          <a:p>
            <a:endParaRPr lang="sl-SI" sz="2000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4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BB35F-4843-4A3C-ABFC-F79670B0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Besedišče </a:t>
            </a:r>
            <a:r>
              <a:rPr lang="ru-RU" i="1" dirty="0"/>
              <a:t>Тело и здоровье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5FE760-F1E5-42B4-981B-865A6DAC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Что говорит врач</a:t>
            </a:r>
            <a:r>
              <a:rPr lang="sl-SI" b="1" dirty="0"/>
              <a:t>: </a:t>
            </a:r>
            <a:r>
              <a:rPr lang="ru-RU" dirty="0"/>
              <a:t>Как Вы себя чувствуйте? Что у Вас болит? На что Вы жалуетесь? Что с Вами?</a:t>
            </a:r>
          </a:p>
          <a:p>
            <a:r>
              <a:rPr lang="sl-SI" dirty="0"/>
              <a:t>UČNI CILJ: Znati povedati, kaj dijaka teži (v pomoč so jim dani dialogi)</a:t>
            </a:r>
          </a:p>
          <a:p>
            <a:r>
              <a:rPr lang="sl-SI" dirty="0"/>
              <a:t>Predlog obravnave dialogov: </a:t>
            </a:r>
          </a:p>
          <a:p>
            <a:pPr marL="457200" indent="-457200">
              <a:buAutoNum type="arabicPeriod"/>
            </a:pPr>
            <a:r>
              <a:rPr lang="sl-SI" dirty="0"/>
              <a:t>Branje po vlogah </a:t>
            </a:r>
            <a:r>
              <a:rPr lang="sl-SI" i="1" dirty="0"/>
              <a:t>(bralno razumevanje)</a:t>
            </a:r>
          </a:p>
          <a:p>
            <a:pPr marL="457200" indent="-457200">
              <a:buAutoNum type="arabicPeriod"/>
            </a:pPr>
            <a:r>
              <a:rPr lang="sl-SI" dirty="0"/>
              <a:t>Igra vlog v razredu (z danim dialogom)</a:t>
            </a:r>
            <a:r>
              <a:rPr lang="sl-SI" i="1" dirty="0"/>
              <a:t>(bralno razumevanje in ustno sporočanje)</a:t>
            </a:r>
            <a:endParaRPr lang="sl-SI" dirty="0"/>
          </a:p>
          <a:p>
            <a:pPr marL="457200" indent="-457200">
              <a:buAutoNum type="arabicPeriod"/>
            </a:pPr>
            <a:r>
              <a:rPr lang="sl-SI" dirty="0"/>
              <a:t>Igra vlog v razredu (improvizacija) </a:t>
            </a:r>
            <a:r>
              <a:rPr lang="sl-SI" i="1" dirty="0"/>
              <a:t>(ustno sporočanje)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01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0E421-3217-4CE1-97BB-0B4C8593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76200"/>
            <a:ext cx="10593727" cy="1397000"/>
          </a:xfrm>
        </p:spPr>
        <p:txBody>
          <a:bodyPr/>
          <a:lstStyle/>
          <a:p>
            <a:r>
              <a:rPr lang="sl-SI" dirty="0"/>
              <a:t>Ustno sporočanje </a:t>
            </a:r>
            <a:r>
              <a:rPr lang="ru-RU" i="1" dirty="0"/>
              <a:t>Тело и здоровье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2C5BA3-E1D2-49A1-902B-3E822BDD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ym typeface="Wingdings" panose="05000000000000000000" pitchFamily="2" charset="2"/>
              </a:rPr>
              <a:t>Če imate dovolj časa, si lahko z dijaki prej ogledate še video na </a:t>
            </a:r>
            <a:r>
              <a:rPr lang="sl-SI" dirty="0" err="1">
                <a:sym typeface="Wingdings" panose="05000000000000000000" pitchFamily="2" charset="2"/>
              </a:rPr>
              <a:t>YouTubu</a:t>
            </a:r>
            <a:r>
              <a:rPr lang="sl-SI" dirty="0">
                <a:sym typeface="Wingdings" panose="05000000000000000000" pitchFamily="2" charset="2"/>
              </a:rPr>
              <a:t> s tipičnimi dialogi v bolnici: </a:t>
            </a:r>
            <a:r>
              <a:rPr lang="sl-SI" dirty="0">
                <a:sym typeface="Wingdings" panose="05000000000000000000" pitchFamily="2" charset="2"/>
                <a:hlinkClick r:id="rId2"/>
              </a:rPr>
              <a:t>https://www.youtube.com/watch?v=EwSdP4OwZLs</a:t>
            </a:r>
            <a:r>
              <a:rPr lang="sl-SI" dirty="0">
                <a:sym typeface="Wingdings" panose="05000000000000000000" pitchFamily="2" charset="2"/>
              </a:rPr>
              <a:t> (0:46)</a:t>
            </a:r>
            <a:endParaRPr lang="ru-RU" dirty="0"/>
          </a:p>
          <a:p>
            <a:r>
              <a:rPr lang="sl-SI" dirty="0"/>
              <a:t>Odgovor dijakov na dana vprašanja:</a:t>
            </a:r>
          </a:p>
          <a:p>
            <a:pPr marL="0" indent="0">
              <a:buNone/>
            </a:pPr>
            <a:r>
              <a:rPr lang="ru-RU" sz="1800" dirty="0"/>
              <a:t>напр. </a:t>
            </a:r>
            <a:r>
              <a:rPr lang="sl-SI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sl-SI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dirty="0"/>
              <a:t>Что с </a:t>
            </a:r>
            <a:r>
              <a:rPr lang="ru-RU" sz="1800" dirty="0" err="1"/>
              <a:t>тобо́й</a:t>
            </a:r>
            <a:r>
              <a:rPr lang="ru-RU" sz="1800" dirty="0"/>
              <a:t>? На тебе́ лица́ нет! Ты не </a:t>
            </a:r>
            <a:r>
              <a:rPr lang="ru-RU" sz="1800" dirty="0" err="1"/>
              <a:t>заболе́л</a:t>
            </a:r>
            <a:r>
              <a:rPr lang="ru-RU" sz="1800" dirty="0"/>
              <a:t>?</a:t>
            </a:r>
          </a:p>
          <a:p>
            <a:pPr marL="0" indent="0">
              <a:buNone/>
            </a:pPr>
            <a:r>
              <a:rPr lang="sl-SI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–  </a:t>
            </a:r>
            <a:r>
              <a:rPr lang="ru-RU" sz="1800" dirty="0"/>
              <a:t>_____________________________________________________________</a:t>
            </a:r>
            <a:r>
              <a:rPr lang="sl-SI" sz="1800" dirty="0"/>
              <a:t>.</a:t>
            </a:r>
          </a:p>
          <a:p>
            <a:r>
              <a:rPr lang="sl-SI" dirty="0"/>
              <a:t>Pomembno je spodbuditi dijake, da poskusijo samostojno sestavljati odgovore in uporabljati obravnavano besedišče. Profesor jih po potrebi popravi. Ponavljanje znanega stavka „Iz napak se učimo“ ni nikoli odveč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24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90CA9-E145-4351-B5AD-D911E8E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Besedišče </a:t>
            </a:r>
            <a:r>
              <a:rPr lang="ru-RU" i="1" dirty="0"/>
              <a:t>Здоровый образ жизни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93C204-02E5-49DE-84F9-0ACEC91F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95552"/>
          </a:xfrm>
        </p:spPr>
        <p:txBody>
          <a:bodyPr/>
          <a:lstStyle/>
          <a:p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Enako kot pri prejšnji temi z dijaki ponovimo/obravnavamo le določene glagole (predvsem pri OR, presodi profesor sam), pomembnejše za osnove sporazumevanja 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(npr.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ходить, бегать,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заниматься чем, сидеть-посидеть, расслабляться-расслабиться…)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in podamo primer rabe: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Сиде́ть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(НСВ): Я сижу́, Ты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сиди́шь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 Они́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сидя́т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Посиде́ть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(СВ): Я посижу́…</a:t>
            </a:r>
          </a:p>
          <a:p>
            <a:pPr marL="0" indent="0"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напр. Врачи́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сове́туют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занима́ться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спо́ртом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сиде́ть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дие́те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похуде́ния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https://ria.ru/20160517/1435004638.html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41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C8EE7-E35E-4313-AD34-42DC7C05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737742" cy="1397000"/>
          </a:xfrm>
        </p:spPr>
        <p:txBody>
          <a:bodyPr/>
          <a:lstStyle/>
          <a:p>
            <a:r>
              <a:rPr lang="sl-SI" dirty="0"/>
              <a:t>Bralno razumevaje in ustno sporočanje </a:t>
            </a:r>
            <a:r>
              <a:rPr lang="ru-RU" i="1" dirty="0"/>
              <a:t>Здоровый образ жизни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9BDFB6-51A1-4ACC-857A-2D019072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80000"/>
          </a:xfrm>
        </p:spPr>
        <p:txBody>
          <a:bodyPr>
            <a:normAutofit/>
          </a:bodyPr>
          <a:lstStyle/>
          <a:p>
            <a:r>
              <a:rPr lang="sl-SI" dirty="0"/>
              <a:t>Besedilo </a:t>
            </a:r>
            <a:r>
              <a:rPr lang="ru-RU" dirty="0" err="1"/>
              <a:t>Основны́е</a:t>
            </a:r>
            <a:r>
              <a:rPr lang="ru-RU" dirty="0"/>
              <a:t> </a:t>
            </a:r>
            <a:r>
              <a:rPr lang="ru-RU" dirty="0" err="1"/>
              <a:t>пра́вила</a:t>
            </a:r>
            <a:r>
              <a:rPr lang="ru-RU" dirty="0"/>
              <a:t> </a:t>
            </a:r>
            <a:r>
              <a:rPr lang="ru-RU" dirty="0" err="1"/>
              <a:t>здоро́вого</a:t>
            </a:r>
            <a:r>
              <a:rPr lang="ru-RU" dirty="0"/>
              <a:t> </a:t>
            </a:r>
            <a:r>
              <a:rPr lang="ru-RU" dirty="0" err="1"/>
              <a:t>о́браза</a:t>
            </a:r>
            <a:r>
              <a:rPr lang="ru-RU" dirty="0"/>
              <a:t> </a:t>
            </a:r>
            <a:r>
              <a:rPr lang="ru-RU" dirty="0" err="1"/>
              <a:t>жи́зни</a:t>
            </a:r>
            <a:r>
              <a:rPr lang="ru-RU" dirty="0"/>
              <a:t> </a:t>
            </a:r>
            <a:r>
              <a:rPr lang="sl-SI" dirty="0"/>
              <a:t>dijaki berejo po odstavkih. Pri vsakem odstavku se ustavimo in pokomentiramo prebrano.</a:t>
            </a:r>
          </a:p>
          <a:p>
            <a:pPr marL="342900" indent="-342900">
              <a:buAutoNum type="arabicPeriod"/>
            </a:pPr>
            <a:r>
              <a:rPr lang="sl-SI" sz="1800" dirty="0"/>
              <a:t>odstavek o športu: </a:t>
            </a:r>
            <a:r>
              <a:rPr lang="ru-RU" sz="1800" dirty="0"/>
              <a:t>Вы </a:t>
            </a:r>
            <a:r>
              <a:rPr lang="ru-RU" sz="1800" dirty="0" err="1"/>
              <a:t>занима́етесь</a:t>
            </a:r>
            <a:r>
              <a:rPr lang="ru-RU" sz="1800" dirty="0"/>
              <a:t> </a:t>
            </a:r>
            <a:r>
              <a:rPr lang="ru-RU" sz="1800" dirty="0" err="1"/>
              <a:t>спо́ртом</a:t>
            </a:r>
            <a:r>
              <a:rPr lang="ru-RU" sz="1800" dirty="0"/>
              <a:t>? </a:t>
            </a:r>
            <a:r>
              <a:rPr lang="ru-RU" sz="1800" dirty="0" err="1"/>
              <a:t>Е́сли</a:t>
            </a:r>
            <a:r>
              <a:rPr lang="ru-RU" sz="1800" dirty="0"/>
              <a:t> да, </a:t>
            </a:r>
            <a:r>
              <a:rPr lang="ru-RU" sz="1800" dirty="0" err="1"/>
              <a:t>каки́м</a:t>
            </a:r>
            <a:r>
              <a:rPr lang="ru-RU" sz="1800" dirty="0"/>
              <a:t>/и? Как </a:t>
            </a:r>
            <a:r>
              <a:rPr lang="ru-RU" sz="1800" dirty="0" err="1"/>
              <a:t>ча́сто</a:t>
            </a:r>
            <a:r>
              <a:rPr lang="ru-RU" sz="1800" dirty="0"/>
              <a:t>? А </a:t>
            </a:r>
            <a:r>
              <a:rPr lang="ru-RU" sz="1800" dirty="0" err="1"/>
              <a:t>ва́ши</a:t>
            </a:r>
            <a:r>
              <a:rPr lang="ru-RU" sz="1800" dirty="0"/>
              <a:t> друзья́? </a:t>
            </a:r>
            <a:r>
              <a:rPr lang="sl-SI" sz="1800" i="1" dirty="0"/>
              <a:t>(spreganje glagola 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заниматься</a:t>
            </a:r>
            <a:r>
              <a:rPr lang="sl-S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z orodniško vezavo, ponovitev športov, ponovitev načinovnih prislovov)</a:t>
            </a:r>
          </a:p>
          <a:p>
            <a:pPr marL="342900" indent="-342900">
              <a:buAutoNum type="arabicPeriod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odstavek o hrani: 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пра́вильно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пита́етесь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? Что вы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обы́чно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едите? А что едят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ва́ши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роди́тели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sl-S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(spreganje glagola 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есть</a:t>
            </a:r>
            <a:r>
              <a:rPr lang="sl-S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, ponovitev hrane)</a:t>
            </a:r>
          </a:p>
          <a:p>
            <a:pPr marL="342900" indent="-342900">
              <a:buAutoNum type="arabicPeriod"/>
            </a:pPr>
            <a:r>
              <a:rPr lang="sl-S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odstavek o nezdravih navadah: 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У вас есть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вре́дные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привы́чки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? Вы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ку́рите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, пьёте,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мно́го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сла́дкого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cs typeface="Times New Roman" panose="02020603050405020304" pitchFamily="18" charset="0"/>
              </a:rPr>
              <a:t>Pri ustnem sporočanju naj dijaki vedno izhajajo iz lastnih izkušenj </a:t>
            </a:r>
            <a:r>
              <a:rPr lang="sl-SI" sz="1800" dirty="0">
                <a:cs typeface="Times New Roman" panose="02020603050405020304" pitchFamily="18" charset="0"/>
              </a:rPr>
              <a:t>(</a:t>
            </a:r>
            <a:r>
              <a:rPr lang="ru-RU" sz="1800" dirty="0">
                <a:cs typeface="Times New Roman" panose="02020603050405020304" pitchFamily="18" charset="0"/>
              </a:rPr>
              <a:t>Ольга Александровна, МГЛУ: «Исходите из своего опыта»)</a:t>
            </a:r>
            <a:r>
              <a:rPr lang="sl-SI" sz="1800" dirty="0">
                <a:cs typeface="Times New Roman" panose="02020603050405020304" pitchFamily="18" charset="0"/>
              </a:rPr>
              <a:t>, </a:t>
            </a:r>
            <a:r>
              <a:rPr lang="sl-SI" dirty="0">
                <a:cs typeface="Times New Roman" panose="02020603050405020304" pitchFamily="18" charset="0"/>
              </a:rPr>
              <a:t>saj je lažje govoriti o nečem, kar dobro poznajo.</a:t>
            </a:r>
            <a:endParaRPr lang="ru-RU" dirty="0"/>
          </a:p>
          <a:p>
            <a:pPr marL="342900" indent="-342900">
              <a:buAutoNum type="arabicPeriod"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0506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80C47-9659-43A1-80BE-A19CA769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Pisno sporočanje </a:t>
            </a:r>
            <a:r>
              <a:rPr lang="ru-RU" i="1" dirty="0"/>
              <a:t>Здоровый образ жизни</a:t>
            </a:r>
            <a:r>
              <a:rPr lang="sl-SI" dirty="0"/>
              <a:t> in pisno sporočanje na maturi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A2F5FB-3F7E-437B-A0DF-4F6BF10B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15620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Pisno sporočanje dijaki vadijo samostojno, po oddaji jim profesor popravi napake in del naslednje ure posveti tudi pogovoru o napakah, saj včasih pri drugih lažje vidimo in razumemo napake kot pri sebi.</a:t>
            </a:r>
          </a:p>
          <a:p>
            <a:r>
              <a:rPr lang="sl-SI" dirty="0"/>
              <a:t>Primer: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вы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отве́тите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вопро́с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ведёте ли вы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здоро́вый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о́браз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жи́зни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Что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э́то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зна́чит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вас? Вы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доста́точно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дви́гаетесь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27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stavitev za dan odprtih vr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6_TF03460507" id="{39256726-1E38-467C-A923-798B571E7C28}" vid="{2838EDD7-87DE-449F-B471-8A39E1367BDD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za dan odprtih vrat v razredu</Template>
  <TotalTime>2844</TotalTime>
  <Words>1070</Words>
  <Application>Microsoft Office PowerPoint</Application>
  <PresentationFormat>Po meri</PresentationFormat>
  <Paragraphs>72</Paragraphs>
  <Slides>12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Times New Roman</vt:lpstr>
      <vt:lpstr>Wingdings</vt:lpstr>
      <vt:lpstr>Predstavitev za dan odprtih vrat</vt:lpstr>
      <vt:lpstr>Priprave na maturo na primeru teme Telo in Zdravje</vt:lpstr>
      <vt:lpstr>Sestava skripte na temo Telo in zdravje </vt:lpstr>
      <vt:lpstr>Besedišče Тело и здоровье</vt:lpstr>
      <vt:lpstr>Besedišče Тело и здоровье</vt:lpstr>
      <vt:lpstr>Besedišče Тело и здоровье</vt:lpstr>
      <vt:lpstr>Ustno sporočanje Тело и здоровье</vt:lpstr>
      <vt:lpstr>Besedišče Здоровый образ жизни</vt:lpstr>
      <vt:lpstr>Bralno razumevaje in ustno sporočanje Здоровый образ жизни</vt:lpstr>
      <vt:lpstr>Pisno sporočanje Здоровый образ жизни in pisno sporočanje na maturi</vt:lpstr>
      <vt:lpstr>Maturitetno bralno razumevanje Евгений Плющенко сломал руку in slušni razumevanji</vt:lpstr>
      <vt:lpstr>Povzetek obravnave maturitetnih tem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Priprave na maturo na primeru teme Telo in Zdravje</dc:title>
  <dc:creator>Ana Dvoraček</dc:creator>
  <cp:lastModifiedBy>Mojca Ekart Dvorščak</cp:lastModifiedBy>
  <cp:revision>14</cp:revision>
  <dcterms:created xsi:type="dcterms:W3CDTF">2021-07-19T12:28:06Z</dcterms:created>
  <dcterms:modified xsi:type="dcterms:W3CDTF">2021-08-12T10:23:28Z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