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6" r:id="rId3"/>
    <p:sldId id="355" r:id="rId4"/>
    <p:sldId id="391" r:id="rId5"/>
    <p:sldId id="386" r:id="rId6"/>
    <p:sldId id="389" r:id="rId7"/>
    <p:sldId id="390" r:id="rId8"/>
    <p:sldId id="359" r:id="rId9"/>
    <p:sldId id="360" r:id="rId10"/>
    <p:sldId id="361" r:id="rId11"/>
    <p:sldId id="362" r:id="rId12"/>
    <p:sldId id="363" r:id="rId13"/>
    <p:sldId id="377" r:id="rId14"/>
    <p:sldId id="365" r:id="rId15"/>
    <p:sldId id="380" r:id="rId16"/>
    <p:sldId id="383" r:id="rId17"/>
    <p:sldId id="366" r:id="rId18"/>
    <p:sldId id="367" r:id="rId19"/>
    <p:sldId id="369" r:id="rId20"/>
    <p:sldId id="371" r:id="rId21"/>
    <p:sldId id="372" r:id="rId22"/>
    <p:sldId id="374" r:id="rId23"/>
    <p:sldId id="375" r:id="rId24"/>
    <p:sldId id="376" r:id="rId25"/>
    <p:sldId id="373" r:id="rId26"/>
    <p:sldId id="394" r:id="rId27"/>
    <p:sldId id="392" r:id="rId28"/>
    <p:sldId id="393" r:id="rId29"/>
    <p:sldId id="395" r:id="rId30"/>
    <p:sldId id="381" r:id="rId31"/>
    <p:sldId id="357" r:id="rId32"/>
    <p:sldId id="358" r:id="rId33"/>
    <p:sldId id="388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8000" autoAdjust="0"/>
  </p:normalViewPr>
  <p:slideViewPr>
    <p:cSldViewPr>
      <p:cViewPr varScale="1">
        <p:scale>
          <a:sx n="65" d="100"/>
          <a:sy n="65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 altLang="sl-SI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Click to edit Master text styles</a:t>
            </a:r>
          </a:p>
          <a:p>
            <a:pPr lvl="1"/>
            <a:r>
              <a:rPr lang="sl-SI" altLang="sl-SI" noProof="0"/>
              <a:t>Second level</a:t>
            </a:r>
          </a:p>
          <a:p>
            <a:pPr lvl="2"/>
            <a:r>
              <a:rPr lang="sl-SI" altLang="sl-SI" noProof="0"/>
              <a:t>Third level</a:t>
            </a:r>
          </a:p>
          <a:p>
            <a:pPr lvl="3"/>
            <a:r>
              <a:rPr lang="sl-SI" altLang="sl-SI" noProof="0"/>
              <a:t>Fourth level</a:t>
            </a:r>
          </a:p>
          <a:p>
            <a:pPr lvl="4"/>
            <a:r>
              <a:rPr lang="sl-SI" altLang="sl-S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EB2820-C914-4A2B-9622-ADA9DAB559F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15313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1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70420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549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13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957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27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3316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28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907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B2820-C914-4A2B-9622-ADA9DAB559F2}" type="slidenum">
              <a:rPr lang="sl-SI" altLang="sl-SI" smtClean="0"/>
              <a:pPr>
                <a:defRPr/>
              </a:pPr>
              <a:t>29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206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3671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581128"/>
            <a:ext cx="6400800" cy="864096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subtitle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</p:spTree>
    <p:extLst>
      <p:ext uri="{BB962C8B-B14F-4D97-AF65-F5344CB8AC3E}">
        <p14:creationId xmlns:p14="http://schemas.microsoft.com/office/powerpoint/2010/main" val="31755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0508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3603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8685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6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1479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708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1871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714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215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pic>
        <p:nvPicPr>
          <p:cNvPr id="1028" name="Slika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lancmanschool.ru/itogovoe-sobesedovanie/demoversiya-itogovogo-sobesedovaniya-v-9-klasse-2019-goda/" TargetMode="External"/><Relationship Id="rId2" Type="http://schemas.openxmlformats.org/officeDocument/2006/relationships/hyperlink" Target="https://www.pushkin.institute/Certificates/CCT/tests-onlin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so-oge.sdamgia.ru/test?id=93277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zbirke/javne-objave/javni-razpis-za-sofinanciranje-selekcijskih-in-interesnih-solskih-tekmovanj-v-solskih-letih-20212022-20222023-in-2023202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forms/d/1xg8352PS27-EYIcC9fI9Gj_9cKlOVz_ScB5IrUpf0nA/edit?usp=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17436" y="641240"/>
            <a:ext cx="9432602" cy="1470025"/>
          </a:xfrm>
        </p:spPr>
        <p:txBody>
          <a:bodyPr/>
          <a:lstStyle/>
          <a:p>
            <a:pPr algn="ctr"/>
            <a:r>
              <a:rPr lang="sl-SI" altLang="sl-SI" sz="4000" dirty="0">
                <a:latin typeface="Candara" panose="020E0502030303020204" pitchFamily="34" charset="0"/>
              </a:rPr>
              <a:t>Študijsko srečanje za srednješolske učiteljice in učitelje </a:t>
            </a:r>
            <a:r>
              <a:rPr lang="sl-SI" altLang="sl-SI" sz="4400" dirty="0">
                <a:latin typeface="Candara" panose="020E0502030303020204" pitchFamily="34" charset="0"/>
              </a:rPr>
              <a:t/>
            </a:r>
            <a:br>
              <a:rPr lang="sl-SI" altLang="sl-SI" sz="4400" dirty="0">
                <a:latin typeface="Candara" panose="020E0502030303020204" pitchFamily="34" charset="0"/>
              </a:rPr>
            </a:br>
            <a:r>
              <a:rPr lang="sl-SI" altLang="sl-SI" sz="4400" dirty="0">
                <a:latin typeface="Candara" panose="020E0502030303020204" pitchFamily="34" charset="0"/>
              </a:rPr>
              <a:t>ruščine</a:t>
            </a:r>
          </a:p>
        </p:txBody>
      </p:sp>
      <p:sp>
        <p:nvSpPr>
          <p:cNvPr id="3075" name="Podnaslov 2"/>
          <p:cNvSpPr>
            <a:spLocks noGrp="1"/>
          </p:cNvSpPr>
          <p:nvPr>
            <p:ph type="subTitle" idx="1"/>
          </p:nvPr>
        </p:nvSpPr>
        <p:spPr>
          <a:xfrm>
            <a:off x="-2556792" y="5449700"/>
            <a:ext cx="6400800" cy="863600"/>
          </a:xfrm>
        </p:spPr>
        <p:txBody>
          <a:bodyPr/>
          <a:lstStyle/>
          <a:p>
            <a:r>
              <a:rPr lang="sl-SI" altLang="sl-SI" dirty="0">
                <a:solidFill>
                  <a:schemeClr val="bg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Mojca Ekart Dvorščak, ZRSŠ</a:t>
            </a:r>
          </a:p>
          <a:p>
            <a:r>
              <a:rPr lang="sl-SI" altLang="sl-SI" dirty="0">
                <a:solidFill>
                  <a:schemeClr val="bg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18. 08. 2021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"/>
          <a:stretch/>
        </p:blipFill>
        <p:spPr>
          <a:xfrm>
            <a:off x="0" y="2111265"/>
            <a:ext cx="9197926" cy="3338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Tipične napake na maturi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(Neža Zupančič Logar, Gimnazija Kranj)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4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Slušno razumevanje na maturi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sz="2400" dirty="0">
                <a:solidFill>
                  <a:schemeClr val="tx1"/>
                </a:solidFill>
              </a:rPr>
              <a:t>(Miha Vanič, SVŠGUGL)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Ustni izpit na maturi iz ruščine 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90" t="13936" r="22570" b="46000"/>
          <a:stretch/>
        </p:blipFill>
        <p:spPr>
          <a:xfrm>
            <a:off x="107504" y="260648"/>
            <a:ext cx="88568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/>
          <a:srcRect l="19923" t="44297" r="21413" b="23219"/>
          <a:stretch/>
        </p:blipFill>
        <p:spPr>
          <a:xfrm>
            <a:off x="-897" y="548680"/>
            <a:ext cx="9251937" cy="2880320"/>
          </a:xfrm>
          <a:prstGeom prst="rect">
            <a:avLst/>
          </a:prstGeom>
        </p:spPr>
      </p:pic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3275856" y="2996952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1600" dirty="0">
                <a:solidFill>
                  <a:schemeClr val="tx1"/>
                </a:solidFill>
              </a:rPr>
              <a:t>Katalog znanja za maturo: RUŠČINA, Ljubljana, RIC, 2013 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0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35725"/>
              </p:ext>
            </p:extLst>
          </p:nvPr>
        </p:nvGraphicFramePr>
        <p:xfrm>
          <a:off x="1619672" y="116632"/>
          <a:ext cx="6192688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124857833"/>
                    </a:ext>
                  </a:extLst>
                </a:gridCol>
              </a:tblGrid>
              <a:tr h="440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</a:t>
                      </a: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861082350"/>
                  </a:ext>
                </a:extLst>
              </a:tr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DOM, družina in prijatelji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3588531794"/>
                  </a:ext>
                </a:extLst>
              </a:tr>
              <a:tr h="339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DRUŽBA in politika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144822830"/>
                  </a:ext>
                </a:extLst>
              </a:tr>
              <a:tr h="371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HRANA in</a:t>
                      </a:r>
                      <a:r>
                        <a:rPr lang="sl-SI" sz="1600" baseline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pijača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3976647936"/>
                  </a:ext>
                </a:extLst>
              </a:tr>
              <a:tr h="509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KULTURA, umetnost in medkulturnost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790429076"/>
                  </a:ext>
                </a:extLst>
              </a:tr>
              <a:tr h="481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NAKUPOVANJE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63608451"/>
                  </a:ext>
                </a:extLst>
              </a:tr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NARAVA in varstvo okolja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2285706208"/>
                  </a:ext>
                </a:extLst>
              </a:tr>
              <a:tr h="49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OSEBNI PODATKI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3062701329"/>
                  </a:ext>
                </a:extLst>
              </a:tr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POTOVANJE in promet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282176440"/>
                  </a:ext>
                </a:extLst>
              </a:tr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PROSTI ČAS, zabava, šport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3260641162"/>
                  </a:ext>
                </a:extLst>
              </a:tr>
              <a:tr h="353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STORITVENE DEJAVNOSTI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1504444977"/>
                  </a:ext>
                </a:extLst>
              </a:tr>
              <a:tr h="509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ŠOLA, izobraževanje in poklici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3410999032"/>
                  </a:ext>
                </a:extLst>
              </a:tr>
              <a:tr h="529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chemeClr val="tx1"/>
                          </a:solidFill>
                          <a:effectLst/>
                        </a:rPr>
                        <a:t>TELO in ZDRAVJE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2102843506"/>
                  </a:ext>
                </a:extLst>
              </a:tr>
              <a:tr h="530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chemeClr val="tx1"/>
                          </a:solidFill>
                          <a:effectLst/>
                        </a:rPr>
                        <a:t>ZNANOST, tehnologija in množični mediji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91" marR="43991" marT="0" marB="0"/>
                </a:tc>
                <a:extLst>
                  <a:ext uri="{0D108BD9-81ED-4DB2-BD59-A6C34878D82A}">
                    <a16:rowId xmlns:a16="http://schemas.microsoft.com/office/drawing/2014/main" val="229790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61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1520" y="-315416"/>
            <a:ext cx="10729192" cy="669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► Na osnovni ravni zahtevnosti kandidat pokaže, da: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razume bistvo, glavne in posamezne ideje ter informacije v pisnih besedilih v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ruščini, vzetih iz različnih virov (na primer </a:t>
            </a:r>
            <a:r>
              <a:rPr lang="sl-SI" sz="1600" b="1" dirty="0">
                <a:latin typeface="Arial" panose="020B0604020202020204" pitchFamily="34" charset="0"/>
              </a:rPr>
              <a:t>časopisov, revij, brošur, svetovnega </a:t>
            </a:r>
            <a:r>
              <a:rPr lang="sl-SI" sz="1600" b="1" dirty="0"/>
              <a:t/>
            </a:r>
            <a:br>
              <a:rPr lang="sl-SI" sz="1600" b="1" dirty="0"/>
            </a:br>
            <a:r>
              <a:rPr lang="sl-SI" sz="1600" b="1" dirty="0">
                <a:latin typeface="Arial" panose="020B0604020202020204" pitchFamily="34" charset="0"/>
              </a:rPr>
              <a:t>spleta, umetnostnih besedi</a:t>
            </a:r>
            <a:r>
              <a:rPr lang="sl-SI" sz="1600" dirty="0">
                <a:latin typeface="Arial" panose="020B0604020202020204" pitchFamily="34" charset="0"/>
              </a:rPr>
              <a:t>l) in tematskih področij;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razume bistvo, glavne in posamezne ideje ter informacije v različnih vrstah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posnetkov govorjenih besedil v ruščini, kot so </a:t>
            </a:r>
            <a:r>
              <a:rPr lang="sl-SI" sz="1600" b="1" dirty="0">
                <a:latin typeface="Arial" panose="020B0604020202020204" pitchFamily="34" charset="0"/>
              </a:rPr>
              <a:t>poročila, reportaže, intervjuji, </a:t>
            </a:r>
            <a:r>
              <a:rPr lang="sl-SI" sz="1600" b="1" dirty="0"/>
              <a:t/>
            </a:r>
            <a:br>
              <a:rPr lang="sl-SI" sz="1600" b="1" dirty="0"/>
            </a:br>
            <a:r>
              <a:rPr lang="sl-SI" sz="1600" b="1" dirty="0">
                <a:latin typeface="Arial" panose="020B0604020202020204" pitchFamily="34" charset="0"/>
              </a:rPr>
              <a:t>pripovedi, obvestila, izjave</a:t>
            </a:r>
            <a:r>
              <a:rPr lang="sl-SI" sz="1600" dirty="0">
                <a:latin typeface="Arial" panose="020B0604020202020204" pitchFamily="34" charset="0"/>
              </a:rPr>
              <a:t>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razume in </a:t>
            </a:r>
            <a:r>
              <a:rPr lang="sl-SI" sz="1600" b="1" dirty="0">
                <a:latin typeface="Arial" panose="020B0604020202020204" pitchFamily="34" charset="0"/>
              </a:rPr>
              <a:t>se ustrezno odzove na vprašanja, pobude, navodila </a:t>
            </a:r>
            <a:r>
              <a:rPr lang="sl-SI" sz="1600" dirty="0">
                <a:latin typeface="Arial" panose="020B0604020202020204" pitchFamily="34" charset="0"/>
              </a:rPr>
              <a:t>ipd.;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se zna sporazumeti v </a:t>
            </a:r>
            <a:r>
              <a:rPr lang="sl-SI" sz="1600" b="1" dirty="0">
                <a:latin typeface="Arial" panose="020B0604020202020204" pitchFamily="34" charset="0"/>
              </a:rPr>
              <a:t>vsakdanjih govornih položajih</a:t>
            </a:r>
            <a:r>
              <a:rPr lang="sl-SI" sz="1600" dirty="0">
                <a:latin typeface="Arial" panose="020B0604020202020204" pitchFamily="34" charset="0"/>
              </a:rPr>
              <a:t>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zna opisati in </a:t>
            </a:r>
            <a:r>
              <a:rPr lang="sl-SI" sz="1600" b="1" dirty="0">
                <a:latin typeface="Arial" panose="020B0604020202020204" pitchFamily="34" charset="0"/>
              </a:rPr>
              <a:t>izraziti svoje mnenje ter občutke </a:t>
            </a:r>
            <a:r>
              <a:rPr lang="sl-SI" sz="1600" dirty="0">
                <a:latin typeface="Arial" panose="020B0604020202020204" pitchFamily="34" charset="0"/>
              </a:rPr>
              <a:t>na podlagi besedilne ali slikovne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iztočnice;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zna ustno </a:t>
            </a:r>
            <a:r>
              <a:rPr lang="sl-SI" sz="1600" b="1" dirty="0">
                <a:latin typeface="Arial" panose="020B0604020202020204" pitchFamily="34" charset="0"/>
              </a:rPr>
              <a:t>povzeti bistvo </a:t>
            </a:r>
            <a:r>
              <a:rPr lang="sl-SI" sz="1600" dirty="0">
                <a:latin typeface="Arial" panose="020B0604020202020204" pitchFamily="34" charset="0"/>
              </a:rPr>
              <a:t>v ruščini ali v slovenščini napisanega besedila;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zna ustno </a:t>
            </a:r>
            <a:r>
              <a:rPr lang="sl-SI" sz="1600" b="1" dirty="0">
                <a:latin typeface="Arial" panose="020B0604020202020204" pitchFamily="34" charset="0"/>
              </a:rPr>
              <a:t>predstaviti</a:t>
            </a:r>
            <a:r>
              <a:rPr lang="sl-SI" sz="1600" dirty="0">
                <a:latin typeface="Arial" panose="020B0604020202020204" pitchFamily="34" charset="0"/>
              </a:rPr>
              <a:t> pri pouku </a:t>
            </a:r>
            <a:r>
              <a:rPr lang="sl-SI" sz="1600" b="1" dirty="0">
                <a:latin typeface="Arial" panose="020B0604020202020204" pitchFamily="34" charset="0"/>
              </a:rPr>
              <a:t>obravnavano temo </a:t>
            </a:r>
            <a:r>
              <a:rPr lang="sl-SI" sz="1600" dirty="0">
                <a:latin typeface="Arial" panose="020B0604020202020204" pitchFamily="34" charset="0"/>
              </a:rPr>
              <a:t>in o njej </a:t>
            </a:r>
            <a:r>
              <a:rPr lang="sl-SI" sz="1600" b="1" dirty="0">
                <a:latin typeface="Arial" panose="020B0604020202020204" pitchFamily="34" charset="0"/>
              </a:rPr>
              <a:t>razpravljat</a:t>
            </a:r>
            <a:r>
              <a:rPr lang="sl-SI" sz="1600" dirty="0">
                <a:latin typeface="Arial" panose="020B0604020202020204" pitchFamily="34" charset="0"/>
              </a:rPr>
              <a:t>i;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− zna v smiselno zaokroženem pisnem sestavku </a:t>
            </a:r>
            <a:r>
              <a:rPr lang="sl-SI" sz="1600" b="1" dirty="0">
                <a:latin typeface="Arial" panose="020B0604020202020204" pitchFamily="34" charset="0"/>
              </a:rPr>
              <a:t>izraziti svoje mnenje, interese, </a:t>
            </a:r>
            <a:r>
              <a:rPr lang="sl-SI" sz="1600" b="1" dirty="0"/>
              <a:t/>
            </a:r>
            <a:br>
              <a:rPr lang="sl-SI" sz="1600" b="1" dirty="0"/>
            </a:br>
            <a:r>
              <a:rPr lang="sl-SI" sz="1600" b="1" dirty="0">
                <a:latin typeface="Arial" panose="020B0604020202020204" pitchFamily="34" charset="0"/>
              </a:rPr>
              <a:t>občutke</a:t>
            </a:r>
            <a:r>
              <a:rPr lang="sl-SI" sz="1600" dirty="0">
                <a:latin typeface="Arial" panose="020B0604020202020204" pitchFamily="34" charset="0"/>
              </a:rPr>
              <a:t> oziroma </a:t>
            </a:r>
            <a:r>
              <a:rPr lang="sl-SI" sz="1600" b="1" dirty="0">
                <a:latin typeface="Arial" panose="020B0604020202020204" pitchFamily="34" charset="0"/>
              </a:rPr>
              <a:t>predstaviti argumente in protiargumente </a:t>
            </a:r>
            <a:r>
              <a:rPr lang="sl-SI" sz="1600" dirty="0">
                <a:latin typeface="Arial" panose="020B0604020202020204" pitchFamily="34" charset="0"/>
              </a:rPr>
              <a:t>na vprašanja s 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latin typeface="Arial" panose="020B0604020202020204" pitchFamily="34" charset="0"/>
              </a:rPr>
              <a:t>predpisanih tematskih področij; </a:t>
            </a:r>
            <a:r>
              <a:rPr lang="sl-SI" sz="1600" dirty="0"/>
              <a:t/>
            </a:r>
            <a:br>
              <a:rPr lang="sl-SI" sz="1600" dirty="0"/>
            </a:b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28151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069" t="54140" r="9790" b="21250"/>
          <a:stretch/>
        </p:blipFill>
        <p:spPr>
          <a:xfrm>
            <a:off x="0" y="620688"/>
            <a:ext cx="9144000" cy="15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813" t="41141" r="6278" b="11610"/>
          <a:stretch/>
        </p:blipFill>
        <p:spPr>
          <a:xfrm>
            <a:off x="0" y="692696"/>
            <a:ext cx="910301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0515" t="27562" r="6281" b="29329"/>
          <a:stretch/>
        </p:blipFill>
        <p:spPr>
          <a:xfrm>
            <a:off x="-46178" y="404664"/>
            <a:ext cx="9217024" cy="26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0721" y="548680"/>
            <a:ext cx="8579296" cy="1143000"/>
          </a:xfrm>
        </p:spPr>
        <p:txBody>
          <a:bodyPr/>
          <a:lstStyle/>
          <a:p>
            <a:pPr algn="ctr"/>
            <a:r>
              <a:rPr lang="sl-SI" sz="2800" dirty="0">
                <a:solidFill>
                  <a:srgbClr val="7030A0"/>
                </a:solidFill>
              </a:rPr>
              <a:t>Študijsko srečanje za srednješolske učitelje ruščine 2021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560721" y="1196752"/>
            <a:ext cx="8424936" cy="4536504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1. del (4 uri) </a:t>
            </a:r>
          </a:p>
          <a:p>
            <a:pPr marL="0" indent="0">
              <a:buNone/>
            </a:pPr>
            <a:r>
              <a:rPr lang="sl-SI" sz="2400" dirty="0"/>
              <a:t>V živo 18. 8. 2021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/>
              <a:t>2. del (2 ure) – </a:t>
            </a:r>
          </a:p>
          <a:p>
            <a:pPr marL="0" indent="0">
              <a:buNone/>
            </a:pPr>
            <a:r>
              <a:rPr lang="sl-SI" sz="2400" dirty="0"/>
              <a:t>V spletni učilnici Ogled posnetka – navodila za letno pripravo</a:t>
            </a:r>
          </a:p>
          <a:p>
            <a:pPr marL="0" indent="0">
              <a:buNone/>
            </a:pPr>
            <a:r>
              <a:rPr lang="sl-SI" sz="2400" b="1" dirty="0"/>
              <a:t>3. del (2 uri) </a:t>
            </a:r>
          </a:p>
          <a:p>
            <a:pPr marL="0" indent="0">
              <a:buNone/>
            </a:pPr>
            <a:r>
              <a:rPr lang="sl-SI" sz="2400" dirty="0"/>
              <a:t>V torek (21.9.) na daljavo </a:t>
            </a:r>
          </a:p>
          <a:p>
            <a:pPr marL="0" indent="0">
              <a:buNone/>
            </a:pPr>
            <a:r>
              <a:rPr lang="sl-SI" sz="2400" dirty="0"/>
              <a:t>Predstavitev novega tematskega sklopa iz književnosti na maturi (višja raven) - </a:t>
            </a:r>
            <a:r>
              <a:rPr lang="az-Cyrl-AZ" sz="2400" dirty="0"/>
              <a:t>Сергей Лукьяненко</a:t>
            </a:r>
            <a:r>
              <a:rPr lang="sl-SI" sz="2400" dirty="0"/>
              <a:t>: </a:t>
            </a:r>
            <a:r>
              <a:rPr lang="az-Cyrl-AZ" sz="2400" b="1" dirty="0"/>
              <a:t>Контакт</a:t>
            </a:r>
            <a:r>
              <a:rPr lang="sl-SI" sz="2400" dirty="0"/>
              <a:t> in </a:t>
            </a:r>
            <a:r>
              <a:rPr lang="az-Cyrl-AZ" sz="2400" dirty="0"/>
              <a:t>Дмитрий Глуховский</a:t>
            </a:r>
            <a:r>
              <a:rPr lang="sl-SI" sz="2400" dirty="0"/>
              <a:t>:  </a:t>
            </a:r>
            <a:r>
              <a:rPr lang="az-Cyrl-AZ" sz="2400" b="1" dirty="0"/>
              <a:t>Дневник</a:t>
            </a:r>
            <a:r>
              <a:rPr lang="az-Cyrl-AZ" sz="2400" dirty="0"/>
              <a:t> </a:t>
            </a:r>
            <a:r>
              <a:rPr lang="az-Cyrl-AZ" sz="2400" b="1" dirty="0"/>
              <a:t>учёного</a:t>
            </a:r>
            <a:r>
              <a:rPr lang="sl-SI" sz="2400" b="1" dirty="0"/>
              <a:t> – </a:t>
            </a:r>
            <a:r>
              <a:rPr lang="sl-SI" sz="2400" dirty="0"/>
              <a:t>Irina </a:t>
            </a:r>
            <a:r>
              <a:rPr lang="sl-SI" sz="2400" dirty="0" err="1"/>
              <a:t>Makarova</a:t>
            </a:r>
            <a:r>
              <a:rPr lang="sl-SI" sz="2400" dirty="0"/>
              <a:t> Tominec</a:t>
            </a:r>
            <a:endParaRPr lang="sl-SI" sz="2400" b="1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Pogoj za potrditev potrdila je udeležba na vseh treh delih!!!!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6127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692" t="16189" r="50503" b="11169"/>
          <a:stretch/>
        </p:blipFill>
        <p:spPr>
          <a:xfrm>
            <a:off x="683568" y="0"/>
            <a:ext cx="7095697" cy="68497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8702" t="76781" r="4256" b="10422"/>
          <a:stretch/>
        </p:blipFill>
        <p:spPr>
          <a:xfrm>
            <a:off x="5687616" y="3789040"/>
            <a:ext cx="3456384" cy="5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2" t="15750" r="10347" b="10422"/>
          <a:stretch/>
        </p:blipFill>
        <p:spPr>
          <a:xfrm>
            <a:off x="0" y="274638"/>
            <a:ext cx="893475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9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2175" t="16736" r="5917" b="12390"/>
          <a:stretch/>
        </p:blipFill>
        <p:spPr>
          <a:xfrm>
            <a:off x="467544" y="188640"/>
            <a:ext cx="8223044" cy="4000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1622" t="42328" r="6469" b="24204"/>
          <a:stretch/>
        </p:blipFill>
        <p:spPr>
          <a:xfrm>
            <a:off x="467544" y="4189040"/>
            <a:ext cx="7560839" cy="17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691" t="15750" r="23626" b="6486"/>
          <a:stretch/>
        </p:blipFill>
        <p:spPr>
          <a:xfrm>
            <a:off x="255034" y="-9108"/>
            <a:ext cx="8431766" cy="68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12" t="40064" r="11858" b="7679"/>
          <a:stretch/>
        </p:blipFill>
        <p:spPr>
          <a:xfrm>
            <a:off x="-19910" y="980728"/>
            <a:ext cx="9163910" cy="36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1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069" t="38391" r="7021" b="32079"/>
          <a:stretch/>
        </p:blipFill>
        <p:spPr>
          <a:xfrm>
            <a:off x="-64425" y="620688"/>
            <a:ext cx="923622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67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59D77CD-E9E1-4DD2-A6B9-8E0D977D5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38" t="9400" r="27287" b="45243"/>
          <a:stretch/>
        </p:blipFill>
        <p:spPr>
          <a:xfrm>
            <a:off x="75762" y="16024"/>
            <a:ext cx="7808605" cy="4814870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CA6ECEAE-16A6-4BD7-B8F3-4D576375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8" t="53823" r="36693" b="35988"/>
          <a:stretch/>
        </p:blipFill>
        <p:spPr bwMode="auto">
          <a:xfrm>
            <a:off x="592474" y="4365104"/>
            <a:ext cx="7959052" cy="1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60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CC84660-D590-461F-BD75-96B4D163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4445" r="43700" b="26200"/>
          <a:stretch/>
        </p:blipFill>
        <p:spPr>
          <a:xfrm>
            <a:off x="1475656" y="260648"/>
            <a:ext cx="5692177" cy="54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BEDB71-9729-4AA8-9CF4-69C54051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F173E3-807A-41B8-B43C-52A20C086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59648" r="42125" b="6601"/>
          <a:stretch/>
        </p:blipFill>
        <p:spPr>
          <a:xfrm>
            <a:off x="43743" y="1123950"/>
            <a:ext cx="9056513" cy="44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59D77CD-E9E1-4DD2-A6B9-8E0D977D5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337" t="64013" r="18177" b="6987"/>
          <a:stretch/>
        </p:blipFill>
        <p:spPr>
          <a:xfrm>
            <a:off x="-31082" y="1268760"/>
            <a:ext cx="913736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5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25" y="-243408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Program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8978" y="1052736"/>
            <a:ext cx="8370547" cy="511988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8:30 – 8:45	   </a:t>
            </a:r>
            <a:r>
              <a:rPr lang="sl-SI" sz="1800" dirty="0" smtClean="0"/>
              <a:t>Aktualne informacije v zvezi s poučevanjem ruščine v </a:t>
            </a:r>
          </a:p>
          <a:p>
            <a:pPr marL="0" indent="0">
              <a:buNone/>
            </a:pPr>
            <a:r>
              <a:rPr lang="sl-SI" sz="1800" dirty="0"/>
              <a:t> </a:t>
            </a:r>
            <a:r>
              <a:rPr lang="sl-SI" sz="1800" dirty="0" smtClean="0"/>
              <a:t>                              srednji šoli</a:t>
            </a:r>
            <a:r>
              <a:rPr lang="sl-SI" sz="1800" dirty="0" smtClean="0"/>
              <a:t> </a:t>
            </a:r>
            <a:endParaRPr lang="sl-SI" sz="1800" dirty="0"/>
          </a:p>
          <a:p>
            <a:pPr marL="0" indent="0">
              <a:buNone/>
            </a:pPr>
            <a:r>
              <a:rPr lang="sl-SI" sz="2000" b="1" dirty="0"/>
              <a:t>8:45 – </a:t>
            </a:r>
            <a:r>
              <a:rPr lang="sl-SI" sz="2000" b="1" dirty="0" smtClean="0"/>
              <a:t>9:30 </a:t>
            </a:r>
            <a:r>
              <a:rPr lang="sl-SI" sz="2000" b="1" dirty="0"/>
              <a:t>	    </a:t>
            </a:r>
            <a:r>
              <a:rPr lang="sl-SI" sz="1800" dirty="0"/>
              <a:t>Priprave na maturo na primeru teme Telo in zdravje  </a:t>
            </a:r>
          </a:p>
          <a:p>
            <a:pPr marL="0" indent="0">
              <a:buNone/>
            </a:pPr>
            <a:r>
              <a:rPr lang="sl-SI" sz="1800" dirty="0"/>
              <a:t>                               (</a:t>
            </a:r>
            <a:r>
              <a:rPr lang="sl-SI" sz="1800" b="1" dirty="0"/>
              <a:t>Ana </a:t>
            </a:r>
            <a:r>
              <a:rPr lang="sl-SI" sz="1800" b="1" dirty="0" err="1"/>
              <a:t>Dvoraček</a:t>
            </a:r>
            <a:r>
              <a:rPr lang="sl-SI" sz="1800" dirty="0"/>
              <a:t>)</a:t>
            </a:r>
          </a:p>
          <a:p>
            <a:pPr marL="0" indent="0">
              <a:buNone/>
            </a:pPr>
            <a:r>
              <a:rPr lang="sl-SI" sz="2000" b="1" dirty="0" smtClean="0"/>
              <a:t>9:30 –10:30</a:t>
            </a:r>
            <a:r>
              <a:rPr lang="sl-SI" sz="2000" b="1" dirty="0"/>
              <a:t>	     </a:t>
            </a:r>
            <a:r>
              <a:rPr lang="sl-SI" sz="1800" dirty="0"/>
              <a:t>Priprave na maturo – pisanje eseja                                             </a:t>
            </a:r>
          </a:p>
          <a:p>
            <a:pPr marL="0" indent="0">
              <a:buNone/>
            </a:pPr>
            <a:r>
              <a:rPr lang="sl-SI" sz="1800" dirty="0"/>
              <a:t>                                (</a:t>
            </a:r>
            <a:r>
              <a:rPr lang="sl-SI" sz="1800" b="1" dirty="0"/>
              <a:t>Marjeta Petek Ahačič</a:t>
            </a:r>
            <a:r>
              <a:rPr lang="sl-SI" sz="1800" dirty="0"/>
              <a:t>)</a:t>
            </a:r>
          </a:p>
          <a:p>
            <a:pPr marL="0" indent="0">
              <a:buNone/>
            </a:pPr>
            <a:r>
              <a:rPr lang="sl-SI" sz="2000" b="1" dirty="0" smtClean="0"/>
              <a:t>10</a:t>
            </a:r>
            <a:r>
              <a:rPr lang="sl-SI" sz="2000" b="1" dirty="0" smtClean="0"/>
              <a:t>:30 </a:t>
            </a:r>
            <a:r>
              <a:rPr lang="sl-SI" sz="2000" b="1" dirty="0"/>
              <a:t>– </a:t>
            </a:r>
            <a:r>
              <a:rPr lang="sl-SI" sz="2000" b="1" dirty="0" smtClean="0"/>
              <a:t>10:45      </a:t>
            </a:r>
            <a:r>
              <a:rPr lang="sl-SI" sz="1800" dirty="0"/>
              <a:t>Odmor</a:t>
            </a:r>
          </a:p>
          <a:p>
            <a:pPr marL="0" indent="0">
              <a:buNone/>
            </a:pPr>
            <a:r>
              <a:rPr lang="sl-SI" sz="2000" b="1" dirty="0" smtClean="0"/>
              <a:t>10:45 </a:t>
            </a:r>
            <a:r>
              <a:rPr lang="sl-SI" sz="2000" b="1" dirty="0"/>
              <a:t>– </a:t>
            </a:r>
            <a:r>
              <a:rPr lang="sl-SI" sz="2000" b="1" dirty="0" smtClean="0"/>
              <a:t>11:45     </a:t>
            </a:r>
            <a:r>
              <a:rPr lang="sl-SI" sz="1800" dirty="0"/>
              <a:t>Tipične napake na maturi 		      </a:t>
            </a:r>
          </a:p>
          <a:p>
            <a:pPr marL="0" indent="0">
              <a:buNone/>
            </a:pPr>
            <a:r>
              <a:rPr lang="sl-SI" sz="1800" dirty="0"/>
              <a:t>		        (</a:t>
            </a:r>
            <a:r>
              <a:rPr lang="sl-SI" sz="1800" b="1" dirty="0"/>
              <a:t>Neža Zupančič Logar</a:t>
            </a:r>
            <a:r>
              <a:rPr lang="sl-SI" sz="1800" dirty="0"/>
              <a:t>)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11:45 </a:t>
            </a:r>
            <a:r>
              <a:rPr lang="sl-SI" sz="2000" b="1" dirty="0"/>
              <a:t>– </a:t>
            </a:r>
            <a:r>
              <a:rPr lang="sl-SI" sz="2000" b="1" dirty="0" smtClean="0"/>
              <a:t>12:30    </a:t>
            </a:r>
            <a:r>
              <a:rPr lang="sl-SI" sz="1800" dirty="0"/>
              <a:t>Slušno razumevanje na maturi                                                             </a:t>
            </a:r>
          </a:p>
          <a:p>
            <a:pPr marL="0" indent="0">
              <a:buNone/>
            </a:pPr>
            <a:r>
              <a:rPr lang="sl-SI" sz="1800" dirty="0"/>
              <a:t>                                (</a:t>
            </a:r>
            <a:r>
              <a:rPr lang="sl-SI" sz="1800" b="1" dirty="0"/>
              <a:t>Miha Vanič</a:t>
            </a:r>
            <a:r>
              <a:rPr lang="sl-SI" sz="1800" dirty="0" smtClean="0"/>
              <a:t>)</a:t>
            </a:r>
            <a:endParaRPr lang="sl-SI" sz="1800" b="1" dirty="0"/>
          </a:p>
          <a:p>
            <a:pPr marL="0" indent="0">
              <a:buNone/>
            </a:pPr>
            <a:r>
              <a:rPr lang="sl-SI" sz="2000" b="1" dirty="0" smtClean="0"/>
              <a:t>12:30 </a:t>
            </a:r>
            <a:r>
              <a:rPr lang="sl-SI" sz="2000" b="1" dirty="0"/>
              <a:t>– </a:t>
            </a:r>
            <a:r>
              <a:rPr lang="sl-SI" sz="2000" b="1" dirty="0" smtClean="0"/>
              <a:t>13:00    </a:t>
            </a:r>
            <a:r>
              <a:rPr lang="sl-SI" sz="2000" dirty="0" smtClean="0"/>
              <a:t>Ustni izpit na maturi </a:t>
            </a:r>
            <a:r>
              <a:rPr lang="sl-SI" sz="2000" smtClean="0"/>
              <a:t>iz ruščine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395658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https://www.pushkin.institute/Certificates/CCT/tests-online.php</a:t>
            </a:r>
            <a:endParaRPr lang="sl-SI" dirty="0"/>
          </a:p>
          <a:p>
            <a:r>
              <a:rPr lang="sl-SI" dirty="0">
                <a:hlinkClick r:id="rId3"/>
              </a:rPr>
              <a:t>https://oge.lancmanschool.ru/itogovoe-sobesedovanie/demoversiya-itogovogo-sobesedovaniya-v-9-klasse-2019-goda/</a:t>
            </a:r>
            <a:r>
              <a:rPr lang="sl-SI" dirty="0"/>
              <a:t> </a:t>
            </a:r>
          </a:p>
          <a:p>
            <a:r>
              <a:rPr lang="sl-SI" dirty="0">
                <a:hlinkClick r:id="rId4"/>
              </a:rPr>
              <a:t>https://ruso-oge.sdamgia.ru/test?id=932774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337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Državno tekmovanje iz ruščine</a:t>
            </a:r>
            <a:r>
              <a:rPr lang="sl-SI" dirty="0"/>
              <a:t/>
            </a:r>
            <a:br>
              <a:rPr lang="sl-SI" dirty="0"/>
            </a:b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2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Naziv tekmovanja:</a:t>
            </a:r>
            <a:r>
              <a:rPr lang="sl-SI" dirty="0"/>
              <a:t> Srednješolsko tekmovanje v znanju rušine ter poznavanju ruske kulture in civilizacije </a:t>
            </a:r>
          </a:p>
          <a:p>
            <a:r>
              <a:rPr lang="sl-SI" b="1" dirty="0"/>
              <a:t>Datum:</a:t>
            </a:r>
            <a:r>
              <a:rPr lang="sl-SI" dirty="0"/>
              <a:t> </a:t>
            </a:r>
          </a:p>
          <a:p>
            <a:r>
              <a:rPr lang="sl-SI" dirty="0"/>
              <a:t>ŠOLSKO: torek, 8. 3. 2022;  </a:t>
            </a:r>
          </a:p>
          <a:p>
            <a:r>
              <a:rPr lang="sl-SI" dirty="0"/>
              <a:t>DRŽAVNO: sreda, 20. 4. 2022</a:t>
            </a:r>
          </a:p>
        </p:txBody>
      </p:sp>
    </p:spTree>
    <p:extLst>
      <p:ext uri="{BB962C8B-B14F-4D97-AF65-F5344CB8AC3E}">
        <p14:creationId xmlns:p14="http://schemas.microsoft.com/office/powerpoint/2010/main" val="2220774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3289" y="457200"/>
            <a:ext cx="8229600" cy="1143000"/>
          </a:xfrm>
        </p:spPr>
        <p:txBody>
          <a:bodyPr/>
          <a:lstStyle/>
          <a:p>
            <a:r>
              <a:rPr lang="sl-SI" sz="2800" dirty="0"/>
              <a:t>Javni razpis za sofinanciranje selekcijskih in interesnih šolskih tekmovanj v šolskih letih 2021/2022, 2022/2023 in 2023/2024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Rok za oddajo: </a:t>
            </a:r>
            <a:r>
              <a:rPr lang="sl-SI" sz="2800" b="1" dirty="0">
                <a:solidFill>
                  <a:srgbClr val="FF0000"/>
                </a:solidFill>
              </a:rPr>
              <a:t>7. 9. 2021</a:t>
            </a:r>
          </a:p>
          <a:p>
            <a:pPr marL="0" indent="0">
              <a:buNone/>
            </a:pPr>
            <a:endParaRPr lang="sl-S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000" dirty="0"/>
              <a:t>Za pridobitev Zoisove štipendije morajo prosilci predložiti dokazilo </a:t>
            </a:r>
            <a:r>
              <a:rPr lang="sl-SI" sz="2000" dirty="0">
                <a:solidFill>
                  <a:srgbClr val="FF0000"/>
                </a:solidFill>
              </a:rPr>
              <a:t>o izjemnem dosežku</a:t>
            </a:r>
            <a:r>
              <a:rPr lang="sl-SI" sz="2000" dirty="0"/>
              <a:t> (zlato, srebrno ali bronasto priznanje) </a:t>
            </a:r>
            <a:r>
              <a:rPr lang="sl-SI" sz="2000" dirty="0">
                <a:solidFill>
                  <a:srgbClr val="FF0000"/>
                </a:solidFill>
              </a:rPr>
              <a:t>na državnem tekmovanju, ki je sofinancirano iz javnih sredstev</a:t>
            </a:r>
          </a:p>
          <a:p>
            <a:pPr marL="0" indent="0">
              <a:buNone/>
            </a:pPr>
            <a:endParaRPr lang="sl-SI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hlinkClick r:id="rId2"/>
              </a:rPr>
              <a:t>https://www.gov.si/zbirke/javne-objave/javni-razpis-za-sofinanciranje-selekcijskih-in-interesnih-solskih-tekmovanj-v-solskih-letih-20212022-20222023-in-20232024/</a:t>
            </a:r>
            <a:r>
              <a:rPr lang="sl-SI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2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46388"/>
              </p:ext>
            </p:extLst>
          </p:nvPr>
        </p:nvGraphicFramePr>
        <p:xfrm>
          <a:off x="539552" y="188640"/>
          <a:ext cx="8280921" cy="5627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1">
                  <a:extLst>
                    <a:ext uri="{9D8B030D-6E8A-4147-A177-3AD203B41FA5}">
                      <a16:colId xmlns:a16="http://schemas.microsoft.com/office/drawing/2014/main" val="1414470657"/>
                    </a:ext>
                  </a:extLst>
                </a:gridCol>
                <a:gridCol w="3621245">
                  <a:extLst>
                    <a:ext uri="{9D8B030D-6E8A-4147-A177-3AD203B41FA5}">
                      <a16:colId xmlns:a16="http://schemas.microsoft.com/office/drawing/2014/main" val="973078981"/>
                    </a:ext>
                  </a:extLst>
                </a:gridCol>
                <a:gridCol w="3399535">
                  <a:extLst>
                    <a:ext uri="{9D8B030D-6E8A-4147-A177-3AD203B41FA5}">
                      <a16:colId xmlns:a16="http://schemas.microsoft.com/office/drawing/2014/main" val="1879587197"/>
                    </a:ext>
                  </a:extLst>
                </a:gridCol>
              </a:tblGrid>
              <a:tr h="642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Šolsko leto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Št. dijakov (ruščina kot 1TJ, 2TJ, 3TJ in fakultativno)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Št. šol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3769545907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2007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/2008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360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3495767543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2008/2009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449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68073089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2009/2010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634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14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1416023971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2010/2011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667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1641846101"/>
                  </a:ext>
                </a:extLst>
              </a:tr>
              <a:tr h="321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2011/2012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676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1542714792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2012/2013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764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19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3537217005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2013/2014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831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643901365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2014/2015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Nimam podatka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Nimam podatka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2079617377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2015/2016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Nimam podatka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Nimam podatka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2053347771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2016/2017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637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16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1350797542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2017/2018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1046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2194479012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2018/2019</a:t>
                      </a:r>
                      <a:endParaRPr lang="sl-SI" sz="18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846</a:t>
                      </a:r>
                      <a:endParaRPr lang="sl-SI" sz="200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1660174719"/>
                  </a:ext>
                </a:extLst>
              </a:tr>
              <a:tr h="34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2019/2020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874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17</a:t>
                      </a:r>
                      <a:endParaRPr lang="sl-SI" sz="20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15" marR="55715" marT="0" marB="0"/>
                </a:tc>
                <a:extLst>
                  <a:ext uri="{0D108BD9-81ED-4DB2-BD59-A6C34878D82A}">
                    <a16:rowId xmlns:a16="http://schemas.microsoft.com/office/drawing/2014/main" val="74427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8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Resolucija o nacionalnem programu za jezikovno politiko 2021–2025</a:t>
            </a:r>
            <a:r>
              <a:rPr lang="pl-PL" dirty="0"/>
              <a:t/>
            </a:r>
            <a:br>
              <a:rPr lang="pl-PL" dirty="0"/>
            </a:b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b="1" dirty="0"/>
              <a:t>pri uvedbi obveznega drugega tujega jezika</a:t>
            </a:r>
            <a:r>
              <a:rPr lang="sl-SI" dirty="0"/>
              <a:t> </a:t>
            </a:r>
            <a:r>
              <a:rPr lang="sl-SI" b="1" dirty="0"/>
              <a:t>v osnovni šoli </a:t>
            </a:r>
            <a:r>
              <a:rPr lang="sl-SI" dirty="0"/>
              <a:t>naj nabor jezikov vsebuje vsaj tuje jezike na maturi (angleščina, francoščina, italijanščina, nemščina, </a:t>
            </a:r>
            <a:r>
              <a:rPr lang="sl-SI" b="1" dirty="0"/>
              <a:t>ruščina</a:t>
            </a:r>
            <a:r>
              <a:rPr lang="sl-SI" dirty="0"/>
              <a:t>, španščina in latinščina) in sosedske jezike (italijanščina, nemščina, hrvaščina, madžarščina);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482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Ruski dom: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 Brezplačna gradiva za poučevanje ruščine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/>
              <a:t>a.tyurina@svn.rs.gov.ru</a:t>
            </a:r>
            <a:br>
              <a:rPr lang="sl-SI" dirty="0"/>
            </a:b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4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u="sng" dirty="0">
                <a:hlinkClick r:id="rId2"/>
              </a:rPr>
              <a:t>https://docs.google.com/forms/d/1xg8352PS27-EYIcC9fI9Gj_9cKlOVz_ScB5IrUpf0nA/edit?usp=sharing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463" t="13935" r="25568" b="25096"/>
          <a:stretch/>
        </p:blipFill>
        <p:spPr>
          <a:xfrm>
            <a:off x="1115616" y="1556792"/>
            <a:ext cx="5879590" cy="411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Priprave na maturo na primeru teme    Telo in zdravje 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(Ana </a:t>
            </a:r>
            <a:r>
              <a:rPr lang="sl-SI" sz="2400" dirty="0" err="1">
                <a:solidFill>
                  <a:schemeClr val="tx1"/>
                </a:solidFill>
              </a:rPr>
              <a:t>Dvoraček</a:t>
            </a:r>
            <a:r>
              <a:rPr lang="sl-SI" sz="2400" dirty="0">
                <a:solidFill>
                  <a:schemeClr val="tx1"/>
                </a:solidFill>
              </a:rPr>
              <a:t>, SVŠGUGL)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5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</a:rPr>
              <a:t>Priprave na maturo 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Pisanje eseja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(Marjeta Petek Ahačič , Gimnazija Škofja Loka)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3174"/>
      </p:ext>
    </p:extLst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Words>420</Words>
  <Application>Microsoft Office PowerPoint</Application>
  <PresentationFormat>Diaprojekcija na zaslonu (4:3)</PresentationFormat>
  <Paragraphs>116</Paragraphs>
  <Slides>33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8" baseType="lpstr">
      <vt:lpstr>Arial</vt:lpstr>
      <vt:lpstr>Calibri</vt:lpstr>
      <vt:lpstr>Candara</vt:lpstr>
      <vt:lpstr>Times New Roman</vt:lpstr>
      <vt:lpstr>predloga_prosojnice_v15</vt:lpstr>
      <vt:lpstr>Študijsko srečanje za srednješolske učiteljice in učitelje  ruščine</vt:lpstr>
      <vt:lpstr>Študijsko srečanje za srednješolske učitelje ruščine 2021  </vt:lpstr>
      <vt:lpstr>Program srečanja</vt:lpstr>
      <vt:lpstr>PowerPointova predstavitev</vt:lpstr>
      <vt:lpstr>Resolucija o nacionalnem programu za jezikovno politiko 2021–2025 </vt:lpstr>
      <vt:lpstr>  Ruski dom:  Brezplačna gradiva za poučevanje ruščine  a.tyurina@svn.rs.gov.ru </vt:lpstr>
      <vt:lpstr>https://docs.google.com/forms/d/1xg8352PS27-EYIcC9fI9Gj_9cKlOVz_ScB5IrUpf0nA/edit?usp=sharing </vt:lpstr>
      <vt:lpstr>Priprave na maturo na primeru teme    Telo in zdravje  (Ana Dvoraček, SVŠGUGL) </vt:lpstr>
      <vt:lpstr>Priprave na maturo  Pisanje eseja (Marjeta Petek Ahačič , Gimnazija Škofja Loka) </vt:lpstr>
      <vt:lpstr>Tipične napake na maturi (Neža Zupančič Logar, Gimnazija Kranj) </vt:lpstr>
      <vt:lpstr>Slušno razumevanje na maturi  (Miha Vanič, SVŠGUGL) </vt:lpstr>
      <vt:lpstr>Ustni izpit na maturi iz ruščine </vt:lpstr>
      <vt:lpstr>PowerPointova predstavitev</vt:lpstr>
      <vt:lpstr>Katalog znanja za maturo: RUŠČINA, Ljubljana, RIC, 2013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Državno tekmovanje iz ruščine </vt:lpstr>
      <vt:lpstr>PowerPointova predstavitev</vt:lpstr>
      <vt:lpstr>Javni razpis za sofinanciranje selekcijskih in interesnih šolskih tekmovanj v šolskih letih 2021/2022, 2022/2023 in 2023/2024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Mojca Ekart Dvorščak</cp:lastModifiedBy>
  <cp:revision>307</cp:revision>
  <cp:lastPrinted>2018-11-28T16:04:36Z</cp:lastPrinted>
  <dcterms:created xsi:type="dcterms:W3CDTF">2004-04-23T10:18:28Z</dcterms:created>
  <dcterms:modified xsi:type="dcterms:W3CDTF">2021-08-20T08:39:50Z</dcterms:modified>
</cp:coreProperties>
</file>