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59" r:id="rId3"/>
    <p:sldId id="355" r:id="rId4"/>
    <p:sldId id="373" r:id="rId5"/>
    <p:sldId id="367" r:id="rId6"/>
    <p:sldId id="374" r:id="rId7"/>
    <p:sldId id="375" r:id="rId8"/>
    <p:sldId id="376" r:id="rId9"/>
    <p:sldId id="364" r:id="rId10"/>
    <p:sldId id="378" r:id="rId11"/>
    <p:sldId id="377" r:id="rId12"/>
    <p:sldId id="368" r:id="rId13"/>
    <p:sldId id="361" r:id="rId14"/>
    <p:sldId id="362" r:id="rId15"/>
    <p:sldId id="363" r:id="rId16"/>
    <p:sldId id="360" r:id="rId17"/>
    <p:sldId id="369" r:id="rId18"/>
    <p:sldId id="371" r:id="rId19"/>
    <p:sldId id="370" r:id="rId20"/>
    <p:sldId id="372" r:id="rId21"/>
    <p:sldId id="379" r:id="rId22"/>
    <p:sldId id="380" r:id="rId23"/>
    <p:sldId id="504" r:id="rId24"/>
    <p:sldId id="497" r:id="rId25"/>
    <p:sldId id="500" r:id="rId26"/>
    <p:sldId id="502" r:id="rId27"/>
    <p:sldId id="498" r:id="rId28"/>
    <p:sldId id="503" r:id="rId29"/>
    <p:sldId id="486" r:id="rId30"/>
    <p:sldId id="487" r:id="rId31"/>
    <p:sldId id="488" r:id="rId32"/>
    <p:sldId id="489" r:id="rId33"/>
    <p:sldId id="490" r:id="rId34"/>
    <p:sldId id="501" r:id="rId35"/>
    <p:sldId id="381" r:id="rId36"/>
    <p:sldId id="493" r:id="rId37"/>
    <p:sldId id="494" r:id="rId38"/>
    <p:sldId id="495" r:id="rId39"/>
    <p:sldId id="496" r:id="rId40"/>
    <p:sldId id="505" r:id="rId41"/>
    <p:sldId id="506" r:id="rId42"/>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74909" autoAdjust="0"/>
  </p:normalViewPr>
  <p:slideViewPr>
    <p:cSldViewPr>
      <p:cViewPr varScale="1">
        <p:scale>
          <a:sx n="66" d="100"/>
          <a:sy n="66" d="100"/>
        </p:scale>
        <p:origin x="1973" y="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sl-SI" altLang="sl-SI"/>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sl-SI" altLang="sl-SI"/>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noProof="0"/>
              <a:t>Click to edit Master text styles</a:t>
            </a:r>
          </a:p>
          <a:p>
            <a:pPr lvl="1"/>
            <a:r>
              <a:rPr lang="sl-SI" altLang="sl-SI" noProof="0"/>
              <a:t>Second level</a:t>
            </a:r>
          </a:p>
          <a:p>
            <a:pPr lvl="2"/>
            <a:r>
              <a:rPr lang="sl-SI" altLang="sl-SI" noProof="0"/>
              <a:t>Third level</a:t>
            </a:r>
          </a:p>
          <a:p>
            <a:pPr lvl="3"/>
            <a:r>
              <a:rPr lang="sl-SI" altLang="sl-SI" noProof="0"/>
              <a:t>Fourth level</a:t>
            </a:r>
          </a:p>
          <a:p>
            <a:pPr lvl="4"/>
            <a:r>
              <a:rPr lang="sl-SI" altLang="sl-SI"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sl-SI" altLang="sl-SI"/>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7EB2820-C914-4A2B-9622-ADA9DAB559F2}" type="slidenum">
              <a:rPr lang="sl-SI" altLang="sl-SI"/>
              <a:pPr>
                <a:defRPr/>
              </a:pPr>
              <a:t>‹#›</a:t>
            </a:fld>
            <a:endParaRPr lang="sl-SI" altLang="sl-SI"/>
          </a:p>
        </p:txBody>
      </p:sp>
    </p:spTree>
    <p:extLst>
      <p:ext uri="{BB962C8B-B14F-4D97-AF65-F5344CB8AC3E}">
        <p14:creationId xmlns:p14="http://schemas.microsoft.com/office/powerpoint/2010/main" val="31531347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a:defRPr/>
            </a:pPr>
            <a:fld id="{C7EB2820-C914-4A2B-9622-ADA9DAB559F2}" type="slidenum">
              <a:rPr lang="sl-SI" altLang="sl-SI" smtClean="0"/>
              <a:pPr>
                <a:defRPr/>
              </a:pPr>
              <a:t>3</a:t>
            </a:fld>
            <a:endParaRPr lang="sl-SI" altLang="sl-SI"/>
          </a:p>
        </p:txBody>
      </p:sp>
    </p:spTree>
    <p:extLst>
      <p:ext uri="{BB962C8B-B14F-4D97-AF65-F5344CB8AC3E}">
        <p14:creationId xmlns:p14="http://schemas.microsoft.com/office/powerpoint/2010/main" val="154243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a:defRPr/>
            </a:pPr>
            <a:fld id="{C7EB2820-C914-4A2B-9622-ADA9DAB559F2}" type="slidenum">
              <a:rPr lang="sl-SI" altLang="sl-SI" smtClean="0"/>
              <a:pPr>
                <a:defRPr/>
              </a:pPr>
              <a:t>5</a:t>
            </a:fld>
            <a:endParaRPr lang="sl-SI" altLang="sl-SI"/>
          </a:p>
        </p:txBody>
      </p:sp>
    </p:spTree>
    <p:extLst>
      <p:ext uri="{BB962C8B-B14F-4D97-AF65-F5344CB8AC3E}">
        <p14:creationId xmlns:p14="http://schemas.microsoft.com/office/powerpoint/2010/main" val="2177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defRPr/>
            </a:pPr>
            <a:fld id="{C7EB2820-C914-4A2B-9622-ADA9DAB559F2}" type="slidenum">
              <a:rPr lang="sl-SI" altLang="sl-SI" smtClean="0"/>
              <a:pPr>
                <a:defRPr/>
              </a:pPr>
              <a:t>6</a:t>
            </a:fld>
            <a:endParaRPr lang="sl-SI" altLang="sl-SI"/>
          </a:p>
        </p:txBody>
      </p:sp>
    </p:spTree>
    <p:extLst>
      <p:ext uri="{BB962C8B-B14F-4D97-AF65-F5344CB8AC3E}">
        <p14:creationId xmlns:p14="http://schemas.microsoft.com/office/powerpoint/2010/main" val="2501480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defRPr/>
            </a:pPr>
            <a:fld id="{C7EB2820-C914-4A2B-9622-ADA9DAB559F2}" type="slidenum">
              <a:rPr lang="sl-SI" altLang="sl-SI" smtClean="0"/>
              <a:pPr>
                <a:defRPr/>
              </a:pPr>
              <a:t>7</a:t>
            </a:fld>
            <a:endParaRPr lang="sl-SI" altLang="sl-SI"/>
          </a:p>
        </p:txBody>
      </p:sp>
    </p:spTree>
    <p:extLst>
      <p:ext uri="{BB962C8B-B14F-4D97-AF65-F5344CB8AC3E}">
        <p14:creationId xmlns:p14="http://schemas.microsoft.com/office/powerpoint/2010/main" val="332882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defRPr/>
            </a:pPr>
            <a:fld id="{C7EB2820-C914-4A2B-9622-ADA9DAB559F2}" type="slidenum">
              <a:rPr lang="sl-SI" altLang="sl-SI" smtClean="0"/>
              <a:pPr>
                <a:defRPr/>
              </a:pPr>
              <a:t>8</a:t>
            </a:fld>
            <a:endParaRPr lang="sl-SI" altLang="sl-SI"/>
          </a:p>
        </p:txBody>
      </p:sp>
    </p:spTree>
    <p:extLst>
      <p:ext uri="{BB962C8B-B14F-4D97-AF65-F5344CB8AC3E}">
        <p14:creationId xmlns:p14="http://schemas.microsoft.com/office/powerpoint/2010/main" val="4057805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defRPr/>
            </a:pPr>
            <a:fld id="{C7EB2820-C914-4A2B-9622-ADA9DAB559F2}" type="slidenum">
              <a:rPr lang="sl-SI" altLang="sl-SI" smtClean="0"/>
              <a:pPr>
                <a:defRPr/>
              </a:pPr>
              <a:t>12</a:t>
            </a:fld>
            <a:endParaRPr lang="sl-SI" altLang="sl-SI"/>
          </a:p>
        </p:txBody>
      </p:sp>
    </p:spTree>
    <p:extLst>
      <p:ext uri="{BB962C8B-B14F-4D97-AF65-F5344CB8AC3E}">
        <p14:creationId xmlns:p14="http://schemas.microsoft.com/office/powerpoint/2010/main" val="367408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defRPr/>
            </a:pPr>
            <a:fld id="{C7EB2820-C914-4A2B-9622-ADA9DAB559F2}" type="slidenum">
              <a:rPr lang="sl-SI" altLang="sl-SI" smtClean="0"/>
              <a:pPr>
                <a:defRPr/>
              </a:pPr>
              <a:t>16</a:t>
            </a:fld>
            <a:endParaRPr lang="sl-SI" altLang="sl-SI"/>
          </a:p>
        </p:txBody>
      </p:sp>
    </p:spTree>
    <p:extLst>
      <p:ext uri="{BB962C8B-B14F-4D97-AF65-F5344CB8AC3E}">
        <p14:creationId xmlns:p14="http://schemas.microsoft.com/office/powerpoint/2010/main" val="3793468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pPr>
              <a:defRPr/>
            </a:pPr>
            <a:fld id="{C7EB2820-C914-4A2B-9622-ADA9DAB559F2}" type="slidenum">
              <a:rPr lang="sl-SI" altLang="sl-SI" smtClean="0"/>
              <a:pPr>
                <a:defRPr/>
              </a:pPr>
              <a:t>37</a:t>
            </a:fld>
            <a:endParaRPr lang="sl-SI" altLang="sl-SI"/>
          </a:p>
        </p:txBody>
      </p:sp>
    </p:spTree>
    <p:extLst>
      <p:ext uri="{BB962C8B-B14F-4D97-AF65-F5344CB8AC3E}">
        <p14:creationId xmlns:p14="http://schemas.microsoft.com/office/powerpoint/2010/main" val="1676919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07504" y="836712"/>
            <a:ext cx="7772400" cy="1470025"/>
          </a:xfrm>
        </p:spPr>
        <p:txBody>
          <a:bodyPr anchor="b"/>
          <a:lstStyle>
            <a:lvl1pPr>
              <a:defRPr>
                <a:solidFill>
                  <a:schemeClr val="bg1"/>
                </a:solidFill>
              </a:defRPr>
            </a:lvl1pPr>
          </a:lstStyle>
          <a:p>
            <a:pPr lvl="0"/>
            <a:r>
              <a:rPr lang="sl-SI" altLang="sl-SI" noProof="0" dirty="0" err="1"/>
              <a:t>Click</a:t>
            </a:r>
            <a:r>
              <a:rPr lang="sl-SI" altLang="sl-SI" noProof="0" dirty="0"/>
              <a:t> to </a:t>
            </a:r>
            <a:r>
              <a:rPr lang="sl-SI" altLang="sl-SI" noProof="0" dirty="0" err="1"/>
              <a:t>edit</a:t>
            </a:r>
            <a:r>
              <a:rPr lang="sl-SI" altLang="sl-SI" noProof="0" dirty="0"/>
              <a:t> </a:t>
            </a:r>
            <a:r>
              <a:rPr lang="sl-SI" altLang="sl-SI" noProof="0" dirty="0" err="1"/>
              <a:t>Master</a:t>
            </a:r>
            <a:r>
              <a:rPr lang="sl-SI" altLang="sl-SI" noProof="0" dirty="0"/>
              <a:t> </a:t>
            </a:r>
            <a:r>
              <a:rPr lang="sl-SI" altLang="sl-SI" noProof="0" dirty="0" err="1"/>
              <a:t>title</a:t>
            </a:r>
            <a:r>
              <a:rPr lang="sl-SI" altLang="sl-SI" noProof="0" dirty="0"/>
              <a:t> </a:t>
            </a:r>
            <a:r>
              <a:rPr lang="sl-SI" altLang="sl-SI" noProof="0" dirty="0" err="1"/>
              <a:t>style</a:t>
            </a:r>
            <a:endParaRPr lang="sl-SI" altLang="sl-SI" noProof="0" dirty="0"/>
          </a:p>
        </p:txBody>
      </p:sp>
      <p:sp>
        <p:nvSpPr>
          <p:cNvPr id="8195" name="Rectangle 3"/>
          <p:cNvSpPr>
            <a:spLocks noGrp="1" noChangeArrowheads="1"/>
          </p:cNvSpPr>
          <p:nvPr>
            <p:ph type="subTitle" idx="1"/>
          </p:nvPr>
        </p:nvSpPr>
        <p:spPr>
          <a:xfrm>
            <a:off x="2627784" y="4581128"/>
            <a:ext cx="6400800" cy="864096"/>
          </a:xfrm>
        </p:spPr>
        <p:txBody>
          <a:bodyPr/>
          <a:lstStyle>
            <a:lvl1pPr marL="0" indent="0" algn="r">
              <a:buFontTx/>
              <a:buNone/>
              <a:defRPr sz="2400" b="1">
                <a:solidFill>
                  <a:schemeClr val="bg1"/>
                </a:solidFill>
              </a:defRPr>
            </a:lvl1pPr>
          </a:lstStyle>
          <a:p>
            <a:pPr lvl="0"/>
            <a:r>
              <a:rPr lang="sl-SI" altLang="sl-SI" noProof="0" dirty="0" err="1"/>
              <a:t>Click</a:t>
            </a:r>
            <a:r>
              <a:rPr lang="sl-SI" altLang="sl-SI" noProof="0" dirty="0"/>
              <a:t> to </a:t>
            </a:r>
            <a:r>
              <a:rPr lang="sl-SI" altLang="sl-SI" noProof="0" dirty="0" err="1"/>
              <a:t>edit</a:t>
            </a:r>
            <a:r>
              <a:rPr lang="sl-SI" altLang="sl-SI" noProof="0" dirty="0"/>
              <a:t> </a:t>
            </a:r>
            <a:r>
              <a:rPr lang="sl-SI" altLang="sl-SI" noProof="0" dirty="0" err="1"/>
              <a:t>Master</a:t>
            </a:r>
            <a:r>
              <a:rPr lang="sl-SI" altLang="sl-SI" noProof="0" dirty="0"/>
              <a:t> </a:t>
            </a:r>
            <a:r>
              <a:rPr lang="sl-SI" altLang="sl-SI" noProof="0" dirty="0" err="1"/>
              <a:t>subtitle</a:t>
            </a:r>
            <a:r>
              <a:rPr lang="sl-SI" altLang="sl-SI" noProof="0" dirty="0"/>
              <a:t> </a:t>
            </a:r>
            <a:r>
              <a:rPr lang="sl-SI" altLang="sl-SI" noProof="0" dirty="0" err="1"/>
              <a:t>style</a:t>
            </a:r>
            <a:endParaRPr lang="sl-SI" altLang="sl-SI" noProof="0" dirty="0"/>
          </a:p>
        </p:txBody>
      </p:sp>
    </p:spTree>
    <p:extLst>
      <p:ext uri="{BB962C8B-B14F-4D97-AF65-F5344CB8AC3E}">
        <p14:creationId xmlns:p14="http://schemas.microsoft.com/office/powerpoint/2010/main" val="317557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205081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459412"/>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459412"/>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53603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58685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a:t>Uredite sloge besedila matrice</a:t>
            </a:r>
          </a:p>
        </p:txBody>
      </p:sp>
    </p:spTree>
    <p:extLst>
      <p:ext uri="{BB962C8B-B14F-4D97-AF65-F5344CB8AC3E}">
        <p14:creationId xmlns:p14="http://schemas.microsoft.com/office/powerpoint/2010/main" val="506302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133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133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14792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67084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Tree>
    <p:extLst>
      <p:ext uri="{BB962C8B-B14F-4D97-AF65-F5344CB8AC3E}">
        <p14:creationId xmlns:p14="http://schemas.microsoft.com/office/powerpoint/2010/main" val="151871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789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Tree>
    <p:extLst>
      <p:ext uri="{BB962C8B-B14F-4D97-AF65-F5344CB8AC3E}">
        <p14:creationId xmlns:p14="http://schemas.microsoft.com/office/powerpoint/2010/main" val="1771472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Tree>
    <p:extLst>
      <p:ext uri="{BB962C8B-B14F-4D97-AF65-F5344CB8AC3E}">
        <p14:creationId xmlns:p14="http://schemas.microsoft.com/office/powerpoint/2010/main" val="2721565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a:t>Click to edit Master title style</a:t>
            </a:r>
          </a:p>
        </p:txBody>
      </p:sp>
      <p:sp>
        <p:nvSpPr>
          <p:cNvPr id="1027" name="Rectangle 3"/>
          <p:cNvSpPr>
            <a:spLocks noGrp="1" noChangeArrowheads="1"/>
          </p:cNvSpPr>
          <p:nvPr>
            <p:ph type="body" idx="1"/>
          </p:nvPr>
        </p:nvSpPr>
        <p:spPr bwMode="auto">
          <a:xfrm>
            <a:off x="457200" y="1600200"/>
            <a:ext cx="82296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a:t>Click to edit Master text styles</a:t>
            </a:r>
          </a:p>
          <a:p>
            <a:pPr lvl="1"/>
            <a:r>
              <a:rPr lang="sl-SI" altLang="sl-SI"/>
              <a:t>Second level</a:t>
            </a:r>
          </a:p>
          <a:p>
            <a:pPr lvl="2"/>
            <a:r>
              <a:rPr lang="sl-SI" altLang="sl-SI"/>
              <a:t>Third level</a:t>
            </a:r>
          </a:p>
          <a:p>
            <a:pPr lvl="3"/>
            <a:r>
              <a:rPr lang="sl-SI" altLang="sl-SI"/>
              <a:t>Fourth level</a:t>
            </a:r>
          </a:p>
          <a:p>
            <a:pPr lvl="4"/>
            <a:r>
              <a:rPr lang="sl-SI" altLang="sl-SI"/>
              <a:t>Fifth level</a:t>
            </a:r>
          </a:p>
        </p:txBody>
      </p:sp>
      <p:pic>
        <p:nvPicPr>
          <p:cNvPr id="1028" name="Slika 2"/>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5881688"/>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skupnost.sio.si/course/view.php?id=9473"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074" name="Naslov 1"/>
          <p:cNvSpPr>
            <a:spLocks noGrp="1"/>
          </p:cNvSpPr>
          <p:nvPr>
            <p:ph type="ctrTitle"/>
          </p:nvPr>
        </p:nvSpPr>
        <p:spPr>
          <a:xfrm>
            <a:off x="17436" y="641240"/>
            <a:ext cx="9432602" cy="1470025"/>
          </a:xfrm>
        </p:spPr>
        <p:txBody>
          <a:bodyPr/>
          <a:lstStyle/>
          <a:p>
            <a:pPr algn="ctr"/>
            <a:r>
              <a:rPr lang="sl-SI" altLang="sl-SI" sz="4000" dirty="0">
                <a:latin typeface="Candara" panose="020E0502030303020204" pitchFamily="34" charset="0"/>
              </a:rPr>
              <a:t>Študijsko srečanje za OSNOVNOŠOLSKE učiteljice in učitelje </a:t>
            </a:r>
            <a:r>
              <a:rPr lang="sl-SI" altLang="sl-SI" sz="4400" dirty="0">
                <a:latin typeface="Candara" panose="020E0502030303020204" pitchFamily="34" charset="0"/>
              </a:rPr>
              <a:t/>
            </a:r>
            <a:br>
              <a:rPr lang="sl-SI" altLang="sl-SI" sz="4400" dirty="0">
                <a:latin typeface="Candara" panose="020E0502030303020204" pitchFamily="34" charset="0"/>
              </a:rPr>
            </a:br>
            <a:r>
              <a:rPr lang="sl-SI" altLang="sl-SI" sz="4400" dirty="0">
                <a:latin typeface="Candara" panose="020E0502030303020204" pitchFamily="34" charset="0"/>
              </a:rPr>
              <a:t>ruščine</a:t>
            </a:r>
          </a:p>
        </p:txBody>
      </p:sp>
      <p:sp>
        <p:nvSpPr>
          <p:cNvPr id="3075" name="Podnaslov 2"/>
          <p:cNvSpPr>
            <a:spLocks noGrp="1"/>
          </p:cNvSpPr>
          <p:nvPr>
            <p:ph type="subTitle" idx="1"/>
          </p:nvPr>
        </p:nvSpPr>
        <p:spPr>
          <a:xfrm>
            <a:off x="-2412776" y="5330558"/>
            <a:ext cx="6400800" cy="863600"/>
          </a:xfrm>
        </p:spPr>
        <p:txBody>
          <a:bodyPr/>
          <a:lstStyle/>
          <a:p>
            <a:r>
              <a:rPr lang="sl-SI" altLang="sl-SI" dirty="0">
                <a:solidFill>
                  <a:schemeClr val="bg2">
                    <a:lumMod val="20000"/>
                    <a:lumOff val="80000"/>
                  </a:schemeClr>
                </a:solidFill>
                <a:latin typeface="Candara" panose="020E0502030303020204" pitchFamily="34" charset="0"/>
              </a:rPr>
              <a:t>Mojca Ekart Dvorščak, ZRSŠ</a:t>
            </a:r>
          </a:p>
          <a:p>
            <a:r>
              <a:rPr lang="sl-SI" altLang="sl-SI" dirty="0">
                <a:solidFill>
                  <a:schemeClr val="bg2">
                    <a:lumMod val="20000"/>
                    <a:lumOff val="80000"/>
                  </a:schemeClr>
                </a:solidFill>
                <a:latin typeface="Candara" panose="020E0502030303020204" pitchFamily="34" charset="0"/>
              </a:rPr>
              <a:t>24. 08. 2021</a:t>
            </a:r>
          </a:p>
        </p:txBody>
      </p:sp>
      <p:pic>
        <p:nvPicPr>
          <p:cNvPr id="1026" name="Picture 2" descr="Art Now and Then: Ivan Bilibin"/>
          <p:cNvPicPr>
            <a:picLocks noChangeAspect="1" noChangeArrowheads="1"/>
          </p:cNvPicPr>
          <p:nvPr/>
        </p:nvPicPr>
        <p:blipFill rotWithShape="1">
          <a:blip r:embed="rId2">
            <a:extLst>
              <a:ext uri="{28A0092B-C50C-407E-A947-70E740481C1C}">
                <a14:useLocalDpi xmlns:a14="http://schemas.microsoft.com/office/drawing/2010/main" val="0"/>
              </a:ext>
            </a:extLst>
          </a:blip>
          <a:srcRect b="33482"/>
          <a:stretch/>
        </p:blipFill>
        <p:spPr bwMode="auto">
          <a:xfrm>
            <a:off x="0" y="2111265"/>
            <a:ext cx="9144000" cy="3189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rotWithShape="1">
          <a:blip r:embed="rId2"/>
          <a:srcRect l="18608" t="17420" r="18716" b="19871"/>
          <a:stretch/>
        </p:blipFill>
        <p:spPr>
          <a:xfrm>
            <a:off x="251520" y="116632"/>
            <a:ext cx="8320926" cy="4680520"/>
          </a:xfrm>
          <a:prstGeom prst="rect">
            <a:avLst/>
          </a:prstGeom>
        </p:spPr>
      </p:pic>
      <p:sp>
        <p:nvSpPr>
          <p:cNvPr id="5" name="PoljeZBesedilom 4"/>
          <p:cNvSpPr txBox="1"/>
          <p:nvPr/>
        </p:nvSpPr>
        <p:spPr>
          <a:xfrm>
            <a:off x="1763688" y="5013176"/>
            <a:ext cx="6984776" cy="584775"/>
          </a:xfrm>
          <a:prstGeom prst="rect">
            <a:avLst/>
          </a:prstGeom>
          <a:noFill/>
        </p:spPr>
        <p:txBody>
          <a:bodyPr wrap="square" rtlCol="0">
            <a:spAutoFit/>
          </a:bodyPr>
          <a:lstStyle/>
          <a:p>
            <a:r>
              <a:rPr lang="sl-SI" sz="1600" b="1" dirty="0"/>
              <a:t>Okrožnica Zavoda RS za šolstvo o izvajanju vzgojno izobraževalnega dela po modelu C1, ZRSŠ, 23. 03. 2021</a:t>
            </a:r>
          </a:p>
        </p:txBody>
      </p:sp>
    </p:spTree>
    <p:extLst>
      <p:ext uri="{BB962C8B-B14F-4D97-AF65-F5344CB8AC3E}">
        <p14:creationId xmlns:p14="http://schemas.microsoft.com/office/powerpoint/2010/main" val="1713618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1412776"/>
            <a:ext cx="8640960" cy="1143000"/>
          </a:xfrm>
        </p:spPr>
        <p:txBody>
          <a:bodyPr/>
          <a:lstStyle/>
          <a:p>
            <a:r>
              <a:rPr lang="sl-SI" dirty="0"/>
              <a:t>Kako ste na vaši šoli </a:t>
            </a:r>
            <a:r>
              <a:rPr lang="sl-SI" dirty="0" smtClean="0"/>
              <a:t/>
            </a:r>
            <a:br>
              <a:rPr lang="sl-SI" dirty="0" smtClean="0"/>
            </a:br>
            <a:r>
              <a:rPr lang="sl-SI" dirty="0" smtClean="0"/>
              <a:t>izvajali pouk izbirnega predmeta ruščine po povratku v šolo po 2. zaprtju šole, to je </a:t>
            </a:r>
            <a:r>
              <a:rPr lang="sl-SI" u="sng" dirty="0" smtClean="0"/>
              <a:t>od aprila 2022 dalje</a:t>
            </a:r>
            <a:r>
              <a:rPr lang="sl-SI" dirty="0" smtClean="0"/>
              <a:t>?</a:t>
            </a:r>
            <a:endParaRPr lang="sl-SI" dirty="0"/>
          </a:p>
        </p:txBody>
      </p:sp>
    </p:spTree>
    <p:extLst>
      <p:ext uri="{BB962C8B-B14F-4D97-AF65-F5344CB8AC3E}">
        <p14:creationId xmlns:p14="http://schemas.microsoft.com/office/powerpoint/2010/main" val="379156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B9BA10A-E827-4C37-9D50-16504CB9B6AF}"/>
              </a:ext>
            </a:extLst>
          </p:cNvPr>
          <p:cNvSpPr>
            <a:spLocks noGrp="1"/>
          </p:cNvSpPr>
          <p:nvPr>
            <p:ph type="title"/>
          </p:nvPr>
        </p:nvSpPr>
        <p:spPr>
          <a:xfrm>
            <a:off x="107504" y="41331"/>
            <a:ext cx="8640960" cy="1143000"/>
          </a:xfrm>
        </p:spPr>
        <p:txBody>
          <a:bodyPr/>
          <a:lstStyle/>
          <a:p>
            <a:r>
              <a:rPr lang="sl-SI" dirty="0">
                <a:solidFill>
                  <a:srgbClr val="FF0000"/>
                </a:solidFill>
              </a:rPr>
              <a:t>Bralna značka </a:t>
            </a:r>
            <a:r>
              <a:rPr lang="ru-RU" i="1" dirty="0">
                <a:solidFill>
                  <a:srgbClr val="FF0000"/>
                </a:solidFill>
              </a:rPr>
              <a:t>Читать – это круто </a:t>
            </a:r>
            <a:r>
              <a:rPr lang="sl-SI" i="1" dirty="0">
                <a:solidFill>
                  <a:srgbClr val="FF0000"/>
                </a:solidFill>
              </a:rPr>
              <a:t>2021</a:t>
            </a:r>
            <a:endParaRPr lang="sl-SI" dirty="0">
              <a:solidFill>
                <a:srgbClr val="FF0000"/>
              </a:solidFill>
            </a:endParaRPr>
          </a:p>
        </p:txBody>
      </p:sp>
      <p:sp>
        <p:nvSpPr>
          <p:cNvPr id="3" name="Označba mesta vsebine 2">
            <a:extLst>
              <a:ext uri="{FF2B5EF4-FFF2-40B4-BE49-F238E27FC236}">
                <a16:creationId xmlns:a16="http://schemas.microsoft.com/office/drawing/2014/main" id="{F5AD46E8-20E6-4456-B131-B2845AB0D234}"/>
              </a:ext>
            </a:extLst>
          </p:cNvPr>
          <p:cNvSpPr>
            <a:spLocks noGrp="1"/>
          </p:cNvSpPr>
          <p:nvPr>
            <p:ph idx="1"/>
          </p:nvPr>
        </p:nvSpPr>
        <p:spPr>
          <a:xfrm>
            <a:off x="457200" y="1600200"/>
            <a:ext cx="4474840" cy="4133850"/>
          </a:xfrm>
        </p:spPr>
        <p:txBody>
          <a:bodyPr/>
          <a:lstStyle/>
          <a:p>
            <a:r>
              <a:rPr lang="sl-SI" dirty="0"/>
              <a:t>Bralno značko je opravilo </a:t>
            </a:r>
            <a:r>
              <a:rPr lang="sl-SI" b="1" dirty="0"/>
              <a:t>45 učencev </a:t>
            </a:r>
            <a:r>
              <a:rPr lang="sl-SI" dirty="0"/>
              <a:t>iz </a:t>
            </a:r>
            <a:r>
              <a:rPr lang="sl-SI" b="1" dirty="0"/>
              <a:t>7</a:t>
            </a:r>
            <a:r>
              <a:rPr lang="sl-SI" dirty="0"/>
              <a:t> šol</a:t>
            </a:r>
            <a:r>
              <a:rPr lang="ru-RU" dirty="0"/>
              <a:t>.</a:t>
            </a:r>
            <a:endParaRPr lang="sl-SI" dirty="0"/>
          </a:p>
          <a:p>
            <a:r>
              <a:rPr lang="sl-SI" dirty="0"/>
              <a:t>Besedila: pesem </a:t>
            </a:r>
            <a:r>
              <a:rPr lang="ru-RU" b="1" dirty="0"/>
              <a:t>Времена года</a:t>
            </a:r>
            <a:r>
              <a:rPr lang="sl-SI" dirty="0"/>
              <a:t>, besedilo iz učbenika </a:t>
            </a:r>
            <a:r>
              <a:rPr lang="ru-RU" b="1" dirty="0"/>
              <a:t>Чаепитие в России</a:t>
            </a:r>
          </a:p>
          <a:p>
            <a:endParaRPr lang="sl-SI" dirty="0"/>
          </a:p>
        </p:txBody>
      </p:sp>
      <p:pic>
        <p:nvPicPr>
          <p:cNvPr id="4" name="Slika 3">
            <a:extLst>
              <a:ext uri="{FF2B5EF4-FFF2-40B4-BE49-F238E27FC236}">
                <a16:creationId xmlns:a16="http://schemas.microsoft.com/office/drawing/2014/main" id="{391A5E5A-ECDF-4B3C-B3CE-AFEC4C26B28F}"/>
              </a:ext>
            </a:extLst>
          </p:cNvPr>
          <p:cNvPicPr>
            <a:picLocks noChangeAspect="1"/>
          </p:cNvPicPr>
          <p:nvPr/>
        </p:nvPicPr>
        <p:blipFill rotWithShape="1">
          <a:blip r:embed="rId3"/>
          <a:srcRect l="35038" t="17801" r="35825" b="8001"/>
          <a:stretch/>
        </p:blipFill>
        <p:spPr>
          <a:xfrm>
            <a:off x="5508104" y="908719"/>
            <a:ext cx="3384376" cy="4847891"/>
          </a:xfrm>
          <a:prstGeom prst="rect">
            <a:avLst/>
          </a:prstGeom>
        </p:spPr>
      </p:pic>
    </p:spTree>
    <p:extLst>
      <p:ext uri="{BB962C8B-B14F-4D97-AF65-F5344CB8AC3E}">
        <p14:creationId xmlns:p14="http://schemas.microsoft.com/office/powerpoint/2010/main" val="1207335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1A9EBB49-E8B3-4CB7-B761-B6AFD31673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6677" y="3102553"/>
            <a:ext cx="6310646" cy="2708367"/>
          </a:xfrm>
          <a:prstGeom prst="rect">
            <a:avLst/>
          </a:prstGeom>
        </p:spPr>
      </p:pic>
      <p:pic>
        <p:nvPicPr>
          <p:cNvPr id="5" name="Označba mesta vsebine 4">
            <a:extLst>
              <a:ext uri="{FF2B5EF4-FFF2-40B4-BE49-F238E27FC236}">
                <a16:creationId xmlns:a16="http://schemas.microsoft.com/office/drawing/2014/main" id="{833DE5D4-85DD-4F5F-AD94-23FBDBA7836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751152" y="558521"/>
            <a:ext cx="2904594" cy="2178446"/>
          </a:xfrm>
          <a:prstGeom prst="rect">
            <a:avLst/>
          </a:prstGeom>
        </p:spPr>
      </p:pic>
      <p:pic>
        <p:nvPicPr>
          <p:cNvPr id="8" name="Slika 7">
            <a:extLst>
              <a:ext uri="{FF2B5EF4-FFF2-40B4-BE49-F238E27FC236}">
                <a16:creationId xmlns:a16="http://schemas.microsoft.com/office/drawing/2014/main" id="{BC8DF2B4-01F4-45CF-9C8F-8CDCAF0C13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0432" y="884097"/>
            <a:ext cx="4415511" cy="2035663"/>
          </a:xfrm>
          <a:prstGeom prst="rect">
            <a:avLst/>
          </a:prstGeom>
        </p:spPr>
      </p:pic>
      <p:sp>
        <p:nvSpPr>
          <p:cNvPr id="11" name="Naslov 1">
            <a:extLst>
              <a:ext uri="{FF2B5EF4-FFF2-40B4-BE49-F238E27FC236}">
                <a16:creationId xmlns:a16="http://schemas.microsoft.com/office/drawing/2014/main" id="{F940FDFD-F64F-4F3D-8A25-772D6A4CEE34}"/>
              </a:ext>
            </a:extLst>
          </p:cNvPr>
          <p:cNvSpPr>
            <a:spLocks noGrp="1"/>
          </p:cNvSpPr>
          <p:nvPr>
            <p:ph type="title"/>
          </p:nvPr>
        </p:nvSpPr>
        <p:spPr>
          <a:xfrm>
            <a:off x="440432" y="-25183"/>
            <a:ext cx="8229600" cy="1143000"/>
          </a:xfrm>
        </p:spPr>
        <p:txBody>
          <a:bodyPr/>
          <a:lstStyle/>
          <a:p>
            <a:r>
              <a:rPr lang="sl-SI" dirty="0">
                <a:solidFill>
                  <a:srgbClr val="FF0000"/>
                </a:solidFill>
              </a:rPr>
              <a:t>OŠ PRULE </a:t>
            </a:r>
          </a:p>
        </p:txBody>
      </p:sp>
    </p:spTree>
    <p:extLst>
      <p:ext uri="{BB962C8B-B14F-4D97-AF65-F5344CB8AC3E}">
        <p14:creationId xmlns:p14="http://schemas.microsoft.com/office/powerpoint/2010/main" val="1620482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slov 1">
            <a:extLst>
              <a:ext uri="{FF2B5EF4-FFF2-40B4-BE49-F238E27FC236}">
                <a16:creationId xmlns:a16="http://schemas.microsoft.com/office/drawing/2014/main" id="{F940FDFD-F64F-4F3D-8A25-772D6A4CEE34}"/>
              </a:ext>
            </a:extLst>
          </p:cNvPr>
          <p:cNvSpPr>
            <a:spLocks noGrp="1"/>
          </p:cNvSpPr>
          <p:nvPr>
            <p:ph type="title"/>
          </p:nvPr>
        </p:nvSpPr>
        <p:spPr>
          <a:xfrm>
            <a:off x="440432" y="-25183"/>
            <a:ext cx="8229600" cy="1143000"/>
          </a:xfrm>
        </p:spPr>
        <p:txBody>
          <a:bodyPr/>
          <a:lstStyle/>
          <a:p>
            <a:r>
              <a:rPr lang="sl-SI" dirty="0">
                <a:solidFill>
                  <a:srgbClr val="FF0000"/>
                </a:solidFill>
              </a:rPr>
              <a:t>OŠ IDRIJA</a:t>
            </a:r>
          </a:p>
        </p:txBody>
      </p:sp>
      <p:pic>
        <p:nvPicPr>
          <p:cNvPr id="9" name="Slika 8">
            <a:extLst>
              <a:ext uri="{FF2B5EF4-FFF2-40B4-BE49-F238E27FC236}">
                <a16:creationId xmlns:a16="http://schemas.microsoft.com/office/drawing/2014/main" id="{9C0505EF-81BF-408A-AE73-AD84303886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0432" y="1150072"/>
            <a:ext cx="8229600" cy="4003895"/>
          </a:xfrm>
          <a:prstGeom prst="rect">
            <a:avLst/>
          </a:prstGeom>
        </p:spPr>
      </p:pic>
    </p:spTree>
    <p:extLst>
      <p:ext uri="{BB962C8B-B14F-4D97-AF65-F5344CB8AC3E}">
        <p14:creationId xmlns:p14="http://schemas.microsoft.com/office/powerpoint/2010/main" val="1531531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slov 1">
            <a:extLst>
              <a:ext uri="{FF2B5EF4-FFF2-40B4-BE49-F238E27FC236}">
                <a16:creationId xmlns:a16="http://schemas.microsoft.com/office/drawing/2014/main" id="{F940FDFD-F64F-4F3D-8A25-772D6A4CEE34}"/>
              </a:ext>
            </a:extLst>
          </p:cNvPr>
          <p:cNvSpPr>
            <a:spLocks noGrp="1"/>
          </p:cNvSpPr>
          <p:nvPr>
            <p:ph type="title"/>
          </p:nvPr>
        </p:nvSpPr>
        <p:spPr>
          <a:xfrm>
            <a:off x="440432" y="-25183"/>
            <a:ext cx="8229600" cy="1143000"/>
          </a:xfrm>
        </p:spPr>
        <p:txBody>
          <a:bodyPr/>
          <a:lstStyle/>
          <a:p>
            <a:r>
              <a:rPr lang="sl-SI" dirty="0">
                <a:solidFill>
                  <a:srgbClr val="FF0000"/>
                </a:solidFill>
              </a:rPr>
              <a:t>OŠ n. h. MAKSA PEČARJA </a:t>
            </a:r>
          </a:p>
        </p:txBody>
      </p:sp>
      <p:pic>
        <p:nvPicPr>
          <p:cNvPr id="6" name="Slika 5">
            <a:extLst>
              <a:ext uri="{FF2B5EF4-FFF2-40B4-BE49-F238E27FC236}">
                <a16:creationId xmlns:a16="http://schemas.microsoft.com/office/drawing/2014/main" id="{C648D1C8-A9B1-42AB-9E38-D3C9B9A9C9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297603" y="-739354"/>
            <a:ext cx="4278547" cy="7992889"/>
          </a:xfrm>
          <a:prstGeom prst="rect">
            <a:avLst/>
          </a:prstGeom>
        </p:spPr>
      </p:pic>
    </p:spTree>
    <p:extLst>
      <p:ext uri="{BB962C8B-B14F-4D97-AF65-F5344CB8AC3E}">
        <p14:creationId xmlns:p14="http://schemas.microsoft.com/office/powerpoint/2010/main" val="3252833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B9BA10A-E827-4C37-9D50-16504CB9B6AF}"/>
              </a:ext>
            </a:extLst>
          </p:cNvPr>
          <p:cNvSpPr>
            <a:spLocks noGrp="1"/>
          </p:cNvSpPr>
          <p:nvPr>
            <p:ph type="title"/>
          </p:nvPr>
        </p:nvSpPr>
        <p:spPr>
          <a:xfrm>
            <a:off x="251520" y="188640"/>
            <a:ext cx="8784976" cy="1143000"/>
          </a:xfrm>
        </p:spPr>
        <p:txBody>
          <a:bodyPr/>
          <a:lstStyle/>
          <a:p>
            <a:r>
              <a:rPr lang="sl-SI" dirty="0">
                <a:solidFill>
                  <a:srgbClr val="FF0000"/>
                </a:solidFill>
              </a:rPr>
              <a:t>Bralna značka </a:t>
            </a:r>
            <a:r>
              <a:rPr lang="ru-RU" i="1" dirty="0">
                <a:solidFill>
                  <a:srgbClr val="FF0000"/>
                </a:solidFill>
              </a:rPr>
              <a:t>Читать – это круто </a:t>
            </a:r>
            <a:r>
              <a:rPr lang="sl-SI" i="1" dirty="0" smtClean="0">
                <a:solidFill>
                  <a:srgbClr val="FF0000"/>
                </a:solidFill>
              </a:rPr>
              <a:t>2022</a:t>
            </a:r>
            <a:endParaRPr lang="sl-SI" dirty="0">
              <a:solidFill>
                <a:srgbClr val="FF0000"/>
              </a:solidFill>
            </a:endParaRPr>
          </a:p>
        </p:txBody>
      </p:sp>
      <p:sp>
        <p:nvSpPr>
          <p:cNvPr id="3" name="Označba mesta vsebine 2">
            <a:extLst>
              <a:ext uri="{FF2B5EF4-FFF2-40B4-BE49-F238E27FC236}">
                <a16:creationId xmlns:a16="http://schemas.microsoft.com/office/drawing/2014/main" id="{F5AD46E8-20E6-4456-B131-B2845AB0D234}"/>
              </a:ext>
            </a:extLst>
          </p:cNvPr>
          <p:cNvSpPr>
            <a:spLocks noGrp="1"/>
          </p:cNvSpPr>
          <p:nvPr>
            <p:ph idx="1"/>
          </p:nvPr>
        </p:nvSpPr>
        <p:spPr/>
        <p:txBody>
          <a:bodyPr/>
          <a:lstStyle/>
          <a:p>
            <a:r>
              <a:rPr lang="sl-SI" dirty="0"/>
              <a:t>Predlogi????</a:t>
            </a:r>
          </a:p>
          <a:p>
            <a:pPr marL="0" indent="0">
              <a:buNone/>
            </a:pPr>
            <a:endParaRPr lang="sl-SI" sz="2400" dirty="0" smtClean="0"/>
          </a:p>
          <a:p>
            <a:pPr marL="0" indent="0">
              <a:buNone/>
            </a:pPr>
            <a:r>
              <a:rPr lang="sl-SI" sz="2400" dirty="0" smtClean="0"/>
              <a:t>Besedila </a:t>
            </a:r>
            <a:r>
              <a:rPr lang="az-Cyrl-AZ" sz="2400" b="1" dirty="0" smtClean="0"/>
              <a:t>Русский</a:t>
            </a:r>
            <a:r>
              <a:rPr lang="sl-SI" sz="2400" b="1" dirty="0" smtClean="0"/>
              <a:t> </a:t>
            </a:r>
            <a:r>
              <a:rPr lang="az-Cyrl-AZ" sz="2400" b="1" dirty="0" smtClean="0"/>
              <a:t>класс</a:t>
            </a:r>
            <a:endParaRPr lang="sl-SI" sz="2400" b="1" dirty="0" smtClean="0"/>
          </a:p>
          <a:p>
            <a:pPr marL="0" indent="0">
              <a:buNone/>
            </a:pPr>
            <a:r>
              <a:rPr lang="ru-RU" sz="2400" b="1" dirty="0" smtClean="0"/>
              <a:t>Юрий </a:t>
            </a:r>
            <a:r>
              <a:rPr lang="ru-RU" sz="2400" b="1" dirty="0"/>
              <a:t>Алексеевич Гагагрин – космонавт номер один</a:t>
            </a:r>
          </a:p>
          <a:p>
            <a:pPr marL="0" indent="0">
              <a:buNone/>
            </a:pPr>
            <a:r>
              <a:rPr lang="sl-SI" sz="2400" dirty="0" smtClean="0"/>
              <a:t>(Marjeta Šifrer) </a:t>
            </a:r>
          </a:p>
          <a:p>
            <a:pPr marL="0" indent="0">
              <a:buNone/>
            </a:pPr>
            <a:r>
              <a:rPr lang="ru-RU" sz="2400" dirty="0" smtClean="0"/>
              <a:t>Русские </a:t>
            </a:r>
            <a:r>
              <a:rPr lang="ru-RU" sz="2400" dirty="0"/>
              <a:t>сувениры</a:t>
            </a:r>
          </a:p>
          <a:p>
            <a:pPr marL="0" indent="0">
              <a:buNone/>
            </a:pPr>
            <a:r>
              <a:rPr lang="ru-RU" sz="2400" dirty="0"/>
              <a:t>Русская баня</a:t>
            </a:r>
          </a:p>
          <a:p>
            <a:pPr marL="0" indent="0">
              <a:buNone/>
            </a:pPr>
            <a:r>
              <a:rPr lang="ru-RU" sz="2400" dirty="0"/>
              <a:t>Балет - Гордость России</a:t>
            </a:r>
          </a:p>
          <a:p>
            <a:pPr marL="0" indent="0">
              <a:buNone/>
            </a:pPr>
            <a:endParaRPr lang="sl-SI" dirty="0"/>
          </a:p>
          <a:p>
            <a:endParaRPr lang="sl-SI" dirty="0"/>
          </a:p>
        </p:txBody>
      </p:sp>
    </p:spTree>
    <p:extLst>
      <p:ext uri="{BB962C8B-B14F-4D97-AF65-F5344CB8AC3E}">
        <p14:creationId xmlns:p14="http://schemas.microsoft.com/office/powerpoint/2010/main" val="3186140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B9BA10A-E827-4C37-9D50-16504CB9B6AF}"/>
              </a:ext>
            </a:extLst>
          </p:cNvPr>
          <p:cNvSpPr>
            <a:spLocks noGrp="1"/>
          </p:cNvSpPr>
          <p:nvPr>
            <p:ph type="title"/>
          </p:nvPr>
        </p:nvSpPr>
        <p:spPr>
          <a:xfrm>
            <a:off x="457200" y="-6638"/>
            <a:ext cx="8229600" cy="1143000"/>
          </a:xfrm>
        </p:spPr>
        <p:txBody>
          <a:bodyPr/>
          <a:lstStyle/>
          <a:p>
            <a:r>
              <a:rPr lang="sl-SI" dirty="0">
                <a:solidFill>
                  <a:srgbClr val="FF0000"/>
                </a:solidFill>
              </a:rPr>
              <a:t>Puškinov dan </a:t>
            </a:r>
            <a:r>
              <a:rPr lang="sl-SI" i="1" dirty="0">
                <a:solidFill>
                  <a:srgbClr val="FF0000"/>
                </a:solidFill>
              </a:rPr>
              <a:t>202</a:t>
            </a:r>
            <a:r>
              <a:rPr lang="ru-RU" i="1" dirty="0">
                <a:solidFill>
                  <a:srgbClr val="FF0000"/>
                </a:solidFill>
              </a:rPr>
              <a:t>1</a:t>
            </a:r>
            <a:endParaRPr lang="sl-SI" dirty="0">
              <a:solidFill>
                <a:srgbClr val="FF0000"/>
              </a:solidFill>
            </a:endParaRPr>
          </a:p>
        </p:txBody>
      </p:sp>
      <p:pic>
        <p:nvPicPr>
          <p:cNvPr id="7" name="Slika 6">
            <a:extLst>
              <a:ext uri="{FF2B5EF4-FFF2-40B4-BE49-F238E27FC236}">
                <a16:creationId xmlns:a16="http://schemas.microsoft.com/office/drawing/2014/main" id="{5479FAE3-8BBC-408B-85B2-9C9874CBA620}"/>
              </a:ext>
            </a:extLst>
          </p:cNvPr>
          <p:cNvPicPr>
            <a:picLocks noChangeAspect="1"/>
          </p:cNvPicPr>
          <p:nvPr/>
        </p:nvPicPr>
        <p:blipFill rotWithShape="1">
          <a:blip r:embed="rId2"/>
          <a:srcRect l="22439" t="16401" r="22437" b="10801"/>
          <a:stretch/>
        </p:blipFill>
        <p:spPr>
          <a:xfrm>
            <a:off x="1259632" y="1062506"/>
            <a:ext cx="5512076" cy="4094685"/>
          </a:xfrm>
          <a:prstGeom prst="rect">
            <a:avLst/>
          </a:prstGeom>
        </p:spPr>
      </p:pic>
    </p:spTree>
    <p:extLst>
      <p:ext uri="{BB962C8B-B14F-4D97-AF65-F5344CB8AC3E}">
        <p14:creationId xmlns:p14="http://schemas.microsoft.com/office/powerpoint/2010/main" val="1251257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a:extLst>
              <a:ext uri="{FF2B5EF4-FFF2-40B4-BE49-F238E27FC236}">
                <a16:creationId xmlns:a16="http://schemas.microsoft.com/office/drawing/2014/main" id="{70DD58BA-2437-4E09-9A48-BA6791ED3AC7}"/>
              </a:ext>
            </a:extLst>
          </p:cNvPr>
          <p:cNvSpPr/>
          <p:nvPr/>
        </p:nvSpPr>
        <p:spPr>
          <a:xfrm>
            <a:off x="714400" y="1132598"/>
            <a:ext cx="7715200" cy="4728217"/>
          </a:xfrm>
          <a:prstGeom prst="rect">
            <a:avLst/>
          </a:prstGeom>
        </p:spPr>
        <p:txBody>
          <a:bodyPr wrap="square">
            <a:spAutoFit/>
          </a:bodyPr>
          <a:lstStyle/>
          <a:p>
            <a:pPr lvl="0">
              <a:lnSpc>
                <a:spcPct val="115000"/>
              </a:lnSpc>
              <a:spcAft>
                <a:spcPts val="0"/>
              </a:spcAft>
            </a:pPr>
            <a:r>
              <a:rPr lang="sl-SI" sz="2400" dirty="0">
                <a:latin typeface="+mj-lt"/>
                <a:ea typeface="Calibri" panose="020F0502020204030204" pitchFamily="34" charset="0"/>
                <a:cs typeface="Calibri" panose="020F0502020204030204" pitchFamily="34" charset="0"/>
              </a:rPr>
              <a:t>OŠ Idrija in OŠ n. h. Maksa Pečarja</a:t>
            </a:r>
          </a:p>
          <a:p>
            <a:pPr marL="342900" lvl="0" indent="-342900">
              <a:lnSpc>
                <a:spcPct val="115000"/>
              </a:lnSpc>
              <a:spcAft>
                <a:spcPts val="0"/>
              </a:spcAft>
              <a:buFont typeface="Symbol" panose="05050102010706020507" pitchFamily="18" charset="2"/>
              <a:buChar char=""/>
            </a:pPr>
            <a:endParaRPr lang="sl-SI" sz="2400" dirty="0">
              <a:latin typeface="+mj-lt"/>
              <a:ea typeface="Calibri" panose="020F0502020204030204" pitchFamily="34" charset="0"/>
              <a:cs typeface="Calibri" panose="020F0502020204030204" pitchFamily="34" charset="0"/>
            </a:endParaRPr>
          </a:p>
          <a:p>
            <a:pPr marL="342900" lvl="0" indent="-342900">
              <a:lnSpc>
                <a:spcPct val="115000"/>
              </a:lnSpc>
              <a:spcAft>
                <a:spcPts val="0"/>
              </a:spcAft>
              <a:buFont typeface="Symbol" panose="05050102010706020507" pitchFamily="18" charset="2"/>
              <a:buChar char=""/>
            </a:pPr>
            <a:r>
              <a:rPr lang="sl-SI" sz="2400" dirty="0">
                <a:latin typeface="+mj-lt"/>
                <a:ea typeface="Calibri" panose="020F0502020204030204" pitchFamily="34" charset="0"/>
                <a:cs typeface="Calibri" panose="020F0502020204030204" pitchFamily="34" charset="0"/>
              </a:rPr>
              <a:t>Ob 11:20 obisk ruske trgovine 1000 slaščic</a:t>
            </a:r>
            <a:endParaRPr lang="sl-SI" sz="24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sl-SI" sz="2400" dirty="0">
                <a:latin typeface="+mj-lt"/>
                <a:ea typeface="Calibri" panose="020F0502020204030204" pitchFamily="34" charset="0"/>
                <a:cs typeface="Calibri" panose="020F0502020204030204" pitchFamily="34" charset="0"/>
              </a:rPr>
              <a:t>Ob 12:15 prihod v Ruski center znanosti in kulture  </a:t>
            </a:r>
            <a:endParaRPr lang="sl-SI" sz="24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sl-SI" sz="2400" dirty="0">
                <a:latin typeface="+mj-lt"/>
                <a:ea typeface="Calibri" panose="020F0502020204030204" pitchFamily="34" charset="0"/>
                <a:cs typeface="Calibri" panose="020F0502020204030204" pitchFamily="34" charset="0"/>
              </a:rPr>
              <a:t>Od 12:15 – 12:45 ogled Ruskega centra </a:t>
            </a:r>
            <a:endParaRPr lang="sl-SI" sz="24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sl-SI" sz="2400" dirty="0">
                <a:latin typeface="+mj-lt"/>
                <a:ea typeface="Calibri" panose="020F0502020204030204" pitchFamily="34" charset="0"/>
                <a:cs typeface="Calibri" panose="020F0502020204030204" pitchFamily="34" charset="0"/>
              </a:rPr>
              <a:t>Od 12:45 – 13:15 sprehod do Puškinovega spomenika </a:t>
            </a:r>
            <a:endParaRPr lang="sl-SI" sz="24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sl-SI" sz="2400" dirty="0">
                <a:latin typeface="+mj-lt"/>
                <a:ea typeface="Calibri" panose="020F0502020204030204" pitchFamily="34" charset="0"/>
                <a:cs typeface="Calibri" panose="020F0502020204030204" pitchFamily="34" charset="0"/>
              </a:rPr>
              <a:t>Od 13:30 – 14:00 polaganje venca k spomeniku in recitiranje </a:t>
            </a:r>
            <a:r>
              <a:rPr lang="ru-RU" sz="2400" b="1" dirty="0">
                <a:latin typeface="+mj-lt"/>
                <a:ea typeface="Calibri" panose="020F0502020204030204" pitchFamily="34" charset="0"/>
                <a:cs typeface="Calibri" panose="020F0502020204030204" pitchFamily="34" charset="0"/>
              </a:rPr>
              <a:t>У лукоморья дуб зелёный </a:t>
            </a:r>
            <a:r>
              <a:rPr lang="sl-SI" sz="2400" dirty="0">
                <a:latin typeface="+mj-lt"/>
                <a:ea typeface="Calibri" panose="020F0502020204030204" pitchFamily="34" charset="0"/>
                <a:cs typeface="Calibri" panose="020F0502020204030204" pitchFamily="34" charset="0"/>
              </a:rPr>
              <a:t>in petje Katjuše</a:t>
            </a:r>
            <a:endParaRPr lang="sl-SI" sz="24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sl-SI" sz="2400" dirty="0">
                <a:latin typeface="+mj-lt"/>
                <a:ea typeface="Calibri" panose="020F0502020204030204" pitchFamily="34" charset="0"/>
                <a:cs typeface="Calibri" panose="020F0502020204030204" pitchFamily="34" charset="0"/>
              </a:rPr>
              <a:t>Ob 14:00 odhod proti domu</a:t>
            </a:r>
            <a:endParaRPr lang="sl-SI" sz="2400" dirty="0">
              <a:effectLst/>
              <a:latin typeface="+mj-lt"/>
              <a:ea typeface="Calibri" panose="020F0502020204030204" pitchFamily="34" charset="0"/>
              <a:cs typeface="Times New Roman" panose="02020603050405020304" pitchFamily="18" charset="0"/>
            </a:endParaRPr>
          </a:p>
        </p:txBody>
      </p:sp>
      <p:sp>
        <p:nvSpPr>
          <p:cNvPr id="5" name="Naslov 1">
            <a:extLst>
              <a:ext uri="{FF2B5EF4-FFF2-40B4-BE49-F238E27FC236}">
                <a16:creationId xmlns:a16="http://schemas.microsoft.com/office/drawing/2014/main" id="{E518651D-AF82-41BD-8E9E-1437D6B4B182}"/>
              </a:ext>
            </a:extLst>
          </p:cNvPr>
          <p:cNvSpPr>
            <a:spLocks noGrp="1"/>
          </p:cNvSpPr>
          <p:nvPr>
            <p:ph type="title"/>
          </p:nvPr>
        </p:nvSpPr>
        <p:spPr>
          <a:xfrm>
            <a:off x="457200" y="-6638"/>
            <a:ext cx="8229600" cy="1143000"/>
          </a:xfrm>
        </p:spPr>
        <p:txBody>
          <a:bodyPr/>
          <a:lstStyle/>
          <a:p>
            <a:r>
              <a:rPr lang="sl-SI" dirty="0">
                <a:solidFill>
                  <a:srgbClr val="FF0000"/>
                </a:solidFill>
              </a:rPr>
              <a:t>Puškinov dan </a:t>
            </a:r>
            <a:r>
              <a:rPr lang="sl-SI" i="1" dirty="0">
                <a:solidFill>
                  <a:srgbClr val="FF0000"/>
                </a:solidFill>
              </a:rPr>
              <a:t>202</a:t>
            </a:r>
            <a:r>
              <a:rPr lang="ru-RU" i="1" dirty="0">
                <a:solidFill>
                  <a:srgbClr val="FF0000"/>
                </a:solidFill>
              </a:rPr>
              <a:t>1</a:t>
            </a:r>
            <a:r>
              <a:rPr lang="sl-SI" i="1" dirty="0">
                <a:solidFill>
                  <a:srgbClr val="FF0000"/>
                </a:solidFill>
              </a:rPr>
              <a:t>  - program</a:t>
            </a:r>
            <a:endParaRPr lang="sl-SI" dirty="0">
              <a:solidFill>
                <a:srgbClr val="FF0000"/>
              </a:solidFill>
            </a:endParaRPr>
          </a:p>
        </p:txBody>
      </p:sp>
    </p:spTree>
    <p:extLst>
      <p:ext uri="{BB962C8B-B14F-4D97-AF65-F5344CB8AC3E}">
        <p14:creationId xmlns:p14="http://schemas.microsoft.com/office/powerpoint/2010/main" val="3699607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B9BA10A-E827-4C37-9D50-16504CB9B6AF}"/>
              </a:ext>
            </a:extLst>
          </p:cNvPr>
          <p:cNvSpPr>
            <a:spLocks noGrp="1"/>
          </p:cNvSpPr>
          <p:nvPr>
            <p:ph type="title"/>
          </p:nvPr>
        </p:nvSpPr>
        <p:spPr/>
        <p:txBody>
          <a:bodyPr/>
          <a:lstStyle/>
          <a:p>
            <a:r>
              <a:rPr lang="sl-SI" dirty="0">
                <a:solidFill>
                  <a:srgbClr val="FF0000"/>
                </a:solidFill>
              </a:rPr>
              <a:t>Puškinov dan </a:t>
            </a:r>
            <a:r>
              <a:rPr lang="sl-SI" i="1" dirty="0">
                <a:solidFill>
                  <a:srgbClr val="FF0000"/>
                </a:solidFill>
              </a:rPr>
              <a:t>2022</a:t>
            </a:r>
            <a:endParaRPr lang="sl-SI" dirty="0">
              <a:solidFill>
                <a:srgbClr val="FF0000"/>
              </a:solidFill>
            </a:endParaRPr>
          </a:p>
        </p:txBody>
      </p:sp>
      <p:sp>
        <p:nvSpPr>
          <p:cNvPr id="3" name="Označba mesta vsebine 2">
            <a:extLst>
              <a:ext uri="{FF2B5EF4-FFF2-40B4-BE49-F238E27FC236}">
                <a16:creationId xmlns:a16="http://schemas.microsoft.com/office/drawing/2014/main" id="{F5AD46E8-20E6-4456-B131-B2845AB0D234}"/>
              </a:ext>
            </a:extLst>
          </p:cNvPr>
          <p:cNvSpPr>
            <a:spLocks noGrp="1"/>
          </p:cNvSpPr>
          <p:nvPr>
            <p:ph idx="1"/>
          </p:nvPr>
        </p:nvSpPr>
        <p:spPr>
          <a:xfrm>
            <a:off x="457200" y="1600200"/>
            <a:ext cx="8579296" cy="4133850"/>
          </a:xfrm>
        </p:spPr>
        <p:txBody>
          <a:bodyPr/>
          <a:lstStyle/>
          <a:p>
            <a:r>
              <a:rPr lang="sl-SI" dirty="0"/>
              <a:t>3. junij (petek) – </a:t>
            </a:r>
            <a:r>
              <a:rPr lang="sl-SI" b="1" dirty="0"/>
              <a:t>6. junija (ponedeljek)</a:t>
            </a:r>
            <a:r>
              <a:rPr lang="sl-SI" dirty="0"/>
              <a:t> ???</a:t>
            </a:r>
          </a:p>
          <a:p>
            <a:r>
              <a:rPr lang="sl-SI" dirty="0"/>
              <a:t>Predlogi za recitacijo  Puškinove pravljice???</a:t>
            </a:r>
          </a:p>
          <a:p>
            <a:endParaRPr lang="sl-SI" dirty="0"/>
          </a:p>
          <a:p>
            <a:endParaRPr lang="sl-SI" dirty="0"/>
          </a:p>
          <a:p>
            <a:pPr marL="0" indent="0">
              <a:buNone/>
            </a:pPr>
            <a:endParaRPr lang="sl-SI" dirty="0"/>
          </a:p>
          <a:p>
            <a:endParaRPr lang="sl-SI" dirty="0"/>
          </a:p>
          <a:p>
            <a:endParaRPr lang="sl-SI" dirty="0"/>
          </a:p>
        </p:txBody>
      </p:sp>
    </p:spTree>
    <p:extLst>
      <p:ext uri="{BB962C8B-B14F-4D97-AF65-F5344CB8AC3E}">
        <p14:creationId xmlns:p14="http://schemas.microsoft.com/office/powerpoint/2010/main" val="2718233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60721" y="548680"/>
            <a:ext cx="8579296" cy="1143000"/>
          </a:xfrm>
        </p:spPr>
        <p:txBody>
          <a:bodyPr/>
          <a:lstStyle/>
          <a:p>
            <a:pPr algn="ctr"/>
            <a:r>
              <a:rPr lang="sl-SI" sz="2800" dirty="0">
                <a:solidFill>
                  <a:srgbClr val="7030A0"/>
                </a:solidFill>
              </a:rPr>
              <a:t>Študijsko srečanje OŠ učiteljev ruščine 2021</a:t>
            </a:r>
            <a:r>
              <a:rPr lang="sl-SI" sz="2800" dirty="0"/>
              <a:t/>
            </a:r>
            <a:br>
              <a:rPr lang="sl-SI" sz="2800" dirty="0"/>
            </a:br>
            <a:r>
              <a:rPr lang="sl-SI" sz="2800" dirty="0"/>
              <a:t/>
            </a:r>
            <a:br>
              <a:rPr lang="sl-SI" sz="2800" dirty="0"/>
            </a:br>
            <a:endParaRPr lang="sl-SI" sz="2800" dirty="0"/>
          </a:p>
        </p:txBody>
      </p:sp>
      <p:sp>
        <p:nvSpPr>
          <p:cNvPr id="5" name="Označba mesta vsebine 2"/>
          <p:cNvSpPr>
            <a:spLocks noGrp="1"/>
          </p:cNvSpPr>
          <p:nvPr>
            <p:ph idx="1"/>
          </p:nvPr>
        </p:nvSpPr>
        <p:spPr>
          <a:xfrm>
            <a:off x="540505" y="1340768"/>
            <a:ext cx="8424936" cy="4536504"/>
          </a:xfrm>
        </p:spPr>
        <p:txBody>
          <a:bodyPr/>
          <a:lstStyle/>
          <a:p>
            <a:pPr marL="0" indent="0">
              <a:buNone/>
            </a:pPr>
            <a:r>
              <a:rPr lang="sl-SI" sz="2400" b="1" dirty="0"/>
              <a:t>1. del (4 uri) </a:t>
            </a:r>
          </a:p>
          <a:p>
            <a:pPr marL="0" indent="0">
              <a:buNone/>
            </a:pPr>
            <a:r>
              <a:rPr lang="sl-SI" sz="2400" dirty="0"/>
              <a:t>V živo 24.8.2021</a:t>
            </a:r>
            <a:endParaRPr lang="sl-SI" sz="2400" b="1" dirty="0"/>
          </a:p>
          <a:p>
            <a:pPr marL="0" indent="0">
              <a:buNone/>
            </a:pPr>
            <a:r>
              <a:rPr lang="sl-SI" sz="2400" b="1" dirty="0"/>
              <a:t>2. del (2 ure) – </a:t>
            </a:r>
          </a:p>
          <a:p>
            <a:pPr marL="0" indent="0">
              <a:buNone/>
            </a:pPr>
            <a:r>
              <a:rPr lang="sl-SI" sz="2400" dirty="0"/>
              <a:t>V spletni učilnici Ogled posnetka – navodila za letno pripravo</a:t>
            </a:r>
          </a:p>
          <a:p>
            <a:pPr marL="0" indent="0">
              <a:buNone/>
            </a:pPr>
            <a:r>
              <a:rPr lang="sl-SI" sz="2400" b="1" dirty="0"/>
              <a:t>3. del (2 uri) </a:t>
            </a:r>
          </a:p>
          <a:p>
            <a:pPr marL="0" indent="0">
              <a:buNone/>
            </a:pPr>
            <a:r>
              <a:rPr lang="sl-SI" sz="2400" dirty="0"/>
              <a:t>V četrtek (23.9.2021) na daljavo </a:t>
            </a:r>
          </a:p>
          <a:p>
            <a:pPr marL="0" indent="0">
              <a:buNone/>
            </a:pPr>
            <a:r>
              <a:rPr lang="sl-SI" sz="2400" dirty="0"/>
              <a:t>Primeri dobre prakse</a:t>
            </a:r>
          </a:p>
          <a:p>
            <a:pPr marL="0" indent="0">
              <a:buNone/>
            </a:pPr>
            <a:endParaRPr lang="sl-SI" sz="2400" dirty="0"/>
          </a:p>
          <a:p>
            <a:pPr marL="0" indent="0">
              <a:buNone/>
            </a:pPr>
            <a:r>
              <a:rPr lang="sl-SI" sz="2400" dirty="0">
                <a:solidFill>
                  <a:srgbClr val="FF0000"/>
                </a:solidFill>
              </a:rPr>
              <a:t>Pogoj za potrditev potrdila je udeležba na vseh treh delih!!!!</a:t>
            </a:r>
          </a:p>
          <a:p>
            <a:pPr marL="0" indent="0">
              <a:buNone/>
            </a:pPr>
            <a:endParaRPr lang="sl-SI" sz="2400" dirty="0"/>
          </a:p>
        </p:txBody>
      </p:sp>
    </p:spTree>
    <p:extLst>
      <p:ext uri="{BB962C8B-B14F-4D97-AF65-F5344CB8AC3E}">
        <p14:creationId xmlns:p14="http://schemas.microsoft.com/office/powerpoint/2010/main" val="780130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D9A43C-EA14-46BA-AF32-04D48D7C206D}"/>
              </a:ext>
            </a:extLst>
          </p:cNvPr>
          <p:cNvSpPr>
            <a:spLocks noGrp="1"/>
          </p:cNvSpPr>
          <p:nvPr>
            <p:ph type="title"/>
          </p:nvPr>
        </p:nvSpPr>
        <p:spPr>
          <a:xfrm>
            <a:off x="457200" y="-39756"/>
            <a:ext cx="8229600" cy="1143000"/>
          </a:xfrm>
        </p:spPr>
        <p:txBody>
          <a:bodyPr/>
          <a:lstStyle/>
          <a:p>
            <a:r>
              <a:rPr lang="sl-SI" dirty="0">
                <a:solidFill>
                  <a:srgbClr val="FF0000"/>
                </a:solidFill>
              </a:rPr>
              <a:t>200. obletnica rojstva Dostojevskega</a:t>
            </a:r>
          </a:p>
        </p:txBody>
      </p:sp>
      <p:sp>
        <p:nvSpPr>
          <p:cNvPr id="3" name="Označba mesta vsebine 2">
            <a:extLst>
              <a:ext uri="{FF2B5EF4-FFF2-40B4-BE49-F238E27FC236}">
                <a16:creationId xmlns:a16="http://schemas.microsoft.com/office/drawing/2014/main" id="{0A9C5763-CE07-4C68-9F19-A4CA16E0C196}"/>
              </a:ext>
            </a:extLst>
          </p:cNvPr>
          <p:cNvSpPr>
            <a:spLocks noGrp="1"/>
          </p:cNvSpPr>
          <p:nvPr>
            <p:ph idx="1"/>
          </p:nvPr>
        </p:nvSpPr>
        <p:spPr>
          <a:xfrm>
            <a:off x="323528" y="1103244"/>
            <a:ext cx="8229600" cy="4133850"/>
          </a:xfrm>
        </p:spPr>
        <p:txBody>
          <a:bodyPr/>
          <a:lstStyle/>
          <a:p>
            <a:r>
              <a:rPr lang="sl-SI" sz="2200" b="1" dirty="0"/>
              <a:t>Dostojevski v Cankarjevem domu</a:t>
            </a:r>
          </a:p>
          <a:p>
            <a:r>
              <a:rPr lang="sl-SI" sz="2200" dirty="0"/>
              <a:t>Dvestoti obletnici rojstva Dostojevskega se bodo v </a:t>
            </a:r>
            <a:r>
              <a:rPr lang="sl-SI" sz="2200" b="1" i="1" dirty="0"/>
              <a:t>Cankarjevem domu</a:t>
            </a:r>
            <a:r>
              <a:rPr lang="sl-SI" sz="2200" dirty="0"/>
              <a:t> poklonili jeseni. V sklopu humanističnega programa bodo gostili že omenjeno rusko strokovnjakinjo Ljudmilo </a:t>
            </a:r>
            <a:r>
              <a:rPr lang="sl-SI" sz="2200" dirty="0" err="1"/>
              <a:t>Saraskino</a:t>
            </a:r>
            <a:r>
              <a:rPr lang="sl-SI" sz="2200" dirty="0"/>
              <a:t>, ob izidu knjige </a:t>
            </a:r>
            <a:r>
              <a:rPr lang="sl-SI" sz="2200" b="1" i="1" dirty="0"/>
              <a:t>Peterburški letopis, Bele noči</a:t>
            </a:r>
            <a:r>
              <a:rPr lang="sl-SI" sz="2200" dirty="0"/>
              <a:t>, ki med drugim vsebuje avtorjeve misli o nacionalni ideji in ruski samobitnosti, pa prihaja v Ljubljano ruska filozofinja in filologinja Tatjana </a:t>
            </a:r>
            <a:r>
              <a:rPr lang="sl-SI" sz="2200" dirty="0" err="1"/>
              <a:t>Kasatkina</a:t>
            </a:r>
            <a:r>
              <a:rPr lang="sl-SI" sz="2200" dirty="0"/>
              <a:t>. Med drugim napovedujejo gostovanje HNK Zagreb s predstavo </a:t>
            </a:r>
            <a:r>
              <a:rPr lang="sl-SI" sz="2200" b="1" i="1" dirty="0"/>
              <a:t>Idiot</a:t>
            </a:r>
            <a:r>
              <a:rPr lang="sl-SI" sz="2200" dirty="0"/>
              <a:t> v režiji Vasilija </a:t>
            </a:r>
            <a:r>
              <a:rPr lang="sl-SI" sz="2200" dirty="0" err="1"/>
              <a:t>Senjina</a:t>
            </a:r>
            <a:r>
              <a:rPr lang="sl-SI" sz="2200" dirty="0"/>
              <a:t>, pester pa bo tudi z Dostojevskim povezan filmski program, ki obeta </a:t>
            </a:r>
            <a:r>
              <a:rPr lang="sl-SI" sz="2200" b="1" i="1" dirty="0"/>
              <a:t>Idiota</a:t>
            </a:r>
            <a:r>
              <a:rPr lang="sl-SI" sz="2200" dirty="0"/>
              <a:t> (1951) </a:t>
            </a:r>
            <a:r>
              <a:rPr lang="sl-SI" sz="2200" dirty="0" err="1"/>
              <a:t>Kurosawe</a:t>
            </a:r>
            <a:r>
              <a:rPr lang="sl-SI" sz="2200" dirty="0"/>
              <a:t>, </a:t>
            </a:r>
            <a:r>
              <a:rPr lang="sl-SI" sz="2200" b="1" i="1" dirty="0"/>
              <a:t>Partnerja</a:t>
            </a:r>
            <a:r>
              <a:rPr lang="sl-SI" sz="2200" dirty="0"/>
              <a:t> (1968) </a:t>
            </a:r>
            <a:r>
              <a:rPr lang="sl-SI" sz="2200" dirty="0" err="1"/>
              <a:t>Bertoluccija</a:t>
            </a:r>
            <a:r>
              <a:rPr lang="sl-SI" sz="2200" dirty="0"/>
              <a:t>, </a:t>
            </a:r>
            <a:r>
              <a:rPr lang="sl-SI" sz="2200" b="1" i="1" dirty="0"/>
              <a:t>Zločin in kazen</a:t>
            </a:r>
            <a:r>
              <a:rPr lang="sl-SI" sz="2200" dirty="0"/>
              <a:t> (1983) </a:t>
            </a:r>
            <a:r>
              <a:rPr lang="sl-SI" sz="2200" dirty="0" err="1"/>
              <a:t>Kaurismäkija</a:t>
            </a:r>
            <a:r>
              <a:rPr lang="sl-SI" sz="2200" dirty="0"/>
              <a:t> in </a:t>
            </a:r>
            <a:r>
              <a:rPr lang="sl-SI" sz="2200" b="1" i="1" dirty="0"/>
              <a:t>Krotko dekle</a:t>
            </a:r>
            <a:r>
              <a:rPr lang="sl-SI" sz="2200" dirty="0"/>
              <a:t> (2017) </a:t>
            </a:r>
            <a:r>
              <a:rPr lang="sl-SI" sz="2200" dirty="0" err="1"/>
              <a:t>Loznice</a:t>
            </a:r>
            <a:r>
              <a:rPr lang="sl-SI" sz="2200" dirty="0"/>
              <a:t>.</a:t>
            </a:r>
          </a:p>
          <a:p>
            <a:endParaRPr lang="sl-SI" dirty="0"/>
          </a:p>
        </p:txBody>
      </p:sp>
    </p:spTree>
    <p:extLst>
      <p:ext uri="{BB962C8B-B14F-4D97-AF65-F5344CB8AC3E}">
        <p14:creationId xmlns:p14="http://schemas.microsoft.com/office/powerpoint/2010/main" val="1933520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700808"/>
            <a:ext cx="8229600" cy="1143000"/>
          </a:xfrm>
        </p:spPr>
        <p:txBody>
          <a:bodyPr/>
          <a:lstStyle/>
          <a:p>
            <a:pPr algn="ctr"/>
            <a:r>
              <a:rPr lang="sl-SI" dirty="0">
                <a:solidFill>
                  <a:srgbClr val="FF0000"/>
                </a:solidFill>
              </a:rPr>
              <a:t/>
            </a:r>
            <a:br>
              <a:rPr lang="sl-SI" dirty="0">
                <a:solidFill>
                  <a:srgbClr val="FF0000"/>
                </a:solidFill>
              </a:rPr>
            </a:br>
            <a:r>
              <a:rPr lang="sl-SI" dirty="0">
                <a:solidFill>
                  <a:srgbClr val="FF0000"/>
                </a:solidFill>
              </a:rPr>
              <a:t/>
            </a:r>
            <a:br>
              <a:rPr lang="sl-SI" dirty="0">
                <a:solidFill>
                  <a:srgbClr val="FF0000"/>
                </a:solidFill>
              </a:rPr>
            </a:br>
            <a:r>
              <a:rPr lang="sl-SI" dirty="0">
                <a:solidFill>
                  <a:srgbClr val="FF0000"/>
                </a:solidFill>
              </a:rPr>
              <a:t>Predstavitev knjižice </a:t>
            </a:r>
            <a:r>
              <a:rPr lang="sl-SI" dirty="0" err="1">
                <a:solidFill>
                  <a:srgbClr val="FF0000"/>
                </a:solidFill>
              </a:rPr>
              <a:t>Teremok</a:t>
            </a:r>
            <a:r>
              <a:rPr lang="sl-SI" dirty="0"/>
              <a:t/>
            </a:r>
            <a:br>
              <a:rPr lang="sl-SI" dirty="0"/>
            </a:br>
            <a:r>
              <a:rPr lang="sl-SI" dirty="0"/>
              <a:t/>
            </a:r>
            <a:br>
              <a:rPr lang="sl-SI" dirty="0"/>
            </a:br>
            <a:r>
              <a:rPr lang="sl-SI" sz="2800" dirty="0"/>
              <a:t>Meta Frank</a:t>
            </a:r>
            <a:br>
              <a:rPr lang="sl-SI" sz="2800" dirty="0"/>
            </a:br>
            <a:r>
              <a:rPr lang="sl-SI" sz="2000" dirty="0"/>
              <a:t>(Osnovna šola Dragotina Ketteja Ilirska Bistrica)</a:t>
            </a:r>
            <a:r>
              <a:rPr lang="sl-SI" sz="2800" dirty="0"/>
              <a:t/>
            </a:r>
            <a:br>
              <a:rPr lang="sl-SI" sz="2800" dirty="0"/>
            </a:br>
            <a:endParaRPr lang="sl-SI" sz="2000" dirty="0">
              <a:solidFill>
                <a:srgbClr val="FF0000"/>
              </a:solidFill>
            </a:endParaRPr>
          </a:p>
        </p:txBody>
      </p:sp>
    </p:spTree>
    <p:extLst>
      <p:ext uri="{BB962C8B-B14F-4D97-AF65-F5344CB8AC3E}">
        <p14:creationId xmlns:p14="http://schemas.microsoft.com/office/powerpoint/2010/main" val="3637483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700808"/>
            <a:ext cx="8229600" cy="1143000"/>
          </a:xfrm>
        </p:spPr>
        <p:txBody>
          <a:bodyPr/>
          <a:lstStyle/>
          <a:p>
            <a:pPr algn="ctr"/>
            <a:r>
              <a:rPr lang="sl-SI" dirty="0">
                <a:solidFill>
                  <a:srgbClr val="FF0000"/>
                </a:solidFill>
              </a:rPr>
              <a:t/>
            </a:r>
            <a:br>
              <a:rPr lang="sl-SI" dirty="0">
                <a:solidFill>
                  <a:srgbClr val="FF0000"/>
                </a:solidFill>
              </a:rPr>
            </a:br>
            <a:r>
              <a:rPr lang="sl-SI" dirty="0">
                <a:solidFill>
                  <a:srgbClr val="FF0000"/>
                </a:solidFill>
              </a:rPr>
              <a:t/>
            </a:r>
            <a:br>
              <a:rPr lang="sl-SI" dirty="0">
                <a:solidFill>
                  <a:srgbClr val="FF0000"/>
                </a:solidFill>
              </a:rPr>
            </a:br>
            <a:r>
              <a:rPr lang="sl-SI" dirty="0">
                <a:solidFill>
                  <a:srgbClr val="FF0000"/>
                </a:solidFill>
              </a:rPr>
              <a:t>Jezikovne igre v ruščini</a:t>
            </a:r>
            <a:r>
              <a:rPr lang="sl-SI" dirty="0"/>
              <a:t/>
            </a:r>
            <a:br>
              <a:rPr lang="sl-SI" dirty="0"/>
            </a:br>
            <a:r>
              <a:rPr lang="sl-SI" dirty="0"/>
              <a:t/>
            </a:r>
            <a:br>
              <a:rPr lang="sl-SI" dirty="0"/>
            </a:br>
            <a:r>
              <a:rPr lang="sl-SI" sz="2800" dirty="0"/>
              <a:t>Tanja </a:t>
            </a:r>
            <a:r>
              <a:rPr lang="sl-SI" sz="2800" dirty="0" err="1"/>
              <a:t>Andder</a:t>
            </a:r>
            <a:r>
              <a:rPr lang="sl-SI" sz="2800" dirty="0"/>
              <a:t/>
            </a:r>
            <a:br>
              <a:rPr lang="sl-SI" sz="2800" dirty="0"/>
            </a:br>
            <a:r>
              <a:rPr lang="sl-SI" sz="2000" dirty="0"/>
              <a:t>(Osnovna šola Idrija)</a:t>
            </a:r>
            <a:r>
              <a:rPr lang="sl-SI" sz="2800" dirty="0"/>
              <a:t/>
            </a:r>
            <a:br>
              <a:rPr lang="sl-SI" sz="2800" dirty="0"/>
            </a:br>
            <a:endParaRPr lang="sl-SI" sz="2000" dirty="0">
              <a:solidFill>
                <a:srgbClr val="FF0000"/>
              </a:solidFill>
            </a:endParaRPr>
          </a:p>
        </p:txBody>
      </p:sp>
    </p:spTree>
    <p:extLst>
      <p:ext uri="{BB962C8B-B14F-4D97-AF65-F5344CB8AC3E}">
        <p14:creationId xmlns:p14="http://schemas.microsoft.com/office/powerpoint/2010/main" val="3146011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700808"/>
            <a:ext cx="8229600" cy="1143000"/>
          </a:xfrm>
        </p:spPr>
        <p:txBody>
          <a:bodyPr/>
          <a:lstStyle/>
          <a:p>
            <a:pPr algn="ctr"/>
            <a:r>
              <a:rPr lang="sl-SI" dirty="0">
                <a:solidFill>
                  <a:srgbClr val="FF0000"/>
                </a:solidFill>
              </a:rPr>
              <a:t/>
            </a:r>
            <a:br>
              <a:rPr lang="sl-SI" dirty="0">
                <a:solidFill>
                  <a:srgbClr val="FF0000"/>
                </a:solidFill>
              </a:rPr>
            </a:br>
            <a:r>
              <a:rPr lang="sl-SI" dirty="0">
                <a:solidFill>
                  <a:srgbClr val="FF0000"/>
                </a:solidFill>
              </a:rPr>
              <a:t/>
            </a:r>
            <a:br>
              <a:rPr lang="sl-SI" dirty="0">
                <a:solidFill>
                  <a:srgbClr val="FF0000"/>
                </a:solidFill>
              </a:rPr>
            </a:br>
            <a:r>
              <a:rPr lang="ru-RU" dirty="0">
                <a:solidFill>
                  <a:srgbClr val="FF0000"/>
                </a:solidFill>
              </a:rPr>
              <a:t>Друг по переписке</a:t>
            </a:r>
            <a:r>
              <a:rPr lang="sl-SI" dirty="0">
                <a:solidFill>
                  <a:srgbClr val="FF0000"/>
                </a:solidFill>
              </a:rPr>
              <a:t> 2021</a:t>
            </a:r>
            <a:r>
              <a:rPr lang="sl-SI" dirty="0"/>
              <a:t/>
            </a:r>
            <a:br>
              <a:rPr lang="sl-SI" dirty="0"/>
            </a:br>
            <a:r>
              <a:rPr lang="sl-SI" dirty="0"/>
              <a:t/>
            </a:r>
            <a:br>
              <a:rPr lang="sl-SI" dirty="0"/>
            </a:br>
            <a:r>
              <a:rPr lang="sl-SI" dirty="0"/>
              <a:t/>
            </a:r>
            <a:br>
              <a:rPr lang="sl-SI" dirty="0"/>
            </a:br>
            <a:r>
              <a:rPr lang="sl-SI" sz="2800" dirty="0"/>
              <a:t/>
            </a:r>
            <a:br>
              <a:rPr lang="sl-SI" sz="2800" dirty="0"/>
            </a:br>
            <a:endParaRPr lang="sl-SI" sz="2000" dirty="0">
              <a:solidFill>
                <a:srgbClr val="FF0000"/>
              </a:solidFill>
            </a:endParaRPr>
          </a:p>
        </p:txBody>
      </p:sp>
    </p:spTree>
    <p:extLst>
      <p:ext uri="{BB962C8B-B14F-4D97-AF65-F5344CB8AC3E}">
        <p14:creationId xmlns:p14="http://schemas.microsoft.com/office/powerpoint/2010/main" val="743336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29848" y="176784"/>
            <a:ext cx="8229600" cy="1143000"/>
          </a:xfrm>
        </p:spPr>
        <p:txBody>
          <a:bodyPr/>
          <a:lstStyle/>
          <a:p>
            <a:r>
              <a:rPr lang="ru-RU" dirty="0">
                <a:solidFill>
                  <a:srgbClr val="FF0000"/>
                </a:solidFill>
              </a:rPr>
              <a:t>Друг по переписке</a:t>
            </a:r>
            <a:endParaRPr lang="sl-SI" dirty="0">
              <a:solidFill>
                <a:srgbClr val="FF0000"/>
              </a:solidFill>
            </a:endParaRPr>
          </a:p>
        </p:txBody>
      </p:sp>
      <p:sp>
        <p:nvSpPr>
          <p:cNvPr id="3" name="Označba mesta vsebine 2"/>
          <p:cNvSpPr>
            <a:spLocks noGrp="1"/>
          </p:cNvSpPr>
          <p:nvPr>
            <p:ph idx="1"/>
          </p:nvPr>
        </p:nvSpPr>
        <p:spPr>
          <a:xfrm>
            <a:off x="251520" y="1124744"/>
            <a:ext cx="8229600" cy="4133850"/>
          </a:xfrm>
        </p:spPr>
        <p:txBody>
          <a:bodyPr/>
          <a:lstStyle/>
          <a:p>
            <a:r>
              <a:rPr lang="sl-SI" dirty="0"/>
              <a:t>V obdobju od </a:t>
            </a:r>
            <a:r>
              <a:rPr lang="sl-SI" b="1" dirty="0"/>
              <a:t>13. januarja 2021 </a:t>
            </a:r>
            <a:r>
              <a:rPr lang="sl-SI" dirty="0"/>
              <a:t>do sredine </a:t>
            </a:r>
            <a:r>
              <a:rPr lang="sl-SI" b="1" dirty="0"/>
              <a:t>junija 2021 </a:t>
            </a:r>
            <a:r>
              <a:rPr lang="sl-SI" dirty="0"/>
              <a:t>si je dopisovalo  malo več kot </a:t>
            </a:r>
            <a:r>
              <a:rPr lang="sl-SI" b="1" dirty="0" smtClean="0"/>
              <a:t>29</a:t>
            </a:r>
            <a:r>
              <a:rPr lang="sl-SI" b="1" dirty="0" smtClean="0"/>
              <a:t> </a:t>
            </a:r>
            <a:r>
              <a:rPr lang="sl-SI" b="1" dirty="0"/>
              <a:t>učencev </a:t>
            </a:r>
            <a:r>
              <a:rPr lang="sl-SI" dirty="0"/>
              <a:t>iz  </a:t>
            </a:r>
            <a:r>
              <a:rPr lang="sl-SI" dirty="0" smtClean="0"/>
              <a:t>5 </a:t>
            </a:r>
            <a:r>
              <a:rPr lang="sl-SI" dirty="0"/>
              <a:t>osnovnih šol (OŠ Prule, OŠ Idrija, OŠ n. h. Maksa Pečarja)</a:t>
            </a:r>
          </a:p>
          <a:p>
            <a:r>
              <a:rPr lang="sl-SI" dirty="0"/>
              <a:t>Dopisovali so si učenci od 7. do 9. razreda.</a:t>
            </a:r>
          </a:p>
          <a:p>
            <a:r>
              <a:rPr lang="sl-SI" dirty="0"/>
              <a:t>Večina je napisala vsaj dve pismi. </a:t>
            </a:r>
          </a:p>
        </p:txBody>
      </p:sp>
      <p:pic>
        <p:nvPicPr>
          <p:cNvPr id="4" name="Slika 3">
            <a:extLst>
              <a:ext uri="{FF2B5EF4-FFF2-40B4-BE49-F238E27FC236}">
                <a16:creationId xmlns:a16="http://schemas.microsoft.com/office/drawing/2014/main" id="{2CD33B6A-3FF5-4EAB-86D1-38C4D439EC19}"/>
              </a:ext>
            </a:extLst>
          </p:cNvPr>
          <p:cNvPicPr>
            <a:picLocks noChangeAspect="1"/>
          </p:cNvPicPr>
          <p:nvPr/>
        </p:nvPicPr>
        <p:blipFill>
          <a:blip r:embed="rId2"/>
          <a:stretch>
            <a:fillRect/>
          </a:stretch>
        </p:blipFill>
        <p:spPr>
          <a:xfrm>
            <a:off x="7113952" y="176784"/>
            <a:ext cx="1800200" cy="1200133"/>
          </a:xfrm>
          <a:prstGeom prst="rect">
            <a:avLst/>
          </a:prstGeom>
        </p:spPr>
      </p:pic>
    </p:spTree>
    <p:extLst>
      <p:ext uri="{BB962C8B-B14F-4D97-AF65-F5344CB8AC3E}">
        <p14:creationId xmlns:p14="http://schemas.microsoft.com/office/powerpoint/2010/main" val="2298505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a:extLst>
              <a:ext uri="{FF2B5EF4-FFF2-40B4-BE49-F238E27FC236}">
                <a16:creationId xmlns:a16="http://schemas.microsoft.com/office/drawing/2014/main" id="{08906AF1-888E-483D-A716-D1E219F2D10B}"/>
              </a:ext>
            </a:extLst>
          </p:cNvPr>
          <p:cNvPicPr>
            <a:picLocks noGrp="1" noChangeAspect="1"/>
          </p:cNvPicPr>
          <p:nvPr>
            <p:ph idx="1"/>
          </p:nvPr>
        </p:nvPicPr>
        <p:blipFill rotWithShape="1">
          <a:blip r:embed="rId2"/>
          <a:srcRect l="36282" t="21594" r="37804" b="17439"/>
          <a:stretch/>
        </p:blipFill>
        <p:spPr>
          <a:xfrm>
            <a:off x="4558179" y="204911"/>
            <a:ext cx="4104455" cy="5431742"/>
          </a:xfrm>
          <a:prstGeom prst="rect">
            <a:avLst/>
          </a:prstGeom>
        </p:spPr>
      </p:pic>
      <p:sp>
        <p:nvSpPr>
          <p:cNvPr id="5" name="Naslov 1">
            <a:extLst>
              <a:ext uri="{FF2B5EF4-FFF2-40B4-BE49-F238E27FC236}">
                <a16:creationId xmlns:a16="http://schemas.microsoft.com/office/drawing/2014/main" id="{07BFE5C1-FF22-4873-98BE-FC1C4DB39439}"/>
              </a:ext>
            </a:extLst>
          </p:cNvPr>
          <p:cNvSpPr txBox="1">
            <a:spLocks/>
          </p:cNvSpPr>
          <p:nvPr/>
        </p:nvSpPr>
        <p:spPr bwMode="auto">
          <a:xfrm>
            <a:off x="179512" y="190310"/>
            <a:ext cx="4252232" cy="43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r>
              <a:rPr lang="sl-SI" kern="0" dirty="0">
                <a:solidFill>
                  <a:srgbClr val="FF0000"/>
                </a:solidFill>
              </a:rPr>
              <a:t>8. razred – 1. pismo </a:t>
            </a:r>
          </a:p>
        </p:txBody>
      </p:sp>
    </p:spTree>
    <p:extLst>
      <p:ext uri="{BB962C8B-B14F-4D97-AF65-F5344CB8AC3E}">
        <p14:creationId xmlns:p14="http://schemas.microsoft.com/office/powerpoint/2010/main" val="1410484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a:extLst>
              <a:ext uri="{FF2B5EF4-FFF2-40B4-BE49-F238E27FC236}">
                <a16:creationId xmlns:a16="http://schemas.microsoft.com/office/drawing/2014/main" id="{4AEA8EAF-2BEA-4755-9D2A-6EA697A0EA81}"/>
              </a:ext>
            </a:extLst>
          </p:cNvPr>
          <p:cNvPicPr>
            <a:picLocks noGrp="1" noChangeAspect="1"/>
          </p:cNvPicPr>
          <p:nvPr>
            <p:ph idx="1"/>
          </p:nvPr>
        </p:nvPicPr>
        <p:blipFill rotWithShape="1">
          <a:blip r:embed="rId2"/>
          <a:srcRect l="36873" t="18765" r="36453" b="29631"/>
          <a:stretch/>
        </p:blipFill>
        <p:spPr>
          <a:xfrm>
            <a:off x="251520" y="116632"/>
            <a:ext cx="4896544" cy="5328592"/>
          </a:xfrm>
          <a:prstGeom prst="rect">
            <a:avLst/>
          </a:prstGeom>
        </p:spPr>
      </p:pic>
      <p:sp>
        <p:nvSpPr>
          <p:cNvPr id="6" name="Naslov 1">
            <a:extLst>
              <a:ext uri="{FF2B5EF4-FFF2-40B4-BE49-F238E27FC236}">
                <a16:creationId xmlns:a16="http://schemas.microsoft.com/office/drawing/2014/main" id="{A36A2B3B-F0CD-4498-BD01-2E93EEB1D364}"/>
              </a:ext>
            </a:extLst>
          </p:cNvPr>
          <p:cNvSpPr txBox="1">
            <a:spLocks/>
          </p:cNvSpPr>
          <p:nvPr/>
        </p:nvSpPr>
        <p:spPr bwMode="auto">
          <a:xfrm>
            <a:off x="5120669" y="2132856"/>
            <a:ext cx="4252232" cy="43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r>
              <a:rPr lang="sl-SI" kern="0" dirty="0">
                <a:solidFill>
                  <a:srgbClr val="FF0000"/>
                </a:solidFill>
              </a:rPr>
              <a:t>8. razred – 2. pismo </a:t>
            </a:r>
          </a:p>
        </p:txBody>
      </p:sp>
    </p:spTree>
    <p:extLst>
      <p:ext uri="{BB962C8B-B14F-4D97-AF65-F5344CB8AC3E}">
        <p14:creationId xmlns:p14="http://schemas.microsoft.com/office/powerpoint/2010/main" val="34078348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9DAA3C59-0CFD-436E-96B3-9DC22C0FD1B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627" t="8195" r="10470"/>
          <a:stretch/>
        </p:blipFill>
        <p:spPr>
          <a:xfrm rot="5400000">
            <a:off x="3254607" y="248536"/>
            <a:ext cx="5877274" cy="5402727"/>
          </a:xfrm>
        </p:spPr>
      </p:pic>
      <p:sp>
        <p:nvSpPr>
          <p:cNvPr id="6" name="Naslov 1">
            <a:extLst>
              <a:ext uri="{FF2B5EF4-FFF2-40B4-BE49-F238E27FC236}">
                <a16:creationId xmlns:a16="http://schemas.microsoft.com/office/drawing/2014/main" id="{2541013D-EBBA-4D1F-A3F4-2986B894AE6D}"/>
              </a:ext>
            </a:extLst>
          </p:cNvPr>
          <p:cNvSpPr txBox="1">
            <a:spLocks/>
          </p:cNvSpPr>
          <p:nvPr/>
        </p:nvSpPr>
        <p:spPr bwMode="auto">
          <a:xfrm>
            <a:off x="179512" y="190310"/>
            <a:ext cx="4252232" cy="43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r>
              <a:rPr lang="sl-SI" kern="0" dirty="0">
                <a:solidFill>
                  <a:srgbClr val="FF0000"/>
                </a:solidFill>
              </a:rPr>
              <a:t>9. razred – 1. pismo </a:t>
            </a:r>
          </a:p>
        </p:txBody>
      </p:sp>
    </p:spTree>
    <p:extLst>
      <p:ext uri="{BB962C8B-B14F-4D97-AF65-F5344CB8AC3E}">
        <p14:creationId xmlns:p14="http://schemas.microsoft.com/office/powerpoint/2010/main" val="1250854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a:extLst>
              <a:ext uri="{FF2B5EF4-FFF2-40B4-BE49-F238E27FC236}">
                <a16:creationId xmlns:a16="http://schemas.microsoft.com/office/drawing/2014/main" id="{AB74BAE3-6E8F-4CA2-A6B6-43F970D50B48}"/>
              </a:ext>
            </a:extLst>
          </p:cNvPr>
          <p:cNvPicPr>
            <a:picLocks noGrp="1" noChangeAspect="1"/>
          </p:cNvPicPr>
          <p:nvPr>
            <p:ph idx="1"/>
          </p:nvPr>
        </p:nvPicPr>
        <p:blipFill rotWithShape="1">
          <a:blip r:embed="rId2"/>
          <a:srcRect t="23337" b="26148"/>
          <a:stretch/>
        </p:blipFill>
        <p:spPr>
          <a:xfrm>
            <a:off x="159921" y="116632"/>
            <a:ext cx="6291338" cy="5643061"/>
          </a:xfrm>
          <a:prstGeom prst="rect">
            <a:avLst/>
          </a:prstGeom>
        </p:spPr>
      </p:pic>
      <p:sp>
        <p:nvSpPr>
          <p:cNvPr id="5" name="Naslov 1">
            <a:extLst>
              <a:ext uri="{FF2B5EF4-FFF2-40B4-BE49-F238E27FC236}">
                <a16:creationId xmlns:a16="http://schemas.microsoft.com/office/drawing/2014/main" id="{4FF45A41-4570-49C2-894C-98ECB1393A40}"/>
              </a:ext>
            </a:extLst>
          </p:cNvPr>
          <p:cNvSpPr txBox="1">
            <a:spLocks/>
          </p:cNvSpPr>
          <p:nvPr/>
        </p:nvSpPr>
        <p:spPr bwMode="auto">
          <a:xfrm>
            <a:off x="6727604" y="1412776"/>
            <a:ext cx="2441221" cy="43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r>
              <a:rPr lang="sl-SI" kern="0" dirty="0">
                <a:solidFill>
                  <a:srgbClr val="FF0000"/>
                </a:solidFill>
              </a:rPr>
              <a:t>9. razred – </a:t>
            </a:r>
          </a:p>
          <a:p>
            <a:r>
              <a:rPr lang="sl-SI" kern="0" dirty="0">
                <a:solidFill>
                  <a:srgbClr val="FF0000"/>
                </a:solidFill>
              </a:rPr>
              <a:t>2. pismo </a:t>
            </a:r>
          </a:p>
        </p:txBody>
      </p:sp>
    </p:spTree>
    <p:extLst>
      <p:ext uri="{BB962C8B-B14F-4D97-AF65-F5344CB8AC3E}">
        <p14:creationId xmlns:p14="http://schemas.microsoft.com/office/powerpoint/2010/main" val="2326522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CB1D32FE-77A5-4AD5-886D-46BCC576C1E8}"/>
              </a:ext>
            </a:extLst>
          </p:cNvPr>
          <p:cNvSpPr txBox="1"/>
          <p:nvPr/>
        </p:nvSpPr>
        <p:spPr>
          <a:xfrm>
            <a:off x="285045" y="381000"/>
            <a:ext cx="5562600" cy="523220"/>
          </a:xfrm>
          <a:prstGeom prst="rect">
            <a:avLst/>
          </a:prstGeom>
          <a:noFill/>
        </p:spPr>
        <p:txBody>
          <a:bodyPr wrap="square" rtlCol="0">
            <a:spAutoFit/>
          </a:bodyPr>
          <a:lstStyle/>
          <a:p>
            <a:r>
              <a:rPr lang="ru-RU" sz="2800" b="1" dirty="0">
                <a:solidFill>
                  <a:srgbClr val="FF0000"/>
                </a:solidFill>
                <a:latin typeface="Candara" panose="020E0502030303020204" pitchFamily="34" charset="0"/>
              </a:rPr>
              <a:t>ДРУГ   ПО  ПЕРЕПИСКЕ</a:t>
            </a:r>
            <a:endParaRPr lang="sl-SI" sz="2800" b="1" dirty="0">
              <a:solidFill>
                <a:srgbClr val="FF0000"/>
              </a:solidFill>
              <a:latin typeface="Candara" panose="020E0502030303020204" pitchFamily="34" charset="0"/>
            </a:endParaRPr>
          </a:p>
        </p:txBody>
      </p:sp>
      <p:sp>
        <p:nvSpPr>
          <p:cNvPr id="5" name="PoljeZBesedilom 4">
            <a:extLst>
              <a:ext uri="{FF2B5EF4-FFF2-40B4-BE49-F238E27FC236}">
                <a16:creationId xmlns:a16="http://schemas.microsoft.com/office/drawing/2014/main" id="{23A160F6-371D-4FE7-AC9A-B002CB9ACE7E}"/>
              </a:ext>
            </a:extLst>
          </p:cNvPr>
          <p:cNvSpPr txBox="1"/>
          <p:nvPr/>
        </p:nvSpPr>
        <p:spPr>
          <a:xfrm>
            <a:off x="482600" y="1400201"/>
            <a:ext cx="8382000" cy="4524315"/>
          </a:xfrm>
          <a:prstGeom prst="rect">
            <a:avLst/>
          </a:prstGeom>
          <a:noFill/>
        </p:spPr>
        <p:txBody>
          <a:bodyPr wrap="square" rtlCol="0">
            <a:spAutoFit/>
          </a:bodyPr>
          <a:lstStyle/>
          <a:p>
            <a:r>
              <a:rPr lang="sl-SI" sz="2400" b="1" u="sng" dirty="0">
                <a:solidFill>
                  <a:srgbClr val="006600"/>
                </a:solidFill>
                <a:latin typeface="Candara" panose="020E0502030303020204" pitchFamily="34" charset="0"/>
              </a:rPr>
              <a:t>Preberi prosim:</a:t>
            </a:r>
          </a:p>
          <a:p>
            <a:endParaRPr lang="sl-SI" sz="2400" b="1" dirty="0">
              <a:solidFill>
                <a:srgbClr val="006600"/>
              </a:solidFill>
              <a:latin typeface="Candara" panose="020E0502030303020204" pitchFamily="34" charset="0"/>
            </a:endParaRPr>
          </a:p>
          <a:p>
            <a:r>
              <a:rPr lang="sl-SI" sz="2400" dirty="0">
                <a:solidFill>
                  <a:srgbClr val="006600"/>
                </a:solidFill>
                <a:latin typeface="Candara" panose="020E0502030303020204" pitchFamily="34" charset="0"/>
              </a:rPr>
              <a:t>Ali veš, kaj pomeni v ruščini </a:t>
            </a:r>
            <a:r>
              <a:rPr lang="ru-RU" sz="2400" dirty="0">
                <a:solidFill>
                  <a:srgbClr val="006600"/>
                </a:solidFill>
                <a:latin typeface="Candara" panose="020E0502030303020204" pitchFamily="34" charset="0"/>
              </a:rPr>
              <a:t>«друг  по  переписке»</a:t>
            </a:r>
            <a:r>
              <a:rPr lang="sl-SI" sz="2400" dirty="0">
                <a:solidFill>
                  <a:srgbClr val="006600"/>
                </a:solidFill>
                <a:latin typeface="Candara" panose="020E0502030303020204" pitchFamily="34" charset="0"/>
              </a:rPr>
              <a:t>? </a:t>
            </a:r>
            <a:r>
              <a:rPr lang="en-US" sz="2400" dirty="0">
                <a:solidFill>
                  <a:srgbClr val="006600"/>
                </a:solidFill>
                <a:latin typeface="Candara" panose="020E0502030303020204" pitchFamily="34" charset="0"/>
              </a:rPr>
              <a:t>To </a:t>
            </a:r>
            <a:r>
              <a:rPr lang="sl-SI" sz="2400" dirty="0">
                <a:solidFill>
                  <a:srgbClr val="006600"/>
                </a:solidFill>
                <a:latin typeface="Candara" panose="020E0502030303020204" pitchFamily="34" charset="0"/>
              </a:rPr>
              <a:t>je prijatelj</a:t>
            </a:r>
            <a:r>
              <a:rPr lang="en-US" sz="2400" dirty="0">
                <a:solidFill>
                  <a:srgbClr val="006600"/>
                </a:solidFill>
                <a:latin typeface="Candara" panose="020E0502030303020204" pitchFamily="34" charset="0"/>
              </a:rPr>
              <a:t> </a:t>
            </a:r>
            <a:r>
              <a:rPr lang="en-US" sz="2400" dirty="0" err="1">
                <a:solidFill>
                  <a:srgbClr val="006600"/>
                </a:solidFill>
                <a:latin typeface="Candara" panose="020E0502030303020204" pitchFamily="34" charset="0"/>
              </a:rPr>
              <a:t>ali</a:t>
            </a:r>
            <a:r>
              <a:rPr lang="en-US" sz="2400" dirty="0">
                <a:solidFill>
                  <a:srgbClr val="006600"/>
                </a:solidFill>
                <a:latin typeface="Candara" panose="020E0502030303020204" pitchFamily="34" charset="0"/>
              </a:rPr>
              <a:t> </a:t>
            </a:r>
            <a:r>
              <a:rPr lang="en-US" sz="2400" dirty="0" err="1">
                <a:solidFill>
                  <a:srgbClr val="006600"/>
                </a:solidFill>
                <a:latin typeface="Candara" panose="020E0502030303020204" pitchFamily="34" charset="0"/>
              </a:rPr>
              <a:t>prijateljica</a:t>
            </a:r>
            <a:r>
              <a:rPr lang="sl-SI" sz="2400" dirty="0">
                <a:solidFill>
                  <a:srgbClr val="006600"/>
                </a:solidFill>
                <a:latin typeface="Candara" panose="020E0502030303020204" pitchFamily="34" charset="0"/>
              </a:rPr>
              <a:t>, ki ga/ poznaš samo preko dopisovanja. V „starih časih“, ko še ni bilo Facebooka, </a:t>
            </a:r>
            <a:r>
              <a:rPr lang="sl-SI" sz="2400" dirty="0" err="1">
                <a:solidFill>
                  <a:srgbClr val="006600"/>
                </a:solidFill>
                <a:latin typeface="Candara" panose="020E0502030303020204" pitchFamily="34" charset="0"/>
              </a:rPr>
              <a:t>Snapchata</a:t>
            </a:r>
            <a:r>
              <a:rPr lang="sl-SI" sz="2400" dirty="0">
                <a:solidFill>
                  <a:srgbClr val="006600"/>
                </a:solidFill>
                <a:latin typeface="Candara" panose="020E0502030303020204" pitchFamily="34" charset="0"/>
              </a:rPr>
              <a:t>, </a:t>
            </a:r>
            <a:r>
              <a:rPr lang="sl-SI" sz="2400" dirty="0" err="1">
                <a:solidFill>
                  <a:srgbClr val="006600"/>
                </a:solidFill>
                <a:latin typeface="Candara" panose="020E0502030303020204" pitchFamily="34" charset="0"/>
              </a:rPr>
              <a:t>Instagrama</a:t>
            </a:r>
            <a:r>
              <a:rPr lang="sl-SI" sz="2400" dirty="0">
                <a:solidFill>
                  <a:srgbClr val="006600"/>
                </a:solidFill>
                <a:latin typeface="Candara" panose="020E0502030303020204" pitchFamily="34" charset="0"/>
              </a:rPr>
              <a:t> in drugih družbenih omrežij, si lahko našel prijatelja iz drugega konca sveta, tako da si se včlanil v klub za dopisovanje. V klubu so ti dali seznam oseb, ki bi se želel dopisovati, in tako si si izbral nekaj naslovov in jim poslal pismo. Na takšen način sem se jaz dopisovala s tremi  dekleti iz Papue Nove Gvineje, Nizozemske, Italije  in fantom iz Avstrije. Ta dopisovanja so trajala več let in izvedela sem marsikaj zanimivega preko teh pisem. </a:t>
            </a:r>
          </a:p>
        </p:txBody>
      </p:sp>
      <p:pic>
        <p:nvPicPr>
          <p:cNvPr id="3" name="Slika 2">
            <a:extLst>
              <a:ext uri="{FF2B5EF4-FFF2-40B4-BE49-F238E27FC236}">
                <a16:creationId xmlns:a16="http://schemas.microsoft.com/office/drawing/2014/main" id="{A0E3C561-A2BC-4848-87BA-537E19C70D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9272" y="348242"/>
            <a:ext cx="2310839" cy="1540559"/>
          </a:xfrm>
          <a:prstGeom prst="rect">
            <a:avLst/>
          </a:prstGeom>
        </p:spPr>
      </p:pic>
    </p:spTree>
    <p:extLst>
      <p:ext uri="{BB962C8B-B14F-4D97-AF65-F5344CB8AC3E}">
        <p14:creationId xmlns:p14="http://schemas.microsoft.com/office/powerpoint/2010/main" val="1193442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40432" y="-25183"/>
            <a:ext cx="8229600" cy="1143000"/>
          </a:xfrm>
        </p:spPr>
        <p:txBody>
          <a:bodyPr/>
          <a:lstStyle/>
          <a:p>
            <a:r>
              <a:rPr lang="sl-SI" dirty="0">
                <a:solidFill>
                  <a:srgbClr val="C00000"/>
                </a:solidFill>
              </a:rPr>
              <a:t>Program srečanja</a:t>
            </a:r>
          </a:p>
        </p:txBody>
      </p:sp>
      <p:sp>
        <p:nvSpPr>
          <p:cNvPr id="3" name="Označba mesta vsebine 2"/>
          <p:cNvSpPr>
            <a:spLocks noGrp="1"/>
          </p:cNvSpPr>
          <p:nvPr>
            <p:ph idx="1"/>
          </p:nvPr>
        </p:nvSpPr>
        <p:spPr>
          <a:xfrm>
            <a:off x="440432" y="332656"/>
            <a:ext cx="8424936" cy="5119883"/>
          </a:xfrm>
        </p:spPr>
        <p:txBody>
          <a:bodyPr/>
          <a:lstStyle/>
          <a:p>
            <a:pPr marL="0" indent="0">
              <a:buNone/>
            </a:pPr>
            <a:endParaRPr lang="sl-SI" sz="2400" b="1" dirty="0"/>
          </a:p>
          <a:p>
            <a:pPr marL="0" indent="0">
              <a:lnSpc>
                <a:spcPct val="150000"/>
              </a:lnSpc>
              <a:buNone/>
            </a:pPr>
            <a:r>
              <a:rPr lang="sl-SI" sz="2400" b="1" dirty="0"/>
              <a:t>8:30 – 9:00  </a:t>
            </a:r>
            <a:r>
              <a:rPr lang="sl-SI" sz="2400" dirty="0"/>
              <a:t>Aktualne informacije v zvezi s poučevanjem ruščine v OŠ  </a:t>
            </a:r>
          </a:p>
          <a:p>
            <a:pPr marL="0" indent="0">
              <a:lnSpc>
                <a:spcPct val="150000"/>
              </a:lnSpc>
              <a:buNone/>
            </a:pPr>
            <a:r>
              <a:rPr lang="sl-SI" sz="2400" b="1" dirty="0"/>
              <a:t>9:00 – 9:45  </a:t>
            </a:r>
            <a:r>
              <a:rPr lang="sl-SI" sz="2400" dirty="0"/>
              <a:t>Bralna značka </a:t>
            </a:r>
            <a:r>
              <a:rPr lang="ru-RU" sz="2400" b="1" i="1" dirty="0"/>
              <a:t>Читать – это круто </a:t>
            </a:r>
            <a:r>
              <a:rPr lang="sl-SI" sz="2400" b="1" i="1" dirty="0" smtClean="0"/>
              <a:t>2022</a:t>
            </a:r>
            <a:r>
              <a:rPr lang="sl-SI" sz="2400" i="1" dirty="0" smtClean="0"/>
              <a:t> </a:t>
            </a:r>
            <a:r>
              <a:rPr lang="sl-SI" sz="2400" dirty="0"/>
              <a:t>in </a:t>
            </a:r>
            <a:r>
              <a:rPr lang="sl-SI" sz="2400" b="1" i="1" dirty="0"/>
              <a:t>Puškinov dan 2022</a:t>
            </a:r>
            <a:endParaRPr lang="sl-SI" sz="2400" b="1" dirty="0"/>
          </a:p>
          <a:p>
            <a:pPr marL="0" indent="0">
              <a:lnSpc>
                <a:spcPct val="150000"/>
              </a:lnSpc>
              <a:buNone/>
            </a:pPr>
            <a:r>
              <a:rPr lang="sl-SI" sz="2400" b="1" dirty="0"/>
              <a:t>9:45 – 10:30 </a:t>
            </a:r>
            <a:r>
              <a:rPr lang="sl-SI" sz="2400" dirty="0"/>
              <a:t>Predstavitev knjižice </a:t>
            </a:r>
            <a:r>
              <a:rPr lang="sl-SI" sz="2400" dirty="0" err="1"/>
              <a:t>Teremok</a:t>
            </a:r>
            <a:r>
              <a:rPr lang="sl-SI" sz="2400" dirty="0"/>
              <a:t> (</a:t>
            </a:r>
            <a:r>
              <a:rPr lang="sl-SI" sz="2400" b="1" dirty="0"/>
              <a:t>Meta Frank</a:t>
            </a:r>
            <a:r>
              <a:rPr lang="sl-SI" sz="2400" dirty="0"/>
              <a:t>) </a:t>
            </a:r>
          </a:p>
          <a:p>
            <a:pPr marL="0" indent="0">
              <a:lnSpc>
                <a:spcPct val="150000"/>
              </a:lnSpc>
              <a:buNone/>
            </a:pPr>
            <a:r>
              <a:rPr lang="sl-SI" sz="2400" b="1" dirty="0"/>
              <a:t>10:30 – 11:00   </a:t>
            </a:r>
            <a:r>
              <a:rPr lang="sl-SI" sz="2400" dirty="0"/>
              <a:t>Odmor</a:t>
            </a:r>
          </a:p>
          <a:p>
            <a:pPr marL="0" indent="0">
              <a:lnSpc>
                <a:spcPct val="150000"/>
              </a:lnSpc>
              <a:buNone/>
            </a:pPr>
            <a:r>
              <a:rPr lang="sl-SI" sz="2400" b="1" dirty="0"/>
              <a:t>11:00 – 11:45  </a:t>
            </a:r>
            <a:r>
              <a:rPr lang="sl-SI" sz="2400" dirty="0"/>
              <a:t>Jezikovne igre v ruščini (</a:t>
            </a:r>
            <a:r>
              <a:rPr lang="sl-SI" sz="2400" b="1" dirty="0"/>
              <a:t>Tanja Andder</a:t>
            </a:r>
            <a:r>
              <a:rPr lang="sl-SI" sz="2400" dirty="0"/>
              <a:t>)</a:t>
            </a:r>
            <a:endParaRPr lang="sl-SI" sz="2000" dirty="0"/>
          </a:p>
          <a:p>
            <a:pPr marL="0" indent="0">
              <a:lnSpc>
                <a:spcPct val="150000"/>
              </a:lnSpc>
              <a:buNone/>
            </a:pPr>
            <a:r>
              <a:rPr lang="sl-SI" sz="2400" b="1" dirty="0"/>
              <a:t>11:45 – 12:30  </a:t>
            </a:r>
            <a:r>
              <a:rPr lang="sl-SI" sz="2400" dirty="0"/>
              <a:t>Raznolike oblike preverjanja in ocenjevanja znanja</a:t>
            </a:r>
          </a:p>
          <a:p>
            <a:pPr marL="0" indent="0">
              <a:buNone/>
            </a:pPr>
            <a:endParaRPr lang="sl-SI" sz="2400" b="1" dirty="0"/>
          </a:p>
        </p:txBody>
      </p:sp>
    </p:spTree>
    <p:extLst>
      <p:ext uri="{BB962C8B-B14F-4D97-AF65-F5344CB8AC3E}">
        <p14:creationId xmlns:p14="http://schemas.microsoft.com/office/powerpoint/2010/main" val="23956588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00306598-5309-446B-9FBD-3B1A6857B23F}"/>
              </a:ext>
            </a:extLst>
          </p:cNvPr>
          <p:cNvSpPr txBox="1"/>
          <p:nvPr/>
        </p:nvSpPr>
        <p:spPr>
          <a:xfrm>
            <a:off x="304800" y="1447800"/>
            <a:ext cx="8382000" cy="4524315"/>
          </a:xfrm>
          <a:prstGeom prst="rect">
            <a:avLst/>
          </a:prstGeom>
          <a:noFill/>
        </p:spPr>
        <p:txBody>
          <a:bodyPr wrap="square" rtlCol="0">
            <a:spAutoFit/>
          </a:bodyPr>
          <a:lstStyle/>
          <a:p>
            <a:r>
              <a:rPr lang="sl-SI" sz="2400" b="1" u="sng" dirty="0">
                <a:solidFill>
                  <a:srgbClr val="006600"/>
                </a:solidFill>
                <a:latin typeface="Candara" panose="020E0502030303020204" pitchFamily="34" charset="0"/>
              </a:rPr>
              <a:t>Preberi prosim:</a:t>
            </a:r>
          </a:p>
          <a:p>
            <a:endParaRPr lang="sl-SI" sz="2400" b="1" dirty="0">
              <a:solidFill>
                <a:srgbClr val="006600"/>
              </a:solidFill>
              <a:latin typeface="Candara" panose="020E0502030303020204" pitchFamily="34" charset="0"/>
            </a:endParaRPr>
          </a:p>
          <a:p>
            <a:r>
              <a:rPr lang="sl-SI" sz="2400" dirty="0">
                <a:solidFill>
                  <a:srgbClr val="006600"/>
                </a:solidFill>
                <a:latin typeface="Candara" panose="020E0502030303020204" pitchFamily="34" charset="0"/>
              </a:rPr>
              <a:t>Ne glede na to, da imate med svojimi sledilci na družbenih omrežij veliko prijateljev, zagotovo si z nikomer ne dopisujete v ruščini. Zato sem se dogovorila z učiteljicami iz drugih osnovnih šol, da si bomo začeli dopisovati. Najprej na „starinski način“, tako da boste napisali pismo, mi ga slikali, tako da bo lepo viden. Eden izmed učencev iz druge šole bo vaše pismo dobil in vam napisal odgovor. Ravno tako boste tudi vi dobili pismo od nekoga in mu boste napisali odgovor.  Zaenkrat je načrt, da se napiše najmanj dve pismi (obvezno), če pa bo interes, pa boste napisali še kakšnega. </a:t>
            </a:r>
          </a:p>
        </p:txBody>
      </p:sp>
      <p:pic>
        <p:nvPicPr>
          <p:cNvPr id="5" name="Slika 4">
            <a:extLst>
              <a:ext uri="{FF2B5EF4-FFF2-40B4-BE49-F238E27FC236}">
                <a16:creationId xmlns:a16="http://schemas.microsoft.com/office/drawing/2014/main" id="{654964D3-C04F-4277-A539-454D7A8603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5600" y="198967"/>
            <a:ext cx="2286000" cy="1257300"/>
          </a:xfrm>
          <a:prstGeom prst="rect">
            <a:avLst/>
          </a:prstGeom>
        </p:spPr>
      </p:pic>
    </p:spTree>
    <p:extLst>
      <p:ext uri="{BB962C8B-B14F-4D97-AF65-F5344CB8AC3E}">
        <p14:creationId xmlns:p14="http://schemas.microsoft.com/office/powerpoint/2010/main" val="2442267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83346BBF-C096-4343-AAB9-BEE4131D925A}"/>
              </a:ext>
            </a:extLst>
          </p:cNvPr>
          <p:cNvSpPr txBox="1"/>
          <p:nvPr/>
        </p:nvSpPr>
        <p:spPr>
          <a:xfrm>
            <a:off x="344311" y="148471"/>
            <a:ext cx="5562600" cy="523220"/>
          </a:xfrm>
          <a:prstGeom prst="rect">
            <a:avLst/>
          </a:prstGeom>
          <a:noFill/>
        </p:spPr>
        <p:txBody>
          <a:bodyPr wrap="square" rtlCol="0">
            <a:spAutoFit/>
          </a:bodyPr>
          <a:lstStyle/>
          <a:p>
            <a:r>
              <a:rPr lang="sl-SI" sz="2800" b="1" dirty="0">
                <a:solidFill>
                  <a:srgbClr val="FF0000"/>
                </a:solidFill>
                <a:latin typeface="Candara" panose="020E0502030303020204" pitchFamily="34" charset="0"/>
              </a:rPr>
              <a:t>Primer pisma</a:t>
            </a:r>
          </a:p>
        </p:txBody>
      </p:sp>
      <p:sp>
        <p:nvSpPr>
          <p:cNvPr id="5" name="PoljeZBesedilom 4">
            <a:extLst>
              <a:ext uri="{FF2B5EF4-FFF2-40B4-BE49-F238E27FC236}">
                <a16:creationId xmlns:a16="http://schemas.microsoft.com/office/drawing/2014/main" id="{AC6AE5CD-FE5E-4247-A89C-C1166B0C5454}"/>
              </a:ext>
            </a:extLst>
          </p:cNvPr>
          <p:cNvSpPr txBox="1"/>
          <p:nvPr/>
        </p:nvSpPr>
        <p:spPr>
          <a:xfrm>
            <a:off x="457200" y="1"/>
            <a:ext cx="8579295" cy="8279190"/>
          </a:xfrm>
          <a:prstGeom prst="rect">
            <a:avLst/>
          </a:prstGeom>
          <a:noFill/>
        </p:spPr>
        <p:txBody>
          <a:bodyPr wrap="square" rtlCol="0">
            <a:spAutoFit/>
          </a:bodyPr>
          <a:lstStyle/>
          <a:p>
            <a:endParaRPr lang="es-ES" sz="2000" dirty="0">
              <a:solidFill>
                <a:srgbClr val="358335"/>
              </a:solidFill>
              <a:latin typeface="Candara" panose="020E0502030303020204" pitchFamily="34" charset="0"/>
            </a:endParaRPr>
          </a:p>
          <a:p>
            <a:r>
              <a:rPr lang="sl-SI" sz="2000" dirty="0">
                <a:latin typeface="Candara" panose="020E0502030303020204" pitchFamily="34" charset="0"/>
              </a:rPr>
              <a:t>								</a:t>
            </a:r>
            <a:endParaRPr lang="sl-SI" sz="2000" dirty="0" smtClean="0">
              <a:latin typeface="Candara" panose="020E0502030303020204" pitchFamily="34" charset="0"/>
            </a:endParaRPr>
          </a:p>
          <a:p>
            <a:r>
              <a:rPr lang="ru-RU" sz="2000" b="1" dirty="0" smtClean="0">
                <a:latin typeface="Candara" panose="020E0502030303020204" pitchFamily="34" charset="0"/>
              </a:rPr>
              <a:t>ЭКАРТ </a:t>
            </a:r>
            <a:r>
              <a:rPr lang="ru-RU" sz="2000" b="1" dirty="0">
                <a:latin typeface="Candara" panose="020E0502030303020204" pitchFamily="34" charset="0"/>
              </a:rPr>
              <a:t>ДВОРШЧАК </a:t>
            </a:r>
            <a:r>
              <a:rPr lang="ru-RU" sz="2000" b="1" dirty="0" smtClean="0">
                <a:latin typeface="Candara" panose="020E0502030303020204" pitchFamily="34" charset="0"/>
              </a:rPr>
              <a:t>МОЙЦА</a:t>
            </a:r>
            <a:r>
              <a:rPr lang="ru-RU" sz="2000" b="1" dirty="0">
                <a:latin typeface="Candara" panose="020E0502030303020204" pitchFamily="34" charset="0"/>
              </a:rPr>
              <a:t>				</a:t>
            </a:r>
            <a:endParaRPr lang="sl-SI" sz="2000" b="1" dirty="0">
              <a:latin typeface="Candara" panose="020E0502030303020204" pitchFamily="34" charset="0"/>
            </a:endParaRPr>
          </a:p>
          <a:p>
            <a:r>
              <a:rPr lang="ru-RU" sz="2000" b="1" dirty="0" smtClean="0">
                <a:latin typeface="Candara" panose="020E0502030303020204" pitchFamily="34" charset="0"/>
              </a:rPr>
              <a:t>Улица </a:t>
            </a:r>
            <a:r>
              <a:rPr lang="ru-RU" sz="2000" b="1" dirty="0">
                <a:latin typeface="Candara" panose="020E0502030303020204" pitchFamily="34" charset="0"/>
              </a:rPr>
              <a:t>Мире Ленардичеве, дом </a:t>
            </a:r>
            <a:r>
              <a:rPr lang="ru-RU" sz="2000" b="1" dirty="0" smtClean="0">
                <a:latin typeface="Candara" panose="020E0502030303020204" pitchFamily="34" charset="0"/>
              </a:rPr>
              <a:t>11А</a:t>
            </a:r>
            <a:r>
              <a:rPr lang="ru-RU" sz="2000" b="1" dirty="0">
                <a:latin typeface="Candara" panose="020E0502030303020204" pitchFamily="34" charset="0"/>
              </a:rPr>
              <a:t>				</a:t>
            </a:r>
            <a:r>
              <a:rPr lang="sl-SI" sz="2000" b="1" dirty="0">
                <a:latin typeface="Candara" panose="020E0502030303020204" pitchFamily="34" charset="0"/>
              </a:rPr>
              <a:t> </a:t>
            </a:r>
            <a:r>
              <a:rPr lang="sl-SI" sz="2000" b="1" dirty="0" smtClean="0">
                <a:latin typeface="Candara" panose="020E0502030303020204" pitchFamily="34" charset="0"/>
              </a:rPr>
              <a:t>         </a:t>
            </a:r>
            <a:r>
              <a:rPr lang="ru-RU" sz="2000" b="1" dirty="0" smtClean="0">
                <a:latin typeface="Candara" panose="020E0502030303020204" pitchFamily="34" charset="0"/>
              </a:rPr>
              <a:t>Любляна </a:t>
            </a:r>
            <a:r>
              <a:rPr lang="ru-RU" sz="2000" b="1" dirty="0">
                <a:latin typeface="Candara" panose="020E0502030303020204" pitchFamily="34" charset="0"/>
              </a:rPr>
              <a:t>1000</a:t>
            </a:r>
          </a:p>
          <a:p>
            <a:r>
              <a:rPr lang="ru-RU" sz="2000" b="1" dirty="0">
                <a:latin typeface="Candara" panose="020E0502030303020204" pitchFamily="34" charset="0"/>
              </a:rPr>
              <a:t>                                                                  18ого  января  2021</a:t>
            </a:r>
          </a:p>
          <a:p>
            <a:endParaRPr lang="sl-SI" sz="2000" b="1" dirty="0">
              <a:latin typeface="Candara" panose="020E0502030303020204" pitchFamily="34" charset="0"/>
            </a:endParaRPr>
          </a:p>
          <a:p>
            <a:r>
              <a:rPr lang="ru-RU" sz="2000" b="1" dirty="0">
                <a:latin typeface="Candara" panose="020E0502030303020204" pitchFamily="34" charset="0"/>
              </a:rPr>
              <a:t>Здравствуй, друг по переписке!</a:t>
            </a:r>
            <a:endParaRPr lang="sl-SI" sz="2000" b="1" dirty="0">
              <a:latin typeface="Candara" panose="020E0502030303020204" pitchFamily="34" charset="0"/>
            </a:endParaRPr>
          </a:p>
          <a:p>
            <a:endParaRPr lang="sl-SI" sz="2000" dirty="0">
              <a:latin typeface="Candara" panose="020E0502030303020204" pitchFamily="34" charset="0"/>
            </a:endParaRPr>
          </a:p>
          <a:p>
            <a:r>
              <a:rPr lang="ru-RU" sz="2000" dirty="0">
                <a:latin typeface="Candara" panose="020E0502030303020204" pitchFamily="34" charset="0"/>
              </a:rPr>
              <a:t>Меня зовут Мойца</a:t>
            </a:r>
            <a:r>
              <a:rPr lang="sl-SI" sz="2000" dirty="0">
                <a:latin typeface="Candara" panose="020E0502030303020204" pitchFamily="34" charset="0"/>
              </a:rPr>
              <a:t>. </a:t>
            </a:r>
            <a:r>
              <a:rPr lang="ru-RU" sz="2000" dirty="0">
                <a:latin typeface="Candara" panose="020E0502030303020204" pitchFamily="34" charset="0"/>
              </a:rPr>
              <a:t>Я по профессии учительница. Мне 43 года</a:t>
            </a:r>
            <a:r>
              <a:rPr lang="sl-SI" sz="2000" dirty="0">
                <a:latin typeface="Candara" panose="020E0502030303020204" pitchFamily="34" charset="0"/>
              </a:rPr>
              <a:t>. </a:t>
            </a:r>
            <a:r>
              <a:rPr lang="ru-RU" sz="2000" dirty="0">
                <a:latin typeface="Candara" panose="020E0502030303020204" pitchFamily="34" charset="0"/>
              </a:rPr>
              <a:t>У меня два брата</a:t>
            </a:r>
            <a:r>
              <a:rPr lang="sl-SI" sz="2000" dirty="0">
                <a:latin typeface="Candara" panose="020E0502030303020204" pitchFamily="34" charset="0"/>
              </a:rPr>
              <a:t>: </a:t>
            </a:r>
            <a:r>
              <a:rPr lang="ru-RU" sz="2000" dirty="0">
                <a:latin typeface="Candara" panose="020E0502030303020204" pitchFamily="34" charset="0"/>
              </a:rPr>
              <a:t>Юрэ и Марко</a:t>
            </a:r>
            <a:r>
              <a:rPr lang="sl-SI" sz="2000" dirty="0">
                <a:latin typeface="Candara" panose="020E0502030303020204" pitchFamily="34" charset="0"/>
              </a:rPr>
              <a:t>. </a:t>
            </a:r>
            <a:r>
              <a:rPr lang="ru-RU" sz="2000" dirty="0">
                <a:latin typeface="Candara" panose="020E0502030303020204" pitchFamily="34" charset="0"/>
              </a:rPr>
              <a:t>Я живу в Любляне, в районе Бежиград</a:t>
            </a:r>
            <a:r>
              <a:rPr lang="sl-SI" sz="2000" dirty="0">
                <a:latin typeface="Candara" panose="020E0502030303020204" pitchFamily="34" charset="0"/>
              </a:rPr>
              <a:t>. </a:t>
            </a:r>
            <a:r>
              <a:rPr lang="ru-RU" sz="2000" dirty="0">
                <a:latin typeface="Candara" panose="020E0502030303020204" pitchFamily="34" charset="0"/>
              </a:rPr>
              <a:t>Я очень люблю животных. Мои любимые животные</a:t>
            </a:r>
            <a:r>
              <a:rPr lang="sl-SI" sz="2000" dirty="0">
                <a:latin typeface="Candara" panose="020E0502030303020204" pitchFamily="34" charset="0"/>
              </a:rPr>
              <a:t> - </a:t>
            </a:r>
            <a:r>
              <a:rPr lang="ru-RU" sz="2000" dirty="0">
                <a:latin typeface="Candara" panose="020E0502030303020204" pitchFamily="34" charset="0"/>
              </a:rPr>
              <a:t> лошадь, дельфин и разные птицы. К сожалению</a:t>
            </a:r>
            <a:r>
              <a:rPr lang="sl-SI" sz="2000" dirty="0">
                <a:latin typeface="Candara" panose="020E0502030303020204" pitchFamily="34" charset="0"/>
              </a:rPr>
              <a:t> (na žalost)</a:t>
            </a:r>
            <a:r>
              <a:rPr lang="ru-RU" sz="2000" dirty="0">
                <a:latin typeface="Candara" panose="020E0502030303020204" pitchFamily="34" charset="0"/>
              </a:rPr>
              <a:t> у меня нет домашнего животного</a:t>
            </a:r>
            <a:r>
              <a:rPr lang="sl-SI" sz="2000" dirty="0">
                <a:latin typeface="Candara" panose="020E0502030303020204" pitchFamily="34" charset="0"/>
              </a:rPr>
              <a:t>.</a:t>
            </a:r>
            <a:r>
              <a:rPr lang="ru-RU" sz="2000" dirty="0">
                <a:latin typeface="Candara" panose="020E0502030303020204" pitchFamily="34" charset="0"/>
              </a:rPr>
              <a:t> У тебя есть домашное животное? Как его зовут? </a:t>
            </a:r>
            <a:r>
              <a:rPr lang="sl-SI" sz="2000" dirty="0">
                <a:latin typeface="Candara" panose="020E0502030303020204" pitchFamily="34" charset="0"/>
              </a:rPr>
              <a:t>  </a:t>
            </a:r>
            <a:r>
              <a:rPr lang="ru-RU" sz="2000" b="1" dirty="0">
                <a:latin typeface="Candara" panose="020E0502030303020204" pitchFamily="34" charset="0"/>
              </a:rPr>
              <a:t>Мне очень нравится </a:t>
            </a:r>
            <a:r>
              <a:rPr lang="sl-SI" sz="2000" dirty="0">
                <a:latin typeface="Candara" panose="020E0502030303020204" pitchFamily="34" charset="0"/>
              </a:rPr>
              <a:t>(zelo mi je všeč) </a:t>
            </a:r>
            <a:r>
              <a:rPr lang="ru-RU" sz="2000" dirty="0">
                <a:latin typeface="Candara" panose="020E0502030303020204" pitchFamily="34" charset="0"/>
              </a:rPr>
              <a:t>исскуство</a:t>
            </a:r>
            <a:r>
              <a:rPr lang="sl-SI" sz="2000" dirty="0">
                <a:latin typeface="Candara" panose="020E0502030303020204" pitchFamily="34" charset="0"/>
              </a:rPr>
              <a:t> (umetnost), </a:t>
            </a:r>
            <a:r>
              <a:rPr lang="ru-RU" sz="2000" dirty="0">
                <a:latin typeface="Candara" panose="020E0502030303020204" pitchFamily="34" charset="0"/>
              </a:rPr>
              <a:t>особенно музыка</a:t>
            </a:r>
            <a:r>
              <a:rPr lang="sl-SI" sz="2000" dirty="0">
                <a:latin typeface="Candara" panose="020E0502030303020204" pitchFamily="34" charset="0"/>
              </a:rPr>
              <a:t>.  </a:t>
            </a:r>
            <a:r>
              <a:rPr lang="ru-RU" sz="2000" dirty="0">
                <a:latin typeface="Candara" panose="020E0502030303020204" pitchFamily="34" charset="0"/>
              </a:rPr>
              <a:t>Моя любимая группа</a:t>
            </a:r>
            <a:r>
              <a:rPr lang="en-US" sz="2000" dirty="0">
                <a:latin typeface="Candara" panose="020E0502030303020204" pitchFamily="34" charset="0"/>
              </a:rPr>
              <a:t> </a:t>
            </a:r>
            <a:r>
              <a:rPr lang="sl-SI" sz="2000" dirty="0">
                <a:latin typeface="Candara" panose="020E0502030303020204" pitchFamily="34" charset="0"/>
              </a:rPr>
              <a:t>5NIZZA</a:t>
            </a:r>
            <a:r>
              <a:rPr lang="ru-RU" sz="2000" dirty="0">
                <a:latin typeface="Candara" panose="020E0502030303020204" pitchFamily="34" charset="0"/>
              </a:rPr>
              <a:t> </a:t>
            </a:r>
            <a:r>
              <a:rPr lang="sl-SI" sz="2000" dirty="0">
                <a:latin typeface="Candara" panose="020E0502030303020204" pitchFamily="34" charset="0"/>
              </a:rPr>
              <a:t>.  </a:t>
            </a:r>
            <a:r>
              <a:rPr lang="ru-RU" sz="2000" dirty="0">
                <a:latin typeface="Candara" panose="020E0502030303020204" pitchFamily="34" charset="0"/>
              </a:rPr>
              <a:t>В свободное время я люблю играть на укулеле и петь</a:t>
            </a:r>
            <a:r>
              <a:rPr lang="sl-SI" sz="2000" dirty="0">
                <a:latin typeface="Candara" panose="020E0502030303020204" pitchFamily="34" charset="0"/>
              </a:rPr>
              <a:t>.</a:t>
            </a:r>
            <a:r>
              <a:rPr lang="ru-RU" sz="2000" dirty="0">
                <a:latin typeface="Candara" panose="020E0502030303020204" pitchFamily="34" charset="0"/>
              </a:rPr>
              <a:t> Я тоже люблю читать книги и гулять по природе. </a:t>
            </a:r>
            <a:r>
              <a:rPr lang="sl-SI" sz="2000" dirty="0">
                <a:latin typeface="Candara" panose="020E0502030303020204" pitchFamily="34" charset="0"/>
              </a:rPr>
              <a:t> </a:t>
            </a:r>
            <a:r>
              <a:rPr lang="ru-RU" sz="2000" dirty="0">
                <a:latin typeface="Candara" panose="020E0502030303020204" pitchFamily="34" charset="0"/>
              </a:rPr>
              <a:t>Я не люблю смотреть телевизор. </a:t>
            </a:r>
            <a:endParaRPr lang="sl-SI" sz="2000" dirty="0">
              <a:latin typeface="Candara" panose="020E0502030303020204" pitchFamily="34" charset="0"/>
            </a:endParaRPr>
          </a:p>
          <a:p>
            <a:r>
              <a:rPr lang="ru-RU" sz="2000" dirty="0">
                <a:latin typeface="Candara" panose="020E0502030303020204" pitchFamily="34" charset="0"/>
              </a:rPr>
              <a:t>Ты любишь спорт</a:t>
            </a:r>
            <a:r>
              <a:rPr lang="sl-SI" sz="2000" dirty="0">
                <a:latin typeface="Candara" panose="020E0502030303020204" pitchFamily="34" charset="0"/>
              </a:rPr>
              <a:t>? </a:t>
            </a:r>
            <a:r>
              <a:rPr lang="ru-RU" sz="2000" dirty="0">
                <a:latin typeface="Candara" panose="020E0502030303020204" pitchFamily="34" charset="0"/>
              </a:rPr>
              <a:t>Какой твой самый любимый спортсмен</a:t>
            </a:r>
            <a:r>
              <a:rPr lang="sl-SI" sz="2000" dirty="0">
                <a:latin typeface="Candara" panose="020E0502030303020204" pitchFamily="34" charset="0"/>
              </a:rPr>
              <a:t>? </a:t>
            </a:r>
            <a:r>
              <a:rPr lang="ru-RU" sz="2000" dirty="0">
                <a:latin typeface="Candara" panose="020E0502030303020204" pitchFamily="34" charset="0"/>
              </a:rPr>
              <a:t>Тебе нравиться русский язык</a:t>
            </a:r>
            <a:r>
              <a:rPr lang="sl-SI" sz="2000" dirty="0">
                <a:latin typeface="Candara" panose="020E0502030303020204" pitchFamily="34" charset="0"/>
              </a:rPr>
              <a:t>? </a:t>
            </a:r>
            <a:r>
              <a:rPr lang="ru-RU" sz="2000" dirty="0">
                <a:latin typeface="Candara" panose="020E0502030303020204" pitchFamily="34" charset="0"/>
              </a:rPr>
              <a:t>Почему ты изучаешь русский язык</a:t>
            </a:r>
            <a:r>
              <a:rPr lang="sl-SI" sz="2000" dirty="0">
                <a:latin typeface="Candara" panose="020E0502030303020204" pitchFamily="34" charset="0"/>
              </a:rPr>
              <a:t>? </a:t>
            </a:r>
            <a:endParaRPr lang="es-ES" sz="2000" dirty="0">
              <a:latin typeface="Candara" panose="020E0502030303020204" pitchFamily="34" charset="0"/>
            </a:endParaRPr>
          </a:p>
          <a:p>
            <a:r>
              <a:rPr lang="ru-RU" sz="2000" b="1" dirty="0">
                <a:latin typeface="Candara" panose="020E0502030303020204" pitchFamily="34" charset="0"/>
              </a:rPr>
              <a:t>Жду твоего ответа.</a:t>
            </a:r>
          </a:p>
          <a:p>
            <a:endParaRPr lang="ru-RU" sz="2000" b="1" dirty="0">
              <a:latin typeface="Candara" panose="020E0502030303020204" pitchFamily="34" charset="0"/>
            </a:endParaRPr>
          </a:p>
          <a:p>
            <a:r>
              <a:rPr lang="ru-RU" sz="2000" b="1" dirty="0">
                <a:latin typeface="Candara" panose="020E0502030303020204" pitchFamily="34" charset="0"/>
              </a:rPr>
              <a:t>До свидания,</a:t>
            </a:r>
            <a:r>
              <a:rPr lang="sl-SI" sz="2000" b="1" dirty="0">
                <a:latin typeface="Candara" panose="020E0502030303020204" pitchFamily="34" charset="0"/>
              </a:rPr>
              <a:t> </a:t>
            </a:r>
            <a:r>
              <a:rPr lang="es-ES" sz="2000" b="1" dirty="0">
                <a:latin typeface="Candara" panose="020E0502030303020204" pitchFamily="34" charset="0"/>
              </a:rPr>
              <a:t> </a:t>
            </a:r>
            <a:r>
              <a:rPr lang="ru-RU" sz="2000" b="1" dirty="0">
                <a:latin typeface="Candara" panose="020E0502030303020204" pitchFamily="34" charset="0"/>
              </a:rPr>
              <a:t>                            </a:t>
            </a:r>
            <a:r>
              <a:rPr lang="ru-RU" sz="2000" dirty="0">
                <a:latin typeface="Candara" panose="020E0502030303020204" pitchFamily="34" charset="0"/>
              </a:rPr>
              <a:t>Мойца</a:t>
            </a:r>
            <a:endParaRPr lang="sl-SI" sz="2000" dirty="0">
              <a:latin typeface="Candara" panose="020E0502030303020204" pitchFamily="34" charset="0"/>
            </a:endParaRPr>
          </a:p>
          <a:p>
            <a:endParaRPr lang="sl-SI" sz="2400" dirty="0">
              <a:latin typeface="Candara" panose="020E0502030303020204" pitchFamily="34" charset="0"/>
            </a:endParaRPr>
          </a:p>
          <a:p>
            <a:endParaRPr lang="sl-SI" sz="2400" dirty="0">
              <a:latin typeface="Candara" panose="020E0502030303020204" pitchFamily="34" charset="0"/>
            </a:endParaRPr>
          </a:p>
          <a:p>
            <a:endParaRPr lang="sl-SI" sz="2400" dirty="0">
              <a:latin typeface="Candara" panose="020E0502030303020204" pitchFamily="34" charset="0"/>
            </a:endParaRPr>
          </a:p>
        </p:txBody>
      </p:sp>
    </p:spTree>
    <p:extLst>
      <p:ext uri="{BB962C8B-B14F-4D97-AF65-F5344CB8AC3E}">
        <p14:creationId xmlns:p14="http://schemas.microsoft.com/office/powerpoint/2010/main" val="2840162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0DA6CBA0-FA14-474B-92D9-686751924DF1}"/>
              </a:ext>
            </a:extLst>
          </p:cNvPr>
          <p:cNvSpPr txBox="1"/>
          <p:nvPr/>
        </p:nvSpPr>
        <p:spPr>
          <a:xfrm>
            <a:off x="611560" y="0"/>
            <a:ext cx="7772400" cy="6124754"/>
          </a:xfrm>
          <a:prstGeom prst="rect">
            <a:avLst/>
          </a:prstGeom>
          <a:noFill/>
        </p:spPr>
        <p:txBody>
          <a:bodyPr wrap="square" rtlCol="0">
            <a:spAutoFit/>
          </a:bodyPr>
          <a:lstStyle/>
          <a:p>
            <a:r>
              <a:rPr lang="sl-SI" sz="2000" dirty="0">
                <a:solidFill>
                  <a:srgbClr val="358335"/>
                </a:solidFill>
                <a:latin typeface="Candara" panose="020E0502030303020204" pitchFamily="34" charset="0"/>
              </a:rPr>
              <a:t>Oglej si obliko pisma, tisto kar je </a:t>
            </a:r>
            <a:r>
              <a:rPr lang="sl-SI" sz="2000" dirty="0" err="1">
                <a:solidFill>
                  <a:srgbClr val="358335"/>
                </a:solidFill>
                <a:latin typeface="Candara" panose="020E0502030303020204" pitchFamily="34" charset="0"/>
              </a:rPr>
              <a:t>odebljeno</a:t>
            </a:r>
            <a:r>
              <a:rPr lang="sl-SI" sz="2000" dirty="0">
                <a:solidFill>
                  <a:srgbClr val="358335"/>
                </a:solidFill>
                <a:latin typeface="Candara" panose="020E0502030303020204" pitchFamily="34" charset="0"/>
              </a:rPr>
              <a:t> je obvezno. </a:t>
            </a:r>
            <a:endParaRPr lang="ru-RU" sz="2000" dirty="0">
              <a:solidFill>
                <a:srgbClr val="358335"/>
              </a:solidFill>
              <a:latin typeface="Candara" panose="020E0502030303020204" pitchFamily="34" charset="0"/>
            </a:endParaRPr>
          </a:p>
          <a:p>
            <a:endParaRPr lang="sl-SI" sz="2000" dirty="0">
              <a:solidFill>
                <a:srgbClr val="358335"/>
              </a:solidFill>
              <a:latin typeface="Candara" panose="020E0502030303020204" pitchFamily="34" charset="0"/>
            </a:endParaRPr>
          </a:p>
          <a:p>
            <a:pPr marL="342900" indent="-342900">
              <a:buFont typeface="Arial" panose="020B0604020202020204" pitchFamily="34" charset="0"/>
              <a:buChar char="•"/>
            </a:pPr>
            <a:r>
              <a:rPr lang="sl-SI" sz="2000" dirty="0">
                <a:solidFill>
                  <a:srgbClr val="358335"/>
                </a:solidFill>
                <a:latin typeface="Candara" panose="020E0502030303020204" pitchFamily="34" charset="0"/>
              </a:rPr>
              <a:t>Desno zgoraj naj bosta navedena </a:t>
            </a:r>
            <a:r>
              <a:rPr lang="en-US" sz="2000" dirty="0" err="1">
                <a:solidFill>
                  <a:srgbClr val="358335"/>
                </a:solidFill>
                <a:latin typeface="Candara" panose="020E0502030303020204" pitchFamily="34" charset="0"/>
              </a:rPr>
              <a:t>naslov</a:t>
            </a:r>
            <a:r>
              <a:rPr lang="sl-SI" sz="2000" dirty="0">
                <a:solidFill>
                  <a:srgbClr val="358335"/>
                </a:solidFill>
                <a:latin typeface="Candara" panose="020E0502030303020204" pitchFamily="34" charset="0"/>
              </a:rPr>
              <a:t> in datum pisma                    </a:t>
            </a:r>
            <a:endParaRPr lang="ru-RU" sz="2000" dirty="0">
              <a:solidFill>
                <a:srgbClr val="358335"/>
              </a:solidFill>
              <a:latin typeface="Candara" panose="020E0502030303020204" pitchFamily="34" charset="0"/>
            </a:endParaRPr>
          </a:p>
          <a:p>
            <a:r>
              <a:rPr lang="ru-RU" sz="2000" b="1" dirty="0">
                <a:solidFill>
                  <a:srgbClr val="358335"/>
                </a:solidFill>
                <a:latin typeface="Candara" panose="020E0502030303020204" pitchFamily="34" charset="0"/>
              </a:rPr>
              <a:t>								</a:t>
            </a:r>
            <a:r>
              <a:rPr lang="ru-RU" sz="2000" b="1" dirty="0">
                <a:solidFill>
                  <a:srgbClr val="FF0000"/>
                </a:solidFill>
                <a:latin typeface="Candara" panose="020E0502030303020204" pitchFamily="34" charset="0"/>
              </a:rPr>
              <a:t>ЭКАРТ ДВОРШЧАК МОЙЦА</a:t>
            </a:r>
          </a:p>
          <a:p>
            <a:r>
              <a:rPr lang="ru-RU" sz="2000" b="1" dirty="0">
                <a:solidFill>
                  <a:srgbClr val="FF0000"/>
                </a:solidFill>
                <a:latin typeface="Candara" panose="020E0502030303020204" pitchFamily="34" charset="0"/>
              </a:rPr>
              <a:t>								Улица Мире Ленардичеве, дом 11А</a:t>
            </a:r>
          </a:p>
          <a:p>
            <a:r>
              <a:rPr lang="ru-RU" sz="2000" b="1" dirty="0">
                <a:solidFill>
                  <a:srgbClr val="FF0000"/>
                </a:solidFill>
                <a:latin typeface="Candara" panose="020E0502030303020204" pitchFamily="34" charset="0"/>
              </a:rPr>
              <a:t>								Любляна 1000</a:t>
            </a:r>
          </a:p>
          <a:p>
            <a:r>
              <a:rPr lang="ru-RU" sz="2000" b="1" dirty="0">
                <a:solidFill>
                  <a:srgbClr val="FF0000"/>
                </a:solidFill>
                <a:latin typeface="Candara" panose="020E0502030303020204" pitchFamily="34" charset="0"/>
              </a:rPr>
              <a:t>                                                                  18ого  января  2021</a:t>
            </a:r>
          </a:p>
          <a:p>
            <a:pPr marL="342900" indent="-342900">
              <a:lnSpc>
                <a:spcPct val="150000"/>
              </a:lnSpc>
              <a:buFont typeface="Arial" panose="020B0604020202020204" pitchFamily="34" charset="0"/>
              <a:buChar char="•"/>
            </a:pPr>
            <a:r>
              <a:rPr lang="sl-SI" sz="2000" dirty="0">
                <a:solidFill>
                  <a:srgbClr val="358335"/>
                </a:solidFill>
                <a:latin typeface="Candara" panose="020E0502030303020204" pitchFamily="34" charset="0"/>
              </a:rPr>
              <a:t>Pismo začneš pisati  z naslavljanjem                                                     </a:t>
            </a:r>
            <a:r>
              <a:rPr lang="ru-RU" sz="2000" b="1" dirty="0">
                <a:solidFill>
                  <a:srgbClr val="FF0000"/>
                </a:solidFill>
                <a:latin typeface="Candara" panose="020E0502030303020204" pitchFamily="34" charset="0"/>
              </a:rPr>
              <a:t>Здравствуй, друг по переписке!</a:t>
            </a:r>
            <a:endParaRPr lang="sl-SI" sz="2000" b="1" dirty="0">
              <a:solidFill>
                <a:srgbClr val="FF0000"/>
              </a:solidFill>
              <a:latin typeface="Candara" panose="020E0502030303020204" pitchFamily="34" charset="0"/>
            </a:endParaRPr>
          </a:p>
          <a:p>
            <a:pPr>
              <a:lnSpc>
                <a:spcPct val="150000"/>
              </a:lnSpc>
            </a:pPr>
            <a:r>
              <a:rPr lang="en-US" sz="2000" b="1" dirty="0">
                <a:solidFill>
                  <a:srgbClr val="FF0000"/>
                </a:solidFill>
                <a:latin typeface="Candara" panose="020E0502030303020204" pitchFamily="34" charset="0"/>
              </a:rPr>
              <a:t>      </a:t>
            </a:r>
            <a:r>
              <a:rPr lang="ru-RU" sz="2000" b="1" dirty="0">
                <a:solidFill>
                  <a:srgbClr val="FF0000"/>
                </a:solidFill>
                <a:latin typeface="Candara" panose="020E0502030303020204" pitchFamily="34" charset="0"/>
              </a:rPr>
              <a:t>Уважаемый  друг по переписке!</a:t>
            </a:r>
            <a:endParaRPr lang="en-US" sz="2000" dirty="0">
              <a:solidFill>
                <a:srgbClr val="358335"/>
              </a:solidFill>
              <a:latin typeface="Candara" panose="020E0502030303020204" pitchFamily="34" charset="0"/>
            </a:endParaRPr>
          </a:p>
          <a:p>
            <a:pPr marL="342900" indent="-342900">
              <a:lnSpc>
                <a:spcPct val="150000"/>
              </a:lnSpc>
              <a:buFont typeface="Arial" panose="020B0604020202020204" pitchFamily="34" charset="0"/>
              <a:buChar char="•"/>
            </a:pPr>
            <a:r>
              <a:rPr lang="sl-SI" sz="2000" dirty="0">
                <a:solidFill>
                  <a:srgbClr val="358335"/>
                </a:solidFill>
                <a:latin typeface="Candara" panose="020E0502030303020204" pitchFamily="34" charset="0"/>
              </a:rPr>
              <a:t>Pismo zaključiš s pozdravom:                                                               </a:t>
            </a:r>
            <a:endParaRPr lang="ru-RU" sz="2000" dirty="0">
              <a:solidFill>
                <a:srgbClr val="358335"/>
              </a:solidFill>
              <a:latin typeface="Candara" panose="020E0502030303020204" pitchFamily="34" charset="0"/>
            </a:endParaRPr>
          </a:p>
          <a:p>
            <a:pPr>
              <a:lnSpc>
                <a:spcPct val="150000"/>
              </a:lnSpc>
            </a:pPr>
            <a:r>
              <a:rPr lang="sl-SI" sz="2000" b="1" dirty="0">
                <a:solidFill>
                  <a:srgbClr val="FF0000"/>
                </a:solidFill>
                <a:latin typeface="Candara" panose="020E0502030303020204" pitchFamily="34" charset="0"/>
              </a:rPr>
              <a:t>	</a:t>
            </a:r>
            <a:r>
              <a:rPr lang="ru-RU" sz="2000" b="1" dirty="0">
                <a:solidFill>
                  <a:srgbClr val="FF0000"/>
                </a:solidFill>
                <a:latin typeface="Candara" panose="020E0502030303020204" pitchFamily="34" charset="0"/>
              </a:rPr>
              <a:t>Жду твоего ответа</a:t>
            </a:r>
            <a:r>
              <a:rPr lang="sl-SI" sz="2000" b="1" dirty="0">
                <a:solidFill>
                  <a:srgbClr val="FF0000"/>
                </a:solidFill>
                <a:latin typeface="Candara" panose="020E0502030303020204" pitchFamily="34" charset="0"/>
              </a:rPr>
              <a:t>, </a:t>
            </a:r>
            <a:r>
              <a:rPr lang="es-ES" sz="2000" b="1" dirty="0">
                <a:solidFill>
                  <a:srgbClr val="FF0000"/>
                </a:solidFill>
                <a:latin typeface="Candara" panose="020E0502030303020204" pitchFamily="34" charset="0"/>
              </a:rPr>
              <a:t> </a:t>
            </a:r>
            <a:r>
              <a:rPr lang="sl-SI" sz="2000" b="1" dirty="0">
                <a:solidFill>
                  <a:srgbClr val="C00000"/>
                </a:solidFill>
                <a:latin typeface="Candara" panose="020E0502030303020204" pitchFamily="34" charset="0"/>
              </a:rPr>
              <a:t>(</a:t>
            </a:r>
            <a:r>
              <a:rPr lang="sl-SI" sz="2000" dirty="0">
                <a:solidFill>
                  <a:srgbClr val="C00000"/>
                </a:solidFill>
                <a:latin typeface="Candara" panose="020E0502030303020204" pitchFamily="34" charset="0"/>
              </a:rPr>
              <a:t>čakam na tvoj odgovor</a:t>
            </a:r>
            <a:r>
              <a:rPr lang="es-ES" sz="2000" b="1" dirty="0">
                <a:solidFill>
                  <a:srgbClr val="C00000"/>
                </a:solidFill>
                <a:latin typeface="Candara" panose="020E0502030303020204" pitchFamily="34" charset="0"/>
              </a:rPr>
              <a:t>), </a:t>
            </a:r>
            <a:endParaRPr lang="sl-SI" sz="2000" b="1" dirty="0">
              <a:solidFill>
                <a:srgbClr val="C00000"/>
              </a:solidFill>
              <a:latin typeface="Candara" panose="020E0502030303020204" pitchFamily="34" charset="0"/>
            </a:endParaRPr>
          </a:p>
          <a:p>
            <a:pPr>
              <a:lnSpc>
                <a:spcPct val="150000"/>
              </a:lnSpc>
            </a:pPr>
            <a:r>
              <a:rPr lang="es-ES" sz="2000" b="1" dirty="0">
                <a:solidFill>
                  <a:srgbClr val="C00000"/>
                </a:solidFill>
                <a:latin typeface="Candara" panose="020E0502030303020204" pitchFamily="34" charset="0"/>
              </a:rPr>
              <a:t>      </a:t>
            </a:r>
            <a:r>
              <a:rPr lang="ru-RU" sz="2000" b="1" dirty="0">
                <a:solidFill>
                  <a:srgbClr val="C00000"/>
                </a:solidFill>
                <a:latin typeface="Candara" panose="020E0502030303020204" pitchFamily="34" charset="0"/>
              </a:rPr>
              <a:t>До свидания </a:t>
            </a:r>
            <a:r>
              <a:rPr lang="es-ES" sz="2000" b="1" dirty="0">
                <a:solidFill>
                  <a:srgbClr val="C00000"/>
                </a:solidFill>
                <a:latin typeface="Candara" panose="020E0502030303020204" pitchFamily="34" charset="0"/>
              </a:rPr>
              <a:t>(</a:t>
            </a:r>
            <a:r>
              <a:rPr lang="sl-SI" sz="2000" dirty="0">
                <a:solidFill>
                  <a:srgbClr val="C00000"/>
                </a:solidFill>
                <a:latin typeface="Candara" panose="020E0502030303020204" pitchFamily="34" charset="0"/>
              </a:rPr>
              <a:t>nasvidenje</a:t>
            </a:r>
            <a:r>
              <a:rPr lang="es-ES" sz="2000" b="1" dirty="0">
                <a:solidFill>
                  <a:srgbClr val="C00000"/>
                </a:solidFill>
                <a:latin typeface="Candara" panose="020E0502030303020204" pitchFamily="34" charset="0"/>
              </a:rPr>
              <a:t>), </a:t>
            </a:r>
          </a:p>
          <a:p>
            <a:endParaRPr lang="sl-SI" sz="2400" dirty="0">
              <a:latin typeface="Candara" panose="020E0502030303020204" pitchFamily="34" charset="0"/>
            </a:endParaRPr>
          </a:p>
          <a:p>
            <a:endParaRPr lang="sl-SI" sz="2400" dirty="0">
              <a:latin typeface="Candara" panose="020E0502030303020204" pitchFamily="34" charset="0"/>
            </a:endParaRPr>
          </a:p>
          <a:p>
            <a:endParaRPr lang="sl-SI" sz="2400" dirty="0">
              <a:latin typeface="Candara" panose="020E0502030303020204" pitchFamily="34" charset="0"/>
            </a:endParaRPr>
          </a:p>
        </p:txBody>
      </p:sp>
    </p:spTree>
    <p:extLst>
      <p:ext uri="{BB962C8B-B14F-4D97-AF65-F5344CB8AC3E}">
        <p14:creationId xmlns:p14="http://schemas.microsoft.com/office/powerpoint/2010/main" val="2201918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a:extLst>
              <a:ext uri="{FF2B5EF4-FFF2-40B4-BE49-F238E27FC236}">
                <a16:creationId xmlns:a16="http://schemas.microsoft.com/office/drawing/2014/main" id="{7DC47722-F540-437F-A728-70EF5724F713}"/>
              </a:ext>
            </a:extLst>
          </p:cNvPr>
          <p:cNvSpPr/>
          <p:nvPr/>
        </p:nvSpPr>
        <p:spPr>
          <a:xfrm>
            <a:off x="395536" y="116632"/>
            <a:ext cx="8458200" cy="7725192"/>
          </a:xfrm>
          <a:prstGeom prst="rect">
            <a:avLst/>
          </a:prstGeom>
        </p:spPr>
        <p:txBody>
          <a:bodyPr wrap="square">
            <a:spAutoFit/>
          </a:bodyPr>
          <a:lstStyle/>
          <a:p>
            <a:r>
              <a:rPr lang="sl-SI" sz="2400" dirty="0">
                <a:solidFill>
                  <a:srgbClr val="358335"/>
                </a:solidFill>
                <a:latin typeface="Candara" panose="020E0502030303020204" pitchFamily="34" charset="0"/>
              </a:rPr>
              <a:t>Sedaj si na vrsti ti, da napišeš pismo. Pomembno je, da se predstaviš, poveš koliko si star, ali imaš brate ali sestre, kje živiš, katere jezik govoriš, ali imaš domačo žival (</a:t>
            </a:r>
            <a:r>
              <a:rPr lang="ru-RU" sz="2400" b="1" dirty="0">
                <a:solidFill>
                  <a:srgbClr val="358335"/>
                </a:solidFill>
                <a:latin typeface="Candara" panose="020E0502030303020204" pitchFamily="34" charset="0"/>
              </a:rPr>
              <a:t>домашнее животное</a:t>
            </a:r>
            <a:r>
              <a:rPr lang="sl-SI" sz="2400" dirty="0">
                <a:solidFill>
                  <a:srgbClr val="358335"/>
                </a:solidFill>
                <a:latin typeface="Candara" panose="020E0502030303020204" pitchFamily="34" charset="0"/>
              </a:rPr>
              <a:t>), lahko opišeš svoj videz.  Spodaj ti predlagam nekaj začetkov povedi, ki jih lahko vključiš v pismo. </a:t>
            </a:r>
          </a:p>
          <a:p>
            <a:endParaRPr lang="sl-SI" sz="2400" dirty="0">
              <a:solidFill>
                <a:srgbClr val="358335"/>
              </a:solidFill>
              <a:latin typeface="Candara" panose="020E0502030303020204" pitchFamily="34" charset="0"/>
            </a:endParaRPr>
          </a:p>
          <a:p>
            <a:r>
              <a:rPr lang="ru-RU" sz="3200" dirty="0">
                <a:solidFill>
                  <a:srgbClr val="358335"/>
                </a:solidFill>
                <a:latin typeface="Candara" panose="020E0502030303020204" pitchFamily="34" charset="0"/>
              </a:rPr>
              <a:t>Моя школа – это основная школа народного героя Макса Печаря в Чрнуче. Я учусь в девятом классе. </a:t>
            </a:r>
          </a:p>
          <a:p>
            <a:r>
              <a:rPr lang="ru-RU" sz="3200" dirty="0">
                <a:solidFill>
                  <a:srgbClr val="358335"/>
                </a:solidFill>
                <a:latin typeface="Candara" panose="020E0502030303020204" pitchFamily="34" charset="0"/>
              </a:rPr>
              <a:t>Я говорю </a:t>
            </a:r>
            <a:r>
              <a:rPr lang="sl-SI" sz="3200" dirty="0">
                <a:solidFill>
                  <a:srgbClr val="358335"/>
                </a:solidFill>
                <a:latin typeface="Candara" panose="020E0502030303020204" pitchFamily="34" charset="0"/>
              </a:rPr>
              <a:t>………………</a:t>
            </a:r>
          </a:p>
          <a:p>
            <a:r>
              <a:rPr lang="ru-RU" sz="3200" b="1" dirty="0">
                <a:solidFill>
                  <a:srgbClr val="358335"/>
                </a:solidFill>
                <a:latin typeface="Candara" panose="020E0502030303020204" pitchFamily="34" charset="0"/>
              </a:rPr>
              <a:t>Моё любимое блюдо </a:t>
            </a:r>
            <a:r>
              <a:rPr lang="sl-SI" sz="3200" b="1" dirty="0">
                <a:solidFill>
                  <a:srgbClr val="358335"/>
                </a:solidFill>
                <a:latin typeface="Candara" panose="020E0502030303020204" pitchFamily="34" charset="0"/>
              </a:rPr>
              <a:t>…………………</a:t>
            </a:r>
          </a:p>
          <a:p>
            <a:r>
              <a:rPr lang="ru-RU" sz="3200" dirty="0">
                <a:solidFill>
                  <a:srgbClr val="358335"/>
                </a:solidFill>
                <a:latin typeface="Candara" panose="020E0502030303020204" pitchFamily="34" charset="0"/>
              </a:rPr>
              <a:t>Мой любимый школьный предмет  </a:t>
            </a:r>
            <a:r>
              <a:rPr lang="sl-SI" sz="3200" dirty="0">
                <a:solidFill>
                  <a:srgbClr val="358335"/>
                </a:solidFill>
                <a:latin typeface="Candara" panose="020E0502030303020204" pitchFamily="34" charset="0"/>
              </a:rPr>
              <a:t>……………………..</a:t>
            </a:r>
          </a:p>
          <a:p>
            <a:endParaRPr lang="sl-SI" sz="3200" dirty="0">
              <a:solidFill>
                <a:srgbClr val="358335"/>
              </a:solidFill>
              <a:latin typeface="Candara" panose="020E0502030303020204" pitchFamily="34" charset="0"/>
            </a:endParaRPr>
          </a:p>
          <a:p>
            <a:endParaRPr lang="sl-SI" sz="2400" dirty="0">
              <a:latin typeface="Candara" panose="020E0502030303020204" pitchFamily="34" charset="0"/>
            </a:endParaRPr>
          </a:p>
          <a:p>
            <a:endParaRPr lang="sl-SI" dirty="0">
              <a:solidFill>
                <a:srgbClr val="358335"/>
              </a:solidFill>
              <a:latin typeface="Candara" panose="020E0502030303020204" pitchFamily="34" charset="0"/>
            </a:endParaRPr>
          </a:p>
          <a:p>
            <a:endParaRPr lang="sl-SI" dirty="0">
              <a:solidFill>
                <a:srgbClr val="358335"/>
              </a:solidFill>
              <a:latin typeface="Candara" panose="020E0502030303020204" pitchFamily="34" charset="0"/>
            </a:endParaRPr>
          </a:p>
          <a:p>
            <a:endParaRPr lang="sl-SI" dirty="0">
              <a:solidFill>
                <a:srgbClr val="358335"/>
              </a:solidFill>
              <a:latin typeface="Candara" panose="020E0502030303020204" pitchFamily="34" charset="0"/>
            </a:endParaRPr>
          </a:p>
          <a:p>
            <a:endParaRPr lang="sl-SI" dirty="0"/>
          </a:p>
        </p:txBody>
      </p:sp>
    </p:spTree>
    <p:extLst>
      <p:ext uri="{BB962C8B-B14F-4D97-AF65-F5344CB8AC3E}">
        <p14:creationId xmlns:p14="http://schemas.microsoft.com/office/powerpoint/2010/main" val="3019302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a:extLst>
              <a:ext uri="{FF2B5EF4-FFF2-40B4-BE49-F238E27FC236}">
                <a16:creationId xmlns:a16="http://schemas.microsoft.com/office/drawing/2014/main" id="{7DC47722-F540-437F-A728-70EF5724F713}"/>
              </a:ext>
            </a:extLst>
          </p:cNvPr>
          <p:cNvSpPr/>
          <p:nvPr/>
        </p:nvSpPr>
        <p:spPr>
          <a:xfrm>
            <a:off x="381000" y="533400"/>
            <a:ext cx="8458200" cy="7478970"/>
          </a:xfrm>
          <a:prstGeom prst="rect">
            <a:avLst/>
          </a:prstGeom>
        </p:spPr>
        <p:txBody>
          <a:bodyPr wrap="square">
            <a:spAutoFit/>
          </a:bodyPr>
          <a:lstStyle/>
          <a:p>
            <a:r>
              <a:rPr lang="ru-RU" sz="3200" dirty="0">
                <a:solidFill>
                  <a:srgbClr val="358335"/>
                </a:solidFill>
                <a:latin typeface="Candara" panose="020E0502030303020204" pitchFamily="34" charset="0"/>
              </a:rPr>
              <a:t>На каких языках ты говоришь</a:t>
            </a:r>
            <a:r>
              <a:rPr lang="sl-SI" sz="3200" dirty="0">
                <a:solidFill>
                  <a:srgbClr val="358335"/>
                </a:solidFill>
                <a:latin typeface="Candara" panose="020E0502030303020204" pitchFamily="34" charset="0"/>
              </a:rPr>
              <a:t>?</a:t>
            </a:r>
          </a:p>
          <a:p>
            <a:r>
              <a:rPr lang="ru-RU" sz="3200" dirty="0">
                <a:solidFill>
                  <a:srgbClr val="358335"/>
                </a:solidFill>
                <a:latin typeface="Candara" panose="020E0502030303020204" pitchFamily="34" charset="0"/>
              </a:rPr>
              <a:t>Ты смотришь сериалы</a:t>
            </a:r>
            <a:r>
              <a:rPr lang="sl-SI" sz="3200" dirty="0">
                <a:solidFill>
                  <a:srgbClr val="358335"/>
                </a:solidFill>
                <a:latin typeface="Candara" panose="020E0502030303020204" pitchFamily="34" charset="0"/>
              </a:rPr>
              <a:t>?</a:t>
            </a:r>
          </a:p>
          <a:p>
            <a:r>
              <a:rPr lang="ru-RU" sz="3200" dirty="0">
                <a:solidFill>
                  <a:srgbClr val="358335"/>
                </a:solidFill>
                <a:latin typeface="Candara" panose="020E0502030303020204" pitchFamily="34" charset="0"/>
              </a:rPr>
              <a:t>Ты слушаешь русскую музыку</a:t>
            </a:r>
            <a:r>
              <a:rPr lang="sl-SI" sz="3200" dirty="0">
                <a:solidFill>
                  <a:srgbClr val="358335"/>
                </a:solidFill>
                <a:latin typeface="Candara" panose="020E0502030303020204" pitchFamily="34" charset="0"/>
              </a:rPr>
              <a:t>?</a:t>
            </a:r>
          </a:p>
          <a:p>
            <a:r>
              <a:rPr lang="ru-RU" sz="3200" dirty="0">
                <a:solidFill>
                  <a:srgbClr val="358335"/>
                </a:solidFill>
                <a:latin typeface="Candara" panose="020E0502030303020204" pitchFamily="34" charset="0"/>
              </a:rPr>
              <a:t>Ты играешь в видеоигры</a:t>
            </a:r>
            <a:r>
              <a:rPr lang="sl-SI" sz="3200" dirty="0">
                <a:solidFill>
                  <a:srgbClr val="358335"/>
                </a:solidFill>
                <a:latin typeface="Candara" panose="020E0502030303020204" pitchFamily="34" charset="0"/>
              </a:rPr>
              <a:t>?</a:t>
            </a:r>
          </a:p>
          <a:p>
            <a:r>
              <a:rPr lang="ru-RU" sz="3200" dirty="0">
                <a:solidFill>
                  <a:srgbClr val="358335"/>
                </a:solidFill>
                <a:latin typeface="Candara" panose="020E0502030303020204" pitchFamily="34" charset="0"/>
              </a:rPr>
              <a:t>Какой твой любимый русский праздник</a:t>
            </a:r>
            <a:r>
              <a:rPr lang="sl-SI" sz="3200" dirty="0">
                <a:solidFill>
                  <a:srgbClr val="358335"/>
                </a:solidFill>
                <a:latin typeface="Candara" panose="020E0502030303020204" pitchFamily="34" charset="0"/>
              </a:rPr>
              <a:t>?</a:t>
            </a:r>
          </a:p>
          <a:p>
            <a:r>
              <a:rPr lang="ru-RU" sz="3200" dirty="0">
                <a:solidFill>
                  <a:srgbClr val="358335"/>
                </a:solidFill>
                <a:latin typeface="Candara" panose="020E0502030303020204" pitchFamily="34" charset="0"/>
              </a:rPr>
              <a:t>Ты уже был-а в России</a:t>
            </a:r>
            <a:r>
              <a:rPr lang="sl-SI" sz="3200" dirty="0">
                <a:solidFill>
                  <a:srgbClr val="358335"/>
                </a:solidFill>
                <a:latin typeface="Candara" panose="020E0502030303020204" pitchFamily="34" charset="0"/>
              </a:rPr>
              <a:t>?</a:t>
            </a:r>
          </a:p>
          <a:p>
            <a:r>
              <a:rPr lang="ru-RU" sz="3200" dirty="0">
                <a:solidFill>
                  <a:srgbClr val="358335"/>
                </a:solidFill>
                <a:latin typeface="Candara" panose="020E0502030303020204" pitchFamily="34" charset="0"/>
              </a:rPr>
              <a:t>Ты уже попробовал-а русские блюда</a:t>
            </a:r>
            <a:r>
              <a:rPr lang="sl-SI" sz="3200" dirty="0">
                <a:solidFill>
                  <a:srgbClr val="358335"/>
                </a:solidFill>
                <a:latin typeface="Candara" panose="020E0502030303020204" pitchFamily="34" charset="0"/>
              </a:rPr>
              <a:t>?</a:t>
            </a:r>
            <a:endParaRPr lang="ru-RU" sz="3200" dirty="0">
              <a:solidFill>
                <a:srgbClr val="358335"/>
              </a:solidFill>
              <a:latin typeface="Candara" panose="020E0502030303020204" pitchFamily="34" charset="0"/>
            </a:endParaRPr>
          </a:p>
          <a:p>
            <a:endParaRPr lang="sl-SI" sz="3200" dirty="0">
              <a:solidFill>
                <a:srgbClr val="358335"/>
              </a:solidFill>
              <a:latin typeface="Candara" panose="020E0502030303020204" pitchFamily="34" charset="0"/>
            </a:endParaRPr>
          </a:p>
          <a:p>
            <a:endParaRPr lang="sl-SI" sz="3200" dirty="0">
              <a:solidFill>
                <a:srgbClr val="358335"/>
              </a:solidFill>
              <a:latin typeface="Candara" panose="020E0502030303020204" pitchFamily="34" charset="0"/>
            </a:endParaRPr>
          </a:p>
          <a:p>
            <a:endParaRPr lang="sl-SI" sz="3200" dirty="0">
              <a:solidFill>
                <a:srgbClr val="358335"/>
              </a:solidFill>
              <a:latin typeface="Candara" panose="020E0502030303020204" pitchFamily="34" charset="0"/>
            </a:endParaRPr>
          </a:p>
          <a:p>
            <a:endParaRPr lang="sl-SI" sz="3200" dirty="0">
              <a:solidFill>
                <a:srgbClr val="358335"/>
              </a:solidFill>
              <a:latin typeface="Candara" panose="020E0502030303020204" pitchFamily="34" charset="0"/>
            </a:endParaRPr>
          </a:p>
          <a:p>
            <a:endParaRPr lang="sl-SI" sz="3200" dirty="0">
              <a:solidFill>
                <a:srgbClr val="358335"/>
              </a:solidFill>
              <a:latin typeface="Candara" panose="020E0502030303020204" pitchFamily="34" charset="0"/>
            </a:endParaRPr>
          </a:p>
          <a:p>
            <a:endParaRPr lang="sl-SI" sz="2400" dirty="0">
              <a:latin typeface="Candara" panose="020E0502030303020204" pitchFamily="34" charset="0"/>
            </a:endParaRPr>
          </a:p>
          <a:p>
            <a:endParaRPr lang="sl-SI" dirty="0">
              <a:solidFill>
                <a:srgbClr val="358335"/>
              </a:solidFill>
              <a:latin typeface="Candara" panose="020E0502030303020204" pitchFamily="34" charset="0"/>
            </a:endParaRPr>
          </a:p>
          <a:p>
            <a:endParaRPr lang="sl-SI" dirty="0">
              <a:solidFill>
                <a:srgbClr val="358335"/>
              </a:solidFill>
              <a:latin typeface="Candara" panose="020E0502030303020204" pitchFamily="34" charset="0"/>
            </a:endParaRPr>
          </a:p>
          <a:p>
            <a:endParaRPr lang="sl-SI" dirty="0">
              <a:solidFill>
                <a:srgbClr val="358335"/>
              </a:solidFill>
              <a:latin typeface="Candara" panose="020E0502030303020204" pitchFamily="34" charset="0"/>
            </a:endParaRPr>
          </a:p>
          <a:p>
            <a:endParaRPr lang="sl-SI" dirty="0"/>
          </a:p>
        </p:txBody>
      </p:sp>
    </p:spTree>
    <p:extLst>
      <p:ext uri="{BB962C8B-B14F-4D97-AF65-F5344CB8AC3E}">
        <p14:creationId xmlns:p14="http://schemas.microsoft.com/office/powerpoint/2010/main" val="420841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700808"/>
            <a:ext cx="8229600" cy="1143000"/>
          </a:xfrm>
        </p:spPr>
        <p:txBody>
          <a:bodyPr/>
          <a:lstStyle/>
          <a:p>
            <a:pPr algn="ctr"/>
            <a:r>
              <a:rPr lang="sl-SI" dirty="0">
                <a:solidFill>
                  <a:srgbClr val="FF0000"/>
                </a:solidFill>
              </a:rPr>
              <a:t/>
            </a:r>
            <a:br>
              <a:rPr lang="sl-SI" dirty="0">
                <a:solidFill>
                  <a:srgbClr val="FF0000"/>
                </a:solidFill>
              </a:rPr>
            </a:br>
            <a:r>
              <a:rPr lang="sl-SI" dirty="0">
                <a:solidFill>
                  <a:srgbClr val="FF0000"/>
                </a:solidFill>
              </a:rPr>
              <a:t/>
            </a:r>
            <a:br>
              <a:rPr lang="sl-SI" dirty="0">
                <a:solidFill>
                  <a:srgbClr val="FF0000"/>
                </a:solidFill>
              </a:rPr>
            </a:br>
            <a:r>
              <a:rPr lang="sl-SI" dirty="0">
                <a:solidFill>
                  <a:srgbClr val="FF3300"/>
                </a:solidFill>
              </a:rPr>
              <a:t>Raznolike oblike preverjanja in ocenjevanja znanja</a:t>
            </a:r>
            <a:r>
              <a:rPr lang="sl-SI" dirty="0"/>
              <a:t/>
            </a:r>
            <a:br>
              <a:rPr lang="sl-SI" dirty="0"/>
            </a:br>
            <a:r>
              <a:rPr lang="sl-SI" dirty="0"/>
              <a:t/>
            </a:r>
            <a:br>
              <a:rPr lang="sl-SI" dirty="0"/>
            </a:br>
            <a:r>
              <a:rPr lang="sl-SI" dirty="0"/>
              <a:t/>
            </a:r>
            <a:br>
              <a:rPr lang="sl-SI" dirty="0"/>
            </a:br>
            <a:r>
              <a:rPr lang="sl-SI" sz="2800" dirty="0"/>
              <a:t/>
            </a:r>
            <a:br>
              <a:rPr lang="sl-SI" sz="2800" dirty="0"/>
            </a:br>
            <a:endParaRPr lang="sl-SI" sz="2000" dirty="0">
              <a:solidFill>
                <a:srgbClr val="FF0000"/>
              </a:solidFill>
            </a:endParaRPr>
          </a:p>
        </p:txBody>
      </p:sp>
    </p:spTree>
    <p:extLst>
      <p:ext uri="{BB962C8B-B14F-4D97-AF65-F5344CB8AC3E}">
        <p14:creationId xmlns:p14="http://schemas.microsoft.com/office/powerpoint/2010/main" val="4188192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1F8FA2-E0C7-40D2-BF17-0354E49E6AAD}"/>
              </a:ext>
            </a:extLst>
          </p:cNvPr>
          <p:cNvSpPr>
            <a:spLocks noGrp="1"/>
          </p:cNvSpPr>
          <p:nvPr>
            <p:ph type="title"/>
          </p:nvPr>
        </p:nvSpPr>
        <p:spPr>
          <a:xfrm>
            <a:off x="457200" y="53752"/>
            <a:ext cx="8229600" cy="1143000"/>
          </a:xfrm>
        </p:spPr>
        <p:txBody>
          <a:bodyPr/>
          <a:lstStyle/>
          <a:p>
            <a:r>
              <a:rPr lang="sl-SI" sz="2000" dirty="0">
                <a:solidFill>
                  <a:schemeClr val="tx1"/>
                </a:solidFill>
              </a:rPr>
              <a:t>Okrožnica Izzivi izkazovanja in ocenjevanja znanja na raznolike načine (20. januar 2021 ZRSŠ)</a:t>
            </a:r>
          </a:p>
        </p:txBody>
      </p:sp>
      <p:pic>
        <p:nvPicPr>
          <p:cNvPr id="8" name="Slika 7">
            <a:extLst>
              <a:ext uri="{FF2B5EF4-FFF2-40B4-BE49-F238E27FC236}">
                <a16:creationId xmlns:a16="http://schemas.microsoft.com/office/drawing/2014/main" id="{62B304B2-104D-47C4-A686-702846E3B9EC}"/>
              </a:ext>
            </a:extLst>
          </p:cNvPr>
          <p:cNvPicPr>
            <a:picLocks noChangeAspect="1"/>
          </p:cNvPicPr>
          <p:nvPr/>
        </p:nvPicPr>
        <p:blipFill rotWithShape="1">
          <a:blip r:embed="rId2"/>
          <a:srcRect l="31100" t="17801" r="34250" b="47200"/>
          <a:stretch/>
        </p:blipFill>
        <p:spPr>
          <a:xfrm>
            <a:off x="539551" y="1196752"/>
            <a:ext cx="7477311" cy="4248472"/>
          </a:xfrm>
          <a:prstGeom prst="rect">
            <a:avLst/>
          </a:prstGeom>
        </p:spPr>
      </p:pic>
    </p:spTree>
    <p:extLst>
      <p:ext uri="{BB962C8B-B14F-4D97-AF65-F5344CB8AC3E}">
        <p14:creationId xmlns:p14="http://schemas.microsoft.com/office/powerpoint/2010/main" val="32878574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3C14AD8C-7E53-46E3-A500-B8A9C6650CCB}"/>
              </a:ext>
            </a:extLst>
          </p:cNvPr>
          <p:cNvPicPr>
            <a:picLocks noChangeAspect="1"/>
          </p:cNvPicPr>
          <p:nvPr/>
        </p:nvPicPr>
        <p:blipFill rotWithShape="1">
          <a:blip r:embed="rId3"/>
          <a:srcRect l="31100" t="52800" r="33463" b="9401"/>
          <a:stretch/>
        </p:blipFill>
        <p:spPr>
          <a:xfrm>
            <a:off x="431540" y="116632"/>
            <a:ext cx="8280920" cy="4968552"/>
          </a:xfrm>
          <a:prstGeom prst="rect">
            <a:avLst/>
          </a:prstGeom>
        </p:spPr>
      </p:pic>
      <p:pic>
        <p:nvPicPr>
          <p:cNvPr id="8" name="Slika 7">
            <a:extLst>
              <a:ext uri="{FF2B5EF4-FFF2-40B4-BE49-F238E27FC236}">
                <a16:creationId xmlns:a16="http://schemas.microsoft.com/office/drawing/2014/main" id="{1F52981F-FF97-4487-AA3D-B5A791FF1EF0}"/>
              </a:ext>
            </a:extLst>
          </p:cNvPr>
          <p:cNvPicPr>
            <a:picLocks noChangeAspect="1"/>
          </p:cNvPicPr>
          <p:nvPr/>
        </p:nvPicPr>
        <p:blipFill rotWithShape="1">
          <a:blip r:embed="rId4"/>
          <a:srcRect l="53937" t="38800" r="33463" b="53325"/>
          <a:stretch/>
        </p:blipFill>
        <p:spPr>
          <a:xfrm>
            <a:off x="5796136" y="4869160"/>
            <a:ext cx="3072341" cy="1080120"/>
          </a:xfrm>
          <a:prstGeom prst="rect">
            <a:avLst/>
          </a:prstGeom>
        </p:spPr>
      </p:pic>
    </p:spTree>
    <p:extLst>
      <p:ext uri="{BB962C8B-B14F-4D97-AF65-F5344CB8AC3E}">
        <p14:creationId xmlns:p14="http://schemas.microsoft.com/office/powerpoint/2010/main" val="31941338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9B96C0C7-E6FE-4078-BA1D-BF7BB660D5F4}"/>
              </a:ext>
            </a:extLst>
          </p:cNvPr>
          <p:cNvPicPr>
            <a:picLocks noChangeAspect="1"/>
          </p:cNvPicPr>
          <p:nvPr/>
        </p:nvPicPr>
        <p:blipFill rotWithShape="1">
          <a:blip r:embed="rId2"/>
          <a:srcRect l="30313" t="22001" r="32676" b="48040"/>
          <a:stretch/>
        </p:blipFill>
        <p:spPr>
          <a:xfrm>
            <a:off x="3548" y="260648"/>
            <a:ext cx="9330969" cy="4248472"/>
          </a:xfrm>
          <a:prstGeom prst="rect">
            <a:avLst/>
          </a:prstGeom>
        </p:spPr>
      </p:pic>
    </p:spTree>
    <p:extLst>
      <p:ext uri="{BB962C8B-B14F-4D97-AF65-F5344CB8AC3E}">
        <p14:creationId xmlns:p14="http://schemas.microsoft.com/office/powerpoint/2010/main" val="22137379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5BB0838A-E707-477E-8F1F-4126BF8B072D}"/>
              </a:ext>
            </a:extLst>
          </p:cNvPr>
          <p:cNvPicPr>
            <a:picLocks noChangeAspect="1"/>
          </p:cNvPicPr>
          <p:nvPr/>
        </p:nvPicPr>
        <p:blipFill rotWithShape="1">
          <a:blip r:embed="rId2"/>
          <a:srcRect l="31346" t="51179" r="33496" b="15998"/>
          <a:stretch/>
        </p:blipFill>
        <p:spPr>
          <a:xfrm>
            <a:off x="251520" y="260648"/>
            <a:ext cx="8912936" cy="4680520"/>
          </a:xfrm>
          <a:prstGeom prst="rect">
            <a:avLst/>
          </a:prstGeom>
        </p:spPr>
      </p:pic>
    </p:spTree>
    <p:extLst>
      <p:ext uri="{BB962C8B-B14F-4D97-AF65-F5344CB8AC3E}">
        <p14:creationId xmlns:p14="http://schemas.microsoft.com/office/powerpoint/2010/main" val="623344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2060848"/>
            <a:ext cx="8229600" cy="1143000"/>
          </a:xfrm>
        </p:spPr>
        <p:txBody>
          <a:bodyPr/>
          <a:lstStyle/>
          <a:p>
            <a:pPr marL="0" indent="0" algn="ctr">
              <a:buNone/>
            </a:pPr>
            <a:r>
              <a:rPr lang="sl-SI" dirty="0">
                <a:solidFill>
                  <a:srgbClr val="FF0000"/>
                </a:solidFill>
              </a:rPr>
              <a:t/>
            </a:r>
            <a:br>
              <a:rPr lang="sl-SI" dirty="0">
                <a:solidFill>
                  <a:srgbClr val="FF0000"/>
                </a:solidFill>
              </a:rPr>
            </a:br>
            <a:r>
              <a:rPr lang="sl-SI" dirty="0">
                <a:solidFill>
                  <a:srgbClr val="FF0000"/>
                </a:solidFill>
              </a:rPr>
              <a:t/>
            </a:r>
            <a:br>
              <a:rPr lang="sl-SI" dirty="0">
                <a:solidFill>
                  <a:srgbClr val="FF0000"/>
                </a:solidFill>
              </a:rPr>
            </a:br>
            <a:r>
              <a:rPr lang="sl-SI" dirty="0">
                <a:solidFill>
                  <a:srgbClr val="FF3300"/>
                </a:solidFill>
              </a:rPr>
              <a:t>Aktualne informacije v zvezi s poučevanjem ruščine šolsko leto 2021/2022</a:t>
            </a:r>
            <a:r>
              <a:rPr lang="sl-SI" dirty="0"/>
              <a:t/>
            </a:r>
            <a:br>
              <a:rPr lang="sl-SI" dirty="0"/>
            </a:br>
            <a:r>
              <a:rPr lang="sl-SI" dirty="0"/>
              <a:t/>
            </a:r>
            <a:br>
              <a:rPr lang="sl-SI" dirty="0"/>
            </a:br>
            <a:r>
              <a:rPr lang="sl-SI" sz="2800" dirty="0"/>
              <a:t>Mojca Ekart Dvorščak (</a:t>
            </a:r>
            <a:r>
              <a:rPr lang="sl-SI" sz="2000" dirty="0"/>
              <a:t>ZRSŠ)</a:t>
            </a:r>
            <a:br>
              <a:rPr lang="sl-SI" sz="2000" dirty="0"/>
            </a:br>
            <a:r>
              <a:rPr lang="sl-SI" sz="2000" dirty="0"/>
              <a:t/>
            </a:r>
            <a:br>
              <a:rPr lang="sl-SI" sz="2000" dirty="0"/>
            </a:br>
            <a:r>
              <a:rPr lang="sl-SI" sz="2000" dirty="0"/>
              <a:t/>
            </a:r>
            <a:br>
              <a:rPr lang="sl-SI" sz="2000" dirty="0"/>
            </a:br>
            <a:endParaRPr lang="sl-SI" sz="2000" dirty="0">
              <a:solidFill>
                <a:srgbClr val="FF0000"/>
              </a:solidFill>
            </a:endParaRPr>
          </a:p>
        </p:txBody>
      </p:sp>
    </p:spTree>
    <p:extLst>
      <p:ext uri="{BB962C8B-B14F-4D97-AF65-F5344CB8AC3E}">
        <p14:creationId xmlns:p14="http://schemas.microsoft.com/office/powerpoint/2010/main" val="28659246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C51890-D4D4-4681-82D4-907320C9CB0C}"/>
              </a:ext>
            </a:extLst>
          </p:cNvPr>
          <p:cNvSpPr>
            <a:spLocks noGrp="1"/>
          </p:cNvSpPr>
          <p:nvPr>
            <p:ph type="title"/>
          </p:nvPr>
        </p:nvSpPr>
        <p:spPr/>
        <p:txBody>
          <a:bodyPr/>
          <a:lstStyle/>
          <a:p>
            <a:r>
              <a:rPr lang="sl-SI" dirty="0">
                <a:solidFill>
                  <a:srgbClr val="FF0000"/>
                </a:solidFill>
              </a:rPr>
              <a:t>Spletna učilnica za učitelje ruščine</a:t>
            </a:r>
          </a:p>
        </p:txBody>
      </p:sp>
      <p:sp>
        <p:nvSpPr>
          <p:cNvPr id="6" name="Označba mesta vsebine 5">
            <a:extLst>
              <a:ext uri="{FF2B5EF4-FFF2-40B4-BE49-F238E27FC236}">
                <a16:creationId xmlns:a16="http://schemas.microsoft.com/office/drawing/2014/main" id="{ACE5B6F9-80DB-496C-B07C-8067EBDEE3A7}"/>
              </a:ext>
            </a:extLst>
          </p:cNvPr>
          <p:cNvSpPr>
            <a:spLocks noGrp="1"/>
          </p:cNvSpPr>
          <p:nvPr>
            <p:ph idx="1"/>
          </p:nvPr>
        </p:nvSpPr>
        <p:spPr>
          <a:xfrm>
            <a:off x="107504" y="1600200"/>
            <a:ext cx="9036496" cy="4133850"/>
          </a:xfrm>
        </p:spPr>
        <p:txBody>
          <a:bodyPr/>
          <a:lstStyle/>
          <a:p>
            <a:pPr marL="0" indent="0">
              <a:buNone/>
            </a:pPr>
            <a:r>
              <a:rPr lang="sl-SI" sz="2800" dirty="0">
                <a:hlinkClick r:id="rId2"/>
              </a:rPr>
              <a:t>https://skupnost.sio.si/course/view.php?id=9473</a:t>
            </a:r>
            <a:endParaRPr lang="sl-SI" sz="2800" dirty="0"/>
          </a:p>
          <a:p>
            <a:pPr marL="0" indent="0">
              <a:buNone/>
            </a:pPr>
            <a:endParaRPr lang="sl-SI" sz="2800" dirty="0"/>
          </a:p>
          <a:p>
            <a:pPr marL="0" indent="0">
              <a:buNone/>
            </a:pPr>
            <a:r>
              <a:rPr lang="sl-SI" sz="2800" dirty="0"/>
              <a:t>Ključ za vpis: </a:t>
            </a:r>
            <a:r>
              <a:rPr lang="sl-SI" b="1" dirty="0"/>
              <a:t>puskin1799</a:t>
            </a:r>
            <a:r>
              <a:rPr lang="sl-SI" sz="2800" dirty="0"/>
              <a:t> </a:t>
            </a:r>
          </a:p>
        </p:txBody>
      </p:sp>
    </p:spTree>
    <p:extLst>
      <p:ext uri="{BB962C8B-B14F-4D97-AF65-F5344CB8AC3E}">
        <p14:creationId xmlns:p14="http://schemas.microsoft.com/office/powerpoint/2010/main" val="34838962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7B79D9F-625A-4A5B-8197-60C4D212949F}"/>
              </a:ext>
            </a:extLst>
          </p:cNvPr>
          <p:cNvSpPr>
            <a:spLocks noGrp="1"/>
          </p:cNvSpPr>
          <p:nvPr>
            <p:ph type="title"/>
          </p:nvPr>
        </p:nvSpPr>
        <p:spPr>
          <a:xfrm>
            <a:off x="179512" y="-171400"/>
            <a:ext cx="8229600" cy="1143000"/>
          </a:xfrm>
        </p:spPr>
        <p:txBody>
          <a:bodyPr/>
          <a:lstStyle/>
          <a:p>
            <a:r>
              <a:rPr lang="sl-SI" dirty="0">
                <a:solidFill>
                  <a:srgbClr val="FF0000"/>
                </a:solidFill>
              </a:rPr>
              <a:t>Vaje za ustno izražanje</a:t>
            </a:r>
          </a:p>
        </p:txBody>
      </p:sp>
      <p:pic>
        <p:nvPicPr>
          <p:cNvPr id="4" name="Označba mesta vsebine 3">
            <a:extLst>
              <a:ext uri="{FF2B5EF4-FFF2-40B4-BE49-F238E27FC236}">
                <a16:creationId xmlns:a16="http://schemas.microsoft.com/office/drawing/2014/main" id="{48BDAB23-BB29-4A2A-BD88-1F7D24C62810}"/>
              </a:ext>
            </a:extLst>
          </p:cNvPr>
          <p:cNvPicPr>
            <a:picLocks noGrp="1" noChangeAspect="1"/>
          </p:cNvPicPr>
          <p:nvPr>
            <p:ph idx="1"/>
          </p:nvPr>
        </p:nvPicPr>
        <p:blipFill rotWithShape="1">
          <a:blip r:embed="rId2"/>
          <a:srcRect l="26485" t="18110" r="27028" b="8730"/>
          <a:stretch/>
        </p:blipFill>
        <p:spPr>
          <a:xfrm>
            <a:off x="1187624" y="764704"/>
            <a:ext cx="6336704" cy="5609649"/>
          </a:xfrm>
          <a:prstGeom prst="rect">
            <a:avLst/>
          </a:prstGeom>
        </p:spPr>
      </p:pic>
    </p:spTree>
    <p:extLst>
      <p:ext uri="{BB962C8B-B14F-4D97-AF65-F5344CB8AC3E}">
        <p14:creationId xmlns:p14="http://schemas.microsoft.com/office/powerpoint/2010/main" val="527265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pl-PL" dirty="0">
                <a:solidFill>
                  <a:srgbClr val="FF0000"/>
                </a:solidFill>
              </a:rPr>
              <a:t>Resolucija o nacionalnem programu za jezikovno politiko 2021–2025</a:t>
            </a:r>
            <a:r>
              <a:rPr lang="pl-PL" dirty="0"/>
              <a:t/>
            </a:r>
            <a:br>
              <a:rPr lang="pl-PL" dirty="0"/>
            </a:br>
            <a:endParaRPr lang="sl-SI" dirty="0"/>
          </a:p>
        </p:txBody>
      </p:sp>
      <p:sp>
        <p:nvSpPr>
          <p:cNvPr id="7" name="Označba mesta vsebine 6"/>
          <p:cNvSpPr>
            <a:spLocks noGrp="1"/>
          </p:cNvSpPr>
          <p:nvPr>
            <p:ph idx="1"/>
          </p:nvPr>
        </p:nvSpPr>
        <p:spPr/>
        <p:txBody>
          <a:bodyPr/>
          <a:lstStyle/>
          <a:p>
            <a:pPr lvl="0"/>
            <a:r>
              <a:rPr lang="sl-SI" b="1" dirty="0"/>
              <a:t>pri uvedbi obveznega drugega tujega jezika</a:t>
            </a:r>
            <a:r>
              <a:rPr lang="sl-SI" dirty="0"/>
              <a:t> </a:t>
            </a:r>
            <a:r>
              <a:rPr lang="sl-SI" b="1" dirty="0"/>
              <a:t>v osnovni šoli </a:t>
            </a:r>
            <a:r>
              <a:rPr lang="sl-SI" dirty="0"/>
              <a:t>naj nabor jezikov vsebuje vsaj tuje jezike na maturi (angleščina, francoščina, italijanščina, nemščina, </a:t>
            </a:r>
            <a:r>
              <a:rPr lang="sl-SI" b="1" dirty="0"/>
              <a:t>ruščina</a:t>
            </a:r>
            <a:r>
              <a:rPr lang="sl-SI" dirty="0"/>
              <a:t>, španščina in latinščina) in sosedske jezike (italijanščina, nemščina, hrvaščina, madžarščina);</a:t>
            </a:r>
          </a:p>
          <a:p>
            <a:endParaRPr lang="sl-SI" dirty="0"/>
          </a:p>
        </p:txBody>
      </p:sp>
    </p:spTree>
    <p:extLst>
      <p:ext uri="{BB962C8B-B14F-4D97-AF65-F5344CB8AC3E}">
        <p14:creationId xmlns:p14="http://schemas.microsoft.com/office/powerpoint/2010/main" val="3815320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rotWithShape="1">
          <a:blip r:embed="rId3"/>
          <a:srcRect l="21599" t="16369" r="23557" b="8729"/>
          <a:stretch/>
        </p:blipFill>
        <p:spPr>
          <a:xfrm>
            <a:off x="1259632" y="1124744"/>
            <a:ext cx="7220895" cy="5544616"/>
          </a:xfrm>
          <a:prstGeom prst="rect">
            <a:avLst/>
          </a:prstGeom>
        </p:spPr>
      </p:pic>
      <p:sp>
        <p:nvSpPr>
          <p:cNvPr id="6" name="PoljeZBesedilom 5"/>
          <p:cNvSpPr txBox="1"/>
          <p:nvPr/>
        </p:nvSpPr>
        <p:spPr>
          <a:xfrm>
            <a:off x="179512" y="188640"/>
            <a:ext cx="8764189" cy="830997"/>
          </a:xfrm>
          <a:prstGeom prst="rect">
            <a:avLst/>
          </a:prstGeom>
          <a:noFill/>
        </p:spPr>
        <p:txBody>
          <a:bodyPr wrap="square" rtlCol="0">
            <a:spAutoFit/>
          </a:bodyPr>
          <a:lstStyle/>
          <a:p>
            <a:r>
              <a:rPr lang="sl-SI" sz="2400" b="1" dirty="0">
                <a:latin typeface="Candara" panose="020E0502030303020204" pitchFamily="34" charset="0"/>
              </a:rPr>
              <a:t>Vzgoja in izobraževanje v Republiki Sloveniji v razmerah, povezanih s covid-19, </a:t>
            </a:r>
            <a:r>
              <a:rPr lang="sl-SI" sz="2400" b="1" dirty="0">
                <a:solidFill>
                  <a:srgbClr val="C00000"/>
                </a:solidFill>
                <a:latin typeface="Candara" panose="020E0502030303020204" pitchFamily="34" charset="0"/>
              </a:rPr>
              <a:t>Modeli in priporočila</a:t>
            </a:r>
            <a:r>
              <a:rPr lang="sl-SI" sz="2400" b="1" dirty="0">
                <a:latin typeface="Candara" panose="020E0502030303020204" pitchFamily="34" charset="0"/>
              </a:rPr>
              <a:t>, MIZŠ, ZRSŠ, NIJZ :2020</a:t>
            </a:r>
          </a:p>
        </p:txBody>
      </p:sp>
    </p:spTree>
    <p:extLst>
      <p:ext uri="{BB962C8B-B14F-4D97-AF65-F5344CB8AC3E}">
        <p14:creationId xmlns:p14="http://schemas.microsoft.com/office/powerpoint/2010/main" val="559395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vsebine 5"/>
          <p:cNvPicPr>
            <a:picLocks noGrp="1" noChangeAspect="1"/>
          </p:cNvPicPr>
          <p:nvPr>
            <p:ph idx="1"/>
          </p:nvPr>
        </p:nvPicPr>
        <p:blipFill rotWithShape="1">
          <a:blip r:embed="rId3"/>
          <a:srcRect l="28523" t="34286" r="25447" b="51020"/>
          <a:stretch/>
        </p:blipFill>
        <p:spPr>
          <a:xfrm>
            <a:off x="323528" y="4511750"/>
            <a:ext cx="8424936" cy="1512168"/>
          </a:xfrm>
          <a:prstGeom prst="rect">
            <a:avLst/>
          </a:prstGeom>
        </p:spPr>
      </p:pic>
      <p:pic>
        <p:nvPicPr>
          <p:cNvPr id="7" name="Slika 6"/>
          <p:cNvPicPr>
            <a:picLocks noChangeAspect="1"/>
          </p:cNvPicPr>
          <p:nvPr/>
        </p:nvPicPr>
        <p:blipFill rotWithShape="1">
          <a:blip r:embed="rId4"/>
          <a:srcRect l="27119" t="23624" r="21412" b="12394"/>
          <a:stretch/>
        </p:blipFill>
        <p:spPr>
          <a:xfrm>
            <a:off x="827584" y="173433"/>
            <a:ext cx="6181610" cy="4320480"/>
          </a:xfrm>
          <a:prstGeom prst="rect">
            <a:avLst/>
          </a:prstGeom>
        </p:spPr>
      </p:pic>
      <p:sp>
        <p:nvSpPr>
          <p:cNvPr id="8" name="PoljeZBesedilom 7"/>
          <p:cNvSpPr txBox="1"/>
          <p:nvPr/>
        </p:nvSpPr>
        <p:spPr>
          <a:xfrm>
            <a:off x="7164289" y="260648"/>
            <a:ext cx="1440160" cy="2246769"/>
          </a:xfrm>
          <a:prstGeom prst="rect">
            <a:avLst/>
          </a:prstGeom>
          <a:noFill/>
        </p:spPr>
        <p:txBody>
          <a:bodyPr wrap="square" rtlCol="0">
            <a:spAutoFit/>
          </a:bodyPr>
          <a:lstStyle/>
          <a:p>
            <a:r>
              <a:rPr lang="sl-SI" sz="1400" b="1" dirty="0">
                <a:latin typeface="Candara" panose="020E0502030303020204" pitchFamily="34" charset="0"/>
              </a:rPr>
              <a:t>Vzgoja in izobraževanje v Republiki Sloveniji v razmerah, povezanih s covid-19, </a:t>
            </a:r>
            <a:r>
              <a:rPr lang="sl-SI" sz="1400" b="1" dirty="0">
                <a:solidFill>
                  <a:srgbClr val="C00000"/>
                </a:solidFill>
                <a:latin typeface="Candara" panose="020E0502030303020204" pitchFamily="34" charset="0"/>
              </a:rPr>
              <a:t>Modeli in priporočila</a:t>
            </a:r>
            <a:r>
              <a:rPr lang="sl-SI" sz="1400" b="1" dirty="0">
                <a:latin typeface="Candara" panose="020E0502030303020204" pitchFamily="34" charset="0"/>
              </a:rPr>
              <a:t>, MIZŠ, ZRSŠ, NIJZ : 2020</a:t>
            </a:r>
          </a:p>
        </p:txBody>
      </p:sp>
    </p:spTree>
    <p:extLst>
      <p:ext uri="{BB962C8B-B14F-4D97-AF65-F5344CB8AC3E}">
        <p14:creationId xmlns:p14="http://schemas.microsoft.com/office/powerpoint/2010/main" val="3600799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rotWithShape="1">
          <a:blip r:embed="rId3"/>
          <a:srcRect l="27295" t="15701" r="25532" b="23357"/>
          <a:stretch/>
        </p:blipFill>
        <p:spPr>
          <a:xfrm>
            <a:off x="755576" y="404664"/>
            <a:ext cx="6840760" cy="4968552"/>
          </a:xfrm>
          <a:prstGeom prst="rect">
            <a:avLst/>
          </a:prstGeom>
        </p:spPr>
      </p:pic>
      <p:sp>
        <p:nvSpPr>
          <p:cNvPr id="5" name="PoljeZBesedilom 4"/>
          <p:cNvSpPr txBox="1"/>
          <p:nvPr/>
        </p:nvSpPr>
        <p:spPr>
          <a:xfrm>
            <a:off x="2483768" y="5229200"/>
            <a:ext cx="6192689" cy="584775"/>
          </a:xfrm>
          <a:prstGeom prst="rect">
            <a:avLst/>
          </a:prstGeom>
          <a:noFill/>
        </p:spPr>
        <p:txBody>
          <a:bodyPr wrap="square" rtlCol="0">
            <a:spAutoFit/>
          </a:bodyPr>
          <a:lstStyle/>
          <a:p>
            <a:r>
              <a:rPr lang="sl-SI" sz="1600" b="1" dirty="0">
                <a:latin typeface="Candara" panose="020E0502030303020204" pitchFamily="34" charset="0"/>
              </a:rPr>
              <a:t>Vzgoja in izobraževanje v Republiki Sloveniji v razmerah, povezanih s covid-19, </a:t>
            </a:r>
            <a:r>
              <a:rPr lang="sl-SI" sz="1600" b="1" dirty="0">
                <a:solidFill>
                  <a:srgbClr val="C00000"/>
                </a:solidFill>
                <a:latin typeface="Candara" panose="020E0502030303020204" pitchFamily="34" charset="0"/>
              </a:rPr>
              <a:t>Modeli in priporočila</a:t>
            </a:r>
            <a:r>
              <a:rPr lang="sl-SI" sz="1600" b="1" dirty="0">
                <a:latin typeface="Candara" panose="020E0502030303020204" pitchFamily="34" charset="0"/>
              </a:rPr>
              <a:t>, MIZŠ, ZRSŠ, NIJZ : 2020</a:t>
            </a:r>
          </a:p>
        </p:txBody>
      </p:sp>
    </p:spTree>
    <p:extLst>
      <p:ext uri="{BB962C8B-B14F-4D97-AF65-F5344CB8AC3E}">
        <p14:creationId xmlns:p14="http://schemas.microsoft.com/office/powerpoint/2010/main" val="949289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solidFill>
                  <a:srgbClr val="C00000"/>
                </a:solidFill>
              </a:rPr>
              <a:t>Izvajanje obveznega izbirnega predmeta  v času, ko se je pouk izvajal na šoli </a:t>
            </a:r>
          </a:p>
        </p:txBody>
      </p:sp>
      <p:sp>
        <p:nvSpPr>
          <p:cNvPr id="3" name="Označba mesta vsebine 2"/>
          <p:cNvSpPr>
            <a:spLocks noGrp="1"/>
          </p:cNvSpPr>
          <p:nvPr>
            <p:ph idx="1"/>
          </p:nvPr>
        </p:nvSpPr>
        <p:spPr/>
        <p:txBody>
          <a:bodyPr/>
          <a:lstStyle/>
          <a:p>
            <a:pPr marL="0" indent="0">
              <a:buNone/>
            </a:pPr>
            <a:endParaRPr lang="sl-SI" sz="1800" dirty="0"/>
          </a:p>
          <a:p>
            <a:r>
              <a:rPr lang="sl-SI" sz="2800" b="1" dirty="0"/>
              <a:t>Obvezni in neobvezni izbirni predmeti se začasno lahko izvajajo na daljavo ali v matičnem oddelku</a:t>
            </a:r>
            <a:r>
              <a:rPr lang="sl-SI" sz="2800" dirty="0"/>
              <a:t>. V primeru oblikovanja heterogene skupine je nošenje mask pri pouku za učenke/učence in učiteljice/učitelje obvezno.</a:t>
            </a:r>
          </a:p>
        </p:txBody>
      </p:sp>
      <p:sp>
        <p:nvSpPr>
          <p:cNvPr id="4" name="PoljeZBesedilom 3"/>
          <p:cNvSpPr txBox="1"/>
          <p:nvPr/>
        </p:nvSpPr>
        <p:spPr>
          <a:xfrm>
            <a:off x="1763688" y="5013176"/>
            <a:ext cx="6984776" cy="523220"/>
          </a:xfrm>
          <a:prstGeom prst="rect">
            <a:avLst/>
          </a:prstGeom>
          <a:noFill/>
        </p:spPr>
        <p:txBody>
          <a:bodyPr wrap="square" rtlCol="0">
            <a:spAutoFit/>
          </a:bodyPr>
          <a:lstStyle/>
          <a:p>
            <a:r>
              <a:rPr lang="sl-SI" sz="2800" b="1" dirty="0"/>
              <a:t>Okrožnica MIZŠ , 11. 02. 2021</a:t>
            </a:r>
          </a:p>
        </p:txBody>
      </p:sp>
    </p:spTree>
    <p:extLst>
      <p:ext uri="{BB962C8B-B14F-4D97-AF65-F5344CB8AC3E}">
        <p14:creationId xmlns:p14="http://schemas.microsoft.com/office/powerpoint/2010/main" val="1301430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dloga_prosojnice_v15">
  <a:themeElements>
    <a:clrScheme name="predloga_prosojnice_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dloga_prosojnice_v15">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dloga_prosojnice_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dloga_prosojnice_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dloga_prosojnice_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dloga_prosojnice_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dloga_prosojnice_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dloga_prosojnice_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dloga_prosojnice_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dloga_prosojnice_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dloga_prosojnice_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dloga_prosojnice_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dloga_prosojnice_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dloga_prosojnice_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ova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5290</TotalTime>
  <Words>1543</Words>
  <Application>Microsoft Office PowerPoint</Application>
  <PresentationFormat>Diaprojekcija na zaslonu (4:3)</PresentationFormat>
  <Paragraphs>154</Paragraphs>
  <Slides>41</Slides>
  <Notes>8</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41</vt:i4>
      </vt:variant>
    </vt:vector>
  </HeadingPairs>
  <TitlesOfParts>
    <vt:vector size="47" baseType="lpstr">
      <vt:lpstr>Arial</vt:lpstr>
      <vt:lpstr>Calibri</vt:lpstr>
      <vt:lpstr>Candara</vt:lpstr>
      <vt:lpstr>Symbol</vt:lpstr>
      <vt:lpstr>Times New Roman</vt:lpstr>
      <vt:lpstr>predloga_prosojnice_v15</vt:lpstr>
      <vt:lpstr>Študijsko srečanje za OSNOVNOŠOLSKE učiteljice in učitelje  ruščine</vt:lpstr>
      <vt:lpstr>Študijsko srečanje OŠ učiteljev ruščine 2021  </vt:lpstr>
      <vt:lpstr>Program srečanja</vt:lpstr>
      <vt:lpstr>  Aktualne informacije v zvezi s poučevanjem ruščine šolsko leto 2021/2022  Mojca Ekart Dvorščak (ZRSŠ)   </vt:lpstr>
      <vt:lpstr>Resolucija o nacionalnem programu za jezikovno politiko 2021–2025 </vt:lpstr>
      <vt:lpstr>PowerPointova predstavitev</vt:lpstr>
      <vt:lpstr>PowerPointova predstavitev</vt:lpstr>
      <vt:lpstr>PowerPointova predstavitev</vt:lpstr>
      <vt:lpstr>Izvajanje obveznega izbirnega predmeta  v času, ko se je pouk izvajal na šoli </vt:lpstr>
      <vt:lpstr>PowerPointova predstavitev</vt:lpstr>
      <vt:lpstr>Kako ste na vaši šoli  izvajali pouk izbirnega predmeta ruščine po povratku v šolo po 2. zaprtju šole, to je od aprila 2022 dalje?</vt:lpstr>
      <vt:lpstr>Bralna značka Читать – это круто 2021</vt:lpstr>
      <vt:lpstr>OŠ PRULE </vt:lpstr>
      <vt:lpstr>OŠ IDRIJA</vt:lpstr>
      <vt:lpstr>OŠ n. h. MAKSA PEČARJA </vt:lpstr>
      <vt:lpstr>Bralna značka Читать – это круто 2022</vt:lpstr>
      <vt:lpstr>Puškinov dan 2021</vt:lpstr>
      <vt:lpstr>Puškinov dan 2021  - program</vt:lpstr>
      <vt:lpstr>Puškinov dan 2022</vt:lpstr>
      <vt:lpstr>200. obletnica rojstva Dostojevskega</vt:lpstr>
      <vt:lpstr>  Predstavitev knjižice Teremok  Meta Frank (Osnovna šola Dragotina Ketteja Ilirska Bistrica) </vt:lpstr>
      <vt:lpstr>  Jezikovne igre v ruščini  Tanja Andder (Osnovna šola Idrija) </vt:lpstr>
      <vt:lpstr>  Друг по переписке 2021    </vt:lpstr>
      <vt:lpstr>Друг по переписке</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  Raznolike oblike preverjanja in ocenjevanja znanja    </vt:lpstr>
      <vt:lpstr>Okrožnica Izzivi izkazovanja in ocenjevanja znanja na raznolike načine (20. januar 2021 ZRSŠ)</vt:lpstr>
      <vt:lpstr>PowerPointova predstavitev</vt:lpstr>
      <vt:lpstr>PowerPointova predstavitev</vt:lpstr>
      <vt:lpstr>PowerPointova predstavitev</vt:lpstr>
      <vt:lpstr>Spletna učilnica za učitelje ruščine</vt:lpstr>
      <vt:lpstr>Vaje za ustno izražanje</vt:lpstr>
    </vt:vector>
  </TitlesOfParts>
  <Company>Zavod RS za šolstvo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Tomaž Bizjak</dc:creator>
  <cp:lastModifiedBy>Ucitelj</cp:lastModifiedBy>
  <cp:revision>296</cp:revision>
  <cp:lastPrinted>2018-11-28T16:04:36Z</cp:lastPrinted>
  <dcterms:created xsi:type="dcterms:W3CDTF">2004-04-23T10:18:28Z</dcterms:created>
  <dcterms:modified xsi:type="dcterms:W3CDTF">2021-08-24T10:05:36Z</dcterms:modified>
</cp:coreProperties>
</file>