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A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5ECA4-3B7C-4630-9A08-23FC1C7D2AA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9EF5078-713E-43E0-9786-FD5E725D90BA}">
      <dgm:prSet/>
      <dgm:spPr/>
      <dgm:t>
        <a:bodyPr/>
        <a:lstStyle/>
        <a:p>
          <a:r>
            <a:rPr lang="sl-SI" dirty="0"/>
            <a:t>Za vse generacije in profile učencev / slušateljev</a:t>
          </a:r>
          <a:endParaRPr lang="en-US" dirty="0"/>
        </a:p>
      </dgm:t>
    </dgm:pt>
    <dgm:pt modelId="{D581C849-A8B6-4F81-960E-5C963F3B3DAA}" type="parTrans" cxnId="{864C4B06-F94A-4D09-B6F2-7B30DA865EF3}">
      <dgm:prSet/>
      <dgm:spPr/>
      <dgm:t>
        <a:bodyPr/>
        <a:lstStyle/>
        <a:p>
          <a:endParaRPr lang="en-US"/>
        </a:p>
      </dgm:t>
    </dgm:pt>
    <dgm:pt modelId="{725DFC17-F1FD-4279-9E36-A31052CFB4E1}" type="sibTrans" cxnId="{864C4B06-F94A-4D09-B6F2-7B30DA865EF3}">
      <dgm:prSet/>
      <dgm:spPr/>
      <dgm:t>
        <a:bodyPr/>
        <a:lstStyle/>
        <a:p>
          <a:endParaRPr lang="en-US"/>
        </a:p>
      </dgm:t>
    </dgm:pt>
    <dgm:pt modelId="{6BE63CCF-BD8C-47B3-B2BE-A30EDA4C247E}">
      <dgm:prSet/>
      <dgm:spPr/>
      <dgm:t>
        <a:bodyPr/>
        <a:lstStyle/>
        <a:p>
          <a:r>
            <a:rPr lang="sl-SI"/>
            <a:t>Za uvod / zaključek učne ure</a:t>
          </a:r>
          <a:endParaRPr lang="en-US"/>
        </a:p>
      </dgm:t>
    </dgm:pt>
    <dgm:pt modelId="{E2888ADB-07AB-44EE-BA5E-B5922004CCFF}" type="parTrans" cxnId="{225C2A06-7A86-4273-902D-239F412DA251}">
      <dgm:prSet/>
      <dgm:spPr/>
      <dgm:t>
        <a:bodyPr/>
        <a:lstStyle/>
        <a:p>
          <a:endParaRPr lang="en-US"/>
        </a:p>
      </dgm:t>
    </dgm:pt>
    <dgm:pt modelId="{04A8A5E7-F764-4FCB-8DAB-41E4A0E161E8}" type="sibTrans" cxnId="{225C2A06-7A86-4273-902D-239F412DA251}">
      <dgm:prSet/>
      <dgm:spPr/>
      <dgm:t>
        <a:bodyPr/>
        <a:lstStyle/>
        <a:p>
          <a:endParaRPr lang="en-US"/>
        </a:p>
      </dgm:t>
    </dgm:pt>
    <dgm:pt modelId="{BB7B8118-7505-4D02-806E-618A911A0D38}">
      <dgm:prSet/>
      <dgm:spPr/>
      <dgm:t>
        <a:bodyPr/>
        <a:lstStyle/>
        <a:p>
          <a:r>
            <a:rPr lang="sl-SI" dirty="0"/>
            <a:t>Za dvig motivacije, večjo sproščenost (hitrejše usvajanje znanja)</a:t>
          </a:r>
          <a:endParaRPr lang="en-US" dirty="0"/>
        </a:p>
      </dgm:t>
    </dgm:pt>
    <dgm:pt modelId="{E16EF779-B6FE-4033-8067-C66086B5C38A}" type="parTrans" cxnId="{FC50F4C1-F4C8-4996-8C55-F7967E967E4A}">
      <dgm:prSet/>
      <dgm:spPr/>
      <dgm:t>
        <a:bodyPr/>
        <a:lstStyle/>
        <a:p>
          <a:endParaRPr lang="en-US"/>
        </a:p>
      </dgm:t>
    </dgm:pt>
    <dgm:pt modelId="{C5D251A8-7252-4B0A-80F4-73DA9581208B}" type="sibTrans" cxnId="{FC50F4C1-F4C8-4996-8C55-F7967E967E4A}">
      <dgm:prSet/>
      <dgm:spPr/>
      <dgm:t>
        <a:bodyPr/>
        <a:lstStyle/>
        <a:p>
          <a:endParaRPr lang="en-US"/>
        </a:p>
      </dgm:t>
    </dgm:pt>
    <dgm:pt modelId="{4DE6067E-2461-4330-860D-CE92D3D81D30}">
      <dgm:prSet/>
      <dgm:spPr/>
      <dgm:t>
        <a:bodyPr/>
        <a:lstStyle/>
        <a:p>
          <a:r>
            <a:rPr lang="sl-SI"/>
            <a:t>Za utrjevanje in ponavljanje snovi, krepitev besednega zaklada</a:t>
          </a:r>
          <a:endParaRPr lang="en-US"/>
        </a:p>
      </dgm:t>
    </dgm:pt>
    <dgm:pt modelId="{F6FC6889-9653-4246-938A-CA0E6DF20B18}" type="parTrans" cxnId="{4A6B680F-0DCB-41A8-AF52-744035C5D6D3}">
      <dgm:prSet/>
      <dgm:spPr/>
      <dgm:t>
        <a:bodyPr/>
        <a:lstStyle/>
        <a:p>
          <a:endParaRPr lang="en-US"/>
        </a:p>
      </dgm:t>
    </dgm:pt>
    <dgm:pt modelId="{188FFB63-159E-4A93-869E-61F8FB3F88A4}" type="sibTrans" cxnId="{4A6B680F-0DCB-41A8-AF52-744035C5D6D3}">
      <dgm:prSet/>
      <dgm:spPr/>
      <dgm:t>
        <a:bodyPr/>
        <a:lstStyle/>
        <a:p>
          <a:endParaRPr lang="en-US"/>
        </a:p>
      </dgm:t>
    </dgm:pt>
    <dgm:pt modelId="{2D5A3CFD-A87D-45D9-814A-A443AE3D9C5E}">
      <dgm:prSet/>
      <dgm:spPr/>
      <dgm:t>
        <a:bodyPr/>
        <a:lstStyle/>
        <a:p>
          <a:r>
            <a:rPr lang="sl-SI"/>
            <a:t>Za razbitje monotonosti</a:t>
          </a:r>
          <a:endParaRPr lang="en-US"/>
        </a:p>
      </dgm:t>
    </dgm:pt>
    <dgm:pt modelId="{0F4BFD4B-3D8F-469F-8095-CBF0D4FCEEFB}" type="parTrans" cxnId="{4448D2A4-F413-4087-8F7E-F02F13B96445}">
      <dgm:prSet/>
      <dgm:spPr/>
      <dgm:t>
        <a:bodyPr/>
        <a:lstStyle/>
        <a:p>
          <a:endParaRPr lang="en-US"/>
        </a:p>
      </dgm:t>
    </dgm:pt>
    <dgm:pt modelId="{2B56EC8F-1176-4125-9A26-CE7C3957625C}" type="sibTrans" cxnId="{4448D2A4-F413-4087-8F7E-F02F13B96445}">
      <dgm:prSet/>
      <dgm:spPr/>
      <dgm:t>
        <a:bodyPr/>
        <a:lstStyle/>
        <a:p>
          <a:endParaRPr lang="en-US"/>
        </a:p>
      </dgm:t>
    </dgm:pt>
    <dgm:pt modelId="{AAB0F721-3191-4F45-9453-B86306013CE3}">
      <dgm:prSet/>
      <dgm:spPr/>
      <dgm:t>
        <a:bodyPr/>
        <a:lstStyle/>
        <a:p>
          <a:r>
            <a:rPr lang="sl-SI" dirty="0"/>
            <a:t>Za sproščeno vzdušje, zabavo in krepitev vezi znotraj skupine </a:t>
          </a:r>
          <a:endParaRPr lang="en-US" dirty="0"/>
        </a:p>
      </dgm:t>
    </dgm:pt>
    <dgm:pt modelId="{C383DF01-E4E1-4483-8361-C5212ADD3021}" type="parTrans" cxnId="{75D3D131-8EB5-46F8-A00B-A1317FEE5CEF}">
      <dgm:prSet/>
      <dgm:spPr/>
      <dgm:t>
        <a:bodyPr/>
        <a:lstStyle/>
        <a:p>
          <a:endParaRPr lang="en-US"/>
        </a:p>
      </dgm:t>
    </dgm:pt>
    <dgm:pt modelId="{5A6EE5FE-7290-491D-8356-C85D4865A911}" type="sibTrans" cxnId="{75D3D131-8EB5-46F8-A00B-A1317FEE5CEF}">
      <dgm:prSet/>
      <dgm:spPr/>
      <dgm:t>
        <a:bodyPr/>
        <a:lstStyle/>
        <a:p>
          <a:endParaRPr lang="en-US"/>
        </a:p>
      </dgm:t>
    </dgm:pt>
    <dgm:pt modelId="{6A9F43BB-ABBE-41E8-97A5-C9ED3CD94E68}" type="pres">
      <dgm:prSet presAssocID="{1B45ECA4-3B7C-4630-9A08-23FC1C7D2AA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l-SI"/>
        </a:p>
      </dgm:t>
    </dgm:pt>
    <dgm:pt modelId="{B101448F-7808-473C-8822-60DD4D7553A2}" type="pres">
      <dgm:prSet presAssocID="{39EF5078-713E-43E0-9786-FD5E725D90BA}" presName="thickLine" presStyleLbl="alignNode1" presStyleIdx="0" presStyleCnt="6"/>
      <dgm:spPr/>
    </dgm:pt>
    <dgm:pt modelId="{049F0DB0-BBF2-4A77-8952-C0751245B007}" type="pres">
      <dgm:prSet presAssocID="{39EF5078-713E-43E0-9786-FD5E725D90BA}" presName="horz1" presStyleCnt="0"/>
      <dgm:spPr/>
    </dgm:pt>
    <dgm:pt modelId="{46FB2964-C428-4A1F-8EB4-59036D72F82C}" type="pres">
      <dgm:prSet presAssocID="{39EF5078-713E-43E0-9786-FD5E725D90BA}" presName="tx1" presStyleLbl="revTx" presStyleIdx="0" presStyleCnt="6"/>
      <dgm:spPr/>
      <dgm:t>
        <a:bodyPr/>
        <a:lstStyle/>
        <a:p>
          <a:endParaRPr lang="sl-SI"/>
        </a:p>
      </dgm:t>
    </dgm:pt>
    <dgm:pt modelId="{5D260252-9272-4CCD-B47D-58176397623C}" type="pres">
      <dgm:prSet presAssocID="{39EF5078-713E-43E0-9786-FD5E725D90BA}" presName="vert1" presStyleCnt="0"/>
      <dgm:spPr/>
    </dgm:pt>
    <dgm:pt modelId="{14625CA9-0BA2-4073-9449-5E0E17C59EBB}" type="pres">
      <dgm:prSet presAssocID="{6BE63CCF-BD8C-47B3-B2BE-A30EDA4C247E}" presName="thickLine" presStyleLbl="alignNode1" presStyleIdx="1" presStyleCnt="6"/>
      <dgm:spPr/>
    </dgm:pt>
    <dgm:pt modelId="{A4218C2B-3A36-46C4-A63B-9F46D7ACA13F}" type="pres">
      <dgm:prSet presAssocID="{6BE63CCF-BD8C-47B3-B2BE-A30EDA4C247E}" presName="horz1" presStyleCnt="0"/>
      <dgm:spPr/>
    </dgm:pt>
    <dgm:pt modelId="{803E8462-0218-49FB-9629-D11BEB9AE5FB}" type="pres">
      <dgm:prSet presAssocID="{6BE63CCF-BD8C-47B3-B2BE-A30EDA4C247E}" presName="tx1" presStyleLbl="revTx" presStyleIdx="1" presStyleCnt="6"/>
      <dgm:spPr/>
      <dgm:t>
        <a:bodyPr/>
        <a:lstStyle/>
        <a:p>
          <a:endParaRPr lang="sl-SI"/>
        </a:p>
      </dgm:t>
    </dgm:pt>
    <dgm:pt modelId="{63D048E6-CF75-4BFC-A577-A7918779F76B}" type="pres">
      <dgm:prSet presAssocID="{6BE63CCF-BD8C-47B3-B2BE-A30EDA4C247E}" presName="vert1" presStyleCnt="0"/>
      <dgm:spPr/>
    </dgm:pt>
    <dgm:pt modelId="{44F7E352-7CA2-4B45-A6BB-E8131B9955C8}" type="pres">
      <dgm:prSet presAssocID="{BB7B8118-7505-4D02-806E-618A911A0D38}" presName="thickLine" presStyleLbl="alignNode1" presStyleIdx="2" presStyleCnt="6"/>
      <dgm:spPr/>
    </dgm:pt>
    <dgm:pt modelId="{39B7ED39-57AC-41FA-A0E7-9384A9482898}" type="pres">
      <dgm:prSet presAssocID="{BB7B8118-7505-4D02-806E-618A911A0D38}" presName="horz1" presStyleCnt="0"/>
      <dgm:spPr/>
    </dgm:pt>
    <dgm:pt modelId="{9EB14843-267D-4756-A819-35BEB1CB54EC}" type="pres">
      <dgm:prSet presAssocID="{BB7B8118-7505-4D02-806E-618A911A0D38}" presName="tx1" presStyleLbl="revTx" presStyleIdx="2" presStyleCnt="6"/>
      <dgm:spPr/>
      <dgm:t>
        <a:bodyPr/>
        <a:lstStyle/>
        <a:p>
          <a:endParaRPr lang="sl-SI"/>
        </a:p>
      </dgm:t>
    </dgm:pt>
    <dgm:pt modelId="{B51ADDD7-DE1D-47E2-B6A3-6379108F6DCF}" type="pres">
      <dgm:prSet presAssocID="{BB7B8118-7505-4D02-806E-618A911A0D38}" presName="vert1" presStyleCnt="0"/>
      <dgm:spPr/>
    </dgm:pt>
    <dgm:pt modelId="{878BE566-18A7-43D9-B5E1-83D2C3F444CC}" type="pres">
      <dgm:prSet presAssocID="{4DE6067E-2461-4330-860D-CE92D3D81D30}" presName="thickLine" presStyleLbl="alignNode1" presStyleIdx="3" presStyleCnt="6"/>
      <dgm:spPr/>
    </dgm:pt>
    <dgm:pt modelId="{FBB876F6-845D-46D5-9D09-E9FDDAAADE74}" type="pres">
      <dgm:prSet presAssocID="{4DE6067E-2461-4330-860D-CE92D3D81D30}" presName="horz1" presStyleCnt="0"/>
      <dgm:spPr/>
    </dgm:pt>
    <dgm:pt modelId="{8C24F004-9536-4602-8517-4BE93FA913DD}" type="pres">
      <dgm:prSet presAssocID="{4DE6067E-2461-4330-860D-CE92D3D81D30}" presName="tx1" presStyleLbl="revTx" presStyleIdx="3" presStyleCnt="6"/>
      <dgm:spPr/>
      <dgm:t>
        <a:bodyPr/>
        <a:lstStyle/>
        <a:p>
          <a:endParaRPr lang="sl-SI"/>
        </a:p>
      </dgm:t>
    </dgm:pt>
    <dgm:pt modelId="{9BF64547-1231-462B-AF82-CC9646D41326}" type="pres">
      <dgm:prSet presAssocID="{4DE6067E-2461-4330-860D-CE92D3D81D30}" presName="vert1" presStyleCnt="0"/>
      <dgm:spPr/>
    </dgm:pt>
    <dgm:pt modelId="{010D3E48-B48B-495E-A7DD-4E631735F28E}" type="pres">
      <dgm:prSet presAssocID="{2D5A3CFD-A87D-45D9-814A-A443AE3D9C5E}" presName="thickLine" presStyleLbl="alignNode1" presStyleIdx="4" presStyleCnt="6"/>
      <dgm:spPr/>
    </dgm:pt>
    <dgm:pt modelId="{800051DA-ED39-4DF3-8D3F-DE6AE7D99238}" type="pres">
      <dgm:prSet presAssocID="{2D5A3CFD-A87D-45D9-814A-A443AE3D9C5E}" presName="horz1" presStyleCnt="0"/>
      <dgm:spPr/>
    </dgm:pt>
    <dgm:pt modelId="{942E07D4-91BB-47EA-9B9A-88C428F4EFC5}" type="pres">
      <dgm:prSet presAssocID="{2D5A3CFD-A87D-45D9-814A-A443AE3D9C5E}" presName="tx1" presStyleLbl="revTx" presStyleIdx="4" presStyleCnt="6"/>
      <dgm:spPr/>
      <dgm:t>
        <a:bodyPr/>
        <a:lstStyle/>
        <a:p>
          <a:endParaRPr lang="sl-SI"/>
        </a:p>
      </dgm:t>
    </dgm:pt>
    <dgm:pt modelId="{D72B1336-37B5-4706-BBDC-7250D1EC9F35}" type="pres">
      <dgm:prSet presAssocID="{2D5A3CFD-A87D-45D9-814A-A443AE3D9C5E}" presName="vert1" presStyleCnt="0"/>
      <dgm:spPr/>
    </dgm:pt>
    <dgm:pt modelId="{CF314AB2-4E3B-4EDB-A299-81898B8E06F2}" type="pres">
      <dgm:prSet presAssocID="{AAB0F721-3191-4F45-9453-B86306013CE3}" presName="thickLine" presStyleLbl="alignNode1" presStyleIdx="5" presStyleCnt="6"/>
      <dgm:spPr/>
    </dgm:pt>
    <dgm:pt modelId="{8D7125A2-3FC1-44F1-AFED-43C6BF40B0AC}" type="pres">
      <dgm:prSet presAssocID="{AAB0F721-3191-4F45-9453-B86306013CE3}" presName="horz1" presStyleCnt="0"/>
      <dgm:spPr/>
    </dgm:pt>
    <dgm:pt modelId="{137ECC70-26FD-4CE3-8AA6-66C38D3BDFF5}" type="pres">
      <dgm:prSet presAssocID="{AAB0F721-3191-4F45-9453-B86306013CE3}" presName="tx1" presStyleLbl="revTx" presStyleIdx="5" presStyleCnt="6"/>
      <dgm:spPr/>
      <dgm:t>
        <a:bodyPr/>
        <a:lstStyle/>
        <a:p>
          <a:endParaRPr lang="sl-SI"/>
        </a:p>
      </dgm:t>
    </dgm:pt>
    <dgm:pt modelId="{26797548-BA02-4A0A-BD4E-F08897F8DB7A}" type="pres">
      <dgm:prSet presAssocID="{AAB0F721-3191-4F45-9453-B86306013CE3}" presName="vert1" presStyleCnt="0"/>
      <dgm:spPr/>
    </dgm:pt>
  </dgm:ptLst>
  <dgm:cxnLst>
    <dgm:cxn modelId="{4448D2A4-F413-4087-8F7E-F02F13B96445}" srcId="{1B45ECA4-3B7C-4630-9A08-23FC1C7D2AA8}" destId="{2D5A3CFD-A87D-45D9-814A-A443AE3D9C5E}" srcOrd="4" destOrd="0" parTransId="{0F4BFD4B-3D8F-469F-8095-CBF0D4FCEEFB}" sibTransId="{2B56EC8F-1176-4125-9A26-CE7C3957625C}"/>
    <dgm:cxn modelId="{56CA7F0D-2ABD-46BF-B746-5AC14059F427}" type="presOf" srcId="{4DE6067E-2461-4330-860D-CE92D3D81D30}" destId="{8C24F004-9536-4602-8517-4BE93FA913DD}" srcOrd="0" destOrd="0" presId="urn:microsoft.com/office/officeart/2008/layout/LinedList"/>
    <dgm:cxn modelId="{EADCE2F9-B559-4DFF-A3BC-10A23B16094E}" type="presOf" srcId="{6BE63CCF-BD8C-47B3-B2BE-A30EDA4C247E}" destId="{803E8462-0218-49FB-9629-D11BEB9AE5FB}" srcOrd="0" destOrd="0" presId="urn:microsoft.com/office/officeart/2008/layout/LinedList"/>
    <dgm:cxn modelId="{75D3D131-8EB5-46F8-A00B-A1317FEE5CEF}" srcId="{1B45ECA4-3B7C-4630-9A08-23FC1C7D2AA8}" destId="{AAB0F721-3191-4F45-9453-B86306013CE3}" srcOrd="5" destOrd="0" parTransId="{C383DF01-E4E1-4483-8361-C5212ADD3021}" sibTransId="{5A6EE5FE-7290-491D-8356-C85D4865A911}"/>
    <dgm:cxn modelId="{16E7BD4C-4AB7-4993-91D0-79949DD5785B}" type="presOf" srcId="{1B45ECA4-3B7C-4630-9A08-23FC1C7D2AA8}" destId="{6A9F43BB-ABBE-41E8-97A5-C9ED3CD94E68}" srcOrd="0" destOrd="0" presId="urn:microsoft.com/office/officeart/2008/layout/LinedList"/>
    <dgm:cxn modelId="{AE0DCE30-6E90-4D20-9E9A-39DC2BB366B2}" type="presOf" srcId="{39EF5078-713E-43E0-9786-FD5E725D90BA}" destId="{46FB2964-C428-4A1F-8EB4-59036D72F82C}" srcOrd="0" destOrd="0" presId="urn:microsoft.com/office/officeart/2008/layout/LinedList"/>
    <dgm:cxn modelId="{225C2A06-7A86-4273-902D-239F412DA251}" srcId="{1B45ECA4-3B7C-4630-9A08-23FC1C7D2AA8}" destId="{6BE63CCF-BD8C-47B3-B2BE-A30EDA4C247E}" srcOrd="1" destOrd="0" parTransId="{E2888ADB-07AB-44EE-BA5E-B5922004CCFF}" sibTransId="{04A8A5E7-F764-4FCB-8DAB-41E4A0E161E8}"/>
    <dgm:cxn modelId="{DF4329F4-931B-4FEC-930A-05EC049C107B}" type="presOf" srcId="{AAB0F721-3191-4F45-9453-B86306013CE3}" destId="{137ECC70-26FD-4CE3-8AA6-66C38D3BDFF5}" srcOrd="0" destOrd="0" presId="urn:microsoft.com/office/officeart/2008/layout/LinedList"/>
    <dgm:cxn modelId="{FC50F4C1-F4C8-4996-8C55-F7967E967E4A}" srcId="{1B45ECA4-3B7C-4630-9A08-23FC1C7D2AA8}" destId="{BB7B8118-7505-4D02-806E-618A911A0D38}" srcOrd="2" destOrd="0" parTransId="{E16EF779-B6FE-4033-8067-C66086B5C38A}" sibTransId="{C5D251A8-7252-4B0A-80F4-73DA9581208B}"/>
    <dgm:cxn modelId="{4A6B680F-0DCB-41A8-AF52-744035C5D6D3}" srcId="{1B45ECA4-3B7C-4630-9A08-23FC1C7D2AA8}" destId="{4DE6067E-2461-4330-860D-CE92D3D81D30}" srcOrd="3" destOrd="0" parTransId="{F6FC6889-9653-4246-938A-CA0E6DF20B18}" sibTransId="{188FFB63-159E-4A93-869E-61F8FB3F88A4}"/>
    <dgm:cxn modelId="{2FFEA515-8963-4598-BD2F-B5B33A0A58C4}" type="presOf" srcId="{BB7B8118-7505-4D02-806E-618A911A0D38}" destId="{9EB14843-267D-4756-A819-35BEB1CB54EC}" srcOrd="0" destOrd="0" presId="urn:microsoft.com/office/officeart/2008/layout/LinedList"/>
    <dgm:cxn modelId="{3FB804ED-E706-4EC9-8B60-E74433BC577C}" type="presOf" srcId="{2D5A3CFD-A87D-45D9-814A-A443AE3D9C5E}" destId="{942E07D4-91BB-47EA-9B9A-88C428F4EFC5}" srcOrd="0" destOrd="0" presId="urn:microsoft.com/office/officeart/2008/layout/LinedList"/>
    <dgm:cxn modelId="{864C4B06-F94A-4D09-B6F2-7B30DA865EF3}" srcId="{1B45ECA4-3B7C-4630-9A08-23FC1C7D2AA8}" destId="{39EF5078-713E-43E0-9786-FD5E725D90BA}" srcOrd="0" destOrd="0" parTransId="{D581C849-A8B6-4F81-960E-5C963F3B3DAA}" sibTransId="{725DFC17-F1FD-4279-9E36-A31052CFB4E1}"/>
    <dgm:cxn modelId="{D9DC7868-F540-416A-ABF7-1F9D1FF99392}" type="presParOf" srcId="{6A9F43BB-ABBE-41E8-97A5-C9ED3CD94E68}" destId="{B101448F-7808-473C-8822-60DD4D7553A2}" srcOrd="0" destOrd="0" presId="urn:microsoft.com/office/officeart/2008/layout/LinedList"/>
    <dgm:cxn modelId="{120E1F64-4396-4F3B-ABEE-4A6F60E8B3A1}" type="presParOf" srcId="{6A9F43BB-ABBE-41E8-97A5-C9ED3CD94E68}" destId="{049F0DB0-BBF2-4A77-8952-C0751245B007}" srcOrd="1" destOrd="0" presId="urn:microsoft.com/office/officeart/2008/layout/LinedList"/>
    <dgm:cxn modelId="{826ADD80-6B2F-438B-B233-D7EFFA3C47CE}" type="presParOf" srcId="{049F0DB0-BBF2-4A77-8952-C0751245B007}" destId="{46FB2964-C428-4A1F-8EB4-59036D72F82C}" srcOrd="0" destOrd="0" presId="urn:microsoft.com/office/officeart/2008/layout/LinedList"/>
    <dgm:cxn modelId="{8B8DAF4A-B54C-4272-9A82-6A4D3A34528C}" type="presParOf" srcId="{049F0DB0-BBF2-4A77-8952-C0751245B007}" destId="{5D260252-9272-4CCD-B47D-58176397623C}" srcOrd="1" destOrd="0" presId="urn:microsoft.com/office/officeart/2008/layout/LinedList"/>
    <dgm:cxn modelId="{46FD6995-22ED-45B9-86F1-697492A5DDC1}" type="presParOf" srcId="{6A9F43BB-ABBE-41E8-97A5-C9ED3CD94E68}" destId="{14625CA9-0BA2-4073-9449-5E0E17C59EBB}" srcOrd="2" destOrd="0" presId="urn:microsoft.com/office/officeart/2008/layout/LinedList"/>
    <dgm:cxn modelId="{A094AE9E-7C57-4662-843F-CC8777FE8569}" type="presParOf" srcId="{6A9F43BB-ABBE-41E8-97A5-C9ED3CD94E68}" destId="{A4218C2B-3A36-46C4-A63B-9F46D7ACA13F}" srcOrd="3" destOrd="0" presId="urn:microsoft.com/office/officeart/2008/layout/LinedList"/>
    <dgm:cxn modelId="{F3EF7C70-09AF-445B-B3FA-C6929162C289}" type="presParOf" srcId="{A4218C2B-3A36-46C4-A63B-9F46D7ACA13F}" destId="{803E8462-0218-49FB-9629-D11BEB9AE5FB}" srcOrd="0" destOrd="0" presId="urn:microsoft.com/office/officeart/2008/layout/LinedList"/>
    <dgm:cxn modelId="{FB744B7E-54C4-4B1F-ABC7-1FCFB14C490F}" type="presParOf" srcId="{A4218C2B-3A36-46C4-A63B-9F46D7ACA13F}" destId="{63D048E6-CF75-4BFC-A577-A7918779F76B}" srcOrd="1" destOrd="0" presId="urn:microsoft.com/office/officeart/2008/layout/LinedList"/>
    <dgm:cxn modelId="{49DAB7DC-5123-492F-A777-2BD37201EBF6}" type="presParOf" srcId="{6A9F43BB-ABBE-41E8-97A5-C9ED3CD94E68}" destId="{44F7E352-7CA2-4B45-A6BB-E8131B9955C8}" srcOrd="4" destOrd="0" presId="urn:microsoft.com/office/officeart/2008/layout/LinedList"/>
    <dgm:cxn modelId="{8AAA5191-362A-4334-BC1F-A80102DFD298}" type="presParOf" srcId="{6A9F43BB-ABBE-41E8-97A5-C9ED3CD94E68}" destId="{39B7ED39-57AC-41FA-A0E7-9384A9482898}" srcOrd="5" destOrd="0" presId="urn:microsoft.com/office/officeart/2008/layout/LinedList"/>
    <dgm:cxn modelId="{C6DD4515-DB0E-4901-975B-8BCDB857E2F7}" type="presParOf" srcId="{39B7ED39-57AC-41FA-A0E7-9384A9482898}" destId="{9EB14843-267D-4756-A819-35BEB1CB54EC}" srcOrd="0" destOrd="0" presId="urn:microsoft.com/office/officeart/2008/layout/LinedList"/>
    <dgm:cxn modelId="{27083990-151D-4D5E-80D5-1A961B2B22D8}" type="presParOf" srcId="{39B7ED39-57AC-41FA-A0E7-9384A9482898}" destId="{B51ADDD7-DE1D-47E2-B6A3-6379108F6DCF}" srcOrd="1" destOrd="0" presId="urn:microsoft.com/office/officeart/2008/layout/LinedList"/>
    <dgm:cxn modelId="{325432FB-C2D3-4313-9A7D-A447C2FE7B47}" type="presParOf" srcId="{6A9F43BB-ABBE-41E8-97A5-C9ED3CD94E68}" destId="{878BE566-18A7-43D9-B5E1-83D2C3F444CC}" srcOrd="6" destOrd="0" presId="urn:microsoft.com/office/officeart/2008/layout/LinedList"/>
    <dgm:cxn modelId="{D4FFCA8B-820B-4A3C-9D89-2EBA6904C647}" type="presParOf" srcId="{6A9F43BB-ABBE-41E8-97A5-C9ED3CD94E68}" destId="{FBB876F6-845D-46D5-9D09-E9FDDAAADE74}" srcOrd="7" destOrd="0" presId="urn:microsoft.com/office/officeart/2008/layout/LinedList"/>
    <dgm:cxn modelId="{EA41F741-93C9-4648-B9E6-4763BA016DD1}" type="presParOf" srcId="{FBB876F6-845D-46D5-9D09-E9FDDAAADE74}" destId="{8C24F004-9536-4602-8517-4BE93FA913DD}" srcOrd="0" destOrd="0" presId="urn:microsoft.com/office/officeart/2008/layout/LinedList"/>
    <dgm:cxn modelId="{E73379F9-3A41-43BC-9127-8E93F88D28B0}" type="presParOf" srcId="{FBB876F6-845D-46D5-9D09-E9FDDAAADE74}" destId="{9BF64547-1231-462B-AF82-CC9646D41326}" srcOrd="1" destOrd="0" presId="urn:microsoft.com/office/officeart/2008/layout/LinedList"/>
    <dgm:cxn modelId="{AE0CBB60-F308-4EDA-A6C6-12918A11F5B4}" type="presParOf" srcId="{6A9F43BB-ABBE-41E8-97A5-C9ED3CD94E68}" destId="{010D3E48-B48B-495E-A7DD-4E631735F28E}" srcOrd="8" destOrd="0" presId="urn:microsoft.com/office/officeart/2008/layout/LinedList"/>
    <dgm:cxn modelId="{2AF8FD57-ED56-45C7-A0CD-F7157DD906DF}" type="presParOf" srcId="{6A9F43BB-ABBE-41E8-97A5-C9ED3CD94E68}" destId="{800051DA-ED39-4DF3-8D3F-DE6AE7D99238}" srcOrd="9" destOrd="0" presId="urn:microsoft.com/office/officeart/2008/layout/LinedList"/>
    <dgm:cxn modelId="{179AB677-5C35-42FA-BF7C-26D54BE2370A}" type="presParOf" srcId="{800051DA-ED39-4DF3-8D3F-DE6AE7D99238}" destId="{942E07D4-91BB-47EA-9B9A-88C428F4EFC5}" srcOrd="0" destOrd="0" presId="urn:microsoft.com/office/officeart/2008/layout/LinedList"/>
    <dgm:cxn modelId="{209B7CF1-E0BA-4C7C-83AA-4D669F2DF4C7}" type="presParOf" srcId="{800051DA-ED39-4DF3-8D3F-DE6AE7D99238}" destId="{D72B1336-37B5-4706-BBDC-7250D1EC9F35}" srcOrd="1" destOrd="0" presId="urn:microsoft.com/office/officeart/2008/layout/LinedList"/>
    <dgm:cxn modelId="{C3E4DC4B-4262-44D7-9F75-57AC570A1C32}" type="presParOf" srcId="{6A9F43BB-ABBE-41E8-97A5-C9ED3CD94E68}" destId="{CF314AB2-4E3B-4EDB-A299-81898B8E06F2}" srcOrd="10" destOrd="0" presId="urn:microsoft.com/office/officeart/2008/layout/LinedList"/>
    <dgm:cxn modelId="{6CDC4790-0CCA-48A7-947A-6C9987CE21EC}" type="presParOf" srcId="{6A9F43BB-ABBE-41E8-97A5-C9ED3CD94E68}" destId="{8D7125A2-3FC1-44F1-AFED-43C6BF40B0AC}" srcOrd="11" destOrd="0" presId="urn:microsoft.com/office/officeart/2008/layout/LinedList"/>
    <dgm:cxn modelId="{9084B727-FFBB-47D6-A394-11251E5A87E4}" type="presParOf" srcId="{8D7125A2-3FC1-44F1-AFED-43C6BF40B0AC}" destId="{137ECC70-26FD-4CE3-8AA6-66C38D3BDFF5}" srcOrd="0" destOrd="0" presId="urn:microsoft.com/office/officeart/2008/layout/LinedList"/>
    <dgm:cxn modelId="{AF0669CD-CAC3-4D82-9B40-DB22DDEE1624}" type="presParOf" srcId="{8D7125A2-3FC1-44F1-AFED-43C6BF40B0AC}" destId="{26797548-BA02-4A0A-BD4E-F08897F8DB7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1448F-7808-473C-8822-60DD4D7553A2}">
      <dsp:nvSpPr>
        <dsp:cNvPr id="0" name=""/>
        <dsp:cNvSpPr/>
      </dsp:nvSpPr>
      <dsp:spPr>
        <a:xfrm>
          <a:off x="0" y="2518"/>
          <a:ext cx="711791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B2964-C428-4A1F-8EB4-59036D72F82C}">
      <dsp:nvSpPr>
        <dsp:cNvPr id="0" name=""/>
        <dsp:cNvSpPr/>
      </dsp:nvSpPr>
      <dsp:spPr>
        <a:xfrm>
          <a:off x="0" y="2518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/>
            <a:t>Za vse generacije in profile učencev / slušateljev</a:t>
          </a:r>
          <a:endParaRPr lang="en-US" sz="2400" kern="1200" dirty="0"/>
        </a:p>
      </dsp:txBody>
      <dsp:txXfrm>
        <a:off x="0" y="2518"/>
        <a:ext cx="7117918" cy="858668"/>
      </dsp:txXfrm>
    </dsp:sp>
    <dsp:sp modelId="{14625CA9-0BA2-4073-9449-5E0E17C59EBB}">
      <dsp:nvSpPr>
        <dsp:cNvPr id="0" name=""/>
        <dsp:cNvSpPr/>
      </dsp:nvSpPr>
      <dsp:spPr>
        <a:xfrm>
          <a:off x="0" y="861186"/>
          <a:ext cx="7117918" cy="0"/>
        </a:xfrm>
        <a:prstGeom prst="line">
          <a:avLst/>
        </a:prstGeom>
        <a:solidFill>
          <a:schemeClr val="accent2">
            <a:hueOff val="296706"/>
            <a:satOff val="-2174"/>
            <a:lumOff val="-40"/>
            <a:alphaOff val="0"/>
          </a:schemeClr>
        </a:solidFill>
        <a:ln w="12700" cap="flat" cmpd="sng" algn="ctr">
          <a:solidFill>
            <a:schemeClr val="accent2">
              <a:hueOff val="296706"/>
              <a:satOff val="-2174"/>
              <a:lumOff val="-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E8462-0218-49FB-9629-D11BEB9AE5FB}">
      <dsp:nvSpPr>
        <dsp:cNvPr id="0" name=""/>
        <dsp:cNvSpPr/>
      </dsp:nvSpPr>
      <dsp:spPr>
        <a:xfrm>
          <a:off x="0" y="861186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/>
            <a:t>Za uvod / zaključek učne ure</a:t>
          </a:r>
          <a:endParaRPr lang="en-US" sz="2400" kern="1200"/>
        </a:p>
      </dsp:txBody>
      <dsp:txXfrm>
        <a:off x="0" y="861186"/>
        <a:ext cx="7117918" cy="858668"/>
      </dsp:txXfrm>
    </dsp:sp>
    <dsp:sp modelId="{44F7E352-7CA2-4B45-A6BB-E8131B9955C8}">
      <dsp:nvSpPr>
        <dsp:cNvPr id="0" name=""/>
        <dsp:cNvSpPr/>
      </dsp:nvSpPr>
      <dsp:spPr>
        <a:xfrm>
          <a:off x="0" y="1719855"/>
          <a:ext cx="7117918" cy="0"/>
        </a:xfrm>
        <a:prstGeom prst="line">
          <a:avLst/>
        </a:prstGeom>
        <a:solidFill>
          <a:schemeClr val="accent2">
            <a:hueOff val="593413"/>
            <a:satOff val="-4348"/>
            <a:lumOff val="-79"/>
            <a:alphaOff val="0"/>
          </a:schemeClr>
        </a:solidFill>
        <a:ln w="12700" cap="flat" cmpd="sng" algn="ctr">
          <a:solidFill>
            <a:schemeClr val="accent2">
              <a:hueOff val="593413"/>
              <a:satOff val="-4348"/>
              <a:lumOff val="-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14843-267D-4756-A819-35BEB1CB54EC}">
      <dsp:nvSpPr>
        <dsp:cNvPr id="0" name=""/>
        <dsp:cNvSpPr/>
      </dsp:nvSpPr>
      <dsp:spPr>
        <a:xfrm>
          <a:off x="0" y="1719855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/>
            <a:t>Za dvig motivacije, večjo sproščenost (hitrejše usvajanje znanja)</a:t>
          </a:r>
          <a:endParaRPr lang="en-US" sz="2400" kern="1200" dirty="0"/>
        </a:p>
      </dsp:txBody>
      <dsp:txXfrm>
        <a:off x="0" y="1719855"/>
        <a:ext cx="7117918" cy="858668"/>
      </dsp:txXfrm>
    </dsp:sp>
    <dsp:sp modelId="{878BE566-18A7-43D9-B5E1-83D2C3F444CC}">
      <dsp:nvSpPr>
        <dsp:cNvPr id="0" name=""/>
        <dsp:cNvSpPr/>
      </dsp:nvSpPr>
      <dsp:spPr>
        <a:xfrm>
          <a:off x="0" y="2578524"/>
          <a:ext cx="7117918" cy="0"/>
        </a:xfrm>
        <a:prstGeom prst="line">
          <a:avLst/>
        </a:prstGeom>
        <a:solidFill>
          <a:schemeClr val="accent2">
            <a:hueOff val="890119"/>
            <a:satOff val="-6522"/>
            <a:lumOff val="-119"/>
            <a:alphaOff val="0"/>
          </a:schemeClr>
        </a:solidFill>
        <a:ln w="12700" cap="flat" cmpd="sng" algn="ctr">
          <a:solidFill>
            <a:schemeClr val="accent2">
              <a:hueOff val="890119"/>
              <a:satOff val="-6522"/>
              <a:lumOff val="-1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4F004-9536-4602-8517-4BE93FA913DD}">
      <dsp:nvSpPr>
        <dsp:cNvPr id="0" name=""/>
        <dsp:cNvSpPr/>
      </dsp:nvSpPr>
      <dsp:spPr>
        <a:xfrm>
          <a:off x="0" y="2578524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/>
            <a:t>Za utrjevanje in ponavljanje snovi, krepitev besednega zaklada</a:t>
          </a:r>
          <a:endParaRPr lang="en-US" sz="2400" kern="1200"/>
        </a:p>
      </dsp:txBody>
      <dsp:txXfrm>
        <a:off x="0" y="2578524"/>
        <a:ext cx="7117918" cy="858668"/>
      </dsp:txXfrm>
    </dsp:sp>
    <dsp:sp modelId="{010D3E48-B48B-495E-A7DD-4E631735F28E}">
      <dsp:nvSpPr>
        <dsp:cNvPr id="0" name=""/>
        <dsp:cNvSpPr/>
      </dsp:nvSpPr>
      <dsp:spPr>
        <a:xfrm>
          <a:off x="0" y="3437193"/>
          <a:ext cx="7117918" cy="0"/>
        </a:xfrm>
        <a:prstGeom prst="line">
          <a:avLst/>
        </a:prstGeom>
        <a:solidFill>
          <a:schemeClr val="accent2">
            <a:hueOff val="1186826"/>
            <a:satOff val="-8696"/>
            <a:lumOff val="-158"/>
            <a:alphaOff val="0"/>
          </a:schemeClr>
        </a:solidFill>
        <a:ln w="12700" cap="flat" cmpd="sng" algn="ctr">
          <a:solidFill>
            <a:schemeClr val="accent2">
              <a:hueOff val="1186826"/>
              <a:satOff val="-8696"/>
              <a:lumOff val="-1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2E07D4-91BB-47EA-9B9A-88C428F4EFC5}">
      <dsp:nvSpPr>
        <dsp:cNvPr id="0" name=""/>
        <dsp:cNvSpPr/>
      </dsp:nvSpPr>
      <dsp:spPr>
        <a:xfrm>
          <a:off x="0" y="3437193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/>
            <a:t>Za razbitje monotonosti</a:t>
          </a:r>
          <a:endParaRPr lang="en-US" sz="2400" kern="1200"/>
        </a:p>
      </dsp:txBody>
      <dsp:txXfrm>
        <a:off x="0" y="3437193"/>
        <a:ext cx="7117918" cy="858668"/>
      </dsp:txXfrm>
    </dsp:sp>
    <dsp:sp modelId="{CF314AB2-4E3B-4EDB-A299-81898B8E06F2}">
      <dsp:nvSpPr>
        <dsp:cNvPr id="0" name=""/>
        <dsp:cNvSpPr/>
      </dsp:nvSpPr>
      <dsp:spPr>
        <a:xfrm>
          <a:off x="0" y="4295862"/>
          <a:ext cx="7117918" cy="0"/>
        </a:xfrm>
        <a:prstGeom prst="line">
          <a:avLst/>
        </a:prstGeom>
        <a:solidFill>
          <a:schemeClr val="accent2">
            <a:hueOff val="1483532"/>
            <a:satOff val="-10870"/>
            <a:lumOff val="-198"/>
            <a:alphaOff val="0"/>
          </a:schemeClr>
        </a:solidFill>
        <a:ln w="12700" cap="flat" cmpd="sng" algn="ctr">
          <a:solidFill>
            <a:schemeClr val="accent2">
              <a:hueOff val="1483532"/>
              <a:satOff val="-10870"/>
              <a:lumOff val="-1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ECC70-26FD-4CE3-8AA6-66C38D3BDFF5}">
      <dsp:nvSpPr>
        <dsp:cNvPr id="0" name=""/>
        <dsp:cNvSpPr/>
      </dsp:nvSpPr>
      <dsp:spPr>
        <a:xfrm>
          <a:off x="0" y="4295862"/>
          <a:ext cx="7117918" cy="8586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kern="1200" dirty="0"/>
            <a:t>Za sproščeno vzdušje, zabavo in krepitev vezi znotraj skupine </a:t>
          </a:r>
          <a:endParaRPr lang="en-US" sz="2400" kern="1200" dirty="0"/>
        </a:p>
      </dsp:txBody>
      <dsp:txXfrm>
        <a:off x="0" y="4295862"/>
        <a:ext cx="7117918" cy="858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8/26/2021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7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8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1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3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9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7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8/26/2021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396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eacherspayteachers.com/Product/-7-4855251" TargetMode="External"/><Relationship Id="rId13" Type="http://schemas.openxmlformats.org/officeDocument/2006/relationships/image" Target="../media/image9.svg"/><Relationship Id="rId3" Type="http://schemas.openxmlformats.org/officeDocument/2006/relationships/image" Target="../media/image3.svg"/><Relationship Id="rId7" Type="http://schemas.openxmlformats.org/officeDocument/2006/relationships/hyperlink" Target="https://www.teacherspayteachers.com/Store/Russian-With-Pleasure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eacherspayteachers.com/" TargetMode="External"/><Relationship Id="rId11" Type="http://schemas.openxmlformats.org/officeDocument/2006/relationships/image" Target="../media/image7.svg"/><Relationship Id="rId5" Type="http://schemas.openxmlformats.org/officeDocument/2006/relationships/image" Target="../media/image5.svg"/><Relationship Id="rId10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sorokam.com/ru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7.png"/><Relationship Id="rId9" Type="http://schemas.openxmlformats.org/officeDocument/2006/relationships/image" Target="../media/image1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dakta.si/e-knjigarna/prirocniki/vzgoja/80_iger_za_ucenje_tujih_jezikov_-_prirocnik_za_ucitelje.html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733E0473-C315-42D8-A82A-A2FE49DC67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AD23A251-68F2-43E5-812B-4BBAE1AF53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4" name="Picture 3" descr="Top view of school supplies, headset, and iPad on a white surface">
            <a:extLst>
              <a:ext uri="{FF2B5EF4-FFF2-40B4-BE49-F238E27FC236}">
                <a16:creationId xmlns:a16="http://schemas.microsoft.com/office/drawing/2014/main" id="{C63FF93B-E489-4B2D-BC6F-872232CFB92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5710" r="-1" b="-1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25" name="decorative circle">
            <a:extLst>
              <a:ext uri="{FF2B5EF4-FFF2-40B4-BE49-F238E27FC236}">
                <a16:creationId xmlns:a16="http://schemas.microsoft.com/office/drawing/2014/main" id="{0350AF23-2606-421F-AB7B-23D9B48F3E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26A544A-3C76-4502-A741-F4DB0E2CD2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14">
              <a:extLst>
                <a:ext uri="{FF2B5EF4-FFF2-40B4-BE49-F238E27FC236}">
                  <a16:creationId xmlns:a16="http://schemas.microsoft.com/office/drawing/2014/main" id="{017B8593-D171-47B5-8D1A-E34E7B1384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FEF60D4-64F6-450F-B86D-383EEA1C84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97D4A7C-B520-46CB-9A94-711F53997B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B7B976F-E84B-4936-90D7-C8298A5E7B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C91FFEC-59DF-4D22-A925-F515207692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8931E95-0847-47E4-8AEC-312312A032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C094915-EF93-49A0-9B90-C44FB9B500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D30E893A-F3A8-4505-9200-3913EB808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2606" y="1122363"/>
            <a:ext cx="7063739" cy="238760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JEZIKOVNE IGRE PRI POUKU RUŠČINE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466E00B-8A26-4172-9E20-2D9984050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06" y="3602038"/>
            <a:ext cx="7063739" cy="1655762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Tanja Andder, OŠ Idrija</a:t>
            </a:r>
          </a:p>
          <a:p>
            <a:r>
              <a:rPr lang="sl-SI" dirty="0">
                <a:solidFill>
                  <a:srgbClr val="FFFFFF"/>
                </a:solidFill>
              </a:rPr>
              <a:t>ŠS za učitelje ruščine v OŠ</a:t>
            </a:r>
          </a:p>
          <a:p>
            <a:r>
              <a:rPr lang="sl-SI" dirty="0">
                <a:solidFill>
                  <a:srgbClr val="FFFFFF"/>
                </a:solidFill>
              </a:rPr>
              <a:t>Medvode, 24. 8. 2021</a:t>
            </a:r>
          </a:p>
        </p:txBody>
      </p:sp>
    </p:spTree>
    <p:extLst>
      <p:ext uri="{BB962C8B-B14F-4D97-AF65-F5344CB8AC3E}">
        <p14:creationId xmlns:p14="http://schemas.microsoft.com/office/powerpoint/2010/main" val="393094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908DE9-5647-483E-B731-49D34A839B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6962B4-5DCE-4745-A877-F7237DA68D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FC31C6D-653C-4C57-B226-ED6CE571F6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2590" y="0"/>
            <a:ext cx="8389411" cy="6858000"/>
          </a:xfrm>
          <a:custGeom>
            <a:avLst/>
            <a:gdLst>
              <a:gd name="connsiteX0" fmla="*/ 1405847 w 8389411"/>
              <a:gd name="connsiteY0" fmla="*/ 0 h 6858000"/>
              <a:gd name="connsiteX1" fmla="*/ 8389411 w 8389411"/>
              <a:gd name="connsiteY1" fmla="*/ 0 h 6858000"/>
              <a:gd name="connsiteX2" fmla="*/ 8389411 w 8389411"/>
              <a:gd name="connsiteY2" fmla="*/ 6858000 h 6858000"/>
              <a:gd name="connsiteX3" fmla="*/ 1403382 w 8389411"/>
              <a:gd name="connsiteY3" fmla="*/ 6858000 h 6858000"/>
              <a:gd name="connsiteX4" fmla="*/ 1126450 w 8389411"/>
              <a:gd name="connsiteY4" fmla="*/ 6554701 h 6858000"/>
              <a:gd name="connsiteX5" fmla="*/ 0 w 8389411"/>
              <a:gd name="connsiteY5" fmla="*/ 3431347 h 6858000"/>
              <a:gd name="connsiteX6" fmla="*/ 1281495 w 8389411"/>
              <a:gd name="connsiteY6" fmla="*/ 12982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89411" h="6858000">
                <a:moveTo>
                  <a:pt x="1405847" y="0"/>
                </a:moveTo>
                <a:lnTo>
                  <a:pt x="8389411" y="0"/>
                </a:lnTo>
                <a:lnTo>
                  <a:pt x="8389411" y="6858000"/>
                </a:lnTo>
                <a:lnTo>
                  <a:pt x="1403382" y="6858000"/>
                </a:lnTo>
                <a:lnTo>
                  <a:pt x="1126450" y="6554701"/>
                </a:lnTo>
                <a:cubicBezTo>
                  <a:pt x="422736" y="5705928"/>
                  <a:pt x="0" y="4617776"/>
                  <a:pt x="0" y="3431347"/>
                </a:cubicBezTo>
                <a:cubicBezTo>
                  <a:pt x="0" y="2160173"/>
                  <a:pt x="485281" y="1001818"/>
                  <a:pt x="1281495" y="1298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7" name="decorative circles">
            <a:extLst>
              <a:ext uri="{FF2B5EF4-FFF2-40B4-BE49-F238E27FC236}">
                <a16:creationId xmlns:a16="http://schemas.microsoft.com/office/drawing/2014/main" id="{C310B041-3468-403A-926B-E3C1CF4433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4914" y="299808"/>
            <a:ext cx="11521822" cy="6038357"/>
            <a:chOff x="244914" y="299808"/>
            <a:chExt cx="11521822" cy="603835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65CBEB7-29CF-4F21-ABB7-012581304C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00295" y="515708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C900504-84D3-4813-B737-775C16F8F9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4134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3902316-BF90-4159-9FD2-6CFCCF7BE2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F04BF80-E9DB-4641-8EA2-51698324F1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5899" y="5741646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34395B9-3F83-49A4-9275-0A315D88F5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0333" y="6032385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E7ABD02-CD92-4D6C-B4BA-984D6688F5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914" y="5821038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AAB64F8F-237D-462C-AF07-D10A05F8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8" y="952022"/>
            <a:ext cx="2862591" cy="51570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100" dirty="0">
                <a:solidFill>
                  <a:srgbClr val="FFC000"/>
                </a:solidFill>
              </a:rPr>
              <a:t>JEZIKOVNE IGRE</a:t>
            </a:r>
          </a:p>
        </p:txBody>
      </p:sp>
      <p:graphicFrame>
        <p:nvGraphicFramePr>
          <p:cNvPr id="7" name="Označba mesta vsebine 4">
            <a:extLst>
              <a:ext uri="{FF2B5EF4-FFF2-40B4-BE49-F238E27FC236}">
                <a16:creationId xmlns:a16="http://schemas.microsoft.com/office/drawing/2014/main" id="{AFFE2FC8-BB94-4EF2-8348-A80B95F0C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8116094"/>
              </p:ext>
            </p:extLst>
          </p:nvPr>
        </p:nvGraphicFramePr>
        <p:xfrm>
          <a:off x="4629151" y="952022"/>
          <a:ext cx="7117918" cy="5157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171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A20091C-A23F-4EB9-9889-026D5843FD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B14675-94E2-469A-8854-321EB6B338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4720378-03ED-48B4-ADF8-C47C9729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984" y="639912"/>
            <a:ext cx="7171276" cy="859644"/>
          </a:xfrm>
        </p:spPr>
        <p:txBody>
          <a:bodyPr anchor="b">
            <a:normAutofit fontScale="90000"/>
          </a:bodyPr>
          <a:lstStyle/>
          <a:p>
            <a:r>
              <a:rPr lang="sl-SI" sz="3000" dirty="0">
                <a:solidFill>
                  <a:srgbClr val="FF0000"/>
                </a:solidFill>
              </a:rPr>
              <a:t>IDEJE (ZA JEZIKOVNE IGRE) NA </a:t>
            </a:r>
            <a:br>
              <a:rPr lang="sl-SI" sz="3000" dirty="0">
                <a:solidFill>
                  <a:srgbClr val="FF0000"/>
                </a:solidFill>
              </a:rPr>
            </a:br>
            <a:r>
              <a:rPr lang="sl-SI" sz="3000" dirty="0">
                <a:solidFill>
                  <a:srgbClr val="FF0000"/>
                </a:solidFill>
              </a:rPr>
              <a:t>SPLETU</a:t>
            </a:r>
          </a:p>
        </p:txBody>
      </p:sp>
      <p:grpSp>
        <p:nvGrpSpPr>
          <p:cNvPr id="12" name="decorative circles">
            <a:extLst>
              <a:ext uri="{FF2B5EF4-FFF2-40B4-BE49-F238E27FC236}">
                <a16:creationId xmlns:a16="http://schemas.microsoft.com/office/drawing/2014/main" id="{562E53C4-B73D-466D-A083-FF70C042A6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8662" y="310026"/>
            <a:ext cx="1902995" cy="6016634"/>
            <a:chOff x="7098662" y="310026"/>
            <a:chExt cx="1902995" cy="6016634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D46EFAA-F349-4615-8068-6FCBDA5628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08370" y="6020880"/>
              <a:ext cx="305780" cy="3057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4239505-E159-4C1C-B149-BB0D6944B6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98662" y="578700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52AA871-8B21-416F-A460-A15FEFDEF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08481" y="310026"/>
              <a:ext cx="226735" cy="226735"/>
            </a:xfrm>
            <a:prstGeom prst="ellipse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D27EBA6-6604-45FB-8D58-343694BE76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35216" y="735547"/>
              <a:ext cx="466441" cy="46644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Oval 3">
            <a:extLst>
              <a:ext uri="{FF2B5EF4-FFF2-40B4-BE49-F238E27FC236}">
                <a16:creationId xmlns:a16="http://schemas.microsoft.com/office/drawing/2014/main" id="{7C67389F-3E76-43AA-8E01-E41F22BC4C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3310" y="284085"/>
            <a:ext cx="1571298" cy="157129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5ADB259F-E4B6-4021-9CE4-6F7DA1F40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273925" y="272934"/>
            <a:ext cx="1571299" cy="1571299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B811D806-AD17-4B96-8E28-B3085BE030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72242" y="1937788"/>
            <a:ext cx="3529419" cy="352941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">
            <a:extLst>
              <a:ext uri="{FF2B5EF4-FFF2-40B4-BE49-F238E27FC236}">
                <a16:creationId xmlns:a16="http://schemas.microsoft.com/office/drawing/2014/main" id="{E0783BC6-1EE7-4A85-99E6-D8A28FB906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98822" y="433212"/>
            <a:ext cx="2249928" cy="224992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741F2379-7516-436B-9B87-368B134AFA5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712180" y="446570"/>
            <a:ext cx="2236570" cy="2236570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4103BFE-D626-4918-94BC-979AB2040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25" y="1624615"/>
            <a:ext cx="8335832" cy="5090510"/>
          </a:xfrm>
        </p:spPr>
        <p:txBody>
          <a:bodyPr anchor="t">
            <a:normAutofit lnSpcReduction="10000"/>
          </a:bodyPr>
          <a:lstStyle/>
          <a:p>
            <a:r>
              <a:rPr lang="sl-SI" dirty="0"/>
              <a:t>1.) </a:t>
            </a:r>
            <a:r>
              <a:rPr lang="sl-SI" b="1" dirty="0"/>
              <a:t>SPLETNA STRAN </a:t>
            </a:r>
            <a:r>
              <a:rPr lang="sl-SI" dirty="0">
                <a:hlinkClick r:id="rId6"/>
              </a:rPr>
              <a:t>WWW.TEACHERSPAYTEACHERS.COM</a:t>
            </a:r>
            <a:r>
              <a:rPr lang="sl-SI" dirty="0"/>
              <a:t> </a:t>
            </a:r>
          </a:p>
          <a:p>
            <a:r>
              <a:rPr lang="sl-SI" dirty="0"/>
              <a:t>levi meni: </a:t>
            </a:r>
            <a:r>
              <a:rPr lang="sl-SI" dirty="0" err="1"/>
              <a:t>Subjects</a:t>
            </a:r>
            <a:r>
              <a:rPr lang="sl-SI" dirty="0"/>
              <a:t> – </a:t>
            </a:r>
            <a:r>
              <a:rPr lang="sl-SI" dirty="0" err="1"/>
              <a:t>Foreign</a:t>
            </a:r>
            <a:r>
              <a:rPr lang="sl-SI" dirty="0"/>
              <a:t> </a:t>
            </a:r>
            <a:r>
              <a:rPr lang="sl-SI" dirty="0" err="1"/>
              <a:t>Language</a:t>
            </a:r>
            <a:r>
              <a:rPr lang="sl-SI" dirty="0"/>
              <a:t> – </a:t>
            </a:r>
            <a:r>
              <a:rPr lang="sl-SI" dirty="0" err="1"/>
              <a:t>Russian</a:t>
            </a:r>
            <a:r>
              <a:rPr lang="sl-SI" dirty="0"/>
              <a:t>; </a:t>
            </a:r>
          </a:p>
          <a:p>
            <a:r>
              <a:rPr lang="sl-SI" dirty="0"/>
              <a:t>možnost filtrov – spodaj levo, npr. „</a:t>
            </a:r>
            <a:r>
              <a:rPr lang="sl-SI" dirty="0" err="1"/>
              <a:t>free</a:t>
            </a:r>
            <a:r>
              <a:rPr lang="sl-SI" dirty="0"/>
              <a:t>“</a:t>
            </a:r>
          </a:p>
          <a:p>
            <a:r>
              <a:rPr lang="sl-SI" dirty="0"/>
              <a:t>Iskanje z lupo: </a:t>
            </a:r>
            <a:r>
              <a:rPr lang="sl-SI" b="1" dirty="0" err="1">
                <a:effectLst/>
              </a:rPr>
              <a:t>Russian</a:t>
            </a:r>
            <a:r>
              <a:rPr lang="sl-SI" b="1" dirty="0">
                <a:effectLst/>
              </a:rPr>
              <a:t> </a:t>
            </a:r>
            <a:r>
              <a:rPr lang="sl-SI" b="1" dirty="0" err="1">
                <a:effectLst/>
              </a:rPr>
              <a:t>with</a:t>
            </a:r>
            <a:r>
              <a:rPr lang="sl-SI" b="1" dirty="0">
                <a:effectLst/>
              </a:rPr>
              <a:t> </a:t>
            </a:r>
            <a:r>
              <a:rPr lang="sl-SI" b="1" dirty="0" err="1">
                <a:effectLst/>
              </a:rPr>
              <a:t>pleasure</a:t>
            </a:r>
            <a:r>
              <a:rPr lang="sl-SI" b="1" dirty="0">
                <a:effectLst/>
              </a:rPr>
              <a:t> </a:t>
            </a:r>
            <a:r>
              <a:rPr lang="sl-SI" dirty="0">
                <a:effectLst/>
                <a:hlinkClick r:id="rId7"/>
              </a:rPr>
              <a:t>https://www.teacherspayteachers.com/Store/Russian-With-Pleasure</a:t>
            </a:r>
            <a:endParaRPr lang="sl-SI" dirty="0">
              <a:effectLst/>
            </a:endParaRPr>
          </a:p>
          <a:p>
            <a:r>
              <a:rPr lang="sl-SI" dirty="0"/>
              <a:t>Primer gradiva (jezikovna igra</a:t>
            </a:r>
            <a:r>
              <a:rPr lang="ru-RU" dirty="0"/>
              <a:t> У кого есть</a:t>
            </a:r>
            <a:r>
              <a:rPr lang="sl-SI" dirty="0"/>
              <a:t>): </a:t>
            </a:r>
            <a:r>
              <a:rPr lang="sl-SI" dirty="0">
                <a:hlinkClick r:id="rId8"/>
              </a:rPr>
              <a:t>https://www.teacherspayteachers.com/Product/-7-4855251</a:t>
            </a:r>
            <a:endParaRPr lang="sl-SI" dirty="0"/>
          </a:p>
          <a:p>
            <a:r>
              <a:rPr lang="sl-SI" dirty="0"/>
              <a:t>2.) </a:t>
            </a:r>
            <a:r>
              <a:rPr lang="sl-SI" b="1" dirty="0"/>
              <a:t>SPLETNA STRAN AVTORICE MARIANNE AVERY </a:t>
            </a:r>
            <a:r>
              <a:rPr lang="sl-SI" dirty="0"/>
              <a:t>z digitalnimi učbeniki: </a:t>
            </a:r>
            <a:r>
              <a:rPr lang="sl-SI" dirty="0">
                <a:hlinkClick r:id="rId9"/>
              </a:rPr>
              <a:t>https://sorokam.com/ru</a:t>
            </a:r>
            <a:endParaRPr lang="sl-SI" dirty="0"/>
          </a:p>
          <a:p>
            <a:r>
              <a:rPr lang="sl-SI" dirty="0">
                <a:effectLst/>
              </a:rPr>
              <a:t>Učbeniki </a:t>
            </a:r>
            <a:r>
              <a:rPr lang="ru-RU" b="1" dirty="0">
                <a:effectLst/>
              </a:rPr>
              <a:t>Сорока</a:t>
            </a:r>
            <a:r>
              <a:rPr lang="ru-RU" dirty="0">
                <a:effectLst/>
              </a:rPr>
              <a:t> 1, 2, 3 </a:t>
            </a:r>
            <a:r>
              <a:rPr lang="sl-SI" dirty="0">
                <a:effectLst/>
              </a:rPr>
              <a:t>in </a:t>
            </a:r>
            <a:r>
              <a:rPr lang="ru-RU" b="1" dirty="0">
                <a:effectLst/>
              </a:rPr>
              <a:t>Сарафан</a:t>
            </a:r>
            <a:r>
              <a:rPr lang="ru-RU" dirty="0">
                <a:effectLst/>
              </a:rPr>
              <a:t> 1</a:t>
            </a:r>
            <a:r>
              <a:rPr lang="sl-SI" dirty="0">
                <a:effectLst/>
              </a:rPr>
              <a:t> (starost 7 – 9 let?) – zelo pisani učbeniki, učenje preko igre</a:t>
            </a:r>
          </a:p>
          <a:p>
            <a:r>
              <a:rPr lang="sl-SI" dirty="0"/>
              <a:t>Z nakupom in prijavo na spletno stran se dostopa do el. učbenika, možnost naložiti v </a:t>
            </a:r>
            <a:r>
              <a:rPr lang="sl-SI" dirty="0" err="1"/>
              <a:t>pdf</a:t>
            </a:r>
            <a:r>
              <a:rPr lang="sl-SI" dirty="0"/>
              <a:t> obliki</a:t>
            </a:r>
          </a:p>
          <a:p>
            <a:r>
              <a:rPr lang="sl-SI" dirty="0">
                <a:effectLst/>
              </a:rPr>
              <a:t>Gradivo je na prvi p</a:t>
            </a:r>
            <a:r>
              <a:rPr lang="sl-SI" dirty="0"/>
              <a:t>ogled zelo privlačno. Izziv za to šolsko leto: preizkusiti gradivo v razredu!</a:t>
            </a:r>
            <a:r>
              <a:rPr lang="sl-SI" dirty="0">
                <a:effectLst/>
              </a:rPr>
              <a:t>  </a:t>
            </a:r>
          </a:p>
          <a:p>
            <a:endParaRPr lang="sl-SI" sz="900" b="0" i="0" dirty="0">
              <a:effectLst/>
              <a:latin typeface="Verdana" panose="020B0604030504040204" pitchFamily="34" charset="0"/>
            </a:endParaRPr>
          </a:p>
          <a:p>
            <a:endParaRPr lang="sl-SI" sz="900" dirty="0"/>
          </a:p>
        </p:txBody>
      </p:sp>
      <p:sp>
        <p:nvSpPr>
          <p:cNvPr id="28" name="Oval 1">
            <a:extLst>
              <a:ext uri="{FF2B5EF4-FFF2-40B4-BE49-F238E27FC236}">
                <a16:creationId xmlns:a16="http://schemas.microsoft.com/office/drawing/2014/main" id="{B866EED1-B6D7-44BB-9822-5C7CAE4056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52422" y="4357470"/>
            <a:ext cx="1996328" cy="199632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CFC8B1D5-9252-454E-A45D-F8AB0743C1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683172" y="1987258"/>
            <a:ext cx="3529420" cy="3529420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AE15CE72-409C-431F-81E2-30126CB2EA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9952423" y="4362678"/>
            <a:ext cx="1996328" cy="199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1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6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49FBE572-3316-4673-B09F-C925198A9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153141F-30EA-4FEF-8580-4455699393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572326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200E9A3-28A4-4E0C-ACDE-0CEB2FC62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39" y="3341876"/>
            <a:ext cx="9144000" cy="21508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/>
              <a:t>Jezikovna i</a:t>
            </a:r>
            <a:r>
              <a:rPr lang="en-US" dirty="0" err="1"/>
              <a:t>gra</a:t>
            </a:r>
            <a:r>
              <a:rPr lang="en-US" dirty="0"/>
              <a:t> „У </a:t>
            </a:r>
            <a:r>
              <a:rPr lang="en-US" dirty="0" err="1"/>
              <a:t>кого</a:t>
            </a:r>
            <a:r>
              <a:rPr lang="en-US" dirty="0"/>
              <a:t> </a:t>
            </a:r>
            <a:r>
              <a:rPr lang="en-US" dirty="0" err="1"/>
              <a:t>есть</a:t>
            </a:r>
            <a:r>
              <a:rPr lang="sl-SI" dirty="0"/>
              <a:t> …</a:t>
            </a:r>
            <a:r>
              <a:rPr lang="en-US" dirty="0"/>
              <a:t>“</a:t>
            </a:r>
          </a:p>
        </p:txBody>
      </p:sp>
      <p:sp>
        <p:nvSpPr>
          <p:cNvPr id="89" name="Oval 2">
            <a:extLst>
              <a:ext uri="{FF2B5EF4-FFF2-40B4-BE49-F238E27FC236}">
                <a16:creationId xmlns:a16="http://schemas.microsoft.com/office/drawing/2014/main" id="{D6803F1E-BDEE-489B-8CAA-DED57581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2716" y="0"/>
            <a:ext cx="2677067" cy="2630935"/>
          </a:xfrm>
          <a:custGeom>
            <a:avLst/>
            <a:gdLst>
              <a:gd name="connsiteX0" fmla="*/ 1224540 w 2115556"/>
              <a:gd name="connsiteY0" fmla="*/ 0 h 2079100"/>
              <a:gd name="connsiteX1" fmla="*/ 2090421 w 2115556"/>
              <a:gd name="connsiteY1" fmla="*/ 358660 h 2079100"/>
              <a:gd name="connsiteX2" fmla="*/ 2115556 w 2115556"/>
              <a:gd name="connsiteY2" fmla="*/ 386315 h 2079100"/>
              <a:gd name="connsiteX3" fmla="*/ 2115556 w 2115556"/>
              <a:gd name="connsiteY3" fmla="*/ 2062765 h 2079100"/>
              <a:gd name="connsiteX4" fmla="*/ 2100710 w 2115556"/>
              <a:gd name="connsiteY4" fmla="*/ 2079100 h 2079100"/>
              <a:gd name="connsiteX5" fmla="*/ 348370 w 2115556"/>
              <a:gd name="connsiteY5" fmla="*/ 2079100 h 2079100"/>
              <a:gd name="connsiteX6" fmla="*/ 279625 w 2115556"/>
              <a:gd name="connsiteY6" fmla="*/ 2003461 h 2079100"/>
              <a:gd name="connsiteX7" fmla="*/ 0 w 2115556"/>
              <a:gd name="connsiteY7" fmla="*/ 1224540 h 2079100"/>
              <a:gd name="connsiteX8" fmla="*/ 1224540 w 2115556"/>
              <a:gd name="connsiteY8" fmla="*/ 0 h 207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15556" h="2079100">
                <a:moveTo>
                  <a:pt x="1224540" y="0"/>
                </a:moveTo>
                <a:cubicBezTo>
                  <a:pt x="1562687" y="0"/>
                  <a:pt x="1868823" y="137062"/>
                  <a:pt x="2090421" y="358660"/>
                </a:cubicBezTo>
                <a:lnTo>
                  <a:pt x="2115556" y="386315"/>
                </a:lnTo>
                <a:lnTo>
                  <a:pt x="2115556" y="2062765"/>
                </a:lnTo>
                <a:lnTo>
                  <a:pt x="2100710" y="2079100"/>
                </a:lnTo>
                <a:lnTo>
                  <a:pt x="348370" y="2079100"/>
                </a:lnTo>
                <a:lnTo>
                  <a:pt x="279625" y="2003461"/>
                </a:lnTo>
                <a:cubicBezTo>
                  <a:pt x="104938" y="1791789"/>
                  <a:pt x="0" y="1520419"/>
                  <a:pt x="0" y="1224540"/>
                </a:cubicBezTo>
                <a:cubicBezTo>
                  <a:pt x="0" y="548245"/>
                  <a:pt x="548245" y="0"/>
                  <a:pt x="1224540" y="0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91" name="Graphic 90">
            <a:extLst>
              <a:ext uri="{FF2B5EF4-FFF2-40B4-BE49-F238E27FC236}">
                <a16:creationId xmlns:a16="http://schemas.microsoft.com/office/drawing/2014/main" id="{D0ACF577-DDCC-47DF-97F0-8163F3A489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24726" t="25556" r="13582" b="10444"/>
          <a:stretch/>
        </p:blipFill>
        <p:spPr>
          <a:xfrm>
            <a:off x="-3051" y="0"/>
            <a:ext cx="2551964" cy="2647434"/>
          </a:xfrm>
          <a:prstGeom prst="rect">
            <a:avLst/>
          </a:prstGeom>
        </p:spPr>
      </p:pic>
      <p:grpSp>
        <p:nvGrpSpPr>
          <p:cNvPr id="93" name="Decorative Circles">
            <a:extLst>
              <a:ext uri="{FF2B5EF4-FFF2-40B4-BE49-F238E27FC236}">
                <a16:creationId xmlns:a16="http://schemas.microsoft.com/office/drawing/2014/main" id="{28321705-9A1F-4239-BFFA-8C1D82CD3C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17076" y="316268"/>
            <a:ext cx="7118688" cy="2769969"/>
            <a:chOff x="2717076" y="316268"/>
            <a:chExt cx="7118688" cy="2769969"/>
          </a:xfrm>
        </p:grpSpPr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BA8C35DF-CCAF-440C-8E38-1EFAB9655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5300000">
              <a:off x="3144819" y="2212360"/>
              <a:ext cx="366238" cy="366238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D89B01C7-A8DE-43CD-B1B6-A3171DF7E1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5300000">
              <a:off x="2717076" y="1985957"/>
              <a:ext cx="204589" cy="20458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71195F75-6825-42A6-87FB-25BBB4B110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44962" y="2517454"/>
              <a:ext cx="390802" cy="390802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09E79E58-0A7F-4030-934C-3D5CCFE807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23231" y="2972870"/>
              <a:ext cx="113367" cy="1133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C42140BB-4824-45F4-A86B-BF03598560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671579" y="316268"/>
              <a:ext cx="390802" cy="390802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0" name="Oval 99">
            <a:extLst>
              <a:ext uri="{FF2B5EF4-FFF2-40B4-BE49-F238E27FC236}">
                <a16:creationId xmlns:a16="http://schemas.microsoft.com/office/drawing/2014/main" id="{2EEA1251-53A8-4FA0-AAD6-EDED995597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0500" y="127640"/>
            <a:ext cx="2051331" cy="205133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" name="Graphic 101">
            <a:extLst>
              <a:ext uri="{FF2B5EF4-FFF2-40B4-BE49-F238E27FC236}">
                <a16:creationId xmlns:a16="http://schemas.microsoft.com/office/drawing/2014/main" id="{2EACA430-1C2B-42F0-B048-5D8D467AF6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209511" y="127688"/>
            <a:ext cx="2051331" cy="2051331"/>
          </a:xfrm>
          <a:prstGeom prst="rect">
            <a:avLst/>
          </a:prstGeom>
        </p:spPr>
      </p:pic>
      <p:sp>
        <p:nvSpPr>
          <p:cNvPr id="104" name="Oval 103">
            <a:extLst>
              <a:ext uri="{FF2B5EF4-FFF2-40B4-BE49-F238E27FC236}">
                <a16:creationId xmlns:a16="http://schemas.microsoft.com/office/drawing/2014/main" id="{538C93AF-D2B2-438E-88A0-0080C6AC79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1719" y="180049"/>
            <a:ext cx="2981779" cy="29817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6" name="Graphic 105">
            <a:extLst>
              <a:ext uri="{FF2B5EF4-FFF2-40B4-BE49-F238E27FC236}">
                <a16:creationId xmlns:a16="http://schemas.microsoft.com/office/drawing/2014/main" id="{1F4B247A-6470-4317-845A-5CF6746670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041718" y="180049"/>
            <a:ext cx="2981779" cy="2981779"/>
          </a:xfrm>
          <a:prstGeom prst="rect">
            <a:avLst/>
          </a:prstGeom>
        </p:spPr>
      </p:pic>
      <p:sp>
        <p:nvSpPr>
          <p:cNvPr id="108" name="Oval 1">
            <a:extLst>
              <a:ext uri="{FF2B5EF4-FFF2-40B4-BE49-F238E27FC236}">
                <a16:creationId xmlns:a16="http://schemas.microsoft.com/office/drawing/2014/main" id="{0BF2CC99-EB7D-457E-9273-23EB35CEC1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55834" y="0"/>
            <a:ext cx="2533118" cy="2619754"/>
          </a:xfrm>
          <a:custGeom>
            <a:avLst/>
            <a:gdLst>
              <a:gd name="connsiteX0" fmla="*/ 455682 w 2579034"/>
              <a:gd name="connsiteY0" fmla="*/ 0 h 2619754"/>
              <a:gd name="connsiteX1" fmla="*/ 2579034 w 2579034"/>
              <a:gd name="connsiteY1" fmla="*/ 0 h 2619754"/>
              <a:gd name="connsiteX2" fmla="*/ 2579034 w 2579034"/>
              <a:gd name="connsiteY2" fmla="*/ 2202359 h 2619754"/>
              <a:gd name="connsiteX3" fmla="*/ 2504372 w 2579034"/>
              <a:gd name="connsiteY3" fmla="*/ 2270216 h 2619754"/>
              <a:gd name="connsiteX4" fmla="*/ 1530703 w 2579034"/>
              <a:gd name="connsiteY4" fmla="*/ 2619754 h 2619754"/>
              <a:gd name="connsiteX5" fmla="*/ 0 w 2579034"/>
              <a:gd name="connsiteY5" fmla="*/ 1089051 h 2619754"/>
              <a:gd name="connsiteX6" fmla="*/ 448332 w 2579034"/>
              <a:gd name="connsiteY6" fmla="*/ 6680 h 261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9034" h="2619754">
                <a:moveTo>
                  <a:pt x="455682" y="0"/>
                </a:moveTo>
                <a:lnTo>
                  <a:pt x="2579034" y="0"/>
                </a:lnTo>
                <a:lnTo>
                  <a:pt x="2579034" y="2202359"/>
                </a:lnTo>
                <a:lnTo>
                  <a:pt x="2504372" y="2270216"/>
                </a:lnTo>
                <a:cubicBezTo>
                  <a:pt x="2239776" y="2488580"/>
                  <a:pt x="1900558" y="2619754"/>
                  <a:pt x="1530703" y="2619754"/>
                </a:cubicBezTo>
                <a:cubicBezTo>
                  <a:pt x="685318" y="2619754"/>
                  <a:pt x="0" y="1934436"/>
                  <a:pt x="0" y="1089051"/>
                </a:cubicBezTo>
                <a:cubicBezTo>
                  <a:pt x="0" y="666360"/>
                  <a:pt x="171330" y="283684"/>
                  <a:pt x="448332" y="668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0" name="Graphic 109">
            <a:extLst>
              <a:ext uri="{FF2B5EF4-FFF2-40B4-BE49-F238E27FC236}">
                <a16:creationId xmlns:a16="http://schemas.microsoft.com/office/drawing/2014/main" id="{AF281A3F-14C2-4847-9CA0-36D2FD0F3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8" cstate="hq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 l="10753" t="22243" r="23818" b="11372"/>
          <a:stretch/>
        </p:blipFill>
        <p:spPr>
          <a:xfrm>
            <a:off x="9609918" y="0"/>
            <a:ext cx="2582083" cy="261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01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0E0BBB-54E0-4FF3-A1AB-55831E65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Nekaj idej za jezikovne igre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3C3F4B6-AB33-4E2E-BEA7-C93007B898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sl-SI" dirty="0">
                <a:solidFill>
                  <a:srgbClr val="C65AA2"/>
                </a:solidFill>
              </a:rPr>
              <a:t>Knjiga </a:t>
            </a:r>
            <a:r>
              <a:rPr lang="sl-SI" b="1" i="0" dirty="0">
                <a:solidFill>
                  <a:srgbClr val="C65AA2"/>
                </a:solidFill>
                <a:effectLst/>
              </a:rPr>
              <a:t>80 iger za učenje tujih jezikov </a:t>
            </a:r>
            <a:r>
              <a:rPr lang="sl-SI" i="0" dirty="0">
                <a:solidFill>
                  <a:srgbClr val="C65AA2"/>
                </a:solidFill>
                <a:effectLst/>
              </a:rPr>
              <a:t>(</a:t>
            </a:r>
            <a:r>
              <a:rPr lang="sl-SI" b="0" i="0" dirty="0">
                <a:solidFill>
                  <a:srgbClr val="C65AA2"/>
                </a:solidFill>
                <a:effectLst/>
              </a:rPr>
              <a:t>Vesna Dobrila, Peter Gorjup, Bernarda Potočnik – založba Didakta)</a:t>
            </a:r>
          </a:p>
          <a:p>
            <a:pPr marL="0" indent="0" algn="l">
              <a:buNone/>
            </a:pPr>
            <a:r>
              <a:rPr lang="sl-SI" b="0" i="0" dirty="0">
                <a:solidFill>
                  <a:schemeClr val="tx1"/>
                </a:solidFill>
                <a:effectLst/>
                <a:hlinkClick r:id="rId2"/>
              </a:rPr>
              <a:t>http://www.didakta.si/e-knjigarna/prirocniki/vzgoja/80_iger_za_ucenje_tujih_jezikov_-_prirocnik_za_ucitelje.html</a:t>
            </a:r>
            <a:endParaRPr lang="sl-SI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endParaRPr lang="sl-SI" b="0" i="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endParaRPr lang="sl-SI" b="0" i="0" dirty="0">
              <a:solidFill>
                <a:schemeClr val="accent4">
                  <a:lumMod val="75000"/>
                </a:schemeClr>
              </a:solidFill>
              <a:effectLst/>
            </a:endParaRPr>
          </a:p>
          <a:p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1CD365F4-5B2F-4136-8307-582620A6C1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Igra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kača</a:t>
            </a:r>
            <a:r>
              <a:rPr lang="sl-SI" dirty="0"/>
              <a:t> s črkami (</a:t>
            </a:r>
            <a:r>
              <a:rPr lang="ru-RU" dirty="0"/>
              <a:t>со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 к</a:t>
            </a:r>
            <a:r>
              <a:rPr lang="ru-RU" dirty="0">
                <a:solidFill>
                  <a:schemeClr val="tx1"/>
                </a:solidFill>
              </a:rPr>
              <a:t>аранда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ш ш</a:t>
            </a:r>
            <a:r>
              <a:rPr lang="ru-RU" dirty="0">
                <a:solidFill>
                  <a:schemeClr val="tx1"/>
                </a:solidFill>
              </a:rPr>
              <a:t>арф</a:t>
            </a:r>
            <a:r>
              <a:rPr lang="sl-SI" dirty="0"/>
              <a:t>)</a:t>
            </a:r>
          </a:p>
          <a:p>
            <a:r>
              <a:rPr lang="sl-SI" dirty="0"/>
              <a:t>Igra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kača </a:t>
            </a:r>
            <a:r>
              <a:rPr lang="sl-SI" dirty="0"/>
              <a:t>z besedami (</a:t>
            </a:r>
            <a:r>
              <a:rPr lang="ru-RU" dirty="0"/>
              <a:t>В магазине мы купили хлеб; ... хлеб и молоко; ... хлеб, молоко и сок ...)</a:t>
            </a:r>
          </a:p>
          <a:p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zgodba</a:t>
            </a:r>
            <a:r>
              <a:rPr lang="sl-SI" dirty="0"/>
              <a:t>, pri kateri vsak pove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1 besedo </a:t>
            </a:r>
            <a:r>
              <a:rPr lang="sl-SI" dirty="0"/>
              <a:t>(</a:t>
            </a:r>
            <a:r>
              <a:rPr lang="ru-RU" dirty="0"/>
              <a:t>Вчера мы были в Москве и видели ...</a:t>
            </a:r>
            <a:r>
              <a:rPr lang="sl-SI" dirty="0"/>
              <a:t>)</a:t>
            </a:r>
            <a:endParaRPr lang="ru-RU" dirty="0"/>
          </a:p>
          <a:p>
            <a:r>
              <a:rPr lang="sl-SI" dirty="0"/>
              <a:t>Igra s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kocko</a:t>
            </a:r>
            <a:r>
              <a:rPr lang="sl-SI" dirty="0"/>
              <a:t> za utrjevanje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glagolov</a:t>
            </a:r>
            <a:r>
              <a:rPr lang="sl-SI" dirty="0"/>
              <a:t> (</a:t>
            </a:r>
            <a:r>
              <a:rPr lang="ru-RU" dirty="0"/>
              <a:t>* я читаю; *** он читает; ...)</a:t>
            </a:r>
            <a:endParaRPr lang="sl-SI" dirty="0"/>
          </a:p>
          <a:p>
            <a:r>
              <a:rPr lang="sl-SI" dirty="0"/>
              <a:t>Igra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spomin </a:t>
            </a:r>
            <a:r>
              <a:rPr lang="sl-SI" dirty="0">
                <a:solidFill>
                  <a:schemeClr val="tx1"/>
                </a:solidFill>
              </a:rPr>
              <a:t>(poveš, kaj si odkril)</a:t>
            </a:r>
          </a:p>
          <a:p>
            <a:r>
              <a:rPr lang="sl-SI" dirty="0">
                <a:solidFill>
                  <a:schemeClr val="tx1"/>
                </a:solidFill>
              </a:rPr>
              <a:t>Igra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tombola</a:t>
            </a:r>
            <a:r>
              <a:rPr lang="sl-SI" dirty="0">
                <a:solidFill>
                  <a:schemeClr val="tx1"/>
                </a:solidFill>
              </a:rPr>
              <a:t> (za utrjevanje števil)</a:t>
            </a:r>
          </a:p>
          <a:p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Kviz </a:t>
            </a:r>
            <a:r>
              <a:rPr lang="sl-SI" dirty="0">
                <a:solidFill>
                  <a:schemeClr val="tx1"/>
                </a:solidFill>
              </a:rPr>
              <a:t>(vprašanja na </a:t>
            </a:r>
            <a:r>
              <a:rPr lang="sl-SI" dirty="0" err="1">
                <a:solidFill>
                  <a:schemeClr val="tx1"/>
                </a:solidFill>
              </a:rPr>
              <a:t>ppt</a:t>
            </a:r>
            <a:r>
              <a:rPr lang="sl-SI" dirty="0">
                <a:solidFill>
                  <a:schemeClr val="tx1"/>
                </a:solidFill>
              </a:rPr>
              <a:t> / listkih, 2 skupini)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  <a:p>
            <a:endParaRPr lang="sl-SI" dirty="0"/>
          </a:p>
          <a:p>
            <a:endParaRPr lang="ru-RU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2088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5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FD5705B-63E0-4364-B909-EC902FEAAC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B7E355D-DAEA-4421-B67A-FA13C0FBDC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D33B09A-3BAA-4D7F-9511-6A979A877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39" y="1122363"/>
            <a:ext cx="5047488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Hvala za pozornost! </a:t>
            </a:r>
          </a:p>
        </p:txBody>
      </p:sp>
      <p:grpSp>
        <p:nvGrpSpPr>
          <p:cNvPr id="36" name="decorative circles">
            <a:extLst>
              <a:ext uri="{FF2B5EF4-FFF2-40B4-BE49-F238E27FC236}">
                <a16:creationId xmlns:a16="http://schemas.microsoft.com/office/drawing/2014/main" id="{61D9147E-6246-4344-B99C-7E58532D8C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0062" y="289695"/>
            <a:ext cx="4971115" cy="6138399"/>
            <a:chOff x="6870062" y="289695"/>
            <a:chExt cx="4971115" cy="6138399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B9D06285-CD49-4308-BDD4-0AF48D39BE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D4A3886-A465-4577-99CE-251AA7B923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4736" y="5667686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B4A1D21-7CBB-44D9-A528-DB74C3107E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27805" y="5275653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3600DE0-90F9-4BD7-A084-ECB65A27B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69847" y="59428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C243907-3995-49EB-94E9-35C68C13CFE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81540" y="655922"/>
              <a:ext cx="466441" cy="46644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4629A2DC-7066-4487-A307-68F210722C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0508B2B-067E-421A-9C09-522CFF39FB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63367" y="6122314"/>
              <a:ext cx="305780" cy="3057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889BA730-4DAE-4702-A5C5-013F9CEB09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70062" y="5959435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Označba mesta vsebine 5" descr="Slika, ki vsebuje besede trava, zunanje, sesalec, polje&#10;&#10;Opis je samodejno ustvarjen">
            <a:extLst>
              <a:ext uri="{FF2B5EF4-FFF2-40B4-BE49-F238E27FC236}">
                <a16:creationId xmlns:a16="http://schemas.microsoft.com/office/drawing/2014/main" id="{49EC3649-C2C5-4753-8F99-8D29F4AAA6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9" r="-1" b="12369"/>
          <a:stretch/>
        </p:blipFill>
        <p:spPr>
          <a:xfrm>
            <a:off x="6306574" y="552339"/>
            <a:ext cx="5728174" cy="5728174"/>
          </a:xfrm>
          <a:custGeom>
            <a:avLst/>
            <a:gdLst/>
            <a:ahLst/>
            <a:cxnLst/>
            <a:rect l="l" t="t" r="r" b="b"/>
            <a:pathLst>
              <a:path w="3111160" h="3111160">
                <a:moveTo>
                  <a:pt x="1555580" y="0"/>
                </a:moveTo>
                <a:cubicBezTo>
                  <a:pt x="2414703" y="0"/>
                  <a:pt x="3111160" y="696457"/>
                  <a:pt x="3111160" y="1555580"/>
                </a:cubicBezTo>
                <a:cubicBezTo>
                  <a:pt x="3111160" y="2414703"/>
                  <a:pt x="2414703" y="3111160"/>
                  <a:pt x="1555580" y="3111160"/>
                </a:cubicBezTo>
                <a:cubicBezTo>
                  <a:pt x="696457" y="3111160"/>
                  <a:pt x="0" y="2414703"/>
                  <a:pt x="0" y="1555580"/>
                </a:cubicBezTo>
                <a:cubicBezTo>
                  <a:pt x="0" y="696457"/>
                  <a:pt x="696457" y="0"/>
                  <a:pt x="155558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2616214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RegularSeedRightStep">
      <a:dk1>
        <a:srgbClr val="000000"/>
      </a:dk1>
      <a:lt1>
        <a:srgbClr val="FFFFFF"/>
      </a:lt1>
      <a:dk2>
        <a:srgbClr val="412425"/>
      </a:dk2>
      <a:lt2>
        <a:srgbClr val="E2E5E8"/>
      </a:lt2>
      <a:accent1>
        <a:srgbClr val="E77A29"/>
      </a:accent1>
      <a:accent2>
        <a:srgbClr val="B9A014"/>
      </a:accent2>
      <a:accent3>
        <a:srgbClr val="88AD1F"/>
      </a:accent3>
      <a:accent4>
        <a:srgbClr val="49BA14"/>
      </a:accent4>
      <a:accent5>
        <a:srgbClr val="21BC30"/>
      </a:accent5>
      <a:accent6>
        <a:srgbClr val="14BA69"/>
      </a:accent6>
      <a:hlink>
        <a:srgbClr val="3F88BF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342</Words>
  <Application>Microsoft Office PowerPoint</Application>
  <PresentationFormat>Širokozaslonsko</PresentationFormat>
  <Paragraphs>36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Nova</vt:lpstr>
      <vt:lpstr>Verdana</vt:lpstr>
      <vt:lpstr>ConfettiVTI</vt:lpstr>
      <vt:lpstr>JEZIKOVNE IGRE PRI POUKU RUŠČINE</vt:lpstr>
      <vt:lpstr>JEZIKOVNE IGRE</vt:lpstr>
      <vt:lpstr>IDEJE (ZA JEZIKOVNE IGRE) NA  SPLETU</vt:lpstr>
      <vt:lpstr>Jezikovna igra „У кого есть …“</vt:lpstr>
      <vt:lpstr>Nekaj idej za jezikovne igre</vt:lpstr>
      <vt:lpstr>Hvala za pozornost!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JEZIKOVNE IGRE PRI POUKU RUŠČINE</dc:title>
  <dc:creator>Tanja</dc:creator>
  <cp:lastModifiedBy>Mojca Ekart Dvorščak</cp:lastModifiedBy>
  <cp:revision>7</cp:revision>
  <dcterms:created xsi:type="dcterms:W3CDTF">2021-08-23T18:25:11Z</dcterms:created>
  <dcterms:modified xsi:type="dcterms:W3CDTF">2021-08-26T06:55:38Z</dcterms:modified>
</cp:coreProperties>
</file>