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EEE3AA-EC4E-4F35-A7F3-5A3DA36474A7}" type="datetimeFigureOut">
              <a:rPr lang="sl-SI" smtClean="0"/>
              <a:t>29.3.2010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145BA2-A861-4D26-BF8A-75CC99BB3ED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GRAFIKA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7., 8., 9. razred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1800" dirty="0" smtClean="0"/>
              <a:t>Grafika je področje raznoraznih ODTISOV.</a:t>
            </a:r>
            <a:endParaRPr lang="sl-SI" sz="1800" dirty="0"/>
          </a:p>
        </p:txBody>
      </p:sp>
      <p:pic>
        <p:nvPicPr>
          <p:cNvPr id="4" name="Picture 3" descr="kemik%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714752"/>
            <a:ext cx="1333839" cy="1439364"/>
          </a:xfrm>
          <a:prstGeom prst="rect">
            <a:avLst/>
          </a:prstGeom>
        </p:spPr>
      </p:pic>
      <p:pic>
        <p:nvPicPr>
          <p:cNvPr id="5" name="Picture 4" descr="k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071942"/>
            <a:ext cx="1071570" cy="1879945"/>
          </a:xfrm>
          <a:prstGeom prst="rect">
            <a:avLst/>
          </a:prstGeom>
        </p:spPr>
      </p:pic>
      <p:pic>
        <p:nvPicPr>
          <p:cNvPr id="6" name="Picture 5" descr="majica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725537"/>
            <a:ext cx="3132463" cy="3132463"/>
          </a:xfrm>
          <a:prstGeom prst="rect">
            <a:avLst/>
          </a:prstGeom>
        </p:spPr>
      </p:pic>
      <p:pic>
        <p:nvPicPr>
          <p:cNvPr id="7" name="Picture 6" descr="newspap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714488"/>
            <a:ext cx="2283330" cy="1712499"/>
          </a:xfrm>
          <a:prstGeom prst="rect">
            <a:avLst/>
          </a:prstGeom>
        </p:spPr>
      </p:pic>
      <p:pic>
        <p:nvPicPr>
          <p:cNvPr id="8" name="Picture 7" descr="pu.jpg"/>
          <p:cNvPicPr>
            <a:picLocks noChangeAspect="1"/>
          </p:cNvPicPr>
          <p:nvPr/>
        </p:nvPicPr>
        <p:blipFill>
          <a:blip r:embed="rId6" cstate="print"/>
          <a:srcRect l="27010" t="13505" r="25722" b="12217"/>
          <a:stretch>
            <a:fillRect/>
          </a:stretch>
        </p:blipFill>
        <p:spPr>
          <a:xfrm>
            <a:off x="3929058" y="3714752"/>
            <a:ext cx="1500198" cy="2357455"/>
          </a:xfrm>
          <a:prstGeom prst="rect">
            <a:avLst/>
          </a:prstGeom>
        </p:spPr>
      </p:pic>
      <p:pic>
        <p:nvPicPr>
          <p:cNvPr id="9" name="Picture 8" descr="konjicek le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980061"/>
            <a:ext cx="1500198" cy="2448939"/>
          </a:xfrm>
          <a:prstGeom prst="rect">
            <a:avLst/>
          </a:prstGeom>
        </p:spPr>
      </p:pic>
      <p:pic>
        <p:nvPicPr>
          <p:cNvPr id="10" name="Picture 9" descr="petra mocni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071546"/>
            <a:ext cx="3214678" cy="23297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r>
              <a:rPr lang="sl-SI" b="1" dirty="0" smtClean="0"/>
              <a:t>INDUSTRIJSKA GRAFIKA</a:t>
            </a:r>
          </a:p>
          <a:p>
            <a:pPr>
              <a:buNone/>
            </a:pPr>
            <a:r>
              <a:rPr lang="sl-SI" sz="1800" dirty="0" smtClean="0"/>
              <a:t>Izdela jo več ljudi (grafični oblikovalec, tiskarji ...)</a:t>
            </a:r>
          </a:p>
          <a:p>
            <a:pPr>
              <a:buNone/>
            </a:pPr>
            <a:r>
              <a:rPr lang="sl-SI" sz="1800" dirty="0" smtClean="0"/>
              <a:t>Nastane strojno v tiskarnah.</a:t>
            </a:r>
          </a:p>
          <a:p>
            <a:pPr>
              <a:buNone/>
            </a:pPr>
            <a:r>
              <a:rPr lang="sl-SI" sz="1800" dirty="0" smtClean="0"/>
              <a:t>Možna je visoka NAKLADA .</a:t>
            </a:r>
          </a:p>
          <a:p>
            <a:pPr>
              <a:buNone/>
            </a:pPr>
            <a:r>
              <a:rPr lang="sl-SI" sz="1800" dirty="0" smtClean="0"/>
              <a:t>Odtisi so si med sabo zelo podobni.</a:t>
            </a:r>
          </a:p>
          <a:p>
            <a:pPr>
              <a:buNone/>
            </a:pPr>
            <a:r>
              <a:rPr lang="sl-SI" sz="1800" dirty="0" smtClean="0"/>
              <a:t>Načini so offset, računalniški tisk, sito ...</a:t>
            </a:r>
          </a:p>
          <a:p>
            <a:pPr>
              <a:buNone/>
            </a:pPr>
            <a:endParaRPr lang="sl-SI" sz="1800" dirty="0" smtClean="0"/>
          </a:p>
          <a:p>
            <a:r>
              <a:rPr lang="sl-SI" b="1" dirty="0" smtClean="0"/>
              <a:t>UMETNIŠKA GRAFIKA</a:t>
            </a:r>
          </a:p>
          <a:p>
            <a:pPr>
              <a:buNone/>
            </a:pPr>
            <a:r>
              <a:rPr lang="sl-SI" sz="1800" dirty="0" smtClean="0"/>
              <a:t>Izdela jo en sam UMETNIK.</a:t>
            </a:r>
          </a:p>
          <a:p>
            <a:pPr>
              <a:buNone/>
            </a:pPr>
            <a:r>
              <a:rPr lang="sl-SI" sz="1800" dirty="0" smtClean="0"/>
              <a:t>Izdelava je ročna.</a:t>
            </a:r>
          </a:p>
          <a:p>
            <a:pPr>
              <a:buNone/>
            </a:pPr>
            <a:r>
              <a:rPr lang="sl-SI" sz="1800" dirty="0" smtClean="0"/>
              <a:t>Število odtisov je nižje (od 1 do nekaj sto)</a:t>
            </a:r>
          </a:p>
          <a:p>
            <a:pPr>
              <a:buNone/>
            </a:pPr>
            <a:r>
              <a:rPr lang="sl-SI" sz="1800" dirty="0" smtClean="0"/>
              <a:t>Odtisi se lahko med seboj razlikujejo v kvaliteti barve.</a:t>
            </a:r>
          </a:p>
          <a:p>
            <a:pPr>
              <a:buNone/>
            </a:pPr>
            <a:r>
              <a:rPr lang="sl-SI" sz="1800" dirty="0" smtClean="0"/>
              <a:t>Načinov je veliko (pečatniki, linorez, klažni tisk, bakrorez, lesorez ...)</a:t>
            </a:r>
            <a:endParaRPr lang="sl-SI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2000" b="1" dirty="0" smtClean="0"/>
              <a:t>skica  osnutek   matrica   odtis  oznaka grafičnega lista</a:t>
            </a:r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r>
              <a:rPr lang="sl-SI" sz="1400" b="1" dirty="0" smtClean="0"/>
              <a:t>MATRICA</a:t>
            </a:r>
            <a:r>
              <a:rPr lang="sl-SI" sz="1400" dirty="0" smtClean="0"/>
              <a:t>=predloga po kateri se tiska</a:t>
            </a:r>
          </a:p>
          <a:p>
            <a:pPr>
              <a:buNone/>
            </a:pPr>
            <a:r>
              <a:rPr lang="sl-SI" sz="1400" b="1" dirty="0" smtClean="0"/>
              <a:t>OZNAKA GRAFIČNEGA LISTA </a:t>
            </a:r>
            <a:r>
              <a:rPr lang="sl-SI" sz="1400" dirty="0" smtClean="0"/>
              <a:t>vsebuje </a:t>
            </a:r>
          </a:p>
          <a:p>
            <a:pPr>
              <a:buNone/>
            </a:pPr>
            <a:r>
              <a:rPr lang="sl-SI" sz="1400" b="1" dirty="0" smtClean="0"/>
              <a:t>	</a:t>
            </a:r>
            <a:r>
              <a:rPr lang="sl-SI" sz="1400" b="1" dirty="0" smtClean="0"/>
              <a:t>	leto nastanka, naklado, grafično tehniko, naslov dela, ime ustvarjalca</a:t>
            </a:r>
          </a:p>
          <a:p>
            <a:pPr>
              <a:buNone/>
            </a:pPr>
            <a:r>
              <a:rPr lang="sl-SI" sz="1400" b="1" dirty="0" smtClean="0"/>
              <a:t>NAKLADA</a:t>
            </a:r>
            <a:r>
              <a:rPr lang="sl-SI" sz="1400" dirty="0" smtClean="0"/>
              <a:t> = število odtisov</a:t>
            </a:r>
          </a:p>
          <a:p>
            <a:pPr>
              <a:buNone/>
            </a:pPr>
            <a:r>
              <a:rPr lang="sl-SI" sz="1400" b="1" dirty="0" smtClean="0"/>
              <a:t>UNIKAT</a:t>
            </a:r>
            <a:r>
              <a:rPr lang="sl-SI" sz="1400" dirty="0" smtClean="0"/>
              <a:t> = en sam odtis</a:t>
            </a:r>
          </a:p>
          <a:p>
            <a:pPr>
              <a:buNone/>
            </a:pPr>
            <a:endParaRPr lang="sl-SI" sz="1400" dirty="0" smtClean="0"/>
          </a:p>
          <a:p>
            <a:pPr>
              <a:buNone/>
            </a:pPr>
            <a:r>
              <a:rPr lang="sl-SI" sz="1400" b="1" dirty="0" smtClean="0"/>
              <a:t>GRAFIČNA TEHNIKA </a:t>
            </a:r>
            <a:r>
              <a:rPr lang="sl-SI" sz="1400" dirty="0" smtClean="0"/>
              <a:t>= način po katerem izvedemo odtis</a:t>
            </a:r>
          </a:p>
          <a:p>
            <a:pPr>
              <a:buNone/>
            </a:pPr>
            <a:endParaRPr lang="sl-SI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Koraki nastanka grafike</a:t>
            </a:r>
            <a:endParaRPr lang="sl-SI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85852" y="164305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00298" y="164305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43306" y="164305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00562" y="164305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b="1" dirty="0" smtClean="0"/>
              <a:t>Pečatni tisk </a:t>
            </a:r>
            <a:r>
              <a:rPr lang="sl-SI" sz="1400" dirty="0" smtClean="0"/>
              <a:t>(tisk s pečatniki) – krompir, guma, jabolko, rastline ...</a:t>
            </a:r>
          </a:p>
          <a:p>
            <a:r>
              <a:rPr lang="sl-SI" sz="1800" b="1" dirty="0" smtClean="0"/>
              <a:t>Kolažni tisk, kartonski tisk</a:t>
            </a:r>
            <a:r>
              <a:rPr lang="sl-SI" sz="1800" dirty="0" smtClean="0"/>
              <a:t> </a:t>
            </a:r>
            <a:r>
              <a:rPr lang="sl-SI" sz="1400" dirty="0" smtClean="0"/>
              <a:t>- karton, blago, usnje, lepenka, zrna ...</a:t>
            </a:r>
            <a:endParaRPr lang="sl-SI" sz="1800" dirty="0" smtClean="0"/>
          </a:p>
          <a:p>
            <a:r>
              <a:rPr lang="sl-SI" sz="1800" b="1" dirty="0" smtClean="0"/>
              <a:t>Linorez</a:t>
            </a:r>
            <a:r>
              <a:rPr lang="sl-SI" sz="1800" dirty="0" smtClean="0"/>
              <a:t> </a:t>
            </a:r>
            <a:r>
              <a:rPr lang="sl-SI" sz="1400" dirty="0" smtClean="0"/>
              <a:t>- linolej</a:t>
            </a:r>
            <a:endParaRPr lang="sl-SI" sz="1800" dirty="0" smtClean="0"/>
          </a:p>
          <a:p>
            <a:r>
              <a:rPr lang="sl-SI" sz="1800" b="1" dirty="0" smtClean="0"/>
              <a:t>Lesorez</a:t>
            </a:r>
            <a:r>
              <a:rPr lang="sl-SI" sz="1800" dirty="0" smtClean="0"/>
              <a:t> </a:t>
            </a:r>
            <a:r>
              <a:rPr lang="sl-SI" sz="1400" dirty="0" smtClean="0"/>
              <a:t>- les</a:t>
            </a:r>
            <a:endParaRPr lang="sl-SI" sz="1800" dirty="0" smtClean="0"/>
          </a:p>
          <a:p>
            <a:r>
              <a:rPr lang="sl-SI" sz="1800" b="1" dirty="0" smtClean="0"/>
              <a:t>Monotipija</a:t>
            </a:r>
            <a:r>
              <a:rPr lang="sl-SI" sz="1800" dirty="0" smtClean="0"/>
              <a:t> </a:t>
            </a:r>
            <a:r>
              <a:rPr lang="sl-SI" sz="1400" dirty="0" smtClean="0"/>
              <a:t>- pobarvana ploskev</a:t>
            </a:r>
            <a:endParaRPr lang="sl-SI" sz="1800" dirty="0" smtClean="0"/>
          </a:p>
          <a:p>
            <a:r>
              <a:rPr lang="sl-SI" sz="1800" b="1" dirty="0" smtClean="0"/>
              <a:t>Suha igla </a:t>
            </a:r>
            <a:r>
              <a:rPr lang="sl-SI" sz="1400" dirty="0" smtClean="0"/>
              <a:t>- graviranje matrice z iglo</a:t>
            </a:r>
            <a:endParaRPr lang="sl-SI" sz="1800" dirty="0" smtClean="0"/>
          </a:p>
          <a:p>
            <a:r>
              <a:rPr lang="sl-SI" sz="1800" b="1" dirty="0" smtClean="0"/>
              <a:t>Kolagrafija</a:t>
            </a:r>
            <a:r>
              <a:rPr lang="sl-SI" sz="1800" dirty="0" smtClean="0"/>
              <a:t> </a:t>
            </a:r>
            <a:r>
              <a:rPr lang="sl-SI" sz="1400" dirty="0" smtClean="0"/>
              <a:t>- lepilo</a:t>
            </a:r>
            <a:endParaRPr lang="sl-SI" sz="1800" dirty="0" smtClean="0"/>
          </a:p>
          <a:p>
            <a:r>
              <a:rPr lang="sl-SI" sz="1800" b="1" dirty="0" smtClean="0"/>
              <a:t>Jedkanica</a:t>
            </a:r>
            <a:r>
              <a:rPr lang="sl-SI" sz="1800" dirty="0" smtClean="0"/>
              <a:t> </a:t>
            </a:r>
            <a:r>
              <a:rPr lang="sl-SI" sz="1400" dirty="0" smtClean="0"/>
              <a:t>- jedkanje s kislino</a:t>
            </a:r>
            <a:endParaRPr lang="sl-SI" sz="1800" dirty="0" smtClean="0"/>
          </a:p>
          <a:p>
            <a:r>
              <a:rPr lang="sl-SI" sz="1800" b="1" dirty="0" smtClean="0"/>
              <a:t>Litografija ali kamnotisk </a:t>
            </a:r>
            <a:r>
              <a:rPr lang="sl-SI" sz="1400" dirty="0" smtClean="0"/>
              <a:t>– kamen </a:t>
            </a:r>
          </a:p>
          <a:p>
            <a:endParaRPr lang="sl-SI" sz="1400" dirty="0" smtClean="0"/>
          </a:p>
          <a:p>
            <a:endParaRPr lang="sl-SI" sz="1400" dirty="0" smtClean="0"/>
          </a:p>
          <a:p>
            <a:pPr>
              <a:buNone/>
            </a:pPr>
            <a:r>
              <a:rPr lang="sl-SI" sz="1400" dirty="0" smtClean="0"/>
              <a:t>Grafično tehniko se po večini poimenuje po materialu iz katerega je izvedena matrica.</a:t>
            </a:r>
          </a:p>
          <a:p>
            <a:pPr>
              <a:buNone/>
            </a:pPr>
            <a:r>
              <a:rPr lang="sl-SI" sz="1400" dirty="0" smtClean="0"/>
              <a:t>Izjeme so kolažni tisk, monotipija, kolagrafija.</a:t>
            </a:r>
            <a:endParaRPr lang="sl-SI" sz="1800" dirty="0" smtClean="0"/>
          </a:p>
          <a:p>
            <a:pPr>
              <a:buNone/>
            </a:pPr>
            <a:endParaRPr lang="sl-SI" dirty="0" smtClean="0"/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Grafične tehnike</a:t>
            </a: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1800" b="1" dirty="0" smtClean="0"/>
              <a:t>Ploski tisk </a:t>
            </a:r>
            <a:r>
              <a:rPr lang="sl-SI" sz="1400" dirty="0" smtClean="0"/>
              <a:t>(matrica je ravna, barvo nanašamo na ravnino)</a:t>
            </a:r>
          </a:p>
          <a:p>
            <a:r>
              <a:rPr lang="sl-SI" sz="1400" dirty="0" smtClean="0"/>
              <a:t>MONOTIPIJA, LITOGRAFIJA</a:t>
            </a:r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r>
              <a:rPr lang="sl-SI" sz="1800" b="1" dirty="0" smtClean="0"/>
              <a:t>Visoki tisk </a:t>
            </a:r>
            <a:r>
              <a:rPr lang="sl-SI" sz="1400" dirty="0" smtClean="0"/>
              <a:t>(barvo nanašamo na površino matrice z valjčkom)</a:t>
            </a:r>
          </a:p>
          <a:p>
            <a:r>
              <a:rPr lang="sl-SI" sz="1400" dirty="0" smtClean="0"/>
              <a:t>LINOREZ, LESOREZ, KOLAŽNI TISK, KOLAGRAFIJA ...</a:t>
            </a:r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800" dirty="0" smtClean="0"/>
          </a:p>
          <a:p>
            <a:endParaRPr lang="sl-SI" sz="1800" dirty="0" smtClean="0"/>
          </a:p>
          <a:p>
            <a:endParaRPr lang="sl-SI" sz="1800" dirty="0" smtClean="0"/>
          </a:p>
          <a:p>
            <a:r>
              <a:rPr lang="sl-SI" sz="2000" b="1" dirty="0" smtClean="0"/>
              <a:t>Globoki tisk </a:t>
            </a:r>
            <a:r>
              <a:rPr lang="sl-SI" sz="1400" dirty="0" smtClean="0"/>
              <a:t>(barvo utremo v globino matrice iz površine jo odstranimo)</a:t>
            </a:r>
          </a:p>
          <a:p>
            <a:r>
              <a:rPr lang="sl-SI" sz="1400" dirty="0" smtClean="0"/>
              <a:t>JEDKANICA, SUHA IGLA</a:t>
            </a:r>
            <a:endParaRPr lang="sl-SI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tiska</a:t>
            </a:r>
            <a:endParaRPr lang="sl-SI" dirty="0"/>
          </a:p>
        </p:txBody>
      </p:sp>
      <p:pic>
        <p:nvPicPr>
          <p:cNvPr id="4" name="Picture 3" descr="petra moc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571876"/>
            <a:ext cx="2214578" cy="1604988"/>
          </a:xfrm>
          <a:prstGeom prst="rect">
            <a:avLst/>
          </a:prstGeom>
        </p:spPr>
      </p:pic>
      <p:pic>
        <p:nvPicPr>
          <p:cNvPr id="5" name="Picture 4" descr="MO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857364"/>
            <a:ext cx="2133600" cy="1423416"/>
          </a:xfrm>
          <a:prstGeom prst="rect">
            <a:avLst/>
          </a:prstGeom>
        </p:spPr>
      </p:pic>
      <p:pic>
        <p:nvPicPr>
          <p:cNvPr id="6" name="Picture 5" descr="NS_Rud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476386"/>
            <a:ext cx="1500544" cy="13816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 smtClean="0"/>
              <a:t>Računalniško oblikovanje vizualnih podob</a:t>
            </a:r>
          </a:p>
          <a:p>
            <a:r>
              <a:rPr lang="sl-SI" sz="1400" dirty="0" smtClean="0"/>
              <a:t>PLAKATI, KNJIGE, CELOSTNE GRAFIČNE PODOBE, KOLEDARJI, VIZITKE ...</a:t>
            </a:r>
          </a:p>
          <a:p>
            <a:endParaRPr lang="sl-SI" sz="1400" dirty="0" smtClean="0"/>
          </a:p>
          <a:p>
            <a:r>
              <a:rPr lang="sl-SI" sz="1400" dirty="0" smtClean="0"/>
              <a:t>Grafično oblikovanje je del uporabne industrijske grafike.</a:t>
            </a:r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pPr>
              <a:buNone/>
            </a:pPr>
            <a:r>
              <a:rPr lang="sl-SI" sz="1800" b="1" dirty="0" smtClean="0"/>
              <a:t>VIZUALNA KOMUNIKACIJA = PRENOS SPOROČILA PREKO SLIKE</a:t>
            </a:r>
            <a:endParaRPr lang="sl-SI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Grafično oblikovanje</a:t>
            </a: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Ex libris ali ekslibris </a:t>
            </a:r>
            <a:r>
              <a:rPr lang="sl-SI" sz="1800" dirty="0" smtClean="0"/>
              <a:t>(dobeseden prevod = iz knjige)</a:t>
            </a:r>
          </a:p>
          <a:p>
            <a:pPr>
              <a:buNone/>
            </a:pPr>
            <a:endParaRPr lang="sl-SI" sz="1400" dirty="0" smtClean="0"/>
          </a:p>
          <a:p>
            <a:pPr>
              <a:buNone/>
            </a:pPr>
            <a:r>
              <a:rPr lang="sl-SI" sz="1400" b="1" dirty="0" smtClean="0"/>
              <a:t>Mala grafika </a:t>
            </a:r>
            <a:r>
              <a:rPr lang="sl-SI" sz="1400" dirty="0" smtClean="0"/>
              <a:t>je grafični izdelek (odtis), ki meri do </a:t>
            </a:r>
            <a:r>
              <a:rPr lang="sl-SI" sz="1400" b="1" dirty="0" smtClean="0"/>
              <a:t>10cm x 10cm.</a:t>
            </a:r>
          </a:p>
          <a:p>
            <a:pPr>
              <a:buNone/>
            </a:pPr>
            <a:endParaRPr lang="sl-SI" sz="1400" b="1" dirty="0" smtClean="0"/>
          </a:p>
          <a:p>
            <a:pPr>
              <a:buNone/>
            </a:pPr>
            <a:r>
              <a:rPr lang="sl-SI" sz="1400" b="1" dirty="0" smtClean="0"/>
              <a:t>Ex libris </a:t>
            </a:r>
            <a:r>
              <a:rPr lang="sl-SI" sz="1400" dirty="0" smtClean="0"/>
              <a:t>je način označevanja lastništva knjižnih izdelkov in je aktualen že od 15. stoletja.</a:t>
            </a:r>
          </a:p>
          <a:p>
            <a:pPr>
              <a:buNone/>
            </a:pPr>
            <a:r>
              <a:rPr lang="sl-SI" sz="1400" dirty="0" smtClean="0"/>
              <a:t>Take male grafike so dodali na notranjo stran naslovnice knjige.</a:t>
            </a:r>
          </a:p>
          <a:p>
            <a:pPr>
              <a:buNone/>
            </a:pPr>
            <a:endParaRPr lang="sl-SI" sz="1400" dirty="0" smtClean="0"/>
          </a:p>
          <a:p>
            <a:pPr>
              <a:buNone/>
            </a:pPr>
            <a:r>
              <a:rPr lang="sl-SI" sz="1400" dirty="0" smtClean="0"/>
              <a:t>Ex libris je najpogosteje izdelan v lesorezu ali linorezu v črnem tisku.</a:t>
            </a:r>
            <a:endParaRPr lang="sl-SI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Mala grafika</a:t>
            </a:r>
            <a:endParaRPr lang="sl-SI" dirty="0"/>
          </a:p>
        </p:txBody>
      </p:sp>
      <p:pic>
        <p:nvPicPr>
          <p:cNvPr id="4" name="Picture 3" descr="nelas-ex-libris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000504"/>
            <a:ext cx="1857388" cy="2595729"/>
          </a:xfrm>
          <a:prstGeom prst="rect">
            <a:avLst/>
          </a:prstGeom>
        </p:spPr>
      </p:pic>
      <p:pic>
        <p:nvPicPr>
          <p:cNvPr id="5" name="Picture 4" descr="meti ex libri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857628"/>
            <a:ext cx="2743479" cy="290513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363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GRAFIKA</vt:lpstr>
      <vt:lpstr>Slide 2</vt:lpstr>
      <vt:lpstr>Slide 3</vt:lpstr>
      <vt:lpstr>Koraki nastanka grafike</vt:lpstr>
      <vt:lpstr>Grafične tehnike</vt:lpstr>
      <vt:lpstr>Vrste tiska</vt:lpstr>
      <vt:lpstr>Grafično oblikovanje</vt:lpstr>
      <vt:lpstr>Mala grafika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</dc:title>
  <dc:creator>Ana</dc:creator>
  <cp:lastModifiedBy>Ana</cp:lastModifiedBy>
  <cp:revision>9</cp:revision>
  <dcterms:created xsi:type="dcterms:W3CDTF">2010-03-29T19:32:11Z</dcterms:created>
  <dcterms:modified xsi:type="dcterms:W3CDTF">2010-03-29T20:30:28Z</dcterms:modified>
</cp:coreProperties>
</file>