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64" r:id="rId15"/>
    <p:sldId id="272" r:id="rId16"/>
    <p:sldId id="273" r:id="rId17"/>
    <p:sldId id="274" r:id="rId18"/>
    <p:sldId id="275" r:id="rId19"/>
    <p:sldId id="277" r:id="rId20"/>
    <p:sldId id="279" r:id="rId21"/>
    <p:sldId id="280" r:id="rId22"/>
    <p:sldId id="281" r:id="rId23"/>
    <p:sldId id="283" r:id="rId24"/>
    <p:sldId id="284" r:id="rId2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900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773A-AEA6-4AFD-9413-37D2C7579DE7}" type="datetimeFigureOut">
              <a:rPr lang="sl-SI" smtClean="0"/>
              <a:pPr/>
              <a:t>05.05.10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9AA6-B5C0-4D7A-82C1-E404BBB08AC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773A-AEA6-4AFD-9413-37D2C7579DE7}" type="datetimeFigureOut">
              <a:rPr lang="sl-SI" smtClean="0"/>
              <a:pPr/>
              <a:t>05.05.10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9AA6-B5C0-4D7A-82C1-E404BBB08AC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773A-AEA6-4AFD-9413-37D2C7579DE7}" type="datetimeFigureOut">
              <a:rPr lang="sl-SI" smtClean="0"/>
              <a:pPr/>
              <a:t>05.05.10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9AA6-B5C0-4D7A-82C1-E404BBB08AC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773A-AEA6-4AFD-9413-37D2C7579DE7}" type="datetimeFigureOut">
              <a:rPr lang="sl-SI" smtClean="0"/>
              <a:pPr/>
              <a:t>05.05.10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9AA6-B5C0-4D7A-82C1-E404BBB08AC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773A-AEA6-4AFD-9413-37D2C7579DE7}" type="datetimeFigureOut">
              <a:rPr lang="sl-SI" smtClean="0"/>
              <a:pPr/>
              <a:t>05.05.10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9AA6-B5C0-4D7A-82C1-E404BBB08AC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773A-AEA6-4AFD-9413-37D2C7579DE7}" type="datetimeFigureOut">
              <a:rPr lang="sl-SI" smtClean="0"/>
              <a:pPr/>
              <a:t>05.05.10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9AA6-B5C0-4D7A-82C1-E404BBB08AC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773A-AEA6-4AFD-9413-37D2C7579DE7}" type="datetimeFigureOut">
              <a:rPr lang="sl-SI" smtClean="0"/>
              <a:pPr/>
              <a:t>05.05.10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9AA6-B5C0-4D7A-82C1-E404BBB08AC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773A-AEA6-4AFD-9413-37D2C7579DE7}" type="datetimeFigureOut">
              <a:rPr lang="sl-SI" smtClean="0"/>
              <a:pPr/>
              <a:t>05.05.10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9AA6-B5C0-4D7A-82C1-E404BBB08AC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773A-AEA6-4AFD-9413-37D2C7579DE7}" type="datetimeFigureOut">
              <a:rPr lang="sl-SI" smtClean="0"/>
              <a:pPr/>
              <a:t>05.05.10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9AA6-B5C0-4D7A-82C1-E404BBB08AC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773A-AEA6-4AFD-9413-37D2C7579DE7}" type="datetimeFigureOut">
              <a:rPr lang="sl-SI" smtClean="0"/>
              <a:pPr/>
              <a:t>05.05.10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9AA6-B5C0-4D7A-82C1-E404BBB08AC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773A-AEA6-4AFD-9413-37D2C7579DE7}" type="datetimeFigureOut">
              <a:rPr lang="sl-SI" smtClean="0"/>
              <a:pPr/>
              <a:t>05.05.10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9AA6-B5C0-4D7A-82C1-E404BBB08AC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F773A-AEA6-4AFD-9413-37D2C7579DE7}" type="datetimeFigureOut">
              <a:rPr lang="sl-SI" smtClean="0"/>
              <a:pPr/>
              <a:t>05.05.10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B9AA6-B5C0-4D7A-82C1-E404BBB08AC6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rm-drustvo.si/?q=node/3221" TargetMode="External"/><Relationship Id="rId3" Type="http://schemas.openxmlformats.org/officeDocument/2006/relationships/hyperlink" Target="http://www.slovenia.info/si/alpinetum/Planinsko-polje.htm?alpinetum=2833&amp;lng=1" TargetMode="External"/><Relationship Id="rId7" Type="http://schemas.openxmlformats.org/officeDocument/2006/relationships/hyperlink" Target="http://obala.net/albumi/gallery/id/380805/3988605/" TargetMode="External"/><Relationship Id="rId2" Type="http://schemas.openxmlformats.org/officeDocument/2006/relationships/hyperlink" Target="http://www.gore-ljudje.net/novosti/7162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Cerkni%C5%A1ko_jezero-3.JPG" TargetMode="External"/><Relationship Id="rId5" Type="http://schemas.openxmlformats.org/officeDocument/2006/relationships/hyperlink" Target="http://www.rtvslo.si/modload.php?&amp;c_mod=photos&amp;op=func&amp;func=print&amp;c_menu=49629" TargetMode="External"/><Relationship Id="rId4" Type="http://schemas.openxmlformats.org/officeDocument/2006/relationships/hyperlink" Target="http://www.gore-ljudje.net/novosti/3522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428992" y="928670"/>
            <a:ext cx="5243522" cy="928693"/>
          </a:xfrm>
          <a:solidFill>
            <a:srgbClr xmlns:mc="http://schemas.openxmlformats.org/markup-compatibility/2006" xmlns:a14="http://schemas.microsoft.com/office/drawing/2010/main" val="FFFF00" mc:Ignorable=""/>
          </a:solidFill>
        </p:spPr>
        <p:txBody>
          <a:bodyPr>
            <a:normAutofit/>
          </a:bodyPr>
          <a:lstStyle/>
          <a:p>
            <a:pPr algn="r"/>
            <a:r>
              <a:rPr lang="sl-SI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xmlns:mc="http://schemas.openxmlformats.org/markup-compatibility/2006" xmlns:a14="http://schemas.microsoft.com/office/drawing/2010/main" val="000000" mc:Ignorable="">
                      <a:alpha val="40000"/>
                    </a:srgbClr>
                  </a:outerShdw>
                </a:effectLst>
              </a:rPr>
              <a:t>DINARSKI SVET</a:t>
            </a:r>
            <a:endParaRPr lang="sl-SI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xmlns:mc="http://schemas.openxmlformats.org/markup-compatibility/2006" xmlns:a14="http://schemas.microsoft.com/office/drawing/2010/main" val="000000" mc:Ignorable="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14810" y="2214554"/>
            <a:ext cx="4643470" cy="785818"/>
          </a:xfrm>
          <a:solidFill>
            <a:srgbClr xmlns:mc="http://schemas.openxmlformats.org/markup-compatibility/2006" xmlns:a14="http://schemas.microsoft.com/office/drawing/2010/main" val="FFFF00" mc:Ignorable=""/>
          </a:solidFill>
        </p:spPr>
        <p:txBody>
          <a:bodyPr>
            <a:normAutofit/>
          </a:bodyPr>
          <a:lstStyle/>
          <a:p>
            <a:pPr algn="r"/>
            <a:r>
              <a:rPr lang="sl-SI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xmlns:mc="http://schemas.openxmlformats.org/markup-compatibility/2006" xmlns:a14="http://schemas.microsoft.com/office/drawing/2010/main" val="000000" mc:Ignorable="">
                      <a:alpha val="40000"/>
                    </a:srgbClr>
                  </a:outerShdw>
                </a:effectLst>
              </a:rPr>
              <a:t>POVRŠINSKI KRAŠKI POJAVI</a:t>
            </a:r>
            <a:endParaRPr lang="sl-SI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xmlns:mc="http://schemas.openxmlformats.org/markup-compatibility/2006" xmlns:a14="http://schemas.microsoft.com/office/drawing/2010/main" val="000000" mc:Ignorable="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4714876" y="4357694"/>
            <a:ext cx="39290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000" b="1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>Brigita ŠPEGEL</a:t>
            </a:r>
          </a:p>
          <a:p>
            <a:pPr algn="r"/>
            <a:r>
              <a:rPr lang="sl-SI" sz="2000" b="1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>OŠ ŠALEK</a:t>
            </a:r>
          </a:p>
          <a:p>
            <a:pPr algn="r"/>
            <a:r>
              <a:rPr lang="sl-SI" sz="2000" b="1" dirty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>V</a:t>
            </a:r>
            <a:r>
              <a:rPr lang="sl-SI" sz="2000" b="1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>elenje</a:t>
            </a:r>
          </a:p>
          <a:p>
            <a:endParaRPr lang="sl-SI" dirty="0"/>
          </a:p>
        </p:txBody>
      </p:sp>
      <p:pic>
        <p:nvPicPr>
          <p:cNvPr id="6" name="Picture 2" descr="http://www.pictureslovenia.com/media/img/pic/500/887/20414016440449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786190"/>
            <a:ext cx="3976682" cy="2640517"/>
          </a:xfrm>
          <a:prstGeom prst="rect">
            <a:avLst/>
          </a:prstGeom>
          <a:noFill/>
        </p:spPr>
      </p:pic>
      <p:pic>
        <p:nvPicPr>
          <p:cNvPr id="17410" name="Picture 2" descr="http://www2.pms-lj.si/kras/povrsje_datoteke/image00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2152648" cy="3313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5602" name="Picture 2" descr="http://www.shrani.si/f/2W/3u/ai9t536/p42664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42984"/>
            <a:ext cx="7058025" cy="529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4578" name="Picture 2" descr="http://www.slovenia.info/pictures%5CTB_attractions%5C1%5C2004%5CPlanina_1_369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714375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>KRAŠKE REKE  ALI PONIKALNICE</a:t>
            </a:r>
            <a:endParaRPr lang="sl-SI" b="1" dirty="0">
              <a:solidFill>
                <a:srgbClr xmlns:mc="http://schemas.openxmlformats.org/markup-compatibility/2006" xmlns:a14="http://schemas.microsoft.com/office/drawing/2010/main" val="FFFF00" mc:Ignorable="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714348" y="1857364"/>
            <a:ext cx="7786742" cy="4268799"/>
          </a:xfrm>
        </p:spPr>
        <p:txBody>
          <a:bodyPr/>
          <a:lstStyle/>
          <a:p>
            <a:pPr>
              <a:buNone/>
            </a:pPr>
            <a:endParaRPr lang="sl-SI" sz="3600" dirty="0"/>
          </a:p>
          <a:p>
            <a:pPr marL="0" indent="0" algn="just">
              <a:buNone/>
            </a:pPr>
            <a:r>
              <a:rPr lang="sl-SI" sz="3600" dirty="0" smtClean="0"/>
              <a:t>Reka s kraškim izvirom teče po neprepustni podlagi kraškega polja, na stiku z apnencem pa ponikne oz. izgine v tla. </a:t>
            </a:r>
            <a:endParaRPr lang="sl-SI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2530" name="Picture 2" descr="http://www.destinacije.com/Slike/Slovenija/PecineiPonori/Poziralnik_Ponikv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357430"/>
            <a:ext cx="5715000" cy="4286250"/>
          </a:xfrm>
          <a:prstGeom prst="rect">
            <a:avLst/>
          </a:prstGeom>
          <a:noFill/>
        </p:spPr>
      </p:pic>
      <p:sp>
        <p:nvSpPr>
          <p:cNvPr id="7" name="Odreži en kot pravokotnika 6"/>
          <p:cNvSpPr/>
          <p:nvPr/>
        </p:nvSpPr>
        <p:spPr>
          <a:xfrm>
            <a:off x="357158" y="214290"/>
            <a:ext cx="4286280" cy="1928826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/>
              <a:t>To mesto imenujemo požiralnik, </a:t>
            </a:r>
            <a:r>
              <a:rPr lang="sl-SI" sz="2800" b="1" dirty="0" err="1" smtClean="0"/>
              <a:t>ponikev</a:t>
            </a:r>
            <a:r>
              <a:rPr lang="sl-SI" sz="2800" b="1" dirty="0" smtClean="0"/>
              <a:t> ali pa jamski ponor, če voda izginja v jamo.</a:t>
            </a:r>
            <a:endParaRPr lang="sl-SI" sz="2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482" name="Picture 2" descr="http://notranjski-park.si/cmsimages/c_127_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4838700" cy="3219450"/>
          </a:xfrm>
          <a:prstGeom prst="rect">
            <a:avLst/>
          </a:prstGeom>
          <a:noFill/>
        </p:spPr>
      </p:pic>
      <p:pic>
        <p:nvPicPr>
          <p:cNvPr id="20484" name="Picture 4" descr="http://www.pictureslovenia.com/media/img/pic/500/105/15884015129382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657600"/>
            <a:ext cx="47625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3794" name="Picture 2" descr="http://www.turizem-mirnapec.com/zgradba/predstavitev/zijalo/zijalo_izv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7067550" cy="5295900"/>
          </a:xfrm>
          <a:prstGeom prst="rect">
            <a:avLst/>
          </a:prstGeom>
          <a:noFill/>
        </p:spPr>
      </p:pic>
      <p:sp>
        <p:nvSpPr>
          <p:cNvPr id="5" name="Zaobljeni pravokotnik 4"/>
          <p:cNvSpPr/>
          <p:nvPr/>
        </p:nvSpPr>
        <p:spPr>
          <a:xfrm>
            <a:off x="6429388" y="285728"/>
            <a:ext cx="235742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b="1" dirty="0" smtClean="0">
                <a:ln w="18415" cmpd="sng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63500" dir="3600000" algn="tl" rotWithShape="0">
                    <a:srgbClr xmlns:mc="http://schemas.openxmlformats.org/markup-compatibility/2006" xmlns:a14="http://schemas.microsoft.com/office/drawing/2010/main" val="000000" mc:Ignorable="">
                      <a:alpha val="70000"/>
                    </a:srgbClr>
                  </a:outerShdw>
                </a:effectLst>
              </a:rPr>
              <a:t>IZVIR</a:t>
            </a:r>
            <a:endParaRPr lang="sl-SI" sz="3600" b="1" dirty="0">
              <a:ln w="18415" cmpd="sng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prstDash val="solid"/>
              </a:ln>
              <a:solidFill>
                <a:srgbClr xmlns:mc="http://schemas.openxmlformats.org/markup-compatibility/2006" xmlns:a14="http://schemas.microsoft.com/office/drawing/2010/main" val="FFFFFF" mc:Ignorable=""/>
              </a:solidFill>
              <a:effectLst>
                <a:outerShdw blurRad="63500" dir="3600000" algn="tl" rotWithShape="0">
                  <a:srgbClr xmlns:mc="http://schemas.openxmlformats.org/markup-compatibility/2006" xmlns:a14="http://schemas.microsoft.com/office/drawing/2010/main" val="000000" mc:Ignorable="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143000"/>
          </a:xfrm>
        </p:spPr>
        <p:txBody>
          <a:bodyPr>
            <a:normAutofit/>
          </a:bodyPr>
          <a:lstStyle/>
          <a:p>
            <a:endParaRPr lang="sl-SI" sz="3200" dirty="0">
              <a:solidFill>
                <a:srgbClr xmlns:mc="http://schemas.openxmlformats.org/markup-compatibility/2006" xmlns:a14="http://schemas.microsoft.com/office/drawing/2010/main" val="FFFF00" mc:Ignorable="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l-SI" dirty="0"/>
          </a:p>
        </p:txBody>
      </p:sp>
      <p:pic>
        <p:nvPicPr>
          <p:cNvPr id="32770" name="Picture 2" descr="http://tjasulja.files.wordpress.com/2009/04/planinsko-polj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7562"/>
            <a:ext cx="4762500" cy="3190875"/>
          </a:xfrm>
          <a:prstGeom prst="rect">
            <a:avLst/>
          </a:prstGeom>
          <a:noFill/>
        </p:spPr>
      </p:pic>
      <p:pic>
        <p:nvPicPr>
          <p:cNvPr id="32772" name="Picture 4" descr="http://www.egss.si/media/Timko/voda/PLANINSKO%20POLJE-JEZE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6667500" cy="2857500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5000628" y="3571876"/>
            <a:ext cx="4143372" cy="29289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Ob velikih deževjih kraška reka poplavlja, zato se polje spremeni v jezero.</a:t>
            </a:r>
            <a:endParaRPr lang="sl-SI" sz="2800" dirty="0">
              <a:solidFill>
                <a:srgbClr xmlns:mc="http://schemas.openxmlformats.org/markup-compatibility/2006" xmlns:a14="http://schemas.microsoft.com/office/drawing/2010/main" val="C00000" mc:Ignorable="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1748" name="Picture 4" descr="http://www.notranjski-park.si/cmsimages/c_240_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429000"/>
            <a:ext cx="4838700" cy="3219450"/>
          </a:xfrm>
          <a:prstGeom prst="rect">
            <a:avLst/>
          </a:prstGeom>
          <a:noFill/>
        </p:spPr>
      </p:pic>
      <p:pic>
        <p:nvPicPr>
          <p:cNvPr id="31750" name="Picture 6" descr="http://www.rtvslo.si/_up/photos/2008/07/02/u50252/49544_jezero-cerknisko_sh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28"/>
            <a:ext cx="4371816" cy="3286148"/>
          </a:xfrm>
          <a:prstGeom prst="rect">
            <a:avLst/>
          </a:prstGeom>
          <a:noFill/>
        </p:spPr>
      </p:pic>
      <p:sp>
        <p:nvSpPr>
          <p:cNvPr id="7" name="Pravokotnik 6"/>
          <p:cNvSpPr/>
          <p:nvPr/>
        </p:nvSpPr>
        <p:spPr>
          <a:xfrm>
            <a:off x="642910" y="1000108"/>
            <a:ext cx="3357586" cy="1285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CERKNIŠKO POLJE</a:t>
            </a:r>
            <a:endParaRPr lang="sl-SI" sz="2800" b="1" dirty="0">
              <a:solidFill>
                <a:srgbClr xmlns:mc="http://schemas.openxmlformats.org/markup-compatibility/2006" xmlns:a14="http://schemas.microsoft.com/office/drawing/2010/main" val="FF0000" mc:Ignorable="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22" name="Picture 2" descr="http://upload.wikimedia.org/wikipedia/commons/f/fa/Cerkni%C5%A1ko_jezero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7943850" cy="529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7890" name="Picture 2" descr="http://www.rtvslo.si/_up/photos/2009/11/06/u37920-114379_cerkni-ko-jezero-9.8.09-002_sh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142984"/>
            <a:ext cx="6477005" cy="4857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b="1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>KRAŠKI POJAVI</a:t>
            </a:r>
            <a:endParaRPr lang="sl-SI" sz="4800" b="1" dirty="0">
              <a:solidFill>
                <a:srgbClr xmlns:mc="http://schemas.openxmlformats.org/markup-compatibility/2006" xmlns:a14="http://schemas.microsoft.com/office/drawing/2010/main" val="FFFF00" mc:Ignorable="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4000" dirty="0" smtClean="0"/>
              <a:t>Kraški pojavi se pojavijo tam, kjer so tla iz apnenca.</a:t>
            </a:r>
            <a:endParaRPr lang="sl-SI" sz="4000" dirty="0"/>
          </a:p>
        </p:txBody>
      </p:sp>
      <p:pic>
        <p:nvPicPr>
          <p:cNvPr id="4" name="Picture 2" descr="http://www.otago.ac.nz/Geology/research/general_geology/rocks-minerals/images/limest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571744"/>
            <a:ext cx="4143372" cy="4044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5842" name="Picture 2" descr="http://www.pictureslovenia.com/media/img/pic/500/887/20414016440449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762500" cy="3162300"/>
          </a:xfrm>
          <a:prstGeom prst="rect">
            <a:avLst/>
          </a:prstGeom>
          <a:noFill/>
        </p:spPr>
      </p:pic>
      <p:pic>
        <p:nvPicPr>
          <p:cNvPr id="35844" name="Picture 4" descr="http://www.pictureslovenia.com/media/img/pic/500/243/15024016292223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429000"/>
            <a:ext cx="4762500" cy="3171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4818" name="Picture 2" descr="http://tjasulja.files.wordpress.com/2009/08/dsc_98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7990120" cy="5305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ŠKRAPLJE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sl-SI" sz="32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l-SI" sz="3200" b="1" dirty="0" smtClean="0">
                <a:solidFill>
                  <a:schemeClr val="tx2">
                    <a:lumMod val="50000"/>
                  </a:schemeClr>
                </a:solidFill>
              </a:rPr>
              <a:t>Deževnica je tekla po apnencu, </a:t>
            </a:r>
          </a:p>
          <a:p>
            <a:pPr marL="0" indent="0" algn="ctr">
              <a:buNone/>
            </a:pPr>
            <a:r>
              <a:rPr lang="sl-SI" sz="3200" b="1" dirty="0" smtClean="0">
                <a:solidFill>
                  <a:schemeClr val="tx2">
                    <a:lumMod val="50000"/>
                  </a:schemeClr>
                </a:solidFill>
              </a:rPr>
              <a:t>ter ga pri tem </a:t>
            </a:r>
          </a:p>
          <a:p>
            <a:pPr marL="0" indent="0" algn="ctr">
              <a:buNone/>
            </a:pPr>
            <a:r>
              <a:rPr lang="sl-SI" sz="3200" b="1" dirty="0" smtClean="0">
                <a:solidFill>
                  <a:schemeClr val="tx2">
                    <a:lumMod val="50000"/>
                  </a:schemeClr>
                </a:solidFill>
              </a:rPr>
              <a:t>počasi  </a:t>
            </a:r>
          </a:p>
          <a:p>
            <a:pPr marL="0" indent="0" algn="ctr">
              <a:buNone/>
            </a:pPr>
            <a:r>
              <a:rPr lang="sl-SI" sz="3200" b="1" dirty="0" smtClean="0">
                <a:solidFill>
                  <a:schemeClr val="tx2">
                    <a:lumMod val="50000"/>
                  </a:schemeClr>
                </a:solidFill>
              </a:rPr>
              <a:t>raztapljala.</a:t>
            </a:r>
            <a:endParaRPr lang="sl-SI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8916" name="Picture 4" descr="http://sl.netlogstatic.com/p/oo/008/239/82398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71612"/>
            <a:ext cx="35718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0962" name="Picture 2" descr="http://lh4.ggpht.com/_K_pkZO5-tTg/RxTq99_sCnI/AAAAAAAAArc/xiLWqlY1sUE/000_105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7058025" cy="529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1916832"/>
            <a:ext cx="698477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l-SI" sz="1050" dirty="0">
                <a:latin typeface="Times New Roman"/>
                <a:ea typeface="Calibri"/>
              </a:rPr>
              <a:t> </a:t>
            </a:r>
            <a:r>
              <a:rPr lang="sl-SI" u="sng" dirty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hlinkClick r:id="rId2"/>
              </a:rPr>
              <a:t>www.gore-ljudje.net/novosti/7162/</a:t>
            </a:r>
            <a:r>
              <a:rPr lang="sl-SI" dirty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t> </a:t>
            </a:r>
            <a:endParaRPr lang="sl-SI" sz="1050" dirty="0">
              <a:latin typeface="Times New Roman"/>
              <a:ea typeface="Calibri"/>
            </a:endParaRPr>
          </a:p>
          <a:p>
            <a:pPr marL="347345" indent="-347345">
              <a:spcBef>
                <a:spcPts val="575"/>
              </a:spcBef>
              <a:spcAft>
                <a:spcPts val="0"/>
              </a:spcAft>
            </a:pPr>
            <a:r>
              <a:rPr lang="sl-SI" u="sng" dirty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hlinkClick r:id="rId3"/>
              </a:rPr>
              <a:t>www.slovenia.info/si/alpinetum/Planinsko-polj.</a:t>
            </a:r>
            <a:endParaRPr lang="sl-SI" sz="1050" dirty="0">
              <a:latin typeface="Times New Roman"/>
              <a:ea typeface="Calibri"/>
            </a:endParaRPr>
          </a:p>
          <a:p>
            <a:pPr marL="347345" indent="-347345">
              <a:spcBef>
                <a:spcPts val="575"/>
              </a:spcBef>
              <a:spcAft>
                <a:spcPts val="0"/>
              </a:spcAft>
            </a:pPr>
            <a:r>
              <a:rPr lang="sl-SI" u="sng" dirty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hlinkClick r:id="rId4"/>
              </a:rPr>
              <a:t>www.gore-ljudje.net/novosti/3522/</a:t>
            </a:r>
            <a:r>
              <a:rPr lang="sl-SI" u="sng" dirty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hlinkClick r:id="rId3"/>
              </a:rPr>
              <a:t>..</a:t>
            </a:r>
            <a:r>
              <a:rPr lang="sl-SI" dirty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t> </a:t>
            </a:r>
            <a:endParaRPr lang="sl-SI" sz="1050" dirty="0">
              <a:latin typeface="Times New Roman"/>
              <a:ea typeface="Calibri"/>
            </a:endParaRPr>
          </a:p>
          <a:p>
            <a:pPr marL="347345" indent="-347345">
              <a:spcBef>
                <a:spcPts val="575"/>
              </a:spcBef>
              <a:spcAft>
                <a:spcPts val="0"/>
              </a:spcAft>
            </a:pPr>
            <a:r>
              <a:rPr lang="sl-SI" u="sng" dirty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hlinkClick r:id="rId5"/>
              </a:rPr>
              <a:t>www.rtvslo.si/modload.php?&amp;c_mod=photos&amp;op=fu </a:t>
            </a:r>
            <a:endParaRPr lang="sl-SI" sz="1050" dirty="0">
              <a:latin typeface="Times New Roman"/>
              <a:ea typeface="Calibri"/>
            </a:endParaRPr>
          </a:p>
          <a:p>
            <a:pPr marL="347345" indent="-347345">
              <a:spcBef>
                <a:spcPts val="575"/>
              </a:spcBef>
              <a:spcAft>
                <a:spcPts val="0"/>
              </a:spcAft>
            </a:pPr>
            <a:r>
              <a:rPr lang="sl-SI" u="sng" dirty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hlinkClick r:id="rId6"/>
              </a:rPr>
              <a:t>commons.wikimedia.org/wiki/File:Cerkniško_je...</a:t>
            </a:r>
            <a:r>
              <a:rPr lang="sl-SI" dirty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t> </a:t>
            </a:r>
            <a:endParaRPr lang="sl-SI" sz="1050" dirty="0">
              <a:latin typeface="Times New Roman"/>
              <a:ea typeface="Calibri"/>
            </a:endParaRPr>
          </a:p>
          <a:p>
            <a:pPr marL="347345" indent="-347345">
              <a:spcBef>
                <a:spcPts val="575"/>
              </a:spcBef>
              <a:spcAft>
                <a:spcPts val="0"/>
              </a:spcAft>
            </a:pPr>
            <a:r>
              <a:rPr lang="sl-SI" u="sng" dirty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hlinkClick r:id="rId7"/>
              </a:rPr>
              <a:t>obala.net/albumi/gallery/id/380805/3988605/</a:t>
            </a:r>
            <a:r>
              <a:rPr lang="sl-SI" u="sng" dirty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hlinkClick r:id="rId5"/>
              </a:rPr>
              <a:t>...</a:t>
            </a:r>
            <a:r>
              <a:rPr lang="sl-SI" dirty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t> </a:t>
            </a:r>
            <a:endParaRPr lang="sl-SI" sz="1050" dirty="0">
              <a:latin typeface="Times New Roman"/>
              <a:ea typeface="Calibri"/>
            </a:endParaRPr>
          </a:p>
          <a:p>
            <a:pPr marL="347345" indent="-347345">
              <a:spcBef>
                <a:spcPts val="575"/>
              </a:spcBef>
              <a:spcAft>
                <a:spcPts val="0"/>
              </a:spcAft>
            </a:pPr>
            <a:r>
              <a:rPr lang="sl-SI" u="sng" dirty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hlinkClick r:id="rId8"/>
              </a:rPr>
              <a:t>www.drm-drustvo.si/?q=node/3221</a:t>
            </a:r>
            <a:r>
              <a:rPr lang="sl-SI" dirty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t> </a:t>
            </a:r>
            <a:endParaRPr lang="sl-SI" sz="1050" dirty="0">
              <a:effectLst/>
              <a:latin typeface="Times New Roman"/>
              <a:ea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112474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Viri fotografij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86870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KRAŠKI POJAVI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85720" y="1571612"/>
            <a:ext cx="8401080" cy="45545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4000" dirty="0" smtClean="0"/>
              <a:t>Kraški pojavi nastajajo v pokrajinah, kjer rahlo kisla deževnica raztaplja apnenec. Voda odnaša raztopljeni apnenec in ga  drugje spet odlaga. </a:t>
            </a:r>
            <a:endParaRPr lang="sl-SI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KRAŠKI POJAVI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3600" b="1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>POVRŠINSKI KRAŠKI</a:t>
            </a:r>
          </a:p>
          <a:p>
            <a:pPr marL="0" indent="0" algn="ctr">
              <a:buNone/>
            </a:pPr>
            <a:r>
              <a:rPr lang="sl-SI" sz="3600" b="1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> POJAVI</a:t>
            </a:r>
            <a:endParaRPr lang="sl-SI" sz="3600" b="1" dirty="0">
              <a:solidFill>
                <a:srgbClr xmlns:mc="http://schemas.openxmlformats.org/markup-compatibility/2006" xmlns:a14="http://schemas.microsoft.com/office/drawing/2010/main" val="FFFF00" mc:Ignorable=""/>
              </a:solidFill>
            </a:endParaRPr>
          </a:p>
        </p:txBody>
      </p:sp>
      <p:sp>
        <p:nvSpPr>
          <p:cNvPr id="6" name="Ograda besedila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vsebine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3600" b="1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>PODZEMNI KRAŠKI</a:t>
            </a:r>
          </a:p>
          <a:p>
            <a:pPr marL="0" indent="0" algn="ctr">
              <a:buNone/>
            </a:pPr>
            <a:r>
              <a:rPr lang="sl-SI" sz="3600" b="1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> POJAVI</a:t>
            </a:r>
            <a:endParaRPr lang="sl-SI" sz="3600" b="1" dirty="0">
              <a:solidFill>
                <a:srgbClr xmlns:mc="http://schemas.openxmlformats.org/markup-compatibility/2006" xmlns:a14="http://schemas.microsoft.com/office/drawing/2010/main" val="FFFF00" mc:Ignorable="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/>
            </a:r>
            <a:br>
              <a:rPr lang="sl-SI" b="1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</a:br>
            <a:r>
              <a:rPr lang="sl-SI" b="1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>POVRŠINSKI KRAŠKI POJAVI</a:t>
            </a:r>
            <a:br>
              <a:rPr lang="sl-SI" b="1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l-SI" sz="40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sl-SI" sz="40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 VRTAČE</a:t>
            </a:r>
          </a:p>
          <a:p>
            <a:pPr>
              <a:buFont typeface="Wingdings" pitchFamily="2" charset="2"/>
              <a:buChar char="v"/>
            </a:pPr>
            <a:r>
              <a:rPr lang="sl-SI" sz="40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 UVALE</a:t>
            </a:r>
          </a:p>
          <a:p>
            <a:pPr>
              <a:buFont typeface="Wingdings" pitchFamily="2" charset="2"/>
              <a:buChar char="v"/>
            </a:pPr>
            <a:r>
              <a:rPr lang="sl-SI" sz="40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 ŠKRAPLJE</a:t>
            </a:r>
          </a:p>
          <a:p>
            <a:pPr>
              <a:buFont typeface="Wingdings" pitchFamily="2" charset="2"/>
              <a:buChar char="v"/>
            </a:pPr>
            <a:r>
              <a:rPr lang="sl-SI" sz="40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 KRAŠKA POLJA</a:t>
            </a:r>
            <a:endParaRPr lang="sl-SI" sz="4000" b="1" dirty="0">
              <a:solidFill>
                <a:srgbClr xmlns:mc="http://schemas.openxmlformats.org/markup-compatibility/2006" xmlns:a14="http://schemas.microsoft.com/office/drawing/2010/main" val="FF0000" mc:Ignorable="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VRTAČE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1506" name="Picture 2" descr="http://kraji.eu/PICTURES/gorenjska/skofja_loka_z_okolico/stari_grad_marijino_brezno_stolp_na_kranclju/IMG_4487_vrtaca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22"/>
            <a:ext cx="7058025" cy="529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8674" name="Picture 2" descr="http://www.panoramio.com/photos/original/106277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7232"/>
            <a:ext cx="7934325" cy="529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UVALE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7650" name="Picture 2" descr="http://www.gore-ljudje.net/objave/savenc/0608e/go-sl7-tx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1"/>
            <a:ext cx="7309297" cy="4681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KRAŠKA POLJA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6626" name="Picture 2" descr="http://www.notranjski-park.si/cmsimages/c_124_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71810"/>
            <a:ext cx="4838700" cy="3219450"/>
          </a:xfrm>
          <a:prstGeom prst="rect">
            <a:avLst/>
          </a:prstGeom>
          <a:noFill/>
        </p:spPr>
      </p:pic>
      <p:pic>
        <p:nvPicPr>
          <p:cNvPr id="26628" name="Picture 4" descr="http://www.zgs.gov.si/fileadmin/zgs/main/img/OE/05Postojna/Predstavitev_OE_Postojna/FOTO_Habic/Jezero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482428"/>
            <a:ext cx="3562354" cy="2337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Sredinsko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775F55" mc:Ignorable=""/>
      </a:dk2>
      <a:lt2>
        <a:srgbClr xmlns:mc="http://schemas.openxmlformats.org/markup-compatibility/2006" xmlns:a14="http://schemas.microsoft.com/office/drawing/2010/main" val="EBDDC3" mc:Ignorable=""/>
      </a:lt2>
      <a:accent1>
        <a:srgbClr xmlns:mc="http://schemas.openxmlformats.org/markup-compatibility/2006" xmlns:a14="http://schemas.microsoft.com/office/drawing/2010/main" val="94B6D2" mc:Ignorable=""/>
      </a:accent1>
      <a:accent2>
        <a:srgbClr xmlns:mc="http://schemas.openxmlformats.org/markup-compatibility/2006" xmlns:a14="http://schemas.microsoft.com/office/drawing/2010/main" val="DD8047" mc:Ignorable=""/>
      </a:accent2>
      <a:accent3>
        <a:srgbClr xmlns:mc="http://schemas.openxmlformats.org/markup-compatibility/2006" xmlns:a14="http://schemas.microsoft.com/office/drawing/2010/main" val="A5AB81" mc:Ignorable=""/>
      </a:accent3>
      <a:accent4>
        <a:srgbClr xmlns:mc="http://schemas.openxmlformats.org/markup-compatibility/2006" xmlns:a14="http://schemas.microsoft.com/office/drawing/2010/main" val="D8B25C" mc:Ignorable=""/>
      </a:accent4>
      <a:accent5>
        <a:srgbClr xmlns:mc="http://schemas.openxmlformats.org/markup-compatibility/2006" xmlns:a14="http://schemas.microsoft.com/office/drawing/2010/main" val="7BA79D" mc:Ignorable=""/>
      </a:accent5>
      <a:accent6>
        <a:srgbClr xmlns:mc="http://schemas.openxmlformats.org/markup-compatibility/2006" xmlns:a14="http://schemas.microsoft.com/office/drawing/2010/main" val="968C8C" mc:Ignorable=""/>
      </a:accent6>
      <a:hlink>
        <a:srgbClr xmlns:mc="http://schemas.openxmlformats.org/markup-compatibility/2006" xmlns:a14="http://schemas.microsoft.com/office/drawing/2010/main" val="F7B615" mc:Ignorable=""/>
      </a:hlink>
      <a:folHlink>
        <a:srgbClr xmlns:mc="http://schemas.openxmlformats.org/markup-compatibility/2006" xmlns:a14="http://schemas.microsoft.com/office/drawing/2010/main" val="704404" mc:Ignorable=""/>
      </a:folHlink>
    </a:clrScheme>
    <a:fontScheme name="Pisarna – klasičn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150</Words>
  <Application>Microsoft Office PowerPoint</Application>
  <PresentationFormat>On-screen Show (4:3)</PresentationFormat>
  <Paragraphs>44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Officeova tema</vt:lpstr>
      <vt:lpstr>DINARSKI SVET</vt:lpstr>
      <vt:lpstr>KRAŠKI POJAVI</vt:lpstr>
      <vt:lpstr>KRAŠKI POJAVI</vt:lpstr>
      <vt:lpstr>KRAŠKI POJAVI</vt:lpstr>
      <vt:lpstr> POVRŠINSKI KRAŠKI POJAVI </vt:lpstr>
      <vt:lpstr>VRTAČE</vt:lpstr>
      <vt:lpstr>PowerPoint Presentation</vt:lpstr>
      <vt:lpstr>UVALE</vt:lpstr>
      <vt:lpstr>KRAŠKA POLJA</vt:lpstr>
      <vt:lpstr>PowerPoint Presentation</vt:lpstr>
      <vt:lpstr>PowerPoint Presentation</vt:lpstr>
      <vt:lpstr>KRAŠKE REKE  ALI PONIKALNICE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ŠKRAPLJE</vt:lpstr>
      <vt:lpstr>PowerPoint Presentation</vt:lpstr>
      <vt:lpstr>PowerPoint Presentation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DINARSKI SVET</dc:title>
  <dc:creator>Valued Acer Customer</dc:creator>
  <cp:lastModifiedBy>Nata</cp:lastModifiedBy>
  <cp:revision>9</cp:revision>
  <dcterms:created xsi:type="dcterms:W3CDTF">2010-04-26T17:31:31Z</dcterms:created>
  <dcterms:modified xsi:type="dcterms:W3CDTF">2010-05-05T07:22:41Z</dcterms:modified>
</cp:coreProperties>
</file>