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77" r:id="rId7"/>
    <p:sldId id="257" r:id="rId8"/>
    <p:sldId id="269" r:id="rId9"/>
    <p:sldId id="274" r:id="rId10"/>
    <p:sldId id="258" r:id="rId11"/>
    <p:sldId id="259" r:id="rId12"/>
    <p:sldId id="260" r:id="rId13"/>
    <p:sldId id="261" r:id="rId14"/>
    <p:sldId id="270" r:id="rId15"/>
    <p:sldId id="278" r:id="rId16"/>
    <p:sldId id="262" r:id="rId17"/>
    <p:sldId id="265" r:id="rId18"/>
    <p:sldId id="266" r:id="rId19"/>
    <p:sldId id="267" r:id="rId20"/>
    <p:sldId id="263" r:id="rId21"/>
    <p:sldId id="264" r:id="rId22"/>
    <p:sldId id="271" r:id="rId23"/>
    <p:sldId id="272" r:id="rId24"/>
    <p:sldId id="273" r:id="rId25"/>
    <p:sldId id="268" r:id="rId26"/>
    <p:sldId id="275" r:id="rId27"/>
    <p:sldId id="276" r:id="rId2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solidFill>
          <a:schemeClr val="bg1"/>
        </a:solidFill>
        <a:effectLst/>
      </p:bgPr>
    </p:bg>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20B3C5BA-0C47-9A01-4083-CC5D577B8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cxnSp>
        <p:nvCxnSpPr>
          <p:cNvPr id="9" name="Raven povezovalnik 8">
            <a:extLst>
              <a:ext uri="{FF2B5EF4-FFF2-40B4-BE49-F238E27FC236}">
                <a16:creationId xmlns:a16="http://schemas.microsoft.com/office/drawing/2014/main" id="{6AE4F735-610B-5D5F-010B-F717DE06FE80}"/>
              </a:ext>
            </a:extLst>
          </p:cNvPr>
          <p:cNvCxnSpPr/>
          <p:nvPr userDrawn="1"/>
        </p:nvCxnSpPr>
        <p:spPr>
          <a:xfrm>
            <a:off x="2493899" y="2651338"/>
            <a:ext cx="8859330" cy="0"/>
          </a:xfrm>
          <a:prstGeom prst="line">
            <a:avLst/>
          </a:prstGeom>
          <a:ln>
            <a:solidFill>
              <a:srgbClr val="007C92"/>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A9776B8-7EE8-8C2F-CB99-1B5B3F062F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28700"/>
          </a:xfrm>
          <a:prstGeom prst="rect">
            <a:avLst/>
          </a:prstGeom>
        </p:spPr>
      </p:pic>
    </p:spTree>
    <p:extLst>
      <p:ext uri="{BB962C8B-B14F-4D97-AF65-F5344CB8AC3E}">
        <p14:creationId xmlns:p14="http://schemas.microsoft.com/office/powerpoint/2010/main" val="405296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9814CE-9D73-B7DA-CD0A-D605CC78FED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45355CF-4B9D-2A94-7B24-2505F492E573}"/>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2DCE13F-59F9-035A-BA95-2C2635976C05}"/>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5" name="Označba mesta noge 4">
            <a:extLst>
              <a:ext uri="{FF2B5EF4-FFF2-40B4-BE49-F238E27FC236}">
                <a16:creationId xmlns:a16="http://schemas.microsoft.com/office/drawing/2014/main" id="{CB30F1B2-FFA1-F818-3F1D-0492F22C70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77AC973-7BBD-3153-3DCE-5C717B0E7A0B}"/>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348529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6FC0B4A1-51DA-9689-FD76-047704542113}"/>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3FBB4BA-9F72-6EC2-AE16-1795095FDCC9}"/>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BEECE35-F701-5490-4DF8-561A75BFEC7C}"/>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5" name="Označba mesta noge 4">
            <a:extLst>
              <a:ext uri="{FF2B5EF4-FFF2-40B4-BE49-F238E27FC236}">
                <a16:creationId xmlns:a16="http://schemas.microsoft.com/office/drawing/2014/main" id="{51C3CA7D-9158-4A50-603C-9C65FB49FC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4B7C6C3-A6A9-9B13-638E-8867A84F9F88}"/>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279663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BB44-4CB1-F789-7B1F-F2E36C98C95A}"/>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Subtitle 2">
            <a:extLst>
              <a:ext uri="{FF2B5EF4-FFF2-40B4-BE49-F238E27FC236}">
                <a16:creationId xmlns:a16="http://schemas.microsoft.com/office/drawing/2014/main" id="{474DECBC-140A-51A5-4A59-B517DA2F297F}"/>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6787D952-DE7A-D0BC-AFFC-AA1DC2E6C2E4}"/>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5" name="Footer Placeholder 4">
            <a:extLst>
              <a:ext uri="{FF2B5EF4-FFF2-40B4-BE49-F238E27FC236}">
                <a16:creationId xmlns:a16="http://schemas.microsoft.com/office/drawing/2014/main" id="{FFE8B173-DD90-023F-14E2-C4BB22956A5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A1E5EB9-8371-D346-5BC0-8C44CF83E88C}"/>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75399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27EE-6C75-A13E-E9DA-3CEFB78EF3EB}"/>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4E4DBC6-FEC5-8308-97E5-11EFA3892CFA}"/>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5454D20-F9B3-5AEA-C027-B8BE9F7DCFBF}"/>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5" name="Footer Placeholder 4">
            <a:extLst>
              <a:ext uri="{FF2B5EF4-FFF2-40B4-BE49-F238E27FC236}">
                <a16:creationId xmlns:a16="http://schemas.microsoft.com/office/drawing/2014/main" id="{037ACD30-4EEF-96DB-729C-02C08C58E43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58CD5E1-A5BB-8DE0-105E-32F21CE998DF}"/>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233987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26AF-1D12-1220-F09D-868BC3C59029}"/>
              </a:ext>
            </a:extLst>
          </p:cNvPr>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5991554-4E55-3F15-B8D9-685171043D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Calibri" panose="020F0502020204030204" pitchFamily="34" charset="0"/>
                <a:cs typeface="Calibri" panose="020F050202020403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FD497-F7EF-CEE0-8D59-3D5D3F1349D3}"/>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5" name="Footer Placeholder 4">
            <a:extLst>
              <a:ext uri="{FF2B5EF4-FFF2-40B4-BE49-F238E27FC236}">
                <a16:creationId xmlns:a16="http://schemas.microsoft.com/office/drawing/2014/main" id="{08868FD4-27FE-F63C-F01A-EBA38C7CE02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2167EDC4-4F3C-43BE-2E4D-0E67E021834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48888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459-34E6-74F3-8D7F-227473863143}"/>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D4694B56-372E-ABF2-D1EC-D46084A0D162}"/>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4B5C537-B55A-31B5-93F4-1D2C12ECF618}"/>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23B163A3-C1AB-44A7-D5D9-DCD43220499C}"/>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6" name="Footer Placeholder 5">
            <a:extLst>
              <a:ext uri="{FF2B5EF4-FFF2-40B4-BE49-F238E27FC236}">
                <a16:creationId xmlns:a16="http://schemas.microsoft.com/office/drawing/2014/main" id="{A5190B1D-0A4C-5468-5A44-9706D4A8AD23}"/>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00582168-8498-DEB6-B402-8E2842076DD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74853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FD88-B811-F4A6-C288-E56FD95B1430}"/>
              </a:ext>
            </a:extLst>
          </p:cNvPr>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1E769CB5-5444-30FE-A5C9-9CA10C0DA730}"/>
              </a:ext>
            </a:extLst>
          </p:cNvPr>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278C1-7ECB-1BCA-8E94-958EDE70284F}"/>
              </a:ext>
            </a:extLst>
          </p:cNvPr>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4C589EA8-8EC6-112F-E1C7-79A084D6958E}"/>
              </a:ext>
            </a:extLst>
          </p:cNvPr>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5D44C-E248-C29A-B501-744A59B6CCC4}"/>
              </a:ext>
            </a:extLst>
          </p:cNvPr>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262C1394-2444-1AA7-D538-BBFC9C0A149A}"/>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8" name="Footer Placeholder 7">
            <a:extLst>
              <a:ext uri="{FF2B5EF4-FFF2-40B4-BE49-F238E27FC236}">
                <a16:creationId xmlns:a16="http://schemas.microsoft.com/office/drawing/2014/main" id="{EC19299B-8179-CCEF-88EC-EDB54B2831DB}"/>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7CA31116-7CE6-757C-F045-009B48B4E36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605639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EC89-996D-2AFE-C38D-A61CC85BF723}"/>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Date Placeholder 2">
            <a:extLst>
              <a:ext uri="{FF2B5EF4-FFF2-40B4-BE49-F238E27FC236}">
                <a16:creationId xmlns:a16="http://schemas.microsoft.com/office/drawing/2014/main" id="{4AFCFA04-B311-857C-C769-D72A362223AA}"/>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4" name="Footer Placeholder 3">
            <a:extLst>
              <a:ext uri="{FF2B5EF4-FFF2-40B4-BE49-F238E27FC236}">
                <a16:creationId xmlns:a16="http://schemas.microsoft.com/office/drawing/2014/main" id="{43AE4F23-3AB0-939B-9E39-C5640ACEBB33}"/>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B55E1C4B-20F1-35CD-9F88-FA6AC26AD5C3}"/>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92459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D0BE1-5C85-096F-B215-5F87F8055164}"/>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3" name="Footer Placeholder 2">
            <a:extLst>
              <a:ext uri="{FF2B5EF4-FFF2-40B4-BE49-F238E27FC236}">
                <a16:creationId xmlns:a16="http://schemas.microsoft.com/office/drawing/2014/main" id="{A25A71B0-15A9-B8C2-5CD2-52CC781A2977}"/>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415DA048-BE2F-3179-9403-7785F92C42C5}"/>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3610017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8311-6AA5-76F0-57B5-45C3F6FAFF21}"/>
              </a:ext>
            </a:extLst>
          </p:cNvPr>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5BBF29B-36FA-0417-5A10-D35C7C875BB6}"/>
              </a:ext>
            </a:extLst>
          </p:cNvPr>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BFF54668-FEB7-EBF0-D160-7F3179957709}"/>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15202-1838-FCBC-7233-83FE17B4D792}"/>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6" name="Footer Placeholder 5">
            <a:extLst>
              <a:ext uri="{FF2B5EF4-FFF2-40B4-BE49-F238E27FC236}">
                <a16:creationId xmlns:a16="http://schemas.microsoft.com/office/drawing/2014/main" id="{A7DD8577-5DD2-0975-9C03-54DFF583540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45120ECD-D5C7-701F-0634-37701C6B9905}"/>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39220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1" name="Naslov 10">
            <a:extLst>
              <a:ext uri="{FF2B5EF4-FFF2-40B4-BE49-F238E27FC236}">
                <a16:creationId xmlns:a16="http://schemas.microsoft.com/office/drawing/2014/main" id="{3BB8C943-59DB-E20D-6830-46562F19B3AB}"/>
              </a:ext>
            </a:extLst>
          </p:cNvPr>
          <p:cNvSpPr>
            <a:spLocks noGrp="1"/>
          </p:cNvSpPr>
          <p:nvPr>
            <p:ph type="title" hasCustomPrompt="1"/>
          </p:nvPr>
        </p:nvSpPr>
        <p:spPr>
          <a:xfrm>
            <a:off x="838200" y="511774"/>
            <a:ext cx="10515600" cy="1325563"/>
          </a:xfrm>
        </p:spPr>
        <p:txBody>
          <a:bodyPr>
            <a:normAutofit/>
          </a:bodyPr>
          <a:lstStyle>
            <a:lvl1pPr>
              <a:defRPr sz="4000">
                <a:solidFill>
                  <a:srgbClr val="007C92"/>
                </a:solidFill>
                <a:latin typeface="Calibri" panose="020F0502020204030204" pitchFamily="34" charset="0"/>
                <a:cs typeface="Calibri" panose="020F0502020204030204" pitchFamily="34" charset="0"/>
              </a:defRPr>
            </a:lvl1pPr>
          </a:lstStyle>
          <a:p>
            <a:r>
              <a:rPr lang="sl-SI"/>
              <a:t>Naslov</a:t>
            </a:r>
          </a:p>
        </p:txBody>
      </p:sp>
      <p:sp>
        <p:nvSpPr>
          <p:cNvPr id="15" name="Označba mesta vsebine 2">
            <a:extLst>
              <a:ext uri="{FF2B5EF4-FFF2-40B4-BE49-F238E27FC236}">
                <a16:creationId xmlns:a16="http://schemas.microsoft.com/office/drawing/2014/main" id="{5EECD618-1445-73E4-4936-F2EC1890B662}"/>
              </a:ext>
            </a:extLst>
          </p:cNvPr>
          <p:cNvSpPr>
            <a:spLocks noGrp="1"/>
          </p:cNvSpPr>
          <p:nvPr>
            <p:ph sz="half" idx="1"/>
          </p:nvPr>
        </p:nvSpPr>
        <p:spPr>
          <a:xfrm>
            <a:off x="838199" y="1825625"/>
            <a:ext cx="10515599"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pic>
        <p:nvPicPr>
          <p:cNvPr id="3" name="Picture 2">
            <a:extLst>
              <a:ext uri="{FF2B5EF4-FFF2-40B4-BE49-F238E27FC236}">
                <a16:creationId xmlns:a16="http://schemas.microsoft.com/office/drawing/2014/main" id="{A59419E8-D4BC-2F85-E595-27321C562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87400"/>
          </a:xfrm>
          <a:prstGeom prst="rect">
            <a:avLst/>
          </a:prstGeom>
        </p:spPr>
      </p:pic>
      <p:pic>
        <p:nvPicPr>
          <p:cNvPr id="7" name="Picture 6">
            <a:extLst>
              <a:ext uri="{FF2B5EF4-FFF2-40B4-BE49-F238E27FC236}">
                <a16:creationId xmlns:a16="http://schemas.microsoft.com/office/drawing/2014/main" id="{F7A13C2A-6E79-7B7A-0F77-F73D51913D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11950"/>
            <a:ext cx="12192000" cy="146050"/>
          </a:xfrm>
          <a:prstGeom prst="rect">
            <a:avLst/>
          </a:prstGeom>
        </p:spPr>
      </p:pic>
    </p:spTree>
    <p:extLst>
      <p:ext uri="{BB962C8B-B14F-4D97-AF65-F5344CB8AC3E}">
        <p14:creationId xmlns:p14="http://schemas.microsoft.com/office/powerpoint/2010/main" val="144088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E30D-03DD-9E44-F954-444D61C43EF6}"/>
              </a:ext>
            </a:extLst>
          </p:cNvPr>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771BF1E-837C-AF33-5760-85FA54BB1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C5E2ED2-6767-ED40-C373-647C6AC6872B}"/>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E2D57-CFAD-2DB0-6FD5-A12D4982A669}"/>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6" name="Footer Placeholder 5">
            <a:extLst>
              <a:ext uri="{FF2B5EF4-FFF2-40B4-BE49-F238E27FC236}">
                <a16:creationId xmlns:a16="http://schemas.microsoft.com/office/drawing/2014/main" id="{FFE8188B-7D95-ECD8-6F17-D8ACAC5CBA8D}"/>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AE97F009-90BB-2156-47EE-D13D9AFAE319}"/>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045465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2E21-196B-45AB-DD47-694824D30A21}"/>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194DDDF-ECD9-B1FA-8D93-DE90C1059C7C}"/>
              </a:ext>
            </a:extLst>
          </p:cNvPr>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D7618E8-6B9A-7AB5-2DC4-393C84934DD5}"/>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5" name="Footer Placeholder 4">
            <a:extLst>
              <a:ext uri="{FF2B5EF4-FFF2-40B4-BE49-F238E27FC236}">
                <a16:creationId xmlns:a16="http://schemas.microsoft.com/office/drawing/2014/main" id="{0A548ABE-606B-0227-9006-497D4C3AE06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F2C6380D-CFE0-4E07-CE14-96646F76A6DF}"/>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732652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E2E14-4C90-0BD3-F493-39B1B76B29DB}"/>
              </a:ext>
            </a:extLst>
          </p:cNvPr>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3082A24-B81A-2E45-60F1-2CFC85F6B0BF}"/>
              </a:ext>
            </a:extLst>
          </p:cNvPr>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D28D096-DB55-7C08-F73B-66032DCE1B51}"/>
              </a:ext>
            </a:extLst>
          </p:cNvPr>
          <p:cNvSpPr>
            <a:spLocks noGrp="1"/>
          </p:cNvSpPr>
          <p:nvPr>
            <p:ph type="dt" sz="half" idx="10"/>
          </p:nvPr>
        </p:nvSpPr>
        <p:spPr/>
        <p:txBody>
          <a:bodyPr/>
          <a:lstStyle/>
          <a:p>
            <a:fld id="{8CCBB488-3462-469C-A004-D6E0C040578B}" type="datetimeFigureOut">
              <a:rPr lang="sl-SI" smtClean="0"/>
              <a:t>15. 03. 2026</a:t>
            </a:fld>
            <a:endParaRPr lang="sl-SI"/>
          </a:p>
        </p:txBody>
      </p:sp>
      <p:sp>
        <p:nvSpPr>
          <p:cNvPr id="5" name="Footer Placeholder 4">
            <a:extLst>
              <a:ext uri="{FF2B5EF4-FFF2-40B4-BE49-F238E27FC236}">
                <a16:creationId xmlns:a16="http://schemas.microsoft.com/office/drawing/2014/main" id="{2453E3C3-7672-3F93-BA1C-1364691C01E1}"/>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72BDF1B-A184-6799-A6C4-F8D79FDC3F78}"/>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43619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91DFB1-70FE-E674-AF6E-004B6FDAAEA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5C3B3E9-6ABB-33A7-A3E8-3AE8F99750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6DD4620-BD0E-4632-8A03-707FB0ADF651}"/>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5" name="Označba mesta noge 4">
            <a:extLst>
              <a:ext uri="{FF2B5EF4-FFF2-40B4-BE49-F238E27FC236}">
                <a16:creationId xmlns:a16="http://schemas.microsoft.com/office/drawing/2014/main" id="{664D2175-ADF1-4E1E-D4DF-0695D302D7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A1F7DE7-A8A1-18A0-6B3A-292249C21B80}"/>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76760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665EC2-BA20-25C2-4F06-B3038661824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C74462E-2E38-54F0-1882-1DCC0B9CA733}"/>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9A1AF97F-A01E-0F7B-DD6C-B5448C35A870}"/>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B6F6E0A-D74E-395F-6B26-87C5E354459A}"/>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6" name="Označba mesta noge 5">
            <a:extLst>
              <a:ext uri="{FF2B5EF4-FFF2-40B4-BE49-F238E27FC236}">
                <a16:creationId xmlns:a16="http://schemas.microsoft.com/office/drawing/2014/main" id="{419C4EE6-C475-4948-5B4B-C75F6F93368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4AA757A-103E-4C61-8BBF-738D59D7C9C2}"/>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02656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A5F9E4-C2FF-EE03-159B-ACA6258F9E3C}"/>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53275B6-5AAD-5938-38F4-3B35FBC77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8F05586-2929-0CA5-E0C0-9096BA419163}"/>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F2A092E7-AA46-603A-D3E7-F2D506E55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4855159-078F-5202-51FC-9F3889896AA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61EAFBE-5BD5-75E2-F627-8F55D3D58839}"/>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8" name="Označba mesta noge 7">
            <a:extLst>
              <a:ext uri="{FF2B5EF4-FFF2-40B4-BE49-F238E27FC236}">
                <a16:creationId xmlns:a16="http://schemas.microsoft.com/office/drawing/2014/main" id="{DA27DFBB-E547-9C85-BC6B-31942BC1DDAB}"/>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6B11330-BDA5-81A8-BF20-B3EB242D191C}"/>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95374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872611-0207-75C5-C8AB-8E5714C5000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DDE4A043-5D1F-2788-D57D-FE6C1CF810C2}"/>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4" name="Označba mesta noge 3">
            <a:extLst>
              <a:ext uri="{FF2B5EF4-FFF2-40B4-BE49-F238E27FC236}">
                <a16:creationId xmlns:a16="http://schemas.microsoft.com/office/drawing/2014/main" id="{D49CFB3A-AEFD-E0DF-1173-B9E05E9D137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E6A5C29-2867-3239-5912-6B0F5EFD8B90}"/>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6746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9ACFF9A-B504-40C9-C0D2-767F2E7C101C}"/>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3" name="Označba mesta noge 2">
            <a:extLst>
              <a:ext uri="{FF2B5EF4-FFF2-40B4-BE49-F238E27FC236}">
                <a16:creationId xmlns:a16="http://schemas.microsoft.com/office/drawing/2014/main" id="{3C879788-439E-F17F-3BBF-A5496033B5D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4546EF7B-9BB6-79D7-E2EF-623545A2313A}"/>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39712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17A405-97EE-4AC0-4BF9-7FB955748D5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EFAF371-76E6-0A55-0291-2A792E389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FD20E0A1-6909-6BB1-38BE-1571F97CD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15AA827F-1AF8-B1EA-9602-3EB1B5B9EDF7}"/>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6" name="Označba mesta noge 5">
            <a:extLst>
              <a:ext uri="{FF2B5EF4-FFF2-40B4-BE49-F238E27FC236}">
                <a16:creationId xmlns:a16="http://schemas.microsoft.com/office/drawing/2014/main" id="{F3F1D76A-89FB-7602-FD18-EDBC3FD6674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C195807-40A1-3996-9332-5B0D4BA62EB8}"/>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425871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66FCE2-EAB8-E6B0-5522-059C6DC8B53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33D1FF4-7845-E362-64C8-DE1FE3380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F5CD8AE3-8AD5-76BC-8961-68241DC6C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31509D6-9DD0-81BC-6919-B66EC83EFF8C}"/>
              </a:ext>
            </a:extLst>
          </p:cNvPr>
          <p:cNvSpPr>
            <a:spLocks noGrp="1"/>
          </p:cNvSpPr>
          <p:nvPr>
            <p:ph type="dt" sz="half" idx="10"/>
          </p:nvPr>
        </p:nvSpPr>
        <p:spPr/>
        <p:txBody>
          <a:bodyPr/>
          <a:lstStyle/>
          <a:p>
            <a:fld id="{F3C81A88-4A21-4EC2-9E92-3D0FE17FAFFE}" type="datetimeFigureOut">
              <a:rPr lang="sl-SI" smtClean="0"/>
              <a:t>15. 03. 2026</a:t>
            </a:fld>
            <a:endParaRPr lang="sl-SI"/>
          </a:p>
        </p:txBody>
      </p:sp>
      <p:sp>
        <p:nvSpPr>
          <p:cNvPr id="6" name="Označba mesta noge 5">
            <a:extLst>
              <a:ext uri="{FF2B5EF4-FFF2-40B4-BE49-F238E27FC236}">
                <a16:creationId xmlns:a16="http://schemas.microsoft.com/office/drawing/2014/main" id="{B3F777A6-5CB5-73F1-0D6E-AD94F33B44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35D7399-F640-B3F4-0E8D-F0CC46FA7ADF}"/>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295001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1F4A2469-8D62-FE0B-F1FE-93DF98C6C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D54D5BE-2A9E-C693-7031-D38F11921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96E25B7-D810-B26F-1BB8-AC0276C6E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C81A88-4A21-4EC2-9E92-3D0FE17FAFFE}" type="datetimeFigureOut">
              <a:rPr lang="sl-SI" smtClean="0"/>
              <a:t>15. 03. 2026</a:t>
            </a:fld>
            <a:endParaRPr lang="sl-SI"/>
          </a:p>
        </p:txBody>
      </p:sp>
      <p:sp>
        <p:nvSpPr>
          <p:cNvPr id="5" name="Označba mesta noge 4">
            <a:extLst>
              <a:ext uri="{FF2B5EF4-FFF2-40B4-BE49-F238E27FC236}">
                <a16:creationId xmlns:a16="http://schemas.microsoft.com/office/drawing/2014/main" id="{DFB37839-9EEE-EE37-C72E-981BFFBE6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87AAE4F9-10D0-9DE0-8DB9-CFE26B713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C9C8FB-2E31-42FB-A470-75E70F95FA6E}" type="slidenum">
              <a:rPr lang="sl-SI" smtClean="0"/>
              <a:t>‹#›</a:t>
            </a:fld>
            <a:endParaRPr lang="sl-SI"/>
          </a:p>
        </p:txBody>
      </p:sp>
    </p:spTree>
    <p:extLst>
      <p:ext uri="{BB962C8B-B14F-4D97-AF65-F5344CB8AC3E}">
        <p14:creationId xmlns:p14="http://schemas.microsoft.com/office/powerpoint/2010/main" val="256420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5431F-4196-3771-83EA-9D76F5F1A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586B91D-335E-2865-1FE4-604D2F584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D1E4F61-2E1F-8E2B-04AA-859325704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CBB488-3462-469C-A004-D6E0C040578B}" type="datetimeFigureOut">
              <a:rPr lang="sl-SI" smtClean="0"/>
              <a:t>15. 03. 2026</a:t>
            </a:fld>
            <a:endParaRPr lang="sl-SI"/>
          </a:p>
        </p:txBody>
      </p:sp>
      <p:sp>
        <p:nvSpPr>
          <p:cNvPr id="5" name="Footer Placeholder 4">
            <a:extLst>
              <a:ext uri="{FF2B5EF4-FFF2-40B4-BE49-F238E27FC236}">
                <a16:creationId xmlns:a16="http://schemas.microsoft.com/office/drawing/2014/main" id="{AD6E8F3D-A237-8E9E-3F00-FF3797E26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Slide Number Placeholder 5">
            <a:extLst>
              <a:ext uri="{FF2B5EF4-FFF2-40B4-BE49-F238E27FC236}">
                <a16:creationId xmlns:a16="http://schemas.microsoft.com/office/drawing/2014/main" id="{3485B61A-5D25-618F-9E64-9C0C8629B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94C4E2-E874-432A-9552-A1294D38C223}" type="slidenum">
              <a:rPr lang="sl-SI" smtClean="0"/>
              <a:t>‹#›</a:t>
            </a:fld>
            <a:endParaRPr lang="sl-SI"/>
          </a:p>
        </p:txBody>
      </p:sp>
    </p:spTree>
    <p:extLst>
      <p:ext uri="{BB962C8B-B14F-4D97-AF65-F5344CB8AC3E}">
        <p14:creationId xmlns:p14="http://schemas.microsoft.com/office/powerpoint/2010/main" val="253487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FBC93EC5-E0C2-FEE3-3B5B-A06F0903DA39}"/>
              </a:ext>
            </a:extLst>
          </p:cNvPr>
          <p:cNvSpPr txBox="1"/>
          <p:nvPr/>
        </p:nvSpPr>
        <p:spPr>
          <a:xfrm>
            <a:off x="2395728" y="2103120"/>
            <a:ext cx="4023360" cy="584775"/>
          </a:xfrm>
          <a:prstGeom prst="rect">
            <a:avLst/>
          </a:prstGeom>
          <a:noFill/>
        </p:spPr>
        <p:txBody>
          <a:bodyPr wrap="square" lIns="91440" tIns="45720" rIns="91440" bIns="45720" rtlCol="0" anchor="t">
            <a:spAutoFit/>
          </a:bodyPr>
          <a:lstStyle/>
          <a:p>
            <a:r>
              <a:rPr lang="sl-SI" sz="3200" dirty="0">
                <a:solidFill>
                  <a:srgbClr val="007C92"/>
                </a:solidFill>
                <a:latin typeface="Calibri"/>
                <a:cs typeface="Calibri"/>
              </a:rPr>
              <a:t>Ines Vozelj Šteharnik</a:t>
            </a:r>
            <a:endParaRPr lang="sl-SI" sz="3200" dirty="0">
              <a:solidFill>
                <a:srgbClr val="007C92"/>
              </a:solidFill>
              <a:latin typeface="Calibri" panose="020F0502020204030204" pitchFamily="34" charset="0"/>
              <a:cs typeface="Calibri" panose="020F0502020204030204" pitchFamily="34" charset="0"/>
            </a:endParaRPr>
          </a:p>
        </p:txBody>
      </p:sp>
      <p:sp>
        <p:nvSpPr>
          <p:cNvPr id="3" name="PoljeZBesedilom 2">
            <a:extLst>
              <a:ext uri="{FF2B5EF4-FFF2-40B4-BE49-F238E27FC236}">
                <a16:creationId xmlns:a16="http://schemas.microsoft.com/office/drawing/2014/main" id="{A89D173F-22D5-0FA8-C4FE-032D520C48BD}"/>
              </a:ext>
            </a:extLst>
          </p:cNvPr>
          <p:cNvSpPr txBox="1"/>
          <p:nvPr/>
        </p:nvSpPr>
        <p:spPr>
          <a:xfrm>
            <a:off x="2395728" y="2666793"/>
            <a:ext cx="6970214" cy="2523768"/>
          </a:xfrm>
          <a:prstGeom prst="rect">
            <a:avLst/>
          </a:prstGeom>
          <a:noFill/>
        </p:spPr>
        <p:txBody>
          <a:bodyPr wrap="square" rtlCol="0">
            <a:spAutoFit/>
          </a:bodyPr>
          <a:lstStyle/>
          <a:p>
            <a:r>
              <a:rPr lang="sl-SI" sz="4600" b="1">
                <a:solidFill>
                  <a:srgbClr val="007C92"/>
                </a:solidFill>
                <a:latin typeface="Calibri" panose="020F0502020204030204" pitchFamily="34" charset="0"/>
                <a:cs typeface="Calibri" panose="020F0502020204030204" pitchFamily="34" charset="0"/>
              </a:rPr>
              <a:t>SKUPNI </a:t>
            </a:r>
            <a:r>
              <a:rPr lang="sl-SI" sz="4600" b="1" dirty="0">
                <a:solidFill>
                  <a:srgbClr val="007C92"/>
                </a:solidFill>
                <a:latin typeface="Calibri" panose="020F0502020204030204" pitchFamily="34" charset="0"/>
                <a:cs typeface="Calibri" panose="020F0502020204030204" pitchFamily="34" charset="0"/>
              </a:rPr>
              <a:t>CILJ S PODROČJA ZDRAVJE IN DOBROBIT</a:t>
            </a:r>
          </a:p>
          <a:p>
            <a:endParaRPr lang="sl-SI" sz="4600" b="1" dirty="0">
              <a:solidFill>
                <a:srgbClr val="007C92"/>
              </a:solidFill>
              <a:latin typeface="Calibri" panose="020F0502020204030204" pitchFamily="34" charset="0"/>
              <a:cs typeface="Calibri" panose="020F0502020204030204" pitchFamily="34" charset="0"/>
            </a:endParaRPr>
          </a:p>
          <a:p>
            <a:endParaRPr lang="sl-SI" sz="2000" b="1" dirty="0">
              <a:solidFill>
                <a:srgbClr val="007C9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31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115527-051A-2EF8-5C3E-9AFC04596D0F}"/>
              </a:ext>
            </a:extLst>
          </p:cNvPr>
          <p:cNvSpPr>
            <a:spLocks noGrp="1"/>
          </p:cNvSpPr>
          <p:nvPr>
            <p:ph type="title"/>
          </p:nvPr>
        </p:nvSpPr>
        <p:spPr/>
        <p:txBody>
          <a:bodyPr/>
          <a:lstStyle/>
          <a:p>
            <a:r>
              <a:rPr lang="sl-SI" b="1" dirty="0"/>
              <a:t>NAVEDEK IZ UČNEGA NAČRTA</a:t>
            </a:r>
            <a:endParaRPr lang="sl-SI" dirty="0"/>
          </a:p>
        </p:txBody>
      </p:sp>
      <p:sp>
        <p:nvSpPr>
          <p:cNvPr id="3" name="Označba mesta vsebine 2">
            <a:extLst>
              <a:ext uri="{FF2B5EF4-FFF2-40B4-BE49-F238E27FC236}">
                <a16:creationId xmlns:a16="http://schemas.microsoft.com/office/drawing/2014/main" id="{F1B53CF9-4F84-F8A8-97A2-22DC433BCBC0}"/>
              </a:ext>
            </a:extLst>
          </p:cNvPr>
          <p:cNvSpPr>
            <a:spLocks noGrp="1"/>
          </p:cNvSpPr>
          <p:nvPr>
            <p:ph sz="half" idx="1"/>
          </p:nvPr>
        </p:nvSpPr>
        <p:spPr>
          <a:xfrm>
            <a:off x="838199" y="1740023"/>
            <a:ext cx="10515599" cy="4385569"/>
          </a:xfrm>
        </p:spPr>
        <p:txBody>
          <a:bodyPr>
            <a:normAutofit fontScale="25000" lnSpcReduction="20000"/>
          </a:bodyPr>
          <a:lstStyle/>
          <a:p>
            <a:pPr marL="0" indent="0">
              <a:buNone/>
            </a:pPr>
            <a:br>
              <a:rPr lang="sl-SI" sz="2400" b="1" dirty="0">
                <a:solidFill>
                  <a:prstClr val="black"/>
                </a:solidFill>
                <a:latin typeface="Times New Roman" panose="02020603050405020304" pitchFamily="18" charset="0"/>
                <a:cs typeface="Times New Roman" panose="02020603050405020304" pitchFamily="18" charset="0"/>
              </a:rPr>
            </a:br>
            <a:r>
              <a:rPr lang="sl-SI" sz="10400" b="1" dirty="0"/>
              <a:t>SPECIALNODIDAKTIČNA PRIPOROČILA ZA PODROČJE TUJI JEZIK, varno in spodbudno učno okolje</a:t>
            </a:r>
            <a:br>
              <a:rPr lang="sl-SI" sz="10400" dirty="0">
                <a:solidFill>
                  <a:prstClr val="black"/>
                </a:solidFill>
              </a:rPr>
            </a:br>
            <a:br>
              <a:rPr lang="sl-SI" sz="10400" dirty="0">
                <a:solidFill>
                  <a:prstClr val="black"/>
                </a:solidFill>
              </a:rPr>
            </a:br>
            <a:r>
              <a:rPr lang="sl-SI" sz="10400" dirty="0">
                <a:solidFill>
                  <a:prstClr val="black"/>
                </a:solidFill>
              </a:rPr>
              <a:t>- kratke aktivnosti za umirjanje, zbranost, sproščanje, povezovanje, refleksijo (krepimo zdrav telesni in duševni razvoj ter prispevamo k boljšemu splošnemu počutju dijakov), </a:t>
            </a:r>
            <a:br>
              <a:rPr lang="sl-SI" sz="10400" dirty="0">
                <a:solidFill>
                  <a:prstClr val="black"/>
                </a:solidFill>
              </a:rPr>
            </a:br>
            <a:r>
              <a:rPr lang="sl-SI" sz="10400" dirty="0">
                <a:solidFill>
                  <a:prstClr val="black"/>
                </a:solidFill>
              </a:rPr>
              <a:t>- pouk se lahko prekine s kratkimi odmori, ki jih izkoristimo za raztezne vaje, sproščanje oči ali sprehod po učilnici, </a:t>
            </a:r>
            <a:br>
              <a:rPr lang="sl-SI" sz="10400" dirty="0">
                <a:solidFill>
                  <a:prstClr val="black"/>
                </a:solidFill>
              </a:rPr>
            </a:br>
            <a:r>
              <a:rPr lang="sl-SI" sz="10400" dirty="0">
                <a:solidFill>
                  <a:prstClr val="black"/>
                </a:solidFill>
              </a:rPr>
              <a:t>- aktivnosti med poukom naj bodo raznolike (delo v skupinah, parih), pouk naj poteka v kombinaciji z gibanjem, menjavo mest, lahko tudi stoje, </a:t>
            </a:r>
            <a:br>
              <a:rPr lang="sl-SI" sz="10400" dirty="0">
                <a:solidFill>
                  <a:prstClr val="black"/>
                </a:solidFill>
              </a:rPr>
            </a:br>
            <a:r>
              <a:rPr lang="sl-SI" sz="10400" dirty="0">
                <a:solidFill>
                  <a:prstClr val="black"/>
                </a:solidFill>
              </a:rPr>
              <a:t>- pouk lahko poteka tudi izven učilnice na svežem zraku. </a:t>
            </a:r>
            <a:br>
              <a:rPr lang="sl-SI" sz="10400" dirty="0">
                <a:solidFill>
                  <a:prstClr val="black"/>
                </a:solidFill>
              </a:rPr>
            </a:br>
            <a:br>
              <a:rPr lang="sl-SI" sz="10400" dirty="0">
                <a:solidFill>
                  <a:prstClr val="black"/>
                </a:solidFill>
              </a:rPr>
            </a:br>
            <a:r>
              <a:rPr lang="sl-SI" sz="10400" dirty="0">
                <a:solidFill>
                  <a:prstClr val="black"/>
                </a:solidFill>
              </a:rPr>
              <a:t>Vključitev takšnih pristopov in aktivnosti izboljša duševno, telesno in socialno dobrobit dijakov ter spodbuja razvoj zdravih življenjskih navad, ki jih bodo spremljale tudi izven šolskega okolja.)  </a:t>
            </a:r>
            <a:r>
              <a:rPr lang="sl-SI" sz="10400" b="1" dirty="0">
                <a:solidFill>
                  <a:prstClr val="black"/>
                </a:solidFill>
              </a:rPr>
              <a:t>	</a:t>
            </a:r>
            <a:br>
              <a:rPr lang="sl-SI" sz="10400" b="1" dirty="0">
                <a:solidFill>
                  <a:prstClr val="black"/>
                </a:solidFill>
              </a:rPr>
            </a:br>
            <a:endParaRPr lang="sl-SI" sz="10400" dirty="0"/>
          </a:p>
          <a:p>
            <a:endParaRPr lang="sl-SI" dirty="0"/>
          </a:p>
        </p:txBody>
      </p:sp>
    </p:spTree>
    <p:extLst>
      <p:ext uri="{BB962C8B-B14F-4D97-AF65-F5344CB8AC3E}">
        <p14:creationId xmlns:p14="http://schemas.microsoft.com/office/powerpoint/2010/main" val="378252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1C5B2F-AE32-D518-EF98-5FD40774CA2B}"/>
              </a:ext>
            </a:extLst>
          </p:cNvPr>
          <p:cNvSpPr>
            <a:spLocks noGrp="1"/>
          </p:cNvSpPr>
          <p:nvPr>
            <p:ph type="title"/>
          </p:nvPr>
        </p:nvSpPr>
        <p:spPr/>
        <p:txBody>
          <a:bodyPr/>
          <a:lstStyle/>
          <a:p>
            <a:r>
              <a:rPr lang="sl-SI" b="1" dirty="0"/>
              <a:t>TEME/BESEDIŠČE</a:t>
            </a:r>
          </a:p>
        </p:txBody>
      </p:sp>
      <p:sp>
        <p:nvSpPr>
          <p:cNvPr id="3" name="Označba mesta vsebine 2">
            <a:extLst>
              <a:ext uri="{FF2B5EF4-FFF2-40B4-BE49-F238E27FC236}">
                <a16:creationId xmlns:a16="http://schemas.microsoft.com/office/drawing/2014/main" id="{CA6D44F0-AB4C-8318-9C28-6E8B017E223F}"/>
              </a:ext>
            </a:extLst>
          </p:cNvPr>
          <p:cNvSpPr>
            <a:spLocks noGrp="1"/>
          </p:cNvSpPr>
          <p:nvPr>
            <p:ph sz="half" idx="1"/>
          </p:nvPr>
        </p:nvSpPr>
        <p:spPr/>
        <p:txBody>
          <a:bodyPr/>
          <a:lstStyle/>
          <a:p>
            <a:r>
              <a:rPr lang="sl-SI" dirty="0"/>
              <a:t>Zdrava življenjski slog</a:t>
            </a:r>
          </a:p>
          <a:p>
            <a:pPr marL="0" indent="0">
              <a:buNone/>
            </a:pPr>
            <a:r>
              <a:rPr lang="sl-SI" dirty="0"/>
              <a:t> - opis dneva</a:t>
            </a:r>
          </a:p>
          <a:p>
            <a:pPr marL="0" indent="0">
              <a:buNone/>
            </a:pPr>
            <a:r>
              <a:rPr lang="sl-SI" dirty="0"/>
              <a:t> - prehrana </a:t>
            </a:r>
          </a:p>
          <a:p>
            <a:r>
              <a:rPr lang="sl-SI" dirty="0"/>
              <a:t>Slabe navade in razvade</a:t>
            </a:r>
          </a:p>
          <a:p>
            <a:pPr>
              <a:buFontTx/>
              <a:buChar char="-"/>
            </a:pPr>
            <a:r>
              <a:rPr lang="sl-SI" dirty="0"/>
              <a:t>odvisnosti (kajenje, alkohol…)</a:t>
            </a:r>
          </a:p>
          <a:p>
            <a:pPr>
              <a:buFontTx/>
              <a:buChar char="-"/>
            </a:pPr>
            <a:r>
              <a:rPr lang="sl-SI" dirty="0"/>
              <a:t>prekomerna raba telefona</a:t>
            </a:r>
          </a:p>
          <a:p>
            <a:pPr marL="0" indent="0">
              <a:buNone/>
            </a:pPr>
            <a:r>
              <a:rPr lang="sl-SI" dirty="0"/>
              <a:t>- družbena omrežja (plusi in pasti)</a:t>
            </a:r>
          </a:p>
        </p:txBody>
      </p:sp>
    </p:spTree>
    <p:extLst>
      <p:ext uri="{BB962C8B-B14F-4D97-AF65-F5344CB8AC3E}">
        <p14:creationId xmlns:p14="http://schemas.microsoft.com/office/powerpoint/2010/main" val="362737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F88CFC-4DC9-EBE5-12F9-A79A6C320B17}"/>
              </a:ext>
            </a:extLst>
          </p:cNvPr>
          <p:cNvSpPr>
            <a:spLocks noGrp="1"/>
          </p:cNvSpPr>
          <p:nvPr>
            <p:ph type="title"/>
          </p:nvPr>
        </p:nvSpPr>
        <p:spPr>
          <a:xfrm>
            <a:off x="838200" y="511775"/>
            <a:ext cx="10515600" cy="1157228"/>
          </a:xfrm>
        </p:spPr>
        <p:txBody>
          <a:bodyPr/>
          <a:lstStyle/>
          <a:p>
            <a:r>
              <a:rPr lang="sl-SI" b="1" dirty="0"/>
              <a:t>MED POUKOM:</a:t>
            </a:r>
          </a:p>
        </p:txBody>
      </p:sp>
      <p:sp>
        <p:nvSpPr>
          <p:cNvPr id="3" name="Označba mesta vsebine 2">
            <a:extLst>
              <a:ext uri="{FF2B5EF4-FFF2-40B4-BE49-F238E27FC236}">
                <a16:creationId xmlns:a16="http://schemas.microsoft.com/office/drawing/2014/main" id="{C6AC119B-0AB4-A605-AB15-94363DE0C723}"/>
              </a:ext>
            </a:extLst>
          </p:cNvPr>
          <p:cNvSpPr>
            <a:spLocks noGrp="1"/>
          </p:cNvSpPr>
          <p:nvPr>
            <p:ph sz="half" idx="1"/>
          </p:nvPr>
        </p:nvSpPr>
        <p:spPr>
          <a:xfrm>
            <a:off x="838199" y="1825624"/>
            <a:ext cx="10515599" cy="4779361"/>
          </a:xfrm>
        </p:spPr>
        <p:txBody>
          <a:bodyPr>
            <a:normAutofit fontScale="70000" lnSpcReduction="20000"/>
          </a:bodyPr>
          <a:lstStyle/>
          <a:p>
            <a:pPr marL="0" indent="0">
              <a:buNone/>
            </a:pPr>
            <a:r>
              <a:rPr lang="sl-SI" sz="3700" dirty="0"/>
              <a:t>• kratke aktivnosti za umirjanje, zbranost, sproščanje, povezovanje, refleksijo</a:t>
            </a:r>
          </a:p>
          <a:p>
            <a:pPr marL="0" indent="0">
              <a:buNone/>
            </a:pPr>
            <a:r>
              <a:rPr lang="sl-SI" sz="3700" dirty="0"/>
              <a:t>• raztezne vaje, sproščanje oči, sprehod po učilnici</a:t>
            </a:r>
          </a:p>
          <a:p>
            <a:pPr marL="0" indent="0">
              <a:buNone/>
            </a:pPr>
            <a:r>
              <a:rPr lang="sl-SI" sz="3700" dirty="0"/>
              <a:t>• RAZNOLIKE AKTIVNOSTI: delo v skupinah, v parih; menjava mest, učenje lahko poteka tudi stoje</a:t>
            </a:r>
          </a:p>
          <a:p>
            <a:pPr marL="0" indent="0">
              <a:buNone/>
            </a:pPr>
            <a:r>
              <a:rPr lang="sl-SI" sz="3700" dirty="0"/>
              <a:t>• </a:t>
            </a:r>
            <a:r>
              <a:rPr lang="sl-SI" sz="3700" b="1" dirty="0"/>
              <a:t>Prednosti gibanja pri pouku:</a:t>
            </a:r>
          </a:p>
          <a:p>
            <a:pPr marL="0" lvl="0" indent="0">
              <a:buNone/>
            </a:pPr>
            <a:r>
              <a:rPr lang="sl-SI" sz="3700" dirty="0"/>
              <a:t>- Aktivacija obeh možganskih polovic: povezava giba s pomenom besede ustvari močnejše nevronske poti.</a:t>
            </a:r>
          </a:p>
          <a:p>
            <a:pPr marL="0" lvl="0" indent="0">
              <a:buNone/>
            </a:pPr>
            <a:r>
              <a:rPr lang="sl-SI" sz="3700" dirty="0"/>
              <a:t>- Sproščanje napetosti: gibanje zmanjšuje stres, ki ga nekateri dijaki čutijo ob govorjenju v tujem jeziku.</a:t>
            </a:r>
          </a:p>
          <a:p>
            <a:pPr marL="0" lvl="0" indent="0">
              <a:buNone/>
            </a:pPr>
            <a:r>
              <a:rPr lang="sl-SI" sz="3700" dirty="0"/>
              <a:t>- Metoda je izjemno učinkovita za </a:t>
            </a:r>
            <a:r>
              <a:rPr lang="sl-SI" sz="3700" u="sng" dirty="0"/>
              <a:t>kinestetične tipe učencev</a:t>
            </a:r>
            <a:r>
              <a:rPr lang="sl-SI" sz="3700" dirty="0"/>
              <a:t>, ki se najtežje učijo ob sedenju.</a:t>
            </a:r>
          </a:p>
          <a:p>
            <a:pPr marL="0" indent="0">
              <a:buNone/>
            </a:pPr>
            <a:r>
              <a:rPr lang="sl-SI" sz="3700" dirty="0"/>
              <a:t>• </a:t>
            </a:r>
            <a:r>
              <a:rPr lang="sl-SI" sz="3700" b="1" dirty="0"/>
              <a:t>POUK LAHKO POTEKA TUDI IZVEN UČILNICE</a:t>
            </a:r>
          </a:p>
          <a:p>
            <a:endParaRPr lang="sl-SI" dirty="0"/>
          </a:p>
        </p:txBody>
      </p:sp>
    </p:spTree>
    <p:extLst>
      <p:ext uri="{BB962C8B-B14F-4D97-AF65-F5344CB8AC3E}">
        <p14:creationId xmlns:p14="http://schemas.microsoft.com/office/powerpoint/2010/main" val="145272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9F0557-4A42-5840-481C-F710268EA234}"/>
              </a:ext>
            </a:extLst>
          </p:cNvPr>
          <p:cNvSpPr>
            <a:spLocks noGrp="1"/>
          </p:cNvSpPr>
          <p:nvPr>
            <p:ph type="title"/>
          </p:nvPr>
        </p:nvSpPr>
        <p:spPr>
          <a:xfrm>
            <a:off x="838200" y="511774"/>
            <a:ext cx="10515600" cy="1423558"/>
          </a:xfrm>
        </p:spPr>
        <p:txBody>
          <a:bodyPr>
            <a:noAutofit/>
          </a:bodyPr>
          <a:lstStyle/>
          <a:p>
            <a:r>
              <a:rPr lang="sl-SI" sz="2600" dirty="0"/>
              <a:t>Celostni telesni odziv (Total </a:t>
            </a:r>
            <a:r>
              <a:rPr lang="sl-SI" sz="2600" dirty="0" err="1"/>
              <a:t>Physical</a:t>
            </a:r>
            <a:r>
              <a:rPr lang="sl-SI" sz="2600" dirty="0"/>
              <a:t> </a:t>
            </a:r>
            <a:r>
              <a:rPr lang="sl-SI" sz="2600" dirty="0" err="1"/>
              <a:t>Response</a:t>
            </a:r>
            <a:r>
              <a:rPr lang="sl-SI" sz="2600" dirty="0"/>
              <a:t>, </a:t>
            </a:r>
            <a:r>
              <a:rPr lang="sl-SI" sz="2600" dirty="0" err="1"/>
              <a:t>oz.TPR</a:t>
            </a:r>
            <a:r>
              <a:rPr lang="sl-SI" sz="2600" dirty="0"/>
              <a:t>)</a:t>
            </a:r>
            <a:r>
              <a:rPr lang="en-US" sz="2600" dirty="0"/>
              <a:t> </a:t>
            </a:r>
            <a:r>
              <a:rPr lang="sl-SI" sz="2600" dirty="0"/>
              <a:t>je jezikovna metoda, ki jo je razvil dr. James </a:t>
            </a:r>
            <a:r>
              <a:rPr lang="sl-SI" sz="2600" dirty="0" err="1"/>
              <a:t>Asher</a:t>
            </a:r>
            <a:r>
              <a:rPr lang="sl-SI" sz="2600" dirty="0"/>
              <a:t> v 60-ih letih prejšnjega stoletja, ki usklajuje govor s fizičnim gibanjem za poučevanje besedišča in struktur</a:t>
            </a:r>
            <a:r>
              <a:rPr lang="ru-RU" sz="2600" dirty="0"/>
              <a:t>.</a:t>
            </a:r>
            <a:r>
              <a:rPr lang="sl-SI" sz="2600" dirty="0"/>
              <a:t> Izboljšuje pomnjenje, koncentracijo in motivacijo učencev.</a:t>
            </a:r>
            <a:br>
              <a:rPr lang="sl-SI" sz="2600" dirty="0"/>
            </a:br>
            <a:endParaRPr lang="sl-SI" sz="2600" dirty="0"/>
          </a:p>
        </p:txBody>
      </p:sp>
      <p:sp>
        <p:nvSpPr>
          <p:cNvPr id="3" name="Označba mesta vsebine 2">
            <a:extLst>
              <a:ext uri="{FF2B5EF4-FFF2-40B4-BE49-F238E27FC236}">
                <a16:creationId xmlns:a16="http://schemas.microsoft.com/office/drawing/2014/main" id="{82CB6616-8990-5554-9E70-3BD4A4D2D7A6}"/>
              </a:ext>
            </a:extLst>
          </p:cNvPr>
          <p:cNvSpPr>
            <a:spLocks noGrp="1"/>
          </p:cNvSpPr>
          <p:nvPr>
            <p:ph sz="half" idx="1"/>
          </p:nvPr>
        </p:nvSpPr>
        <p:spPr>
          <a:xfrm>
            <a:off x="838200" y="1731146"/>
            <a:ext cx="10515599" cy="4891596"/>
          </a:xfrm>
        </p:spPr>
        <p:txBody>
          <a:bodyPr>
            <a:normAutofit fontScale="25000" lnSpcReduction="20000"/>
          </a:bodyPr>
          <a:lstStyle/>
          <a:p>
            <a:pPr marL="0" indent="0">
              <a:buNone/>
            </a:pPr>
            <a:endParaRPr lang="sl-SI" sz="3700" dirty="0"/>
          </a:p>
          <a:p>
            <a:pPr marL="0" indent="0">
              <a:buNone/>
            </a:pPr>
            <a:r>
              <a:rPr lang="sl-SI" sz="9600" dirty="0"/>
              <a:t>1. </a:t>
            </a:r>
            <a:r>
              <a:rPr lang="sl-SI" sz="10400" b="1" dirty="0"/>
              <a:t>Dinamične igre za usvajanje besedišča in preverjanja razumevanja</a:t>
            </a:r>
            <a:endParaRPr lang="sl-SI" sz="10400" dirty="0"/>
          </a:p>
          <a:p>
            <a:pPr lvl="0"/>
            <a:r>
              <a:rPr lang="sl-SI" sz="10400" b="1" dirty="0"/>
              <a:t>Lov na zaklad v učilnici:</a:t>
            </a:r>
            <a:r>
              <a:rPr lang="sl-SI" sz="10400" dirty="0"/>
              <a:t> Učenci iščejo predmete določene barve, oblike ali tiste, ki se začnejo na določeno črko.</a:t>
            </a:r>
          </a:p>
          <a:p>
            <a:pPr lvl="0"/>
            <a:r>
              <a:rPr lang="sl-SI" sz="10400" b="1" dirty="0"/>
              <a:t>Pantomima:</a:t>
            </a:r>
            <a:r>
              <a:rPr lang="sl-SI" sz="10400" dirty="0"/>
              <a:t> Učenec brez besed odigra besedo (npr. poklic, žival ali šport), ostali pa ugibajo v tujem jeziku.</a:t>
            </a:r>
          </a:p>
          <a:p>
            <a:r>
              <a:rPr lang="sl-SI" sz="10400" b="1" dirty="0"/>
              <a:t>Oponašanje glagolov:</a:t>
            </a:r>
            <a:r>
              <a:rPr lang="sl-SI" sz="10400" dirty="0"/>
              <a:t> Učitelj hitro našteva glagole (teci, skoči, piši, spi), učenci pa jih morajo čim hitreje simulirati na mestu.</a:t>
            </a:r>
          </a:p>
          <a:p>
            <a:pPr lvl="0"/>
            <a:r>
              <a:rPr lang="sl-SI" sz="10400" b="1" dirty="0"/>
              <a:t>Koti: </a:t>
            </a:r>
            <a:r>
              <a:rPr lang="sl-SI" sz="10400" dirty="0"/>
              <a:t>Vsak kot učilnice predstavlja en odgovor (A, B, C, D ali strinjanje/nestrinjanje). Učitelj zastavi vprašanje, učenci pa stečejo v ustrezen kot.</a:t>
            </a:r>
          </a:p>
          <a:p>
            <a:pPr lvl="0"/>
            <a:r>
              <a:rPr lang="sl-SI" sz="10400" b="1" dirty="0"/>
              <a:t>Živi stavki:</a:t>
            </a:r>
            <a:r>
              <a:rPr lang="sl-SI" sz="10400" dirty="0"/>
              <a:t> Učenci dobijo kartice s posameznimi besedami in se morajo fizično postaviti v pravilno vrstni red, da tvorijo slovnično pravilen stavek.</a:t>
            </a:r>
          </a:p>
          <a:p>
            <a:pPr lvl="0"/>
            <a:r>
              <a:rPr lang="sl-SI" sz="10400" b="1" dirty="0"/>
              <a:t>Resnica ali laž:</a:t>
            </a:r>
            <a:r>
              <a:rPr lang="sl-SI" sz="10400" dirty="0"/>
              <a:t> Učitelj pove trditev. Če je pravilna, učenci vstanejo; če je napačna, počepnejo.</a:t>
            </a:r>
          </a:p>
          <a:p>
            <a:pPr lvl="0"/>
            <a:endParaRPr lang="sl-SI" sz="9600" dirty="0"/>
          </a:p>
          <a:p>
            <a:endParaRPr lang="sl-SI" dirty="0"/>
          </a:p>
        </p:txBody>
      </p:sp>
    </p:spTree>
    <p:extLst>
      <p:ext uri="{BB962C8B-B14F-4D97-AF65-F5344CB8AC3E}">
        <p14:creationId xmlns:p14="http://schemas.microsoft.com/office/powerpoint/2010/main" val="396026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390085-D2E2-F542-D557-A24B3046A4FF}"/>
              </a:ext>
            </a:extLst>
          </p:cNvPr>
          <p:cNvSpPr>
            <a:spLocks noGrp="1"/>
          </p:cNvSpPr>
          <p:nvPr>
            <p:ph type="title"/>
          </p:nvPr>
        </p:nvSpPr>
        <p:spPr>
          <a:xfrm>
            <a:off x="838200" y="2697933"/>
            <a:ext cx="10515600" cy="3159659"/>
          </a:xfrm>
        </p:spPr>
        <p:txBody>
          <a:bodyPr>
            <a:noAutofit/>
          </a:bodyPr>
          <a:lstStyle/>
          <a:p>
            <a:br>
              <a:rPr lang="sl-SI" sz="2800" dirty="0">
                <a:solidFill>
                  <a:schemeClr val="tx1"/>
                </a:solidFill>
              </a:rPr>
            </a:br>
            <a:r>
              <a:rPr lang="sl-SI" sz="2600" dirty="0">
                <a:solidFill>
                  <a:schemeClr val="tx1"/>
                </a:solidFill>
              </a:rPr>
              <a:t>• </a:t>
            </a:r>
            <a:r>
              <a:rPr lang="sl-SI" sz="2600" b="1" dirty="0">
                <a:solidFill>
                  <a:schemeClr val="tx1"/>
                </a:solidFill>
              </a:rPr>
              <a:t>Besedni tenis:</a:t>
            </a:r>
            <a:r>
              <a:rPr lang="sl-SI" sz="2600" dirty="0">
                <a:solidFill>
                  <a:schemeClr val="tx1"/>
                </a:solidFill>
              </a:rPr>
              <a:t> učenca stojita drug nasproti drugemu in se "žogata" z besedami (npr. eden reče ednino, drugi množino). Ob vsaki izgovorjeni besedi naredita gib, kot bi udarila z loparjem.</a:t>
            </a:r>
            <a:br>
              <a:rPr lang="sl-SI" sz="2600" dirty="0">
                <a:solidFill>
                  <a:schemeClr val="tx1"/>
                </a:solidFill>
              </a:rPr>
            </a:br>
            <a:br>
              <a:rPr lang="sl-SI" sz="2600" dirty="0">
                <a:solidFill>
                  <a:schemeClr val="tx1"/>
                </a:solidFill>
              </a:rPr>
            </a:br>
            <a:r>
              <a:rPr lang="sl-SI" sz="2600" dirty="0">
                <a:solidFill>
                  <a:schemeClr val="tx1"/>
                </a:solidFill>
              </a:rPr>
              <a:t>• </a:t>
            </a:r>
            <a:r>
              <a:rPr lang="sl-SI" sz="2600" b="1" dirty="0">
                <a:solidFill>
                  <a:schemeClr val="tx1"/>
                </a:solidFill>
              </a:rPr>
              <a:t>Iskanje para: </a:t>
            </a:r>
            <a:r>
              <a:rPr lang="sl-SI" sz="2600" dirty="0">
                <a:solidFill>
                  <a:schemeClr val="tx1"/>
                </a:solidFill>
              </a:rPr>
              <a:t>vsak učenec dobi polovico informacije (npr. vprašanje na enem listku in odgovor na drugem). Učenci hodijo po prostoru in iščejo svojo "drugo polovico" tako, da drug drugemu berejo zapisano.</a:t>
            </a:r>
            <a:br>
              <a:rPr lang="sl-SI" sz="2600" dirty="0">
                <a:solidFill>
                  <a:schemeClr val="tx1"/>
                </a:solidFill>
              </a:rPr>
            </a:br>
            <a:br>
              <a:rPr lang="sl-SI" sz="2600" dirty="0"/>
            </a:br>
            <a:r>
              <a:rPr lang="sl-SI" sz="2600" dirty="0">
                <a:solidFill>
                  <a:schemeClr val="tx1"/>
                </a:solidFill>
              </a:rPr>
              <a:t>• </a:t>
            </a:r>
            <a:r>
              <a:rPr lang="sl-SI" sz="2600" b="1" dirty="0">
                <a:solidFill>
                  <a:schemeClr val="tx1"/>
                </a:solidFill>
              </a:rPr>
              <a:t>Sedežni red: </a:t>
            </a:r>
            <a:r>
              <a:rPr lang="sl-SI" sz="2600" dirty="0">
                <a:solidFill>
                  <a:schemeClr val="tx1"/>
                </a:solidFill>
              </a:rPr>
              <a:t>učenci sedijo v krogu. Učitelj reče: "Naj sedeže zamenjajo vsi, ki imajo na sebi nekaj modrega" (v tujem jeziku). Učenci, na katere se to nanaša, morajo hitro vstati in poiskati nov prost sedež.</a:t>
            </a:r>
            <a:br>
              <a:rPr lang="sl-SI" sz="2600" dirty="0">
                <a:solidFill>
                  <a:schemeClr val="tx1"/>
                </a:solidFill>
              </a:rPr>
            </a:br>
            <a:br>
              <a:rPr lang="sl-SI" sz="2800" dirty="0">
                <a:solidFill>
                  <a:schemeClr val="tx1"/>
                </a:solidFill>
              </a:rPr>
            </a:br>
            <a:br>
              <a:rPr lang="sl-SI" sz="2800" dirty="0">
                <a:solidFill>
                  <a:schemeClr val="tx1"/>
                </a:solidFill>
              </a:rPr>
            </a:br>
            <a:r>
              <a:rPr lang="sl-SI" sz="2800" dirty="0">
                <a:solidFill>
                  <a:schemeClr val="tx1"/>
                </a:solidFill>
              </a:rPr>
              <a:t> </a:t>
            </a:r>
            <a:br>
              <a:rPr lang="sl-SI" sz="2800" dirty="0">
                <a:solidFill>
                  <a:schemeClr val="tx1"/>
                </a:solidFill>
              </a:rPr>
            </a:br>
            <a:endParaRPr lang="sl-SI" sz="2800" dirty="0">
              <a:solidFill>
                <a:schemeClr val="tx1"/>
              </a:solidFill>
            </a:endParaRPr>
          </a:p>
        </p:txBody>
      </p:sp>
      <p:sp>
        <p:nvSpPr>
          <p:cNvPr id="3" name="Označba mesta vsebine 2">
            <a:extLst>
              <a:ext uri="{FF2B5EF4-FFF2-40B4-BE49-F238E27FC236}">
                <a16:creationId xmlns:a16="http://schemas.microsoft.com/office/drawing/2014/main" id="{F5F040C7-D06A-FEEE-6CBC-0264774CD549}"/>
              </a:ext>
            </a:extLst>
          </p:cNvPr>
          <p:cNvSpPr>
            <a:spLocks noGrp="1"/>
          </p:cNvSpPr>
          <p:nvPr>
            <p:ph sz="half" idx="1"/>
          </p:nvPr>
        </p:nvSpPr>
        <p:spPr>
          <a:xfrm>
            <a:off x="719091" y="398351"/>
            <a:ext cx="10634707" cy="2462543"/>
          </a:xfrm>
        </p:spPr>
        <p:txBody>
          <a:bodyPr>
            <a:normAutofit/>
          </a:bodyPr>
          <a:lstStyle/>
          <a:p>
            <a:pPr marL="0" indent="0">
              <a:buNone/>
            </a:pPr>
            <a:r>
              <a:rPr lang="sl-SI" dirty="0"/>
              <a:t> </a:t>
            </a:r>
            <a:r>
              <a:rPr lang="sl-SI" sz="2600" dirty="0"/>
              <a:t>• </a:t>
            </a:r>
            <a:r>
              <a:rPr lang="sl-SI" sz="2600" b="1" dirty="0"/>
              <a:t>Žoga</a:t>
            </a:r>
            <a:r>
              <a:rPr lang="sl-SI" sz="2600" dirty="0"/>
              <a:t> – učenci stojijo v krogu in si podajajo žogico. Tisti, ki žogico ujame, mora povedati besedo na določeno temo. </a:t>
            </a:r>
          </a:p>
          <a:p>
            <a:pPr marL="0" indent="0">
              <a:buNone/>
            </a:pPr>
            <a:endParaRPr lang="sl-SI" sz="2600" dirty="0"/>
          </a:p>
        </p:txBody>
      </p:sp>
    </p:spTree>
    <p:extLst>
      <p:ext uri="{BB962C8B-B14F-4D97-AF65-F5344CB8AC3E}">
        <p14:creationId xmlns:p14="http://schemas.microsoft.com/office/powerpoint/2010/main" val="369114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0DE2A1-E8F8-00E3-96F0-D8DD4E38413F}"/>
              </a:ext>
            </a:extLst>
          </p:cNvPr>
          <p:cNvSpPr>
            <a:spLocks noGrp="1"/>
          </p:cNvSpPr>
          <p:nvPr>
            <p:ph type="title"/>
          </p:nvPr>
        </p:nvSpPr>
        <p:spPr>
          <a:xfrm>
            <a:off x="838200" y="344032"/>
            <a:ext cx="10515600" cy="1481593"/>
          </a:xfrm>
        </p:spPr>
        <p:txBody>
          <a:bodyPr>
            <a:noAutofit/>
          </a:bodyPr>
          <a:lstStyle/>
          <a:p>
            <a:br>
              <a:rPr lang="sl-SI" sz="2600" dirty="0">
                <a:solidFill>
                  <a:schemeClr val="tx1"/>
                </a:solidFill>
              </a:rPr>
            </a:br>
            <a:r>
              <a:rPr lang="sl-SI" sz="2600" dirty="0">
                <a:solidFill>
                  <a:schemeClr val="tx1"/>
                </a:solidFill>
              </a:rPr>
              <a:t>• </a:t>
            </a:r>
            <a:r>
              <a:rPr lang="sl-SI" sz="2600" b="1" dirty="0">
                <a:solidFill>
                  <a:schemeClr val="tx1"/>
                </a:solidFill>
              </a:rPr>
              <a:t>Tekalni narek:</a:t>
            </a:r>
            <a:r>
              <a:rPr lang="sl-SI" sz="2600" dirty="0">
                <a:solidFill>
                  <a:schemeClr val="tx1"/>
                </a:solidFill>
              </a:rPr>
              <a:t> Besedilo nareka je pritrjeno na hodniku ali na koncu učilnice. Učenci v parih tečejo do besedila, si zapomnijo del stavka, pritečejo nazaj in ga narekujejo partnerju.</a:t>
            </a:r>
            <a:br>
              <a:rPr lang="sl-SI" sz="2600" dirty="0">
                <a:solidFill>
                  <a:schemeClr val="tx1"/>
                </a:solidFill>
              </a:rPr>
            </a:br>
            <a:endParaRPr lang="sl-SI" sz="2600" dirty="0">
              <a:solidFill>
                <a:schemeClr val="tx1"/>
              </a:solidFill>
            </a:endParaRPr>
          </a:p>
        </p:txBody>
      </p:sp>
      <p:sp>
        <p:nvSpPr>
          <p:cNvPr id="3" name="Označba mesta vsebine 2">
            <a:extLst>
              <a:ext uri="{FF2B5EF4-FFF2-40B4-BE49-F238E27FC236}">
                <a16:creationId xmlns:a16="http://schemas.microsoft.com/office/drawing/2014/main" id="{CB419151-196C-4191-0F2F-23899DE4294A}"/>
              </a:ext>
            </a:extLst>
          </p:cNvPr>
          <p:cNvSpPr>
            <a:spLocks noGrp="1"/>
          </p:cNvSpPr>
          <p:nvPr>
            <p:ph sz="half" idx="1"/>
          </p:nvPr>
        </p:nvSpPr>
        <p:spPr>
          <a:xfrm>
            <a:off x="838199" y="1964601"/>
            <a:ext cx="10515599" cy="4212361"/>
          </a:xfrm>
        </p:spPr>
        <p:txBody>
          <a:bodyPr>
            <a:normAutofit/>
          </a:bodyPr>
          <a:lstStyle/>
          <a:p>
            <a:pPr marL="0" indent="0">
              <a:buNone/>
            </a:pPr>
            <a:r>
              <a:rPr lang="sl-SI" sz="2600" dirty="0"/>
              <a:t>• </a:t>
            </a:r>
            <a:r>
              <a:rPr lang="sl-SI" sz="2600" b="1" dirty="0"/>
              <a:t>Interaktivna zgodba:</a:t>
            </a:r>
            <a:r>
              <a:rPr lang="sl-SI" sz="2600" dirty="0"/>
              <a:t> Učitelj bere zgodbo. Vsakič, ko učenci slišijo določeno ključno besedo (npr. ime glavnega junaka ali določen glagol), morajo izvesti dogovorjen gib (ploskniti, vstati, se zavrteti).</a:t>
            </a:r>
          </a:p>
          <a:p>
            <a:pPr marL="0" indent="0">
              <a:buNone/>
            </a:pPr>
            <a:r>
              <a:rPr lang="sl-SI" sz="2600" dirty="0"/>
              <a:t>• </a:t>
            </a:r>
            <a:r>
              <a:rPr lang="sl-SI" sz="2600" b="1" dirty="0" err="1"/>
              <a:t>Narek"Hrbet</a:t>
            </a:r>
            <a:r>
              <a:rPr lang="sl-SI" sz="2600" b="1" dirty="0"/>
              <a:t> na hrbet":</a:t>
            </a:r>
            <a:r>
              <a:rPr lang="sl-SI" sz="2600" dirty="0"/>
              <a:t> Učenca sedita na tleh, obrnjena s hrbti drug proti drugemu. Eden ima sliko, drugi prazno stran. Prvi opisuje sliko, drugi jo riše. To spodbuja natančno uporabo prostorskih predlogov (zgoraj, spodaj, zraven).</a:t>
            </a:r>
          </a:p>
          <a:p>
            <a:pPr marL="0" indent="0">
              <a:buNone/>
            </a:pPr>
            <a:r>
              <a:rPr lang="sl-SI" sz="2600" dirty="0"/>
              <a:t>• </a:t>
            </a:r>
            <a:r>
              <a:rPr lang="sl-SI" sz="2600" b="1" dirty="0"/>
              <a:t>Snežne kepe: </a:t>
            </a:r>
            <a:r>
              <a:rPr lang="sl-SI" sz="2600" dirty="0"/>
              <a:t>vsak učenec na list papirja napiše vprašanje ali besedo v tujem jeziku, ga zmečka v kepo in jo vrže v košaro. Vsak učenec pobere kepo, jo odpre in odgovori na vprašanje ali prevede besedo.</a:t>
            </a:r>
          </a:p>
          <a:p>
            <a:pPr marL="0" indent="0">
              <a:buNone/>
            </a:pPr>
            <a:endParaRPr lang="sl-SI" sz="2600" dirty="0"/>
          </a:p>
          <a:p>
            <a:pPr marL="0" indent="0">
              <a:buNone/>
            </a:pPr>
            <a:endParaRPr lang="sl-SI" dirty="0"/>
          </a:p>
          <a:p>
            <a:pPr marL="0" indent="0">
              <a:buNone/>
            </a:pPr>
            <a:endParaRPr lang="sl-SI" dirty="0"/>
          </a:p>
        </p:txBody>
      </p:sp>
    </p:spTree>
    <p:extLst>
      <p:ext uri="{BB962C8B-B14F-4D97-AF65-F5344CB8AC3E}">
        <p14:creationId xmlns:p14="http://schemas.microsoft.com/office/powerpoint/2010/main" val="362330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FD3B57-D0C2-4A98-6103-EA299D20459B}"/>
              </a:ext>
            </a:extLst>
          </p:cNvPr>
          <p:cNvSpPr>
            <a:spLocks noGrp="1"/>
          </p:cNvSpPr>
          <p:nvPr>
            <p:ph type="title"/>
          </p:nvPr>
        </p:nvSpPr>
        <p:spPr/>
        <p:txBody>
          <a:bodyPr/>
          <a:lstStyle/>
          <a:p>
            <a:r>
              <a:rPr lang="sl-SI" b="1" dirty="0"/>
              <a:t>3. SOCIALNA DOBROBIT</a:t>
            </a:r>
            <a:endParaRPr lang="sl-SI" dirty="0"/>
          </a:p>
        </p:txBody>
      </p:sp>
      <p:sp>
        <p:nvSpPr>
          <p:cNvPr id="3" name="Označba mesta vsebine 2">
            <a:extLst>
              <a:ext uri="{FF2B5EF4-FFF2-40B4-BE49-F238E27FC236}">
                <a16:creationId xmlns:a16="http://schemas.microsoft.com/office/drawing/2014/main" id="{43EC89D8-D514-6B99-A88A-174C6F69CA31}"/>
              </a:ext>
            </a:extLst>
          </p:cNvPr>
          <p:cNvSpPr>
            <a:spLocks noGrp="1"/>
          </p:cNvSpPr>
          <p:nvPr>
            <p:ph sz="half" idx="1"/>
          </p:nvPr>
        </p:nvSpPr>
        <p:spPr/>
        <p:txBody>
          <a:bodyPr/>
          <a:lstStyle/>
          <a:p>
            <a:pPr marL="0" indent="0">
              <a:buNone/>
            </a:pPr>
            <a:r>
              <a:rPr lang="sl-SI" sz="2600" dirty="0"/>
              <a:t>• ozaveščanje lastnega doživljanja in vedenja o drugih</a:t>
            </a:r>
          </a:p>
          <a:p>
            <a:pPr marL="0" indent="0">
              <a:buNone/>
            </a:pPr>
            <a:r>
              <a:rPr lang="sl-SI" sz="2600" dirty="0"/>
              <a:t>• zavedanje in prepoznavanje raznolikosti v ožjih in širših okoljih</a:t>
            </a:r>
          </a:p>
          <a:p>
            <a:pPr marL="0" indent="0">
              <a:buNone/>
            </a:pPr>
            <a:r>
              <a:rPr lang="sl-SI" sz="2600" dirty="0"/>
              <a:t>• razvijanje aktivnega poslušanja in spoštljive komunikacije</a:t>
            </a:r>
          </a:p>
          <a:p>
            <a:pPr marL="0" indent="0">
              <a:buNone/>
            </a:pPr>
            <a:r>
              <a:rPr lang="sl-SI" sz="2600" dirty="0"/>
              <a:t>• izražanje zanimanja in skrbi za druge</a:t>
            </a:r>
          </a:p>
          <a:p>
            <a:pPr marL="0" indent="0">
              <a:buNone/>
            </a:pPr>
            <a:r>
              <a:rPr lang="sl-SI" sz="2600" dirty="0"/>
              <a:t>• sodelovanje in reševanje konfliktov</a:t>
            </a:r>
          </a:p>
          <a:p>
            <a:pPr marL="0" indent="0">
              <a:buNone/>
            </a:pPr>
            <a:r>
              <a:rPr lang="sl-SI" sz="2600" dirty="0"/>
              <a:t>• razumevanje drugega (empatija)</a:t>
            </a:r>
          </a:p>
          <a:p>
            <a:pPr marL="0" indent="0">
              <a:buNone/>
            </a:pPr>
            <a:r>
              <a:rPr lang="sl-SI" sz="2600" dirty="0"/>
              <a:t>• pomoč drugim in krepitev družbene odgovornosti</a:t>
            </a:r>
          </a:p>
          <a:p>
            <a:endParaRPr lang="sl-SI" dirty="0"/>
          </a:p>
        </p:txBody>
      </p:sp>
    </p:spTree>
    <p:extLst>
      <p:ext uri="{BB962C8B-B14F-4D97-AF65-F5344CB8AC3E}">
        <p14:creationId xmlns:p14="http://schemas.microsoft.com/office/powerpoint/2010/main" val="107911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456886-6A29-0AD8-C9A6-F70A69023A64}"/>
              </a:ext>
            </a:extLst>
          </p:cNvPr>
          <p:cNvSpPr>
            <a:spLocks noGrp="1"/>
          </p:cNvSpPr>
          <p:nvPr>
            <p:ph type="title"/>
          </p:nvPr>
        </p:nvSpPr>
        <p:spPr/>
        <p:txBody>
          <a:bodyPr/>
          <a:lstStyle/>
          <a:p>
            <a:r>
              <a:rPr lang="sl-SI" b="1" dirty="0"/>
              <a:t>RAZUMEVANJE, ODZIV IN EMPATIJA</a:t>
            </a:r>
          </a:p>
        </p:txBody>
      </p:sp>
      <p:sp>
        <p:nvSpPr>
          <p:cNvPr id="3" name="Označba mesta vsebine 2">
            <a:extLst>
              <a:ext uri="{FF2B5EF4-FFF2-40B4-BE49-F238E27FC236}">
                <a16:creationId xmlns:a16="http://schemas.microsoft.com/office/drawing/2014/main" id="{DF9ADEC5-D914-C219-C691-970F255F087B}"/>
              </a:ext>
            </a:extLst>
          </p:cNvPr>
          <p:cNvSpPr>
            <a:spLocks noGrp="1"/>
          </p:cNvSpPr>
          <p:nvPr>
            <p:ph sz="half" idx="1"/>
          </p:nvPr>
        </p:nvSpPr>
        <p:spPr/>
        <p:txBody>
          <a:bodyPr>
            <a:normAutofit fontScale="92500" lnSpcReduction="10000"/>
          </a:bodyPr>
          <a:lstStyle/>
          <a:p>
            <a:pPr marL="0" indent="0">
              <a:buNone/>
            </a:pPr>
            <a:r>
              <a:rPr lang="sl-SI" dirty="0"/>
              <a:t>• razumevanje ustnega izražanja v živo (lastno doživljanje in odnos do govorca)</a:t>
            </a:r>
          </a:p>
          <a:p>
            <a:pPr marL="0" indent="0">
              <a:buNone/>
            </a:pPr>
            <a:r>
              <a:rPr lang="sl-SI" dirty="0"/>
              <a:t>• družabni pogovor, neformalno razpravljanje </a:t>
            </a:r>
          </a:p>
          <a:p>
            <a:pPr marL="0" indent="0">
              <a:buNone/>
            </a:pPr>
            <a:r>
              <a:rPr lang="sl-SI" dirty="0"/>
              <a:t>• aktivno sodelovanje (skupine, dvojice, igranje vlog) – kakovostnejši odgovori in nadgradnja znanja</a:t>
            </a:r>
          </a:p>
          <a:p>
            <a:pPr marL="0" indent="0">
              <a:buNone/>
            </a:pPr>
            <a:r>
              <a:rPr lang="sl-SI" dirty="0"/>
              <a:t>• izražanje osebnega mnenja, odzivanje, izmenjava mnenj</a:t>
            </a:r>
          </a:p>
          <a:p>
            <a:pPr marL="0" indent="0">
              <a:buNone/>
            </a:pPr>
            <a:r>
              <a:rPr lang="sl-SI" dirty="0"/>
              <a:t>• velik pomen učiteljeve pozitivne povratne informacije - spodbuda 	za aktivno sodelovanje v jezikovni interakciji</a:t>
            </a:r>
          </a:p>
          <a:p>
            <a:pPr marL="0" indent="0">
              <a:buNone/>
            </a:pPr>
            <a:r>
              <a:rPr lang="sl-SI" dirty="0"/>
              <a:t>• odprtost do mnenj in stališč drugih </a:t>
            </a:r>
          </a:p>
          <a:p>
            <a:pPr marL="0" indent="0">
              <a:buNone/>
            </a:pPr>
            <a:r>
              <a:rPr lang="sl-SI" dirty="0"/>
              <a:t>• razumevanje in spoštovanje raznolikosti, različnih kultur in navad</a:t>
            </a:r>
          </a:p>
          <a:p>
            <a:endParaRPr lang="sl-SI" dirty="0"/>
          </a:p>
        </p:txBody>
      </p:sp>
    </p:spTree>
    <p:extLst>
      <p:ext uri="{BB962C8B-B14F-4D97-AF65-F5344CB8AC3E}">
        <p14:creationId xmlns:p14="http://schemas.microsoft.com/office/powerpoint/2010/main" val="5577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C31516-A139-0DE0-FD78-0D4CC1BA6273}"/>
              </a:ext>
            </a:extLst>
          </p:cNvPr>
          <p:cNvSpPr>
            <a:spLocks noGrp="1"/>
          </p:cNvSpPr>
          <p:nvPr>
            <p:ph type="title"/>
          </p:nvPr>
        </p:nvSpPr>
        <p:spPr/>
        <p:txBody>
          <a:bodyPr/>
          <a:lstStyle/>
          <a:p>
            <a:r>
              <a:rPr lang="sl-SI" b="1" dirty="0">
                <a:latin typeface="+mj-lt"/>
                <a:cs typeface="Times New Roman" panose="02020603050405020304" pitchFamily="18" charset="0"/>
              </a:rPr>
              <a:t>NAVEDEK IZ UČNEGA NAČRTA</a:t>
            </a:r>
            <a:endParaRPr lang="sl-SI" dirty="0">
              <a:latin typeface="+mj-lt"/>
            </a:endParaRPr>
          </a:p>
        </p:txBody>
      </p:sp>
      <p:sp>
        <p:nvSpPr>
          <p:cNvPr id="3" name="Označba mesta vsebine 2">
            <a:extLst>
              <a:ext uri="{FF2B5EF4-FFF2-40B4-BE49-F238E27FC236}">
                <a16:creationId xmlns:a16="http://schemas.microsoft.com/office/drawing/2014/main" id="{0BFD6F38-C8E3-45FC-2A2D-3CBC38501A32}"/>
              </a:ext>
            </a:extLst>
          </p:cNvPr>
          <p:cNvSpPr>
            <a:spLocks noGrp="1"/>
          </p:cNvSpPr>
          <p:nvPr>
            <p:ph sz="half" idx="1"/>
          </p:nvPr>
        </p:nvSpPr>
        <p:spPr>
          <a:xfrm>
            <a:off x="838199" y="1384916"/>
            <a:ext cx="10515599" cy="5282214"/>
          </a:xfrm>
        </p:spPr>
        <p:txBody>
          <a:bodyPr>
            <a:noAutofit/>
          </a:bodyPr>
          <a:lstStyle/>
          <a:p>
            <a:pPr marL="0" indent="0">
              <a:lnSpc>
                <a:spcPct val="100000"/>
              </a:lnSpc>
              <a:buNone/>
            </a:pPr>
            <a:r>
              <a:rPr lang="sl-SI" sz="2600" b="1" dirty="0">
                <a:latin typeface="+mj-lt"/>
                <a:cs typeface="Times New Roman" panose="02020603050405020304" pitchFamily="18" charset="0"/>
              </a:rPr>
              <a:t>SPREJEMANJE (razumevanje ustnega izražanja v živo)</a:t>
            </a:r>
            <a:br>
              <a:rPr lang="sl-SI" sz="2600" dirty="0">
                <a:latin typeface="+mj-lt"/>
                <a:cs typeface="Times New Roman" panose="02020603050405020304" pitchFamily="18" charset="0"/>
              </a:rPr>
            </a:br>
            <a:r>
              <a:rPr lang="sl-SI" sz="2600" dirty="0">
                <a:latin typeface="+mj-lt"/>
                <a:cs typeface="Times New Roman" panose="02020603050405020304" pitchFamily="18" charset="0"/>
              </a:rPr>
              <a:t>- S sprejemanjem različnih oblik ustnega izražanja oblikuje odnos do procesov ustvarjanja in umetnosti ter ozavešča lastno doživljanje in vedenje o drugih. </a:t>
            </a:r>
          </a:p>
          <a:p>
            <a:pPr marL="0" indent="0">
              <a:lnSpc>
                <a:spcPct val="100000"/>
              </a:lnSpc>
              <a:buNone/>
            </a:pPr>
            <a:r>
              <a:rPr lang="sl-SI" sz="2600" b="1" dirty="0">
                <a:latin typeface="+mj-lt"/>
                <a:cs typeface="Times New Roman" panose="02020603050405020304" pitchFamily="18" charset="0"/>
              </a:rPr>
              <a:t>INTERAKCIJA (družabni pogovor in neformalno razpravljanje)</a:t>
            </a:r>
            <a:br>
              <a:rPr lang="sl-SI" sz="2600" dirty="0">
                <a:latin typeface="+mj-lt"/>
                <a:cs typeface="Times New Roman" panose="02020603050405020304" pitchFamily="18" charset="0"/>
              </a:rPr>
            </a:br>
            <a:r>
              <a:rPr lang="sl-SI" sz="2600" dirty="0">
                <a:latin typeface="+mj-lt"/>
                <a:cs typeface="Times New Roman" panose="02020603050405020304" pitchFamily="18" charset="0"/>
              </a:rPr>
              <a:t>- Dijak nastopa v vlogi govorca in poslušalca z enim ali več govorci, da skupaj vzpostavita/jo družabni stik in ustvarjata/jo pogovor, ki je prijateljski, neformalen. Tako krepi zmožnosti razumevanja in prevzemanja perspektive drugega.</a:t>
            </a:r>
            <a:br>
              <a:rPr lang="sl-SI" sz="2600" dirty="0">
                <a:latin typeface="+mj-lt"/>
                <a:cs typeface="Times New Roman" panose="02020603050405020304" pitchFamily="18" charset="0"/>
              </a:rPr>
            </a:br>
            <a:r>
              <a:rPr lang="sl-SI" sz="2600" dirty="0">
                <a:latin typeface="+mj-lt"/>
                <a:cs typeface="Times New Roman" panose="02020603050405020304" pitchFamily="18" charset="0"/>
              </a:rPr>
              <a:t>- Dijaka spodbujamo k aktivnemu sodelovanju (v parih, skupini, igranju vlog), izražanju osebnih mnenj, odzivanju in izmenjavi mnenj. </a:t>
            </a:r>
            <a:br>
              <a:rPr lang="sl-SI" sz="2600" dirty="0">
                <a:latin typeface="+mj-lt"/>
                <a:cs typeface="Times New Roman" panose="02020603050405020304" pitchFamily="18" charset="0"/>
              </a:rPr>
            </a:br>
            <a:r>
              <a:rPr lang="sl-SI" sz="2600" dirty="0">
                <a:latin typeface="+mj-lt"/>
                <a:cs typeface="Times New Roman" panose="02020603050405020304" pitchFamily="18" charset="0"/>
              </a:rPr>
              <a:t>- Učitelj naj se poslužuje pohvale in pozitivne povratne informacije, ki sta za dijake velika spodbuda za aktivno sodelovanje v jezikovni interakciji</a:t>
            </a:r>
            <a:r>
              <a:rPr lang="sl-SI" sz="2600" dirty="0">
                <a:solidFill>
                  <a:prstClr val="black"/>
                </a:solidFill>
                <a:latin typeface="+mj-lt"/>
                <a:cs typeface="Times New Roman" panose="02020603050405020304" pitchFamily="18" charset="0"/>
              </a:rPr>
              <a:t>. </a:t>
            </a:r>
            <a:br>
              <a:rPr lang="sl-SI" sz="2600" dirty="0">
                <a:solidFill>
                  <a:prstClr val="black"/>
                </a:solidFill>
                <a:latin typeface="+mj-lt"/>
                <a:cs typeface="Times New Roman" panose="02020603050405020304" pitchFamily="18" charset="0"/>
              </a:rPr>
            </a:br>
            <a:endParaRPr lang="sl-SI" sz="2600" dirty="0">
              <a:latin typeface="+mj-lt"/>
            </a:endParaRPr>
          </a:p>
        </p:txBody>
      </p:sp>
    </p:spTree>
    <p:extLst>
      <p:ext uri="{BB962C8B-B14F-4D97-AF65-F5344CB8AC3E}">
        <p14:creationId xmlns:p14="http://schemas.microsoft.com/office/powerpoint/2010/main" val="380013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96BFF2-D472-29C5-5597-7EE7F75EF3A5}"/>
              </a:ext>
            </a:extLst>
          </p:cNvPr>
          <p:cNvSpPr>
            <a:spLocks noGrp="1"/>
          </p:cNvSpPr>
          <p:nvPr>
            <p:ph type="title"/>
          </p:nvPr>
        </p:nvSpPr>
        <p:spPr>
          <a:xfrm>
            <a:off x="838200" y="511774"/>
            <a:ext cx="10515600" cy="837632"/>
          </a:xfrm>
        </p:spPr>
        <p:txBody>
          <a:bodyPr>
            <a:normAutofit/>
          </a:bodyPr>
          <a:lstStyle/>
          <a:p>
            <a:r>
              <a:rPr lang="sl-SI" b="1" dirty="0">
                <a:cs typeface="Times New Roman" panose="02020603050405020304" pitchFamily="18" charset="0"/>
              </a:rPr>
              <a:t>NAVEDEK IZ UČNEGA NAČRTA</a:t>
            </a:r>
            <a:endParaRPr lang="sl-SI" dirty="0"/>
          </a:p>
        </p:txBody>
      </p:sp>
      <p:sp>
        <p:nvSpPr>
          <p:cNvPr id="3" name="Označba mesta vsebine 2">
            <a:extLst>
              <a:ext uri="{FF2B5EF4-FFF2-40B4-BE49-F238E27FC236}">
                <a16:creationId xmlns:a16="http://schemas.microsoft.com/office/drawing/2014/main" id="{0403D767-5090-3319-3FFE-BABC7044BCB1}"/>
              </a:ext>
            </a:extLst>
          </p:cNvPr>
          <p:cNvSpPr>
            <a:spLocks noGrp="1"/>
          </p:cNvSpPr>
          <p:nvPr>
            <p:ph sz="half" idx="1"/>
          </p:nvPr>
        </p:nvSpPr>
        <p:spPr>
          <a:xfrm>
            <a:off x="621438" y="1118587"/>
            <a:ext cx="12064012" cy="6061554"/>
          </a:xfrm>
        </p:spPr>
        <p:txBody>
          <a:bodyPr>
            <a:noAutofit/>
          </a:bodyPr>
          <a:lstStyle/>
          <a:p>
            <a:pPr marL="0" indent="0">
              <a:lnSpc>
                <a:spcPct val="120000"/>
              </a:lnSpc>
              <a:buNone/>
            </a:pPr>
            <a:r>
              <a:rPr lang="sl-SI" sz="2600" b="1" dirty="0">
                <a:latin typeface="+mj-lt"/>
                <a:cs typeface="Times New Roman" panose="02020603050405020304" pitchFamily="18" charset="0"/>
              </a:rPr>
              <a:t>POSREDOVANJE KONCEPTOV (sodelovanje v dvojicah in v skupini)</a:t>
            </a:r>
            <a:br>
              <a:rPr lang="sl-SI" sz="2600" dirty="0">
                <a:latin typeface="+mj-lt"/>
                <a:cs typeface="Times New Roman" panose="02020603050405020304" pitchFamily="18" charset="0"/>
              </a:rPr>
            </a:br>
            <a:r>
              <a:rPr lang="sl-SI" sz="2600" dirty="0">
                <a:latin typeface="+mj-lt"/>
                <a:cs typeface="Times New Roman" panose="02020603050405020304" pitchFamily="18" charset="0"/>
              </a:rPr>
              <a:t>-  Delo v dvojicah ter skupini dijakom omogoča izmenjavo mnenj, dopolnjevanje znanja in hitrejšo pot do kakovostnejših odgovorov oz. rezultatov. Do novih znanj se pride le v spodbudnem ozračju, zato je nujno, da so dijaki odprti do mnenj in stališč drugih. Pri tem dijak krepi tudi sodelovalne veščine ter spretnosti vzpostavljanja in vzdrževanja kakovostnih medsebojnih odnosov.</a:t>
            </a:r>
            <a:br>
              <a:rPr lang="sl-SI" sz="2600" dirty="0">
                <a:latin typeface="+mj-lt"/>
                <a:cs typeface="Times New Roman" panose="02020603050405020304" pitchFamily="18" charset="0"/>
              </a:rPr>
            </a:br>
            <a:r>
              <a:rPr lang="sl-SI" sz="2600" b="1" dirty="0">
                <a:latin typeface="+mj-lt"/>
                <a:cs typeface="Times New Roman" panose="02020603050405020304" pitchFamily="18" charset="0"/>
              </a:rPr>
              <a:t>POSREDOVANJE PRI SPORAZUMEVANJU</a:t>
            </a:r>
            <a:br>
              <a:rPr lang="sl-SI" sz="2600" dirty="0">
                <a:latin typeface="+mj-lt"/>
                <a:cs typeface="Times New Roman" panose="02020603050405020304" pitchFamily="18" charset="0"/>
              </a:rPr>
            </a:br>
            <a:r>
              <a:rPr lang="sl-SI" sz="2600" dirty="0">
                <a:latin typeface="+mj-lt"/>
                <a:cs typeface="Times New Roman" panose="02020603050405020304" pitchFamily="18" charset="0"/>
              </a:rPr>
              <a:t>- Učitelj spodbuja dijake, da posredujejo med jeziki in različnimi kulturami, s čimer krepijo tudi zmožnost razumevanja in prevzemanje perspektive drugega. Informacije o drugih morajo posredovati, upoštevajoč načelo vljudnosti in z ustrezno empatijo do drugačnosti. </a:t>
            </a:r>
            <a:br>
              <a:rPr lang="sl-SI" sz="2600" dirty="0">
                <a:latin typeface="+mj-lt"/>
                <a:cs typeface="Times New Roman" panose="02020603050405020304" pitchFamily="18" charset="0"/>
              </a:rPr>
            </a:br>
            <a:endParaRPr lang="sl-SI" sz="2600" dirty="0"/>
          </a:p>
        </p:txBody>
      </p:sp>
    </p:spTree>
    <p:extLst>
      <p:ext uri="{BB962C8B-B14F-4D97-AF65-F5344CB8AC3E}">
        <p14:creationId xmlns:p14="http://schemas.microsoft.com/office/powerpoint/2010/main" val="99872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70383F-27C4-A3F9-E384-CBEB1D907BA9}"/>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0361D241-8DE2-7BD8-8DE5-0C523FACDD45}"/>
              </a:ext>
            </a:extLst>
          </p:cNvPr>
          <p:cNvSpPr>
            <a:spLocks noGrp="1"/>
          </p:cNvSpPr>
          <p:nvPr>
            <p:ph sz="half" idx="1"/>
          </p:nvPr>
        </p:nvSpPr>
        <p:spPr/>
        <p:txBody>
          <a:bodyPr/>
          <a:lstStyle/>
          <a:p>
            <a:pPr marL="0" indent="0">
              <a:buNone/>
            </a:pPr>
            <a:r>
              <a:rPr lang="sl-SI" b="1" dirty="0">
                <a:solidFill>
                  <a:srgbClr val="007C92"/>
                </a:solidFill>
              </a:rPr>
              <a:t>1. DUŠEVNA DOBROBIT</a:t>
            </a:r>
          </a:p>
          <a:p>
            <a:endParaRPr lang="sl-SI" b="1" dirty="0">
              <a:solidFill>
                <a:srgbClr val="007C92"/>
              </a:solidFill>
            </a:endParaRPr>
          </a:p>
          <a:p>
            <a:pPr marL="0" indent="0">
              <a:buNone/>
            </a:pPr>
            <a:r>
              <a:rPr lang="sl-SI" b="1" dirty="0">
                <a:solidFill>
                  <a:srgbClr val="007C92"/>
                </a:solidFill>
              </a:rPr>
              <a:t>2. TELESNA DOBROBIT</a:t>
            </a:r>
          </a:p>
          <a:p>
            <a:endParaRPr lang="sl-SI" b="1" dirty="0">
              <a:solidFill>
                <a:srgbClr val="007C92"/>
              </a:solidFill>
            </a:endParaRPr>
          </a:p>
          <a:p>
            <a:pPr marL="0" indent="0">
              <a:buNone/>
            </a:pPr>
            <a:r>
              <a:rPr lang="sl-SI" b="1" dirty="0">
                <a:solidFill>
                  <a:srgbClr val="007C92"/>
                </a:solidFill>
              </a:rPr>
              <a:t>3. SOCIALNA DOBROBIT</a:t>
            </a:r>
          </a:p>
        </p:txBody>
      </p:sp>
    </p:spTree>
    <p:extLst>
      <p:ext uri="{BB962C8B-B14F-4D97-AF65-F5344CB8AC3E}">
        <p14:creationId xmlns:p14="http://schemas.microsoft.com/office/powerpoint/2010/main" val="182616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44D428-1F36-32FC-C50B-24F4039F5C74}"/>
              </a:ext>
            </a:extLst>
          </p:cNvPr>
          <p:cNvSpPr>
            <a:spLocks noGrp="1"/>
          </p:cNvSpPr>
          <p:nvPr>
            <p:ph type="title"/>
          </p:nvPr>
        </p:nvSpPr>
        <p:spPr/>
        <p:txBody>
          <a:bodyPr/>
          <a:lstStyle/>
          <a:p>
            <a:r>
              <a:rPr lang="sl-SI" b="1" dirty="0">
                <a:cs typeface="Times New Roman" panose="02020603050405020304" pitchFamily="18" charset="0"/>
              </a:rPr>
              <a:t>NAVEDEK IZ UČNEGA NAČRTA</a:t>
            </a:r>
            <a:endParaRPr lang="sl-SI" dirty="0"/>
          </a:p>
        </p:txBody>
      </p:sp>
      <p:sp>
        <p:nvSpPr>
          <p:cNvPr id="3" name="Označba mesta vsebine 2">
            <a:extLst>
              <a:ext uri="{FF2B5EF4-FFF2-40B4-BE49-F238E27FC236}">
                <a16:creationId xmlns:a16="http://schemas.microsoft.com/office/drawing/2014/main" id="{8C6E08E4-E36D-E4EB-0886-2553434D027C}"/>
              </a:ext>
            </a:extLst>
          </p:cNvPr>
          <p:cNvSpPr>
            <a:spLocks noGrp="1"/>
          </p:cNvSpPr>
          <p:nvPr>
            <p:ph sz="half" idx="1"/>
          </p:nvPr>
        </p:nvSpPr>
        <p:spPr/>
        <p:txBody>
          <a:bodyPr>
            <a:normAutofit/>
          </a:bodyPr>
          <a:lstStyle/>
          <a:p>
            <a:pPr marL="0" indent="0">
              <a:lnSpc>
                <a:spcPct val="100000"/>
              </a:lnSpc>
              <a:buNone/>
            </a:pPr>
            <a:r>
              <a:rPr lang="sl-SI" sz="2600" b="1" dirty="0">
                <a:latin typeface="+mj-lt"/>
                <a:cs typeface="Times New Roman" panose="02020603050405020304" pitchFamily="18" charset="0"/>
              </a:rPr>
              <a:t>SPODBUJANJE RAZNOJEZIČNOSTI IN MEDKULTURNOSTI</a:t>
            </a:r>
            <a:br>
              <a:rPr lang="sl-SI" sz="2600" dirty="0">
                <a:solidFill>
                  <a:prstClr val="black"/>
                </a:solidFill>
                <a:latin typeface="+mj-lt"/>
                <a:cs typeface="Times New Roman" panose="02020603050405020304" pitchFamily="18" charset="0"/>
              </a:rPr>
            </a:br>
            <a:r>
              <a:rPr lang="sl-SI" sz="2600" dirty="0">
                <a:solidFill>
                  <a:prstClr val="black"/>
                </a:solidFill>
                <a:latin typeface="+mj-lt"/>
                <a:cs typeface="Times New Roman" panose="02020603050405020304" pitchFamily="18" charset="0"/>
              </a:rPr>
              <a:t>- Učitelj naj pri pouku nameni pozornost prepoznavanju in razumevanju raznolikosti, spoznavanju različnih kultur, navad in dijake spodbuja k razumevanju in spoštovanju teh razlik. Pri tem dijak razvija spretnosti aktivnega poslušanja in </a:t>
            </a:r>
            <a:r>
              <a:rPr lang="sl-SI" sz="2600" dirty="0" err="1">
                <a:solidFill>
                  <a:prstClr val="black"/>
                </a:solidFill>
                <a:latin typeface="+mj-lt"/>
                <a:cs typeface="Times New Roman" panose="02020603050405020304" pitchFamily="18" charset="0"/>
              </a:rPr>
              <a:t>asertivne</a:t>
            </a:r>
            <a:r>
              <a:rPr lang="sl-SI" sz="2600" dirty="0">
                <a:solidFill>
                  <a:prstClr val="black"/>
                </a:solidFill>
                <a:latin typeface="+mj-lt"/>
                <a:cs typeface="Times New Roman" panose="02020603050405020304" pitchFamily="18" charset="0"/>
              </a:rPr>
              <a:t> komunikacije ter izražanja skrbi in zanimanja za druge. Vzdržuje kakovostne, spoštljive in enakopravne odnose v družini, šoli in lokalni skupnosti ter krepi družbeno odgovornost. </a:t>
            </a:r>
            <a:br>
              <a:rPr lang="sl-SI" sz="2600" dirty="0">
                <a:solidFill>
                  <a:prstClr val="black"/>
                </a:solidFill>
                <a:latin typeface="+mj-lt"/>
                <a:cs typeface="Times New Roman" panose="02020603050405020304" pitchFamily="18" charset="0"/>
              </a:rPr>
            </a:br>
            <a:endParaRPr lang="sl-SI" sz="2600" dirty="0">
              <a:latin typeface="+mj-lt"/>
            </a:endParaRPr>
          </a:p>
        </p:txBody>
      </p:sp>
    </p:spTree>
    <p:extLst>
      <p:ext uri="{BB962C8B-B14F-4D97-AF65-F5344CB8AC3E}">
        <p14:creationId xmlns:p14="http://schemas.microsoft.com/office/powerpoint/2010/main" val="1102095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C63AC0-0D2D-7B84-8E7A-379E7E5EFCCF}"/>
              </a:ext>
            </a:extLst>
          </p:cNvPr>
          <p:cNvSpPr>
            <a:spLocks noGrp="1"/>
          </p:cNvSpPr>
          <p:nvPr>
            <p:ph type="title"/>
          </p:nvPr>
        </p:nvSpPr>
        <p:spPr>
          <a:xfrm>
            <a:off x="838200" y="381740"/>
            <a:ext cx="10515600" cy="1171852"/>
          </a:xfrm>
        </p:spPr>
        <p:txBody>
          <a:bodyPr>
            <a:normAutofit fontScale="90000"/>
          </a:bodyPr>
          <a:lstStyle/>
          <a:p>
            <a:br>
              <a:rPr lang="sl-SI" sz="2800" b="1" dirty="0"/>
            </a:br>
            <a:r>
              <a:rPr lang="sl-SI" sz="4400" b="1" dirty="0"/>
              <a:t>TUTORSTVO NA GIMNAZIJI POLJANE</a:t>
            </a:r>
            <a:br>
              <a:rPr lang="sl-SI" sz="2800" b="1" dirty="0"/>
            </a:br>
            <a:br>
              <a:rPr lang="sl-SI" sz="2800" dirty="0"/>
            </a:br>
            <a:br>
              <a:rPr lang="sl-SI" sz="2800" b="1" dirty="0"/>
            </a:br>
            <a:endParaRPr lang="sl-SI" sz="2800" b="1" dirty="0"/>
          </a:p>
        </p:txBody>
      </p:sp>
      <p:sp>
        <p:nvSpPr>
          <p:cNvPr id="3" name="Označba mesta vsebine 2">
            <a:extLst>
              <a:ext uri="{FF2B5EF4-FFF2-40B4-BE49-F238E27FC236}">
                <a16:creationId xmlns:a16="http://schemas.microsoft.com/office/drawing/2014/main" id="{60EC9238-3A3B-6A9C-E71E-7097D7408B37}"/>
              </a:ext>
            </a:extLst>
          </p:cNvPr>
          <p:cNvSpPr>
            <a:spLocks noGrp="1"/>
          </p:cNvSpPr>
          <p:nvPr>
            <p:ph sz="half" idx="1"/>
          </p:nvPr>
        </p:nvSpPr>
        <p:spPr>
          <a:xfrm>
            <a:off x="838199" y="878888"/>
            <a:ext cx="10515599" cy="5726097"/>
          </a:xfrm>
        </p:spPr>
        <p:txBody>
          <a:bodyPr>
            <a:normAutofit fontScale="25000" lnSpcReduction="20000"/>
          </a:bodyPr>
          <a:lstStyle/>
          <a:p>
            <a:pPr>
              <a:lnSpc>
                <a:spcPct val="150000"/>
              </a:lnSpc>
              <a:buFontTx/>
              <a:buChar char="-"/>
            </a:pPr>
            <a:r>
              <a:rPr lang="sl-SI" sz="10400" b="1" dirty="0">
                <a:solidFill>
                  <a:srgbClr val="007C92"/>
                </a:solidFill>
              </a:rPr>
              <a:t>pomoč drugim in krepitev družbene odgovornosti</a:t>
            </a:r>
          </a:p>
          <a:p>
            <a:pPr>
              <a:lnSpc>
                <a:spcPct val="150000"/>
              </a:lnSpc>
              <a:buFontTx/>
              <a:buChar char="-"/>
            </a:pPr>
            <a:r>
              <a:rPr lang="sl-SI" sz="10400" b="1" dirty="0">
                <a:solidFill>
                  <a:srgbClr val="007C92"/>
                </a:solidFill>
              </a:rPr>
              <a:t>izražanje zanimanja in skrbi za druge</a:t>
            </a:r>
          </a:p>
          <a:p>
            <a:pPr marL="0" indent="0">
              <a:buNone/>
            </a:pPr>
            <a:r>
              <a:rPr lang="sl-SI" sz="10400" b="1" dirty="0"/>
              <a:t>KDO JE TUTOR?</a:t>
            </a:r>
            <a:endParaRPr lang="sl-SI" sz="10400" dirty="0"/>
          </a:p>
          <a:p>
            <a:pPr marL="0" indent="0">
              <a:lnSpc>
                <a:spcPct val="120000"/>
              </a:lnSpc>
              <a:buNone/>
            </a:pPr>
            <a:r>
              <a:rPr lang="sl-SI" sz="10400" dirty="0"/>
              <a:t>Vsak dijak, ki je pripravljen nekaj svojega prostega časa nameniti pomoči ostalim dijakom. Želi jim prenesti lastne izkušnje in znanje. Hkrati pa poglobi svoje znanje in pridobi  več komunikacijskih spretnosti. </a:t>
            </a:r>
          </a:p>
          <a:p>
            <a:pPr marL="0" indent="0">
              <a:buNone/>
            </a:pPr>
            <a:r>
              <a:rPr lang="sl-SI" sz="10400" b="1" dirty="0"/>
              <a:t>KAKŠNE SO NALOGE TUTORJA?</a:t>
            </a:r>
            <a:endParaRPr lang="sl-SI" sz="10400" dirty="0"/>
          </a:p>
          <a:p>
            <a:r>
              <a:rPr lang="sl-SI" sz="10400" dirty="0"/>
              <a:t>- dijake motivira in jim pomaga prebroditi učne težave ob prehodu iz osnovne šole,</a:t>
            </a:r>
          </a:p>
          <a:p>
            <a:r>
              <a:rPr lang="sl-SI" sz="10400" dirty="0"/>
              <a:t>- dijakom pomaga pri načrtovanju časa za učenje,</a:t>
            </a:r>
          </a:p>
          <a:p>
            <a:r>
              <a:rPr lang="sl-SI" sz="10400" dirty="0"/>
              <a:t>- dijake na podlagi lastnih izkušenj seznani s strategijami učenja,</a:t>
            </a:r>
          </a:p>
          <a:p>
            <a:r>
              <a:rPr lang="sl-SI" sz="10400" dirty="0"/>
              <a:t>- dijakom razloži snov, ki je ne razumejo,</a:t>
            </a:r>
          </a:p>
          <a:p>
            <a:r>
              <a:rPr lang="sl-SI" sz="10400" dirty="0"/>
              <a:t>- dijakom pomaga pomiriti strahove, ki so povezani z ocenjevanjem.</a:t>
            </a:r>
          </a:p>
          <a:p>
            <a:pPr marL="0" indent="0">
              <a:buNone/>
            </a:pPr>
            <a:r>
              <a:rPr lang="sl-SI" b="1" dirty="0"/>
              <a:t> </a:t>
            </a:r>
            <a:endParaRPr lang="sl-SI" dirty="0"/>
          </a:p>
          <a:p>
            <a:pPr marL="0" indent="0">
              <a:lnSpc>
                <a:spcPct val="150000"/>
              </a:lnSpc>
              <a:buNone/>
            </a:pPr>
            <a:endParaRPr lang="sl-SI" dirty="0"/>
          </a:p>
          <a:p>
            <a:pPr marL="0" indent="0">
              <a:lnSpc>
                <a:spcPct val="150000"/>
              </a:lnSpc>
              <a:buNone/>
            </a:pPr>
            <a:br>
              <a:rPr lang="sl-SI" dirty="0"/>
            </a:br>
            <a:endParaRPr lang="sl-SI" dirty="0"/>
          </a:p>
          <a:p>
            <a:pPr marL="0" indent="0">
              <a:buNone/>
            </a:pPr>
            <a:endParaRPr lang="sl-SI" dirty="0"/>
          </a:p>
          <a:p>
            <a:pPr marL="0" indent="0">
              <a:buNone/>
            </a:pPr>
            <a:br>
              <a:rPr lang="sl-SI" b="1" dirty="0"/>
            </a:br>
            <a:endParaRPr lang="sl-SI" dirty="0"/>
          </a:p>
        </p:txBody>
      </p:sp>
      <p:pic>
        <p:nvPicPr>
          <p:cNvPr id="4" name="Slika 3">
            <a:extLst>
              <a:ext uri="{FF2B5EF4-FFF2-40B4-BE49-F238E27FC236}">
                <a16:creationId xmlns:a16="http://schemas.microsoft.com/office/drawing/2014/main" id="{1C523252-E663-2DC4-3E36-B1FB01BA73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013" y="381740"/>
            <a:ext cx="2589536" cy="2589536"/>
          </a:xfrm>
          <a:prstGeom prst="rect">
            <a:avLst/>
          </a:prstGeom>
        </p:spPr>
      </p:pic>
    </p:spTree>
    <p:extLst>
      <p:ext uri="{BB962C8B-B14F-4D97-AF65-F5344CB8AC3E}">
        <p14:creationId xmlns:p14="http://schemas.microsoft.com/office/powerpoint/2010/main" val="369870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51D237-7433-7911-1E0D-FEC72CBA779E}"/>
              </a:ext>
            </a:extLst>
          </p:cNvPr>
          <p:cNvSpPr>
            <a:spLocks noGrp="1"/>
          </p:cNvSpPr>
          <p:nvPr>
            <p:ph type="title"/>
          </p:nvPr>
        </p:nvSpPr>
        <p:spPr/>
        <p:txBody>
          <a:bodyPr/>
          <a:lstStyle/>
          <a:p>
            <a:r>
              <a:rPr lang="sl-SI" b="1" dirty="0"/>
              <a:t>KAKO POTEKA UČENJE?</a:t>
            </a:r>
            <a:br>
              <a:rPr lang="sl-SI" dirty="0"/>
            </a:br>
            <a:endParaRPr lang="sl-SI" dirty="0"/>
          </a:p>
        </p:txBody>
      </p:sp>
      <p:sp>
        <p:nvSpPr>
          <p:cNvPr id="3" name="Označba mesta vsebine 2">
            <a:extLst>
              <a:ext uri="{FF2B5EF4-FFF2-40B4-BE49-F238E27FC236}">
                <a16:creationId xmlns:a16="http://schemas.microsoft.com/office/drawing/2014/main" id="{A0A06009-A1A6-C874-69AF-9BE2F7CAC03E}"/>
              </a:ext>
            </a:extLst>
          </p:cNvPr>
          <p:cNvSpPr>
            <a:spLocks noGrp="1"/>
          </p:cNvSpPr>
          <p:nvPr>
            <p:ph sz="half" idx="1"/>
          </p:nvPr>
        </p:nvSpPr>
        <p:spPr>
          <a:xfrm>
            <a:off x="838199" y="1340528"/>
            <a:ext cx="10515599" cy="4836435"/>
          </a:xfrm>
        </p:spPr>
        <p:txBody>
          <a:bodyPr>
            <a:normAutofit lnSpcReduction="10000"/>
          </a:bodyPr>
          <a:lstStyle/>
          <a:p>
            <a:r>
              <a:rPr lang="sl-SI" sz="2600" dirty="0"/>
              <a:t>Seznam tutorjev je dostopen v spletni učilnici (predmet, učitelj, e-naslov, </a:t>
            </a:r>
            <a:r>
              <a:rPr lang="sl-SI" sz="2600" dirty="0" err="1"/>
              <a:t>Instagram</a:t>
            </a:r>
            <a:r>
              <a:rPr lang="sl-SI" sz="2600" dirty="0"/>
              <a:t>)</a:t>
            </a:r>
          </a:p>
          <a:p>
            <a:r>
              <a:rPr lang="sl-SI" sz="2600" dirty="0"/>
              <a:t>Individualno ali skupinsko na šoli</a:t>
            </a:r>
          </a:p>
          <a:p>
            <a:r>
              <a:rPr lang="sl-SI" sz="2600" dirty="0"/>
              <a:t>Pomoč dijakom tujcem </a:t>
            </a:r>
          </a:p>
          <a:p>
            <a:r>
              <a:rPr lang="sl-SI" sz="2600" dirty="0"/>
              <a:t>Predstavitev tutorstva v vseh prvih letnikih</a:t>
            </a:r>
          </a:p>
          <a:p>
            <a:r>
              <a:rPr lang="sl-SI" sz="2600" dirty="0"/>
              <a:t>Pohvala šole </a:t>
            </a:r>
          </a:p>
          <a:p>
            <a:r>
              <a:rPr lang="sl-SI" sz="2600" dirty="0"/>
              <a:t>Šol. leto 2025/26 - 37 tutorjev</a:t>
            </a:r>
          </a:p>
          <a:p>
            <a:r>
              <a:rPr lang="sl-SI" sz="2600" dirty="0"/>
              <a:t>Predmeti: matematika, slovenščina, fizika, kemija, biologija, angleščina, nemščina, španščina, ruščina, latinščina, francoščina. Po potrebi tudi ostali predmeti.</a:t>
            </a:r>
          </a:p>
          <a:p>
            <a:pPr marL="0" indent="0">
              <a:buNone/>
            </a:pPr>
            <a:r>
              <a:rPr lang="sl-SI" dirty="0"/>
              <a:t> </a:t>
            </a:r>
          </a:p>
          <a:p>
            <a:endParaRPr lang="sl-SI" dirty="0"/>
          </a:p>
        </p:txBody>
      </p:sp>
    </p:spTree>
    <p:extLst>
      <p:ext uri="{BB962C8B-B14F-4D97-AF65-F5344CB8AC3E}">
        <p14:creationId xmlns:p14="http://schemas.microsoft.com/office/powerpoint/2010/main" val="1438669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291D5B-6806-5362-45A0-8277F2BD0C60}"/>
              </a:ext>
            </a:extLst>
          </p:cNvPr>
          <p:cNvSpPr>
            <a:spLocks noGrp="1"/>
          </p:cNvSpPr>
          <p:nvPr>
            <p:ph type="title"/>
          </p:nvPr>
        </p:nvSpPr>
        <p:spPr>
          <a:xfrm>
            <a:off x="838200" y="355108"/>
            <a:ext cx="10515600" cy="1482230"/>
          </a:xfrm>
        </p:spPr>
        <p:txBody>
          <a:bodyPr>
            <a:normAutofit fontScale="90000"/>
          </a:bodyPr>
          <a:lstStyle/>
          <a:p>
            <a:r>
              <a:rPr lang="sl-SI" dirty="0"/>
              <a:t>„S tutorstvom bom zagotovo nadaljeval tudi v prihodnosti in v čast mi je biti poljanski tutor!“</a:t>
            </a:r>
            <a:br>
              <a:rPr lang="sl-SI" dirty="0"/>
            </a:br>
            <a:endParaRPr lang="sl-SI" dirty="0"/>
          </a:p>
        </p:txBody>
      </p:sp>
      <p:sp>
        <p:nvSpPr>
          <p:cNvPr id="3" name="Označba mesta vsebine 2">
            <a:extLst>
              <a:ext uri="{FF2B5EF4-FFF2-40B4-BE49-F238E27FC236}">
                <a16:creationId xmlns:a16="http://schemas.microsoft.com/office/drawing/2014/main" id="{60E6DB3D-C4AA-8BD4-93EA-CDD308A3EF57}"/>
              </a:ext>
            </a:extLst>
          </p:cNvPr>
          <p:cNvSpPr>
            <a:spLocks noGrp="1"/>
          </p:cNvSpPr>
          <p:nvPr>
            <p:ph sz="half" idx="1"/>
          </p:nvPr>
        </p:nvSpPr>
        <p:spPr>
          <a:xfrm>
            <a:off x="838199" y="1313894"/>
            <a:ext cx="10515600" cy="5544105"/>
          </a:xfrm>
        </p:spPr>
        <p:txBody>
          <a:bodyPr>
            <a:normAutofit fontScale="25000" lnSpcReduction="20000"/>
          </a:bodyPr>
          <a:lstStyle/>
          <a:p>
            <a:r>
              <a:rPr lang="sl-SI" sz="10400" dirty="0"/>
              <a:t>Seštel vse svoje tutorske minute in ugotovil, da sem v tem šolskem letu opravil 36 polnih ur tutorstva. </a:t>
            </a:r>
          </a:p>
          <a:p>
            <a:r>
              <a:rPr lang="sl-SI" sz="10400" dirty="0"/>
              <a:t>V večini primerov je šlo za individualno učno pomoč ob kavi, precejkrat je šlo za skupinsko pomoč, nekajkrat pa je šlo tudi za pregled pisnih izdelkov pred esejem pri francoščini in povratna informacija. </a:t>
            </a:r>
          </a:p>
          <a:p>
            <a:r>
              <a:rPr lang="sl-SI" sz="10400" dirty="0"/>
              <a:t>Najraje pa sem imel ure, pri katerih ni šlo samo za pomoč v smislu "samo da zdelam", ampak je šlo za željo po dodatnem znanju jezika in sem lahko pri svoji tutorski aktivnosti uporabljal načine, za katere sem sam presodil, da bodo najboljši.</a:t>
            </a:r>
          </a:p>
          <a:p>
            <a:r>
              <a:rPr lang="sl-SI" sz="10400" dirty="0"/>
              <a:t>Najlepše pa se mi zdi to, da za izčrpno delo tutorja pri francoščini v "zameno" dobim pomoč pri predmetih, ki mi povzročajo težave. Pogosto si rečem "Ah še dobro, da sem jih učil francoščino. Če jih ne bi, bi zdaj imel </a:t>
            </a:r>
            <a:r>
              <a:rPr lang="sl-SI" sz="10400" dirty="0" err="1"/>
              <a:t>popravca</a:t>
            </a:r>
            <a:r>
              <a:rPr lang="sl-SI" sz="10400" dirty="0"/>
              <a:t> iz fizike. Ampak ga nimam </a:t>
            </a:r>
            <a:r>
              <a:rPr lang="sl-SI" sz="10400"/>
              <a:t>:)". </a:t>
            </a:r>
            <a:endParaRPr lang="sl-SI" sz="10400" dirty="0"/>
          </a:p>
          <a:p>
            <a:r>
              <a:rPr lang="sl-SI" sz="10400" dirty="0"/>
              <a:t>Želim vam lepo poletje, zame tutorstvo za letos še ni končano, zdaj prihajajo </a:t>
            </a:r>
            <a:r>
              <a:rPr lang="sl-SI" sz="10400" dirty="0" err="1"/>
              <a:t>popravci</a:t>
            </a:r>
            <a:r>
              <a:rPr lang="sl-SI" sz="10400" dirty="0"/>
              <a:t> iz francoščine in že vidim, da bom tisti, ki bo priskočil na pomoč. Moje tutorsko poletje se bo tako v resnici začelo v drugi polovici avgusta, ko pa se bom zagotovo že veselil začetka novega tutorskega leta.</a:t>
            </a:r>
          </a:p>
          <a:p>
            <a:endParaRPr lang="sl-SI" dirty="0"/>
          </a:p>
        </p:txBody>
      </p:sp>
    </p:spTree>
    <p:extLst>
      <p:ext uri="{BB962C8B-B14F-4D97-AF65-F5344CB8AC3E}">
        <p14:creationId xmlns:p14="http://schemas.microsoft.com/office/powerpoint/2010/main" val="246107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16D5EE-3FEA-B3AE-BA87-9093BE147082}"/>
              </a:ext>
            </a:extLst>
          </p:cNvPr>
          <p:cNvSpPr>
            <a:spLocks noGrp="1"/>
          </p:cNvSpPr>
          <p:nvPr>
            <p:ph type="title"/>
          </p:nvPr>
        </p:nvSpPr>
        <p:spPr/>
        <p:txBody>
          <a:bodyPr/>
          <a:lstStyle/>
          <a:p>
            <a:r>
              <a:rPr lang="sl-SI" b="1" dirty="0"/>
              <a:t>1. DUŠEVNA DOBROBIT</a:t>
            </a:r>
            <a:endParaRPr lang="sl-SI" dirty="0"/>
          </a:p>
        </p:txBody>
      </p:sp>
      <p:sp>
        <p:nvSpPr>
          <p:cNvPr id="3" name="Označba mesta vsebine 2">
            <a:extLst>
              <a:ext uri="{FF2B5EF4-FFF2-40B4-BE49-F238E27FC236}">
                <a16:creationId xmlns:a16="http://schemas.microsoft.com/office/drawing/2014/main" id="{A1ED89FE-725D-598F-1334-2B15E73830B2}"/>
              </a:ext>
            </a:extLst>
          </p:cNvPr>
          <p:cNvSpPr>
            <a:spLocks noGrp="1"/>
          </p:cNvSpPr>
          <p:nvPr>
            <p:ph sz="half" idx="1"/>
          </p:nvPr>
        </p:nvSpPr>
        <p:spPr/>
        <p:txBody>
          <a:bodyPr>
            <a:normAutofit/>
          </a:bodyPr>
          <a:lstStyle/>
          <a:p>
            <a:pPr marL="0" indent="0">
              <a:buNone/>
            </a:pPr>
            <a:r>
              <a:rPr lang="sl-SI" sz="2600" dirty="0"/>
              <a:t>• prepoznavanje ter uravnavanje lastnega doživljanja in vedenja</a:t>
            </a:r>
          </a:p>
          <a:p>
            <a:pPr marL="0" indent="0">
              <a:buNone/>
            </a:pPr>
            <a:r>
              <a:rPr lang="sl-SI" sz="2600" dirty="0"/>
              <a:t>• razvijanje samozaupanja in samospoštovanja</a:t>
            </a:r>
          </a:p>
          <a:p>
            <a:pPr marL="0" indent="0">
              <a:buNone/>
            </a:pPr>
            <a:r>
              <a:rPr lang="sl-SI" sz="2600" dirty="0"/>
              <a:t>• učinkovita organizacija časa za učenje in prosti čas</a:t>
            </a:r>
          </a:p>
          <a:p>
            <a:pPr marL="0" indent="0">
              <a:buNone/>
            </a:pPr>
            <a:r>
              <a:rPr lang="sl-SI" sz="2600" dirty="0"/>
              <a:t>• prepoznavanje lastnih interesov, močnih in šibkih področij ter razvijanje vztrajnosti</a:t>
            </a:r>
          </a:p>
          <a:p>
            <a:pPr marL="0" indent="0">
              <a:buNone/>
            </a:pPr>
            <a:r>
              <a:rPr lang="sl-SI" sz="2600" dirty="0"/>
              <a:t>• razvijanje ustvarjalnosti, radovednosti, optimizma in osebne prožnosti</a:t>
            </a:r>
          </a:p>
          <a:p>
            <a:pPr marL="0" indent="0">
              <a:buNone/>
            </a:pPr>
            <a:r>
              <a:rPr lang="sl-SI" sz="2600" dirty="0"/>
              <a:t>• učinkovito spoprijemanje s problemi</a:t>
            </a:r>
          </a:p>
          <a:p>
            <a:pPr marL="0" indent="0">
              <a:buNone/>
            </a:pPr>
            <a:r>
              <a:rPr lang="sl-SI" sz="2600" dirty="0"/>
              <a:t>• krepitev odgovornosti in avtonomije ter skrb za osebno integriteto</a:t>
            </a:r>
          </a:p>
          <a:p>
            <a:endParaRPr lang="sl-SI" dirty="0"/>
          </a:p>
        </p:txBody>
      </p:sp>
    </p:spTree>
    <p:extLst>
      <p:ext uri="{BB962C8B-B14F-4D97-AF65-F5344CB8AC3E}">
        <p14:creationId xmlns:p14="http://schemas.microsoft.com/office/powerpoint/2010/main" val="13396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9D7CCB-1116-1B49-81A0-8F59ED302EBD}"/>
              </a:ext>
            </a:extLst>
          </p:cNvPr>
          <p:cNvSpPr>
            <a:spLocks noGrp="1"/>
          </p:cNvSpPr>
          <p:nvPr>
            <p:ph type="title"/>
          </p:nvPr>
        </p:nvSpPr>
        <p:spPr>
          <a:xfrm>
            <a:off x="838200" y="337351"/>
            <a:ext cx="10515600" cy="1467344"/>
          </a:xfrm>
        </p:spPr>
        <p:txBody>
          <a:bodyPr>
            <a:normAutofit fontScale="90000"/>
          </a:bodyPr>
          <a:lstStyle/>
          <a:p>
            <a:r>
              <a:rPr lang="sl-SI" b="1" dirty="0"/>
              <a:t>NAVEDEK IZ UČNEGA NAČRTA:</a:t>
            </a:r>
            <a:br>
              <a:rPr lang="sl-SI" b="1" dirty="0"/>
            </a:br>
            <a:br>
              <a:rPr lang="sl-SI" b="1" dirty="0">
                <a:solidFill>
                  <a:srgbClr val="5B9BD5">
                    <a:lumMod val="75000"/>
                  </a:srgbClr>
                </a:solidFill>
              </a:rPr>
            </a:br>
            <a:endParaRPr lang="sl-SI" dirty="0"/>
          </a:p>
        </p:txBody>
      </p:sp>
      <p:sp>
        <p:nvSpPr>
          <p:cNvPr id="3" name="Označba mesta vsebine 2">
            <a:extLst>
              <a:ext uri="{FF2B5EF4-FFF2-40B4-BE49-F238E27FC236}">
                <a16:creationId xmlns:a16="http://schemas.microsoft.com/office/drawing/2014/main" id="{F10EF486-9ADE-3588-B307-8C46CC3F5945}"/>
              </a:ext>
            </a:extLst>
          </p:cNvPr>
          <p:cNvSpPr>
            <a:spLocks noGrp="1"/>
          </p:cNvSpPr>
          <p:nvPr>
            <p:ph sz="half" idx="1"/>
          </p:nvPr>
        </p:nvSpPr>
        <p:spPr>
          <a:xfrm>
            <a:off x="838199" y="976544"/>
            <a:ext cx="10515600" cy="5797117"/>
          </a:xfrm>
        </p:spPr>
        <p:txBody>
          <a:bodyPr>
            <a:normAutofit fontScale="25000" lnSpcReduction="20000"/>
          </a:bodyPr>
          <a:lstStyle/>
          <a:p>
            <a:pPr marL="0" lvl="0" indent="0">
              <a:lnSpc>
                <a:spcPct val="100000"/>
              </a:lnSpc>
              <a:spcBef>
                <a:spcPts val="0"/>
              </a:spcBef>
              <a:buNone/>
              <a:defRPr/>
            </a:pPr>
            <a:r>
              <a:rPr lang="sl-SI" sz="10400" b="1" dirty="0"/>
              <a:t>SPECIALNODIDAKTIČNA PRIPOROČILA ZA PODROČJE TUJI JEZIK (varno in spodbudno učno okolje, vključujoča skupnost, dobra razredna klima)  </a:t>
            </a:r>
            <a:r>
              <a:rPr lang="sl-SI" sz="10400" b="1" dirty="0">
                <a:solidFill>
                  <a:prstClr val="black"/>
                </a:solidFill>
              </a:rPr>
              <a:t>	</a:t>
            </a:r>
            <a:endParaRPr lang="sl-SI" sz="10400" b="1" dirty="0">
              <a:solidFill>
                <a:srgbClr val="FF0000"/>
              </a:solidFill>
            </a:endParaRPr>
          </a:p>
          <a:p>
            <a:pPr marL="0" lvl="0" indent="0">
              <a:lnSpc>
                <a:spcPct val="100000"/>
              </a:lnSpc>
              <a:spcBef>
                <a:spcPts val="0"/>
              </a:spcBef>
              <a:buNone/>
              <a:defRPr/>
            </a:pPr>
            <a:r>
              <a:rPr lang="sl-SI" sz="10400" dirty="0">
                <a:solidFill>
                  <a:prstClr val="black"/>
                </a:solidFill>
              </a:rPr>
              <a:t>Aktivnosti v razredu so naravnane tako, da… </a:t>
            </a:r>
          </a:p>
          <a:p>
            <a:pPr marL="285750" lvl="0" indent="-285750">
              <a:lnSpc>
                <a:spcPct val="100000"/>
              </a:lnSpc>
              <a:spcBef>
                <a:spcPts val="0"/>
              </a:spcBef>
              <a:buFontTx/>
              <a:buChar char="-"/>
              <a:defRPr/>
            </a:pPr>
            <a:r>
              <a:rPr lang="sl-SI" sz="10400" dirty="0">
                <a:solidFill>
                  <a:prstClr val="black"/>
                </a:solidFill>
              </a:rPr>
              <a:t>dijaki med seboj sodelujejo,  </a:t>
            </a:r>
          </a:p>
          <a:p>
            <a:pPr marL="285750" lvl="0" indent="-285750">
              <a:lnSpc>
                <a:spcPct val="100000"/>
              </a:lnSpc>
              <a:spcBef>
                <a:spcPts val="0"/>
              </a:spcBef>
              <a:buFontTx/>
              <a:buChar char="-"/>
              <a:defRPr/>
            </a:pPr>
            <a:r>
              <a:rPr lang="sl-SI" sz="10400" dirty="0">
                <a:solidFill>
                  <a:prstClr val="black"/>
                </a:solidFill>
              </a:rPr>
              <a:t>spoštujejo raznolikosti v skupini,</a:t>
            </a:r>
          </a:p>
          <a:p>
            <a:pPr marL="285750" lvl="0" indent="-285750">
              <a:lnSpc>
                <a:spcPct val="100000"/>
              </a:lnSpc>
              <a:spcBef>
                <a:spcPts val="0"/>
              </a:spcBef>
              <a:buFontTx/>
              <a:buChar char="-"/>
              <a:defRPr/>
            </a:pPr>
            <a:r>
              <a:rPr lang="sl-SI" sz="10400" dirty="0">
                <a:solidFill>
                  <a:prstClr val="black"/>
                </a:solidFill>
              </a:rPr>
              <a:t>razvijajo spretnosti aktivnega poslušanja.</a:t>
            </a:r>
          </a:p>
          <a:p>
            <a:pPr marL="0" lvl="0" indent="0">
              <a:lnSpc>
                <a:spcPct val="100000"/>
              </a:lnSpc>
              <a:spcBef>
                <a:spcPts val="0"/>
              </a:spcBef>
              <a:buNone/>
              <a:defRPr/>
            </a:pPr>
            <a:r>
              <a:rPr lang="sl-SI" sz="10400" dirty="0">
                <a:solidFill>
                  <a:prstClr val="black"/>
                </a:solidFill>
              </a:rPr>
              <a:t>Dijake spodbujamo k prepoznavanju lastnih misli, čustev, vrednot ter razvijamo odgovorno sprejemanje odločitev (za učenje in življenje). </a:t>
            </a:r>
            <a:br>
              <a:rPr lang="sl-SI" sz="10400" b="1" dirty="0">
                <a:solidFill>
                  <a:prstClr val="black"/>
                </a:solidFill>
              </a:rPr>
            </a:br>
            <a:endParaRPr lang="sl-SI" sz="10400" b="1" dirty="0">
              <a:solidFill>
                <a:prstClr val="black"/>
              </a:solidFill>
            </a:endParaRPr>
          </a:p>
          <a:p>
            <a:pPr marL="0" lvl="0" indent="0">
              <a:lnSpc>
                <a:spcPct val="100000"/>
              </a:lnSpc>
              <a:spcBef>
                <a:spcPts val="0"/>
              </a:spcBef>
              <a:buNone/>
              <a:defRPr/>
            </a:pPr>
            <a:r>
              <a:rPr lang="sl-SI" sz="10400" b="1" dirty="0"/>
              <a:t>TVORBNE STRATEGIJE</a:t>
            </a:r>
          </a:p>
          <a:p>
            <a:pPr marL="0" lvl="0" indent="0">
              <a:lnSpc>
                <a:spcPct val="100000"/>
              </a:lnSpc>
              <a:spcBef>
                <a:spcPts val="0"/>
              </a:spcBef>
              <a:buNone/>
              <a:defRPr/>
            </a:pPr>
            <a:r>
              <a:rPr lang="sl-SI" sz="10400" dirty="0">
                <a:solidFill>
                  <a:prstClr val="black"/>
                </a:solidFill>
              </a:rPr>
              <a:t>- miselna priprava na ustno in pisno izražanje (razvija radovednost, osebno prožnost, optimizem in ustvarjalnost)</a:t>
            </a:r>
          </a:p>
          <a:p>
            <a:pPr marL="0" lvl="0" indent="0">
              <a:lnSpc>
                <a:spcPct val="100000"/>
              </a:lnSpc>
              <a:spcBef>
                <a:spcPts val="0"/>
              </a:spcBef>
              <a:buNone/>
              <a:defRPr/>
            </a:pPr>
            <a:r>
              <a:rPr lang="sl-SI" sz="10400" dirty="0">
                <a:solidFill>
                  <a:prstClr val="black"/>
                </a:solidFill>
              </a:rPr>
              <a:t>- učitelj spodbuja dijaka, da jasno izraža svoje misli ter z različnimi tehnikami obvlada in uravnava nepredvidene situacije (npr. v stresnih in socialnih situacijah) in jezikovne težave. Dijaka s pomočjo podvprašanj, konteksta, dodatnega opisa in konkretne situacije učitelj spodbuja, da se (samo)nadzoruje in (samo)popravlja, ko spontano ali s pomočjo učitelja ugotovi, da se je zmotil ali naletel na problem. </a:t>
            </a:r>
          </a:p>
          <a:p>
            <a:endParaRPr lang="sl-SI" dirty="0"/>
          </a:p>
        </p:txBody>
      </p:sp>
    </p:spTree>
    <p:extLst>
      <p:ext uri="{BB962C8B-B14F-4D97-AF65-F5344CB8AC3E}">
        <p14:creationId xmlns:p14="http://schemas.microsoft.com/office/powerpoint/2010/main" val="130719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8C7C20-75FD-36B4-79B2-4057A324E84E}"/>
              </a:ext>
            </a:extLst>
          </p:cNvPr>
          <p:cNvSpPr>
            <a:spLocks noGrp="1"/>
          </p:cNvSpPr>
          <p:nvPr>
            <p:ph type="title"/>
          </p:nvPr>
        </p:nvSpPr>
        <p:spPr/>
        <p:txBody>
          <a:bodyPr/>
          <a:lstStyle/>
          <a:p>
            <a:r>
              <a:rPr lang="sl-SI" b="1" dirty="0"/>
              <a:t>NAVEDEK IZ UČNEGA NAČRTA:</a:t>
            </a:r>
            <a:endParaRPr lang="sl-SI" dirty="0"/>
          </a:p>
        </p:txBody>
      </p:sp>
      <p:sp>
        <p:nvSpPr>
          <p:cNvPr id="3" name="Označba mesta vsebine 2">
            <a:extLst>
              <a:ext uri="{FF2B5EF4-FFF2-40B4-BE49-F238E27FC236}">
                <a16:creationId xmlns:a16="http://schemas.microsoft.com/office/drawing/2014/main" id="{D4A917E6-0E47-253C-EAF1-ECBBA2F4A6B9}"/>
              </a:ext>
            </a:extLst>
          </p:cNvPr>
          <p:cNvSpPr>
            <a:spLocks noGrp="1"/>
          </p:cNvSpPr>
          <p:nvPr>
            <p:ph sz="half" idx="1"/>
          </p:nvPr>
        </p:nvSpPr>
        <p:spPr/>
        <p:txBody>
          <a:bodyPr>
            <a:normAutofit/>
          </a:bodyPr>
          <a:lstStyle/>
          <a:p>
            <a:pPr marL="0" lvl="0" indent="0">
              <a:lnSpc>
                <a:spcPct val="100000"/>
              </a:lnSpc>
              <a:spcBef>
                <a:spcPts val="0"/>
              </a:spcBef>
              <a:buNone/>
              <a:defRPr/>
            </a:pPr>
            <a:r>
              <a:rPr lang="sl-SI" sz="2600" b="1" dirty="0"/>
              <a:t>INTERAKCIJSKE STRATEGIJE</a:t>
            </a:r>
          </a:p>
          <a:p>
            <a:pPr marL="0" lvl="0" indent="0">
              <a:lnSpc>
                <a:spcPct val="100000"/>
              </a:lnSpc>
              <a:spcBef>
                <a:spcPts val="0"/>
              </a:spcBef>
              <a:buNone/>
              <a:defRPr/>
            </a:pPr>
            <a:r>
              <a:rPr lang="sl-SI" sz="2600" dirty="0">
                <a:solidFill>
                  <a:prstClr val="black"/>
                </a:solidFill>
              </a:rPr>
              <a:t>- Učitelj v razredu pomaga sooblikovati sprejemajoče in varno okolje, v katerem se dijaki radi preizkušajo v različnih govornih vlogah in tako izpopolnjujejo svoje veščine komuniciranja. Spodbuja razvojno miselno naravnanost, radovednost in optimizem. </a:t>
            </a:r>
          </a:p>
          <a:p>
            <a:endParaRPr lang="sl-SI" dirty="0"/>
          </a:p>
        </p:txBody>
      </p:sp>
    </p:spTree>
    <p:extLst>
      <p:ext uri="{BB962C8B-B14F-4D97-AF65-F5344CB8AC3E}">
        <p14:creationId xmlns:p14="http://schemas.microsoft.com/office/powerpoint/2010/main" val="235875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7DE1-D728-2F08-0661-CD1D8E58193F}"/>
              </a:ext>
            </a:extLst>
          </p:cNvPr>
          <p:cNvSpPr>
            <a:spLocks noGrp="1"/>
          </p:cNvSpPr>
          <p:nvPr>
            <p:ph type="title"/>
          </p:nvPr>
        </p:nvSpPr>
        <p:spPr>
          <a:xfrm>
            <a:off x="838200" y="239697"/>
            <a:ext cx="10515600" cy="1429305"/>
          </a:xfrm>
        </p:spPr>
        <p:txBody>
          <a:bodyPr>
            <a:normAutofit fontScale="90000"/>
          </a:bodyPr>
          <a:lstStyle/>
          <a:p>
            <a:br>
              <a:rPr lang="sl-SI" b="1" dirty="0"/>
            </a:br>
            <a:r>
              <a:rPr lang="sl-SI" sz="4400" b="1" dirty="0"/>
              <a:t>VARNO  IN SPODBUDNO UČNO OKOLJE (VKLJUČUJOČA SKUPNOST)</a:t>
            </a:r>
            <a:br>
              <a:rPr lang="sl-SI" sz="4400" b="1" dirty="0"/>
            </a:br>
            <a:endParaRPr lang="sl-SI" sz="4400" dirty="0"/>
          </a:p>
        </p:txBody>
      </p:sp>
      <p:sp>
        <p:nvSpPr>
          <p:cNvPr id="20" name="Content Placeholder 19">
            <a:extLst>
              <a:ext uri="{FF2B5EF4-FFF2-40B4-BE49-F238E27FC236}">
                <a16:creationId xmlns:a16="http://schemas.microsoft.com/office/drawing/2014/main" id="{285F73AB-C7AF-1279-B773-014D8D11535E}"/>
              </a:ext>
            </a:extLst>
          </p:cNvPr>
          <p:cNvSpPr>
            <a:spLocks noGrp="1"/>
          </p:cNvSpPr>
          <p:nvPr>
            <p:ph sz="half" idx="1"/>
          </p:nvPr>
        </p:nvSpPr>
        <p:spPr/>
        <p:txBody>
          <a:bodyPr>
            <a:normAutofit fontScale="92500" lnSpcReduction="10000"/>
          </a:bodyPr>
          <a:lstStyle/>
          <a:p>
            <a:pPr marL="0" indent="0">
              <a:buNone/>
            </a:pPr>
            <a:r>
              <a:rPr lang="sl-SI" dirty="0"/>
              <a:t>• vključuje vse udeležence v skupini, ki so potrpežljivi in tolerantni </a:t>
            </a:r>
          </a:p>
          <a:p>
            <a:pPr marL="0" indent="0">
              <a:buNone/>
            </a:pPr>
            <a:r>
              <a:rPr lang="sl-SI" dirty="0"/>
              <a:t>- raznolike učne oblike in metode; možnost izbire teme in načina dela 	</a:t>
            </a:r>
          </a:p>
          <a:p>
            <a:pPr marL="0" indent="0">
              <a:buNone/>
            </a:pPr>
            <a:r>
              <a:rPr lang="sl-SI" dirty="0"/>
              <a:t>• spodbuja radovednost, osebno prožnost, ustvarjalnost in optimizem</a:t>
            </a:r>
          </a:p>
          <a:p>
            <a:pPr marL="0" indent="0">
              <a:buNone/>
            </a:pPr>
            <a:r>
              <a:rPr lang="sl-SI" dirty="0"/>
              <a:t>- dijaki med seboj sodelujejo/si pomagajo in izpopolnjujejo veščine komuniciranja ter razvijajo spretnost aktivnega poslušanja	</a:t>
            </a:r>
          </a:p>
          <a:p>
            <a:pPr marL="0" indent="0">
              <a:buNone/>
            </a:pPr>
            <a:r>
              <a:rPr lang="sl-SI" dirty="0"/>
              <a:t>- možnost samorefleksije in </a:t>
            </a:r>
            <a:r>
              <a:rPr lang="sl-SI" dirty="0" err="1"/>
              <a:t>samopopravljanja</a:t>
            </a:r>
            <a:endParaRPr lang="sl-SI" dirty="0"/>
          </a:p>
          <a:p>
            <a:pPr marL="0" indent="0">
              <a:buNone/>
            </a:pPr>
            <a:r>
              <a:rPr lang="sl-SI" dirty="0"/>
              <a:t>- poudarek na napredku, ne na ocenah	</a:t>
            </a:r>
          </a:p>
          <a:p>
            <a:pPr marL="0" indent="0">
              <a:buNone/>
            </a:pPr>
            <a:r>
              <a:rPr lang="sl-SI" dirty="0"/>
              <a:t>- pogovor o strategijah učenja </a:t>
            </a:r>
          </a:p>
          <a:p>
            <a:pPr marL="0" indent="0">
              <a:buNone/>
            </a:pPr>
            <a:r>
              <a:rPr lang="sl-SI" b="1" dirty="0"/>
              <a:t>• velik pomen učiteljeve podpore in empatije	</a:t>
            </a:r>
            <a:br>
              <a:rPr lang="sl-SI" b="1" dirty="0"/>
            </a:br>
            <a:r>
              <a:rPr lang="sl-SI" b="1" dirty="0"/>
              <a:t>• </a:t>
            </a:r>
            <a:r>
              <a:rPr lang="en-US" b="1" dirty="0" err="1"/>
              <a:t>jasna</a:t>
            </a:r>
            <a:r>
              <a:rPr lang="en-US" b="1" dirty="0"/>
              <a:t> </a:t>
            </a:r>
            <a:r>
              <a:rPr lang="sl-SI" b="1" dirty="0"/>
              <a:t>pravila dajejo občutek predvidljivosti in varnosti</a:t>
            </a:r>
            <a:endParaRPr lang="ru-RU" dirty="0"/>
          </a:p>
          <a:p>
            <a:endParaRPr lang="sl-SI" dirty="0"/>
          </a:p>
        </p:txBody>
      </p:sp>
    </p:spTree>
    <p:extLst>
      <p:ext uri="{BB962C8B-B14F-4D97-AF65-F5344CB8AC3E}">
        <p14:creationId xmlns:p14="http://schemas.microsoft.com/office/powerpoint/2010/main" val="385301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33735D-7511-FBAC-92AA-00800DC1AD47}"/>
              </a:ext>
            </a:extLst>
          </p:cNvPr>
          <p:cNvSpPr>
            <a:spLocks noGrp="1"/>
          </p:cNvSpPr>
          <p:nvPr>
            <p:ph type="title"/>
          </p:nvPr>
        </p:nvSpPr>
        <p:spPr>
          <a:xfrm>
            <a:off x="838200" y="511774"/>
            <a:ext cx="10515600" cy="704467"/>
          </a:xfrm>
        </p:spPr>
        <p:txBody>
          <a:bodyPr/>
          <a:lstStyle/>
          <a:p>
            <a:r>
              <a:rPr lang="sl-SI" b="1" dirty="0"/>
              <a:t>TUJ JEZIK</a:t>
            </a:r>
            <a:endParaRPr lang="sl-SI" dirty="0"/>
          </a:p>
        </p:txBody>
      </p:sp>
      <p:sp>
        <p:nvSpPr>
          <p:cNvPr id="3" name="Označba mesta vsebine 2">
            <a:extLst>
              <a:ext uri="{FF2B5EF4-FFF2-40B4-BE49-F238E27FC236}">
                <a16:creationId xmlns:a16="http://schemas.microsoft.com/office/drawing/2014/main" id="{6D9AC602-9975-4A65-C94C-2F77E1673F11}"/>
              </a:ext>
            </a:extLst>
          </p:cNvPr>
          <p:cNvSpPr>
            <a:spLocks noGrp="1"/>
          </p:cNvSpPr>
          <p:nvPr>
            <p:ph sz="half" idx="1"/>
          </p:nvPr>
        </p:nvSpPr>
        <p:spPr>
          <a:xfrm>
            <a:off x="838199" y="1029810"/>
            <a:ext cx="10515599" cy="5717219"/>
          </a:xfrm>
        </p:spPr>
        <p:txBody>
          <a:bodyPr>
            <a:noAutofit/>
          </a:bodyPr>
          <a:lstStyle/>
          <a:p>
            <a:pPr marL="0" indent="0">
              <a:buNone/>
            </a:pPr>
            <a:r>
              <a:rPr lang="sl-SI" sz="2400" dirty="0"/>
              <a:t>• </a:t>
            </a:r>
            <a:r>
              <a:rPr lang="sl-SI" sz="2600" dirty="0"/>
              <a:t>čustvena distanca</a:t>
            </a:r>
            <a:br>
              <a:rPr lang="sl-SI" sz="2600" dirty="0"/>
            </a:br>
            <a:r>
              <a:rPr lang="sl-SI" sz="2600" dirty="0"/>
              <a:t>• dovoljeno „igrati vlogo“</a:t>
            </a:r>
            <a:br>
              <a:rPr lang="sl-SI" sz="2600" dirty="0"/>
            </a:br>
            <a:r>
              <a:rPr lang="sl-SI" sz="2600" dirty="0"/>
              <a:t>• napake manj </a:t>
            </a:r>
            <a:r>
              <a:rPr lang="sl-SI" sz="2600" dirty="0" err="1"/>
              <a:t>ogrožujoče</a:t>
            </a:r>
            <a:br>
              <a:rPr lang="sl-SI" sz="2600" dirty="0"/>
            </a:br>
            <a:r>
              <a:rPr lang="sl-SI" sz="2600" dirty="0"/>
              <a:t>• več prostora za humor in ustvarjalnost </a:t>
            </a:r>
          </a:p>
          <a:p>
            <a:pPr marL="0" indent="0">
              <a:buNone/>
            </a:pPr>
            <a:r>
              <a:rPr lang="sl-SI" sz="2600" b="1" dirty="0"/>
              <a:t>SODELOVALNO UČENJE</a:t>
            </a:r>
          </a:p>
          <a:p>
            <a:pPr marL="0" indent="0">
              <a:buNone/>
            </a:pPr>
            <a:r>
              <a:rPr lang="sl-SI" sz="2600" dirty="0"/>
              <a:t>- delo v parih, dopolni dialog</a:t>
            </a:r>
            <a:r>
              <a:rPr lang="ru-RU" sz="2600" dirty="0"/>
              <a:t>, </a:t>
            </a:r>
            <a:r>
              <a:rPr lang="sl-SI" sz="2600" dirty="0"/>
              <a:t>vsak par dobi del besedila, sestavljanka</a:t>
            </a:r>
          </a:p>
          <a:p>
            <a:pPr marL="0" indent="0">
              <a:buNone/>
            </a:pPr>
            <a:r>
              <a:rPr lang="sl-SI" sz="2600" dirty="0"/>
              <a:t>- vsak dijak dobi eno poved, na koncu sestavijo zgodbo</a:t>
            </a:r>
          </a:p>
          <a:p>
            <a:pPr marL="0" indent="0">
              <a:buNone/>
            </a:pPr>
            <a:r>
              <a:rPr lang="sl-SI" sz="2600" dirty="0"/>
              <a:t>- razredni slovar podpore (</a:t>
            </a:r>
            <a:r>
              <a:rPr lang="ru-RU" sz="2600" dirty="0"/>
              <a:t>поддержка, помощь, доверие, уважение) </a:t>
            </a:r>
            <a:r>
              <a:rPr lang="sl-SI" sz="2600" dirty="0"/>
              <a:t>ali vsak napiše eno pozitivno lastnost (pohvala)</a:t>
            </a:r>
          </a:p>
          <a:p>
            <a:pPr marL="0" indent="0">
              <a:buNone/>
            </a:pPr>
            <a:r>
              <a:rPr lang="sl-SI" sz="2600" dirty="0"/>
              <a:t>- igra vlog </a:t>
            </a:r>
            <a:r>
              <a:rPr lang="ru-RU" sz="2600" dirty="0"/>
              <a:t>(</a:t>
            </a:r>
            <a:r>
              <a:rPr lang="en-US" sz="2600" dirty="0" err="1"/>
              <a:t>varno</a:t>
            </a:r>
            <a:r>
              <a:rPr lang="en-US" sz="2600" dirty="0"/>
              <a:t>, </a:t>
            </a:r>
            <a:r>
              <a:rPr lang="en-US" sz="2600" dirty="0" err="1"/>
              <a:t>manj</a:t>
            </a:r>
            <a:r>
              <a:rPr lang="en-US" sz="2600" dirty="0"/>
              <a:t> </a:t>
            </a:r>
            <a:r>
              <a:rPr lang="en-US" sz="2600" dirty="0" err="1"/>
              <a:t>osebno</a:t>
            </a:r>
            <a:r>
              <a:rPr lang="en-US" sz="2600" dirty="0"/>
              <a:t>, u</a:t>
            </a:r>
            <a:r>
              <a:rPr lang="sl-SI" sz="2600" dirty="0" err="1"/>
              <a:t>činkovito</a:t>
            </a:r>
            <a:r>
              <a:rPr lang="sl-SI" sz="2600" dirty="0"/>
              <a:t>)</a:t>
            </a:r>
            <a:endParaRPr lang="sl-SI" sz="2600" b="1" dirty="0"/>
          </a:p>
          <a:p>
            <a:pPr marL="0" indent="0">
              <a:buNone/>
            </a:pPr>
            <a:r>
              <a:rPr lang="sl-SI" sz="2600" b="1" dirty="0"/>
              <a:t>PISMO BREZ POŠILJANJA</a:t>
            </a:r>
            <a:r>
              <a:rPr lang="ru-RU" sz="2600" b="1" dirty="0"/>
              <a:t> </a:t>
            </a:r>
            <a:r>
              <a:rPr lang="ru-RU" sz="2600" dirty="0"/>
              <a:t>(</a:t>
            </a:r>
            <a:r>
              <a:rPr lang="en-US" sz="2600" dirty="0" err="1"/>
              <a:t>napi</a:t>
            </a:r>
            <a:r>
              <a:rPr lang="sl-SI" sz="2600" dirty="0" err="1"/>
              <a:t>ši</a:t>
            </a:r>
            <a:r>
              <a:rPr lang="sl-SI" sz="2600" dirty="0"/>
              <a:t> pismo sebi, prijatelju, učitelju – učinek razbremenitve, nikoli ne beremo naglas)</a:t>
            </a:r>
          </a:p>
          <a:p>
            <a:pPr marL="0" indent="0">
              <a:buNone/>
            </a:pPr>
            <a:r>
              <a:rPr lang="sl-SI" sz="2600" b="1" dirty="0"/>
              <a:t>PREGOVORI IN CITATI, PESMI </a:t>
            </a:r>
            <a:r>
              <a:rPr lang="ru-RU" sz="2600" dirty="0"/>
              <a:t>(Лермонтов: Парус, Пушкин: Я вас любил...)</a:t>
            </a:r>
            <a:r>
              <a:rPr lang="sl-SI" sz="2400" dirty="0"/>
              <a:t>			</a:t>
            </a:r>
          </a:p>
          <a:p>
            <a:pPr marL="0" indent="0">
              <a:buNone/>
            </a:pPr>
            <a:r>
              <a:rPr lang="sl-SI" sz="2400" dirty="0"/>
              <a:t>                                                   </a:t>
            </a:r>
          </a:p>
        </p:txBody>
      </p:sp>
    </p:spTree>
    <p:extLst>
      <p:ext uri="{BB962C8B-B14F-4D97-AF65-F5344CB8AC3E}">
        <p14:creationId xmlns:p14="http://schemas.microsoft.com/office/powerpoint/2010/main" val="89708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2D6329-003F-231E-2E5E-B6A0AB21CD7B}"/>
              </a:ext>
            </a:extLst>
          </p:cNvPr>
          <p:cNvSpPr>
            <a:spLocks noGrp="1"/>
          </p:cNvSpPr>
          <p:nvPr>
            <p:ph type="title"/>
          </p:nvPr>
        </p:nvSpPr>
        <p:spPr/>
        <p:txBody>
          <a:bodyPr/>
          <a:lstStyle/>
          <a:p>
            <a:r>
              <a:rPr lang="sl-SI" b="1" dirty="0"/>
              <a:t>ČUSTVA/BESEDIŠČE </a:t>
            </a:r>
            <a:br>
              <a:rPr lang="sl-SI" b="1" dirty="0"/>
            </a:br>
            <a:r>
              <a:rPr lang="ru-RU" sz="2800" dirty="0"/>
              <a:t>(радостный, спокойный, уставший, тревожный...)</a:t>
            </a:r>
            <a:endParaRPr lang="sl-SI" sz="2800" dirty="0"/>
          </a:p>
        </p:txBody>
      </p:sp>
      <p:sp>
        <p:nvSpPr>
          <p:cNvPr id="3" name="Označba mesta vsebine 2">
            <a:extLst>
              <a:ext uri="{FF2B5EF4-FFF2-40B4-BE49-F238E27FC236}">
                <a16:creationId xmlns:a16="http://schemas.microsoft.com/office/drawing/2014/main" id="{60E6B1FA-6125-5F62-32F8-7F07ADBD05C6}"/>
              </a:ext>
            </a:extLst>
          </p:cNvPr>
          <p:cNvSpPr>
            <a:spLocks noGrp="1"/>
          </p:cNvSpPr>
          <p:nvPr>
            <p:ph sz="half" idx="1"/>
          </p:nvPr>
        </p:nvSpPr>
        <p:spPr>
          <a:xfrm>
            <a:off x="838199" y="1633491"/>
            <a:ext cx="10515599" cy="5007006"/>
          </a:xfrm>
        </p:spPr>
        <p:txBody>
          <a:bodyPr>
            <a:noAutofit/>
          </a:bodyPr>
          <a:lstStyle/>
          <a:p>
            <a:pPr marL="0" indent="0">
              <a:buNone/>
            </a:pPr>
            <a:r>
              <a:rPr lang="en-US" sz="2600" dirty="0" err="1"/>
              <a:t>Vpra</a:t>
            </a:r>
            <a:r>
              <a:rPr lang="sl-SI" sz="2600" dirty="0" err="1"/>
              <a:t>šanja</a:t>
            </a:r>
            <a:r>
              <a:rPr lang="sl-SI" sz="2600" dirty="0"/>
              <a:t>:</a:t>
            </a:r>
            <a:br>
              <a:rPr lang="sl-SI" sz="2600" dirty="0"/>
            </a:br>
            <a:r>
              <a:rPr lang="sl-SI" sz="2600" dirty="0"/>
              <a:t>• </a:t>
            </a:r>
            <a:r>
              <a:rPr lang="ru-RU" sz="2600" dirty="0"/>
              <a:t>Как ты чувствуешь себя?</a:t>
            </a:r>
            <a:br>
              <a:rPr lang="ru-RU" sz="2600" dirty="0"/>
            </a:br>
            <a:r>
              <a:rPr lang="ru-RU" sz="2600" dirty="0"/>
              <a:t>	- </a:t>
            </a:r>
            <a:r>
              <a:rPr lang="sl-SI" sz="2600" dirty="0" err="1"/>
              <a:t>Мне</a:t>
            </a:r>
            <a:r>
              <a:rPr lang="sl-SI" sz="2600" dirty="0"/>
              <a:t> </a:t>
            </a:r>
            <a:r>
              <a:rPr lang="sl-SI" sz="2600" dirty="0" err="1"/>
              <a:t>хорошо</a:t>
            </a:r>
            <a:r>
              <a:rPr lang="sl-SI" sz="2600" dirty="0"/>
              <a:t>, </a:t>
            </a:r>
            <a:r>
              <a:rPr lang="sl-SI" sz="2600" dirty="0" err="1"/>
              <a:t>спокойно</a:t>
            </a:r>
            <a:r>
              <a:rPr lang="sl-SI" sz="2600" dirty="0"/>
              <a:t> и </a:t>
            </a:r>
            <a:r>
              <a:rPr lang="sl-SI" sz="2600" dirty="0" err="1"/>
              <a:t>тепло</a:t>
            </a:r>
            <a:r>
              <a:rPr lang="sl-SI" sz="2600" dirty="0"/>
              <a:t> </a:t>
            </a:r>
            <a:r>
              <a:rPr lang="sl-SI" sz="2600" dirty="0" err="1"/>
              <a:t>внутри</a:t>
            </a:r>
            <a:r>
              <a:rPr lang="ru-RU" sz="2600" dirty="0"/>
              <a:t>; </a:t>
            </a:r>
            <a:br>
              <a:rPr lang="sl-SI" sz="2600" dirty="0"/>
            </a:br>
            <a:r>
              <a:rPr lang="ru-RU" sz="2600" dirty="0"/>
              <a:t>	- </a:t>
            </a:r>
            <a:r>
              <a:rPr lang="sl-SI" sz="2600" dirty="0" err="1"/>
              <a:t>Мне</a:t>
            </a:r>
            <a:r>
              <a:rPr lang="sl-SI" sz="2600" dirty="0"/>
              <a:t> </a:t>
            </a:r>
            <a:r>
              <a:rPr lang="sl-SI" sz="2600" dirty="0" err="1"/>
              <a:t>плохо</a:t>
            </a:r>
            <a:r>
              <a:rPr lang="sl-SI" sz="2600" dirty="0"/>
              <a:t>, </a:t>
            </a:r>
            <a:r>
              <a:rPr lang="sl-SI" sz="2600" dirty="0" err="1"/>
              <a:t>ничего</a:t>
            </a:r>
            <a:r>
              <a:rPr lang="sl-SI" sz="2600" dirty="0"/>
              <a:t> </a:t>
            </a:r>
            <a:r>
              <a:rPr lang="sl-SI" sz="2600" dirty="0" err="1"/>
              <a:t>не</a:t>
            </a:r>
            <a:r>
              <a:rPr lang="sl-SI" sz="2600" dirty="0"/>
              <a:t> </a:t>
            </a:r>
            <a:r>
              <a:rPr lang="sl-SI" sz="2600" dirty="0" err="1"/>
              <a:t>радует</a:t>
            </a:r>
            <a:r>
              <a:rPr lang="sl-SI" sz="2600" dirty="0"/>
              <a:t>.</a:t>
            </a:r>
            <a:r>
              <a:rPr lang="ru-RU" sz="2600" dirty="0"/>
              <a:t>	</a:t>
            </a:r>
            <a:br>
              <a:rPr lang="ru-RU" sz="2600" dirty="0"/>
            </a:br>
            <a:r>
              <a:rPr lang="sl-SI" sz="2600" dirty="0"/>
              <a:t>Tolažba:</a:t>
            </a:r>
            <a:br>
              <a:rPr lang="sl-SI" sz="2600" dirty="0"/>
            </a:br>
            <a:r>
              <a:rPr lang="ru-RU" sz="2600" dirty="0"/>
              <a:t>	</a:t>
            </a:r>
            <a:r>
              <a:rPr lang="sl-SI" sz="2600" dirty="0"/>
              <a:t>- </a:t>
            </a:r>
            <a:r>
              <a:rPr lang="ru-RU" sz="2600" dirty="0"/>
              <a:t>Не волнуйся!</a:t>
            </a:r>
            <a:r>
              <a:rPr lang="sl-SI" sz="2600" dirty="0"/>
              <a:t> 		</a:t>
            </a:r>
            <a:r>
              <a:rPr lang="ru-RU" sz="2600" dirty="0"/>
              <a:t>- Не переживай!</a:t>
            </a:r>
            <a:br>
              <a:rPr lang="ru-RU" sz="2600" dirty="0"/>
            </a:br>
            <a:r>
              <a:rPr lang="ru-RU" sz="2600" dirty="0"/>
              <a:t>	- Я тебя понимаю!</a:t>
            </a:r>
            <a:r>
              <a:rPr lang="sl-SI" sz="2600" dirty="0"/>
              <a:t>		</a:t>
            </a:r>
            <a:r>
              <a:rPr lang="ru-RU" sz="2600" dirty="0"/>
              <a:t>- У тебя получится!</a:t>
            </a:r>
            <a:r>
              <a:rPr lang="sl-SI" sz="2600" dirty="0"/>
              <a:t>	</a:t>
            </a:r>
            <a:r>
              <a:rPr lang="ru-RU" sz="2600" dirty="0"/>
              <a:t>- Давай поговорим!</a:t>
            </a:r>
            <a:br>
              <a:rPr lang="ru-RU" sz="2600" dirty="0"/>
            </a:br>
            <a:r>
              <a:rPr lang="ru-RU" sz="2600" dirty="0"/>
              <a:t>Письмо самому себе через 5 лет</a:t>
            </a:r>
            <a:r>
              <a:rPr lang="sl-SI" sz="2600" dirty="0"/>
              <a:t>…</a:t>
            </a:r>
            <a:r>
              <a:rPr lang="ru-RU" sz="2600" dirty="0"/>
              <a:t> </a:t>
            </a:r>
            <a:br>
              <a:rPr lang="sl-SI" sz="2600" dirty="0"/>
            </a:br>
            <a:r>
              <a:rPr lang="ru-RU" sz="2600" dirty="0"/>
              <a:t>Мой идеальный день.</a:t>
            </a:r>
            <a:br>
              <a:rPr lang="sl-SI" sz="2600" dirty="0"/>
            </a:br>
            <a:r>
              <a:rPr lang="ru-RU" sz="2600" dirty="0"/>
              <a:t>Что меня сейчас больше всего волнует... </a:t>
            </a:r>
            <a:r>
              <a:rPr lang="sl-SI" sz="2600" dirty="0"/>
              <a:t>	</a:t>
            </a:r>
            <a:r>
              <a:rPr lang="ru-RU" sz="2600" b="1" dirty="0"/>
              <a:t>Советуй другу...</a:t>
            </a:r>
            <a:br>
              <a:rPr lang="ru-RU" sz="2600" dirty="0"/>
            </a:br>
            <a:r>
              <a:rPr lang="ru-RU" sz="2600" dirty="0"/>
              <a:t>Если ты нервничаешь, ты можешь...</a:t>
            </a:r>
            <a:r>
              <a:rPr lang="sl-SI" sz="2600" dirty="0"/>
              <a:t>		Pohvala (vaja s primernikom)</a:t>
            </a:r>
            <a:br>
              <a:rPr lang="ru-RU" sz="2600" dirty="0"/>
            </a:br>
            <a:r>
              <a:rPr lang="ru-RU" sz="2600" dirty="0"/>
              <a:t>Я горжусь собой, потому что...</a:t>
            </a:r>
            <a:br>
              <a:rPr lang="ru-RU" sz="2600" dirty="0"/>
            </a:br>
            <a:r>
              <a:rPr lang="ru-RU" sz="2600" dirty="0"/>
              <a:t>Мне трудно, когда...</a:t>
            </a:r>
            <a:br>
              <a:rPr lang="ru-RU" sz="2600" dirty="0"/>
            </a:br>
            <a:r>
              <a:rPr lang="ru-RU" sz="2600" dirty="0"/>
              <a:t>Я хочу научиться....</a:t>
            </a:r>
            <a:br>
              <a:rPr lang="sl-SI" sz="2600" dirty="0"/>
            </a:br>
            <a:endParaRPr lang="sl-SI" sz="2600" dirty="0"/>
          </a:p>
        </p:txBody>
      </p:sp>
    </p:spTree>
    <p:extLst>
      <p:ext uri="{BB962C8B-B14F-4D97-AF65-F5344CB8AC3E}">
        <p14:creationId xmlns:p14="http://schemas.microsoft.com/office/powerpoint/2010/main" val="242729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DDD595-394D-B337-72C9-F81B8F1B1443}"/>
              </a:ext>
            </a:extLst>
          </p:cNvPr>
          <p:cNvSpPr>
            <a:spLocks noGrp="1"/>
          </p:cNvSpPr>
          <p:nvPr>
            <p:ph type="title"/>
          </p:nvPr>
        </p:nvSpPr>
        <p:spPr/>
        <p:txBody>
          <a:bodyPr/>
          <a:lstStyle/>
          <a:p>
            <a:r>
              <a:rPr lang="sl-SI" b="1" dirty="0"/>
              <a:t>2. TELESNA DOBROBIT</a:t>
            </a:r>
            <a:endParaRPr lang="sl-SI" dirty="0"/>
          </a:p>
        </p:txBody>
      </p:sp>
      <p:sp>
        <p:nvSpPr>
          <p:cNvPr id="3" name="Označba mesta vsebine 2">
            <a:extLst>
              <a:ext uri="{FF2B5EF4-FFF2-40B4-BE49-F238E27FC236}">
                <a16:creationId xmlns:a16="http://schemas.microsoft.com/office/drawing/2014/main" id="{1567CD7F-EEA4-D530-E97E-7EE425C2A23F}"/>
              </a:ext>
            </a:extLst>
          </p:cNvPr>
          <p:cNvSpPr>
            <a:spLocks noGrp="1"/>
          </p:cNvSpPr>
          <p:nvPr>
            <p:ph sz="half" idx="1"/>
          </p:nvPr>
        </p:nvSpPr>
        <p:spPr/>
        <p:txBody>
          <a:bodyPr/>
          <a:lstStyle/>
          <a:p>
            <a:pPr marL="0" indent="0">
              <a:buNone/>
            </a:pPr>
            <a:r>
              <a:rPr lang="sl-SI" sz="2600" dirty="0"/>
              <a:t>• razvijanje pozitivnega odnosa do vsakodnevnega gibanja za zdravje in dobro počutje</a:t>
            </a:r>
          </a:p>
          <a:p>
            <a:pPr marL="0" indent="0">
              <a:buNone/>
            </a:pPr>
            <a:r>
              <a:rPr lang="sl-SI" sz="2600" dirty="0"/>
              <a:t>• razumevanje pomena uravnotežene in zdrave prehrane</a:t>
            </a:r>
          </a:p>
          <a:p>
            <a:pPr marL="0" indent="0">
              <a:buNone/>
            </a:pPr>
            <a:r>
              <a:rPr lang="sl-SI" sz="2600" dirty="0"/>
              <a:t>• razumevanje pomena počitka in sprostitve po miselnem naporu</a:t>
            </a:r>
          </a:p>
          <a:p>
            <a:pPr marL="0" indent="0">
              <a:buNone/>
            </a:pPr>
            <a:r>
              <a:rPr lang="sl-SI" sz="2600" dirty="0"/>
              <a:t>• skrb za zdravje in varnost (svoje in drugih)</a:t>
            </a:r>
          </a:p>
          <a:p>
            <a:pPr marL="0" indent="0">
              <a:buNone/>
            </a:pPr>
            <a:r>
              <a:rPr lang="sl-SI" sz="2600" dirty="0"/>
              <a:t>• zavedanje zdravega življenjskega sloga ter znanje o zasvojenostih ter njihovo preprečevanje</a:t>
            </a:r>
          </a:p>
          <a:p>
            <a:endParaRPr lang="sl-SI" dirty="0"/>
          </a:p>
        </p:txBody>
      </p:sp>
    </p:spTree>
    <p:extLst>
      <p:ext uri="{BB962C8B-B14F-4D97-AF65-F5344CB8AC3E}">
        <p14:creationId xmlns:p14="http://schemas.microsoft.com/office/powerpoint/2010/main" val="177488535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894AD3F4AB634DA9C1664C45234F54" ma:contentTypeVersion="3" ma:contentTypeDescription="Create a new document." ma:contentTypeScope="" ma:versionID="504955e9a078f93e4d9c3bc1d764f1b1">
  <xsd:schema xmlns:xsd="http://www.w3.org/2001/XMLSchema" xmlns:xs="http://www.w3.org/2001/XMLSchema" xmlns:p="http://schemas.microsoft.com/office/2006/metadata/properties" xmlns:ns2="26980bc3-424e-477e-91f7-1fae6843f327" targetNamespace="http://schemas.microsoft.com/office/2006/metadata/properties" ma:root="true" ma:fieldsID="35227aadf71409a6a777e58b5fbb5f33" ns2:_="">
    <xsd:import namespace="26980bc3-424e-477e-91f7-1fae6843f32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80bc3-424e-477e-91f7-1fae6843f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9D54DF-F3FF-4C0F-A089-DD5C5A63F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80bc3-424e-477e-91f7-1fae6843f3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7A75EB-37ED-4743-88B1-FF49D63C0010}">
  <ds:schemaRefs>
    <ds:schemaRef ds:uri="a9e71bab-8d91-4ad3-8236-76f6b1161525"/>
    <ds:schemaRef ds:uri="d432854d-2198-48c5-9bb5-f073f9387e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66C5B5-2E16-4C51-BA7D-543690843D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TotalTime>
  <Words>2463</Words>
  <Application>Microsoft Office PowerPoint</Application>
  <PresentationFormat>Širokozaslonsko</PresentationFormat>
  <Paragraphs>144</Paragraphs>
  <Slides>23</Slides>
  <Notes>0</Notes>
  <HiddenSlides>0</HiddenSlides>
  <MMClips>0</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23</vt:i4>
      </vt:variant>
    </vt:vector>
  </HeadingPairs>
  <TitlesOfParts>
    <vt:vector size="28" baseType="lpstr">
      <vt:lpstr>Arial</vt:lpstr>
      <vt:lpstr>Calibri</vt:lpstr>
      <vt:lpstr>Times New Roman</vt:lpstr>
      <vt:lpstr>Officeova tema</vt:lpstr>
      <vt:lpstr>Custom Design</vt:lpstr>
      <vt:lpstr>PowerPointova predstavitev</vt:lpstr>
      <vt:lpstr>PowerPointova predstavitev</vt:lpstr>
      <vt:lpstr>1. DUŠEVNA DOBROBIT</vt:lpstr>
      <vt:lpstr>NAVEDEK IZ UČNEGA NAČRTA:  </vt:lpstr>
      <vt:lpstr>NAVEDEK IZ UČNEGA NAČRTA:</vt:lpstr>
      <vt:lpstr> VARNO  IN SPODBUDNO UČNO OKOLJE (VKLJUČUJOČA SKUPNOST) </vt:lpstr>
      <vt:lpstr>TUJ JEZIK</vt:lpstr>
      <vt:lpstr>ČUSTVA/BESEDIŠČE  (радостный, спокойный, уставший, тревожный...)</vt:lpstr>
      <vt:lpstr>2. TELESNA DOBROBIT</vt:lpstr>
      <vt:lpstr>NAVEDEK IZ UČNEGA NAČRTA</vt:lpstr>
      <vt:lpstr>TEME/BESEDIŠČE</vt:lpstr>
      <vt:lpstr>MED POUKOM:</vt:lpstr>
      <vt:lpstr>Celostni telesni odziv (Total Physical Response, oz.TPR) je jezikovna metoda, ki jo je razvil dr. James Asher v 60-ih letih prejšnjega stoletja, ki usklajuje govor s fizičnim gibanjem za poučevanje besedišča in struktur. Izboljšuje pomnjenje, koncentracijo in motivacijo učencev. </vt:lpstr>
      <vt:lpstr> • Besedni tenis: učenca stojita drug nasproti drugemu in se "žogata" z besedami (npr. eden reče ednino, drugi množino). Ob vsaki izgovorjeni besedi naredita gib, kot bi udarila z loparjem.  • Iskanje para: vsak učenec dobi polovico informacije (npr. vprašanje na enem listku in odgovor na drugem). Učenci hodijo po prostoru in iščejo svojo "drugo polovico" tako, da drug drugemu berejo zapisano.  • Sedežni red: učenci sedijo v krogu. Učitelj reče: "Naj sedeže zamenjajo vsi, ki imajo na sebi nekaj modrega" (v tujem jeziku). Učenci, na katere se to nanaša, morajo hitro vstati in poiskati nov prost sedež.     </vt:lpstr>
      <vt:lpstr> • Tekalni narek: Besedilo nareka je pritrjeno na hodniku ali na koncu učilnice. Učenci v parih tečejo do besedila, si zapomnijo del stavka, pritečejo nazaj in ga narekujejo partnerju. </vt:lpstr>
      <vt:lpstr>3. SOCIALNA DOBROBIT</vt:lpstr>
      <vt:lpstr>RAZUMEVANJE, ODZIV IN EMPATIJA</vt:lpstr>
      <vt:lpstr>NAVEDEK IZ UČNEGA NAČRTA</vt:lpstr>
      <vt:lpstr>NAVEDEK IZ UČNEGA NAČRTA</vt:lpstr>
      <vt:lpstr>NAVEDEK IZ UČNEGA NAČRTA</vt:lpstr>
      <vt:lpstr> TUTORSTVO NA GIMNAZIJI POLJANE   </vt:lpstr>
      <vt:lpstr>KAKO POTEKA UČENJE? </vt:lpstr>
      <vt:lpstr>„S tutorstvom bom zagotovo nadaljeval tudi v prihodnosti in v čast mi je biti poljanski tutor!“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Zvonka Kos</dc:creator>
  <cp:lastModifiedBy>Rash</cp:lastModifiedBy>
  <cp:revision>54</cp:revision>
  <dcterms:created xsi:type="dcterms:W3CDTF">2025-03-07T15:04:14Z</dcterms:created>
  <dcterms:modified xsi:type="dcterms:W3CDTF">2026-03-15T11:41:49Z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0x0101004D894AD3F4AB634DA9C1664C45234F54</vt:lpwstr>
  </property>
</Properties>
</file>