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notesMasterIdLst>
    <p:notesMasterId r:id="rId27"/>
  </p:notesMasterIdLst>
  <p:handoutMasterIdLst>
    <p:handoutMasterId r:id="rId28"/>
  </p:handoutMasterIdLst>
  <p:sldIdLst>
    <p:sldId id="322" r:id="rId2"/>
    <p:sldId id="328" r:id="rId3"/>
    <p:sldId id="349" r:id="rId4"/>
    <p:sldId id="346" r:id="rId5"/>
    <p:sldId id="352" r:id="rId6"/>
    <p:sldId id="350" r:id="rId7"/>
    <p:sldId id="348" r:id="rId8"/>
    <p:sldId id="351" r:id="rId9"/>
    <p:sldId id="347" r:id="rId10"/>
    <p:sldId id="354" r:id="rId11"/>
    <p:sldId id="355" r:id="rId12"/>
    <p:sldId id="356" r:id="rId13"/>
    <p:sldId id="357" r:id="rId14"/>
    <p:sldId id="362" r:id="rId15"/>
    <p:sldId id="361" r:id="rId16"/>
    <p:sldId id="360" r:id="rId17"/>
    <p:sldId id="359" r:id="rId18"/>
    <p:sldId id="366" r:id="rId19"/>
    <p:sldId id="365" r:id="rId20"/>
    <p:sldId id="364" r:id="rId21"/>
    <p:sldId id="363" r:id="rId22"/>
    <p:sldId id="358" r:id="rId23"/>
    <p:sldId id="367" r:id="rId24"/>
    <p:sldId id="368" r:id="rId25"/>
    <p:sldId id="323" r:id="rId26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6E913F"/>
    <a:srgbClr val="FABE00"/>
    <a:srgbClr val="FFCC00"/>
    <a:srgbClr val="417624"/>
    <a:srgbClr val="0000CC"/>
    <a:srgbClr val="FFCC66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503" autoAdjust="0"/>
    <p:restoredTop sz="94709" autoAdjust="0"/>
  </p:normalViewPr>
  <p:slideViewPr>
    <p:cSldViewPr>
      <p:cViewPr varScale="1">
        <p:scale>
          <a:sx n="77" d="100"/>
          <a:sy n="77" d="100"/>
        </p:scale>
        <p:origin x="-91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B874A1A-809E-4C9F-B486-BC941820F542}" type="datetimeFigureOut">
              <a:rPr lang="sr-Latn-CS"/>
              <a:pPr>
                <a:defRPr/>
              </a:pPr>
              <a:t>7.8.2010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C538169-ABBC-4F64-92C1-115A10426CE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DAB9D09B-8A8B-4516-B0EF-C2D11CA9831D}" type="datetimeFigureOut">
              <a:rPr lang="sr-Latn-CS"/>
              <a:pPr>
                <a:defRPr/>
              </a:pPr>
              <a:t>7.8.2010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hr-H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97125DF-970E-49FB-8F80-2771392762B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r-HR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973BB1A-1268-4138-B8A0-98FFC98C48BA}" type="slidenum">
              <a:rPr lang="hr-HR"/>
              <a:pPr/>
              <a:t>2</a:t>
            </a:fld>
            <a:endParaRPr lang="hr-H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r-HR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63E624-704B-4361-8DBD-FEDB67CC5C9B}" type="slidenum">
              <a:rPr lang="hr-HR"/>
              <a:pPr/>
              <a:t>3</a:t>
            </a:fld>
            <a:endParaRPr lang="hr-H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r-HR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280625-E021-44BD-81E8-39A5F83A1A0F}" type="slidenum">
              <a:rPr lang="hr-HR"/>
              <a:pPr/>
              <a:t>4</a:t>
            </a:fld>
            <a:endParaRPr lang="hr-H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r-HR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EEAD9B7-D84C-4581-B6F4-062BB281CEF0}" type="slidenum">
              <a:rPr lang="hr-HR"/>
              <a:pPr/>
              <a:t>5</a:t>
            </a:fld>
            <a:endParaRPr lang="hr-H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r-HR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829D68-A43C-4D8B-AAB7-7037867219C5}" type="slidenum">
              <a:rPr lang="hr-HR"/>
              <a:pPr/>
              <a:t>6</a:t>
            </a:fld>
            <a:endParaRPr lang="hr-H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r-HR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3D6C127-8F5B-4078-A448-0BBE7491CC18}" type="slidenum">
              <a:rPr lang="hr-HR"/>
              <a:pPr/>
              <a:t>7</a:t>
            </a:fld>
            <a:endParaRPr lang="hr-H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r-HR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575FDB-9D0E-488F-AE7C-65D2A55A5667}" type="slidenum">
              <a:rPr lang="hr-HR"/>
              <a:pPr/>
              <a:t>8</a:t>
            </a:fld>
            <a:endParaRPr lang="hr-H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r-HR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1B0ED40-1131-4C22-B582-DE0BBD89F33B}" type="slidenum">
              <a:rPr lang="hr-HR"/>
              <a:pPr/>
              <a:t>9</a:t>
            </a:fld>
            <a:endParaRPr lang="hr-H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9C63D50-AD0A-42D0-9A6F-9677B602E074}" type="slidenum">
              <a:rPr lang="hr-HR"/>
              <a:pPr/>
              <a:t>17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E0374-7516-4921-8C1F-CD0A6C72C5A1}" type="datetimeFigureOut">
              <a:rPr lang="sr-Latn-CS"/>
              <a:pPr>
                <a:defRPr/>
              </a:pPr>
              <a:t>7.8.2010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EFBC1-A177-4E86-9EB9-0208B49FEF6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30A6F-13CD-4E0F-AFE7-A22A8756D945}" type="datetimeFigureOut">
              <a:rPr lang="sr-Latn-CS"/>
              <a:pPr>
                <a:defRPr/>
              </a:pPr>
              <a:t>7.8.2010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3D73E-297C-4957-A712-F6AB2D64F4E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96DC0-B554-4DDC-BE45-BD918B478922}" type="datetimeFigureOut">
              <a:rPr lang="sr-Latn-CS"/>
              <a:pPr>
                <a:defRPr/>
              </a:pPr>
              <a:t>7.8.2010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86C0C-215E-4075-A50D-7AF8E91DD7D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9E872-4791-4F99-81DE-BBDB4D768A2E}" type="datetimeFigureOut">
              <a:rPr lang="sr-Latn-CS"/>
              <a:pPr>
                <a:defRPr/>
              </a:pPr>
              <a:t>7.8.2010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5B254-82CA-4BB6-87EF-58676F06426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32874-2798-4742-A868-EDB296B5BF59}" type="datetimeFigureOut">
              <a:rPr lang="sr-Latn-CS"/>
              <a:pPr>
                <a:defRPr/>
              </a:pPr>
              <a:t>7.8.2010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608AD-74D8-4ED7-B135-1D8B76108FB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956E7-66CF-44AA-998A-F73C23C0B7EB}" type="datetimeFigureOut">
              <a:rPr lang="sr-Latn-CS"/>
              <a:pPr>
                <a:defRPr/>
              </a:pPr>
              <a:t>7.8.2010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19896-3381-4A44-97D2-DAB6AE9107E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8D2DA-921F-420A-8661-FADB2B348B24}" type="datetimeFigureOut">
              <a:rPr lang="sr-Latn-CS"/>
              <a:pPr>
                <a:defRPr/>
              </a:pPr>
              <a:t>7.8.2010</a:t>
            </a:fld>
            <a:endParaRPr lang="hr-H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349D2-13AD-4BEC-912F-281D006180C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4FF89-A746-4362-A6BA-C49A25369CD9}" type="datetimeFigureOut">
              <a:rPr lang="sr-Latn-CS"/>
              <a:pPr>
                <a:defRPr/>
              </a:pPr>
              <a:t>7.8.2010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183E9-4BF2-46AC-B2D1-AB7EE8069FF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95133-DF34-42F2-AE60-7D8474430507}" type="datetimeFigureOut">
              <a:rPr lang="sr-Latn-CS"/>
              <a:pPr>
                <a:defRPr/>
              </a:pPr>
              <a:t>7.8.2010</a:t>
            </a:fld>
            <a:endParaRPr lang="hr-H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56556-83B3-431E-BE44-F29CC3313D4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AD5BB-447A-4DC8-8EA9-D54010B40262}" type="datetimeFigureOut">
              <a:rPr lang="sr-Latn-CS"/>
              <a:pPr>
                <a:defRPr/>
              </a:pPr>
              <a:t>7.8.2010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92ECE-B108-4E82-B93A-4CBBDE132E9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CDD85-9F14-49E7-A01E-E4A3C518E492}" type="datetimeFigureOut">
              <a:rPr lang="sr-Latn-CS"/>
              <a:pPr>
                <a:defRPr/>
              </a:pPr>
              <a:t>7.8.2010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E9E0E-BEA0-479B-A69A-97A956970A1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r-H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9366B01-B8C6-4DE9-93C2-697CFD4E40F9}" type="datetimeFigureOut">
              <a:rPr lang="sr-Latn-CS"/>
              <a:pPr>
                <a:defRPr/>
              </a:pPr>
              <a:t>7.8.2010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321904A-E7A0-476C-B864-A4F31E32FC7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0" r:id="rId2"/>
    <p:sldLayoutId id="2147483959" r:id="rId3"/>
    <p:sldLayoutId id="2147483958" r:id="rId4"/>
    <p:sldLayoutId id="2147483957" r:id="rId5"/>
    <p:sldLayoutId id="2147483956" r:id="rId6"/>
    <p:sldLayoutId id="2147483955" r:id="rId7"/>
    <p:sldLayoutId id="2147483954" r:id="rId8"/>
    <p:sldLayoutId id="2147483953" r:id="rId9"/>
    <p:sldLayoutId id="2147483952" r:id="rId10"/>
    <p:sldLayoutId id="2147483951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36000" y="0"/>
            <a:ext cx="508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dirty="0">
                <a:latin typeface="+mj-lt"/>
              </a:rPr>
              <a:t>1/9</a:t>
            </a:r>
            <a:endParaRPr lang="hr-HR" dirty="0">
              <a:latin typeface="+mj-lt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142976" y="3000372"/>
            <a:ext cx="4643470" cy="985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4000" b="1" dirty="0">
                <a:solidFill>
                  <a:srgbClr val="FFC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Kratice - obradba</a:t>
            </a:r>
            <a:endParaRPr lang="hr-HR" sz="4000" b="1" dirty="0">
              <a:solidFill>
                <a:srgbClr val="FFC0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357158" y="1071546"/>
            <a:ext cx="8358246" cy="985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5600" b="1" dirty="0">
                <a:solidFill>
                  <a:srgbClr val="FFC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Hrvatski  jezik  4.  razred </a:t>
            </a:r>
            <a:endParaRPr lang="hr-HR" sz="5600" b="1" dirty="0">
              <a:solidFill>
                <a:srgbClr val="FFC0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6" name="Right Triangle 5"/>
          <p:cNvSpPr/>
          <p:nvPr/>
        </p:nvSpPr>
        <p:spPr>
          <a:xfrm rot="16042257">
            <a:off x="8923338" y="6637337"/>
            <a:ext cx="217488" cy="214313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3000364" y="4419608"/>
            <a:ext cx="3071834" cy="723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4000" b="1" dirty="0">
                <a:solidFill>
                  <a:srgbClr val="6E913F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Kviz</a:t>
            </a:r>
            <a:endParaRPr lang="hr-HR" sz="4000" b="1" dirty="0">
              <a:solidFill>
                <a:srgbClr val="6E913F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1" name="Oval 10">
            <a:hlinkClick r:id="rId2" action="ppaction://hlinksldjump"/>
          </p:cNvPr>
          <p:cNvSpPr/>
          <p:nvPr/>
        </p:nvSpPr>
        <p:spPr>
          <a:xfrm>
            <a:off x="5786446" y="4286256"/>
            <a:ext cx="1071570" cy="1000132"/>
          </a:xfrm>
          <a:prstGeom prst="ellipse">
            <a:avLst/>
          </a:prstGeom>
          <a:solidFill>
            <a:srgbClr val="008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5786446" y="3143248"/>
            <a:ext cx="1071570" cy="100013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 txBox="1">
            <a:spLocks/>
          </p:cNvSpPr>
          <p:nvPr/>
        </p:nvSpPr>
        <p:spPr bwMode="auto">
          <a:xfrm rot="20536139">
            <a:off x="-67064" y="2297651"/>
            <a:ext cx="9144000" cy="985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18288" bIns="0" anchor="b"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sz="6600" b="1" dirty="0">
                <a:solidFill>
                  <a:srgbClr val="FF0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Jednostavne i složene kratice</a:t>
            </a:r>
            <a:endParaRPr lang="hr-HR" sz="6600" b="1" dirty="0">
              <a:solidFill>
                <a:srgbClr val="FF00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 rot="1182670">
            <a:off x="1839496" y="4107003"/>
            <a:ext cx="5204513" cy="19389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hr-HR" sz="1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KVIZ</a:t>
            </a:r>
            <a:endParaRPr lang="en-US" sz="1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 rot="224522">
            <a:off x="4087813" y="6030913"/>
            <a:ext cx="942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800">
                <a:solidFill>
                  <a:schemeClr val="bg1"/>
                </a:solidFill>
              </a:rPr>
              <a:t>HNK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 rot="-1278877">
            <a:off x="2200275" y="1520825"/>
            <a:ext cx="6635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800">
                <a:solidFill>
                  <a:schemeClr val="bg1"/>
                </a:solidFill>
              </a:rPr>
              <a:t>uč.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 rot="-2217694">
            <a:off x="252413" y="1944688"/>
            <a:ext cx="942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800">
                <a:solidFill>
                  <a:schemeClr val="bg1"/>
                </a:solidFill>
              </a:rPr>
              <a:t>HNK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 rot="-742952">
            <a:off x="6826250" y="2916238"/>
            <a:ext cx="825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3600">
                <a:solidFill>
                  <a:schemeClr val="bg1"/>
                </a:solidFill>
              </a:rPr>
              <a:t>rkt.</a:t>
            </a:r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 rot="1772367">
            <a:off x="7729538" y="338138"/>
            <a:ext cx="1222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800">
                <a:solidFill>
                  <a:schemeClr val="bg1"/>
                </a:solidFill>
              </a:rPr>
              <a:t>HNOS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 rot="1253784">
            <a:off x="5214938" y="214313"/>
            <a:ext cx="565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800">
                <a:solidFill>
                  <a:schemeClr val="bg1"/>
                </a:solidFill>
              </a:rPr>
              <a:t>kg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8286750" y="6119813"/>
            <a:ext cx="3841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800">
                <a:solidFill>
                  <a:schemeClr val="bg1"/>
                </a:solidFill>
              </a:rPr>
              <a:t>r.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 rot="2852319">
            <a:off x="1402556" y="5007769"/>
            <a:ext cx="10493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3200">
                <a:solidFill>
                  <a:schemeClr val="bg1"/>
                </a:solidFill>
              </a:rPr>
              <a:t>ZKM</a:t>
            </a:r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 rot="-646711">
            <a:off x="2532063" y="184150"/>
            <a:ext cx="8366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3200">
                <a:solidFill>
                  <a:schemeClr val="bg1"/>
                </a:solidFill>
              </a:rPr>
              <a:t>hrv.</a:t>
            </a:r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 rot="1077520">
            <a:off x="5780088" y="4089400"/>
            <a:ext cx="6619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800">
                <a:solidFill>
                  <a:schemeClr val="bg1"/>
                </a:solidFill>
              </a:rPr>
              <a:t>SŠ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4214813" y="3500438"/>
            <a:ext cx="6397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3200">
                <a:solidFill>
                  <a:schemeClr val="bg1"/>
                </a:solidFill>
              </a:rPr>
              <a:t>br.</a:t>
            </a:r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8072438" y="4572000"/>
            <a:ext cx="704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800">
                <a:solidFill>
                  <a:schemeClr val="bg1"/>
                </a:solidFill>
              </a:rPr>
              <a:t>RH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 rot="-1013787">
            <a:off x="1800225" y="3724275"/>
            <a:ext cx="9223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800">
                <a:solidFill>
                  <a:schemeClr val="bg1"/>
                </a:solidFill>
              </a:rPr>
              <a:t>SAD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 rot="793278">
            <a:off x="195263" y="3786188"/>
            <a:ext cx="68262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800">
                <a:solidFill>
                  <a:schemeClr val="bg1"/>
                </a:solidFill>
              </a:rPr>
              <a:t>HV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 rot="558468">
            <a:off x="1038225" y="6281738"/>
            <a:ext cx="70167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800">
                <a:solidFill>
                  <a:schemeClr val="bg1"/>
                </a:solidFill>
              </a:rPr>
              <a:t>OŠ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6492875" y="6183313"/>
            <a:ext cx="754063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3200">
                <a:solidFill>
                  <a:schemeClr val="bg1"/>
                </a:solidFill>
              </a:rPr>
              <a:t>rkt.</a:t>
            </a:r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 rot="-1211299">
            <a:off x="5715000" y="2928938"/>
            <a:ext cx="7286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>
                <a:solidFill>
                  <a:schemeClr val="bg1"/>
                </a:solidFill>
              </a:rPr>
              <a:t>itd.</a:t>
            </a:r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1714500" y="857250"/>
            <a:ext cx="965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800">
                <a:solidFill>
                  <a:schemeClr val="bg1"/>
                </a:solidFill>
              </a:rPr>
              <a:t>engl.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 rot="-473453">
            <a:off x="320675" y="204788"/>
            <a:ext cx="936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3200">
                <a:solidFill>
                  <a:schemeClr val="bg1"/>
                </a:solidFill>
              </a:rPr>
              <a:t>ZKL</a:t>
            </a:r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 rot="219217">
            <a:off x="7615238" y="3468688"/>
            <a:ext cx="12620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>
                <a:solidFill>
                  <a:schemeClr val="bg1"/>
                </a:solidFill>
              </a:rPr>
              <a:t>ZET</a:t>
            </a:r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 rot="698469">
            <a:off x="6975475" y="4062413"/>
            <a:ext cx="66357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800">
                <a:solidFill>
                  <a:schemeClr val="bg1"/>
                </a:solidFill>
              </a:rPr>
              <a:t>str.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 rot="-722833">
            <a:off x="3535363" y="1036638"/>
            <a:ext cx="785812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800">
                <a:solidFill>
                  <a:schemeClr val="bg1"/>
                </a:solidFill>
              </a:rPr>
              <a:t>dag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 rot="1780419">
            <a:off x="38100" y="5087938"/>
            <a:ext cx="13128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3600">
                <a:solidFill>
                  <a:schemeClr val="bg1"/>
                </a:solidFill>
              </a:rPr>
              <a:t>gosp.</a:t>
            </a:r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 rot="1382554">
            <a:off x="6553200" y="5033963"/>
            <a:ext cx="88423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800">
                <a:solidFill>
                  <a:schemeClr val="bg1"/>
                </a:solidFill>
              </a:rPr>
              <a:t>god.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 rot="1021493">
            <a:off x="2690813" y="5964238"/>
            <a:ext cx="86677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3200">
                <a:solidFill>
                  <a:schemeClr val="bg1"/>
                </a:solidFill>
              </a:rPr>
              <a:t>npr.</a:t>
            </a:r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 rot="741941">
            <a:off x="2273300" y="2859088"/>
            <a:ext cx="7239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800">
                <a:solidFill>
                  <a:schemeClr val="bg1"/>
                </a:solidFill>
              </a:rPr>
              <a:t>vlč.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 rot="-1240413">
            <a:off x="7629525" y="1452563"/>
            <a:ext cx="7620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800">
                <a:solidFill>
                  <a:schemeClr val="bg1"/>
                </a:solidFill>
              </a:rPr>
              <a:t>ž. r.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 rot="-1516181">
            <a:off x="8256588" y="2554288"/>
            <a:ext cx="6635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800">
                <a:solidFill>
                  <a:schemeClr val="bg1"/>
                </a:solidFill>
              </a:rPr>
              <a:t>HŽ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4214813" y="285750"/>
            <a:ext cx="7318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3200">
                <a:solidFill>
                  <a:schemeClr val="bg1"/>
                </a:solidFill>
              </a:rPr>
              <a:t>HŽ</a:t>
            </a:r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 rot="-1018371">
            <a:off x="5835650" y="1862138"/>
            <a:ext cx="1220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800">
                <a:solidFill>
                  <a:schemeClr val="bg1"/>
                </a:solidFill>
              </a:rPr>
              <a:t>MZOŠ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 rot="-513449">
            <a:off x="7215188" y="2214563"/>
            <a:ext cx="6397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3200">
                <a:solidFill>
                  <a:schemeClr val="bg1"/>
                </a:solidFill>
              </a:rPr>
              <a:t>JZ</a:t>
            </a:r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 rot="407117">
            <a:off x="7777163" y="5357813"/>
            <a:ext cx="7318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3200">
                <a:solidFill>
                  <a:schemeClr val="bg1"/>
                </a:solidFill>
              </a:rPr>
              <a:t>itd.</a:t>
            </a:r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 rot="954227">
            <a:off x="982663" y="3254375"/>
            <a:ext cx="884237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800">
                <a:solidFill>
                  <a:schemeClr val="bg1"/>
                </a:solidFill>
              </a:rPr>
              <a:t>m. r.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 rot="-1442669">
            <a:off x="80963" y="1095375"/>
            <a:ext cx="1144587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800">
                <a:solidFill>
                  <a:schemeClr val="bg1"/>
                </a:solidFill>
              </a:rPr>
              <a:t>gđica.</a:t>
            </a:r>
            <a:endParaRPr lang="en-US" sz="2800">
              <a:solidFill>
                <a:schemeClr val="bg1"/>
              </a:solidFill>
            </a:endParaRPr>
          </a:p>
        </p:txBody>
      </p:sp>
      <p:sp>
        <p:nvSpPr>
          <p:cNvPr id="55" name="Right Triangle 54"/>
          <p:cNvSpPr/>
          <p:nvPr/>
        </p:nvSpPr>
        <p:spPr>
          <a:xfrm rot="16042257">
            <a:off x="8923338" y="6637337"/>
            <a:ext cx="217488" cy="214313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5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36" grpId="0"/>
      <p:bldP spid="50" grpId="0"/>
      <p:bldP spid="51" grpId="0"/>
      <p:bldP spid="52" grpId="0"/>
      <p:bldP spid="53" grpId="0"/>
      <p:bldP spid="54" grpId="0"/>
      <p:bldP spid="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lowchart: Alternate Process 24"/>
          <p:cNvSpPr/>
          <p:nvPr/>
        </p:nvSpPr>
        <p:spPr>
          <a:xfrm>
            <a:off x="214313" y="2357438"/>
            <a:ext cx="2571750" cy="4071937"/>
          </a:xfrm>
          <a:prstGeom prst="flowChartAlternateProcess">
            <a:avLst/>
          </a:prstGeom>
          <a:solidFill>
            <a:srgbClr val="FFC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33795" name="TextBox 25"/>
          <p:cNvSpPr txBox="1">
            <a:spLocks noChangeArrowheads="1"/>
          </p:cNvSpPr>
          <p:nvPr/>
        </p:nvSpPr>
        <p:spPr bwMode="auto">
          <a:xfrm>
            <a:off x="785813" y="2643188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v.</a:t>
            </a:r>
            <a:endParaRPr lang="en-US" sz="3200"/>
          </a:p>
        </p:txBody>
      </p:sp>
      <p:sp>
        <p:nvSpPr>
          <p:cNvPr id="33796" name="TextBox 26"/>
          <p:cNvSpPr txBox="1">
            <a:spLocks noChangeArrowheads="1"/>
          </p:cNvSpPr>
          <p:nvPr/>
        </p:nvSpPr>
        <p:spPr bwMode="auto">
          <a:xfrm>
            <a:off x="387350" y="3690938"/>
            <a:ext cx="2041525" cy="255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veži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vuci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vidi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vrati</a:t>
            </a:r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cxnSp>
        <p:nvCxnSpPr>
          <p:cNvPr id="31" name="Straight Connector 30"/>
          <p:cNvCxnSpPr/>
          <p:nvPr/>
        </p:nvCxnSpPr>
        <p:spPr>
          <a:xfrm>
            <a:off x="214313" y="3571875"/>
            <a:ext cx="25717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Flowchart: Alternate Process 58"/>
          <p:cNvSpPr/>
          <p:nvPr/>
        </p:nvSpPr>
        <p:spPr>
          <a:xfrm>
            <a:off x="2143125" y="1857375"/>
            <a:ext cx="2571750" cy="4071938"/>
          </a:xfrm>
          <a:prstGeom prst="flowChartAlternateProcess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2643188" y="2071688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č.</a:t>
            </a:r>
            <a:endParaRPr lang="en-US" sz="3200"/>
          </a:p>
        </p:txBody>
      </p:sp>
      <p:cxnSp>
        <p:nvCxnSpPr>
          <p:cNvPr id="65" name="Straight Connector 64"/>
          <p:cNvCxnSpPr/>
          <p:nvPr/>
        </p:nvCxnSpPr>
        <p:spPr>
          <a:xfrm>
            <a:off x="2143125" y="3000375"/>
            <a:ext cx="25717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2346325" y="3143250"/>
            <a:ext cx="2043113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čitaj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čekaj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čuči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črčkaj</a:t>
            </a:r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sp>
        <p:nvSpPr>
          <p:cNvPr id="68" name="Flowchart: Alternate Process 67"/>
          <p:cNvSpPr/>
          <p:nvPr/>
        </p:nvSpPr>
        <p:spPr>
          <a:xfrm>
            <a:off x="4214813" y="1428750"/>
            <a:ext cx="2571750" cy="4071938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4714875" y="1714500"/>
            <a:ext cx="13573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g.</a:t>
            </a:r>
            <a:endParaRPr lang="en-US" sz="3200"/>
          </a:p>
        </p:txBody>
      </p:sp>
      <p:cxnSp>
        <p:nvCxnSpPr>
          <p:cNvPr id="70" name="Straight Connector 69"/>
          <p:cNvCxnSpPr/>
          <p:nvPr/>
        </p:nvCxnSpPr>
        <p:spPr>
          <a:xfrm>
            <a:off x="4214813" y="2643188"/>
            <a:ext cx="25717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4418013" y="2786063"/>
            <a:ext cx="2297112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gram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golub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general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godina</a:t>
            </a:r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sp>
        <p:nvSpPr>
          <p:cNvPr id="73" name="Flowchart: Alternate Process 72"/>
          <p:cNvSpPr/>
          <p:nvPr/>
        </p:nvSpPr>
        <p:spPr>
          <a:xfrm>
            <a:off x="6357938" y="928688"/>
            <a:ext cx="2571750" cy="4071937"/>
          </a:xfrm>
          <a:prstGeom prst="flowChartAlternateProcess">
            <a:avLst/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6858000" y="1214438"/>
            <a:ext cx="13573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br.</a:t>
            </a:r>
            <a:endParaRPr lang="en-US" sz="3200"/>
          </a:p>
        </p:txBody>
      </p:sp>
      <p:cxnSp>
        <p:nvCxnSpPr>
          <p:cNvPr id="75" name="Straight Connector 74"/>
          <p:cNvCxnSpPr/>
          <p:nvPr/>
        </p:nvCxnSpPr>
        <p:spPr>
          <a:xfrm>
            <a:off x="6357938" y="2143125"/>
            <a:ext cx="25717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6561138" y="2286000"/>
            <a:ext cx="236855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brat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brzojav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broj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breskva</a:t>
            </a:r>
          </a:p>
          <a:p>
            <a:pPr marL="514350" indent="-514350">
              <a:buFontTx/>
              <a:buAutoNum type="alphaLcParenR"/>
            </a:pPr>
            <a:endParaRPr lang="hr-HR" sz="3200"/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sp>
        <p:nvSpPr>
          <p:cNvPr id="18" name="Oval 17"/>
          <p:cNvSpPr/>
          <p:nvPr/>
        </p:nvSpPr>
        <p:spPr>
          <a:xfrm>
            <a:off x="285750" y="4714875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286000" y="3143250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357688" y="4286250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500813" y="3286125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Right Triangle 27"/>
          <p:cNvSpPr/>
          <p:nvPr/>
        </p:nvSpPr>
        <p:spPr>
          <a:xfrm rot="16042257">
            <a:off x="8923338" y="6637337"/>
            <a:ext cx="217488" cy="214313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33815" name="TextBox 28"/>
          <p:cNvSpPr txBox="1">
            <a:spLocks noChangeArrowheads="1"/>
          </p:cNvSpPr>
          <p:nvPr/>
        </p:nvSpPr>
        <p:spPr bwMode="auto">
          <a:xfrm>
            <a:off x="142875" y="119063"/>
            <a:ext cx="4500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800"/>
              <a:t>Što znače ove kratice?  </a:t>
            </a:r>
            <a:endParaRPr lang="en-US" sz="2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0" grpId="0"/>
      <p:bldP spid="66" grpId="0"/>
      <p:bldP spid="68" grpId="0" animBg="1"/>
      <p:bldP spid="69" grpId="0"/>
      <p:bldP spid="71" grpId="0"/>
      <p:bldP spid="73" grpId="0" animBg="1"/>
      <p:bldP spid="74" grpId="0"/>
      <p:bldP spid="76" grpId="0"/>
      <p:bldP spid="18" grpId="0" animBg="1"/>
      <p:bldP spid="22" grpId="0" animBg="1"/>
      <p:bldP spid="23" grpId="0" animBg="1"/>
      <p:bldP spid="24" grpId="0" animBg="1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/>
          <p:cNvCxnSpPr>
            <a:endCxn id="25" idx="3"/>
          </p:cNvCxnSpPr>
          <p:nvPr/>
        </p:nvCxnSpPr>
        <p:spPr>
          <a:xfrm>
            <a:off x="142875" y="2143125"/>
            <a:ext cx="2786063" cy="8207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lowchart: Alternate Process 24"/>
          <p:cNvSpPr/>
          <p:nvPr/>
        </p:nvSpPr>
        <p:spPr>
          <a:xfrm>
            <a:off x="142875" y="928688"/>
            <a:ext cx="2786063" cy="4071937"/>
          </a:xfrm>
          <a:prstGeom prst="flowChartAlternateProcess">
            <a:avLst/>
          </a:prstGeom>
          <a:solidFill>
            <a:schemeClr val="accent2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14375" y="1214438"/>
            <a:ext cx="16573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kbr.</a:t>
            </a:r>
            <a:endParaRPr lang="en-US" sz="3200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85750" y="2262188"/>
            <a:ext cx="2613025" cy="255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kubura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kolibri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kobra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kućni broj</a:t>
            </a:r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2875" y="2143125"/>
            <a:ext cx="27860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endCxn id="59" idx="3"/>
          </p:cNvCxnSpPr>
          <p:nvPr/>
        </p:nvCxnSpPr>
        <p:spPr>
          <a:xfrm>
            <a:off x="2143125" y="3214688"/>
            <a:ext cx="2571750" cy="8223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Flowchart: Alternate Process 58"/>
          <p:cNvSpPr/>
          <p:nvPr/>
        </p:nvSpPr>
        <p:spPr>
          <a:xfrm>
            <a:off x="2143125" y="2000250"/>
            <a:ext cx="2571750" cy="4071938"/>
          </a:xfrm>
          <a:prstGeom prst="flowChartAlternateProcess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2643188" y="2286000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tj.</a:t>
            </a:r>
            <a:endParaRPr lang="en-US" sz="3200"/>
          </a:p>
        </p:txBody>
      </p:sp>
      <p:cxnSp>
        <p:nvCxnSpPr>
          <p:cNvPr id="65" name="Straight Connector 64"/>
          <p:cNvCxnSpPr/>
          <p:nvPr/>
        </p:nvCxnSpPr>
        <p:spPr>
          <a:xfrm>
            <a:off x="2143125" y="3214688"/>
            <a:ext cx="25717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2286000" y="3357563"/>
            <a:ext cx="2511425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tijesto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to jest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tjeme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to je jaje </a:t>
            </a:r>
          </a:p>
          <a:p>
            <a:pPr marL="514350" indent="-514350">
              <a:buFontTx/>
              <a:buAutoNum type="alphaLcParenR"/>
            </a:pPr>
            <a:endParaRPr lang="hr-HR" sz="3200"/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cxnSp>
        <p:nvCxnSpPr>
          <p:cNvPr id="67" name="Straight Connector 66"/>
          <p:cNvCxnSpPr>
            <a:endCxn id="68" idx="3"/>
          </p:cNvCxnSpPr>
          <p:nvPr/>
        </p:nvCxnSpPr>
        <p:spPr>
          <a:xfrm>
            <a:off x="4286250" y="2786063"/>
            <a:ext cx="2571750" cy="8223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Flowchart: Alternate Process 67"/>
          <p:cNvSpPr/>
          <p:nvPr/>
        </p:nvSpPr>
        <p:spPr>
          <a:xfrm>
            <a:off x="4286250" y="1571625"/>
            <a:ext cx="2571750" cy="4071938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4786313" y="1857375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fra.</a:t>
            </a:r>
            <a:endParaRPr lang="en-US" sz="3200"/>
          </a:p>
        </p:txBody>
      </p:sp>
      <p:cxnSp>
        <p:nvCxnSpPr>
          <p:cNvPr id="70" name="Straight Connector 69"/>
          <p:cNvCxnSpPr/>
          <p:nvPr/>
        </p:nvCxnSpPr>
        <p:spPr>
          <a:xfrm>
            <a:off x="4286250" y="2786063"/>
            <a:ext cx="25717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4489450" y="2928938"/>
            <a:ext cx="2297113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Franjo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fratar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fazan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frizura</a:t>
            </a:r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cxnSp>
        <p:nvCxnSpPr>
          <p:cNvPr id="72" name="Straight Connector 71"/>
          <p:cNvCxnSpPr>
            <a:endCxn id="73" idx="3"/>
          </p:cNvCxnSpPr>
          <p:nvPr/>
        </p:nvCxnSpPr>
        <p:spPr>
          <a:xfrm>
            <a:off x="6357938" y="3857625"/>
            <a:ext cx="2571750" cy="8223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Flowchart: Alternate Process 72"/>
          <p:cNvSpPr/>
          <p:nvPr/>
        </p:nvSpPr>
        <p:spPr>
          <a:xfrm>
            <a:off x="6357938" y="2643188"/>
            <a:ext cx="2571750" cy="4071937"/>
          </a:xfrm>
          <a:prstGeom prst="flowChartAlternateProcess">
            <a:avLst/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6858000" y="2928938"/>
            <a:ext cx="13573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b. b.</a:t>
            </a:r>
            <a:endParaRPr lang="en-US" sz="3200"/>
          </a:p>
        </p:txBody>
      </p:sp>
      <p:cxnSp>
        <p:nvCxnSpPr>
          <p:cNvPr id="75" name="Straight Connector 74"/>
          <p:cNvCxnSpPr/>
          <p:nvPr/>
        </p:nvCxnSpPr>
        <p:spPr>
          <a:xfrm>
            <a:off x="6357938" y="3857625"/>
            <a:ext cx="25717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6500813" y="4000500"/>
            <a:ext cx="2582862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Biba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Barbara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bez broja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babica</a:t>
            </a:r>
            <a:endParaRPr lang="en-US" sz="3200"/>
          </a:p>
        </p:txBody>
      </p:sp>
      <p:sp>
        <p:nvSpPr>
          <p:cNvPr id="22" name="Oval 21"/>
          <p:cNvSpPr/>
          <p:nvPr/>
        </p:nvSpPr>
        <p:spPr>
          <a:xfrm>
            <a:off x="214313" y="3786188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214563" y="3857625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429125" y="3429000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429375" y="5000625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Right Triangle 29"/>
          <p:cNvSpPr/>
          <p:nvPr/>
        </p:nvSpPr>
        <p:spPr>
          <a:xfrm rot="16042257">
            <a:off x="8923338" y="6637337"/>
            <a:ext cx="217488" cy="214313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34843" name="TextBox 31"/>
          <p:cNvSpPr txBox="1">
            <a:spLocks noChangeArrowheads="1"/>
          </p:cNvSpPr>
          <p:nvPr/>
        </p:nvSpPr>
        <p:spPr bwMode="auto">
          <a:xfrm>
            <a:off x="142875" y="119063"/>
            <a:ext cx="4500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800"/>
              <a:t>Što znače ove kratice?  </a:t>
            </a:r>
            <a:endParaRPr lang="en-US" sz="2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/>
      <p:bldP spid="59" grpId="0" animBg="1"/>
      <p:bldP spid="60" grpId="0"/>
      <p:bldP spid="66" grpId="0"/>
      <p:bldP spid="68" grpId="0" animBg="1"/>
      <p:bldP spid="69" grpId="0"/>
      <p:bldP spid="71" grpId="0"/>
      <p:bldP spid="73" grpId="0" animBg="1"/>
      <p:bldP spid="74" grpId="0"/>
      <p:bldP spid="76" grpId="0"/>
      <p:bldP spid="22" grpId="0" animBg="1"/>
      <p:bldP spid="23" grpId="0" animBg="1"/>
      <p:bldP spid="28" grpId="0" animBg="1"/>
      <p:bldP spid="29" grpId="0" animBg="1"/>
      <p:bldP spid="3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lowchart: Alternate Process 24"/>
          <p:cNvSpPr/>
          <p:nvPr/>
        </p:nvSpPr>
        <p:spPr>
          <a:xfrm>
            <a:off x="214313" y="2357438"/>
            <a:ext cx="2786062" cy="4071937"/>
          </a:xfrm>
          <a:prstGeom prst="flowChartAlternateProcess">
            <a:avLst/>
          </a:prstGeom>
          <a:solidFill>
            <a:schemeClr val="accent2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85813" y="2643188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čak.</a:t>
            </a:r>
            <a:endParaRPr lang="en-US" sz="3200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387350" y="3690938"/>
            <a:ext cx="2541588" cy="255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čakovečki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čakavski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čokoladni</a:t>
            </a:r>
          </a:p>
          <a:p>
            <a:pPr marL="514350" indent="-514350">
              <a:buFontTx/>
              <a:buAutoNum type="alphaLcParenR"/>
            </a:pPr>
            <a:endParaRPr lang="hr-HR" sz="3200"/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cxnSp>
        <p:nvCxnSpPr>
          <p:cNvPr id="31" name="Straight Connector 30"/>
          <p:cNvCxnSpPr/>
          <p:nvPr/>
        </p:nvCxnSpPr>
        <p:spPr>
          <a:xfrm>
            <a:off x="214313" y="3571875"/>
            <a:ext cx="27860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Flowchart: Alternate Process 58"/>
          <p:cNvSpPr/>
          <p:nvPr/>
        </p:nvSpPr>
        <p:spPr>
          <a:xfrm>
            <a:off x="2143125" y="1168400"/>
            <a:ext cx="2714625" cy="4071938"/>
          </a:xfrm>
          <a:prstGeom prst="flowChartAlternateProcess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2643188" y="1454150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štok.</a:t>
            </a:r>
            <a:endParaRPr lang="en-US" sz="3200"/>
          </a:p>
        </p:txBody>
      </p:sp>
      <p:cxnSp>
        <p:nvCxnSpPr>
          <p:cNvPr id="65" name="Straight Connector 64"/>
          <p:cNvCxnSpPr/>
          <p:nvPr/>
        </p:nvCxnSpPr>
        <p:spPr>
          <a:xfrm>
            <a:off x="2143125" y="2382838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2346325" y="2525713"/>
            <a:ext cx="2582863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što 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štos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oštri kut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štokavski </a:t>
            </a:r>
          </a:p>
          <a:p>
            <a:pPr marL="514350" indent="-514350">
              <a:buFontTx/>
              <a:buAutoNum type="alphaLcParenR"/>
            </a:pPr>
            <a:endParaRPr lang="hr-HR" sz="3200"/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sp>
        <p:nvSpPr>
          <p:cNvPr id="68" name="Flowchart: Alternate Process 67"/>
          <p:cNvSpPr/>
          <p:nvPr/>
        </p:nvSpPr>
        <p:spPr>
          <a:xfrm>
            <a:off x="4000500" y="285750"/>
            <a:ext cx="2714625" cy="4071938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4643438" y="581025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kajk.</a:t>
            </a:r>
            <a:endParaRPr lang="en-US" sz="3200"/>
          </a:p>
        </p:txBody>
      </p:sp>
      <p:cxnSp>
        <p:nvCxnSpPr>
          <p:cNvPr id="70" name="Straight Connector 69"/>
          <p:cNvCxnSpPr/>
          <p:nvPr/>
        </p:nvCxnSpPr>
        <p:spPr>
          <a:xfrm>
            <a:off x="4000500" y="1509713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4071938" y="1652588"/>
            <a:ext cx="2511425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Katica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kajkavski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kajak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kurjak</a:t>
            </a:r>
            <a:endParaRPr lang="en-US" sz="3200"/>
          </a:p>
        </p:txBody>
      </p:sp>
      <p:sp>
        <p:nvSpPr>
          <p:cNvPr id="73" name="Flowchart: Alternate Process 72"/>
          <p:cNvSpPr/>
          <p:nvPr/>
        </p:nvSpPr>
        <p:spPr>
          <a:xfrm>
            <a:off x="6072188" y="2357438"/>
            <a:ext cx="2928937" cy="4214812"/>
          </a:xfrm>
          <a:prstGeom prst="flowChartAlternateProcess">
            <a:avLst/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6680200" y="2643188"/>
            <a:ext cx="1392238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engl.</a:t>
            </a:r>
            <a:endParaRPr lang="en-US" sz="3200"/>
          </a:p>
        </p:txBody>
      </p:sp>
      <p:cxnSp>
        <p:nvCxnSpPr>
          <p:cNvPr id="75" name="Straight Connector 74"/>
          <p:cNvCxnSpPr/>
          <p:nvPr/>
        </p:nvCxnSpPr>
        <p:spPr>
          <a:xfrm>
            <a:off x="6072188" y="3571875"/>
            <a:ext cx="29289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6213475" y="3714750"/>
            <a:ext cx="2930525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Engleska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Englez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Engleskinja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engleski</a:t>
            </a:r>
            <a:endParaRPr lang="en-US" sz="3200"/>
          </a:p>
        </p:txBody>
      </p:sp>
      <p:sp>
        <p:nvSpPr>
          <p:cNvPr id="18" name="Oval 17"/>
          <p:cNvSpPr/>
          <p:nvPr/>
        </p:nvSpPr>
        <p:spPr>
          <a:xfrm>
            <a:off x="285750" y="4214813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286000" y="4025900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000500" y="2178050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143625" y="5214938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ight Triangle 21"/>
          <p:cNvSpPr/>
          <p:nvPr/>
        </p:nvSpPr>
        <p:spPr>
          <a:xfrm rot="16042257">
            <a:off x="8923338" y="6637337"/>
            <a:ext cx="217488" cy="214313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35863" name="TextBox 22"/>
          <p:cNvSpPr txBox="1">
            <a:spLocks noChangeArrowheads="1"/>
          </p:cNvSpPr>
          <p:nvPr/>
        </p:nvSpPr>
        <p:spPr bwMode="auto">
          <a:xfrm>
            <a:off x="142875" y="119063"/>
            <a:ext cx="4500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800"/>
              <a:t>Što znače ove kratice?  </a:t>
            </a:r>
            <a:endParaRPr lang="en-US" sz="2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9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9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9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900" decel="100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900" decel="100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/>
      <p:bldP spid="59" grpId="0" animBg="1"/>
      <p:bldP spid="60" grpId="0"/>
      <p:bldP spid="66" grpId="0"/>
      <p:bldP spid="68" grpId="0" animBg="1"/>
      <p:bldP spid="69" grpId="0"/>
      <p:bldP spid="71" grpId="0"/>
      <p:bldP spid="73" grpId="0" animBg="1"/>
      <p:bldP spid="74" grpId="0"/>
      <p:bldP spid="76" grpId="0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lowchart: Alternate Process 24"/>
          <p:cNvSpPr/>
          <p:nvPr/>
        </p:nvSpPr>
        <p:spPr>
          <a:xfrm>
            <a:off x="214313" y="2357438"/>
            <a:ext cx="2714625" cy="4071937"/>
          </a:xfrm>
          <a:prstGeom prst="flowChartAlternateProcess">
            <a:avLst/>
          </a:prstGeom>
          <a:solidFill>
            <a:schemeClr val="accent2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28625" y="2643188"/>
            <a:ext cx="16430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pravosl.</a:t>
            </a:r>
            <a:endParaRPr lang="en-US" sz="3200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315913" y="3690938"/>
            <a:ext cx="254158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200"/>
              <a:t>pravoslavni</a:t>
            </a:r>
            <a:endParaRPr lang="en-US" sz="3200"/>
          </a:p>
        </p:txBody>
      </p:sp>
      <p:cxnSp>
        <p:nvCxnSpPr>
          <p:cNvPr id="31" name="Straight Connector 30"/>
          <p:cNvCxnSpPr/>
          <p:nvPr/>
        </p:nvCxnSpPr>
        <p:spPr>
          <a:xfrm>
            <a:off x="214313" y="3571875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Flowchart: Alternate Process 58"/>
          <p:cNvSpPr/>
          <p:nvPr/>
        </p:nvSpPr>
        <p:spPr>
          <a:xfrm>
            <a:off x="2143125" y="1143000"/>
            <a:ext cx="2714625" cy="4071938"/>
          </a:xfrm>
          <a:prstGeom prst="flowChartAlternateProcess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2643188" y="1428750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islam.</a:t>
            </a:r>
            <a:endParaRPr lang="en-US" sz="3200"/>
          </a:p>
        </p:txBody>
      </p:sp>
      <p:cxnSp>
        <p:nvCxnSpPr>
          <p:cNvPr id="65" name="Straight Connector 64"/>
          <p:cNvCxnSpPr/>
          <p:nvPr/>
        </p:nvCxnSpPr>
        <p:spPr>
          <a:xfrm>
            <a:off x="2143125" y="2357438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2346325" y="2500313"/>
            <a:ext cx="23685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200"/>
              <a:t>islamski</a:t>
            </a:r>
          </a:p>
        </p:txBody>
      </p:sp>
      <p:sp>
        <p:nvSpPr>
          <p:cNvPr id="68" name="Flowchart: Alternate Process 67"/>
          <p:cNvSpPr/>
          <p:nvPr/>
        </p:nvSpPr>
        <p:spPr>
          <a:xfrm>
            <a:off x="4286250" y="2571750"/>
            <a:ext cx="2714625" cy="4071938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4929188" y="2857500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gkt.</a:t>
            </a:r>
            <a:endParaRPr lang="en-US" sz="3200"/>
          </a:p>
        </p:txBody>
      </p:sp>
      <p:cxnSp>
        <p:nvCxnSpPr>
          <p:cNvPr id="70" name="Straight Connector 69"/>
          <p:cNvCxnSpPr/>
          <p:nvPr/>
        </p:nvCxnSpPr>
        <p:spPr>
          <a:xfrm>
            <a:off x="4286250" y="3786188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346575" y="3916363"/>
            <a:ext cx="25828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200"/>
              <a:t>grkokatolički</a:t>
            </a:r>
          </a:p>
        </p:txBody>
      </p:sp>
      <p:sp>
        <p:nvSpPr>
          <p:cNvPr id="32" name="Flowchart: Alternate Process 31"/>
          <p:cNvSpPr/>
          <p:nvPr/>
        </p:nvSpPr>
        <p:spPr>
          <a:xfrm>
            <a:off x="5857875" y="357188"/>
            <a:ext cx="3071813" cy="4214812"/>
          </a:xfrm>
          <a:prstGeom prst="flowChartAlternateProcess">
            <a:avLst/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6608763" y="642938"/>
            <a:ext cx="1392237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rkt.</a:t>
            </a:r>
            <a:endParaRPr lang="en-US" sz="3200"/>
          </a:p>
        </p:txBody>
      </p:sp>
      <p:cxnSp>
        <p:nvCxnSpPr>
          <p:cNvPr id="34" name="Straight Connector 33"/>
          <p:cNvCxnSpPr/>
          <p:nvPr/>
        </p:nvCxnSpPr>
        <p:spPr>
          <a:xfrm>
            <a:off x="5857875" y="1571625"/>
            <a:ext cx="30670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6072188" y="1714500"/>
            <a:ext cx="27860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200"/>
              <a:t>rimokatolički</a:t>
            </a:r>
          </a:p>
        </p:txBody>
      </p:sp>
      <p:sp>
        <p:nvSpPr>
          <p:cNvPr id="19" name="Right Triangle 18"/>
          <p:cNvSpPr/>
          <p:nvPr/>
        </p:nvSpPr>
        <p:spPr>
          <a:xfrm rot="16042257">
            <a:off x="8923338" y="6637337"/>
            <a:ext cx="217488" cy="214313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36883" name="TextBox 19"/>
          <p:cNvSpPr txBox="1">
            <a:spLocks noChangeArrowheads="1"/>
          </p:cNvSpPr>
          <p:nvPr/>
        </p:nvSpPr>
        <p:spPr bwMode="auto">
          <a:xfrm>
            <a:off x="142875" y="119063"/>
            <a:ext cx="4500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800"/>
              <a:t>Što znače ove kratice?  </a:t>
            </a:r>
            <a:endParaRPr lang="en-US" sz="2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9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9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9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/>
      <p:bldP spid="59" grpId="0" animBg="1"/>
      <p:bldP spid="60" grpId="0"/>
      <p:bldP spid="66" grpId="0"/>
      <p:bldP spid="68" grpId="0" animBg="1"/>
      <p:bldP spid="69" grpId="0"/>
      <p:bldP spid="29" grpId="0"/>
      <p:bldP spid="32" grpId="0" animBg="1"/>
      <p:bldP spid="33" grpId="0"/>
      <p:bldP spid="35" grpId="0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lowchart: Alternate Process 24"/>
          <p:cNvSpPr/>
          <p:nvPr/>
        </p:nvSpPr>
        <p:spPr>
          <a:xfrm>
            <a:off x="142875" y="857250"/>
            <a:ext cx="2714625" cy="4071938"/>
          </a:xfrm>
          <a:prstGeom prst="flowChartAlternateProcess">
            <a:avLst/>
          </a:prstGeom>
          <a:solidFill>
            <a:schemeClr val="accent2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42938" y="1143000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rav.</a:t>
            </a:r>
            <a:endParaRPr lang="en-US" sz="3200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44475" y="2190750"/>
            <a:ext cx="2541588" cy="255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ravnalo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ravnatelj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ravnina</a:t>
            </a:r>
          </a:p>
          <a:p>
            <a:pPr marL="514350" indent="-514350"/>
            <a:endParaRPr lang="hr-HR" sz="3200"/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2875" y="2071688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Flowchart: Alternate Process 58"/>
          <p:cNvSpPr/>
          <p:nvPr/>
        </p:nvSpPr>
        <p:spPr>
          <a:xfrm>
            <a:off x="2000250" y="2500313"/>
            <a:ext cx="2714625" cy="4071937"/>
          </a:xfrm>
          <a:prstGeom prst="flowChartAlternateProcess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2500313" y="2786063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inž.</a:t>
            </a:r>
            <a:endParaRPr lang="en-US" sz="3200"/>
          </a:p>
        </p:txBody>
      </p:sp>
      <p:cxnSp>
        <p:nvCxnSpPr>
          <p:cNvPr id="65" name="Straight Connector 64"/>
          <p:cNvCxnSpPr/>
          <p:nvPr/>
        </p:nvCxnSpPr>
        <p:spPr>
          <a:xfrm>
            <a:off x="2000250" y="3714750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2071688" y="3857625"/>
            <a:ext cx="2643187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inženjer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neoženjen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niži</a:t>
            </a:r>
          </a:p>
          <a:p>
            <a:pPr marL="514350" indent="-514350"/>
            <a:endParaRPr lang="en-US" sz="3200"/>
          </a:p>
        </p:txBody>
      </p:sp>
      <p:sp>
        <p:nvSpPr>
          <p:cNvPr id="68" name="Flowchart: Alternate Process 67"/>
          <p:cNvSpPr/>
          <p:nvPr/>
        </p:nvSpPr>
        <p:spPr>
          <a:xfrm>
            <a:off x="4000500" y="2000250"/>
            <a:ext cx="3143250" cy="4071938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4643438" y="2286000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prof.</a:t>
            </a:r>
            <a:endParaRPr lang="en-US" sz="3200"/>
          </a:p>
        </p:txBody>
      </p:sp>
      <p:cxnSp>
        <p:nvCxnSpPr>
          <p:cNvPr id="70" name="Straight Connector 69"/>
          <p:cNvCxnSpPr/>
          <p:nvPr/>
        </p:nvCxnSpPr>
        <p:spPr>
          <a:xfrm>
            <a:off x="4000500" y="3214688"/>
            <a:ext cx="307181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4000500" y="3357563"/>
            <a:ext cx="3143250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profesionalac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profesor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filozof</a:t>
            </a:r>
          </a:p>
          <a:p>
            <a:pPr marL="514350" indent="-514350">
              <a:buFontTx/>
              <a:buAutoNum type="alphaLcParenR"/>
            </a:pPr>
            <a:endParaRPr lang="hr-HR" sz="3200"/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sp>
        <p:nvSpPr>
          <p:cNvPr id="73" name="Flowchart: Alternate Process 72"/>
          <p:cNvSpPr/>
          <p:nvPr/>
        </p:nvSpPr>
        <p:spPr>
          <a:xfrm>
            <a:off x="6143625" y="571500"/>
            <a:ext cx="2857500" cy="4214813"/>
          </a:xfrm>
          <a:prstGeom prst="flowChartAlternateProcess">
            <a:avLst/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6680200" y="857250"/>
            <a:ext cx="1392238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g</a:t>
            </a:r>
            <a:endParaRPr lang="en-US" sz="3200"/>
          </a:p>
        </p:txBody>
      </p:sp>
      <p:cxnSp>
        <p:nvCxnSpPr>
          <p:cNvPr id="75" name="Straight Connector 74"/>
          <p:cNvCxnSpPr/>
          <p:nvPr/>
        </p:nvCxnSpPr>
        <p:spPr>
          <a:xfrm>
            <a:off x="6148388" y="1785938"/>
            <a:ext cx="28527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6213475" y="1928813"/>
            <a:ext cx="2930525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gospodin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glava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grad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gram</a:t>
            </a:r>
            <a:endParaRPr lang="en-US" sz="3200"/>
          </a:p>
        </p:txBody>
      </p:sp>
      <p:sp>
        <p:nvSpPr>
          <p:cNvPr id="18" name="Oval 17"/>
          <p:cNvSpPr/>
          <p:nvPr/>
        </p:nvSpPr>
        <p:spPr>
          <a:xfrm>
            <a:off x="142875" y="2714625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000250" y="3857625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929063" y="3857625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143625" y="3429000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ight Triangle 21"/>
          <p:cNvSpPr/>
          <p:nvPr/>
        </p:nvSpPr>
        <p:spPr>
          <a:xfrm rot="16042257">
            <a:off x="8923338" y="6637337"/>
            <a:ext cx="217488" cy="214313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37911" name="TextBox 22"/>
          <p:cNvSpPr txBox="1">
            <a:spLocks noChangeArrowheads="1"/>
          </p:cNvSpPr>
          <p:nvPr/>
        </p:nvSpPr>
        <p:spPr bwMode="auto">
          <a:xfrm>
            <a:off x="142875" y="119063"/>
            <a:ext cx="4500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800"/>
              <a:t>Što znače ove kratice?  </a:t>
            </a:r>
            <a:endParaRPr lang="en-US" sz="2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9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9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9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900" decel="100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900" decel="100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/>
      <p:bldP spid="59" grpId="0" animBg="1"/>
      <p:bldP spid="60" grpId="0"/>
      <p:bldP spid="66" grpId="0"/>
      <p:bldP spid="68" grpId="0" animBg="1"/>
      <p:bldP spid="69" grpId="0"/>
      <p:bldP spid="71" grpId="0"/>
      <p:bldP spid="73" grpId="0" animBg="1"/>
      <p:bldP spid="74" grpId="0"/>
      <p:bldP spid="76" grpId="0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lowchart: Alternate Process 24"/>
          <p:cNvSpPr/>
          <p:nvPr/>
        </p:nvSpPr>
        <p:spPr>
          <a:xfrm>
            <a:off x="214313" y="2357438"/>
            <a:ext cx="2714625" cy="4071937"/>
          </a:xfrm>
          <a:prstGeom prst="flowChartAlternateProcess">
            <a:avLst/>
          </a:prstGeom>
          <a:solidFill>
            <a:schemeClr val="accent2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14375" y="2643188"/>
            <a:ext cx="13573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st.</a:t>
            </a:r>
            <a:endParaRPr lang="en-US" sz="3200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315913" y="3690938"/>
            <a:ext cx="2541587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student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starac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stoljeće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studeni</a:t>
            </a:r>
          </a:p>
          <a:p>
            <a:pPr marL="514350" indent="-514350">
              <a:buFontTx/>
              <a:buAutoNum type="alphaLcParenR"/>
            </a:pPr>
            <a:endParaRPr lang="hr-HR" sz="3200"/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cxnSp>
        <p:nvCxnSpPr>
          <p:cNvPr id="31" name="Straight Connector 30"/>
          <p:cNvCxnSpPr/>
          <p:nvPr/>
        </p:nvCxnSpPr>
        <p:spPr>
          <a:xfrm>
            <a:off x="214313" y="3571875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Flowchart: Alternate Process 58"/>
          <p:cNvSpPr/>
          <p:nvPr/>
        </p:nvSpPr>
        <p:spPr>
          <a:xfrm>
            <a:off x="2143125" y="1143000"/>
            <a:ext cx="2714625" cy="4071938"/>
          </a:xfrm>
          <a:prstGeom prst="flowChartAlternateProcess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2643188" y="1428750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str.</a:t>
            </a:r>
            <a:endParaRPr lang="en-US" sz="3200"/>
          </a:p>
        </p:txBody>
      </p:sp>
      <p:cxnSp>
        <p:nvCxnSpPr>
          <p:cNvPr id="65" name="Straight Connector 64"/>
          <p:cNvCxnSpPr/>
          <p:nvPr/>
        </p:nvCxnSpPr>
        <p:spPr>
          <a:xfrm>
            <a:off x="2143125" y="2357438"/>
            <a:ext cx="26431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2346325" y="2500313"/>
            <a:ext cx="2582863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strah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strop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stranica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stranac</a:t>
            </a:r>
          </a:p>
          <a:p>
            <a:pPr marL="514350" indent="-514350"/>
            <a:endParaRPr lang="hr-HR" sz="3200"/>
          </a:p>
          <a:p>
            <a:pPr marL="514350" indent="-514350">
              <a:buFontTx/>
              <a:buAutoNum type="alphaLcParenR"/>
            </a:pPr>
            <a:endParaRPr lang="hr-HR" sz="3200"/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sp>
        <p:nvSpPr>
          <p:cNvPr id="68" name="Flowchart: Alternate Process 67"/>
          <p:cNvSpPr/>
          <p:nvPr/>
        </p:nvSpPr>
        <p:spPr>
          <a:xfrm>
            <a:off x="4000500" y="2500313"/>
            <a:ext cx="2714625" cy="4071937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4643438" y="2786063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sv.</a:t>
            </a:r>
            <a:endParaRPr lang="en-US" sz="3200"/>
          </a:p>
        </p:txBody>
      </p:sp>
      <p:cxnSp>
        <p:nvCxnSpPr>
          <p:cNvPr id="70" name="Straight Connector 69"/>
          <p:cNvCxnSpPr/>
          <p:nvPr/>
        </p:nvCxnSpPr>
        <p:spPr>
          <a:xfrm>
            <a:off x="4000500" y="3714750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4346575" y="3857625"/>
            <a:ext cx="2511425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sveti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svijet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svijetlo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svjetlo</a:t>
            </a:r>
          </a:p>
          <a:p>
            <a:pPr marL="514350" indent="-514350">
              <a:buFontTx/>
              <a:buAutoNum type="alphaLcParenR"/>
            </a:pPr>
            <a:endParaRPr lang="hr-HR" sz="3200"/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sp>
        <p:nvSpPr>
          <p:cNvPr id="73" name="Flowchart: Alternate Process 72"/>
          <p:cNvSpPr/>
          <p:nvPr/>
        </p:nvSpPr>
        <p:spPr>
          <a:xfrm>
            <a:off x="6143625" y="571500"/>
            <a:ext cx="2857500" cy="4214813"/>
          </a:xfrm>
          <a:prstGeom prst="flowChartAlternateProcess">
            <a:avLst/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6680200" y="857250"/>
            <a:ext cx="1392238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uč.</a:t>
            </a:r>
            <a:endParaRPr lang="en-US" sz="3200"/>
          </a:p>
        </p:txBody>
      </p:sp>
      <p:cxnSp>
        <p:nvCxnSpPr>
          <p:cNvPr id="75" name="Straight Connector 74"/>
          <p:cNvCxnSpPr/>
          <p:nvPr/>
        </p:nvCxnSpPr>
        <p:spPr>
          <a:xfrm>
            <a:off x="6148388" y="1785938"/>
            <a:ext cx="27813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6213475" y="1928813"/>
            <a:ext cx="2573338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učionica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učenica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učiteljski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Učka</a:t>
            </a:r>
          </a:p>
        </p:txBody>
      </p:sp>
      <p:sp>
        <p:nvSpPr>
          <p:cNvPr id="18" name="Oval 17"/>
          <p:cNvSpPr/>
          <p:nvPr/>
        </p:nvSpPr>
        <p:spPr>
          <a:xfrm>
            <a:off x="214313" y="4714875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286000" y="3500438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286250" y="3857625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143625" y="2428875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ight Triangle 21"/>
          <p:cNvSpPr/>
          <p:nvPr/>
        </p:nvSpPr>
        <p:spPr>
          <a:xfrm rot="16042257">
            <a:off x="8923338" y="6650037"/>
            <a:ext cx="217488" cy="214313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38935" name="TextBox 22"/>
          <p:cNvSpPr txBox="1">
            <a:spLocks noChangeArrowheads="1"/>
          </p:cNvSpPr>
          <p:nvPr/>
        </p:nvSpPr>
        <p:spPr bwMode="auto">
          <a:xfrm>
            <a:off x="142875" y="119063"/>
            <a:ext cx="4500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800"/>
              <a:t>Što znače ove kratice?  </a:t>
            </a:r>
            <a:endParaRPr lang="en-US" sz="2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9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9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9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900" decel="100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900" decel="100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/>
      <p:bldP spid="59" grpId="0" animBg="1"/>
      <p:bldP spid="60" grpId="0"/>
      <p:bldP spid="66" grpId="0"/>
      <p:bldP spid="68" grpId="0" animBg="1"/>
      <p:bldP spid="69" grpId="0"/>
      <p:bldP spid="71" grpId="0"/>
      <p:bldP spid="73" grpId="0" animBg="1"/>
      <p:bldP spid="74" grpId="0"/>
      <p:bldP spid="76" grpId="0"/>
      <p:bldP spid="19" grpId="0" animBg="1"/>
      <p:bldP spid="20" grpId="0" animBg="1"/>
      <p:bldP spid="21" grpId="0" animBg="1"/>
      <p:bldP spid="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lowchart: Alternate Process 24"/>
          <p:cNvSpPr/>
          <p:nvPr/>
        </p:nvSpPr>
        <p:spPr>
          <a:xfrm>
            <a:off x="214313" y="2357438"/>
            <a:ext cx="2714625" cy="4071937"/>
          </a:xfrm>
          <a:prstGeom prst="flowChartAlternateProcess">
            <a:avLst/>
          </a:prstGeom>
          <a:solidFill>
            <a:schemeClr val="accent2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14375" y="2643188"/>
            <a:ext cx="13573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tal.</a:t>
            </a:r>
            <a:endParaRPr lang="en-US" sz="3200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315913" y="3690938"/>
            <a:ext cx="2541587" cy="255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Italija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Talijanka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Talijan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talijanski</a:t>
            </a:r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cxnSp>
        <p:nvCxnSpPr>
          <p:cNvPr id="31" name="Straight Connector 30"/>
          <p:cNvCxnSpPr/>
          <p:nvPr/>
        </p:nvCxnSpPr>
        <p:spPr>
          <a:xfrm>
            <a:off x="214313" y="3571875"/>
            <a:ext cx="25717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Flowchart: Alternate Process 58"/>
          <p:cNvSpPr/>
          <p:nvPr/>
        </p:nvSpPr>
        <p:spPr>
          <a:xfrm>
            <a:off x="2143125" y="785813"/>
            <a:ext cx="2714625" cy="4071937"/>
          </a:xfrm>
          <a:prstGeom prst="flowChartAlternateProcess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2643188" y="1130300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tur.</a:t>
            </a:r>
            <a:endParaRPr lang="en-US" sz="3200"/>
          </a:p>
        </p:txBody>
      </p:sp>
      <p:cxnSp>
        <p:nvCxnSpPr>
          <p:cNvPr id="65" name="Straight Connector 64"/>
          <p:cNvCxnSpPr/>
          <p:nvPr/>
        </p:nvCxnSpPr>
        <p:spPr>
          <a:xfrm>
            <a:off x="2143125" y="2000250"/>
            <a:ext cx="26431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2274888" y="2081213"/>
            <a:ext cx="2582862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Turopolje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turski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Turčin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Turkinja</a:t>
            </a:r>
            <a:endParaRPr lang="en-US" sz="3200"/>
          </a:p>
        </p:txBody>
      </p:sp>
      <p:sp>
        <p:nvSpPr>
          <p:cNvPr id="68" name="Flowchart: Alternate Process 67"/>
          <p:cNvSpPr/>
          <p:nvPr/>
        </p:nvSpPr>
        <p:spPr>
          <a:xfrm>
            <a:off x="4000500" y="1643063"/>
            <a:ext cx="2714625" cy="4071937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4643438" y="1928813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njem.</a:t>
            </a:r>
            <a:endParaRPr lang="en-US" sz="3200"/>
          </a:p>
        </p:txBody>
      </p:sp>
      <p:cxnSp>
        <p:nvCxnSpPr>
          <p:cNvPr id="70" name="Straight Connector 69"/>
          <p:cNvCxnSpPr/>
          <p:nvPr/>
        </p:nvCxnSpPr>
        <p:spPr>
          <a:xfrm>
            <a:off x="4000500" y="2857500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4143375" y="3000375"/>
            <a:ext cx="2511425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njemački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Njemica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Nijemac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nijem</a:t>
            </a:r>
          </a:p>
          <a:p>
            <a:pPr marL="514350" indent="-514350">
              <a:buFontTx/>
              <a:buAutoNum type="alphaLcParenR"/>
            </a:pPr>
            <a:endParaRPr lang="hr-HR" sz="3200"/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sp>
        <p:nvSpPr>
          <p:cNvPr id="73" name="Flowchart: Alternate Process 72"/>
          <p:cNvSpPr/>
          <p:nvPr/>
        </p:nvSpPr>
        <p:spPr>
          <a:xfrm>
            <a:off x="5786438" y="2357438"/>
            <a:ext cx="2928937" cy="4214812"/>
          </a:xfrm>
          <a:prstGeom prst="flowChartAlternateProcess">
            <a:avLst/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6323013" y="2786063"/>
            <a:ext cx="13922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tel.</a:t>
            </a:r>
            <a:endParaRPr lang="en-US" sz="3200"/>
          </a:p>
        </p:txBody>
      </p:sp>
      <p:cxnSp>
        <p:nvCxnSpPr>
          <p:cNvPr id="75" name="Straight Connector 74"/>
          <p:cNvCxnSpPr/>
          <p:nvPr/>
        </p:nvCxnSpPr>
        <p:spPr>
          <a:xfrm>
            <a:off x="5791200" y="3714750"/>
            <a:ext cx="29241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5927725" y="3857625"/>
            <a:ext cx="2859088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tele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telefon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televizor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telegraf</a:t>
            </a:r>
            <a:endParaRPr lang="en-US" sz="3200"/>
          </a:p>
        </p:txBody>
      </p:sp>
      <p:sp>
        <p:nvSpPr>
          <p:cNvPr id="18" name="Oval 17"/>
          <p:cNvSpPr/>
          <p:nvPr/>
        </p:nvSpPr>
        <p:spPr>
          <a:xfrm>
            <a:off x="214313" y="5214938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214563" y="2571750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071938" y="3000375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857875" y="4357688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ight Triangle 21"/>
          <p:cNvSpPr/>
          <p:nvPr/>
        </p:nvSpPr>
        <p:spPr>
          <a:xfrm rot="16042257">
            <a:off x="8923338" y="6637337"/>
            <a:ext cx="217488" cy="214313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39959" name="TextBox 22"/>
          <p:cNvSpPr txBox="1">
            <a:spLocks noChangeArrowheads="1"/>
          </p:cNvSpPr>
          <p:nvPr/>
        </p:nvSpPr>
        <p:spPr bwMode="auto">
          <a:xfrm>
            <a:off x="142875" y="119063"/>
            <a:ext cx="4500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800"/>
              <a:t>Što znače ove kratice?  </a:t>
            </a:r>
            <a:endParaRPr lang="en-US" sz="2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9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9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9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900" decel="100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900" decel="100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/>
      <p:bldP spid="59" grpId="0" animBg="1"/>
      <p:bldP spid="60" grpId="0"/>
      <p:bldP spid="66" grpId="0"/>
      <p:bldP spid="68" grpId="0" animBg="1"/>
      <p:bldP spid="69" grpId="0"/>
      <p:bldP spid="71" grpId="0"/>
      <p:bldP spid="73" grpId="0" animBg="1"/>
      <p:bldP spid="74" grpId="0"/>
      <p:bldP spid="76" grpId="0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lowchart: Alternate Process 24"/>
          <p:cNvSpPr/>
          <p:nvPr/>
        </p:nvSpPr>
        <p:spPr>
          <a:xfrm>
            <a:off x="214313" y="2357438"/>
            <a:ext cx="2714625" cy="4071937"/>
          </a:xfrm>
          <a:prstGeom prst="flowChartAlternateProcess">
            <a:avLst/>
          </a:prstGeom>
          <a:solidFill>
            <a:schemeClr val="accent2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14375" y="2643188"/>
            <a:ext cx="13573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gđa.</a:t>
            </a:r>
            <a:endParaRPr lang="en-US" sz="3200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85750" y="3690938"/>
            <a:ext cx="2613025" cy="255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gospođa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gospođica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građevina</a:t>
            </a:r>
          </a:p>
          <a:p>
            <a:pPr marL="514350" indent="-514350">
              <a:buFontTx/>
              <a:buAutoNum type="alphaLcParenR"/>
            </a:pPr>
            <a:endParaRPr lang="hr-HR" sz="3200"/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cxnSp>
        <p:nvCxnSpPr>
          <p:cNvPr id="31" name="Straight Connector 30"/>
          <p:cNvCxnSpPr/>
          <p:nvPr/>
        </p:nvCxnSpPr>
        <p:spPr>
          <a:xfrm>
            <a:off x="214313" y="3571875"/>
            <a:ext cx="25717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Flowchart: Alternate Process 58"/>
          <p:cNvSpPr/>
          <p:nvPr/>
        </p:nvSpPr>
        <p:spPr>
          <a:xfrm>
            <a:off x="2143125" y="1143000"/>
            <a:ext cx="2714625" cy="4071938"/>
          </a:xfrm>
          <a:prstGeom prst="flowChartAlternateProcess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2643188" y="1428750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gđica.</a:t>
            </a:r>
            <a:endParaRPr lang="en-US" sz="3200"/>
          </a:p>
        </p:txBody>
      </p:sp>
      <p:cxnSp>
        <p:nvCxnSpPr>
          <p:cNvPr id="65" name="Straight Connector 64"/>
          <p:cNvCxnSpPr/>
          <p:nvPr/>
        </p:nvCxnSpPr>
        <p:spPr>
          <a:xfrm>
            <a:off x="2143125" y="2357438"/>
            <a:ext cx="26431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2214563" y="2500313"/>
            <a:ext cx="2582862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gunđalica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gospođica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gradić</a:t>
            </a:r>
          </a:p>
          <a:p>
            <a:pPr marL="514350" indent="-514350"/>
            <a:r>
              <a:rPr lang="hr-HR" sz="3200"/>
              <a:t> </a:t>
            </a:r>
          </a:p>
          <a:p>
            <a:pPr marL="514350" indent="-514350">
              <a:buFontTx/>
              <a:buAutoNum type="alphaLcParenR"/>
            </a:pPr>
            <a:endParaRPr lang="hr-HR" sz="3200"/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sp>
        <p:nvSpPr>
          <p:cNvPr id="68" name="Flowchart: Alternate Process 67"/>
          <p:cNvSpPr/>
          <p:nvPr/>
        </p:nvSpPr>
        <p:spPr>
          <a:xfrm>
            <a:off x="4000500" y="2500313"/>
            <a:ext cx="2714625" cy="4071937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4643438" y="2786063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ž. r. </a:t>
            </a:r>
            <a:endParaRPr lang="en-US" sz="3200"/>
          </a:p>
        </p:txBody>
      </p:sp>
      <p:cxnSp>
        <p:nvCxnSpPr>
          <p:cNvPr id="70" name="Straight Connector 69"/>
          <p:cNvCxnSpPr/>
          <p:nvPr/>
        </p:nvCxnSpPr>
        <p:spPr>
          <a:xfrm>
            <a:off x="4143375" y="3714750"/>
            <a:ext cx="25717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4071938" y="3857625"/>
            <a:ext cx="2928937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200"/>
              <a:t>a) ženski rod</a:t>
            </a:r>
          </a:p>
          <a:p>
            <a:pPr marL="514350" indent="-514350"/>
            <a:r>
              <a:rPr lang="hr-HR" sz="3200"/>
              <a:t>b) žubor riječi</a:t>
            </a:r>
          </a:p>
          <a:p>
            <a:pPr marL="514350" indent="-514350"/>
            <a:r>
              <a:rPr lang="hr-HR" sz="3200"/>
              <a:t>c) žablji krak</a:t>
            </a:r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sp>
        <p:nvSpPr>
          <p:cNvPr id="73" name="Flowchart: Alternate Process 72"/>
          <p:cNvSpPr/>
          <p:nvPr/>
        </p:nvSpPr>
        <p:spPr>
          <a:xfrm>
            <a:off x="6143625" y="571500"/>
            <a:ext cx="2857500" cy="4214813"/>
          </a:xfrm>
          <a:prstGeom prst="flowChartAlternateProcess">
            <a:avLst/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6680200" y="857250"/>
            <a:ext cx="1392238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gosp.</a:t>
            </a:r>
            <a:endParaRPr lang="en-US" sz="3200"/>
          </a:p>
        </p:txBody>
      </p:sp>
      <p:cxnSp>
        <p:nvCxnSpPr>
          <p:cNvPr id="75" name="Straight Connector 74"/>
          <p:cNvCxnSpPr/>
          <p:nvPr/>
        </p:nvCxnSpPr>
        <p:spPr>
          <a:xfrm>
            <a:off x="6148388" y="1785938"/>
            <a:ext cx="27813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6213475" y="1928813"/>
            <a:ext cx="2930525" cy="213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Tx/>
              <a:buAutoNum type="alphaLcParenR"/>
            </a:pPr>
            <a:r>
              <a:rPr lang="hr-HR" sz="3200"/>
              <a:t>gospođa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gospodar</a:t>
            </a:r>
          </a:p>
          <a:p>
            <a:pPr marL="514350" indent="-514350">
              <a:buFontTx/>
              <a:buAutoNum type="alphaLcParenR"/>
            </a:pPr>
            <a:r>
              <a:rPr lang="hr-HR" sz="3200"/>
              <a:t>gospodin</a:t>
            </a:r>
          </a:p>
          <a:p>
            <a:pPr marL="514350" indent="-514350"/>
            <a:r>
              <a:rPr lang="hr-HR" sz="3200"/>
              <a:t>d) gospar</a:t>
            </a:r>
            <a:endParaRPr lang="en-US" sz="3200"/>
          </a:p>
        </p:txBody>
      </p:sp>
      <p:sp>
        <p:nvSpPr>
          <p:cNvPr id="18" name="Oval 17"/>
          <p:cNvSpPr/>
          <p:nvPr/>
        </p:nvSpPr>
        <p:spPr>
          <a:xfrm>
            <a:off x="214313" y="3714750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143125" y="3000375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000500" y="3857625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143625" y="2928938"/>
            <a:ext cx="571500" cy="5715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ight Triangle 21"/>
          <p:cNvSpPr/>
          <p:nvPr/>
        </p:nvSpPr>
        <p:spPr>
          <a:xfrm rot="16042257">
            <a:off x="8923338" y="6650037"/>
            <a:ext cx="217488" cy="214313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42007" name="TextBox 22"/>
          <p:cNvSpPr txBox="1">
            <a:spLocks noChangeArrowheads="1"/>
          </p:cNvSpPr>
          <p:nvPr/>
        </p:nvSpPr>
        <p:spPr bwMode="auto">
          <a:xfrm>
            <a:off x="142875" y="119063"/>
            <a:ext cx="4500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800"/>
              <a:t>Što znače ove kratice?  </a:t>
            </a:r>
            <a:endParaRPr lang="en-US" sz="2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9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9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9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900" decel="100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900" decel="100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/>
      <p:bldP spid="59" grpId="0" animBg="1"/>
      <p:bldP spid="60" grpId="0"/>
      <p:bldP spid="66" grpId="0"/>
      <p:bldP spid="68" grpId="0" animBg="1"/>
      <p:bldP spid="69" grpId="0"/>
      <p:bldP spid="71" grpId="0"/>
      <p:bldP spid="73" grpId="0" animBg="1"/>
      <p:bldP spid="74" grpId="0"/>
      <p:bldP spid="76" grpId="0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lowchart: Alternate Process 24"/>
          <p:cNvSpPr/>
          <p:nvPr/>
        </p:nvSpPr>
        <p:spPr>
          <a:xfrm>
            <a:off x="285750" y="2357438"/>
            <a:ext cx="2714625" cy="4071937"/>
          </a:xfrm>
          <a:prstGeom prst="flowChartAlternateProcess">
            <a:avLst/>
          </a:prstGeom>
          <a:solidFill>
            <a:schemeClr val="accent2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85813" y="2643188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SZ</a:t>
            </a:r>
            <a:endParaRPr lang="en-US" sz="3200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357188" y="3690938"/>
            <a:ext cx="2684462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200"/>
              <a:t>sjeverozapad</a:t>
            </a:r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cxnSp>
        <p:nvCxnSpPr>
          <p:cNvPr id="31" name="Straight Connector 30"/>
          <p:cNvCxnSpPr/>
          <p:nvPr/>
        </p:nvCxnSpPr>
        <p:spPr>
          <a:xfrm>
            <a:off x="285750" y="3571875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Flowchart: Alternate Process 58"/>
          <p:cNvSpPr/>
          <p:nvPr/>
        </p:nvSpPr>
        <p:spPr>
          <a:xfrm>
            <a:off x="2143125" y="1143000"/>
            <a:ext cx="2714625" cy="4071938"/>
          </a:xfrm>
          <a:prstGeom prst="flowChartAlternateProcess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2643188" y="1428750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JZ</a:t>
            </a:r>
            <a:endParaRPr lang="en-US" sz="3200"/>
          </a:p>
        </p:txBody>
      </p:sp>
      <p:cxnSp>
        <p:nvCxnSpPr>
          <p:cNvPr id="65" name="Straight Connector 64"/>
          <p:cNvCxnSpPr/>
          <p:nvPr/>
        </p:nvCxnSpPr>
        <p:spPr>
          <a:xfrm>
            <a:off x="2143125" y="2357438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2346325" y="2500313"/>
            <a:ext cx="2582863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200"/>
              <a:t>jugozapad</a:t>
            </a:r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sp>
        <p:nvSpPr>
          <p:cNvPr id="68" name="Flowchart: Alternate Process 67"/>
          <p:cNvSpPr/>
          <p:nvPr/>
        </p:nvSpPr>
        <p:spPr>
          <a:xfrm>
            <a:off x="4000500" y="2500313"/>
            <a:ext cx="2714625" cy="4071937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4643438" y="2786063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I</a:t>
            </a:r>
            <a:endParaRPr lang="en-US" sz="3200"/>
          </a:p>
        </p:txBody>
      </p:sp>
      <p:cxnSp>
        <p:nvCxnSpPr>
          <p:cNvPr id="70" name="Straight Connector 69"/>
          <p:cNvCxnSpPr/>
          <p:nvPr/>
        </p:nvCxnSpPr>
        <p:spPr>
          <a:xfrm>
            <a:off x="4000500" y="3714750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4346575" y="3857625"/>
            <a:ext cx="2511425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200"/>
              <a:t>istok</a:t>
            </a:r>
          </a:p>
          <a:p>
            <a:pPr marL="514350" indent="-514350">
              <a:buFontTx/>
              <a:buAutoNum type="alphaLcParenR"/>
            </a:pPr>
            <a:endParaRPr lang="hr-HR" sz="3200"/>
          </a:p>
          <a:p>
            <a:pPr marL="514350" indent="-514350">
              <a:buFontTx/>
              <a:buAutoNum type="alphaLcParenR"/>
            </a:pPr>
            <a:endParaRPr lang="hr-HR" sz="3200"/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sp>
        <p:nvSpPr>
          <p:cNvPr id="73" name="Flowchart: Alternate Process 72"/>
          <p:cNvSpPr/>
          <p:nvPr/>
        </p:nvSpPr>
        <p:spPr>
          <a:xfrm>
            <a:off x="6143625" y="571500"/>
            <a:ext cx="2857500" cy="4214813"/>
          </a:xfrm>
          <a:prstGeom prst="flowChartAlternateProcess">
            <a:avLst/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6680200" y="857250"/>
            <a:ext cx="1392238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SI</a:t>
            </a:r>
            <a:endParaRPr lang="en-US" sz="3200"/>
          </a:p>
        </p:txBody>
      </p:sp>
      <p:cxnSp>
        <p:nvCxnSpPr>
          <p:cNvPr id="75" name="Straight Connector 74"/>
          <p:cNvCxnSpPr/>
          <p:nvPr/>
        </p:nvCxnSpPr>
        <p:spPr>
          <a:xfrm>
            <a:off x="6148388" y="1785938"/>
            <a:ext cx="28527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6356350" y="1928813"/>
            <a:ext cx="25733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200"/>
              <a:t>sjeveroistok</a:t>
            </a:r>
            <a:endParaRPr lang="en-US" sz="3200"/>
          </a:p>
        </p:txBody>
      </p:sp>
      <p:sp>
        <p:nvSpPr>
          <p:cNvPr id="19" name="Right Triangle 18"/>
          <p:cNvSpPr/>
          <p:nvPr/>
        </p:nvSpPr>
        <p:spPr>
          <a:xfrm rot="16042257">
            <a:off x="8923338" y="6637337"/>
            <a:ext cx="217488" cy="214313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43027" name="TextBox 19"/>
          <p:cNvSpPr txBox="1">
            <a:spLocks noChangeArrowheads="1"/>
          </p:cNvSpPr>
          <p:nvPr/>
        </p:nvSpPr>
        <p:spPr bwMode="auto">
          <a:xfrm>
            <a:off x="142875" y="119063"/>
            <a:ext cx="4500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800"/>
              <a:t>Što znače ove kratice?  </a:t>
            </a:r>
            <a:endParaRPr lang="en-US" sz="2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9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9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900" decel="100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/>
      <p:bldP spid="59" grpId="0" animBg="1"/>
      <p:bldP spid="60" grpId="0"/>
      <p:bldP spid="66" grpId="0"/>
      <p:bldP spid="68" grpId="0" animBg="1"/>
      <p:bldP spid="69" grpId="0"/>
      <p:bldP spid="71" grpId="0"/>
      <p:bldP spid="73" grpId="0" animBg="1"/>
      <p:bldP spid="74" grpId="0"/>
      <p:bldP spid="76" grpId="0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875" y="71438"/>
            <a:ext cx="8858250" cy="3079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r-HR" sz="1400" dirty="0"/>
              <a:t>Kratice</a:t>
            </a:r>
            <a:endParaRPr lang="hr-HR" sz="1400" dirty="0"/>
          </a:p>
        </p:txBody>
      </p:sp>
      <p:sp>
        <p:nvSpPr>
          <p:cNvPr id="16386" name="TextBox 4"/>
          <p:cNvSpPr txBox="1">
            <a:spLocks noChangeArrowheads="1"/>
          </p:cNvSpPr>
          <p:nvPr/>
        </p:nvSpPr>
        <p:spPr bwMode="auto">
          <a:xfrm>
            <a:off x="8564563" y="58738"/>
            <a:ext cx="4333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1400">
                <a:cs typeface="Arial" charset="0"/>
              </a:rPr>
              <a:t>2/9</a:t>
            </a:r>
          </a:p>
        </p:txBody>
      </p:sp>
      <p:sp>
        <p:nvSpPr>
          <p:cNvPr id="6" name="16-Point Star 5"/>
          <p:cNvSpPr/>
          <p:nvPr/>
        </p:nvSpPr>
        <p:spPr>
          <a:xfrm>
            <a:off x="8358188" y="142875"/>
            <a:ext cx="142875" cy="142875"/>
          </a:xfrm>
          <a:prstGeom prst="star16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16388" name="TextBox 22"/>
          <p:cNvSpPr txBox="1">
            <a:spLocks noChangeArrowheads="1"/>
          </p:cNvSpPr>
          <p:nvPr/>
        </p:nvSpPr>
        <p:spPr bwMode="auto">
          <a:xfrm>
            <a:off x="142875" y="571500"/>
            <a:ext cx="8572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Ivan je primio neobično pismo.   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0" y="3071813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42875" y="3429000"/>
            <a:ext cx="8572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Nasmiješio se i sastavio odgovor.   </a:t>
            </a:r>
          </a:p>
        </p:txBody>
      </p:sp>
      <p:sp>
        <p:nvSpPr>
          <p:cNvPr id="38" name="Horizontal Scroll 37"/>
          <p:cNvSpPr/>
          <p:nvPr/>
        </p:nvSpPr>
        <p:spPr>
          <a:xfrm>
            <a:off x="714375" y="1071563"/>
            <a:ext cx="7215188" cy="1857375"/>
          </a:xfrm>
          <a:prstGeom prst="horizontalScroll">
            <a:avLst/>
          </a:prstGeom>
          <a:blipFill>
            <a:blip r:embed="rId3" cstate="screen"/>
            <a:tile tx="0" ty="0" sx="100000" sy="100000" flip="none" algn="tl"/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1000125" y="1443038"/>
            <a:ext cx="70008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U  sedamn.  sa.  na  liv.  je  sast.  nog.  klub.     Pon.  lopt.</a:t>
            </a:r>
          </a:p>
          <a:p>
            <a:r>
              <a:rPr lang="hr-HR" sz="2400"/>
              <a:t>                                                                  Pet.</a:t>
            </a:r>
          </a:p>
        </p:txBody>
      </p:sp>
      <p:sp>
        <p:nvSpPr>
          <p:cNvPr id="40" name="Horizontal Scroll 39"/>
          <p:cNvSpPr/>
          <p:nvPr/>
        </p:nvSpPr>
        <p:spPr>
          <a:xfrm>
            <a:off x="1214438" y="4000500"/>
            <a:ext cx="5857875" cy="1714500"/>
          </a:xfrm>
          <a:prstGeom prst="horizontalScroll">
            <a:avLst/>
          </a:prstGeom>
          <a:blipFill>
            <a:blip r:embed="rId3" cstate="screen"/>
            <a:tile tx="0" ty="0" sx="100000" sy="100000" flip="none" algn="tl"/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643063" y="4456113"/>
            <a:ext cx="52149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Mrm njprj npst zdć. Dlzm k smnst st.    </a:t>
            </a:r>
          </a:p>
          <a:p>
            <a:r>
              <a:rPr lang="hr-HR" sz="2400"/>
              <a:t>Vn. 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0" y="5857875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142875" y="6143625"/>
            <a:ext cx="6715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008000"/>
                </a:solidFill>
              </a:rPr>
              <a:t>Jesi li mogao/la  odmah pročitati poruke?   </a:t>
            </a:r>
          </a:p>
        </p:txBody>
      </p:sp>
      <p:sp>
        <p:nvSpPr>
          <p:cNvPr id="14" name="Right Triangle 13"/>
          <p:cNvSpPr/>
          <p:nvPr/>
        </p:nvSpPr>
        <p:spPr>
          <a:xfrm rot="16042257">
            <a:off x="8923338" y="6637337"/>
            <a:ext cx="217488" cy="214313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8" grpId="0" animBg="1"/>
      <p:bldP spid="39" grpId="0"/>
      <p:bldP spid="40" grpId="0" animBg="1"/>
      <p:bldP spid="41" grpId="0"/>
      <p:bldP spid="43" grpId="0"/>
      <p:bldP spid="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lowchart: Alternate Process 24"/>
          <p:cNvSpPr/>
          <p:nvPr/>
        </p:nvSpPr>
        <p:spPr>
          <a:xfrm>
            <a:off x="142875" y="1143000"/>
            <a:ext cx="2714625" cy="4071938"/>
          </a:xfrm>
          <a:prstGeom prst="flowChartAlternateProcess">
            <a:avLst/>
          </a:prstGeom>
          <a:solidFill>
            <a:schemeClr val="accent2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42938" y="1428750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RH</a:t>
            </a:r>
            <a:endParaRPr lang="en-US" sz="3200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44475" y="2476500"/>
            <a:ext cx="2541588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200"/>
              <a:t>Republika </a:t>
            </a:r>
          </a:p>
          <a:p>
            <a:pPr marL="514350" indent="-514350"/>
            <a:r>
              <a:rPr lang="hr-HR" sz="3200"/>
              <a:t>Hrvatska</a:t>
            </a:r>
          </a:p>
          <a:p>
            <a:pPr marL="514350" indent="-514350">
              <a:buFontTx/>
              <a:buAutoNum type="alphaLcParenR"/>
            </a:pPr>
            <a:endParaRPr lang="hr-HR" sz="3200"/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2875" y="2357438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Flowchart: Alternate Process 58"/>
          <p:cNvSpPr/>
          <p:nvPr/>
        </p:nvSpPr>
        <p:spPr>
          <a:xfrm>
            <a:off x="2143125" y="1714500"/>
            <a:ext cx="2714625" cy="4071938"/>
          </a:xfrm>
          <a:prstGeom prst="flowChartAlternateProcess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2643188" y="2000250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SAD</a:t>
            </a:r>
            <a:endParaRPr lang="en-US" sz="3200"/>
          </a:p>
        </p:txBody>
      </p:sp>
      <p:cxnSp>
        <p:nvCxnSpPr>
          <p:cNvPr id="65" name="Straight Connector 64"/>
          <p:cNvCxnSpPr/>
          <p:nvPr/>
        </p:nvCxnSpPr>
        <p:spPr>
          <a:xfrm>
            <a:off x="2143125" y="2928938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2286000" y="3071813"/>
            <a:ext cx="2582863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200"/>
              <a:t>Sjedinjene</a:t>
            </a:r>
          </a:p>
          <a:p>
            <a:pPr marL="514350" indent="-514350"/>
            <a:r>
              <a:rPr lang="hr-HR" sz="3200"/>
              <a:t>Američke</a:t>
            </a:r>
          </a:p>
          <a:p>
            <a:pPr marL="514350" indent="-514350"/>
            <a:r>
              <a:rPr lang="hr-HR" sz="3200"/>
              <a:t>Države </a:t>
            </a:r>
          </a:p>
          <a:p>
            <a:pPr marL="514350" indent="-514350">
              <a:buFontTx/>
              <a:buAutoNum type="alphaLcParenR"/>
            </a:pPr>
            <a:endParaRPr lang="hr-HR" sz="3200"/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sp>
        <p:nvSpPr>
          <p:cNvPr id="68" name="Flowchart: Alternate Process 67"/>
          <p:cNvSpPr/>
          <p:nvPr/>
        </p:nvSpPr>
        <p:spPr>
          <a:xfrm>
            <a:off x="4000500" y="2357438"/>
            <a:ext cx="2714625" cy="4071937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4643438" y="2643188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ZKL</a:t>
            </a:r>
            <a:endParaRPr lang="en-US" sz="3200"/>
          </a:p>
        </p:txBody>
      </p:sp>
      <p:cxnSp>
        <p:nvCxnSpPr>
          <p:cNvPr id="70" name="Straight Connector 69"/>
          <p:cNvCxnSpPr/>
          <p:nvPr/>
        </p:nvCxnSpPr>
        <p:spPr>
          <a:xfrm>
            <a:off x="4000500" y="3571875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4346575" y="3714750"/>
            <a:ext cx="2511425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200"/>
              <a:t>Zagrebačko</a:t>
            </a:r>
          </a:p>
          <a:p>
            <a:pPr marL="514350" indent="-514350"/>
            <a:r>
              <a:rPr lang="hr-HR" sz="3200"/>
              <a:t>kazalište </a:t>
            </a:r>
          </a:p>
          <a:p>
            <a:pPr marL="514350" indent="-514350"/>
            <a:r>
              <a:rPr lang="hr-HR" sz="3200"/>
              <a:t>lutaka</a:t>
            </a:r>
          </a:p>
          <a:p>
            <a:pPr marL="514350" indent="-514350">
              <a:buFontTx/>
              <a:buAutoNum type="alphaLcParenR"/>
            </a:pPr>
            <a:endParaRPr lang="hr-HR" sz="3200"/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sp>
        <p:nvSpPr>
          <p:cNvPr id="73" name="Flowchart: Alternate Process 72"/>
          <p:cNvSpPr/>
          <p:nvPr/>
        </p:nvSpPr>
        <p:spPr>
          <a:xfrm>
            <a:off x="6072188" y="1000125"/>
            <a:ext cx="2857500" cy="4214813"/>
          </a:xfrm>
          <a:prstGeom prst="flowChartAlternateProcess">
            <a:avLst/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6608763" y="1285875"/>
            <a:ext cx="1392237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ZET</a:t>
            </a:r>
            <a:endParaRPr lang="en-US" sz="3200"/>
          </a:p>
        </p:txBody>
      </p:sp>
      <p:cxnSp>
        <p:nvCxnSpPr>
          <p:cNvPr id="75" name="Straight Connector 74"/>
          <p:cNvCxnSpPr/>
          <p:nvPr/>
        </p:nvCxnSpPr>
        <p:spPr>
          <a:xfrm>
            <a:off x="6076950" y="2214563"/>
            <a:ext cx="28527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6142038" y="2357438"/>
            <a:ext cx="293052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200"/>
              <a:t>Zagrebački </a:t>
            </a:r>
          </a:p>
          <a:p>
            <a:pPr marL="514350" indent="-514350"/>
            <a:r>
              <a:rPr lang="hr-HR" sz="3200"/>
              <a:t>električni </a:t>
            </a:r>
          </a:p>
          <a:p>
            <a:pPr marL="514350" indent="-514350"/>
            <a:r>
              <a:rPr lang="hr-HR" sz="3200"/>
              <a:t>tramvaj</a:t>
            </a:r>
            <a:endParaRPr lang="en-US" sz="3200"/>
          </a:p>
        </p:txBody>
      </p:sp>
      <p:sp>
        <p:nvSpPr>
          <p:cNvPr id="19" name="Right Triangle 18"/>
          <p:cNvSpPr/>
          <p:nvPr/>
        </p:nvSpPr>
        <p:spPr>
          <a:xfrm rot="16042257">
            <a:off x="8923338" y="6637337"/>
            <a:ext cx="217488" cy="214313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44051" name="TextBox 20"/>
          <p:cNvSpPr txBox="1">
            <a:spLocks noChangeArrowheads="1"/>
          </p:cNvSpPr>
          <p:nvPr/>
        </p:nvSpPr>
        <p:spPr bwMode="auto">
          <a:xfrm>
            <a:off x="142875" y="119063"/>
            <a:ext cx="4500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800"/>
              <a:t>Što znače ove kratice?  </a:t>
            </a:r>
            <a:endParaRPr lang="en-US" sz="2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9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9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900" decel="100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/>
      <p:bldP spid="59" grpId="0" animBg="1"/>
      <p:bldP spid="60" grpId="0"/>
      <p:bldP spid="66" grpId="0"/>
      <p:bldP spid="68" grpId="0" animBg="1"/>
      <p:bldP spid="69" grpId="0"/>
      <p:bldP spid="71" grpId="0"/>
      <p:bldP spid="73" grpId="0" animBg="1"/>
      <p:bldP spid="74" grpId="0"/>
      <p:bldP spid="76" grpId="0"/>
      <p:bldP spid="1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lowchart: Alternate Process 24"/>
          <p:cNvSpPr/>
          <p:nvPr/>
        </p:nvSpPr>
        <p:spPr>
          <a:xfrm>
            <a:off x="214313" y="2357438"/>
            <a:ext cx="2714625" cy="4071937"/>
          </a:xfrm>
          <a:prstGeom prst="flowChartAlternateProcess">
            <a:avLst/>
          </a:prstGeom>
          <a:solidFill>
            <a:schemeClr val="accent2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14375" y="2643188"/>
            <a:ext cx="13573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EU</a:t>
            </a:r>
            <a:endParaRPr lang="en-US" sz="3200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315913" y="3690938"/>
            <a:ext cx="2541587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200"/>
              <a:t>Europska </a:t>
            </a:r>
          </a:p>
          <a:p>
            <a:pPr marL="514350" indent="-514350"/>
            <a:r>
              <a:rPr lang="hr-HR" sz="3200"/>
              <a:t>Unija</a:t>
            </a:r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cxnSp>
        <p:nvCxnSpPr>
          <p:cNvPr id="31" name="Straight Connector 30"/>
          <p:cNvCxnSpPr/>
          <p:nvPr/>
        </p:nvCxnSpPr>
        <p:spPr>
          <a:xfrm>
            <a:off x="214313" y="3571875"/>
            <a:ext cx="26431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Flowchart: Alternate Process 58"/>
          <p:cNvSpPr/>
          <p:nvPr/>
        </p:nvSpPr>
        <p:spPr>
          <a:xfrm>
            <a:off x="2143125" y="1143000"/>
            <a:ext cx="2714625" cy="4071938"/>
          </a:xfrm>
          <a:prstGeom prst="flowChartAlternateProcess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2643188" y="1428750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BiH</a:t>
            </a:r>
            <a:endParaRPr lang="en-US" sz="3200"/>
          </a:p>
        </p:txBody>
      </p:sp>
      <p:cxnSp>
        <p:nvCxnSpPr>
          <p:cNvPr id="65" name="Straight Connector 64"/>
          <p:cNvCxnSpPr/>
          <p:nvPr/>
        </p:nvCxnSpPr>
        <p:spPr>
          <a:xfrm>
            <a:off x="2143125" y="2357438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2346325" y="2500313"/>
            <a:ext cx="251142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200"/>
              <a:t>Bosna i</a:t>
            </a:r>
          </a:p>
          <a:p>
            <a:pPr marL="514350" indent="-514350"/>
            <a:r>
              <a:rPr lang="hr-HR" sz="3200"/>
              <a:t>Hercegovina</a:t>
            </a:r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sp>
        <p:nvSpPr>
          <p:cNvPr id="68" name="Flowchart: Alternate Process 67"/>
          <p:cNvSpPr/>
          <p:nvPr/>
        </p:nvSpPr>
        <p:spPr>
          <a:xfrm>
            <a:off x="4000500" y="2500313"/>
            <a:ext cx="2714625" cy="4071937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4643438" y="2786063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HP</a:t>
            </a:r>
            <a:endParaRPr lang="en-US" sz="3200"/>
          </a:p>
        </p:txBody>
      </p:sp>
      <p:cxnSp>
        <p:nvCxnSpPr>
          <p:cNvPr id="70" name="Straight Connector 69"/>
          <p:cNvCxnSpPr/>
          <p:nvPr/>
        </p:nvCxnSpPr>
        <p:spPr>
          <a:xfrm>
            <a:off x="4000500" y="3714750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4346575" y="3857625"/>
            <a:ext cx="25114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200"/>
              <a:t>Hrvatska </a:t>
            </a:r>
          </a:p>
          <a:p>
            <a:pPr marL="514350" indent="-514350"/>
            <a:r>
              <a:rPr lang="hr-HR" sz="3200"/>
              <a:t>pošta</a:t>
            </a:r>
          </a:p>
        </p:txBody>
      </p:sp>
      <p:sp>
        <p:nvSpPr>
          <p:cNvPr id="73" name="Flowchart: Alternate Process 72"/>
          <p:cNvSpPr/>
          <p:nvPr/>
        </p:nvSpPr>
        <p:spPr>
          <a:xfrm>
            <a:off x="6143625" y="571500"/>
            <a:ext cx="2857500" cy="4214813"/>
          </a:xfrm>
          <a:prstGeom prst="flowChartAlternateProcess">
            <a:avLst/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6680200" y="857250"/>
            <a:ext cx="1392238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MUP</a:t>
            </a:r>
            <a:endParaRPr lang="en-US" sz="3200"/>
          </a:p>
        </p:txBody>
      </p:sp>
      <p:cxnSp>
        <p:nvCxnSpPr>
          <p:cNvPr id="75" name="Straight Connector 74"/>
          <p:cNvCxnSpPr/>
          <p:nvPr/>
        </p:nvCxnSpPr>
        <p:spPr>
          <a:xfrm>
            <a:off x="6148388" y="1785938"/>
            <a:ext cx="27813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6284913" y="1928813"/>
            <a:ext cx="2573337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200"/>
              <a:t>Ministarstvo</a:t>
            </a:r>
          </a:p>
          <a:p>
            <a:pPr marL="514350" indent="-514350"/>
            <a:r>
              <a:rPr lang="hr-HR" sz="3200"/>
              <a:t>unutarnjih</a:t>
            </a:r>
          </a:p>
          <a:p>
            <a:pPr marL="514350" indent="-514350"/>
            <a:r>
              <a:rPr lang="hr-HR" sz="3200"/>
              <a:t>poslova</a:t>
            </a:r>
            <a:endParaRPr lang="en-US" sz="3200"/>
          </a:p>
        </p:txBody>
      </p:sp>
      <p:sp>
        <p:nvSpPr>
          <p:cNvPr id="19" name="Right Triangle 18"/>
          <p:cNvSpPr/>
          <p:nvPr/>
        </p:nvSpPr>
        <p:spPr>
          <a:xfrm rot="16042257">
            <a:off x="8923338" y="6637337"/>
            <a:ext cx="217488" cy="214313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45075" name="TextBox 19"/>
          <p:cNvSpPr txBox="1">
            <a:spLocks noChangeArrowheads="1"/>
          </p:cNvSpPr>
          <p:nvPr/>
        </p:nvSpPr>
        <p:spPr bwMode="auto">
          <a:xfrm>
            <a:off x="142875" y="119063"/>
            <a:ext cx="4500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800"/>
              <a:t>Što znače ove kratice?  </a:t>
            </a:r>
            <a:endParaRPr lang="en-US" sz="2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9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9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900" decel="100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/>
      <p:bldP spid="59" grpId="0" animBg="1"/>
      <p:bldP spid="60" grpId="0"/>
      <p:bldP spid="66" grpId="0"/>
      <p:bldP spid="68" grpId="0" animBg="1"/>
      <p:bldP spid="69" grpId="0"/>
      <p:bldP spid="71" grpId="0"/>
      <p:bldP spid="73" grpId="0" animBg="1"/>
      <p:bldP spid="74" grpId="0"/>
      <p:bldP spid="76" grpId="0"/>
      <p:bldP spid="1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lowchart: Alternate Process 24"/>
          <p:cNvSpPr/>
          <p:nvPr/>
        </p:nvSpPr>
        <p:spPr>
          <a:xfrm>
            <a:off x="214313" y="2357438"/>
            <a:ext cx="2714625" cy="4071937"/>
          </a:xfrm>
          <a:prstGeom prst="flowChartAlternateProcess">
            <a:avLst/>
          </a:prstGeom>
          <a:solidFill>
            <a:schemeClr val="accent2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14375" y="2643188"/>
            <a:ext cx="13573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OŠ</a:t>
            </a:r>
            <a:endParaRPr lang="en-US" sz="3200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315913" y="3690938"/>
            <a:ext cx="2541587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200"/>
              <a:t>osnovna</a:t>
            </a:r>
          </a:p>
          <a:p>
            <a:pPr marL="514350" indent="-514350"/>
            <a:r>
              <a:rPr lang="hr-HR" sz="3200"/>
              <a:t>škola</a:t>
            </a:r>
          </a:p>
          <a:p>
            <a:pPr marL="514350" indent="-514350">
              <a:buFontTx/>
              <a:buAutoNum type="alphaLcParenR"/>
            </a:pPr>
            <a:endParaRPr lang="en-US" sz="3200"/>
          </a:p>
        </p:txBody>
      </p:sp>
      <p:cxnSp>
        <p:nvCxnSpPr>
          <p:cNvPr id="31" name="Straight Connector 30"/>
          <p:cNvCxnSpPr/>
          <p:nvPr/>
        </p:nvCxnSpPr>
        <p:spPr>
          <a:xfrm>
            <a:off x="214313" y="3571875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Flowchart: Alternate Process 58"/>
          <p:cNvSpPr/>
          <p:nvPr/>
        </p:nvSpPr>
        <p:spPr>
          <a:xfrm>
            <a:off x="2143125" y="1143000"/>
            <a:ext cx="2714625" cy="4071938"/>
          </a:xfrm>
          <a:prstGeom prst="flowChartAlternateProcess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2643188" y="1428750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SŠ</a:t>
            </a:r>
            <a:endParaRPr lang="en-US" sz="3200"/>
          </a:p>
        </p:txBody>
      </p:sp>
      <p:cxnSp>
        <p:nvCxnSpPr>
          <p:cNvPr id="65" name="Straight Connector 64"/>
          <p:cNvCxnSpPr/>
          <p:nvPr/>
        </p:nvCxnSpPr>
        <p:spPr>
          <a:xfrm>
            <a:off x="2143125" y="2357438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2346325" y="2500313"/>
            <a:ext cx="2582863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200"/>
              <a:t>srednja </a:t>
            </a:r>
          </a:p>
          <a:p>
            <a:pPr marL="514350" indent="-514350"/>
            <a:r>
              <a:rPr lang="hr-HR" sz="3200"/>
              <a:t>škola</a:t>
            </a:r>
            <a:endParaRPr lang="en-US" sz="3200"/>
          </a:p>
        </p:txBody>
      </p:sp>
      <p:sp>
        <p:nvSpPr>
          <p:cNvPr id="68" name="Flowchart: Alternate Process 67"/>
          <p:cNvSpPr/>
          <p:nvPr/>
        </p:nvSpPr>
        <p:spPr>
          <a:xfrm>
            <a:off x="4000500" y="2500313"/>
            <a:ext cx="2714625" cy="4071937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4643438" y="2786063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PBZ</a:t>
            </a:r>
            <a:endParaRPr lang="en-US" sz="3200"/>
          </a:p>
        </p:txBody>
      </p:sp>
      <p:cxnSp>
        <p:nvCxnSpPr>
          <p:cNvPr id="70" name="Straight Connector 69"/>
          <p:cNvCxnSpPr/>
          <p:nvPr/>
        </p:nvCxnSpPr>
        <p:spPr>
          <a:xfrm>
            <a:off x="4000500" y="3714750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4346575" y="3857625"/>
            <a:ext cx="25114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200"/>
              <a:t>Privredna</a:t>
            </a:r>
          </a:p>
          <a:p>
            <a:pPr marL="514350" indent="-514350"/>
            <a:r>
              <a:rPr lang="hr-HR" sz="3200"/>
              <a:t>banka</a:t>
            </a:r>
          </a:p>
          <a:p>
            <a:pPr marL="514350" indent="-514350"/>
            <a:r>
              <a:rPr lang="hr-HR" sz="3200"/>
              <a:t>Zagreb</a:t>
            </a:r>
            <a:endParaRPr lang="en-US" sz="3200"/>
          </a:p>
        </p:txBody>
      </p:sp>
      <p:sp>
        <p:nvSpPr>
          <p:cNvPr id="73" name="Flowchart: Alternate Process 72"/>
          <p:cNvSpPr/>
          <p:nvPr/>
        </p:nvSpPr>
        <p:spPr>
          <a:xfrm>
            <a:off x="6143625" y="571500"/>
            <a:ext cx="2857500" cy="4214813"/>
          </a:xfrm>
          <a:prstGeom prst="flowChartAlternateProcess">
            <a:avLst/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6680200" y="857250"/>
            <a:ext cx="1392238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WC</a:t>
            </a:r>
            <a:endParaRPr lang="en-US" sz="3200"/>
          </a:p>
        </p:txBody>
      </p:sp>
      <p:cxnSp>
        <p:nvCxnSpPr>
          <p:cNvPr id="75" name="Straight Connector 74"/>
          <p:cNvCxnSpPr/>
          <p:nvPr/>
        </p:nvCxnSpPr>
        <p:spPr>
          <a:xfrm>
            <a:off x="6148388" y="1785938"/>
            <a:ext cx="28527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6213475" y="1928813"/>
            <a:ext cx="29305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200"/>
              <a:t>zahod</a:t>
            </a:r>
          </a:p>
          <a:p>
            <a:pPr marL="514350" indent="-514350"/>
            <a:endParaRPr lang="hr-HR" sz="3200"/>
          </a:p>
          <a:p>
            <a:pPr marL="514350" indent="-514350"/>
            <a:r>
              <a:rPr lang="hr-HR" sz="2000"/>
              <a:t>(od engl.  </a:t>
            </a:r>
            <a:r>
              <a:rPr lang="hr-HR" sz="2000">
                <a:solidFill>
                  <a:srgbClr val="FF0000"/>
                </a:solidFill>
              </a:rPr>
              <a:t>w</a:t>
            </a:r>
            <a:r>
              <a:rPr lang="hr-HR" sz="2000"/>
              <a:t>ater </a:t>
            </a:r>
            <a:r>
              <a:rPr lang="hr-HR" sz="2000">
                <a:solidFill>
                  <a:srgbClr val="FF0000"/>
                </a:solidFill>
              </a:rPr>
              <a:t>c</a:t>
            </a:r>
            <a:r>
              <a:rPr lang="hr-HR" sz="2000"/>
              <a:t>loset)</a:t>
            </a:r>
            <a:endParaRPr lang="en-US" sz="2000"/>
          </a:p>
        </p:txBody>
      </p:sp>
      <p:sp>
        <p:nvSpPr>
          <p:cNvPr id="19" name="Right Triangle 18"/>
          <p:cNvSpPr/>
          <p:nvPr/>
        </p:nvSpPr>
        <p:spPr>
          <a:xfrm rot="16042257">
            <a:off x="8923338" y="6637337"/>
            <a:ext cx="217488" cy="214313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46099" name="TextBox 20"/>
          <p:cNvSpPr txBox="1">
            <a:spLocks noChangeArrowheads="1"/>
          </p:cNvSpPr>
          <p:nvPr/>
        </p:nvSpPr>
        <p:spPr bwMode="auto">
          <a:xfrm>
            <a:off x="142875" y="119063"/>
            <a:ext cx="4500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800"/>
              <a:t>Što znače ove kratice?  </a:t>
            </a:r>
            <a:endParaRPr lang="en-US" sz="2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9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9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900" decel="100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/>
      <p:bldP spid="59" grpId="0" animBg="1"/>
      <p:bldP spid="60" grpId="0"/>
      <p:bldP spid="66" grpId="0"/>
      <p:bldP spid="68" grpId="0" animBg="1"/>
      <p:bldP spid="69" grpId="0"/>
      <p:bldP spid="71" grpId="0"/>
      <p:bldP spid="73" grpId="0" animBg="1"/>
      <p:bldP spid="74" grpId="0"/>
      <p:bldP spid="76" grpId="0"/>
      <p:bldP spid="1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Flowchart: Alternate Process 126"/>
          <p:cNvSpPr/>
          <p:nvPr/>
        </p:nvSpPr>
        <p:spPr>
          <a:xfrm>
            <a:off x="142875" y="928688"/>
            <a:ext cx="2857500" cy="4786312"/>
          </a:xfrm>
          <a:prstGeom prst="flowChartAlternateProcess">
            <a:avLst/>
          </a:prstGeom>
          <a:solidFill>
            <a:schemeClr val="accent2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sp>
        <p:nvSpPr>
          <p:cNvPr id="128" name="TextBox 127"/>
          <p:cNvSpPr txBox="1">
            <a:spLocks noChangeArrowheads="1"/>
          </p:cNvSpPr>
          <p:nvPr/>
        </p:nvSpPr>
        <p:spPr bwMode="auto">
          <a:xfrm>
            <a:off x="214313" y="1071563"/>
            <a:ext cx="25717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000"/>
              <a:t>Iz kojega grada su automobili s ovim pločicama?</a:t>
            </a:r>
            <a:endParaRPr lang="en-US" sz="2000"/>
          </a:p>
        </p:txBody>
      </p:sp>
      <p:cxnSp>
        <p:nvCxnSpPr>
          <p:cNvPr id="129" name="Straight Connector 128"/>
          <p:cNvCxnSpPr/>
          <p:nvPr/>
        </p:nvCxnSpPr>
        <p:spPr>
          <a:xfrm>
            <a:off x="142875" y="2143125"/>
            <a:ext cx="28575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ounded Rectangle 129"/>
          <p:cNvSpPr/>
          <p:nvPr/>
        </p:nvSpPr>
        <p:spPr>
          <a:xfrm>
            <a:off x="285750" y="2357438"/>
            <a:ext cx="2571750" cy="64293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hr-H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VU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1" name="Rounded Rectangle 130"/>
          <p:cNvSpPr/>
          <p:nvPr/>
        </p:nvSpPr>
        <p:spPr>
          <a:xfrm>
            <a:off x="285750" y="3143250"/>
            <a:ext cx="2571750" cy="64293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hr-H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DU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2" name="Picture 131" descr="grb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25" y="3232150"/>
            <a:ext cx="366713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" name="Rounded Rectangle 132"/>
          <p:cNvSpPr/>
          <p:nvPr/>
        </p:nvSpPr>
        <p:spPr>
          <a:xfrm>
            <a:off x="285750" y="3929063"/>
            <a:ext cx="2571750" cy="64293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hr-H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KR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4" name="Picture 133" descr="grb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25" y="4000500"/>
            <a:ext cx="366713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5" name="Picture 134" descr="grb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9650" y="2428875"/>
            <a:ext cx="366713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6" name="Rounded Rectangle 135"/>
          <p:cNvSpPr/>
          <p:nvPr/>
        </p:nvSpPr>
        <p:spPr>
          <a:xfrm>
            <a:off x="285750" y="4714875"/>
            <a:ext cx="2571750" cy="64293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hr-H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PŽ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7" name="Picture 136" descr="grb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4803775"/>
            <a:ext cx="366713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" name="Flowchart: Alternate Process 137"/>
          <p:cNvSpPr/>
          <p:nvPr/>
        </p:nvSpPr>
        <p:spPr>
          <a:xfrm>
            <a:off x="2000250" y="1928813"/>
            <a:ext cx="2857500" cy="4714875"/>
          </a:xfrm>
          <a:prstGeom prst="flowChartAlternateProcess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cxnSp>
        <p:nvCxnSpPr>
          <p:cNvPr id="139" name="Straight Connector 138"/>
          <p:cNvCxnSpPr/>
          <p:nvPr/>
        </p:nvCxnSpPr>
        <p:spPr>
          <a:xfrm flipV="1">
            <a:off x="2000250" y="3133725"/>
            <a:ext cx="2857500" cy="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Rounded Rectangle 139"/>
          <p:cNvSpPr/>
          <p:nvPr/>
        </p:nvSpPr>
        <p:spPr>
          <a:xfrm>
            <a:off x="2143125" y="3286125"/>
            <a:ext cx="2571750" cy="64293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hr-H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1" name="Picture 140" descr="grb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19413" y="3375025"/>
            <a:ext cx="366712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2" name="Rounded Rectangle 141"/>
          <p:cNvSpPr/>
          <p:nvPr/>
        </p:nvSpPr>
        <p:spPr>
          <a:xfrm>
            <a:off x="2143125" y="4071938"/>
            <a:ext cx="2571750" cy="64293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hr-H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OS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" name="Picture 142" descr="grb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19413" y="4160838"/>
            <a:ext cx="366712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4" name="Rounded Rectangle 143"/>
          <p:cNvSpPr/>
          <p:nvPr/>
        </p:nvSpPr>
        <p:spPr>
          <a:xfrm>
            <a:off x="2143125" y="4857750"/>
            <a:ext cx="2571750" cy="64293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hr-H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RI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5" name="Picture 144" descr="grb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19413" y="4946650"/>
            <a:ext cx="366712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6" name="TextBox 145"/>
          <p:cNvSpPr txBox="1">
            <a:spLocks noChangeArrowheads="1"/>
          </p:cNvSpPr>
          <p:nvPr/>
        </p:nvSpPr>
        <p:spPr bwMode="auto">
          <a:xfrm>
            <a:off x="2143125" y="1990725"/>
            <a:ext cx="25717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000"/>
              <a:t>Iz kojega grada su automobili s ovim pločicama?</a:t>
            </a:r>
            <a:endParaRPr lang="en-US" sz="2000"/>
          </a:p>
        </p:txBody>
      </p:sp>
      <p:sp>
        <p:nvSpPr>
          <p:cNvPr id="147" name="Rounded Rectangle 146"/>
          <p:cNvSpPr/>
          <p:nvPr/>
        </p:nvSpPr>
        <p:spPr>
          <a:xfrm>
            <a:off x="2143125" y="5643563"/>
            <a:ext cx="2571750" cy="64293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hr-H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OG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8" name="Picture 147" descr="grb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19413" y="5732463"/>
            <a:ext cx="366712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0" name="Flowchart: Alternate Process 149"/>
          <p:cNvSpPr/>
          <p:nvPr/>
        </p:nvSpPr>
        <p:spPr>
          <a:xfrm>
            <a:off x="4000500" y="1571625"/>
            <a:ext cx="2857500" cy="4643438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cxnSp>
        <p:nvCxnSpPr>
          <p:cNvPr id="151" name="Straight Connector 150"/>
          <p:cNvCxnSpPr/>
          <p:nvPr/>
        </p:nvCxnSpPr>
        <p:spPr>
          <a:xfrm>
            <a:off x="4000500" y="2705100"/>
            <a:ext cx="2795588" cy="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Rounded Rectangle 151"/>
          <p:cNvSpPr/>
          <p:nvPr/>
        </p:nvSpPr>
        <p:spPr>
          <a:xfrm>
            <a:off x="4143375" y="2847975"/>
            <a:ext cx="2571750" cy="64293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hr-H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KN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" name="Picture 152" descr="grb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19663" y="2936875"/>
            <a:ext cx="366712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" name="Rounded Rectangle 153"/>
          <p:cNvSpPr/>
          <p:nvPr/>
        </p:nvSpPr>
        <p:spPr>
          <a:xfrm>
            <a:off x="4143375" y="3633788"/>
            <a:ext cx="2571750" cy="64293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hr-H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VK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5" name="Picture 154" descr="grb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19663" y="3722688"/>
            <a:ext cx="366712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6" name="Rounded Rectangle 155"/>
          <p:cNvSpPr/>
          <p:nvPr/>
        </p:nvSpPr>
        <p:spPr>
          <a:xfrm>
            <a:off x="4143375" y="4429125"/>
            <a:ext cx="2571750" cy="64293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hr-H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ZD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7" name="Picture 156" descr="grb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19663" y="4518025"/>
            <a:ext cx="366712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8" name="TextBox 157"/>
          <p:cNvSpPr txBox="1">
            <a:spLocks noChangeArrowheads="1"/>
          </p:cNvSpPr>
          <p:nvPr/>
        </p:nvSpPr>
        <p:spPr bwMode="auto">
          <a:xfrm>
            <a:off x="4143375" y="1714500"/>
            <a:ext cx="25717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000"/>
              <a:t>Iz kojega grada su automobili s ovim pločicama?</a:t>
            </a:r>
            <a:endParaRPr lang="en-US" sz="2000"/>
          </a:p>
        </p:txBody>
      </p:sp>
      <p:sp>
        <p:nvSpPr>
          <p:cNvPr id="159" name="Rounded Rectangle 158"/>
          <p:cNvSpPr/>
          <p:nvPr/>
        </p:nvSpPr>
        <p:spPr>
          <a:xfrm>
            <a:off x="4143375" y="5214938"/>
            <a:ext cx="2571750" cy="64293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hr-H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ČK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60" name="Picture 159" descr="grb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19663" y="5303838"/>
            <a:ext cx="366712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1" name="Flowchart: Alternate Process 160"/>
          <p:cNvSpPr/>
          <p:nvPr/>
        </p:nvSpPr>
        <p:spPr>
          <a:xfrm>
            <a:off x="6000750" y="928688"/>
            <a:ext cx="2857500" cy="4857750"/>
          </a:xfrm>
          <a:prstGeom prst="flowChartAlternateProcess">
            <a:avLst/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cxnSp>
        <p:nvCxnSpPr>
          <p:cNvPr id="162" name="Straight Connector 161"/>
          <p:cNvCxnSpPr/>
          <p:nvPr/>
        </p:nvCxnSpPr>
        <p:spPr>
          <a:xfrm>
            <a:off x="6005513" y="2143125"/>
            <a:ext cx="28527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Rounded Rectangle 162"/>
          <p:cNvSpPr/>
          <p:nvPr/>
        </p:nvSpPr>
        <p:spPr>
          <a:xfrm>
            <a:off x="6134100" y="2419350"/>
            <a:ext cx="2571750" cy="64293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hr-H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GS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64" name="Picture 163" descr="grb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10388" y="2508250"/>
            <a:ext cx="366712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5" name="Rounded Rectangle 164"/>
          <p:cNvSpPr/>
          <p:nvPr/>
        </p:nvSpPr>
        <p:spPr>
          <a:xfrm>
            <a:off x="6134100" y="3205163"/>
            <a:ext cx="2571750" cy="64293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hr-H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VŽ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66" name="Picture 165" descr="grb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10388" y="3294063"/>
            <a:ext cx="366712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7" name="Rounded Rectangle 166"/>
          <p:cNvSpPr/>
          <p:nvPr/>
        </p:nvSpPr>
        <p:spPr>
          <a:xfrm>
            <a:off x="6134100" y="4000500"/>
            <a:ext cx="2571750" cy="64293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hr-H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ŠI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68" name="Picture 167" descr="grb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10388" y="4089400"/>
            <a:ext cx="366712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9" name="TextBox 168"/>
          <p:cNvSpPr txBox="1">
            <a:spLocks noChangeArrowheads="1"/>
          </p:cNvSpPr>
          <p:nvPr/>
        </p:nvSpPr>
        <p:spPr bwMode="auto">
          <a:xfrm>
            <a:off x="6143625" y="1127125"/>
            <a:ext cx="25717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000"/>
              <a:t>Iz kojega grada su automobili s ovim pločicama?</a:t>
            </a:r>
            <a:endParaRPr lang="en-US" sz="2000"/>
          </a:p>
        </p:txBody>
      </p:sp>
      <p:sp>
        <p:nvSpPr>
          <p:cNvPr id="170" name="Rounded Rectangle 169"/>
          <p:cNvSpPr/>
          <p:nvPr/>
        </p:nvSpPr>
        <p:spPr>
          <a:xfrm>
            <a:off x="6143625" y="4786313"/>
            <a:ext cx="2571750" cy="64293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hr-H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SB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71" name="Picture 170" descr="grb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19913" y="4875213"/>
            <a:ext cx="366712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3" name="Right Triangle 172"/>
          <p:cNvSpPr/>
          <p:nvPr/>
        </p:nvSpPr>
        <p:spPr>
          <a:xfrm rot="16042257">
            <a:off x="8923338" y="6650037"/>
            <a:ext cx="217488" cy="214313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47151" name="TextBox 46"/>
          <p:cNvSpPr txBox="1">
            <a:spLocks noChangeArrowheads="1"/>
          </p:cNvSpPr>
          <p:nvPr/>
        </p:nvSpPr>
        <p:spPr bwMode="auto">
          <a:xfrm>
            <a:off x="142875" y="119063"/>
            <a:ext cx="4500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800"/>
              <a:t>Što znače ove kratice?  </a:t>
            </a:r>
            <a:endParaRPr lang="en-US" sz="2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decel="100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900" decel="100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900" decel="100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 animBg="1"/>
      <p:bldP spid="128" grpId="0"/>
      <p:bldP spid="130" grpId="0" animBg="1"/>
      <p:bldP spid="131" grpId="0" animBg="1"/>
      <p:bldP spid="133" grpId="0" animBg="1"/>
      <p:bldP spid="136" grpId="0" animBg="1"/>
      <p:bldP spid="138" grpId="0" animBg="1"/>
      <p:bldP spid="140" grpId="0" animBg="1"/>
      <p:bldP spid="142" grpId="0" animBg="1"/>
      <p:bldP spid="144" grpId="0" animBg="1"/>
      <p:bldP spid="146" grpId="0"/>
      <p:bldP spid="147" grpId="0" animBg="1"/>
      <p:bldP spid="150" grpId="0" animBg="1"/>
      <p:bldP spid="152" grpId="0" animBg="1"/>
      <p:bldP spid="154" grpId="0" animBg="1"/>
      <p:bldP spid="156" grpId="0" animBg="1"/>
      <p:bldP spid="158" grpId="0"/>
      <p:bldP spid="159" grpId="0" animBg="1"/>
      <p:bldP spid="161" grpId="0" animBg="1"/>
      <p:bldP spid="163" grpId="0" animBg="1"/>
      <p:bldP spid="165" grpId="0" animBg="1"/>
      <p:bldP spid="167" grpId="0" animBg="1"/>
      <p:bldP spid="169" grpId="0"/>
      <p:bldP spid="170" grpId="0" animBg="1"/>
      <p:bldP spid="17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lowchart: Alternate Process 24"/>
          <p:cNvSpPr/>
          <p:nvPr/>
        </p:nvSpPr>
        <p:spPr>
          <a:xfrm>
            <a:off x="142875" y="1071563"/>
            <a:ext cx="2714625" cy="4071937"/>
          </a:xfrm>
          <a:prstGeom prst="flowChartAlternateProcess">
            <a:avLst/>
          </a:prstGeom>
          <a:solidFill>
            <a:schemeClr val="accent2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dirty="0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14313" y="1214438"/>
            <a:ext cx="257175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Koje države je ovo znak?</a:t>
            </a:r>
            <a:endParaRPr lang="en-US" sz="320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2875" y="2286000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ction Button: Home 23">
            <a:hlinkClick r:id="" action="ppaction://hlinkshowjump?jump=firstslide" highlightClick="1"/>
          </p:cNvPr>
          <p:cNvSpPr/>
          <p:nvPr/>
        </p:nvSpPr>
        <p:spPr>
          <a:xfrm>
            <a:off x="8215313" y="6000750"/>
            <a:ext cx="785812" cy="714375"/>
          </a:xfrm>
          <a:prstGeom prst="actionButtonHome">
            <a:avLst/>
          </a:prstGeom>
          <a:solidFill>
            <a:schemeClr val="bg1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Right Triangle 29"/>
          <p:cNvSpPr/>
          <p:nvPr/>
        </p:nvSpPr>
        <p:spPr>
          <a:xfrm rot="16042257">
            <a:off x="8923338" y="6637337"/>
            <a:ext cx="217488" cy="214313"/>
          </a:xfrm>
          <a:prstGeom prst="rt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48135" name="TextBox 31"/>
          <p:cNvSpPr txBox="1">
            <a:spLocks noChangeArrowheads="1"/>
          </p:cNvSpPr>
          <p:nvPr/>
        </p:nvSpPr>
        <p:spPr bwMode="auto">
          <a:xfrm>
            <a:off x="142875" y="119063"/>
            <a:ext cx="4500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800"/>
              <a:t>Što znače ove kratice?  </a:t>
            </a:r>
            <a:endParaRPr lang="en-US" sz="2800"/>
          </a:p>
        </p:txBody>
      </p:sp>
      <p:sp>
        <p:nvSpPr>
          <p:cNvPr id="33" name="Oval 32"/>
          <p:cNvSpPr/>
          <p:nvPr/>
        </p:nvSpPr>
        <p:spPr>
          <a:xfrm>
            <a:off x="642938" y="2500313"/>
            <a:ext cx="1500187" cy="100012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857250" y="2701925"/>
            <a:ext cx="12144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600" b="1"/>
              <a:t>SLO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509588" y="3773488"/>
            <a:ext cx="18478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3200"/>
              <a:t>Slovenija</a:t>
            </a:r>
            <a:endParaRPr lang="en-US" sz="3200"/>
          </a:p>
        </p:txBody>
      </p:sp>
      <p:sp>
        <p:nvSpPr>
          <p:cNvPr id="45" name="Flowchart: Alternate Process 44"/>
          <p:cNvSpPr/>
          <p:nvPr/>
        </p:nvSpPr>
        <p:spPr>
          <a:xfrm>
            <a:off x="2071688" y="1714500"/>
            <a:ext cx="2714625" cy="4071938"/>
          </a:xfrm>
          <a:prstGeom prst="flowChartAlternateProcess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cxnSp>
        <p:nvCxnSpPr>
          <p:cNvPr id="46" name="Straight Connector 45"/>
          <p:cNvCxnSpPr/>
          <p:nvPr/>
        </p:nvCxnSpPr>
        <p:spPr>
          <a:xfrm>
            <a:off x="2071688" y="2928938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2143125" y="1785938"/>
            <a:ext cx="257175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Koje države je ovo znak?</a:t>
            </a:r>
            <a:endParaRPr lang="en-US" sz="3200"/>
          </a:p>
        </p:txBody>
      </p:sp>
      <p:sp>
        <p:nvSpPr>
          <p:cNvPr id="48" name="Oval 47"/>
          <p:cNvSpPr/>
          <p:nvPr/>
        </p:nvSpPr>
        <p:spPr>
          <a:xfrm>
            <a:off x="2643188" y="3143250"/>
            <a:ext cx="1500187" cy="100012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2857500" y="3344863"/>
            <a:ext cx="12144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600" b="1"/>
              <a:t>BiH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2230438" y="4357688"/>
            <a:ext cx="2484437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3200"/>
              <a:t>Bosna  i </a:t>
            </a:r>
          </a:p>
          <a:p>
            <a:r>
              <a:rPr lang="hr-HR" sz="3200"/>
              <a:t>Hercegovina</a:t>
            </a:r>
            <a:endParaRPr lang="en-US" sz="3200"/>
          </a:p>
        </p:txBody>
      </p:sp>
      <p:sp>
        <p:nvSpPr>
          <p:cNvPr id="51" name="Flowchart: Alternate Process 50"/>
          <p:cNvSpPr/>
          <p:nvPr/>
        </p:nvSpPr>
        <p:spPr>
          <a:xfrm>
            <a:off x="4071938" y="2214563"/>
            <a:ext cx="2714625" cy="4071937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cxnSp>
        <p:nvCxnSpPr>
          <p:cNvPr id="52" name="Straight Connector 51"/>
          <p:cNvCxnSpPr/>
          <p:nvPr/>
        </p:nvCxnSpPr>
        <p:spPr>
          <a:xfrm>
            <a:off x="4071938" y="3429000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4143375" y="2279650"/>
            <a:ext cx="257175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Koje država?</a:t>
            </a:r>
          </a:p>
          <a:p>
            <a:r>
              <a:rPr lang="hr-HR" sz="3200"/>
              <a:t>je ovo znak?</a:t>
            </a:r>
            <a:endParaRPr lang="en-US" sz="3200"/>
          </a:p>
        </p:txBody>
      </p:sp>
      <p:sp>
        <p:nvSpPr>
          <p:cNvPr id="54" name="Oval 53"/>
          <p:cNvSpPr/>
          <p:nvPr/>
        </p:nvSpPr>
        <p:spPr>
          <a:xfrm>
            <a:off x="4714875" y="3571875"/>
            <a:ext cx="1500188" cy="100012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4929188" y="3714750"/>
            <a:ext cx="12144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3600" b="1"/>
              <a:t>SRB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4910138" y="5059363"/>
            <a:ext cx="12334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3200"/>
              <a:t>Srbija</a:t>
            </a:r>
            <a:endParaRPr lang="en-US" sz="3200"/>
          </a:p>
        </p:txBody>
      </p:sp>
      <p:sp>
        <p:nvSpPr>
          <p:cNvPr id="57" name="Flowchart: Alternate Process 56"/>
          <p:cNvSpPr/>
          <p:nvPr/>
        </p:nvSpPr>
        <p:spPr>
          <a:xfrm>
            <a:off x="6143625" y="214313"/>
            <a:ext cx="2857500" cy="4214812"/>
          </a:xfrm>
          <a:prstGeom prst="flowChartAlternateProcess">
            <a:avLst/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/>
          </a:p>
        </p:txBody>
      </p:sp>
      <p:cxnSp>
        <p:nvCxnSpPr>
          <p:cNvPr id="58" name="Straight Connector 57"/>
          <p:cNvCxnSpPr/>
          <p:nvPr/>
        </p:nvCxnSpPr>
        <p:spPr>
          <a:xfrm>
            <a:off x="6157913" y="1428750"/>
            <a:ext cx="28527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6296025" y="285750"/>
            <a:ext cx="263366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200"/>
              <a:t>Koje države </a:t>
            </a:r>
          </a:p>
          <a:p>
            <a:r>
              <a:rPr lang="hr-HR" sz="3200"/>
              <a:t>je ovo znak?</a:t>
            </a:r>
            <a:endParaRPr lang="en-US" sz="3200"/>
          </a:p>
        </p:txBody>
      </p:sp>
      <p:sp>
        <p:nvSpPr>
          <p:cNvPr id="61" name="Oval 60"/>
          <p:cNvSpPr/>
          <p:nvPr/>
        </p:nvSpPr>
        <p:spPr>
          <a:xfrm>
            <a:off x="6786563" y="1571625"/>
            <a:ext cx="1500187" cy="100012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7010400" y="1571625"/>
            <a:ext cx="12144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hr-HR" sz="5400" b="1"/>
              <a:t> H</a:t>
            </a: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6438900" y="2928938"/>
            <a:ext cx="21891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3200"/>
              <a:t>Madžarska</a:t>
            </a:r>
            <a:endParaRPr lang="en-US" sz="32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4" grpId="0" animBg="1"/>
      <p:bldP spid="30" grpId="0" animBg="1"/>
      <p:bldP spid="33" grpId="0" animBg="1"/>
      <p:bldP spid="34" grpId="0"/>
      <p:bldP spid="41" grpId="0"/>
      <p:bldP spid="45" grpId="0" animBg="1"/>
      <p:bldP spid="47" grpId="0"/>
      <p:bldP spid="48" grpId="0" animBg="1"/>
      <p:bldP spid="49" grpId="0"/>
      <p:bldP spid="50" grpId="0"/>
      <p:bldP spid="51" grpId="0" animBg="1"/>
      <p:bldP spid="53" grpId="0"/>
      <p:bldP spid="54" grpId="0" animBg="1"/>
      <p:bldP spid="55" grpId="0"/>
      <p:bldP spid="56" grpId="0"/>
      <p:bldP spid="57" grpId="0" animBg="1"/>
      <p:bldP spid="60" grpId="0"/>
      <p:bldP spid="61" grpId="0" animBg="1"/>
      <p:bldP spid="62" grpId="0"/>
      <p:bldP spid="6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5" y="71438"/>
            <a:ext cx="8858250" cy="307975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r-HR" sz="1400" dirty="0"/>
              <a:t>Kratice</a:t>
            </a:r>
            <a:endParaRPr lang="hr-HR" sz="1400" dirty="0"/>
          </a:p>
        </p:txBody>
      </p:sp>
      <p:sp>
        <p:nvSpPr>
          <p:cNvPr id="49155" name="TextBox 2"/>
          <p:cNvSpPr txBox="1">
            <a:spLocks noChangeArrowheads="1"/>
          </p:cNvSpPr>
          <p:nvPr/>
        </p:nvSpPr>
        <p:spPr bwMode="auto">
          <a:xfrm>
            <a:off x="8143875" y="58738"/>
            <a:ext cx="8509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1400">
                <a:cs typeface="Arial" charset="0"/>
              </a:rPr>
              <a:t>Dodatak</a:t>
            </a:r>
          </a:p>
        </p:txBody>
      </p:sp>
      <p:sp>
        <p:nvSpPr>
          <p:cNvPr id="49156" name="Rectangle 3"/>
          <p:cNvSpPr>
            <a:spLocks noChangeArrowheads="1"/>
          </p:cNvSpPr>
          <p:nvPr/>
        </p:nvSpPr>
        <p:spPr bwMode="auto">
          <a:xfrm>
            <a:off x="285750" y="785813"/>
            <a:ext cx="8643938" cy="157003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1600" b="1"/>
              <a:t>NPIP 2006.  </a:t>
            </a:r>
          </a:p>
          <a:p>
            <a:r>
              <a:rPr lang="hr-HR" sz="1600" b="1"/>
              <a:t>4.r. </a:t>
            </a:r>
          </a:p>
          <a:p>
            <a:r>
              <a:rPr lang="hr-HR" sz="1600" b="1"/>
              <a:t>Jezik</a:t>
            </a:r>
            <a:endParaRPr lang="en-US" sz="1600"/>
          </a:p>
          <a:p>
            <a:r>
              <a:rPr lang="en-US" sz="1600" b="1"/>
              <a:t>7. Kratice</a:t>
            </a:r>
            <a:endParaRPr lang="en-US" sz="1600"/>
          </a:p>
          <a:p>
            <a:r>
              <a:rPr lang="en-US" sz="1600" b="1" i="1"/>
              <a:t>Ključni pojmovi: </a:t>
            </a:r>
            <a:r>
              <a:rPr lang="en-US" sz="1600"/>
              <a:t>kratice.</a:t>
            </a:r>
          </a:p>
          <a:p>
            <a:r>
              <a:rPr lang="en-US" sz="1600" b="1" i="1"/>
              <a:t>Obrazovna postignuća: </a:t>
            </a:r>
            <a:r>
              <a:rPr lang="en-US" sz="1600"/>
              <a:t>pravilno pisati kratice poznatijih višečlanih naziva.</a:t>
            </a:r>
          </a:p>
        </p:txBody>
      </p:sp>
      <p:sp>
        <p:nvSpPr>
          <p:cNvPr id="49157" name="TextBox 4"/>
          <p:cNvSpPr txBox="1">
            <a:spLocks noChangeArrowheads="1"/>
          </p:cNvSpPr>
          <p:nvPr/>
        </p:nvSpPr>
        <p:spPr bwMode="auto">
          <a:xfrm>
            <a:off x="7951788" y="6357938"/>
            <a:ext cx="1120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1400"/>
              <a:t>K.S.   2009.</a:t>
            </a:r>
          </a:p>
        </p:txBody>
      </p:sp>
      <p:sp>
        <p:nvSpPr>
          <p:cNvPr id="6" name="16-Point Star 5"/>
          <p:cNvSpPr/>
          <p:nvPr/>
        </p:nvSpPr>
        <p:spPr>
          <a:xfrm>
            <a:off x="500063" y="4451350"/>
            <a:ext cx="142875" cy="142875"/>
          </a:xfrm>
          <a:prstGeom prst="star16">
            <a:avLst/>
          </a:prstGeom>
          <a:solidFill>
            <a:srgbClr val="398E2E"/>
          </a:solidFill>
          <a:ln>
            <a:solidFill>
              <a:srgbClr val="398E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6-Point Star 6"/>
          <p:cNvSpPr/>
          <p:nvPr/>
        </p:nvSpPr>
        <p:spPr>
          <a:xfrm>
            <a:off x="500063" y="4451350"/>
            <a:ext cx="142875" cy="142875"/>
          </a:xfrm>
          <a:prstGeom prst="star16">
            <a:avLst/>
          </a:prstGeom>
          <a:solidFill>
            <a:srgbClr val="398E2E"/>
          </a:solidFill>
          <a:ln>
            <a:solidFill>
              <a:srgbClr val="398E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latin typeface="Arial" pitchFamily="34" charset="0"/>
              <a:cs typeface="Arial" pitchFamily="34" charset="0"/>
            </a:endParaRPr>
          </a:p>
        </p:txBody>
      </p:sp>
      <p:sp>
        <p:nvSpPr>
          <p:cNvPr id="49160" name="TextBox 7"/>
          <p:cNvSpPr txBox="1">
            <a:spLocks noChangeArrowheads="1"/>
          </p:cNvSpPr>
          <p:nvPr/>
        </p:nvSpPr>
        <p:spPr bwMode="auto">
          <a:xfrm>
            <a:off x="752475" y="4357688"/>
            <a:ext cx="17478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1400">
                <a:cs typeface="Arial" charset="0"/>
              </a:rPr>
              <a:t>Ponavljanje gradiva</a:t>
            </a:r>
          </a:p>
        </p:txBody>
      </p:sp>
      <p:sp>
        <p:nvSpPr>
          <p:cNvPr id="9" name="16-Point Star 8"/>
          <p:cNvSpPr/>
          <p:nvPr/>
        </p:nvSpPr>
        <p:spPr>
          <a:xfrm>
            <a:off x="500063" y="4759325"/>
            <a:ext cx="142875" cy="142875"/>
          </a:xfrm>
          <a:prstGeom prst="star16">
            <a:avLst/>
          </a:prstGeom>
          <a:solidFill>
            <a:srgbClr val="398E2E"/>
          </a:solidFill>
          <a:ln>
            <a:solidFill>
              <a:srgbClr val="398E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16-Point Star 9"/>
          <p:cNvSpPr/>
          <p:nvPr/>
        </p:nvSpPr>
        <p:spPr>
          <a:xfrm>
            <a:off x="500063" y="4759325"/>
            <a:ext cx="142875" cy="142875"/>
          </a:xfrm>
          <a:prstGeom prst="star16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latin typeface="Arial" pitchFamily="34" charset="0"/>
              <a:cs typeface="Arial" pitchFamily="34" charset="0"/>
            </a:endParaRPr>
          </a:p>
        </p:txBody>
      </p:sp>
      <p:sp>
        <p:nvSpPr>
          <p:cNvPr id="49163" name="TextBox 10"/>
          <p:cNvSpPr txBox="1">
            <a:spLocks noChangeArrowheads="1"/>
          </p:cNvSpPr>
          <p:nvPr/>
        </p:nvSpPr>
        <p:spPr bwMode="auto">
          <a:xfrm>
            <a:off x="752475" y="4665663"/>
            <a:ext cx="12890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1400">
                <a:cs typeface="Arial" charset="0"/>
              </a:rPr>
              <a:t>Novo gradivo </a:t>
            </a:r>
          </a:p>
        </p:txBody>
      </p:sp>
      <p:sp>
        <p:nvSpPr>
          <p:cNvPr id="12" name="16-Point Star 11"/>
          <p:cNvSpPr/>
          <p:nvPr/>
        </p:nvSpPr>
        <p:spPr>
          <a:xfrm>
            <a:off x="500063" y="5116513"/>
            <a:ext cx="142875" cy="142875"/>
          </a:xfrm>
          <a:prstGeom prst="star16">
            <a:avLst/>
          </a:prstGeom>
          <a:solidFill>
            <a:srgbClr val="398E2E"/>
          </a:solidFill>
          <a:ln>
            <a:solidFill>
              <a:srgbClr val="398E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6-Point Star 12"/>
          <p:cNvSpPr/>
          <p:nvPr/>
        </p:nvSpPr>
        <p:spPr>
          <a:xfrm>
            <a:off x="500063" y="5116513"/>
            <a:ext cx="142875" cy="142875"/>
          </a:xfrm>
          <a:prstGeom prst="star16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latin typeface="Arial" pitchFamily="34" charset="0"/>
              <a:cs typeface="Arial" pitchFamily="34" charset="0"/>
            </a:endParaRPr>
          </a:p>
        </p:txBody>
      </p:sp>
      <p:sp>
        <p:nvSpPr>
          <p:cNvPr id="49166" name="TextBox 13"/>
          <p:cNvSpPr txBox="1">
            <a:spLocks noChangeArrowheads="1"/>
          </p:cNvSpPr>
          <p:nvPr/>
        </p:nvSpPr>
        <p:spPr bwMode="auto">
          <a:xfrm>
            <a:off x="752475" y="5022850"/>
            <a:ext cx="10223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1400">
                <a:cs typeface="Arial" charset="0"/>
              </a:rPr>
              <a:t>Vježbanje </a:t>
            </a:r>
          </a:p>
        </p:txBody>
      </p:sp>
      <p:sp>
        <p:nvSpPr>
          <p:cNvPr id="15" name="16-Point Star 14"/>
          <p:cNvSpPr/>
          <p:nvPr/>
        </p:nvSpPr>
        <p:spPr>
          <a:xfrm>
            <a:off x="500063" y="5473700"/>
            <a:ext cx="142875" cy="142875"/>
          </a:xfrm>
          <a:prstGeom prst="star16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6-Point Star 15"/>
          <p:cNvSpPr/>
          <p:nvPr/>
        </p:nvSpPr>
        <p:spPr>
          <a:xfrm>
            <a:off x="500063" y="5473700"/>
            <a:ext cx="142875" cy="142875"/>
          </a:xfrm>
          <a:prstGeom prst="star16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latin typeface="Arial" pitchFamily="34" charset="0"/>
              <a:cs typeface="Arial" pitchFamily="34" charset="0"/>
            </a:endParaRPr>
          </a:p>
        </p:txBody>
      </p:sp>
      <p:sp>
        <p:nvSpPr>
          <p:cNvPr id="49169" name="TextBox 16"/>
          <p:cNvSpPr txBox="1">
            <a:spLocks noChangeArrowheads="1"/>
          </p:cNvSpPr>
          <p:nvPr/>
        </p:nvSpPr>
        <p:spPr bwMode="auto">
          <a:xfrm>
            <a:off x="752475" y="5380038"/>
            <a:ext cx="14684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1400">
                <a:cs typeface="Arial" charset="0"/>
              </a:rPr>
              <a:t>Dodatni sadržaji</a:t>
            </a:r>
          </a:p>
        </p:txBody>
      </p:sp>
      <p:sp>
        <p:nvSpPr>
          <p:cNvPr id="18" name="Flowchart: Punched Tape 17"/>
          <p:cNvSpPr/>
          <p:nvPr/>
        </p:nvSpPr>
        <p:spPr>
          <a:xfrm>
            <a:off x="352425" y="5759450"/>
            <a:ext cx="285750" cy="285750"/>
          </a:xfrm>
          <a:prstGeom prst="flowChartPunchedTape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Straight Connector 18"/>
          <p:cNvCxnSpPr>
            <a:endCxn id="18" idx="0"/>
          </p:cNvCxnSpPr>
          <p:nvPr/>
        </p:nvCxnSpPr>
        <p:spPr>
          <a:xfrm rot="5400000" flipH="1" flipV="1">
            <a:off x="365919" y="5915819"/>
            <a:ext cx="25717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172" name="TextBox 19"/>
          <p:cNvSpPr txBox="1">
            <a:spLocks noChangeArrowheads="1"/>
          </p:cNvSpPr>
          <p:nvPr/>
        </p:nvSpPr>
        <p:spPr bwMode="auto">
          <a:xfrm>
            <a:off x="781050" y="5737225"/>
            <a:ext cx="33623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1400">
                <a:cs typeface="Arial" charset="0"/>
              </a:rPr>
              <a:t>Sadržaj koji učenici zapisuju u bilježnice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5750" y="3857625"/>
            <a:ext cx="4071938" cy="271462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ight Triangle 21"/>
          <p:cNvSpPr/>
          <p:nvPr/>
        </p:nvSpPr>
        <p:spPr>
          <a:xfrm rot="16042257">
            <a:off x="360363" y="6137275"/>
            <a:ext cx="217487" cy="214313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49175" name="TextBox 22"/>
          <p:cNvSpPr txBox="1">
            <a:spLocks noChangeArrowheads="1"/>
          </p:cNvSpPr>
          <p:nvPr/>
        </p:nvSpPr>
        <p:spPr bwMode="auto">
          <a:xfrm>
            <a:off x="781050" y="6094413"/>
            <a:ext cx="33623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1400">
                <a:cs typeface="Arial" charset="0"/>
              </a:rPr>
              <a:t>Oznaka za prelazak na novu sliku </a:t>
            </a:r>
          </a:p>
        </p:txBody>
      </p:sp>
      <p:sp>
        <p:nvSpPr>
          <p:cNvPr id="49176" name="TextBox 23"/>
          <p:cNvSpPr txBox="1">
            <a:spLocks noChangeArrowheads="1"/>
          </p:cNvSpPr>
          <p:nvPr/>
        </p:nvSpPr>
        <p:spPr bwMode="auto">
          <a:xfrm>
            <a:off x="285750" y="3857625"/>
            <a:ext cx="10715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1400">
                <a:cs typeface="Arial" charset="0"/>
              </a:rPr>
              <a:t>TUMAČ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875" y="71438"/>
            <a:ext cx="8858250" cy="3079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r-HR" sz="1400" dirty="0"/>
              <a:t>Kratice</a:t>
            </a:r>
            <a:endParaRPr lang="hr-HR" sz="1400" dirty="0"/>
          </a:p>
        </p:txBody>
      </p:sp>
      <p:sp>
        <p:nvSpPr>
          <p:cNvPr id="18434" name="TextBox 4"/>
          <p:cNvSpPr txBox="1">
            <a:spLocks noChangeArrowheads="1"/>
          </p:cNvSpPr>
          <p:nvPr/>
        </p:nvSpPr>
        <p:spPr bwMode="auto">
          <a:xfrm>
            <a:off x="8564563" y="58738"/>
            <a:ext cx="4333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1400">
                <a:cs typeface="Arial" charset="0"/>
              </a:rPr>
              <a:t>3/9</a:t>
            </a:r>
          </a:p>
        </p:txBody>
      </p:sp>
      <p:sp>
        <p:nvSpPr>
          <p:cNvPr id="18435" name="TextBox 33"/>
          <p:cNvSpPr txBox="1">
            <a:spLocks noChangeArrowheads="1"/>
          </p:cNvSpPr>
          <p:nvPr/>
        </p:nvSpPr>
        <p:spPr bwMode="auto">
          <a:xfrm>
            <a:off x="357188" y="1500188"/>
            <a:ext cx="49291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Pročitaj ove rečenice.  </a:t>
            </a:r>
          </a:p>
        </p:txBody>
      </p:sp>
      <p:sp>
        <p:nvSpPr>
          <p:cNvPr id="18436" name="TextBox 38"/>
          <p:cNvSpPr txBox="1">
            <a:spLocks noChangeArrowheads="1"/>
          </p:cNvSpPr>
          <p:nvPr/>
        </p:nvSpPr>
        <p:spPr bwMode="auto">
          <a:xfrm>
            <a:off x="357188" y="642938"/>
            <a:ext cx="81438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Često se u pisanju služimo kraticama. </a:t>
            </a:r>
          </a:p>
          <a:p>
            <a:r>
              <a:rPr lang="hr-HR" sz="2400"/>
              <a:t>Tako ubrzavamo pisanje i čitanje, štedimo vrijeme i papir.  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428625" y="2214563"/>
            <a:ext cx="4500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 U 2. a  je 27 uč.   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00063" y="5500688"/>
            <a:ext cx="70723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008000"/>
                </a:solidFill>
              </a:rPr>
              <a:t>Može li zbog skraćivanja doći od nesporazuma?   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28625" y="2928938"/>
            <a:ext cx="8001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 Romani imaju više od 100 str.   </a:t>
            </a:r>
          </a:p>
        </p:txBody>
      </p:sp>
      <p:sp>
        <p:nvSpPr>
          <p:cNvPr id="18440" name="TextBox 16"/>
          <p:cNvSpPr txBox="1">
            <a:spLocks noChangeArrowheads="1"/>
          </p:cNvSpPr>
          <p:nvPr/>
        </p:nvSpPr>
        <p:spPr bwMode="auto">
          <a:xfrm>
            <a:off x="428625" y="3895725"/>
            <a:ext cx="5473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    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28625" y="3643313"/>
            <a:ext cx="6072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 Ove šk. god. nastava traje do 10. lipnja.    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0" y="2786063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0" y="3571875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0" y="4286250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28625" y="4467225"/>
            <a:ext cx="6643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Višnja je uč. 3. r.       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0" y="5072063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2071688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00063" y="5967413"/>
            <a:ext cx="75009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008000"/>
                </a:solidFill>
              </a:rPr>
              <a:t>Prisjetimo se kratica koje smo već upoznali.  </a:t>
            </a:r>
          </a:p>
        </p:txBody>
      </p:sp>
      <p:sp>
        <p:nvSpPr>
          <p:cNvPr id="27" name="16-Point Star 26"/>
          <p:cNvSpPr/>
          <p:nvPr/>
        </p:nvSpPr>
        <p:spPr>
          <a:xfrm>
            <a:off x="8358188" y="142875"/>
            <a:ext cx="142875" cy="142875"/>
          </a:xfrm>
          <a:prstGeom prst="star16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19" name="Right Triangle 18"/>
          <p:cNvSpPr/>
          <p:nvPr/>
        </p:nvSpPr>
        <p:spPr>
          <a:xfrm rot="16042257">
            <a:off x="8923338" y="6637337"/>
            <a:ext cx="217488" cy="214313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14" grpId="0"/>
      <p:bldP spid="15" grpId="0"/>
      <p:bldP spid="18" grpId="0"/>
      <p:bldP spid="24" grpId="0"/>
      <p:bldP spid="26" grpId="0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875" y="71438"/>
            <a:ext cx="8858250" cy="3079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r-HR" sz="1400" dirty="0"/>
              <a:t>Kratice</a:t>
            </a:r>
            <a:endParaRPr lang="hr-HR" sz="1400" dirty="0"/>
          </a:p>
        </p:txBody>
      </p:sp>
      <p:sp>
        <p:nvSpPr>
          <p:cNvPr id="20482" name="TextBox 4"/>
          <p:cNvSpPr txBox="1">
            <a:spLocks noChangeArrowheads="1"/>
          </p:cNvSpPr>
          <p:nvPr/>
        </p:nvSpPr>
        <p:spPr bwMode="auto">
          <a:xfrm>
            <a:off x="8564563" y="58738"/>
            <a:ext cx="4333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1400">
                <a:cs typeface="Arial" charset="0"/>
              </a:rPr>
              <a:t>4/9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1500" y="1143000"/>
            <a:ext cx="2857500" cy="461963"/>
          </a:xfrm>
          <a:prstGeom prst="rect">
            <a:avLst/>
          </a:prstGeom>
          <a:solidFill>
            <a:schemeClr val="accent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r-HR" sz="2400" dirty="0"/>
              <a:t>Kratice s točkom  </a:t>
            </a:r>
            <a:endParaRPr lang="hr-HR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000625" y="1143000"/>
            <a:ext cx="2857500" cy="461963"/>
          </a:xfrm>
          <a:prstGeom prst="rect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r-HR" sz="2400" dirty="0"/>
              <a:t>Oznake za veličine</a:t>
            </a:r>
            <a:endParaRPr lang="hr-HR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0" y="538163"/>
            <a:ext cx="4786313" cy="461962"/>
          </a:xfrm>
          <a:prstGeom prst="rect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hr-HR" sz="2400" dirty="0"/>
              <a:t>JEDNOSTAVNE KRATICE</a:t>
            </a:r>
            <a:endParaRPr lang="hr-HR" sz="2400" dirty="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71500" y="1714500"/>
            <a:ext cx="1357313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r.</a:t>
            </a:r>
          </a:p>
          <a:p>
            <a:r>
              <a:rPr lang="hr-HR" sz="2400">
                <a:solidFill>
                  <a:srgbClr val="FF0000"/>
                </a:solidFill>
              </a:rPr>
              <a:t>god.</a:t>
            </a:r>
          </a:p>
          <a:p>
            <a:r>
              <a:rPr lang="hr-HR" sz="2400">
                <a:solidFill>
                  <a:srgbClr val="FF0000"/>
                </a:solidFill>
              </a:rPr>
              <a:t>g.</a:t>
            </a:r>
          </a:p>
          <a:p>
            <a:r>
              <a:rPr lang="hr-HR" sz="2400">
                <a:solidFill>
                  <a:srgbClr val="FF0000"/>
                </a:solidFill>
              </a:rPr>
              <a:t>šk. god.</a:t>
            </a:r>
          </a:p>
          <a:p>
            <a:r>
              <a:rPr lang="hr-HR" sz="2400">
                <a:solidFill>
                  <a:srgbClr val="FF0000"/>
                </a:solidFill>
              </a:rPr>
              <a:t>itd.</a:t>
            </a:r>
          </a:p>
          <a:p>
            <a:r>
              <a:rPr lang="hr-HR" sz="2400">
                <a:solidFill>
                  <a:srgbClr val="FF0000"/>
                </a:solidFill>
              </a:rPr>
              <a:t>ž. r.</a:t>
            </a:r>
          </a:p>
          <a:p>
            <a:r>
              <a:rPr lang="hr-HR" sz="2400">
                <a:solidFill>
                  <a:srgbClr val="FF0000"/>
                </a:solidFill>
              </a:rPr>
              <a:t>m. r.</a:t>
            </a:r>
          </a:p>
          <a:p>
            <a:r>
              <a:rPr lang="hr-HR" sz="2400">
                <a:solidFill>
                  <a:srgbClr val="FF0000"/>
                </a:solidFill>
              </a:rPr>
              <a:t>s. r.</a:t>
            </a:r>
          </a:p>
          <a:p>
            <a:r>
              <a:rPr lang="hr-HR" sz="2400">
                <a:solidFill>
                  <a:srgbClr val="FF0000"/>
                </a:solidFill>
              </a:rPr>
              <a:t>npr.</a:t>
            </a:r>
          </a:p>
          <a:p>
            <a:r>
              <a:rPr lang="hr-HR" sz="2400">
                <a:solidFill>
                  <a:srgbClr val="FF0000"/>
                </a:solidFill>
              </a:rPr>
              <a:t>vlč. </a:t>
            </a:r>
          </a:p>
          <a:p>
            <a:r>
              <a:rPr lang="hr-HR" sz="2400">
                <a:solidFill>
                  <a:srgbClr val="FF0000"/>
                </a:solidFill>
              </a:rPr>
              <a:t>uč.</a:t>
            </a:r>
          </a:p>
          <a:p>
            <a:r>
              <a:rPr lang="hr-HR" sz="2400">
                <a:solidFill>
                  <a:srgbClr val="FF0000"/>
                </a:solidFill>
              </a:rPr>
              <a:t>prof.  </a:t>
            </a:r>
          </a:p>
          <a:p>
            <a:r>
              <a:rPr lang="hr-HR" sz="2400">
                <a:solidFill>
                  <a:srgbClr val="FF0000"/>
                </a:solidFill>
              </a:rPr>
              <a:t>dr.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286375" y="1711325"/>
            <a:ext cx="1000125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km</a:t>
            </a:r>
          </a:p>
          <a:p>
            <a:r>
              <a:rPr lang="hr-HR" sz="2400">
                <a:solidFill>
                  <a:srgbClr val="FF0000"/>
                </a:solidFill>
              </a:rPr>
              <a:t>m</a:t>
            </a:r>
          </a:p>
          <a:p>
            <a:r>
              <a:rPr lang="hr-HR" sz="2400">
                <a:solidFill>
                  <a:srgbClr val="FF0000"/>
                </a:solidFill>
              </a:rPr>
              <a:t>dm</a:t>
            </a:r>
          </a:p>
          <a:p>
            <a:r>
              <a:rPr lang="hr-HR" sz="2400">
                <a:solidFill>
                  <a:srgbClr val="FF0000"/>
                </a:solidFill>
              </a:rPr>
              <a:t>cm</a:t>
            </a:r>
          </a:p>
          <a:p>
            <a:r>
              <a:rPr lang="hr-HR" sz="2400">
                <a:solidFill>
                  <a:srgbClr val="FF0000"/>
                </a:solidFill>
              </a:rPr>
              <a:t>mm</a:t>
            </a:r>
          </a:p>
          <a:p>
            <a:r>
              <a:rPr lang="hr-HR" sz="2400">
                <a:solidFill>
                  <a:srgbClr val="FF0000"/>
                </a:solidFill>
              </a:rPr>
              <a:t>l</a:t>
            </a:r>
          </a:p>
          <a:p>
            <a:r>
              <a:rPr lang="hr-HR" sz="2400">
                <a:solidFill>
                  <a:srgbClr val="FF0000"/>
                </a:solidFill>
              </a:rPr>
              <a:t>dl</a:t>
            </a:r>
          </a:p>
          <a:p>
            <a:r>
              <a:rPr lang="hr-HR" sz="2400">
                <a:solidFill>
                  <a:srgbClr val="FF0000"/>
                </a:solidFill>
              </a:rPr>
              <a:t>kg</a:t>
            </a:r>
          </a:p>
          <a:p>
            <a:r>
              <a:rPr lang="hr-HR" sz="2400">
                <a:solidFill>
                  <a:srgbClr val="FF0000"/>
                </a:solidFill>
              </a:rPr>
              <a:t>dag</a:t>
            </a:r>
          </a:p>
          <a:p>
            <a:r>
              <a:rPr lang="hr-HR" sz="2400">
                <a:solidFill>
                  <a:srgbClr val="FF0000"/>
                </a:solidFill>
              </a:rPr>
              <a:t>g</a:t>
            </a:r>
          </a:p>
          <a:p>
            <a:r>
              <a:rPr lang="hr-HR" sz="2400">
                <a:solidFill>
                  <a:srgbClr val="FF0000"/>
                </a:solidFill>
              </a:rPr>
              <a:t>h</a:t>
            </a:r>
          </a:p>
          <a:p>
            <a:r>
              <a:rPr lang="hr-HR" sz="2400">
                <a:solidFill>
                  <a:srgbClr val="FF0000"/>
                </a:solidFill>
              </a:rPr>
              <a:t>kn</a:t>
            </a:r>
          </a:p>
          <a:p>
            <a:r>
              <a:rPr lang="hr-HR" sz="2400">
                <a:solidFill>
                  <a:srgbClr val="FF0000"/>
                </a:solidFill>
              </a:rPr>
              <a:t>lp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714500" y="1711325"/>
            <a:ext cx="2143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razred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714500" y="2071688"/>
            <a:ext cx="2143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godina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714500" y="2428875"/>
            <a:ext cx="3071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godina ili gospodin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714500" y="2824163"/>
            <a:ext cx="2214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školska godina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714500" y="3176588"/>
            <a:ext cx="2143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i tako dalje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714500" y="3538538"/>
            <a:ext cx="2143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ženski rod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714500" y="3929063"/>
            <a:ext cx="2143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muški rod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714500" y="4286250"/>
            <a:ext cx="2143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srednji rod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714500" y="4643438"/>
            <a:ext cx="2143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na primjer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714500" y="5000625"/>
            <a:ext cx="2143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velečasni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714500" y="5357813"/>
            <a:ext cx="2143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učenik/ca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714500" y="5748338"/>
            <a:ext cx="2143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profesor/ica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714500" y="6110288"/>
            <a:ext cx="2143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doktor/ica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072188" y="1711325"/>
            <a:ext cx="2143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kilometar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072188" y="2071688"/>
            <a:ext cx="2143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metar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072188" y="2428875"/>
            <a:ext cx="2143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decimetar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072188" y="2786063"/>
            <a:ext cx="27146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centimetar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6072188" y="3176588"/>
            <a:ext cx="2143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milimetar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6072188" y="3538538"/>
            <a:ext cx="2143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litra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6072188" y="3929063"/>
            <a:ext cx="2143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decilitar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072188" y="4286250"/>
            <a:ext cx="2143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kilogram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6072188" y="4643438"/>
            <a:ext cx="2143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dekagram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6072188" y="5357813"/>
            <a:ext cx="2143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sat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072188" y="5000625"/>
            <a:ext cx="2143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gram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6072188" y="6110288"/>
            <a:ext cx="2143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lipa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6072188" y="5753100"/>
            <a:ext cx="2143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kuna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285750" y="5143500"/>
            <a:ext cx="8429625" cy="157162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r-HR" sz="2800" dirty="0">
                <a:solidFill>
                  <a:schemeClr val="tx1"/>
                </a:solidFill>
              </a:rPr>
              <a:t>Jednostavne kratice pišemo malim slovima s točkom.</a:t>
            </a:r>
          </a:p>
          <a:p>
            <a:pPr algn="ctr">
              <a:defRPr/>
            </a:pPr>
            <a:r>
              <a:rPr lang="hr-HR" sz="2800" dirty="0">
                <a:solidFill>
                  <a:schemeClr val="tx1"/>
                </a:solidFill>
              </a:rPr>
              <a:t>Oznake za veličine pišemo malim slovima bez točke.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7" name="16-Point Star 36"/>
          <p:cNvSpPr/>
          <p:nvPr/>
        </p:nvSpPr>
        <p:spPr>
          <a:xfrm>
            <a:off x="8358188" y="142875"/>
            <a:ext cx="142875" cy="142875"/>
          </a:xfrm>
          <a:prstGeom prst="star16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41" name="Right Triangle 40"/>
          <p:cNvSpPr/>
          <p:nvPr/>
        </p:nvSpPr>
        <p:spPr>
          <a:xfrm rot="16042257">
            <a:off x="8923338" y="6637337"/>
            <a:ext cx="217488" cy="214313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8" grpId="0"/>
      <p:bldP spid="39" grpId="0"/>
      <p:bldP spid="40" grpId="0"/>
      <p:bldP spid="36" grpId="0" animBg="1"/>
      <p:bldP spid="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875" y="71438"/>
            <a:ext cx="8858250" cy="3079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r-HR" sz="1400" dirty="0"/>
              <a:t>Kratice</a:t>
            </a:r>
            <a:endParaRPr lang="hr-HR" sz="1400" dirty="0"/>
          </a:p>
        </p:txBody>
      </p:sp>
      <p:sp>
        <p:nvSpPr>
          <p:cNvPr id="22530" name="TextBox 4"/>
          <p:cNvSpPr txBox="1">
            <a:spLocks noChangeArrowheads="1"/>
          </p:cNvSpPr>
          <p:nvPr/>
        </p:nvSpPr>
        <p:spPr bwMode="auto">
          <a:xfrm>
            <a:off x="8564563" y="58738"/>
            <a:ext cx="4333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1400">
                <a:cs typeface="Arial" charset="0"/>
              </a:rPr>
              <a:t>5/9</a:t>
            </a:r>
          </a:p>
        </p:txBody>
      </p:sp>
      <p:sp>
        <p:nvSpPr>
          <p:cNvPr id="6" name="16-Point Star 5"/>
          <p:cNvSpPr/>
          <p:nvPr/>
        </p:nvSpPr>
        <p:spPr>
          <a:xfrm>
            <a:off x="8358188" y="142875"/>
            <a:ext cx="142875" cy="142875"/>
          </a:xfrm>
          <a:prstGeom prst="star16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8" name="Rectangle 7"/>
          <p:cNvSpPr/>
          <p:nvPr/>
        </p:nvSpPr>
        <p:spPr>
          <a:xfrm>
            <a:off x="0" y="1214438"/>
            <a:ext cx="8929688" cy="285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533" name="TextBox 9"/>
          <p:cNvSpPr txBox="1">
            <a:spLocks noChangeArrowheads="1"/>
          </p:cNvSpPr>
          <p:nvPr/>
        </p:nvSpPr>
        <p:spPr bwMode="auto">
          <a:xfrm>
            <a:off x="214313" y="642938"/>
            <a:ext cx="87153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Neke kratice se rjeđe pišu pa ih je teže pročitati.</a:t>
            </a:r>
          </a:p>
          <a:p>
            <a:r>
              <a:rPr lang="hr-HR" sz="2400"/>
              <a:t>Pažljivo promotri sljedeće jednostavne kratice.  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714500" y="1755775"/>
            <a:ext cx="785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čitaj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714500" y="2286000"/>
            <a:ext cx="714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vidi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643063" y="2857500"/>
            <a:ext cx="1785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ulica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643063" y="3467100"/>
            <a:ext cx="10715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broj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643063" y="4079875"/>
            <a:ext cx="15001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kućni broj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643063" y="4684713"/>
            <a:ext cx="16430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bez broja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85813" y="1755775"/>
            <a:ext cx="9286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č.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785813" y="2286000"/>
            <a:ext cx="1000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v.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714375" y="2857500"/>
            <a:ext cx="1000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ul.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714375" y="3467100"/>
            <a:ext cx="1000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br.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714375" y="4079875"/>
            <a:ext cx="857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kbr.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714375" y="4684713"/>
            <a:ext cx="7858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b. b.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6000750" y="2895600"/>
            <a:ext cx="2857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rimokatolički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6000750" y="2286000"/>
            <a:ext cx="1500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fratar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6000750" y="3481388"/>
            <a:ext cx="27146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prije Krista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6000750" y="4075113"/>
            <a:ext cx="2286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poslije Krista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6000750" y="4687888"/>
            <a:ext cx="15001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sveti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000750" y="5291138"/>
            <a:ext cx="2857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blaženi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857750" y="1755775"/>
            <a:ext cx="928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sl.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4857750" y="2895600"/>
            <a:ext cx="785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rkt. 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4857750" y="2286000"/>
            <a:ext cx="1000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fra.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857750" y="3481388"/>
            <a:ext cx="1143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pr.  Kr.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4857750" y="4075113"/>
            <a:ext cx="12144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po. Kr.</a:t>
            </a: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4857750" y="4687888"/>
            <a:ext cx="8572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sv.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4857750" y="5291138"/>
            <a:ext cx="7858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bl.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0" y="1571625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6000750" y="1752600"/>
            <a:ext cx="2071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slično/slika.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1643063" y="5256213"/>
            <a:ext cx="16430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jednina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714375" y="5256213"/>
            <a:ext cx="7858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jd.</a:t>
            </a: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1643063" y="5824538"/>
            <a:ext cx="16430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množina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714375" y="5824538"/>
            <a:ext cx="7858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mn.</a:t>
            </a:r>
          </a:p>
        </p:txBody>
      </p:sp>
      <p:sp>
        <p:nvSpPr>
          <p:cNvPr id="54" name="Right Triangle 53"/>
          <p:cNvSpPr/>
          <p:nvPr/>
        </p:nvSpPr>
        <p:spPr>
          <a:xfrm rot="16042257">
            <a:off x="8923338" y="6650037"/>
            <a:ext cx="217488" cy="214313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  <p:bldP spid="16" grpId="0"/>
      <p:bldP spid="17" grpId="0"/>
      <p:bldP spid="25" grpId="0"/>
      <p:bldP spid="27" grpId="0"/>
      <p:bldP spid="28" grpId="0"/>
      <p:bldP spid="29" grpId="0"/>
      <p:bldP spid="30" grpId="0"/>
      <p:bldP spid="31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7" grpId="0"/>
      <p:bldP spid="48" grpId="0"/>
      <p:bldP spid="49" grpId="0"/>
      <p:bldP spid="52" grpId="0"/>
      <p:bldP spid="53" grpId="0"/>
      <p:bldP spid="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875" y="71438"/>
            <a:ext cx="8858250" cy="3079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r-HR" sz="1400" dirty="0"/>
              <a:t>Kratice</a:t>
            </a:r>
            <a:endParaRPr lang="hr-HR" sz="1400" dirty="0"/>
          </a:p>
        </p:txBody>
      </p:sp>
      <p:sp>
        <p:nvSpPr>
          <p:cNvPr id="24578" name="TextBox 4"/>
          <p:cNvSpPr txBox="1">
            <a:spLocks noChangeArrowheads="1"/>
          </p:cNvSpPr>
          <p:nvPr/>
        </p:nvSpPr>
        <p:spPr bwMode="auto">
          <a:xfrm>
            <a:off x="8564563" y="58738"/>
            <a:ext cx="4333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1400">
                <a:cs typeface="Arial" charset="0"/>
              </a:rPr>
              <a:t>6/9</a:t>
            </a:r>
          </a:p>
        </p:txBody>
      </p:sp>
      <p:sp>
        <p:nvSpPr>
          <p:cNvPr id="6" name="16-Point Star 5"/>
          <p:cNvSpPr/>
          <p:nvPr/>
        </p:nvSpPr>
        <p:spPr>
          <a:xfrm>
            <a:off x="8358188" y="142875"/>
            <a:ext cx="142875" cy="142875"/>
          </a:xfrm>
          <a:prstGeom prst="star16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9" name="TextBox 8"/>
          <p:cNvSpPr txBox="1"/>
          <p:nvPr/>
        </p:nvSpPr>
        <p:spPr>
          <a:xfrm>
            <a:off x="2286000" y="538163"/>
            <a:ext cx="4786313" cy="461962"/>
          </a:xfrm>
          <a:prstGeom prst="rect">
            <a:avLst/>
          </a:prstGeom>
          <a:solidFill>
            <a:schemeClr val="accent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r-HR" sz="2400" dirty="0"/>
              <a:t>SLOŽENE  KRATICE</a:t>
            </a:r>
            <a:endParaRPr lang="hr-HR" sz="2400" dirty="0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643063" y="1214438"/>
            <a:ext cx="3286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O</a:t>
            </a:r>
            <a:r>
              <a:rPr lang="hr-HR" sz="2400"/>
              <a:t>snovna </a:t>
            </a:r>
            <a:r>
              <a:rPr lang="hr-HR" sz="2400">
                <a:solidFill>
                  <a:srgbClr val="FF0000"/>
                </a:solidFill>
              </a:rPr>
              <a:t>š</a:t>
            </a:r>
            <a:r>
              <a:rPr lang="hr-HR" sz="2400"/>
              <a:t>kola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643063" y="1827213"/>
            <a:ext cx="32146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R</a:t>
            </a:r>
            <a:r>
              <a:rPr lang="hr-HR" sz="2400"/>
              <a:t>epublika </a:t>
            </a:r>
            <a:r>
              <a:rPr lang="hr-HR" sz="2400">
                <a:solidFill>
                  <a:srgbClr val="FF0000"/>
                </a:solidFill>
              </a:rPr>
              <a:t>H</a:t>
            </a:r>
            <a:r>
              <a:rPr lang="hr-HR" sz="2400"/>
              <a:t>rvatska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1643063" y="2432050"/>
            <a:ext cx="4000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H</a:t>
            </a:r>
            <a:r>
              <a:rPr lang="hr-HR" sz="2400"/>
              <a:t>rvatsko </a:t>
            </a:r>
            <a:r>
              <a:rPr lang="hr-HR" sz="2400">
                <a:solidFill>
                  <a:srgbClr val="FF0000"/>
                </a:solidFill>
              </a:rPr>
              <a:t>n</a:t>
            </a:r>
            <a:r>
              <a:rPr lang="hr-HR" sz="2400"/>
              <a:t>arodno </a:t>
            </a:r>
            <a:r>
              <a:rPr lang="hr-HR" sz="2400">
                <a:solidFill>
                  <a:srgbClr val="FF0000"/>
                </a:solidFill>
              </a:rPr>
              <a:t>k</a:t>
            </a:r>
            <a:r>
              <a:rPr lang="hr-HR" sz="2400"/>
              <a:t>azalište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1643063" y="3044825"/>
            <a:ext cx="4143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Z</a:t>
            </a:r>
            <a:r>
              <a:rPr lang="hr-HR" sz="2400"/>
              <a:t>agrebačko </a:t>
            </a:r>
            <a:r>
              <a:rPr lang="hr-HR" sz="2400">
                <a:solidFill>
                  <a:srgbClr val="FF0000"/>
                </a:solidFill>
              </a:rPr>
              <a:t>k</a:t>
            </a:r>
            <a:r>
              <a:rPr lang="hr-HR" sz="2400"/>
              <a:t>azalište </a:t>
            </a:r>
            <a:r>
              <a:rPr lang="hr-HR" sz="2400">
                <a:solidFill>
                  <a:srgbClr val="FF0000"/>
                </a:solidFill>
              </a:rPr>
              <a:t>l</a:t>
            </a:r>
            <a:r>
              <a:rPr lang="hr-HR" sz="2400"/>
              <a:t>utaka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1643063" y="3636963"/>
            <a:ext cx="4143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Z</a:t>
            </a:r>
            <a:r>
              <a:rPr lang="hr-HR" sz="2400"/>
              <a:t>agrebački </a:t>
            </a:r>
            <a:r>
              <a:rPr lang="hr-HR" sz="2400">
                <a:solidFill>
                  <a:srgbClr val="FF0000"/>
                </a:solidFill>
              </a:rPr>
              <a:t>e</a:t>
            </a:r>
            <a:r>
              <a:rPr lang="hr-HR" sz="2400"/>
              <a:t>lektrični </a:t>
            </a:r>
            <a:r>
              <a:rPr lang="hr-HR" sz="2400">
                <a:solidFill>
                  <a:srgbClr val="FF0000"/>
                </a:solidFill>
              </a:rPr>
              <a:t>t</a:t>
            </a:r>
            <a:r>
              <a:rPr lang="hr-HR" sz="2400"/>
              <a:t>ramvaj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643063" y="4249738"/>
            <a:ext cx="39290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H</a:t>
            </a:r>
            <a:r>
              <a:rPr lang="hr-HR" sz="2400"/>
              <a:t>rvatska </a:t>
            </a:r>
            <a:r>
              <a:rPr lang="hr-HR" sz="2400">
                <a:solidFill>
                  <a:srgbClr val="FF0000"/>
                </a:solidFill>
              </a:rPr>
              <a:t>ž</a:t>
            </a:r>
            <a:r>
              <a:rPr lang="hr-HR" sz="2400"/>
              <a:t>eljeznica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1643063" y="4854575"/>
            <a:ext cx="3714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H</a:t>
            </a:r>
            <a:r>
              <a:rPr lang="hr-HR" sz="2400"/>
              <a:t>rvatska </a:t>
            </a:r>
            <a:r>
              <a:rPr lang="hr-HR" sz="2400">
                <a:solidFill>
                  <a:srgbClr val="FF0000"/>
                </a:solidFill>
              </a:rPr>
              <a:t>v</a:t>
            </a:r>
            <a:r>
              <a:rPr lang="hr-HR" sz="2400"/>
              <a:t>ojska</a:t>
            </a: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6000750" y="1211263"/>
            <a:ext cx="9286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OŠ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6000750" y="1824038"/>
            <a:ext cx="7858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RH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6000750" y="2428875"/>
            <a:ext cx="1000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HNK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6000750" y="3041650"/>
            <a:ext cx="1000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ZKL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6000750" y="3635375"/>
            <a:ext cx="10001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ZET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6000750" y="4252913"/>
            <a:ext cx="8572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HŽ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6000750" y="4851400"/>
            <a:ext cx="785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HV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643063" y="5467350"/>
            <a:ext cx="37147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M</a:t>
            </a:r>
            <a:r>
              <a:rPr lang="hr-HR" sz="2400"/>
              <a:t>inistarstvo </a:t>
            </a:r>
            <a:r>
              <a:rPr lang="hr-HR" sz="2400">
                <a:solidFill>
                  <a:srgbClr val="FF0000"/>
                </a:solidFill>
              </a:rPr>
              <a:t>u</a:t>
            </a:r>
            <a:r>
              <a:rPr lang="hr-HR" sz="2400"/>
              <a:t>nutarnjih </a:t>
            </a:r>
            <a:r>
              <a:rPr lang="hr-HR" sz="2400">
                <a:solidFill>
                  <a:srgbClr val="FF0000"/>
                </a:solidFill>
              </a:rPr>
              <a:t>p</a:t>
            </a:r>
            <a:r>
              <a:rPr lang="hr-HR" sz="2400"/>
              <a:t>oslova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6000750" y="5464175"/>
            <a:ext cx="1285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MUP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57188" y="4929188"/>
            <a:ext cx="8429625" cy="157162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hr-HR" sz="2800" dirty="0">
                <a:solidFill>
                  <a:schemeClr val="tx1"/>
                </a:solidFill>
              </a:rPr>
              <a:t>Složene kratice nastaju tako da od svake riječi u nazivu napišemo samo prvo slovo. </a:t>
            </a:r>
          </a:p>
          <a:p>
            <a:pPr>
              <a:defRPr/>
            </a:pPr>
            <a:r>
              <a:rPr lang="hr-HR" sz="2800" dirty="0">
                <a:solidFill>
                  <a:schemeClr val="tx1"/>
                </a:solidFill>
              </a:rPr>
              <a:t>Složene kratice pišemo velikim slovima bez točke. 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4" name="Right Triangle 23"/>
          <p:cNvSpPr/>
          <p:nvPr/>
        </p:nvSpPr>
        <p:spPr>
          <a:xfrm rot="16042257">
            <a:off x="8923338" y="6637337"/>
            <a:ext cx="217488" cy="214313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38" grpId="0"/>
      <p:bldP spid="39" grpId="0"/>
      <p:bldP spid="40" grpId="0"/>
      <p:bldP spid="41" grpId="0"/>
      <p:bldP spid="42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21" grpId="0"/>
      <p:bldP spid="22" grpId="0"/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875" y="71438"/>
            <a:ext cx="8858250" cy="3079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r-HR" sz="1400" dirty="0"/>
              <a:t>Kratice</a:t>
            </a:r>
            <a:endParaRPr lang="hr-HR" sz="1400" dirty="0"/>
          </a:p>
        </p:txBody>
      </p:sp>
      <p:sp>
        <p:nvSpPr>
          <p:cNvPr id="26626" name="TextBox 4"/>
          <p:cNvSpPr txBox="1">
            <a:spLocks noChangeArrowheads="1"/>
          </p:cNvSpPr>
          <p:nvPr/>
        </p:nvSpPr>
        <p:spPr bwMode="auto">
          <a:xfrm>
            <a:off x="8564563" y="58738"/>
            <a:ext cx="4333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1400">
                <a:cs typeface="Arial" charset="0"/>
              </a:rPr>
              <a:t>7/9</a:t>
            </a:r>
          </a:p>
        </p:txBody>
      </p:sp>
      <p:sp>
        <p:nvSpPr>
          <p:cNvPr id="6" name="16-Point Star 5"/>
          <p:cNvSpPr/>
          <p:nvPr/>
        </p:nvSpPr>
        <p:spPr>
          <a:xfrm>
            <a:off x="8358188" y="142875"/>
            <a:ext cx="142875" cy="142875"/>
          </a:xfrm>
          <a:prstGeom prst="star16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26628" name="TextBox 6"/>
          <p:cNvSpPr txBox="1">
            <a:spLocks noChangeArrowheads="1"/>
          </p:cNvSpPr>
          <p:nvPr/>
        </p:nvSpPr>
        <p:spPr bwMode="auto">
          <a:xfrm>
            <a:off x="214313" y="642938"/>
            <a:ext cx="8715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Zadane rečenice prepiši tako da neke riječi napišeš kraticama.  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14313" y="1466850"/>
            <a:ext cx="8715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Marko pohađa 4. a razred Osnovne škole Marka Marulića. 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14313" y="3324225"/>
            <a:ext cx="8715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Zagrebački električni tramvaj  je prometno poduzeće.  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14313" y="5038725"/>
            <a:ext cx="8715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Hrvatsko narodno kazalište je najveće zagrebačko kazalište.   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214438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lowchart: Punched Tape 15"/>
          <p:cNvSpPr/>
          <p:nvPr/>
        </p:nvSpPr>
        <p:spPr>
          <a:xfrm>
            <a:off x="285750" y="71438"/>
            <a:ext cx="285750" cy="285750"/>
          </a:xfrm>
          <a:prstGeom prst="flowChartPunchedTape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Straight Connector 16"/>
          <p:cNvCxnSpPr>
            <a:endCxn id="16" idx="0"/>
          </p:cNvCxnSpPr>
          <p:nvPr/>
        </p:nvCxnSpPr>
        <p:spPr>
          <a:xfrm rot="5400000" flipH="1" flipV="1">
            <a:off x="299244" y="227807"/>
            <a:ext cx="25717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IMG_3868.jpg"/>
          <p:cNvPicPr>
            <a:picLocks noChangeAspect="1"/>
          </p:cNvPicPr>
          <p:nvPr/>
        </p:nvPicPr>
        <p:blipFill>
          <a:blip r:embed="rId3">
            <a:lum bright="20000" contrast="30000"/>
          </a:blip>
          <a:srcRect/>
          <a:stretch>
            <a:fillRect/>
          </a:stretch>
        </p:blipFill>
        <p:spPr bwMode="auto">
          <a:xfrm>
            <a:off x="0" y="1928813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 descr="IMG_3868.jpg"/>
          <p:cNvPicPr>
            <a:picLocks noChangeAspect="1"/>
          </p:cNvPicPr>
          <p:nvPr/>
        </p:nvPicPr>
        <p:blipFill>
          <a:blip r:embed="rId4">
            <a:lum bright="20000" contrast="30000"/>
          </a:blip>
          <a:srcRect/>
          <a:stretch>
            <a:fillRect/>
          </a:stretch>
        </p:blipFill>
        <p:spPr bwMode="auto">
          <a:xfrm>
            <a:off x="0" y="3786188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7" descr="IMG_3868.jpg"/>
          <p:cNvPicPr>
            <a:picLocks noChangeAspect="1"/>
          </p:cNvPicPr>
          <p:nvPr/>
        </p:nvPicPr>
        <p:blipFill>
          <a:blip r:embed="rId5">
            <a:lum bright="20000" contrast="30000"/>
          </a:blip>
          <a:srcRect/>
          <a:stretch>
            <a:fillRect/>
          </a:stretch>
        </p:blipFill>
        <p:spPr bwMode="auto">
          <a:xfrm>
            <a:off x="0" y="5643563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ight Triangle 14"/>
          <p:cNvSpPr/>
          <p:nvPr/>
        </p:nvSpPr>
        <p:spPr>
          <a:xfrm rot="16042257">
            <a:off x="8923338" y="6637337"/>
            <a:ext cx="217488" cy="214313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875" y="71438"/>
            <a:ext cx="8858250" cy="3079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r-HR" sz="1400" dirty="0"/>
              <a:t>Kratice</a:t>
            </a:r>
            <a:endParaRPr lang="hr-HR" sz="1400" dirty="0"/>
          </a:p>
        </p:txBody>
      </p:sp>
      <p:sp>
        <p:nvSpPr>
          <p:cNvPr id="28674" name="TextBox 4"/>
          <p:cNvSpPr txBox="1">
            <a:spLocks noChangeArrowheads="1"/>
          </p:cNvSpPr>
          <p:nvPr/>
        </p:nvSpPr>
        <p:spPr bwMode="auto">
          <a:xfrm>
            <a:off x="8564563" y="58738"/>
            <a:ext cx="4333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1400">
                <a:cs typeface="Arial" charset="0"/>
              </a:rPr>
              <a:t>8/9</a:t>
            </a:r>
          </a:p>
        </p:txBody>
      </p:sp>
      <p:sp>
        <p:nvSpPr>
          <p:cNvPr id="6" name="16-Point Star 5"/>
          <p:cNvSpPr/>
          <p:nvPr/>
        </p:nvSpPr>
        <p:spPr>
          <a:xfrm>
            <a:off x="8358188" y="142875"/>
            <a:ext cx="142875" cy="142875"/>
          </a:xfrm>
          <a:prstGeom prst="star16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28676" name="TextBox 7"/>
          <p:cNvSpPr txBox="1">
            <a:spLocks noChangeArrowheads="1"/>
          </p:cNvSpPr>
          <p:nvPr/>
        </p:nvSpPr>
        <p:spPr bwMode="auto">
          <a:xfrm>
            <a:off x="214313" y="571500"/>
            <a:ext cx="87153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Doktor Zdravković je  pregledao sedamnaest učenika  Osnovne škole Trešnjevka.  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14313" y="3181350"/>
            <a:ext cx="8715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Ivanin otac je časnik Hrvatske vojske.    </a:t>
            </a:r>
          </a:p>
        </p:txBody>
      </p:sp>
      <p:sp>
        <p:nvSpPr>
          <p:cNvPr id="10" name="Flowchart: Punched Tape 9"/>
          <p:cNvSpPr/>
          <p:nvPr/>
        </p:nvSpPr>
        <p:spPr>
          <a:xfrm>
            <a:off x="285750" y="71438"/>
            <a:ext cx="285750" cy="285750"/>
          </a:xfrm>
          <a:prstGeom prst="flowChartPunchedTape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Straight Connector 11"/>
          <p:cNvCxnSpPr>
            <a:endCxn id="10" idx="0"/>
          </p:cNvCxnSpPr>
          <p:nvPr/>
        </p:nvCxnSpPr>
        <p:spPr>
          <a:xfrm rot="5400000" flipH="1" flipV="1">
            <a:off x="299244" y="227807"/>
            <a:ext cx="25717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IMG_3874.jpg"/>
          <p:cNvPicPr>
            <a:picLocks noChangeAspect="1"/>
          </p:cNvPicPr>
          <p:nvPr/>
        </p:nvPicPr>
        <p:blipFill>
          <a:blip r:embed="rId3" cstate="screen">
            <a:duotone>
              <a:prstClr val="black"/>
              <a:schemeClr val="bg1">
                <a:tint val="45000"/>
                <a:satMod val="400000"/>
              </a:schemeClr>
            </a:duotone>
            <a:lum bright="10000"/>
          </a:blip>
          <a:srcRect/>
          <a:stretch>
            <a:fillRect/>
          </a:stretch>
        </p:blipFill>
        <p:spPr>
          <a:xfrm>
            <a:off x="0" y="1357298"/>
            <a:ext cx="9144000" cy="1571636"/>
          </a:xfrm>
          <a:prstGeom prst="rect">
            <a:avLst/>
          </a:prstGeom>
        </p:spPr>
      </p:pic>
      <p:pic>
        <p:nvPicPr>
          <p:cNvPr id="16" name="Picture 15" descr="IMG_3874.jpg"/>
          <p:cNvPicPr>
            <a:picLocks noChangeAspect="1"/>
          </p:cNvPicPr>
          <p:nvPr/>
        </p:nvPicPr>
        <p:blipFill>
          <a:blip r:embed="rId4" cstate="screen">
            <a:duotone>
              <a:prstClr val="black"/>
              <a:schemeClr val="bg1">
                <a:tint val="45000"/>
                <a:satMod val="400000"/>
              </a:schemeClr>
            </a:duotone>
            <a:lum bright="10000"/>
          </a:blip>
          <a:srcRect/>
          <a:stretch>
            <a:fillRect/>
          </a:stretch>
        </p:blipFill>
        <p:spPr>
          <a:xfrm>
            <a:off x="0" y="3643314"/>
            <a:ext cx="9144000" cy="1143008"/>
          </a:xfrm>
          <a:prstGeom prst="rect">
            <a:avLst/>
          </a:prstGeom>
        </p:spPr>
      </p:pic>
      <p:pic>
        <p:nvPicPr>
          <p:cNvPr id="13" name="Picture 12" descr="IMG_3877.jpg"/>
          <p:cNvPicPr>
            <a:picLocks noChangeAspect="1"/>
          </p:cNvPicPr>
          <p:nvPr/>
        </p:nvPicPr>
        <p:blipFill>
          <a:blip r:embed="rId5">
            <a:lum bright="10000" contrast="20000"/>
            <a:grayscl/>
          </a:blip>
          <a:srcRect/>
          <a:stretch>
            <a:fillRect/>
          </a:stretch>
        </p:blipFill>
        <p:spPr bwMode="auto">
          <a:xfrm>
            <a:off x="0" y="5643563"/>
            <a:ext cx="9144000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14313" y="5110163"/>
            <a:ext cx="8715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Anin broj telefona je 433 22 88.    </a:t>
            </a:r>
          </a:p>
        </p:txBody>
      </p:sp>
      <p:sp>
        <p:nvSpPr>
          <p:cNvPr id="17" name="Right Triangle 16"/>
          <p:cNvSpPr/>
          <p:nvPr/>
        </p:nvSpPr>
        <p:spPr>
          <a:xfrm rot="16042257">
            <a:off x="8923338" y="6637337"/>
            <a:ext cx="217488" cy="214313"/>
          </a:xfrm>
          <a:prstGeom prst="rt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875" y="71438"/>
            <a:ext cx="8858250" cy="3079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r-HR" sz="1400" dirty="0"/>
              <a:t>Kratice</a:t>
            </a:r>
            <a:endParaRPr lang="hr-HR" sz="1400" dirty="0"/>
          </a:p>
        </p:txBody>
      </p:sp>
      <p:sp>
        <p:nvSpPr>
          <p:cNvPr id="30722" name="TextBox 4"/>
          <p:cNvSpPr txBox="1">
            <a:spLocks noChangeArrowheads="1"/>
          </p:cNvSpPr>
          <p:nvPr/>
        </p:nvSpPr>
        <p:spPr bwMode="auto">
          <a:xfrm>
            <a:off x="8564563" y="58738"/>
            <a:ext cx="4333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1400">
                <a:cs typeface="Arial" charset="0"/>
              </a:rPr>
              <a:t>9/9</a:t>
            </a:r>
          </a:p>
        </p:txBody>
      </p:sp>
      <p:sp>
        <p:nvSpPr>
          <p:cNvPr id="30723" name="TextBox 8"/>
          <p:cNvSpPr txBox="1">
            <a:spLocks noChangeArrowheads="1"/>
          </p:cNvSpPr>
          <p:nvPr/>
        </p:nvSpPr>
        <p:spPr bwMode="auto">
          <a:xfrm>
            <a:off x="214313" y="642938"/>
            <a:ext cx="8715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Što smo naučili?  </a:t>
            </a:r>
          </a:p>
        </p:txBody>
      </p:sp>
      <p:sp>
        <p:nvSpPr>
          <p:cNvPr id="17" name="Folded Corner 16"/>
          <p:cNvSpPr/>
          <p:nvPr/>
        </p:nvSpPr>
        <p:spPr>
          <a:xfrm>
            <a:off x="214313" y="1214438"/>
            <a:ext cx="8572500" cy="3071812"/>
          </a:xfrm>
          <a:prstGeom prst="foldedCorner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85750" y="1287463"/>
            <a:ext cx="8715375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hr-HR" sz="2800" dirty="0">
                <a:solidFill>
                  <a:srgbClr val="FF0000"/>
                </a:solidFill>
                <a:latin typeface="+mn-lt"/>
              </a:rPr>
              <a:t>Jednostavne kratice </a:t>
            </a:r>
            <a:r>
              <a:rPr lang="hr-HR" sz="2800" dirty="0">
                <a:latin typeface="+mn-lt"/>
              </a:rPr>
              <a:t>nastaju tako da napišemo prvo slovo</a:t>
            </a:r>
          </a:p>
          <a:p>
            <a:pPr>
              <a:defRPr/>
            </a:pPr>
            <a:r>
              <a:rPr lang="hr-HR" sz="2800" dirty="0">
                <a:latin typeface="+mn-lt"/>
              </a:rPr>
              <a:t>ili početak riječi.  </a:t>
            </a:r>
          </a:p>
          <a:p>
            <a:pPr>
              <a:defRPr/>
            </a:pPr>
            <a:r>
              <a:rPr lang="hr-HR" sz="2800" dirty="0">
                <a:latin typeface="+mn-lt"/>
              </a:rPr>
              <a:t>Jednostavne kratice pišemo malim slovima s točkom.  </a:t>
            </a:r>
          </a:p>
          <a:p>
            <a:pPr>
              <a:defRPr/>
            </a:pPr>
            <a:r>
              <a:rPr lang="hr-HR" sz="2800" dirty="0">
                <a:latin typeface="+mn-lt"/>
              </a:rPr>
              <a:t>Npr.:   r., g., uč., dr., prof., vlč. 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5750" y="3189288"/>
            <a:ext cx="8715375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hr-HR" sz="2800" dirty="0">
                <a:solidFill>
                  <a:srgbClr val="FF0000"/>
                </a:solidFill>
                <a:latin typeface="+mn-lt"/>
              </a:rPr>
              <a:t>Oznake za veličine </a:t>
            </a:r>
            <a:r>
              <a:rPr lang="hr-HR" sz="2800" dirty="0">
                <a:latin typeface="+mn-lt"/>
              </a:rPr>
              <a:t>pišemo malim slovima bez točke.</a:t>
            </a:r>
          </a:p>
          <a:p>
            <a:pPr>
              <a:defRPr/>
            </a:pPr>
            <a:r>
              <a:rPr lang="hr-HR" sz="2800" dirty="0">
                <a:latin typeface="+mn-lt"/>
              </a:rPr>
              <a:t>Npr.:   km, m, dm, cm, mm, l, kg, dag, g, h.     </a:t>
            </a:r>
          </a:p>
        </p:txBody>
      </p:sp>
      <p:sp>
        <p:nvSpPr>
          <p:cNvPr id="20" name="Folded Corner 19"/>
          <p:cNvSpPr/>
          <p:nvPr/>
        </p:nvSpPr>
        <p:spPr>
          <a:xfrm>
            <a:off x="214313" y="4500563"/>
            <a:ext cx="8572500" cy="2214562"/>
          </a:xfrm>
          <a:prstGeom prst="foldedCorner">
            <a:avLst/>
          </a:prstGeom>
          <a:solidFill>
            <a:srgbClr val="FFCC66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66713" y="4500563"/>
            <a:ext cx="8348662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hr-HR" sz="2800" dirty="0">
                <a:solidFill>
                  <a:srgbClr val="FF0000"/>
                </a:solidFill>
                <a:latin typeface="+mn-lt"/>
              </a:rPr>
              <a:t>Složene kratice </a:t>
            </a:r>
            <a:r>
              <a:rPr lang="hr-HR" sz="2800" dirty="0">
                <a:latin typeface="+mn-lt"/>
              </a:rPr>
              <a:t>nastaju tako da od svake riječi iz naziva napišemo samo prvo slovo. </a:t>
            </a:r>
          </a:p>
          <a:p>
            <a:pPr>
              <a:defRPr/>
            </a:pPr>
            <a:r>
              <a:rPr lang="hr-HR" sz="2800" dirty="0">
                <a:latin typeface="+mn-lt"/>
              </a:rPr>
              <a:t>Složene kratice se pišu velikim slovima bez točke.   </a:t>
            </a:r>
          </a:p>
          <a:p>
            <a:pPr>
              <a:defRPr/>
            </a:pPr>
            <a:r>
              <a:rPr lang="hr-HR" sz="2800" dirty="0">
                <a:latin typeface="+mn-lt"/>
              </a:rPr>
              <a:t>Npr.: OŠ, HNK, ZKL, ZET, HŽ, HV, RH, SAD, SRNJ.      </a:t>
            </a:r>
          </a:p>
        </p:txBody>
      </p:sp>
      <p:sp>
        <p:nvSpPr>
          <p:cNvPr id="11" name="Action Button: Home 10">
            <a:hlinkClick r:id="" action="ppaction://hlinkshowjump?jump=firstslide" highlightClick="1"/>
          </p:cNvPr>
          <p:cNvSpPr/>
          <p:nvPr/>
        </p:nvSpPr>
        <p:spPr>
          <a:xfrm>
            <a:off x="8215313" y="5929313"/>
            <a:ext cx="785812" cy="714375"/>
          </a:xfrm>
          <a:prstGeom prst="actionButtonHome">
            <a:avLst/>
          </a:prstGeom>
          <a:solidFill>
            <a:srgbClr val="6E913F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Flowchart: Punched Tape 11"/>
          <p:cNvSpPr/>
          <p:nvPr/>
        </p:nvSpPr>
        <p:spPr>
          <a:xfrm>
            <a:off x="285750" y="71438"/>
            <a:ext cx="285750" cy="285750"/>
          </a:xfrm>
          <a:prstGeom prst="flowChartPunchedTape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Straight Connector 12"/>
          <p:cNvCxnSpPr>
            <a:endCxn id="12" idx="0"/>
          </p:cNvCxnSpPr>
          <p:nvPr/>
        </p:nvCxnSpPr>
        <p:spPr>
          <a:xfrm rot="5400000" flipH="1" flipV="1">
            <a:off x="299244" y="227807"/>
            <a:ext cx="25717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  <p:bldP spid="22" grpId="0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6053</TotalTime>
  <Words>863</Words>
  <Application>Microsoft Office PowerPoint</Application>
  <PresentationFormat>Diaprojekcija na zaslonu (4:3)</PresentationFormat>
  <Paragraphs>461</Paragraphs>
  <Slides>25</Slides>
  <Notes>9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Predloga načrta</vt:lpstr>
      </vt:variant>
      <vt:variant>
        <vt:i4>1</vt:i4>
      </vt:variant>
      <vt:variant>
        <vt:lpstr>Naslovi diapozitivov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Diapozitiv 1</vt:lpstr>
      <vt:lpstr>Diapozitiv 2</vt:lpstr>
      <vt:lpstr>Diapozitiv 3</vt:lpstr>
      <vt:lpstr>Diapozitiv 4</vt:lpstr>
      <vt:lpstr>Diapozitiv 5</vt:lpstr>
      <vt:lpstr>Diapozitiv 6</vt:lpstr>
      <vt:lpstr>Diapozitiv 7</vt:lpstr>
      <vt:lpstr>Diapozitiv 8</vt:lpstr>
      <vt:lpstr>Diapozitiv 9</vt:lpstr>
      <vt:lpstr>Diapozitiv 10</vt:lpstr>
      <vt:lpstr>Diapozitiv 11</vt:lpstr>
      <vt:lpstr>Diapozitiv 12</vt:lpstr>
      <vt:lpstr>Diapozitiv 13</vt:lpstr>
      <vt:lpstr>Diapozitiv 14</vt:lpstr>
      <vt:lpstr>Diapozitiv 15</vt:lpstr>
      <vt:lpstr>Diapozitiv 16</vt:lpstr>
      <vt:lpstr>Diapozitiv 17</vt:lpstr>
      <vt:lpstr>Diapozitiv 18</vt:lpstr>
      <vt:lpstr>Diapozitiv 19</vt:lpstr>
      <vt:lpstr>Diapozitiv 20</vt:lpstr>
      <vt:lpstr>Diapozitiv 21</vt:lpstr>
      <vt:lpstr>Diapozitiv 22</vt:lpstr>
      <vt:lpstr>Diapozitiv 23</vt:lpstr>
      <vt:lpstr>Diapozitiv 24</vt:lpstr>
      <vt:lpstr>Diapozitiv 25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   IV. razred </dc:title>
  <dc:creator>Stojic</dc:creator>
  <cp:lastModifiedBy>Ministerstvo za Šolstvo</cp:lastModifiedBy>
  <cp:revision>630</cp:revision>
  <dcterms:created xsi:type="dcterms:W3CDTF">2009-06-21T16:12:38Z</dcterms:created>
  <dcterms:modified xsi:type="dcterms:W3CDTF">2010-08-06T22:53:49Z</dcterms:modified>
</cp:coreProperties>
</file>