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995D-AE99-451A-B0D3-F162D1FF6222}" type="datetimeFigureOut">
              <a:rPr lang="sl-SI" smtClean="0"/>
              <a:pPr/>
              <a:t>9.3.2010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878A-C734-4753-9832-C888270BEB3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995D-AE99-451A-B0D3-F162D1FF6222}" type="datetimeFigureOut">
              <a:rPr lang="sl-SI" smtClean="0"/>
              <a:pPr/>
              <a:t>9.3.2010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878A-C734-4753-9832-C888270BEB3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995D-AE99-451A-B0D3-F162D1FF6222}" type="datetimeFigureOut">
              <a:rPr lang="sl-SI" smtClean="0"/>
              <a:pPr/>
              <a:t>9.3.2010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878A-C734-4753-9832-C888270BEB3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995D-AE99-451A-B0D3-F162D1FF6222}" type="datetimeFigureOut">
              <a:rPr lang="sl-SI" smtClean="0"/>
              <a:pPr/>
              <a:t>9.3.2010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878A-C734-4753-9832-C888270BEB3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995D-AE99-451A-B0D3-F162D1FF6222}" type="datetimeFigureOut">
              <a:rPr lang="sl-SI" smtClean="0"/>
              <a:pPr/>
              <a:t>9.3.2010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878A-C734-4753-9832-C888270BEB3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995D-AE99-451A-B0D3-F162D1FF6222}" type="datetimeFigureOut">
              <a:rPr lang="sl-SI" smtClean="0"/>
              <a:pPr/>
              <a:t>9.3.2010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878A-C734-4753-9832-C888270BEB3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995D-AE99-451A-B0D3-F162D1FF6222}" type="datetimeFigureOut">
              <a:rPr lang="sl-SI" smtClean="0"/>
              <a:pPr/>
              <a:t>9.3.2010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878A-C734-4753-9832-C888270BEB3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995D-AE99-451A-B0D3-F162D1FF6222}" type="datetimeFigureOut">
              <a:rPr lang="sl-SI" smtClean="0"/>
              <a:pPr/>
              <a:t>9.3.2010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878A-C734-4753-9832-C888270BEB3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995D-AE99-451A-B0D3-F162D1FF6222}" type="datetimeFigureOut">
              <a:rPr lang="sl-SI" smtClean="0"/>
              <a:pPr/>
              <a:t>9.3.2010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878A-C734-4753-9832-C888270BEB3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995D-AE99-451A-B0D3-F162D1FF6222}" type="datetimeFigureOut">
              <a:rPr lang="sl-SI" smtClean="0"/>
              <a:pPr/>
              <a:t>9.3.2010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878A-C734-4753-9832-C888270BEB3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995D-AE99-451A-B0D3-F162D1FF6222}" type="datetimeFigureOut">
              <a:rPr lang="sl-SI" smtClean="0"/>
              <a:pPr/>
              <a:t>9.3.2010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878A-C734-4753-9832-C888270BEB3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1995D-AE99-451A-B0D3-F162D1FF6222}" type="datetimeFigureOut">
              <a:rPr lang="sl-SI" smtClean="0"/>
              <a:pPr/>
              <a:t>9.3.2010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3878A-C734-4753-9832-C888270BEB33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Pictu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7856" y="0"/>
            <a:ext cx="9421856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 rot="710480">
            <a:off x="219671" y="1175476"/>
            <a:ext cx="8286808" cy="3000396"/>
          </a:xfrm>
          <a:ln>
            <a:solidFill>
              <a:schemeClr val="accent4">
                <a:shade val="95000"/>
                <a:satMod val="105000"/>
                <a:alpha val="77000"/>
              </a:schemeClr>
            </a:solidFill>
            <a:miter lim="800000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l-SI" sz="5400" dirty="0" smtClean="0">
                <a:latin typeface="Comic Sans MS" pitchFamily="66" charset="0"/>
              </a:rPr>
              <a:t>Svetlana Makarovič</a:t>
            </a:r>
            <a:br>
              <a:rPr lang="sl-SI" sz="5400" dirty="0" smtClean="0">
                <a:latin typeface="Comic Sans MS" pitchFamily="66" charset="0"/>
              </a:rPr>
            </a:br>
            <a:r>
              <a:rPr lang="sl-SI" sz="5400" dirty="0" err="1" smtClean="0">
                <a:latin typeface="Comic Sans MS" pitchFamily="66" charset="0"/>
              </a:rPr>
              <a:t>Veveriček</a:t>
            </a:r>
            <a:r>
              <a:rPr lang="sl-SI" sz="5400" dirty="0" smtClean="0">
                <a:latin typeface="Comic Sans MS" pitchFamily="66" charset="0"/>
              </a:rPr>
              <a:t> posebne sorte</a:t>
            </a:r>
            <a:endParaRPr lang="sl-SI" sz="5400" dirty="0">
              <a:latin typeface="Comic Sans MS" pitchFamily="66" charset="0"/>
            </a:endParaRPr>
          </a:p>
        </p:txBody>
      </p:sp>
      <p:sp>
        <p:nvSpPr>
          <p:cNvPr id="6" name="Podnaslov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 rot="20551928">
            <a:off x="-152420" y="4080612"/>
            <a:ext cx="4660226" cy="652575"/>
          </a:xfrm>
          <a:prstGeom prst="rect">
            <a:avLst/>
          </a:prstGeom>
          <a:ln w="9525" cap="flat" cmpd="sng" algn="ctr">
            <a:solidFill>
              <a:schemeClr val="accent4">
                <a:shade val="95000"/>
                <a:satMod val="105000"/>
                <a:alpha val="77000"/>
              </a:schemeClr>
            </a:solidFill>
            <a:prstDash val="solid"/>
            <a:miter lim="800000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Obnavljanje z ilustracijami</a:t>
            </a:r>
            <a:endParaRPr kumimoji="0" lang="sl-SI" sz="5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0" y="6215082"/>
            <a:ext cx="8858280" cy="360939"/>
          </a:xfrm>
          <a:prstGeom prst="rect">
            <a:avLst/>
          </a:prstGeom>
          <a:ln w="9525" cap="flat" cmpd="sng" algn="ctr">
            <a:solidFill>
              <a:schemeClr val="accent4">
                <a:shade val="95000"/>
                <a:satMod val="105000"/>
                <a:alpha val="77000"/>
              </a:schemeClr>
            </a:solidFill>
            <a:prstDash val="solid"/>
            <a:miter lim="800000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Predstavitev smo sestavili učenci 4. b </a:t>
            </a:r>
            <a:r>
              <a:rPr kumimoji="0" lang="sl-SI" sz="5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razreda </a:t>
            </a:r>
            <a:br>
              <a:rPr kumimoji="0" lang="sl-SI" sz="5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</a:br>
            <a:r>
              <a:rPr kumimoji="0" lang="sl-SI" sz="5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OŠ </a:t>
            </a:r>
            <a:r>
              <a:rPr kumimoji="0" lang="sl-SI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Šmartno pri Litiji, </a:t>
            </a:r>
            <a:r>
              <a:rPr kumimoji="0" lang="sl-SI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v letu </a:t>
            </a:r>
            <a:r>
              <a:rPr kumimoji="0" lang="sl-SI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2009/2010, pod vodstvom mentorice </a:t>
            </a:r>
            <a:r>
              <a:rPr kumimoji="0" lang="sl-SI" sz="5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Jožice Žurga</a:t>
            </a:r>
            <a:endParaRPr kumimoji="0" lang="sl-SI" sz="5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642918"/>
            <a:ext cx="8085700" cy="49269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215338" y="6072207"/>
            <a:ext cx="571504" cy="2769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200" dirty="0" smtClean="0"/>
              <a:t>Žiga</a:t>
            </a:r>
            <a:endParaRPr lang="sl-SI" sz="1200" dirty="0"/>
          </a:p>
        </p:txBody>
      </p:sp>
      <p:sp>
        <p:nvSpPr>
          <p:cNvPr id="9" name="Zaobljeni pravokotnik 8"/>
          <p:cNvSpPr/>
          <p:nvPr/>
        </p:nvSpPr>
        <p:spPr>
          <a:xfrm>
            <a:off x="214282" y="214290"/>
            <a:ext cx="2928958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000" dirty="0" err="1" smtClean="0">
                <a:solidFill>
                  <a:srgbClr val="FF0000"/>
                </a:solidFill>
              </a:rPr>
              <a:t>Čopkova</a:t>
            </a:r>
            <a:r>
              <a:rPr lang="sl-SI" sz="3000" dirty="0" smtClean="0">
                <a:solidFill>
                  <a:srgbClr val="FF0000"/>
                </a:solidFill>
              </a:rPr>
              <a:t> tačka</a:t>
            </a:r>
            <a:endParaRPr lang="sl-SI" sz="3000" dirty="0">
              <a:solidFill>
                <a:srgbClr val="FF0000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285720" y="5796457"/>
            <a:ext cx="7143800" cy="4086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Kaj je ugotovila mama </a:t>
            </a:r>
            <a:r>
              <a:rPr lang="sl-SI" dirty="0" err="1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Puhanka</a:t>
            </a:r>
            <a:r>
              <a:rPr lang="sl-SI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, ko si je ogledala njegovo tačko?</a:t>
            </a:r>
            <a:endParaRPr lang="sl-SI" dirty="0">
              <a:solidFill>
                <a:schemeClr val="accent4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Zaobljeni pravokotnik 5"/>
          <p:cNvSpPr/>
          <p:nvPr/>
        </p:nvSpPr>
        <p:spPr>
          <a:xfrm>
            <a:off x="438120" y="6306047"/>
            <a:ext cx="3669476" cy="4086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Kakšna pa je bila njegova tačka?</a:t>
            </a:r>
            <a:endParaRPr lang="sl-SI" dirty="0">
              <a:solidFill>
                <a:schemeClr val="accent4">
                  <a:lumMod val="1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85852" y="428604"/>
            <a:ext cx="7211602" cy="49269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215338" y="5143512"/>
            <a:ext cx="593432" cy="2769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200" dirty="0" smtClean="0"/>
              <a:t>Matic</a:t>
            </a:r>
            <a:endParaRPr lang="sl-SI" sz="1200" dirty="0"/>
          </a:p>
        </p:txBody>
      </p:sp>
      <p:sp>
        <p:nvSpPr>
          <p:cNvPr id="9" name="Zaobljeni pravokotnik 8"/>
          <p:cNvSpPr/>
          <p:nvPr/>
        </p:nvSpPr>
        <p:spPr>
          <a:xfrm>
            <a:off x="214282" y="214290"/>
            <a:ext cx="3786214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000" dirty="0" smtClean="0">
                <a:solidFill>
                  <a:srgbClr val="FF0000"/>
                </a:solidFill>
              </a:rPr>
              <a:t>Žalostna </a:t>
            </a:r>
            <a:r>
              <a:rPr lang="sl-SI" sz="3000" dirty="0" err="1" smtClean="0">
                <a:solidFill>
                  <a:srgbClr val="FF0000"/>
                </a:solidFill>
              </a:rPr>
              <a:t>Puhanka</a:t>
            </a:r>
            <a:endParaRPr lang="sl-SI" sz="3000" dirty="0">
              <a:solidFill>
                <a:srgbClr val="FF0000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0" y="5643578"/>
            <a:ext cx="8929718" cy="4086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Kakšne volje je bil Čopko, ko so se njegovi bratci in sestrice veselo podili naokrog?</a:t>
            </a:r>
            <a:endParaRPr lang="sl-SI" dirty="0">
              <a:solidFill>
                <a:schemeClr val="accent4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Zaobljeni pravokotnik 5"/>
          <p:cNvSpPr/>
          <p:nvPr/>
        </p:nvSpPr>
        <p:spPr>
          <a:xfrm>
            <a:off x="438120" y="6306047"/>
            <a:ext cx="3964045" cy="4086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Kako se je počutila mama </a:t>
            </a:r>
            <a:r>
              <a:rPr lang="sl-SI" dirty="0" err="1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Puhanka</a:t>
            </a:r>
            <a:r>
              <a:rPr lang="sl-SI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?</a:t>
            </a:r>
            <a:endParaRPr lang="sl-SI" dirty="0">
              <a:solidFill>
                <a:schemeClr val="accent4">
                  <a:lumMod val="1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368706">
            <a:off x="1297564" y="428604"/>
            <a:ext cx="7188177" cy="49269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215338" y="5143512"/>
            <a:ext cx="445956" cy="2769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200" dirty="0" smtClean="0"/>
              <a:t>Jan</a:t>
            </a:r>
            <a:endParaRPr lang="sl-SI" sz="1200" dirty="0"/>
          </a:p>
        </p:txBody>
      </p:sp>
      <p:sp>
        <p:nvSpPr>
          <p:cNvPr id="9" name="Zaobljeni pravokotnik 8"/>
          <p:cNvSpPr/>
          <p:nvPr/>
        </p:nvSpPr>
        <p:spPr>
          <a:xfrm>
            <a:off x="214282" y="214290"/>
            <a:ext cx="3786214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000" dirty="0" smtClean="0">
                <a:solidFill>
                  <a:srgbClr val="FF0000"/>
                </a:solidFill>
              </a:rPr>
              <a:t>Žalostna </a:t>
            </a:r>
            <a:r>
              <a:rPr lang="sl-SI" sz="3000" dirty="0" err="1" smtClean="0">
                <a:solidFill>
                  <a:srgbClr val="FF0000"/>
                </a:solidFill>
              </a:rPr>
              <a:t>Puhanka</a:t>
            </a:r>
            <a:endParaRPr lang="sl-SI" sz="3000" dirty="0">
              <a:solidFill>
                <a:srgbClr val="FF0000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285720" y="5214950"/>
            <a:ext cx="5339923" cy="4086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H komu se je po nasvet zatekla mama </a:t>
            </a:r>
            <a:r>
              <a:rPr lang="sl-SI" dirty="0" err="1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Puhanka</a:t>
            </a:r>
            <a:r>
              <a:rPr lang="sl-SI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?</a:t>
            </a:r>
            <a:endParaRPr lang="sl-SI" dirty="0">
              <a:solidFill>
                <a:schemeClr val="accent4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Zaobljeni pravokotnik 5"/>
          <p:cNvSpPr/>
          <p:nvPr/>
        </p:nvSpPr>
        <p:spPr>
          <a:xfrm>
            <a:off x="714348" y="5715016"/>
            <a:ext cx="5004896" cy="4086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Koga je teta </a:t>
            </a:r>
            <a:r>
              <a:rPr lang="sl-SI" dirty="0" err="1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Replja</a:t>
            </a:r>
            <a:r>
              <a:rPr lang="sl-SI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 najprej nahrulila? Zakaj?</a:t>
            </a:r>
            <a:endParaRPr lang="sl-SI" dirty="0">
              <a:solidFill>
                <a:schemeClr val="accent4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Zaobljeni pravokotnik 7"/>
          <p:cNvSpPr/>
          <p:nvPr/>
        </p:nvSpPr>
        <p:spPr>
          <a:xfrm>
            <a:off x="1928794" y="6215082"/>
            <a:ext cx="4148893" cy="4086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Kaj je </a:t>
            </a:r>
            <a:r>
              <a:rPr lang="sl-SI" dirty="0" err="1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Puhanki</a:t>
            </a:r>
            <a:r>
              <a:rPr lang="sl-SI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 svetovala teta </a:t>
            </a:r>
            <a:r>
              <a:rPr lang="sl-SI" dirty="0" err="1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Replja</a:t>
            </a:r>
            <a:r>
              <a:rPr lang="sl-SI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?</a:t>
            </a:r>
            <a:endParaRPr lang="sl-SI" dirty="0">
              <a:solidFill>
                <a:schemeClr val="accent4">
                  <a:lumMod val="1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12067" y="428604"/>
            <a:ext cx="6959171" cy="49269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215338" y="5143512"/>
            <a:ext cx="580608" cy="2769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200" dirty="0" smtClean="0"/>
              <a:t>Laura</a:t>
            </a:r>
            <a:endParaRPr lang="sl-SI" sz="1200" dirty="0"/>
          </a:p>
        </p:txBody>
      </p:sp>
      <p:sp>
        <p:nvSpPr>
          <p:cNvPr id="9" name="Zaobljeni pravokotnik 8"/>
          <p:cNvSpPr/>
          <p:nvPr/>
        </p:nvSpPr>
        <p:spPr>
          <a:xfrm>
            <a:off x="898059" y="265013"/>
            <a:ext cx="2418659" cy="61293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sl-SI" sz="3000" dirty="0" smtClean="0">
                <a:solidFill>
                  <a:srgbClr val="FF0000"/>
                </a:solidFill>
              </a:rPr>
              <a:t>Čopko in kos</a:t>
            </a:r>
            <a:endParaRPr lang="sl-SI" sz="3000" dirty="0">
              <a:solidFill>
                <a:srgbClr val="FF0000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285720" y="5214950"/>
            <a:ext cx="2835946" cy="4086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Kdo je priletel k Čopku?</a:t>
            </a:r>
            <a:endParaRPr lang="sl-SI" dirty="0">
              <a:solidFill>
                <a:schemeClr val="accent4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Zaobljeni pravokotnik 5"/>
          <p:cNvSpPr/>
          <p:nvPr/>
        </p:nvSpPr>
        <p:spPr>
          <a:xfrm>
            <a:off x="714348" y="5715016"/>
            <a:ext cx="3468782" cy="4086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Kako se je kos naučil žvižgati?</a:t>
            </a:r>
            <a:endParaRPr lang="sl-SI" dirty="0">
              <a:solidFill>
                <a:schemeClr val="accent4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Zaobljeni pravokotnik 7"/>
          <p:cNvSpPr/>
          <p:nvPr/>
        </p:nvSpPr>
        <p:spPr>
          <a:xfrm>
            <a:off x="1928794" y="6215082"/>
            <a:ext cx="2827853" cy="4086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Kaj je sklenil </a:t>
            </a:r>
            <a:r>
              <a:rPr lang="sl-SI" dirty="0" err="1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veveriček</a:t>
            </a:r>
            <a:r>
              <a:rPr lang="sl-SI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?</a:t>
            </a:r>
            <a:endParaRPr lang="sl-SI" dirty="0">
              <a:solidFill>
                <a:schemeClr val="accent4">
                  <a:lumMod val="1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1538" y="500042"/>
            <a:ext cx="7796631" cy="52272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215338" y="5143512"/>
            <a:ext cx="688009" cy="2769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200" dirty="0" smtClean="0"/>
              <a:t>Andrej</a:t>
            </a:r>
            <a:endParaRPr lang="sl-SI" sz="1200" dirty="0"/>
          </a:p>
        </p:txBody>
      </p:sp>
      <p:sp>
        <p:nvSpPr>
          <p:cNvPr id="9" name="Zaobljeni pravokotnik 8"/>
          <p:cNvSpPr/>
          <p:nvPr/>
        </p:nvSpPr>
        <p:spPr>
          <a:xfrm>
            <a:off x="1025511" y="265013"/>
            <a:ext cx="2163755" cy="61293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sl-SI" sz="3000" dirty="0" smtClean="0">
                <a:solidFill>
                  <a:srgbClr val="FF0000"/>
                </a:solidFill>
              </a:rPr>
              <a:t>Čopko poje</a:t>
            </a:r>
            <a:endParaRPr lang="sl-SI" sz="3000" dirty="0">
              <a:solidFill>
                <a:srgbClr val="FF0000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285720" y="5572140"/>
            <a:ext cx="5620449" cy="4086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Kakšen glasek je </a:t>
            </a:r>
            <a:r>
              <a:rPr lang="sl-SI" dirty="0" err="1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veveriček</a:t>
            </a:r>
            <a:r>
              <a:rPr lang="sl-SI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 najprej spustil iz sebe?</a:t>
            </a:r>
            <a:endParaRPr lang="sl-SI" dirty="0">
              <a:solidFill>
                <a:schemeClr val="accent4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Zaobljeni pravokotnik 5"/>
          <p:cNvSpPr/>
          <p:nvPr/>
        </p:nvSpPr>
        <p:spPr>
          <a:xfrm>
            <a:off x="857224" y="6143644"/>
            <a:ext cx="5163593" cy="4086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Kaj se je zgodilo, ko je nekaj časa vadil petje?</a:t>
            </a:r>
            <a:endParaRPr lang="sl-SI" dirty="0">
              <a:solidFill>
                <a:schemeClr val="accent4">
                  <a:lumMod val="1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838535">
            <a:off x="832443" y="773922"/>
            <a:ext cx="7796631" cy="52198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215338" y="5143512"/>
            <a:ext cx="524503" cy="2769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200" dirty="0" smtClean="0"/>
              <a:t>Jera</a:t>
            </a:r>
            <a:endParaRPr lang="sl-SI" sz="1200" dirty="0"/>
          </a:p>
        </p:txBody>
      </p:sp>
      <p:sp>
        <p:nvSpPr>
          <p:cNvPr id="9" name="Zaobljeni pravokotnik 8"/>
          <p:cNvSpPr/>
          <p:nvPr/>
        </p:nvSpPr>
        <p:spPr>
          <a:xfrm>
            <a:off x="954432" y="265013"/>
            <a:ext cx="2305913" cy="61293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sl-SI" sz="3000" dirty="0" smtClean="0">
                <a:solidFill>
                  <a:srgbClr val="FF0000"/>
                </a:solidFill>
              </a:rPr>
              <a:t>Čopko šteje</a:t>
            </a:r>
            <a:endParaRPr lang="sl-SI" sz="3000" dirty="0">
              <a:solidFill>
                <a:srgbClr val="FF0000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285720" y="5572140"/>
            <a:ext cx="3514100" cy="4086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Kaj vse se je naučil </a:t>
            </a:r>
            <a:r>
              <a:rPr lang="sl-SI" dirty="0" err="1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veveriček</a:t>
            </a:r>
            <a:r>
              <a:rPr lang="sl-SI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?</a:t>
            </a:r>
            <a:endParaRPr lang="sl-SI" dirty="0">
              <a:solidFill>
                <a:schemeClr val="accent4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Zaobljeni pravokotnik 5"/>
          <p:cNvSpPr/>
          <p:nvPr/>
        </p:nvSpPr>
        <p:spPr>
          <a:xfrm>
            <a:off x="857224" y="6143644"/>
            <a:ext cx="3726125" cy="4086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Kdo je hodil k njemu po nasvete?</a:t>
            </a:r>
            <a:endParaRPr lang="sl-SI" dirty="0">
              <a:solidFill>
                <a:schemeClr val="accent4">
                  <a:lumMod val="1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1067" y="571480"/>
            <a:ext cx="7661892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215338" y="5143512"/>
            <a:ext cx="678391" cy="2769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200" dirty="0" smtClean="0"/>
              <a:t>Marcel</a:t>
            </a:r>
            <a:endParaRPr lang="sl-SI" sz="1200" dirty="0"/>
          </a:p>
        </p:txBody>
      </p:sp>
      <p:sp>
        <p:nvSpPr>
          <p:cNvPr id="9" name="Zaobljeni pravokotnik 8"/>
          <p:cNvSpPr/>
          <p:nvPr/>
        </p:nvSpPr>
        <p:spPr>
          <a:xfrm>
            <a:off x="368954" y="265013"/>
            <a:ext cx="3476875" cy="61293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sl-SI" sz="3000" dirty="0" smtClean="0">
                <a:solidFill>
                  <a:srgbClr val="FF0000"/>
                </a:solidFill>
              </a:rPr>
              <a:t>Čopko pripoveduje</a:t>
            </a:r>
            <a:endParaRPr lang="sl-SI" sz="3000" dirty="0">
              <a:solidFill>
                <a:srgbClr val="FF0000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285720" y="5572140"/>
            <a:ext cx="5537093" cy="4086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Kaj je </a:t>
            </a:r>
            <a:r>
              <a:rPr lang="sl-SI" dirty="0" err="1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veveriček</a:t>
            </a:r>
            <a:r>
              <a:rPr lang="sl-SI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 pripovedoval drugim vevericam?</a:t>
            </a:r>
            <a:endParaRPr lang="sl-SI" dirty="0">
              <a:solidFill>
                <a:schemeClr val="accent4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Zaobljeni pravokotnik 5"/>
          <p:cNvSpPr/>
          <p:nvPr/>
        </p:nvSpPr>
        <p:spPr>
          <a:xfrm>
            <a:off x="857224" y="6143644"/>
            <a:ext cx="3022074" cy="4086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Kako se je zgodba začela?</a:t>
            </a:r>
            <a:endParaRPr lang="sl-SI" dirty="0">
              <a:solidFill>
                <a:schemeClr val="accent4">
                  <a:lumMod val="1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423159">
            <a:off x="908173" y="721432"/>
            <a:ext cx="6957671" cy="50136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643834" y="6072206"/>
            <a:ext cx="1143040" cy="2769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200" dirty="0"/>
              <a:t>Jože, Neža</a:t>
            </a:r>
          </a:p>
        </p:txBody>
      </p:sp>
      <p:sp>
        <p:nvSpPr>
          <p:cNvPr id="9" name="Zaobljeni pravokotnik 8"/>
          <p:cNvSpPr/>
          <p:nvPr/>
        </p:nvSpPr>
        <p:spPr>
          <a:xfrm>
            <a:off x="214282" y="214290"/>
            <a:ext cx="1857388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000" dirty="0" smtClean="0">
                <a:solidFill>
                  <a:srgbClr val="FF0000"/>
                </a:solidFill>
              </a:rPr>
              <a:t>Novica</a:t>
            </a:r>
            <a:endParaRPr lang="sl-SI" sz="3000" dirty="0">
              <a:solidFill>
                <a:srgbClr val="FF0000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285720" y="6072206"/>
            <a:ext cx="5929354" cy="50006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sl-SI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Katero novico je v Veveričjem gaju razkričala šoja?</a:t>
            </a:r>
            <a:endParaRPr lang="sl-SI" dirty="0">
              <a:solidFill>
                <a:schemeClr val="accent4">
                  <a:lumMod val="1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264" y="642918"/>
            <a:ext cx="7759914" cy="54832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143900" y="6072206"/>
            <a:ext cx="642974" cy="2769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200" dirty="0" smtClean="0"/>
              <a:t>David</a:t>
            </a:r>
            <a:endParaRPr lang="sl-SI" sz="1200" dirty="0"/>
          </a:p>
        </p:txBody>
      </p:sp>
      <p:sp>
        <p:nvSpPr>
          <p:cNvPr id="9" name="Zaobljeni pravokotnik 8"/>
          <p:cNvSpPr/>
          <p:nvPr/>
        </p:nvSpPr>
        <p:spPr>
          <a:xfrm>
            <a:off x="214282" y="214290"/>
            <a:ext cx="3214710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000" dirty="0" smtClean="0">
                <a:solidFill>
                  <a:srgbClr val="FF0000"/>
                </a:solidFill>
              </a:rPr>
              <a:t>Zajčja družina</a:t>
            </a:r>
            <a:endParaRPr lang="sl-SI" sz="3000" dirty="0">
              <a:solidFill>
                <a:srgbClr val="FF0000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285720" y="6072206"/>
            <a:ext cx="5929354" cy="50006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sl-SI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Česa so se veselili zajčki?</a:t>
            </a:r>
            <a:endParaRPr lang="sl-SI" dirty="0">
              <a:solidFill>
                <a:schemeClr val="accent4">
                  <a:lumMod val="1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597623">
            <a:off x="623201" y="642918"/>
            <a:ext cx="7756039" cy="54832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358082" y="6072206"/>
            <a:ext cx="1428792" cy="2769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200" dirty="0" smtClean="0"/>
              <a:t>Domen, Rebeka</a:t>
            </a:r>
            <a:endParaRPr lang="sl-SI" sz="1200" dirty="0"/>
          </a:p>
        </p:txBody>
      </p:sp>
      <p:sp>
        <p:nvSpPr>
          <p:cNvPr id="9" name="Zaobljeni pravokotnik 8"/>
          <p:cNvSpPr/>
          <p:nvPr/>
        </p:nvSpPr>
        <p:spPr>
          <a:xfrm>
            <a:off x="214282" y="214290"/>
            <a:ext cx="1714512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000" dirty="0" smtClean="0">
                <a:solidFill>
                  <a:srgbClr val="FF0000"/>
                </a:solidFill>
              </a:rPr>
              <a:t>Miške</a:t>
            </a:r>
            <a:endParaRPr lang="sl-SI" sz="3000" dirty="0">
              <a:solidFill>
                <a:srgbClr val="FF0000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285720" y="6072206"/>
            <a:ext cx="5929354" cy="50006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sl-SI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Katere živali so se tudi razveselile novice?</a:t>
            </a:r>
            <a:endParaRPr lang="sl-SI" dirty="0">
              <a:solidFill>
                <a:schemeClr val="accent4">
                  <a:lumMod val="1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14348" y="357166"/>
            <a:ext cx="7756039" cy="53089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001024" y="6072206"/>
            <a:ext cx="500066" cy="2769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200" dirty="0" smtClean="0"/>
              <a:t>Žan</a:t>
            </a:r>
            <a:endParaRPr lang="sl-SI" sz="1200" dirty="0"/>
          </a:p>
        </p:txBody>
      </p:sp>
      <p:sp>
        <p:nvSpPr>
          <p:cNvPr id="9" name="Zaobljeni pravokotnik 8"/>
          <p:cNvSpPr/>
          <p:nvPr/>
        </p:nvSpPr>
        <p:spPr>
          <a:xfrm>
            <a:off x="214282" y="214290"/>
            <a:ext cx="4429156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000" dirty="0" smtClean="0">
                <a:solidFill>
                  <a:srgbClr val="FF0000"/>
                </a:solidFill>
              </a:rPr>
              <a:t>Zadovoljna </a:t>
            </a:r>
            <a:r>
              <a:rPr lang="sl-SI" sz="3000" dirty="0" err="1" smtClean="0">
                <a:solidFill>
                  <a:srgbClr val="FF0000"/>
                </a:solidFill>
              </a:rPr>
              <a:t>Puhanka</a:t>
            </a:r>
            <a:endParaRPr lang="sl-SI" sz="3000" dirty="0">
              <a:solidFill>
                <a:srgbClr val="FF0000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285720" y="6072206"/>
            <a:ext cx="7143800" cy="78579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sl-SI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K </a:t>
            </a:r>
            <a:r>
              <a:rPr lang="sl-SI" dirty="0" err="1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Puhanki</a:t>
            </a:r>
            <a:r>
              <a:rPr lang="sl-SI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 so se pritiskali mladički, še vsi goli in nebogljeni.</a:t>
            </a:r>
          </a:p>
          <a:p>
            <a:pPr>
              <a:spcBef>
                <a:spcPct val="50000"/>
              </a:spcBef>
            </a:pPr>
            <a:r>
              <a:rPr lang="sl-SI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Kaj si je </a:t>
            </a:r>
            <a:r>
              <a:rPr lang="sl-SI" dirty="0" err="1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Puhanka</a:t>
            </a:r>
            <a:r>
              <a:rPr lang="sl-SI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 predstavljala?</a:t>
            </a:r>
            <a:endParaRPr lang="sl-SI" dirty="0">
              <a:solidFill>
                <a:schemeClr val="accent4">
                  <a:lumMod val="1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44018" y="357166"/>
            <a:ext cx="7496698" cy="53089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001024" y="6072206"/>
            <a:ext cx="785818" cy="2769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200" dirty="0" smtClean="0"/>
              <a:t>Zala</a:t>
            </a:r>
            <a:endParaRPr lang="sl-SI" sz="1200" dirty="0"/>
          </a:p>
        </p:txBody>
      </p:sp>
      <p:sp>
        <p:nvSpPr>
          <p:cNvPr id="9" name="Zaobljeni pravokotnik 8"/>
          <p:cNvSpPr/>
          <p:nvPr/>
        </p:nvSpPr>
        <p:spPr>
          <a:xfrm>
            <a:off x="214282" y="214290"/>
            <a:ext cx="2643206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000" dirty="0" smtClean="0">
                <a:solidFill>
                  <a:srgbClr val="FF0000"/>
                </a:solidFill>
              </a:rPr>
              <a:t>Prvi skok</a:t>
            </a:r>
            <a:endParaRPr lang="sl-SI" sz="3000" dirty="0">
              <a:solidFill>
                <a:srgbClr val="FF0000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285720" y="6072206"/>
            <a:ext cx="7143800" cy="5715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sl-SI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Kaj je nekega sončnega jutra storil najkrepkejši </a:t>
            </a:r>
            <a:r>
              <a:rPr lang="sl-SI" dirty="0" err="1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veveriček</a:t>
            </a:r>
            <a:r>
              <a:rPr lang="sl-SI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?</a:t>
            </a:r>
            <a:endParaRPr lang="sl-SI" dirty="0">
              <a:solidFill>
                <a:schemeClr val="accent4">
                  <a:lumMod val="1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44018" y="395550"/>
            <a:ext cx="7496698" cy="52321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001024" y="6072206"/>
            <a:ext cx="571504" cy="2769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200" dirty="0" smtClean="0"/>
              <a:t>Dora</a:t>
            </a:r>
            <a:endParaRPr lang="sl-SI" sz="1200" dirty="0"/>
          </a:p>
        </p:txBody>
      </p:sp>
      <p:sp>
        <p:nvSpPr>
          <p:cNvPr id="9" name="Zaobljeni pravokotnik 8"/>
          <p:cNvSpPr/>
          <p:nvPr/>
        </p:nvSpPr>
        <p:spPr>
          <a:xfrm>
            <a:off x="214282" y="214290"/>
            <a:ext cx="5072098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000" dirty="0" smtClean="0">
                <a:solidFill>
                  <a:srgbClr val="FF0000"/>
                </a:solidFill>
              </a:rPr>
              <a:t>Veverički veselo skačejo</a:t>
            </a:r>
            <a:endParaRPr lang="sl-SI" sz="3000" dirty="0">
              <a:solidFill>
                <a:srgbClr val="FF0000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285720" y="6153647"/>
            <a:ext cx="4971233" cy="4086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Kako se je spočetka počutila mama </a:t>
            </a:r>
            <a:r>
              <a:rPr lang="sl-SI" dirty="0" err="1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Puhanka</a:t>
            </a:r>
            <a:r>
              <a:rPr lang="sl-SI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?</a:t>
            </a:r>
            <a:endParaRPr lang="sl-SI" dirty="0">
              <a:solidFill>
                <a:schemeClr val="accent4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Zaobljeni pravokotnik 7"/>
          <p:cNvSpPr/>
          <p:nvPr/>
        </p:nvSpPr>
        <p:spPr>
          <a:xfrm>
            <a:off x="285720" y="5582143"/>
            <a:ext cx="3832946" cy="4086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Kaj je govorila svojim mladičkom?</a:t>
            </a:r>
            <a:endParaRPr lang="sl-SI" dirty="0">
              <a:solidFill>
                <a:schemeClr val="accent4">
                  <a:lumMod val="1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919263">
            <a:off x="1098143" y="794318"/>
            <a:ext cx="7496698" cy="51650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001024" y="6072206"/>
            <a:ext cx="785818" cy="2769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200" dirty="0" smtClean="0"/>
              <a:t>Dolores</a:t>
            </a:r>
            <a:endParaRPr lang="sl-SI" sz="1200" dirty="0"/>
          </a:p>
        </p:txBody>
      </p:sp>
      <p:sp>
        <p:nvSpPr>
          <p:cNvPr id="9" name="Zaobljeni pravokotnik 8"/>
          <p:cNvSpPr/>
          <p:nvPr/>
        </p:nvSpPr>
        <p:spPr>
          <a:xfrm>
            <a:off x="214282" y="214290"/>
            <a:ext cx="5072098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000" dirty="0" smtClean="0">
                <a:solidFill>
                  <a:srgbClr val="FF0000"/>
                </a:solidFill>
              </a:rPr>
              <a:t>Čopko se pripravlja na skok</a:t>
            </a:r>
            <a:endParaRPr lang="sl-SI" sz="3000" dirty="0">
              <a:solidFill>
                <a:srgbClr val="FF0000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285720" y="6072206"/>
            <a:ext cx="7143800" cy="5715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sl-SI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Kateri </a:t>
            </a:r>
            <a:r>
              <a:rPr lang="sl-SI" dirty="0" err="1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veveriček</a:t>
            </a:r>
            <a:r>
              <a:rPr lang="sl-SI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 je še kar čepel na veji pred domačo duplino?</a:t>
            </a:r>
            <a:endParaRPr lang="sl-SI" dirty="0">
              <a:solidFill>
                <a:schemeClr val="accent4">
                  <a:lumMod val="1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14348" y="0"/>
            <a:ext cx="4882578" cy="68861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001024" y="6072206"/>
            <a:ext cx="785818" cy="2769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200" dirty="0" smtClean="0"/>
              <a:t>Andrej</a:t>
            </a:r>
            <a:endParaRPr lang="sl-SI" sz="1200" dirty="0"/>
          </a:p>
        </p:txBody>
      </p:sp>
      <p:sp>
        <p:nvSpPr>
          <p:cNvPr id="9" name="Zaobljeni pravokotnik 8"/>
          <p:cNvSpPr/>
          <p:nvPr/>
        </p:nvSpPr>
        <p:spPr>
          <a:xfrm>
            <a:off x="5143504" y="500042"/>
            <a:ext cx="4000496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000" dirty="0" smtClean="0">
                <a:solidFill>
                  <a:srgbClr val="FF0000"/>
                </a:solidFill>
              </a:rPr>
              <a:t>Čopko skoraj pade</a:t>
            </a:r>
            <a:endParaRPr lang="sl-SI" sz="3000" dirty="0">
              <a:solidFill>
                <a:srgbClr val="FF0000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5715008" y="1688772"/>
            <a:ext cx="2638489" cy="4086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Česa ni čutil v tačkah?</a:t>
            </a:r>
            <a:endParaRPr lang="sl-SI" dirty="0">
              <a:solidFill>
                <a:schemeClr val="accent4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Zaobljeni pravokotnik 5"/>
          <p:cNvSpPr/>
          <p:nvPr/>
        </p:nvSpPr>
        <p:spPr>
          <a:xfrm>
            <a:off x="5429256" y="2285992"/>
            <a:ext cx="3525430" cy="4086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Kdo ga je spodbujal, naj skoči?</a:t>
            </a:r>
            <a:endParaRPr lang="sl-SI" dirty="0">
              <a:solidFill>
                <a:schemeClr val="accent4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Zaobljeni pravokotnik 7"/>
          <p:cNvSpPr/>
          <p:nvPr/>
        </p:nvSpPr>
        <p:spPr>
          <a:xfrm>
            <a:off x="6107359" y="2928934"/>
            <a:ext cx="3036641" cy="4086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Kam bi skoraj strmoglavil?</a:t>
            </a:r>
            <a:endParaRPr lang="sl-SI" dirty="0">
              <a:solidFill>
                <a:schemeClr val="accent4">
                  <a:lumMod val="1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o meri 3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299</Words>
  <Application>Microsoft Office PowerPoint</Application>
  <PresentationFormat>Diaprojekcija na zaslonu (4:3)</PresentationFormat>
  <Paragraphs>61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17" baseType="lpstr">
      <vt:lpstr>Officeova tema</vt:lpstr>
      <vt:lpstr>Svetlana Makarovič Veveriček posebne sorte</vt:lpstr>
      <vt:lpstr>Diapozitiv 2</vt:lpstr>
      <vt:lpstr>Diapozitiv 3</vt:lpstr>
      <vt:lpstr>Diapozitiv 4</vt:lpstr>
      <vt:lpstr>Diapozitiv 5</vt:lpstr>
      <vt:lpstr>Diapozitiv 6</vt:lpstr>
      <vt:lpstr>Diapozitiv 7</vt:lpstr>
      <vt:lpstr>Diapozitiv 8</vt:lpstr>
      <vt:lpstr>Diapozitiv 9</vt:lpstr>
      <vt:lpstr>Diapozitiv 10</vt:lpstr>
      <vt:lpstr>Diapozitiv 11</vt:lpstr>
      <vt:lpstr>Diapozitiv 12</vt:lpstr>
      <vt:lpstr>Diapozitiv 13</vt:lpstr>
      <vt:lpstr>Diapozitiv 14</vt:lpstr>
      <vt:lpstr>Diapozitiv 15</vt:lpstr>
      <vt:lpstr>Diapozitiv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Svetlana Makarovič Veveriček posebne sorte</dc:title>
  <dc:creator>Veliki</dc:creator>
  <cp:lastModifiedBy>Veliki</cp:lastModifiedBy>
  <cp:revision>16</cp:revision>
  <dcterms:created xsi:type="dcterms:W3CDTF">2010-03-06T14:20:46Z</dcterms:created>
  <dcterms:modified xsi:type="dcterms:W3CDTF">2010-03-09T07:43:16Z</dcterms:modified>
</cp:coreProperties>
</file>