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96" r:id="rId4"/>
  </p:sldMasterIdLst>
  <p:notesMasterIdLst>
    <p:notesMasterId r:id="rId35"/>
  </p:notesMasterIdLst>
  <p:sldIdLst>
    <p:sldId id="283" r:id="rId5"/>
    <p:sldId id="445" r:id="rId6"/>
    <p:sldId id="442" r:id="rId7"/>
    <p:sldId id="443" r:id="rId8"/>
    <p:sldId id="444" r:id="rId9"/>
    <p:sldId id="298" r:id="rId10"/>
    <p:sldId id="306" r:id="rId11"/>
    <p:sldId id="294" r:id="rId12"/>
    <p:sldId id="305" r:id="rId13"/>
    <p:sldId id="293" r:id="rId14"/>
    <p:sldId id="331" r:id="rId15"/>
    <p:sldId id="323" r:id="rId16"/>
    <p:sldId id="350" r:id="rId17"/>
    <p:sldId id="330" r:id="rId18"/>
    <p:sldId id="351" r:id="rId19"/>
    <p:sldId id="411" r:id="rId20"/>
    <p:sldId id="418" r:id="rId21"/>
    <p:sldId id="545" r:id="rId22"/>
    <p:sldId id="550" r:id="rId23"/>
    <p:sldId id="548" r:id="rId24"/>
    <p:sldId id="546" r:id="rId25"/>
    <p:sldId id="547" r:id="rId26"/>
    <p:sldId id="542" r:id="rId27"/>
    <p:sldId id="540" r:id="rId28"/>
    <p:sldId id="329" r:id="rId29"/>
    <p:sldId id="544" r:id="rId30"/>
    <p:sldId id="347" r:id="rId31"/>
    <p:sldId id="395" r:id="rId32"/>
    <p:sldId id="533" r:id="rId33"/>
    <p:sldId id="325"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98FA7"/>
    <a:srgbClr val="FFB3B3"/>
    <a:srgbClr val="1B9BB5"/>
    <a:srgbClr val="33CCCC"/>
    <a:srgbClr val="1A95AE"/>
    <a:srgbClr val="294251"/>
    <a:srgbClr val="516E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C162CE-4E31-469C-8E79-7C22C8F4F286}">
  <a:tblStyle styleId="{91C162CE-4E31-469C-8E79-7C22C8F4F2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104" d="100"/>
          <a:sy n="104"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6T14:04:53.80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6T14:04:58.95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latin typeface="Calibri"/>
                <a:ea typeface="Calibri"/>
                <a:cs typeface="Calibri"/>
              </a:rPr>
              <a:t>Poudarite morebitne potrebne prilagoditve za svoj predmet/področje. </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5877E7D-8975-4172-88F0-0D9AA2240D04}" type="slidenum">
              <a:rPr lang="sl-SI" smtClean="0"/>
              <a:t>6</a:t>
            </a:fld>
            <a:endParaRPr lang="sl-SI"/>
          </a:p>
        </p:txBody>
      </p:sp>
    </p:spTree>
    <p:extLst>
      <p:ext uri="{BB962C8B-B14F-4D97-AF65-F5344CB8AC3E}">
        <p14:creationId xmlns:p14="http://schemas.microsoft.com/office/powerpoint/2010/main" val="3078660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07696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56662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02019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33B3F-DFAF-D1C2-6EE3-AC056A6AE0BE}"/>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66185F25-77A9-8493-47D1-5A378726C63C}"/>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0E51BE7E-1652-8A1B-C52C-ADC29E8D32F2}"/>
              </a:ext>
            </a:extLst>
          </p:cNvPr>
          <p:cNvSpPr>
            <a:spLocks noGrp="1"/>
          </p:cNvSpPr>
          <p:nvPr>
            <p:ph type="body" idx="1"/>
          </p:nvPr>
        </p:nvSpPr>
        <p:spPr/>
        <p:txBody>
          <a:bodyPr/>
          <a:lstStyle/>
          <a:p>
            <a:endParaRPr lang="sl-SI"/>
          </a:p>
        </p:txBody>
      </p:sp>
    </p:spTree>
    <p:extLst>
      <p:ext uri="{BB962C8B-B14F-4D97-AF65-F5344CB8AC3E}">
        <p14:creationId xmlns:p14="http://schemas.microsoft.com/office/powerpoint/2010/main" val="104706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157522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965218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64028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DDA2A-1561-CD18-F340-A13DF3E02F94}"/>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98122DE3-A1CB-F65B-31B7-69344C4285BA}"/>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3C33BEDD-A231-8050-7DF1-797ECBE42EEF}"/>
              </a:ext>
            </a:extLst>
          </p:cNvPr>
          <p:cNvSpPr>
            <a:spLocks noGrp="1"/>
          </p:cNvSpPr>
          <p:nvPr>
            <p:ph type="body" idx="1"/>
          </p:nvPr>
        </p:nvSpPr>
        <p:spPr/>
        <p:txBody>
          <a:bodyPr/>
          <a:lstStyle/>
          <a:p>
            <a:pPr algn="just"/>
            <a:r>
              <a:rPr lang="sl-SI" dirty="0"/>
              <a:t>PLATON je/bo zasnovan kot celovito digitalno okolje, ki presega zgolj pregledovanje kurikularnih dokumentov (brez prijave bo dostop do PLATON-a omogočen vsem zainteresiranim).  Avtenticiran dostop do orodij za načrtovanje, pripravo in izvajanje vzgojno-izobraževalnega dela bo omogočen učiteljem oz. Vodstvenim strokovnim delavcem  in drugim strokovnjakom. Integracija aplikacije kot ključnega vira bo uporabnikom PLATON-a omogočila dostop do učnih načrtov in katalogov znanj. Poleg tega bo PLATON opremljen z naprednimi rešitvami umetne inteligence (AI asistent in AI čarovnik), ki bodo učiteljem na primer pomagale pri:</a:t>
            </a:r>
            <a:endParaRPr lang="en-US" dirty="0">
              <a:solidFill>
                <a:srgbClr val="444444"/>
              </a:solidFill>
            </a:endParaRPr>
          </a:p>
          <a:p>
            <a:pPr marL="285750" indent="-285750" algn="just">
              <a:buFont typeface="Symbol,Sans-Serif"/>
              <a:buChar char="•"/>
            </a:pPr>
            <a:r>
              <a:rPr lang="sl-SI" dirty="0"/>
              <a:t>Lažjem, hitrejšem in učinkovitejšem identificiranju ciljev in standardov znanja iz učnih načrtov in katalogov znanj.</a:t>
            </a:r>
            <a:endParaRPr lang="en-US" dirty="0">
              <a:solidFill>
                <a:srgbClr val="444444"/>
              </a:solidFill>
            </a:endParaRPr>
          </a:p>
          <a:p>
            <a:pPr marL="285750" indent="-285750" algn="just">
              <a:buFont typeface="Symbol,Sans-Serif"/>
              <a:buChar char="•"/>
            </a:pPr>
            <a:r>
              <a:rPr lang="sl-SI" dirty="0"/>
              <a:t>Povezovanju in prepletanju tem učnih načrtov in katalogov znanj po horizontali in vertikali in načrtovanju pouka, ki bo prilagojen individualnim potrebam učencev/dijakov.</a:t>
            </a:r>
            <a:endParaRPr lang="en-US" dirty="0">
              <a:solidFill>
                <a:srgbClr val="444444"/>
              </a:solidFill>
            </a:endParaRPr>
          </a:p>
          <a:p>
            <a:pPr marL="285750" indent="-285750" algn="just">
              <a:buFont typeface="Symbol,Sans-Serif"/>
              <a:buChar char="•"/>
            </a:pPr>
            <a:r>
              <a:rPr lang="sl-SI" dirty="0"/>
              <a:t>Uporabi didaktičnih priporočil za doseganje ciljev in standardov znanja za predmet/področje, ki upoštevajo </a:t>
            </a:r>
            <a:r>
              <a:rPr lang="sl-SI" dirty="0" err="1"/>
              <a:t>upoštevajo</a:t>
            </a:r>
            <a:r>
              <a:rPr lang="sl-SI" dirty="0"/>
              <a:t> raznolikost učencev/dijakov fokusom na njihovi aktivni vlogi </a:t>
            </a:r>
            <a:endParaRPr lang="en-US" dirty="0">
              <a:solidFill>
                <a:srgbClr val="444444"/>
              </a:solidFill>
            </a:endParaRPr>
          </a:p>
          <a:p>
            <a:pPr marL="285750" indent="-285750" algn="just">
              <a:buFont typeface="Symbol,Sans-Serif"/>
              <a:buChar char="•"/>
            </a:pPr>
            <a:r>
              <a:rPr lang="sl-SI" dirty="0"/>
              <a:t>Pripravi obvezne pedagoške dokumentacije kot so sprotne in letne priprave (Pravilnik o dokumentaciji v osnovni šoli, 2012, s spremembami do 2024; Pravilnikom o šolski dokumentaciji v srednješolskem izobraževanju, 2021)</a:t>
            </a:r>
            <a:endParaRPr lang="en-US" dirty="0">
              <a:solidFill>
                <a:srgbClr val="444444"/>
              </a:solidFill>
            </a:endParaRPr>
          </a:p>
          <a:p>
            <a:pPr marL="285750" indent="-285750" algn="just">
              <a:buFont typeface="Symbol,Sans-Serif"/>
              <a:buChar char="•"/>
            </a:pPr>
            <a:r>
              <a:rPr lang="sl-SI" dirty="0"/>
              <a:t>Pripravi in uporabi mrežnih diagramov/</a:t>
            </a:r>
            <a:r>
              <a:rPr lang="sl-SI" dirty="0" err="1"/>
              <a:t>specifikacijske</a:t>
            </a:r>
            <a:r>
              <a:rPr lang="sl-SI" dirty="0"/>
              <a:t> tabele (pripomočka za uravnavanje merskih karakteristik pisnih preizkusov znanja) z enostavnim vnašanjem podatkov tudi iz aplikacije.</a:t>
            </a:r>
            <a:endParaRPr lang="en-US" dirty="0">
              <a:solidFill>
                <a:srgbClr val="444444"/>
              </a:solidFill>
            </a:endParaRPr>
          </a:p>
          <a:p>
            <a:pPr algn="just"/>
            <a:r>
              <a:rPr lang="sl-SI" dirty="0"/>
              <a:t>PLATON bo prispeval/pripomogel tudi pri optimizaciji vzgojno-izobraževalnih procesov in zmanjšanju administrativnega bremena učiteljev</a:t>
            </a:r>
            <a:r>
              <a:rPr lang="sl-SI"/>
              <a:t>. </a:t>
            </a:r>
            <a:endParaRPr lang="en-US" dirty="0">
              <a:solidFill>
                <a:srgbClr val="444444"/>
              </a:solidFill>
            </a:endParaRPr>
          </a:p>
          <a:p>
            <a:endParaRPr lang="en-US" dirty="0">
              <a:solidFill>
                <a:srgbClr val="444444"/>
              </a:solidFill>
            </a:endParaRPr>
          </a:p>
          <a:p>
            <a:endParaRPr lang="en-US" dirty="0">
              <a:latin typeface="Calibri"/>
              <a:ea typeface="Calibri"/>
              <a:cs typeface="Calibri"/>
            </a:endParaRPr>
          </a:p>
        </p:txBody>
      </p:sp>
      <p:sp>
        <p:nvSpPr>
          <p:cNvPr id="4" name="Označba mesta številke diapozitiva 3">
            <a:extLst>
              <a:ext uri="{FF2B5EF4-FFF2-40B4-BE49-F238E27FC236}">
                <a16:creationId xmlns:a16="http://schemas.microsoft.com/office/drawing/2014/main" id="{A64790B6-D6F9-2674-1226-14325C362FB4}"/>
              </a:ext>
            </a:extLst>
          </p:cNvPr>
          <p:cNvSpPr>
            <a:spLocks noGrp="1"/>
          </p:cNvSpPr>
          <p:nvPr>
            <p:ph type="sldNum" sz="quarter" idx="5"/>
          </p:nvPr>
        </p:nvSpPr>
        <p:spPr/>
        <p:txBody>
          <a:bodyPr/>
          <a:lstStyle/>
          <a:p>
            <a:fld id="{55877E7D-8975-4172-88F0-0D9AA2240D04}" type="slidenum">
              <a:rPr lang="sl-SI" smtClean="0"/>
              <a:t>7</a:t>
            </a:fld>
            <a:endParaRPr lang="sl-SI"/>
          </a:p>
        </p:txBody>
      </p:sp>
    </p:spTree>
    <p:extLst>
      <p:ext uri="{BB962C8B-B14F-4D97-AF65-F5344CB8AC3E}">
        <p14:creationId xmlns:p14="http://schemas.microsoft.com/office/powerpoint/2010/main" val="373458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latin typeface="Calibri"/>
              <a:ea typeface="Calibri"/>
              <a:cs typeface="Calibri"/>
            </a:endParaRPr>
          </a:p>
        </p:txBody>
      </p:sp>
      <p:sp>
        <p:nvSpPr>
          <p:cNvPr id="4" name="Označba mesta številke diapozitiva 3"/>
          <p:cNvSpPr>
            <a:spLocks noGrp="1"/>
          </p:cNvSpPr>
          <p:nvPr>
            <p:ph type="sldNum" sz="quarter" idx="5"/>
          </p:nvPr>
        </p:nvSpPr>
        <p:spPr/>
        <p:txBody>
          <a:bodyPr/>
          <a:lstStyle/>
          <a:p>
            <a:fld id="{55877E7D-8975-4172-88F0-0D9AA2240D04}" type="slidenum">
              <a:rPr lang="sl-SI" smtClean="0"/>
              <a:t>9</a:t>
            </a:fld>
            <a:endParaRPr lang="sl-SI"/>
          </a:p>
        </p:txBody>
      </p:sp>
    </p:spTree>
    <p:extLst>
      <p:ext uri="{BB962C8B-B14F-4D97-AF65-F5344CB8AC3E}">
        <p14:creationId xmlns:p14="http://schemas.microsoft.com/office/powerpoint/2010/main" val="356808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711295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16293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9833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64748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123772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9DDA2-D098-5183-ED73-B94C670F81F5}"/>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52FFD294-42D9-E147-4723-6C0F0D4947DA}"/>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0AD31D98-76A7-08D5-4C63-C09C6252CBCE}"/>
              </a:ext>
            </a:extLst>
          </p:cNvPr>
          <p:cNvSpPr>
            <a:spLocks noGrp="1"/>
          </p:cNvSpPr>
          <p:nvPr>
            <p:ph type="body" idx="1"/>
          </p:nvPr>
        </p:nvSpPr>
        <p:spPr/>
        <p:txBody>
          <a:bodyPr/>
          <a:lstStyle/>
          <a:p>
            <a:r>
              <a:rPr lang="sl-SI" dirty="0"/>
              <a:t>Primer jasneje zapisanih ciljev in standardov</a:t>
            </a:r>
          </a:p>
        </p:txBody>
      </p:sp>
    </p:spTree>
    <p:extLst>
      <p:ext uri="{BB962C8B-B14F-4D97-AF65-F5344CB8AC3E}">
        <p14:creationId xmlns:p14="http://schemas.microsoft.com/office/powerpoint/2010/main" val="66083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713225" y="539500"/>
            <a:ext cx="7717500" cy="5571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solidFill>
                  <a:schemeClr val="accent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6"/>
          <p:cNvSpPr/>
          <p:nvPr/>
        </p:nvSpPr>
        <p:spPr>
          <a:xfrm rot="555826">
            <a:off x="-1598869" y="4151375"/>
            <a:ext cx="4341255" cy="3971975"/>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sp>
        <p:nvSpPr>
          <p:cNvPr id="59" name="Google Shape;59;p6"/>
          <p:cNvSpPr/>
          <p:nvPr/>
        </p:nvSpPr>
        <p:spPr>
          <a:xfrm rot="3328042">
            <a:off x="7402033" y="-1693888"/>
            <a:ext cx="4341210" cy="3971957"/>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B388696-C82B-4650-8388-C6FD9C38F4C5}" type="datetimeFigureOut">
              <a:rPr lang="sl-SI" smtClean="0"/>
              <a:t>20. 08. 2025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39672078-DD5A-4DDE-965F-4B2D7EC27296}" type="slidenum">
              <a:rPr lang="sl-SI" smtClean="0"/>
              <a:t>‹#›</a:t>
            </a:fld>
            <a:endParaRPr lang="sl-SI"/>
          </a:p>
        </p:txBody>
      </p:sp>
    </p:spTree>
    <p:extLst>
      <p:ext uri="{BB962C8B-B14F-4D97-AF65-F5344CB8AC3E}">
        <p14:creationId xmlns:p14="http://schemas.microsoft.com/office/powerpoint/2010/main" val="313232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89E5-C420-0BA4-95DC-2EB1DEB0A75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sl-SI"/>
          </a:p>
        </p:txBody>
      </p:sp>
      <p:sp>
        <p:nvSpPr>
          <p:cNvPr id="3" name="Subtitle 2">
            <a:extLst>
              <a:ext uri="{FF2B5EF4-FFF2-40B4-BE49-F238E27FC236}">
                <a16:creationId xmlns:a16="http://schemas.microsoft.com/office/drawing/2014/main" id="{F2E53002-2B1E-2948-DDF8-3FBD17AA44E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6E9111EC-7F43-88DD-BB07-DE8BF2A19810}"/>
              </a:ext>
            </a:extLst>
          </p:cNvPr>
          <p:cNvSpPr>
            <a:spLocks noGrp="1"/>
          </p:cNvSpPr>
          <p:nvPr>
            <p:ph type="dt" sz="half" idx="10"/>
          </p:nvPr>
        </p:nvSpPr>
        <p:spPr/>
        <p:txBody>
          <a:bodyPr/>
          <a:lstStyle/>
          <a:p>
            <a:fld id="{D3FBAADA-7485-48B8-9F62-D0E4865257A5}" type="datetimeFigureOut">
              <a:rPr lang="sl-SI" smtClean="0"/>
              <a:t>20. 08. 2025</a:t>
            </a:fld>
            <a:endParaRPr lang="sl-SI"/>
          </a:p>
        </p:txBody>
      </p:sp>
      <p:sp>
        <p:nvSpPr>
          <p:cNvPr id="5" name="Footer Placeholder 4">
            <a:extLst>
              <a:ext uri="{FF2B5EF4-FFF2-40B4-BE49-F238E27FC236}">
                <a16:creationId xmlns:a16="http://schemas.microsoft.com/office/drawing/2014/main" id="{FD5F622A-BEA7-5CAD-65C3-D8BD301EC7A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623D2AD2-255F-B6E4-DE46-4570046E064D}"/>
              </a:ext>
            </a:extLst>
          </p:cNvPr>
          <p:cNvSpPr>
            <a:spLocks noGrp="1"/>
          </p:cNvSpPr>
          <p:nvPr>
            <p:ph type="sldNum" sz="quarter" idx="12"/>
          </p:nvPr>
        </p:nvSpPr>
        <p:spPr/>
        <p:txBody>
          <a:bodyPr/>
          <a:lstStyle/>
          <a:p>
            <a:fld id="{12822FF7-8A06-4186-868B-EE349D8D96FB}" type="slidenum">
              <a:rPr lang="sl-SI" smtClean="0"/>
              <a:t>‹#›</a:t>
            </a:fld>
            <a:endParaRPr lang="sl-SI"/>
          </a:p>
        </p:txBody>
      </p:sp>
    </p:spTree>
    <p:extLst>
      <p:ext uri="{BB962C8B-B14F-4D97-AF65-F5344CB8AC3E}">
        <p14:creationId xmlns:p14="http://schemas.microsoft.com/office/powerpoint/2010/main" val="370209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EF27-AC17-2963-1640-B3943210949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EBEE75F-9EE6-2947-6600-F4AA2AA3939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D0D44FB-7DCF-F240-B777-E51B87CB45B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9F3310B-0040-48CC-3187-0770C5A55EEE}"/>
              </a:ext>
            </a:extLst>
          </p:cNvPr>
          <p:cNvSpPr>
            <a:spLocks noGrp="1"/>
          </p:cNvSpPr>
          <p:nvPr>
            <p:ph type="dt" sz="half" idx="10"/>
          </p:nvPr>
        </p:nvSpPr>
        <p:spPr/>
        <p:txBody>
          <a:bodyPr/>
          <a:lstStyle/>
          <a:p>
            <a:fld id="{D3FBAADA-7485-48B8-9F62-D0E4865257A5}" type="datetimeFigureOut">
              <a:rPr lang="sl-SI" smtClean="0"/>
              <a:t>20. 08. 2025</a:t>
            </a:fld>
            <a:endParaRPr lang="sl-SI"/>
          </a:p>
        </p:txBody>
      </p:sp>
      <p:sp>
        <p:nvSpPr>
          <p:cNvPr id="6" name="Footer Placeholder 5">
            <a:extLst>
              <a:ext uri="{FF2B5EF4-FFF2-40B4-BE49-F238E27FC236}">
                <a16:creationId xmlns:a16="http://schemas.microsoft.com/office/drawing/2014/main" id="{0EDA56AB-DAFE-2B8E-6894-0C1B873DC3C5}"/>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840C789C-CEFD-6360-02E4-460584196CFA}"/>
              </a:ext>
            </a:extLst>
          </p:cNvPr>
          <p:cNvSpPr>
            <a:spLocks noGrp="1"/>
          </p:cNvSpPr>
          <p:nvPr>
            <p:ph type="sldNum" sz="quarter" idx="12"/>
          </p:nvPr>
        </p:nvSpPr>
        <p:spPr/>
        <p:txBody>
          <a:bodyPr/>
          <a:lstStyle/>
          <a:p>
            <a:fld id="{12822FF7-8A06-4186-868B-EE349D8D96FB}" type="slidenum">
              <a:rPr lang="sl-SI" smtClean="0"/>
              <a:t>‹#›</a:t>
            </a:fld>
            <a:endParaRPr lang="sl-SI"/>
          </a:p>
        </p:txBody>
      </p:sp>
    </p:spTree>
    <p:extLst>
      <p:ext uri="{BB962C8B-B14F-4D97-AF65-F5344CB8AC3E}">
        <p14:creationId xmlns:p14="http://schemas.microsoft.com/office/powerpoint/2010/main" val="1016977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0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1pPr>
            <a:lvl2pPr lvl="1"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2pPr>
            <a:lvl3pPr lvl="2"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3pPr>
            <a:lvl4pPr lvl="3"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4pPr>
            <a:lvl5pPr lvl="4"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5pPr>
            <a:lvl6pPr lvl="5"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6pPr>
            <a:lvl7pPr lvl="6"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7pPr>
            <a:lvl8pPr lvl="7"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8pPr>
            <a:lvl9pPr lvl="8"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lbert Sans"/>
              <a:buChar char="●"/>
              <a:defRPr sz="1800">
                <a:solidFill>
                  <a:schemeClr val="dk1"/>
                </a:solidFill>
                <a:latin typeface="Albert Sans"/>
                <a:ea typeface="Albert Sans"/>
                <a:cs typeface="Albert Sans"/>
                <a:sym typeface="Albert Sans"/>
              </a:defRPr>
            </a:lvl1pPr>
            <a:lvl2pPr marL="914400" lvl="1"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92" r:id="rId2"/>
    <p:sldLayoutId id="2147483697" r:id="rId3"/>
    <p:sldLayoutId id="214748369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v.si/assets/ministrstva/MVI/Dokumenti/Osnovna-sola/Ucni-nacrti/Ucni-nacrti/2025/UN_OS/Ucni_nacrt_geografija_2025.pdf" TargetMode="External"/><Relationship Id="rId2" Type="http://schemas.openxmlformats.org/officeDocument/2006/relationships/hyperlink" Target="https://www.zrss.si/digitalna-bralnica/izhodisca-in-smernice-za-prenovo/"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journals.uni-lj.si/Dela/article/view/17954/15243" TargetMode="Externa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7E093-0B43-992D-E758-377E42B877FC}"/>
            </a:ext>
          </a:extLst>
        </p:cNvPr>
        <p:cNvGrpSpPr/>
        <p:nvPr/>
      </p:nvGrpSpPr>
      <p:grpSpPr>
        <a:xfrm>
          <a:off x="0" y="0"/>
          <a:ext cx="0" cy="0"/>
          <a:chOff x="0" y="0"/>
          <a:chExt cx="0" cy="0"/>
        </a:xfrm>
      </p:grpSpPr>
      <p:pic>
        <p:nvPicPr>
          <p:cNvPr id="6" name="Picture 5" descr="A blue background with a white border&#10;&#10;Description automatically generated">
            <a:extLst>
              <a:ext uri="{FF2B5EF4-FFF2-40B4-BE49-F238E27FC236}">
                <a16:creationId xmlns:a16="http://schemas.microsoft.com/office/drawing/2014/main" id="{1BF62E3E-D622-46D1-3A61-AF3574FE495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6F9485E9-640E-918C-3EBC-31CEE093DDE6}"/>
              </a:ext>
            </a:extLst>
          </p:cNvPr>
          <p:cNvSpPr>
            <a:spLocks noGrp="1"/>
          </p:cNvSpPr>
          <p:nvPr>
            <p:ph type="ctrTitle"/>
          </p:nvPr>
        </p:nvSpPr>
        <p:spPr>
          <a:xfrm>
            <a:off x="2208340" y="1125587"/>
            <a:ext cx="5792660" cy="1223072"/>
          </a:xfrm>
        </p:spPr>
        <p:txBody>
          <a:bodyPr>
            <a:normAutofit/>
          </a:bodyPr>
          <a:lstStyle/>
          <a:p>
            <a:pPr algn="l"/>
            <a:r>
              <a:rPr lang="sl-SI" sz="2625" dirty="0">
                <a:solidFill>
                  <a:schemeClr val="bg1"/>
                </a:solidFill>
                <a:latin typeface="Calibri" panose="020F0502020204030204" pitchFamily="34" charset="0"/>
                <a:cs typeface="Calibri" panose="020F0502020204030204" pitchFamily="34" charset="0"/>
              </a:rPr>
              <a:t>Študijsko srečanje za geografijo za osnovne šole</a:t>
            </a:r>
          </a:p>
        </p:txBody>
      </p:sp>
      <p:sp>
        <p:nvSpPr>
          <p:cNvPr id="3" name="Subtitle 2">
            <a:extLst>
              <a:ext uri="{FF2B5EF4-FFF2-40B4-BE49-F238E27FC236}">
                <a16:creationId xmlns:a16="http://schemas.microsoft.com/office/drawing/2014/main" id="{772FEDDA-EE6A-4FE7-77A7-4DE7DB3CB4B9}"/>
              </a:ext>
            </a:extLst>
          </p:cNvPr>
          <p:cNvSpPr>
            <a:spLocks noGrp="1"/>
          </p:cNvSpPr>
          <p:nvPr>
            <p:ph type="subTitle" idx="1"/>
          </p:nvPr>
        </p:nvSpPr>
        <p:spPr>
          <a:xfrm>
            <a:off x="2208340" y="2816218"/>
            <a:ext cx="5792660" cy="1217668"/>
          </a:xfrm>
        </p:spPr>
        <p:txBody>
          <a:bodyPr/>
          <a:lstStyle/>
          <a:p>
            <a:pPr algn="l"/>
            <a:r>
              <a:rPr lang="sl-SI" dirty="0">
                <a:solidFill>
                  <a:schemeClr val="bg1"/>
                </a:solidFill>
                <a:latin typeface="Calibri" panose="020F0502020204030204" pitchFamily="34" charset="0"/>
                <a:cs typeface="Calibri" panose="020F0502020204030204" pitchFamily="34" charset="0"/>
              </a:rPr>
              <a:t>Dr. Anton Polšak, Melita Vidovič, </a:t>
            </a:r>
            <a:r>
              <a:rPr lang="sl-SI" i="1" dirty="0">
                <a:solidFill>
                  <a:schemeClr val="bg1"/>
                </a:solidFill>
                <a:latin typeface="Calibri" panose="020F0502020204030204" pitchFamily="34" charset="0"/>
                <a:cs typeface="Calibri" panose="020F0502020204030204" pitchFamily="34" charset="0"/>
              </a:rPr>
              <a:t>ZRSŠ</a:t>
            </a:r>
          </a:p>
          <a:p>
            <a:pPr algn="l"/>
            <a:r>
              <a:rPr lang="sl-SI" dirty="0">
                <a:solidFill>
                  <a:schemeClr val="bg1"/>
                </a:solidFill>
                <a:latin typeface="Calibri" panose="020F0502020204030204" pitchFamily="34" charset="0"/>
                <a:cs typeface="Calibri" panose="020F0502020204030204" pitchFamily="34" charset="0"/>
              </a:rPr>
              <a:t>21. – 27. 8. </a:t>
            </a:r>
            <a:r>
              <a:rPr lang="sl-SI" i="1" dirty="0">
                <a:solidFill>
                  <a:schemeClr val="bg1"/>
                </a:solidFill>
                <a:latin typeface="Calibri" panose="020F0502020204030204" pitchFamily="34" charset="0"/>
                <a:cs typeface="Calibri" panose="020F0502020204030204" pitchFamily="34" charset="0"/>
              </a:rPr>
              <a:t>. 2025</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8" name="Ink 7">
                <a:extLst>
                  <a:ext uri="{FF2B5EF4-FFF2-40B4-BE49-F238E27FC236}">
                    <a16:creationId xmlns:a16="http://schemas.microsoft.com/office/drawing/2014/main" id="{5B0AB6DC-DA0E-DBBD-6AEA-D0736C80A2B7}"/>
                  </a:ext>
                </a:extLst>
              </p14:cNvPr>
              <p14:cNvContentPartPr/>
              <p14:nvPr/>
            </p14:nvContentPartPr>
            <p14:xfrm>
              <a:off x="1184696" y="-373537"/>
              <a:ext cx="270" cy="270"/>
            </p14:xfrm>
          </p:contentPart>
        </mc:Choice>
        <mc:Fallback xmlns="">
          <p:pic>
            <p:nvPicPr>
              <p:cNvPr id="8" name="Ink 7">
                <a:extLst>
                  <a:ext uri="{FF2B5EF4-FFF2-40B4-BE49-F238E27FC236}">
                    <a16:creationId xmlns:a16="http://schemas.microsoft.com/office/drawing/2014/main" id="{5B0AB6DC-DA0E-DBBD-6AEA-D0736C80A2B7}"/>
                  </a:ext>
                </a:extLst>
              </p:cNvPr>
              <p:cNvPicPr/>
              <p:nvPr/>
            </p:nvPicPr>
            <p:blipFill>
              <a:blip r:embed="rId4"/>
              <a:stretch>
                <a:fillRect/>
              </a:stretch>
            </p:blipFill>
            <p:spPr>
              <a:xfrm>
                <a:off x="1177946" y="-414037"/>
                <a:ext cx="13500" cy="81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9" name="Ink 8">
                <a:extLst>
                  <a:ext uri="{FF2B5EF4-FFF2-40B4-BE49-F238E27FC236}">
                    <a16:creationId xmlns:a16="http://schemas.microsoft.com/office/drawing/2014/main" id="{4A54A5E6-A218-9908-CCA6-21A3D034B9CD}"/>
                  </a:ext>
                </a:extLst>
              </p14:cNvPr>
              <p14:cNvContentPartPr/>
              <p14:nvPr/>
            </p14:nvContentPartPr>
            <p14:xfrm>
              <a:off x="4094486" y="2369766"/>
              <a:ext cx="270" cy="270"/>
            </p14:xfrm>
          </p:contentPart>
        </mc:Choice>
        <mc:Fallback xmlns="">
          <p:pic>
            <p:nvPicPr>
              <p:cNvPr id="9" name="Ink 8">
                <a:extLst>
                  <a:ext uri="{FF2B5EF4-FFF2-40B4-BE49-F238E27FC236}">
                    <a16:creationId xmlns:a16="http://schemas.microsoft.com/office/drawing/2014/main" id="{4A54A5E6-A218-9908-CCA6-21A3D034B9CD}"/>
                  </a:ext>
                </a:extLst>
              </p:cNvPr>
              <p:cNvPicPr/>
              <p:nvPr/>
            </p:nvPicPr>
            <p:blipFill>
              <a:blip r:embed="rId6"/>
              <a:stretch>
                <a:fillRect/>
              </a:stretch>
            </p:blipFill>
            <p:spPr>
              <a:xfrm>
                <a:off x="4087736" y="2329266"/>
                <a:ext cx="13500" cy="81000"/>
              </a:xfrm>
              <a:prstGeom prst="rect">
                <a:avLst/>
              </a:prstGeom>
            </p:spPr>
          </p:pic>
        </mc:Fallback>
      </mc:AlternateContent>
      <p:cxnSp>
        <p:nvCxnSpPr>
          <p:cNvPr id="14" name="Straight Connector 13">
            <a:extLst>
              <a:ext uri="{FF2B5EF4-FFF2-40B4-BE49-F238E27FC236}">
                <a16:creationId xmlns:a16="http://schemas.microsoft.com/office/drawing/2014/main" id="{A98E24A9-2270-C4DC-F241-4055788FCD18}"/>
              </a:ext>
            </a:extLst>
          </p:cNvPr>
          <p:cNvCxnSpPr>
            <a:cxnSpLocks/>
          </p:cNvCxnSpPr>
          <p:nvPr/>
        </p:nvCxnSpPr>
        <p:spPr>
          <a:xfrm>
            <a:off x="2280805" y="2571750"/>
            <a:ext cx="639759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Označba mesta vsebine 2">
            <a:extLst>
              <a:ext uri="{FF2B5EF4-FFF2-40B4-BE49-F238E27FC236}">
                <a16:creationId xmlns:a16="http://schemas.microsoft.com/office/drawing/2014/main" id="{439BA726-4B91-A9C5-9468-4946C913D362}"/>
              </a:ext>
            </a:extLst>
          </p:cNvPr>
          <p:cNvSpPr txBox="1">
            <a:spLocks/>
          </p:cNvSpPr>
          <p:nvPr/>
        </p:nvSpPr>
        <p:spPr>
          <a:xfrm>
            <a:off x="2208339" y="4485058"/>
            <a:ext cx="2457450" cy="183536"/>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l-SI" sz="900" dirty="0" err="1">
                <a:latin typeface="Calibri" panose="020F0502020204030204" pitchFamily="34" charset="0"/>
                <a:ea typeface="Calibri" panose="020F0502020204030204" pitchFamily="34" charset="0"/>
                <a:cs typeface="Calibri" panose="020F0502020204030204" pitchFamily="34" charset="0"/>
              </a:rPr>
              <a:t>Kurikularna</a:t>
            </a:r>
            <a:r>
              <a:rPr lang="sl-SI" sz="900" dirty="0">
                <a:latin typeface="Calibri" panose="020F0502020204030204" pitchFamily="34" charset="0"/>
                <a:ea typeface="Calibri" panose="020F0502020204030204" pitchFamily="34" charset="0"/>
                <a:cs typeface="Calibri" panose="020F0502020204030204" pitchFamily="34" charset="0"/>
              </a:rPr>
              <a:t> prenova - nove poti do znanja (KUP) </a:t>
            </a:r>
          </a:p>
        </p:txBody>
      </p:sp>
      <p:pic>
        <p:nvPicPr>
          <p:cNvPr id="7" name="Slika 6">
            <a:extLst>
              <a:ext uri="{FF2B5EF4-FFF2-40B4-BE49-F238E27FC236}">
                <a16:creationId xmlns:a16="http://schemas.microsoft.com/office/drawing/2014/main" id="{5C0DC66A-B38A-C2FC-C791-9A2AAA99EF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2709" y="4784146"/>
            <a:ext cx="989171" cy="196691"/>
          </a:xfrm>
          <a:prstGeom prst="rect">
            <a:avLst/>
          </a:prstGeom>
          <a:noFill/>
          <a:ln>
            <a:noFill/>
          </a:ln>
        </p:spPr>
      </p:pic>
      <p:pic>
        <p:nvPicPr>
          <p:cNvPr id="10" name="Slika 9">
            <a:extLst>
              <a:ext uri="{FF2B5EF4-FFF2-40B4-BE49-F238E27FC236}">
                <a16:creationId xmlns:a16="http://schemas.microsoft.com/office/drawing/2014/main" id="{C42E3CD0-717E-5967-C305-E593327E9A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5712" y="4819389"/>
            <a:ext cx="1606391" cy="161449"/>
          </a:xfrm>
          <a:prstGeom prst="rect">
            <a:avLst/>
          </a:prstGeom>
        </p:spPr>
      </p:pic>
      <p:pic>
        <p:nvPicPr>
          <p:cNvPr id="11" name="Slika 10">
            <a:extLst>
              <a:ext uri="{FF2B5EF4-FFF2-40B4-BE49-F238E27FC236}">
                <a16:creationId xmlns:a16="http://schemas.microsoft.com/office/drawing/2014/main" id="{968C5B52-6D6C-82FB-BFD0-0B30D2E203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9049" y="4793275"/>
            <a:ext cx="421958" cy="213836"/>
          </a:xfrm>
          <a:prstGeom prst="rect">
            <a:avLst/>
          </a:prstGeom>
        </p:spPr>
      </p:pic>
      <p:pic>
        <p:nvPicPr>
          <p:cNvPr id="12" name="Slika 11">
            <a:extLst>
              <a:ext uri="{FF2B5EF4-FFF2-40B4-BE49-F238E27FC236}">
                <a16:creationId xmlns:a16="http://schemas.microsoft.com/office/drawing/2014/main" id="{7E930548-C8B7-5F15-157B-5790A77562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2122" y="4783193"/>
            <a:ext cx="1115854" cy="233839"/>
          </a:xfrm>
          <a:prstGeom prst="rect">
            <a:avLst/>
          </a:prstGeom>
        </p:spPr>
      </p:pic>
    </p:spTree>
    <p:extLst>
      <p:ext uri="{BB962C8B-B14F-4D97-AF65-F5344CB8AC3E}">
        <p14:creationId xmlns:p14="http://schemas.microsoft.com/office/powerpoint/2010/main" val="175090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B2C7-5C06-FA01-AED6-1F9C08943E3E}"/>
              </a:ext>
            </a:extLst>
          </p:cNvPr>
          <p:cNvSpPr>
            <a:spLocks noGrp="1"/>
          </p:cNvSpPr>
          <p:nvPr>
            <p:ph type="title"/>
          </p:nvPr>
        </p:nvSpPr>
        <p:spPr>
          <a:xfrm>
            <a:off x="245041" y="-162"/>
            <a:ext cx="7886700" cy="994172"/>
          </a:xfrm>
        </p:spPr>
        <p:txBody>
          <a:bodyPr>
            <a:normAutofit/>
          </a:bodyPr>
          <a:lstStyle/>
          <a:p>
            <a:r>
              <a:rPr lang="sl-SI" sz="2400" dirty="0">
                <a:solidFill>
                  <a:srgbClr val="002060"/>
                </a:solidFill>
                <a:latin typeface="Calibri" panose="020F0502020204030204" pitchFamily="34" charset="0"/>
                <a:cs typeface="Calibri" panose="020F0502020204030204" pitchFamily="34" charset="0"/>
              </a:rPr>
              <a:t>Dostop do kurikularnih dokumentov</a:t>
            </a:r>
            <a:endParaRPr lang="sl-SI" sz="2400" dirty="0">
              <a:solidFill>
                <a:srgbClr val="002060"/>
              </a:solidFill>
              <a:highlight>
                <a:srgbClr val="FF00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5ABB0FF-F71C-7951-C150-2F10210AE171}"/>
              </a:ext>
            </a:extLst>
          </p:cNvPr>
          <p:cNvSpPr>
            <a:spLocks noGrp="1"/>
          </p:cNvSpPr>
          <p:nvPr>
            <p:ph idx="1"/>
          </p:nvPr>
        </p:nvSpPr>
        <p:spPr>
          <a:xfrm>
            <a:off x="254261" y="706412"/>
            <a:ext cx="6773345" cy="3280196"/>
          </a:xfrm>
        </p:spPr>
        <p:txBody>
          <a:bodyPr spcFirstLastPara="1" vert="horz" wrap="square" lIns="68580" tIns="34290" rIns="68580" bIns="34290" rtlCol="0" anchor="t" anchorCtr="0">
            <a:normAutofit fontScale="85000" lnSpcReduction="10000"/>
          </a:bodyPr>
          <a:lstStyle/>
          <a:p>
            <a:r>
              <a:rPr lang="sl-SI" dirty="0">
                <a:solidFill>
                  <a:srgbClr val="002060"/>
                </a:solidFill>
                <a:latin typeface="Calibri" panose="020F0502020204030204" pitchFamily="34" charset="0"/>
                <a:cs typeface="Calibri" panose="020F0502020204030204" pitchFamily="34" charset="0"/>
              </a:rPr>
              <a:t>izhodišča in dokumenti, ki so nastali v času prenove: </a:t>
            </a:r>
            <a:r>
              <a:rPr lang="sl-SI" dirty="0">
                <a:solidFill>
                  <a:srgbClr val="002060"/>
                </a:solidFill>
                <a:latin typeface="Calibri" panose="020F0502020204030204" pitchFamily="34" charset="0"/>
                <a:ea typeface="+mn-lt"/>
                <a:cs typeface="Calibri" panose="020F0502020204030204" pitchFamily="34" charset="0"/>
              </a:rPr>
              <a:t>Digitalna bralnica: </a:t>
            </a:r>
            <a:r>
              <a:rPr lang="sl-SI" dirty="0">
                <a:solidFill>
                  <a:srgbClr val="002060"/>
                </a:solidFill>
                <a:latin typeface="Calibri" panose="020F0502020204030204" pitchFamily="34" charset="0"/>
                <a:ea typeface="+mn-lt"/>
                <a:cs typeface="Calibri" panose="020F0502020204030204" pitchFamily="34" charset="0"/>
                <a:hlinkClick r:id="rId2"/>
              </a:rPr>
              <a:t>https://www.zrss.si/digitalna-bralnica/izhodisca-in-smernice-za-prenovo/</a:t>
            </a:r>
            <a:r>
              <a:rPr lang="sl-SI" dirty="0">
                <a:solidFill>
                  <a:srgbClr val="002060"/>
                </a:solidFill>
                <a:latin typeface="Calibri" panose="020F0502020204030204" pitchFamily="34" charset="0"/>
                <a:ea typeface="+mn-lt"/>
                <a:cs typeface="Calibri" panose="020F0502020204030204" pitchFamily="34" charset="0"/>
              </a:rPr>
              <a:t> </a:t>
            </a:r>
            <a:endParaRPr lang="sl-SI" dirty="0">
              <a:solidFill>
                <a:srgbClr val="002060"/>
              </a:solidFill>
              <a:highlight>
                <a:srgbClr val="FFFF00"/>
              </a:highlight>
              <a:latin typeface="Calibri" panose="020F0502020204030204" pitchFamily="34" charset="0"/>
              <a:cs typeface="Calibri" panose="020F0502020204030204" pitchFamily="34" charset="0"/>
            </a:endParaRPr>
          </a:p>
          <a:p>
            <a:pPr marL="0" indent="0">
              <a:buNone/>
            </a:pPr>
            <a:endParaRPr lang="sl-SI" sz="825" dirty="0">
              <a:solidFill>
                <a:srgbClr val="002060"/>
              </a:solidFill>
              <a:latin typeface="Calibri" panose="020F0502020204030204" pitchFamily="34" charset="0"/>
              <a:cs typeface="Calibri" panose="020F0502020204030204" pitchFamily="34" charset="0"/>
            </a:endParaRPr>
          </a:p>
          <a:p>
            <a:endParaRPr lang="sl-SI" dirty="0">
              <a:solidFill>
                <a:srgbClr val="002060"/>
              </a:solidFill>
              <a:latin typeface="Calibri" panose="020F0502020204030204" pitchFamily="34" charset="0"/>
              <a:cs typeface="Calibri" panose="020F0502020204030204" pitchFamily="34" charset="0"/>
            </a:endParaRPr>
          </a:p>
          <a:p>
            <a:r>
              <a:rPr lang="sl-SI" b="1" dirty="0">
                <a:solidFill>
                  <a:srgbClr val="002060"/>
                </a:solidFill>
                <a:latin typeface="Calibri" panose="020F0502020204030204" pitchFamily="34" charset="0"/>
                <a:cs typeface="Calibri" panose="020F0502020204030204" pitchFamily="34" charset="0"/>
              </a:rPr>
              <a:t>potrjeni kurikularni dokumenti so (in bodo) objavljeni na spletni strani MVI</a:t>
            </a:r>
            <a:endParaRPr lang="sl-SI" b="1" dirty="0">
              <a:solidFill>
                <a:srgbClr val="002060"/>
              </a:solidFill>
              <a:highlight>
                <a:srgbClr val="FFFF00"/>
              </a:highlight>
              <a:latin typeface="Calibri" panose="020F0502020204030204" pitchFamily="34" charset="0"/>
              <a:cs typeface="Calibri" panose="020F0502020204030204" pitchFamily="34" charset="0"/>
            </a:endParaRPr>
          </a:p>
          <a:p>
            <a:pPr marL="114300" indent="0">
              <a:buNone/>
            </a:pPr>
            <a:r>
              <a:rPr lang="pl-PL" b="1" dirty="0"/>
              <a:t>UN z DP: </a:t>
            </a:r>
            <a:r>
              <a:rPr lang="pl-PL" dirty="0"/>
              <a:t>https://www.gov.si/assets/ministrstva/MVI/Dokumenti/Osnovna-sola/Ucni-nacrti/Ucni-nacrti/2025/UN_OS/Didakticna_priporocila_k_ucnemu_nacrtu_geografija_2025.pdf 	</a:t>
            </a:r>
          </a:p>
          <a:p>
            <a:pPr marL="114300" indent="0">
              <a:buNone/>
            </a:pPr>
            <a:r>
              <a:rPr lang="it-IT" b="1" dirty="0"/>
              <a:t>UN</a:t>
            </a:r>
            <a:r>
              <a:rPr lang="sl-SI" b="1" dirty="0"/>
              <a:t>:</a:t>
            </a:r>
            <a:r>
              <a:rPr lang="it-IT" b="1" dirty="0"/>
              <a:t> </a:t>
            </a:r>
            <a:r>
              <a:rPr lang="it-IT" dirty="0"/>
              <a:t>	</a:t>
            </a:r>
            <a:r>
              <a:rPr lang="it-IT" dirty="0">
                <a:hlinkClick r:id="rId3"/>
              </a:rPr>
              <a:t>https://www.gov.si/assets/ministrstva/MVI/Dokumenti/Osnovna-sola/Ucni-nacrti/Ucni-nacrti/2025/UN_OS/Ucni_nacrt_geografija_2025.pdf</a:t>
            </a:r>
            <a:r>
              <a:rPr lang="sl-SI" dirty="0"/>
              <a:t> </a:t>
            </a:r>
            <a:endParaRPr lang="sl-SI" sz="825" dirty="0">
              <a:solidFill>
                <a:srgbClr val="002060"/>
              </a:solidFill>
              <a:latin typeface="Calibri" panose="020F0502020204030204" pitchFamily="34" charset="0"/>
              <a:cs typeface="Calibri" panose="020F0502020204030204" pitchFamily="34" charset="0"/>
            </a:endParaRPr>
          </a:p>
          <a:p>
            <a:endParaRPr lang="sl-SI" dirty="0">
              <a:solidFill>
                <a:srgbClr val="002060"/>
              </a:solidFill>
              <a:latin typeface="Calibri" panose="020F0502020204030204" pitchFamily="34" charset="0"/>
              <a:cs typeface="Calibri" panose="020F0502020204030204" pitchFamily="34" charset="0"/>
            </a:endParaRPr>
          </a:p>
          <a:p>
            <a:r>
              <a:rPr lang="sl-SI" dirty="0">
                <a:solidFill>
                  <a:srgbClr val="002060"/>
                </a:solidFill>
                <a:latin typeface="Calibri" panose="020F0502020204030204" pitchFamily="34" charset="0"/>
                <a:cs typeface="Calibri" panose="020F0502020204030204" pitchFamily="34" charset="0"/>
              </a:rPr>
              <a:t>v bodoče dostop tudi v digitalnem okolju PLATON ( v razvoju) </a:t>
            </a:r>
            <a:endParaRPr lang="sl-SI" dirty="0">
              <a:solidFill>
                <a:srgbClr val="002060"/>
              </a:solidFill>
              <a:latin typeface="Calibri" panose="020F0502020204030204" pitchFamily="34" charset="0"/>
              <a:ea typeface="+mn-lt"/>
              <a:cs typeface="Calibri" panose="020F0502020204030204" pitchFamily="34" charset="0"/>
            </a:endParaRPr>
          </a:p>
        </p:txBody>
      </p:sp>
      <p:sp>
        <p:nvSpPr>
          <p:cNvPr id="6" name="PoljeZBesedilom 5">
            <a:extLst>
              <a:ext uri="{FF2B5EF4-FFF2-40B4-BE49-F238E27FC236}">
                <a16:creationId xmlns:a16="http://schemas.microsoft.com/office/drawing/2014/main" id="{11AD39B4-E17B-9C50-1057-FA34238CA539}"/>
              </a:ext>
            </a:extLst>
          </p:cNvPr>
          <p:cNvSpPr txBox="1"/>
          <p:nvPr/>
        </p:nvSpPr>
        <p:spPr>
          <a:xfrm>
            <a:off x="69912" y="3920234"/>
            <a:ext cx="9284081" cy="77232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ts val="1856"/>
              </a:lnSpc>
            </a:pPr>
            <a:r>
              <a:rPr lang="sl-SI" sz="975" dirty="0">
                <a:solidFill>
                  <a:srgbClr val="002060"/>
                </a:solidFill>
                <a:latin typeface="Calibri" panose="020F0502020204030204" pitchFamily="34" charset="0"/>
                <a:cs typeface="Calibri" panose="020F0502020204030204" pitchFamily="34" charset="0"/>
              </a:rPr>
              <a:t>VIRI: </a:t>
            </a:r>
            <a:r>
              <a:rPr lang="en-US" sz="975" dirty="0">
                <a:solidFill>
                  <a:srgbClr val="002060"/>
                </a:solidFill>
                <a:latin typeface="Calibri" panose="020F0502020204030204" pitchFamily="34" charset="0"/>
                <a:cs typeface="Calibri" panose="020F0502020204030204" pitchFamily="34" charset="0"/>
              </a:rPr>
              <a:t>​</a:t>
            </a:r>
            <a:r>
              <a:rPr lang="sl-SI" sz="975" dirty="0">
                <a:solidFill>
                  <a:srgbClr val="002060"/>
                </a:solidFill>
                <a:latin typeface="Calibri" panose="020F0502020204030204" pitchFamily="34" charset="0"/>
                <a:cs typeface="Calibri" panose="020F0502020204030204" pitchFamily="34" charset="0"/>
              </a:rPr>
              <a:t>​</a:t>
            </a:r>
            <a:endParaRPr lang="sl-SI" sz="975" dirty="0">
              <a:solidFill>
                <a:srgbClr val="002060"/>
              </a:solidFill>
              <a:latin typeface="Calibri" panose="020F0502020204030204" pitchFamily="34" charset="0"/>
              <a:ea typeface="Calibri"/>
              <a:cs typeface="Calibri" panose="020F0502020204030204" pitchFamily="34" charset="0"/>
            </a:endParaRPr>
          </a:p>
          <a:p>
            <a:pPr>
              <a:lnSpc>
                <a:spcPts val="1856"/>
              </a:lnSpc>
            </a:pPr>
            <a:r>
              <a:rPr lang="sl-SI" sz="975" dirty="0">
                <a:solidFill>
                  <a:srgbClr val="002060"/>
                </a:solidFill>
                <a:latin typeface="Calibri" panose="020F0502020204030204" pitchFamily="34" charset="0"/>
                <a:cs typeface="Calibri" panose="020F0502020204030204" pitchFamily="34" charset="0"/>
              </a:rPr>
              <a:t>-Baškarad, S., Suban, M.: Prenova kurikularnih dokumentov za nove poti do znanja v razredu in izven njega, ZRSŠ, 2025​</a:t>
            </a:r>
          </a:p>
          <a:p>
            <a:pPr>
              <a:lnSpc>
                <a:spcPts val="1856"/>
              </a:lnSpc>
            </a:pPr>
            <a:r>
              <a:rPr lang="sl-SI" sz="975" dirty="0">
                <a:solidFill>
                  <a:srgbClr val="002060"/>
                </a:solidFill>
                <a:latin typeface="Calibri" panose="020F0502020204030204" pitchFamily="34" charset="0"/>
                <a:cs typeface="Calibri" panose="020F0502020204030204" pitchFamily="34" charset="0"/>
              </a:rPr>
              <a:t>-Sambolić Beganović, A., Suban, M.: Digitalno podporno okolje kot pomemben element kurikularne prenove in učiteljevega načrtovanja vzgojno-izobraževalnega dela, ZRSŠ, 2025 ​</a:t>
            </a:r>
            <a:r>
              <a:rPr lang="en-US" sz="975" dirty="0">
                <a:solidFill>
                  <a:srgbClr val="002060"/>
                </a:solidFill>
                <a:latin typeface="Calibri" panose="020F0502020204030204" pitchFamily="34" charset="0"/>
                <a:cs typeface="Calibri" panose="020F0502020204030204" pitchFamily="34" charset="0"/>
              </a:rPr>
              <a:t>​</a:t>
            </a:r>
          </a:p>
        </p:txBody>
      </p:sp>
      <p:pic>
        <p:nvPicPr>
          <p:cNvPr id="8" name="Slika 7">
            <a:extLst>
              <a:ext uri="{FF2B5EF4-FFF2-40B4-BE49-F238E27FC236}">
                <a16:creationId xmlns:a16="http://schemas.microsoft.com/office/drawing/2014/main" id="{072940A3-7048-ED54-CC01-3FC63975BA88}"/>
              </a:ext>
            </a:extLst>
          </p:cNvPr>
          <p:cNvPicPr>
            <a:picLocks noChangeAspect="1"/>
          </p:cNvPicPr>
          <p:nvPr/>
        </p:nvPicPr>
        <p:blipFill>
          <a:blip r:embed="rId4"/>
          <a:stretch>
            <a:fillRect/>
          </a:stretch>
        </p:blipFill>
        <p:spPr>
          <a:xfrm>
            <a:off x="7185834" y="2346510"/>
            <a:ext cx="1865338" cy="1865338"/>
          </a:xfrm>
          <a:prstGeom prst="rect">
            <a:avLst/>
          </a:prstGeom>
        </p:spPr>
      </p:pic>
      <p:pic>
        <p:nvPicPr>
          <p:cNvPr id="10" name="Slika 9">
            <a:extLst>
              <a:ext uri="{FF2B5EF4-FFF2-40B4-BE49-F238E27FC236}">
                <a16:creationId xmlns:a16="http://schemas.microsoft.com/office/drawing/2014/main" id="{A7468314-1507-BB32-E3F4-3180717260A9}"/>
              </a:ext>
            </a:extLst>
          </p:cNvPr>
          <p:cNvPicPr>
            <a:picLocks noChangeAspect="1"/>
          </p:cNvPicPr>
          <p:nvPr/>
        </p:nvPicPr>
        <p:blipFill>
          <a:blip r:embed="rId5"/>
          <a:stretch>
            <a:fillRect/>
          </a:stretch>
        </p:blipFill>
        <p:spPr>
          <a:xfrm>
            <a:off x="7185834" y="450939"/>
            <a:ext cx="1878576" cy="1878576"/>
          </a:xfrm>
          <a:prstGeom prst="rect">
            <a:avLst/>
          </a:prstGeom>
        </p:spPr>
      </p:pic>
    </p:spTree>
    <p:extLst>
      <p:ext uri="{BB962C8B-B14F-4D97-AF65-F5344CB8AC3E}">
        <p14:creationId xmlns:p14="http://schemas.microsoft.com/office/powerpoint/2010/main" val="1990190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C0A3AFAB-5061-C73C-41FF-398D794C771B}"/>
              </a:ext>
            </a:extLst>
          </p:cNvPr>
          <p:cNvSpPr txBox="1"/>
          <p:nvPr/>
        </p:nvSpPr>
        <p:spPr>
          <a:xfrm>
            <a:off x="654502" y="1464854"/>
            <a:ext cx="70368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sl-SI" sz="3000" dirty="0">
              <a:solidFill>
                <a:srgbClr val="198FA7"/>
              </a:solidFill>
            </a:endParaRPr>
          </a:p>
          <a:p>
            <a:r>
              <a:rPr lang="sl-SI" sz="3000" b="1" dirty="0">
                <a:solidFill>
                  <a:srgbClr val="198FA7"/>
                </a:solidFill>
                <a:latin typeface="Calibri"/>
                <a:ea typeface="Calibri"/>
                <a:cs typeface="Calibri"/>
              </a:rPr>
              <a:t>- spremenjena vsebinska vertikala.</a:t>
            </a:r>
          </a:p>
          <a:p>
            <a:pPr algn="just"/>
            <a:r>
              <a:rPr lang="sl-SI" sz="3000" b="1" dirty="0">
                <a:solidFill>
                  <a:srgbClr val="198FA7"/>
                </a:solidFill>
                <a:latin typeface="Calibri"/>
                <a:ea typeface="Calibri"/>
                <a:cs typeface="Calibri"/>
              </a:rPr>
              <a:t>- nove vsebine in terminologija.</a:t>
            </a:r>
            <a:endParaRPr lang="sl-SI" sz="3000" b="1" dirty="0">
              <a:solidFill>
                <a:srgbClr val="198FA7"/>
              </a:solidFill>
              <a:latin typeface="Calibri"/>
              <a:ea typeface="Calibri"/>
            </a:endParaRPr>
          </a:p>
          <a:p>
            <a:pPr algn="just"/>
            <a:endParaRPr lang="sl-SI" sz="3000" b="1" dirty="0">
              <a:solidFill>
                <a:srgbClr val="198FA7"/>
              </a:solidFill>
              <a:latin typeface="Calibri"/>
              <a:ea typeface="Calibri"/>
              <a:cs typeface="Calibri"/>
            </a:endParaRPr>
          </a:p>
        </p:txBody>
      </p:sp>
      <p:sp>
        <p:nvSpPr>
          <p:cNvPr id="6" name="Naslov 1">
            <a:extLst>
              <a:ext uri="{FF2B5EF4-FFF2-40B4-BE49-F238E27FC236}">
                <a16:creationId xmlns:a16="http://schemas.microsoft.com/office/drawing/2014/main" id="{D3AC412E-87EC-AA85-9716-19E90BCA5664}"/>
              </a:ext>
            </a:extLst>
          </p:cNvPr>
          <p:cNvSpPr>
            <a:spLocks noGrp="1"/>
          </p:cNvSpPr>
          <p:nvPr/>
        </p:nvSpPr>
        <p:spPr>
          <a:xfrm>
            <a:off x="415046" y="1299568"/>
            <a:ext cx="7717500" cy="55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anrope"/>
              <a:buNone/>
              <a:defRPr sz="28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9pPr>
          </a:lstStyle>
          <a:p>
            <a:pPr algn="l"/>
            <a:r>
              <a:rPr lang="sl-SI" dirty="0">
                <a:solidFill>
                  <a:srgbClr val="198FA7"/>
                </a:solidFill>
                <a:latin typeface="Calibri" panose="020F0502020204030204" pitchFamily="34" charset="0"/>
                <a:cs typeface="Calibri" panose="020F0502020204030204" pitchFamily="34" charset="0"/>
              </a:rPr>
              <a:t>Ključne novosti v prenovljenem UN:</a:t>
            </a:r>
          </a:p>
        </p:txBody>
      </p:sp>
    </p:spTree>
    <p:extLst>
      <p:ext uri="{BB962C8B-B14F-4D97-AF65-F5344CB8AC3E}">
        <p14:creationId xmlns:p14="http://schemas.microsoft.com/office/powerpoint/2010/main" val="160970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a 7">
            <a:extLst>
              <a:ext uri="{FF2B5EF4-FFF2-40B4-BE49-F238E27FC236}">
                <a16:creationId xmlns:a16="http://schemas.microsoft.com/office/drawing/2014/main" id="{76D138DC-1262-EF10-27BE-A9001A315021}"/>
              </a:ext>
            </a:extLst>
          </p:cNvPr>
          <p:cNvGraphicFramePr>
            <a:graphicFrameLocks noGrp="1"/>
          </p:cNvGraphicFramePr>
          <p:nvPr/>
        </p:nvGraphicFramePr>
        <p:xfrm>
          <a:off x="506801" y="636198"/>
          <a:ext cx="8184541" cy="4168762"/>
        </p:xfrm>
        <a:graphic>
          <a:graphicData uri="http://schemas.openxmlformats.org/drawingml/2006/table">
            <a:tbl>
              <a:tblPr firstRow="1" bandRow="1">
                <a:tableStyleId>{91C162CE-4E31-469C-8E79-7C22C8F4F286}</a:tableStyleId>
              </a:tblPr>
              <a:tblGrid>
                <a:gridCol w="3858588">
                  <a:extLst>
                    <a:ext uri="{9D8B030D-6E8A-4147-A177-3AD203B41FA5}">
                      <a16:colId xmlns:a16="http://schemas.microsoft.com/office/drawing/2014/main" val="3082945755"/>
                    </a:ext>
                  </a:extLst>
                </a:gridCol>
                <a:gridCol w="4325953">
                  <a:extLst>
                    <a:ext uri="{9D8B030D-6E8A-4147-A177-3AD203B41FA5}">
                      <a16:colId xmlns:a16="http://schemas.microsoft.com/office/drawing/2014/main" val="2506081999"/>
                    </a:ext>
                  </a:extLst>
                </a:gridCol>
              </a:tblGrid>
              <a:tr h="485630">
                <a:tc>
                  <a:txBody>
                    <a:bodyPr/>
                    <a:lstStyle/>
                    <a:p>
                      <a:r>
                        <a:rPr lang="sl-SI" sz="1600" b="1" i="0">
                          <a:latin typeface="Calibri"/>
                        </a:rPr>
                        <a:t>TEME </a:t>
                      </a:r>
                      <a:r>
                        <a:rPr lang="sl-SI" sz="1600" b="0" i="0">
                          <a:latin typeface="Calibri"/>
                        </a:rPr>
                        <a:t>v 6. r. </a:t>
                      </a:r>
                      <a:r>
                        <a:rPr lang="sl-SI" sz="1600" b="1" i="0">
                          <a:latin typeface="Calibri"/>
                        </a:rPr>
                        <a:t>(2. VIO)</a:t>
                      </a:r>
                      <a:endParaRPr lang="sl-SI" b="1" i="0">
                        <a:latin typeface="Calibri"/>
                      </a:endParaRPr>
                    </a:p>
                  </a:txBody>
                  <a:tcPr>
                    <a:solidFill>
                      <a:schemeClr val="tx1">
                        <a:lumMod val="20000"/>
                        <a:lumOff val="80000"/>
                      </a:schemeClr>
                    </a:solidFill>
                  </a:tcPr>
                </a:tc>
                <a:tc>
                  <a:txBody>
                    <a:bodyPr/>
                    <a:lstStyle/>
                    <a:p>
                      <a:r>
                        <a:rPr lang="sl-SI" sz="1600" b="1" i="0">
                          <a:latin typeface="Calibri"/>
                        </a:rPr>
                        <a:t>SKUPINE CILJEV</a:t>
                      </a:r>
                    </a:p>
                  </a:txBody>
                  <a:tcPr/>
                </a:tc>
                <a:extLst>
                  <a:ext uri="{0D108BD9-81ED-4DB2-BD59-A6C34878D82A}">
                    <a16:rowId xmlns:a16="http://schemas.microsoft.com/office/drawing/2014/main" val="536100917"/>
                  </a:ext>
                </a:extLst>
              </a:tr>
              <a:tr h="472141">
                <a:tc>
                  <a:txBody>
                    <a:bodyPr/>
                    <a:lstStyle/>
                    <a:p>
                      <a:pPr marL="342900" indent="-342900">
                        <a:buAutoNum type="arabicPeriod"/>
                      </a:pPr>
                      <a:r>
                        <a:rPr lang="sl-SI" sz="1600" b="1" i="0">
                          <a:latin typeface="Calibri"/>
                        </a:rPr>
                        <a:t>GEOGRAFIJA IN JAZ</a:t>
                      </a:r>
                    </a:p>
                  </a:txBody>
                  <a:tcPr>
                    <a:solidFill>
                      <a:schemeClr val="tx1">
                        <a:lumMod val="20000"/>
                        <a:lumOff val="80000"/>
                      </a:schemeClr>
                    </a:solidFill>
                  </a:tcPr>
                </a:tc>
                <a:tc>
                  <a:txBody>
                    <a:bodyPr/>
                    <a:lstStyle/>
                    <a:p>
                      <a:r>
                        <a:rPr lang="sl-SI" sz="1600" b="0" i="0">
                          <a:latin typeface="Calibri"/>
                        </a:rPr>
                        <a:t>1.1. Geografija in jaz</a:t>
                      </a:r>
                    </a:p>
                  </a:txBody>
                  <a:tcPr/>
                </a:tc>
                <a:extLst>
                  <a:ext uri="{0D108BD9-81ED-4DB2-BD59-A6C34878D82A}">
                    <a16:rowId xmlns:a16="http://schemas.microsoft.com/office/drawing/2014/main" val="843520738"/>
                  </a:ext>
                </a:extLst>
              </a:tr>
              <a:tr h="1025220">
                <a:tc>
                  <a:txBody>
                    <a:bodyPr/>
                    <a:lstStyle/>
                    <a:p>
                      <a:pPr marL="0" indent="0">
                        <a:buNone/>
                      </a:pPr>
                      <a:r>
                        <a:rPr lang="sl-SI" sz="1600" b="1" i="0">
                          <a:latin typeface="Calibri"/>
                        </a:rPr>
                        <a:t>2. ORIENTACIJA NA ZEMLJEVIDU</a:t>
                      </a:r>
                    </a:p>
                  </a:txBody>
                  <a:tcPr>
                    <a:solidFill>
                      <a:schemeClr val="tx1">
                        <a:lumMod val="20000"/>
                        <a:lumOff val="80000"/>
                      </a:schemeClr>
                    </a:solidFill>
                  </a:tcPr>
                </a:tc>
                <a:tc>
                  <a:txBody>
                    <a:bodyPr/>
                    <a:lstStyle/>
                    <a:p>
                      <a:r>
                        <a:rPr lang="sl-SI" sz="1600" b="0" i="0">
                          <a:latin typeface="Calibri"/>
                        </a:rPr>
                        <a:t>2.1. Zemljevidi</a:t>
                      </a:r>
                    </a:p>
                    <a:p>
                      <a:pPr lvl="0">
                        <a:buNone/>
                      </a:pPr>
                      <a:r>
                        <a:rPr lang="sl-SI" sz="1600" b="0" i="0" u="none" strike="noStrike" baseline="0" noProof="0">
                          <a:solidFill>
                            <a:srgbClr val="000000"/>
                          </a:solidFill>
                          <a:latin typeface="Calibri"/>
                        </a:rPr>
                        <a:t>2.2. Geografska lega in orientacija na zemljevidu</a:t>
                      </a:r>
                      <a:endParaRPr lang="sl-SI" sz="1600" b="0" i="0">
                        <a:latin typeface="Calibri"/>
                      </a:endParaRPr>
                    </a:p>
                  </a:txBody>
                  <a:tcPr/>
                </a:tc>
                <a:extLst>
                  <a:ext uri="{0D108BD9-81ED-4DB2-BD59-A6C34878D82A}">
                    <a16:rowId xmlns:a16="http://schemas.microsoft.com/office/drawing/2014/main" val="2459261375"/>
                  </a:ext>
                </a:extLst>
              </a:tr>
              <a:tr h="1457325">
                <a:tc>
                  <a:txBody>
                    <a:bodyPr/>
                    <a:lstStyle/>
                    <a:p>
                      <a:r>
                        <a:rPr lang="sl-SI" sz="1600" b="1" i="0">
                          <a:latin typeface="Calibri"/>
                        </a:rPr>
                        <a:t>3. PLANET ZEMLJA</a:t>
                      </a:r>
                    </a:p>
                  </a:txBody>
                  <a:tcPr>
                    <a:solidFill>
                      <a:schemeClr val="tx1">
                        <a:lumMod val="20000"/>
                        <a:lumOff val="80000"/>
                      </a:schemeClr>
                    </a:solidFill>
                  </a:tcPr>
                </a:tc>
                <a:tc>
                  <a:txBody>
                    <a:bodyPr/>
                    <a:lstStyle/>
                    <a:p>
                      <a:r>
                        <a:rPr lang="sl-SI" sz="1600" b="0" i="0">
                          <a:latin typeface="Calibri"/>
                        </a:rPr>
                        <a:t>3.1. Zgradba Zemlje in tektonika</a:t>
                      </a:r>
                    </a:p>
                    <a:p>
                      <a:pPr lvl="0">
                        <a:buNone/>
                      </a:pPr>
                      <a:r>
                        <a:rPr lang="sl-SI" sz="1600" b="0" i="0">
                          <a:latin typeface="Calibri"/>
                        </a:rPr>
                        <a:t>3.2. Celine in oceani </a:t>
                      </a:r>
                    </a:p>
                    <a:p>
                      <a:pPr lvl="0">
                        <a:buNone/>
                      </a:pPr>
                      <a:r>
                        <a:rPr lang="sl-SI" sz="1600" b="0" i="0">
                          <a:latin typeface="Calibri"/>
                        </a:rPr>
                        <a:t>3.3. Razčlenjenost in razgibanost Zemljinega površja</a:t>
                      </a:r>
                    </a:p>
                    <a:p>
                      <a:pPr lvl="0">
                        <a:buNone/>
                      </a:pPr>
                      <a:r>
                        <a:rPr lang="sl-SI" sz="1600" b="0" i="0">
                          <a:latin typeface="Calibri"/>
                        </a:rPr>
                        <a:t>3.4. Vodovje</a:t>
                      </a:r>
                    </a:p>
                  </a:txBody>
                  <a:tcPr/>
                </a:tc>
                <a:extLst>
                  <a:ext uri="{0D108BD9-81ED-4DB2-BD59-A6C34878D82A}">
                    <a16:rowId xmlns:a16="http://schemas.microsoft.com/office/drawing/2014/main" val="2400119587"/>
                  </a:ext>
                </a:extLst>
              </a:tr>
              <a:tr h="728446">
                <a:tc>
                  <a:txBody>
                    <a:bodyPr/>
                    <a:lstStyle/>
                    <a:p>
                      <a:pPr lvl="0">
                        <a:buNone/>
                      </a:pPr>
                      <a:r>
                        <a:rPr lang="sl-SI" sz="1600" b="1" i="0">
                          <a:latin typeface="Calibri"/>
                        </a:rPr>
                        <a:t>4. OSNOVE GEOGRAFSKEGA RAZISKOVANJA</a:t>
                      </a:r>
                    </a:p>
                  </a:txBody>
                  <a:tcPr>
                    <a:solidFill>
                      <a:schemeClr val="tx1">
                        <a:lumMod val="20000"/>
                        <a:lumOff val="80000"/>
                      </a:schemeClr>
                    </a:solidFill>
                  </a:tcPr>
                </a:tc>
                <a:tc>
                  <a:txBody>
                    <a:bodyPr/>
                    <a:lstStyle/>
                    <a:p>
                      <a:pPr lvl="0">
                        <a:buNone/>
                      </a:pPr>
                      <a:r>
                        <a:rPr lang="sl-SI" sz="1600" b="0" i="0" dirty="0">
                          <a:latin typeface="Calibri"/>
                        </a:rPr>
                        <a:t>4.1. Osnovne geografskega raziskovanja in veščine</a:t>
                      </a:r>
                    </a:p>
                  </a:txBody>
                  <a:tcPr/>
                </a:tc>
                <a:extLst>
                  <a:ext uri="{0D108BD9-81ED-4DB2-BD59-A6C34878D82A}">
                    <a16:rowId xmlns:a16="http://schemas.microsoft.com/office/drawing/2014/main" val="265537346"/>
                  </a:ext>
                </a:extLst>
              </a:tr>
            </a:tbl>
          </a:graphicData>
        </a:graphic>
      </p:graphicFrame>
    </p:spTree>
    <p:extLst>
      <p:ext uri="{BB962C8B-B14F-4D97-AF65-F5344CB8AC3E}">
        <p14:creationId xmlns:p14="http://schemas.microsoft.com/office/powerpoint/2010/main" val="361334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a 5">
            <a:extLst>
              <a:ext uri="{FF2B5EF4-FFF2-40B4-BE49-F238E27FC236}">
                <a16:creationId xmlns:a16="http://schemas.microsoft.com/office/drawing/2014/main" id="{F84BC58E-4D76-ECE9-19BC-E8D0B3E40A1D}"/>
              </a:ext>
            </a:extLst>
          </p:cNvPr>
          <p:cNvGraphicFramePr>
            <a:graphicFrameLocks noGrp="1"/>
          </p:cNvGraphicFramePr>
          <p:nvPr/>
        </p:nvGraphicFramePr>
        <p:xfrm>
          <a:off x="373843" y="471592"/>
          <a:ext cx="8396140" cy="4554686"/>
        </p:xfrm>
        <a:graphic>
          <a:graphicData uri="http://schemas.openxmlformats.org/drawingml/2006/table">
            <a:tbl>
              <a:tblPr firstRow="1" bandRow="1">
                <a:tableStyleId>{91C162CE-4E31-469C-8E79-7C22C8F4F286}</a:tableStyleId>
              </a:tblPr>
              <a:tblGrid>
                <a:gridCol w="4198070">
                  <a:extLst>
                    <a:ext uri="{9D8B030D-6E8A-4147-A177-3AD203B41FA5}">
                      <a16:colId xmlns:a16="http://schemas.microsoft.com/office/drawing/2014/main" val="3082945755"/>
                    </a:ext>
                  </a:extLst>
                </a:gridCol>
                <a:gridCol w="4198070">
                  <a:extLst>
                    <a:ext uri="{9D8B030D-6E8A-4147-A177-3AD203B41FA5}">
                      <a16:colId xmlns:a16="http://schemas.microsoft.com/office/drawing/2014/main" val="2506081999"/>
                    </a:ext>
                  </a:extLst>
                </a:gridCol>
              </a:tblGrid>
              <a:tr h="465871">
                <a:tc>
                  <a:txBody>
                    <a:bodyPr/>
                    <a:lstStyle/>
                    <a:p>
                      <a:r>
                        <a:rPr lang="sl-SI" sz="1600" b="1">
                          <a:latin typeface="Calibri"/>
                        </a:rPr>
                        <a:t>TEME v 3. VIO </a:t>
                      </a:r>
                      <a:r>
                        <a:rPr lang="sl-SI" sz="1600" b="0" i="1">
                          <a:latin typeface="Calibri"/>
                        </a:rPr>
                        <a:t>(7.r)</a:t>
                      </a:r>
                    </a:p>
                  </a:txBody>
                  <a:tcPr>
                    <a:solidFill>
                      <a:schemeClr val="tx1">
                        <a:lumMod val="20000"/>
                        <a:lumOff val="80000"/>
                      </a:schemeClr>
                    </a:solidFill>
                  </a:tcPr>
                </a:tc>
                <a:tc>
                  <a:txBody>
                    <a:bodyPr/>
                    <a:lstStyle/>
                    <a:p>
                      <a:r>
                        <a:rPr lang="sl-SI" sz="1600" b="1">
                          <a:latin typeface="Calibri"/>
                        </a:rPr>
                        <a:t>SKUPINE CILJEV</a:t>
                      </a:r>
                    </a:p>
                  </a:txBody>
                  <a:tcPr/>
                </a:tc>
                <a:extLst>
                  <a:ext uri="{0D108BD9-81ED-4DB2-BD59-A6C34878D82A}">
                    <a16:rowId xmlns:a16="http://schemas.microsoft.com/office/drawing/2014/main" val="536100917"/>
                  </a:ext>
                </a:extLst>
              </a:tr>
              <a:tr h="385762">
                <a:tc>
                  <a:txBody>
                    <a:bodyPr/>
                    <a:lstStyle/>
                    <a:p>
                      <a:pPr marL="342900" lvl="0" indent="-342900">
                        <a:buAutoNum type="arabicPeriod"/>
                      </a:pPr>
                      <a:r>
                        <a:rPr lang="sl-SI" sz="1800" b="1">
                          <a:latin typeface="Calibri"/>
                        </a:rPr>
                        <a:t>GIBANJE ZEMLJE</a:t>
                      </a:r>
                    </a:p>
                  </a:txBody>
                  <a:tcPr>
                    <a:solidFill>
                      <a:schemeClr val="tx1">
                        <a:lumMod val="20000"/>
                        <a:lumOff val="80000"/>
                      </a:schemeClr>
                    </a:solidFill>
                  </a:tcPr>
                </a:tc>
                <a:tc>
                  <a:txBody>
                    <a:bodyPr/>
                    <a:lstStyle/>
                    <a:p>
                      <a:pPr lvl="0">
                        <a:buNone/>
                      </a:pPr>
                      <a:r>
                        <a:rPr lang="sl-SI" sz="1800">
                          <a:latin typeface="Calibri"/>
                        </a:rPr>
                        <a:t>1.1. Gibanje Zemlje</a:t>
                      </a:r>
                    </a:p>
                  </a:txBody>
                  <a:tcPr/>
                </a:tc>
                <a:extLst>
                  <a:ext uri="{0D108BD9-81ED-4DB2-BD59-A6C34878D82A}">
                    <a16:rowId xmlns:a16="http://schemas.microsoft.com/office/drawing/2014/main" val="3754921901"/>
                  </a:ext>
                </a:extLst>
              </a:tr>
              <a:tr h="385762">
                <a:tc>
                  <a:txBody>
                    <a:bodyPr/>
                    <a:lstStyle/>
                    <a:p>
                      <a:pPr marL="0" indent="0">
                        <a:buNone/>
                      </a:pPr>
                      <a:r>
                        <a:rPr lang="sl-SI" sz="1800" b="1">
                          <a:latin typeface="Calibri"/>
                        </a:rPr>
                        <a:t>2. PODNEBJE</a:t>
                      </a:r>
                    </a:p>
                  </a:txBody>
                  <a:tcPr>
                    <a:solidFill>
                      <a:schemeClr val="tx1">
                        <a:lumMod val="20000"/>
                        <a:lumOff val="80000"/>
                      </a:schemeClr>
                    </a:solidFill>
                  </a:tcPr>
                </a:tc>
                <a:tc>
                  <a:txBody>
                    <a:bodyPr/>
                    <a:lstStyle/>
                    <a:p>
                      <a:r>
                        <a:rPr lang="sl-SI" sz="1800">
                          <a:latin typeface="Calibri"/>
                        </a:rPr>
                        <a:t>2.1. Podnebje, prsti in rastlinstvo</a:t>
                      </a:r>
                    </a:p>
                  </a:txBody>
                  <a:tcPr/>
                </a:tc>
                <a:extLst>
                  <a:ext uri="{0D108BD9-81ED-4DB2-BD59-A6C34878D82A}">
                    <a16:rowId xmlns:a16="http://schemas.microsoft.com/office/drawing/2014/main" val="843520738"/>
                  </a:ext>
                </a:extLst>
              </a:tr>
              <a:tr h="865190">
                <a:tc>
                  <a:txBody>
                    <a:bodyPr/>
                    <a:lstStyle/>
                    <a:p>
                      <a:r>
                        <a:rPr lang="sl-SI" sz="1800" b="1">
                          <a:latin typeface="Calibri"/>
                        </a:rPr>
                        <a:t>3. DRUŽBENOGEOGRAFSKE ZNAČILNOSTI CELIN</a:t>
                      </a:r>
                    </a:p>
                  </a:txBody>
                  <a:tcPr>
                    <a:solidFill>
                      <a:schemeClr val="tx1">
                        <a:lumMod val="20000"/>
                        <a:lumOff val="80000"/>
                      </a:schemeClr>
                    </a:solidFill>
                  </a:tcPr>
                </a:tc>
                <a:tc>
                  <a:txBody>
                    <a:bodyPr/>
                    <a:lstStyle/>
                    <a:p>
                      <a:r>
                        <a:rPr lang="sl-SI" sz="1800">
                          <a:latin typeface="Calibri"/>
                        </a:rPr>
                        <a:t>3.1. Poselitev in prebivalstvo</a:t>
                      </a:r>
                    </a:p>
                    <a:p>
                      <a:pPr lvl="0">
                        <a:buNone/>
                      </a:pPr>
                      <a:r>
                        <a:rPr lang="sl-SI" sz="1800" b="0" i="0" u="none" strike="noStrike" baseline="0" noProof="0">
                          <a:solidFill>
                            <a:srgbClr val="000000"/>
                          </a:solidFill>
                          <a:latin typeface="Calibri"/>
                        </a:rPr>
                        <a:t>3.2. Gospodarstvo</a:t>
                      </a:r>
                      <a:endParaRPr lang="sl-SI" sz="1800">
                        <a:latin typeface="Calibri"/>
                      </a:endParaRPr>
                    </a:p>
                    <a:p>
                      <a:pPr lvl="0">
                        <a:buNone/>
                      </a:pPr>
                      <a:r>
                        <a:rPr lang="sl-SI" sz="1800" b="0" i="0" u="none" strike="noStrike" baseline="0" noProof="0">
                          <a:solidFill>
                            <a:srgbClr val="000000"/>
                          </a:solidFill>
                          <a:latin typeface="Calibri"/>
                        </a:rPr>
                        <a:t>3.3. Podnebne spremembe</a:t>
                      </a:r>
                    </a:p>
                  </a:txBody>
                  <a:tcPr/>
                </a:tc>
                <a:extLst>
                  <a:ext uri="{0D108BD9-81ED-4DB2-BD59-A6C34878D82A}">
                    <a16:rowId xmlns:a16="http://schemas.microsoft.com/office/drawing/2014/main" val="2459261375"/>
                  </a:ext>
                </a:extLst>
              </a:tr>
              <a:tr h="1370998">
                <a:tc>
                  <a:txBody>
                    <a:bodyPr/>
                    <a:lstStyle/>
                    <a:p>
                      <a:r>
                        <a:rPr lang="sl-SI" sz="1800" b="1">
                          <a:latin typeface="Calibri"/>
                        </a:rPr>
                        <a:t>4. CELINE </a:t>
                      </a:r>
                    </a:p>
                    <a:p>
                      <a:pPr lvl="0">
                        <a:buNone/>
                      </a:pPr>
                      <a:endParaRPr lang="sl-SI" sz="1800" b="1">
                        <a:latin typeface="Calibri"/>
                      </a:endParaRPr>
                    </a:p>
                  </a:txBody>
                  <a:tcPr>
                    <a:solidFill>
                      <a:schemeClr val="tx1">
                        <a:lumMod val="20000"/>
                        <a:lumOff val="80000"/>
                      </a:schemeClr>
                    </a:solidFill>
                  </a:tcPr>
                </a:tc>
                <a:tc>
                  <a:txBody>
                    <a:bodyPr/>
                    <a:lstStyle/>
                    <a:p>
                      <a:r>
                        <a:rPr lang="sl-SI" sz="1800">
                          <a:latin typeface="Calibri"/>
                        </a:rPr>
                        <a:t>4.1. Azija</a:t>
                      </a:r>
                    </a:p>
                    <a:p>
                      <a:pPr lvl="0">
                        <a:buNone/>
                      </a:pPr>
                      <a:r>
                        <a:rPr lang="sl-SI" sz="1800">
                          <a:latin typeface="Calibri"/>
                        </a:rPr>
                        <a:t>4.2. Avstralija z Oceanijo</a:t>
                      </a:r>
                    </a:p>
                    <a:p>
                      <a:pPr lvl="0">
                        <a:buNone/>
                      </a:pPr>
                      <a:r>
                        <a:rPr lang="sl-SI" sz="1800">
                          <a:latin typeface="Calibri"/>
                        </a:rPr>
                        <a:t>4.3. Severna Amerika </a:t>
                      </a:r>
                    </a:p>
                    <a:p>
                      <a:pPr lvl="0">
                        <a:buNone/>
                      </a:pPr>
                      <a:r>
                        <a:rPr lang="sl-SI" sz="1800">
                          <a:latin typeface="Calibri"/>
                        </a:rPr>
                        <a:t>4.4. Južna Amerika</a:t>
                      </a:r>
                    </a:p>
                    <a:p>
                      <a:pPr lvl="0">
                        <a:buNone/>
                      </a:pPr>
                      <a:r>
                        <a:rPr lang="sl-SI" sz="1800">
                          <a:latin typeface="Calibri"/>
                        </a:rPr>
                        <a:t>4.5. Afrika</a:t>
                      </a:r>
                    </a:p>
                    <a:p>
                      <a:pPr lvl="0">
                        <a:buNone/>
                      </a:pPr>
                      <a:r>
                        <a:rPr lang="sl-SI" sz="1800">
                          <a:latin typeface="Calibri"/>
                        </a:rPr>
                        <a:t>4.6. Polarni območji</a:t>
                      </a:r>
                    </a:p>
                  </a:txBody>
                  <a:tcPr/>
                </a:tc>
                <a:extLst>
                  <a:ext uri="{0D108BD9-81ED-4DB2-BD59-A6C34878D82A}">
                    <a16:rowId xmlns:a16="http://schemas.microsoft.com/office/drawing/2014/main" val="2400119587"/>
                  </a:ext>
                </a:extLst>
              </a:tr>
              <a:tr h="665531">
                <a:tc>
                  <a:txBody>
                    <a:bodyPr/>
                    <a:lstStyle/>
                    <a:p>
                      <a:pPr lvl="0">
                        <a:buNone/>
                      </a:pPr>
                      <a:r>
                        <a:rPr lang="sl-SI" sz="1800" b="1">
                          <a:latin typeface="Calibri"/>
                        </a:rPr>
                        <a:t>5. GEOGRAFSKO RAZISKOVANJE I.</a:t>
                      </a:r>
                    </a:p>
                  </a:txBody>
                  <a:tcPr>
                    <a:solidFill>
                      <a:schemeClr val="tx1">
                        <a:lumMod val="20000"/>
                        <a:lumOff val="80000"/>
                      </a:schemeClr>
                    </a:solidFill>
                  </a:tcPr>
                </a:tc>
                <a:tc>
                  <a:txBody>
                    <a:bodyPr/>
                    <a:lstStyle/>
                    <a:p>
                      <a:pPr lvl="0">
                        <a:buNone/>
                      </a:pPr>
                      <a:r>
                        <a:rPr lang="sl-SI" sz="1800">
                          <a:latin typeface="Calibri"/>
                        </a:rPr>
                        <a:t>5.1. Geografsko raziskovanje in veščine I.</a:t>
                      </a:r>
                    </a:p>
                  </a:txBody>
                  <a:tcPr/>
                </a:tc>
                <a:extLst>
                  <a:ext uri="{0D108BD9-81ED-4DB2-BD59-A6C34878D82A}">
                    <a16:rowId xmlns:a16="http://schemas.microsoft.com/office/drawing/2014/main" val="265537346"/>
                  </a:ext>
                </a:extLst>
              </a:tr>
            </a:tbl>
          </a:graphicData>
        </a:graphic>
      </p:graphicFrame>
    </p:spTree>
    <p:extLst>
      <p:ext uri="{BB962C8B-B14F-4D97-AF65-F5344CB8AC3E}">
        <p14:creationId xmlns:p14="http://schemas.microsoft.com/office/powerpoint/2010/main" val="377995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a 5">
            <a:extLst>
              <a:ext uri="{FF2B5EF4-FFF2-40B4-BE49-F238E27FC236}">
                <a16:creationId xmlns:a16="http://schemas.microsoft.com/office/drawing/2014/main" id="{F84BC58E-4D76-ECE9-19BC-E8D0B3E40A1D}"/>
              </a:ext>
            </a:extLst>
          </p:cNvPr>
          <p:cNvGraphicFramePr>
            <a:graphicFrameLocks noGrp="1"/>
          </p:cNvGraphicFramePr>
          <p:nvPr/>
        </p:nvGraphicFramePr>
        <p:xfrm>
          <a:off x="375313" y="733566"/>
          <a:ext cx="8396140" cy="4009373"/>
        </p:xfrm>
        <a:graphic>
          <a:graphicData uri="http://schemas.openxmlformats.org/drawingml/2006/table">
            <a:tbl>
              <a:tblPr firstRow="1" bandRow="1">
                <a:tableStyleId>{91C162CE-4E31-469C-8E79-7C22C8F4F286}</a:tableStyleId>
              </a:tblPr>
              <a:tblGrid>
                <a:gridCol w="4198070">
                  <a:extLst>
                    <a:ext uri="{9D8B030D-6E8A-4147-A177-3AD203B41FA5}">
                      <a16:colId xmlns:a16="http://schemas.microsoft.com/office/drawing/2014/main" val="3082945755"/>
                    </a:ext>
                  </a:extLst>
                </a:gridCol>
                <a:gridCol w="4198070">
                  <a:extLst>
                    <a:ext uri="{9D8B030D-6E8A-4147-A177-3AD203B41FA5}">
                      <a16:colId xmlns:a16="http://schemas.microsoft.com/office/drawing/2014/main" val="2506081999"/>
                    </a:ext>
                  </a:extLst>
                </a:gridCol>
              </a:tblGrid>
              <a:tr h="465871">
                <a:tc>
                  <a:txBody>
                    <a:bodyPr/>
                    <a:lstStyle/>
                    <a:p>
                      <a:r>
                        <a:rPr lang="sl-SI" sz="1600" b="1">
                          <a:latin typeface="Calibri"/>
                        </a:rPr>
                        <a:t>TEME v 3. VIO </a:t>
                      </a:r>
                      <a:r>
                        <a:rPr lang="sl-SI" sz="1600" b="0" i="1">
                          <a:latin typeface="Calibri"/>
                        </a:rPr>
                        <a:t>(8.r)</a:t>
                      </a:r>
                    </a:p>
                  </a:txBody>
                  <a:tcPr>
                    <a:solidFill>
                      <a:schemeClr val="tx1">
                        <a:lumMod val="20000"/>
                        <a:lumOff val="80000"/>
                      </a:schemeClr>
                    </a:solidFill>
                  </a:tcPr>
                </a:tc>
                <a:tc>
                  <a:txBody>
                    <a:bodyPr/>
                    <a:lstStyle/>
                    <a:p>
                      <a:r>
                        <a:rPr lang="sl-SI" sz="1600" b="1">
                          <a:latin typeface="Calibri"/>
                        </a:rPr>
                        <a:t>SKUPINE CILJEV</a:t>
                      </a:r>
                    </a:p>
                  </a:txBody>
                  <a:tcPr/>
                </a:tc>
                <a:extLst>
                  <a:ext uri="{0D108BD9-81ED-4DB2-BD59-A6C34878D82A}">
                    <a16:rowId xmlns:a16="http://schemas.microsoft.com/office/drawing/2014/main" val="536100917"/>
                  </a:ext>
                </a:extLst>
              </a:tr>
              <a:tr h="524585">
                <a:tc>
                  <a:txBody>
                    <a:bodyPr/>
                    <a:lstStyle/>
                    <a:p>
                      <a:pPr marL="342900" indent="-342900">
                        <a:buAutoNum type="arabicPeriod"/>
                      </a:pPr>
                      <a:r>
                        <a:rPr lang="sl-SI" sz="1800" b="1">
                          <a:latin typeface="Calibri"/>
                        </a:rPr>
                        <a:t>EVROPA KOT CELINA</a:t>
                      </a:r>
                    </a:p>
                  </a:txBody>
                  <a:tcPr>
                    <a:solidFill>
                      <a:schemeClr val="tx1">
                        <a:lumMod val="20000"/>
                        <a:lumOff val="80000"/>
                      </a:schemeClr>
                    </a:solidFill>
                  </a:tcPr>
                </a:tc>
                <a:tc>
                  <a:txBody>
                    <a:bodyPr/>
                    <a:lstStyle/>
                    <a:p>
                      <a:r>
                        <a:rPr lang="sl-SI" sz="1800">
                          <a:latin typeface="Calibri"/>
                        </a:rPr>
                        <a:t>1.1. Evropa na zemljevidu</a:t>
                      </a:r>
                    </a:p>
                    <a:p>
                      <a:pPr lvl="0">
                        <a:buNone/>
                      </a:pPr>
                      <a:endParaRPr lang="sl-SI" sz="1800">
                        <a:latin typeface="Calibri"/>
                      </a:endParaRPr>
                    </a:p>
                  </a:txBody>
                  <a:tcPr/>
                </a:tc>
                <a:extLst>
                  <a:ext uri="{0D108BD9-81ED-4DB2-BD59-A6C34878D82A}">
                    <a16:rowId xmlns:a16="http://schemas.microsoft.com/office/drawing/2014/main" val="843520738"/>
                  </a:ext>
                </a:extLst>
              </a:tr>
              <a:tr h="1049171">
                <a:tc>
                  <a:txBody>
                    <a:bodyPr/>
                    <a:lstStyle/>
                    <a:p>
                      <a:r>
                        <a:rPr lang="sl-SI" sz="1800" b="1" dirty="0">
                          <a:latin typeface="Calibri"/>
                        </a:rPr>
                        <a:t>2. NARAVNOGEOGRAFSKE ZNAČILNOSTI EVROPE</a:t>
                      </a:r>
                    </a:p>
                  </a:txBody>
                  <a:tcPr>
                    <a:solidFill>
                      <a:schemeClr val="tx1">
                        <a:lumMod val="20000"/>
                        <a:lumOff val="80000"/>
                      </a:schemeClr>
                    </a:solidFill>
                  </a:tcPr>
                </a:tc>
                <a:tc>
                  <a:txBody>
                    <a:bodyPr/>
                    <a:lstStyle/>
                    <a:p>
                      <a:r>
                        <a:rPr lang="sl-SI" sz="1800" dirty="0">
                          <a:latin typeface="Calibri"/>
                        </a:rPr>
                        <a:t>2.1. Površje</a:t>
                      </a:r>
                    </a:p>
                    <a:p>
                      <a:pPr lvl="0">
                        <a:buNone/>
                      </a:pPr>
                      <a:r>
                        <a:rPr lang="sl-SI" sz="1800" b="0" i="0" u="none" strike="noStrike" baseline="0" noProof="0" dirty="0">
                          <a:solidFill>
                            <a:srgbClr val="000000"/>
                          </a:solidFill>
                          <a:latin typeface="Calibri"/>
                        </a:rPr>
                        <a:t>2.2. Podnebje in rastlinstvo</a:t>
                      </a:r>
                      <a:endParaRPr lang="sl-SI" sz="1800" dirty="0">
                        <a:latin typeface="Calibri"/>
                      </a:endParaRPr>
                    </a:p>
                    <a:p>
                      <a:pPr lvl="0">
                        <a:buNone/>
                      </a:pPr>
                      <a:r>
                        <a:rPr lang="sl-SI" sz="1800" b="0" i="0" u="none" strike="noStrike" baseline="0" noProof="0" dirty="0">
                          <a:solidFill>
                            <a:srgbClr val="000000"/>
                          </a:solidFill>
                          <a:latin typeface="Calibri"/>
                        </a:rPr>
                        <a:t>2.3. Naravni viri</a:t>
                      </a:r>
                    </a:p>
                  </a:txBody>
                  <a:tcPr/>
                </a:tc>
                <a:extLst>
                  <a:ext uri="{0D108BD9-81ED-4DB2-BD59-A6C34878D82A}">
                    <a16:rowId xmlns:a16="http://schemas.microsoft.com/office/drawing/2014/main" val="2459261375"/>
                  </a:ext>
                </a:extLst>
              </a:tr>
              <a:tr h="1164324">
                <a:tc>
                  <a:txBody>
                    <a:bodyPr/>
                    <a:lstStyle/>
                    <a:p>
                      <a:r>
                        <a:rPr lang="sl-SI" sz="1800" b="1">
                          <a:latin typeface="Calibri"/>
                        </a:rPr>
                        <a:t>3. DRUŽBENI IZZIVI EVROPE</a:t>
                      </a:r>
                    </a:p>
                    <a:p>
                      <a:pPr lvl="0">
                        <a:buNone/>
                      </a:pPr>
                      <a:endParaRPr lang="sl-SI" sz="1800" b="1">
                        <a:latin typeface="Calibri"/>
                      </a:endParaRPr>
                    </a:p>
                    <a:p>
                      <a:pPr lvl="0">
                        <a:buNone/>
                      </a:pPr>
                      <a:endParaRPr lang="sl-SI" sz="1800" b="1">
                        <a:latin typeface="Calibri"/>
                      </a:endParaRPr>
                    </a:p>
                  </a:txBody>
                  <a:tcPr>
                    <a:solidFill>
                      <a:schemeClr val="tx1">
                        <a:lumMod val="20000"/>
                        <a:lumOff val="80000"/>
                      </a:schemeClr>
                    </a:solidFill>
                  </a:tcPr>
                </a:tc>
                <a:tc>
                  <a:txBody>
                    <a:bodyPr/>
                    <a:lstStyle/>
                    <a:p>
                      <a:r>
                        <a:rPr lang="sl-SI" sz="1800">
                          <a:latin typeface="Calibri"/>
                        </a:rPr>
                        <a:t>3.1. Izzivi prebivalstva </a:t>
                      </a:r>
                    </a:p>
                    <a:p>
                      <a:pPr lvl="0">
                        <a:buNone/>
                      </a:pPr>
                      <a:r>
                        <a:rPr lang="sl-SI" sz="1800">
                          <a:latin typeface="Calibri"/>
                        </a:rPr>
                        <a:t>3.2. Izzivi v gospodarstvu </a:t>
                      </a:r>
                    </a:p>
                    <a:p>
                      <a:pPr lvl="0">
                        <a:buNone/>
                      </a:pPr>
                      <a:r>
                        <a:rPr lang="sl-SI" sz="1800">
                          <a:latin typeface="Calibri"/>
                        </a:rPr>
                        <a:t>3.3. Trajnostni razvoj </a:t>
                      </a:r>
                    </a:p>
                    <a:p>
                      <a:pPr lvl="0">
                        <a:buNone/>
                      </a:pPr>
                      <a:endParaRPr lang="sl-SI" sz="1800">
                        <a:latin typeface="Calibri"/>
                      </a:endParaRPr>
                    </a:p>
                  </a:txBody>
                  <a:tcPr/>
                </a:tc>
                <a:extLst>
                  <a:ext uri="{0D108BD9-81ED-4DB2-BD59-A6C34878D82A}">
                    <a16:rowId xmlns:a16="http://schemas.microsoft.com/office/drawing/2014/main" val="2400119587"/>
                  </a:ext>
                </a:extLst>
              </a:tr>
              <a:tr h="665531">
                <a:tc>
                  <a:txBody>
                    <a:bodyPr/>
                    <a:lstStyle/>
                    <a:p>
                      <a:pPr lvl="0">
                        <a:buNone/>
                      </a:pPr>
                      <a:r>
                        <a:rPr lang="sl-SI" sz="1800" b="1">
                          <a:latin typeface="Calibri"/>
                        </a:rPr>
                        <a:t>4. GEOGRAFSKO RAZISKOVANJE II.</a:t>
                      </a:r>
                    </a:p>
                  </a:txBody>
                  <a:tcPr>
                    <a:solidFill>
                      <a:schemeClr val="tx1">
                        <a:lumMod val="20000"/>
                        <a:lumOff val="80000"/>
                      </a:schemeClr>
                    </a:solidFill>
                  </a:tcPr>
                </a:tc>
                <a:tc>
                  <a:txBody>
                    <a:bodyPr/>
                    <a:lstStyle/>
                    <a:p>
                      <a:pPr lvl="0">
                        <a:buNone/>
                      </a:pPr>
                      <a:r>
                        <a:rPr lang="sl-SI" sz="1800" dirty="0">
                          <a:latin typeface="Calibri"/>
                        </a:rPr>
                        <a:t>4.1. Geografsko raziskovanje in veščine II.</a:t>
                      </a:r>
                    </a:p>
                  </a:txBody>
                  <a:tcPr/>
                </a:tc>
                <a:extLst>
                  <a:ext uri="{0D108BD9-81ED-4DB2-BD59-A6C34878D82A}">
                    <a16:rowId xmlns:a16="http://schemas.microsoft.com/office/drawing/2014/main" val="265537346"/>
                  </a:ext>
                </a:extLst>
              </a:tr>
            </a:tbl>
          </a:graphicData>
        </a:graphic>
      </p:graphicFrame>
    </p:spTree>
    <p:extLst>
      <p:ext uri="{BB962C8B-B14F-4D97-AF65-F5344CB8AC3E}">
        <p14:creationId xmlns:p14="http://schemas.microsoft.com/office/powerpoint/2010/main" val="358742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a 5">
            <a:extLst>
              <a:ext uri="{FF2B5EF4-FFF2-40B4-BE49-F238E27FC236}">
                <a16:creationId xmlns:a16="http://schemas.microsoft.com/office/drawing/2014/main" id="{F84BC58E-4D76-ECE9-19BC-E8D0B3E40A1D}"/>
              </a:ext>
            </a:extLst>
          </p:cNvPr>
          <p:cNvGraphicFramePr>
            <a:graphicFrameLocks noGrp="1"/>
          </p:cNvGraphicFramePr>
          <p:nvPr/>
        </p:nvGraphicFramePr>
        <p:xfrm>
          <a:off x="439728" y="516595"/>
          <a:ext cx="8396140" cy="4452621"/>
        </p:xfrm>
        <a:graphic>
          <a:graphicData uri="http://schemas.openxmlformats.org/drawingml/2006/table">
            <a:tbl>
              <a:tblPr firstRow="1" bandRow="1">
                <a:tableStyleId>{91C162CE-4E31-469C-8E79-7C22C8F4F286}</a:tableStyleId>
              </a:tblPr>
              <a:tblGrid>
                <a:gridCol w="4198070">
                  <a:extLst>
                    <a:ext uri="{9D8B030D-6E8A-4147-A177-3AD203B41FA5}">
                      <a16:colId xmlns:a16="http://schemas.microsoft.com/office/drawing/2014/main" val="3082945755"/>
                    </a:ext>
                  </a:extLst>
                </a:gridCol>
                <a:gridCol w="4198070">
                  <a:extLst>
                    <a:ext uri="{9D8B030D-6E8A-4147-A177-3AD203B41FA5}">
                      <a16:colId xmlns:a16="http://schemas.microsoft.com/office/drawing/2014/main" val="2506081999"/>
                    </a:ext>
                  </a:extLst>
                </a:gridCol>
              </a:tblGrid>
              <a:tr h="453074">
                <a:tc>
                  <a:txBody>
                    <a:bodyPr/>
                    <a:lstStyle/>
                    <a:p>
                      <a:r>
                        <a:rPr lang="sl-SI" sz="1600" b="1">
                          <a:latin typeface="Calibri"/>
                        </a:rPr>
                        <a:t>TEME v 3. VIO </a:t>
                      </a:r>
                      <a:r>
                        <a:rPr lang="sl-SI" sz="1600" b="0" i="1">
                          <a:latin typeface="Calibri"/>
                        </a:rPr>
                        <a:t>(9.r)</a:t>
                      </a:r>
                    </a:p>
                  </a:txBody>
                  <a:tcPr>
                    <a:solidFill>
                      <a:schemeClr val="tx1">
                        <a:lumMod val="20000"/>
                        <a:lumOff val="80000"/>
                      </a:schemeClr>
                    </a:solidFill>
                  </a:tcPr>
                </a:tc>
                <a:tc>
                  <a:txBody>
                    <a:bodyPr/>
                    <a:lstStyle/>
                    <a:p>
                      <a:r>
                        <a:rPr lang="sl-SI" sz="1600" b="1">
                          <a:latin typeface="Calibri"/>
                        </a:rPr>
                        <a:t>SKUPINE CILJEV</a:t>
                      </a:r>
                    </a:p>
                  </a:txBody>
                  <a:tcPr/>
                </a:tc>
                <a:extLst>
                  <a:ext uri="{0D108BD9-81ED-4DB2-BD59-A6C34878D82A}">
                    <a16:rowId xmlns:a16="http://schemas.microsoft.com/office/drawing/2014/main" val="536100917"/>
                  </a:ext>
                </a:extLst>
              </a:tr>
              <a:tr h="814116">
                <a:tc>
                  <a:txBody>
                    <a:bodyPr/>
                    <a:lstStyle/>
                    <a:p>
                      <a:pPr marL="342900" indent="-342900">
                        <a:buAutoNum type="arabicPeriod"/>
                      </a:pPr>
                      <a:r>
                        <a:rPr lang="sl-SI" sz="1600" b="1">
                          <a:latin typeface="Calibri"/>
                        </a:rPr>
                        <a:t>SLOVENIJA V EVROPI IN SVETU</a:t>
                      </a:r>
                    </a:p>
                  </a:txBody>
                  <a:tcPr>
                    <a:solidFill>
                      <a:schemeClr val="tx1">
                        <a:lumMod val="20000"/>
                        <a:lumOff val="80000"/>
                      </a:schemeClr>
                    </a:solidFill>
                  </a:tcPr>
                </a:tc>
                <a:tc>
                  <a:txBody>
                    <a:bodyPr/>
                    <a:lstStyle/>
                    <a:p>
                      <a:r>
                        <a:rPr lang="sl-SI" sz="1600">
                          <a:latin typeface="Calibri"/>
                        </a:rPr>
                        <a:t>1.1. Slovenija v Evropi in svetu</a:t>
                      </a:r>
                    </a:p>
                    <a:p>
                      <a:pPr lvl="0">
                        <a:buNone/>
                      </a:pPr>
                      <a:r>
                        <a:rPr lang="sl-SI" sz="1600">
                          <a:latin typeface="Calibri"/>
                        </a:rPr>
                        <a:t>1.2. Delitev Slovenije na naravnogeografske pokrajine</a:t>
                      </a:r>
                    </a:p>
                  </a:txBody>
                  <a:tcPr/>
                </a:tc>
                <a:extLst>
                  <a:ext uri="{0D108BD9-81ED-4DB2-BD59-A6C34878D82A}">
                    <a16:rowId xmlns:a16="http://schemas.microsoft.com/office/drawing/2014/main" val="843520738"/>
                  </a:ext>
                </a:extLst>
              </a:tr>
              <a:tr h="1054817">
                <a:tc>
                  <a:txBody>
                    <a:bodyPr/>
                    <a:lstStyle/>
                    <a:p>
                      <a:r>
                        <a:rPr lang="sl-SI" sz="1600" b="1">
                          <a:latin typeface="Calibri"/>
                        </a:rPr>
                        <a:t>2. NARAVNOGEOGRAFSKE ZNAČILNOSTI SLOVENIJE</a:t>
                      </a:r>
                    </a:p>
                  </a:txBody>
                  <a:tcPr>
                    <a:solidFill>
                      <a:schemeClr val="tx1">
                        <a:lumMod val="20000"/>
                        <a:lumOff val="80000"/>
                      </a:schemeClr>
                    </a:solidFill>
                  </a:tcPr>
                </a:tc>
                <a:tc>
                  <a:txBody>
                    <a:bodyPr/>
                    <a:lstStyle/>
                    <a:p>
                      <a:r>
                        <a:rPr lang="sl-SI" sz="1600">
                          <a:latin typeface="Calibri"/>
                        </a:rPr>
                        <a:t>2.1. Površje, kamninska zgradba in prsti</a:t>
                      </a:r>
                      <a:endParaRPr lang="sl-SI">
                        <a:latin typeface="Calibri"/>
                      </a:endParaRPr>
                    </a:p>
                    <a:p>
                      <a:pPr lvl="0">
                        <a:buNone/>
                      </a:pPr>
                      <a:r>
                        <a:rPr lang="sl-SI" sz="1600" b="0" i="0" u="none" strike="noStrike" baseline="0" noProof="0">
                          <a:solidFill>
                            <a:srgbClr val="000000"/>
                          </a:solidFill>
                          <a:latin typeface="Calibri"/>
                        </a:rPr>
                        <a:t>2.2. Podnebje, vreme in rastlinstvo </a:t>
                      </a:r>
                      <a:endParaRPr lang="sl-SI" sz="1600">
                        <a:latin typeface="Calibri"/>
                      </a:endParaRPr>
                    </a:p>
                    <a:p>
                      <a:pPr lvl="0">
                        <a:buNone/>
                      </a:pPr>
                      <a:r>
                        <a:rPr lang="sl-SI" sz="1600" b="0" i="0" u="none" strike="noStrike" baseline="0" noProof="0">
                          <a:solidFill>
                            <a:srgbClr val="000000"/>
                          </a:solidFill>
                          <a:latin typeface="Calibri"/>
                        </a:rPr>
                        <a:t>2.3. Vodovje </a:t>
                      </a:r>
                    </a:p>
                    <a:p>
                      <a:pPr lvl="0">
                        <a:buNone/>
                      </a:pPr>
                      <a:r>
                        <a:rPr lang="sl-SI" sz="1600" b="0" i="0" u="none" strike="noStrike" baseline="0" noProof="0">
                          <a:solidFill>
                            <a:srgbClr val="000000"/>
                          </a:solidFill>
                          <a:latin typeface="Calibri"/>
                        </a:rPr>
                        <a:t>2.4. Zavarovana območja</a:t>
                      </a:r>
                    </a:p>
                  </a:txBody>
                  <a:tcPr/>
                </a:tc>
                <a:extLst>
                  <a:ext uri="{0D108BD9-81ED-4DB2-BD59-A6C34878D82A}">
                    <a16:rowId xmlns:a16="http://schemas.microsoft.com/office/drawing/2014/main" val="2459261375"/>
                  </a:ext>
                </a:extLst>
              </a:tr>
              <a:tr h="1054817">
                <a:tc>
                  <a:txBody>
                    <a:bodyPr/>
                    <a:lstStyle/>
                    <a:p>
                      <a:r>
                        <a:rPr lang="sl-SI" sz="1600" b="1">
                          <a:latin typeface="Calibri"/>
                        </a:rPr>
                        <a:t>3. DRUŽBENOGEOGRAFSKE ZNAČILNOSTI SLOVENIJE </a:t>
                      </a:r>
                    </a:p>
                    <a:p>
                      <a:pPr lvl="0">
                        <a:buNone/>
                      </a:pPr>
                      <a:endParaRPr lang="sl-SI" sz="1600" b="1">
                        <a:latin typeface="Calibri"/>
                      </a:endParaRPr>
                    </a:p>
                  </a:txBody>
                  <a:tcPr>
                    <a:solidFill>
                      <a:schemeClr val="tx1">
                        <a:lumMod val="20000"/>
                        <a:lumOff val="80000"/>
                      </a:schemeClr>
                    </a:solidFill>
                  </a:tcPr>
                </a:tc>
                <a:tc>
                  <a:txBody>
                    <a:bodyPr/>
                    <a:lstStyle/>
                    <a:p>
                      <a:r>
                        <a:rPr lang="sl-SI" sz="1600">
                          <a:latin typeface="Calibri"/>
                        </a:rPr>
                        <a:t>3.1. Prebivalstvo in poselitev </a:t>
                      </a:r>
                      <a:endParaRPr lang="sl-SI">
                        <a:latin typeface="Calibri"/>
                      </a:endParaRPr>
                    </a:p>
                    <a:p>
                      <a:pPr marL="0" lvl="0" indent="0">
                        <a:buNone/>
                      </a:pPr>
                      <a:r>
                        <a:rPr lang="sl-SI" sz="1600">
                          <a:latin typeface="Calibri"/>
                        </a:rPr>
                        <a:t>3.2. Gospodarstvo</a:t>
                      </a:r>
                    </a:p>
                    <a:p>
                      <a:pPr lvl="0">
                        <a:buNone/>
                      </a:pPr>
                      <a:r>
                        <a:rPr lang="sl-SI" sz="1600">
                          <a:latin typeface="Calibri"/>
                        </a:rPr>
                        <a:t>3.3. Naravne nesreče</a:t>
                      </a:r>
                    </a:p>
                    <a:p>
                      <a:pPr lvl="0">
                        <a:buNone/>
                      </a:pPr>
                      <a:r>
                        <a:rPr lang="sl-SI" sz="1600">
                          <a:latin typeface="Calibri"/>
                        </a:rPr>
                        <a:t>3.4. Degradacija prostora</a:t>
                      </a:r>
                    </a:p>
                  </a:txBody>
                  <a:tcPr/>
                </a:tc>
                <a:extLst>
                  <a:ext uri="{0D108BD9-81ED-4DB2-BD59-A6C34878D82A}">
                    <a16:rowId xmlns:a16="http://schemas.microsoft.com/office/drawing/2014/main" val="2400119587"/>
                  </a:ext>
                </a:extLst>
              </a:tr>
              <a:tr h="592931">
                <a:tc>
                  <a:txBody>
                    <a:bodyPr/>
                    <a:lstStyle/>
                    <a:p>
                      <a:pPr lvl="0">
                        <a:buNone/>
                      </a:pPr>
                      <a:r>
                        <a:rPr lang="sl-SI" sz="1600" b="1">
                          <a:latin typeface="Calibri"/>
                        </a:rPr>
                        <a:t>4. NARAVNOGEOGRAFSKE POKRAJINE SLOVENIJE </a:t>
                      </a:r>
                    </a:p>
                  </a:txBody>
                  <a:tcPr>
                    <a:solidFill>
                      <a:schemeClr val="tx1">
                        <a:lumMod val="20000"/>
                        <a:lumOff val="80000"/>
                      </a:schemeClr>
                    </a:solidFill>
                  </a:tcPr>
                </a:tc>
                <a:tc>
                  <a:txBody>
                    <a:bodyPr/>
                    <a:lstStyle/>
                    <a:p>
                      <a:pPr lvl="0">
                        <a:buNone/>
                      </a:pPr>
                      <a:r>
                        <a:rPr lang="sl-SI" sz="1600">
                          <a:latin typeface="Calibri"/>
                        </a:rPr>
                        <a:t>4.1. Izzivi posamezne naravnogeografske pokrajine </a:t>
                      </a:r>
                    </a:p>
                  </a:txBody>
                  <a:tcPr/>
                </a:tc>
                <a:extLst>
                  <a:ext uri="{0D108BD9-81ED-4DB2-BD59-A6C34878D82A}">
                    <a16:rowId xmlns:a16="http://schemas.microsoft.com/office/drawing/2014/main" val="3975054677"/>
                  </a:ext>
                </a:extLst>
              </a:tr>
              <a:tr h="450056">
                <a:tc>
                  <a:txBody>
                    <a:bodyPr/>
                    <a:lstStyle/>
                    <a:p>
                      <a:pPr lvl="0">
                        <a:buNone/>
                      </a:pPr>
                      <a:r>
                        <a:rPr lang="sl-SI" sz="1600" b="1">
                          <a:latin typeface="Calibri"/>
                        </a:rPr>
                        <a:t>5. GEOGRAFSKO RAZISKOVANJE III.</a:t>
                      </a:r>
                    </a:p>
                  </a:txBody>
                  <a:tcPr>
                    <a:solidFill>
                      <a:schemeClr val="tx1">
                        <a:lumMod val="20000"/>
                        <a:lumOff val="80000"/>
                      </a:schemeClr>
                    </a:solidFill>
                  </a:tcPr>
                </a:tc>
                <a:tc>
                  <a:txBody>
                    <a:bodyPr/>
                    <a:lstStyle/>
                    <a:p>
                      <a:pPr lvl="0">
                        <a:buNone/>
                      </a:pPr>
                      <a:r>
                        <a:rPr lang="sl-SI" sz="1600">
                          <a:latin typeface="Calibri"/>
                        </a:rPr>
                        <a:t>5.1. Geografsko raziskovanje in veščine III.</a:t>
                      </a:r>
                    </a:p>
                  </a:txBody>
                  <a:tcPr/>
                </a:tc>
                <a:extLst>
                  <a:ext uri="{0D108BD9-81ED-4DB2-BD59-A6C34878D82A}">
                    <a16:rowId xmlns:a16="http://schemas.microsoft.com/office/drawing/2014/main" val="265537346"/>
                  </a:ext>
                </a:extLst>
              </a:tr>
            </a:tbl>
          </a:graphicData>
        </a:graphic>
      </p:graphicFrame>
      <p:cxnSp>
        <p:nvCxnSpPr>
          <p:cNvPr id="3" name="Raven povezovalnik 2">
            <a:extLst>
              <a:ext uri="{FF2B5EF4-FFF2-40B4-BE49-F238E27FC236}">
                <a16:creationId xmlns:a16="http://schemas.microsoft.com/office/drawing/2014/main" id="{6E0A53DF-C364-F878-CB21-6DB0F7ECF0EE}"/>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50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a:xfrm>
            <a:off x="198230" y="129139"/>
            <a:ext cx="4676408" cy="557100"/>
          </a:xfrm>
        </p:spPr>
        <p:txBody>
          <a:bodyPr/>
          <a:lstStyle/>
          <a:p>
            <a:r>
              <a:rPr lang="sl-SI" sz="2400" dirty="0">
                <a:solidFill>
                  <a:srgbClr val="1A95AE"/>
                </a:solidFill>
                <a:latin typeface="Calibri"/>
                <a:ea typeface="Calibri"/>
                <a:cs typeface="Calibri"/>
              </a:rPr>
              <a:t>Nabor strokovnih terminov v UN </a:t>
            </a:r>
          </a:p>
        </p:txBody>
      </p:sp>
      <p:cxnSp>
        <p:nvCxnSpPr>
          <p:cNvPr id="3" name="Raven povezovalnik 2"/>
          <p:cNvCxnSpPr/>
          <p:nvPr/>
        </p:nvCxnSpPr>
        <p:spPr>
          <a:xfrm flipV="1">
            <a:off x="199338" y="681554"/>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2">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a 6">
            <a:extLst>
              <a:ext uri="{FF2B5EF4-FFF2-40B4-BE49-F238E27FC236}">
                <a16:creationId xmlns:a16="http://schemas.microsoft.com/office/drawing/2014/main" id="{0C6CAB15-C8ED-8929-26C3-0367C5CF8DB2}"/>
              </a:ext>
            </a:extLst>
          </p:cNvPr>
          <p:cNvGraphicFramePr>
            <a:graphicFrameLocks noGrp="1"/>
          </p:cNvGraphicFramePr>
          <p:nvPr>
            <p:extLst>
              <p:ext uri="{D42A27DB-BD31-4B8C-83A1-F6EECF244321}">
                <p14:modId xmlns:p14="http://schemas.microsoft.com/office/powerpoint/2010/main" val="4163613669"/>
              </p:ext>
            </p:extLst>
          </p:nvPr>
        </p:nvGraphicFramePr>
        <p:xfrm>
          <a:off x="32349" y="819509"/>
          <a:ext cx="9122425" cy="4324191"/>
        </p:xfrm>
        <a:graphic>
          <a:graphicData uri="http://schemas.openxmlformats.org/drawingml/2006/table">
            <a:tbl>
              <a:tblPr firstRow="1" firstCol="1" bandRow="1">
                <a:tableStyleId>{91C162CE-4E31-469C-8E79-7C22C8F4F286}</a:tableStyleId>
              </a:tblPr>
              <a:tblGrid>
                <a:gridCol w="2207260">
                  <a:extLst>
                    <a:ext uri="{9D8B030D-6E8A-4147-A177-3AD203B41FA5}">
                      <a16:colId xmlns:a16="http://schemas.microsoft.com/office/drawing/2014/main" val="474822720"/>
                    </a:ext>
                  </a:extLst>
                </a:gridCol>
                <a:gridCol w="2752090">
                  <a:extLst>
                    <a:ext uri="{9D8B030D-6E8A-4147-A177-3AD203B41FA5}">
                      <a16:colId xmlns:a16="http://schemas.microsoft.com/office/drawing/2014/main" val="683518811"/>
                    </a:ext>
                  </a:extLst>
                </a:gridCol>
                <a:gridCol w="1774190">
                  <a:extLst>
                    <a:ext uri="{9D8B030D-6E8A-4147-A177-3AD203B41FA5}">
                      <a16:colId xmlns:a16="http://schemas.microsoft.com/office/drawing/2014/main" val="1813452026"/>
                    </a:ext>
                  </a:extLst>
                </a:gridCol>
                <a:gridCol w="2388885">
                  <a:extLst>
                    <a:ext uri="{9D8B030D-6E8A-4147-A177-3AD203B41FA5}">
                      <a16:colId xmlns:a16="http://schemas.microsoft.com/office/drawing/2014/main" val="784587495"/>
                    </a:ext>
                  </a:extLst>
                </a:gridCol>
              </a:tblGrid>
              <a:tr h="145220">
                <a:tc>
                  <a:txBody>
                    <a:bodyPr/>
                    <a:lstStyle/>
                    <a:p>
                      <a:pPr>
                        <a:spcAft>
                          <a:spcPts val="0"/>
                        </a:spcAft>
                      </a:pPr>
                      <a:r>
                        <a:rPr lang="sl-SI" sz="1000">
                          <a:solidFill>
                            <a:srgbClr val="FF0000"/>
                          </a:solidFill>
                          <a:effectLst/>
                          <a:latin typeface="Calibri"/>
                        </a:rPr>
                        <a:t>6.RAZRED</a:t>
                      </a:r>
                      <a:endParaRPr lang="sl-SI" sz="10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1000">
                          <a:solidFill>
                            <a:srgbClr val="FF0000"/>
                          </a:solidFill>
                          <a:effectLst/>
                          <a:latin typeface="Calibri"/>
                        </a:rPr>
                        <a:t>7.RAZRED</a:t>
                      </a:r>
                      <a:endParaRPr lang="sl-SI" sz="10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1000">
                          <a:solidFill>
                            <a:srgbClr val="FF0000"/>
                          </a:solidFill>
                          <a:effectLst/>
                          <a:latin typeface="Calibri"/>
                        </a:rPr>
                        <a:t>8.RAZRED</a:t>
                      </a:r>
                      <a:endParaRPr lang="sl-SI" sz="10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1000">
                          <a:solidFill>
                            <a:srgbClr val="FF0000"/>
                          </a:solidFill>
                          <a:effectLst/>
                          <a:latin typeface="Calibri"/>
                        </a:rPr>
                        <a:t>9.RAZRED</a:t>
                      </a:r>
                      <a:endParaRPr lang="sl-SI" sz="10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8177022"/>
                  </a:ext>
                </a:extLst>
              </a:tr>
              <a:tr h="4171791">
                <a:tc>
                  <a:txBody>
                    <a:bodyPr/>
                    <a:lstStyle/>
                    <a:p>
                      <a:pPr>
                        <a:spcAft>
                          <a:spcPts val="0"/>
                        </a:spcAft>
                      </a:pPr>
                      <a:r>
                        <a:rPr lang="sl-SI" sz="800" dirty="0">
                          <a:solidFill>
                            <a:srgbClr val="000000"/>
                          </a:solidFill>
                          <a:effectLst/>
                          <a:latin typeface="Calibri"/>
                        </a:rPr>
                        <a:t>geografija, pokrajina, naravna sestavina pokrajine, površje, kamnina, prst, rastlinstvo in živalstvo, vodovje, podnebje, družbena sestavina pokrajine, prebivalstvo, naselje, gospodarstvo,</a:t>
                      </a:r>
                      <a:r>
                        <a:rPr lang="sl-SI" sz="800" dirty="0">
                          <a:solidFill>
                            <a:srgbClr val="309FA1"/>
                          </a:solidFill>
                          <a:effectLst/>
                          <a:latin typeface="Calibri"/>
                        </a:rPr>
                        <a:t> </a:t>
                      </a:r>
                      <a:r>
                        <a:rPr lang="sl-SI" sz="800" dirty="0">
                          <a:solidFill>
                            <a:srgbClr val="000000"/>
                          </a:solidFill>
                          <a:effectLst/>
                          <a:latin typeface="Calibri"/>
                        </a:rPr>
                        <a:t>geograf. </a:t>
                      </a:r>
                      <a:endParaRPr lang="sl-SI" sz="800" dirty="0">
                        <a:effectLst/>
                        <a:latin typeface="Calibri"/>
                      </a:endParaRPr>
                    </a:p>
                    <a:p>
                      <a:pPr>
                        <a:spcAft>
                          <a:spcPts val="0"/>
                        </a:spcAft>
                      </a:pPr>
                      <a:r>
                        <a:rPr lang="sl-SI" sz="800" dirty="0">
                          <a:solidFill>
                            <a:srgbClr val="000000"/>
                          </a:solidFill>
                          <a:effectLst/>
                          <a:latin typeface="Calibri"/>
                        </a:rPr>
                        <a:t>globus, atlas, zemljevid,  splošni zemljevid, tematski zemljevid, digitalni zemljevid,  merilo, številčno merilo, opisno merilo, plastnica </a:t>
                      </a:r>
                      <a:endParaRPr lang="sl-SI" sz="800" dirty="0">
                        <a:effectLst/>
                        <a:latin typeface="Calibri"/>
                      </a:endParaRPr>
                    </a:p>
                    <a:p>
                      <a:pPr>
                        <a:spcAft>
                          <a:spcPts val="0"/>
                        </a:spcAft>
                      </a:pPr>
                      <a:r>
                        <a:rPr lang="sl-SI" sz="800" dirty="0">
                          <a:solidFill>
                            <a:srgbClr val="000000"/>
                          </a:solidFill>
                          <a:effectLst/>
                          <a:latin typeface="Calibri"/>
                        </a:rPr>
                        <a:t>geografska lega, stopinjska mreža, vzporednik, poldnevnik, ekvator, začetni ali Greenwiški poldnevnik, polobla, pol/ tečaj, severni in južni pol/tečaj </a:t>
                      </a:r>
                      <a:endParaRPr lang="sl-SI" sz="800" dirty="0">
                        <a:effectLst/>
                        <a:latin typeface="Calibri"/>
                      </a:endParaRPr>
                    </a:p>
                    <a:p>
                      <a:pPr>
                        <a:spcAft>
                          <a:spcPts val="0"/>
                        </a:spcAft>
                      </a:pPr>
                      <a:r>
                        <a:rPr lang="sl-SI" sz="800" dirty="0">
                          <a:solidFill>
                            <a:srgbClr val="000000"/>
                          </a:solidFill>
                          <a:effectLst/>
                          <a:latin typeface="Calibri"/>
                        </a:rPr>
                        <a:t>ozračje, atmosfera, notranja zgradba Zemlje, Zemljino jedro, Zemljin plašč, Zemljina skorja, notranji dejavnik, tektonika, litosferska plošča, litosfera, spodrivanje litosferskih plošč, razmikanje litosferskih plošč, drsenje litosferskih plošč druga ob drugo, vulkan/ognjenik, potres, magma, lava, glavno žrelo  </a:t>
                      </a:r>
                      <a:endParaRPr lang="sl-SI" sz="800" dirty="0">
                        <a:effectLst/>
                        <a:latin typeface="Calibri"/>
                      </a:endParaRPr>
                    </a:p>
                    <a:p>
                      <a:pPr>
                        <a:spcAft>
                          <a:spcPts val="0"/>
                        </a:spcAft>
                      </a:pPr>
                      <a:r>
                        <a:rPr lang="sl-SI" sz="800" dirty="0">
                          <a:solidFill>
                            <a:srgbClr val="000000"/>
                          </a:solidFill>
                          <a:effectLst/>
                          <a:latin typeface="Calibri"/>
                        </a:rPr>
                        <a:t>celina, Evropa, Azija, Afrika, Severna Amerika, Južna Amerika, Avstralija, Antarktika, ocean, Atlantski ocean, Tihi Ocean, Indijski ocean, Severno ledeno morje/Arktični ocean, Južni ocean/Antarktični ocean, morje </a:t>
                      </a:r>
                      <a:endParaRPr lang="sl-SI" sz="800" dirty="0">
                        <a:effectLst/>
                        <a:latin typeface="Calibri"/>
                      </a:endParaRPr>
                    </a:p>
                    <a:p>
                      <a:pPr>
                        <a:spcAft>
                          <a:spcPts val="0"/>
                        </a:spcAft>
                      </a:pPr>
                      <a:r>
                        <a:rPr lang="sl-SI" sz="800" dirty="0" err="1">
                          <a:solidFill>
                            <a:srgbClr val="000000"/>
                          </a:solidFill>
                          <a:effectLst/>
                          <a:latin typeface="Calibri"/>
                        </a:rPr>
                        <a:t>razčlenjenjost</a:t>
                      </a:r>
                      <a:r>
                        <a:rPr lang="sl-SI" sz="800" dirty="0">
                          <a:solidFill>
                            <a:srgbClr val="000000"/>
                          </a:solidFill>
                          <a:effectLst/>
                          <a:latin typeface="Calibri"/>
                        </a:rPr>
                        <a:t> celine, otok, polotok, zaliv,</a:t>
                      </a:r>
                      <a:r>
                        <a:rPr lang="sl-SI" sz="800" dirty="0">
                          <a:solidFill>
                            <a:srgbClr val="37ADA4"/>
                          </a:solidFill>
                          <a:effectLst/>
                          <a:latin typeface="Calibri"/>
                        </a:rPr>
                        <a:t> </a:t>
                      </a:r>
                      <a:r>
                        <a:rPr lang="sl-SI" sz="800" dirty="0">
                          <a:solidFill>
                            <a:srgbClr val="000000"/>
                          </a:solidFill>
                          <a:effectLst/>
                          <a:latin typeface="Calibri"/>
                        </a:rPr>
                        <a:t>reliefna oblika, gorovje, visokogorje, gora, hribovje, hrib, gričevje, grič, planota, dolina, kotlina, nižina, ravnina, zunanji dejavniki, Sonce, veter, padavine, ledeniki, erozija</a:t>
                      </a:r>
                      <a:endParaRPr lang="sl-SI" sz="800" dirty="0">
                        <a:effectLst/>
                        <a:latin typeface="Calibri"/>
                      </a:endParaRPr>
                    </a:p>
                    <a:p>
                      <a:pPr>
                        <a:spcAft>
                          <a:spcPts val="0"/>
                        </a:spcAft>
                      </a:pPr>
                      <a:r>
                        <a:rPr lang="sl-SI" sz="800" dirty="0">
                          <a:solidFill>
                            <a:srgbClr val="000000"/>
                          </a:solidFill>
                          <a:effectLst/>
                          <a:latin typeface="Calibri"/>
                        </a:rPr>
                        <a:t>vodni viri, reka, izvir, izliv, porečje, jezera, podzemna voda </a:t>
                      </a:r>
                      <a:endParaRPr lang="sl-SI" sz="800" dirty="0">
                        <a:effectLst/>
                        <a:latin typeface="Calibri"/>
                      </a:endParaRPr>
                    </a:p>
                    <a:p>
                      <a:pPr>
                        <a:spcAft>
                          <a:spcPts val="0"/>
                        </a:spcAft>
                      </a:pPr>
                      <a:r>
                        <a:rPr lang="sl-SI" sz="800" dirty="0" err="1">
                          <a:solidFill>
                            <a:srgbClr val="000000"/>
                          </a:solidFill>
                          <a:effectLst/>
                          <a:latin typeface="Calibri"/>
                        </a:rPr>
                        <a:t>opazovonje</a:t>
                      </a:r>
                      <a:r>
                        <a:rPr lang="sl-SI" sz="800" dirty="0">
                          <a:solidFill>
                            <a:srgbClr val="000000"/>
                          </a:solidFill>
                          <a:effectLst/>
                          <a:latin typeface="Calibri"/>
                        </a:rPr>
                        <a:t>, orientacija, merjenje,</a:t>
                      </a:r>
                      <a:r>
                        <a:rPr lang="sl-SI" sz="800" dirty="0">
                          <a:solidFill>
                            <a:srgbClr val="FF0000"/>
                          </a:solidFill>
                          <a:effectLst/>
                          <a:latin typeface="Calibri"/>
                        </a:rPr>
                        <a:t> </a:t>
                      </a:r>
                      <a:r>
                        <a:rPr lang="sl-SI" sz="800" dirty="0">
                          <a:solidFill>
                            <a:srgbClr val="000000"/>
                          </a:solidFill>
                          <a:effectLst/>
                          <a:latin typeface="Calibri"/>
                        </a:rPr>
                        <a:t>kartiranje </a:t>
                      </a:r>
                      <a:endParaRPr lang="sl-SI" sz="8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800">
                          <a:solidFill>
                            <a:srgbClr val="000000"/>
                          </a:solidFill>
                          <a:effectLst/>
                          <a:latin typeface="Calibri"/>
                        </a:rPr>
                        <a:t>Osončje, Zemlja, planet, vrtenje Zemlje, kroženje Zemlje, Sonce, Zemljina os/vrtilna os, letni časi, enakonočje, Sončev obrat, nagnjenost vrtilne osi,  polarni dan, polarna noč, povratnika, tečajnika </a:t>
                      </a:r>
                      <a:endParaRPr lang="sl-SI" sz="800">
                        <a:effectLst/>
                        <a:latin typeface="Calibri"/>
                      </a:endParaRPr>
                    </a:p>
                    <a:p>
                      <a:pPr>
                        <a:spcAft>
                          <a:spcPts val="0"/>
                        </a:spcAft>
                      </a:pPr>
                      <a:r>
                        <a:rPr lang="sl-SI" sz="800">
                          <a:solidFill>
                            <a:srgbClr val="000000"/>
                          </a:solidFill>
                          <a:effectLst/>
                          <a:latin typeface="Calibri"/>
                        </a:rPr>
                        <a:t>toplotni pas, podnebni dejavnik,</a:t>
                      </a:r>
                      <a:r>
                        <a:rPr lang="sl-SI" sz="800">
                          <a:solidFill>
                            <a:srgbClr val="FF0000"/>
                          </a:solidFill>
                          <a:effectLst/>
                          <a:latin typeface="Calibri"/>
                        </a:rPr>
                        <a:t> </a:t>
                      </a:r>
                      <a:r>
                        <a:rPr lang="sl-SI" sz="800">
                          <a:solidFill>
                            <a:srgbClr val="000000"/>
                          </a:solidFill>
                          <a:effectLst/>
                          <a:latin typeface="Calibri"/>
                        </a:rPr>
                        <a:t>podnebni tip, rastlinski tip, </a:t>
                      </a:r>
                      <a:r>
                        <a:rPr lang="sl-SI" sz="800" err="1">
                          <a:solidFill>
                            <a:srgbClr val="000000"/>
                          </a:solidFill>
                          <a:effectLst/>
                          <a:latin typeface="Calibri"/>
                        </a:rPr>
                        <a:t>klimogram</a:t>
                      </a:r>
                      <a:r>
                        <a:rPr lang="sl-SI" sz="800">
                          <a:solidFill>
                            <a:srgbClr val="000000"/>
                          </a:solidFill>
                          <a:effectLst/>
                          <a:latin typeface="Calibri"/>
                        </a:rPr>
                        <a:t>, tropski deževni gozd, savansko rastlinstvo, puščavsko rastlinstvo, sredozemsko rastlinstvo, stepsko rastlinstvo, tajga, tundrsko rastlinstvo, ekvatorialno, savansko, sredozemsko, celinsko, oceansko, hladno, polarno, monsunsko, puščavsko.</a:t>
                      </a:r>
                      <a:r>
                        <a:rPr lang="sl-SI" sz="800">
                          <a:solidFill>
                            <a:srgbClr val="FF0000"/>
                          </a:solidFill>
                          <a:effectLst/>
                          <a:latin typeface="Calibri"/>
                        </a:rPr>
                        <a:t> </a:t>
                      </a:r>
                      <a:r>
                        <a:rPr lang="sl-SI" sz="800">
                          <a:solidFill>
                            <a:srgbClr val="000000"/>
                          </a:solidFill>
                          <a:effectLst/>
                          <a:latin typeface="Calibri"/>
                        </a:rPr>
                        <a:t>tropski t. pas, vroči pas, subtropski toplotni pas, </a:t>
                      </a:r>
                      <a:r>
                        <a:rPr lang="sl-SI" sz="800" err="1">
                          <a:solidFill>
                            <a:srgbClr val="000000"/>
                          </a:solidFill>
                          <a:effectLst/>
                          <a:latin typeface="Calibri"/>
                        </a:rPr>
                        <a:t>zmernotopli</a:t>
                      </a:r>
                      <a:r>
                        <a:rPr lang="sl-SI" sz="800">
                          <a:solidFill>
                            <a:srgbClr val="000000"/>
                          </a:solidFill>
                          <a:effectLst/>
                          <a:latin typeface="Calibri"/>
                        </a:rPr>
                        <a:t> toplotni pas, subpolarni toplotni pas,  polarni toplotni pas </a:t>
                      </a:r>
                      <a:endParaRPr lang="sl-SI" sz="800">
                        <a:effectLst/>
                        <a:latin typeface="Calibri"/>
                      </a:endParaRPr>
                    </a:p>
                    <a:p>
                      <a:pPr fontAlgn="base">
                        <a:spcAft>
                          <a:spcPts val="0"/>
                        </a:spcAft>
                      </a:pPr>
                      <a:r>
                        <a:rPr lang="sl-SI" sz="800">
                          <a:effectLst/>
                          <a:latin typeface="Calibri"/>
                        </a:rPr>
                        <a:t>poselitev, gostota poselitve, dejavniki poselitve, staroselci, migracije/selitve, rast prebivalstva, rasizem </a:t>
                      </a:r>
                    </a:p>
                    <a:p>
                      <a:pPr>
                        <a:spcAft>
                          <a:spcPts val="0"/>
                        </a:spcAft>
                      </a:pPr>
                      <a:r>
                        <a:rPr lang="sl-SI" sz="800">
                          <a:solidFill>
                            <a:srgbClr val="000000"/>
                          </a:solidFill>
                          <a:effectLst/>
                          <a:latin typeface="Calibri"/>
                        </a:rPr>
                        <a:t>gospodarstvo, gospodarske dejavnosti, kmetijstvo, rudarstvo, gozdarstvo, industrija, energetika, promet, storitvene dejavnosti, gospodarska razvitost, BDP na prebivalca, gospodarski razvoj, gospodarsko razvite države, države v gospodarskem razvoju, skrajna revščina, trajnostni gospodarski razvoj.  </a:t>
                      </a:r>
                      <a:endParaRPr lang="sl-SI" sz="800">
                        <a:effectLst/>
                        <a:latin typeface="Calibri"/>
                      </a:endParaRPr>
                    </a:p>
                    <a:p>
                      <a:pPr>
                        <a:spcAft>
                          <a:spcPts val="0"/>
                        </a:spcAft>
                      </a:pPr>
                      <a:r>
                        <a:rPr lang="sl-SI" sz="800">
                          <a:solidFill>
                            <a:srgbClr val="000000"/>
                          </a:solidFill>
                          <a:effectLst/>
                          <a:latin typeface="Calibri"/>
                        </a:rPr>
                        <a:t>podnebne spremembe, toplogredni plini, globalno segrevanje, učinek tople grede, dezertifikacija </a:t>
                      </a:r>
                      <a:endParaRPr lang="sl-SI" sz="800">
                        <a:effectLst/>
                        <a:latin typeface="Calibri"/>
                      </a:endParaRPr>
                    </a:p>
                    <a:p>
                      <a:pPr>
                        <a:spcAft>
                          <a:spcPts val="0"/>
                        </a:spcAft>
                      </a:pPr>
                      <a:r>
                        <a:rPr lang="sl-SI" sz="800">
                          <a:solidFill>
                            <a:srgbClr val="000000"/>
                          </a:solidFill>
                          <a:effectLst/>
                          <a:latin typeface="Calibri"/>
                        </a:rPr>
                        <a:t>monsun, monsunsko podnebje</a:t>
                      </a:r>
                      <a:r>
                        <a:rPr lang="sl-SI" sz="800">
                          <a:solidFill>
                            <a:srgbClr val="7030A0"/>
                          </a:solidFill>
                          <a:effectLst/>
                          <a:latin typeface="Calibri"/>
                        </a:rPr>
                        <a:t>,</a:t>
                      </a:r>
                      <a:r>
                        <a:rPr lang="sl-SI" sz="800">
                          <a:solidFill>
                            <a:srgbClr val="000000"/>
                          </a:solidFill>
                          <a:effectLst/>
                          <a:latin typeface="Calibri"/>
                        </a:rPr>
                        <a:t> demografska eksplozija, tropski ciklon, cunami </a:t>
                      </a:r>
                      <a:endParaRPr lang="sl-SI" sz="800">
                        <a:effectLst/>
                        <a:latin typeface="Calibri"/>
                      </a:endParaRPr>
                    </a:p>
                    <a:p>
                      <a:pPr>
                        <a:spcAft>
                          <a:spcPts val="0"/>
                        </a:spcAft>
                      </a:pPr>
                      <a:r>
                        <a:rPr lang="sl-SI" sz="800" err="1">
                          <a:solidFill>
                            <a:srgbClr val="000000"/>
                          </a:solidFill>
                          <a:effectLst/>
                          <a:latin typeface="Calibri"/>
                        </a:rPr>
                        <a:t>biodiverziteta</a:t>
                      </a:r>
                      <a:r>
                        <a:rPr lang="sl-SI" sz="800">
                          <a:solidFill>
                            <a:srgbClr val="000000"/>
                          </a:solidFill>
                          <a:effectLst/>
                          <a:latin typeface="Calibri"/>
                        </a:rPr>
                        <a:t> </a:t>
                      </a:r>
                      <a:endParaRPr lang="sl-SI" sz="800">
                        <a:effectLst/>
                        <a:latin typeface="Calibri"/>
                      </a:endParaRPr>
                    </a:p>
                    <a:p>
                      <a:pPr>
                        <a:spcAft>
                          <a:spcPts val="0"/>
                        </a:spcAft>
                      </a:pPr>
                      <a:r>
                        <a:rPr lang="sl-SI" sz="800">
                          <a:solidFill>
                            <a:srgbClr val="000000"/>
                          </a:solidFill>
                          <a:effectLst/>
                          <a:latin typeface="Calibri"/>
                        </a:rPr>
                        <a:t>kanjon, tornado,</a:t>
                      </a:r>
                      <a:r>
                        <a:rPr lang="sl-SI" sz="800">
                          <a:solidFill>
                            <a:srgbClr val="7030A0"/>
                          </a:solidFill>
                          <a:effectLst/>
                          <a:latin typeface="Calibri"/>
                        </a:rPr>
                        <a:t> </a:t>
                      </a:r>
                      <a:r>
                        <a:rPr lang="sl-SI" sz="800">
                          <a:solidFill>
                            <a:srgbClr val="000000"/>
                          </a:solidFill>
                          <a:effectLst/>
                          <a:latin typeface="Calibri"/>
                        </a:rPr>
                        <a:t>integracija, asimilacija, segregacija, ameriški način življenja, globalizacija</a:t>
                      </a:r>
                      <a:endParaRPr lang="sl-SI" sz="800">
                        <a:effectLst/>
                        <a:latin typeface="Calibri"/>
                      </a:endParaRPr>
                    </a:p>
                    <a:p>
                      <a:pPr>
                        <a:spcAft>
                          <a:spcPts val="0"/>
                        </a:spcAft>
                      </a:pPr>
                      <a:r>
                        <a:rPr lang="sl-SI" sz="800" err="1">
                          <a:solidFill>
                            <a:srgbClr val="000000"/>
                          </a:solidFill>
                          <a:effectLst/>
                          <a:latin typeface="Calibri"/>
                        </a:rPr>
                        <a:t>deforestacija</a:t>
                      </a:r>
                      <a:r>
                        <a:rPr lang="sl-SI" sz="800">
                          <a:solidFill>
                            <a:srgbClr val="000000"/>
                          </a:solidFill>
                          <a:effectLst/>
                          <a:latin typeface="Calibri"/>
                        </a:rPr>
                        <a:t>, favele, tropski deževni gozd</a:t>
                      </a:r>
                      <a:endParaRPr lang="sl-SI" sz="800">
                        <a:effectLst/>
                        <a:latin typeface="Calibri"/>
                      </a:endParaRPr>
                    </a:p>
                    <a:p>
                      <a:pPr>
                        <a:spcAft>
                          <a:spcPts val="0"/>
                        </a:spcAft>
                      </a:pPr>
                      <a:r>
                        <a:rPr lang="sl-SI" sz="800">
                          <a:solidFill>
                            <a:srgbClr val="000000"/>
                          </a:solidFill>
                          <a:effectLst/>
                          <a:latin typeface="Calibri"/>
                        </a:rPr>
                        <a:t>kolonializem, namakalno poljedelstvo, samooskrbno poljedelstvo, plantaža. </a:t>
                      </a:r>
                      <a:endParaRPr lang="sl-SI" sz="800">
                        <a:effectLst/>
                        <a:latin typeface="Calibri"/>
                      </a:endParaRPr>
                    </a:p>
                    <a:p>
                      <a:pPr>
                        <a:spcAft>
                          <a:spcPts val="0"/>
                        </a:spcAft>
                      </a:pPr>
                      <a:r>
                        <a:rPr lang="sl-SI" sz="800">
                          <a:solidFill>
                            <a:srgbClr val="000000"/>
                          </a:solidFill>
                          <a:effectLst/>
                          <a:latin typeface="Calibri"/>
                        </a:rPr>
                        <a:t>Arktika</a:t>
                      </a:r>
                      <a:endParaRPr lang="sl-SI" sz="800">
                        <a:effectLst/>
                        <a:latin typeface="Calibri"/>
                      </a:endParaRPr>
                    </a:p>
                    <a:p>
                      <a:pPr>
                        <a:spcAft>
                          <a:spcPts val="0"/>
                        </a:spcAft>
                      </a:pPr>
                      <a:r>
                        <a:rPr lang="sl-SI" sz="800">
                          <a:solidFill>
                            <a:srgbClr val="000000"/>
                          </a:solidFill>
                          <a:effectLst/>
                          <a:latin typeface="Calibri"/>
                        </a:rPr>
                        <a:t>opazovanje, orientacija, merjenje, preprosta analiza, intervju, kartiranje </a:t>
                      </a:r>
                      <a:endParaRPr lang="sl-SI" sz="8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800" dirty="0">
                          <a:solidFill>
                            <a:srgbClr val="000000"/>
                          </a:solidFill>
                          <a:effectLst/>
                          <a:latin typeface="Calibri"/>
                        </a:rPr>
                        <a:t>obmorske, celinske države </a:t>
                      </a:r>
                      <a:endParaRPr lang="sl-SI" sz="800" dirty="0">
                        <a:effectLst/>
                        <a:latin typeface="Calibri"/>
                      </a:endParaRPr>
                    </a:p>
                    <a:p>
                      <a:pPr>
                        <a:spcAft>
                          <a:spcPts val="0"/>
                        </a:spcAft>
                      </a:pPr>
                      <a:endParaRPr lang="sl-SI" sz="800" dirty="0">
                        <a:effectLst/>
                        <a:latin typeface="Calibri"/>
                      </a:endParaRPr>
                    </a:p>
                    <a:p>
                      <a:pPr>
                        <a:spcAft>
                          <a:spcPts val="0"/>
                        </a:spcAft>
                      </a:pPr>
                      <a:r>
                        <a:rPr lang="sl-SI" sz="800" dirty="0">
                          <a:solidFill>
                            <a:srgbClr val="000000"/>
                          </a:solidFill>
                          <a:effectLst/>
                          <a:latin typeface="Calibri"/>
                        </a:rPr>
                        <a:t>ledeniška dolina, ledeniško jezero, ledenik, klif, polder, fjord, gejzir, rečna dolina, </a:t>
                      </a:r>
                      <a:r>
                        <a:rPr lang="sl-SI" sz="800" dirty="0" err="1">
                          <a:solidFill>
                            <a:srgbClr val="000000"/>
                          </a:solidFill>
                          <a:effectLst/>
                          <a:latin typeface="Calibri"/>
                        </a:rPr>
                        <a:t>staronagubano</a:t>
                      </a:r>
                      <a:r>
                        <a:rPr lang="sl-SI" sz="800" dirty="0">
                          <a:solidFill>
                            <a:srgbClr val="000000"/>
                          </a:solidFill>
                          <a:effectLst/>
                          <a:latin typeface="Calibri"/>
                        </a:rPr>
                        <a:t> in </a:t>
                      </a:r>
                      <a:r>
                        <a:rPr lang="sl-SI" sz="800" dirty="0" err="1">
                          <a:solidFill>
                            <a:srgbClr val="000000"/>
                          </a:solidFill>
                          <a:effectLst/>
                          <a:latin typeface="Calibri"/>
                        </a:rPr>
                        <a:t>mladonagubano</a:t>
                      </a:r>
                      <a:r>
                        <a:rPr lang="sl-SI" sz="800" dirty="0">
                          <a:solidFill>
                            <a:srgbClr val="000000"/>
                          </a:solidFill>
                          <a:effectLst/>
                          <a:latin typeface="Calibri"/>
                        </a:rPr>
                        <a:t> gorstva, erozija, akumulacija </a:t>
                      </a:r>
                      <a:endParaRPr lang="sl-SI" sz="800" dirty="0">
                        <a:effectLst/>
                        <a:latin typeface="Calibri"/>
                      </a:endParaRPr>
                    </a:p>
                    <a:p>
                      <a:pPr>
                        <a:spcAft>
                          <a:spcPts val="0"/>
                        </a:spcAft>
                      </a:pPr>
                      <a:r>
                        <a:rPr lang="sl-SI" sz="800" dirty="0">
                          <a:solidFill>
                            <a:srgbClr val="000000"/>
                          </a:solidFill>
                          <a:effectLst/>
                          <a:latin typeface="Calibri"/>
                        </a:rPr>
                        <a:t>Severnoatlantski morski tok, oceansko podnebje, gorsko podnebje, celinsko podnebje, sredozemsko podnebje, hladno podnebje, tundra/tundrsko rastlinstvo, sredozemsko rastlinstvo, listopadni gozdovi, stepsko rastlinstvo, tajga, rastlinski višinski pasovi </a:t>
                      </a:r>
                      <a:endParaRPr lang="sl-SI" sz="800" dirty="0">
                        <a:effectLst/>
                        <a:latin typeface="Calibri"/>
                      </a:endParaRPr>
                    </a:p>
                    <a:p>
                      <a:pPr>
                        <a:spcAft>
                          <a:spcPts val="0"/>
                        </a:spcAft>
                      </a:pPr>
                      <a:r>
                        <a:rPr lang="sl-SI" sz="800" dirty="0">
                          <a:solidFill>
                            <a:srgbClr val="000000"/>
                          </a:solidFill>
                          <a:effectLst/>
                          <a:latin typeface="Calibri"/>
                        </a:rPr>
                        <a:t>prst, les, rudna bogastva, redki elementi, neobnovljivi naravni viri, obnovljivi naravni viri, sončna energija, vetrna energija, vodna energija, geotermalna energija, fosilna goriva, nafta, zemeljski plin, premog, degradacija okolja,</a:t>
                      </a:r>
                      <a:endParaRPr lang="sl-SI" sz="800" dirty="0">
                        <a:effectLst/>
                        <a:latin typeface="Calibri"/>
                      </a:endParaRPr>
                    </a:p>
                    <a:p>
                      <a:pPr>
                        <a:spcAft>
                          <a:spcPts val="0"/>
                        </a:spcAft>
                      </a:pPr>
                      <a:r>
                        <a:rPr lang="sl-SI" sz="800" dirty="0">
                          <a:solidFill>
                            <a:srgbClr val="000000"/>
                          </a:solidFill>
                          <a:effectLst/>
                          <a:latin typeface="Calibri"/>
                        </a:rPr>
                        <a:t>migracija </a:t>
                      </a:r>
                      <a:endParaRPr lang="sl-SI" sz="800" dirty="0">
                        <a:effectLst/>
                        <a:latin typeface="Calibri"/>
                      </a:endParaRPr>
                    </a:p>
                    <a:p>
                      <a:pPr>
                        <a:spcAft>
                          <a:spcPts val="0"/>
                        </a:spcAft>
                      </a:pPr>
                      <a:r>
                        <a:rPr lang="sl-SI" sz="800" dirty="0">
                          <a:solidFill>
                            <a:srgbClr val="000000"/>
                          </a:solidFill>
                          <a:effectLst/>
                          <a:latin typeface="Calibri"/>
                        </a:rPr>
                        <a:t>intenzivno kmetijstvo, industrializacija, ribištvo, prelaz, predor, množični turizem, hidroelektrarne, termoelektrarne, jedrska elektrarna, vetrna elektrarna, sončna elektrarna, geotermalna energija, industrija visoke tehnologije, globalizacija </a:t>
                      </a:r>
                      <a:endParaRPr lang="sl-SI" sz="800" dirty="0">
                        <a:effectLst/>
                        <a:latin typeface="Calibri"/>
                      </a:endParaRPr>
                    </a:p>
                    <a:p>
                      <a:pPr>
                        <a:spcAft>
                          <a:spcPts val="0"/>
                        </a:spcAft>
                      </a:pPr>
                      <a:r>
                        <a:rPr lang="sl-SI" sz="800" dirty="0">
                          <a:solidFill>
                            <a:srgbClr val="000000"/>
                          </a:solidFill>
                          <a:effectLst/>
                          <a:latin typeface="Calibri"/>
                        </a:rPr>
                        <a:t>trajnostni razvoj, trajnostni življenjski slog, trajnostna mobilnost</a:t>
                      </a:r>
                      <a:endParaRPr lang="sl-SI" sz="8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800" dirty="0">
                          <a:solidFill>
                            <a:srgbClr val="000000"/>
                          </a:solidFill>
                          <a:effectLst/>
                          <a:latin typeface="Calibri"/>
                        </a:rPr>
                        <a:t>državna meja, Evropska Unija, NATO, OZN </a:t>
                      </a:r>
                      <a:endParaRPr lang="sl-SI" sz="800" dirty="0">
                        <a:effectLst/>
                        <a:latin typeface="Calibri"/>
                      </a:endParaRPr>
                    </a:p>
                    <a:p>
                      <a:pPr>
                        <a:spcAft>
                          <a:spcPts val="0"/>
                        </a:spcAft>
                      </a:pPr>
                      <a:r>
                        <a:rPr lang="sl-SI" sz="800" dirty="0">
                          <a:solidFill>
                            <a:srgbClr val="000000"/>
                          </a:solidFill>
                          <a:effectLst/>
                          <a:latin typeface="Calibri"/>
                        </a:rPr>
                        <a:t>Alpske pokrajine, Predalpske pokrajine, </a:t>
                      </a:r>
                      <a:r>
                        <a:rPr lang="sl-SI" sz="800" dirty="0" err="1">
                          <a:solidFill>
                            <a:srgbClr val="000000"/>
                          </a:solidFill>
                          <a:effectLst/>
                          <a:latin typeface="Calibri"/>
                        </a:rPr>
                        <a:t>Dinarskokraške</a:t>
                      </a:r>
                      <a:r>
                        <a:rPr lang="sl-SI" sz="800" dirty="0">
                          <a:solidFill>
                            <a:srgbClr val="000000"/>
                          </a:solidFill>
                          <a:effectLst/>
                          <a:latin typeface="Calibri"/>
                        </a:rPr>
                        <a:t> pokrajine, </a:t>
                      </a:r>
                      <a:r>
                        <a:rPr lang="sl-SI" sz="800" dirty="0" err="1">
                          <a:solidFill>
                            <a:srgbClr val="000000"/>
                          </a:solidFill>
                          <a:effectLst/>
                          <a:latin typeface="Calibri"/>
                        </a:rPr>
                        <a:t>Obsredozemske</a:t>
                      </a:r>
                      <a:r>
                        <a:rPr lang="sl-SI" sz="800" dirty="0">
                          <a:solidFill>
                            <a:srgbClr val="000000"/>
                          </a:solidFill>
                          <a:effectLst/>
                          <a:latin typeface="Calibri"/>
                        </a:rPr>
                        <a:t> pokrajine, </a:t>
                      </a:r>
                      <a:r>
                        <a:rPr lang="sl-SI" sz="800" dirty="0" err="1">
                          <a:solidFill>
                            <a:srgbClr val="000000"/>
                          </a:solidFill>
                          <a:effectLst/>
                          <a:latin typeface="Calibri"/>
                        </a:rPr>
                        <a:t>Opanonske</a:t>
                      </a:r>
                      <a:r>
                        <a:rPr lang="sl-SI" sz="800" dirty="0">
                          <a:solidFill>
                            <a:srgbClr val="000000"/>
                          </a:solidFill>
                          <a:effectLst/>
                          <a:latin typeface="Calibri"/>
                        </a:rPr>
                        <a:t> pokrajine </a:t>
                      </a:r>
                      <a:endParaRPr lang="sl-SI" sz="800" dirty="0">
                        <a:effectLst/>
                        <a:latin typeface="Calibri"/>
                      </a:endParaRPr>
                    </a:p>
                    <a:p>
                      <a:pPr>
                        <a:spcAft>
                          <a:spcPts val="0"/>
                        </a:spcAft>
                      </a:pPr>
                      <a:r>
                        <a:rPr lang="sl-SI" sz="800" dirty="0">
                          <a:solidFill>
                            <a:srgbClr val="000000"/>
                          </a:solidFill>
                          <a:effectLst/>
                          <a:latin typeface="Calibri"/>
                        </a:rPr>
                        <a:t>Alpe, Dinarsko gorstvo, Panonska nižina, Sredozemlje, preperevanje, raztapljanje apnenca, kraške oblike, površinska kraška oblika, podzemna kraška oblika, kraško polje, presihajoče jezero, kraška jama, ponikalnica, vrtača, kapnik, karbonatne kamnine, silikatne kamnine, fliš, sedimenti, </a:t>
                      </a:r>
                      <a:r>
                        <a:rPr lang="sl-SI" sz="800" dirty="0" err="1">
                          <a:solidFill>
                            <a:srgbClr val="000000"/>
                          </a:solidFill>
                          <a:effectLst/>
                          <a:latin typeface="Calibri"/>
                        </a:rPr>
                        <a:t>geodiverziteta</a:t>
                      </a:r>
                      <a:r>
                        <a:rPr lang="sl-SI" sz="800" dirty="0">
                          <a:solidFill>
                            <a:srgbClr val="000000"/>
                          </a:solidFill>
                          <a:effectLst/>
                          <a:latin typeface="Calibri"/>
                        </a:rPr>
                        <a:t> </a:t>
                      </a:r>
                      <a:endParaRPr lang="sl-SI" sz="800" dirty="0">
                        <a:effectLst/>
                        <a:latin typeface="Calibri"/>
                      </a:endParaRPr>
                    </a:p>
                    <a:p>
                      <a:pPr>
                        <a:spcAft>
                          <a:spcPts val="0"/>
                        </a:spcAft>
                      </a:pPr>
                      <a:r>
                        <a:rPr lang="sl-SI" sz="800" dirty="0">
                          <a:solidFill>
                            <a:srgbClr val="000000"/>
                          </a:solidFill>
                          <a:effectLst/>
                          <a:latin typeface="Calibri"/>
                        </a:rPr>
                        <a:t>gorsko podnebje, zmerno celinsko podnebje, zmerno sredozemsko podnebje, podgorsko podnebje, gorska pregrada, vremenska karta, vremenski pojav, višinski rastlinski pasovi</a:t>
                      </a:r>
                      <a:endParaRPr lang="sl-SI" sz="800" dirty="0">
                        <a:effectLst/>
                        <a:latin typeface="Calibri"/>
                      </a:endParaRPr>
                    </a:p>
                    <a:p>
                      <a:pPr>
                        <a:spcAft>
                          <a:spcPts val="0"/>
                        </a:spcAft>
                      </a:pPr>
                      <a:r>
                        <a:rPr lang="sl-SI" sz="800" dirty="0">
                          <a:solidFill>
                            <a:srgbClr val="000000"/>
                          </a:solidFill>
                          <a:effectLst/>
                          <a:latin typeface="Calibri"/>
                        </a:rPr>
                        <a:t>reka, rečna mreža, porečje, povodje, razvodnica, naravno jezero, ledeniško jezero, umetno jezero, akumulacijsko jezero, </a:t>
                      </a:r>
                      <a:r>
                        <a:rPr lang="sl-SI" sz="800" dirty="0" err="1">
                          <a:solidFill>
                            <a:srgbClr val="000000"/>
                          </a:solidFill>
                          <a:effectLst/>
                          <a:latin typeface="Calibri"/>
                        </a:rPr>
                        <a:t>ugrezninsko</a:t>
                      </a:r>
                      <a:r>
                        <a:rPr lang="sl-SI" sz="800" dirty="0">
                          <a:solidFill>
                            <a:srgbClr val="000000"/>
                          </a:solidFill>
                          <a:effectLst/>
                          <a:latin typeface="Calibri"/>
                        </a:rPr>
                        <a:t> jezero, presihajoče jezero, vodostaj, podzemna voda, mokrišče. </a:t>
                      </a:r>
                      <a:endParaRPr lang="sl-SI" sz="800" dirty="0">
                        <a:effectLst/>
                        <a:latin typeface="Calibri"/>
                      </a:endParaRPr>
                    </a:p>
                    <a:p>
                      <a:pPr>
                        <a:spcAft>
                          <a:spcPts val="0"/>
                        </a:spcAft>
                      </a:pPr>
                      <a:r>
                        <a:rPr lang="sl-SI" sz="800" dirty="0">
                          <a:solidFill>
                            <a:srgbClr val="000000"/>
                          </a:solidFill>
                          <a:effectLst/>
                          <a:latin typeface="Calibri"/>
                        </a:rPr>
                        <a:t>zavarovano območje, narodni park </a:t>
                      </a:r>
                      <a:endParaRPr lang="sl-SI" sz="800" dirty="0">
                        <a:effectLst/>
                        <a:latin typeface="Calibri"/>
                      </a:endParaRPr>
                    </a:p>
                    <a:p>
                      <a:pPr>
                        <a:spcAft>
                          <a:spcPts val="0"/>
                        </a:spcAft>
                      </a:pPr>
                      <a:r>
                        <a:rPr lang="sl-SI" sz="800" dirty="0">
                          <a:solidFill>
                            <a:srgbClr val="000000"/>
                          </a:solidFill>
                          <a:effectLst/>
                          <a:latin typeface="Calibri"/>
                        </a:rPr>
                        <a:t>naravno gibanje prebivalstva, rodnost, smrtnost, naravni prirast, starostna piramida, selitveno gibanje prebivalstva, selitve/migracije,</a:t>
                      </a:r>
                      <a:r>
                        <a:rPr lang="sl-SI" sz="800" dirty="0">
                          <a:solidFill>
                            <a:srgbClr val="FF0000"/>
                          </a:solidFill>
                          <a:effectLst/>
                          <a:latin typeface="Calibri"/>
                        </a:rPr>
                        <a:t> </a:t>
                      </a:r>
                      <a:r>
                        <a:rPr lang="sl-SI" sz="800" dirty="0">
                          <a:solidFill>
                            <a:srgbClr val="000000"/>
                          </a:solidFill>
                          <a:effectLst/>
                          <a:latin typeface="Calibri"/>
                        </a:rPr>
                        <a:t>izseljenci, priseljenci, italijanska narodna manjšina, madžarska narodna manjšina, mestna naselja, podeželska naselja, urbanizacija, </a:t>
                      </a:r>
                      <a:r>
                        <a:rPr lang="sl-SI" sz="800" dirty="0" err="1">
                          <a:solidFill>
                            <a:srgbClr val="000000"/>
                          </a:solidFill>
                          <a:effectLst/>
                          <a:latin typeface="Calibri"/>
                        </a:rPr>
                        <a:t>suburbanizacija</a:t>
                      </a:r>
                      <a:endParaRPr lang="sl-SI" sz="800" dirty="0">
                        <a:effectLst/>
                        <a:latin typeface="Calibri"/>
                      </a:endParaRPr>
                    </a:p>
                    <a:p>
                      <a:pPr>
                        <a:spcAft>
                          <a:spcPts val="0"/>
                        </a:spcAft>
                      </a:pPr>
                      <a:r>
                        <a:rPr lang="sl-SI" sz="800" dirty="0">
                          <a:solidFill>
                            <a:srgbClr val="000000"/>
                          </a:solidFill>
                          <a:effectLst/>
                          <a:latin typeface="Calibri"/>
                        </a:rPr>
                        <a:t>gospodarski sektor, BDP, prehranska samooskrba, hidroelektrarna, jedrska elektrarna, termoelektrarna, vetrna elektrarna, sončna elektrarna, industrija visoke tehnologije, globalno gospodarstvo, globalizacija, prometna prehodnost </a:t>
                      </a:r>
                      <a:endParaRPr lang="sl-SI" sz="800" dirty="0">
                        <a:effectLst/>
                        <a:latin typeface="Calibri"/>
                      </a:endParaRPr>
                    </a:p>
                    <a:p>
                      <a:pPr>
                        <a:spcAft>
                          <a:spcPts val="0"/>
                        </a:spcAft>
                      </a:pPr>
                      <a:r>
                        <a:rPr lang="sl-SI" sz="800" dirty="0">
                          <a:solidFill>
                            <a:srgbClr val="000000"/>
                          </a:solidFill>
                          <a:effectLst/>
                          <a:latin typeface="Calibri"/>
                        </a:rPr>
                        <a:t>ujma, poplava (plima), požar, suša, </a:t>
                      </a:r>
                      <a:r>
                        <a:rPr lang="sl-SI" sz="800" dirty="0" err="1">
                          <a:solidFill>
                            <a:srgbClr val="000000"/>
                          </a:solidFill>
                          <a:effectLst/>
                          <a:latin typeface="Calibri"/>
                        </a:rPr>
                        <a:t>vetro</a:t>
                      </a:r>
                      <a:r>
                        <a:rPr lang="sl-SI" sz="800" dirty="0">
                          <a:solidFill>
                            <a:srgbClr val="000000"/>
                          </a:solidFill>
                          <a:effectLst/>
                          <a:latin typeface="Calibri"/>
                        </a:rPr>
                        <a:t>/snegolom, žled, plaz (zemeljski in snežni), skalni podor, potres</a:t>
                      </a:r>
                      <a:endParaRPr lang="sl-SI" sz="800" dirty="0">
                        <a:effectLst/>
                        <a:latin typeface="Calibri"/>
                      </a:endParaRPr>
                    </a:p>
                    <a:p>
                      <a:pPr>
                        <a:spcAft>
                          <a:spcPts val="0"/>
                        </a:spcAft>
                      </a:pPr>
                      <a:r>
                        <a:rPr lang="sl-SI" sz="800" dirty="0">
                          <a:solidFill>
                            <a:srgbClr val="000000"/>
                          </a:solidFill>
                          <a:effectLst/>
                          <a:latin typeface="Calibri"/>
                        </a:rPr>
                        <a:t>degradacija prostora </a:t>
                      </a:r>
                      <a:endParaRPr lang="sl-SI" sz="8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2398179"/>
                  </a:ext>
                </a:extLst>
              </a:tr>
            </a:tbl>
          </a:graphicData>
        </a:graphic>
      </p:graphicFrame>
    </p:spTree>
    <p:extLst>
      <p:ext uri="{BB962C8B-B14F-4D97-AF65-F5344CB8AC3E}">
        <p14:creationId xmlns:p14="http://schemas.microsoft.com/office/powerpoint/2010/main" val="376609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0759" y="528110"/>
            <a:ext cx="3306965" cy="557100"/>
          </a:xfrm>
        </p:spPr>
        <p:txBody>
          <a:bodyPr/>
          <a:lstStyle/>
          <a:p>
            <a:r>
              <a:rPr lang="sl-SI">
                <a:solidFill>
                  <a:srgbClr val="1A95AE"/>
                </a:solidFill>
                <a:latin typeface="Calibri"/>
                <a:ea typeface="Calibri"/>
                <a:cs typeface="Calibri"/>
              </a:rPr>
              <a:t>Terminološki izzivi </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2">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a:extLst>
              <a:ext uri="{FF2B5EF4-FFF2-40B4-BE49-F238E27FC236}">
                <a16:creationId xmlns:a16="http://schemas.microsoft.com/office/drawing/2014/main" id="{B297BF2A-D959-39CC-69FF-75EC8A38FB80}"/>
              </a:ext>
            </a:extLst>
          </p:cNvPr>
          <p:cNvSpPr txBox="1"/>
          <p:nvPr/>
        </p:nvSpPr>
        <p:spPr>
          <a:xfrm>
            <a:off x="169855" y="1354052"/>
            <a:ext cx="8629649" cy="3277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285750">
              <a:buChar char="•"/>
            </a:pPr>
            <a:r>
              <a:rPr lang="sl-SI" sz="2100" dirty="0">
                <a:latin typeface="Calibri" panose="020F0502020204030204" pitchFamily="34" charset="0"/>
                <a:cs typeface="Calibri" panose="020F0502020204030204" pitchFamily="34" charset="0"/>
              </a:rPr>
              <a:t>Termina </a:t>
            </a:r>
            <a:r>
              <a:rPr lang="sl-SI" sz="2100" b="1" dirty="0">
                <a:latin typeface="Calibri" panose="020F0502020204030204" pitchFamily="34" charset="0"/>
                <a:cs typeface="Calibri" panose="020F0502020204030204" pitchFamily="34" charset="0"/>
              </a:rPr>
              <a:t>pojav</a:t>
            </a:r>
            <a:r>
              <a:rPr lang="sl-SI" sz="2100" dirty="0">
                <a:latin typeface="Calibri" panose="020F0502020204030204" pitchFamily="34" charset="0"/>
                <a:cs typeface="Calibri" panose="020F0502020204030204" pitchFamily="34" charset="0"/>
              </a:rPr>
              <a:t> in </a:t>
            </a:r>
            <a:r>
              <a:rPr lang="sl-SI" sz="2100" b="1" dirty="0">
                <a:latin typeface="Calibri" panose="020F0502020204030204" pitchFamily="34" charset="0"/>
                <a:cs typeface="Calibri" panose="020F0502020204030204" pitchFamily="34" charset="0"/>
              </a:rPr>
              <a:t>oblika</a:t>
            </a:r>
            <a:r>
              <a:rPr lang="sl-SI" sz="2100" dirty="0">
                <a:latin typeface="Calibri" panose="020F0502020204030204" pitchFamily="34" charset="0"/>
                <a:cs typeface="Calibri" panose="020F0502020204030204" pitchFamily="34" charset="0"/>
              </a:rPr>
              <a:t> sta bila do sedaj sopomenka, vendar kaže uporabljati pojem oblika za vse vrste reliefni oblik (greben, dolina, pobočje ...), pojav pa za spreminjajoča se dogajanja (npr. presihajoče jezero ...).  </a:t>
            </a:r>
          </a:p>
          <a:p>
            <a:pPr marL="457200"/>
            <a:endParaRPr lang="sl-SI" sz="2100" dirty="0">
              <a:latin typeface="Calibri" panose="020F0502020204030204" pitchFamily="34" charset="0"/>
              <a:cs typeface="Calibri" panose="020F0502020204030204" pitchFamily="34" charset="0"/>
            </a:endParaRPr>
          </a:p>
          <a:p>
            <a:pPr marL="742950" indent="-285750">
              <a:buChar char="•"/>
            </a:pPr>
            <a:r>
              <a:rPr lang="sl-SI" sz="2100" dirty="0">
                <a:latin typeface="Calibri" panose="020F0502020204030204" pitchFamily="34" charset="0"/>
                <a:cs typeface="Calibri" panose="020F0502020204030204" pitchFamily="34" charset="0"/>
              </a:rPr>
              <a:t>Razločiti termina </a:t>
            </a:r>
            <a:r>
              <a:rPr lang="sl-SI" sz="2100" b="1" dirty="0">
                <a:latin typeface="Calibri" panose="020F0502020204030204" pitchFamily="34" charset="0"/>
                <a:cs typeface="Calibri" panose="020F0502020204030204" pitchFamily="34" charset="0"/>
              </a:rPr>
              <a:t>procés</a:t>
            </a:r>
            <a:r>
              <a:rPr lang="sl-SI" sz="2100" dirty="0">
                <a:latin typeface="Calibri" panose="020F0502020204030204" pitchFamily="34" charset="0"/>
                <a:cs typeface="Calibri" panose="020F0502020204030204" pitchFamily="34" charset="0"/>
              </a:rPr>
              <a:t> ( tj. </a:t>
            </a:r>
            <a:r>
              <a:rPr lang="sl-SI" sz="2100" i="1" dirty="0">
                <a:latin typeface="Calibri" panose="020F0502020204030204" pitchFamily="34" charset="0"/>
                <a:cs typeface="Calibri" panose="020F0502020204030204" pitchFamily="34" charset="0"/>
              </a:rPr>
              <a:t>med seboj povezani pojavi, ki se vrstijo v času po določenih naravnih zakonitostih:</a:t>
            </a:r>
            <a:r>
              <a:rPr lang="sl-SI" sz="2100" dirty="0">
                <a:latin typeface="Calibri" panose="020F0502020204030204" pitchFamily="34" charset="0"/>
                <a:cs typeface="Calibri" panose="020F0502020204030204" pitchFamily="34" charset="0"/>
              </a:rPr>
              <a:t> proces poteka, se razvija; opazovati, proučevati proces (povzeto po SSKJ), in </a:t>
            </a:r>
            <a:r>
              <a:rPr lang="sl-SI" sz="2100" b="1" dirty="0">
                <a:latin typeface="Calibri" panose="020F0502020204030204" pitchFamily="34" charset="0"/>
                <a:cs typeface="Calibri" panose="020F0502020204030204" pitchFamily="34" charset="0"/>
              </a:rPr>
              <a:t>dejavnik</a:t>
            </a:r>
            <a:r>
              <a:rPr lang="sl-SI" sz="2100" dirty="0">
                <a:latin typeface="Calibri" panose="020F0502020204030204" pitchFamily="34" charset="0"/>
                <a:cs typeface="Calibri" panose="020F0502020204030204" pitchFamily="34" charset="0"/>
              </a:rPr>
              <a:t>, ki je povzročitelj nekega dogajanja, procesa.  </a:t>
            </a:r>
          </a:p>
          <a:p>
            <a:pPr marL="457200"/>
            <a:endParaRPr lang="sl-SI" sz="1800" dirty="0">
              <a:latin typeface="Calibri"/>
              <a:cs typeface="Calibri"/>
            </a:endParaRPr>
          </a:p>
        </p:txBody>
      </p:sp>
    </p:spTree>
    <p:extLst>
      <p:ext uri="{BB962C8B-B14F-4D97-AF65-F5344CB8AC3E}">
        <p14:creationId xmlns:p14="http://schemas.microsoft.com/office/powerpoint/2010/main" val="63198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053CCA01-8D78-00E7-78CB-2F312C71D3AD}"/>
              </a:ext>
            </a:extLst>
          </p:cNvPr>
          <p:cNvSpPr txBox="1"/>
          <p:nvPr/>
        </p:nvSpPr>
        <p:spPr>
          <a:xfrm>
            <a:off x="304800" y="379997"/>
            <a:ext cx="4820550" cy="954107"/>
          </a:xfrm>
          <a:prstGeom prst="rect">
            <a:avLst/>
          </a:prstGeom>
          <a:noFill/>
        </p:spPr>
        <p:txBody>
          <a:bodyPr wrap="none" rtlCol="0">
            <a:spAutoFit/>
          </a:bodyPr>
          <a:lstStyle/>
          <a:p>
            <a:r>
              <a:rPr lang="sl-SI" b="1" dirty="0"/>
              <a:t>Osnove geografskega raziskovanja (6. r.):</a:t>
            </a:r>
          </a:p>
          <a:p>
            <a:pPr marL="285750" indent="-285750">
              <a:buFontTx/>
              <a:buChar char="-"/>
            </a:pPr>
            <a:r>
              <a:rPr lang="sl-SI" dirty="0"/>
              <a:t>orientacija z zemljevidom,</a:t>
            </a:r>
          </a:p>
          <a:p>
            <a:pPr marL="285750" indent="-285750">
              <a:buFontTx/>
              <a:buChar char="-"/>
            </a:pPr>
            <a:r>
              <a:rPr lang="sl-SI" dirty="0"/>
              <a:t>navigacija na digitalnem zemljevidu,</a:t>
            </a:r>
          </a:p>
          <a:p>
            <a:pPr marL="285750" indent="-285750">
              <a:buFontTx/>
              <a:buChar char="-"/>
            </a:pPr>
            <a:r>
              <a:rPr lang="sl-SI" dirty="0"/>
              <a:t>spoznavanje in uporaba osnovnih raziskovalnih metod.</a:t>
            </a:r>
          </a:p>
        </p:txBody>
      </p:sp>
      <p:sp>
        <p:nvSpPr>
          <p:cNvPr id="5" name="PoljeZBesedilom 4">
            <a:extLst>
              <a:ext uri="{FF2B5EF4-FFF2-40B4-BE49-F238E27FC236}">
                <a16:creationId xmlns:a16="http://schemas.microsoft.com/office/drawing/2014/main" id="{05FF6CC0-7F08-CE9F-0CF8-95623492AB11}"/>
              </a:ext>
            </a:extLst>
          </p:cNvPr>
          <p:cNvSpPr txBox="1"/>
          <p:nvPr/>
        </p:nvSpPr>
        <p:spPr>
          <a:xfrm>
            <a:off x="1414432" y="1692305"/>
            <a:ext cx="4550228" cy="954107"/>
          </a:xfrm>
          <a:prstGeom prst="rect">
            <a:avLst/>
          </a:prstGeom>
          <a:noFill/>
        </p:spPr>
        <p:txBody>
          <a:bodyPr wrap="square" rtlCol="0">
            <a:spAutoFit/>
          </a:bodyPr>
          <a:lstStyle/>
          <a:p>
            <a:r>
              <a:rPr lang="sl-SI" b="1" dirty="0"/>
              <a:t>Geografsko raziskovanje in veščine I (7. r.):</a:t>
            </a:r>
          </a:p>
          <a:p>
            <a:pPr marL="285750" indent="-285750">
              <a:buFontTx/>
              <a:buChar char="-"/>
            </a:pPr>
            <a:r>
              <a:rPr lang="sl-SI" dirty="0"/>
              <a:t>spoznavanje in uporaba osnovnih raziskovalnih metod in pripomočkov,</a:t>
            </a:r>
          </a:p>
          <a:p>
            <a:pPr marL="285750" indent="-285750">
              <a:buFontTx/>
              <a:buChar char="-"/>
            </a:pPr>
            <a:r>
              <a:rPr lang="sl-SI" dirty="0"/>
              <a:t>uporaba različnih virov.</a:t>
            </a:r>
          </a:p>
        </p:txBody>
      </p:sp>
      <p:sp>
        <p:nvSpPr>
          <p:cNvPr id="6" name="PoljeZBesedilom 5">
            <a:extLst>
              <a:ext uri="{FF2B5EF4-FFF2-40B4-BE49-F238E27FC236}">
                <a16:creationId xmlns:a16="http://schemas.microsoft.com/office/drawing/2014/main" id="{D68132C5-14D8-AF74-2D86-6D22AF29BDD0}"/>
              </a:ext>
            </a:extLst>
          </p:cNvPr>
          <p:cNvSpPr txBox="1"/>
          <p:nvPr/>
        </p:nvSpPr>
        <p:spPr>
          <a:xfrm>
            <a:off x="2890312" y="2875218"/>
            <a:ext cx="4550228" cy="954107"/>
          </a:xfrm>
          <a:prstGeom prst="rect">
            <a:avLst/>
          </a:prstGeom>
          <a:noFill/>
        </p:spPr>
        <p:txBody>
          <a:bodyPr wrap="square" rtlCol="0">
            <a:spAutoFit/>
          </a:bodyPr>
          <a:lstStyle/>
          <a:p>
            <a:r>
              <a:rPr lang="sl-SI" b="1" dirty="0"/>
              <a:t>Geografsko raziskovanje in veščine II (8. r.):</a:t>
            </a:r>
          </a:p>
          <a:p>
            <a:pPr marL="285750" indent="-285750">
              <a:buFontTx/>
              <a:buChar char="-"/>
            </a:pPr>
            <a:r>
              <a:rPr lang="sl-SI" dirty="0"/>
              <a:t>spoznavanje in uporaba osnovnih raziskovalnih metod in pripomočkov,</a:t>
            </a:r>
          </a:p>
          <a:p>
            <a:pPr marL="285750" indent="-285750">
              <a:buFontTx/>
              <a:buChar char="-"/>
            </a:pPr>
            <a:r>
              <a:rPr lang="sl-SI" dirty="0"/>
              <a:t>uporaba različnih virov.</a:t>
            </a:r>
          </a:p>
        </p:txBody>
      </p:sp>
      <p:sp>
        <p:nvSpPr>
          <p:cNvPr id="7" name="PoljeZBesedilom 6">
            <a:extLst>
              <a:ext uri="{FF2B5EF4-FFF2-40B4-BE49-F238E27FC236}">
                <a16:creationId xmlns:a16="http://schemas.microsoft.com/office/drawing/2014/main" id="{49FFF229-EE9C-D05F-9CC8-EF46A7995F0F}"/>
              </a:ext>
            </a:extLst>
          </p:cNvPr>
          <p:cNvSpPr txBox="1"/>
          <p:nvPr/>
        </p:nvSpPr>
        <p:spPr>
          <a:xfrm>
            <a:off x="4332515" y="3973949"/>
            <a:ext cx="4550228" cy="1169551"/>
          </a:xfrm>
          <a:prstGeom prst="rect">
            <a:avLst/>
          </a:prstGeom>
          <a:noFill/>
        </p:spPr>
        <p:txBody>
          <a:bodyPr wrap="square" rtlCol="0">
            <a:spAutoFit/>
          </a:bodyPr>
          <a:lstStyle/>
          <a:p>
            <a:r>
              <a:rPr lang="sl-SI" b="1" dirty="0"/>
              <a:t>Geografsko raziskovanje in veščine III (9. r.):</a:t>
            </a:r>
          </a:p>
          <a:p>
            <a:pPr marL="285750" indent="-285750">
              <a:buFontTx/>
              <a:buChar char="-"/>
            </a:pPr>
            <a:r>
              <a:rPr lang="sl-SI" dirty="0"/>
              <a:t>prepoznavanje procesov v pokrajini,</a:t>
            </a:r>
          </a:p>
          <a:p>
            <a:pPr marL="285750" indent="-285750">
              <a:buFontTx/>
              <a:buChar char="-"/>
            </a:pPr>
            <a:r>
              <a:rPr lang="sl-SI" dirty="0"/>
              <a:t>spoznavanje in uporaba osnovnih raziskovalnih metod in pripomočkov,</a:t>
            </a:r>
          </a:p>
          <a:p>
            <a:pPr marL="285750" indent="-285750">
              <a:buFontTx/>
              <a:buChar char="-"/>
            </a:pPr>
            <a:r>
              <a:rPr lang="sl-SI" dirty="0"/>
              <a:t>uporaba in interpretacija različnih virov.</a:t>
            </a:r>
          </a:p>
        </p:txBody>
      </p:sp>
      <p:sp>
        <p:nvSpPr>
          <p:cNvPr id="8" name="Puščica: črtice desno 7">
            <a:extLst>
              <a:ext uri="{FF2B5EF4-FFF2-40B4-BE49-F238E27FC236}">
                <a16:creationId xmlns:a16="http://schemas.microsoft.com/office/drawing/2014/main" id="{99E8CF02-3F55-9EE8-449B-DC247E6397ED}"/>
              </a:ext>
            </a:extLst>
          </p:cNvPr>
          <p:cNvSpPr/>
          <p:nvPr/>
        </p:nvSpPr>
        <p:spPr>
          <a:xfrm rot="2274764">
            <a:off x="2108365" y="1356597"/>
            <a:ext cx="461756" cy="303179"/>
          </a:xfrm>
          <a:prstGeom prst="stripedRightArrow">
            <a:avLst>
              <a:gd name="adj1" fmla="val 50000"/>
              <a:gd name="adj2" fmla="val 59393"/>
            </a:avLst>
          </a:prstGeom>
          <a:solidFill>
            <a:srgbClr val="FF0000"/>
          </a:solidFill>
          <a:ln w="63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uščica: črtice desno 9">
            <a:extLst>
              <a:ext uri="{FF2B5EF4-FFF2-40B4-BE49-F238E27FC236}">
                <a16:creationId xmlns:a16="http://schemas.microsoft.com/office/drawing/2014/main" id="{DE1BA830-AB89-9994-1CBB-4CA18F373B4F}"/>
              </a:ext>
            </a:extLst>
          </p:cNvPr>
          <p:cNvSpPr/>
          <p:nvPr/>
        </p:nvSpPr>
        <p:spPr>
          <a:xfrm rot="2274764">
            <a:off x="3661394" y="2508038"/>
            <a:ext cx="461756" cy="303179"/>
          </a:xfrm>
          <a:prstGeom prst="stripedRightArrow">
            <a:avLst>
              <a:gd name="adj1" fmla="val 50000"/>
              <a:gd name="adj2" fmla="val 59393"/>
            </a:avLst>
          </a:prstGeom>
          <a:solidFill>
            <a:srgbClr val="FF0000"/>
          </a:solidFill>
          <a:ln w="63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uščica: črtice desno 10">
            <a:extLst>
              <a:ext uri="{FF2B5EF4-FFF2-40B4-BE49-F238E27FC236}">
                <a16:creationId xmlns:a16="http://schemas.microsoft.com/office/drawing/2014/main" id="{2835628B-5174-8E77-B244-2E7FD77E96E2}"/>
              </a:ext>
            </a:extLst>
          </p:cNvPr>
          <p:cNvSpPr/>
          <p:nvPr/>
        </p:nvSpPr>
        <p:spPr>
          <a:xfrm rot="2274764">
            <a:off x="5270511" y="3714491"/>
            <a:ext cx="461756" cy="303179"/>
          </a:xfrm>
          <a:prstGeom prst="stripedRightArrow">
            <a:avLst>
              <a:gd name="adj1" fmla="val 50000"/>
              <a:gd name="adj2" fmla="val 59393"/>
            </a:avLst>
          </a:prstGeom>
          <a:solidFill>
            <a:srgbClr val="FF0000"/>
          </a:solidFill>
          <a:ln w="63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PoljeZBesedilom 12">
            <a:extLst>
              <a:ext uri="{FF2B5EF4-FFF2-40B4-BE49-F238E27FC236}">
                <a16:creationId xmlns:a16="http://schemas.microsoft.com/office/drawing/2014/main" id="{8BEB9B16-2483-F50A-9B96-FE6A55EE1A2B}"/>
              </a:ext>
            </a:extLst>
          </p:cNvPr>
          <p:cNvSpPr txBox="1"/>
          <p:nvPr/>
        </p:nvSpPr>
        <p:spPr>
          <a:xfrm rot="2740587">
            <a:off x="4519883" y="2068934"/>
            <a:ext cx="4190571" cy="307777"/>
          </a:xfrm>
          <a:prstGeom prst="rect">
            <a:avLst/>
          </a:prstGeom>
          <a:noFill/>
        </p:spPr>
        <p:txBody>
          <a:bodyPr wrap="none" rtlCol="0">
            <a:spAutoFit/>
          </a:bodyPr>
          <a:lstStyle/>
          <a:p>
            <a:r>
              <a:rPr lang="sl-SI" b="1" dirty="0">
                <a:solidFill>
                  <a:srgbClr val="0070C0"/>
                </a:solidFill>
              </a:rPr>
              <a:t>5 ur na terenu (skupaj ali posamično) na razred</a:t>
            </a:r>
          </a:p>
        </p:txBody>
      </p:sp>
      <p:sp>
        <p:nvSpPr>
          <p:cNvPr id="14" name="PoljeZBesedilom 13">
            <a:extLst>
              <a:ext uri="{FF2B5EF4-FFF2-40B4-BE49-F238E27FC236}">
                <a16:creationId xmlns:a16="http://schemas.microsoft.com/office/drawing/2014/main" id="{526303DD-9A36-6BB1-D6CF-77EFCA49AB15}"/>
              </a:ext>
            </a:extLst>
          </p:cNvPr>
          <p:cNvSpPr txBox="1"/>
          <p:nvPr/>
        </p:nvSpPr>
        <p:spPr>
          <a:xfrm>
            <a:off x="1336352" y="4163749"/>
            <a:ext cx="2280623" cy="523220"/>
          </a:xfrm>
          <a:prstGeom prst="rect">
            <a:avLst/>
          </a:prstGeom>
          <a:noFill/>
        </p:spPr>
        <p:txBody>
          <a:bodyPr wrap="square" rtlCol="0">
            <a:spAutoFit/>
          </a:bodyPr>
          <a:lstStyle/>
          <a:p>
            <a:r>
              <a:rPr lang="sl-SI" b="1" dirty="0">
                <a:solidFill>
                  <a:srgbClr val="0070C0"/>
                </a:solidFill>
              </a:rPr>
              <a:t>Obsežen nabor </a:t>
            </a:r>
          </a:p>
          <a:p>
            <a:r>
              <a:rPr lang="sl-SI" b="1" dirty="0">
                <a:solidFill>
                  <a:srgbClr val="0070C0"/>
                </a:solidFill>
              </a:rPr>
              <a:t>možnih dejavnosti v UN.</a:t>
            </a:r>
          </a:p>
        </p:txBody>
      </p:sp>
      <p:sp>
        <p:nvSpPr>
          <p:cNvPr id="15" name="PoljeZBesedilom 14">
            <a:extLst>
              <a:ext uri="{FF2B5EF4-FFF2-40B4-BE49-F238E27FC236}">
                <a16:creationId xmlns:a16="http://schemas.microsoft.com/office/drawing/2014/main" id="{CB8A2012-63C2-697D-08BD-F7BE8986C3B6}"/>
              </a:ext>
            </a:extLst>
          </p:cNvPr>
          <p:cNvSpPr txBox="1"/>
          <p:nvPr/>
        </p:nvSpPr>
        <p:spPr>
          <a:xfrm>
            <a:off x="582111" y="3342860"/>
            <a:ext cx="2280623" cy="523220"/>
          </a:xfrm>
          <a:prstGeom prst="rect">
            <a:avLst/>
          </a:prstGeom>
          <a:noFill/>
        </p:spPr>
        <p:txBody>
          <a:bodyPr wrap="square" rtlCol="0">
            <a:spAutoFit/>
          </a:bodyPr>
          <a:lstStyle/>
          <a:p>
            <a:r>
              <a:rPr lang="sl-SI" b="1" dirty="0">
                <a:solidFill>
                  <a:srgbClr val="0070C0"/>
                </a:solidFill>
              </a:rPr>
              <a:t>Povezava s temo Geografska pismenost.</a:t>
            </a:r>
          </a:p>
        </p:txBody>
      </p:sp>
      <p:sp>
        <p:nvSpPr>
          <p:cNvPr id="3" name="PoljeZBesedilom 2">
            <a:extLst>
              <a:ext uri="{FF2B5EF4-FFF2-40B4-BE49-F238E27FC236}">
                <a16:creationId xmlns:a16="http://schemas.microsoft.com/office/drawing/2014/main" id="{0A9C30AF-5DD3-DA94-FD46-14B3FD881A77}"/>
              </a:ext>
            </a:extLst>
          </p:cNvPr>
          <p:cNvSpPr txBox="1"/>
          <p:nvPr/>
        </p:nvSpPr>
        <p:spPr>
          <a:xfrm>
            <a:off x="254000" y="-86642"/>
            <a:ext cx="4572000" cy="461665"/>
          </a:xfrm>
          <a:prstGeom prst="rect">
            <a:avLst/>
          </a:prstGeom>
          <a:noFill/>
        </p:spPr>
        <p:txBody>
          <a:bodyPr wrap="square">
            <a:spAutoFit/>
          </a:bodyPr>
          <a:lstStyle/>
          <a:p>
            <a:r>
              <a:rPr lang="sl-SI" sz="2400" b="1" dirty="0">
                <a:solidFill>
                  <a:srgbClr val="198FA7"/>
                </a:solidFill>
                <a:latin typeface="Calibri" panose="020F0502020204030204" pitchFamily="34" charset="0"/>
                <a:cs typeface="Calibri" panose="020F0502020204030204" pitchFamily="34" charset="0"/>
              </a:rPr>
              <a:t>Nova skupina ciljev: </a:t>
            </a:r>
            <a:endParaRPr lang="sl-SI"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891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E215B-B370-2FD3-448B-5CB09E30E2FC}"/>
            </a:ext>
          </a:extLst>
        </p:cNvPr>
        <p:cNvGrpSpPr/>
        <p:nvPr/>
      </p:nvGrpSpPr>
      <p:grpSpPr>
        <a:xfrm>
          <a:off x="0" y="0"/>
          <a:ext cx="0" cy="0"/>
          <a:chOff x="0" y="0"/>
          <a:chExt cx="0" cy="0"/>
        </a:xfrm>
      </p:grpSpPr>
      <p:cxnSp>
        <p:nvCxnSpPr>
          <p:cNvPr id="3" name="Raven povezovalnik 2">
            <a:extLst>
              <a:ext uri="{FF2B5EF4-FFF2-40B4-BE49-F238E27FC236}">
                <a16:creationId xmlns:a16="http://schemas.microsoft.com/office/drawing/2014/main" id="{BFD7F2DF-602B-BD93-9D14-250FC1C7DDBB}"/>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a:extLst>
              <a:ext uri="{FF2B5EF4-FFF2-40B4-BE49-F238E27FC236}">
                <a16:creationId xmlns:a16="http://schemas.microsoft.com/office/drawing/2014/main" id="{99B4B854-81EE-F4B7-EFAF-D22D15B5F015}"/>
              </a:ext>
            </a:extLst>
          </p:cNvPr>
          <p:cNvPicPr>
            <a:picLocks noChangeArrowheads="1"/>
          </p:cNvPicPr>
          <p:nvPr/>
        </p:nvPicPr>
        <p:blipFill rotWithShape="1">
          <a:blip r:embed="rId2">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a:extLst>
              <a:ext uri="{FF2B5EF4-FFF2-40B4-BE49-F238E27FC236}">
                <a16:creationId xmlns:a16="http://schemas.microsoft.com/office/drawing/2014/main" id="{D8320729-4FFE-1255-C9B9-F17CF36A3A02}"/>
              </a:ext>
            </a:extLst>
          </p:cNvPr>
          <p:cNvSpPr txBox="1"/>
          <p:nvPr/>
        </p:nvSpPr>
        <p:spPr>
          <a:xfrm>
            <a:off x="1011835" y="1163952"/>
            <a:ext cx="3028393" cy="461665"/>
          </a:xfrm>
          <a:prstGeom prst="rect">
            <a:avLst/>
          </a:prstGeom>
          <a:noFill/>
        </p:spPr>
        <p:txBody>
          <a:bodyPr wrap="none" rtlCol="0">
            <a:spAutoFit/>
          </a:bodyPr>
          <a:lstStyle/>
          <a:p>
            <a:r>
              <a:rPr lang="sl-SI" sz="2400" b="1" dirty="0">
                <a:solidFill>
                  <a:srgbClr val="198FA7"/>
                </a:solidFill>
                <a:latin typeface="Calibri" panose="020F0502020204030204" pitchFamily="34" charset="0"/>
                <a:cs typeface="Calibri" panose="020F0502020204030204" pitchFamily="34" charset="0"/>
              </a:rPr>
              <a:t>Geografska pismenost</a:t>
            </a:r>
          </a:p>
        </p:txBody>
      </p:sp>
      <p:sp>
        <p:nvSpPr>
          <p:cNvPr id="7" name="PoljeZBesedilom 6">
            <a:extLst>
              <a:ext uri="{FF2B5EF4-FFF2-40B4-BE49-F238E27FC236}">
                <a16:creationId xmlns:a16="http://schemas.microsoft.com/office/drawing/2014/main" id="{10068ABC-C6DF-5AA8-0994-E6EC40412F12}"/>
              </a:ext>
            </a:extLst>
          </p:cNvPr>
          <p:cNvSpPr txBox="1"/>
          <p:nvPr/>
        </p:nvSpPr>
        <p:spPr>
          <a:xfrm>
            <a:off x="1011835" y="1625617"/>
            <a:ext cx="6265888" cy="1449115"/>
          </a:xfrm>
          <a:prstGeom prst="rect">
            <a:avLst/>
          </a:prstGeom>
          <a:noFill/>
        </p:spPr>
        <p:txBody>
          <a:bodyPr wrap="square">
            <a:spAutoFit/>
          </a:bodyPr>
          <a:lstStyle/>
          <a:p>
            <a:pPr>
              <a:lnSpc>
                <a:spcPts val="1500"/>
              </a:lnSpc>
              <a:spcAft>
                <a:spcPts val="800"/>
              </a:spcAft>
              <a:buNone/>
            </a:pPr>
            <a:r>
              <a:rPr lang="sl-SI" sz="1200" b="1" kern="100" cap="all" dirty="0">
                <a:solidFill>
                  <a:srgbClr val="FFFFFF"/>
                </a:solidFill>
                <a:effectLst/>
                <a:latin typeface="Jost"/>
                <a:ea typeface="Inter Light"/>
                <a:cs typeface="Inter Light"/>
              </a:rPr>
              <a:t>Cilji</a:t>
            </a:r>
          </a:p>
          <a:p>
            <a:pPr>
              <a:lnSpc>
                <a:spcPts val="1400"/>
              </a:lnSpc>
              <a:spcAft>
                <a:spcPts val="800"/>
              </a:spcAft>
              <a:buNone/>
            </a:pPr>
            <a:r>
              <a:rPr lang="sl-SI" sz="1400" b="1" kern="100" dirty="0">
                <a:effectLst/>
                <a:latin typeface="Calibri" panose="020F0502020204030204" pitchFamily="34" charset="0"/>
                <a:ea typeface="Inter Light"/>
                <a:cs typeface="Calibri" panose="020F0502020204030204" pitchFamily="34" charset="0"/>
              </a:rPr>
              <a:t>Cilji:</a:t>
            </a:r>
          </a:p>
          <a:p>
            <a:pPr>
              <a:lnSpc>
                <a:spcPts val="1400"/>
              </a:lnSpc>
              <a:spcAft>
                <a:spcPts val="800"/>
              </a:spcAft>
              <a:buNone/>
            </a:pPr>
            <a:r>
              <a:rPr lang="sl-SI" sz="1400" kern="100" dirty="0">
                <a:effectLst/>
                <a:latin typeface="Calibri" panose="020F0502020204030204" pitchFamily="34" charset="0"/>
                <a:ea typeface="Inter Light"/>
                <a:cs typeface="Calibri" panose="020F0502020204030204" pitchFamily="34" charset="0"/>
              </a:rPr>
              <a:t>Učenec:</a:t>
            </a:r>
          </a:p>
          <a:p>
            <a:pPr>
              <a:lnSpc>
                <a:spcPts val="1400"/>
              </a:lnSpc>
              <a:spcAft>
                <a:spcPts val="800"/>
              </a:spcAft>
              <a:buNone/>
            </a:pPr>
            <a:r>
              <a:rPr lang="sl-SI" sz="1400" kern="100" dirty="0">
                <a:solidFill>
                  <a:srgbClr val="007996"/>
                </a:solidFill>
                <a:effectLst/>
                <a:latin typeface="Calibri" panose="020F0502020204030204" pitchFamily="34" charset="0"/>
                <a:ea typeface="Jost"/>
                <a:cs typeface="Calibri" panose="020F0502020204030204" pitchFamily="34" charset="0"/>
              </a:rPr>
              <a:t>O: </a:t>
            </a:r>
            <a:r>
              <a:rPr lang="sl-SI" sz="1400" kern="100" dirty="0">
                <a:effectLst/>
                <a:latin typeface="Calibri" panose="020F0502020204030204" pitchFamily="34" charset="0"/>
                <a:ea typeface="Inter Light"/>
                <a:cs typeface="Calibri" panose="020F0502020204030204" pitchFamily="34" charset="0"/>
              </a:rPr>
              <a:t>bere, uporablja, proučuje in izdeluje zemljevide;</a:t>
            </a:r>
          </a:p>
          <a:p>
            <a:pPr>
              <a:buNone/>
            </a:pPr>
            <a:r>
              <a:rPr lang="sl-SI" sz="1400" dirty="0">
                <a:solidFill>
                  <a:srgbClr val="007996"/>
                </a:solidFill>
                <a:effectLst/>
                <a:latin typeface="Calibri" panose="020F0502020204030204" pitchFamily="34" charset="0"/>
                <a:ea typeface="Jost"/>
                <a:cs typeface="Calibri" panose="020F0502020204030204" pitchFamily="34" charset="0"/>
              </a:rPr>
              <a:t>O: </a:t>
            </a:r>
            <a:r>
              <a:rPr lang="sl-SI" sz="1400" dirty="0">
                <a:effectLst/>
                <a:latin typeface="Calibri" panose="020F0502020204030204" pitchFamily="34" charset="0"/>
                <a:ea typeface="Inter Light"/>
                <a:cs typeface="Calibri" panose="020F0502020204030204" pitchFamily="34" charset="0"/>
              </a:rPr>
              <a:t>se uri v veščinah geografske pismenosti. </a:t>
            </a:r>
            <a:endParaRPr lang="sl-SI" dirty="0">
              <a:latin typeface="Calibri" panose="020F0502020204030204" pitchFamily="34" charset="0"/>
              <a:cs typeface="Calibri" panose="020F0502020204030204" pitchFamily="34" charset="0"/>
            </a:endParaRPr>
          </a:p>
        </p:txBody>
      </p:sp>
      <p:sp>
        <p:nvSpPr>
          <p:cNvPr id="10" name="PoljeZBesedilom 9">
            <a:extLst>
              <a:ext uri="{FF2B5EF4-FFF2-40B4-BE49-F238E27FC236}">
                <a16:creationId xmlns:a16="http://schemas.microsoft.com/office/drawing/2014/main" id="{E0E90C59-AFEA-BAB4-A315-C6F58935CD75}"/>
              </a:ext>
            </a:extLst>
          </p:cNvPr>
          <p:cNvSpPr txBox="1"/>
          <p:nvPr/>
        </p:nvSpPr>
        <p:spPr>
          <a:xfrm>
            <a:off x="1011835" y="3354016"/>
            <a:ext cx="6265888" cy="1313116"/>
          </a:xfrm>
          <a:prstGeom prst="rect">
            <a:avLst/>
          </a:prstGeom>
          <a:noFill/>
        </p:spPr>
        <p:txBody>
          <a:bodyPr wrap="square">
            <a:spAutoFit/>
          </a:bodyPr>
          <a:lstStyle/>
          <a:p>
            <a:pPr>
              <a:lnSpc>
                <a:spcPts val="1500"/>
              </a:lnSpc>
              <a:spcAft>
                <a:spcPts val="800"/>
              </a:spcAft>
              <a:buNone/>
            </a:pPr>
            <a:r>
              <a:rPr lang="sl-SI" sz="1400" kern="100" dirty="0">
                <a:effectLst/>
                <a:latin typeface="Calibri" panose="020F0502020204030204" pitchFamily="34" charset="0"/>
                <a:ea typeface="Inter Light"/>
                <a:cs typeface="Calibri" panose="020F0502020204030204" pitchFamily="34" charset="0"/>
              </a:rPr>
              <a:t>Standardi:</a:t>
            </a:r>
          </a:p>
          <a:p>
            <a:pPr>
              <a:lnSpc>
                <a:spcPts val="1400"/>
              </a:lnSpc>
              <a:spcAft>
                <a:spcPts val="800"/>
              </a:spcAft>
              <a:buNone/>
            </a:pPr>
            <a:r>
              <a:rPr lang="sl-SI" sz="1400" kern="100" dirty="0">
                <a:effectLst/>
                <a:latin typeface="Calibri" panose="020F0502020204030204" pitchFamily="34" charset="0"/>
                <a:ea typeface="Inter Light"/>
                <a:cs typeface="Calibri" panose="020F0502020204030204" pitchFamily="34" charset="0"/>
              </a:rPr>
              <a:t>Učenec:</a:t>
            </a:r>
          </a:p>
          <a:p>
            <a:pPr marL="342900" lvl="0" indent="-342900">
              <a:lnSpc>
                <a:spcPts val="1400"/>
              </a:lnSpc>
              <a:spcAft>
                <a:spcPts val="800"/>
              </a:spcAft>
              <a:buClr>
                <a:srgbClr val="007996"/>
              </a:buClr>
              <a:buSzPts val="1200"/>
              <a:buFont typeface="Arial" panose="020B0604020202020204" pitchFamily="34" charset="0"/>
              <a:buChar char="»"/>
              <a:tabLst>
                <a:tab pos="254000" algn="l"/>
              </a:tabLst>
            </a:pPr>
            <a:r>
              <a:rPr lang="sl-SI" sz="1400" b="1" kern="100" dirty="0">
                <a:effectLst/>
                <a:latin typeface="Calibri" panose="020F0502020204030204" pitchFamily="34" charset="0"/>
                <a:ea typeface="Consolas" panose="020B0609020204030204" pitchFamily="49" charset="0"/>
                <a:cs typeface="Calibri" panose="020F0502020204030204" pitchFamily="34" charset="0"/>
              </a:rPr>
              <a:t>bere, uporabi ali izdela zemljevide</a:t>
            </a:r>
            <a:r>
              <a:rPr lang="sl-SI" sz="1400" kern="100" dirty="0">
                <a:effectLst/>
                <a:latin typeface="Calibri" panose="020F0502020204030204" pitchFamily="34" charset="0"/>
                <a:ea typeface="Consolas" panose="020B0609020204030204" pitchFamily="49" charset="0"/>
                <a:cs typeface="Calibri" panose="020F0502020204030204" pitchFamily="34" charset="0"/>
              </a:rPr>
              <a:t>;</a:t>
            </a:r>
          </a:p>
          <a:p>
            <a:pPr marL="342900" lvl="0" indent="-342900">
              <a:lnSpc>
                <a:spcPts val="1400"/>
              </a:lnSpc>
              <a:spcAft>
                <a:spcPts val="800"/>
              </a:spcAft>
              <a:buClr>
                <a:srgbClr val="007996"/>
              </a:buClr>
              <a:buSzPts val="1200"/>
              <a:buFont typeface="Arial" panose="020B0604020202020204" pitchFamily="34" charset="0"/>
              <a:buChar char="»"/>
              <a:tabLst>
                <a:tab pos="254000" algn="l"/>
              </a:tabLst>
            </a:pPr>
            <a:r>
              <a:rPr lang="sl-SI" sz="1400" kern="100" dirty="0">
                <a:effectLst/>
                <a:latin typeface="Calibri" panose="020F0502020204030204" pitchFamily="34" charset="0"/>
                <a:ea typeface="Consolas" panose="020B0609020204030204" pitchFamily="49" charset="0"/>
                <a:cs typeface="Calibri" panose="020F0502020204030204" pitchFamily="34" charset="0"/>
              </a:rPr>
              <a:t>s pomočjo različnih virov, statističnih podatkov in/ali digitalnih gradiv oblikuje izvlečke, sklepe in nakaže rešitve. </a:t>
            </a:r>
          </a:p>
        </p:txBody>
      </p:sp>
      <p:sp>
        <p:nvSpPr>
          <p:cNvPr id="11" name="PoljeZBesedilom 10">
            <a:extLst>
              <a:ext uri="{FF2B5EF4-FFF2-40B4-BE49-F238E27FC236}">
                <a16:creationId xmlns:a16="http://schemas.microsoft.com/office/drawing/2014/main" id="{0DBC1FEE-410F-E548-F22F-07EAAE43BD40}"/>
              </a:ext>
            </a:extLst>
          </p:cNvPr>
          <p:cNvSpPr txBox="1"/>
          <p:nvPr/>
        </p:nvSpPr>
        <p:spPr>
          <a:xfrm>
            <a:off x="951042" y="562645"/>
            <a:ext cx="4572000" cy="461665"/>
          </a:xfrm>
          <a:prstGeom prst="rect">
            <a:avLst/>
          </a:prstGeom>
          <a:noFill/>
        </p:spPr>
        <p:txBody>
          <a:bodyPr wrap="square">
            <a:spAutoFit/>
          </a:bodyPr>
          <a:lstStyle/>
          <a:p>
            <a:r>
              <a:rPr lang="sl-SI" sz="2400" b="1" dirty="0">
                <a:solidFill>
                  <a:srgbClr val="198FA7"/>
                </a:solidFill>
                <a:latin typeface="Calibri" panose="020F0502020204030204" pitchFamily="34" charset="0"/>
                <a:cs typeface="Calibri" panose="020F0502020204030204" pitchFamily="34" charset="0"/>
              </a:rPr>
              <a:t>Nova skupina ciljev: </a:t>
            </a:r>
            <a:endParaRPr lang="sl-SI" sz="2400" dirty="0">
              <a:latin typeface="Calibri" panose="020F0502020204030204" pitchFamily="34" charset="0"/>
              <a:cs typeface="Calibri" panose="020F0502020204030204" pitchFamily="34" charset="0"/>
            </a:endParaRPr>
          </a:p>
        </p:txBody>
      </p:sp>
      <p:sp>
        <p:nvSpPr>
          <p:cNvPr id="13" name="PoljeZBesedilom 12">
            <a:extLst>
              <a:ext uri="{FF2B5EF4-FFF2-40B4-BE49-F238E27FC236}">
                <a16:creationId xmlns:a16="http://schemas.microsoft.com/office/drawing/2014/main" id="{99800C13-FDE4-DD82-A560-7C6C6DE49C4E}"/>
              </a:ext>
            </a:extLst>
          </p:cNvPr>
          <p:cNvSpPr txBox="1"/>
          <p:nvPr/>
        </p:nvSpPr>
        <p:spPr>
          <a:xfrm>
            <a:off x="5523042" y="1641312"/>
            <a:ext cx="3290341" cy="2377510"/>
          </a:xfrm>
          <a:prstGeom prst="rect">
            <a:avLst/>
          </a:prstGeom>
          <a:noFill/>
        </p:spPr>
        <p:txBody>
          <a:bodyPr wrap="square">
            <a:spAutoFit/>
          </a:bodyPr>
          <a:lstStyle/>
          <a:p>
            <a:pPr>
              <a:lnSpc>
                <a:spcPts val="1400"/>
              </a:lnSpc>
              <a:spcAft>
                <a:spcPts val="800"/>
              </a:spcAft>
              <a:buNone/>
            </a:pPr>
            <a:r>
              <a:rPr lang="sl-SI" sz="1400" kern="100" dirty="0">
                <a:solidFill>
                  <a:srgbClr val="FF0000"/>
                </a:solidFill>
                <a:effectLst/>
                <a:latin typeface="Inter Light"/>
                <a:ea typeface="Calibri" panose="020F0502020204030204" pitchFamily="34" charset="0"/>
                <a:cs typeface="Poppins Light" panose="00000400000000000000" pitchFamily="2" charset="-18"/>
              </a:rPr>
              <a:t>DP:</a:t>
            </a:r>
          </a:p>
          <a:p>
            <a:pPr>
              <a:lnSpc>
                <a:spcPts val="1400"/>
              </a:lnSpc>
              <a:spcAft>
                <a:spcPts val="800"/>
              </a:spcAft>
              <a:buNone/>
            </a:pPr>
            <a:r>
              <a:rPr lang="sl-SI" sz="1400" kern="100" dirty="0">
                <a:solidFill>
                  <a:srgbClr val="FF0000"/>
                </a:solidFill>
                <a:effectLst/>
                <a:latin typeface="Inter Light"/>
                <a:ea typeface="Calibri" panose="020F0502020204030204" pitchFamily="34" charset="0"/>
                <a:cs typeface="Poppins Light" panose="00000400000000000000" pitchFamily="2" charset="-18"/>
              </a:rPr>
              <a:t>Tema vključuje učna cilja in standarda znanja, ki ju učitelj povezuje z drugimi učnimi cilji tretjega vzgojno-izobraževalnega obdobja. </a:t>
            </a:r>
          </a:p>
          <a:p>
            <a:pPr>
              <a:lnSpc>
                <a:spcPts val="1400"/>
              </a:lnSpc>
              <a:spcAft>
                <a:spcPts val="800"/>
              </a:spcAft>
              <a:buNone/>
            </a:pPr>
            <a:endParaRPr lang="sl-SI" kern="100" dirty="0">
              <a:solidFill>
                <a:srgbClr val="FF0000"/>
              </a:solidFill>
              <a:latin typeface="Inter Light"/>
              <a:ea typeface="Calibri" panose="020F0502020204030204" pitchFamily="34" charset="0"/>
              <a:cs typeface="Poppins Light" panose="00000400000000000000" pitchFamily="2" charset="-18"/>
            </a:endParaRPr>
          </a:p>
          <a:p>
            <a:pPr>
              <a:lnSpc>
                <a:spcPts val="1400"/>
              </a:lnSpc>
              <a:spcAft>
                <a:spcPts val="800"/>
              </a:spcAft>
              <a:buNone/>
            </a:pPr>
            <a:r>
              <a:rPr lang="sl-SI" sz="1400" kern="100" dirty="0">
                <a:solidFill>
                  <a:srgbClr val="FF0000"/>
                </a:solidFill>
                <a:effectLst/>
                <a:latin typeface="Inter Light"/>
                <a:ea typeface="Calibri" panose="020F0502020204030204" pitchFamily="34" charset="0"/>
                <a:cs typeface="Poppins Light" panose="00000400000000000000" pitchFamily="2" charset="-18"/>
              </a:rPr>
              <a:t>Pri ocenjevanju standardov lahko kadarkoli (razen pri minimalnih standardih, če je način določen) uporabi različne zemljevide in druge vire, čeprav to v ni posebej določeno.</a:t>
            </a:r>
          </a:p>
        </p:txBody>
      </p:sp>
    </p:spTree>
    <p:extLst>
      <p:ext uri="{BB962C8B-B14F-4D97-AF65-F5344CB8AC3E}">
        <p14:creationId xmlns:p14="http://schemas.microsoft.com/office/powerpoint/2010/main" val="130236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5ADD8-901C-BCFA-3A62-98CEDAEC6716}"/>
            </a:ext>
          </a:extLst>
        </p:cNvPr>
        <p:cNvGrpSpPr/>
        <p:nvPr/>
      </p:nvGrpSpPr>
      <p:grpSpPr>
        <a:xfrm>
          <a:off x="0" y="0"/>
          <a:ext cx="0" cy="0"/>
          <a:chOff x="0" y="0"/>
          <a:chExt cx="0" cy="0"/>
        </a:xfrm>
      </p:grpSpPr>
      <p:cxnSp>
        <p:nvCxnSpPr>
          <p:cNvPr id="3" name="Raven povezovalnik 2">
            <a:extLst>
              <a:ext uri="{FF2B5EF4-FFF2-40B4-BE49-F238E27FC236}">
                <a16:creationId xmlns:a16="http://schemas.microsoft.com/office/drawing/2014/main" id="{7426DC31-7B97-A4E2-D3F6-4C17D5188AC8}"/>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a:extLst>
              <a:ext uri="{FF2B5EF4-FFF2-40B4-BE49-F238E27FC236}">
                <a16:creationId xmlns:a16="http://schemas.microsoft.com/office/drawing/2014/main" id="{DB5E009D-EA13-BD5F-4C41-4A2C99C6DC8A}"/>
              </a:ext>
            </a:extLst>
          </p:cNvPr>
          <p:cNvPicPr>
            <a:picLocks noChangeArrowheads="1"/>
          </p:cNvPicPr>
          <p:nvPr/>
        </p:nvPicPr>
        <p:blipFill rotWithShape="1">
          <a:blip r:embed="rId2">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6" name="Naslov 1">
            <a:extLst>
              <a:ext uri="{FF2B5EF4-FFF2-40B4-BE49-F238E27FC236}">
                <a16:creationId xmlns:a16="http://schemas.microsoft.com/office/drawing/2014/main" id="{C99BA923-EF46-275A-26E0-AB3FD3E44CAC}"/>
              </a:ext>
            </a:extLst>
          </p:cNvPr>
          <p:cNvSpPr txBox="1">
            <a:spLocks/>
          </p:cNvSpPr>
          <p:nvPr/>
        </p:nvSpPr>
        <p:spPr>
          <a:xfrm>
            <a:off x="1326629" y="562972"/>
            <a:ext cx="2211338" cy="585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anrope"/>
              <a:buNone/>
              <a:defRPr sz="28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9pPr>
          </a:lstStyle>
          <a:p>
            <a:r>
              <a:rPr lang="sl-SI" dirty="0">
                <a:solidFill>
                  <a:srgbClr val="1A95AE"/>
                </a:solidFill>
                <a:ea typeface="Calibri"/>
                <a:cs typeface="Calibri"/>
              </a:rPr>
              <a:t>Dnevni red</a:t>
            </a:r>
          </a:p>
        </p:txBody>
      </p:sp>
      <p:graphicFrame>
        <p:nvGraphicFramePr>
          <p:cNvPr id="2" name="Tabela 1">
            <a:extLst>
              <a:ext uri="{FF2B5EF4-FFF2-40B4-BE49-F238E27FC236}">
                <a16:creationId xmlns:a16="http://schemas.microsoft.com/office/drawing/2014/main" id="{B5D83921-4971-0B49-8386-0E9FAB812F27}"/>
              </a:ext>
            </a:extLst>
          </p:cNvPr>
          <p:cNvGraphicFramePr>
            <a:graphicFrameLocks noGrp="1"/>
          </p:cNvGraphicFramePr>
          <p:nvPr>
            <p:extLst>
              <p:ext uri="{D42A27DB-BD31-4B8C-83A1-F6EECF244321}">
                <p14:modId xmlns:p14="http://schemas.microsoft.com/office/powerpoint/2010/main" val="3606403145"/>
              </p:ext>
            </p:extLst>
          </p:nvPr>
        </p:nvGraphicFramePr>
        <p:xfrm>
          <a:off x="1592204" y="1223108"/>
          <a:ext cx="6607415" cy="3108960"/>
        </p:xfrm>
        <a:graphic>
          <a:graphicData uri="http://schemas.openxmlformats.org/drawingml/2006/table">
            <a:tbl>
              <a:tblPr firstRow="1" firstCol="1" bandRow="1">
                <a:tableStyleId>{91C162CE-4E31-469C-8E79-7C22C8F4F286}</a:tableStyleId>
              </a:tblPr>
              <a:tblGrid>
                <a:gridCol w="2037704">
                  <a:extLst>
                    <a:ext uri="{9D8B030D-6E8A-4147-A177-3AD203B41FA5}">
                      <a16:colId xmlns:a16="http://schemas.microsoft.com/office/drawing/2014/main" val="1065641924"/>
                    </a:ext>
                  </a:extLst>
                </a:gridCol>
                <a:gridCol w="4569711">
                  <a:extLst>
                    <a:ext uri="{9D8B030D-6E8A-4147-A177-3AD203B41FA5}">
                      <a16:colId xmlns:a16="http://schemas.microsoft.com/office/drawing/2014/main" val="3576688601"/>
                    </a:ext>
                  </a:extLst>
                </a:gridCol>
              </a:tblGrid>
              <a:tr h="0">
                <a:tc>
                  <a:txBody>
                    <a:bodyPr/>
                    <a:lstStyle/>
                    <a:p>
                      <a:pPr algn="just">
                        <a:buNone/>
                      </a:pPr>
                      <a:r>
                        <a:rPr lang="sl-SI" sz="1200">
                          <a:effectLst/>
                          <a:latin typeface="Calibri" panose="020F0502020204030204" pitchFamily="34" charset="0"/>
                          <a:cs typeface="Calibri" panose="020F0502020204030204" pitchFamily="34" charset="0"/>
                        </a:rPr>
                        <a:t>Ura</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92D050"/>
                    </a:solidFill>
                  </a:tcPr>
                </a:tc>
                <a:tc>
                  <a:txBody>
                    <a:bodyPr/>
                    <a:lstStyle/>
                    <a:p>
                      <a:pPr algn="just">
                        <a:buNone/>
                      </a:pPr>
                      <a:r>
                        <a:rPr lang="sl-SI" sz="1200" dirty="0">
                          <a:effectLst/>
                          <a:latin typeface="Calibri" panose="020F0502020204030204" pitchFamily="34" charset="0"/>
                          <a:cs typeface="Calibri" panose="020F0502020204030204" pitchFamily="34" charset="0"/>
                        </a:rPr>
                        <a:t> </a:t>
                      </a:r>
                      <a:endParaRPr lang="sl-SI"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92D050"/>
                    </a:solidFill>
                  </a:tcPr>
                </a:tc>
                <a:extLst>
                  <a:ext uri="{0D108BD9-81ED-4DB2-BD59-A6C34878D82A}">
                    <a16:rowId xmlns:a16="http://schemas.microsoft.com/office/drawing/2014/main" val="240793039"/>
                  </a:ext>
                </a:extLst>
              </a:tr>
              <a:tr h="0">
                <a:tc>
                  <a:txBody>
                    <a:bodyPr/>
                    <a:lstStyle/>
                    <a:p>
                      <a:pPr algn="just">
                        <a:buNone/>
                      </a:pPr>
                      <a:r>
                        <a:rPr lang="sl-SI" sz="1200">
                          <a:effectLst/>
                          <a:latin typeface="Calibri" panose="020F0502020204030204" pitchFamily="34" charset="0"/>
                          <a:cs typeface="Calibri" panose="020F0502020204030204" pitchFamily="34" charset="0"/>
                        </a:rPr>
                        <a:t>9.00 – 10.30</a:t>
                      </a:r>
                    </a:p>
                    <a:p>
                      <a:pPr algn="just">
                        <a:buNone/>
                      </a:pPr>
                      <a:r>
                        <a:rPr lang="sl-SI" sz="1200">
                          <a:effectLst/>
                          <a:latin typeface="Calibri" panose="020F0502020204030204" pitchFamily="34" charset="0"/>
                          <a:cs typeface="Calibri" panose="020F0502020204030204" pitchFamily="34" charset="0"/>
                        </a:rPr>
                        <a:t> </a:t>
                      </a:r>
                    </a:p>
                    <a:p>
                      <a:pPr algn="just">
                        <a:buNone/>
                      </a:pPr>
                      <a:r>
                        <a:rPr lang="sl-SI" sz="1200">
                          <a:effectLst/>
                          <a:latin typeface="Calibri" panose="020F0502020204030204" pitchFamily="34" charset="0"/>
                          <a:cs typeface="Calibri" panose="020F0502020204030204" pitchFamily="34" charset="0"/>
                        </a:rPr>
                        <a:t> </a:t>
                      </a:r>
                    </a:p>
                    <a:p>
                      <a:pPr algn="just">
                        <a:buNone/>
                      </a:pPr>
                      <a:r>
                        <a:rPr lang="sl-SI" sz="1200">
                          <a:effectLst/>
                          <a:latin typeface="Calibri" panose="020F0502020204030204" pitchFamily="34" charset="0"/>
                          <a:cs typeface="Calibri" panose="020F0502020204030204" pitchFamily="34" charset="0"/>
                        </a:rPr>
                        <a:t> </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buNone/>
                      </a:pPr>
                      <a:r>
                        <a:rPr lang="sl-SI" sz="1200" dirty="0">
                          <a:effectLst/>
                          <a:latin typeface="Calibri" panose="020F0502020204030204" pitchFamily="34" charset="0"/>
                          <a:cs typeface="Calibri" panose="020F0502020204030204" pitchFamily="34" charset="0"/>
                        </a:rPr>
                        <a:t>1. del (2 h)</a:t>
                      </a:r>
                    </a:p>
                    <a:p>
                      <a:pPr marL="342900" lvl="0" indent="-342900">
                        <a:buFont typeface="Symbol" panose="05050102010706020507" pitchFamily="18" charset="2"/>
                        <a:buChar char=""/>
                      </a:pPr>
                      <a:r>
                        <a:rPr lang="sl-SI" sz="1200" dirty="0">
                          <a:effectLst/>
                          <a:latin typeface="Calibri" panose="020F0502020204030204" pitchFamily="34" charset="0"/>
                          <a:cs typeface="Calibri" panose="020F0502020204030204" pitchFamily="34" charset="0"/>
                        </a:rPr>
                        <a:t>Splošne informacije</a:t>
                      </a:r>
                    </a:p>
                    <a:p>
                      <a:pPr marL="342900" lvl="0" indent="-342900">
                        <a:buFont typeface="Symbol" panose="05050102010706020507" pitchFamily="18" charset="2"/>
                        <a:buChar char=""/>
                      </a:pPr>
                      <a:r>
                        <a:rPr lang="sl-SI" sz="1200" dirty="0">
                          <a:effectLst/>
                          <a:latin typeface="Calibri" panose="020F0502020204030204" pitchFamily="34" charset="0"/>
                          <a:cs typeface="Calibri" panose="020F0502020204030204" pitchFamily="34" charset="0"/>
                        </a:rPr>
                        <a:t>Načrt usposabljanj 2025/2026</a:t>
                      </a:r>
                    </a:p>
                    <a:p>
                      <a:pPr marL="342900" lvl="0" indent="-342900">
                        <a:buFont typeface="Symbol" panose="05050102010706020507" pitchFamily="18" charset="2"/>
                        <a:buChar char=""/>
                      </a:pPr>
                      <a:r>
                        <a:rPr lang="sl-SI" sz="1200" dirty="0">
                          <a:effectLst/>
                          <a:latin typeface="Calibri" panose="020F0502020204030204" pitchFamily="34" charset="0"/>
                          <a:cs typeface="Calibri" panose="020F0502020204030204" pitchFamily="34" charset="0"/>
                        </a:rPr>
                        <a:t>Novosti UN</a:t>
                      </a:r>
                      <a:endParaRPr lang="sl-SI"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592023441"/>
                  </a:ext>
                </a:extLst>
              </a:tr>
              <a:tr h="0">
                <a:tc>
                  <a:txBody>
                    <a:bodyPr/>
                    <a:lstStyle/>
                    <a:p>
                      <a:pPr algn="just">
                        <a:buNone/>
                      </a:pPr>
                      <a:r>
                        <a:rPr lang="sl-SI" sz="1200">
                          <a:effectLst/>
                          <a:latin typeface="Calibri" panose="020F0502020204030204" pitchFamily="34" charset="0"/>
                          <a:cs typeface="Calibri" panose="020F0502020204030204" pitchFamily="34" charset="0"/>
                        </a:rPr>
                        <a:t>10.30–10.45</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92D050"/>
                    </a:solidFill>
                  </a:tcPr>
                </a:tc>
                <a:tc>
                  <a:txBody>
                    <a:bodyPr/>
                    <a:lstStyle/>
                    <a:p>
                      <a:pPr>
                        <a:buNone/>
                      </a:pPr>
                      <a:r>
                        <a:rPr lang="sl-SI" sz="1200" dirty="0">
                          <a:effectLst/>
                          <a:latin typeface="Calibri" panose="020F0502020204030204" pitchFamily="34" charset="0"/>
                          <a:cs typeface="Calibri" panose="020F0502020204030204" pitchFamily="34" charset="0"/>
                        </a:rPr>
                        <a:t>Odmor</a:t>
                      </a:r>
                      <a:endParaRPr lang="sl-SI"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92D050"/>
                    </a:solidFill>
                  </a:tcPr>
                </a:tc>
                <a:extLst>
                  <a:ext uri="{0D108BD9-81ED-4DB2-BD59-A6C34878D82A}">
                    <a16:rowId xmlns:a16="http://schemas.microsoft.com/office/drawing/2014/main" val="1672131675"/>
                  </a:ext>
                </a:extLst>
              </a:tr>
              <a:tr h="0">
                <a:tc>
                  <a:txBody>
                    <a:bodyPr/>
                    <a:lstStyle/>
                    <a:p>
                      <a:pPr algn="just">
                        <a:buNone/>
                      </a:pPr>
                      <a:r>
                        <a:rPr lang="sl-SI" sz="1200">
                          <a:effectLst/>
                          <a:latin typeface="Calibri" panose="020F0502020204030204" pitchFamily="34" charset="0"/>
                          <a:cs typeface="Calibri" panose="020F0502020204030204" pitchFamily="34" charset="0"/>
                        </a:rPr>
                        <a:t> </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buNone/>
                      </a:pPr>
                      <a:r>
                        <a:rPr lang="sl-SI" sz="1200">
                          <a:effectLst/>
                          <a:latin typeface="Calibri" panose="020F0502020204030204" pitchFamily="34" charset="0"/>
                          <a:cs typeface="Calibri" panose="020F0502020204030204" pitchFamily="34" charset="0"/>
                        </a:rPr>
                        <a:t>Delo v delavnicah</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480817168"/>
                  </a:ext>
                </a:extLst>
              </a:tr>
              <a:tr h="52396">
                <a:tc>
                  <a:txBody>
                    <a:bodyPr/>
                    <a:lstStyle/>
                    <a:p>
                      <a:pPr algn="just">
                        <a:buNone/>
                      </a:pPr>
                      <a:r>
                        <a:rPr lang="sl-SI" sz="1200">
                          <a:effectLst/>
                          <a:latin typeface="Calibri" panose="020F0502020204030204" pitchFamily="34" charset="0"/>
                          <a:cs typeface="Calibri" panose="020F0502020204030204" pitchFamily="34" charset="0"/>
                        </a:rPr>
                        <a:t> </a:t>
                      </a:r>
                    </a:p>
                    <a:p>
                      <a:pPr algn="just">
                        <a:buNone/>
                      </a:pPr>
                      <a:r>
                        <a:rPr lang="sl-SI" sz="1200">
                          <a:effectLst/>
                          <a:latin typeface="Calibri" panose="020F0502020204030204" pitchFamily="34" charset="0"/>
                          <a:cs typeface="Calibri" panose="020F0502020204030204" pitchFamily="34" charset="0"/>
                        </a:rPr>
                        <a:t>10.45–12.15</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buNone/>
                      </a:pPr>
                      <a:r>
                        <a:rPr lang="sl-SI" sz="1200">
                          <a:effectLst/>
                          <a:latin typeface="Calibri" panose="020F0502020204030204" pitchFamily="34" charset="0"/>
                          <a:cs typeface="Calibri" panose="020F0502020204030204" pitchFamily="34" charset="0"/>
                        </a:rPr>
                        <a:t>2. del (2 h)</a:t>
                      </a:r>
                    </a:p>
                    <a:p>
                      <a:pPr>
                        <a:buNone/>
                      </a:pPr>
                      <a:r>
                        <a:rPr lang="sl-SI" sz="1200">
                          <a:effectLst/>
                          <a:latin typeface="Calibri" panose="020F0502020204030204" pitchFamily="34" charset="0"/>
                          <a:cs typeface="Calibri" panose="020F0502020204030204" pitchFamily="34" charset="0"/>
                        </a:rPr>
                        <a:t>Izzivi obravnave teme Celine (skupine ciljev Azija, Avstralija z Oceanijo, Severna Amerika, Južna Amerika, Afrika)</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937682459"/>
                  </a:ext>
                </a:extLst>
              </a:tr>
              <a:tr h="0">
                <a:tc>
                  <a:txBody>
                    <a:bodyPr/>
                    <a:lstStyle/>
                    <a:p>
                      <a:pPr algn="just">
                        <a:buNone/>
                      </a:pPr>
                      <a:r>
                        <a:rPr lang="sl-SI" sz="1200">
                          <a:effectLst/>
                          <a:latin typeface="Calibri" panose="020F0502020204030204" pitchFamily="34" charset="0"/>
                          <a:cs typeface="Calibri" panose="020F0502020204030204" pitchFamily="34" charset="0"/>
                        </a:rPr>
                        <a:t>12.15-12.45</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92D050"/>
                    </a:solidFill>
                  </a:tcPr>
                </a:tc>
                <a:tc>
                  <a:txBody>
                    <a:bodyPr/>
                    <a:lstStyle/>
                    <a:p>
                      <a:pPr>
                        <a:buNone/>
                      </a:pPr>
                      <a:r>
                        <a:rPr lang="sl-SI" sz="1200" dirty="0">
                          <a:effectLst/>
                          <a:latin typeface="Calibri" panose="020F0502020204030204" pitchFamily="34" charset="0"/>
                          <a:cs typeface="Calibri" panose="020F0502020204030204" pitchFamily="34" charset="0"/>
                        </a:rPr>
                        <a:t>Odmor</a:t>
                      </a:r>
                      <a:endParaRPr lang="sl-SI"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92D050"/>
                    </a:solidFill>
                  </a:tcPr>
                </a:tc>
                <a:extLst>
                  <a:ext uri="{0D108BD9-81ED-4DB2-BD59-A6C34878D82A}">
                    <a16:rowId xmlns:a16="http://schemas.microsoft.com/office/drawing/2014/main" val="4218051527"/>
                  </a:ext>
                </a:extLst>
              </a:tr>
              <a:tr h="0">
                <a:tc>
                  <a:txBody>
                    <a:bodyPr/>
                    <a:lstStyle/>
                    <a:p>
                      <a:pPr algn="just">
                        <a:buNone/>
                      </a:pPr>
                      <a:r>
                        <a:rPr lang="sl-SI" sz="1200">
                          <a:effectLst/>
                          <a:latin typeface="Calibri" panose="020F0502020204030204" pitchFamily="34" charset="0"/>
                          <a:cs typeface="Calibri" panose="020F0502020204030204" pitchFamily="34" charset="0"/>
                        </a:rPr>
                        <a:t>12.45–14.15</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buNone/>
                      </a:pPr>
                      <a:r>
                        <a:rPr lang="sl-SI" sz="1200">
                          <a:effectLst/>
                          <a:latin typeface="Calibri" panose="020F0502020204030204" pitchFamily="34" charset="0"/>
                          <a:cs typeface="Calibri" panose="020F0502020204030204" pitchFamily="34" charset="0"/>
                        </a:rPr>
                        <a:t>3. del (2 h)</a:t>
                      </a:r>
                    </a:p>
                    <a:p>
                      <a:pPr>
                        <a:buNone/>
                      </a:pPr>
                      <a:r>
                        <a:rPr lang="sl-SI" sz="1200">
                          <a:effectLst/>
                          <a:latin typeface="Calibri" panose="020F0502020204030204" pitchFamily="34" charset="0"/>
                          <a:cs typeface="Calibri" panose="020F0502020204030204" pitchFamily="34" charset="0"/>
                        </a:rPr>
                        <a:t>Razumevanje 5 področij skupnih ciljev na izbranih primerih ciljev</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21766002"/>
                  </a:ext>
                </a:extLst>
              </a:tr>
              <a:tr h="0">
                <a:tc>
                  <a:txBody>
                    <a:bodyPr/>
                    <a:lstStyle/>
                    <a:p>
                      <a:pPr algn="just">
                        <a:buNone/>
                      </a:pPr>
                      <a:r>
                        <a:rPr lang="sl-SI" sz="1200">
                          <a:effectLst/>
                          <a:latin typeface="Calibri" panose="020F0502020204030204" pitchFamily="34" charset="0"/>
                          <a:cs typeface="Calibri" panose="020F0502020204030204" pitchFamily="34" charset="0"/>
                        </a:rPr>
                        <a:t>14.15–14.30</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92D050"/>
                    </a:solidFill>
                  </a:tcPr>
                </a:tc>
                <a:tc>
                  <a:txBody>
                    <a:bodyPr/>
                    <a:lstStyle/>
                    <a:p>
                      <a:pPr>
                        <a:buNone/>
                      </a:pPr>
                      <a:r>
                        <a:rPr lang="sl-SI" sz="1200" dirty="0">
                          <a:effectLst/>
                          <a:latin typeface="Calibri" panose="020F0502020204030204" pitchFamily="34" charset="0"/>
                          <a:cs typeface="Calibri" panose="020F0502020204030204" pitchFamily="34" charset="0"/>
                        </a:rPr>
                        <a:t>Odmor</a:t>
                      </a:r>
                      <a:endParaRPr lang="sl-SI"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92D050"/>
                    </a:solidFill>
                  </a:tcPr>
                </a:tc>
                <a:extLst>
                  <a:ext uri="{0D108BD9-81ED-4DB2-BD59-A6C34878D82A}">
                    <a16:rowId xmlns:a16="http://schemas.microsoft.com/office/drawing/2014/main" val="2595074802"/>
                  </a:ext>
                </a:extLst>
              </a:tr>
              <a:tr h="0">
                <a:tc>
                  <a:txBody>
                    <a:bodyPr/>
                    <a:lstStyle/>
                    <a:p>
                      <a:pPr algn="just">
                        <a:buNone/>
                      </a:pPr>
                      <a:r>
                        <a:rPr lang="sl-SI" sz="1200">
                          <a:effectLst/>
                          <a:latin typeface="Calibri" panose="020F0502020204030204" pitchFamily="34" charset="0"/>
                          <a:cs typeface="Calibri" panose="020F0502020204030204" pitchFamily="34" charset="0"/>
                        </a:rPr>
                        <a:t>14.30–16.00</a:t>
                      </a:r>
                      <a:endParaRPr lang="sl-SI"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buNone/>
                      </a:pPr>
                      <a:r>
                        <a:rPr lang="sl-SI" sz="1200" dirty="0">
                          <a:effectLst/>
                          <a:latin typeface="Calibri" panose="020F0502020204030204" pitchFamily="34" charset="0"/>
                          <a:cs typeface="Calibri" panose="020F0502020204030204" pitchFamily="34" charset="0"/>
                        </a:rPr>
                        <a:t>4. del (2 h)</a:t>
                      </a:r>
                    </a:p>
                    <a:p>
                      <a:pPr>
                        <a:buNone/>
                      </a:pPr>
                      <a:r>
                        <a:rPr lang="sl-SI" sz="1200" dirty="0">
                          <a:effectLst/>
                          <a:latin typeface="Calibri" panose="020F0502020204030204" pitchFamily="34" charset="0"/>
                          <a:cs typeface="Calibri" panose="020F0502020204030204" pitchFamily="34" charset="0"/>
                        </a:rPr>
                        <a:t>Geografsko raziskovanje III</a:t>
                      </a:r>
                    </a:p>
                    <a:p>
                      <a:pPr>
                        <a:buNone/>
                      </a:pPr>
                      <a:r>
                        <a:rPr lang="sl-SI" sz="1200" dirty="0">
                          <a:effectLst/>
                          <a:latin typeface="Calibri" panose="020F0502020204030204" pitchFamily="34" charset="0"/>
                          <a:cs typeface="Calibri" panose="020F0502020204030204" pitchFamily="34" charset="0"/>
                        </a:rPr>
                        <a:t> </a:t>
                      </a:r>
                      <a:endParaRPr lang="sl-SI"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5948195"/>
                  </a:ext>
                </a:extLst>
              </a:tr>
            </a:tbl>
          </a:graphicData>
        </a:graphic>
      </p:graphicFrame>
    </p:spTree>
    <p:extLst>
      <p:ext uri="{BB962C8B-B14F-4D97-AF65-F5344CB8AC3E}">
        <p14:creationId xmlns:p14="http://schemas.microsoft.com/office/powerpoint/2010/main" val="215821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511FD-305E-EE2F-3653-A72E5A679C3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CBFC2C0-E3F4-1287-CB5D-82BBAFFE7E1B}"/>
              </a:ext>
            </a:extLst>
          </p:cNvPr>
          <p:cNvSpPr>
            <a:spLocks noGrp="1"/>
          </p:cNvSpPr>
          <p:nvPr>
            <p:ph type="title"/>
          </p:nvPr>
        </p:nvSpPr>
        <p:spPr>
          <a:xfrm>
            <a:off x="732719" y="585469"/>
            <a:ext cx="6076012" cy="735479"/>
          </a:xfrm>
        </p:spPr>
        <p:txBody>
          <a:bodyPr/>
          <a:lstStyle/>
          <a:p>
            <a:pPr algn="l"/>
            <a:r>
              <a:rPr lang="sl-SI" sz="2400" dirty="0">
                <a:solidFill>
                  <a:srgbClr val="1A95AE"/>
                </a:solidFill>
                <a:latin typeface="Calibri" panose="020F0502020204030204" pitchFamily="34" charset="0"/>
                <a:cs typeface="Calibri" panose="020F0502020204030204" pitchFamily="34" charset="0"/>
              </a:rPr>
              <a:t>Geografska lega in orientacija na zemljevidu</a:t>
            </a:r>
            <a:br>
              <a:rPr lang="sl-SI" sz="2000" dirty="0">
                <a:latin typeface="Calibri" panose="020F0502020204030204" pitchFamily="34" charset="0"/>
                <a:cs typeface="Calibri" panose="020F0502020204030204" pitchFamily="34" charset="0"/>
              </a:rPr>
            </a:br>
            <a:endParaRPr lang="sl-SI" sz="2000" dirty="0">
              <a:solidFill>
                <a:srgbClr val="1A95AE"/>
              </a:solidFill>
              <a:latin typeface="Calibri" panose="020F0502020204030204" pitchFamily="34" charset="0"/>
              <a:ea typeface="Calibri"/>
              <a:cs typeface="Calibri" panose="020F0502020204030204" pitchFamily="34" charset="0"/>
            </a:endParaRPr>
          </a:p>
        </p:txBody>
      </p:sp>
      <p:cxnSp>
        <p:nvCxnSpPr>
          <p:cNvPr id="3" name="Raven povezovalnik 2">
            <a:extLst>
              <a:ext uri="{FF2B5EF4-FFF2-40B4-BE49-F238E27FC236}">
                <a16:creationId xmlns:a16="http://schemas.microsoft.com/office/drawing/2014/main" id="{148FBE8A-0FE0-7E05-DDFA-7E59A146D68A}"/>
              </a:ext>
            </a:extLst>
          </p:cNvPr>
          <p:cNvCxnSpPr/>
          <p:nvPr/>
        </p:nvCxnSpPr>
        <p:spPr>
          <a:xfrm flipV="1">
            <a:off x="200991" y="373019"/>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a:extLst>
              <a:ext uri="{FF2B5EF4-FFF2-40B4-BE49-F238E27FC236}">
                <a16:creationId xmlns:a16="http://schemas.microsoft.com/office/drawing/2014/main" id="{9AA433F1-9F0F-D9EF-9B79-8D6844FA443A}"/>
              </a:ext>
            </a:extLst>
          </p:cNvPr>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a:extLst>
              <a:ext uri="{FF2B5EF4-FFF2-40B4-BE49-F238E27FC236}">
                <a16:creationId xmlns:a16="http://schemas.microsoft.com/office/drawing/2014/main" id="{AC59E156-9ABD-E5D6-2201-BFC5BA243C46}"/>
              </a:ext>
            </a:extLst>
          </p:cNvPr>
          <p:cNvSpPr txBox="1"/>
          <p:nvPr/>
        </p:nvSpPr>
        <p:spPr>
          <a:xfrm>
            <a:off x="732719" y="1123392"/>
            <a:ext cx="5471411" cy="3647089"/>
          </a:xfrm>
          <a:prstGeom prst="rect">
            <a:avLst/>
          </a:prstGeom>
          <a:noFill/>
        </p:spPr>
        <p:txBody>
          <a:bodyPr wrap="square">
            <a:spAutoFit/>
          </a:bodyPr>
          <a:lstStyle/>
          <a:p>
            <a:pPr>
              <a:lnSpc>
                <a:spcPts val="1500"/>
              </a:lnSpc>
              <a:spcAft>
                <a:spcPts val="800"/>
              </a:spcAft>
              <a:buNone/>
            </a:pPr>
            <a:endParaRPr lang="sl-SI" sz="1200" b="1" kern="100" cap="all" dirty="0">
              <a:solidFill>
                <a:srgbClr val="FFFFFF"/>
              </a:solidFill>
              <a:effectLst/>
              <a:latin typeface="Calibri" panose="020F0502020204030204" pitchFamily="34" charset="0"/>
              <a:ea typeface="Inter Light"/>
              <a:cs typeface="Calibri" panose="020F0502020204030204" pitchFamily="34" charset="0"/>
            </a:endParaRPr>
          </a:p>
          <a:p>
            <a:pPr>
              <a:lnSpc>
                <a:spcPts val="1400"/>
              </a:lnSpc>
              <a:spcAft>
                <a:spcPts val="800"/>
              </a:spcAft>
              <a:buNone/>
            </a:pPr>
            <a:r>
              <a:rPr lang="sl-SI" sz="1400" kern="100" dirty="0">
                <a:effectLst/>
                <a:latin typeface="Calibri" panose="020F0502020204030204" pitchFamily="34" charset="0"/>
                <a:ea typeface="Inter Light"/>
                <a:cs typeface="Calibri" panose="020F0502020204030204" pitchFamily="34" charset="0"/>
              </a:rPr>
              <a:t>Cilji:</a:t>
            </a:r>
          </a:p>
          <a:p>
            <a:pPr>
              <a:lnSpc>
                <a:spcPts val="1400"/>
              </a:lnSpc>
              <a:spcAft>
                <a:spcPts val="800"/>
              </a:spcAft>
              <a:buNone/>
            </a:pPr>
            <a:r>
              <a:rPr lang="sl-SI" sz="1400" kern="100" dirty="0">
                <a:effectLst/>
                <a:latin typeface="Calibri" panose="020F0502020204030204" pitchFamily="34" charset="0"/>
                <a:ea typeface="Inter Light"/>
                <a:cs typeface="Calibri" panose="020F0502020204030204" pitchFamily="34" charset="0"/>
              </a:rPr>
              <a:t>Učenec:</a:t>
            </a:r>
          </a:p>
          <a:p>
            <a:pPr>
              <a:lnSpc>
                <a:spcPts val="1400"/>
              </a:lnSpc>
              <a:spcAft>
                <a:spcPts val="800"/>
              </a:spcAft>
              <a:buNone/>
            </a:pPr>
            <a:r>
              <a:rPr lang="sl-SI" sz="1400" kern="100" dirty="0">
                <a:solidFill>
                  <a:srgbClr val="007996"/>
                </a:solidFill>
                <a:effectLst/>
                <a:latin typeface="Calibri" panose="020F0502020204030204" pitchFamily="34" charset="0"/>
                <a:ea typeface="Jost"/>
                <a:cs typeface="Calibri" panose="020F0502020204030204" pitchFamily="34" charset="0"/>
              </a:rPr>
              <a:t>O: </a:t>
            </a:r>
            <a:r>
              <a:rPr lang="sl-SI" sz="1400" kern="100" dirty="0">
                <a:effectLst/>
                <a:latin typeface="Calibri" panose="020F0502020204030204" pitchFamily="34" charset="0"/>
                <a:ea typeface="Inter Light"/>
                <a:cs typeface="Calibri" panose="020F0502020204030204" pitchFamily="34" charset="0"/>
              </a:rPr>
              <a:t>s pomočjo zemljevida spoznava sistem razporeditve poldnevnikov in vzporednikov;</a:t>
            </a:r>
          </a:p>
          <a:p>
            <a:pPr>
              <a:lnSpc>
                <a:spcPts val="1400"/>
              </a:lnSpc>
              <a:spcAft>
                <a:spcPts val="800"/>
              </a:spcAft>
              <a:buNone/>
            </a:pPr>
            <a:r>
              <a:rPr lang="sl-SI" sz="1400" kern="100" dirty="0">
                <a:solidFill>
                  <a:srgbClr val="007996"/>
                </a:solidFill>
                <a:effectLst/>
                <a:latin typeface="Calibri" panose="020F0502020204030204" pitchFamily="34" charset="0"/>
                <a:ea typeface="Jost"/>
                <a:cs typeface="Calibri" panose="020F0502020204030204" pitchFamily="34" charset="0"/>
              </a:rPr>
              <a:t>O: </a:t>
            </a:r>
            <a:r>
              <a:rPr lang="sl-SI" sz="1400" kern="100" dirty="0">
                <a:effectLst/>
                <a:latin typeface="Calibri" panose="020F0502020204030204" pitchFamily="34" charset="0"/>
                <a:ea typeface="Inter Light"/>
                <a:cs typeface="Calibri" panose="020F0502020204030204" pitchFamily="34" charset="0"/>
              </a:rPr>
              <a:t>se orientira na zemljevidu in uri v določanju geografske lege točkam.</a:t>
            </a:r>
          </a:p>
          <a:p>
            <a:pPr>
              <a:lnSpc>
                <a:spcPts val="1400"/>
              </a:lnSpc>
              <a:spcAft>
                <a:spcPts val="800"/>
              </a:spcAft>
              <a:buNone/>
            </a:pPr>
            <a:endParaRPr lang="sl-SI" kern="100" dirty="0">
              <a:latin typeface="Calibri" panose="020F0502020204030204" pitchFamily="34" charset="0"/>
              <a:ea typeface="Inter Light"/>
              <a:cs typeface="Calibri" panose="020F0502020204030204" pitchFamily="34" charset="0"/>
            </a:endParaRPr>
          </a:p>
          <a:p>
            <a:pPr>
              <a:lnSpc>
                <a:spcPts val="1400"/>
              </a:lnSpc>
              <a:spcAft>
                <a:spcPts val="800"/>
              </a:spcAft>
              <a:buNone/>
            </a:pPr>
            <a:r>
              <a:rPr lang="sl-SI" sz="1400" kern="100" dirty="0">
                <a:effectLst/>
                <a:latin typeface="Calibri" panose="020F0502020204030204" pitchFamily="34" charset="0"/>
                <a:ea typeface="Inter Light"/>
                <a:cs typeface="Calibri" panose="020F0502020204030204" pitchFamily="34" charset="0"/>
              </a:rPr>
              <a:t>Standardi:</a:t>
            </a:r>
          </a:p>
          <a:p>
            <a:pPr>
              <a:lnSpc>
                <a:spcPts val="1400"/>
              </a:lnSpc>
              <a:spcAft>
                <a:spcPts val="800"/>
              </a:spcAft>
              <a:buNone/>
            </a:pPr>
            <a:r>
              <a:rPr lang="sl-SI" sz="1400" kern="100" dirty="0">
                <a:effectLst/>
                <a:latin typeface="Calibri" panose="020F0502020204030204" pitchFamily="34" charset="0"/>
                <a:ea typeface="Inter Light"/>
                <a:cs typeface="Calibri" panose="020F0502020204030204" pitchFamily="34" charset="0"/>
              </a:rPr>
              <a:t>Učenec:</a:t>
            </a:r>
          </a:p>
          <a:p>
            <a:pPr marL="342900" lvl="0" indent="-342900">
              <a:lnSpc>
                <a:spcPts val="1400"/>
              </a:lnSpc>
              <a:spcAft>
                <a:spcPts val="800"/>
              </a:spcAft>
              <a:buClr>
                <a:srgbClr val="007996"/>
              </a:buClr>
              <a:buSzPts val="1200"/>
              <a:buFont typeface="Arial" panose="020B0604020202020204" pitchFamily="34" charset="0"/>
              <a:buChar char="»"/>
              <a:tabLst>
                <a:tab pos="254000" algn="l"/>
              </a:tabLst>
            </a:pPr>
            <a:r>
              <a:rPr lang="sl-SI" sz="1400" b="1" kern="100" dirty="0">
                <a:effectLst/>
                <a:latin typeface="Calibri" panose="020F0502020204030204" pitchFamily="34" charset="0"/>
                <a:ea typeface="Consolas" panose="020B0609020204030204" pitchFamily="49" charset="0"/>
                <a:cs typeface="Calibri" panose="020F0502020204030204" pitchFamily="34" charset="0"/>
              </a:rPr>
              <a:t>opiše sistem razporeditve poldnevnikov in vzporednikov</a:t>
            </a:r>
            <a:r>
              <a:rPr lang="sl-SI" sz="1400" kern="100" dirty="0">
                <a:effectLst/>
                <a:latin typeface="Calibri" panose="020F0502020204030204" pitchFamily="34" charset="0"/>
                <a:ea typeface="Consolas" panose="020B0609020204030204" pitchFamily="49" charset="0"/>
                <a:cs typeface="Calibri" panose="020F0502020204030204" pitchFamily="34" charset="0"/>
              </a:rPr>
              <a:t>;</a:t>
            </a:r>
          </a:p>
          <a:p>
            <a:pPr marL="342900" lvl="0" indent="-342900">
              <a:lnSpc>
                <a:spcPts val="1400"/>
              </a:lnSpc>
              <a:spcAft>
                <a:spcPts val="800"/>
              </a:spcAft>
              <a:buClr>
                <a:srgbClr val="007996"/>
              </a:buClr>
              <a:buSzPts val="1200"/>
              <a:buFont typeface="Arial" panose="020B0604020202020204" pitchFamily="34" charset="0"/>
              <a:buChar char="»"/>
              <a:tabLst>
                <a:tab pos="254000" algn="l"/>
              </a:tabLst>
            </a:pPr>
            <a:r>
              <a:rPr lang="sl-SI" sz="1400" b="1" kern="100" dirty="0">
                <a:effectLst/>
                <a:latin typeface="Calibri" panose="020F0502020204030204" pitchFamily="34" charset="0"/>
                <a:ea typeface="Consolas" panose="020B0609020204030204" pitchFamily="49" charset="0"/>
                <a:cs typeface="Calibri" panose="020F0502020204030204" pitchFamily="34" charset="0"/>
              </a:rPr>
              <a:t>točkam na zemljevidu določi geografsko lego glede na</a:t>
            </a:r>
            <a:r>
              <a:rPr lang="sl-SI" sz="1400" kern="100" dirty="0">
                <a:effectLst/>
                <a:latin typeface="Calibri" panose="020F0502020204030204" pitchFamily="34" charset="0"/>
                <a:ea typeface="Consolas" panose="020B0609020204030204" pitchFamily="49" charset="0"/>
                <a:cs typeface="Calibri" panose="020F0502020204030204" pitchFamily="34" charset="0"/>
              </a:rPr>
              <a:t> </a:t>
            </a:r>
            <a:r>
              <a:rPr lang="sl-SI" sz="1400" b="1" kern="100" dirty="0">
                <a:effectLst/>
                <a:latin typeface="Calibri" panose="020F0502020204030204" pitchFamily="34" charset="0"/>
                <a:ea typeface="Consolas" panose="020B0609020204030204" pitchFamily="49" charset="0"/>
                <a:cs typeface="Calibri" panose="020F0502020204030204" pitchFamily="34" charset="0"/>
              </a:rPr>
              <a:t>oddaljenost od ekvatorja in začetnega poldnevnika</a:t>
            </a:r>
            <a:r>
              <a:rPr lang="sl-SI" sz="1400" kern="100" dirty="0">
                <a:effectLst/>
                <a:latin typeface="Calibri" panose="020F0502020204030204" pitchFamily="34" charset="0"/>
                <a:ea typeface="Consolas" panose="020B0609020204030204" pitchFamily="49" charset="0"/>
                <a:cs typeface="Calibri" panose="020F0502020204030204" pitchFamily="34" charset="0"/>
              </a:rPr>
              <a:t>; </a:t>
            </a:r>
          </a:p>
          <a:p>
            <a:pPr marL="342900" lvl="0" indent="-342900">
              <a:lnSpc>
                <a:spcPts val="1400"/>
              </a:lnSpc>
              <a:spcAft>
                <a:spcPts val="800"/>
              </a:spcAft>
              <a:buClr>
                <a:srgbClr val="007996"/>
              </a:buClr>
              <a:buSzPts val="1200"/>
              <a:buFont typeface="Arial" panose="020B0604020202020204" pitchFamily="34" charset="0"/>
              <a:buChar char="»"/>
              <a:tabLst>
                <a:tab pos="254000" algn="l"/>
              </a:tabLst>
            </a:pPr>
            <a:r>
              <a:rPr lang="sl-SI" sz="1400" kern="100" dirty="0">
                <a:effectLst/>
                <a:latin typeface="Calibri" panose="020F0502020204030204" pitchFamily="34" charset="0"/>
                <a:ea typeface="Consolas" panose="020B0609020204030204" pitchFamily="49" charset="0"/>
                <a:cs typeface="Calibri" panose="020F0502020204030204" pitchFamily="34" charset="0"/>
              </a:rPr>
              <a:t>točkam na zemljevidu določi geografsko lego v stopinjah glede na oddaljenost od ekvatorja in začetnega poldnevnika.</a:t>
            </a:r>
          </a:p>
        </p:txBody>
      </p:sp>
      <p:sp>
        <p:nvSpPr>
          <p:cNvPr id="10" name="PoljeZBesedilom 9">
            <a:extLst>
              <a:ext uri="{FF2B5EF4-FFF2-40B4-BE49-F238E27FC236}">
                <a16:creationId xmlns:a16="http://schemas.microsoft.com/office/drawing/2014/main" id="{EC151747-B362-BC33-2952-5446BBCD8C38}"/>
              </a:ext>
            </a:extLst>
          </p:cNvPr>
          <p:cNvSpPr txBox="1"/>
          <p:nvPr/>
        </p:nvSpPr>
        <p:spPr>
          <a:xfrm>
            <a:off x="6520559" y="2481919"/>
            <a:ext cx="1896257" cy="1351588"/>
          </a:xfrm>
          <a:prstGeom prst="rect">
            <a:avLst/>
          </a:prstGeom>
          <a:noFill/>
        </p:spPr>
        <p:txBody>
          <a:bodyPr wrap="square">
            <a:spAutoFit/>
          </a:bodyPr>
          <a:lstStyle/>
          <a:p>
            <a:pPr>
              <a:lnSpc>
                <a:spcPts val="1400"/>
              </a:lnSpc>
              <a:spcAft>
                <a:spcPts val="800"/>
              </a:spcAft>
              <a:buNone/>
            </a:pPr>
            <a:r>
              <a:rPr lang="sl-SI"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DP: V osnovnošolskem izobraževanju se izraza geografska širina in geografska dolžina za določanje lege točkam na zemljevidu ne uporabljata. </a:t>
            </a:r>
          </a:p>
        </p:txBody>
      </p:sp>
      <p:sp>
        <p:nvSpPr>
          <p:cNvPr id="14" name="PoljeZBesedilom 13">
            <a:extLst>
              <a:ext uri="{FF2B5EF4-FFF2-40B4-BE49-F238E27FC236}">
                <a16:creationId xmlns:a16="http://schemas.microsoft.com/office/drawing/2014/main" id="{9AA0712A-A395-3138-EB68-654EAA8EB279}"/>
              </a:ext>
            </a:extLst>
          </p:cNvPr>
          <p:cNvSpPr txBox="1"/>
          <p:nvPr/>
        </p:nvSpPr>
        <p:spPr>
          <a:xfrm>
            <a:off x="3700509" y="1251999"/>
            <a:ext cx="5242499" cy="523220"/>
          </a:xfrm>
          <a:prstGeom prst="rect">
            <a:avLst/>
          </a:prstGeom>
          <a:noFill/>
        </p:spPr>
        <p:txBody>
          <a:bodyPr wrap="square">
            <a:spAutoFit/>
          </a:bodyPr>
          <a:lstStyle/>
          <a:p>
            <a:r>
              <a:rPr lang="sl-SI"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Sedaj (UN, 2011): - orientira se na globusu in zemljevidu sveta na podlagi strani neba in  izhodiščnega poldnevnika ter vzporednika.</a:t>
            </a:r>
            <a:endParaRPr lang="sl-SI"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7698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uščica: ukrivljeno desno 12">
            <a:extLst>
              <a:ext uri="{FF2B5EF4-FFF2-40B4-BE49-F238E27FC236}">
                <a16:creationId xmlns:a16="http://schemas.microsoft.com/office/drawing/2014/main" id="{F114E900-885E-764D-4C3A-FE128EF2A01D}"/>
              </a:ext>
            </a:extLst>
          </p:cNvPr>
          <p:cNvSpPr/>
          <p:nvPr/>
        </p:nvSpPr>
        <p:spPr>
          <a:xfrm rot="10800000">
            <a:off x="4653299" y="2048770"/>
            <a:ext cx="711869" cy="1169552"/>
          </a:xfrm>
          <a:prstGeom prst="curvedRightArrow">
            <a:avLst/>
          </a:prstGeom>
          <a:solidFill>
            <a:srgbClr val="FFB3B3">
              <a:alpha val="60000"/>
            </a:srgb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2" name="Puščica: ukrivljeno desno 11">
            <a:extLst>
              <a:ext uri="{FF2B5EF4-FFF2-40B4-BE49-F238E27FC236}">
                <a16:creationId xmlns:a16="http://schemas.microsoft.com/office/drawing/2014/main" id="{EBA41592-6F8A-5FFF-A7A0-EA385AECC317}"/>
              </a:ext>
            </a:extLst>
          </p:cNvPr>
          <p:cNvSpPr/>
          <p:nvPr/>
        </p:nvSpPr>
        <p:spPr>
          <a:xfrm>
            <a:off x="3849112" y="2108066"/>
            <a:ext cx="711869" cy="1169552"/>
          </a:xfrm>
          <a:prstGeom prst="curvedRightArrow">
            <a:avLst/>
          </a:prstGeom>
          <a:solidFill>
            <a:srgbClr val="FFB3B3"/>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2" name="Naslov 1">
            <a:extLst>
              <a:ext uri="{FF2B5EF4-FFF2-40B4-BE49-F238E27FC236}">
                <a16:creationId xmlns:a16="http://schemas.microsoft.com/office/drawing/2014/main" id="{6D03682C-463F-6518-3D93-CF48938024CA}"/>
              </a:ext>
            </a:extLst>
          </p:cNvPr>
          <p:cNvSpPr>
            <a:spLocks noGrp="1"/>
          </p:cNvSpPr>
          <p:nvPr>
            <p:ph type="title"/>
          </p:nvPr>
        </p:nvSpPr>
        <p:spPr>
          <a:xfrm>
            <a:off x="344614" y="186129"/>
            <a:ext cx="7717500" cy="600600"/>
          </a:xfrm>
        </p:spPr>
        <p:txBody>
          <a:bodyPr/>
          <a:lstStyle/>
          <a:p>
            <a:r>
              <a:rPr lang="sl-SI" sz="2400" dirty="0">
                <a:solidFill>
                  <a:srgbClr val="198FA7"/>
                </a:solidFill>
                <a:latin typeface="Calibri" panose="020F0502020204030204" pitchFamily="34" charset="0"/>
                <a:cs typeface="Calibri" panose="020F0502020204030204" pitchFamily="34" charset="0"/>
              </a:rPr>
              <a:t>Različni </a:t>
            </a:r>
            <a:r>
              <a:rPr lang="sl-SI" sz="2400" dirty="0" err="1">
                <a:solidFill>
                  <a:srgbClr val="198FA7"/>
                </a:solidFill>
                <a:latin typeface="Calibri" panose="020F0502020204030204" pitchFamily="34" charset="0"/>
                <a:cs typeface="Calibri" panose="020F0502020204030204" pitchFamily="34" charset="0"/>
              </a:rPr>
              <a:t>regionalnogeografski</a:t>
            </a:r>
            <a:r>
              <a:rPr lang="sl-SI" sz="2400" dirty="0">
                <a:solidFill>
                  <a:srgbClr val="198FA7"/>
                </a:solidFill>
                <a:latin typeface="Calibri" panose="020F0502020204030204" pitchFamily="34" charset="0"/>
                <a:cs typeface="Calibri" panose="020F0502020204030204" pitchFamily="34" charset="0"/>
              </a:rPr>
              <a:t> pristopi</a:t>
            </a:r>
          </a:p>
        </p:txBody>
      </p:sp>
      <p:sp>
        <p:nvSpPr>
          <p:cNvPr id="4" name="PoljeZBesedilom 3">
            <a:extLst>
              <a:ext uri="{FF2B5EF4-FFF2-40B4-BE49-F238E27FC236}">
                <a16:creationId xmlns:a16="http://schemas.microsoft.com/office/drawing/2014/main" id="{9EA24AD2-C6EF-A91F-28B1-082738A2398C}"/>
              </a:ext>
            </a:extLst>
          </p:cNvPr>
          <p:cNvSpPr txBox="1"/>
          <p:nvPr/>
        </p:nvSpPr>
        <p:spPr>
          <a:xfrm>
            <a:off x="406377" y="1512420"/>
            <a:ext cx="2988969" cy="954107"/>
          </a:xfrm>
          <a:prstGeom prst="rect">
            <a:avLst/>
          </a:prstGeom>
          <a:noFill/>
        </p:spPr>
        <p:txBody>
          <a:bodyPr wrap="square" rtlCol="0">
            <a:spAutoFit/>
          </a:bodyPr>
          <a:lstStyle/>
          <a:p>
            <a:r>
              <a:rPr lang="sl-SI" b="1" dirty="0"/>
              <a:t>Podnebje, rastlinstvo in prsti sveta (celin)</a:t>
            </a:r>
          </a:p>
          <a:p>
            <a:r>
              <a:rPr lang="sl-SI" b="1" dirty="0" err="1"/>
              <a:t>Družbenogeografske</a:t>
            </a:r>
            <a:r>
              <a:rPr lang="sl-SI" b="1" dirty="0"/>
              <a:t> značilnosti celin</a:t>
            </a:r>
          </a:p>
        </p:txBody>
      </p:sp>
      <p:sp>
        <p:nvSpPr>
          <p:cNvPr id="5" name="PoljeZBesedilom 4">
            <a:extLst>
              <a:ext uri="{FF2B5EF4-FFF2-40B4-BE49-F238E27FC236}">
                <a16:creationId xmlns:a16="http://schemas.microsoft.com/office/drawing/2014/main" id="{351A3416-CB6B-FC01-797A-1C268DB11402}"/>
              </a:ext>
            </a:extLst>
          </p:cNvPr>
          <p:cNvSpPr txBox="1"/>
          <p:nvPr/>
        </p:nvSpPr>
        <p:spPr>
          <a:xfrm>
            <a:off x="406377" y="3150170"/>
            <a:ext cx="2946400" cy="954107"/>
          </a:xfrm>
          <a:prstGeom prst="rect">
            <a:avLst/>
          </a:prstGeom>
          <a:noFill/>
        </p:spPr>
        <p:txBody>
          <a:bodyPr wrap="square" rtlCol="0">
            <a:spAutoFit/>
          </a:bodyPr>
          <a:lstStyle/>
          <a:p>
            <a:r>
              <a:rPr lang="sl-SI" b="1" dirty="0"/>
              <a:t>Regionalna geografija celin (Azija, Avstralija z Oceanijo, Severna Amerika, Južna Amerika, Polarni območji)</a:t>
            </a:r>
          </a:p>
        </p:txBody>
      </p:sp>
      <p:sp>
        <p:nvSpPr>
          <p:cNvPr id="7" name="PoljeZBesedilom 6">
            <a:extLst>
              <a:ext uri="{FF2B5EF4-FFF2-40B4-BE49-F238E27FC236}">
                <a16:creationId xmlns:a16="http://schemas.microsoft.com/office/drawing/2014/main" id="{BE541301-9C59-7981-869F-9F18854539B9}"/>
              </a:ext>
            </a:extLst>
          </p:cNvPr>
          <p:cNvSpPr txBox="1"/>
          <p:nvPr/>
        </p:nvSpPr>
        <p:spPr>
          <a:xfrm>
            <a:off x="3615112" y="2196063"/>
            <a:ext cx="2366521" cy="954107"/>
          </a:xfrm>
          <a:prstGeom prst="rect">
            <a:avLst/>
          </a:prstGeom>
          <a:noFill/>
        </p:spPr>
        <p:txBody>
          <a:bodyPr wrap="square" rtlCol="0">
            <a:spAutoFit/>
          </a:bodyPr>
          <a:lstStyle/>
          <a:p>
            <a:r>
              <a:rPr lang="sl-SI" b="1" dirty="0"/>
              <a:t>Naravnogeografske značilnosti Evrope</a:t>
            </a:r>
          </a:p>
          <a:p>
            <a:r>
              <a:rPr lang="sl-SI" b="1" dirty="0"/>
              <a:t>Družbeni izzivi Evrope značilnosti Evrope</a:t>
            </a:r>
          </a:p>
        </p:txBody>
      </p:sp>
      <p:sp>
        <p:nvSpPr>
          <p:cNvPr id="8" name="PoljeZBesedilom 7">
            <a:extLst>
              <a:ext uri="{FF2B5EF4-FFF2-40B4-BE49-F238E27FC236}">
                <a16:creationId xmlns:a16="http://schemas.microsoft.com/office/drawing/2014/main" id="{00339144-3A0E-4E00-CDA6-F0A517516E4D}"/>
              </a:ext>
            </a:extLst>
          </p:cNvPr>
          <p:cNvSpPr txBox="1"/>
          <p:nvPr/>
        </p:nvSpPr>
        <p:spPr>
          <a:xfrm>
            <a:off x="5861503" y="1368779"/>
            <a:ext cx="3140291" cy="954107"/>
          </a:xfrm>
          <a:prstGeom prst="rect">
            <a:avLst/>
          </a:prstGeom>
          <a:noFill/>
        </p:spPr>
        <p:txBody>
          <a:bodyPr wrap="square" rtlCol="0">
            <a:spAutoFit/>
          </a:bodyPr>
          <a:lstStyle/>
          <a:p>
            <a:r>
              <a:rPr lang="sl-SI" b="1" dirty="0"/>
              <a:t>Naravnogeografske značilnosti Slovenije</a:t>
            </a:r>
          </a:p>
          <a:p>
            <a:r>
              <a:rPr lang="sl-SI" b="1" dirty="0" err="1"/>
              <a:t>Družbenogeografske</a:t>
            </a:r>
            <a:r>
              <a:rPr lang="sl-SI" b="1" dirty="0"/>
              <a:t> značilnosti Slovenije</a:t>
            </a:r>
          </a:p>
        </p:txBody>
      </p:sp>
      <p:sp>
        <p:nvSpPr>
          <p:cNvPr id="9" name="PoljeZBesedilom 8">
            <a:extLst>
              <a:ext uri="{FF2B5EF4-FFF2-40B4-BE49-F238E27FC236}">
                <a16:creationId xmlns:a16="http://schemas.microsoft.com/office/drawing/2014/main" id="{7D550288-BD2B-E479-3A81-7490678654B8}"/>
              </a:ext>
            </a:extLst>
          </p:cNvPr>
          <p:cNvSpPr txBox="1"/>
          <p:nvPr/>
        </p:nvSpPr>
        <p:spPr>
          <a:xfrm>
            <a:off x="5861503" y="2949511"/>
            <a:ext cx="2987891" cy="1169551"/>
          </a:xfrm>
          <a:prstGeom prst="rect">
            <a:avLst/>
          </a:prstGeom>
          <a:noFill/>
        </p:spPr>
        <p:txBody>
          <a:bodyPr wrap="square" rtlCol="0">
            <a:spAutoFit/>
          </a:bodyPr>
          <a:lstStyle/>
          <a:p>
            <a:r>
              <a:rPr lang="sl-SI" dirty="0"/>
              <a:t>Naravnogeografske pokrajine Slovenije</a:t>
            </a:r>
          </a:p>
          <a:p>
            <a:r>
              <a:rPr lang="sl-SI" dirty="0"/>
              <a:t>- Izzivi posamezne naravnogeografske pokrajine Slovenije</a:t>
            </a:r>
          </a:p>
        </p:txBody>
      </p:sp>
      <p:sp>
        <p:nvSpPr>
          <p:cNvPr id="10" name="Puščica: črtice desno 9">
            <a:extLst>
              <a:ext uri="{FF2B5EF4-FFF2-40B4-BE49-F238E27FC236}">
                <a16:creationId xmlns:a16="http://schemas.microsoft.com/office/drawing/2014/main" id="{C62B0144-F223-6DF6-C210-3C11A16D4ACE}"/>
              </a:ext>
            </a:extLst>
          </p:cNvPr>
          <p:cNvSpPr/>
          <p:nvPr/>
        </p:nvSpPr>
        <p:spPr>
          <a:xfrm rot="5400000">
            <a:off x="1453591" y="2635562"/>
            <a:ext cx="461756" cy="303179"/>
          </a:xfrm>
          <a:prstGeom prst="stripedRightArrow">
            <a:avLst>
              <a:gd name="adj1" fmla="val 50000"/>
              <a:gd name="adj2" fmla="val 59393"/>
            </a:avLst>
          </a:prstGeom>
          <a:solidFill>
            <a:srgbClr val="FF0000"/>
          </a:solidFill>
          <a:ln w="63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uščica: črtice desno 10">
            <a:extLst>
              <a:ext uri="{FF2B5EF4-FFF2-40B4-BE49-F238E27FC236}">
                <a16:creationId xmlns:a16="http://schemas.microsoft.com/office/drawing/2014/main" id="{57ACE51F-F82B-BA5A-5DBB-0422E13B8F92}"/>
              </a:ext>
            </a:extLst>
          </p:cNvPr>
          <p:cNvSpPr/>
          <p:nvPr/>
        </p:nvSpPr>
        <p:spPr>
          <a:xfrm rot="5400000">
            <a:off x="6959274" y="2484609"/>
            <a:ext cx="461756" cy="303179"/>
          </a:xfrm>
          <a:prstGeom prst="stripedRightArrow">
            <a:avLst>
              <a:gd name="adj1" fmla="val 50000"/>
              <a:gd name="adj2" fmla="val 59393"/>
            </a:avLst>
          </a:prstGeom>
          <a:solidFill>
            <a:srgbClr val="FF0000"/>
          </a:solidFill>
          <a:ln w="63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oljeZBesedilom 13">
            <a:extLst>
              <a:ext uri="{FF2B5EF4-FFF2-40B4-BE49-F238E27FC236}">
                <a16:creationId xmlns:a16="http://schemas.microsoft.com/office/drawing/2014/main" id="{EBEE00E2-13BA-4EDF-87A6-9FF55C14369B}"/>
              </a:ext>
            </a:extLst>
          </p:cNvPr>
          <p:cNvSpPr txBox="1"/>
          <p:nvPr/>
        </p:nvSpPr>
        <p:spPr>
          <a:xfrm>
            <a:off x="1432556" y="970622"/>
            <a:ext cx="671979" cy="369332"/>
          </a:xfrm>
          <a:prstGeom prst="rect">
            <a:avLst/>
          </a:prstGeom>
          <a:noFill/>
        </p:spPr>
        <p:txBody>
          <a:bodyPr wrap="none" rtlCol="0">
            <a:spAutoFit/>
          </a:bodyPr>
          <a:lstStyle/>
          <a:p>
            <a:r>
              <a:rPr lang="sl-SI" sz="1800" b="1" dirty="0">
                <a:solidFill>
                  <a:srgbClr val="0070C0"/>
                </a:solidFill>
              </a:rPr>
              <a:t>Svet</a:t>
            </a:r>
          </a:p>
        </p:txBody>
      </p:sp>
      <p:sp>
        <p:nvSpPr>
          <p:cNvPr id="16" name="PoljeZBesedilom 15">
            <a:extLst>
              <a:ext uri="{FF2B5EF4-FFF2-40B4-BE49-F238E27FC236}">
                <a16:creationId xmlns:a16="http://schemas.microsoft.com/office/drawing/2014/main" id="{7C9713A4-9D39-A707-0225-88281DAD8754}"/>
              </a:ext>
            </a:extLst>
          </p:cNvPr>
          <p:cNvSpPr txBox="1"/>
          <p:nvPr/>
        </p:nvSpPr>
        <p:spPr>
          <a:xfrm>
            <a:off x="3948796" y="1512420"/>
            <a:ext cx="966931" cy="369332"/>
          </a:xfrm>
          <a:prstGeom prst="rect">
            <a:avLst/>
          </a:prstGeom>
          <a:noFill/>
        </p:spPr>
        <p:txBody>
          <a:bodyPr wrap="none" rtlCol="0">
            <a:spAutoFit/>
          </a:bodyPr>
          <a:lstStyle/>
          <a:p>
            <a:r>
              <a:rPr lang="sl-SI" sz="1800" b="1" dirty="0">
                <a:solidFill>
                  <a:srgbClr val="0070C0"/>
                </a:solidFill>
              </a:rPr>
              <a:t>Evropa</a:t>
            </a:r>
          </a:p>
        </p:txBody>
      </p:sp>
      <p:sp>
        <p:nvSpPr>
          <p:cNvPr id="17" name="PoljeZBesedilom 16">
            <a:extLst>
              <a:ext uri="{FF2B5EF4-FFF2-40B4-BE49-F238E27FC236}">
                <a16:creationId xmlns:a16="http://schemas.microsoft.com/office/drawing/2014/main" id="{65B1143D-3961-DA1C-52D2-C03890BA4E99}"/>
              </a:ext>
            </a:extLst>
          </p:cNvPr>
          <p:cNvSpPr txBox="1"/>
          <p:nvPr/>
        </p:nvSpPr>
        <p:spPr>
          <a:xfrm>
            <a:off x="6401470" y="870238"/>
            <a:ext cx="1309974" cy="400110"/>
          </a:xfrm>
          <a:prstGeom prst="rect">
            <a:avLst/>
          </a:prstGeom>
          <a:noFill/>
        </p:spPr>
        <p:txBody>
          <a:bodyPr wrap="none" rtlCol="0">
            <a:spAutoFit/>
          </a:bodyPr>
          <a:lstStyle/>
          <a:p>
            <a:r>
              <a:rPr lang="sl-SI" sz="2000" b="1" dirty="0">
                <a:solidFill>
                  <a:srgbClr val="0070C0"/>
                </a:solidFill>
              </a:rPr>
              <a:t>Slovenija</a:t>
            </a:r>
          </a:p>
        </p:txBody>
      </p:sp>
    </p:spTree>
    <p:extLst>
      <p:ext uri="{BB962C8B-B14F-4D97-AF65-F5344CB8AC3E}">
        <p14:creationId xmlns:p14="http://schemas.microsoft.com/office/powerpoint/2010/main" val="1690787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B51A4822-5236-860E-6A12-DCFFB68F3DB7}"/>
              </a:ext>
            </a:extLst>
          </p:cNvPr>
          <p:cNvSpPr txBox="1"/>
          <p:nvPr/>
        </p:nvSpPr>
        <p:spPr>
          <a:xfrm>
            <a:off x="128358" y="1109770"/>
            <a:ext cx="3140291" cy="954107"/>
          </a:xfrm>
          <a:prstGeom prst="rect">
            <a:avLst/>
          </a:prstGeom>
          <a:noFill/>
        </p:spPr>
        <p:txBody>
          <a:bodyPr wrap="square" rtlCol="0">
            <a:spAutoFit/>
          </a:bodyPr>
          <a:lstStyle/>
          <a:p>
            <a:r>
              <a:rPr lang="sl-SI" b="1" dirty="0">
                <a:latin typeface="Calibri" panose="020F0502020204030204" pitchFamily="34" charset="0"/>
                <a:cs typeface="Calibri" panose="020F0502020204030204" pitchFamily="34" charset="0"/>
              </a:rPr>
              <a:t>Naravnogeografske značilnosti Slovenije</a:t>
            </a:r>
          </a:p>
          <a:p>
            <a:r>
              <a:rPr lang="sl-SI" b="1" dirty="0" err="1">
                <a:latin typeface="Calibri" panose="020F0502020204030204" pitchFamily="34" charset="0"/>
                <a:cs typeface="Calibri" panose="020F0502020204030204" pitchFamily="34" charset="0"/>
              </a:rPr>
              <a:t>Družbenogeografske</a:t>
            </a:r>
            <a:r>
              <a:rPr lang="sl-SI" b="1" dirty="0">
                <a:latin typeface="Calibri" panose="020F0502020204030204" pitchFamily="34" charset="0"/>
                <a:cs typeface="Calibri" panose="020F0502020204030204" pitchFamily="34" charset="0"/>
              </a:rPr>
              <a:t> značilnosti Slovenije</a:t>
            </a:r>
          </a:p>
        </p:txBody>
      </p:sp>
      <p:sp>
        <p:nvSpPr>
          <p:cNvPr id="5" name="PoljeZBesedilom 4">
            <a:extLst>
              <a:ext uri="{FF2B5EF4-FFF2-40B4-BE49-F238E27FC236}">
                <a16:creationId xmlns:a16="http://schemas.microsoft.com/office/drawing/2014/main" id="{D104FC1C-4A94-3069-AA6D-B4C28BC98084}"/>
              </a:ext>
            </a:extLst>
          </p:cNvPr>
          <p:cNvSpPr txBox="1"/>
          <p:nvPr/>
        </p:nvSpPr>
        <p:spPr>
          <a:xfrm>
            <a:off x="204559" y="3714021"/>
            <a:ext cx="2987891" cy="954107"/>
          </a:xfrm>
          <a:prstGeom prst="rect">
            <a:avLst/>
          </a:prstGeom>
          <a:noFill/>
        </p:spPr>
        <p:txBody>
          <a:bodyPr wrap="square" rtlCol="0">
            <a:spAutoFit/>
          </a:bodyPr>
          <a:lstStyle/>
          <a:p>
            <a:r>
              <a:rPr lang="sl-SI" dirty="0">
                <a:latin typeface="Calibri" panose="020F0502020204030204" pitchFamily="34" charset="0"/>
                <a:cs typeface="Calibri" panose="020F0502020204030204" pitchFamily="34" charset="0"/>
              </a:rPr>
              <a:t>Naravnogeografske pokrajine Slovenije</a:t>
            </a:r>
          </a:p>
          <a:p>
            <a:r>
              <a:rPr lang="sl-SI" dirty="0">
                <a:latin typeface="Calibri" panose="020F0502020204030204" pitchFamily="34" charset="0"/>
                <a:cs typeface="Calibri" panose="020F0502020204030204" pitchFamily="34" charset="0"/>
              </a:rPr>
              <a:t>- Izzivi posamezne naravnogeografske pokrajine Slovenije</a:t>
            </a:r>
          </a:p>
        </p:txBody>
      </p:sp>
      <p:sp>
        <p:nvSpPr>
          <p:cNvPr id="6" name="Puščica: črtice desno 5">
            <a:extLst>
              <a:ext uri="{FF2B5EF4-FFF2-40B4-BE49-F238E27FC236}">
                <a16:creationId xmlns:a16="http://schemas.microsoft.com/office/drawing/2014/main" id="{921E09BB-CF7C-416D-3942-98D5F0B46E30}"/>
              </a:ext>
            </a:extLst>
          </p:cNvPr>
          <p:cNvSpPr/>
          <p:nvPr/>
        </p:nvSpPr>
        <p:spPr>
          <a:xfrm rot="5400000">
            <a:off x="1226130" y="2853372"/>
            <a:ext cx="461756" cy="303179"/>
          </a:xfrm>
          <a:prstGeom prst="stripedRightArrow">
            <a:avLst>
              <a:gd name="adj1" fmla="val 50000"/>
              <a:gd name="adj2" fmla="val 59393"/>
            </a:avLst>
          </a:prstGeom>
          <a:solidFill>
            <a:srgbClr val="FF0000"/>
          </a:solidFill>
          <a:ln w="63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latin typeface="Calibri" panose="020F0502020204030204" pitchFamily="34" charset="0"/>
              <a:cs typeface="Calibri" panose="020F0502020204030204" pitchFamily="34" charset="0"/>
            </a:endParaRPr>
          </a:p>
        </p:txBody>
      </p:sp>
      <p:sp>
        <p:nvSpPr>
          <p:cNvPr id="7" name="PoljeZBesedilom 6">
            <a:extLst>
              <a:ext uri="{FF2B5EF4-FFF2-40B4-BE49-F238E27FC236}">
                <a16:creationId xmlns:a16="http://schemas.microsoft.com/office/drawing/2014/main" id="{FBA8347F-D16A-EFEB-BDE8-19E80D1E0BC5}"/>
              </a:ext>
            </a:extLst>
          </p:cNvPr>
          <p:cNvSpPr txBox="1"/>
          <p:nvPr/>
        </p:nvSpPr>
        <p:spPr>
          <a:xfrm>
            <a:off x="128358" y="231479"/>
            <a:ext cx="1999265" cy="400110"/>
          </a:xfrm>
          <a:prstGeom prst="rect">
            <a:avLst/>
          </a:prstGeom>
          <a:noFill/>
        </p:spPr>
        <p:txBody>
          <a:bodyPr wrap="none" rtlCol="0">
            <a:spAutoFit/>
          </a:bodyPr>
          <a:lstStyle/>
          <a:p>
            <a:r>
              <a:rPr lang="sl-SI" sz="2000" b="1" dirty="0">
                <a:solidFill>
                  <a:srgbClr val="198FA7"/>
                </a:solidFill>
                <a:latin typeface="Calibri" panose="020F0502020204030204" pitchFamily="34" charset="0"/>
                <a:cs typeface="Calibri" panose="020F0502020204030204" pitchFamily="34" charset="0"/>
              </a:rPr>
              <a:t>Primer: Slovenija</a:t>
            </a:r>
          </a:p>
        </p:txBody>
      </p:sp>
      <p:sp>
        <p:nvSpPr>
          <p:cNvPr id="9" name="PoljeZBesedilom 8">
            <a:extLst>
              <a:ext uri="{FF2B5EF4-FFF2-40B4-BE49-F238E27FC236}">
                <a16:creationId xmlns:a16="http://schemas.microsoft.com/office/drawing/2014/main" id="{2F002F5D-B30D-3F7B-5ED7-7237113BCA70}"/>
              </a:ext>
            </a:extLst>
          </p:cNvPr>
          <p:cNvSpPr txBox="1"/>
          <p:nvPr/>
        </p:nvSpPr>
        <p:spPr>
          <a:xfrm>
            <a:off x="3980541" y="2429332"/>
            <a:ext cx="4572000" cy="1115690"/>
          </a:xfrm>
          <a:prstGeom prst="rect">
            <a:avLst/>
          </a:prstGeom>
          <a:noFill/>
        </p:spPr>
        <p:txBody>
          <a:bodyPr wrap="square">
            <a:spAutoFit/>
          </a:bodyPr>
          <a:lstStyle/>
          <a:p>
            <a:pPr marL="342900" lvl="0" indent="-342900">
              <a:buClr>
                <a:srgbClr val="007996"/>
              </a:buClr>
              <a:buSzPts val="1200"/>
              <a:buFont typeface="Arial" panose="020B0604020202020204" pitchFamily="34" charset="0"/>
              <a:buChar char="»"/>
              <a:tabLst>
                <a:tab pos="254000" algn="l"/>
              </a:tabLst>
            </a:pPr>
            <a:r>
              <a:rPr lang="sl-SI" sz="950" b="1" kern="100" dirty="0">
                <a:effectLst/>
                <a:latin typeface="Calibri" panose="020F0502020204030204" pitchFamily="34" charset="0"/>
                <a:ea typeface="Consolas" panose="020B0609020204030204" pitchFamily="49" charset="0"/>
                <a:cs typeface="Calibri" panose="020F0502020204030204" pitchFamily="34" charset="0"/>
              </a:rPr>
              <a:t>Alpske pokrajine:</a:t>
            </a:r>
            <a:r>
              <a:rPr lang="sl-SI" sz="950" kern="100" dirty="0">
                <a:effectLst/>
                <a:latin typeface="Calibri" panose="020F0502020204030204" pitchFamily="34" charset="0"/>
                <a:ea typeface="Consolas" panose="020B0609020204030204" pitchFamily="49" charset="0"/>
                <a:cs typeface="Calibri" panose="020F0502020204030204" pitchFamily="34" charset="0"/>
              </a:rPr>
              <a:t> Kranjska Gora, Jesenice, Bovec; </a:t>
            </a:r>
          </a:p>
          <a:p>
            <a:pPr marL="342900" lvl="0" indent="-342900">
              <a:buClr>
                <a:srgbClr val="007996"/>
              </a:buClr>
              <a:buSzPts val="1200"/>
              <a:buFont typeface="Arial" panose="020B0604020202020204" pitchFamily="34" charset="0"/>
              <a:buChar char="»"/>
              <a:tabLst>
                <a:tab pos="254000" algn="l"/>
              </a:tabLst>
            </a:pPr>
            <a:r>
              <a:rPr lang="sl-SI" sz="950" b="1" kern="100" dirty="0">
                <a:effectLst/>
                <a:latin typeface="Calibri" panose="020F0502020204030204" pitchFamily="34" charset="0"/>
                <a:ea typeface="Consolas" panose="020B0609020204030204" pitchFamily="49" charset="0"/>
                <a:cs typeface="Calibri" panose="020F0502020204030204" pitchFamily="34" charset="0"/>
              </a:rPr>
              <a:t>Predalpske pokrajine:</a:t>
            </a:r>
            <a:r>
              <a:rPr lang="sl-SI" sz="950" kern="100" dirty="0">
                <a:effectLst/>
                <a:latin typeface="Calibri" panose="020F0502020204030204" pitchFamily="34" charset="0"/>
                <a:ea typeface="Consolas" panose="020B0609020204030204" pitchFamily="49" charset="0"/>
                <a:cs typeface="Calibri" panose="020F0502020204030204" pitchFamily="34" charset="0"/>
              </a:rPr>
              <a:t> Bled, Kranj, Ljubljana, Celje, Velenje; </a:t>
            </a:r>
          </a:p>
          <a:p>
            <a:pPr marL="342900" lvl="0" indent="-342900">
              <a:buClr>
                <a:srgbClr val="007996"/>
              </a:buClr>
              <a:buSzPts val="1200"/>
              <a:buFont typeface="Arial" panose="020B0604020202020204" pitchFamily="34" charset="0"/>
              <a:buChar char="»"/>
              <a:tabLst>
                <a:tab pos="254000" algn="l"/>
              </a:tabLst>
            </a:pPr>
            <a:r>
              <a:rPr lang="sl-SI" sz="950" b="1" kern="100" dirty="0" err="1">
                <a:effectLst/>
                <a:latin typeface="Calibri" panose="020F0502020204030204" pitchFamily="34" charset="0"/>
                <a:ea typeface="Consolas" panose="020B0609020204030204" pitchFamily="49" charset="0"/>
                <a:cs typeface="Calibri" panose="020F0502020204030204" pitchFamily="34" charset="0"/>
              </a:rPr>
              <a:t>Obsredozemske</a:t>
            </a:r>
            <a:r>
              <a:rPr lang="sl-SI" sz="950" b="1" kern="100" dirty="0">
                <a:effectLst/>
                <a:latin typeface="Calibri" panose="020F0502020204030204" pitchFamily="34" charset="0"/>
                <a:ea typeface="Consolas" panose="020B0609020204030204" pitchFamily="49" charset="0"/>
                <a:cs typeface="Calibri" panose="020F0502020204030204" pitchFamily="34" charset="0"/>
              </a:rPr>
              <a:t> pokrajine</a:t>
            </a:r>
            <a:r>
              <a:rPr lang="sl-SI" sz="950" kern="100" dirty="0">
                <a:effectLst/>
                <a:latin typeface="Calibri" panose="020F0502020204030204" pitchFamily="34" charset="0"/>
                <a:ea typeface="Consolas" panose="020B0609020204030204" pitchFamily="49" charset="0"/>
                <a:cs typeface="Calibri" panose="020F0502020204030204" pitchFamily="34" charset="0"/>
              </a:rPr>
              <a:t>: Portorož, Izola, Piran, Koper, Nova Gorica, Ilirska Bistrica; </a:t>
            </a:r>
          </a:p>
          <a:p>
            <a:pPr marL="342900" lvl="0" indent="-342900">
              <a:buClr>
                <a:srgbClr val="007996"/>
              </a:buClr>
              <a:buSzPts val="1200"/>
              <a:buFont typeface="Arial" panose="020B0604020202020204" pitchFamily="34" charset="0"/>
              <a:buChar char="»"/>
              <a:tabLst>
                <a:tab pos="254000" algn="l"/>
              </a:tabLst>
            </a:pPr>
            <a:r>
              <a:rPr lang="sl-SI" sz="950" b="1" kern="100" dirty="0" err="1">
                <a:effectLst/>
                <a:latin typeface="Calibri" panose="020F0502020204030204" pitchFamily="34" charset="0"/>
                <a:ea typeface="Consolas" panose="020B0609020204030204" pitchFamily="49" charset="0"/>
                <a:cs typeface="Calibri" panose="020F0502020204030204" pitchFamily="34" charset="0"/>
              </a:rPr>
              <a:t>Obpanonske</a:t>
            </a:r>
            <a:r>
              <a:rPr lang="sl-SI" sz="950" b="1" kern="100" dirty="0">
                <a:effectLst/>
                <a:latin typeface="Calibri" panose="020F0502020204030204" pitchFamily="34" charset="0"/>
                <a:ea typeface="Consolas" panose="020B0609020204030204" pitchFamily="49" charset="0"/>
                <a:cs typeface="Calibri" panose="020F0502020204030204" pitchFamily="34" charset="0"/>
              </a:rPr>
              <a:t> pokrajine</a:t>
            </a:r>
            <a:r>
              <a:rPr lang="sl-SI" sz="950" kern="100" dirty="0">
                <a:effectLst/>
                <a:latin typeface="Calibri" panose="020F0502020204030204" pitchFamily="34" charset="0"/>
                <a:ea typeface="Consolas" panose="020B0609020204030204" pitchFamily="49" charset="0"/>
                <a:cs typeface="Calibri" panose="020F0502020204030204" pitchFamily="34" charset="0"/>
              </a:rPr>
              <a:t>: Maribor, Murska Sobota, Ptuj, Novo mesto, Krško, Lendava; </a:t>
            </a:r>
          </a:p>
          <a:p>
            <a:pPr marL="342900" lvl="0" indent="-342900">
              <a:buClr>
                <a:srgbClr val="007996"/>
              </a:buClr>
              <a:buSzPts val="1200"/>
              <a:buFont typeface="Arial" panose="020B0604020202020204" pitchFamily="34" charset="0"/>
              <a:buChar char="»"/>
              <a:tabLst>
                <a:tab pos="254000" algn="l"/>
              </a:tabLst>
            </a:pPr>
            <a:r>
              <a:rPr lang="sl-SI" sz="950" b="1" kern="100" dirty="0" err="1">
                <a:effectLst/>
                <a:latin typeface="Calibri" panose="020F0502020204030204" pitchFamily="34" charset="0"/>
                <a:ea typeface="Consolas" panose="020B0609020204030204" pitchFamily="49" charset="0"/>
                <a:cs typeface="Calibri" panose="020F0502020204030204" pitchFamily="34" charset="0"/>
              </a:rPr>
              <a:t>Dinarskokraške</a:t>
            </a:r>
            <a:r>
              <a:rPr lang="sl-SI" sz="950" b="1" kern="100" dirty="0">
                <a:effectLst/>
                <a:latin typeface="Calibri" panose="020F0502020204030204" pitchFamily="34" charset="0"/>
                <a:ea typeface="Consolas" panose="020B0609020204030204" pitchFamily="49" charset="0"/>
                <a:cs typeface="Calibri" panose="020F0502020204030204" pitchFamily="34" charset="0"/>
              </a:rPr>
              <a:t> pokrajine</a:t>
            </a:r>
            <a:r>
              <a:rPr lang="sl-SI" sz="950" kern="100" dirty="0">
                <a:effectLst/>
                <a:latin typeface="Calibri" panose="020F0502020204030204" pitchFamily="34" charset="0"/>
                <a:ea typeface="Consolas" panose="020B0609020204030204" pitchFamily="49" charset="0"/>
                <a:cs typeface="Calibri" panose="020F0502020204030204" pitchFamily="34" charset="0"/>
              </a:rPr>
              <a:t>: Postojna, Cerknica, Kočevje, Metlika, Črnomelj.</a:t>
            </a:r>
          </a:p>
        </p:txBody>
      </p:sp>
      <p:sp>
        <p:nvSpPr>
          <p:cNvPr id="10" name="Rectangle 2">
            <a:extLst>
              <a:ext uri="{FF2B5EF4-FFF2-40B4-BE49-F238E27FC236}">
                <a16:creationId xmlns:a16="http://schemas.microsoft.com/office/drawing/2014/main" id="{EABA6D0C-94C2-2554-6B57-CD1697670C38}"/>
              </a:ext>
            </a:extLst>
          </p:cNvPr>
          <p:cNvSpPr>
            <a:spLocks noChangeArrowheads="1"/>
          </p:cNvSpPr>
          <p:nvPr/>
        </p:nvSpPr>
        <p:spPr bwMode="auto">
          <a:xfrm>
            <a:off x="3940628" y="3805479"/>
            <a:ext cx="452119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0" i="0" u="none" strike="noStrike" cap="none" normalizeH="0" baseline="0" dirty="0">
                <a:ln>
                  <a:noFill/>
                </a:ln>
                <a:effectLst/>
                <a:latin typeface="Calibri" panose="020F0502020204030204" pitchFamily="34" charset="0"/>
                <a:ea typeface="Inter Light"/>
                <a:cs typeface="Calibri" panose="020F0502020204030204" pitchFamily="34" charset="0"/>
              </a:rPr>
              <a:t>Učenec:</a:t>
            </a:r>
            <a:endParaRPr kumimoji="0" lang="sl-SI" altLang="sl-SI" sz="12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0" i="0" u="none" strike="noStrike" cap="none" normalizeH="0" baseline="0" dirty="0">
                <a:ln>
                  <a:noFill/>
                </a:ln>
                <a:effectLst/>
                <a:latin typeface="Calibri" panose="020F0502020204030204" pitchFamily="34" charset="0"/>
                <a:ea typeface="Jost"/>
                <a:cs typeface="Calibri" panose="020F0502020204030204" pitchFamily="34" charset="0"/>
              </a:rPr>
              <a:t>O: </a:t>
            </a:r>
            <a:r>
              <a:rPr kumimoji="0" lang="sl-SI" altLang="sl-SI" sz="1200" b="0" i="0" u="none" strike="noStrike" cap="none" normalizeH="0" baseline="0" dirty="0">
                <a:ln>
                  <a:noFill/>
                </a:ln>
                <a:effectLst/>
                <a:latin typeface="Calibri" panose="020F0502020204030204" pitchFamily="34" charset="0"/>
                <a:ea typeface="Inter Light"/>
                <a:cs typeface="Calibri" panose="020F0502020204030204" pitchFamily="34" charset="0"/>
              </a:rPr>
              <a:t>s pomočjo zemljevida in drugih virov prepoznava tipične značilnosti posamezne pokrajine in jih med seboj primerja;</a:t>
            </a:r>
          </a:p>
          <a:p>
            <a:pPr eaLnBrk="0" fontAlgn="base" hangingPunct="0">
              <a:spcBef>
                <a:spcPct val="0"/>
              </a:spcBef>
              <a:spcAft>
                <a:spcPct val="0"/>
              </a:spcAft>
              <a:buClrTx/>
            </a:pPr>
            <a:r>
              <a:rPr lang="sl-SI" altLang="sl-SI" sz="1200" dirty="0">
                <a:latin typeface="Calibri" panose="020F0502020204030204" pitchFamily="34" charset="0"/>
                <a:ea typeface="Jost"/>
                <a:cs typeface="Calibri" panose="020F0502020204030204" pitchFamily="34" charset="0"/>
              </a:rPr>
              <a:t>O: </a:t>
            </a:r>
            <a:r>
              <a:rPr lang="sl-SI" altLang="sl-SI" sz="1200" dirty="0">
                <a:latin typeface="Calibri" panose="020F0502020204030204" pitchFamily="34" charset="0"/>
                <a:ea typeface="Inter Light"/>
                <a:cs typeface="Calibri" panose="020F0502020204030204" pitchFamily="34" charset="0"/>
              </a:rPr>
              <a:t>s pomočjo različnih virov raziskuje aktualne in ključne izzive posameznih pokrajin.</a:t>
            </a:r>
            <a:r>
              <a:rPr lang="sl-SI" altLang="sl-SI" sz="1200" dirty="0">
                <a:latin typeface="Calibri" panose="020F0502020204030204" pitchFamily="34" charset="0"/>
                <a:cs typeface="Calibri" panose="020F0502020204030204" pitchFamily="34" charset="0"/>
              </a:rPr>
              <a:t> </a:t>
            </a:r>
          </a:p>
        </p:txBody>
      </p:sp>
      <p:sp>
        <p:nvSpPr>
          <p:cNvPr id="13" name="PoljeZBesedilom 12">
            <a:extLst>
              <a:ext uri="{FF2B5EF4-FFF2-40B4-BE49-F238E27FC236}">
                <a16:creationId xmlns:a16="http://schemas.microsoft.com/office/drawing/2014/main" id="{472A090D-7E4D-9A59-50C6-094EAF031F04}"/>
              </a:ext>
            </a:extLst>
          </p:cNvPr>
          <p:cNvSpPr txBox="1"/>
          <p:nvPr/>
        </p:nvSpPr>
        <p:spPr>
          <a:xfrm>
            <a:off x="3940628" y="165881"/>
            <a:ext cx="5225143" cy="2139047"/>
          </a:xfrm>
          <a:prstGeom prst="rect">
            <a:avLst/>
          </a:prstGeom>
          <a:noFill/>
        </p:spPr>
        <p:txBody>
          <a:bodyPr wrap="square">
            <a:spAutoFit/>
          </a:bodyPr>
          <a:lstStyle/>
          <a:p>
            <a:pPr marL="342900" lvl="0" indent="-342900">
              <a:buClr>
                <a:srgbClr val="007996"/>
              </a:buClr>
              <a:buSzPts val="1200"/>
              <a:buFont typeface="Arial" panose="020B0604020202020204" pitchFamily="34" charset="0"/>
              <a:buChar char="»"/>
              <a:tabLst>
                <a:tab pos="254000" algn="l"/>
              </a:tabLst>
            </a:pPr>
            <a:r>
              <a:rPr lang="sl-SI" sz="950" b="1" kern="100" dirty="0">
                <a:effectLst/>
                <a:latin typeface="Calibri" panose="020F0502020204030204" pitchFamily="34" charset="0"/>
                <a:ea typeface="Consolas" panose="020B0609020204030204" pitchFamily="49" charset="0"/>
                <a:cs typeface="Calibri" panose="020F0502020204030204" pitchFamily="34" charset="0"/>
              </a:rPr>
              <a:t>Alpske pokrajine</a:t>
            </a:r>
            <a:r>
              <a:rPr lang="sl-SI" sz="950" kern="100" dirty="0">
                <a:effectLst/>
                <a:latin typeface="Calibri" panose="020F0502020204030204" pitchFamily="34" charset="0"/>
                <a:ea typeface="Consolas" panose="020B0609020204030204" pitchFamily="49" charset="0"/>
                <a:cs typeface="Calibri" panose="020F0502020204030204" pitchFamily="34" charset="0"/>
              </a:rPr>
              <a:t>:  Karavanke, Julijske Alpe, Kamniško-Savinjske Alpe, Triglav, Planica, Triglavski narodni park, Pokljuka, Zgornjesavska dolina, Logarska dolina, Stol, Grintovec, Velika planina.  </a:t>
            </a:r>
          </a:p>
          <a:p>
            <a:pPr marL="342900" lvl="0" indent="-342900">
              <a:buClr>
                <a:srgbClr val="007996"/>
              </a:buClr>
              <a:buSzPts val="1200"/>
              <a:buFont typeface="Arial" panose="020B0604020202020204" pitchFamily="34" charset="0"/>
              <a:buChar char="»"/>
              <a:tabLst>
                <a:tab pos="254000" algn="l"/>
              </a:tabLst>
            </a:pPr>
            <a:r>
              <a:rPr lang="sl-SI" sz="950" b="1" kern="100" dirty="0">
                <a:effectLst/>
                <a:latin typeface="Calibri" panose="020F0502020204030204" pitchFamily="34" charset="0"/>
                <a:ea typeface="Consolas" panose="020B0609020204030204" pitchFamily="49" charset="0"/>
                <a:cs typeface="Calibri" panose="020F0502020204030204" pitchFamily="34" charset="0"/>
              </a:rPr>
              <a:t>Predalpske pokrajine</a:t>
            </a:r>
            <a:r>
              <a:rPr lang="sl-SI" sz="950" kern="100" dirty="0">
                <a:effectLst/>
                <a:latin typeface="Calibri" panose="020F0502020204030204" pitchFamily="34" charset="0"/>
                <a:ea typeface="Consolas" panose="020B0609020204030204" pitchFamily="49" charset="0"/>
                <a:cs typeface="Calibri" panose="020F0502020204030204" pitchFamily="34" charset="0"/>
              </a:rPr>
              <a:t>:  Ljubljanska kotlina, Pohorje, Posavsko hribovje, Celjska kotlina, Idrijsko-Cerkljansko hribovje, Velenjska kotlina, Slovenjgraška kotlina. </a:t>
            </a:r>
          </a:p>
          <a:p>
            <a:pPr marL="342900" lvl="0" indent="-342900">
              <a:buClr>
                <a:srgbClr val="007996"/>
              </a:buClr>
              <a:buSzPts val="1200"/>
              <a:buFont typeface="Arial" panose="020B0604020202020204" pitchFamily="34" charset="0"/>
              <a:buChar char="»"/>
              <a:tabLst>
                <a:tab pos="254000" algn="l"/>
              </a:tabLst>
            </a:pPr>
            <a:r>
              <a:rPr lang="sl-SI" sz="950" b="1" kern="100" dirty="0" err="1">
                <a:effectLst/>
                <a:latin typeface="Calibri" panose="020F0502020204030204" pitchFamily="34" charset="0"/>
                <a:ea typeface="Consolas" panose="020B0609020204030204" pitchFamily="49" charset="0"/>
                <a:cs typeface="Calibri" panose="020F0502020204030204" pitchFamily="34" charset="0"/>
              </a:rPr>
              <a:t>Obsredozemske</a:t>
            </a:r>
            <a:r>
              <a:rPr lang="sl-SI" sz="950" b="1" kern="100" dirty="0">
                <a:effectLst/>
                <a:latin typeface="Calibri" panose="020F0502020204030204" pitchFamily="34" charset="0"/>
                <a:ea typeface="Consolas" panose="020B0609020204030204" pitchFamily="49" charset="0"/>
                <a:cs typeface="Calibri" panose="020F0502020204030204" pitchFamily="34" charset="0"/>
              </a:rPr>
              <a:t> pokrajine</a:t>
            </a:r>
            <a:r>
              <a:rPr lang="sl-SI" sz="950" kern="100" dirty="0">
                <a:effectLst/>
                <a:latin typeface="Calibri" panose="020F0502020204030204" pitchFamily="34" charset="0"/>
                <a:ea typeface="Consolas" panose="020B0609020204030204" pitchFamily="49" charset="0"/>
                <a:cs typeface="Calibri" panose="020F0502020204030204" pitchFamily="34" charset="0"/>
              </a:rPr>
              <a:t>: Goriška Brda, Kras, Slovenska Istra,  Vipavska dolina, Jadransko morje.  </a:t>
            </a:r>
          </a:p>
          <a:p>
            <a:pPr marL="342900" lvl="0" indent="-342900">
              <a:buClr>
                <a:srgbClr val="007996"/>
              </a:buClr>
              <a:buSzPts val="1200"/>
              <a:buFont typeface="Arial" panose="020B0604020202020204" pitchFamily="34" charset="0"/>
              <a:buChar char="»"/>
              <a:tabLst>
                <a:tab pos="254000" algn="l"/>
              </a:tabLst>
            </a:pPr>
            <a:r>
              <a:rPr lang="sl-SI" sz="950" b="1" kern="100" dirty="0" err="1">
                <a:effectLst/>
                <a:latin typeface="Calibri" panose="020F0502020204030204" pitchFamily="34" charset="0"/>
                <a:ea typeface="Consolas" panose="020B0609020204030204" pitchFamily="49" charset="0"/>
                <a:cs typeface="Calibri" panose="020F0502020204030204" pitchFamily="34" charset="0"/>
              </a:rPr>
              <a:t>Obpanonske</a:t>
            </a:r>
            <a:r>
              <a:rPr lang="sl-SI" sz="950" b="1" kern="100" dirty="0">
                <a:effectLst/>
                <a:latin typeface="Calibri" panose="020F0502020204030204" pitchFamily="34" charset="0"/>
                <a:ea typeface="Consolas" panose="020B0609020204030204" pitchFamily="49" charset="0"/>
                <a:cs typeface="Calibri" panose="020F0502020204030204" pitchFamily="34" charset="0"/>
              </a:rPr>
              <a:t> pokrajine</a:t>
            </a:r>
            <a:r>
              <a:rPr lang="sl-SI" sz="950" kern="100" dirty="0">
                <a:effectLst/>
                <a:latin typeface="Calibri" panose="020F0502020204030204" pitchFamily="34" charset="0"/>
                <a:ea typeface="Consolas" panose="020B0609020204030204" pitchFamily="49" charset="0"/>
                <a:cs typeface="Calibri" panose="020F0502020204030204" pitchFamily="34" charset="0"/>
              </a:rPr>
              <a:t>: Goričko, Haloze, Slovenske gorice, Dravsko-Ptujsko polje, Pomurska ravnina.  </a:t>
            </a:r>
          </a:p>
          <a:p>
            <a:pPr marL="342900" lvl="0" indent="-342900">
              <a:buClr>
                <a:srgbClr val="007996"/>
              </a:buClr>
              <a:buSzPts val="1200"/>
              <a:buFont typeface="Arial" panose="020B0604020202020204" pitchFamily="34" charset="0"/>
              <a:buChar char="»"/>
              <a:tabLst>
                <a:tab pos="254000" algn="l"/>
              </a:tabLst>
            </a:pPr>
            <a:r>
              <a:rPr lang="sl-SI" sz="950" b="1" kern="100" dirty="0" err="1">
                <a:effectLst/>
                <a:latin typeface="Calibri" panose="020F0502020204030204" pitchFamily="34" charset="0"/>
                <a:ea typeface="Consolas" panose="020B0609020204030204" pitchFamily="49" charset="0"/>
                <a:cs typeface="Calibri" panose="020F0502020204030204" pitchFamily="34" charset="0"/>
              </a:rPr>
              <a:t>Dinarskokraške</a:t>
            </a:r>
            <a:r>
              <a:rPr lang="sl-SI" sz="950" b="1" kern="100" dirty="0">
                <a:effectLst/>
                <a:latin typeface="Calibri" panose="020F0502020204030204" pitchFamily="34" charset="0"/>
                <a:ea typeface="Consolas" panose="020B0609020204030204" pitchFamily="49" charset="0"/>
                <a:cs typeface="Calibri" panose="020F0502020204030204" pitchFamily="34" charset="0"/>
              </a:rPr>
              <a:t> pokrajine</a:t>
            </a:r>
            <a:r>
              <a:rPr lang="sl-SI" sz="950" kern="100" dirty="0">
                <a:effectLst/>
                <a:latin typeface="Calibri" panose="020F0502020204030204" pitchFamily="34" charset="0"/>
                <a:ea typeface="Consolas" panose="020B0609020204030204" pitchFamily="49" charset="0"/>
                <a:cs typeface="Calibri" panose="020F0502020204030204" pitchFamily="34" charset="0"/>
              </a:rPr>
              <a:t>: Postojnska jama, Škocjanske jame, Nanos, Bela krajina, Snežnik, Kočevski rog, Trnovski gozd.   </a:t>
            </a:r>
          </a:p>
          <a:p>
            <a:pPr marL="342900" lvl="0" indent="-342900">
              <a:buClr>
                <a:srgbClr val="007996"/>
              </a:buClr>
              <a:buSzPts val="1200"/>
              <a:buFont typeface="Arial" panose="020B0604020202020204" pitchFamily="34" charset="0"/>
              <a:buChar char="»"/>
              <a:tabLst>
                <a:tab pos="254000" algn="l"/>
              </a:tabLst>
            </a:pPr>
            <a:r>
              <a:rPr lang="sl-SI" sz="950" u="sng" kern="100" dirty="0">
                <a:latin typeface="Calibri" panose="020F0502020204030204" pitchFamily="34" charset="0"/>
                <a:ea typeface="Consolas" panose="020B0609020204030204" pitchFamily="49" charset="0"/>
                <a:cs typeface="Calibri" panose="020F0502020204030204" pitchFamily="34" charset="0"/>
              </a:rPr>
              <a:t>R</a:t>
            </a:r>
            <a:r>
              <a:rPr lang="sl-SI" sz="950" u="sng" kern="100" dirty="0">
                <a:effectLst/>
                <a:latin typeface="Calibri" panose="020F0502020204030204" pitchFamily="34" charset="0"/>
                <a:ea typeface="Consolas" panose="020B0609020204030204" pitchFamily="49" charset="0"/>
                <a:cs typeface="Calibri" panose="020F0502020204030204" pitchFamily="34" charset="0"/>
              </a:rPr>
              <a:t>eke</a:t>
            </a:r>
            <a:r>
              <a:rPr lang="sl-SI" sz="950" kern="100" dirty="0">
                <a:effectLst/>
                <a:latin typeface="Calibri" panose="020F0502020204030204" pitchFamily="34" charset="0"/>
                <a:ea typeface="Consolas" panose="020B0609020204030204" pitchFamily="49" charset="0"/>
                <a:cs typeface="Calibri" panose="020F0502020204030204" pitchFamily="34" charset="0"/>
              </a:rPr>
              <a:t>: Sava, Drava, Soča, Mura, Kolpa, Savinja, Dragonja, Krka in dve reki v domači naravnogeografski pokrajini;</a:t>
            </a:r>
          </a:p>
          <a:p>
            <a:pPr marL="342900" lvl="0" indent="-342900">
              <a:buClr>
                <a:srgbClr val="007996"/>
              </a:buClr>
              <a:buSzPts val="1200"/>
              <a:buFont typeface="Arial" panose="020B0604020202020204" pitchFamily="34" charset="0"/>
              <a:buChar char="»"/>
              <a:tabLst>
                <a:tab pos="254000" algn="l"/>
              </a:tabLst>
            </a:pPr>
            <a:r>
              <a:rPr lang="sl-SI" sz="950" u="sng" kern="100" dirty="0">
                <a:effectLst/>
                <a:latin typeface="Calibri" panose="020F0502020204030204" pitchFamily="34" charset="0"/>
                <a:ea typeface="Consolas" panose="020B0609020204030204" pitchFamily="49" charset="0"/>
                <a:cs typeface="Calibri" panose="020F0502020204030204" pitchFamily="34" charset="0"/>
              </a:rPr>
              <a:t>jezera:</a:t>
            </a:r>
            <a:r>
              <a:rPr lang="sl-SI" sz="950" kern="100" dirty="0">
                <a:effectLst/>
                <a:latin typeface="Calibri" panose="020F0502020204030204" pitchFamily="34" charset="0"/>
                <a:ea typeface="Consolas" panose="020B0609020204030204" pitchFamily="49" charset="0"/>
                <a:cs typeface="Calibri" panose="020F0502020204030204" pitchFamily="34" charset="0"/>
              </a:rPr>
              <a:t> Blejsko, Bohinjsko, Cerkniško, Ptujsko, Velenjsko;</a:t>
            </a:r>
          </a:p>
          <a:p>
            <a:pPr marL="342900" lvl="0" indent="-342900">
              <a:buClr>
                <a:srgbClr val="007996"/>
              </a:buClr>
              <a:buSzPts val="1200"/>
              <a:buFont typeface="Arial" panose="020B0604020202020204" pitchFamily="34" charset="0"/>
              <a:buChar char="»"/>
              <a:tabLst>
                <a:tab pos="254000" algn="l"/>
              </a:tabLst>
            </a:pPr>
            <a:r>
              <a:rPr lang="sl-SI" sz="950" u="sng" kern="100" dirty="0">
                <a:effectLst/>
                <a:latin typeface="Calibri" panose="020F0502020204030204" pitchFamily="34" charset="0"/>
                <a:ea typeface="Consolas" panose="020B0609020204030204" pitchFamily="49" charset="0"/>
                <a:cs typeface="Calibri" panose="020F0502020204030204" pitchFamily="34" charset="0"/>
              </a:rPr>
              <a:t>mokrišča</a:t>
            </a:r>
            <a:r>
              <a:rPr lang="sl-SI" sz="950" kern="100" dirty="0">
                <a:effectLst/>
                <a:latin typeface="Calibri" panose="020F0502020204030204" pitchFamily="34" charset="0"/>
                <a:ea typeface="Consolas" panose="020B0609020204030204" pitchFamily="49" charset="0"/>
                <a:cs typeface="Calibri" panose="020F0502020204030204" pitchFamily="34" charset="0"/>
              </a:rPr>
              <a:t>: Sečoveljske soline, Ljubljansko barje, Krakovski gozd in Lovrenška ali Pokljuška jezera. </a:t>
            </a:r>
          </a:p>
        </p:txBody>
      </p:sp>
      <p:cxnSp>
        <p:nvCxnSpPr>
          <p:cNvPr id="15" name="Raven puščični povezovalnik 14">
            <a:extLst>
              <a:ext uri="{FF2B5EF4-FFF2-40B4-BE49-F238E27FC236}">
                <a16:creationId xmlns:a16="http://schemas.microsoft.com/office/drawing/2014/main" id="{0751BCAB-C30C-72CF-33C4-EFB29A811365}"/>
              </a:ext>
            </a:extLst>
          </p:cNvPr>
          <p:cNvCxnSpPr>
            <a:cxnSpLocks/>
          </p:cNvCxnSpPr>
          <p:nvPr/>
        </p:nvCxnSpPr>
        <p:spPr>
          <a:xfrm flipV="1">
            <a:off x="2939142" y="988892"/>
            <a:ext cx="553357" cy="331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ven puščični povezovalnik 15">
            <a:extLst>
              <a:ext uri="{FF2B5EF4-FFF2-40B4-BE49-F238E27FC236}">
                <a16:creationId xmlns:a16="http://schemas.microsoft.com/office/drawing/2014/main" id="{C079922E-F2E3-0C64-023B-801E94EE2C02}"/>
              </a:ext>
            </a:extLst>
          </p:cNvPr>
          <p:cNvCxnSpPr>
            <a:cxnSpLocks/>
          </p:cNvCxnSpPr>
          <p:nvPr/>
        </p:nvCxnSpPr>
        <p:spPr>
          <a:xfrm>
            <a:off x="2721429" y="4454857"/>
            <a:ext cx="78739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a:extLst>
              <a:ext uri="{FF2B5EF4-FFF2-40B4-BE49-F238E27FC236}">
                <a16:creationId xmlns:a16="http://schemas.microsoft.com/office/drawing/2014/main" id="{B44B667C-1A43-FF32-1F2E-29F5C5710D5B}"/>
              </a:ext>
            </a:extLst>
          </p:cNvPr>
          <p:cNvCxnSpPr>
            <a:cxnSpLocks/>
          </p:cNvCxnSpPr>
          <p:nvPr/>
        </p:nvCxnSpPr>
        <p:spPr>
          <a:xfrm>
            <a:off x="2939142" y="1440921"/>
            <a:ext cx="569685" cy="5872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ven puščični povezovalnik 17">
            <a:extLst>
              <a:ext uri="{FF2B5EF4-FFF2-40B4-BE49-F238E27FC236}">
                <a16:creationId xmlns:a16="http://schemas.microsoft.com/office/drawing/2014/main" id="{6EB3A45F-D6CC-ADED-DB64-3E0B026D05E1}"/>
              </a:ext>
            </a:extLst>
          </p:cNvPr>
          <p:cNvCxnSpPr>
            <a:cxnSpLocks/>
          </p:cNvCxnSpPr>
          <p:nvPr/>
        </p:nvCxnSpPr>
        <p:spPr>
          <a:xfrm>
            <a:off x="2939142" y="1807028"/>
            <a:ext cx="620485" cy="10890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Levi zaviti oklepaj 21">
            <a:extLst>
              <a:ext uri="{FF2B5EF4-FFF2-40B4-BE49-F238E27FC236}">
                <a16:creationId xmlns:a16="http://schemas.microsoft.com/office/drawing/2014/main" id="{7ED0FEF5-15D9-2A85-F041-286D24739FEE}"/>
              </a:ext>
            </a:extLst>
          </p:cNvPr>
          <p:cNvSpPr/>
          <p:nvPr/>
        </p:nvSpPr>
        <p:spPr>
          <a:xfrm>
            <a:off x="3616564" y="178938"/>
            <a:ext cx="324064" cy="140788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dirty="0">
              <a:latin typeface="Calibri" panose="020F0502020204030204" pitchFamily="34" charset="0"/>
              <a:cs typeface="Calibri" panose="020F0502020204030204" pitchFamily="34" charset="0"/>
            </a:endParaRPr>
          </a:p>
        </p:txBody>
      </p:sp>
      <p:sp>
        <p:nvSpPr>
          <p:cNvPr id="23" name="Levi zaviti oklepaj 22">
            <a:extLst>
              <a:ext uri="{FF2B5EF4-FFF2-40B4-BE49-F238E27FC236}">
                <a16:creationId xmlns:a16="http://schemas.microsoft.com/office/drawing/2014/main" id="{B6D24610-C373-DBA7-B539-71C8EB46D13F}"/>
              </a:ext>
            </a:extLst>
          </p:cNvPr>
          <p:cNvSpPr/>
          <p:nvPr/>
        </p:nvSpPr>
        <p:spPr>
          <a:xfrm>
            <a:off x="3656477" y="1721546"/>
            <a:ext cx="324064" cy="62251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latin typeface="Calibri" panose="020F0502020204030204" pitchFamily="34" charset="0"/>
              <a:cs typeface="Calibri" panose="020F0502020204030204" pitchFamily="34" charset="0"/>
            </a:endParaRPr>
          </a:p>
        </p:txBody>
      </p:sp>
      <p:sp>
        <p:nvSpPr>
          <p:cNvPr id="24" name="Levi zaviti oklepaj 23">
            <a:extLst>
              <a:ext uri="{FF2B5EF4-FFF2-40B4-BE49-F238E27FC236}">
                <a16:creationId xmlns:a16="http://schemas.microsoft.com/office/drawing/2014/main" id="{C853CAC0-BB67-BFFA-6CF5-461AE95AC8DA}"/>
              </a:ext>
            </a:extLst>
          </p:cNvPr>
          <p:cNvSpPr/>
          <p:nvPr/>
        </p:nvSpPr>
        <p:spPr>
          <a:xfrm>
            <a:off x="3656477" y="2538016"/>
            <a:ext cx="324064" cy="95218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latin typeface="Calibri" panose="020F0502020204030204" pitchFamily="34" charset="0"/>
              <a:cs typeface="Calibri" panose="020F0502020204030204" pitchFamily="34" charset="0"/>
            </a:endParaRPr>
          </a:p>
        </p:txBody>
      </p:sp>
      <p:sp>
        <p:nvSpPr>
          <p:cNvPr id="25" name="Levi zaviti oklepaj 24">
            <a:extLst>
              <a:ext uri="{FF2B5EF4-FFF2-40B4-BE49-F238E27FC236}">
                <a16:creationId xmlns:a16="http://schemas.microsoft.com/office/drawing/2014/main" id="{75A2F6F8-F084-2472-5110-B7B07568D4EE}"/>
              </a:ext>
            </a:extLst>
          </p:cNvPr>
          <p:cNvSpPr/>
          <p:nvPr/>
        </p:nvSpPr>
        <p:spPr>
          <a:xfrm>
            <a:off x="3656477" y="4090295"/>
            <a:ext cx="324064" cy="72912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730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1780" y="522962"/>
            <a:ext cx="4010915" cy="565264"/>
          </a:xfrm>
        </p:spPr>
        <p:txBody>
          <a:bodyPr/>
          <a:lstStyle/>
          <a:p>
            <a:pPr algn="l"/>
            <a:r>
              <a:rPr lang="sl-SI" sz="2400" dirty="0">
                <a:solidFill>
                  <a:srgbClr val="1A95AE"/>
                </a:solidFill>
                <a:latin typeface="Calibri"/>
                <a:ea typeface="Calibri"/>
                <a:cs typeface="Calibri"/>
              </a:rPr>
              <a:t>Podnebje Slovenije</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9" name="PoljeZBesedilom 8">
            <a:extLst>
              <a:ext uri="{FF2B5EF4-FFF2-40B4-BE49-F238E27FC236}">
                <a16:creationId xmlns:a16="http://schemas.microsoft.com/office/drawing/2014/main" id="{FA47AAEA-A9EF-71D1-4453-8203D01E0074}"/>
              </a:ext>
            </a:extLst>
          </p:cNvPr>
          <p:cNvSpPr txBox="1"/>
          <p:nvPr/>
        </p:nvSpPr>
        <p:spPr>
          <a:xfrm>
            <a:off x="1651937" y="4064328"/>
            <a:ext cx="2124299" cy="877163"/>
          </a:xfrm>
          <a:prstGeom prst="rect">
            <a:avLst/>
          </a:prstGeom>
          <a:noFill/>
        </p:spPr>
        <p:txBody>
          <a:bodyPr wrap="square" rtlCol="0">
            <a:spAutoFit/>
          </a:bodyPr>
          <a:lstStyle/>
          <a:p>
            <a:r>
              <a:rPr lang="sl-SI" sz="1200" b="1" dirty="0">
                <a:latin typeface="Calibri" panose="020F0502020204030204" pitchFamily="34" charset="0"/>
                <a:ea typeface="Calibri" panose="020F0502020204030204" pitchFamily="34" charset="0"/>
                <a:cs typeface="Calibri" panose="020F0502020204030204" pitchFamily="34" charset="0"/>
              </a:rPr>
              <a:t>Podnebni tipi 1961-1990</a:t>
            </a:r>
          </a:p>
          <a:p>
            <a:endParaRPr lang="sl-SI" sz="10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r>
              <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Vir: Ogrin, D. (1996). Podnebni tipi v Sloveniji. </a:t>
            </a:r>
            <a:r>
              <a:rPr lang="sl-SI" sz="900" b="0" i="1" u="none" strike="noStrike"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Geografski vestnik</a:t>
            </a:r>
            <a:r>
              <a:rPr lang="sl-SI" sz="900" b="0" i="1"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letnik 68, str. 39-56</a:t>
            </a:r>
            <a:r>
              <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sl-SI" sz="900" dirty="0">
              <a:solidFill>
                <a:srgbClr val="050505"/>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Slika 5">
            <a:extLst>
              <a:ext uri="{FF2B5EF4-FFF2-40B4-BE49-F238E27FC236}">
                <a16:creationId xmlns:a16="http://schemas.microsoft.com/office/drawing/2014/main" id="{E78803AB-5530-6445-65C6-7076BC4D93C4}"/>
              </a:ext>
            </a:extLst>
          </p:cNvPr>
          <p:cNvPicPr>
            <a:picLocks noChangeAspect="1"/>
          </p:cNvPicPr>
          <p:nvPr/>
        </p:nvPicPr>
        <p:blipFill>
          <a:blip r:embed="rId4"/>
          <a:stretch>
            <a:fillRect/>
          </a:stretch>
        </p:blipFill>
        <p:spPr>
          <a:xfrm>
            <a:off x="391780" y="1117915"/>
            <a:ext cx="4195494" cy="2937359"/>
          </a:xfrm>
          <a:prstGeom prst="rect">
            <a:avLst/>
          </a:prstGeom>
        </p:spPr>
      </p:pic>
      <p:sp>
        <p:nvSpPr>
          <p:cNvPr id="11" name="PoljeZBesedilom 10">
            <a:extLst>
              <a:ext uri="{FF2B5EF4-FFF2-40B4-BE49-F238E27FC236}">
                <a16:creationId xmlns:a16="http://schemas.microsoft.com/office/drawing/2014/main" id="{AF6704BA-617D-5365-1FB2-14DD4F89570C}"/>
              </a:ext>
            </a:extLst>
          </p:cNvPr>
          <p:cNvSpPr txBox="1"/>
          <p:nvPr/>
        </p:nvSpPr>
        <p:spPr>
          <a:xfrm>
            <a:off x="6010577" y="4095105"/>
            <a:ext cx="2124299" cy="984885"/>
          </a:xfrm>
          <a:prstGeom prst="rect">
            <a:avLst/>
          </a:prstGeom>
          <a:noFill/>
        </p:spPr>
        <p:txBody>
          <a:bodyPr wrap="square" rtlCol="0">
            <a:spAutoFit/>
          </a:bodyPr>
          <a:lstStyle/>
          <a:p>
            <a:r>
              <a:rPr lang="sl-SI" sz="1200" b="1" dirty="0">
                <a:latin typeface="Calibri" panose="020F0502020204030204" pitchFamily="34" charset="0"/>
                <a:ea typeface="Calibri" panose="020F0502020204030204" pitchFamily="34" charset="0"/>
                <a:cs typeface="Calibri" panose="020F0502020204030204" pitchFamily="34" charset="0"/>
              </a:rPr>
              <a:t>Podnebni tipi 1971-2000</a:t>
            </a:r>
          </a:p>
          <a:p>
            <a:endParaRPr lang="sl-SI" sz="10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r>
              <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Vir:  </a:t>
            </a:r>
            <a:r>
              <a:rPr lang="sl-SI" sz="900" dirty="0">
                <a:latin typeface="Calibri" panose="020F0502020204030204" pitchFamily="34" charset="0"/>
                <a:ea typeface="Calibri" panose="020F0502020204030204" pitchFamily="34" charset="0"/>
                <a:cs typeface="Calibri" panose="020F0502020204030204" pitchFamily="34" charset="0"/>
              </a:rPr>
              <a:t>Slovenija - Wikipedija, prosta enciklopedija (wikipedia.org); Aplikativna fizična geografija Slovenije, 2009</a:t>
            </a:r>
            <a:endPar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endParaRPr lang="sl-SI" sz="900" dirty="0">
              <a:solidFill>
                <a:srgbClr val="050505"/>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Slika 12">
            <a:extLst>
              <a:ext uri="{FF2B5EF4-FFF2-40B4-BE49-F238E27FC236}">
                <a16:creationId xmlns:a16="http://schemas.microsoft.com/office/drawing/2014/main" id="{B40D7C32-FFF7-E106-8AEE-A47718E0CDBC}"/>
              </a:ext>
            </a:extLst>
          </p:cNvPr>
          <p:cNvPicPr>
            <a:picLocks noChangeAspect="1"/>
          </p:cNvPicPr>
          <p:nvPr/>
        </p:nvPicPr>
        <p:blipFill>
          <a:blip r:embed="rId5"/>
          <a:stretch>
            <a:fillRect/>
          </a:stretch>
        </p:blipFill>
        <p:spPr>
          <a:xfrm>
            <a:off x="4774727" y="1117915"/>
            <a:ext cx="4254973" cy="2937101"/>
          </a:xfrm>
          <a:prstGeom prst="rect">
            <a:avLst/>
          </a:prstGeom>
          <a:ln>
            <a:solidFill>
              <a:schemeClr val="tx1"/>
            </a:solidFill>
            <a:prstDash val="solid"/>
          </a:ln>
        </p:spPr>
      </p:pic>
    </p:spTree>
    <p:extLst>
      <p:ext uri="{BB962C8B-B14F-4D97-AF65-F5344CB8AC3E}">
        <p14:creationId xmlns:p14="http://schemas.microsoft.com/office/powerpoint/2010/main" val="2539521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7155" y="552651"/>
            <a:ext cx="4010915" cy="565264"/>
          </a:xfrm>
        </p:spPr>
        <p:txBody>
          <a:bodyPr/>
          <a:lstStyle/>
          <a:p>
            <a:pPr algn="l"/>
            <a:r>
              <a:rPr lang="sl-SI" sz="2400" dirty="0">
                <a:solidFill>
                  <a:srgbClr val="1A95AE"/>
                </a:solidFill>
                <a:latin typeface="Calibri"/>
                <a:ea typeface="Calibri"/>
                <a:cs typeface="Calibri"/>
              </a:rPr>
              <a:t>Podnebje Slovenije</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pic>
        <p:nvPicPr>
          <p:cNvPr id="8" name="Slika 7">
            <a:extLst>
              <a:ext uri="{FF2B5EF4-FFF2-40B4-BE49-F238E27FC236}">
                <a16:creationId xmlns:a16="http://schemas.microsoft.com/office/drawing/2014/main" id="{D77C49BC-BDFF-3B81-3C06-3F0BE7519506}"/>
              </a:ext>
            </a:extLst>
          </p:cNvPr>
          <p:cNvPicPr>
            <a:picLocks noChangeAspect="1"/>
          </p:cNvPicPr>
          <p:nvPr/>
        </p:nvPicPr>
        <p:blipFill>
          <a:blip r:embed="rId4"/>
          <a:stretch>
            <a:fillRect/>
          </a:stretch>
        </p:blipFill>
        <p:spPr>
          <a:xfrm>
            <a:off x="1149303" y="1260536"/>
            <a:ext cx="5460032" cy="3580349"/>
          </a:xfrm>
          <a:prstGeom prst="rect">
            <a:avLst/>
          </a:prstGeom>
        </p:spPr>
      </p:pic>
      <p:sp>
        <p:nvSpPr>
          <p:cNvPr id="9" name="PoljeZBesedilom 8">
            <a:extLst>
              <a:ext uri="{FF2B5EF4-FFF2-40B4-BE49-F238E27FC236}">
                <a16:creationId xmlns:a16="http://schemas.microsoft.com/office/drawing/2014/main" id="{FA47AAEA-A9EF-71D1-4453-8203D01E0074}"/>
              </a:ext>
            </a:extLst>
          </p:cNvPr>
          <p:cNvSpPr txBox="1"/>
          <p:nvPr/>
        </p:nvSpPr>
        <p:spPr>
          <a:xfrm>
            <a:off x="6731367" y="2404379"/>
            <a:ext cx="2124299" cy="1046440"/>
          </a:xfrm>
          <a:prstGeom prst="rect">
            <a:avLst/>
          </a:prstGeom>
          <a:noFill/>
        </p:spPr>
        <p:txBody>
          <a:bodyPr wrap="square" rtlCol="0">
            <a:spAutoFit/>
          </a:bodyPr>
          <a:lstStyle/>
          <a:p>
            <a:r>
              <a:rPr lang="sl-SI" sz="1200" b="1" dirty="0">
                <a:latin typeface="Calibri" panose="020F0502020204030204" pitchFamily="34" charset="0"/>
                <a:ea typeface="Calibri" panose="020F0502020204030204" pitchFamily="34" charset="0"/>
                <a:cs typeface="Calibri" panose="020F0502020204030204" pitchFamily="34" charset="0"/>
              </a:rPr>
              <a:t>Podnebni tipi 1981-2010</a:t>
            </a:r>
          </a:p>
          <a:p>
            <a:endParaRPr lang="sl-SI" dirty="0">
              <a:latin typeface="Calibri" panose="020F0502020204030204" pitchFamily="34" charset="0"/>
              <a:ea typeface="Calibri" panose="020F0502020204030204" pitchFamily="34" charset="0"/>
              <a:cs typeface="Calibri" panose="020F0502020204030204" pitchFamily="34" charset="0"/>
            </a:endParaRPr>
          </a:p>
          <a:p>
            <a:r>
              <a:rPr lang="sl-SI" sz="900" dirty="0">
                <a:solidFill>
                  <a:srgbClr val="050505"/>
                </a:solidFill>
                <a:latin typeface="Calibri" panose="020F0502020204030204" pitchFamily="34" charset="0"/>
                <a:ea typeface="Calibri" panose="020F0502020204030204" pitchFamily="34" charset="0"/>
                <a:cs typeface="Calibri" panose="020F0502020204030204" pitchFamily="34" charset="0"/>
              </a:rPr>
              <a:t>Vir: </a:t>
            </a:r>
            <a:r>
              <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Kozjek, Katja, Dolinar, Mojca, Skok, Gregor (2017). Objektivna opredelitev podnebnih regij Slovenije. </a:t>
            </a:r>
            <a:r>
              <a:rPr lang="sl-SI" sz="900" b="0" i="1" u="none" strike="noStrike"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Raziskave s področja geodezije in geofizike</a:t>
            </a:r>
            <a:r>
              <a:rPr lang="sl-SI" sz="900" b="0" i="1"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12 str</a:t>
            </a:r>
            <a:r>
              <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sl-SI" sz="900" dirty="0">
              <a:solidFill>
                <a:srgbClr val="050505"/>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611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7155" y="552651"/>
            <a:ext cx="4010915" cy="565264"/>
          </a:xfrm>
        </p:spPr>
        <p:txBody>
          <a:bodyPr/>
          <a:lstStyle/>
          <a:p>
            <a:pPr algn="l"/>
            <a:r>
              <a:rPr lang="sl-SI" dirty="0">
                <a:solidFill>
                  <a:srgbClr val="1A95AE"/>
                </a:solidFill>
                <a:latin typeface="Calibri"/>
                <a:ea typeface="Calibri"/>
                <a:cs typeface="Calibri"/>
              </a:rPr>
              <a:t>Podnebje Slovenije</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descr="Slika, ki vsebuje besede zemljevid, besedilo, atlas&#10;&#10;Opis je samodejno ustvarjen">
            <a:extLst>
              <a:ext uri="{FF2B5EF4-FFF2-40B4-BE49-F238E27FC236}">
                <a16:creationId xmlns:a16="http://schemas.microsoft.com/office/drawing/2014/main" id="{E93B3EB7-CA69-88C3-EB97-DC9A257CF240}"/>
              </a:ext>
            </a:extLst>
          </p:cNvPr>
          <p:cNvPicPr>
            <a:picLocks noChangeAspect="1"/>
          </p:cNvPicPr>
          <p:nvPr/>
        </p:nvPicPr>
        <p:blipFill>
          <a:blip r:embed="rId4"/>
          <a:stretch>
            <a:fillRect/>
          </a:stretch>
        </p:blipFill>
        <p:spPr>
          <a:xfrm>
            <a:off x="1147441" y="1042206"/>
            <a:ext cx="5404319" cy="3809009"/>
          </a:xfrm>
          <a:prstGeom prst="rect">
            <a:avLst/>
          </a:prstGeom>
        </p:spPr>
      </p:pic>
      <p:sp>
        <p:nvSpPr>
          <p:cNvPr id="6" name="PoljeZBesedilom 5">
            <a:extLst>
              <a:ext uri="{FF2B5EF4-FFF2-40B4-BE49-F238E27FC236}">
                <a16:creationId xmlns:a16="http://schemas.microsoft.com/office/drawing/2014/main" id="{192485FC-EF9A-3129-0375-3843EC5D8B3F}"/>
              </a:ext>
            </a:extLst>
          </p:cNvPr>
          <p:cNvSpPr txBox="1"/>
          <p:nvPr/>
        </p:nvSpPr>
        <p:spPr>
          <a:xfrm>
            <a:off x="6732925" y="2463561"/>
            <a:ext cx="1998922"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l-SI" sz="900" dirty="0">
              <a:latin typeface="Calibri"/>
              <a:cs typeface="Segoe UI"/>
            </a:endParaRPr>
          </a:p>
          <a:p>
            <a:r>
              <a:rPr lang="sl-SI" sz="1200" b="1" dirty="0">
                <a:latin typeface="Calibri"/>
                <a:cs typeface="Segoe UI"/>
              </a:rPr>
              <a:t>Podnebni tipi v Sloveniji 1991-2020</a:t>
            </a:r>
          </a:p>
          <a:p>
            <a:endParaRPr lang="sl-SI" sz="1200" dirty="0">
              <a:latin typeface="Calibri"/>
              <a:ea typeface="Calibri"/>
              <a:cs typeface="Calibri"/>
            </a:endParaRPr>
          </a:p>
          <a:p>
            <a:r>
              <a:rPr lang="sl-SI" sz="900" dirty="0">
                <a:latin typeface="Calibri"/>
                <a:cs typeface="Segoe UI"/>
              </a:rPr>
              <a:t>Vir: </a:t>
            </a:r>
            <a:r>
              <a:rPr lang="sl-SI" sz="900" dirty="0">
                <a:solidFill>
                  <a:srgbClr val="222222"/>
                </a:solidFill>
                <a:latin typeface="Calibri"/>
                <a:cs typeface="Segoe UI"/>
              </a:rPr>
              <a:t>Ogrin, D., Repe, B., </a:t>
            </a:r>
            <a:r>
              <a:rPr lang="sl-SI" sz="900" dirty="0" err="1">
                <a:solidFill>
                  <a:srgbClr val="222222"/>
                </a:solidFill>
                <a:latin typeface="Calibri"/>
                <a:cs typeface="Segoe UI"/>
              </a:rPr>
              <a:t>Štaut</a:t>
            </a:r>
            <a:r>
              <a:rPr lang="sl-SI" sz="900" dirty="0">
                <a:solidFill>
                  <a:srgbClr val="222222"/>
                </a:solidFill>
                <a:latin typeface="Calibri"/>
                <a:cs typeface="Segoe UI"/>
              </a:rPr>
              <a:t>, L., Svetlin, D., in Ogrin, M. (2023). Podnebna tipizacija Slovenije po podatkih za obdobje 1991–2020. </a:t>
            </a:r>
            <a:r>
              <a:rPr lang="sl-SI" sz="900" i="1" dirty="0">
                <a:solidFill>
                  <a:srgbClr val="222222"/>
                </a:solidFill>
                <a:latin typeface="Calibri"/>
                <a:cs typeface="Segoe UI"/>
              </a:rPr>
              <a:t>Dela</a:t>
            </a:r>
            <a:r>
              <a:rPr lang="sl-SI" sz="900" dirty="0">
                <a:solidFill>
                  <a:srgbClr val="222222"/>
                </a:solidFill>
                <a:latin typeface="Calibri"/>
                <a:cs typeface="Segoe UI"/>
              </a:rPr>
              <a:t>, (59), 5–89.</a:t>
            </a:r>
            <a:r>
              <a:rPr lang="sl-SI" sz="900" dirty="0">
                <a:latin typeface="Calibri"/>
                <a:cs typeface="Segoe UI"/>
              </a:rPr>
              <a:t> </a:t>
            </a:r>
            <a:r>
              <a:rPr lang="sl-SI" sz="900" u="sng" dirty="0">
                <a:solidFill>
                  <a:srgbClr val="0563C1"/>
                </a:solidFill>
                <a:latin typeface="Calibri"/>
                <a:cs typeface="Segoe UI"/>
                <a:hlinkClick r:id="rId5"/>
              </a:rPr>
              <a:t>https://journals.uni-lj.si/Dela/article/view/17954/15243</a:t>
            </a:r>
            <a:r>
              <a:rPr lang="sl-SI" sz="900" dirty="0">
                <a:latin typeface="Calibri"/>
                <a:ea typeface="Calibri"/>
                <a:cs typeface="Calibri"/>
              </a:rPr>
              <a:t> </a:t>
            </a:r>
          </a:p>
        </p:txBody>
      </p:sp>
    </p:spTree>
    <p:extLst>
      <p:ext uri="{BB962C8B-B14F-4D97-AF65-F5344CB8AC3E}">
        <p14:creationId xmlns:p14="http://schemas.microsoft.com/office/powerpoint/2010/main" val="4282565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7C5D8-F6EC-E309-2B5C-3FF3BCF6E5C3}"/>
            </a:ext>
          </a:extLst>
        </p:cNvPr>
        <p:cNvGrpSpPr/>
        <p:nvPr/>
      </p:nvGrpSpPr>
      <p:grpSpPr>
        <a:xfrm>
          <a:off x="0" y="0"/>
          <a:ext cx="0" cy="0"/>
          <a:chOff x="0" y="0"/>
          <a:chExt cx="0" cy="0"/>
        </a:xfrm>
      </p:grpSpPr>
      <p:cxnSp>
        <p:nvCxnSpPr>
          <p:cNvPr id="3" name="Raven povezovalnik 2">
            <a:extLst>
              <a:ext uri="{FF2B5EF4-FFF2-40B4-BE49-F238E27FC236}">
                <a16:creationId xmlns:a16="http://schemas.microsoft.com/office/drawing/2014/main" id="{2DD144B9-BF16-60CF-4C63-6D6562AC851E}"/>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a:extLst>
              <a:ext uri="{FF2B5EF4-FFF2-40B4-BE49-F238E27FC236}">
                <a16:creationId xmlns:a16="http://schemas.microsoft.com/office/drawing/2014/main" id="{AF02F3CD-9888-5F8B-9FD9-AAEA3C3AAA5B}"/>
              </a:ext>
            </a:extLst>
          </p:cNvPr>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6875AB41-3C9F-90F1-4B05-B6E97E316199}"/>
              </a:ext>
            </a:extLst>
          </p:cNvPr>
          <p:cNvSpPr>
            <a:spLocks noChangeArrowheads="1"/>
          </p:cNvSpPr>
          <p:nvPr/>
        </p:nvSpPr>
        <p:spPr bwMode="auto">
          <a:xfrm>
            <a:off x="681678" y="1417588"/>
            <a:ext cx="713569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l-SI" altLang="sl-SI"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Uskladitev terminologije kot so naravne in družbene sestavine pokrajine; zunanji in notranji dejavniki (namesto sil).  </a:t>
            </a:r>
            <a:endParaRPr kumimoji="0" lang="sl-SI" altLang="sl-SI"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l-SI" altLang="sl-SI"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Sprememba besedne zveze naravni sistemi v naravno okolje in naravni viri.  </a:t>
            </a:r>
            <a:endParaRPr kumimoji="0" lang="sl-SI" altLang="sl-SI"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l-SI" altLang="sl-SI"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Sprememba tujk v slovenske: namesto kompleksnost celostnost sveta.  </a:t>
            </a:r>
            <a:endParaRPr kumimoji="0" lang="sl-SI" altLang="sl-SI"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l-SI" altLang="sl-SI"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Sprememba besedne zveze vodna telesa v vodni viri.  </a:t>
            </a:r>
            <a:endParaRPr kumimoji="0" lang="sl-SI" altLang="sl-SI"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l-SI" altLang="sl-SI"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Sprememba hidrološki parametri v fizikalno-kemijski parametri.  </a:t>
            </a:r>
            <a:endParaRPr kumimoji="0" lang="sl-SI" altLang="sl-SI"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l-SI" altLang="sl-SI"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Sprememba dveh zapisov, ki sta bila redaktorju nerazumljiva.  </a:t>
            </a:r>
            <a:endParaRPr kumimoji="0" lang="sl-SI" altLang="sl-SI"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l-SI" altLang="sl-SI"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Sprememba namesto kart - geološka karta, vremenska karta v geološki zemljevid, vremenski zemljevid.  </a:t>
            </a:r>
            <a:endParaRPr kumimoji="0" lang="sl-SI" altLang="sl-SI"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 name="Naslov 1">
            <a:extLst>
              <a:ext uri="{FF2B5EF4-FFF2-40B4-BE49-F238E27FC236}">
                <a16:creationId xmlns:a16="http://schemas.microsoft.com/office/drawing/2014/main" id="{C3D237B6-2569-6BF2-2B06-FB2B5B606B7A}"/>
              </a:ext>
            </a:extLst>
          </p:cNvPr>
          <p:cNvSpPr>
            <a:spLocks noGrp="1"/>
          </p:cNvSpPr>
          <p:nvPr>
            <p:ph type="title"/>
          </p:nvPr>
        </p:nvSpPr>
        <p:spPr>
          <a:xfrm>
            <a:off x="681678" y="852324"/>
            <a:ext cx="4010915" cy="565264"/>
          </a:xfrm>
        </p:spPr>
        <p:txBody>
          <a:bodyPr/>
          <a:lstStyle/>
          <a:p>
            <a:pPr algn="l"/>
            <a:r>
              <a:rPr lang="sl-SI" sz="2400" dirty="0">
                <a:solidFill>
                  <a:srgbClr val="1A95AE"/>
                </a:solidFill>
                <a:latin typeface="Calibri"/>
                <a:ea typeface="Calibri"/>
                <a:cs typeface="Calibri"/>
              </a:rPr>
              <a:t>Zadnje dopolnitve</a:t>
            </a:r>
          </a:p>
        </p:txBody>
      </p:sp>
    </p:spTree>
    <p:extLst>
      <p:ext uri="{BB962C8B-B14F-4D97-AF65-F5344CB8AC3E}">
        <p14:creationId xmlns:p14="http://schemas.microsoft.com/office/powerpoint/2010/main" val="3679956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6283" y="318144"/>
            <a:ext cx="4521612" cy="572139"/>
          </a:xfrm>
        </p:spPr>
        <p:txBody>
          <a:bodyPr/>
          <a:lstStyle/>
          <a:p>
            <a:r>
              <a:rPr lang="sl-SI">
                <a:solidFill>
                  <a:srgbClr val="1A95AE"/>
                </a:solidFill>
                <a:latin typeface="Calibri"/>
                <a:ea typeface="Calibri"/>
                <a:cs typeface="Calibri"/>
              </a:rPr>
              <a:t>Regionalizacija Slovenije</a:t>
            </a:r>
          </a:p>
        </p:txBody>
      </p:sp>
      <p:cxnSp>
        <p:nvCxnSpPr>
          <p:cNvPr id="3" name="Raven povezovalnik 2"/>
          <p:cNvCxnSpPr/>
          <p:nvPr/>
        </p:nvCxnSpPr>
        <p:spPr>
          <a:xfrm flipV="1">
            <a:off x="271630" y="409244"/>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2">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descr="Slika, ki vsebuje besede besedilo, zemljevid, atlas&#10;&#10;Opis je samodejno ustvarjen">
            <a:extLst>
              <a:ext uri="{FF2B5EF4-FFF2-40B4-BE49-F238E27FC236}">
                <a16:creationId xmlns:a16="http://schemas.microsoft.com/office/drawing/2014/main" id="{043F55ED-3353-C769-A9E5-D34D1CC162A0}"/>
              </a:ext>
            </a:extLst>
          </p:cNvPr>
          <p:cNvPicPr>
            <a:picLocks noChangeAspect="1"/>
          </p:cNvPicPr>
          <p:nvPr/>
        </p:nvPicPr>
        <p:blipFill>
          <a:blip r:embed="rId3"/>
          <a:stretch>
            <a:fillRect/>
          </a:stretch>
        </p:blipFill>
        <p:spPr>
          <a:xfrm>
            <a:off x="933450" y="825417"/>
            <a:ext cx="6224338" cy="4146885"/>
          </a:xfrm>
          <a:prstGeom prst="rect">
            <a:avLst/>
          </a:prstGeom>
        </p:spPr>
      </p:pic>
      <p:sp>
        <p:nvSpPr>
          <p:cNvPr id="6" name="PoljeZBesedilom 5">
            <a:extLst>
              <a:ext uri="{FF2B5EF4-FFF2-40B4-BE49-F238E27FC236}">
                <a16:creationId xmlns:a16="http://schemas.microsoft.com/office/drawing/2014/main" id="{962E8EAB-923F-7820-FDB6-698FDC4C12BC}"/>
              </a:ext>
            </a:extLst>
          </p:cNvPr>
          <p:cNvSpPr txBox="1"/>
          <p:nvPr/>
        </p:nvSpPr>
        <p:spPr>
          <a:xfrm>
            <a:off x="7354637" y="825092"/>
            <a:ext cx="1382128"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l-SI" sz="1100" b="1" dirty="0">
              <a:latin typeface="Calibri"/>
              <a:cs typeface="Segoe UI"/>
            </a:endParaRPr>
          </a:p>
          <a:p>
            <a:r>
              <a:rPr lang="sl-SI" sz="1100" b="1" dirty="0">
                <a:latin typeface="Calibri"/>
                <a:cs typeface="Segoe UI"/>
              </a:rPr>
              <a:t>Naravnogeografska regionalizacija Slovenije za potrebe pouka geografije v gimnazijah in drugih srednjih šolah.</a:t>
            </a:r>
            <a:r>
              <a:rPr lang="sl-SI" sz="1100" dirty="0">
                <a:latin typeface="Calibri"/>
                <a:cs typeface="Calibri"/>
              </a:rPr>
              <a:t> </a:t>
            </a:r>
          </a:p>
        </p:txBody>
      </p:sp>
    </p:spTree>
    <p:extLst>
      <p:ext uri="{BB962C8B-B14F-4D97-AF65-F5344CB8AC3E}">
        <p14:creationId xmlns:p14="http://schemas.microsoft.com/office/powerpoint/2010/main" val="296490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a 7">
            <a:extLst>
              <a:ext uri="{FF2B5EF4-FFF2-40B4-BE49-F238E27FC236}">
                <a16:creationId xmlns:a16="http://schemas.microsoft.com/office/drawing/2014/main" id="{A2ACC38A-001F-9866-ED4D-95BFAA27C3F0}"/>
              </a:ext>
            </a:extLst>
          </p:cNvPr>
          <p:cNvGraphicFramePr>
            <a:graphicFrameLocks noGrp="1"/>
          </p:cNvGraphicFramePr>
          <p:nvPr>
            <p:extLst>
              <p:ext uri="{D42A27DB-BD31-4B8C-83A1-F6EECF244321}">
                <p14:modId xmlns:p14="http://schemas.microsoft.com/office/powerpoint/2010/main" val="3958136241"/>
              </p:ext>
            </p:extLst>
          </p:nvPr>
        </p:nvGraphicFramePr>
        <p:xfrm>
          <a:off x="478344" y="1914882"/>
          <a:ext cx="3551620" cy="2924982"/>
        </p:xfrm>
        <a:graphic>
          <a:graphicData uri="http://schemas.openxmlformats.org/drawingml/2006/table">
            <a:tbl>
              <a:tblPr bandRow="1">
                <a:tableStyleId>{91C162CE-4E31-469C-8E79-7C22C8F4F286}</a:tableStyleId>
              </a:tblPr>
              <a:tblGrid>
                <a:gridCol w="653167">
                  <a:extLst>
                    <a:ext uri="{9D8B030D-6E8A-4147-A177-3AD203B41FA5}">
                      <a16:colId xmlns:a16="http://schemas.microsoft.com/office/drawing/2014/main" val="1474445089"/>
                    </a:ext>
                  </a:extLst>
                </a:gridCol>
                <a:gridCol w="2898453">
                  <a:extLst>
                    <a:ext uri="{9D8B030D-6E8A-4147-A177-3AD203B41FA5}">
                      <a16:colId xmlns:a16="http://schemas.microsoft.com/office/drawing/2014/main" val="4267908158"/>
                    </a:ext>
                  </a:extLst>
                </a:gridCol>
              </a:tblGrid>
              <a:tr h="385714">
                <a:tc>
                  <a:txBody>
                    <a:bodyPr/>
                    <a:lstStyle/>
                    <a:p>
                      <a:pPr marL="342900" lvl="0" indent="-342900" rtl="0" fontAlgn="base">
                        <a:buFont typeface="+mj-lt"/>
                        <a:buAutoNum type="arabicPeriod"/>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a:solidFill>
                            <a:srgbClr val="050505"/>
                          </a:solidFill>
                          <a:effectLst/>
                          <a:latin typeface="Calibri"/>
                        </a:rPr>
                        <a:t>Cilji so zapisani razumljivo, nedvoumno.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4130214"/>
                  </a:ext>
                </a:extLst>
              </a:tr>
              <a:tr h="385714">
                <a:tc>
                  <a:txBody>
                    <a:bodyPr/>
                    <a:lstStyle/>
                    <a:p>
                      <a:pPr marL="342900" lvl="0" indent="-342900" rtl="0" fontAlgn="base">
                        <a:buFont typeface="+mj-lt"/>
                        <a:buAutoNum type="arabicPeriod" startAt="2"/>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a:solidFill>
                            <a:srgbClr val="050505"/>
                          </a:solidFill>
                          <a:effectLst/>
                          <a:latin typeface="Calibri"/>
                        </a:rPr>
                        <a:t>Število ciljev je ustrezno.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2608936"/>
                  </a:ext>
                </a:extLst>
              </a:tr>
              <a:tr h="385714">
                <a:tc>
                  <a:txBody>
                    <a:bodyPr/>
                    <a:lstStyle/>
                    <a:p>
                      <a:pPr marL="342900" lvl="0" indent="-342900" rtl="0" fontAlgn="base">
                        <a:buFont typeface="+mj-lt"/>
                        <a:buAutoNum type="arabicPeriod" startAt="3"/>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a:solidFill>
                            <a:srgbClr val="050505"/>
                          </a:solidFill>
                          <a:effectLst/>
                          <a:latin typeface="Calibri"/>
                        </a:rPr>
                        <a:t>Cilji so izvedljivi (dijaki jih bodo lahko usvojili).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4002360"/>
                  </a:ext>
                </a:extLst>
              </a:tr>
              <a:tr h="681989">
                <a:tc>
                  <a:txBody>
                    <a:bodyPr/>
                    <a:lstStyle/>
                    <a:p>
                      <a:pPr marL="342900" lvl="0" indent="-342900" rtl="0" fontAlgn="base">
                        <a:buFont typeface="+mj-lt"/>
                        <a:buAutoNum type="arabicPeriod" startAt="4"/>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dirty="0">
                          <a:solidFill>
                            <a:srgbClr val="050505"/>
                          </a:solidFill>
                          <a:effectLst/>
                          <a:latin typeface="Calibri"/>
                        </a:rPr>
                        <a:t>Cilji so zapisani tako, da omogočajo učitelju nadaljnjo operacionalizacijo in podrobnejšo </a:t>
                      </a:r>
                      <a:r>
                        <a:rPr lang="sl-SI" sz="1400" b="1" dirty="0" err="1">
                          <a:solidFill>
                            <a:srgbClr val="050505"/>
                          </a:solidFill>
                          <a:effectLst/>
                          <a:latin typeface="Calibri"/>
                        </a:rPr>
                        <a:t>razdelavo</a:t>
                      </a:r>
                      <a:r>
                        <a:rPr lang="sl-SI" sz="1400" b="1" dirty="0">
                          <a:solidFill>
                            <a:srgbClr val="050505"/>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23401994"/>
                  </a:ext>
                </a:extLst>
              </a:tr>
              <a:tr h="385714">
                <a:tc>
                  <a:txBody>
                    <a:bodyPr/>
                    <a:lstStyle/>
                    <a:p>
                      <a:pPr marL="342900" lvl="0" indent="-342900" rtl="0" fontAlgn="base">
                        <a:buFont typeface="+mj-lt"/>
                        <a:buAutoNum type="arabicPeriod" startAt="5"/>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a:solidFill>
                            <a:srgbClr val="050505"/>
                          </a:solidFill>
                          <a:effectLst/>
                          <a:latin typeface="Calibri"/>
                        </a:rPr>
                        <a:t>Upoštevajo taksonomske ravni.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7867474"/>
                  </a:ext>
                </a:extLst>
              </a:tr>
              <a:tr h="385714">
                <a:tc>
                  <a:txBody>
                    <a:bodyPr/>
                    <a:lstStyle/>
                    <a:p>
                      <a:pPr marL="342900" lvl="0" indent="-342900" rtl="0" fontAlgn="base">
                        <a:buFont typeface="+mj-lt"/>
                        <a:buAutoNum type="arabicPeriod" startAt="6"/>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dirty="0">
                          <a:solidFill>
                            <a:srgbClr val="050505"/>
                          </a:solidFill>
                          <a:effectLst/>
                          <a:latin typeface="Calibri"/>
                        </a:rPr>
                        <a:t>Se razlikujejo od zapisa  standardov.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2682749"/>
                  </a:ext>
                </a:extLst>
              </a:tr>
            </a:tbl>
          </a:graphicData>
        </a:graphic>
      </p:graphicFrame>
      <p:graphicFrame>
        <p:nvGraphicFramePr>
          <p:cNvPr id="10" name="Tabela 9">
            <a:extLst>
              <a:ext uri="{FF2B5EF4-FFF2-40B4-BE49-F238E27FC236}">
                <a16:creationId xmlns:a16="http://schemas.microsoft.com/office/drawing/2014/main" id="{391D6C6B-AC4D-8D80-0BBA-8382667E094C}"/>
              </a:ext>
            </a:extLst>
          </p:cNvPr>
          <p:cNvGraphicFramePr>
            <a:graphicFrameLocks noGrp="1"/>
          </p:cNvGraphicFramePr>
          <p:nvPr>
            <p:extLst>
              <p:ext uri="{D42A27DB-BD31-4B8C-83A1-F6EECF244321}">
                <p14:modId xmlns:p14="http://schemas.microsoft.com/office/powerpoint/2010/main" val="3005908070"/>
              </p:ext>
            </p:extLst>
          </p:nvPr>
        </p:nvGraphicFramePr>
        <p:xfrm>
          <a:off x="4516514" y="1672282"/>
          <a:ext cx="4147717" cy="3160452"/>
        </p:xfrm>
        <a:graphic>
          <a:graphicData uri="http://schemas.openxmlformats.org/drawingml/2006/table">
            <a:tbl>
              <a:tblPr bandRow="1">
                <a:tableStyleId>{91C162CE-4E31-469C-8E79-7C22C8F4F286}</a:tableStyleId>
              </a:tblPr>
              <a:tblGrid>
                <a:gridCol w="488949">
                  <a:extLst>
                    <a:ext uri="{9D8B030D-6E8A-4147-A177-3AD203B41FA5}">
                      <a16:colId xmlns:a16="http://schemas.microsoft.com/office/drawing/2014/main" val="3594003232"/>
                    </a:ext>
                  </a:extLst>
                </a:gridCol>
                <a:gridCol w="3658768">
                  <a:extLst>
                    <a:ext uri="{9D8B030D-6E8A-4147-A177-3AD203B41FA5}">
                      <a16:colId xmlns:a16="http://schemas.microsoft.com/office/drawing/2014/main" val="1838382732"/>
                    </a:ext>
                  </a:extLst>
                </a:gridCol>
              </a:tblGrid>
              <a:tr h="325812">
                <a:tc>
                  <a:txBody>
                    <a:bodyPr/>
                    <a:lstStyle/>
                    <a:p>
                      <a:pPr rtl="0" fontAlgn="base"/>
                      <a:r>
                        <a:rPr lang="sl-SI" sz="1200" b="1">
                          <a:solidFill>
                            <a:srgbClr val="1A95AE"/>
                          </a:solidFill>
                          <a:effectLst/>
                          <a:latin typeface="Calibri"/>
                        </a:rPr>
                        <a:t>1. 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Standardi znanja so razumljivi in konkretni.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54679921"/>
                  </a:ext>
                </a:extLst>
              </a:tr>
              <a:tr h="146592">
                <a:tc>
                  <a:txBody>
                    <a:bodyPr/>
                    <a:lstStyle/>
                    <a:p>
                      <a:pPr rtl="0" fontAlgn="base"/>
                      <a:r>
                        <a:rPr lang="sl-SI" sz="1200" b="1">
                          <a:solidFill>
                            <a:srgbClr val="1A95AE"/>
                          </a:solidFill>
                          <a:effectLst/>
                          <a:latin typeface="Calibri"/>
                        </a:rPr>
                        <a:t>2. 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Število standardov je ustrezno.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03347900"/>
                  </a:ext>
                </a:extLst>
              </a:tr>
              <a:tr h="336300">
                <a:tc>
                  <a:txBody>
                    <a:bodyPr/>
                    <a:lstStyle/>
                    <a:p>
                      <a:pPr rtl="0" fontAlgn="base"/>
                      <a:r>
                        <a:rPr lang="sl-SI" sz="1200" b="1">
                          <a:solidFill>
                            <a:srgbClr val="1A95AE"/>
                          </a:solidFill>
                          <a:effectLst/>
                          <a:latin typeface="Calibri"/>
                        </a:rPr>
                        <a:t>3.  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Minimalni standardi so glede na standarde znanja ustrezni po vsebini in številu.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03067971"/>
                  </a:ext>
                </a:extLst>
              </a:tr>
              <a:tr h="241445">
                <a:tc>
                  <a:txBody>
                    <a:bodyPr/>
                    <a:lstStyle/>
                    <a:p>
                      <a:pPr rtl="0" fontAlgn="base"/>
                      <a:r>
                        <a:rPr lang="sl-SI" sz="1200" b="1">
                          <a:solidFill>
                            <a:srgbClr val="1A95AE"/>
                          </a:solidFill>
                          <a:effectLst/>
                          <a:latin typeface="Calibri"/>
                        </a:rPr>
                        <a:t>4. 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Standardi znanja so usklajeni s cilji (izhajajo iz ciljev).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06615635"/>
                  </a:ext>
                </a:extLst>
              </a:tr>
              <a:tr h="146592">
                <a:tc>
                  <a:txBody>
                    <a:bodyPr/>
                    <a:lstStyle/>
                    <a:p>
                      <a:pPr rtl="0" fontAlgn="base"/>
                      <a:r>
                        <a:rPr lang="sl-SI" sz="1200" b="1">
                          <a:solidFill>
                            <a:srgbClr val="1A95AE"/>
                          </a:solidFill>
                          <a:effectLst/>
                          <a:latin typeface="Calibri"/>
                        </a:rPr>
                        <a:t>5. 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Zapisi standardov vsebujejo: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25719370"/>
                  </a:ext>
                </a:extLst>
              </a:tr>
              <a:tr h="241445">
                <a:tc>
                  <a:txBody>
                    <a:bodyPr/>
                    <a:lstStyle/>
                    <a:p>
                      <a:pPr rtl="0" fontAlgn="base"/>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342900" lvl="0" indent="-342900" rtl="0" fontAlgn="base">
                        <a:buFont typeface="Arial" panose="020B0604020202020204" pitchFamily="34" charset="0"/>
                        <a:buChar char="•"/>
                      </a:pPr>
                      <a:r>
                        <a:rPr lang="sl-SI" sz="1200" b="1">
                          <a:solidFill>
                            <a:srgbClr val="050505"/>
                          </a:solidFill>
                          <a:effectLst/>
                          <a:latin typeface="Calibri"/>
                        </a:rPr>
                        <a:t>glagol, ki izraža učenčevo ravnanje,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0660354"/>
                  </a:ext>
                </a:extLst>
              </a:tr>
              <a:tr h="241445">
                <a:tc>
                  <a:txBody>
                    <a:bodyPr/>
                    <a:lstStyle/>
                    <a:p>
                      <a:pPr rtl="0" fontAlgn="base"/>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342900" lvl="0" indent="-342900" rtl="0" fontAlgn="base">
                        <a:buFont typeface="Arial" panose="020B0604020202020204" pitchFamily="34" charset="0"/>
                        <a:buChar char="•"/>
                      </a:pPr>
                      <a:r>
                        <a:rPr lang="sl-SI" sz="1200" b="1">
                          <a:solidFill>
                            <a:srgbClr val="050505"/>
                          </a:solidFill>
                          <a:effectLst/>
                          <a:latin typeface="Calibri"/>
                        </a:rPr>
                        <a:t>vsebinski vidik.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8621323"/>
                  </a:ext>
                </a:extLst>
              </a:tr>
              <a:tr h="241445">
                <a:tc>
                  <a:txBody>
                    <a:bodyPr/>
                    <a:lstStyle/>
                    <a:p>
                      <a:pPr rtl="0" fontAlgn="base"/>
                      <a:r>
                        <a:rPr lang="sl-SI" sz="1200" b="1">
                          <a:solidFill>
                            <a:srgbClr val="1A95AE"/>
                          </a:solidFill>
                          <a:effectLst/>
                          <a:latin typeface="Calibri"/>
                        </a:rPr>
                        <a:t>6. 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Iz standardov znanja je mogoče izluščiti: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44983114"/>
                  </a:ext>
                </a:extLst>
              </a:tr>
              <a:tr h="431153">
                <a:tc>
                  <a:txBody>
                    <a:bodyPr/>
                    <a:lstStyle/>
                    <a:p>
                      <a:pPr rtl="0" fontAlgn="base"/>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342900" lvl="0" indent="-342900" rtl="0" fontAlgn="base">
                        <a:buFont typeface="Arial" panose="020B0604020202020204" pitchFamily="34" charset="0"/>
                        <a:buChar char="•"/>
                      </a:pPr>
                      <a:r>
                        <a:rPr lang="sl-SI" sz="1200" b="1" dirty="0">
                          <a:solidFill>
                            <a:srgbClr val="050505"/>
                          </a:solidFill>
                          <a:effectLst/>
                          <a:latin typeface="Calibri"/>
                        </a:rPr>
                        <a:t>načine ocenjevanja znanja – na katere načine bi znanje spremljali, preverjali, ocenjevali,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7759973"/>
                  </a:ext>
                </a:extLst>
              </a:tr>
              <a:tr h="241445">
                <a:tc>
                  <a:txBody>
                    <a:bodyPr/>
                    <a:lstStyle/>
                    <a:p>
                      <a:pPr rtl="0" fontAlgn="base"/>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342900" lvl="0" indent="-342900" rtl="0" fontAlgn="base">
                        <a:buFont typeface="Arial" panose="020B0604020202020204" pitchFamily="34" charset="0"/>
                        <a:buChar char="•"/>
                      </a:pPr>
                      <a:r>
                        <a:rPr lang="sl-SI" sz="1200" b="1" dirty="0">
                          <a:solidFill>
                            <a:srgbClr val="050505"/>
                          </a:solidFill>
                          <a:effectLst/>
                          <a:latin typeface="Calibri"/>
                        </a:rPr>
                        <a:t>vrste dokazil o doseganju standardov znanja.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00285983"/>
                  </a:ext>
                </a:extLst>
              </a:tr>
            </a:tbl>
          </a:graphicData>
        </a:graphic>
      </p:graphicFrame>
      <p:sp>
        <p:nvSpPr>
          <p:cNvPr id="15" name="PoljeZBesedilom 14">
            <a:extLst>
              <a:ext uri="{FF2B5EF4-FFF2-40B4-BE49-F238E27FC236}">
                <a16:creationId xmlns:a16="http://schemas.microsoft.com/office/drawing/2014/main" id="{F6AEC751-46E6-2DD5-FFF2-848C56A3E085}"/>
              </a:ext>
            </a:extLst>
          </p:cNvPr>
          <p:cNvSpPr txBox="1"/>
          <p:nvPr/>
        </p:nvSpPr>
        <p:spPr>
          <a:xfrm>
            <a:off x="1532292" y="806390"/>
            <a:ext cx="13414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l-SI" sz="2400" b="1">
                <a:solidFill>
                  <a:srgbClr val="1A95AE"/>
                </a:solidFill>
                <a:latin typeface="Calibri"/>
              </a:rPr>
              <a:t>Cilji</a:t>
            </a:r>
          </a:p>
        </p:txBody>
      </p:sp>
      <p:sp>
        <p:nvSpPr>
          <p:cNvPr id="16" name="PoljeZBesedilom 15">
            <a:extLst>
              <a:ext uri="{FF2B5EF4-FFF2-40B4-BE49-F238E27FC236}">
                <a16:creationId xmlns:a16="http://schemas.microsoft.com/office/drawing/2014/main" id="{3F561DCC-680D-E1FB-B7FE-5E663C26BC00}"/>
              </a:ext>
            </a:extLst>
          </p:cNvPr>
          <p:cNvSpPr txBox="1"/>
          <p:nvPr/>
        </p:nvSpPr>
        <p:spPr>
          <a:xfrm>
            <a:off x="5639311" y="805078"/>
            <a:ext cx="19021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l-SI" sz="2400" b="1">
                <a:solidFill>
                  <a:srgbClr val="1A95AE"/>
                </a:solidFill>
                <a:latin typeface="Calibri"/>
              </a:rPr>
              <a:t>Standardi</a:t>
            </a:r>
          </a:p>
        </p:txBody>
      </p:sp>
      <p:grpSp>
        <p:nvGrpSpPr>
          <p:cNvPr id="91" name="Google Shape;5636;p102">
            <a:extLst>
              <a:ext uri="{FF2B5EF4-FFF2-40B4-BE49-F238E27FC236}">
                <a16:creationId xmlns:a16="http://schemas.microsoft.com/office/drawing/2014/main" id="{E860C965-8EB9-4A30-2ED9-9E2BE0C27A5D}"/>
              </a:ext>
            </a:extLst>
          </p:cNvPr>
          <p:cNvGrpSpPr/>
          <p:nvPr/>
        </p:nvGrpSpPr>
        <p:grpSpPr>
          <a:xfrm>
            <a:off x="4570603" y="651860"/>
            <a:ext cx="819890" cy="705907"/>
            <a:chOff x="6644304" y="3073628"/>
            <a:chExt cx="576302" cy="511871"/>
          </a:xfrm>
        </p:grpSpPr>
        <p:sp>
          <p:nvSpPr>
            <p:cNvPr id="81" name="Google Shape;5637;p102">
              <a:extLst>
                <a:ext uri="{FF2B5EF4-FFF2-40B4-BE49-F238E27FC236}">
                  <a16:creationId xmlns:a16="http://schemas.microsoft.com/office/drawing/2014/main" id="{2E18F204-2147-B22E-503D-A115373C71F6}"/>
                </a:ext>
              </a:extLst>
            </p:cNvPr>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5638;p102">
              <a:extLst>
                <a:ext uri="{FF2B5EF4-FFF2-40B4-BE49-F238E27FC236}">
                  <a16:creationId xmlns:a16="http://schemas.microsoft.com/office/drawing/2014/main" id="{2A42C2C5-4BB9-FACC-B79F-44A7EAE70CE9}"/>
                </a:ext>
              </a:extLst>
            </p:cNvPr>
            <p:cNvGrpSpPr/>
            <p:nvPr/>
          </p:nvGrpSpPr>
          <p:grpSpPr>
            <a:xfrm>
              <a:off x="6712169" y="3085440"/>
              <a:ext cx="481623" cy="494913"/>
              <a:chOff x="6712169" y="3085440"/>
              <a:chExt cx="481623" cy="494913"/>
            </a:xfrm>
          </p:grpSpPr>
          <p:sp>
            <p:nvSpPr>
              <p:cNvPr id="86" name="Google Shape;5639;p102">
                <a:extLst>
                  <a:ext uri="{FF2B5EF4-FFF2-40B4-BE49-F238E27FC236}">
                    <a16:creationId xmlns:a16="http://schemas.microsoft.com/office/drawing/2014/main" id="{37C9BEB7-9A75-EC5D-FCC8-45C1D71D18C1}"/>
                  </a:ext>
                </a:extLst>
              </p:cNvPr>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640;p102">
                <a:extLst>
                  <a:ext uri="{FF2B5EF4-FFF2-40B4-BE49-F238E27FC236}">
                    <a16:creationId xmlns:a16="http://schemas.microsoft.com/office/drawing/2014/main" id="{F13F48BA-281E-35F2-F12C-0AA22F9738AB}"/>
                  </a:ext>
                </a:extLst>
              </p:cNvPr>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641;p102">
                <a:extLst>
                  <a:ext uri="{FF2B5EF4-FFF2-40B4-BE49-F238E27FC236}">
                    <a16:creationId xmlns:a16="http://schemas.microsoft.com/office/drawing/2014/main" id="{9164DF80-BB92-1182-8552-62DC7E08B3BB}"/>
                  </a:ext>
                </a:extLst>
              </p:cNvPr>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642;p102">
                <a:extLst>
                  <a:ext uri="{FF2B5EF4-FFF2-40B4-BE49-F238E27FC236}">
                    <a16:creationId xmlns:a16="http://schemas.microsoft.com/office/drawing/2014/main" id="{87DD67D1-FE15-AD40-E1A7-CDDFF54D9A76}"/>
                  </a:ext>
                </a:extLst>
              </p:cNvPr>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643;p102">
                <a:extLst>
                  <a:ext uri="{FF2B5EF4-FFF2-40B4-BE49-F238E27FC236}">
                    <a16:creationId xmlns:a16="http://schemas.microsoft.com/office/drawing/2014/main" id="{4C218C64-B215-0BA3-43B4-78B08362E428}"/>
                  </a:ext>
                </a:extLst>
              </p:cNvPr>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5644;p102">
              <a:extLst>
                <a:ext uri="{FF2B5EF4-FFF2-40B4-BE49-F238E27FC236}">
                  <a16:creationId xmlns:a16="http://schemas.microsoft.com/office/drawing/2014/main" id="{570AC776-B9D8-20B0-BEB9-E6D8809A73A4}"/>
                </a:ext>
              </a:extLst>
            </p:cNvPr>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645;p102">
              <a:extLst>
                <a:ext uri="{FF2B5EF4-FFF2-40B4-BE49-F238E27FC236}">
                  <a16:creationId xmlns:a16="http://schemas.microsoft.com/office/drawing/2014/main" id="{C7A1428E-8DDF-8FF7-893D-3F39A0681C43}"/>
                </a:ext>
              </a:extLst>
            </p:cNvPr>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646;p102">
              <a:extLst>
                <a:ext uri="{FF2B5EF4-FFF2-40B4-BE49-F238E27FC236}">
                  <a16:creationId xmlns:a16="http://schemas.microsoft.com/office/drawing/2014/main" id="{065C20E0-EEE1-B85A-3F9F-019E25E9AD54}"/>
                </a:ext>
              </a:extLst>
            </p:cNvPr>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5636;p102">
            <a:extLst>
              <a:ext uri="{FF2B5EF4-FFF2-40B4-BE49-F238E27FC236}">
                <a16:creationId xmlns:a16="http://schemas.microsoft.com/office/drawing/2014/main" id="{8ACB5FE4-1E48-5019-06DA-126A014B4121}"/>
              </a:ext>
            </a:extLst>
          </p:cNvPr>
          <p:cNvGrpSpPr/>
          <p:nvPr/>
        </p:nvGrpSpPr>
        <p:grpSpPr>
          <a:xfrm>
            <a:off x="549850" y="651715"/>
            <a:ext cx="819890" cy="705907"/>
            <a:chOff x="6644304" y="3073628"/>
            <a:chExt cx="576302" cy="511871"/>
          </a:xfrm>
        </p:grpSpPr>
        <p:sp>
          <p:nvSpPr>
            <p:cNvPr id="93" name="Google Shape;5637;p102">
              <a:extLst>
                <a:ext uri="{FF2B5EF4-FFF2-40B4-BE49-F238E27FC236}">
                  <a16:creationId xmlns:a16="http://schemas.microsoft.com/office/drawing/2014/main" id="{435B7BD5-B888-2E06-1AE6-ADFCB40E1F58}"/>
                </a:ext>
              </a:extLst>
            </p:cNvPr>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5638;p102">
              <a:extLst>
                <a:ext uri="{FF2B5EF4-FFF2-40B4-BE49-F238E27FC236}">
                  <a16:creationId xmlns:a16="http://schemas.microsoft.com/office/drawing/2014/main" id="{952AC3DA-7D8C-DA9C-2E62-0D3862948ED0}"/>
                </a:ext>
              </a:extLst>
            </p:cNvPr>
            <p:cNvGrpSpPr/>
            <p:nvPr/>
          </p:nvGrpSpPr>
          <p:grpSpPr>
            <a:xfrm>
              <a:off x="6712169" y="3085440"/>
              <a:ext cx="481623" cy="494913"/>
              <a:chOff x="6712169" y="3085440"/>
              <a:chExt cx="481623" cy="494913"/>
            </a:xfrm>
          </p:grpSpPr>
          <p:sp>
            <p:nvSpPr>
              <p:cNvPr id="98" name="Google Shape;5639;p102">
                <a:extLst>
                  <a:ext uri="{FF2B5EF4-FFF2-40B4-BE49-F238E27FC236}">
                    <a16:creationId xmlns:a16="http://schemas.microsoft.com/office/drawing/2014/main" id="{C9D95242-66D2-D33A-8628-B2394FB5152E}"/>
                  </a:ext>
                </a:extLst>
              </p:cNvPr>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640;p102">
                <a:extLst>
                  <a:ext uri="{FF2B5EF4-FFF2-40B4-BE49-F238E27FC236}">
                    <a16:creationId xmlns:a16="http://schemas.microsoft.com/office/drawing/2014/main" id="{A9C28A13-A4A2-BB5F-59FE-872DBD1E947A}"/>
                  </a:ext>
                </a:extLst>
              </p:cNvPr>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641;p102">
                <a:extLst>
                  <a:ext uri="{FF2B5EF4-FFF2-40B4-BE49-F238E27FC236}">
                    <a16:creationId xmlns:a16="http://schemas.microsoft.com/office/drawing/2014/main" id="{71469740-D26C-36AB-A0AB-39173BFEBD33}"/>
                  </a:ext>
                </a:extLst>
              </p:cNvPr>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642;p102">
                <a:extLst>
                  <a:ext uri="{FF2B5EF4-FFF2-40B4-BE49-F238E27FC236}">
                    <a16:creationId xmlns:a16="http://schemas.microsoft.com/office/drawing/2014/main" id="{AB19F144-2E59-5D09-C828-08B880569EEA}"/>
                  </a:ext>
                </a:extLst>
              </p:cNvPr>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643;p102">
                <a:extLst>
                  <a:ext uri="{FF2B5EF4-FFF2-40B4-BE49-F238E27FC236}">
                    <a16:creationId xmlns:a16="http://schemas.microsoft.com/office/drawing/2014/main" id="{655E0CFB-CACC-2348-54B9-6E1E1678C592}"/>
                  </a:ext>
                </a:extLst>
              </p:cNvPr>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5644;p102">
              <a:extLst>
                <a:ext uri="{FF2B5EF4-FFF2-40B4-BE49-F238E27FC236}">
                  <a16:creationId xmlns:a16="http://schemas.microsoft.com/office/drawing/2014/main" id="{A106D88C-2336-52DC-F25E-852D0F8D3F1B}"/>
                </a:ext>
              </a:extLst>
            </p:cNvPr>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645;p102">
              <a:extLst>
                <a:ext uri="{FF2B5EF4-FFF2-40B4-BE49-F238E27FC236}">
                  <a16:creationId xmlns:a16="http://schemas.microsoft.com/office/drawing/2014/main" id="{E90DB7EE-DED0-2685-992D-471FA268196C}"/>
                </a:ext>
              </a:extLst>
            </p:cNvPr>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646;p102">
              <a:extLst>
                <a:ext uri="{FF2B5EF4-FFF2-40B4-BE49-F238E27FC236}">
                  <a16:creationId xmlns:a16="http://schemas.microsoft.com/office/drawing/2014/main" id="{5DAD7887-7E6D-4BC2-8982-D26E0AC8EF7C}"/>
                </a:ext>
              </a:extLst>
            </p:cNvPr>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602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8" name="Naslov 1">
            <a:extLst>
              <a:ext uri="{FF2B5EF4-FFF2-40B4-BE49-F238E27FC236}">
                <a16:creationId xmlns:a16="http://schemas.microsoft.com/office/drawing/2014/main" id="{1D870E45-1A13-CC2F-0DD5-723AC4387C0D}"/>
              </a:ext>
            </a:extLst>
          </p:cNvPr>
          <p:cNvSpPr txBox="1">
            <a:spLocks/>
          </p:cNvSpPr>
          <p:nvPr/>
        </p:nvSpPr>
        <p:spPr>
          <a:xfrm>
            <a:off x="637743" y="730000"/>
            <a:ext cx="3285680" cy="55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anrope"/>
              <a:buNone/>
              <a:defRPr sz="28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9pPr>
          </a:lstStyle>
          <a:p>
            <a:r>
              <a:rPr lang="sl-SI" dirty="0">
                <a:solidFill>
                  <a:srgbClr val="198FA7"/>
                </a:solidFill>
                <a:latin typeface="Calibri"/>
              </a:rPr>
              <a:t>4.   Delavnice</a:t>
            </a:r>
          </a:p>
        </p:txBody>
      </p:sp>
      <p:pic>
        <p:nvPicPr>
          <p:cNvPr id="12" name="Slika 11" descr="Slika, ki vsebuje besede posnetek zaslona, pravokotnik, oblikovanje&#10;&#10;Opis je samodejno ustvarjen">
            <a:extLst>
              <a:ext uri="{FF2B5EF4-FFF2-40B4-BE49-F238E27FC236}">
                <a16:creationId xmlns:a16="http://schemas.microsoft.com/office/drawing/2014/main" id="{F79369CF-534D-058C-0AD1-4058D0B2E0B5}"/>
              </a:ext>
            </a:extLst>
          </p:cNvPr>
          <p:cNvPicPr>
            <a:picLocks noChangeAspect="1"/>
          </p:cNvPicPr>
          <p:nvPr/>
        </p:nvPicPr>
        <p:blipFill>
          <a:blip r:embed="rId4"/>
          <a:stretch>
            <a:fillRect/>
          </a:stretch>
        </p:blipFill>
        <p:spPr>
          <a:xfrm>
            <a:off x="1078697" y="644955"/>
            <a:ext cx="681830" cy="735146"/>
          </a:xfrm>
          <a:prstGeom prst="rect">
            <a:avLst/>
          </a:prstGeom>
        </p:spPr>
      </p:pic>
    </p:spTree>
    <p:extLst>
      <p:ext uri="{BB962C8B-B14F-4D97-AF65-F5344CB8AC3E}">
        <p14:creationId xmlns:p14="http://schemas.microsoft.com/office/powerpoint/2010/main" val="270758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333E0-29A4-3F96-9DA8-4AF91C91D2EE}"/>
            </a:ext>
          </a:extLst>
        </p:cNvPr>
        <p:cNvGrpSpPr/>
        <p:nvPr/>
      </p:nvGrpSpPr>
      <p:grpSpPr>
        <a:xfrm>
          <a:off x="0" y="0"/>
          <a:ext cx="0" cy="0"/>
          <a:chOff x="0" y="0"/>
          <a:chExt cx="0" cy="0"/>
        </a:xfrm>
      </p:grpSpPr>
      <p:cxnSp>
        <p:nvCxnSpPr>
          <p:cNvPr id="3" name="Raven povezovalnik 2">
            <a:extLst>
              <a:ext uri="{FF2B5EF4-FFF2-40B4-BE49-F238E27FC236}">
                <a16:creationId xmlns:a16="http://schemas.microsoft.com/office/drawing/2014/main" id="{E7D72BAC-C3F3-55B5-6D52-F59C9EA222C4}"/>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a:extLst>
              <a:ext uri="{FF2B5EF4-FFF2-40B4-BE49-F238E27FC236}">
                <a16:creationId xmlns:a16="http://schemas.microsoft.com/office/drawing/2014/main" id="{F600B2BB-9263-CF44-3948-CFA131BCD272}"/>
              </a:ext>
            </a:extLst>
          </p:cNvPr>
          <p:cNvPicPr>
            <a:picLocks noChangeArrowheads="1"/>
          </p:cNvPicPr>
          <p:nvPr/>
        </p:nvPicPr>
        <p:blipFill rotWithShape="1">
          <a:blip r:embed="rId2">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9" name="Naslov 1">
            <a:extLst>
              <a:ext uri="{FF2B5EF4-FFF2-40B4-BE49-F238E27FC236}">
                <a16:creationId xmlns:a16="http://schemas.microsoft.com/office/drawing/2014/main" id="{3A9BB977-F837-54A9-0ABD-5D95732E0B08}"/>
              </a:ext>
            </a:extLst>
          </p:cNvPr>
          <p:cNvSpPr txBox="1">
            <a:spLocks/>
          </p:cNvSpPr>
          <p:nvPr/>
        </p:nvSpPr>
        <p:spPr>
          <a:xfrm>
            <a:off x="-195160" y="307426"/>
            <a:ext cx="4190039" cy="585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anrope"/>
              <a:buNone/>
              <a:defRPr sz="28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9pPr>
          </a:lstStyle>
          <a:p>
            <a:r>
              <a:rPr lang="sl-SI" dirty="0">
                <a:solidFill>
                  <a:srgbClr val="1A95AE"/>
                </a:solidFill>
                <a:ea typeface="Calibri"/>
                <a:cs typeface="Calibri"/>
              </a:rPr>
              <a:t>Splošne informacije</a:t>
            </a:r>
          </a:p>
        </p:txBody>
      </p:sp>
      <p:sp>
        <p:nvSpPr>
          <p:cNvPr id="5" name="PoljeZBesedilom 4">
            <a:extLst>
              <a:ext uri="{FF2B5EF4-FFF2-40B4-BE49-F238E27FC236}">
                <a16:creationId xmlns:a16="http://schemas.microsoft.com/office/drawing/2014/main" id="{F5CB78FC-8DBF-BC5B-F80D-EC720BCB7568}"/>
              </a:ext>
            </a:extLst>
          </p:cNvPr>
          <p:cNvSpPr txBox="1"/>
          <p:nvPr/>
        </p:nvSpPr>
        <p:spPr>
          <a:xfrm>
            <a:off x="494516" y="892500"/>
            <a:ext cx="8177294" cy="3539430"/>
          </a:xfrm>
          <a:prstGeom prst="rect">
            <a:avLst/>
          </a:prstGeom>
          <a:noFill/>
        </p:spPr>
        <p:txBody>
          <a:bodyPr wrap="square">
            <a:spAutoFit/>
          </a:bodyPr>
          <a:lstStyle/>
          <a:p>
            <a:pPr marL="285750" indent="-285750" algn="l">
              <a:buFont typeface="Arial" panose="020B0604020202020204" pitchFamily="34" charset="0"/>
              <a:buChar char="•"/>
            </a:pPr>
            <a:r>
              <a:rPr lang="sl-SI" b="1" i="0" dirty="0">
                <a:effectLst/>
                <a:latin typeface="Calibri" panose="020F0502020204030204" pitchFamily="34" charset="0"/>
                <a:cs typeface="Calibri" panose="020F0502020204030204" pitchFamily="34" charset="0"/>
              </a:rPr>
              <a:t>3.–4. 10. 2025:</a:t>
            </a:r>
            <a:r>
              <a:rPr lang="sl-SI" b="0" i="0" dirty="0">
                <a:effectLst/>
                <a:latin typeface="Calibri" panose="020F0502020204030204" pitchFamily="34" charset="0"/>
                <a:cs typeface="Calibri" panose="020F0502020204030204" pitchFamily="34" charset="0"/>
              </a:rPr>
              <a:t> </a:t>
            </a:r>
            <a:r>
              <a:rPr lang="sl-SI" b="1" i="0" dirty="0">
                <a:effectLst/>
                <a:latin typeface="Calibri" panose="020F0502020204030204" pitchFamily="34" charset="0"/>
                <a:cs typeface="Calibri" panose="020F0502020204030204" pitchFamily="34" charset="0"/>
              </a:rPr>
              <a:t>Kozjansko – Izzivi trajnostnega razvoja in </a:t>
            </a:r>
            <a:r>
              <a:rPr lang="sl-SI" b="1" i="0" dirty="0" err="1">
                <a:effectLst/>
                <a:latin typeface="Calibri" panose="020F0502020204030204" pitchFamily="34" charset="0"/>
                <a:cs typeface="Calibri" panose="020F0502020204030204" pitchFamily="34" charset="0"/>
              </a:rPr>
              <a:t>obmejnosti</a:t>
            </a:r>
            <a:r>
              <a:rPr lang="sl-SI" b="0" i="0" dirty="0">
                <a:effectLst/>
                <a:latin typeface="Calibri" panose="020F0502020204030204" pitchFamily="34" charset="0"/>
                <a:cs typeface="Calibri" panose="020F0502020204030204" pitchFamily="34" charset="0"/>
              </a:rPr>
              <a:t>. Prijava v KATIS. ZGS, FF UL, DUGS, ZRSŠ, FF UM.</a:t>
            </a:r>
          </a:p>
          <a:p>
            <a:pPr marL="285750" indent="-285750" algn="l">
              <a:buFont typeface="Arial" panose="020B0604020202020204" pitchFamily="34" charset="0"/>
              <a:buChar char="•"/>
            </a:pPr>
            <a:r>
              <a:rPr lang="sl-SI" b="1" i="0" dirty="0">
                <a:effectLst/>
                <a:latin typeface="Calibri" panose="020F0502020204030204" pitchFamily="34" charset="0"/>
                <a:cs typeface="Calibri" panose="020F0502020204030204" pitchFamily="34" charset="0"/>
              </a:rPr>
              <a:t>14.</a:t>
            </a:r>
            <a:r>
              <a:rPr lang="sl-SI" b="0" i="0" dirty="0">
                <a:effectLst/>
                <a:latin typeface="Calibri" panose="020F0502020204030204" pitchFamily="34" charset="0"/>
                <a:cs typeface="Calibri" panose="020F0502020204030204" pitchFamily="34" charset="0"/>
              </a:rPr>
              <a:t> </a:t>
            </a:r>
            <a:r>
              <a:rPr lang="sl-SI" b="1" i="0" dirty="0">
                <a:effectLst/>
                <a:latin typeface="Calibri" panose="020F0502020204030204" pitchFamily="34" charset="0"/>
                <a:cs typeface="Calibri" panose="020F0502020204030204" pitchFamily="34" charset="0"/>
              </a:rPr>
              <a:t>10. 2025</a:t>
            </a:r>
            <a:r>
              <a:rPr lang="sl-SI" b="0" i="0" dirty="0">
                <a:effectLst/>
                <a:latin typeface="Calibri" panose="020F0502020204030204" pitchFamily="34" charset="0"/>
                <a:cs typeface="Calibri" panose="020F0502020204030204" pitchFamily="34" charset="0"/>
              </a:rPr>
              <a:t>:</a:t>
            </a:r>
            <a:r>
              <a:rPr lang="sl-SI" b="1" i="0" dirty="0">
                <a:effectLst/>
                <a:latin typeface="Calibri" panose="020F0502020204030204" pitchFamily="34" charset="0"/>
                <a:cs typeface="Calibri" panose="020F0502020204030204" pitchFamily="34" charset="0"/>
              </a:rPr>
              <a:t> Konferenca DUH</a:t>
            </a:r>
            <a:r>
              <a:rPr lang="sl-SI" b="0" i="0" dirty="0">
                <a:effectLst/>
                <a:latin typeface="Calibri" panose="020F0502020204030204" pitchFamily="34" charset="0"/>
                <a:cs typeface="Calibri" panose="020F0502020204030204" pitchFamily="34" charset="0"/>
              </a:rPr>
              <a:t> (Portorož). Natečaj </a:t>
            </a:r>
            <a:r>
              <a:rPr lang="sl-SI" b="0" i="1" dirty="0">
                <a:effectLst/>
                <a:latin typeface="Calibri" panose="020F0502020204030204" pitchFamily="34" charset="0"/>
                <a:cs typeface="Calibri" panose="020F0502020204030204" pitchFamily="34" charset="0"/>
              </a:rPr>
              <a:t>Ledeniki izginjajo. </a:t>
            </a:r>
            <a:r>
              <a:rPr lang="sl-SI" b="0" i="0" dirty="0">
                <a:effectLst/>
                <a:latin typeface="Calibri" panose="020F0502020204030204" pitchFamily="34" charset="0"/>
                <a:cs typeface="Calibri" panose="020F0502020204030204" pitchFamily="34" charset="0"/>
              </a:rPr>
              <a:t>Prijava v KATIS. ZRSŠ.</a:t>
            </a:r>
          </a:p>
          <a:p>
            <a:pPr marL="285750" indent="-285750" algn="l">
              <a:buFont typeface="Arial" panose="020B0604020202020204" pitchFamily="34" charset="0"/>
              <a:buChar char="•"/>
            </a:pPr>
            <a:r>
              <a:rPr lang="sl-SI" b="1" i="0" dirty="0">
                <a:effectLst/>
                <a:latin typeface="Calibri" panose="020F0502020204030204" pitchFamily="34" charset="0"/>
                <a:cs typeface="Calibri" panose="020F0502020204030204" pitchFamily="34" charset="0"/>
              </a:rPr>
              <a:t>7.–8. 11. 2025:</a:t>
            </a:r>
            <a:r>
              <a:rPr lang="sl-SI" b="0" i="0" dirty="0">
                <a:effectLst/>
                <a:latin typeface="Calibri" panose="020F0502020204030204" pitchFamily="34" charset="0"/>
                <a:cs typeface="Calibri" panose="020F0502020204030204" pitchFamily="34" charset="0"/>
              </a:rPr>
              <a:t> </a:t>
            </a:r>
            <a:r>
              <a:rPr lang="sl-SI" b="1" i="0" dirty="0">
                <a:effectLst/>
                <a:latin typeface="Calibri" panose="020F0502020204030204" pitchFamily="34" charset="0"/>
                <a:cs typeface="Calibri" panose="020F0502020204030204" pitchFamily="34" charset="0"/>
              </a:rPr>
              <a:t>Drugačna geografija–Lipovškov tabor</a:t>
            </a:r>
            <a:r>
              <a:rPr lang="sl-SI" b="0" i="0" dirty="0">
                <a:effectLst/>
                <a:latin typeface="Calibri" panose="020F0502020204030204" pitchFamily="34" charset="0"/>
                <a:cs typeface="Calibri" panose="020F0502020204030204" pitchFamily="34" charset="0"/>
              </a:rPr>
              <a:t> (Obala). Prijava v KATIS. DUGS.</a:t>
            </a:r>
          </a:p>
          <a:p>
            <a:pPr marL="285750" indent="-285750" algn="l">
              <a:buFont typeface="Arial" panose="020B0604020202020204" pitchFamily="34" charset="0"/>
              <a:buChar char="•"/>
            </a:pPr>
            <a:r>
              <a:rPr lang="sl-SI" b="1" i="0" dirty="0">
                <a:effectLst/>
                <a:latin typeface="Calibri" panose="020F0502020204030204" pitchFamily="34" charset="0"/>
                <a:cs typeface="Calibri" panose="020F0502020204030204" pitchFamily="34" charset="0"/>
              </a:rPr>
              <a:t>22. 11. 2025 </a:t>
            </a:r>
            <a:r>
              <a:rPr lang="sl-SI" b="0" i="0" dirty="0">
                <a:effectLst/>
                <a:latin typeface="Calibri" panose="020F0502020204030204" pitchFamily="34" charset="0"/>
                <a:cs typeface="Calibri" panose="020F0502020204030204" pitchFamily="34" charset="0"/>
              </a:rPr>
              <a:t>in na daljavo</a:t>
            </a:r>
            <a:r>
              <a:rPr lang="sl-SI" b="1" i="0" dirty="0">
                <a:effectLst/>
                <a:latin typeface="Calibri" panose="020F0502020204030204" pitchFamily="34" charset="0"/>
                <a:cs typeface="Calibri" panose="020F0502020204030204" pitchFamily="34" charset="0"/>
              </a:rPr>
              <a:t>:</a:t>
            </a:r>
            <a:r>
              <a:rPr lang="sl-SI" b="0" i="0" dirty="0">
                <a:effectLst/>
                <a:latin typeface="Calibri" panose="020F0502020204030204" pitchFamily="34" charset="0"/>
                <a:cs typeface="Calibri" panose="020F0502020204030204" pitchFamily="34" charset="0"/>
              </a:rPr>
              <a:t> Seminar </a:t>
            </a:r>
            <a:r>
              <a:rPr lang="sl-SI" b="1" i="0" dirty="0">
                <a:effectLst/>
                <a:latin typeface="Calibri" panose="020F0502020204030204" pitchFamily="34" charset="0"/>
                <a:cs typeface="Calibri" panose="020F0502020204030204" pitchFamily="34" charset="0"/>
              </a:rPr>
              <a:t>Vključevanje geografskega informacijskega sistema (GIS) v pouk geografije.</a:t>
            </a:r>
            <a:r>
              <a:rPr lang="sl-SI" b="0" i="0" dirty="0">
                <a:effectLst/>
                <a:latin typeface="Calibri" panose="020F0502020204030204" pitchFamily="34" charset="0"/>
                <a:cs typeface="Calibri" panose="020F0502020204030204" pitchFamily="34" charset="0"/>
              </a:rPr>
              <a:t> Prijava v KATIS. DUGS.</a:t>
            </a:r>
          </a:p>
          <a:p>
            <a:pPr marL="285750" indent="-285750" algn="l">
              <a:buFont typeface="Arial" panose="020B0604020202020204" pitchFamily="34" charset="0"/>
              <a:buChar char="•"/>
            </a:pPr>
            <a:r>
              <a:rPr lang="sl-SI" b="1" i="0" dirty="0">
                <a:effectLst/>
                <a:latin typeface="Calibri" panose="020F0502020204030204" pitchFamily="34" charset="0"/>
                <a:cs typeface="Calibri" panose="020F0502020204030204" pitchFamily="34" charset="0"/>
              </a:rPr>
              <a:t>25. 11. 2025:</a:t>
            </a:r>
            <a:r>
              <a:rPr lang="sl-SI" b="0" i="0" dirty="0">
                <a:effectLst/>
                <a:latin typeface="Calibri" panose="020F0502020204030204" pitchFamily="34" charset="0"/>
                <a:cs typeface="Calibri" panose="020F0502020204030204" pitchFamily="34" charset="0"/>
              </a:rPr>
              <a:t> </a:t>
            </a:r>
            <a:r>
              <a:rPr lang="sl-SI" b="1" i="0" dirty="0">
                <a:effectLst/>
                <a:latin typeface="Calibri" panose="020F0502020204030204" pitchFamily="34" charset="0"/>
                <a:cs typeface="Calibri" panose="020F0502020204030204" pitchFamily="34" charset="0"/>
              </a:rPr>
              <a:t>Šolsko tekmovanje s področja geografije</a:t>
            </a:r>
            <a:r>
              <a:rPr lang="sl-SI" b="0" i="0" dirty="0">
                <a:effectLst/>
                <a:latin typeface="Calibri" panose="020F0502020204030204" pitchFamily="34" charset="0"/>
                <a:cs typeface="Calibri" panose="020F0502020204030204" pitchFamily="34" charset="0"/>
              </a:rPr>
              <a:t>. ZRSŠ.</a:t>
            </a:r>
          </a:p>
          <a:p>
            <a:pPr marL="285750" indent="-285750" algn="l">
              <a:buFont typeface="Arial" panose="020B0604020202020204" pitchFamily="34" charset="0"/>
              <a:buChar char="•"/>
            </a:pPr>
            <a:r>
              <a:rPr lang="sl-SI" b="1" i="0" dirty="0">
                <a:effectLst/>
                <a:latin typeface="Calibri" panose="020F0502020204030204" pitchFamily="34" charset="0"/>
                <a:cs typeface="Calibri" panose="020F0502020204030204" pitchFamily="34" charset="0"/>
              </a:rPr>
              <a:t>Januar-maj 2026:</a:t>
            </a:r>
            <a:r>
              <a:rPr lang="sl-SI" b="0" i="0" dirty="0">
                <a:effectLst/>
                <a:latin typeface="Calibri" panose="020F0502020204030204" pitchFamily="34" charset="0"/>
                <a:cs typeface="Calibri" panose="020F0502020204030204" pitchFamily="34" charset="0"/>
              </a:rPr>
              <a:t> </a:t>
            </a:r>
            <a:r>
              <a:rPr lang="sl-SI" b="1" i="0" dirty="0">
                <a:effectLst/>
                <a:latin typeface="Calibri" panose="020F0502020204030204" pitchFamily="34" charset="0"/>
                <a:cs typeface="Calibri" panose="020F0502020204030204" pitchFamily="34" charset="0"/>
              </a:rPr>
              <a:t>Študijska srečanja na temo KURIKULARNA PRENOVA - NOVE POTI DO ZNANJA</a:t>
            </a:r>
            <a:r>
              <a:rPr lang="sl-SI" b="0" i="0" dirty="0">
                <a:effectLst/>
                <a:latin typeface="Calibri" panose="020F0502020204030204" pitchFamily="34" charset="0"/>
                <a:cs typeface="Calibri" panose="020F0502020204030204" pitchFamily="34" charset="0"/>
              </a:rPr>
              <a:t>. ZRSŠ.</a:t>
            </a:r>
          </a:p>
          <a:p>
            <a:pPr marL="285750" indent="-285750" algn="l">
              <a:buFont typeface="Arial" panose="020B0604020202020204" pitchFamily="34" charset="0"/>
              <a:buChar char="•"/>
            </a:pPr>
            <a:r>
              <a:rPr lang="sl-SI" b="1" i="0" dirty="0">
                <a:effectLst/>
                <a:latin typeface="Calibri" panose="020F0502020204030204" pitchFamily="34" charset="0"/>
                <a:cs typeface="Calibri" panose="020F0502020204030204" pitchFamily="34" charset="0"/>
              </a:rPr>
              <a:t>4. 2. 2026</a:t>
            </a:r>
            <a:r>
              <a:rPr lang="sl-SI" b="0" i="0" dirty="0">
                <a:effectLst/>
                <a:latin typeface="Calibri" panose="020F0502020204030204" pitchFamily="34" charset="0"/>
                <a:cs typeface="Calibri" panose="020F0502020204030204" pitchFamily="34" charset="0"/>
              </a:rPr>
              <a:t> in na daljavo:</a:t>
            </a:r>
            <a:r>
              <a:rPr lang="sl-SI" b="1" i="0" dirty="0">
                <a:effectLst/>
                <a:latin typeface="Calibri" panose="020F0502020204030204" pitchFamily="34" charset="0"/>
                <a:cs typeface="Calibri" panose="020F0502020204030204" pitchFamily="34" charset="0"/>
              </a:rPr>
              <a:t> Uporaba umetne inteligence pri pouku geografije. </a:t>
            </a:r>
            <a:r>
              <a:rPr lang="sl-SI" b="0" i="0" dirty="0">
                <a:effectLst/>
                <a:latin typeface="Calibri" panose="020F0502020204030204" pitchFamily="34" charset="0"/>
                <a:cs typeface="Calibri" panose="020F0502020204030204" pitchFamily="34" charset="0"/>
              </a:rPr>
              <a:t>Prijava v KATIS. DUGS.</a:t>
            </a:r>
          </a:p>
          <a:p>
            <a:pPr marL="285750" indent="-285750" algn="l">
              <a:buFont typeface="Arial" panose="020B0604020202020204" pitchFamily="34" charset="0"/>
              <a:buChar char="•"/>
            </a:pPr>
            <a:r>
              <a:rPr lang="sl-SI" b="1" i="0" dirty="0">
                <a:effectLst/>
                <a:latin typeface="Calibri" panose="020F0502020204030204" pitchFamily="34" charset="0"/>
                <a:cs typeface="Calibri" panose="020F0502020204030204" pitchFamily="34" charset="0"/>
              </a:rPr>
              <a:t>Marec 2026:</a:t>
            </a:r>
            <a:r>
              <a:rPr lang="sl-SI" b="0" i="0" dirty="0">
                <a:effectLst/>
                <a:latin typeface="Calibri" panose="020F0502020204030204" pitchFamily="34" charset="0"/>
                <a:cs typeface="Calibri" panose="020F0502020204030204" pitchFamily="34" charset="0"/>
              </a:rPr>
              <a:t> </a:t>
            </a:r>
            <a:r>
              <a:rPr lang="sl-SI" b="1" i="0" dirty="0">
                <a:effectLst/>
                <a:latin typeface="Calibri" panose="020F0502020204030204" pitchFamily="34" charset="0"/>
                <a:cs typeface="Calibri" panose="020F0502020204030204" pitchFamily="34" charset="0"/>
              </a:rPr>
              <a:t>Kocenova sobota na Ponikvi</a:t>
            </a:r>
            <a:r>
              <a:rPr lang="sl-SI" b="0" i="0" dirty="0">
                <a:effectLst/>
                <a:latin typeface="Calibri" panose="020F0502020204030204" pitchFamily="34" charset="0"/>
                <a:cs typeface="Calibri" panose="020F0502020204030204" pitchFamily="34" charset="0"/>
              </a:rPr>
              <a:t>. DUGS.</a:t>
            </a:r>
          </a:p>
          <a:p>
            <a:pPr marL="285750" indent="-285750">
              <a:buFont typeface="Arial" panose="020B0604020202020204" pitchFamily="34" charset="0"/>
              <a:buChar char="•"/>
            </a:pPr>
            <a:r>
              <a:rPr lang="sl-SI" b="1" i="0" dirty="0">
                <a:effectLst/>
                <a:latin typeface="Calibri" panose="020F0502020204030204" pitchFamily="34" charset="0"/>
                <a:cs typeface="Calibri" panose="020F0502020204030204" pitchFamily="34" charset="0"/>
              </a:rPr>
              <a:t>28. 3. 2026:</a:t>
            </a:r>
            <a:r>
              <a:rPr lang="sl-SI" b="0" i="0" dirty="0">
                <a:effectLst/>
                <a:latin typeface="Calibri" panose="020F0502020204030204" pitchFamily="34" charset="0"/>
                <a:cs typeface="Calibri" panose="020F0502020204030204" pitchFamily="34" charset="0"/>
              </a:rPr>
              <a:t> </a:t>
            </a:r>
            <a:r>
              <a:rPr lang="sl-SI" b="1" i="0" dirty="0">
                <a:effectLst/>
                <a:latin typeface="Calibri" panose="020F0502020204030204" pitchFamily="34" charset="0"/>
                <a:cs typeface="Calibri" panose="020F0502020204030204" pitchFamily="34" charset="0"/>
              </a:rPr>
              <a:t>Državno tekmovanje s področja geografije</a:t>
            </a:r>
            <a:r>
              <a:rPr lang="sl-SI" b="0" i="0" dirty="0">
                <a:effectLst/>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rPr>
              <a:t>Slovenska Bistrica. ZRSŠ.</a:t>
            </a:r>
            <a:endParaRPr lang="sl-SI"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l-SI" b="1" dirty="0">
                <a:latin typeface="Calibri" panose="020F0502020204030204" pitchFamily="34" charset="0"/>
                <a:cs typeface="Calibri" panose="020F0502020204030204" pitchFamily="34" charset="0"/>
              </a:rPr>
              <a:t>11. 4. 2026</a:t>
            </a:r>
            <a:r>
              <a:rPr lang="sl-SI" dirty="0">
                <a:latin typeface="Calibri" panose="020F0502020204030204" pitchFamily="34" charset="0"/>
                <a:cs typeface="Calibri" panose="020F0502020204030204" pitchFamily="34" charset="0"/>
              </a:rPr>
              <a:t> in na daljavo:</a:t>
            </a:r>
            <a:r>
              <a:rPr lang="sl-SI" b="1" dirty="0">
                <a:latin typeface="Calibri" panose="020F0502020204030204" pitchFamily="34" charset="0"/>
                <a:cs typeface="Calibri" panose="020F0502020204030204" pitchFamily="34" charset="0"/>
              </a:rPr>
              <a:t> Raziskovanje vodnega in obvodnega sveta</a:t>
            </a:r>
            <a:r>
              <a:rPr lang="sl-SI" dirty="0">
                <a:latin typeface="Calibri" panose="020F0502020204030204" pitchFamily="34" charset="0"/>
                <a:cs typeface="Calibri" panose="020F0502020204030204" pitchFamily="34" charset="0"/>
              </a:rPr>
              <a:t>. Prijava v KATIS. DUGS.</a:t>
            </a:r>
          </a:p>
          <a:p>
            <a:pPr marL="285750" indent="-285750">
              <a:buFont typeface="Arial" panose="020B0604020202020204" pitchFamily="34" charset="0"/>
              <a:buChar char="•"/>
            </a:pPr>
            <a:r>
              <a:rPr lang="sl-SI" b="1" dirty="0">
                <a:latin typeface="Calibri" panose="020F0502020204030204" pitchFamily="34" charset="0"/>
                <a:cs typeface="Calibri" panose="020F0502020204030204" pitchFamily="34" charset="0"/>
              </a:rPr>
              <a:t>April 2026:</a:t>
            </a:r>
            <a:r>
              <a:rPr lang="sl-SI" dirty="0">
                <a:latin typeface="Calibri" panose="020F0502020204030204" pitchFamily="34" charset="0"/>
                <a:cs typeface="Calibri" panose="020F0502020204030204" pitchFamily="34" charset="0"/>
              </a:rPr>
              <a:t> </a:t>
            </a:r>
            <a:r>
              <a:rPr lang="sl-SI" b="1" dirty="0" err="1">
                <a:latin typeface="Calibri" panose="020F0502020204030204" pitchFamily="34" charset="0"/>
                <a:cs typeface="Calibri" panose="020F0502020204030204" pitchFamily="34" charset="0"/>
              </a:rPr>
              <a:t>Fotonatečaj</a:t>
            </a:r>
            <a:r>
              <a:rPr lang="sl-SI" b="1" dirty="0">
                <a:latin typeface="Calibri" panose="020F0502020204030204" pitchFamily="34" charset="0"/>
                <a:cs typeface="Calibri" panose="020F0502020204030204" pitchFamily="34" charset="0"/>
              </a:rPr>
              <a:t> "Mi v pokrajini"</a:t>
            </a:r>
            <a:r>
              <a:rPr lang="sl-SI" dirty="0">
                <a:latin typeface="Calibri" panose="020F0502020204030204" pitchFamily="34" charset="0"/>
                <a:cs typeface="Calibri" panose="020F0502020204030204" pitchFamily="34" charset="0"/>
              </a:rPr>
              <a:t>. DUGS.</a:t>
            </a:r>
          </a:p>
          <a:p>
            <a:pPr marL="285750" indent="-285750" algn="l">
              <a:buFont typeface="Arial" panose="020B0604020202020204" pitchFamily="34" charset="0"/>
              <a:buChar char="•"/>
            </a:pPr>
            <a:r>
              <a:rPr lang="sl-SI" b="0" i="0" dirty="0">
                <a:effectLst/>
                <a:latin typeface="Calibri" panose="020F0502020204030204" pitchFamily="34" charset="0"/>
                <a:cs typeface="Calibri" panose="020F0502020204030204" pitchFamily="34" charset="0"/>
              </a:rPr>
              <a:t>Do maja 2026: Oddaja prispevkov za revijo Geografija v šoli. ZRSŠ.</a:t>
            </a:r>
          </a:p>
          <a:p>
            <a:pPr marL="285750" indent="-285750" algn="l">
              <a:buFont typeface="Arial" panose="020B0604020202020204" pitchFamily="34" charset="0"/>
              <a:buChar char="•"/>
            </a:pPr>
            <a:r>
              <a:rPr lang="sl-SI" b="0" i="0" dirty="0">
                <a:effectLst/>
                <a:latin typeface="Calibri" panose="020F0502020204030204" pitchFamily="34" charset="0"/>
                <a:cs typeface="Calibri" panose="020F0502020204030204" pitchFamily="34" charset="0"/>
              </a:rPr>
              <a:t>Julij/avgust 2026: Mednarodna Geografska Olimpijada. ZRSŠ.</a:t>
            </a:r>
          </a:p>
          <a:p>
            <a:pPr marL="285750" indent="-285750" algn="l">
              <a:buFont typeface="Arial" panose="020B0604020202020204" pitchFamily="34" charset="0"/>
              <a:buChar char="•"/>
            </a:pPr>
            <a:r>
              <a:rPr lang="sl-SI" b="1" i="0" dirty="0">
                <a:effectLst/>
                <a:latin typeface="Calibri" panose="020F0502020204030204" pitchFamily="34" charset="0"/>
                <a:cs typeface="Calibri" panose="020F0502020204030204" pitchFamily="34" charset="0"/>
              </a:rPr>
              <a:t>Avgust 2026</a:t>
            </a:r>
            <a:r>
              <a:rPr lang="sl-SI" b="0" i="0" dirty="0">
                <a:effectLst/>
                <a:latin typeface="Calibri" panose="020F0502020204030204" pitchFamily="34" charset="0"/>
                <a:cs typeface="Calibri" panose="020F0502020204030204" pitchFamily="34" charset="0"/>
              </a:rPr>
              <a:t>: </a:t>
            </a:r>
            <a:r>
              <a:rPr lang="sl-SI" b="1" i="0" dirty="0">
                <a:effectLst/>
                <a:latin typeface="Calibri" panose="020F0502020204030204" pitchFamily="34" charset="0"/>
                <a:cs typeface="Calibri" panose="020F0502020204030204" pitchFamily="34" charset="0"/>
              </a:rPr>
              <a:t>Študijska srečanja na temo KURIKULARNA PRENOVA - NOVE POTI DO ZNANJA</a:t>
            </a:r>
            <a:r>
              <a:rPr lang="sl-SI" b="0" i="0" dirty="0">
                <a:effectLst/>
                <a:latin typeface="Calibri" panose="020F0502020204030204" pitchFamily="34" charset="0"/>
                <a:cs typeface="Calibri" panose="020F0502020204030204" pitchFamily="34" charset="0"/>
              </a:rPr>
              <a:t>. ZRSŠ.</a:t>
            </a:r>
          </a:p>
        </p:txBody>
      </p:sp>
    </p:spTree>
    <p:extLst>
      <p:ext uri="{BB962C8B-B14F-4D97-AF65-F5344CB8AC3E}">
        <p14:creationId xmlns:p14="http://schemas.microsoft.com/office/powerpoint/2010/main" val="3837591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3000">
                <a:solidFill>
                  <a:srgbClr val="198FA7"/>
                </a:solidFill>
                <a:latin typeface="Calibri"/>
              </a:rPr>
              <a:t>Hvala</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2338;p75"/>
          <p:cNvGrpSpPr/>
          <p:nvPr/>
        </p:nvGrpSpPr>
        <p:grpSpPr>
          <a:xfrm>
            <a:off x="1974575" y="1466574"/>
            <a:ext cx="5319600" cy="2937565"/>
            <a:chOff x="233350" y="949250"/>
            <a:chExt cx="7137300" cy="3802300"/>
          </a:xfrm>
        </p:grpSpPr>
        <p:sp>
          <p:nvSpPr>
            <p:cNvPr id="6" name="Google Shape;2339;p75"/>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40;p75"/>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41;p75"/>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42;p75"/>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43;p75"/>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44;p75"/>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45;p75"/>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46;p75"/>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47;p75"/>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48;p75"/>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49;p75"/>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50;p75"/>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51;p75"/>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52;p75"/>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53;p75"/>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54;p75"/>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55;p75"/>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56;p75"/>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57;p75"/>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58;p75"/>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59;p75"/>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60;p75"/>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61;p75"/>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62;p75"/>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63;p75"/>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64;p75"/>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65;p75"/>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66;p75"/>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67;p75"/>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68;p75"/>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69;p75"/>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70;p75"/>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371;p75"/>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372;p75"/>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73;p75"/>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74;p75"/>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75;p75"/>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76;p75"/>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77;p75"/>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78;p75"/>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79;p75"/>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80;p75"/>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81;p75"/>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82;p75"/>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83;p75"/>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84;p75"/>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85;p75"/>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86;p75"/>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87;p75"/>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88;p75"/>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89;p75"/>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PoljeZBesedilom 5">
            <a:extLst>
              <a:ext uri="{FF2B5EF4-FFF2-40B4-BE49-F238E27FC236}">
                <a16:creationId xmlns:a16="http://schemas.microsoft.com/office/drawing/2014/main" id="{C037C0AE-E2EA-F9D9-02E0-5807E5E89DB8}"/>
              </a:ext>
            </a:extLst>
          </p:cNvPr>
          <p:cNvSpPr txBox="1"/>
          <p:nvPr/>
        </p:nvSpPr>
        <p:spPr>
          <a:xfrm>
            <a:off x="5842975" y="4476389"/>
            <a:ext cx="155198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b="1">
                <a:solidFill>
                  <a:srgbClr val="1A95AE"/>
                </a:solidFill>
                <a:latin typeface="Calibri"/>
                <a:ea typeface="Calibri"/>
                <a:cs typeface="Calibri"/>
              </a:rPr>
              <a:t>Anton Polšak </a:t>
            </a:r>
          </a:p>
          <a:p>
            <a:r>
              <a:rPr lang="sl-SI" b="1" err="1">
                <a:solidFill>
                  <a:srgbClr val="1A95AE"/>
                </a:solidFill>
                <a:latin typeface="Calibri"/>
                <a:ea typeface="Calibri"/>
                <a:cs typeface="Calibri"/>
              </a:rPr>
              <a:t>MeliTa</a:t>
            </a:r>
            <a:r>
              <a:rPr lang="sl-SI" b="1">
                <a:solidFill>
                  <a:srgbClr val="1A95AE"/>
                </a:solidFill>
                <a:latin typeface="Calibri"/>
                <a:ea typeface="Calibri"/>
                <a:cs typeface="Calibri"/>
              </a:rPr>
              <a:t> Vidovič</a:t>
            </a:r>
            <a:endParaRPr lang="sl-SI" b="1">
              <a:solidFill>
                <a:srgbClr val="1A95AE"/>
              </a:solidFill>
              <a:latin typeface="Calibri"/>
              <a:cs typeface="Calibri"/>
            </a:endParaRPr>
          </a:p>
        </p:txBody>
      </p:sp>
    </p:spTree>
    <p:extLst>
      <p:ext uri="{BB962C8B-B14F-4D97-AF65-F5344CB8AC3E}">
        <p14:creationId xmlns:p14="http://schemas.microsoft.com/office/powerpoint/2010/main" val="174317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0E580-FF55-10F1-C4A5-3017010420F0}"/>
            </a:ext>
          </a:extLst>
        </p:cNvPr>
        <p:cNvGrpSpPr/>
        <p:nvPr/>
      </p:nvGrpSpPr>
      <p:grpSpPr>
        <a:xfrm>
          <a:off x="0" y="0"/>
          <a:ext cx="0" cy="0"/>
          <a:chOff x="0" y="0"/>
          <a:chExt cx="0" cy="0"/>
        </a:xfrm>
      </p:grpSpPr>
      <p:cxnSp>
        <p:nvCxnSpPr>
          <p:cNvPr id="3" name="Raven povezovalnik 2">
            <a:extLst>
              <a:ext uri="{FF2B5EF4-FFF2-40B4-BE49-F238E27FC236}">
                <a16:creationId xmlns:a16="http://schemas.microsoft.com/office/drawing/2014/main" id="{0497C04C-376C-69ED-FA6D-43595EDBBBB3}"/>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a:extLst>
              <a:ext uri="{FF2B5EF4-FFF2-40B4-BE49-F238E27FC236}">
                <a16:creationId xmlns:a16="http://schemas.microsoft.com/office/drawing/2014/main" id="{8119F27B-20F5-288F-8DE5-9A999182F504}"/>
              </a:ext>
            </a:extLst>
          </p:cNvPr>
          <p:cNvPicPr>
            <a:picLocks noChangeArrowheads="1"/>
          </p:cNvPicPr>
          <p:nvPr/>
        </p:nvPicPr>
        <p:blipFill rotWithShape="1">
          <a:blip r:embed="rId2">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305062FF-C586-213C-7E68-07D335860455}"/>
              </a:ext>
            </a:extLst>
          </p:cNvPr>
          <p:cNvSpPr txBox="1"/>
          <p:nvPr/>
        </p:nvSpPr>
        <p:spPr>
          <a:xfrm>
            <a:off x="944380" y="812977"/>
            <a:ext cx="6265888" cy="1323439"/>
          </a:xfrm>
          <a:prstGeom prst="rect">
            <a:avLst/>
          </a:prstGeom>
          <a:noFill/>
        </p:spPr>
        <p:txBody>
          <a:bodyPr wrap="square">
            <a:spAutoFit/>
          </a:bodyPr>
          <a:lstStyle/>
          <a:p>
            <a:r>
              <a:rPr lang="sl-SI" sz="1600" b="1" dirty="0">
                <a:latin typeface="Calibri" panose="020F0502020204030204" pitchFamily="34" charset="0"/>
                <a:cs typeface="Calibri" panose="020F0502020204030204" pitchFamily="34" charset="0"/>
              </a:rPr>
              <a:t>Podrobneje: </a:t>
            </a:r>
          </a:p>
          <a:p>
            <a:endParaRPr lang="sl-SI" sz="16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l-SI" sz="1600" b="1" dirty="0">
                <a:latin typeface="Calibri" panose="020F0502020204030204" pitchFamily="34" charset="0"/>
                <a:cs typeface="Calibri" panose="020F0502020204030204" pitchFamily="34" charset="0"/>
              </a:rPr>
              <a:t>Zborovanje geografov: Kozjansko – Izzivi trajnostnega razvoja in </a:t>
            </a:r>
            <a:r>
              <a:rPr lang="sl-SI" sz="1600" b="1" dirty="0" err="1">
                <a:latin typeface="Calibri" panose="020F0502020204030204" pitchFamily="34" charset="0"/>
                <a:cs typeface="Calibri" panose="020F0502020204030204" pitchFamily="34" charset="0"/>
              </a:rPr>
              <a:t>obmejnosti</a:t>
            </a:r>
            <a:endParaRPr lang="sl-SI" sz="1600" b="1" dirty="0">
              <a:effectLst/>
              <a:latin typeface="Calibri" panose="020F0502020204030204" pitchFamily="34" charset="0"/>
              <a:ea typeface="Aptos" panose="020B0004020202020204" pitchFamily="34" charset="0"/>
              <a:cs typeface="Calibri" panose="020F0502020204030204" pitchFamily="34" charset="0"/>
            </a:endParaRPr>
          </a:p>
          <a:p>
            <a:pPr marL="285750" indent="-285750">
              <a:buFont typeface="Arial" panose="020B0604020202020204" pitchFamily="34" charset="0"/>
              <a:buChar char="•"/>
            </a:pPr>
            <a:r>
              <a:rPr lang="sl-SI" sz="1600" b="1" dirty="0">
                <a:effectLst/>
                <a:latin typeface="Calibri" panose="020F0502020204030204" pitchFamily="34" charset="0"/>
                <a:ea typeface="Aptos" panose="020B0004020202020204" pitchFamily="34" charset="0"/>
                <a:cs typeface="Calibri" panose="020F0502020204030204" pitchFamily="34" charset="0"/>
              </a:rPr>
              <a:t>Projekt CARE4US (- Postojna, dr. Tomaž Pušnik)</a:t>
            </a:r>
            <a:endParaRPr lang="sl-SI"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83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F8F06-F8B9-7B6D-27F5-F2ACF2FED06C}"/>
            </a:ext>
          </a:extLst>
        </p:cNvPr>
        <p:cNvGrpSpPr/>
        <p:nvPr/>
      </p:nvGrpSpPr>
      <p:grpSpPr>
        <a:xfrm>
          <a:off x="0" y="0"/>
          <a:ext cx="0" cy="0"/>
          <a:chOff x="0" y="0"/>
          <a:chExt cx="0" cy="0"/>
        </a:xfrm>
      </p:grpSpPr>
      <p:cxnSp>
        <p:nvCxnSpPr>
          <p:cNvPr id="3" name="Raven povezovalnik 2">
            <a:extLst>
              <a:ext uri="{FF2B5EF4-FFF2-40B4-BE49-F238E27FC236}">
                <a16:creationId xmlns:a16="http://schemas.microsoft.com/office/drawing/2014/main" id="{DC91F96F-5E1D-5751-E2AC-535579F1D016}"/>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a:extLst>
              <a:ext uri="{FF2B5EF4-FFF2-40B4-BE49-F238E27FC236}">
                <a16:creationId xmlns:a16="http://schemas.microsoft.com/office/drawing/2014/main" id="{D6CB9D1E-82C7-71C3-9BB9-6385B43A8376}"/>
              </a:ext>
            </a:extLst>
          </p:cNvPr>
          <p:cNvPicPr>
            <a:picLocks noChangeArrowheads="1"/>
          </p:cNvPicPr>
          <p:nvPr/>
        </p:nvPicPr>
        <p:blipFill rotWithShape="1">
          <a:blip r:embed="rId2">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A0A5938C-B68C-141C-AD67-AACA5A9F914A}"/>
              </a:ext>
            </a:extLst>
          </p:cNvPr>
          <p:cNvSpPr txBox="1">
            <a:spLocks/>
          </p:cNvSpPr>
          <p:nvPr/>
        </p:nvSpPr>
        <p:spPr>
          <a:xfrm>
            <a:off x="1098470" y="921438"/>
            <a:ext cx="4190039" cy="585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anrope"/>
              <a:buNone/>
              <a:defRPr sz="28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9pPr>
          </a:lstStyle>
          <a:p>
            <a:pPr algn="l"/>
            <a:r>
              <a:rPr lang="sl-SI" dirty="0">
                <a:solidFill>
                  <a:srgbClr val="1A95AE"/>
                </a:solidFill>
                <a:latin typeface="Calibri" panose="020F0502020204030204" pitchFamily="34" charset="0"/>
                <a:ea typeface="Calibri"/>
                <a:cs typeface="Calibri" panose="020F0502020204030204" pitchFamily="34" charset="0"/>
              </a:rPr>
              <a:t>Uvajanje UN:</a:t>
            </a:r>
          </a:p>
        </p:txBody>
      </p:sp>
      <p:sp>
        <p:nvSpPr>
          <p:cNvPr id="5" name="PoljeZBesedilom 4">
            <a:extLst>
              <a:ext uri="{FF2B5EF4-FFF2-40B4-BE49-F238E27FC236}">
                <a16:creationId xmlns:a16="http://schemas.microsoft.com/office/drawing/2014/main" id="{44062947-364D-1EE6-8A58-084CB16055D8}"/>
              </a:ext>
            </a:extLst>
          </p:cNvPr>
          <p:cNvSpPr txBox="1"/>
          <p:nvPr/>
        </p:nvSpPr>
        <p:spPr>
          <a:xfrm>
            <a:off x="1364105" y="1506512"/>
            <a:ext cx="2491388" cy="1323439"/>
          </a:xfrm>
          <a:prstGeom prst="rect">
            <a:avLst/>
          </a:prstGeom>
          <a:noFill/>
        </p:spPr>
        <p:txBody>
          <a:bodyPr wrap="none" rtlCol="0">
            <a:spAutoFit/>
          </a:bodyPr>
          <a:lstStyle/>
          <a:p>
            <a:pPr marL="285750" indent="-285750">
              <a:buFontTx/>
              <a:buChar char="-"/>
            </a:pPr>
            <a:r>
              <a:rPr lang="sl-SI" sz="1600" dirty="0">
                <a:latin typeface="Calibri" panose="020F0502020204030204" pitchFamily="34" charset="0"/>
                <a:cs typeface="Calibri" panose="020F0502020204030204" pitchFamily="34" charset="0"/>
              </a:rPr>
              <a:t>6. razred: šol. l. 2026/27</a:t>
            </a:r>
          </a:p>
          <a:p>
            <a:pPr marL="285750" indent="-285750">
              <a:buFontTx/>
              <a:buChar char="-"/>
            </a:pPr>
            <a:r>
              <a:rPr lang="sl-SI" sz="1600" dirty="0">
                <a:latin typeface="Calibri" panose="020F0502020204030204" pitchFamily="34" charset="0"/>
                <a:cs typeface="Calibri" panose="020F0502020204030204" pitchFamily="34" charset="0"/>
              </a:rPr>
              <a:t>7. razred: šol. l. 2027/28</a:t>
            </a:r>
          </a:p>
          <a:p>
            <a:pPr marL="285750" indent="-285750">
              <a:buFontTx/>
              <a:buChar char="-"/>
            </a:pPr>
            <a:r>
              <a:rPr lang="sl-SI" sz="1600" dirty="0">
                <a:latin typeface="Calibri" panose="020F0502020204030204" pitchFamily="34" charset="0"/>
                <a:cs typeface="Calibri" panose="020F0502020204030204" pitchFamily="34" charset="0"/>
              </a:rPr>
              <a:t>8. razred: šol. l. 2028/29</a:t>
            </a:r>
          </a:p>
          <a:p>
            <a:pPr marL="285750" indent="-285750">
              <a:buFontTx/>
              <a:buChar char="-"/>
            </a:pPr>
            <a:r>
              <a:rPr lang="sl-SI" sz="1600" dirty="0">
                <a:latin typeface="Calibri" panose="020F0502020204030204" pitchFamily="34" charset="0"/>
                <a:cs typeface="Calibri" panose="020F0502020204030204" pitchFamily="34" charset="0"/>
              </a:rPr>
              <a:t>9. razred: šol. l. 2029/30</a:t>
            </a:r>
          </a:p>
          <a:p>
            <a:pPr marL="285750" indent="-285750">
              <a:buFontTx/>
              <a:buChar char="-"/>
            </a:pPr>
            <a:endParaRPr lang="sl-SI" sz="1600" dirty="0"/>
          </a:p>
        </p:txBody>
      </p:sp>
    </p:spTree>
    <p:extLst>
      <p:ext uri="{BB962C8B-B14F-4D97-AF65-F5344CB8AC3E}">
        <p14:creationId xmlns:p14="http://schemas.microsoft.com/office/powerpoint/2010/main" val="163688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C45E-6CE5-D621-6541-E110064484D2}"/>
              </a:ext>
            </a:extLst>
          </p:cNvPr>
          <p:cNvSpPr>
            <a:spLocks noGrp="1"/>
          </p:cNvSpPr>
          <p:nvPr>
            <p:ph type="title"/>
          </p:nvPr>
        </p:nvSpPr>
        <p:spPr>
          <a:xfrm>
            <a:off x="276229" y="1"/>
            <a:ext cx="7886700" cy="1033679"/>
          </a:xfrm>
        </p:spPr>
        <p:txBody>
          <a:bodyPr>
            <a:normAutofit/>
          </a:bodyPr>
          <a:lstStyle/>
          <a:p>
            <a:r>
              <a:rPr lang="sl-SI" sz="2400" dirty="0">
                <a:solidFill>
                  <a:srgbClr val="002060"/>
                </a:solidFill>
                <a:latin typeface="Calibri" panose="020F0502020204030204" pitchFamily="34" charset="0"/>
                <a:cs typeface="Calibri" panose="020F0502020204030204" pitchFamily="34" charset="0"/>
              </a:rPr>
              <a:t>Prehodi na pouk po prenovljenih UN/KZ</a:t>
            </a:r>
            <a:br>
              <a:rPr lang="sl-SI" sz="2400" dirty="0">
                <a:solidFill>
                  <a:srgbClr val="002060"/>
                </a:solidFill>
                <a:latin typeface="Calibri" panose="020F0502020204030204" pitchFamily="34" charset="0"/>
                <a:cs typeface="Calibri" panose="020F0502020204030204" pitchFamily="34" charset="0"/>
              </a:rPr>
            </a:br>
            <a:endParaRPr lang="sl-SI" sz="2400"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D44839-A8EC-291F-919E-DBAE49FA4C70}"/>
              </a:ext>
            </a:extLst>
          </p:cNvPr>
          <p:cNvSpPr>
            <a:spLocks noGrp="1"/>
          </p:cNvSpPr>
          <p:nvPr>
            <p:ph idx="1"/>
          </p:nvPr>
        </p:nvSpPr>
        <p:spPr>
          <a:xfrm>
            <a:off x="276229" y="3122985"/>
            <a:ext cx="8732207" cy="1783867"/>
          </a:xfrm>
        </p:spPr>
        <p:txBody>
          <a:bodyPr spcFirstLastPara="1" vert="horz" wrap="square" lIns="68580" tIns="34290" rIns="68580" bIns="34290" rtlCol="0" anchor="t" anchorCtr="0">
            <a:normAutofit/>
          </a:bodyPr>
          <a:lstStyle/>
          <a:p>
            <a:pPr marL="0" indent="0">
              <a:buNone/>
            </a:pPr>
            <a:r>
              <a:rPr lang="sl-SI" sz="2400" b="1" dirty="0">
                <a:solidFill>
                  <a:srgbClr val="002060"/>
                </a:solidFill>
                <a:latin typeface="Calibri" panose="020F0502020204030204" pitchFamily="34" charset="0"/>
                <a:ea typeface="+mj-ea"/>
                <a:cs typeface="Calibri" panose="020F0502020204030204" pitchFamily="34" charset="0"/>
              </a:rPr>
              <a:t>Učbeniki</a:t>
            </a:r>
          </a:p>
          <a:p>
            <a:pPr marL="0" indent="0">
              <a:buNone/>
            </a:pPr>
            <a:r>
              <a:rPr lang="sl-SI" sz="1500" dirty="0">
                <a:solidFill>
                  <a:srgbClr val="002060"/>
                </a:solidFill>
                <a:latin typeface="Calibri" panose="020F0502020204030204" pitchFamily="34" charset="0"/>
                <a:cs typeface="Calibri" panose="020F0502020204030204" pitchFamily="34" charset="0"/>
              </a:rPr>
              <a:t>S prenovo se bodo prenovili tudi učbeniki, a pri tem velja: „ </a:t>
            </a:r>
            <a:r>
              <a:rPr lang="sl-SI" sz="1500" i="1" dirty="0">
                <a:solidFill>
                  <a:srgbClr val="002060"/>
                </a:solidFill>
                <a:latin typeface="Calibri" panose="020F0502020204030204" pitchFamily="34" charset="0"/>
                <a:cs typeface="Calibri" panose="020F0502020204030204" pitchFamily="34" charset="0"/>
              </a:rPr>
              <a:t>Že potrjeni učbeniki se uporabljajo še največ tri šolska leta od začetka šolskega leta, v katerem se začne uvajati nov ali spremenjen učni načrt oziroma katalog znanja.“ (Pravilnik o spremembi Pravilnika o potrjevanju učbenikov, UL RS št. 19/2025)</a:t>
            </a:r>
          </a:p>
          <a:p>
            <a:pPr marL="0" indent="0">
              <a:buNone/>
            </a:pPr>
            <a:endParaRPr lang="en-US" sz="600" dirty="0">
              <a:latin typeface="Calibri" panose="020F0502020204030204" pitchFamily="34" charset="0"/>
              <a:cs typeface="Calibri" panose="020F0502020204030204" pitchFamily="34" charset="0"/>
            </a:endParaRPr>
          </a:p>
        </p:txBody>
      </p:sp>
      <p:sp>
        <p:nvSpPr>
          <p:cNvPr id="4" name="PoljeZBesedilom 3"/>
          <p:cNvSpPr txBox="1"/>
          <p:nvPr/>
        </p:nvSpPr>
        <p:spPr>
          <a:xfrm>
            <a:off x="276229" y="663714"/>
            <a:ext cx="8478982" cy="1869743"/>
          </a:xfrm>
          <a:prstGeom prst="rect">
            <a:avLst/>
          </a:prstGeom>
          <a:noFill/>
        </p:spPr>
        <p:txBody>
          <a:bodyPr wrap="square" rtlCol="0">
            <a:spAutoFit/>
          </a:bodyPr>
          <a:lstStyle/>
          <a:p>
            <a:pPr fontAlgn="base"/>
            <a:r>
              <a:rPr lang="sl-SI" sz="1050" dirty="0">
                <a:solidFill>
                  <a:srgbClr val="002060"/>
                </a:solidFill>
                <a:latin typeface="Calibri" panose="020F0502020204030204" pitchFamily="34" charset="0"/>
                <a:cs typeface="Calibri" panose="020F0502020204030204" pitchFamily="34" charset="0"/>
              </a:rPr>
              <a:t>Predmetne kurikularne komisije so preučile vprašanje prehoda učencev na pouk po prenovljenih učnih načrtih in ugotovile, da bodo z uvajanjem UN v 1., 4., 7., in pri nekaj predmetih v 6. razredu </a:t>
            </a:r>
            <a:r>
              <a:rPr lang="sl-SI" sz="1050" b="1" dirty="0">
                <a:solidFill>
                  <a:srgbClr val="002060"/>
                </a:solidFill>
                <a:latin typeface="Calibri" panose="020F0502020204030204" pitchFamily="34" charset="0"/>
                <a:cs typeface="Calibri" panose="020F0502020204030204" pitchFamily="34" charset="0"/>
              </a:rPr>
              <a:t>OŠ</a:t>
            </a:r>
            <a:r>
              <a:rPr lang="sl-SI" sz="1050" dirty="0">
                <a:solidFill>
                  <a:srgbClr val="002060"/>
                </a:solidFill>
                <a:latin typeface="Calibri" panose="020F0502020204030204" pitchFamily="34" charset="0"/>
                <a:cs typeface="Calibri" panose="020F0502020204030204" pitchFamily="34" charset="0"/>
              </a:rPr>
              <a:t>, </a:t>
            </a:r>
            <a:r>
              <a:rPr lang="sl-SI" sz="1050" b="1" dirty="0">
                <a:solidFill>
                  <a:srgbClr val="002060"/>
                </a:solidFill>
                <a:latin typeface="Calibri" panose="020F0502020204030204" pitchFamily="34" charset="0"/>
                <a:cs typeface="Calibri" panose="020F0502020204030204" pitchFamily="34" charset="0"/>
              </a:rPr>
              <a:t>potrebne manjše prilagoditve pouka v prvem in drugem letu uvajanja prenovljenih učnih načrtov </a:t>
            </a:r>
            <a:r>
              <a:rPr lang="sl-SI" sz="1050" dirty="0">
                <a:solidFill>
                  <a:srgbClr val="002060"/>
                </a:solidFill>
                <a:latin typeface="Calibri" panose="020F0502020204030204" pitchFamily="34" charset="0"/>
                <a:cs typeface="Calibri" panose="020F0502020204030204" pitchFamily="34" charset="0"/>
              </a:rPr>
              <a:t>(</a:t>
            </a:r>
            <a:r>
              <a:rPr lang="sl-SI" sz="1050" b="1" dirty="0">
                <a:solidFill>
                  <a:srgbClr val="002060"/>
                </a:solidFill>
                <a:latin typeface="Calibri" panose="020F0502020204030204" pitchFamily="34" charset="0"/>
                <a:cs typeface="Calibri" panose="020F0502020204030204" pitchFamily="34" charset="0"/>
              </a:rPr>
              <a:t>2026/27, 2027/28). V 3. in 4. letu uvajanja (2028/29, 2029/30)</a:t>
            </a:r>
            <a:r>
              <a:rPr lang="sl-SI" sz="1050" dirty="0">
                <a:solidFill>
                  <a:srgbClr val="002060"/>
                </a:solidFill>
                <a:latin typeface="Calibri" panose="020F0502020204030204" pitchFamily="34" charset="0"/>
                <a:cs typeface="Calibri" panose="020F0502020204030204" pitchFamily="34" charset="0"/>
              </a:rPr>
              <a:t> potreb po prilagoditvah predmetne kurikularne komisije ne predvidevajo, saj se uvajanje pri večini predmetov začne z začetkom novega vzgojno-izobraževalnega obdobja, kar omogoča tekoč prehod, brez potrebe po dodatnih posegih v izvedbo pouka.​</a:t>
            </a:r>
          </a:p>
          <a:p>
            <a:pPr fontAlgn="base"/>
            <a:endParaRPr lang="sl-SI" sz="1050" dirty="0">
              <a:solidFill>
                <a:srgbClr val="002060"/>
              </a:solidFill>
              <a:latin typeface="Calibri" panose="020F0502020204030204" pitchFamily="34" charset="0"/>
              <a:cs typeface="Calibri" panose="020F0502020204030204" pitchFamily="34" charset="0"/>
            </a:endParaRPr>
          </a:p>
          <a:p>
            <a:pPr fontAlgn="base"/>
            <a:r>
              <a:rPr lang="sl-SI" sz="1050" dirty="0">
                <a:solidFill>
                  <a:srgbClr val="002060"/>
                </a:solidFill>
                <a:latin typeface="Calibri" panose="020F0502020204030204" pitchFamily="34" charset="0"/>
                <a:cs typeface="Calibri" panose="020F0502020204030204" pitchFamily="34" charset="0"/>
              </a:rPr>
              <a:t>V</a:t>
            </a:r>
            <a:r>
              <a:rPr lang="sl-SI" sz="1050" b="1" dirty="0">
                <a:solidFill>
                  <a:srgbClr val="002060"/>
                </a:solidFill>
                <a:latin typeface="Calibri" panose="020F0502020204030204" pitchFamily="34" charset="0"/>
                <a:cs typeface="Calibri" panose="020F0502020204030204" pitchFamily="34" charset="0"/>
              </a:rPr>
              <a:t> ostalih izobraževalnih programih (izobraževalni programi splošne in strokovne gimnazije, nižjega poklicnega, srednjega poklicnega, srednjega strokovnega in poklicno-tehniškega izobraževanja ter osnovne šole za odrasle), v katerih</a:t>
            </a:r>
            <a:r>
              <a:rPr lang="sl-SI" sz="1050" dirty="0">
                <a:solidFill>
                  <a:srgbClr val="002060"/>
                </a:solidFill>
                <a:latin typeface="Calibri" panose="020F0502020204030204" pitchFamily="34" charset="0"/>
                <a:cs typeface="Calibri" panose="020F0502020204030204" pitchFamily="34" charset="0"/>
              </a:rPr>
              <a:t> se bodo prenovljeni učni načrti in katalogi znanj prav tako predvidoma začeli uvajati s šolskim letom </a:t>
            </a:r>
            <a:r>
              <a:rPr lang="sl-SI" sz="1050" b="1" dirty="0">
                <a:solidFill>
                  <a:srgbClr val="002060"/>
                </a:solidFill>
                <a:latin typeface="Calibri" panose="020F0502020204030204" pitchFamily="34" charset="0"/>
                <a:cs typeface="Calibri" panose="020F0502020204030204" pitchFamily="34" charset="0"/>
              </a:rPr>
              <a:t>2026/27, posebne prilagoditve niso potrebne. </a:t>
            </a:r>
            <a:r>
              <a:rPr lang="sl-SI" sz="1050" dirty="0">
                <a:solidFill>
                  <a:srgbClr val="002060"/>
                </a:solidFill>
                <a:latin typeface="Calibri" panose="020F0502020204030204" pitchFamily="34" charset="0"/>
                <a:cs typeface="Calibri" panose="020F0502020204030204" pitchFamily="34" charset="0"/>
              </a:rPr>
              <a:t>   </a:t>
            </a:r>
            <a:r>
              <a:rPr lang="en-US" sz="1050" dirty="0">
                <a:solidFill>
                  <a:srgbClr val="002060"/>
                </a:solidFill>
                <a:latin typeface="Calibri" panose="020F0502020204030204" pitchFamily="34" charset="0"/>
                <a:cs typeface="Calibri" panose="020F0502020204030204" pitchFamily="34" charset="0"/>
              </a:rPr>
              <a:t>​</a:t>
            </a:r>
          </a:p>
          <a:p>
            <a:pPr fontAlgn="base"/>
            <a:r>
              <a:rPr lang="sl-SI" sz="1050" dirty="0">
                <a:solidFill>
                  <a:srgbClr val="002060"/>
                </a:solidFill>
                <a:latin typeface="Calibri" panose="020F0502020204030204" pitchFamily="34" charset="0"/>
                <a:cs typeface="Calibri" panose="020F0502020204030204" pitchFamily="34" charset="0"/>
              </a:rPr>
              <a:t>​</a:t>
            </a:r>
          </a:p>
          <a:p>
            <a:pPr algn="l"/>
            <a:endParaRPr lang="sl-SI" sz="105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405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1C06F-F84F-1258-B466-27398F7B9F9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1E77EF0-562F-ACAA-75BA-3C342388C8F2}"/>
              </a:ext>
            </a:extLst>
          </p:cNvPr>
          <p:cNvSpPr>
            <a:spLocks noGrp="1"/>
          </p:cNvSpPr>
          <p:nvPr/>
        </p:nvSpPr>
        <p:spPr>
          <a:xfrm>
            <a:off x="3083568" y="109284"/>
            <a:ext cx="6060432" cy="1033860"/>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lIns="68580" tIns="34290" rIns="68580" bIns="34290" rtlCol="0" anchor="ctr">
            <a:noAutofit/>
          </a:bodyPr>
          <a:lstStyle>
            <a:defPPr>
              <a:defRPr lang="sl-SI"/>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450"/>
              </a:spcAft>
            </a:pPr>
            <a:r>
              <a:rPr lang="sl-SI" sz="1800" dirty="0">
                <a:solidFill>
                  <a:srgbClr val="002060"/>
                </a:solidFill>
                <a:latin typeface="Calibri" panose="020F0502020204030204" pitchFamily="34" charset="0"/>
                <a:cs typeface="Calibri" panose="020F0502020204030204" pitchFamily="34" charset="0"/>
              </a:rPr>
              <a:t>v pripravi je </a:t>
            </a:r>
            <a:r>
              <a:rPr lang="sl-SI" sz="1800" b="1" dirty="0">
                <a:solidFill>
                  <a:srgbClr val="002060"/>
                </a:solidFill>
                <a:latin typeface="Calibri" panose="020F0502020204030204" pitchFamily="34" charset="0"/>
                <a:cs typeface="Calibri" panose="020F0502020204030204" pitchFamily="34" charset="0"/>
              </a:rPr>
              <a:t>digitalno okolje</a:t>
            </a:r>
            <a:r>
              <a:rPr lang="sl-SI" sz="1800" dirty="0">
                <a:solidFill>
                  <a:srgbClr val="002060"/>
                </a:solidFill>
                <a:latin typeface="Calibri" panose="020F0502020204030204" pitchFamily="34" charset="0"/>
                <a:cs typeface="Calibri" panose="020F0502020204030204" pitchFamily="34" charset="0"/>
              </a:rPr>
              <a:t>, ki bo omogočalo celovito podporo načrtovanju pouka, </a:t>
            </a:r>
            <a:r>
              <a:rPr lang="sl-SI" sz="1800" b="1" dirty="0">
                <a:solidFill>
                  <a:srgbClr val="002060"/>
                </a:solidFill>
                <a:latin typeface="Calibri" panose="020F0502020204030204" pitchFamily="34" charset="0"/>
                <a:cs typeface="Calibri" panose="020F0502020204030204" pitchFamily="34" charset="0"/>
              </a:rPr>
              <a:t>avtomatizacijo in optimizacijo</a:t>
            </a:r>
            <a:r>
              <a:rPr lang="sl-SI" sz="1800" dirty="0">
                <a:solidFill>
                  <a:srgbClr val="002060"/>
                </a:solidFill>
                <a:latin typeface="Calibri" panose="020F0502020204030204" pitchFamily="34" charset="0"/>
                <a:cs typeface="Calibri" panose="020F0502020204030204" pitchFamily="34" charset="0"/>
              </a:rPr>
              <a:t> VIZ procesov in zmanjšanje administrativnega bremena  </a:t>
            </a:r>
            <a:br>
              <a:rPr lang="en-US" sz="1800" dirty="0">
                <a:solidFill>
                  <a:srgbClr val="002060"/>
                </a:solidFill>
                <a:latin typeface="Calibri" panose="020F0502020204030204" pitchFamily="34" charset="0"/>
                <a:cs typeface="Calibri" panose="020F0502020204030204" pitchFamily="34" charset="0"/>
              </a:rPr>
            </a:br>
            <a:r>
              <a:rPr lang="en-US" sz="1800" b="1" dirty="0">
                <a:solidFill>
                  <a:srgbClr val="002060"/>
                </a:solidFill>
                <a:latin typeface="Calibri" panose="020F0502020204030204" pitchFamily="34" charset="0"/>
                <a:cs typeface="Calibri" panose="020F0502020204030204" pitchFamily="34" charset="0"/>
              </a:rPr>
              <a:t> </a:t>
            </a:r>
            <a:endParaRPr lang="en-US" sz="1800"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F1CAF77-79DC-8F76-2046-B8E20EBA5847}"/>
              </a:ext>
            </a:extLst>
          </p:cNvPr>
          <p:cNvSpPr>
            <a:spLocks noGrp="1"/>
          </p:cNvSpPr>
          <p:nvPr>
            <p:ph sz="half" idx="1"/>
          </p:nvPr>
        </p:nvSpPr>
        <p:spPr>
          <a:xfrm>
            <a:off x="104775" y="250031"/>
            <a:ext cx="2080216" cy="4757904"/>
          </a:xfrm>
        </p:spPr>
        <p:style>
          <a:lnRef idx="2">
            <a:schemeClr val="accent4"/>
          </a:lnRef>
          <a:fillRef idx="1">
            <a:schemeClr val="lt1"/>
          </a:fillRef>
          <a:effectRef idx="0">
            <a:schemeClr val="accent4"/>
          </a:effectRef>
          <a:fontRef idx="minor">
            <a:schemeClr val="dk1"/>
          </a:fontRef>
        </p:style>
        <p:txBody>
          <a:bodyPr spcFirstLastPara="1" vert="horz" wrap="square" lIns="68580" tIns="34290" rIns="68580" bIns="34290" rtlCol="0" anchor="t" anchorCtr="0">
            <a:noAutofit/>
          </a:bodyPr>
          <a:lstStyle/>
          <a:p>
            <a:pPr marL="0" indent="0">
              <a:buNone/>
            </a:pPr>
            <a:r>
              <a:rPr lang="sl-SI" b="1" dirty="0">
                <a:solidFill>
                  <a:srgbClr val="002060"/>
                </a:solidFill>
                <a:latin typeface="Calibri" panose="020F0502020204030204" pitchFamily="34" charset="0"/>
                <a:cs typeface="Calibri" panose="020F0502020204030204" pitchFamily="34" charset="0"/>
              </a:rPr>
              <a:t>Izzivi načrtovanja pouka</a:t>
            </a:r>
          </a:p>
          <a:p>
            <a:pPr marL="0" indent="0">
              <a:buNone/>
            </a:pPr>
            <a:endParaRPr lang="sl-SI" dirty="0">
              <a:latin typeface="Calibri" panose="020F0502020204030204" pitchFamily="34" charset="0"/>
              <a:cs typeface="Calibri" panose="020F0502020204030204" pitchFamily="34" charset="0"/>
            </a:endParaRPr>
          </a:p>
          <a:p>
            <a:pPr marL="257175"/>
            <a:r>
              <a:rPr lang="sl-SI" sz="1650" dirty="0">
                <a:solidFill>
                  <a:srgbClr val="002060"/>
                </a:solidFill>
                <a:latin typeface="Calibri" panose="020F0502020204030204" pitchFamily="34" charset="0"/>
                <a:cs typeface="Calibri" panose="020F0502020204030204" pitchFamily="34" charset="0"/>
              </a:rPr>
              <a:t>Kompleksnost kurikularnih dokumentov</a:t>
            </a:r>
          </a:p>
          <a:p>
            <a:pPr marL="257175"/>
            <a:r>
              <a:rPr lang="sl-SI" sz="1650" dirty="0">
                <a:solidFill>
                  <a:srgbClr val="002060"/>
                </a:solidFill>
                <a:latin typeface="Calibri" panose="020F0502020204030204" pitchFamily="34" charset="0"/>
                <a:cs typeface="Calibri" panose="020F0502020204030204" pitchFamily="34" charset="0"/>
              </a:rPr>
              <a:t>Zahtevna priprava pedagoške dokumentacije (priprave na pouk, mrežni diagrami…)</a:t>
            </a:r>
          </a:p>
          <a:p>
            <a:pPr marL="257175"/>
            <a:r>
              <a:rPr lang="sl-SI" sz="1650" dirty="0">
                <a:solidFill>
                  <a:srgbClr val="002060"/>
                </a:solidFill>
                <a:latin typeface="Calibri" panose="020F0502020204030204" pitchFamily="34" charset="0"/>
                <a:cs typeface="Calibri" panose="020F0502020204030204" pitchFamily="34" charset="0"/>
              </a:rPr>
              <a:t>Časovno potratno iskanje in povezovanje učnih ciljev, standardov</a:t>
            </a:r>
          </a:p>
          <a:p>
            <a:pPr marL="257175"/>
            <a:r>
              <a:rPr lang="sl-SI" sz="1650" dirty="0">
                <a:solidFill>
                  <a:srgbClr val="002060"/>
                </a:solidFill>
                <a:latin typeface="Calibri" panose="020F0502020204030204" pitchFamily="34" charset="0"/>
                <a:cs typeface="Calibri" panose="020F0502020204030204" pitchFamily="34" charset="0"/>
              </a:rPr>
              <a:t> ...</a:t>
            </a:r>
          </a:p>
        </p:txBody>
      </p:sp>
      <p:sp>
        <p:nvSpPr>
          <p:cNvPr id="5" name="Content Placeholder 2">
            <a:extLst>
              <a:ext uri="{FF2B5EF4-FFF2-40B4-BE49-F238E27FC236}">
                <a16:creationId xmlns:a16="http://schemas.microsoft.com/office/drawing/2014/main" id="{CC3FF0A4-CADE-5056-969C-F9D5237C46F1}"/>
              </a:ext>
            </a:extLst>
          </p:cNvPr>
          <p:cNvSpPr txBox="1">
            <a:spLocks/>
          </p:cNvSpPr>
          <p:nvPr/>
        </p:nvSpPr>
        <p:spPr>
          <a:xfrm>
            <a:off x="2412797" y="2077807"/>
            <a:ext cx="6630195" cy="2930129"/>
          </a:xfrm>
          <a:prstGeom prst="rect">
            <a:avLst/>
          </a:prstGeom>
          <a:ln w="19050">
            <a:solidFill>
              <a:srgbClr val="0070C0"/>
            </a:solidFill>
          </a:ln>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l-SI" sz="1725" dirty="0">
                <a:solidFill>
                  <a:srgbClr val="002060"/>
                </a:solidFill>
                <a:latin typeface="Calibri" panose="020F0502020204030204" pitchFamily="34" charset="0"/>
                <a:cs typeface="Calibri" panose="020F0502020204030204" pitchFamily="34" charset="0"/>
                <a:sym typeface="Wingdings" panose="05000000000000000000" pitchFamily="2" charset="2"/>
              </a:rPr>
              <a:t> v</a:t>
            </a:r>
            <a:r>
              <a:rPr lang="sl-SI" sz="1725" dirty="0">
                <a:solidFill>
                  <a:srgbClr val="002060"/>
                </a:solidFill>
                <a:latin typeface="Calibri" panose="020F0502020204030204" pitchFamily="34" charset="0"/>
                <a:cs typeface="Calibri" panose="020F0502020204030204" pitchFamily="34" charset="0"/>
              </a:rPr>
              <a:t>se, kar učitelj/-ica potrebuje, na enem mestu</a:t>
            </a:r>
            <a:br>
              <a:rPr lang="sl-SI" sz="1725" dirty="0">
                <a:solidFill>
                  <a:srgbClr val="002060"/>
                </a:solidFill>
                <a:latin typeface="Calibri" panose="020F0502020204030204" pitchFamily="34" charset="0"/>
                <a:cs typeface="Calibri" panose="020F0502020204030204" pitchFamily="34" charset="0"/>
              </a:rPr>
            </a:br>
            <a:r>
              <a:rPr lang="sl-SI" sz="1725" dirty="0">
                <a:solidFill>
                  <a:srgbClr val="002060"/>
                </a:solidFill>
                <a:latin typeface="Calibri" panose="020F0502020204030204" pitchFamily="34" charset="0"/>
                <a:cs typeface="Calibri" panose="020F0502020204030204" pitchFamily="34" charset="0"/>
                <a:sym typeface="Wingdings" panose="05000000000000000000" pitchFamily="2" charset="2"/>
              </a:rPr>
              <a:t> d</a:t>
            </a:r>
            <a:r>
              <a:rPr lang="sl-SI" sz="1725" dirty="0">
                <a:solidFill>
                  <a:srgbClr val="002060"/>
                </a:solidFill>
                <a:latin typeface="Calibri" panose="020F0502020204030204" pitchFamily="34" charset="0"/>
                <a:cs typeface="Calibri" panose="020F0502020204030204" pitchFamily="34" charset="0"/>
              </a:rPr>
              <a:t>ostop brez prijave za splošne informacije, avtenticiran dostop do </a:t>
            </a:r>
            <a:r>
              <a:rPr lang="sl-SI" sz="1725" b="1" dirty="0">
                <a:solidFill>
                  <a:srgbClr val="002060"/>
                </a:solidFill>
                <a:latin typeface="Calibri" panose="020F0502020204030204" pitchFamily="34" charset="0"/>
                <a:cs typeface="Calibri" panose="020F0502020204030204" pitchFamily="34" charset="0"/>
              </a:rPr>
              <a:t>naprednih orodij</a:t>
            </a:r>
            <a:r>
              <a:rPr lang="sl-SI" sz="1725" dirty="0">
                <a:solidFill>
                  <a:srgbClr val="002060"/>
                </a:solidFill>
                <a:latin typeface="Calibri" panose="020F0502020204030204" pitchFamily="34" charset="0"/>
                <a:cs typeface="Calibri" panose="020F0502020204030204" pitchFamily="34" charset="0"/>
              </a:rPr>
              <a:t> za pripravo pedagoške dokumentacije (učne priprave…)</a:t>
            </a:r>
            <a:br>
              <a:rPr lang="sl-SI" sz="1725" dirty="0">
                <a:solidFill>
                  <a:srgbClr val="002060"/>
                </a:solidFill>
                <a:latin typeface="Calibri" panose="020F0502020204030204" pitchFamily="34" charset="0"/>
                <a:cs typeface="Calibri" panose="020F0502020204030204" pitchFamily="34" charset="0"/>
              </a:rPr>
            </a:br>
            <a:r>
              <a:rPr lang="sl-SI" sz="1725" dirty="0">
                <a:solidFill>
                  <a:srgbClr val="002060"/>
                </a:solidFill>
                <a:latin typeface="Calibri" panose="020F0502020204030204" pitchFamily="34" charset="0"/>
                <a:cs typeface="Calibri" panose="020F0502020204030204" pitchFamily="34" charset="0"/>
                <a:sym typeface="Wingdings" panose="05000000000000000000" pitchFamily="2" charset="2"/>
              </a:rPr>
              <a:t> n</a:t>
            </a:r>
            <a:r>
              <a:rPr lang="sl-SI" sz="1725" dirty="0">
                <a:solidFill>
                  <a:srgbClr val="002060"/>
                </a:solidFill>
                <a:latin typeface="Calibri" panose="020F0502020204030204" pitchFamily="34" charset="0"/>
                <a:cs typeface="Calibri" panose="020F0502020204030204" pitchFamily="34" charset="0"/>
              </a:rPr>
              <a:t>apredne AI rešitve:</a:t>
            </a:r>
          </a:p>
          <a:p>
            <a:pPr marL="600075" lvl="2" indent="-257175">
              <a:lnSpc>
                <a:spcPct val="100000"/>
              </a:lnSpc>
              <a:spcBef>
                <a:spcPts val="750"/>
              </a:spcBef>
              <a:buFontTx/>
              <a:buChar char="-"/>
            </a:pPr>
            <a:r>
              <a:rPr lang="sl-SI" sz="1725" dirty="0">
                <a:solidFill>
                  <a:srgbClr val="002060"/>
                </a:solidFill>
                <a:latin typeface="Calibri" panose="020F0502020204030204" pitchFamily="34" charset="0"/>
                <a:cs typeface="Calibri" panose="020F0502020204030204" pitchFamily="34" charset="0"/>
              </a:rPr>
              <a:t>za iskanje in povezovanje ciljev in standardov znanja,</a:t>
            </a:r>
            <a:br>
              <a:rPr lang="sl-SI" sz="1725" dirty="0">
                <a:solidFill>
                  <a:srgbClr val="002060"/>
                </a:solidFill>
                <a:latin typeface="Calibri" panose="020F0502020204030204" pitchFamily="34" charset="0"/>
                <a:cs typeface="Calibri" panose="020F0502020204030204" pitchFamily="34" charset="0"/>
              </a:rPr>
            </a:br>
            <a:r>
              <a:rPr lang="sl-SI" sz="1725" dirty="0">
                <a:solidFill>
                  <a:srgbClr val="002060"/>
                </a:solidFill>
                <a:latin typeface="Calibri" panose="020F0502020204030204" pitchFamily="34" charset="0"/>
                <a:cs typeface="Calibri" panose="020F0502020204030204" pitchFamily="34" charset="0"/>
              </a:rPr>
              <a:t>- povezovanje tem po horizontali in vertikali,</a:t>
            </a:r>
            <a:br>
              <a:rPr lang="sl-SI" sz="1725" dirty="0">
                <a:solidFill>
                  <a:srgbClr val="002060"/>
                </a:solidFill>
                <a:latin typeface="Calibri" panose="020F0502020204030204" pitchFamily="34" charset="0"/>
                <a:cs typeface="Calibri" panose="020F0502020204030204" pitchFamily="34" charset="0"/>
              </a:rPr>
            </a:br>
            <a:r>
              <a:rPr lang="sl-SI" sz="1725" dirty="0">
                <a:solidFill>
                  <a:srgbClr val="002060"/>
                </a:solidFill>
                <a:latin typeface="Calibri" panose="020F0502020204030204" pitchFamily="34" charset="0"/>
                <a:cs typeface="Calibri" panose="020F0502020204030204" pitchFamily="34" charset="0"/>
              </a:rPr>
              <a:t>- načrtovanje pouka po meri učencev/dijakov,</a:t>
            </a:r>
            <a:br>
              <a:rPr lang="sl-SI" sz="1725" dirty="0">
                <a:solidFill>
                  <a:srgbClr val="002060"/>
                </a:solidFill>
                <a:latin typeface="Calibri" panose="020F0502020204030204" pitchFamily="34" charset="0"/>
                <a:cs typeface="Calibri" panose="020F0502020204030204" pitchFamily="34" charset="0"/>
              </a:rPr>
            </a:br>
            <a:r>
              <a:rPr lang="sl-SI" sz="1725" dirty="0">
                <a:solidFill>
                  <a:srgbClr val="002060"/>
                </a:solidFill>
                <a:latin typeface="Calibri" panose="020F0502020204030204" pitchFamily="34" charset="0"/>
                <a:cs typeface="Calibri" panose="020F0502020204030204" pitchFamily="34" charset="0"/>
              </a:rPr>
              <a:t>- uporaba didaktičnih priporočil z osredotočenostjo na aktivno </a:t>
            </a:r>
            <a:br>
              <a:rPr lang="sl-SI" sz="1725" dirty="0">
                <a:solidFill>
                  <a:srgbClr val="002060"/>
                </a:solidFill>
                <a:latin typeface="Calibri" panose="020F0502020204030204" pitchFamily="34" charset="0"/>
                <a:cs typeface="Calibri" panose="020F0502020204030204" pitchFamily="34" charset="0"/>
              </a:rPr>
            </a:br>
            <a:r>
              <a:rPr lang="sl-SI" sz="1725" dirty="0">
                <a:solidFill>
                  <a:srgbClr val="002060"/>
                </a:solidFill>
                <a:latin typeface="Calibri" panose="020F0502020204030204" pitchFamily="34" charset="0"/>
                <a:cs typeface="Calibri" panose="020F0502020204030204" pitchFamily="34" charset="0"/>
              </a:rPr>
              <a:t>  vlogo učenca/-ke.</a:t>
            </a:r>
            <a:endParaRPr lang="sl-SI" sz="675" dirty="0">
              <a:solidFill>
                <a:srgbClr val="002060"/>
              </a:solidFill>
              <a:latin typeface="Calibri" panose="020F0502020204030204" pitchFamily="34" charset="0"/>
              <a:cs typeface="Calibri" panose="020F0502020204030204" pitchFamily="34" charset="0"/>
            </a:endParaRPr>
          </a:p>
          <a:p>
            <a:pPr marL="0" lvl="1" indent="0">
              <a:lnSpc>
                <a:spcPct val="100000"/>
              </a:lnSpc>
              <a:spcBef>
                <a:spcPts val="750"/>
              </a:spcBef>
              <a:buNone/>
            </a:pPr>
            <a:r>
              <a:rPr lang="sl-SI" sz="2025" dirty="0">
                <a:solidFill>
                  <a:srgbClr val="002060"/>
                </a:solidFill>
                <a:latin typeface="Calibri" panose="020F0502020204030204" pitchFamily="34" charset="0"/>
                <a:cs typeface="Calibri" panose="020F0502020204030204" pitchFamily="34" charset="0"/>
                <a:sym typeface="Wingdings" panose="05000000000000000000" pitchFamily="2" charset="2"/>
              </a:rPr>
              <a:t> </a:t>
            </a:r>
            <a:r>
              <a:rPr lang="sl-SI" sz="1725" b="1" dirty="0">
                <a:solidFill>
                  <a:srgbClr val="002060"/>
                </a:solidFill>
                <a:latin typeface="Calibri" panose="020F0502020204030204" pitchFamily="34" charset="0"/>
                <a:cs typeface="Calibri" panose="020F0502020204030204" pitchFamily="34" charset="0"/>
                <a:sym typeface="Wingdings" panose="05000000000000000000" pitchFamily="2" charset="2"/>
              </a:rPr>
              <a:t>osredotočenost </a:t>
            </a:r>
            <a:r>
              <a:rPr lang="sl-SI" sz="1725" dirty="0">
                <a:solidFill>
                  <a:srgbClr val="002060"/>
                </a:solidFill>
                <a:latin typeface="Calibri" panose="020F0502020204030204" pitchFamily="34" charset="0"/>
                <a:cs typeface="Calibri" panose="020F0502020204030204" pitchFamily="34" charset="0"/>
                <a:sym typeface="Wingdings" panose="05000000000000000000" pitchFamily="2" charset="2"/>
              </a:rPr>
              <a:t>na pedagoško delo…</a:t>
            </a:r>
            <a:endParaRPr lang="sl-SI" sz="1725" dirty="0">
              <a:solidFill>
                <a:srgbClr val="002060"/>
              </a:solidFill>
              <a:latin typeface="Calibri" panose="020F0502020204030204" pitchFamily="34" charset="0"/>
              <a:cs typeface="Calibri" panose="020F0502020204030204" pitchFamily="34" charset="0"/>
            </a:endParaRPr>
          </a:p>
        </p:txBody>
      </p:sp>
      <p:sp>
        <p:nvSpPr>
          <p:cNvPr id="2" name="Arrow: Right 1">
            <a:extLst>
              <a:ext uri="{FF2B5EF4-FFF2-40B4-BE49-F238E27FC236}">
                <a16:creationId xmlns:a16="http://schemas.microsoft.com/office/drawing/2014/main" id="{F25500E9-7060-944C-331F-3A9271203F0A}"/>
              </a:ext>
            </a:extLst>
          </p:cNvPr>
          <p:cNvSpPr/>
          <p:nvPr/>
        </p:nvSpPr>
        <p:spPr>
          <a:xfrm>
            <a:off x="2302663" y="109284"/>
            <a:ext cx="780905" cy="7523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Arrow: Down 3">
            <a:extLst>
              <a:ext uri="{FF2B5EF4-FFF2-40B4-BE49-F238E27FC236}">
                <a16:creationId xmlns:a16="http://schemas.microsoft.com/office/drawing/2014/main" id="{2B606CDC-88D9-FB96-09BE-5E98A038BA50}"/>
              </a:ext>
            </a:extLst>
          </p:cNvPr>
          <p:cNvSpPr/>
          <p:nvPr/>
        </p:nvSpPr>
        <p:spPr>
          <a:xfrm>
            <a:off x="4303044" y="922653"/>
            <a:ext cx="3280810" cy="10797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75" b="1" dirty="0">
                <a:latin typeface="Calibri" panose="020F0502020204030204" pitchFamily="34" charset="0"/>
                <a:cs typeface="Calibri" panose="020F0502020204030204" pitchFamily="34" charset="0"/>
              </a:rPr>
              <a:t>PLATON AI</a:t>
            </a:r>
          </a:p>
        </p:txBody>
      </p:sp>
    </p:spTree>
    <p:extLst>
      <p:ext uri="{BB962C8B-B14F-4D97-AF65-F5344CB8AC3E}">
        <p14:creationId xmlns:p14="http://schemas.microsoft.com/office/powerpoint/2010/main" val="381494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tkotnik 4"/>
          <p:cNvSpPr/>
          <p:nvPr/>
        </p:nvSpPr>
        <p:spPr>
          <a:xfrm>
            <a:off x="261086" y="1363175"/>
            <a:ext cx="5861198" cy="3564565"/>
          </a:xfrm>
          <a:prstGeom prst="homePlate">
            <a:avLst>
              <a:gd name="adj" fmla="val 4172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050">
              <a:solidFill>
                <a:srgbClr val="002060"/>
              </a:solidFill>
            </a:endParaRPr>
          </a:p>
        </p:txBody>
      </p:sp>
      <p:sp>
        <p:nvSpPr>
          <p:cNvPr id="2" name="Title 1">
            <a:extLst>
              <a:ext uri="{FF2B5EF4-FFF2-40B4-BE49-F238E27FC236}">
                <a16:creationId xmlns:a16="http://schemas.microsoft.com/office/drawing/2014/main" id="{19418701-134B-5C32-6A0D-EA7266C6E0CB}"/>
              </a:ext>
            </a:extLst>
          </p:cNvPr>
          <p:cNvSpPr>
            <a:spLocks noGrp="1"/>
          </p:cNvSpPr>
          <p:nvPr>
            <p:ph type="title"/>
          </p:nvPr>
        </p:nvSpPr>
        <p:spPr/>
        <p:txBody>
          <a:bodyPr/>
          <a:lstStyle/>
          <a:p>
            <a:pPr algn="ctr"/>
            <a:r>
              <a:rPr lang="sl-SI" sz="2400" dirty="0">
                <a:solidFill>
                  <a:srgbClr val="002060"/>
                </a:solidFill>
                <a:latin typeface="Calibri" panose="020F0502020204030204" pitchFamily="34" charset="0"/>
                <a:cs typeface="Calibri" panose="020F0502020204030204" pitchFamily="34" charset="0"/>
              </a:rPr>
              <a:t>Projekt Kurikularna prenova – nove poti do znanja – </a:t>
            </a:r>
            <a:br>
              <a:rPr lang="sl-SI" sz="2400" dirty="0">
                <a:solidFill>
                  <a:srgbClr val="002060"/>
                </a:solidFill>
                <a:latin typeface="Calibri" panose="020F0502020204030204" pitchFamily="34" charset="0"/>
                <a:cs typeface="Calibri" panose="020F0502020204030204" pitchFamily="34" charset="0"/>
              </a:rPr>
            </a:br>
            <a:r>
              <a:rPr lang="sl-SI" sz="2400" dirty="0">
                <a:solidFill>
                  <a:srgbClr val="002060"/>
                </a:solidFill>
                <a:latin typeface="Calibri" panose="020F0502020204030204" pitchFamily="34" charset="0"/>
                <a:cs typeface="Calibri" panose="020F0502020204030204" pitchFamily="34" charset="0"/>
              </a:rPr>
              <a:t>KUP (1. 8. 2025 – 31. 8. 2029)</a:t>
            </a:r>
          </a:p>
          <a:p>
            <a:endParaRPr lang="sl-SI" sz="2775" dirty="0">
              <a:solidFill>
                <a:schemeClr val="accent4">
                  <a:lumMod val="49000"/>
                </a:schemeClr>
              </a:solidFill>
            </a:endParaRPr>
          </a:p>
        </p:txBody>
      </p:sp>
      <p:sp>
        <p:nvSpPr>
          <p:cNvPr id="3" name="Content Placeholder 2">
            <a:extLst>
              <a:ext uri="{FF2B5EF4-FFF2-40B4-BE49-F238E27FC236}">
                <a16:creationId xmlns:a16="http://schemas.microsoft.com/office/drawing/2014/main" id="{91BF5D76-4EB1-CD1B-36C7-CE27DA998515}"/>
              </a:ext>
            </a:extLst>
          </p:cNvPr>
          <p:cNvSpPr>
            <a:spLocks noGrp="1"/>
          </p:cNvSpPr>
          <p:nvPr>
            <p:ph idx="1"/>
          </p:nvPr>
        </p:nvSpPr>
        <p:spPr>
          <a:xfrm>
            <a:off x="91480" y="1391621"/>
            <a:ext cx="5129683" cy="3780325"/>
          </a:xfrm>
        </p:spPr>
        <p:txBody>
          <a:bodyPr spcFirstLastPara="1" vert="horz" wrap="square" lIns="68580" tIns="34290" rIns="68580" bIns="34290" rtlCol="0" anchor="t" anchorCtr="0">
            <a:normAutofit fontScale="85000" lnSpcReduction="10000"/>
          </a:bodyPr>
          <a:lstStyle/>
          <a:p>
            <a:pPr>
              <a:buNone/>
            </a:pPr>
            <a:r>
              <a:rPr lang="sl-SI" b="1" dirty="0">
                <a:solidFill>
                  <a:schemeClr val="bg1"/>
                </a:solidFill>
                <a:latin typeface="Calibri" panose="020F0502020204030204" pitchFamily="34" charset="0"/>
                <a:ea typeface="+mn-lt"/>
                <a:cs typeface="Calibri" panose="020F0502020204030204" pitchFamily="34" charset="0"/>
              </a:rPr>
              <a:t>CILJI projekta KUP </a:t>
            </a:r>
            <a:r>
              <a:rPr lang="sl-SI" b="1" dirty="0">
                <a:solidFill>
                  <a:schemeClr val="bg1"/>
                </a:solidFill>
                <a:latin typeface="Calibri" panose="020F0502020204030204" pitchFamily="34" charset="0"/>
                <a:ea typeface="+mn-lt"/>
                <a:cs typeface="Calibri" panose="020F0502020204030204" pitchFamily="34" charset="0"/>
                <a:sym typeface="Wingdings" panose="05000000000000000000" pitchFamily="2" charset="2"/>
              </a:rPr>
              <a:t></a:t>
            </a:r>
            <a:r>
              <a:rPr lang="sl-SI" b="1" dirty="0">
                <a:solidFill>
                  <a:schemeClr val="bg1"/>
                </a:solidFill>
                <a:latin typeface="Calibri" panose="020F0502020204030204" pitchFamily="34" charset="0"/>
                <a:ea typeface="+mn-lt"/>
                <a:cs typeface="Calibri" panose="020F0502020204030204" pitchFamily="34" charset="0"/>
              </a:rPr>
              <a:t> usposabljanja za:</a:t>
            </a:r>
            <a:endParaRPr lang="sl-SI" dirty="0">
              <a:solidFill>
                <a:schemeClr val="bg1"/>
              </a:solidFill>
              <a:latin typeface="Calibri" panose="020F0502020204030204" pitchFamily="34" charset="0"/>
              <a:ea typeface="+mn-lt"/>
              <a:cs typeface="Calibri" panose="020F0502020204030204" pitchFamily="34" charset="0"/>
            </a:endParaRPr>
          </a:p>
          <a:p>
            <a:pPr>
              <a:buNone/>
            </a:pPr>
            <a:endParaRPr lang="sl-SI" b="1" dirty="0">
              <a:solidFill>
                <a:schemeClr val="bg1"/>
              </a:solidFill>
              <a:latin typeface="Calibri" panose="020F0502020204030204" pitchFamily="34" charset="0"/>
              <a:ea typeface="+mn-lt"/>
              <a:cs typeface="Calibri" panose="020F0502020204030204" pitchFamily="34" charset="0"/>
            </a:endParaRPr>
          </a:p>
          <a:p>
            <a:pPr>
              <a:buFont typeface="Arial"/>
            </a:pPr>
            <a:r>
              <a:rPr lang="sl-SI" sz="1725" dirty="0">
                <a:solidFill>
                  <a:schemeClr val="bg1"/>
                </a:solidFill>
                <a:latin typeface="Calibri" panose="020F0502020204030204" pitchFamily="34" charset="0"/>
                <a:ea typeface="+mn-lt"/>
                <a:cs typeface="Calibri" panose="020F0502020204030204" pitchFamily="34" charset="0"/>
              </a:rPr>
              <a:t>strokovne delavke/-ce VIZ za uvajanje novih UN/Katalogov znanj/Kurikuluma za vrtce </a:t>
            </a:r>
            <a:endParaRPr lang="sl-SI" sz="1725" dirty="0">
              <a:solidFill>
                <a:schemeClr val="bg1"/>
              </a:solidFill>
              <a:latin typeface="Calibri" panose="020F0502020204030204" pitchFamily="34" charset="0"/>
              <a:cs typeface="Calibri" panose="020F0502020204030204" pitchFamily="34" charset="0"/>
            </a:endParaRPr>
          </a:p>
          <a:p>
            <a:pPr>
              <a:buFont typeface="Arial"/>
            </a:pPr>
            <a:r>
              <a:rPr lang="sl-SI" sz="1725" dirty="0">
                <a:solidFill>
                  <a:schemeClr val="bg1"/>
                </a:solidFill>
                <a:latin typeface="Calibri" panose="020F0502020204030204" pitchFamily="34" charset="0"/>
                <a:ea typeface="+mn-lt"/>
                <a:cs typeface="Calibri" panose="020F0502020204030204" pitchFamily="34" charset="0"/>
              </a:rPr>
              <a:t>ravnatelje/-ice za pedagoško vodenje ob uvajanju kurikularnih sprememb</a:t>
            </a:r>
            <a:endParaRPr lang="sl-SI" sz="1725" dirty="0">
              <a:solidFill>
                <a:schemeClr val="bg1"/>
              </a:solidFill>
              <a:latin typeface="Calibri" panose="020F0502020204030204" pitchFamily="34" charset="0"/>
              <a:cs typeface="Calibri" panose="020F0502020204030204" pitchFamily="34" charset="0"/>
            </a:endParaRPr>
          </a:p>
          <a:p>
            <a:pPr>
              <a:buFont typeface="Arial"/>
            </a:pPr>
            <a:r>
              <a:rPr lang="sl-SI" sz="1725" dirty="0">
                <a:solidFill>
                  <a:schemeClr val="bg1"/>
                </a:solidFill>
                <a:latin typeface="Calibri" panose="020F0502020204030204" pitchFamily="34" charset="0"/>
                <a:ea typeface="+mn-lt"/>
                <a:cs typeface="Calibri" panose="020F0502020204030204" pitchFamily="34" charset="0"/>
              </a:rPr>
              <a:t>srednje vodje (vodje strokovnih aktivov na VIZ) za učinkovito uvajanje kurikulranih sprememb na ravni VIZ</a:t>
            </a:r>
            <a:endParaRPr lang="sl-SI" sz="1725" dirty="0">
              <a:solidFill>
                <a:schemeClr val="bg1"/>
              </a:solidFill>
              <a:latin typeface="Calibri" panose="020F0502020204030204" pitchFamily="34" charset="0"/>
              <a:cs typeface="Calibri" panose="020F0502020204030204" pitchFamily="34" charset="0"/>
            </a:endParaRPr>
          </a:p>
          <a:p>
            <a:pPr>
              <a:buFont typeface="Arial"/>
            </a:pPr>
            <a:r>
              <a:rPr lang="sl-SI" sz="1725" dirty="0">
                <a:solidFill>
                  <a:schemeClr val="bg1"/>
                </a:solidFill>
                <a:latin typeface="Calibri" panose="020F0502020204030204" pitchFamily="34" charset="0"/>
                <a:ea typeface="+mn-lt"/>
                <a:cs typeface="Calibri" panose="020F0502020204030204" pitchFamily="34" charset="0"/>
              </a:rPr>
              <a:t>svetovalne delavke/-ce za učinkovit sodelovalno-svetovalni odnos  s strokovnimi delavci/-kami in vodstvu VIZ pri uvajanju prenovljenih kurikularnih dokumentov </a:t>
            </a:r>
            <a:endParaRPr lang="sl-SI" sz="1725" dirty="0">
              <a:solidFill>
                <a:schemeClr val="bg1"/>
              </a:solidFill>
              <a:latin typeface="Calibri" panose="020F0502020204030204" pitchFamily="34" charset="0"/>
              <a:cs typeface="Calibri" panose="020F0502020204030204" pitchFamily="34" charset="0"/>
            </a:endParaRPr>
          </a:p>
          <a:p>
            <a:pPr>
              <a:buFont typeface="Arial"/>
            </a:pPr>
            <a:r>
              <a:rPr lang="sl-SI" sz="1725" dirty="0">
                <a:solidFill>
                  <a:schemeClr val="bg1"/>
                </a:solidFill>
                <a:latin typeface="Calibri" panose="020F0502020204030204" pitchFamily="34" charset="0"/>
                <a:ea typeface="+mn-lt"/>
                <a:cs typeface="Calibri" panose="020F0502020204030204" pitchFamily="34" charset="0"/>
              </a:rPr>
              <a:t>usklajevanje izvajalcev usposabljanj v okviru KUP</a:t>
            </a:r>
            <a:endParaRPr lang="sl-SI" sz="1725" dirty="0">
              <a:solidFill>
                <a:schemeClr val="bg1"/>
              </a:solidFill>
              <a:latin typeface="Calibri" panose="020F0502020204030204" pitchFamily="34" charset="0"/>
              <a:cs typeface="Calibri" panose="020F0502020204030204" pitchFamily="34" charset="0"/>
            </a:endParaRPr>
          </a:p>
          <a:p>
            <a:pPr>
              <a:buFont typeface="Arial"/>
            </a:pPr>
            <a:r>
              <a:rPr lang="sl-SI" sz="1725" dirty="0">
                <a:solidFill>
                  <a:schemeClr val="bg1"/>
                </a:solidFill>
                <a:latin typeface="Calibri" panose="020F0502020204030204" pitchFamily="34" charset="0"/>
                <a:ea typeface="+mn-lt"/>
                <a:cs typeface="Calibri" panose="020F0502020204030204" pitchFamily="34" charset="0"/>
              </a:rPr>
              <a:t>Izvajalce/-ke (multiplikatorje/-ke) za uvajanje novega kurikuluma za vrtce in UN/Kataloga znanj</a:t>
            </a:r>
            <a:endParaRPr lang="sl-SI" sz="1725" dirty="0">
              <a:solidFill>
                <a:schemeClr val="bg1"/>
              </a:solidFill>
              <a:latin typeface="Calibri" panose="020F0502020204030204" pitchFamily="34" charset="0"/>
              <a:cs typeface="Calibri" panose="020F0502020204030204" pitchFamily="34" charset="0"/>
            </a:endParaRPr>
          </a:p>
          <a:p>
            <a:pPr>
              <a:buFont typeface="Arial"/>
            </a:pPr>
            <a:r>
              <a:rPr lang="sl-SI" sz="1725" dirty="0">
                <a:solidFill>
                  <a:schemeClr val="bg1"/>
                </a:solidFill>
                <a:latin typeface="Calibri" panose="020F0502020204030204" pitchFamily="34" charset="0"/>
                <a:ea typeface="+mn-lt"/>
                <a:cs typeface="Calibri" panose="020F0502020204030204" pitchFamily="34" charset="0"/>
              </a:rPr>
              <a:t>strokovne delavke/-ce VIZ za uporabo spletne platforme </a:t>
            </a:r>
            <a:br>
              <a:rPr lang="sl-SI" sz="1725" dirty="0">
                <a:solidFill>
                  <a:schemeClr val="bg1"/>
                </a:solidFill>
                <a:latin typeface="Calibri" panose="020F0502020204030204" pitchFamily="34" charset="0"/>
                <a:ea typeface="+mn-lt"/>
                <a:cs typeface="Calibri" panose="020F0502020204030204" pitchFamily="34" charset="0"/>
              </a:rPr>
            </a:br>
            <a:r>
              <a:rPr lang="sl-SI" sz="1725" dirty="0">
                <a:solidFill>
                  <a:schemeClr val="bg1"/>
                </a:solidFill>
                <a:latin typeface="Calibri" panose="020F0502020204030204" pitchFamily="34" charset="0"/>
                <a:ea typeface="+mn-lt"/>
                <a:cs typeface="Calibri" panose="020F0502020204030204" pitchFamily="34" charset="0"/>
              </a:rPr>
              <a:t>PLATON  za UN/Kataloge znanj...</a:t>
            </a:r>
            <a:endParaRPr lang="sl-SI" sz="1725" dirty="0">
              <a:solidFill>
                <a:schemeClr val="bg1"/>
              </a:solidFill>
              <a:latin typeface="Calibri" panose="020F0502020204030204" pitchFamily="34" charset="0"/>
              <a:cs typeface="Calibri" panose="020F0502020204030204" pitchFamily="34" charset="0"/>
            </a:endParaRPr>
          </a:p>
          <a:p>
            <a:pPr marL="0" indent="0">
              <a:buNone/>
            </a:pPr>
            <a:endParaRPr lang="sl-SI" dirty="0">
              <a:solidFill>
                <a:srgbClr val="002060"/>
              </a:solidFill>
              <a:latin typeface="Calibri" panose="020F0502020204030204" pitchFamily="34" charset="0"/>
              <a:cs typeface="Calibri" panose="020F0502020204030204" pitchFamily="34" charset="0"/>
            </a:endParaRPr>
          </a:p>
        </p:txBody>
      </p:sp>
      <p:sp>
        <p:nvSpPr>
          <p:cNvPr id="4" name="PoljeZBesedilom 3">
            <a:extLst>
              <a:ext uri="{FF2B5EF4-FFF2-40B4-BE49-F238E27FC236}">
                <a16:creationId xmlns:a16="http://schemas.microsoft.com/office/drawing/2014/main" id="{DB2E2A45-3C3C-ECF0-83BE-6D5AE7B97E4D}"/>
              </a:ext>
            </a:extLst>
          </p:cNvPr>
          <p:cNvSpPr txBox="1"/>
          <p:nvPr/>
        </p:nvSpPr>
        <p:spPr>
          <a:xfrm>
            <a:off x="6063290" y="1262404"/>
            <a:ext cx="3545812" cy="283923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sl-SI" sz="1800" b="1" dirty="0">
                <a:solidFill>
                  <a:srgbClr val="002060"/>
                </a:solidFill>
                <a:latin typeface="Calibri"/>
                <a:cs typeface="Calibri"/>
              </a:rPr>
              <a:t>Skupne teme:</a:t>
            </a:r>
          </a:p>
          <a:p>
            <a:endParaRPr lang="sl-SI" sz="1575" dirty="0">
              <a:solidFill>
                <a:srgbClr val="002060"/>
              </a:solidFill>
              <a:latin typeface="Calibri"/>
              <a:cs typeface="Calibri"/>
            </a:endParaRPr>
          </a:p>
          <a:p>
            <a:pPr marL="130016" indent="-130016">
              <a:buFont typeface="Arial"/>
              <a:buChar char="•"/>
            </a:pPr>
            <a:r>
              <a:rPr lang="sl-SI" sz="1575" dirty="0">
                <a:solidFill>
                  <a:srgbClr val="002060"/>
                </a:solidFill>
                <a:latin typeface="Calibri"/>
                <a:cs typeface="Calibri"/>
              </a:rPr>
              <a:t>integracija skupnih ciljev </a:t>
            </a:r>
            <a:endParaRPr lang="sl-SI" sz="1575" dirty="0">
              <a:solidFill>
                <a:srgbClr val="002060"/>
              </a:solidFill>
              <a:latin typeface="Calibri"/>
              <a:ea typeface="Calibri"/>
              <a:cs typeface="Calibri"/>
            </a:endParaRPr>
          </a:p>
          <a:p>
            <a:pPr marL="130016" indent="-130016">
              <a:buFont typeface="Arial"/>
              <a:buChar char="•"/>
            </a:pPr>
            <a:r>
              <a:rPr lang="sl-SI" sz="1575" dirty="0">
                <a:solidFill>
                  <a:srgbClr val="002060"/>
                </a:solidFill>
                <a:latin typeface="Calibri"/>
                <a:cs typeface="Calibri"/>
              </a:rPr>
              <a:t>individualizacija in diferenciacija </a:t>
            </a:r>
            <a:endParaRPr lang="sl-SI" sz="1575" dirty="0">
              <a:solidFill>
                <a:srgbClr val="002060"/>
              </a:solidFill>
              <a:latin typeface="Calibri"/>
              <a:ea typeface="Calibri"/>
              <a:cs typeface="Calibri"/>
            </a:endParaRPr>
          </a:p>
          <a:p>
            <a:pPr marL="130016" indent="-130016">
              <a:buFont typeface="Arial"/>
              <a:buChar char="•"/>
            </a:pPr>
            <a:r>
              <a:rPr lang="sl-SI" sz="1575" dirty="0">
                <a:solidFill>
                  <a:srgbClr val="002060"/>
                </a:solidFill>
                <a:latin typeface="Calibri"/>
                <a:cs typeface="Calibri"/>
              </a:rPr>
              <a:t>preverjanje in ocenjevanje znanja </a:t>
            </a:r>
          </a:p>
          <a:p>
            <a:pPr marL="130016" indent="-130016">
              <a:buFont typeface="Arial"/>
              <a:buChar char="•"/>
            </a:pPr>
            <a:r>
              <a:rPr lang="sl-SI" sz="1575" dirty="0">
                <a:solidFill>
                  <a:srgbClr val="002060"/>
                </a:solidFill>
                <a:latin typeface="Calibri"/>
                <a:cs typeface="Calibri"/>
              </a:rPr>
              <a:t>horizontalno in vertikalno </a:t>
            </a:r>
            <a:br>
              <a:rPr lang="sl-SI" sz="1575" dirty="0">
                <a:solidFill>
                  <a:srgbClr val="002060"/>
                </a:solidFill>
                <a:latin typeface="Calibri"/>
                <a:cs typeface="Calibri"/>
              </a:rPr>
            </a:br>
            <a:r>
              <a:rPr lang="sl-SI" sz="1575" dirty="0">
                <a:solidFill>
                  <a:srgbClr val="002060"/>
                </a:solidFill>
                <a:latin typeface="Calibri"/>
                <a:cs typeface="Calibri"/>
              </a:rPr>
              <a:t>(med predmetno) povezovanje</a:t>
            </a:r>
            <a:endParaRPr lang="sl-SI" sz="1575" dirty="0">
              <a:solidFill>
                <a:srgbClr val="002060"/>
              </a:solidFill>
              <a:latin typeface="Calibri"/>
              <a:ea typeface="Calibri"/>
              <a:cs typeface="Calibri"/>
            </a:endParaRPr>
          </a:p>
          <a:p>
            <a:pPr marL="130016" indent="-130016">
              <a:buFont typeface="Arial"/>
              <a:buChar char="•"/>
            </a:pPr>
            <a:r>
              <a:rPr lang="sl-SI" sz="1575" dirty="0">
                <a:solidFill>
                  <a:srgbClr val="002060"/>
                </a:solidFill>
                <a:latin typeface="Calibri"/>
                <a:ea typeface="Calibri"/>
                <a:cs typeface="Calibri"/>
              </a:rPr>
              <a:t>...</a:t>
            </a:r>
          </a:p>
          <a:p>
            <a:pPr marL="130016" indent="-130016">
              <a:buFont typeface="Arial"/>
              <a:buChar char="•"/>
            </a:pPr>
            <a:endParaRPr lang="sl-SI" sz="1575" dirty="0">
              <a:solidFill>
                <a:srgbClr val="002060"/>
              </a:solidFill>
              <a:latin typeface="Calibri"/>
              <a:ea typeface="Calibri"/>
              <a:cs typeface="Calibri"/>
            </a:endParaRPr>
          </a:p>
          <a:p>
            <a:r>
              <a:rPr lang="sl-SI" sz="1800" b="1" dirty="0">
                <a:solidFill>
                  <a:srgbClr val="002060"/>
                </a:solidFill>
                <a:latin typeface="Calibri"/>
                <a:cs typeface="Calibri"/>
              </a:rPr>
              <a:t>Kurikularno-</a:t>
            </a:r>
            <a:br>
              <a:rPr lang="sl-SI" sz="1800" b="1" dirty="0">
                <a:solidFill>
                  <a:srgbClr val="002060"/>
                </a:solidFill>
                <a:latin typeface="Calibri"/>
                <a:cs typeface="Calibri"/>
              </a:rPr>
            </a:br>
            <a:r>
              <a:rPr lang="sl-SI" sz="1800" b="1" dirty="0">
                <a:solidFill>
                  <a:srgbClr val="002060"/>
                </a:solidFill>
                <a:latin typeface="Calibri"/>
                <a:cs typeface="Calibri"/>
              </a:rPr>
              <a:t>predmetne/področne teme… </a:t>
            </a:r>
          </a:p>
        </p:txBody>
      </p:sp>
    </p:spTree>
    <p:extLst>
      <p:ext uri="{BB962C8B-B14F-4D97-AF65-F5344CB8AC3E}">
        <p14:creationId xmlns:p14="http://schemas.microsoft.com/office/powerpoint/2010/main" val="281119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4404BD6-A4DA-8825-B28C-5FFBEC486293}"/>
              </a:ext>
            </a:extLst>
          </p:cNvPr>
          <p:cNvSpPr>
            <a:spLocks noGrp="1"/>
          </p:cNvSpPr>
          <p:nvPr>
            <p:ph idx="1"/>
          </p:nvPr>
        </p:nvSpPr>
        <p:spPr>
          <a:xfrm>
            <a:off x="196131" y="328415"/>
            <a:ext cx="8806988" cy="3536524"/>
          </a:xfrm>
          <a:ln w="3175">
            <a:solidFill>
              <a:srgbClr val="002060"/>
            </a:solidFill>
          </a:ln>
        </p:spPr>
        <p:txBody>
          <a:bodyPr spcFirstLastPara="1" vert="horz" wrap="square" lIns="68580" tIns="34290" rIns="68580" bIns="34290" rtlCol="0" anchor="t" anchorCtr="0">
            <a:normAutofit/>
          </a:bodyPr>
          <a:lstStyle/>
          <a:p>
            <a:pPr marL="0" indent="0">
              <a:buNone/>
            </a:pPr>
            <a:r>
              <a:rPr lang="sl-SI" b="1" dirty="0">
                <a:solidFill>
                  <a:srgbClr val="002060"/>
                </a:solidFill>
                <a:latin typeface="Calibri" panose="020F0502020204030204" pitchFamily="34" charset="0"/>
                <a:cs typeface="Calibri" panose="020F0502020204030204" pitchFamily="34" charset="0"/>
                <a:sym typeface="Wingdings" panose="05000000000000000000" pitchFamily="2" charset="2"/>
              </a:rPr>
              <a:t> 40</a:t>
            </a:r>
            <a:r>
              <a:rPr lang="sl-SI" sz="1725" b="1" dirty="0">
                <a:solidFill>
                  <a:srgbClr val="002060"/>
                </a:solidFill>
                <a:latin typeface="Calibri" panose="020F0502020204030204" pitchFamily="34" charset="0"/>
                <a:ea typeface="+mn-lt"/>
                <a:cs typeface="Calibri" panose="020F0502020204030204" pitchFamily="34" charset="0"/>
              </a:rPr>
              <a:t> ur (5 dni)</a:t>
            </a:r>
            <a:r>
              <a:rPr lang="sl-SI" sz="1725" dirty="0">
                <a:solidFill>
                  <a:srgbClr val="002060"/>
                </a:solidFill>
                <a:latin typeface="Calibri" panose="020F0502020204030204" pitchFamily="34" charset="0"/>
                <a:ea typeface="+mn-lt"/>
                <a:cs typeface="Calibri" panose="020F0502020204030204" pitchFamily="34" charset="0"/>
              </a:rPr>
              <a:t> usposabljanj za </a:t>
            </a:r>
            <a:r>
              <a:rPr lang="sl-SI" sz="1725" b="1" dirty="0">
                <a:solidFill>
                  <a:srgbClr val="002060"/>
                </a:solidFill>
                <a:latin typeface="Calibri" panose="020F0502020204030204" pitchFamily="34" charset="0"/>
                <a:ea typeface="+mn-lt"/>
                <a:cs typeface="Calibri" panose="020F0502020204030204" pitchFamily="34" charset="0"/>
              </a:rPr>
              <a:t>uvajanje UN za posamezni UN/KZ za predmet/področje:</a:t>
            </a:r>
            <a:endParaRPr lang="sl-SI" sz="1725" b="1" dirty="0">
              <a:solidFill>
                <a:srgbClr val="002060"/>
              </a:solidFill>
              <a:latin typeface="Calibri" panose="020F0502020204030204" pitchFamily="34" charset="0"/>
              <a:cs typeface="Calibri" panose="020F0502020204030204" pitchFamily="34" charset="0"/>
            </a:endParaRPr>
          </a:p>
          <a:p>
            <a:pPr marL="0" indent="0">
              <a:buNone/>
            </a:pPr>
            <a:endParaRPr lang="sl-SI" u="sng" dirty="0">
              <a:solidFill>
                <a:srgbClr val="002060"/>
              </a:solidFill>
              <a:latin typeface="Calibri" panose="020F0502020204030204" pitchFamily="34" charset="0"/>
              <a:ea typeface="+mn-lt"/>
              <a:cs typeface="Calibri" panose="020F0502020204030204" pitchFamily="34" charset="0"/>
            </a:endParaRPr>
          </a:p>
          <a:p>
            <a:r>
              <a:rPr lang="sl-SI" sz="1725" b="1" dirty="0">
                <a:solidFill>
                  <a:srgbClr val="002060"/>
                </a:solidFill>
                <a:latin typeface="Calibri" panose="020F0502020204030204" pitchFamily="34" charset="0"/>
                <a:ea typeface="+mn-lt"/>
                <a:cs typeface="Calibri" panose="020F0502020204030204" pitchFamily="34" charset="0"/>
              </a:rPr>
              <a:t>1. dan -  8 ur v živo: avgust 2025</a:t>
            </a:r>
            <a:endParaRPr lang="sl-SI" sz="1725" dirty="0">
              <a:solidFill>
                <a:srgbClr val="002060"/>
              </a:solidFill>
              <a:latin typeface="Calibri" panose="020F0502020204030204" pitchFamily="34" charset="0"/>
              <a:cs typeface="Calibri" panose="020F0502020204030204" pitchFamily="34" charset="0"/>
            </a:endParaRPr>
          </a:p>
          <a:p>
            <a:r>
              <a:rPr lang="sl-SI" sz="1725" b="1" dirty="0">
                <a:solidFill>
                  <a:srgbClr val="002060"/>
                </a:solidFill>
                <a:latin typeface="Calibri" panose="020F0502020204030204" pitchFamily="34" charset="0"/>
                <a:ea typeface="+mn-lt"/>
                <a:cs typeface="Calibri" panose="020F0502020204030204" pitchFamily="34" charset="0"/>
              </a:rPr>
              <a:t>2. dan -  8 ur (4 + 4) : januar – maj 2026</a:t>
            </a:r>
            <a:r>
              <a:rPr lang="sl-SI" b="1" dirty="0">
                <a:solidFill>
                  <a:srgbClr val="002060"/>
                </a:solidFill>
                <a:latin typeface="Calibri" panose="020F0502020204030204" pitchFamily="34" charset="0"/>
                <a:ea typeface="+mn-lt"/>
                <a:cs typeface="Calibri" panose="020F0502020204030204" pitchFamily="34" charset="0"/>
              </a:rPr>
              <a:t> </a:t>
            </a:r>
            <a:endParaRPr lang="sl-SI" sz="975" dirty="0">
              <a:solidFill>
                <a:srgbClr val="002060"/>
              </a:solidFill>
              <a:latin typeface="Calibri" panose="020F0502020204030204" pitchFamily="34" charset="0"/>
              <a:ea typeface="+mn-lt"/>
              <a:cs typeface="Calibri" panose="020F0502020204030204" pitchFamily="34" charset="0"/>
            </a:endParaRPr>
          </a:p>
          <a:p>
            <a:r>
              <a:rPr lang="sl-SI" sz="1725" b="1" dirty="0">
                <a:solidFill>
                  <a:srgbClr val="002060"/>
                </a:solidFill>
                <a:latin typeface="Calibri" panose="020F0502020204030204" pitchFamily="34" charset="0"/>
                <a:ea typeface="+mn-lt"/>
                <a:cs typeface="Calibri" panose="020F0502020204030204" pitchFamily="34" charset="0"/>
              </a:rPr>
              <a:t>3. dan -  8 ur : avgust 2026</a:t>
            </a:r>
            <a:r>
              <a:rPr lang="sl-SI" b="1" dirty="0">
                <a:solidFill>
                  <a:srgbClr val="002060"/>
                </a:solidFill>
                <a:latin typeface="Calibri" panose="020F0502020204030204" pitchFamily="34" charset="0"/>
                <a:ea typeface="+mn-lt"/>
                <a:cs typeface="Calibri" panose="020F0502020204030204" pitchFamily="34" charset="0"/>
              </a:rPr>
              <a:t> </a:t>
            </a:r>
            <a:endParaRPr lang="sl-SI" sz="975" dirty="0">
              <a:solidFill>
                <a:srgbClr val="002060"/>
              </a:solidFill>
              <a:latin typeface="Calibri" panose="020F0502020204030204" pitchFamily="34" charset="0"/>
              <a:ea typeface="+mn-lt"/>
              <a:cs typeface="Calibri" panose="020F0502020204030204" pitchFamily="34" charset="0"/>
            </a:endParaRPr>
          </a:p>
          <a:p>
            <a:r>
              <a:rPr lang="sl-SI" sz="1725" b="1" dirty="0">
                <a:solidFill>
                  <a:srgbClr val="002060"/>
                </a:solidFill>
                <a:latin typeface="Calibri" panose="020F0502020204030204" pitchFamily="34" charset="0"/>
                <a:ea typeface="+mn-lt"/>
                <a:cs typeface="Calibri" panose="020F0502020204030204" pitchFamily="34" charset="0"/>
              </a:rPr>
              <a:t>4. dan -  8 ure (4 + 4): januar – maj 2027</a:t>
            </a:r>
            <a:r>
              <a:rPr lang="sl-SI" b="1" dirty="0">
                <a:solidFill>
                  <a:srgbClr val="002060"/>
                </a:solidFill>
                <a:latin typeface="Calibri" panose="020F0502020204030204" pitchFamily="34" charset="0"/>
                <a:ea typeface="+mn-lt"/>
                <a:cs typeface="Calibri" panose="020F0502020204030204" pitchFamily="34" charset="0"/>
              </a:rPr>
              <a:t> </a:t>
            </a:r>
            <a:endParaRPr lang="sl-SI" sz="975" dirty="0">
              <a:solidFill>
                <a:srgbClr val="002060"/>
              </a:solidFill>
              <a:latin typeface="Calibri" panose="020F0502020204030204" pitchFamily="34" charset="0"/>
              <a:ea typeface="+mn-lt"/>
              <a:cs typeface="Calibri" panose="020F0502020204030204" pitchFamily="34" charset="0"/>
            </a:endParaRPr>
          </a:p>
          <a:p>
            <a:r>
              <a:rPr lang="sl-SI" sz="1725" b="1" dirty="0">
                <a:solidFill>
                  <a:srgbClr val="002060"/>
                </a:solidFill>
                <a:latin typeface="Calibri" panose="020F0502020204030204" pitchFamily="34" charset="0"/>
                <a:ea typeface="+mn-lt"/>
                <a:cs typeface="Calibri" panose="020F0502020204030204" pitchFamily="34" charset="0"/>
              </a:rPr>
              <a:t>5. dan -  8 ur: avgust 2027 </a:t>
            </a:r>
            <a:endParaRPr lang="sl-SI" sz="975" dirty="0">
              <a:solidFill>
                <a:srgbClr val="002060"/>
              </a:solidFill>
              <a:latin typeface="Calibri" panose="020F0502020204030204" pitchFamily="34" charset="0"/>
              <a:cs typeface="Calibri" panose="020F0502020204030204" pitchFamily="34" charset="0"/>
            </a:endParaRPr>
          </a:p>
        </p:txBody>
      </p:sp>
      <p:sp>
        <p:nvSpPr>
          <p:cNvPr id="4" name="PoljeZBesedilom 3">
            <a:extLst>
              <a:ext uri="{FF2B5EF4-FFF2-40B4-BE49-F238E27FC236}">
                <a16:creationId xmlns:a16="http://schemas.microsoft.com/office/drawing/2014/main" id="{467157B1-D993-710D-F65C-E5F2BD288862}"/>
              </a:ext>
            </a:extLst>
          </p:cNvPr>
          <p:cNvSpPr txBox="1"/>
          <p:nvPr/>
        </p:nvSpPr>
        <p:spPr>
          <a:xfrm>
            <a:off x="4274289" y="1037242"/>
            <a:ext cx="4728830" cy="2735364"/>
          </a:xfrm>
          <a:prstGeom prst="rect">
            <a:avLst/>
          </a:prstGeom>
          <a:noFill/>
          <a:ln w="3175">
            <a:solidFill>
              <a:srgbClr val="002060"/>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sl-SI" sz="2025" b="1" dirty="0">
                <a:solidFill>
                  <a:srgbClr val="002060"/>
                </a:solidFill>
                <a:latin typeface="Calibri" panose="020F0502020204030204" pitchFamily="34" charset="0"/>
                <a:ea typeface="+mn-lt"/>
                <a:cs typeface="Calibri" panose="020F0502020204030204" pitchFamily="34" charset="0"/>
              </a:rPr>
              <a:t>+</a:t>
            </a:r>
          </a:p>
          <a:p>
            <a:endParaRPr lang="sl-SI" sz="675" b="1" dirty="0">
              <a:solidFill>
                <a:srgbClr val="002060"/>
              </a:solidFill>
              <a:latin typeface="Calibri" panose="020F0502020204030204" pitchFamily="34" charset="0"/>
              <a:ea typeface="+mn-lt"/>
              <a:cs typeface="Calibri" panose="020F0502020204030204" pitchFamily="34" charset="0"/>
            </a:endParaRPr>
          </a:p>
          <a:p>
            <a:pPr marL="257175" indent="-257175">
              <a:buFont typeface="Arial" panose="020B0604020202020204" pitchFamily="34" charset="0"/>
              <a:buChar char="•"/>
            </a:pPr>
            <a:r>
              <a:rPr lang="en-US" sz="1575" b="1" dirty="0">
                <a:solidFill>
                  <a:srgbClr val="002060"/>
                </a:solidFill>
                <a:latin typeface="Calibri" panose="020F0502020204030204" pitchFamily="34" charset="0"/>
                <a:ea typeface="+mn-lt"/>
                <a:cs typeface="Calibri" panose="020F0502020204030204" pitchFamily="34" charset="0"/>
              </a:rPr>
              <a:t>2 </a:t>
            </a:r>
            <a:r>
              <a:rPr lang="sl-SI" sz="1575" b="1" dirty="0">
                <a:solidFill>
                  <a:srgbClr val="002060"/>
                </a:solidFill>
                <a:latin typeface="Calibri" panose="020F0502020204030204" pitchFamily="34" charset="0"/>
                <a:ea typeface="+mn-lt"/>
                <a:cs typeface="Calibri" panose="020F0502020204030204" pitchFamily="34" charset="0"/>
              </a:rPr>
              <a:t>x 8 ur usposabljanj za ravnatelje/-ice:</a:t>
            </a:r>
            <a:endParaRPr lang="sl-SI" sz="1050" dirty="0">
              <a:solidFill>
                <a:srgbClr val="002060"/>
              </a:solidFill>
              <a:latin typeface="Calibri" panose="020F0502020204030204" pitchFamily="34" charset="0"/>
              <a:cs typeface="Calibri" panose="020F0502020204030204" pitchFamily="34" charset="0"/>
            </a:endParaRPr>
          </a:p>
          <a:p>
            <a:pPr marL="128588" indent="-128588">
              <a:buFont typeface="Arial"/>
              <a:buChar char="•"/>
            </a:pPr>
            <a:endParaRPr lang="sl-SI" sz="900" dirty="0">
              <a:solidFill>
                <a:srgbClr val="002060"/>
              </a:solidFill>
              <a:latin typeface="Calibri" panose="020F0502020204030204" pitchFamily="34" charset="0"/>
              <a:cs typeface="Calibri" panose="020F0502020204030204" pitchFamily="34" charset="0"/>
            </a:endParaRPr>
          </a:p>
          <a:p>
            <a:pPr marL="557213" lvl="1" indent="-214313">
              <a:lnSpc>
                <a:spcPct val="150000"/>
              </a:lnSpc>
              <a:buFont typeface="Courier New"/>
              <a:buChar char="o"/>
            </a:pPr>
            <a:r>
              <a:rPr lang="sl-SI" sz="975" dirty="0">
                <a:solidFill>
                  <a:srgbClr val="002060"/>
                </a:solidFill>
                <a:latin typeface="Calibri" panose="020F0502020204030204" pitchFamily="34" charset="0"/>
                <a:cs typeface="Calibri" panose="020F0502020204030204" pitchFamily="34" charset="0"/>
              </a:rPr>
              <a:t>Vodenje strokovnih delavcev ob vpeljevanju kurikularnih spremembe</a:t>
            </a:r>
          </a:p>
          <a:p>
            <a:pPr marL="557213" lvl="1" indent="-214313">
              <a:lnSpc>
                <a:spcPct val="150000"/>
              </a:lnSpc>
              <a:buFont typeface="Courier New"/>
              <a:buChar char="o"/>
            </a:pPr>
            <a:r>
              <a:rPr lang="sl-SI" sz="975" dirty="0">
                <a:solidFill>
                  <a:srgbClr val="002060"/>
                </a:solidFill>
                <a:latin typeface="Calibri" panose="020F0502020204030204" pitchFamily="34" charset="0"/>
                <a:cs typeface="Calibri" panose="020F0502020204030204" pitchFamily="34" charset="0"/>
              </a:rPr>
              <a:t>Ugotavljanje in zagotavljanje kakovosti VIZ v luči želenih kurikularnih sprememb</a:t>
            </a:r>
          </a:p>
          <a:p>
            <a:pPr indent="-171450"/>
            <a:endParaRPr lang="sl-SI" sz="1425" b="1" dirty="0">
              <a:solidFill>
                <a:srgbClr val="002060"/>
              </a:solidFill>
              <a:latin typeface="Calibri" panose="020F0502020204030204" pitchFamily="34" charset="0"/>
              <a:cs typeface="Calibri" panose="020F0502020204030204" pitchFamily="34" charset="0"/>
            </a:endParaRPr>
          </a:p>
          <a:p>
            <a:pPr marL="85725" indent="-257175">
              <a:buFont typeface="Arial"/>
              <a:buChar char="•"/>
            </a:pPr>
            <a:r>
              <a:rPr lang="sl-SI" sz="1575" b="1" dirty="0">
                <a:solidFill>
                  <a:srgbClr val="002060"/>
                </a:solidFill>
                <a:latin typeface="Calibri" panose="020F0502020204030204" pitchFamily="34" charset="0"/>
                <a:ea typeface="+mn-lt"/>
                <a:cs typeface="Calibri" panose="020F0502020204030204" pitchFamily="34" charset="0"/>
              </a:rPr>
              <a:t>8 ur usposabljanja vodij strokovnih aktivov</a:t>
            </a:r>
            <a:r>
              <a:rPr lang="sl-SI" sz="1050" dirty="0">
                <a:solidFill>
                  <a:srgbClr val="002060"/>
                </a:solidFill>
                <a:latin typeface="Calibri" panose="020F0502020204030204" pitchFamily="34" charset="0"/>
                <a:cs typeface="Calibri" panose="020F0502020204030204" pitchFamily="34" charset="0"/>
              </a:rPr>
              <a:t> po OE </a:t>
            </a:r>
            <a:br>
              <a:rPr lang="sl-SI" sz="1050" dirty="0">
                <a:solidFill>
                  <a:srgbClr val="002060"/>
                </a:solidFill>
                <a:latin typeface="Calibri" panose="020F0502020204030204" pitchFamily="34" charset="0"/>
                <a:cs typeface="Calibri" panose="020F0502020204030204" pitchFamily="34" charset="0"/>
              </a:rPr>
            </a:br>
            <a:endParaRPr lang="sl-SI" sz="1050" dirty="0">
              <a:solidFill>
                <a:srgbClr val="002060"/>
              </a:solidFill>
              <a:latin typeface="Calibri" panose="020F0502020204030204" pitchFamily="34" charset="0"/>
              <a:cs typeface="Calibri" panose="020F0502020204030204" pitchFamily="34" charset="0"/>
            </a:endParaRPr>
          </a:p>
          <a:p>
            <a:pPr marL="42863" indent="-214313">
              <a:buFont typeface="Arial"/>
              <a:buChar char="•"/>
            </a:pPr>
            <a:r>
              <a:rPr lang="sl-SI" sz="1575" b="1" dirty="0">
                <a:solidFill>
                  <a:srgbClr val="002060"/>
                </a:solidFill>
                <a:latin typeface="Calibri" panose="020F0502020204030204" pitchFamily="34" charset="0"/>
                <a:ea typeface="+mn-lt"/>
                <a:cs typeface="Calibri" panose="020F0502020204030204" pitchFamily="34" charset="0"/>
              </a:rPr>
              <a:t> 8 ur</a:t>
            </a:r>
            <a:r>
              <a:rPr lang="sl-SI" sz="1050" dirty="0">
                <a:solidFill>
                  <a:srgbClr val="002060"/>
                </a:solidFill>
                <a:latin typeface="Calibri" panose="020F0502020204030204" pitchFamily="34" charset="0"/>
                <a:cs typeface="Calibri" panose="020F0502020204030204" pitchFamily="34" charset="0"/>
              </a:rPr>
              <a:t>  </a:t>
            </a:r>
            <a:r>
              <a:rPr lang="sl-SI" sz="1575" b="1" dirty="0">
                <a:solidFill>
                  <a:srgbClr val="002060"/>
                </a:solidFill>
                <a:latin typeface="Calibri" panose="020F0502020204030204" pitchFamily="34" charset="0"/>
                <a:ea typeface="+mn-lt"/>
                <a:cs typeface="Calibri" panose="020F0502020204030204" pitchFamily="34" charset="0"/>
              </a:rPr>
              <a:t>usposabljanja za Platon</a:t>
            </a:r>
            <a:r>
              <a:rPr lang="sl-SI" sz="1050" dirty="0">
                <a:solidFill>
                  <a:srgbClr val="002060"/>
                </a:solidFill>
                <a:latin typeface="Calibri" panose="020F0502020204030204" pitchFamily="34" charset="0"/>
                <a:cs typeface="Calibri" panose="020F0502020204030204" pitchFamily="34" charset="0"/>
              </a:rPr>
              <a:t> </a:t>
            </a:r>
            <a:r>
              <a:rPr lang="sl-SI" sz="975" dirty="0">
                <a:solidFill>
                  <a:srgbClr val="002060"/>
                </a:solidFill>
                <a:latin typeface="Calibri" panose="020F0502020204030204" pitchFamily="34" charset="0"/>
                <a:cs typeface="Calibri" panose="020F0502020204030204" pitchFamily="34" charset="0"/>
              </a:rPr>
              <a:t>-  (dodatno) skupno usposabljanje  </a:t>
            </a:r>
            <a:br>
              <a:rPr lang="sl-SI" sz="975" dirty="0">
                <a:solidFill>
                  <a:srgbClr val="002060"/>
                </a:solidFill>
                <a:latin typeface="Calibri" panose="020F0502020204030204" pitchFamily="34" charset="0"/>
                <a:cs typeface="Calibri" panose="020F0502020204030204" pitchFamily="34" charset="0"/>
              </a:rPr>
            </a:br>
            <a:r>
              <a:rPr lang="sl-SI" sz="975" dirty="0">
                <a:solidFill>
                  <a:srgbClr val="002060"/>
                </a:solidFill>
                <a:latin typeface="Calibri" panose="020F0502020204030204" pitchFamily="34" charset="0"/>
                <a:cs typeface="Calibri" panose="020F0502020204030204" pitchFamily="34" charset="0"/>
              </a:rPr>
              <a:t>         </a:t>
            </a:r>
          </a:p>
          <a:p>
            <a:pPr marL="42863" indent="-214313">
              <a:buFont typeface="Arial"/>
              <a:buChar char="•"/>
            </a:pPr>
            <a:r>
              <a:rPr lang="sl-SI" sz="1575" b="1" dirty="0">
                <a:solidFill>
                  <a:srgbClr val="002060"/>
                </a:solidFill>
                <a:latin typeface="Calibri" panose="020F0502020204030204" pitchFamily="34" charset="0"/>
                <a:ea typeface="+mn-lt"/>
                <a:cs typeface="Calibri" panose="020F0502020204030204" pitchFamily="34" charset="0"/>
              </a:rPr>
              <a:t> ...</a:t>
            </a:r>
          </a:p>
          <a:p>
            <a:pPr marL="42863" indent="-214313">
              <a:buFont typeface="Arial"/>
              <a:buChar char="•"/>
            </a:pPr>
            <a:endParaRPr lang="en-US" sz="1050" dirty="0">
              <a:latin typeface="Calibri" panose="020F0502020204030204" pitchFamily="34" charset="0"/>
              <a:cs typeface="Calibri" panose="020F0502020204030204" pitchFamily="34" charset="0"/>
            </a:endParaRPr>
          </a:p>
        </p:txBody>
      </p:sp>
      <p:sp>
        <p:nvSpPr>
          <p:cNvPr id="2" name="PoljeZBesedilom 1">
            <a:extLst>
              <a:ext uri="{FF2B5EF4-FFF2-40B4-BE49-F238E27FC236}">
                <a16:creationId xmlns:a16="http://schemas.microsoft.com/office/drawing/2014/main" id="{5D54DBD9-3529-BA82-C87C-B8B5357A7773}"/>
              </a:ext>
            </a:extLst>
          </p:cNvPr>
          <p:cNvSpPr txBox="1"/>
          <p:nvPr/>
        </p:nvSpPr>
        <p:spPr>
          <a:xfrm>
            <a:off x="29971" y="4133722"/>
            <a:ext cx="9139308" cy="3116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sl-SI" sz="1575" dirty="0">
                <a:solidFill>
                  <a:srgbClr val="C00000"/>
                </a:solidFill>
                <a:latin typeface="Calibri" panose="020F0502020204030204" pitchFamily="34" charset="0"/>
                <a:cs typeface="Calibri" panose="020F0502020204030204" pitchFamily="34" charset="0"/>
              </a:rPr>
              <a:t>Sproti vas bomo obveščali o usposabljanjih, prijave in </a:t>
            </a:r>
            <a:r>
              <a:rPr lang="sl-SI" sz="1575" b="1" dirty="0">
                <a:solidFill>
                  <a:srgbClr val="C00000"/>
                </a:solidFill>
                <a:latin typeface="Calibri" panose="020F0502020204030204" pitchFamily="34" charset="0"/>
                <a:cs typeface="Calibri" panose="020F0502020204030204" pitchFamily="34" charset="0"/>
              </a:rPr>
              <a:t>obvezna EVALVACIJA</a:t>
            </a:r>
            <a:r>
              <a:rPr lang="sl-SI" sz="1575" dirty="0">
                <a:solidFill>
                  <a:srgbClr val="C00000"/>
                </a:solidFill>
                <a:latin typeface="Calibri" panose="020F0502020204030204" pitchFamily="34" charset="0"/>
                <a:cs typeface="Calibri" panose="020F0502020204030204" pitchFamily="34" charset="0"/>
              </a:rPr>
              <a:t> (tudi za danes) bo v sistemu </a:t>
            </a:r>
            <a:r>
              <a:rPr lang="sl-SI" sz="1575" b="1" dirty="0">
                <a:solidFill>
                  <a:srgbClr val="C00000"/>
                </a:solidFill>
                <a:latin typeface="Calibri" panose="020F0502020204030204" pitchFamily="34" charset="0"/>
                <a:cs typeface="Calibri" panose="020F0502020204030204" pitchFamily="34" charset="0"/>
              </a:rPr>
              <a:t>KATIS!</a:t>
            </a:r>
          </a:p>
        </p:txBody>
      </p:sp>
    </p:spTree>
    <p:extLst>
      <p:ext uri="{BB962C8B-B14F-4D97-AF65-F5344CB8AC3E}">
        <p14:creationId xmlns:p14="http://schemas.microsoft.com/office/powerpoint/2010/main" val="231414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theme/theme1.xml><?xml version="1.0" encoding="utf-8"?>
<a:theme xmlns:a="http://schemas.openxmlformats.org/drawingml/2006/main" name="Earth's Systems and Resources - Earth Science - 11th Grade by Slidesgo">
  <a:themeElements>
    <a:clrScheme name="Simple Light">
      <a:dk1>
        <a:srgbClr val="134F5C"/>
      </a:dk1>
      <a:lt1>
        <a:srgbClr val="FFFFFF"/>
      </a:lt1>
      <a:dk2>
        <a:srgbClr val="CFE2F3"/>
      </a:dk2>
      <a:lt2>
        <a:srgbClr val="3D85C6"/>
      </a:lt2>
      <a:accent1>
        <a:srgbClr val="7BABDB"/>
      </a:accent1>
      <a:accent2>
        <a:srgbClr val="C97F31"/>
      </a:accent2>
      <a:accent3>
        <a:srgbClr val="6AA84F"/>
      </a:accent3>
      <a:accent4>
        <a:srgbClr val="3E861E"/>
      </a:accent4>
      <a:accent5>
        <a:srgbClr val="E69138"/>
      </a:accent5>
      <a:accent6>
        <a:srgbClr val="FFD966"/>
      </a:accent6>
      <a:hlink>
        <a:srgbClr val="134F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06D76EAACDA444B6F083E976773DEE" ma:contentTypeVersion="5" ma:contentTypeDescription="Create a new document." ma:contentTypeScope="" ma:versionID="b40cefa1c7981c57e8d3f7516625ddab">
  <xsd:schema xmlns:xsd="http://www.w3.org/2001/XMLSchema" xmlns:xs="http://www.w3.org/2001/XMLSchema" xmlns:p="http://schemas.microsoft.com/office/2006/metadata/properties" xmlns:ns2="771ddbd4-0a61-420c-9c5b-0516151562c9" targetNamespace="http://schemas.microsoft.com/office/2006/metadata/properties" ma:root="true" ma:fieldsID="c03624e03e050c12f14032e5b502c435" ns2:_="">
    <xsd:import namespace="771ddbd4-0a61-420c-9c5b-0516151562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ddbd4-0a61-420c-9c5b-051615156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C0FB43-6003-417C-BD0E-5F350F5A0494}">
  <ds:schemaRefs>
    <ds:schemaRef ds:uri="http://schemas.microsoft.com/sharepoint/v3/contenttype/forms"/>
  </ds:schemaRefs>
</ds:datastoreItem>
</file>

<file path=customXml/itemProps2.xml><?xml version="1.0" encoding="utf-8"?>
<ds:datastoreItem xmlns:ds="http://schemas.openxmlformats.org/officeDocument/2006/customXml" ds:itemID="{4568BA42-CBAA-45F7-B13F-35305507B213}">
  <ds:schemaRefs>
    <ds:schemaRef ds:uri="771ddbd4-0a61-420c-9c5b-0516151562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EDFC7A-C45C-4892-9BFE-275A5A3A16C4}">
  <ds:schemaRefs>
    <ds:schemaRef ds:uri="http://purl.org/dc/elements/1.1/"/>
    <ds:schemaRef ds:uri="http://schemas.microsoft.com/office/2006/metadata/properties"/>
    <ds:schemaRef ds:uri="http://purl.org/dc/terms/"/>
    <ds:schemaRef ds:uri="771ddbd4-0a61-420c-9c5b-0516151562c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1361</TotalTime>
  <Words>4094</Words>
  <Application>Microsoft Office PowerPoint</Application>
  <PresentationFormat>Diaprojekcija na zaslonu (16:9)</PresentationFormat>
  <Paragraphs>401</Paragraphs>
  <Slides>30</Slides>
  <Notes>16</Notes>
  <HiddenSlides>1</HiddenSlides>
  <MMClips>0</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30</vt:i4>
      </vt:variant>
    </vt:vector>
  </HeadingPairs>
  <TitlesOfParts>
    <vt:vector size="40" baseType="lpstr">
      <vt:lpstr>Albert Sans</vt:lpstr>
      <vt:lpstr>Arial</vt:lpstr>
      <vt:lpstr>Calibri</vt:lpstr>
      <vt:lpstr>Courier New</vt:lpstr>
      <vt:lpstr>Inter Light</vt:lpstr>
      <vt:lpstr>Jost</vt:lpstr>
      <vt:lpstr>Manrope</vt:lpstr>
      <vt:lpstr>Symbol</vt:lpstr>
      <vt:lpstr>Symbol,Sans-Serif</vt:lpstr>
      <vt:lpstr>Earth's Systems and Resources - Earth Science - 11th Grade by Slidesgo</vt:lpstr>
      <vt:lpstr>Študijsko srečanje za geografijo za osnovne šole</vt:lpstr>
      <vt:lpstr>PowerPointova predstavitev</vt:lpstr>
      <vt:lpstr>PowerPointova predstavitev</vt:lpstr>
      <vt:lpstr>PowerPointova predstavitev</vt:lpstr>
      <vt:lpstr>PowerPointova predstavitev</vt:lpstr>
      <vt:lpstr>Prehodi na pouk po prenovljenih UN/KZ </vt:lpstr>
      <vt:lpstr>PowerPointova predstavitev</vt:lpstr>
      <vt:lpstr>Projekt Kurikularna prenova – nove poti do znanja –  KUP (1. 8. 2025 – 31. 8. 2029) </vt:lpstr>
      <vt:lpstr>PowerPointova predstavitev</vt:lpstr>
      <vt:lpstr>Dostop do kurikularnih dokumentov</vt:lpstr>
      <vt:lpstr>PowerPointova predstavitev</vt:lpstr>
      <vt:lpstr>PowerPointova predstavitev</vt:lpstr>
      <vt:lpstr>PowerPointova predstavitev</vt:lpstr>
      <vt:lpstr>PowerPointova predstavitev</vt:lpstr>
      <vt:lpstr>PowerPointova predstavitev</vt:lpstr>
      <vt:lpstr>Nabor strokovnih terminov v UN </vt:lpstr>
      <vt:lpstr>Terminološki izzivi </vt:lpstr>
      <vt:lpstr>PowerPointova predstavitev</vt:lpstr>
      <vt:lpstr>PowerPointova predstavitev</vt:lpstr>
      <vt:lpstr>Geografska lega in orientacija na zemljevidu </vt:lpstr>
      <vt:lpstr>Različni regionalnogeografski pristopi</vt:lpstr>
      <vt:lpstr>PowerPointova predstavitev</vt:lpstr>
      <vt:lpstr>Podnebje Slovenije</vt:lpstr>
      <vt:lpstr>Podnebje Slovenije</vt:lpstr>
      <vt:lpstr>Podnebje Slovenije</vt:lpstr>
      <vt:lpstr>Zadnje dopolnitve</vt:lpstr>
      <vt:lpstr>Regionalizacija Slovenije</vt:lpstr>
      <vt:lpstr>PowerPointova predstavitev</vt:lpstr>
      <vt:lpstr>PowerPointova predstavitev</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ŠTUDIJSKO SREČANJE ZA GEOGRAFIJO V SREDNJIH ŠOLAH</dc:title>
  <dc:creator>Manca Poglajen</dc:creator>
  <cp:lastModifiedBy>Tone</cp:lastModifiedBy>
  <cp:revision>1456</cp:revision>
  <dcterms:modified xsi:type="dcterms:W3CDTF">2025-08-20T15:26:09Z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0x010100B406D76EAACDA444B6F083E976773DEE</vt:lpwstr>
  </property>
  <property fmtid="{D5CDD505-2E9C-101B-9397-08002B2CF9AE}" pid="3" name="Order">
    <vt:r8>8200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