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6"/>
  </p:notesMasterIdLst>
  <p:sldIdLst>
    <p:sldId id="491" r:id="rId2"/>
    <p:sldId id="583" r:id="rId3"/>
    <p:sldId id="627" r:id="rId4"/>
    <p:sldId id="628" r:id="rId5"/>
    <p:sldId id="630" r:id="rId6"/>
    <p:sldId id="637" r:id="rId7"/>
    <p:sldId id="632" r:id="rId8"/>
    <p:sldId id="633" r:id="rId9"/>
    <p:sldId id="634" r:id="rId10"/>
    <p:sldId id="635" r:id="rId11"/>
    <p:sldId id="636" r:id="rId12"/>
    <p:sldId id="640" r:id="rId13"/>
    <p:sldId id="642" r:id="rId14"/>
    <p:sldId id="644" r:id="rId15"/>
    <p:sldId id="654" r:id="rId16"/>
    <p:sldId id="652" r:id="rId17"/>
    <p:sldId id="641" r:id="rId18"/>
    <p:sldId id="647" r:id="rId19"/>
    <p:sldId id="648" r:id="rId20"/>
    <p:sldId id="650" r:id="rId21"/>
    <p:sldId id="649" r:id="rId22"/>
    <p:sldId id="655" r:id="rId23"/>
    <p:sldId id="656" r:id="rId24"/>
    <p:sldId id="581" r:id="rId25"/>
    <p:sldId id="658" r:id="rId26"/>
    <p:sldId id="587" r:id="rId27"/>
    <p:sldId id="588" r:id="rId28"/>
    <p:sldId id="653" r:id="rId29"/>
    <p:sldId id="598" r:id="rId30"/>
    <p:sldId id="595" r:id="rId31"/>
    <p:sldId id="601" r:id="rId32"/>
    <p:sldId id="596" r:id="rId33"/>
    <p:sldId id="597" r:id="rId34"/>
    <p:sldId id="600" r:id="rId35"/>
    <p:sldId id="599" r:id="rId36"/>
    <p:sldId id="623" r:id="rId37"/>
    <p:sldId id="646" r:id="rId38"/>
    <p:sldId id="663" r:id="rId39"/>
    <p:sldId id="664" r:id="rId40"/>
    <p:sldId id="665" r:id="rId41"/>
    <p:sldId id="666" r:id="rId42"/>
    <p:sldId id="659" r:id="rId43"/>
    <p:sldId id="667" r:id="rId44"/>
    <p:sldId id="606" r:id="rId45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>
            <a:extLst>
              <a:ext uri="{FF2B5EF4-FFF2-40B4-BE49-F238E27FC236}">
                <a16:creationId xmlns:a16="http://schemas.microsoft.com/office/drawing/2014/main" id="{EF732247-876D-E883-4F11-54585822C4B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7CE8567F-8776-3C3F-6C88-C5DB6F3123FB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83F7E3-10C3-41CD-8B23-2442201BFA73}" type="datetimeFigureOut">
              <a:rPr lang="sl-SI" smtClean="0"/>
              <a:t>5. 04. 2024</a:t>
            </a:fld>
            <a:endParaRPr lang="sl-SI"/>
          </a:p>
        </p:txBody>
      </p:sp>
      <p:sp>
        <p:nvSpPr>
          <p:cNvPr id="4" name="Označba mesta stranske slike 3">
            <a:extLst>
              <a:ext uri="{FF2B5EF4-FFF2-40B4-BE49-F238E27FC236}">
                <a16:creationId xmlns:a16="http://schemas.microsoft.com/office/drawing/2014/main" id="{241D2346-9614-58A4-D9D6-7EAB472335D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značba mesta opomb 4">
            <a:extLst>
              <a:ext uri="{FF2B5EF4-FFF2-40B4-BE49-F238E27FC236}">
                <a16:creationId xmlns:a16="http://schemas.microsoft.com/office/drawing/2014/main" id="{8D7EBBB7-013C-42CD-2B49-7882CDBC7E0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5F0A9157-CF37-DEA9-0DD4-4CA71FB1914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BFDCC1CC-2087-66DF-9FCB-A48F7E3651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768F3C-B79B-4A33-9B63-135DD056C988}" type="slidenum">
              <a:rPr lang="sl-SI" smtClean="0"/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/>
              <a:t>Pripravi kompetence </a:t>
            </a:r>
            <a:r>
              <a:rPr lang="sl-SI" dirty="0" err="1"/>
              <a:t>GreenComp</a:t>
            </a:r>
            <a:endParaRPr lang="sl-SI" dirty="0"/>
          </a:p>
          <a:p>
            <a:r>
              <a:rPr lang="sl-SI" dirty="0"/>
              <a:t>Pripravi</a:t>
            </a:r>
            <a:r>
              <a:rPr lang="sl-SI" baseline="0" dirty="0"/>
              <a:t> </a:t>
            </a:r>
            <a:r>
              <a:rPr lang="sl-SI" baseline="0" dirty="0" err="1"/>
              <a:t>ikonce</a:t>
            </a:r>
            <a:r>
              <a:rPr lang="sl-SI" baseline="0" dirty="0"/>
              <a:t> s tabelo</a:t>
            </a:r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7CBC22-9CE0-E44E-B14B-50CA23BED9C9}" type="slidenum">
              <a:rPr lang="en-SI" smtClean="0"/>
              <a:t>1</a:t>
            </a:fld>
            <a:endParaRPr lang="en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36246322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C7BCCB-A1AE-B90D-319F-02A0DDF3BC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>
            <a:extLst>
              <a:ext uri="{FF2B5EF4-FFF2-40B4-BE49-F238E27FC236}">
                <a16:creationId xmlns:a16="http://schemas.microsoft.com/office/drawing/2014/main" id="{379AF3B0-EE8C-B048-99E6-78D73F3F3C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>
            <a:extLst>
              <a:ext uri="{FF2B5EF4-FFF2-40B4-BE49-F238E27FC236}">
                <a16:creationId xmlns:a16="http://schemas.microsoft.com/office/drawing/2014/main" id="{B2B511A7-50FD-40FA-5B76-9F7E368503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/>
              <a:t> </a:t>
            </a:r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91A8434C-0485-C361-2FA9-62C7ABD7A8D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B609ED-D2E4-4FBC-A324-60700C56D5AB}" type="slidenum">
              <a:rPr lang="sl-SI" altLang="sl-SI" smtClean="0"/>
              <a:pPr/>
              <a:t>2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33131513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4CBC6DA-11DC-D1BF-4994-EBDF011329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CE3D9EC4-C491-BA66-0963-17FD7A83F9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/>
              <a:t>Kliknite, če želite urediti slog podnaslova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AA50C69D-A869-19FD-CAE9-FBA7BE23D8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EA2D2-F0B9-4377-9F77-E4B348AAC0E5}" type="datetimeFigureOut">
              <a:rPr lang="sl-SI" smtClean="0"/>
              <a:t>5. 04. 2024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F79A5FF6-86DE-7E97-71D9-A10952F845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F36C3346-3E42-178B-FE7B-EC32486C59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108FC-A797-4A5C-827D-4E75DA6204C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675351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9F45E74-8B0C-F943-BE19-48547EB7D1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F12B4B93-255A-8844-1301-764F41BF14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1E0C48D0-27E5-3F58-DA6D-EDAEAE6943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EA2D2-F0B9-4377-9F77-E4B348AAC0E5}" type="datetimeFigureOut">
              <a:rPr lang="sl-SI" smtClean="0"/>
              <a:t>5. 04. 2024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0F745259-BC1B-695C-CCE8-57F6C61DFB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0F0CC9E4-37FC-7EAE-8D1D-E8E8CE84F6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108FC-A797-4A5C-827D-4E75DA6204C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6879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>
            <a:extLst>
              <a:ext uri="{FF2B5EF4-FFF2-40B4-BE49-F238E27FC236}">
                <a16:creationId xmlns:a16="http://schemas.microsoft.com/office/drawing/2014/main" id="{0479BB8A-2BC8-B63A-68A1-2B7CC03D4CE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FB8AB6C2-7C30-C66F-1162-9D26B0283E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22B9FFBD-06B2-63AC-EBD3-20C29537F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EA2D2-F0B9-4377-9F77-E4B348AAC0E5}" type="datetimeFigureOut">
              <a:rPr lang="sl-SI" smtClean="0"/>
              <a:t>5. 04. 2024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654A5CEE-8CA6-B52A-46C7-B6C63CB5B5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13944E97-27E5-A51D-8693-283ABBB750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108FC-A797-4A5C-827D-4E75DA6204C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897774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C92A0445-6AB3-DEA2-0AE1-5DB5F1A445B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222" y="5145440"/>
            <a:ext cx="7916785" cy="627682"/>
          </a:xfrm>
        </p:spPr>
        <p:txBody>
          <a:bodyPr anchor="b" anchorCtr="0">
            <a:normAutofit/>
          </a:bodyPr>
          <a:lstStyle>
            <a:lvl1pPr marL="0" indent="0" algn="l">
              <a:buNone/>
              <a:defRPr sz="20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DBE6C4DC-92CC-30C8-A388-BF61752B929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136273" y="645377"/>
            <a:ext cx="2273085" cy="4526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65222" y="2564706"/>
            <a:ext cx="7916785" cy="2561704"/>
          </a:xfrm>
        </p:spPr>
        <p:txBody>
          <a:bodyPr anchor="t" anchorCtr="0"/>
          <a:lstStyle>
            <a:lvl1pPr algn="l">
              <a:defRPr b="1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EF39B765-408B-C7EC-47B2-69CE2C07A53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65222" y="1914196"/>
            <a:ext cx="7916785" cy="565150"/>
          </a:xfrm>
        </p:spPr>
        <p:txBody>
          <a:bodyPr anchor="b" anchorCtr="0">
            <a:noAutofit/>
          </a:bodyPr>
          <a:lstStyle>
            <a:lvl1pPr marL="0" indent="0">
              <a:buFontTx/>
              <a:buNone/>
              <a:defRPr sz="1800" spc="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1800"/>
            </a:lvl2pPr>
            <a:lvl3pPr marL="914400" indent="0">
              <a:buFontTx/>
              <a:buNone/>
              <a:defRPr sz="1800"/>
            </a:lvl3pPr>
            <a:lvl4pPr marL="1371600" indent="0">
              <a:buFontTx/>
              <a:buNone/>
              <a:defRPr sz="1800"/>
            </a:lvl4pPr>
            <a:lvl5pPr marL="1828800" indent="0">
              <a:buFontTx/>
              <a:buNone/>
              <a:defRPr sz="1800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308AE5E9-8ABD-8748-15EB-BB3FF0022B8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65225" y="5796826"/>
            <a:ext cx="7970838" cy="503237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FontTx/>
              <a:buNone/>
              <a:defRPr sz="1600"/>
            </a:lvl2pPr>
            <a:lvl3pPr marL="914400" indent="0">
              <a:buFontTx/>
              <a:buNone/>
              <a:defRPr sz="1600"/>
            </a:lvl3pPr>
            <a:lvl4pPr marL="1371600" indent="0">
              <a:buFontTx/>
              <a:buNone/>
              <a:defRPr sz="1600"/>
            </a:lvl4pPr>
            <a:lvl5pPr marL="1828800" indent="0">
              <a:buFontTx/>
              <a:buNone/>
              <a:defRPr sz="1600"/>
            </a:lvl5pPr>
          </a:lstStyle>
          <a:p>
            <a:pPr lvl="0"/>
            <a:r>
              <a:rPr lang="en-GB"/>
              <a:t>Click to edit Master text styles</a:t>
            </a:r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13751359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B4EFD34-F4C6-FDB2-676D-80DA00C30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0BE3578F-6191-7668-EA67-488A2E1C1A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6D6F5380-C72E-6CD9-58F4-32E691A827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EA2D2-F0B9-4377-9F77-E4B348AAC0E5}" type="datetimeFigureOut">
              <a:rPr lang="sl-SI" smtClean="0"/>
              <a:t>5. 04. 2024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957BA40C-FA69-0EAF-AA46-08A48D43F4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6B78F5EF-4397-2531-A6AD-E2E4BDBE34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108FC-A797-4A5C-827D-4E75DA6204C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429755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FA2287C-EEEA-A2BA-2243-D1685A532C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0B5D63AD-64F0-D3A9-7BC6-C7FECEC0D5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188984A0-1EF1-7C6A-E64C-36E7331CB4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EA2D2-F0B9-4377-9F77-E4B348AAC0E5}" type="datetimeFigureOut">
              <a:rPr lang="sl-SI" smtClean="0"/>
              <a:t>5. 04. 2024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ABEE10B2-4B4C-2D2F-1F2B-41457F931A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EAE4166C-BA1E-1214-334C-42BC5038FA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108FC-A797-4A5C-827D-4E75DA6204C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761593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D444D21-35F4-4C2A-B08C-C7CCB8317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8C63AA5F-A989-0CD2-2EE9-CB225B3A9D5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7AEF893F-D9C2-65CC-3F7D-39E5557232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7B9C60DE-92C1-8743-FB45-59AFAB1D02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EA2D2-F0B9-4377-9F77-E4B348AAC0E5}" type="datetimeFigureOut">
              <a:rPr lang="sl-SI" smtClean="0"/>
              <a:t>5. 04. 2024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58F7AACC-3FE3-E173-BC69-4D88491857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64DE9664-30F0-2587-8309-E44B78255B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108FC-A797-4A5C-827D-4E75DA6204C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833570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B3F1CDC-35FA-17C6-A6A1-4CBCCF397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F4A7F591-7C9A-6E19-86AE-B54C462D27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C9EAAD13-DC65-ADE9-4508-2622B0BD4F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E619E8DE-9752-64A2-B9DB-681AFDCEF45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CDB7DCF9-CD0F-DEC8-EA3A-0B9EF07D84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Označba mesta datuma 6">
            <a:extLst>
              <a:ext uri="{FF2B5EF4-FFF2-40B4-BE49-F238E27FC236}">
                <a16:creationId xmlns:a16="http://schemas.microsoft.com/office/drawing/2014/main" id="{E77F0CDF-EEBF-256F-730E-0650AEF8EA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EA2D2-F0B9-4377-9F77-E4B348AAC0E5}" type="datetimeFigureOut">
              <a:rPr lang="sl-SI" smtClean="0"/>
              <a:t>5. 04. 2024</a:t>
            </a:fld>
            <a:endParaRPr lang="sl-SI"/>
          </a:p>
        </p:txBody>
      </p:sp>
      <p:sp>
        <p:nvSpPr>
          <p:cNvPr id="8" name="Označba mesta noge 7">
            <a:extLst>
              <a:ext uri="{FF2B5EF4-FFF2-40B4-BE49-F238E27FC236}">
                <a16:creationId xmlns:a16="http://schemas.microsoft.com/office/drawing/2014/main" id="{30A8EA4E-4495-3473-8132-A0D8D3C80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>
            <a:extLst>
              <a:ext uri="{FF2B5EF4-FFF2-40B4-BE49-F238E27FC236}">
                <a16:creationId xmlns:a16="http://schemas.microsoft.com/office/drawing/2014/main" id="{8D7E3480-B58A-029F-AD9A-96BBC023B8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108FC-A797-4A5C-827D-4E75DA6204C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88541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977E4B9-450B-E3BF-9132-45643367D4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55DD00F5-3D2A-DC9B-8B78-7429D172B4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EA2D2-F0B9-4377-9F77-E4B348AAC0E5}" type="datetimeFigureOut">
              <a:rPr lang="sl-SI" smtClean="0"/>
              <a:t>5. 04. 2024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D3B84C22-23A5-52F8-D82B-B74EFDDB0B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B65A59E1-FDE2-C5B0-E9BE-532949D488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108FC-A797-4A5C-827D-4E75DA6204C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493861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>
            <a:extLst>
              <a:ext uri="{FF2B5EF4-FFF2-40B4-BE49-F238E27FC236}">
                <a16:creationId xmlns:a16="http://schemas.microsoft.com/office/drawing/2014/main" id="{1C8BF835-F9A9-58B4-6720-09C2BCCC1D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EA2D2-F0B9-4377-9F77-E4B348AAC0E5}" type="datetimeFigureOut">
              <a:rPr lang="sl-SI" smtClean="0"/>
              <a:t>5. 04. 2024</a:t>
            </a:fld>
            <a:endParaRPr lang="sl-SI"/>
          </a:p>
        </p:txBody>
      </p:sp>
      <p:sp>
        <p:nvSpPr>
          <p:cNvPr id="3" name="Označba mesta noge 2">
            <a:extLst>
              <a:ext uri="{FF2B5EF4-FFF2-40B4-BE49-F238E27FC236}">
                <a16:creationId xmlns:a16="http://schemas.microsoft.com/office/drawing/2014/main" id="{B9B71E68-80A0-D822-EEC9-5829F78865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DCB378A2-DC54-37AB-84E7-08857E6951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108FC-A797-4A5C-827D-4E75DA6204C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162595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86550F4-D644-3EA2-103F-DEA62703E9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8510E4DD-EFE9-910F-B5A5-ECAFE0F937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521AACBF-51B9-C2E0-70B1-D8D73500D0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71E2F89E-C77B-242A-4A6E-3B132F6C96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EA2D2-F0B9-4377-9F77-E4B348AAC0E5}" type="datetimeFigureOut">
              <a:rPr lang="sl-SI" smtClean="0"/>
              <a:t>5. 04. 2024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1E714947-1340-5FED-7391-B19AC53099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1452261C-16CB-35DD-4354-778B5D0158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108FC-A797-4A5C-827D-4E75DA6204C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563951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4C3AAAF-F06E-322A-1762-2C9BFCD40E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slike 2">
            <a:extLst>
              <a:ext uri="{FF2B5EF4-FFF2-40B4-BE49-F238E27FC236}">
                <a16:creationId xmlns:a16="http://schemas.microsoft.com/office/drawing/2014/main" id="{7B24CF90-E942-6F91-1245-71C66F87AE3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B99E23DD-ACBF-8E7D-E2B6-A330B74095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EE62777E-F5F1-F44C-D00E-BA2B1F1CC4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EA2D2-F0B9-4377-9F77-E4B348AAC0E5}" type="datetimeFigureOut">
              <a:rPr lang="sl-SI" smtClean="0"/>
              <a:t>5. 04. 2024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C73CF9DB-78A2-707A-1BC2-48EA0CE6E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F6D0E09E-9A7D-31DE-2121-6628D2C289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108FC-A797-4A5C-827D-4E75DA6204C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346503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>
            <a:extLst>
              <a:ext uri="{FF2B5EF4-FFF2-40B4-BE49-F238E27FC236}">
                <a16:creationId xmlns:a16="http://schemas.microsoft.com/office/drawing/2014/main" id="{6EEBA925-F3F6-4EF9-72FE-3E59B88829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8640A538-2D53-7A07-C1B5-73876EE709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F809D621-4610-E858-09B5-FF2BDFABCCC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C6EA2D2-F0B9-4377-9F77-E4B348AAC0E5}" type="datetimeFigureOut">
              <a:rPr lang="sl-SI" smtClean="0"/>
              <a:t>5. 04. 2024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616C67BC-2F76-4A6E-D662-E90477E568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7C0BB886-D5E3-89AD-B0ED-55AC481D7C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0108FC-A797-4A5C-827D-4E75DA6204C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346319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www.arcgis.com/apps/OnePane/storytelling_basic/index.html?appid=605204b677894f0da7a1acd83b9ee308&amp;_ga=1.47316964.235754488.1426102017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community.wmo.int/en/activity-areas/aviation/emerging-issues/atm" TargetMode="Externa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8hedw5jKgzw&amp;list=TLGG6XKrWgHZgwIwNTAzMjAyNA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ib.org/attachments/thematic/the_route_map_to_a_connected_europe_en.pdf" TargetMode="Externa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ars.els-cdn.com/content/image/1-s2.0-S1361920919300215-gr1_lrg.jpg" TargetMode="External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kazalci.arso.gov.si/sl/content/vlaganja-v-prometno-infrastrukturo-4" TargetMode="Externa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kazalci.arso.gov.si/sl/content/lastnistvo-osebnih-avtomobilov-4" TargetMode="Externa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kazalci.arso.gov.si/sl/content/dnevna-mobilnost-potnikov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kazalci.arso.gov.si/sl/content/izdatki-za-osebno-mobilnost-2" TargetMode="Externa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kazalci.arso.gov.si/sl/content/obseg-sestava-potniskega-prevoza-prometa-3" TargetMode="Externa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dpi.com/2071-1050/13/22/12918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kazalci.arso.gov.si/sl/content/obseg-sestava-potniskega-prevoza-prometa-3" TargetMode="Externa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hyperlink" Target="https://kazalci.arso.gov.si/sl/content/obseg-sestava-potniskega-prevoza-prometa-3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hyperlink" Target="https://www.sptm.si/gradiva/prirocniki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ptm.si/gradiva/prirocniki" TargetMode="External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kazalci.arso.gov.si/sl/content/izpusti-toplogrednih-plinov-iz-prometa-5" TargetMode="Externa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ptm.si/gradiva/prirocniki" TargetMode="External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ptm.si/gradiva/prirocniki" TargetMode="External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video.arnes.si/watch/w225qzvxltf0" TargetMode="External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2zeroemission.eu/wp-content/uploads/2020/12/DG-MOVE_Mobility_Factsheet.pdf" TargetMode="Externa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ur-lex.europa.eu/legal-content/SL/TXT/HTML/?uri=CELEX:52020DC0789&amp;from=EN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video.arnes.si/watch/w225qzvxltf0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ur-lex.europa.eu/resource.html?uri=cellar:5e601657-3b06-11eb-b27b-01aa75ed71a1.0020.02/DOC_1&amp;format=PDF" TargetMode="Externa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assets-global.website-files.com/6102564995f71c83fba14d54/618d29b3d06c81de72c38fdc_CoMoUK%20Mobility%20hub%20guidance%20_Oct%202019.pdf" TargetMode="External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share-north.eu/resources/" TargetMode="External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kazalci.arso.gov.si/sl/content/stevilo-elektricnih-vozil" TargetMode="External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stat.si/Pages/cilji/cilj-11.-poskrbeti-za-odprta-varna-vzdr%C5%BEljiva-in-trajnostna-mesta-in-naselja/11.6-dele%C5%BE-osebnih-avtomobilov-na-elektri%C4%8Dni-in-hibridni-pogon-med-vsemi-prvi%C4%8D-registriranimi-novimi-osebnimi-avtomobili" TargetMode="Externa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hyperlink" Target="https://doi.org/10.1016/j.trd.2019.06.005" TargetMode="Externa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Steam_reforming" TargetMode="External"/><Relationship Id="rId2" Type="http://schemas.openxmlformats.org/officeDocument/2006/relationships/hyperlink" Target="https://n1info.si/poglobljeno/razmere-so-dramaticne-dogaja-se-nam-deindustrializacija/?utm_medium=Social&amp;utm_source=Facebook&amp;fbclid=IwAR2vzdJfNYYIolvZpn75JR5wCsVtihV6sgEV6kDF6tEvMKeeXQ8xyuHs0ow#Echobox=1709965475" TargetMode="Externa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tat.si/StatWeb/News/Index/10621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knowablemagazine.org/content/article/technology/2022/what-will-it-take-to-recycle-ev-batteries" TargetMode="External"/><Relationship Id="rId5" Type="http://schemas.openxmlformats.org/officeDocument/2006/relationships/hyperlink" Target="https://en.wikipedia.org/wiki/Lithium" TargetMode="External"/><Relationship Id="rId4" Type="http://schemas.openxmlformats.org/officeDocument/2006/relationships/image" Target="../media/image4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s://knowablemagazine.org/content/article/technology/2022/what-will-it-take-to-recycle-ev-batteries" TargetMode="External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hyperlink" Target="https://www.volkswagen-newsroom.com/en/images/detail/these-parts-are-made-by-volkswagen-group-components-for-the-id-3-29572" TargetMode="Externa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url?sa=i&amp;url=https%3A%2F%2Fwww.oracom.fr%2Flife-cycle-of-electric-car-batteries-k.html&amp;psig=AOvVaw0HoGW5lsTPBLIQCkGDGMPu&amp;ust=1709843108323000&amp;source=images&amp;cd=vfe&amp;opi=89978449&amp;ved=0CBUQjhxqFwoTCNiL24q84IQDFQAAAAAdAAAAABAl" TargetMode="External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transportgeography.org/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nfp-si.eionet.europa.eu/Podatki_in_informacije/F1084793794/F1432113195/POKROVNOST_IN_RABA_TAL_V_SLOVENIJI_TER_ANALIZA_UPORABNOSTI_RAZLICNIH_PROSTORSKIH_PODATKOV.pdf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ternationalairportreview.com/news/72507/atc-delays-cloud-holiday-season/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openwaterpedia.com/wiki/File:Strait_of_malacca.jpg" TargetMode="Externa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globalmaritimetraffic.org/index.html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www.youtube.com/watch?v=Vb-uniqYd7Q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www.marinetraffic.com/en/ais/home/centerx:121.2/centery:31.5/zoom:11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slov 2"/>
          <p:cNvSpPr>
            <a:spLocks noGrp="1"/>
          </p:cNvSpPr>
          <p:nvPr>
            <p:ph type="ctrTitle"/>
          </p:nvPr>
        </p:nvSpPr>
        <p:spPr>
          <a:xfrm>
            <a:off x="2763064" y="1443656"/>
            <a:ext cx="9266641" cy="977426"/>
          </a:xfrm>
        </p:spPr>
        <p:txBody>
          <a:bodyPr>
            <a:normAutofit fontScale="90000"/>
          </a:bodyPr>
          <a:lstStyle/>
          <a:p>
            <a:pPr algn="ctr"/>
            <a:r>
              <a:rPr lang="sl-SI" sz="4000"/>
              <a:t/>
            </a:r>
            <a:br>
              <a:rPr lang="sl-SI" sz="4000"/>
            </a:br>
            <a:r>
              <a:rPr lang="sl-SI" sz="4000"/>
              <a:t/>
            </a:r>
            <a:br>
              <a:rPr lang="sl-SI" sz="4000"/>
            </a:br>
            <a:r>
              <a:rPr lang="sl-SI" sz="2700" b="0"/>
              <a:t/>
            </a:r>
            <a:br>
              <a:rPr lang="sl-SI" sz="2700" b="0"/>
            </a:br>
            <a:endParaRPr lang="sl-SI" b="0" dirty="0"/>
          </a:p>
        </p:txBody>
      </p:sp>
      <p:sp>
        <p:nvSpPr>
          <p:cNvPr id="5" name="Označba mesta besedila 4"/>
          <p:cNvSpPr>
            <a:spLocks noGrp="1"/>
          </p:cNvSpPr>
          <p:nvPr>
            <p:ph type="body" sz="quarter" idx="11"/>
          </p:nvPr>
        </p:nvSpPr>
        <p:spPr>
          <a:xfrm>
            <a:off x="914399" y="1304692"/>
            <a:ext cx="10137913" cy="4390429"/>
          </a:xfrm>
        </p:spPr>
        <p:txBody>
          <a:bodyPr/>
          <a:lstStyle/>
          <a:p>
            <a:pPr algn="ctr"/>
            <a:r>
              <a:rPr lang="sl-SI" sz="3600" b="1" dirty="0" smtClean="0">
                <a:latin typeface="Calibri" panose="020F0502020204030204" pitchFamily="34" charset="0"/>
                <a:ea typeface="+mj-lt"/>
                <a:cs typeface="Calibri" panose="020F0502020204030204" pitchFamily="34" charset="0"/>
              </a:rPr>
              <a:t>8. NACIONALNA KONFERENCA O TM</a:t>
            </a:r>
          </a:p>
          <a:p>
            <a:pPr algn="ctr"/>
            <a:endParaRPr lang="sl-SI" sz="3600" dirty="0">
              <a:solidFill>
                <a:schemeClr val="accent5">
                  <a:lumMod val="10000"/>
                  <a:lumOff val="9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sl-SI" sz="3200" b="1" dirty="0">
                <a:solidFill>
                  <a:schemeClr val="accent5">
                    <a:lumMod val="10000"/>
                    <a:lumOff val="9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Nekateri izzivi trajnostnega prometa in mobilnosti</a:t>
            </a:r>
          </a:p>
          <a:p>
            <a:pPr algn="ctr"/>
            <a:r>
              <a:rPr lang="sl-SI" sz="2400" b="1" dirty="0">
                <a:latin typeface="Calibri" panose="020F0502020204030204" pitchFamily="34" charset="0"/>
                <a:ea typeface="+mj-lt"/>
                <a:cs typeface="Calibri" panose="020F0502020204030204" pitchFamily="34" charset="0"/>
              </a:rPr>
              <a:t>Dr. Anton Polšak, ZRSŠŠ</a:t>
            </a:r>
          </a:p>
          <a:p>
            <a:pPr algn="ctr"/>
            <a:endParaRPr lang="sl-SI" sz="2400" b="1" dirty="0">
              <a:latin typeface="Calibri" panose="020F0502020204030204" pitchFamily="34" charset="0"/>
              <a:ea typeface="+mj-lt"/>
              <a:cs typeface="Calibri" panose="020F0502020204030204" pitchFamily="34" charset="0"/>
            </a:endParaRPr>
          </a:p>
          <a:p>
            <a:pPr algn="ctr"/>
            <a:r>
              <a:rPr lang="sl-SI" sz="2400" b="1" dirty="0" smtClean="0">
                <a:solidFill>
                  <a:schemeClr val="accent5">
                    <a:lumMod val="10000"/>
                    <a:lumOff val="90000"/>
                  </a:schemeClr>
                </a:solidFill>
                <a:latin typeface="Calibri" panose="020F0502020204030204" pitchFamily="34" charset="0"/>
                <a:ea typeface="+mj-lt"/>
                <a:cs typeface="Calibri" panose="020F0502020204030204" pitchFamily="34" charset="0"/>
              </a:rPr>
              <a:t>Laško</a:t>
            </a:r>
            <a:r>
              <a:rPr lang="sl-SI" sz="2400" b="1" dirty="0">
                <a:solidFill>
                  <a:schemeClr val="accent5">
                    <a:lumMod val="10000"/>
                    <a:lumOff val="90000"/>
                  </a:schemeClr>
                </a:solidFill>
                <a:latin typeface="Calibri" panose="020F0502020204030204" pitchFamily="34" charset="0"/>
                <a:ea typeface="+mj-lt"/>
                <a:cs typeface="Calibri" panose="020F0502020204030204" pitchFamily="34" charset="0"/>
              </a:rPr>
              <a:t>, 9. 4. 2024</a:t>
            </a:r>
            <a:endParaRPr lang="sl-SI" sz="2400" dirty="0">
              <a:solidFill>
                <a:schemeClr val="accent5">
                  <a:lumMod val="10000"/>
                  <a:lumOff val="9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sl-SI" sz="2000" dirty="0">
              <a:solidFill>
                <a:schemeClr val="accent5">
                  <a:lumMod val="10000"/>
                  <a:lumOff val="9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sl-SI" sz="2000" dirty="0">
              <a:solidFill>
                <a:schemeClr val="accent5">
                  <a:lumMod val="10000"/>
                  <a:lumOff val="9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06454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jeZBesedilom 6">
            <a:extLst>
              <a:ext uri="{FF2B5EF4-FFF2-40B4-BE49-F238E27FC236}">
                <a16:creationId xmlns:a16="http://schemas.microsoft.com/office/drawing/2014/main" id="{40344AB2-ABC5-67A6-BD51-A7D6F601DD15}"/>
              </a:ext>
            </a:extLst>
          </p:cNvPr>
          <p:cNvSpPr txBox="1"/>
          <p:nvPr/>
        </p:nvSpPr>
        <p:spPr>
          <a:xfrm>
            <a:off x="0" y="4168620"/>
            <a:ext cx="609600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Airflow</a:t>
            </a:r>
            <a:r>
              <a:rPr lang="sl-SI" sz="1400" dirty="0">
                <a:latin typeface="Calibri" panose="020F0502020204030204" pitchFamily="34" charset="0"/>
                <a:cs typeface="Calibri" panose="020F0502020204030204" pitchFamily="34" charset="0"/>
              </a:rPr>
              <a:t> Pro (arcgis.com). </a:t>
            </a:r>
            <a:r>
              <a:rPr lang="sl-SI" sz="1400" dirty="0"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https://www.arcgis.com/apps/OnePane/storytelling_basic/index.html?appid=605204b677894f0da7a1acd83b9ee308&amp;_ga=1.47316964.235754488.1426102017</a:t>
            </a:r>
            <a:r>
              <a:rPr lang="sl-SI" sz="1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79408295-9C29-A9AD-5843-A04BF84D04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7618816" cy="4110384"/>
          </a:xfrm>
          <a:prstGeom prst="rect">
            <a:avLst/>
          </a:prstGeom>
        </p:spPr>
      </p:pic>
      <p:pic>
        <p:nvPicPr>
          <p:cNvPr id="3" name="Slika 2">
            <a:extLst>
              <a:ext uri="{FF2B5EF4-FFF2-40B4-BE49-F238E27FC236}">
                <a16:creationId xmlns:a16="http://schemas.microsoft.com/office/drawing/2014/main" id="{B7E84436-BA2E-635D-A34B-767E8BAC98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7120" y="3170850"/>
            <a:ext cx="6024880" cy="3687150"/>
          </a:xfrm>
          <a:prstGeom prst="rect">
            <a:avLst/>
          </a:prstGeom>
        </p:spPr>
      </p:pic>
      <p:sp>
        <p:nvSpPr>
          <p:cNvPr id="6" name="PoljeZBesedilom 5">
            <a:extLst>
              <a:ext uri="{FF2B5EF4-FFF2-40B4-BE49-F238E27FC236}">
                <a16:creationId xmlns:a16="http://schemas.microsoft.com/office/drawing/2014/main" id="{C342249E-8624-C114-1923-7A36B4FFA140}"/>
              </a:ext>
            </a:extLst>
          </p:cNvPr>
          <p:cNvSpPr txBox="1"/>
          <p:nvPr/>
        </p:nvSpPr>
        <p:spPr>
          <a:xfrm>
            <a:off x="304800" y="6031915"/>
            <a:ext cx="630428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Aviation | Emerging Issues | Air Traffic Management | World Meteorological Organization</a:t>
            </a:r>
            <a:r>
              <a:rPr lang="sl-SI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sl-SI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5"/>
              </a:rPr>
              <a:t>https://community.wmo.int/en/activity-areas/aviation/emerging-issues/atm</a:t>
            </a:r>
            <a:r>
              <a:rPr lang="sl-SI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578841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E6D15EBD-8868-B872-DAD0-F86A46962B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709"/>
            <a:ext cx="12192000" cy="6327738"/>
          </a:xfrm>
          <a:prstGeom prst="rect">
            <a:avLst/>
          </a:prstGeom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A7DFBC4C-33F7-284E-53AD-60D7A66DF095}"/>
              </a:ext>
            </a:extLst>
          </p:cNvPr>
          <p:cNvSpPr txBox="1"/>
          <p:nvPr/>
        </p:nvSpPr>
        <p:spPr>
          <a:xfrm>
            <a:off x="0" y="6440327"/>
            <a:ext cx="1162304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72 Hours of Global Air Traffic in 13 seconds – YouTube</a:t>
            </a:r>
            <a:r>
              <a:rPr lang="sl-SI" sz="12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sl-SI" sz="1200" dirty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https://www.youtube.com/watch?v=8hedw5jKgzw&amp;list=TLGG6XKrWgHZgwIwNTAzMjAyNA</a:t>
            </a:r>
            <a:r>
              <a:rPr lang="sl-SI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160801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jeZBesedilom 1"/>
          <p:cNvSpPr txBox="1"/>
          <p:nvPr/>
        </p:nvSpPr>
        <p:spPr>
          <a:xfrm>
            <a:off x="1014622" y="1410384"/>
            <a:ext cx="7505923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4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Slovenija: </a:t>
            </a:r>
          </a:p>
          <a:p>
            <a:pPr marL="285750" indent="-285750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sl-SI" sz="2400" dirty="0">
                <a:latin typeface="Calibri" panose="020F0502020204030204" pitchFamily="34" charset="0"/>
                <a:cs typeface="Calibri" panose="020F0502020204030204" pitchFamily="34" charset="0"/>
              </a:rPr>
              <a:t>v evropskem vrhu po dolžini avtocest na prebivalca (535 km avtocest in 81 km hitrih cest) ali po dolžini na 1000 km2 (Slo: 26,8, Avstrija 20,8 in EU 17,5);</a:t>
            </a:r>
          </a:p>
          <a:p>
            <a:pPr marL="285750" indent="-285750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sl-SI" sz="2400" dirty="0">
                <a:latin typeface="Calibri" panose="020F0502020204030204" pitchFamily="34" charset="0"/>
                <a:cs typeface="Calibri" panose="020F0502020204030204" pitchFamily="34" charset="0"/>
              </a:rPr>
              <a:t>16,9 % prihodka gospodinjstev za mobilnost;</a:t>
            </a:r>
          </a:p>
          <a:p>
            <a:pPr marL="285750" indent="-285750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sl-SI" sz="2400" dirty="0">
                <a:latin typeface="Calibri" panose="020F0502020204030204" pitchFamily="34" charset="0"/>
                <a:cs typeface="Calibri" panose="020F0502020204030204" pitchFamily="34" charset="0"/>
              </a:rPr>
              <a:t>67 % dnevnih poti z avtom in 3 % z javnim prevozom;</a:t>
            </a:r>
          </a:p>
          <a:p>
            <a:pPr marL="285750" indent="-285750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sl-SI" sz="2400" dirty="0">
                <a:latin typeface="Calibri" panose="020F0502020204030204" pitchFamily="34" charset="0"/>
                <a:cs typeface="Calibri" panose="020F0502020204030204" pitchFamily="34" charset="0"/>
              </a:rPr>
              <a:t>slab JPP;</a:t>
            </a:r>
          </a:p>
          <a:p>
            <a:pPr marL="285750" indent="-285750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sl-SI" sz="2400" dirty="0">
                <a:latin typeface="Calibri" panose="020F0502020204030204" pitchFamily="34" charset="0"/>
                <a:cs typeface="Calibri" panose="020F0502020204030204" pitchFamily="34" charset="0"/>
              </a:rPr>
              <a:t>mladim s slabo uporabniško izkušnjo ob prvi priliki „vsilimo“ osebni avtomobil.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l-SI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3648" y="2764187"/>
            <a:ext cx="739561" cy="962768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6688" y="3591128"/>
            <a:ext cx="724373" cy="963049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58874" y="1749572"/>
            <a:ext cx="1040056" cy="985485"/>
          </a:xfrm>
          <a:prstGeom prst="rect">
            <a:avLst/>
          </a:prstGeom>
        </p:spPr>
      </p:pic>
      <p:sp>
        <p:nvSpPr>
          <p:cNvPr id="8" name="PoljeZBesedilom 7"/>
          <p:cNvSpPr txBox="1"/>
          <p:nvPr/>
        </p:nvSpPr>
        <p:spPr>
          <a:xfrm>
            <a:off x="1014622" y="393538"/>
            <a:ext cx="62730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32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 prometu in mobilnosti v Sloveniji</a:t>
            </a:r>
          </a:p>
        </p:txBody>
      </p:sp>
    </p:spTree>
    <p:extLst>
      <p:ext uri="{BB962C8B-B14F-4D97-AF65-F5344CB8AC3E}">
        <p14:creationId xmlns:p14="http://schemas.microsoft.com/office/powerpoint/2010/main" val="21126875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261" y="1263852"/>
            <a:ext cx="5350608" cy="4871901"/>
          </a:xfrm>
          <a:prstGeom prst="rect">
            <a:avLst/>
          </a:prstGeom>
        </p:spPr>
      </p:pic>
      <p:sp>
        <p:nvSpPr>
          <p:cNvPr id="3" name="Pravokotnik 2"/>
          <p:cNvSpPr/>
          <p:nvPr/>
        </p:nvSpPr>
        <p:spPr>
          <a:xfrm>
            <a:off x="324590" y="6135753"/>
            <a:ext cx="6096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The route map to a connected Europe (eib.org)</a:t>
            </a:r>
            <a:endParaRPr lang="sl-SI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28" name="Picture 4" descr="https://ars.els-cdn.com/content/image/1-s2.0-S1361920919300215-gr1_lrg.jpg"/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7840" y="607775"/>
            <a:ext cx="4374445" cy="5410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oljeZBesedilom 4"/>
          <p:cNvSpPr txBox="1"/>
          <p:nvPr/>
        </p:nvSpPr>
        <p:spPr>
          <a:xfrm>
            <a:off x="494432" y="376942"/>
            <a:ext cx="38712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4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Slovenija ima strateško lego?</a:t>
            </a:r>
          </a:p>
        </p:txBody>
      </p:sp>
      <p:sp>
        <p:nvSpPr>
          <p:cNvPr id="7" name="Pravokotnik 6"/>
          <p:cNvSpPr/>
          <p:nvPr/>
        </p:nvSpPr>
        <p:spPr>
          <a:xfrm>
            <a:off x="6847840" y="6134866"/>
            <a:ext cx="48971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1400" dirty="0">
                <a:latin typeface="Calibri" panose="020F0502020204030204" pitchFamily="34" charset="0"/>
                <a:cs typeface="Calibri" panose="020F0502020204030204" pitchFamily="34" charset="0"/>
                <a:hlinkClick r:id="rId5"/>
              </a:rPr>
              <a:t>1-s2.0-S1361920919300215-gr1_lrg.jpg (3071×3798) (els-cdn.com)</a:t>
            </a:r>
            <a:endParaRPr lang="sl-SI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77192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342F2D18-90A7-7253-69E6-9DFA7CE9E32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9579" b="40866"/>
          <a:stretch/>
        </p:blipFill>
        <p:spPr>
          <a:xfrm>
            <a:off x="4357042" y="5370653"/>
            <a:ext cx="7247248" cy="844952"/>
          </a:xfrm>
          <a:prstGeom prst="rect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</p:pic>
      <p:sp>
        <p:nvSpPr>
          <p:cNvPr id="2" name="PoljeZBesedilom 1"/>
          <p:cNvSpPr txBox="1"/>
          <p:nvPr/>
        </p:nvSpPr>
        <p:spPr>
          <a:xfrm>
            <a:off x="868102" y="1597306"/>
            <a:ext cx="8582542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2400" dirty="0">
                <a:latin typeface="Calibri" panose="020F0502020204030204" pitchFamily="34" charset="0"/>
                <a:cs typeface="Calibri" panose="020F0502020204030204" pitchFamily="34" charset="0"/>
              </a:rPr>
              <a:t>Dobro razvit AC sistem je potreben za blaginjo in razvoj Slovenije.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l-SI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2400" dirty="0">
                <a:latin typeface="Calibri" panose="020F0502020204030204" pitchFamily="34" charset="0"/>
                <a:cs typeface="Calibri" panose="020F0502020204030204" pitchFamily="34" charset="0"/>
              </a:rPr>
              <a:t>Za rešitev zastojev na avtocestah je nujna gradnja novih pasov.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l-SI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2400" dirty="0">
                <a:latin typeface="Calibri" panose="020F0502020204030204" pitchFamily="34" charset="0"/>
                <a:cs typeface="Calibri" panose="020F0502020204030204" pitchFamily="34" charset="0"/>
              </a:rPr>
              <a:t>Za urejanje prometa v mestih, v središčih gradimo parkirišča.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l-SI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2400" dirty="0">
                <a:latin typeface="Calibri" panose="020F0502020204030204" pitchFamily="34" charset="0"/>
                <a:cs typeface="Calibri" panose="020F0502020204030204" pitchFamily="34" charset="0"/>
              </a:rPr>
              <a:t>Sistemske rešitve so možne v kratkem času.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l-SI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2400" dirty="0">
                <a:latin typeface="Calibri" panose="020F0502020204030204" pitchFamily="34" charset="0"/>
                <a:cs typeface="Calibri" panose="020F0502020204030204" pitchFamily="34" charset="0"/>
              </a:rPr>
              <a:t>Tehnologija prinaša rešitve.  </a:t>
            </a:r>
          </a:p>
        </p:txBody>
      </p:sp>
      <p:sp>
        <p:nvSpPr>
          <p:cNvPr id="4" name="PoljeZBesedilom 3"/>
          <p:cNvSpPr txBox="1"/>
          <p:nvPr/>
        </p:nvSpPr>
        <p:spPr>
          <a:xfrm>
            <a:off x="868102" y="655504"/>
            <a:ext cx="90390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32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Nekatere dileme o prometu in mobilnosti v Sloveniji</a:t>
            </a:r>
          </a:p>
        </p:txBody>
      </p:sp>
    </p:spTree>
    <p:extLst>
      <p:ext uri="{BB962C8B-B14F-4D97-AF65-F5344CB8AC3E}">
        <p14:creationId xmlns:p14="http://schemas.microsoft.com/office/powerpoint/2010/main" val="32697730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F790E7CC-3B27-76C2-F9F3-E082A4F9F4E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207"/>
          <a:stretch/>
        </p:blipFill>
        <p:spPr>
          <a:xfrm>
            <a:off x="1017595" y="1192193"/>
            <a:ext cx="10160670" cy="4907665"/>
          </a:xfrm>
          <a:prstGeom prst="rect">
            <a:avLst/>
          </a:prstGeom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88ABBD4C-CFF4-8CFD-6B1F-D1F20FA16CFA}"/>
              </a:ext>
            </a:extLst>
          </p:cNvPr>
          <p:cNvSpPr txBox="1"/>
          <p:nvPr/>
        </p:nvSpPr>
        <p:spPr>
          <a:xfrm>
            <a:off x="6097930" y="6325829"/>
            <a:ext cx="60940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dirty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Vlaganja v prometno infrastrukturo | </a:t>
            </a:r>
            <a:r>
              <a:rPr lang="sl-SI" dirty="0" err="1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Okoljski</a:t>
            </a:r>
            <a:r>
              <a:rPr lang="sl-SI" dirty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 kazalci (gov.si)</a:t>
            </a:r>
            <a:endParaRPr lang="sl-SI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PoljeZBesedilom 3"/>
          <p:cNvSpPr txBox="1"/>
          <p:nvPr/>
        </p:nvSpPr>
        <p:spPr>
          <a:xfrm>
            <a:off x="601884" y="262281"/>
            <a:ext cx="61253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4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Vlaganja v prometno infrastrukturo v Sloveniji </a:t>
            </a:r>
          </a:p>
        </p:txBody>
      </p:sp>
    </p:spTree>
    <p:extLst>
      <p:ext uri="{BB962C8B-B14F-4D97-AF65-F5344CB8AC3E}">
        <p14:creationId xmlns:p14="http://schemas.microsoft.com/office/powerpoint/2010/main" val="20084314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27A96277-A34B-4680-4003-A45B46DB7B6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713"/>
          <a:stretch/>
        </p:blipFill>
        <p:spPr>
          <a:xfrm>
            <a:off x="1275073" y="1702007"/>
            <a:ext cx="9317764" cy="4682488"/>
          </a:xfrm>
          <a:prstGeom prst="rect">
            <a:avLst/>
          </a:prstGeom>
        </p:spPr>
      </p:pic>
      <p:sp>
        <p:nvSpPr>
          <p:cNvPr id="6" name="Puščica: gor 5">
            <a:extLst>
              <a:ext uri="{FF2B5EF4-FFF2-40B4-BE49-F238E27FC236}">
                <a16:creationId xmlns:a16="http://schemas.microsoft.com/office/drawing/2014/main" id="{31655EE6-45C9-6B58-941E-7F78F3FEA605}"/>
              </a:ext>
            </a:extLst>
          </p:cNvPr>
          <p:cNvSpPr/>
          <p:nvPr/>
        </p:nvSpPr>
        <p:spPr>
          <a:xfrm>
            <a:off x="7019370" y="5452216"/>
            <a:ext cx="370390" cy="532436"/>
          </a:xfrm>
          <a:prstGeom prst="upArrow">
            <a:avLst/>
          </a:prstGeom>
          <a:solidFill>
            <a:srgbClr val="FF0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11BE1454-36D1-C635-E6BB-7E65EB129C3A}"/>
              </a:ext>
            </a:extLst>
          </p:cNvPr>
          <p:cNvSpPr txBox="1"/>
          <p:nvPr/>
        </p:nvSpPr>
        <p:spPr>
          <a:xfrm>
            <a:off x="6536739" y="6384495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dirty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Lastništvo osebnih avtomobilov | </a:t>
            </a:r>
            <a:r>
              <a:rPr lang="sl-SI" dirty="0" err="1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Okoljski</a:t>
            </a:r>
            <a:r>
              <a:rPr lang="sl-SI" dirty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 kazalci (gov.si)</a:t>
            </a:r>
            <a:endParaRPr lang="sl-SI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PoljeZBesedilom 6"/>
          <p:cNvSpPr txBox="1"/>
          <p:nvPr/>
        </p:nvSpPr>
        <p:spPr>
          <a:xfrm>
            <a:off x="590309" y="328268"/>
            <a:ext cx="85613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32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Nekateri kazalci prometa in mobilnosti v Sloveniji</a:t>
            </a:r>
          </a:p>
        </p:txBody>
      </p:sp>
      <p:sp>
        <p:nvSpPr>
          <p:cNvPr id="9" name="PoljeZBesedilom 8"/>
          <p:cNvSpPr txBox="1"/>
          <p:nvPr/>
        </p:nvSpPr>
        <p:spPr>
          <a:xfrm>
            <a:off x="590309" y="973348"/>
            <a:ext cx="79346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4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Stopnja motorizacije v evropskih državah 2003, 2023 in 2019 </a:t>
            </a:r>
          </a:p>
        </p:txBody>
      </p:sp>
    </p:spTree>
    <p:extLst>
      <p:ext uri="{BB962C8B-B14F-4D97-AF65-F5344CB8AC3E}">
        <p14:creationId xmlns:p14="http://schemas.microsoft.com/office/powerpoint/2010/main" val="10148195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/>
          <p:cNvPicPr>
            <a:picLocks noChangeAspect="1"/>
          </p:cNvPicPr>
          <p:nvPr/>
        </p:nvPicPr>
        <p:blipFill rotWithShape="1">
          <a:blip r:embed="rId2"/>
          <a:srcRect l="8052" t="8859"/>
          <a:stretch/>
        </p:blipFill>
        <p:spPr>
          <a:xfrm>
            <a:off x="474562" y="1840375"/>
            <a:ext cx="5419188" cy="3464420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 rotWithShape="1">
          <a:blip r:embed="rId3"/>
          <a:srcRect l="10256" t="6907"/>
          <a:stretch/>
        </p:blipFill>
        <p:spPr>
          <a:xfrm>
            <a:off x="6539696" y="1759352"/>
            <a:ext cx="5652304" cy="3446430"/>
          </a:xfrm>
          <a:prstGeom prst="rect">
            <a:avLst/>
          </a:prstGeom>
        </p:spPr>
      </p:pic>
      <p:sp>
        <p:nvSpPr>
          <p:cNvPr id="6" name="Pravokotnik 5"/>
          <p:cNvSpPr/>
          <p:nvPr/>
        </p:nvSpPr>
        <p:spPr>
          <a:xfrm>
            <a:off x="435429" y="6171253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l-SI" dirty="0"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Dnevna mobilnost potnikov | </a:t>
            </a:r>
            <a:r>
              <a:rPr lang="sl-SI" dirty="0" err="1"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Okoljski</a:t>
            </a:r>
            <a:r>
              <a:rPr lang="sl-SI" dirty="0"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 kazalci (gov.si)</a:t>
            </a:r>
            <a:endParaRPr lang="sl-SI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PoljeZBesedilom 1"/>
          <p:cNvSpPr txBox="1"/>
          <p:nvPr/>
        </p:nvSpPr>
        <p:spPr>
          <a:xfrm>
            <a:off x="435429" y="538169"/>
            <a:ext cx="68732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4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Dnevna mobilnost potnikov v Sloveniji in EU l. 2021. </a:t>
            </a:r>
          </a:p>
        </p:txBody>
      </p:sp>
      <p:sp>
        <p:nvSpPr>
          <p:cNvPr id="3" name="PoljeZBesedilom 2"/>
          <p:cNvSpPr txBox="1"/>
          <p:nvPr/>
        </p:nvSpPr>
        <p:spPr>
          <a:xfrm>
            <a:off x="1574156" y="1840375"/>
            <a:ext cx="10474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Slovenija</a:t>
            </a:r>
          </a:p>
        </p:txBody>
      </p:sp>
      <p:sp>
        <p:nvSpPr>
          <p:cNvPr id="7" name="PoljeZBesedilom 6"/>
          <p:cNvSpPr txBox="1"/>
          <p:nvPr/>
        </p:nvSpPr>
        <p:spPr>
          <a:xfrm>
            <a:off x="7917084" y="1805651"/>
            <a:ext cx="4603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EU</a:t>
            </a:r>
          </a:p>
        </p:txBody>
      </p:sp>
    </p:spTree>
    <p:extLst>
      <p:ext uri="{BB962C8B-B14F-4D97-AF65-F5344CB8AC3E}">
        <p14:creationId xmlns:p14="http://schemas.microsoft.com/office/powerpoint/2010/main" val="9886865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6B1AE1BE-E750-EDCA-1DE6-7F5A81CD60C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189"/>
          <a:stretch/>
        </p:blipFill>
        <p:spPr>
          <a:xfrm>
            <a:off x="1562968" y="1435261"/>
            <a:ext cx="8897956" cy="4331970"/>
          </a:xfrm>
          <a:prstGeom prst="rect">
            <a:avLst/>
          </a:prstGeom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598764C2-5686-760A-C23F-11CFECB8424A}"/>
              </a:ext>
            </a:extLst>
          </p:cNvPr>
          <p:cNvSpPr txBox="1"/>
          <p:nvPr/>
        </p:nvSpPr>
        <p:spPr>
          <a:xfrm>
            <a:off x="6238240" y="5978711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Izdatki za osebno mobilnost | Okoljski kazalci (gov.si)</a:t>
            </a:r>
            <a:endParaRPr lang="sl-SI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Puščica: gor 5">
            <a:extLst>
              <a:ext uri="{FF2B5EF4-FFF2-40B4-BE49-F238E27FC236}">
                <a16:creationId xmlns:a16="http://schemas.microsoft.com/office/drawing/2014/main" id="{31655EE6-45C9-6B58-941E-7F78F3FEA605}"/>
              </a:ext>
            </a:extLst>
          </p:cNvPr>
          <p:cNvSpPr/>
          <p:nvPr/>
        </p:nvSpPr>
        <p:spPr>
          <a:xfrm>
            <a:off x="1891785" y="5165887"/>
            <a:ext cx="370390" cy="532436"/>
          </a:xfrm>
          <a:prstGeom prst="upArrow">
            <a:avLst/>
          </a:prstGeom>
          <a:solidFill>
            <a:srgbClr val="FF0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6" name="PoljeZBesedilom 5"/>
          <p:cNvSpPr txBox="1"/>
          <p:nvPr/>
        </p:nvSpPr>
        <p:spPr>
          <a:xfrm>
            <a:off x="458578" y="341399"/>
            <a:ext cx="58924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4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Izdatki za osebno mobilnost v Sloveniji in EU </a:t>
            </a:r>
          </a:p>
        </p:txBody>
      </p:sp>
    </p:spTree>
    <p:extLst>
      <p:ext uri="{BB962C8B-B14F-4D97-AF65-F5344CB8AC3E}">
        <p14:creationId xmlns:p14="http://schemas.microsoft.com/office/powerpoint/2010/main" val="6127644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53AED6B7-9356-FB1A-EA7A-7CC2140D68E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440"/>
          <a:stretch/>
        </p:blipFill>
        <p:spPr>
          <a:xfrm>
            <a:off x="1226916" y="1528103"/>
            <a:ext cx="9239257" cy="4543968"/>
          </a:xfrm>
          <a:prstGeom prst="rect">
            <a:avLst/>
          </a:prstGeom>
        </p:spPr>
      </p:pic>
      <p:sp>
        <p:nvSpPr>
          <p:cNvPr id="6" name="PoljeZBesedilom 5">
            <a:extLst>
              <a:ext uri="{FF2B5EF4-FFF2-40B4-BE49-F238E27FC236}">
                <a16:creationId xmlns:a16="http://schemas.microsoft.com/office/drawing/2014/main" id="{B8858C7B-32B9-54DE-76CF-43F1DAA27A43}"/>
              </a:ext>
            </a:extLst>
          </p:cNvPr>
          <p:cNvSpPr txBox="1"/>
          <p:nvPr/>
        </p:nvSpPr>
        <p:spPr>
          <a:xfrm>
            <a:off x="4308674" y="6246604"/>
            <a:ext cx="747435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dirty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Obseg in sestava potniškega prevoza in prometa | </a:t>
            </a:r>
            <a:r>
              <a:rPr lang="sl-SI" dirty="0" err="1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Okoljski</a:t>
            </a:r>
            <a:r>
              <a:rPr lang="sl-SI" dirty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 kazalci (gov.si)</a:t>
            </a:r>
            <a:endParaRPr lang="sl-SI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PoljeZBesedilom 3"/>
          <p:cNvSpPr txBox="1"/>
          <p:nvPr/>
        </p:nvSpPr>
        <p:spPr>
          <a:xfrm>
            <a:off x="840543" y="549744"/>
            <a:ext cx="90931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4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Potniški promet (število potniških kilometrov) glede na vrste prevoza </a:t>
            </a:r>
          </a:p>
        </p:txBody>
      </p:sp>
    </p:spTree>
    <p:extLst>
      <p:ext uri="{BB962C8B-B14F-4D97-AF65-F5344CB8AC3E}">
        <p14:creationId xmlns:p14="http://schemas.microsoft.com/office/powerpoint/2010/main" val="14246477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FE04B9-3579-8FEA-93E2-534E3FBA36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5A44C679-7414-585F-F4A4-298C92524C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38350" y="6347878"/>
            <a:ext cx="4280859" cy="4264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l-SI" sz="1400" dirty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https://www.mdpi.com/2071-1050/13/22/12918</a:t>
            </a:r>
            <a:r>
              <a:rPr lang="sl-SI" sz="1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pic>
        <p:nvPicPr>
          <p:cNvPr id="1026" name="Picture 2" descr="Sustainability 13 12918 g008">
            <a:extLst>
              <a:ext uri="{FF2B5EF4-FFF2-40B4-BE49-F238E27FC236}">
                <a16:creationId xmlns:a16="http://schemas.microsoft.com/office/drawing/2014/main" id="{A44C9E24-B62D-FB4A-EFEE-70B31F6052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654" y="787454"/>
            <a:ext cx="3501391" cy="3474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oljeZBesedilom 3">
            <a:extLst>
              <a:ext uri="{FF2B5EF4-FFF2-40B4-BE49-F238E27FC236}">
                <a16:creationId xmlns:a16="http://schemas.microsoft.com/office/drawing/2014/main" id="{F1E34725-C4EE-3598-8BDA-D46489CED4BE}"/>
              </a:ext>
            </a:extLst>
          </p:cNvPr>
          <p:cNvSpPr txBox="1"/>
          <p:nvPr/>
        </p:nvSpPr>
        <p:spPr>
          <a:xfrm>
            <a:off x="6503090" y="456588"/>
            <a:ext cx="5493835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b="1" dirty="0">
                <a:solidFill>
                  <a:srgbClr val="007C9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TRAJNOSTNA MOBILNOST</a:t>
            </a:r>
          </a:p>
          <a:p>
            <a:endParaRPr lang="sl-SI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2000" b="1" dirty="0">
                <a:solidFill>
                  <a:srgbClr val="007C9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Energetska </a:t>
            </a:r>
            <a:r>
              <a:rPr lang="sl-SI" sz="2000" b="1" dirty="0" err="1">
                <a:solidFill>
                  <a:srgbClr val="007C9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trajnostnost</a:t>
            </a:r>
            <a:endParaRPr lang="sl-SI" sz="2000" b="1" dirty="0">
              <a:solidFill>
                <a:srgbClr val="007C9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sl-SI" dirty="0">
                <a:latin typeface="Calibri" panose="020F0502020204030204" pitchFamily="34" charset="0"/>
                <a:cs typeface="Calibri" panose="020F0502020204030204" pitchFamily="34" charset="0"/>
              </a:rPr>
              <a:t>	- zmanjšanje uvoza goriva</a:t>
            </a:r>
          </a:p>
          <a:p>
            <a:r>
              <a:rPr lang="sl-SI" dirty="0">
                <a:latin typeface="Calibri" panose="020F0502020204030204" pitchFamily="34" charset="0"/>
                <a:cs typeface="Calibri" panose="020F0502020204030204" pitchFamily="34" charset="0"/>
              </a:rPr>
              <a:t>	- manjši stroški energije</a:t>
            </a:r>
          </a:p>
          <a:p>
            <a:r>
              <a:rPr lang="sl-SI" dirty="0">
                <a:latin typeface="Calibri" panose="020F0502020204030204" pitchFamily="34" charset="0"/>
                <a:cs typeface="Calibri" panose="020F0502020204030204" pitchFamily="34" charset="0"/>
              </a:rPr>
              <a:t>	- raznolikost mešanice energetskih virov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2000" b="1" dirty="0">
                <a:solidFill>
                  <a:srgbClr val="007C9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Trajnostni življenjski slog</a:t>
            </a:r>
          </a:p>
          <a:p>
            <a:r>
              <a:rPr lang="sl-SI" dirty="0">
                <a:latin typeface="Calibri" panose="020F0502020204030204" pitchFamily="34" charset="0"/>
                <a:cs typeface="Calibri" panose="020F0502020204030204" pitchFamily="34" charset="0"/>
              </a:rPr>
              <a:t>	- časovna učinkovitost</a:t>
            </a:r>
          </a:p>
          <a:p>
            <a:r>
              <a:rPr lang="sl-SI" dirty="0">
                <a:latin typeface="Calibri" panose="020F0502020204030204" pitchFamily="34" charset="0"/>
                <a:cs typeface="Calibri" panose="020F0502020204030204" pitchFamily="34" charset="0"/>
              </a:rPr>
              <a:t>	- boljša varnost v cestnem prometu</a:t>
            </a:r>
          </a:p>
          <a:p>
            <a:r>
              <a:rPr lang="sl-SI" dirty="0">
                <a:latin typeface="Calibri" panose="020F0502020204030204" pitchFamily="34" charset="0"/>
                <a:cs typeface="Calibri" panose="020F0502020204030204" pitchFamily="34" charset="0"/>
              </a:rPr>
              <a:t>	- manjše tveganje za zdravje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2000" b="1" dirty="0" err="1">
                <a:solidFill>
                  <a:srgbClr val="007C9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Okoljska</a:t>
            </a:r>
            <a:r>
              <a:rPr lang="sl-SI" sz="2000" b="1" dirty="0">
                <a:solidFill>
                  <a:srgbClr val="007C9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l-SI" sz="2000" b="1" dirty="0" err="1">
                <a:solidFill>
                  <a:srgbClr val="007C9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trajnostnost</a:t>
            </a:r>
            <a:endParaRPr lang="sl-SI" sz="2000" b="1" dirty="0">
              <a:solidFill>
                <a:srgbClr val="007C9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sl-SI" dirty="0">
                <a:latin typeface="Calibri" panose="020F0502020204030204" pitchFamily="34" charset="0"/>
                <a:cs typeface="Calibri" panose="020F0502020204030204" pitchFamily="34" charset="0"/>
              </a:rPr>
              <a:t>	- zmanjšano onesnaževanje zraka</a:t>
            </a:r>
          </a:p>
          <a:p>
            <a:r>
              <a:rPr lang="sl-SI" dirty="0">
                <a:latin typeface="Calibri" panose="020F0502020204030204" pitchFamily="34" charset="0"/>
                <a:cs typeface="Calibri" panose="020F0502020204030204" pitchFamily="34" charset="0"/>
              </a:rPr>
              <a:t>	- upočasnjena degradacija tal</a:t>
            </a:r>
          </a:p>
          <a:p>
            <a:r>
              <a:rPr lang="sl-SI" dirty="0">
                <a:latin typeface="Calibri" panose="020F0502020204030204" pitchFamily="34" charset="0"/>
                <a:cs typeface="Calibri" panose="020F0502020204030204" pitchFamily="34" charset="0"/>
              </a:rPr>
              <a:t>	- manjše onesnaževanje s hrupom</a:t>
            </a:r>
          </a:p>
          <a:p>
            <a:r>
              <a:rPr lang="sl-SI" dirty="0">
                <a:latin typeface="Calibri" panose="020F0502020204030204" pitchFamily="34" charset="0"/>
                <a:cs typeface="Calibri" panose="020F0502020204030204" pitchFamily="34" charset="0"/>
              </a:rPr>
              <a:t>	- blažitev podnebnih sprememb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2000" b="1" dirty="0">
                <a:solidFill>
                  <a:srgbClr val="007C9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Gospodarska </a:t>
            </a:r>
            <a:r>
              <a:rPr lang="sl-SI" sz="2000" b="1" dirty="0" err="1">
                <a:solidFill>
                  <a:srgbClr val="007C9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trajnostnost</a:t>
            </a:r>
            <a:endParaRPr lang="sl-SI" sz="2000" b="1" dirty="0">
              <a:solidFill>
                <a:srgbClr val="007C9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sl-SI" dirty="0">
                <a:latin typeface="Calibri" panose="020F0502020204030204" pitchFamily="34" charset="0"/>
                <a:cs typeface="Calibri" panose="020F0502020204030204" pitchFamily="34" charset="0"/>
              </a:rPr>
              <a:t>	- izboljšane zaposlitvene možnosti</a:t>
            </a:r>
          </a:p>
          <a:p>
            <a:r>
              <a:rPr lang="sl-SI" dirty="0">
                <a:latin typeface="Calibri" panose="020F0502020204030204" pitchFamily="34" charset="0"/>
                <a:cs typeface="Calibri" panose="020F0502020204030204" pitchFamily="34" charset="0"/>
              </a:rPr>
              <a:t>	- naložbe</a:t>
            </a:r>
          </a:p>
          <a:p>
            <a:r>
              <a:rPr lang="sl-SI" dirty="0">
                <a:latin typeface="Calibri" panose="020F0502020204030204" pitchFamily="34" charset="0"/>
                <a:cs typeface="Calibri" panose="020F0502020204030204" pitchFamily="34" charset="0"/>
              </a:rPr>
              <a:t>	- ustvarjanje dodane vrednosti</a:t>
            </a:r>
          </a:p>
          <a:p>
            <a:pPr marL="742950" lvl="1" indent="-285750">
              <a:buFontTx/>
              <a:buChar char="-"/>
            </a:pPr>
            <a:endParaRPr lang="sl-SI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sl-SI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l-SI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l-SI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5E069A3-7EC8-F2BA-8960-E5CE70A92081}"/>
              </a:ext>
            </a:extLst>
          </p:cNvPr>
          <p:cNvSpPr txBox="1"/>
          <p:nvPr/>
        </p:nvSpPr>
        <p:spPr>
          <a:xfrm>
            <a:off x="418618" y="5147549"/>
            <a:ext cx="5941827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sl-SI" sz="2400" dirty="0">
                <a:solidFill>
                  <a:srgbClr val="4040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Trajnostna mobilnost je tista, ki je hkrati </a:t>
            </a:r>
            <a:r>
              <a:rPr lang="sl-SI" sz="24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okoljsko</a:t>
            </a:r>
            <a:r>
              <a:rPr lang="sl-SI" sz="24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sprejemljiva, socialno pravična in spodbuja razvoj gospodarstva.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72029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34E58D36-FAF2-6F1E-2238-15BB34CD46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9985" y="942928"/>
            <a:ext cx="9340769" cy="5245275"/>
          </a:xfrm>
          <a:prstGeom prst="rect">
            <a:avLst/>
          </a:prstGeom>
        </p:spPr>
      </p:pic>
      <p:sp>
        <p:nvSpPr>
          <p:cNvPr id="6" name="PoljeZBesedilom 5">
            <a:extLst>
              <a:ext uri="{FF2B5EF4-FFF2-40B4-BE49-F238E27FC236}">
                <a16:creationId xmlns:a16="http://schemas.microsoft.com/office/drawing/2014/main" id="{CC683D8C-7091-D536-E961-4C072631E03F}"/>
              </a:ext>
            </a:extLst>
          </p:cNvPr>
          <p:cNvSpPr txBox="1"/>
          <p:nvPr/>
        </p:nvSpPr>
        <p:spPr>
          <a:xfrm>
            <a:off x="4204504" y="6188203"/>
            <a:ext cx="718498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dirty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Obseg in sestava potniškega prevoza in prometa | </a:t>
            </a:r>
            <a:r>
              <a:rPr lang="sl-SI" dirty="0" err="1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Okoljski</a:t>
            </a:r>
            <a:r>
              <a:rPr lang="sl-SI" dirty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 kazalci (gov.si)</a:t>
            </a:r>
            <a:endParaRPr lang="sl-SI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PoljeZBesedilom 3"/>
          <p:cNvSpPr txBox="1"/>
          <p:nvPr/>
        </p:nvSpPr>
        <p:spPr>
          <a:xfrm>
            <a:off x="458579" y="342763"/>
            <a:ext cx="84266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4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Vrste prevoznih sredstev glede na opravljene potniške kilometre </a:t>
            </a:r>
          </a:p>
        </p:txBody>
      </p:sp>
    </p:spTree>
    <p:extLst>
      <p:ext uri="{BB962C8B-B14F-4D97-AF65-F5344CB8AC3E}">
        <p14:creationId xmlns:p14="http://schemas.microsoft.com/office/powerpoint/2010/main" val="3014194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jeZBesedilom 6">
            <a:extLst>
              <a:ext uri="{FF2B5EF4-FFF2-40B4-BE49-F238E27FC236}">
                <a16:creationId xmlns:a16="http://schemas.microsoft.com/office/drawing/2014/main" id="{3D142A36-284C-8B17-6FB9-E754334195C2}"/>
              </a:ext>
            </a:extLst>
          </p:cNvPr>
          <p:cNvSpPr txBox="1"/>
          <p:nvPr/>
        </p:nvSpPr>
        <p:spPr>
          <a:xfrm>
            <a:off x="4250801" y="6003537"/>
            <a:ext cx="868969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dirty="0"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Obseg in sestava potniškega prevoza in prometa | </a:t>
            </a:r>
            <a:r>
              <a:rPr lang="sl-SI" dirty="0" err="1"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Okoljski</a:t>
            </a:r>
            <a:r>
              <a:rPr lang="sl-SI" dirty="0"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 kazalci (gov.si)</a:t>
            </a:r>
            <a:endParaRPr lang="sl-SI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PoljeZBesedilom 3"/>
          <p:cNvSpPr txBox="1"/>
          <p:nvPr/>
        </p:nvSpPr>
        <p:spPr>
          <a:xfrm>
            <a:off x="458579" y="342763"/>
            <a:ext cx="34587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4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Potniki v javnem prevozu </a:t>
            </a: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5B5157F2-215D-A78C-A146-13C0786F65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5720" y="1050293"/>
            <a:ext cx="9398319" cy="4757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59350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jeZBesedilom 3"/>
          <p:cNvSpPr txBox="1"/>
          <p:nvPr/>
        </p:nvSpPr>
        <p:spPr>
          <a:xfrm>
            <a:off x="2453831" y="1273215"/>
            <a:ext cx="74641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36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Vpliv prometa in mobilnosti na okolje </a:t>
            </a:r>
          </a:p>
        </p:txBody>
      </p:sp>
      <p:sp>
        <p:nvSpPr>
          <p:cNvPr id="5" name="Pravokotnik 4"/>
          <p:cNvSpPr/>
          <p:nvPr/>
        </p:nvSpPr>
        <p:spPr>
          <a:xfrm>
            <a:off x="3444639" y="5642363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l-SI" sz="2400" b="1" dirty="0">
                <a:latin typeface="Calibri" panose="020F0502020204030204" pitchFamily="34" charset="0"/>
                <a:cs typeface="Calibri" panose="020F0502020204030204" pitchFamily="34" charset="0"/>
              </a:rPr>
              <a:t>Spremenjena videz in funkcija pokrajine ter neposredno onesnaževanje. </a:t>
            </a:r>
          </a:p>
        </p:txBody>
      </p:sp>
      <p:sp>
        <p:nvSpPr>
          <p:cNvPr id="6" name="PoljeZBesedilom 5"/>
          <p:cNvSpPr txBox="1"/>
          <p:nvPr/>
        </p:nvSpPr>
        <p:spPr>
          <a:xfrm>
            <a:off x="1793317" y="2430684"/>
            <a:ext cx="939864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sl-SI" sz="2400" dirty="0">
                <a:latin typeface="Calibri" panose="020F0502020204030204" pitchFamily="34" charset="0"/>
                <a:cs typeface="Calibri" panose="020F0502020204030204" pitchFamily="34" charset="0"/>
              </a:rPr>
              <a:t>potrebuje naravne vire in energijo (železova, bakrova, aluminijeva … ruda, surova nafta, električna energija …), </a:t>
            </a:r>
          </a:p>
          <a:p>
            <a:pPr marL="285750" indent="-285750">
              <a:buFontTx/>
              <a:buChar char="-"/>
            </a:pPr>
            <a:r>
              <a:rPr lang="sl-SI" sz="2400" dirty="0">
                <a:latin typeface="Calibri" panose="020F0502020204030204" pitchFamily="34" charset="0"/>
                <a:cs typeface="Calibri" panose="020F0502020204030204" pitchFamily="34" charset="0"/>
              </a:rPr>
              <a:t>  prostor (za predelavo rud, za izdelavo delov za avtomobile in avtomobilov, za prometno infrastrukturo, zračne koridorje…,</a:t>
            </a:r>
          </a:p>
          <a:p>
            <a:pPr marL="285750" indent="-285750">
              <a:buFontTx/>
              <a:buChar char="-"/>
            </a:pPr>
            <a:r>
              <a:rPr lang="sl-SI" sz="2400" dirty="0">
                <a:latin typeface="Calibri" panose="020F0502020204030204" pitchFamily="34" charset="0"/>
                <a:cs typeface="Calibri" panose="020F0502020204030204" pitchFamily="34" charset="0"/>
              </a:rPr>
              <a:t>posredni in neposredni vpliv na ozračje, prsti, vodo … z izpušnimi plini (CO, CO</a:t>
            </a:r>
            <a:r>
              <a:rPr lang="sl-SI" sz="240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sl-SI" sz="2400" dirty="0">
                <a:latin typeface="Calibri" panose="020F0502020204030204" pitchFamily="34" charset="0"/>
                <a:cs typeface="Calibri" panose="020F0502020204030204" pitchFamily="34" charset="0"/>
              </a:rPr>
              <a:t>, OX, ogljikovodiki …, s hrupom idr.)</a:t>
            </a:r>
          </a:p>
        </p:txBody>
      </p:sp>
      <p:sp>
        <p:nvSpPr>
          <p:cNvPr id="7" name="Puščica dol 6"/>
          <p:cNvSpPr/>
          <p:nvPr/>
        </p:nvSpPr>
        <p:spPr>
          <a:xfrm>
            <a:off x="5717135" y="4879756"/>
            <a:ext cx="613459" cy="740779"/>
          </a:xfrm>
          <a:prstGeom prst="downArrow">
            <a:avLst/>
          </a:prstGeom>
          <a:solidFill>
            <a:srgbClr val="FF0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99226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jeZBesedilom 6">
            <a:extLst>
              <a:ext uri="{FF2B5EF4-FFF2-40B4-BE49-F238E27FC236}">
                <a16:creationId xmlns:a16="http://schemas.microsoft.com/office/drawing/2014/main" id="{EA4BF568-5CE6-4B3E-0748-1B7C9C1CE71F}"/>
              </a:ext>
            </a:extLst>
          </p:cNvPr>
          <p:cNvSpPr txBox="1"/>
          <p:nvPr/>
        </p:nvSpPr>
        <p:spPr>
          <a:xfrm>
            <a:off x="567010" y="5949386"/>
            <a:ext cx="8028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latin typeface="Calibri" panose="020F0502020204030204" pitchFamily="34" charset="0"/>
                <a:cs typeface="Calibri" panose="020F0502020204030204" pitchFamily="34" charset="0"/>
              </a:rPr>
              <a:t>Vir: Trajnostna mobilnost. Priročnik. </a:t>
            </a:r>
            <a:r>
              <a:rPr lang="sl-SI" dirty="0"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https://www.sptm.si/gradiva/prirocniki</a:t>
            </a:r>
            <a:r>
              <a:rPr lang="sl-SI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4" name="PoljeZBesedilom 3"/>
          <p:cNvSpPr txBox="1"/>
          <p:nvPr/>
        </p:nvSpPr>
        <p:spPr>
          <a:xfrm>
            <a:off x="666924" y="380707"/>
            <a:ext cx="63788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4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Nezaželeni učinki osebnega motornega prometa </a:t>
            </a: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B665F2E2-751B-8484-B924-6699E74AD1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010" y="1341036"/>
            <a:ext cx="10760411" cy="4175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0135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>
            <a:extLst>
              <a:ext uri="{FF2B5EF4-FFF2-40B4-BE49-F238E27FC236}">
                <a16:creationId xmlns:a16="http://schemas.microsoft.com/office/drawing/2014/main" id="{A82E4AB3-384D-B0CF-D4E0-58B9443AA4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6303" y="1158951"/>
            <a:ext cx="7015754" cy="5278761"/>
          </a:xfrm>
          <a:prstGeom prst="rect">
            <a:avLst/>
          </a:prstGeom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831185EE-B5F4-DFBD-60B4-7A549C828419}"/>
              </a:ext>
            </a:extLst>
          </p:cNvPr>
          <p:cNvSpPr txBox="1"/>
          <p:nvPr/>
        </p:nvSpPr>
        <p:spPr>
          <a:xfrm>
            <a:off x="6096000" y="6437712"/>
            <a:ext cx="73964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400" dirty="0">
                <a:latin typeface="Calibri" panose="020F0502020204030204" pitchFamily="34" charset="0"/>
                <a:cs typeface="Calibri" panose="020F0502020204030204" pitchFamily="34" charset="0"/>
              </a:rPr>
              <a:t>Trajnostna mobilnost. Priročnik. </a:t>
            </a:r>
            <a:r>
              <a:rPr lang="sl-SI" sz="1400" dirty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https://www.sptm.si/gradiva/prirocniki</a:t>
            </a:r>
            <a:r>
              <a:rPr lang="sl-SI" sz="1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C969EFFA-AC77-E1CA-F2C2-03FDF56BCE74}"/>
              </a:ext>
            </a:extLst>
          </p:cNvPr>
          <p:cNvSpPr txBox="1"/>
          <p:nvPr/>
        </p:nvSpPr>
        <p:spPr>
          <a:xfrm>
            <a:off x="5329795" y="3429000"/>
            <a:ext cx="8919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b="1" dirty="0">
                <a:latin typeface="Calibri" panose="020F0502020204030204" pitchFamily="34" charset="0"/>
                <a:cs typeface="Calibri" panose="020F0502020204030204" pitchFamily="34" charset="0"/>
              </a:rPr>
              <a:t>promet</a:t>
            </a:r>
          </a:p>
        </p:txBody>
      </p:sp>
      <p:sp>
        <p:nvSpPr>
          <p:cNvPr id="5" name="PoljeZBesedilom 4"/>
          <p:cNvSpPr txBox="1"/>
          <p:nvPr/>
        </p:nvSpPr>
        <p:spPr>
          <a:xfrm>
            <a:off x="666924" y="380707"/>
            <a:ext cx="68732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4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Skupni izpusti toplogrednih plinov v Sloveniji l. 2010 </a:t>
            </a:r>
          </a:p>
        </p:txBody>
      </p:sp>
    </p:spTree>
    <p:extLst>
      <p:ext uri="{BB962C8B-B14F-4D97-AF65-F5344CB8AC3E}">
        <p14:creationId xmlns:p14="http://schemas.microsoft.com/office/powerpoint/2010/main" val="2122117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lika 8">
            <a:extLst>
              <a:ext uri="{FF2B5EF4-FFF2-40B4-BE49-F238E27FC236}">
                <a16:creationId xmlns:a16="http://schemas.microsoft.com/office/drawing/2014/main" id="{2F94A57B-85F3-E004-A006-24C97E917AE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706"/>
          <a:stretch/>
        </p:blipFill>
        <p:spPr>
          <a:xfrm>
            <a:off x="1211407" y="1423687"/>
            <a:ext cx="9470569" cy="4623964"/>
          </a:xfrm>
          <a:prstGeom prst="rect">
            <a:avLst/>
          </a:prstGeom>
        </p:spPr>
      </p:pic>
      <p:sp>
        <p:nvSpPr>
          <p:cNvPr id="11" name="PoljeZBesedilom 10">
            <a:extLst>
              <a:ext uri="{FF2B5EF4-FFF2-40B4-BE49-F238E27FC236}">
                <a16:creationId xmlns:a16="http://schemas.microsoft.com/office/drawing/2014/main" id="{CFC959FC-D3BE-E40B-817E-21CC8CB30AD2}"/>
              </a:ext>
            </a:extLst>
          </p:cNvPr>
          <p:cNvSpPr txBox="1"/>
          <p:nvPr/>
        </p:nvSpPr>
        <p:spPr>
          <a:xfrm>
            <a:off x="5838468" y="6244419"/>
            <a:ext cx="61181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dirty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Izpusti toplogrednih plinov iz prometa | </a:t>
            </a:r>
            <a:r>
              <a:rPr lang="sl-SI" dirty="0" err="1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Okoljski</a:t>
            </a:r>
            <a:r>
              <a:rPr lang="sl-SI" dirty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 kazalci (gov.si)</a:t>
            </a:r>
            <a:endParaRPr lang="sl-SI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PoljeZBesedilom 3"/>
          <p:cNvSpPr txBox="1"/>
          <p:nvPr/>
        </p:nvSpPr>
        <p:spPr>
          <a:xfrm>
            <a:off x="1211407" y="450155"/>
            <a:ext cx="74012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4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Izpusti toplogrednih plinov po vrstah prometa, Slovenija </a:t>
            </a:r>
          </a:p>
        </p:txBody>
      </p:sp>
    </p:spTree>
    <p:extLst>
      <p:ext uri="{BB962C8B-B14F-4D97-AF65-F5344CB8AC3E}">
        <p14:creationId xmlns:p14="http://schemas.microsoft.com/office/powerpoint/2010/main" val="34439477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lika 5">
            <a:extLst>
              <a:ext uri="{FF2B5EF4-FFF2-40B4-BE49-F238E27FC236}">
                <a16:creationId xmlns:a16="http://schemas.microsoft.com/office/drawing/2014/main" id="{DE27C9D3-A155-2BB8-A30D-46177D795E7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069"/>
          <a:stretch/>
        </p:blipFill>
        <p:spPr>
          <a:xfrm>
            <a:off x="811252" y="2083442"/>
            <a:ext cx="10831084" cy="3032567"/>
          </a:xfrm>
          <a:prstGeom prst="rect">
            <a:avLst/>
          </a:prstGeom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4B1CD916-0FFB-54EC-ACB7-5CC30E2040B6}"/>
              </a:ext>
            </a:extLst>
          </p:cNvPr>
          <p:cNvSpPr txBox="1"/>
          <p:nvPr/>
        </p:nvSpPr>
        <p:spPr>
          <a:xfrm>
            <a:off x="984873" y="6180880"/>
            <a:ext cx="5945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latin typeface="Calibri" panose="020F0502020204030204" pitchFamily="34" charset="0"/>
                <a:cs typeface="Calibri" panose="020F0502020204030204" pitchFamily="34" charset="0"/>
              </a:rPr>
              <a:t>Vir: Trajnostna mobilnost. Priročnik. </a:t>
            </a:r>
            <a:r>
              <a:rPr lang="sl-SI" dirty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Priročniki (sptm.si)</a:t>
            </a:r>
            <a:endParaRPr lang="sl-SI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PoljeZBesedilom 3"/>
          <p:cNvSpPr txBox="1"/>
          <p:nvPr/>
        </p:nvSpPr>
        <p:spPr>
          <a:xfrm>
            <a:off x="811252" y="720009"/>
            <a:ext cx="86854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4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Obremenjevanje okolja različnih prevoznih sredstev pri enakem številu potniških kilometrov </a:t>
            </a:r>
          </a:p>
        </p:txBody>
      </p:sp>
    </p:spTree>
    <p:extLst>
      <p:ext uri="{BB962C8B-B14F-4D97-AF65-F5344CB8AC3E}">
        <p14:creationId xmlns:p14="http://schemas.microsoft.com/office/powerpoint/2010/main" val="209276636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lika 5">
            <a:extLst>
              <a:ext uri="{FF2B5EF4-FFF2-40B4-BE49-F238E27FC236}">
                <a16:creationId xmlns:a16="http://schemas.microsoft.com/office/drawing/2014/main" id="{394A14B7-79F7-A583-D900-87976A24BFA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496"/>
          <a:stretch/>
        </p:blipFill>
        <p:spPr>
          <a:xfrm>
            <a:off x="3088221" y="1423686"/>
            <a:ext cx="5604366" cy="4544936"/>
          </a:xfrm>
          <a:prstGeom prst="rect">
            <a:avLst/>
          </a:prstGeom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C238EC9C-56ED-1336-18DB-01F602046466}"/>
              </a:ext>
            </a:extLst>
          </p:cNvPr>
          <p:cNvSpPr txBox="1"/>
          <p:nvPr/>
        </p:nvSpPr>
        <p:spPr>
          <a:xfrm>
            <a:off x="6143938" y="6174622"/>
            <a:ext cx="5945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latin typeface="Calibri" panose="020F0502020204030204" pitchFamily="34" charset="0"/>
                <a:cs typeface="Calibri" panose="020F0502020204030204" pitchFamily="34" charset="0"/>
              </a:rPr>
              <a:t>Vir: Trajnostna mobilnost. Priročnik. </a:t>
            </a:r>
            <a:r>
              <a:rPr lang="sl-SI" dirty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Priročniki (sptm.si)</a:t>
            </a:r>
            <a:endParaRPr lang="sl-SI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PoljeZBesedilom 1"/>
          <p:cNvSpPr txBox="1"/>
          <p:nvPr/>
        </p:nvSpPr>
        <p:spPr>
          <a:xfrm>
            <a:off x="1632030" y="571355"/>
            <a:ext cx="54398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400" b="1" dirty="0" err="1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Ogljični</a:t>
            </a:r>
            <a:r>
              <a:rPr lang="sl-SI" sz="24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odtis različnih prevoznih sredstev</a:t>
            </a:r>
          </a:p>
        </p:txBody>
      </p:sp>
    </p:spTree>
    <p:extLst>
      <p:ext uri="{BB962C8B-B14F-4D97-AF65-F5344CB8AC3E}">
        <p14:creationId xmlns:p14="http://schemas.microsoft.com/office/powerpoint/2010/main" val="9912350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0FBE76-1160-CD61-FE8B-EDA38DCEF2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lika 6">
            <a:extLst>
              <a:ext uri="{FF2B5EF4-FFF2-40B4-BE49-F238E27FC236}">
                <a16:creationId xmlns:a16="http://schemas.microsoft.com/office/drawing/2014/main" id="{B4E3F8BC-A3A2-FAC8-D053-08A593B45F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2374" y="1770926"/>
            <a:ext cx="2728196" cy="2773920"/>
          </a:xfrm>
          <a:prstGeom prst="rect">
            <a:avLst/>
          </a:prstGeom>
        </p:spPr>
      </p:pic>
      <p:sp>
        <p:nvSpPr>
          <p:cNvPr id="2" name="PoljeZBesedilom 1">
            <a:extLst>
              <a:ext uri="{FF2B5EF4-FFF2-40B4-BE49-F238E27FC236}">
                <a16:creationId xmlns:a16="http://schemas.microsoft.com/office/drawing/2014/main" id="{C58BB386-2E67-ECE8-7EF6-A160AA987E78}"/>
              </a:ext>
            </a:extLst>
          </p:cNvPr>
          <p:cNvSpPr txBox="1"/>
          <p:nvPr/>
        </p:nvSpPr>
        <p:spPr>
          <a:xfrm>
            <a:off x="579888" y="2488557"/>
            <a:ext cx="69552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400" dirty="0">
                <a:latin typeface="Calibri" panose="020F0502020204030204" pitchFamily="34" charset="0"/>
                <a:cs typeface="Calibri" panose="020F0502020204030204" pitchFamily="34" charset="0"/>
              </a:rPr>
              <a:t>„Generacije, ki jih učimo, vidijo JPP kot skrajno možnost mobilnosti in ne kot potovalni način, ki je lahko hrbtenica dnevne mobilnosti in prehoda na trajnostno mobilnost.“</a:t>
            </a:r>
          </a:p>
        </p:txBody>
      </p:sp>
      <p:sp>
        <p:nvSpPr>
          <p:cNvPr id="6" name="PoljeZBesedilom 5">
            <a:extLst>
              <a:ext uri="{FF2B5EF4-FFF2-40B4-BE49-F238E27FC236}">
                <a16:creationId xmlns:a16="http://schemas.microsoft.com/office/drawing/2014/main" id="{478CA174-2C26-1689-1421-0D7E529E635C}"/>
              </a:ext>
            </a:extLst>
          </p:cNvPr>
          <p:cNvSpPr txBox="1"/>
          <p:nvPr/>
        </p:nvSpPr>
        <p:spPr>
          <a:xfrm>
            <a:off x="7262639" y="4800812"/>
            <a:ext cx="404183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400" dirty="0">
                <a:latin typeface="Calibri" panose="020F0502020204030204" pitchFamily="34" charset="0"/>
                <a:cs typeface="Calibri" panose="020F0502020204030204" pitchFamily="34" charset="0"/>
              </a:rPr>
              <a:t>Dr. Matej Ogrin na konferenci NAK, 2023. </a:t>
            </a:r>
            <a:r>
              <a:rPr lang="sl-SI" sz="1400" dirty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NAK 2023: Trajnostna mobilnost v izobraževanju, Matej Ogrin (arnes.si)</a:t>
            </a:r>
            <a:endParaRPr lang="sl-SI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722550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3CED8E65-1B79-775A-5CF5-D1EC666803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7632" y="762773"/>
            <a:ext cx="6773331" cy="5571065"/>
          </a:xfrm>
          <a:prstGeom prst="rect">
            <a:avLst/>
          </a:prstGeom>
          <a:ln>
            <a:noFill/>
          </a:ln>
        </p:spPr>
      </p:pic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oljeZBesedilom 2">
            <a:extLst>
              <a:ext uri="{FF2B5EF4-FFF2-40B4-BE49-F238E27FC236}">
                <a16:creationId xmlns:a16="http://schemas.microsoft.com/office/drawing/2014/main" id="{EBADE1CB-3E25-AF7F-7BC5-4C27F8CCF41D}"/>
              </a:ext>
            </a:extLst>
          </p:cNvPr>
          <p:cNvSpPr txBox="1"/>
          <p:nvPr/>
        </p:nvSpPr>
        <p:spPr>
          <a:xfrm>
            <a:off x="9350108" y="6149172"/>
            <a:ext cx="24097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dirty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XXX (2zeroemission.eu)</a:t>
            </a:r>
            <a:endParaRPr lang="sl-SI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PoljeZBesedilom 5">
            <a:extLst>
              <a:ext uri="{FF2B5EF4-FFF2-40B4-BE49-F238E27FC236}">
                <a16:creationId xmlns:a16="http://schemas.microsoft.com/office/drawing/2014/main" id="{EB494B00-8C65-F736-D3D5-CD20AC850FD0}"/>
              </a:ext>
            </a:extLst>
          </p:cNvPr>
          <p:cNvSpPr txBox="1"/>
          <p:nvPr/>
        </p:nvSpPr>
        <p:spPr>
          <a:xfrm>
            <a:off x="537663" y="2056686"/>
            <a:ext cx="3606074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Decembra 2020 je Evropska komisija objavila </a:t>
            </a:r>
            <a:r>
              <a:rPr lang="sl-SI" b="1" i="0" u="none" strike="noStrike" dirty="0">
                <a:solidFill>
                  <a:srgbClr val="76A781"/>
                </a:solidFill>
                <a:effectLst/>
                <a:latin typeface="Open Sans" panose="020B0606030504020204" pitchFamily="34" charset="0"/>
                <a:hlinkClick r:id="rId4"/>
              </a:rPr>
              <a:t>Strategijo za trajnostno in pametno mobilnost – usmerjanje evropskega prometa na pravo pot za prihodnost</a:t>
            </a:r>
            <a:r>
              <a:rPr lang="sl-SI" b="1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 </a:t>
            </a:r>
            <a:r>
              <a:rPr lang="sl-SI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(COM(2020) 789 </a:t>
            </a:r>
            <a:r>
              <a:rPr lang="sl-SI" b="0" i="0" dirty="0" err="1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final</a:t>
            </a:r>
            <a:r>
              <a:rPr lang="sl-SI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), s katerim predstavlja vizijo, ki bo zagotovila da bo prometni sistem EU dosegel zeleno preobrazbo. </a:t>
            </a:r>
          </a:p>
          <a:p>
            <a:endParaRPr lang="sl-SI" dirty="0">
              <a:solidFill>
                <a:srgbClr val="333333"/>
              </a:solidFill>
              <a:latin typeface="Open Sans" panose="020B0606030504020204" pitchFamily="34" charset="0"/>
            </a:endParaRPr>
          </a:p>
          <a:p>
            <a:r>
              <a:rPr lang="sl-SI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Navedeni so različni mejniki doseganja ciljev trajnostne, pametne in odporne mobilnosti, v povezavi z obsegom in sestavo potniškega prevoza in prometa.</a:t>
            </a:r>
            <a:endParaRPr lang="sl-SI" dirty="0"/>
          </a:p>
        </p:txBody>
      </p:sp>
      <p:sp>
        <p:nvSpPr>
          <p:cNvPr id="13" name="PoljeZBesedilom 12"/>
          <p:cNvSpPr txBox="1"/>
          <p:nvPr/>
        </p:nvSpPr>
        <p:spPr>
          <a:xfrm>
            <a:off x="2215128" y="189593"/>
            <a:ext cx="22890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36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Prihodnost</a:t>
            </a:r>
          </a:p>
        </p:txBody>
      </p:sp>
      <p:sp>
        <p:nvSpPr>
          <p:cNvPr id="15" name="PoljeZBesedilom 14"/>
          <p:cNvSpPr txBox="1"/>
          <p:nvPr/>
        </p:nvSpPr>
        <p:spPr>
          <a:xfrm>
            <a:off x="550992" y="1461556"/>
            <a:ext cx="10727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4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Cilji EU</a:t>
            </a:r>
          </a:p>
        </p:txBody>
      </p:sp>
    </p:spTree>
    <p:extLst>
      <p:ext uri="{BB962C8B-B14F-4D97-AF65-F5344CB8AC3E}">
        <p14:creationId xmlns:p14="http://schemas.microsoft.com/office/powerpoint/2010/main" val="865780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oljeZBesedilom 5">
            <a:extLst>
              <a:ext uri="{FF2B5EF4-FFF2-40B4-BE49-F238E27FC236}">
                <a16:creationId xmlns:a16="http://schemas.microsoft.com/office/drawing/2014/main" id="{7DEDA28E-CCAE-896B-442F-8F4D85898E91}"/>
              </a:ext>
            </a:extLst>
          </p:cNvPr>
          <p:cNvSpPr txBox="1"/>
          <p:nvPr/>
        </p:nvSpPr>
        <p:spPr>
          <a:xfrm>
            <a:off x="636609" y="6400248"/>
            <a:ext cx="86258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1400" dirty="0">
                <a:latin typeface="Calibri" panose="020F0502020204030204" pitchFamily="34" charset="0"/>
                <a:cs typeface="Calibri" panose="020F0502020204030204" pitchFamily="34" charset="0"/>
              </a:rPr>
              <a:t>Vir: Matej Ogrin na konferenci NAK, 2023. </a:t>
            </a:r>
            <a:r>
              <a:rPr lang="sl-SI" sz="1400" dirty="0"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NAK 2023: Trajnostna mobilnost v izobraževanju, Matej Ogrin (arnes.si)</a:t>
            </a:r>
            <a:endParaRPr lang="sl-SI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PoljeZBesedilom 1"/>
          <p:cNvSpPr txBox="1"/>
          <p:nvPr/>
        </p:nvSpPr>
        <p:spPr>
          <a:xfrm>
            <a:off x="636609" y="752354"/>
            <a:ext cx="66225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32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Nekateri vidiki prometa in  mobilnosti</a:t>
            </a:r>
          </a:p>
        </p:txBody>
      </p:sp>
      <p:sp>
        <p:nvSpPr>
          <p:cNvPr id="4" name="PoljeZBesedilom 3"/>
          <p:cNvSpPr txBox="1"/>
          <p:nvPr/>
        </p:nvSpPr>
        <p:spPr>
          <a:xfrm>
            <a:off x="636609" y="1553420"/>
            <a:ext cx="924817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2400" dirty="0">
                <a:latin typeface="Calibri" panose="020F0502020204030204" pitchFamily="34" charset="0"/>
                <a:cs typeface="Calibri" panose="020F0502020204030204" pitchFamily="34" charset="0"/>
              </a:rPr>
              <a:t>Premikanje ni dobrina, pač pa nuja. Promet ni dobrina, pač pa nujna dejavnost za življenje. Potrebuje ga vsak človek, od prazgodovine in še prej.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2400" dirty="0">
                <a:latin typeface="Calibri" panose="020F0502020204030204" pitchFamily="34" charset="0"/>
                <a:cs typeface="Calibri" panose="020F0502020204030204" pitchFamily="34" charset="0"/>
              </a:rPr>
              <a:t>Je vključen v vse druge gospodarske dejavnosti.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2400" dirty="0">
                <a:latin typeface="Calibri" panose="020F0502020204030204" pitchFamily="34" charset="0"/>
                <a:cs typeface="Calibri" panose="020F0502020204030204" pitchFamily="34" charset="0"/>
              </a:rPr>
              <a:t>Svet je spremenil v globalno vas (je osnova globalizacije).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2400" dirty="0">
                <a:latin typeface="Calibri" panose="020F0502020204030204" pitchFamily="34" charset="0"/>
                <a:cs typeface="Calibri" panose="020F0502020204030204" pitchFamily="34" charset="0"/>
              </a:rPr>
              <a:t>Pomemben generator gospodarstva (neposredno in posredno).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2400" dirty="0">
                <a:latin typeface="Calibri" panose="020F0502020204030204" pitchFamily="34" charset="0"/>
                <a:cs typeface="Calibri" panose="020F0502020204030204" pitchFamily="34" charset="0"/>
              </a:rPr>
              <a:t>Pomemben porabnik energije (v Sloveniji okrog 40 % končne porabe energije).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2400" dirty="0">
                <a:latin typeface="Calibri" panose="020F0502020204030204" pitchFamily="34" charset="0"/>
                <a:cs typeface="Calibri" panose="020F0502020204030204" pitchFamily="34" charset="0"/>
              </a:rPr>
              <a:t>Je velik porabnik prostora ne glede na digitalizacijo.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l-SI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921001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2F44072C-8747-50DA-E53F-C01E733F62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343776" cy="4138019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5207C2D7-741F-9AC3-BF9A-5E36CE9DCD4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65269"/>
          <a:stretch/>
        </p:blipFill>
        <p:spPr>
          <a:xfrm>
            <a:off x="4018390" y="1051222"/>
            <a:ext cx="2791985" cy="4516016"/>
          </a:xfrm>
          <a:prstGeom prst="rect">
            <a:avLst/>
          </a:prstGeom>
        </p:spPr>
      </p:pic>
      <p:sp>
        <p:nvSpPr>
          <p:cNvPr id="8" name="PoljeZBesedilom 7">
            <a:extLst>
              <a:ext uri="{FF2B5EF4-FFF2-40B4-BE49-F238E27FC236}">
                <a16:creationId xmlns:a16="http://schemas.microsoft.com/office/drawing/2014/main" id="{4C236682-EF2B-C536-9893-FCBDC6569454}"/>
              </a:ext>
            </a:extLst>
          </p:cNvPr>
          <p:cNvSpPr txBox="1"/>
          <p:nvPr/>
        </p:nvSpPr>
        <p:spPr>
          <a:xfrm>
            <a:off x="6892212" y="4895271"/>
            <a:ext cx="5022980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sl-SI" sz="16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 2035: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brezemisijski</a:t>
            </a:r>
            <a:r>
              <a:rPr lang="sl-SI" sz="1600" dirty="0">
                <a:latin typeface="Calibri" panose="020F0502020204030204" pitchFamily="34" charset="0"/>
                <a:cs typeface="Calibri" panose="020F0502020204030204" pitchFamily="34" charset="0"/>
              </a:rPr>
              <a:t> veliki zrakoplovi bodo pripravljeni za trg. </a:t>
            </a:r>
          </a:p>
        </p:txBody>
      </p:sp>
      <p:sp>
        <p:nvSpPr>
          <p:cNvPr id="12" name="PoljeZBesedilom 11">
            <a:extLst>
              <a:ext uri="{FF2B5EF4-FFF2-40B4-BE49-F238E27FC236}">
                <a16:creationId xmlns:a16="http://schemas.microsoft.com/office/drawing/2014/main" id="{BBC549AF-2989-6C80-F7DA-A7B1E0FB2110}"/>
              </a:ext>
            </a:extLst>
          </p:cNvPr>
          <p:cNvSpPr txBox="1"/>
          <p:nvPr/>
        </p:nvSpPr>
        <p:spPr>
          <a:xfrm>
            <a:off x="6892212" y="3421061"/>
            <a:ext cx="5022980" cy="10772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sl-SI" sz="16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 2030: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1600" dirty="0">
                <a:latin typeface="Calibri" panose="020F0502020204030204" pitchFamily="34" charset="0"/>
                <a:cs typeface="Calibri" panose="020F0502020204030204" pitchFamily="34" charset="0"/>
              </a:rPr>
              <a:t>100 evropskih mest bo podnebno nevtralnih,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1600" dirty="0">
                <a:latin typeface="Calibri" panose="020F0502020204030204" pitchFamily="34" charset="0"/>
                <a:cs typeface="Calibri" panose="020F0502020204030204" pitchFamily="34" charset="0"/>
              </a:rPr>
              <a:t>načrtovana kolektivna potovanja na razdalji do 500 km v EU bi morala biti </a:t>
            </a:r>
            <a:r>
              <a:rPr lang="sl-SI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ogljično</a:t>
            </a:r>
            <a:r>
              <a:rPr lang="sl-SI" sz="1600" dirty="0">
                <a:latin typeface="Calibri" panose="020F0502020204030204" pitchFamily="34" charset="0"/>
                <a:cs typeface="Calibri" panose="020F0502020204030204" pitchFamily="34" charset="0"/>
              </a:rPr>
              <a:t> nevtralna,</a:t>
            </a:r>
          </a:p>
        </p:txBody>
      </p:sp>
      <p:sp>
        <p:nvSpPr>
          <p:cNvPr id="16" name="PoljeZBesedilom 15">
            <a:extLst>
              <a:ext uri="{FF2B5EF4-FFF2-40B4-BE49-F238E27FC236}">
                <a16:creationId xmlns:a16="http://schemas.microsoft.com/office/drawing/2014/main" id="{45573639-CFD7-7871-576F-8303B48BB039}"/>
              </a:ext>
            </a:extLst>
          </p:cNvPr>
          <p:cNvSpPr txBox="1"/>
          <p:nvPr/>
        </p:nvSpPr>
        <p:spPr>
          <a:xfrm>
            <a:off x="6892212" y="2067334"/>
            <a:ext cx="5022980" cy="8309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sl-SI" sz="16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 2030: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1600" dirty="0">
                <a:latin typeface="Calibri" panose="020F0502020204030204" pitchFamily="34" charset="0"/>
                <a:cs typeface="Calibri" panose="020F0502020204030204" pitchFamily="34" charset="0"/>
              </a:rPr>
              <a:t>na evropskih cestah bo najmanj 30 milijonov </a:t>
            </a:r>
            <a:r>
              <a:rPr lang="sl-SI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brezemisijskih</a:t>
            </a:r>
            <a:r>
              <a:rPr lang="sl-SI" sz="1600" dirty="0">
                <a:latin typeface="Calibri" panose="020F0502020204030204" pitchFamily="34" charset="0"/>
                <a:cs typeface="Calibri" panose="020F0502020204030204" pitchFamily="34" charset="0"/>
              </a:rPr>
              <a:t> vozil.</a:t>
            </a:r>
          </a:p>
        </p:txBody>
      </p:sp>
      <p:sp>
        <p:nvSpPr>
          <p:cNvPr id="18" name="PoljeZBesedilom 17">
            <a:extLst>
              <a:ext uri="{FF2B5EF4-FFF2-40B4-BE49-F238E27FC236}">
                <a16:creationId xmlns:a16="http://schemas.microsoft.com/office/drawing/2014/main" id="{C3A9E197-CFE5-C6F1-FAE7-39E22E77D461}"/>
              </a:ext>
            </a:extLst>
          </p:cNvPr>
          <p:cNvSpPr txBox="1"/>
          <p:nvPr/>
        </p:nvSpPr>
        <p:spPr>
          <a:xfrm>
            <a:off x="276807" y="6089968"/>
            <a:ext cx="1163838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1200" dirty="0">
                <a:latin typeface="Calibri" panose="020F0502020204030204" pitchFamily="34" charset="0"/>
                <a:cs typeface="Calibri" panose="020F0502020204030204" pitchFamily="34" charset="0"/>
              </a:rPr>
              <a:t>Vir vsebine: SPOROČILO KOMISIJE EVROPSKEMU PARLAMENTU, SVETU, EVROPSKEMU EKONOMSKO-SOCIALNEMU ODBORU IN ODBORU REGIJ Strategija za trajnostno in pametno mobilnost – usmerjanje evropskega prometa na pravo pot za prihodnost, Bruselj, 9. 12. 2020.</a:t>
            </a:r>
          </a:p>
          <a:p>
            <a:r>
              <a:rPr lang="sl-SI" sz="1200" dirty="0"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https://eur-lex.europa.eu/resource.html?uri=cellar:5e601657-3b06-11eb-b27b-01aa75ed71a1.0020.02/DOC_1&amp;format=PDF</a:t>
            </a:r>
            <a:r>
              <a:rPr lang="sl-SI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3318476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>
            <a:extLst>
              <a:ext uri="{FF2B5EF4-FFF2-40B4-BE49-F238E27FC236}">
                <a16:creationId xmlns:a16="http://schemas.microsoft.com/office/drawing/2014/main" id="{A300268C-FACE-0B9B-FFDA-35F85078608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746"/>
          <a:stretch/>
        </p:blipFill>
        <p:spPr>
          <a:xfrm>
            <a:off x="3228976" y="732931"/>
            <a:ext cx="6437458" cy="5717244"/>
          </a:xfrm>
          <a:prstGeom prst="rect">
            <a:avLst/>
          </a:prstGeom>
        </p:spPr>
      </p:pic>
      <p:sp>
        <p:nvSpPr>
          <p:cNvPr id="5" name="PoljeZBesedilom 4">
            <a:extLst>
              <a:ext uri="{FF2B5EF4-FFF2-40B4-BE49-F238E27FC236}">
                <a16:creationId xmlns:a16="http://schemas.microsoft.com/office/drawing/2014/main" id="{7391D973-CED6-7DA6-31C6-517CBDAC35B8}"/>
              </a:ext>
            </a:extLst>
          </p:cNvPr>
          <p:cNvSpPr txBox="1"/>
          <p:nvPr/>
        </p:nvSpPr>
        <p:spPr>
          <a:xfrm>
            <a:off x="251442" y="2279140"/>
            <a:ext cx="3095510" cy="8309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sl-SI" sz="16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 2030: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Brezemisijske</a:t>
            </a:r>
            <a:r>
              <a:rPr lang="sl-SI" sz="1600" dirty="0">
                <a:latin typeface="Calibri" panose="020F0502020204030204" pitchFamily="34" charset="0"/>
                <a:cs typeface="Calibri" panose="020F0502020204030204" pitchFamily="34" charset="0"/>
              </a:rPr>
              <a:t> ladje bodo pripravljene za trg.</a:t>
            </a:r>
          </a:p>
        </p:txBody>
      </p:sp>
      <p:sp>
        <p:nvSpPr>
          <p:cNvPr id="7" name="PoljeZBesedilom 6">
            <a:extLst>
              <a:ext uri="{FF2B5EF4-FFF2-40B4-BE49-F238E27FC236}">
                <a16:creationId xmlns:a16="http://schemas.microsoft.com/office/drawing/2014/main" id="{7A862DD4-16E6-D603-DCB5-E80EDDAF58AA}"/>
              </a:ext>
            </a:extLst>
          </p:cNvPr>
          <p:cNvSpPr txBox="1"/>
          <p:nvPr/>
        </p:nvSpPr>
        <p:spPr>
          <a:xfrm>
            <a:off x="251442" y="3245131"/>
            <a:ext cx="3095510" cy="10772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sl-SI" sz="16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 2030: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1600" dirty="0">
                <a:latin typeface="Calibri" panose="020F0502020204030204" pitchFamily="34" charset="0"/>
                <a:cs typeface="Calibri" panose="020F0502020204030204" pitchFamily="34" charset="0"/>
              </a:rPr>
              <a:t>promet na železniških povezavah za visoke hitrosti se bo podvojil.</a:t>
            </a:r>
          </a:p>
        </p:txBody>
      </p:sp>
      <p:sp>
        <p:nvSpPr>
          <p:cNvPr id="9" name="PoljeZBesedilom 8">
            <a:extLst>
              <a:ext uri="{FF2B5EF4-FFF2-40B4-BE49-F238E27FC236}">
                <a16:creationId xmlns:a16="http://schemas.microsoft.com/office/drawing/2014/main" id="{5B8CE611-C124-7274-9758-29858C3F63B2}"/>
              </a:ext>
            </a:extLst>
          </p:cNvPr>
          <p:cNvSpPr txBox="1"/>
          <p:nvPr/>
        </p:nvSpPr>
        <p:spPr>
          <a:xfrm>
            <a:off x="6669056" y="5126736"/>
            <a:ext cx="4858218" cy="132343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sl-SI" sz="16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 2050: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1600" dirty="0">
                <a:latin typeface="Calibri" panose="020F0502020204030204" pitchFamily="34" charset="0"/>
                <a:cs typeface="Calibri" panose="020F0502020204030204" pitchFamily="34" charset="0"/>
              </a:rPr>
              <a:t>skoraj vsi avtomobili, kombinirana vozila, avtobusi in nova težka vozila bodo </a:t>
            </a:r>
            <a:r>
              <a:rPr lang="sl-SI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brezemisijski</a:t>
            </a:r>
            <a:r>
              <a:rPr lang="sl-SI" sz="1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1600" dirty="0">
                <a:latin typeface="Calibri" panose="020F0502020204030204" pitchFamily="34" charset="0"/>
                <a:cs typeface="Calibri" panose="020F0502020204030204" pitchFamily="34" charset="0"/>
              </a:rPr>
              <a:t>promet na železniških povezavah za visoke hitrosti se bo potrojil.</a:t>
            </a:r>
          </a:p>
        </p:txBody>
      </p:sp>
      <p:sp>
        <p:nvSpPr>
          <p:cNvPr id="11" name="PoljeZBesedilom 10">
            <a:extLst>
              <a:ext uri="{FF2B5EF4-FFF2-40B4-BE49-F238E27FC236}">
                <a16:creationId xmlns:a16="http://schemas.microsoft.com/office/drawing/2014/main" id="{6BBE03CD-E30B-DB47-76F3-2D39F376E427}"/>
              </a:ext>
            </a:extLst>
          </p:cNvPr>
          <p:cNvSpPr txBox="1"/>
          <p:nvPr/>
        </p:nvSpPr>
        <p:spPr>
          <a:xfrm>
            <a:off x="251442" y="4322349"/>
            <a:ext cx="3095511" cy="8309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sl-SI" sz="16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 2050: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1600" dirty="0">
                <a:latin typeface="Calibri" panose="020F0502020204030204" pitchFamily="34" charset="0"/>
                <a:cs typeface="Calibri" panose="020F0502020204030204" pitchFamily="34" charset="0"/>
              </a:rPr>
              <a:t>železniški tovorni promet se bo podvojil.</a:t>
            </a:r>
          </a:p>
        </p:txBody>
      </p:sp>
      <p:sp>
        <p:nvSpPr>
          <p:cNvPr id="13" name="PoljeZBesedilom 12">
            <a:extLst>
              <a:ext uri="{FF2B5EF4-FFF2-40B4-BE49-F238E27FC236}">
                <a16:creationId xmlns:a16="http://schemas.microsoft.com/office/drawing/2014/main" id="{9312F46F-C75B-9EB4-27A5-93F38E1ECEB9}"/>
              </a:ext>
            </a:extLst>
          </p:cNvPr>
          <p:cNvSpPr txBox="1"/>
          <p:nvPr/>
        </p:nvSpPr>
        <p:spPr>
          <a:xfrm>
            <a:off x="251442" y="5288340"/>
            <a:ext cx="3095511" cy="15696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sl-SI" sz="16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 2030: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1600" dirty="0">
                <a:latin typeface="Calibri" panose="020F0502020204030204" pitchFamily="34" charset="0"/>
                <a:cs typeface="Calibri" panose="020F0502020204030204" pitchFamily="34" charset="0"/>
              </a:rPr>
              <a:t>prevoz po celinskih plovnih poteh in pomorski prevoz na kratke razdalje se bosta povečala za 25 % do leta 2030 in za 50 % do leta 2050</a:t>
            </a:r>
          </a:p>
        </p:txBody>
      </p:sp>
      <p:sp>
        <p:nvSpPr>
          <p:cNvPr id="14" name="PoljeZBesedilom 13">
            <a:extLst>
              <a:ext uri="{FF2B5EF4-FFF2-40B4-BE49-F238E27FC236}">
                <a16:creationId xmlns:a16="http://schemas.microsoft.com/office/drawing/2014/main" id="{FAD6B0E9-8C63-2283-02B7-A20834C1C70A}"/>
              </a:ext>
            </a:extLst>
          </p:cNvPr>
          <p:cNvSpPr txBox="1"/>
          <p:nvPr/>
        </p:nvSpPr>
        <p:spPr>
          <a:xfrm>
            <a:off x="192454" y="1040317"/>
            <a:ext cx="3154498" cy="10777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sl-SI" sz="16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 2030: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1600" dirty="0">
                <a:latin typeface="Calibri" panose="020F0502020204030204" pitchFamily="34" charset="0"/>
                <a:cs typeface="Calibri" panose="020F0502020204030204" pitchFamily="34" charset="0"/>
              </a:rPr>
              <a:t>Velika in srednja mesta bodo pripravila svoje trajnostne urbane načrte mobilnosti. </a:t>
            </a:r>
          </a:p>
        </p:txBody>
      </p:sp>
    </p:spTree>
    <p:extLst>
      <p:ext uri="{BB962C8B-B14F-4D97-AF65-F5344CB8AC3E}">
        <p14:creationId xmlns:p14="http://schemas.microsoft.com/office/powerpoint/2010/main" val="2811419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AC539DBB-345C-F00E-75E7-F3A966C3B0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8488" y="0"/>
            <a:ext cx="9004624" cy="4836974"/>
          </a:xfrm>
          <a:prstGeom prst="rect">
            <a:avLst/>
          </a:prstGeom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CDCA2261-94A9-D01D-4DC9-3F2A80476E63}"/>
              </a:ext>
            </a:extLst>
          </p:cNvPr>
          <p:cNvSpPr txBox="1"/>
          <p:nvPr/>
        </p:nvSpPr>
        <p:spPr>
          <a:xfrm>
            <a:off x="7807390" y="4945424"/>
            <a:ext cx="2857500" cy="10772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sl-SI" sz="16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 2030: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1600" dirty="0">
                <a:latin typeface="Calibri" panose="020F0502020204030204" pitchFamily="34" charset="0"/>
                <a:cs typeface="Calibri" panose="020F0502020204030204" pitchFamily="34" charset="0"/>
              </a:rPr>
              <a:t>avtomatizirana mobilnost se bo uporabljala v velikem obsegu,</a:t>
            </a:r>
          </a:p>
        </p:txBody>
      </p:sp>
    </p:spTree>
    <p:extLst>
      <p:ext uri="{BB962C8B-B14F-4D97-AF65-F5344CB8AC3E}">
        <p14:creationId xmlns:p14="http://schemas.microsoft.com/office/powerpoint/2010/main" val="282403866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BEC143B4-FD99-0C1A-DAA7-E86F0B3DCF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9153" y="114301"/>
            <a:ext cx="8833694" cy="6399145"/>
          </a:xfrm>
          <a:prstGeom prst="rect">
            <a:avLst/>
          </a:prstGeom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307A17AE-0436-AFFE-201F-E2350304A013}"/>
              </a:ext>
            </a:extLst>
          </p:cNvPr>
          <p:cNvSpPr txBox="1"/>
          <p:nvPr/>
        </p:nvSpPr>
        <p:spPr>
          <a:xfrm>
            <a:off x="1" y="3544126"/>
            <a:ext cx="2015412" cy="329320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sl-SI" sz="16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 2050: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multimodalno</a:t>
            </a:r>
            <a:r>
              <a:rPr lang="sl-SI" sz="1600" dirty="0">
                <a:latin typeface="Calibri" panose="020F0502020204030204" pitchFamily="34" charset="0"/>
                <a:cs typeface="Calibri" panose="020F0502020204030204" pitchFamily="34" charset="0"/>
              </a:rPr>
              <a:t> vseevropsko prometno omrežje (TEN-T), opremljeno za trajnosten in pameten promet s povezljivostjo za visoke hitrosti, bo delovalo v celotnem omrežju.</a:t>
            </a:r>
          </a:p>
        </p:txBody>
      </p:sp>
      <p:sp>
        <p:nvSpPr>
          <p:cNvPr id="2" name="Leva puščica 1"/>
          <p:cNvSpPr/>
          <p:nvPr/>
        </p:nvSpPr>
        <p:spPr>
          <a:xfrm rot="2428936">
            <a:off x="9552769" y="5702609"/>
            <a:ext cx="902825" cy="509286"/>
          </a:xfrm>
          <a:prstGeom prst="leftArrow">
            <a:avLst/>
          </a:prstGeom>
          <a:solidFill>
            <a:srgbClr val="FF0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8006115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CEF3305A-7E13-62D4-F81B-AC55773A79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7256" y="15514"/>
            <a:ext cx="9505627" cy="6749179"/>
          </a:xfrm>
          <a:prstGeom prst="rect">
            <a:avLst/>
          </a:prstGeom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FD26F5A0-C9F3-7CDC-2644-19B13BEA7E81}"/>
              </a:ext>
            </a:extLst>
          </p:cNvPr>
          <p:cNvSpPr txBox="1"/>
          <p:nvPr/>
        </p:nvSpPr>
        <p:spPr>
          <a:xfrm>
            <a:off x="2547257" y="6581001"/>
            <a:ext cx="977848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1200" dirty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618d29b3d06c81de72c38fdc_CoMoUK </a:t>
            </a:r>
            <a:r>
              <a:rPr lang="sl-SI" sz="1200" dirty="0" err="1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Mobility</a:t>
            </a:r>
            <a:r>
              <a:rPr lang="sl-SI" sz="1200" dirty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 hub </a:t>
            </a:r>
            <a:r>
              <a:rPr lang="sl-SI" sz="1200" dirty="0" err="1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guidance</a:t>
            </a:r>
            <a:r>
              <a:rPr lang="sl-SI" sz="1200" dirty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 _</a:t>
            </a:r>
            <a:r>
              <a:rPr lang="sl-SI" sz="1200" dirty="0" err="1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Oct</a:t>
            </a:r>
            <a:r>
              <a:rPr lang="sl-SI" sz="1200" dirty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 2019.pdf (website-files.com)</a:t>
            </a:r>
            <a:endParaRPr lang="sl-SI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PoljeZBesedilom 3">
            <a:extLst>
              <a:ext uri="{FF2B5EF4-FFF2-40B4-BE49-F238E27FC236}">
                <a16:creationId xmlns:a16="http://schemas.microsoft.com/office/drawing/2014/main" id="{C3EE8988-4136-36BA-854A-3DE8ED3DB2D6}"/>
              </a:ext>
            </a:extLst>
          </p:cNvPr>
          <p:cNvSpPr txBox="1"/>
          <p:nvPr/>
        </p:nvSpPr>
        <p:spPr>
          <a:xfrm>
            <a:off x="314930" y="2474893"/>
            <a:ext cx="167239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Mobilna vozlišča</a:t>
            </a:r>
          </a:p>
        </p:txBody>
      </p:sp>
      <p:sp>
        <p:nvSpPr>
          <p:cNvPr id="2" name="PoljeZBesedilom 1">
            <a:extLst>
              <a:ext uri="{FF2B5EF4-FFF2-40B4-BE49-F238E27FC236}">
                <a16:creationId xmlns:a16="http://schemas.microsoft.com/office/drawing/2014/main" id="{B38EA853-C80A-A01A-5C82-D3FEB115048E}"/>
              </a:ext>
            </a:extLst>
          </p:cNvPr>
          <p:cNvSpPr txBox="1"/>
          <p:nvPr/>
        </p:nvSpPr>
        <p:spPr>
          <a:xfrm>
            <a:off x="314930" y="442983"/>
            <a:ext cx="22533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6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Nekatere rešitve</a:t>
            </a:r>
          </a:p>
        </p:txBody>
      </p:sp>
    </p:spTree>
    <p:extLst>
      <p:ext uri="{BB962C8B-B14F-4D97-AF65-F5344CB8AC3E}">
        <p14:creationId xmlns:p14="http://schemas.microsoft.com/office/powerpoint/2010/main" val="255447505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E1509AB0-4674-AAAD-1FF0-9ED03D9EEC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9429" y="1221252"/>
            <a:ext cx="8093141" cy="4679085"/>
          </a:xfrm>
          <a:prstGeom prst="rect">
            <a:avLst/>
          </a:prstGeom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C97C07B8-F22C-1F71-0312-E10498F121D6}"/>
              </a:ext>
            </a:extLst>
          </p:cNvPr>
          <p:cNvSpPr txBox="1"/>
          <p:nvPr/>
        </p:nvSpPr>
        <p:spPr>
          <a:xfrm>
            <a:off x="2049429" y="5996864"/>
            <a:ext cx="6096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Resources – Share North (share-north.eu)</a:t>
            </a:r>
            <a:endParaRPr lang="sl-SI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PoljeZBesedilom 1">
            <a:extLst>
              <a:ext uri="{FF2B5EF4-FFF2-40B4-BE49-F238E27FC236}">
                <a16:creationId xmlns:a16="http://schemas.microsoft.com/office/drawing/2014/main" id="{C3EE8988-4136-36BA-854A-3DE8ED3DB2D6}"/>
              </a:ext>
            </a:extLst>
          </p:cNvPr>
          <p:cNvSpPr txBox="1"/>
          <p:nvPr/>
        </p:nvSpPr>
        <p:spPr>
          <a:xfrm>
            <a:off x="557032" y="388159"/>
            <a:ext cx="38181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Deljenje vozil</a:t>
            </a:r>
          </a:p>
        </p:txBody>
      </p:sp>
    </p:spTree>
    <p:extLst>
      <p:ext uri="{BB962C8B-B14F-4D97-AF65-F5344CB8AC3E}">
        <p14:creationId xmlns:p14="http://schemas.microsoft.com/office/powerpoint/2010/main" val="185624416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615D3604-DE81-9274-B4AF-1991DE63DE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7124" y="821803"/>
            <a:ext cx="7545246" cy="6036197"/>
          </a:xfrm>
          <a:prstGeom prst="rect">
            <a:avLst/>
          </a:prstGeom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C8B727AD-574D-9E34-1C6B-C4B91DDD1B5C}"/>
              </a:ext>
            </a:extLst>
          </p:cNvPr>
          <p:cNvSpPr txBox="1"/>
          <p:nvPr/>
        </p:nvSpPr>
        <p:spPr>
          <a:xfrm>
            <a:off x="9109739" y="5746030"/>
            <a:ext cx="282448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1400" dirty="0">
                <a:latin typeface="Calibri" panose="020F0502020204030204" pitchFamily="34" charset="0"/>
                <a:cs typeface="Calibri" panose="020F0502020204030204" pitchFamily="34" charset="0"/>
              </a:rPr>
              <a:t>Število električnih vozil | </a:t>
            </a:r>
            <a:r>
              <a:rPr lang="sl-SI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Okoljski</a:t>
            </a:r>
            <a:r>
              <a:rPr lang="sl-SI" sz="1400" dirty="0">
                <a:latin typeface="Calibri" panose="020F0502020204030204" pitchFamily="34" charset="0"/>
                <a:cs typeface="Calibri" panose="020F0502020204030204" pitchFamily="34" charset="0"/>
              </a:rPr>
              <a:t> kazalci. </a:t>
            </a:r>
            <a:r>
              <a:rPr lang="sl-SI" sz="1400" dirty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https://kazalci.arso.gov.si/sl/content/stevilo-elektricnih-vozil</a:t>
            </a:r>
            <a:r>
              <a:rPr lang="sl-SI" sz="1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E0A20A1D-3FB7-CEEF-141D-E56D32544B0F}"/>
              </a:ext>
            </a:extLst>
          </p:cNvPr>
          <p:cNvSpPr txBox="1"/>
          <p:nvPr/>
        </p:nvSpPr>
        <p:spPr>
          <a:xfrm>
            <a:off x="9354270" y="975493"/>
            <a:ext cx="212344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L. 2021 je bilo v Sloveniji registriranih okrog 7000 električnih  in hibridnih vozil, med novo registriranimi pa 4,5 % (in l. 2022 4,9 %). </a:t>
            </a:r>
          </a:p>
        </p:txBody>
      </p:sp>
      <p:sp>
        <p:nvSpPr>
          <p:cNvPr id="2" name="PoljeZBesedilom 1"/>
          <p:cNvSpPr txBox="1"/>
          <p:nvPr/>
        </p:nvSpPr>
        <p:spPr>
          <a:xfrm>
            <a:off x="208345" y="138897"/>
            <a:ext cx="40110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8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Vozila na električni pogon</a:t>
            </a:r>
          </a:p>
        </p:txBody>
      </p:sp>
      <p:sp>
        <p:nvSpPr>
          <p:cNvPr id="4" name="PoljeZBesedilom 3">
            <a:extLst>
              <a:ext uri="{FF2B5EF4-FFF2-40B4-BE49-F238E27FC236}">
                <a16:creationId xmlns:a16="http://schemas.microsoft.com/office/drawing/2014/main" id="{124C405E-85D8-44FD-BB5B-0BD9D2766874}"/>
              </a:ext>
            </a:extLst>
          </p:cNvPr>
          <p:cNvSpPr txBox="1"/>
          <p:nvPr/>
        </p:nvSpPr>
        <p:spPr>
          <a:xfrm>
            <a:off x="9354270" y="3837815"/>
            <a:ext cx="249770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1400" dirty="0"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11.6 Delež avtomobilov na električni in hibridni pogon med prvič registriranimi novimi osebnimi avtomobili (stat.si)</a:t>
            </a:r>
            <a:endParaRPr lang="sl-SI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Puščica: desno 5">
            <a:extLst>
              <a:ext uri="{FF2B5EF4-FFF2-40B4-BE49-F238E27FC236}">
                <a16:creationId xmlns:a16="http://schemas.microsoft.com/office/drawing/2014/main" id="{49AD69ED-8DDD-68A0-450A-BA2F53B79211}"/>
              </a:ext>
            </a:extLst>
          </p:cNvPr>
          <p:cNvSpPr/>
          <p:nvPr/>
        </p:nvSpPr>
        <p:spPr>
          <a:xfrm>
            <a:off x="995866" y="4871645"/>
            <a:ext cx="522515" cy="295407"/>
          </a:xfrm>
          <a:prstGeom prst="rightArrow">
            <a:avLst/>
          </a:prstGeom>
          <a:solidFill>
            <a:srgbClr val="FF0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3098889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avokotnik 3"/>
          <p:cNvSpPr/>
          <p:nvPr/>
        </p:nvSpPr>
        <p:spPr>
          <a:xfrm>
            <a:off x="8483871" y="5814311"/>
            <a:ext cx="357695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1400" dirty="0" err="1">
                <a:solidFill>
                  <a:srgbClr val="1F1F1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Jochem</a:t>
            </a:r>
            <a:r>
              <a:rPr lang="sl-SI" sz="1400" dirty="0">
                <a:solidFill>
                  <a:srgbClr val="1F1F1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P., </a:t>
            </a:r>
            <a:r>
              <a:rPr lang="sl-SI" sz="1400" dirty="0" err="1">
                <a:solidFill>
                  <a:srgbClr val="1F1F1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Szimba</a:t>
            </a:r>
            <a:r>
              <a:rPr lang="sl-SI" sz="1400" dirty="0">
                <a:solidFill>
                  <a:srgbClr val="1F1F1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E., Reuter-</a:t>
            </a:r>
            <a:r>
              <a:rPr lang="sl-SI" sz="1400" dirty="0" err="1">
                <a:solidFill>
                  <a:srgbClr val="1F1F1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Oppermann</a:t>
            </a:r>
            <a:r>
              <a:rPr lang="sl-SI" sz="1400" dirty="0">
                <a:solidFill>
                  <a:srgbClr val="1F1F1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(2019). </a:t>
            </a:r>
            <a:r>
              <a:rPr lang="en-US" sz="1400" dirty="0">
                <a:solidFill>
                  <a:srgbClr val="1F1F1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How many fast-charging stations do we need along European highways</a:t>
            </a:r>
            <a:r>
              <a:rPr lang="sl-SI" sz="1400" dirty="0">
                <a:solidFill>
                  <a:srgbClr val="1F1F1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sl-SI" sz="1400" dirty="0" err="1">
                <a:solidFill>
                  <a:srgbClr val="1F1F1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ScienceDirect</a:t>
            </a:r>
            <a:r>
              <a:rPr lang="sl-SI" sz="1400" dirty="0">
                <a:solidFill>
                  <a:srgbClr val="1F1F1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sl-SI" sz="1400" dirty="0">
                <a:solidFill>
                  <a:srgbClr val="1F1F1F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https://doi.org/10.1016/j.trd.2019.06.005</a:t>
            </a:r>
            <a:r>
              <a:rPr lang="sl-SI" sz="1400" dirty="0">
                <a:solidFill>
                  <a:srgbClr val="1F1F1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sz="1400" b="0" i="0" dirty="0">
              <a:solidFill>
                <a:srgbClr val="1F1F1F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8483871" cy="6870091"/>
          </a:xfrm>
          <a:prstGeom prst="rect">
            <a:avLst/>
          </a:prstGeom>
        </p:spPr>
      </p:pic>
      <p:sp>
        <p:nvSpPr>
          <p:cNvPr id="6" name="PoljeZBesedilom 5"/>
          <p:cNvSpPr txBox="1"/>
          <p:nvPr/>
        </p:nvSpPr>
        <p:spPr>
          <a:xfrm>
            <a:off x="8738886" y="405114"/>
            <a:ext cx="33219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Kaj pa polnjenje EV?</a:t>
            </a:r>
          </a:p>
        </p:txBody>
      </p:sp>
    </p:spTree>
    <p:extLst>
      <p:ext uri="{BB962C8B-B14F-4D97-AF65-F5344CB8AC3E}">
        <p14:creationId xmlns:p14="http://schemas.microsoft.com/office/powerpoint/2010/main" val="112958429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jeZBesedilom 3"/>
          <p:cNvSpPr txBox="1"/>
          <p:nvPr/>
        </p:nvSpPr>
        <p:spPr>
          <a:xfrm>
            <a:off x="751068" y="939736"/>
            <a:ext cx="10689863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6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Globalizacija in </a:t>
            </a:r>
            <a:r>
              <a:rPr lang="sl-SI" sz="3600" b="1" dirty="0" err="1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trajnostnost</a:t>
            </a:r>
            <a:r>
              <a:rPr lang="sl-SI" sz="36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endParaRPr lang="sl-SI" sz="3600" b="1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71500" indent="-5715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sl-SI" sz="2400" b="1" dirty="0">
                <a:latin typeface="Calibri" panose="020F0502020204030204" pitchFamily="34" charset="0"/>
                <a:cs typeface="Calibri" panose="020F0502020204030204" pitchFamily="34" charset="0"/>
              </a:rPr>
              <a:t>Kje so proizvedeni sestavni deli avtomobila, ki ga sestavijo v  Nemčiji, Španiji na Češkem ali v Braziliji? Od kod so surovine, polizdelki?</a:t>
            </a:r>
          </a:p>
          <a:p>
            <a:pPr marL="571500" indent="-5715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sl-SI" sz="2400" b="1" dirty="0">
                <a:latin typeface="Calibri" panose="020F0502020204030204" pitchFamily="34" charset="0"/>
                <a:cs typeface="Calibri" panose="020F0502020204030204" pitchFamily="34" charset="0"/>
              </a:rPr>
              <a:t>Katere materiale potrebujemo za izdelavo električnega avtomobila? Od kod izvirajo?</a:t>
            </a:r>
          </a:p>
          <a:p>
            <a:pPr marL="571500" indent="-5715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sl-SI" sz="2400" b="1" dirty="0">
                <a:latin typeface="Calibri" panose="020F0502020204030204" pitchFamily="34" charset="0"/>
                <a:cs typeface="Calibri" panose="020F0502020204030204" pitchFamily="34" charset="0"/>
              </a:rPr>
              <a:t>Katere so druge vrste trajnostnih vozil? Vodik?* </a:t>
            </a:r>
          </a:p>
          <a:p>
            <a:pPr marL="571500" indent="-5715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sl-SI" sz="2400" b="1" dirty="0">
                <a:latin typeface="Calibri" panose="020F0502020204030204" pitchFamily="34" charset="0"/>
                <a:cs typeface="Calibri" panose="020F0502020204030204" pitchFamily="34" charset="0"/>
              </a:rPr>
              <a:t>Kako je možno reciklirati baterije električnega avtomobila?</a:t>
            </a:r>
          </a:p>
        </p:txBody>
      </p:sp>
      <p:sp>
        <p:nvSpPr>
          <p:cNvPr id="2" name="PoljeZBesedilom 1">
            <a:extLst>
              <a:ext uri="{FF2B5EF4-FFF2-40B4-BE49-F238E27FC236}">
                <a16:creationId xmlns:a16="http://schemas.microsoft.com/office/drawing/2014/main" id="{D8B9E973-22D1-1435-31AE-7456597B3CBC}"/>
              </a:ext>
            </a:extLst>
          </p:cNvPr>
          <p:cNvSpPr txBox="1"/>
          <p:nvPr/>
        </p:nvSpPr>
        <p:spPr>
          <a:xfrm>
            <a:off x="810984" y="5226784"/>
            <a:ext cx="1057002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l-SI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hlinkClick r:id="rId2"/>
            </a:endParaRPr>
          </a:p>
          <a:p>
            <a:r>
              <a:rPr lang="sl-SI" sz="1600" b="0" i="0" dirty="0">
                <a:solidFill>
                  <a:srgbClr val="05131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*Danes </a:t>
            </a:r>
            <a:r>
              <a:rPr lang="sl-SI" sz="1600" dirty="0">
                <a:solidFill>
                  <a:srgbClr val="05131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večino</a:t>
            </a:r>
            <a:r>
              <a:rPr lang="sl-SI" sz="1600" b="0" i="0" dirty="0">
                <a:solidFill>
                  <a:srgbClr val="05131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vodika proizvedejo iz metana, iz zemeljskega plina, s postopkom parnega </a:t>
            </a:r>
            <a:r>
              <a:rPr lang="sl-SI" sz="1600" b="0" i="0" dirty="0" err="1">
                <a:solidFill>
                  <a:srgbClr val="05131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reforminga</a:t>
            </a:r>
            <a:r>
              <a:rPr lang="sl-SI" sz="1600" b="0" i="0" dirty="0">
                <a:solidFill>
                  <a:srgbClr val="05131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To je povezano z velikimi izpusti, zaradi katerih proizvodnja vodika predstavlja kar približno dva odstotka vseh svetovnih izpustov toplogrednih plinov.</a:t>
            </a:r>
          </a:p>
          <a:p>
            <a:r>
              <a:rPr lang="sl-SI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Zgonik, S. (9. 3. 2024). </a:t>
            </a:r>
            <a:r>
              <a:rPr lang="pt-BR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Razmere so dramatične. Dogaja se nam deindustrializacija</a:t>
            </a:r>
            <a:r>
              <a:rPr lang="sl-SI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N1.  </a:t>
            </a:r>
            <a:r>
              <a:rPr lang="sl-SI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2"/>
              </a:rPr>
              <a:t>https://n1info.si/poglobljeno/razmere-so-dramaticne-dogaja-se-nam-deindustrializacija/?utm_medium=Social&amp;utm_source=Facebook&amp;fbclid=IwAR2vzdJfNYYIolvZpn75JR5wCsVtihV6sgEV6kDF6tEvMKeeXQ8xyuHs0ow#Echobox=1709965475</a:t>
            </a:r>
            <a:r>
              <a:rPr lang="sl-SI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sl-SI" sz="1200" dirty="0" err="1"/>
              <a:t>Steam</a:t>
            </a:r>
            <a:r>
              <a:rPr lang="sl-SI" sz="1200" dirty="0"/>
              <a:t> reforming – Wikipedia</a:t>
            </a:r>
            <a:r>
              <a:rPr lang="sl-SI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sl-SI" sz="12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https://en.wikipedia.org/wiki/Steam_reforming</a:t>
            </a:r>
            <a:r>
              <a:rPr lang="sl-SI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5026244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2E870968-31DF-F66D-8F02-878030EB46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596" y="1041854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sl-SI" sz="32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Ključne surovine </a:t>
            </a:r>
            <a:r>
              <a:rPr lang="sl-SI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 izdelavo avtomobilskih baterij:</a:t>
            </a:r>
          </a:p>
          <a:p>
            <a:pPr marL="0" indent="0">
              <a:buNone/>
            </a:pPr>
            <a:endParaRPr lang="sl-SI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1800"/>
              </a:spcBef>
            </a:pPr>
            <a:r>
              <a:rPr lang="sl-SI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litij</a:t>
            </a:r>
            <a:r>
              <a:rPr lang="sl-SI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(glavni vir za litij-ionske baterije; pridobivanje: Avstralija, Čile, Kitajska, </a:t>
            </a:r>
            <a:r>
              <a:rPr lang="sl-SI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Argenitna</a:t>
            </a:r>
            <a:r>
              <a:rPr lang="sl-SI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velike zaloge Bolivija, Argentina, ZDA, Čile …);</a:t>
            </a:r>
          </a:p>
          <a:p>
            <a:pPr>
              <a:spcBef>
                <a:spcPts val="1800"/>
              </a:spcBef>
            </a:pPr>
            <a:r>
              <a:rPr lang="sl-SI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nikelj</a:t>
            </a:r>
            <a:r>
              <a:rPr lang="sl-SI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(največ za nerjaveča jekla, 5 % proizvodnje gre za baterije), pomembna za rafiniranje niklja je </a:t>
            </a:r>
            <a:r>
              <a:rPr lang="sl-SI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Rusija</a:t>
            </a:r>
            <a:r>
              <a:rPr lang="sl-SI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);</a:t>
            </a:r>
          </a:p>
          <a:p>
            <a:pPr>
              <a:spcBef>
                <a:spcPts val="1800"/>
              </a:spcBef>
            </a:pPr>
            <a:r>
              <a:rPr lang="sl-SI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kobalt</a:t>
            </a:r>
            <a:r>
              <a:rPr lang="sl-SI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(podpira delovanje katod v baterijah, pojavlja se vzporedno v nikljevo-bakrovih rudnikih,  70 % pridobivanja v </a:t>
            </a:r>
            <a:r>
              <a:rPr lang="sl-SI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Kongu</a:t>
            </a:r>
            <a:r>
              <a:rPr lang="sl-SI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skoraj ves se predeluje na </a:t>
            </a:r>
            <a:r>
              <a:rPr lang="sl-SI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Kitajskem</a:t>
            </a:r>
            <a:r>
              <a:rPr lang="sl-SI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).</a:t>
            </a:r>
          </a:p>
          <a:p>
            <a:endParaRPr lang="sl-SI" dirty="0"/>
          </a:p>
          <a:p>
            <a:endParaRPr lang="sl-SI" dirty="0"/>
          </a:p>
          <a:p>
            <a:pPr marL="0" indent="0">
              <a:buNone/>
            </a:pP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4298414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D25802D4-6F21-A677-6E50-FF821CB45F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1374" y="323728"/>
            <a:ext cx="7323455" cy="6378493"/>
          </a:xfrm>
          <a:prstGeom prst="rect">
            <a:avLst/>
          </a:prstGeom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31E665F1-629B-A390-225C-23D890436762}"/>
              </a:ext>
            </a:extLst>
          </p:cNvPr>
          <p:cNvSpPr txBox="1"/>
          <p:nvPr/>
        </p:nvSpPr>
        <p:spPr>
          <a:xfrm>
            <a:off x="8989268" y="6332889"/>
            <a:ext cx="320273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1400" dirty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Energetska statistika, 2021</a:t>
            </a:r>
            <a:endParaRPr lang="sl-SI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Puščica: levo 7">
            <a:extLst>
              <a:ext uri="{FF2B5EF4-FFF2-40B4-BE49-F238E27FC236}">
                <a16:creationId xmlns:a16="http://schemas.microsoft.com/office/drawing/2014/main" id="{A26D0821-B6BA-B7A6-804D-007534AD35E5}"/>
              </a:ext>
            </a:extLst>
          </p:cNvPr>
          <p:cNvSpPr/>
          <p:nvPr/>
        </p:nvSpPr>
        <p:spPr>
          <a:xfrm>
            <a:off x="8264829" y="1119674"/>
            <a:ext cx="1957095" cy="541174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>
                <a:latin typeface="Calibri" panose="020F0502020204030204" pitchFamily="34" charset="0"/>
                <a:cs typeface="Calibri" panose="020F0502020204030204" pitchFamily="34" charset="0"/>
              </a:rPr>
              <a:t>40 %</a:t>
            </a:r>
          </a:p>
        </p:txBody>
      </p:sp>
      <p:sp>
        <p:nvSpPr>
          <p:cNvPr id="2" name="PoljeZBesedilom 1"/>
          <p:cNvSpPr txBox="1"/>
          <p:nvPr/>
        </p:nvSpPr>
        <p:spPr>
          <a:xfrm>
            <a:off x="8989268" y="4907666"/>
            <a:ext cx="22454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400" dirty="0">
                <a:latin typeface="Calibri" panose="020F0502020204030204" pitchFamily="34" charset="0"/>
                <a:cs typeface="Calibri" panose="020F0502020204030204" pitchFamily="34" charset="0"/>
              </a:rPr>
              <a:t>Promet v končni porabi energije v Sloveniji. </a:t>
            </a:r>
          </a:p>
        </p:txBody>
      </p:sp>
      <p:sp>
        <p:nvSpPr>
          <p:cNvPr id="3" name="PoljeZBesedilom 2">
            <a:extLst>
              <a:ext uri="{FF2B5EF4-FFF2-40B4-BE49-F238E27FC236}">
                <a16:creationId xmlns:a16="http://schemas.microsoft.com/office/drawing/2014/main" id="{20BBC2E6-BBB5-ED24-528F-EAA889BB64E4}"/>
              </a:ext>
            </a:extLst>
          </p:cNvPr>
          <p:cNvSpPr txBox="1"/>
          <p:nvPr/>
        </p:nvSpPr>
        <p:spPr>
          <a:xfrm>
            <a:off x="6779845" y="155779"/>
            <a:ext cx="51703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32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Promet kot porabnik energije</a:t>
            </a:r>
          </a:p>
        </p:txBody>
      </p:sp>
    </p:spTree>
    <p:extLst>
      <p:ext uri="{BB962C8B-B14F-4D97-AF65-F5344CB8AC3E}">
        <p14:creationId xmlns:p14="http://schemas.microsoft.com/office/powerpoint/2010/main" val="287853787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CEA0E191-A3C4-9CD8-03E7-E2282B232D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632" y="1184083"/>
            <a:ext cx="6005080" cy="4732430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0385" y="531715"/>
            <a:ext cx="5135942" cy="3421160"/>
          </a:xfrm>
          <a:prstGeom prst="rect">
            <a:avLst/>
          </a:prstGeom>
        </p:spPr>
      </p:pic>
      <p:pic>
        <p:nvPicPr>
          <p:cNvPr id="8" name="Slika 7">
            <a:extLst>
              <a:ext uri="{FF2B5EF4-FFF2-40B4-BE49-F238E27FC236}">
                <a16:creationId xmlns:a16="http://schemas.microsoft.com/office/drawing/2014/main" id="{A8CF1F32-5233-EB14-7A6C-23B1B54FC2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27796" y="4305300"/>
            <a:ext cx="6364204" cy="1517408"/>
          </a:xfrm>
          <a:prstGeom prst="rect">
            <a:avLst/>
          </a:prstGeom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E01E680E-F290-6634-1041-D3EBF52DD667}"/>
              </a:ext>
            </a:extLst>
          </p:cNvPr>
          <p:cNvSpPr txBox="1"/>
          <p:nvPr/>
        </p:nvSpPr>
        <p:spPr>
          <a:xfrm>
            <a:off x="5894481" y="6115049"/>
            <a:ext cx="6096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1400" dirty="0">
                <a:latin typeface="Calibri" panose="020F0502020204030204" pitchFamily="34" charset="0"/>
                <a:cs typeface="Calibri" panose="020F0502020204030204" pitchFamily="34" charset="0"/>
              </a:rPr>
              <a:t>Lithium – Wikipedia. </a:t>
            </a:r>
            <a:r>
              <a:rPr lang="sl-SI" sz="1400" dirty="0">
                <a:latin typeface="Calibri" panose="020F0502020204030204" pitchFamily="34" charset="0"/>
                <a:cs typeface="Calibri" panose="020F0502020204030204" pitchFamily="34" charset="0"/>
                <a:hlinkClick r:id="rId5"/>
              </a:rPr>
              <a:t>https://en.wikipedia.org/wiki/Lithium</a:t>
            </a:r>
            <a:r>
              <a:rPr lang="sl-SI" sz="1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10" name="PoljeZBesedilom 9">
            <a:extLst>
              <a:ext uri="{FF2B5EF4-FFF2-40B4-BE49-F238E27FC236}">
                <a16:creationId xmlns:a16="http://schemas.microsoft.com/office/drawing/2014/main" id="{C98CAD8A-E122-A377-5980-4ABD48C5C1FC}"/>
              </a:ext>
            </a:extLst>
          </p:cNvPr>
          <p:cNvSpPr txBox="1"/>
          <p:nvPr/>
        </p:nvSpPr>
        <p:spPr>
          <a:xfrm>
            <a:off x="314131" y="6115049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6"/>
              </a:rPr>
              <a:t>What will it take to recycle millions of worn-out EV batteries? | Knowable Magazine</a:t>
            </a:r>
            <a:endParaRPr lang="sl-SI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781921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A4143E2A-4C0E-4D96-C492-3F9FFEC9EB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576" y="252191"/>
            <a:ext cx="9916659" cy="5075587"/>
          </a:xfrm>
          <a:prstGeom prst="rect">
            <a:avLst/>
          </a:prstGeom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02A0841A-9124-9C4D-CF9D-7FD26F0CC468}"/>
              </a:ext>
            </a:extLst>
          </p:cNvPr>
          <p:cNvSpPr txBox="1"/>
          <p:nvPr/>
        </p:nvSpPr>
        <p:spPr>
          <a:xfrm>
            <a:off x="316576" y="5327778"/>
            <a:ext cx="1060957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What will it take to recycle millions of worn-out EV batteries? | Knowable Magazine</a:t>
            </a:r>
            <a:r>
              <a:rPr lang="sl-SI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sl-SI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https://knowablemagazine.org/content/article/technology/2022/what-will-it-take-to-recycle-ev-batteries</a:t>
            </a:r>
            <a:r>
              <a:rPr lang="sl-SI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9" name="PoljeZBesedilom 8">
            <a:extLst>
              <a:ext uri="{FF2B5EF4-FFF2-40B4-BE49-F238E27FC236}">
                <a16:creationId xmlns:a16="http://schemas.microsoft.com/office/drawing/2014/main" id="{076F572B-D23F-CDF9-AB7F-8E28B0016561}"/>
              </a:ext>
            </a:extLst>
          </p:cNvPr>
          <p:cNvSpPr txBox="1"/>
          <p:nvPr/>
        </p:nvSpPr>
        <p:spPr>
          <a:xfrm>
            <a:off x="8961161" y="4851483"/>
            <a:ext cx="3029339" cy="1477328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txBody>
          <a:bodyPr wrap="square">
            <a:spAutoFit/>
          </a:bodyPr>
          <a:lstStyle/>
          <a:p>
            <a:r>
              <a:rPr lang="sl-SI" sz="18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Trajnostna mobilnost </a:t>
            </a:r>
            <a:r>
              <a:rPr lang="sl-SI" sz="1800" dirty="0">
                <a:solidFill>
                  <a:srgbClr val="4040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je tista, </a:t>
            </a:r>
            <a:r>
              <a:rPr lang="sl-SI" sz="1800" dirty="0">
                <a:latin typeface="Calibri" panose="020F0502020204030204" pitchFamily="34" charset="0"/>
                <a:cs typeface="Calibri" panose="020F0502020204030204" pitchFamily="34" charset="0"/>
              </a:rPr>
              <a:t>ki je</a:t>
            </a:r>
            <a:r>
              <a:rPr lang="sl-SI" dirty="0">
                <a:latin typeface="Calibri" panose="020F0502020204030204" pitchFamily="34" charset="0"/>
                <a:cs typeface="Calibri" panose="020F0502020204030204" pitchFamily="34" charset="0"/>
              </a:rPr>
              <a:t> hkrati </a:t>
            </a:r>
            <a:r>
              <a:rPr lang="sl-SI" dirty="0" err="1">
                <a:latin typeface="Calibri" panose="020F0502020204030204" pitchFamily="34" charset="0"/>
                <a:cs typeface="Calibri" panose="020F0502020204030204" pitchFamily="34" charset="0"/>
              </a:rPr>
              <a:t>okoljsko</a:t>
            </a:r>
            <a:r>
              <a:rPr lang="sl-SI" dirty="0">
                <a:latin typeface="Calibri" panose="020F0502020204030204" pitchFamily="34" charset="0"/>
                <a:cs typeface="Calibri" panose="020F0502020204030204" pitchFamily="34" charset="0"/>
              </a:rPr>
              <a:t> sprejemljiva</a:t>
            </a:r>
            <a:r>
              <a:rPr lang="sl-SI" sz="1800" dirty="0">
                <a:latin typeface="Calibri" panose="020F0502020204030204" pitchFamily="34" charset="0"/>
                <a:cs typeface="Calibri" panose="020F0502020204030204" pitchFamily="34" charset="0"/>
              </a:rPr>
              <a:t>, socialno pravična in spodbuja razvoj gospodarstva.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PoljeZBesedilom 10">
            <a:extLst>
              <a:ext uri="{FF2B5EF4-FFF2-40B4-BE49-F238E27FC236}">
                <a16:creationId xmlns:a16="http://schemas.microsoft.com/office/drawing/2014/main" id="{9953D234-0678-D825-F4CC-7BBE59731BD2}"/>
              </a:ext>
            </a:extLst>
          </p:cNvPr>
          <p:cNvSpPr txBox="1"/>
          <p:nvPr/>
        </p:nvSpPr>
        <p:spPr>
          <a:xfrm>
            <a:off x="8961161" y="2957899"/>
            <a:ext cx="3029339" cy="1754326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txBody>
          <a:bodyPr wrap="square">
            <a:spAutoFit/>
          </a:bodyPr>
          <a:lstStyle/>
          <a:p>
            <a:r>
              <a:rPr lang="sl-SI" b="1" i="0" dirty="0">
                <a:solidFill>
                  <a:schemeClr val="accent6">
                    <a:lumMod val="75000"/>
                  </a:schemeClr>
                </a:solidFill>
                <a:effectLst/>
                <a:latin typeface="Roboto" panose="02000000000000000000" pitchFamily="2" charset="0"/>
              </a:rPr>
              <a:t>Trajnostni razvoj</a:t>
            </a:r>
            <a:r>
              <a:rPr lang="sl-SI" b="0" i="0" dirty="0">
                <a:solidFill>
                  <a:srgbClr val="212529"/>
                </a:solidFill>
                <a:effectLst/>
                <a:latin typeface="Roboto" panose="02000000000000000000" pitchFamily="2" charset="0"/>
              </a:rPr>
              <a:t> zadovoljuje potrebe sedanje generacije, ne da bi pri tem ogrozil zmožnost prihodnjih generacij, da zadovoljijo svoje potrebe.</a:t>
            </a:r>
            <a:endParaRPr lang="sl-SI" dirty="0"/>
          </a:p>
        </p:txBody>
      </p:sp>
      <p:sp>
        <p:nvSpPr>
          <p:cNvPr id="12" name="PoljeZBesedilom 11">
            <a:extLst>
              <a:ext uri="{FF2B5EF4-FFF2-40B4-BE49-F238E27FC236}">
                <a16:creationId xmlns:a16="http://schemas.microsoft.com/office/drawing/2014/main" id="{D7F594EA-0530-F4B4-07BE-A121F42A4F61}"/>
              </a:ext>
            </a:extLst>
          </p:cNvPr>
          <p:cNvSpPr txBox="1"/>
          <p:nvPr/>
        </p:nvSpPr>
        <p:spPr>
          <a:xfrm>
            <a:off x="10475830" y="1713525"/>
            <a:ext cx="74892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72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30058936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avokotnik 4"/>
          <p:cNvSpPr/>
          <p:nvPr/>
        </p:nvSpPr>
        <p:spPr>
          <a:xfrm>
            <a:off x="1079817" y="5866666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These parts are made by Volkswagen Group Components for the ID.3 | Volkswagen Newsroom (volkswagen-newsroom.com)</a:t>
            </a:r>
            <a:endParaRPr lang="sl-SI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82601FCF-1818-1406-4CD3-60BD28AE4F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4001" y="235979"/>
            <a:ext cx="9883997" cy="5547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39776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 descr="Begivenhed and bunker life cycle of electric car batteries nikkel Støvet  metallisk">
            <a:extLst>
              <a:ext uri="{FF2B5EF4-FFF2-40B4-BE49-F238E27FC236}">
                <a16:creationId xmlns:a16="http://schemas.microsoft.com/office/drawing/2014/main" id="{A6040A40-D399-1C45-3584-A631673AC0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098" y="214604"/>
            <a:ext cx="7103910" cy="6061659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PoljeZBesedilom 5">
            <a:extLst>
              <a:ext uri="{FF2B5EF4-FFF2-40B4-BE49-F238E27FC236}">
                <a16:creationId xmlns:a16="http://schemas.microsoft.com/office/drawing/2014/main" id="{E33D1697-CD6B-925F-A1DA-3E3CA37E33A7}"/>
              </a:ext>
            </a:extLst>
          </p:cNvPr>
          <p:cNvSpPr txBox="1"/>
          <p:nvPr/>
        </p:nvSpPr>
        <p:spPr>
          <a:xfrm>
            <a:off x="1471024" y="6407998"/>
            <a:ext cx="1016424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1000" dirty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https://www.google.com/url?sa=i&amp;url=https%3A%2F%2Fwww.oracom.fr%2Flife-cycle-of-electric-car-batteries-k.html&amp;psig=AOvVaw0HoGW5lsTPBLIQCkGDGMPu&amp;ust=1709843108323000&amp;source=images&amp;cd=vfe&amp;opi=89978449&amp;ved=0CBUQjhxqFwoTCNiL24q84IQDFQAAAAAdAAAAABAl</a:t>
            </a:r>
            <a:r>
              <a:rPr lang="sl-SI" sz="1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7" name="PoljeZBesedilom 6">
            <a:extLst>
              <a:ext uri="{FF2B5EF4-FFF2-40B4-BE49-F238E27FC236}">
                <a16:creationId xmlns:a16="http://schemas.microsoft.com/office/drawing/2014/main" id="{43AECF6C-AE87-9CE8-0893-F32BF41BA400}"/>
              </a:ext>
            </a:extLst>
          </p:cNvPr>
          <p:cNvSpPr txBox="1"/>
          <p:nvPr/>
        </p:nvSpPr>
        <p:spPr>
          <a:xfrm>
            <a:off x="242595" y="406402"/>
            <a:ext cx="373224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b="1" dirty="0">
                <a:solidFill>
                  <a:schemeClr val="accent6">
                    <a:lumMod val="75000"/>
                  </a:schemeClr>
                </a:solidFill>
              </a:rPr>
              <a:t>Recikliranje in ponovna uporaba</a:t>
            </a:r>
          </a:p>
        </p:txBody>
      </p:sp>
    </p:spTree>
    <p:extLst>
      <p:ext uri="{BB962C8B-B14F-4D97-AF65-F5344CB8AC3E}">
        <p14:creationId xmlns:p14="http://schemas.microsoft.com/office/powerpoint/2010/main" val="60275749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8CE41DC2-A41C-8AE0-0CEC-A3B823A6E5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6455" y="1178825"/>
            <a:ext cx="6379603" cy="4283330"/>
          </a:xfrm>
          <a:prstGeom prst="rect">
            <a:avLst/>
          </a:prstGeom>
        </p:spPr>
      </p:pic>
      <p:sp>
        <p:nvSpPr>
          <p:cNvPr id="2" name="PoljeZBesedilom 1">
            <a:extLst>
              <a:ext uri="{FF2B5EF4-FFF2-40B4-BE49-F238E27FC236}">
                <a16:creationId xmlns:a16="http://schemas.microsoft.com/office/drawing/2014/main" id="{2ED4D177-0BBA-27AE-EB0B-3C1E5932866F}"/>
              </a:ext>
            </a:extLst>
          </p:cNvPr>
          <p:cNvSpPr txBox="1"/>
          <p:nvPr/>
        </p:nvSpPr>
        <p:spPr>
          <a:xfrm>
            <a:off x="485192" y="1550775"/>
            <a:ext cx="561080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Ali bo Evropi uspelo?</a:t>
            </a:r>
          </a:p>
          <a:p>
            <a:r>
              <a:rPr lang="sl-SI" sz="32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Ali bo Sloveniji uspelo?</a:t>
            </a:r>
          </a:p>
          <a:p>
            <a:r>
              <a:rPr lang="sl-SI" sz="32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Kaj lahko storim kot posameznik?</a:t>
            </a:r>
          </a:p>
          <a:p>
            <a:endParaRPr lang="sl-SI" sz="3200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sl-SI" sz="32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Je z vidika TR dovolj, da EU zmanjša emisije TGP za 99 %?</a:t>
            </a:r>
          </a:p>
        </p:txBody>
      </p:sp>
      <p:sp>
        <p:nvSpPr>
          <p:cNvPr id="4" name="PoljeZBesedilom 3">
            <a:extLst>
              <a:ext uri="{FF2B5EF4-FFF2-40B4-BE49-F238E27FC236}">
                <a16:creationId xmlns:a16="http://schemas.microsoft.com/office/drawing/2014/main" id="{89539AD6-01D6-A44D-80DB-AA7A816B796D}"/>
              </a:ext>
            </a:extLst>
          </p:cNvPr>
          <p:cNvSpPr txBox="1"/>
          <p:nvPr/>
        </p:nvSpPr>
        <p:spPr>
          <a:xfrm>
            <a:off x="485192" y="5703140"/>
            <a:ext cx="1087016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2400" i="1" dirty="0">
                <a:solidFill>
                  <a:schemeClr val="accent6">
                    <a:lumMod val="75000"/>
                  </a:schemeClr>
                </a:solidFill>
                <a:latin typeface="Bodoni MT" panose="02070603080606020203" pitchFamily="18" charset="0"/>
                <a:cs typeface="Calibri" panose="020F0502020204030204" pitchFamily="34" charset="0"/>
              </a:rPr>
              <a:t>Prispevek geografije je, da skuša na ta vprašanja odgovoriti celostno.</a:t>
            </a:r>
          </a:p>
        </p:txBody>
      </p:sp>
      <p:sp>
        <p:nvSpPr>
          <p:cNvPr id="7" name="PoljeZBesedilom 6">
            <a:extLst>
              <a:ext uri="{FF2B5EF4-FFF2-40B4-BE49-F238E27FC236}">
                <a16:creationId xmlns:a16="http://schemas.microsoft.com/office/drawing/2014/main" id="{4BD80E93-47A8-8C1E-35B9-136AA30975B9}"/>
              </a:ext>
            </a:extLst>
          </p:cNvPr>
          <p:cNvSpPr txBox="1"/>
          <p:nvPr/>
        </p:nvSpPr>
        <p:spPr>
          <a:xfrm>
            <a:off x="485192" y="416863"/>
            <a:ext cx="866813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36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Namesto zaključka za razmislek: </a:t>
            </a:r>
          </a:p>
        </p:txBody>
      </p:sp>
    </p:spTree>
    <p:extLst>
      <p:ext uri="{BB962C8B-B14F-4D97-AF65-F5344CB8AC3E}">
        <p14:creationId xmlns:p14="http://schemas.microsoft.com/office/powerpoint/2010/main" val="41547955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AB9C572C-14E2-5AA4-C2AB-C54D9748FE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5184" y="1142802"/>
            <a:ext cx="6645216" cy="4572396"/>
          </a:xfrm>
          <a:prstGeom prst="rect">
            <a:avLst/>
          </a:prstGeom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EDEFFB91-1D03-20C4-E73C-3C848EE2F9EF}"/>
              </a:ext>
            </a:extLst>
          </p:cNvPr>
          <p:cNvSpPr txBox="1"/>
          <p:nvPr/>
        </p:nvSpPr>
        <p:spPr>
          <a:xfrm>
            <a:off x="1553803" y="5835582"/>
            <a:ext cx="971627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1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Vir: 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The spatial organization of transportation and mobility (b. d.). The Geography of Transport Systems. </a:t>
            </a:r>
            <a:r>
              <a:rPr lang="en-US" sz="1400" b="0" i="0" u="sng" strike="noStrike" dirty="0">
                <a:solidFill>
                  <a:srgbClr val="0563C1"/>
                </a:solidFill>
                <a:effectLst/>
                <a:latin typeface="Calibri" panose="020F0502020204030204" pitchFamily="34" charset="0"/>
                <a:hlinkClick r:id="rId3"/>
              </a:rPr>
              <a:t>https://transportgeography.org/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 </a:t>
            </a:r>
            <a:endParaRPr lang="sl-SI" sz="1400" dirty="0"/>
          </a:p>
        </p:txBody>
      </p:sp>
      <p:sp>
        <p:nvSpPr>
          <p:cNvPr id="4" name="PoljeZBesedilom 3">
            <a:extLst>
              <a:ext uri="{FF2B5EF4-FFF2-40B4-BE49-F238E27FC236}">
                <a16:creationId xmlns:a16="http://schemas.microsoft.com/office/drawing/2014/main" id="{7E9DFAC2-8868-A08C-05F8-7DFFACAB70FF}"/>
              </a:ext>
            </a:extLst>
          </p:cNvPr>
          <p:cNvSpPr txBox="1"/>
          <p:nvPr/>
        </p:nvSpPr>
        <p:spPr>
          <a:xfrm>
            <a:off x="542475" y="437643"/>
            <a:ext cx="52294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32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Promet kot porabnik prostora</a:t>
            </a:r>
          </a:p>
        </p:txBody>
      </p:sp>
      <p:sp>
        <p:nvSpPr>
          <p:cNvPr id="3" name="PoljeZBesedilom 2">
            <a:extLst>
              <a:ext uri="{FF2B5EF4-FFF2-40B4-BE49-F238E27FC236}">
                <a16:creationId xmlns:a16="http://schemas.microsoft.com/office/drawing/2014/main" id="{1A741EB4-B876-0AA2-EC18-E6CAFCD4D1C9}"/>
              </a:ext>
            </a:extLst>
          </p:cNvPr>
          <p:cNvSpPr txBox="1"/>
          <p:nvPr/>
        </p:nvSpPr>
        <p:spPr>
          <a:xfrm>
            <a:off x="8682390" y="947319"/>
            <a:ext cx="2967135" cy="182691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l-SI" sz="2000" b="1" kern="100" dirty="0">
                <a:solidFill>
                  <a:schemeClr val="accent6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Slovenija (2014):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l-SI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1092 km</a:t>
            </a:r>
            <a:r>
              <a:rPr lang="sl-SI" sz="2000" kern="1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sl-SI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(5,5 %) pozidano od tega </a:t>
            </a:r>
            <a:r>
              <a:rPr lang="sl-SI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49 km</a:t>
            </a:r>
            <a:r>
              <a:rPr lang="sl-SI" sz="2000" b="1" kern="1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sl-SI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ali </a:t>
            </a:r>
            <a:r>
              <a:rPr lang="sl-SI" sz="2000" b="1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0,25</a:t>
            </a:r>
            <a:r>
              <a:rPr lang="sl-SI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%</a:t>
            </a:r>
            <a:r>
              <a:rPr lang="sl-SI" sz="2000" b="1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l-SI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vseh površin</a:t>
            </a:r>
            <a:r>
              <a:rPr lang="sl-SI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ceste in železnice.</a:t>
            </a:r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116DB0E9-D3B0-2519-3CEE-C2541A695749}"/>
              </a:ext>
            </a:extLst>
          </p:cNvPr>
          <p:cNvSpPr txBox="1"/>
          <p:nvPr/>
        </p:nvSpPr>
        <p:spPr>
          <a:xfrm>
            <a:off x="8682390" y="2951946"/>
            <a:ext cx="273387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1200" dirty="0">
                <a:latin typeface="Calibri" panose="020F0502020204030204" pitchFamily="34" charset="0"/>
                <a:cs typeface="Calibri" panose="020F0502020204030204" pitchFamily="34" charset="0"/>
              </a:rPr>
              <a:t>POKROVNOST_IN_RABA_TAL_V_SLOVENIJI_TER_ANALIZA_UPORABNOSTI_RAZLICNIH_PROSTORSKIH_PODATKOV. </a:t>
            </a:r>
            <a:r>
              <a:rPr lang="sl-SI" sz="1200" dirty="0"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http://nfp-si.eionet.europa.eu/Podatki_in_informacije/F1084793794/F1432113195/POKROVNOST_IN_RABA_TAL_V_SLOVENIJI_TER_ANALIZA_UPORABNOSTI_RAZLICNIH_PROSTORSKIH_PODATKOV.pdf</a:t>
            </a:r>
            <a:r>
              <a:rPr lang="sl-SI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555288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jeZBesedilom 4"/>
          <p:cNvSpPr txBox="1"/>
          <p:nvPr/>
        </p:nvSpPr>
        <p:spPr>
          <a:xfrm>
            <a:off x="563245" y="424968"/>
            <a:ext cx="6875280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32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Globalne razsežnosti prometa:</a:t>
            </a:r>
          </a:p>
          <a:p>
            <a:endParaRPr lang="sl-SI" sz="3200" b="1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sl-SI" sz="3200" dirty="0">
                <a:latin typeface="Calibri" panose="020F0502020204030204" pitchFamily="34" charset="0"/>
                <a:cs typeface="Calibri" panose="020F0502020204030204" pitchFamily="34" charset="0"/>
              </a:rPr>
              <a:t>Kako je videti globalni morski promet?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3200" dirty="0">
                <a:latin typeface="Calibri" panose="020F0502020204030204" pitchFamily="34" charset="0"/>
                <a:cs typeface="Calibri" panose="020F0502020204030204" pitchFamily="34" charset="0"/>
              </a:rPr>
              <a:t>Kako je videti globalni letalski promet?</a:t>
            </a:r>
          </a:p>
        </p:txBody>
      </p:sp>
      <p:pic>
        <p:nvPicPr>
          <p:cNvPr id="1026" name="Picture 2" descr="Delays">
            <a:extLst>
              <a:ext uri="{FF2B5EF4-FFF2-40B4-BE49-F238E27FC236}">
                <a16:creationId xmlns:a16="http://schemas.microsoft.com/office/drawing/2014/main" id="{CF20D8D0-22C2-59FC-D952-458CA63731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034052"/>
            <a:ext cx="5126355" cy="3075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62690A57-3CC3-F351-DA32-CFD2945ABCBA}"/>
              </a:ext>
            </a:extLst>
          </p:cNvPr>
          <p:cNvSpPr txBox="1"/>
          <p:nvPr/>
        </p:nvSpPr>
        <p:spPr>
          <a:xfrm>
            <a:off x="6273165" y="6171422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Delays in air traffic control could cloud the summer holiday season (internationalairportreview.com)</a:t>
            </a:r>
            <a:endParaRPr lang="sl-SI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A76A79B4-D32E-3114-B727-FD55CDF121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268" y="3034052"/>
            <a:ext cx="4101084" cy="3075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oljeZBesedilom 5">
            <a:extLst>
              <a:ext uri="{FF2B5EF4-FFF2-40B4-BE49-F238E27FC236}">
                <a16:creationId xmlns:a16="http://schemas.microsoft.com/office/drawing/2014/main" id="{EDAADE8C-B46E-84A7-57F4-CCF53DE4A7D1}"/>
              </a:ext>
            </a:extLst>
          </p:cNvPr>
          <p:cNvSpPr txBox="1"/>
          <p:nvPr/>
        </p:nvSpPr>
        <p:spPr>
          <a:xfrm>
            <a:off x="909705" y="6248366"/>
            <a:ext cx="618236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1400" dirty="0">
                <a:latin typeface="Calibri" panose="020F0502020204030204" pitchFamily="34" charset="0"/>
                <a:cs typeface="Calibri" panose="020F0502020204030204" pitchFamily="34" charset="0"/>
                <a:hlinkClick r:id="rId5"/>
              </a:rPr>
              <a:t>File:Strait </a:t>
            </a:r>
            <a:r>
              <a:rPr lang="sl-SI" sz="1400" dirty="0" err="1">
                <a:latin typeface="Calibri" panose="020F0502020204030204" pitchFamily="34" charset="0"/>
                <a:cs typeface="Calibri" panose="020F0502020204030204" pitchFamily="34" charset="0"/>
                <a:hlinkClick r:id="rId5"/>
              </a:rPr>
              <a:t>of</a:t>
            </a:r>
            <a:r>
              <a:rPr lang="sl-SI" sz="1400" dirty="0">
                <a:latin typeface="Calibri" panose="020F0502020204030204" pitchFamily="34" charset="0"/>
                <a:cs typeface="Calibri" panose="020F0502020204030204" pitchFamily="34" charset="0"/>
                <a:hlinkClick r:id="rId5"/>
              </a:rPr>
              <a:t> malacca.jpg - </a:t>
            </a:r>
            <a:r>
              <a:rPr lang="sl-SI" sz="1400" dirty="0" err="1">
                <a:latin typeface="Calibri" panose="020F0502020204030204" pitchFamily="34" charset="0"/>
                <a:cs typeface="Calibri" panose="020F0502020204030204" pitchFamily="34" charset="0"/>
                <a:hlinkClick r:id="rId5"/>
              </a:rPr>
              <a:t>Openwaterpedia</a:t>
            </a:r>
            <a:endParaRPr lang="sl-SI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39571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41323B10-D371-6596-2717-8E7A40469B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4517"/>
            <a:ext cx="12192000" cy="5997465"/>
          </a:xfrm>
          <a:prstGeom prst="rect">
            <a:avLst/>
          </a:prstGeom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9ECEFDBC-E44D-BE8B-5FA6-590731063214}"/>
              </a:ext>
            </a:extLst>
          </p:cNvPr>
          <p:cNvSpPr txBox="1"/>
          <p:nvPr/>
        </p:nvSpPr>
        <p:spPr>
          <a:xfrm>
            <a:off x="0" y="6248991"/>
            <a:ext cx="962919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1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Global </a:t>
            </a:r>
            <a:r>
              <a:rPr lang="sl-SI" sz="12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Maritime</a:t>
            </a:r>
            <a:r>
              <a:rPr lang="sl-SI" sz="1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sl-SI" sz="12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Traffic</a:t>
            </a:r>
            <a:r>
              <a:rPr lang="sl-SI" sz="1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 </a:t>
            </a:r>
            <a:r>
              <a:rPr lang="sl-SI" sz="1200" b="0" i="0" u="sng" strike="noStrike" dirty="0">
                <a:solidFill>
                  <a:srgbClr val="0563C1"/>
                </a:solidFill>
                <a:effectLst/>
                <a:latin typeface="Calibri" panose="020F0502020204030204" pitchFamily="34" charset="0"/>
                <a:hlinkClick r:id="rId3"/>
              </a:rPr>
              <a:t>https://globalmaritimetraffic.org/index.html</a:t>
            </a:r>
            <a:r>
              <a:rPr lang="sl-SI" sz="1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 </a:t>
            </a:r>
            <a:endParaRPr lang="sl-SI" sz="1200" dirty="0"/>
          </a:p>
        </p:txBody>
      </p:sp>
    </p:spTree>
    <p:extLst>
      <p:ext uri="{BB962C8B-B14F-4D97-AF65-F5344CB8AC3E}">
        <p14:creationId xmlns:p14="http://schemas.microsoft.com/office/powerpoint/2010/main" val="32854277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jeZBesedilom 4">
            <a:extLst>
              <a:ext uri="{FF2B5EF4-FFF2-40B4-BE49-F238E27FC236}">
                <a16:creationId xmlns:a16="http://schemas.microsoft.com/office/drawing/2014/main" id="{F546E16C-F9AD-DAD8-2C38-7DB331F9FC56}"/>
              </a:ext>
            </a:extLst>
          </p:cNvPr>
          <p:cNvSpPr txBox="1"/>
          <p:nvPr/>
        </p:nvSpPr>
        <p:spPr>
          <a:xfrm>
            <a:off x="169042" y="6196984"/>
            <a:ext cx="881976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JRC reveals global traffic routes using LRIT ship tracking data (youtube.com)</a:t>
            </a:r>
            <a:endParaRPr lang="sl-SI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4500F4BB-2862-5F17-6C09-F50C31A437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7354" cy="5724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5887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jeZBesedilom 6">
            <a:extLst>
              <a:ext uri="{FF2B5EF4-FFF2-40B4-BE49-F238E27FC236}">
                <a16:creationId xmlns:a16="http://schemas.microsoft.com/office/drawing/2014/main" id="{D69BDDE5-10C4-7F5E-3DFA-AC7C55F56F0C}"/>
              </a:ext>
            </a:extLst>
          </p:cNvPr>
          <p:cNvSpPr txBox="1"/>
          <p:nvPr/>
        </p:nvSpPr>
        <p:spPr>
          <a:xfrm>
            <a:off x="693304" y="6345760"/>
            <a:ext cx="1080539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MarineTraffic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: Global Ship Tracking Intelligence. </a:t>
            </a:r>
            <a:r>
              <a:rPr lang="en-US" sz="1200" b="0" i="0" u="sng" strike="noStrike" dirty="0">
                <a:solidFill>
                  <a:srgbClr val="0563C1"/>
                </a:solidFill>
                <a:effectLst/>
                <a:latin typeface="Calibri" panose="020F0502020204030204" pitchFamily="34" charset="0"/>
                <a:hlinkClick r:id="rId2"/>
              </a:rPr>
              <a:t>https://www.marinetraffic.com/en/ais/home/centerx:121.2/centery:31.5/zoom:11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 </a:t>
            </a:r>
            <a:endParaRPr lang="sl-SI" sz="1200" dirty="0"/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62E42971-553B-44F1-10E4-6FB96C3BBD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934" y="0"/>
            <a:ext cx="11644132" cy="6178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90838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isarn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isarn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945</TotalTime>
  <Words>1768</Words>
  <Application>Microsoft Office PowerPoint</Application>
  <PresentationFormat>Širokozaslonsko</PresentationFormat>
  <Paragraphs>194</Paragraphs>
  <Slides>44</Slides>
  <Notes>2</Notes>
  <HiddenSlides>0</HiddenSlides>
  <MMClips>0</MMClips>
  <ScaleCrop>false</ScaleCrop>
  <HeadingPairs>
    <vt:vector size="6" baseType="variant">
      <vt:variant>
        <vt:lpstr>Uporabljene pisave</vt:lpstr>
      </vt:variant>
      <vt:variant>
        <vt:i4>7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44</vt:i4>
      </vt:variant>
    </vt:vector>
  </HeadingPairs>
  <TitlesOfParts>
    <vt:vector size="52" baseType="lpstr">
      <vt:lpstr>Aptos</vt:lpstr>
      <vt:lpstr>Aptos Display</vt:lpstr>
      <vt:lpstr>Arial</vt:lpstr>
      <vt:lpstr>Bodoni MT</vt:lpstr>
      <vt:lpstr>Calibri</vt:lpstr>
      <vt:lpstr>Open Sans</vt:lpstr>
      <vt:lpstr>Roboto</vt:lpstr>
      <vt:lpstr>Officeova tema</vt:lpstr>
      <vt:lpstr>   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</dc:title>
  <dc:creator>AP</dc:creator>
  <cp:lastModifiedBy>Marta Novak</cp:lastModifiedBy>
  <cp:revision>56</cp:revision>
  <dcterms:created xsi:type="dcterms:W3CDTF">2024-03-05T07:14:05Z</dcterms:created>
  <dcterms:modified xsi:type="dcterms:W3CDTF">2024-04-05T08:48:53Z</dcterms:modified>
</cp:coreProperties>
</file>