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302" r:id="rId2"/>
    <p:sldId id="299" r:id="rId3"/>
    <p:sldId id="300" r:id="rId4"/>
    <p:sldId id="301" r:id="rId5"/>
    <p:sldId id="303" r:id="rId6"/>
    <p:sldId id="264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5" r:id="rId15"/>
    <p:sldId id="297" r:id="rId16"/>
    <p:sldId id="286" r:id="rId17"/>
  </p:sldIdLst>
  <p:sldSz cx="9144000" cy="6858000" type="screen4x3"/>
  <p:notesSz cx="7099300" cy="10234613"/>
  <p:defaultTextStyle>
    <a:defPPr>
      <a:defRPr lang="sl-SI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363" cy="51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937" y="0"/>
            <a:ext cx="3076363" cy="51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2882"/>
            <a:ext cx="3076363" cy="51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937" y="9722882"/>
            <a:ext cx="3076363" cy="51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89DBE02A-0C3D-498A-BC1F-805495455E92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41133592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5C20ADE7-D1A5-44D8-8832-7B1FED004E53}" type="datetimeFigureOut">
              <a:rPr lang="en-US" smtClean="0"/>
              <a:t>11/27/2018</a:t>
            </a:fld>
            <a:endParaRPr lang="en-US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US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A25A44C6-3ADB-47C2-8207-46E35D59A8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103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Ideja o izdelavi serije</a:t>
            </a:r>
            <a:r>
              <a:rPr lang="sl-SI" baseline="0" dirty="0" smtClean="0"/>
              <a:t> spletnih filmčkov za mlade z namenom promocije zdravja ustreza sodobnim trendom</a:t>
            </a:r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3119B6A-4F19-4724-87F5-463FBF26D803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43232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Cilj programa je spodbujati zdrav življenjski</a:t>
            </a:r>
            <a:r>
              <a:rPr lang="sl-SI" baseline="0" dirty="0" smtClean="0"/>
              <a:t> slog ter preprečiti uporabo drog in s tem povezana </a:t>
            </a:r>
            <a:r>
              <a:rPr lang="sl-SI" baseline="0" dirty="0" err="1" smtClean="0"/>
              <a:t>tveganja.Da</a:t>
            </a:r>
            <a:r>
              <a:rPr lang="sl-SI" baseline="0" dirty="0" smtClean="0"/>
              <a:t> bi dosegli ta cilj, smo kot osnovo programa izbrali model življenjskih veščin.</a:t>
            </a:r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3119B6A-4F19-4724-87F5-463FBF26D803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6574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Izboljšanje informacij:</a:t>
            </a:r>
            <a:r>
              <a:rPr lang="sl-SI" baseline="0" dirty="0" smtClean="0"/>
              <a:t> mladi imajo dostop do številnih informacij, vendar ta program ponuja točne informacije o </a:t>
            </a:r>
          </a:p>
          <a:p>
            <a:r>
              <a:rPr lang="sl-SI" baseline="0" dirty="0" smtClean="0"/>
              <a:t>                                 drogah in tveganjih …. Gre za informacije, ki jih učenci/dijaki lahko uporabijo in ne le </a:t>
            </a:r>
          </a:p>
          <a:p>
            <a:r>
              <a:rPr lang="sl-SI" baseline="0" dirty="0" smtClean="0"/>
              <a:t>		skladiščijo.</a:t>
            </a:r>
          </a:p>
          <a:p>
            <a:r>
              <a:rPr lang="sl-SI" baseline="0" dirty="0" smtClean="0"/>
              <a:t>Spodbujanje razvoja zdravih stališč:</a:t>
            </a:r>
          </a:p>
          <a:p>
            <a:r>
              <a:rPr lang="sl-SI" baseline="0" dirty="0" smtClean="0"/>
              <a:t>	omogočiti jim, da bodo njihove sprejete odločitve bolj zdrave.</a:t>
            </a:r>
          </a:p>
          <a:p>
            <a:r>
              <a:rPr lang="sl-SI" baseline="0" dirty="0" smtClean="0"/>
              <a:t>Razvoj življenjskih veščin:</a:t>
            </a:r>
          </a:p>
          <a:p>
            <a:r>
              <a:rPr lang="sl-SI" baseline="0" dirty="0" smtClean="0"/>
              <a:t>	razvoj ž.v. bo okrepil samozavest in spodbujal razvoj veščin za spopadanje z izzivi, kot sta pritisk </a:t>
            </a:r>
          </a:p>
          <a:p>
            <a:r>
              <a:rPr lang="sl-SI" baseline="0" dirty="0" smtClean="0"/>
              <a:t>	vrstnikov in socialni vpliv.</a:t>
            </a:r>
          </a:p>
          <a:p>
            <a:endParaRPr lang="sl-SI" baseline="0" dirty="0" smtClean="0"/>
          </a:p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3119B6A-4F19-4724-87F5-463FBF26D803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99993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Obstaja ogromno raziskav, ki potrjujejo učinkovitost interaktivnih učnih metod.</a:t>
            </a:r>
            <a:r>
              <a:rPr lang="sl-SI" baseline="0" dirty="0" smtClean="0"/>
              <a:t> V program so tako vključene aktivne učne strategije, kot so ----</a:t>
            </a:r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3119B6A-4F19-4724-87F5-463FBF26D803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5470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3119B6A-4F19-4724-87F5-463FBF26D803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76365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1EFE61-447D-4A9D-A923-0B60244667D9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4037953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62538A-9BB6-440A-B99C-7A46041E1343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964130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0BE240-801E-40EE-B5CB-AF4EB55C7F5E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672918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7"/>
          <p:cNvSpPr txBox="1">
            <a:spLocks noChangeArrowheads="1"/>
          </p:cNvSpPr>
          <p:nvPr userDrawn="1"/>
        </p:nvSpPr>
        <p:spPr bwMode="auto">
          <a:xfrm>
            <a:off x="3755154" y="6495147"/>
            <a:ext cx="1625766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GB" sz="1000" b="0" dirty="0" smtClean="0">
                <a:solidFill>
                  <a:srgbClr val="333333"/>
                </a:solidFill>
              </a:rPr>
              <a:t>www.boysandgirlsplus.eu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20688"/>
            <a:ext cx="9144000" cy="576064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 userDrawn="1"/>
        </p:nvSpPr>
        <p:spPr>
          <a:xfrm>
            <a:off x="0" y="19759"/>
            <a:ext cx="9144000" cy="1065022"/>
          </a:xfrm>
          <a:prstGeom prst="rect">
            <a:avLst/>
          </a:pr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628650" y="620688"/>
            <a:ext cx="7886700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2400" b="1" baseline="0">
                <a:solidFill>
                  <a:srgbClr val="6101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 smtClean="0"/>
              <a:t>Title, Verdana 24 bold (color: 97,1,0)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28650" y="1297166"/>
            <a:ext cx="7886700" cy="48736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20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20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20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Text, Verdana 16 (color: 51,51,51)</a:t>
            </a:r>
          </a:p>
          <a:p>
            <a:pPr lvl="1"/>
            <a:r>
              <a:rPr lang="en-US" dirty="0" smtClean="0"/>
              <a:t>Second level, Verdana 14</a:t>
            </a:r>
          </a:p>
          <a:p>
            <a:pPr lvl="2"/>
            <a:r>
              <a:rPr lang="en-US" dirty="0" smtClean="0"/>
              <a:t>Third level, Verdana 12</a:t>
            </a:r>
          </a:p>
          <a:p>
            <a:pPr lvl="3"/>
            <a:r>
              <a:rPr lang="en-US" dirty="0" smtClean="0"/>
              <a:t>Fourth level, Verdana 12</a:t>
            </a:r>
          </a:p>
          <a:p>
            <a:pPr lvl="4"/>
            <a:r>
              <a:rPr lang="en-US" dirty="0" smtClean="0"/>
              <a:t>Fifth level, Verdana 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21224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D37BB-232F-47E3-BA66-AF67A8189939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448858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25C4A4-6D7F-4FF1-B7EF-AC7A234D8C6C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39425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78E126-9D6B-4B23-B089-23AE7FB0099D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768407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9C468F-4F98-40D6-949F-E74FBA4EC089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133620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F05FDF-D939-4D1B-A2BC-399D43C5B5CF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276514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820C99-8D50-4968-ACA5-57BD9B35CDD0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960643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E6B38-2FCF-405B-91D1-264A3E5A3745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783627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EF7E73-9388-44C8-86B1-80201F725933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089961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1_noga_druga_stran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89625"/>
            <a:ext cx="9144000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9" descr="cycle_pic"/>
          <p:cNvPicPr>
            <a:picLocks noChangeAspect="1" noChangeArrowheads="1"/>
          </p:cNvPicPr>
          <p:nvPr userDrawn="1"/>
        </p:nvPicPr>
        <p:blipFill>
          <a:blip r:embed="rId15">
            <a:lum bright="82000" contrast="-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3200"/>
            <a:ext cx="9144000" cy="608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Click to edit Master text styles</a:t>
            </a:r>
          </a:p>
          <a:p>
            <a:pPr lvl="1"/>
            <a:r>
              <a:rPr lang="sl-SI" altLang="sl-SI" smtClean="0"/>
              <a:t>Second level</a:t>
            </a:r>
          </a:p>
          <a:p>
            <a:pPr lvl="2"/>
            <a:r>
              <a:rPr lang="sl-SI" altLang="sl-SI" smtClean="0"/>
              <a:t>Third level</a:t>
            </a:r>
          </a:p>
          <a:p>
            <a:pPr lvl="3"/>
            <a:r>
              <a:rPr lang="sl-SI" altLang="sl-SI" smtClean="0"/>
              <a:t>Fourth level</a:t>
            </a:r>
          </a:p>
          <a:p>
            <a:pPr lvl="4"/>
            <a:r>
              <a:rPr lang="sl-SI" altLang="sl-SI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sl-SI" altLang="sl-SI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AEA9A968-EEFE-4A7E-B1E4-FAC6A48A8FCF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hyperlink" Target="mailto:info@institut-utrip.si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cid:image002.png@01D362AC.D6D33820" TargetMode="Externa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mailto:info@institut-utrip.si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stitut-utrip.si/" TargetMode="External"/><Relationship Id="rId2" Type="http://schemas.openxmlformats.org/officeDocument/2006/relationships/hyperlink" Target="mailto:info@institut-utrip.si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hyperlink" Target="http://www.preventivna-platforma.si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stitut-utrip.si/" TargetMode="External"/><Relationship Id="rId2" Type="http://schemas.openxmlformats.org/officeDocument/2006/relationships/hyperlink" Target="mailto:info@institut-utrip.si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hyperlink" Target="http://www.preventivna-platforma.si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hyperlink" Target="mailto:info@institut-utrip.si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cid:image002.png@01D362AC.D6D33820" TargetMode="Externa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1540" y="2325636"/>
            <a:ext cx="8280920" cy="1783947"/>
          </a:xfrm>
        </p:spPr>
        <p:txBody>
          <a:bodyPr/>
          <a:lstStyle/>
          <a:p>
            <a:pPr eaLnBrk="1" hangingPunct="1"/>
            <a:r>
              <a:rPr lang="sl-SI" altLang="sl-SI" sz="3300" b="1" dirty="0"/>
              <a:t>Krepitev zagovorniških veščin </a:t>
            </a:r>
            <a:r>
              <a:rPr lang="sl-SI" altLang="sl-SI" sz="3300" b="1" dirty="0" smtClean="0"/>
              <a:t>za </a:t>
            </a:r>
            <a:r>
              <a:rPr lang="sl-SI" altLang="sl-SI" sz="3300" b="1" dirty="0"/>
              <a:t>zdravo šolsko okolje </a:t>
            </a:r>
            <a:r>
              <a:rPr lang="sl-SI" altLang="sl-SI" sz="3300" b="1" dirty="0" smtClean="0"/>
              <a:t>&amp; zdrave odločitve</a:t>
            </a:r>
            <a:r>
              <a:rPr lang="sl-SI" altLang="sl-SI" sz="3600" b="1" dirty="0" smtClean="0"/>
              <a:t/>
            </a:r>
            <a:br>
              <a:rPr lang="sl-SI" altLang="sl-SI" sz="3600" b="1" dirty="0" smtClean="0"/>
            </a:br>
            <a:r>
              <a:rPr lang="sl-SI" altLang="sl-SI" sz="100" b="1" dirty="0" smtClean="0"/>
              <a:t/>
            </a:r>
            <a:br>
              <a:rPr lang="sl-SI" altLang="sl-SI" sz="100" b="1" dirty="0" smtClean="0"/>
            </a:br>
            <a:r>
              <a:rPr lang="sl-SI" altLang="sl-SI" sz="100" b="1" dirty="0" smtClean="0"/>
              <a:t/>
            </a:r>
            <a:br>
              <a:rPr lang="sl-SI" altLang="sl-SI" sz="100" b="1" dirty="0" smtClean="0"/>
            </a:br>
            <a:r>
              <a:rPr lang="sl-SI" altLang="sl-SI" sz="100" b="1" dirty="0"/>
              <a:t/>
            </a:r>
            <a:br>
              <a:rPr lang="sl-SI" altLang="sl-SI" sz="100" b="1" dirty="0"/>
            </a:br>
            <a:r>
              <a:rPr lang="sl-SI" altLang="sl-SI" sz="100" b="1" dirty="0" smtClean="0"/>
              <a:t/>
            </a:r>
            <a:br>
              <a:rPr lang="sl-SI" altLang="sl-SI" sz="100" b="1" dirty="0" smtClean="0"/>
            </a:br>
            <a:r>
              <a:rPr lang="sl-SI" altLang="sl-SI" sz="100" b="1" dirty="0"/>
              <a:t/>
            </a:r>
            <a:br>
              <a:rPr lang="sl-SI" altLang="sl-SI" sz="100" b="1" dirty="0"/>
            </a:br>
            <a:r>
              <a:rPr lang="sl-SI" altLang="sl-SI" sz="100" b="1" dirty="0" smtClean="0"/>
              <a:t/>
            </a:r>
            <a:br>
              <a:rPr lang="sl-SI" altLang="sl-SI" sz="100" b="1" dirty="0" smtClean="0"/>
            </a:br>
            <a:r>
              <a:rPr lang="sl-SI" altLang="sl-SI" sz="100" b="1" dirty="0"/>
              <a:t/>
            </a:r>
            <a:br>
              <a:rPr lang="sl-SI" altLang="sl-SI" sz="100" b="1" dirty="0"/>
            </a:br>
            <a:r>
              <a:rPr lang="sl-SI" altLang="sl-SI" sz="100" b="1" dirty="0" smtClean="0"/>
              <a:t/>
            </a:r>
            <a:br>
              <a:rPr lang="sl-SI" altLang="sl-SI" sz="100" b="1" dirty="0" smtClean="0"/>
            </a:br>
            <a:r>
              <a:rPr lang="sl-SI" altLang="sl-SI" sz="100" b="1" dirty="0"/>
              <a:t/>
            </a:r>
            <a:br>
              <a:rPr lang="sl-SI" altLang="sl-SI" sz="100" b="1" dirty="0"/>
            </a:br>
            <a:r>
              <a:rPr lang="sl-SI" altLang="sl-SI" sz="100" b="1" dirty="0" smtClean="0"/>
              <a:t/>
            </a:r>
            <a:br>
              <a:rPr lang="sl-SI" altLang="sl-SI" sz="100" b="1" dirty="0" smtClean="0"/>
            </a:br>
            <a:r>
              <a:rPr lang="sl-SI" altLang="sl-SI" sz="100" b="1" dirty="0"/>
              <a:t/>
            </a:r>
            <a:br>
              <a:rPr lang="sl-SI" altLang="sl-SI" sz="100" b="1" dirty="0"/>
            </a:br>
            <a:r>
              <a:rPr lang="sl-SI" altLang="sl-SI" sz="100" b="1" dirty="0" smtClean="0"/>
              <a:t/>
            </a:r>
            <a:br>
              <a:rPr lang="sl-SI" altLang="sl-SI" sz="100" b="1" dirty="0" smtClean="0"/>
            </a:br>
            <a:r>
              <a:rPr lang="sl-SI" altLang="sl-SI" sz="100" b="1" dirty="0"/>
              <a:t/>
            </a:r>
            <a:br>
              <a:rPr lang="sl-SI" altLang="sl-SI" sz="100" b="1" dirty="0"/>
            </a:br>
            <a:r>
              <a:rPr lang="sl-SI" altLang="sl-SI" sz="100" b="1" dirty="0" smtClean="0"/>
              <a:t/>
            </a:r>
            <a:br>
              <a:rPr lang="sl-SI" altLang="sl-SI" sz="100" b="1" dirty="0" smtClean="0"/>
            </a:br>
            <a:r>
              <a:rPr lang="sl-SI" altLang="sl-SI" sz="100" b="1" dirty="0"/>
              <a:t/>
            </a:r>
            <a:br>
              <a:rPr lang="sl-SI" altLang="sl-SI" sz="100" b="1" dirty="0"/>
            </a:br>
            <a:r>
              <a:rPr lang="sl-SI" altLang="sl-SI" sz="100" b="1" dirty="0" smtClean="0"/>
              <a:t/>
            </a:r>
            <a:br>
              <a:rPr lang="sl-SI" altLang="sl-SI" sz="100" b="1" dirty="0" smtClean="0"/>
            </a:br>
            <a:r>
              <a:rPr lang="sl-SI" altLang="sl-SI" sz="100" b="1" dirty="0"/>
              <a:t/>
            </a:r>
            <a:br>
              <a:rPr lang="sl-SI" altLang="sl-SI" sz="100" b="1" dirty="0"/>
            </a:br>
            <a:r>
              <a:rPr lang="sl-SI" altLang="sl-SI" sz="100" b="1" dirty="0" smtClean="0"/>
              <a:t/>
            </a:r>
            <a:br>
              <a:rPr lang="sl-SI" altLang="sl-SI" sz="100" b="1" dirty="0" smtClean="0"/>
            </a:br>
            <a:r>
              <a:rPr lang="sl-SI" altLang="sl-SI" sz="100" b="1" dirty="0"/>
              <a:t/>
            </a:r>
            <a:br>
              <a:rPr lang="sl-SI" altLang="sl-SI" sz="100" b="1" dirty="0"/>
            </a:br>
            <a:r>
              <a:rPr lang="sl-SI" altLang="sl-SI" sz="2400" dirty="0" smtClean="0"/>
              <a:t>Posvet „Od varne k trajnostni mobilnosti v vzgoji in izobraževanju“ (Bled, 28.11.2018)</a:t>
            </a:r>
            <a:endParaRPr lang="sl-SI" altLang="sl-SI" sz="3600" dirty="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833156"/>
            <a:ext cx="6400800" cy="1752600"/>
          </a:xfrm>
        </p:spPr>
        <p:txBody>
          <a:bodyPr/>
          <a:lstStyle/>
          <a:p>
            <a:pPr eaLnBrk="1" hangingPunct="1"/>
            <a:r>
              <a:rPr lang="sl-SI" altLang="sl-SI" sz="2400" dirty="0" smtClean="0"/>
              <a:t>Vladka </a:t>
            </a:r>
            <a:r>
              <a:rPr lang="sl-SI" altLang="sl-SI" sz="2400" dirty="0" err="1" smtClean="0"/>
              <a:t>Tonica</a:t>
            </a:r>
            <a:r>
              <a:rPr lang="sl-SI" altLang="sl-SI" sz="2400" dirty="0" smtClean="0"/>
              <a:t>, Inštitut „Utrip“</a:t>
            </a:r>
          </a:p>
          <a:p>
            <a:pPr eaLnBrk="1" hangingPunct="1"/>
            <a:r>
              <a:rPr lang="sl-SI" altLang="sl-SI" sz="2400" dirty="0" smtClean="0">
                <a:hlinkClick r:id="rId2"/>
              </a:rPr>
              <a:t>info@institut-utrip.si</a:t>
            </a:r>
            <a:r>
              <a:rPr lang="sl-SI" altLang="sl-SI" sz="2400" dirty="0" smtClean="0"/>
              <a:t> </a:t>
            </a:r>
          </a:p>
        </p:txBody>
      </p:sp>
      <p:pic>
        <p:nvPicPr>
          <p:cNvPr id="3077" name="image2.jpg" descr="image0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177" y="659738"/>
            <a:ext cx="1381125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pic>
        <p:nvPicPr>
          <p:cNvPr id="3078" name="Slika 4" descr="http://intranetmizs/PublishingImages/MIZS_slo.png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02" y="922638"/>
            <a:ext cx="2857500" cy="59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0" y="98886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440672"/>
            <a:ext cx="1188132" cy="1527599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188" y="681634"/>
            <a:ext cx="1452659" cy="1144188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9572" y="4137289"/>
            <a:ext cx="1731181" cy="1391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26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utoUpdateAnimBg="0"/>
      <p:bldP spid="12291" grpId="0" build="p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7564" y="692695"/>
            <a:ext cx="7886700" cy="432048"/>
          </a:xfrm>
        </p:spPr>
        <p:txBody>
          <a:bodyPr/>
          <a:lstStyle/>
          <a:p>
            <a:r>
              <a:rPr lang="sl-SI" dirty="0" smtClean="0"/>
              <a:t>Interaktivno učenje            smiselno učenje </a:t>
            </a:r>
            <a:endParaRPr lang="sl-SI" dirty="0"/>
          </a:p>
        </p:txBody>
      </p:sp>
      <p:sp>
        <p:nvSpPr>
          <p:cNvPr id="4" name="Desna puščica 3"/>
          <p:cNvSpPr/>
          <p:nvPr/>
        </p:nvSpPr>
        <p:spPr>
          <a:xfrm>
            <a:off x="4283968" y="834702"/>
            <a:ext cx="792088" cy="189735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755" y="1340768"/>
            <a:ext cx="5814514" cy="3312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oljeZBesedilom 5"/>
          <p:cNvSpPr txBox="1"/>
          <p:nvPr/>
        </p:nvSpPr>
        <p:spPr>
          <a:xfrm>
            <a:off x="1331640" y="5265204"/>
            <a:ext cx="5616624" cy="12311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dirty="0" smtClean="0"/>
              <a:t>„</a:t>
            </a:r>
            <a:r>
              <a:rPr lang="sl-SI" sz="2800" b="1" dirty="0" smtClean="0"/>
              <a:t>Kar slišim, pozabim. Kar vidim, razumem. Kar naredim, znam.“ </a:t>
            </a:r>
            <a:r>
              <a:rPr lang="sl-SI" dirty="0" smtClean="0"/>
              <a:t>(Konfucij)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4539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0"/>
          </p:nvPr>
        </p:nvSpPr>
        <p:spPr>
          <a:xfrm>
            <a:off x="611560" y="296652"/>
            <a:ext cx="5724636" cy="4873625"/>
          </a:xfrm>
        </p:spPr>
        <p:txBody>
          <a:bodyPr/>
          <a:lstStyle/>
          <a:p>
            <a:endParaRPr lang="sl-SI" sz="18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sl-SI" sz="2800" b="1" i="1" u="sng" dirty="0" smtClean="0">
                <a:solidFill>
                  <a:schemeClr val="tx1"/>
                </a:solidFill>
              </a:rPr>
              <a:t>Aktivne učne strategije</a:t>
            </a:r>
            <a:r>
              <a:rPr lang="sl-SI" sz="1800" b="1" dirty="0" smtClean="0">
                <a:solidFill>
                  <a:schemeClr val="tx1"/>
                </a:solidFill>
              </a:rPr>
              <a:t>:</a:t>
            </a:r>
          </a:p>
          <a:p>
            <a:pPr marL="0" indent="0">
              <a:buNone/>
            </a:pPr>
            <a:endParaRPr lang="sl-SI" sz="1800" b="1" dirty="0" smtClean="0">
              <a:solidFill>
                <a:schemeClr val="tx1"/>
              </a:solidFill>
            </a:endParaRPr>
          </a:p>
          <a:p>
            <a:r>
              <a:rPr lang="sl-SI" sz="2400" b="1" dirty="0" smtClean="0">
                <a:solidFill>
                  <a:schemeClr val="tx1"/>
                </a:solidFill>
              </a:rPr>
              <a:t>Skupinska razprava</a:t>
            </a:r>
          </a:p>
          <a:p>
            <a:r>
              <a:rPr lang="sl-SI" sz="2400" b="1" dirty="0">
                <a:solidFill>
                  <a:schemeClr val="tx1"/>
                </a:solidFill>
              </a:rPr>
              <a:t>R</a:t>
            </a:r>
            <a:r>
              <a:rPr lang="sl-SI" sz="2400" b="1" dirty="0" smtClean="0">
                <a:solidFill>
                  <a:schemeClr val="tx1"/>
                </a:solidFill>
              </a:rPr>
              <a:t>eševanje problemov</a:t>
            </a:r>
          </a:p>
          <a:p>
            <a:r>
              <a:rPr lang="sl-SI" sz="2400" b="1" dirty="0" smtClean="0">
                <a:solidFill>
                  <a:schemeClr val="tx1"/>
                </a:solidFill>
              </a:rPr>
              <a:t>Učenje na primerih</a:t>
            </a:r>
          </a:p>
          <a:p>
            <a:r>
              <a:rPr lang="sl-SI" sz="2400" b="1" dirty="0" smtClean="0">
                <a:solidFill>
                  <a:schemeClr val="tx1"/>
                </a:solidFill>
              </a:rPr>
              <a:t>Igre</a:t>
            </a:r>
          </a:p>
          <a:p>
            <a:r>
              <a:rPr lang="sl-SI" sz="2400" b="1" dirty="0" smtClean="0">
                <a:solidFill>
                  <a:schemeClr val="tx1"/>
                </a:solidFill>
              </a:rPr>
              <a:t>Delo v skupinah</a:t>
            </a:r>
          </a:p>
          <a:p>
            <a:r>
              <a:rPr lang="sl-SI" sz="2400" b="1" dirty="0" smtClean="0">
                <a:solidFill>
                  <a:schemeClr val="tx1"/>
                </a:solidFill>
              </a:rPr>
              <a:t>Učenje pod vodstvom učencev/dijakov</a:t>
            </a:r>
            <a:endParaRPr lang="sl-SI" sz="2400" b="1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236" y="2600908"/>
            <a:ext cx="1872208" cy="2914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0749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00658" y="710163"/>
            <a:ext cx="7886700" cy="432048"/>
          </a:xfrm>
        </p:spPr>
        <p:txBody>
          <a:bodyPr/>
          <a:lstStyle/>
          <a:p>
            <a:r>
              <a:rPr lang="sl-SI" sz="2800" dirty="0" smtClean="0"/>
              <a:t>Program</a:t>
            </a:r>
            <a:endParaRPr lang="sl-SI" sz="2800" dirty="0"/>
          </a:p>
        </p:txBody>
      </p:sp>
      <p:sp>
        <p:nvSpPr>
          <p:cNvPr id="5" name="PoljeZBesedilom 4"/>
          <p:cNvSpPr txBox="1"/>
          <p:nvPr/>
        </p:nvSpPr>
        <p:spPr>
          <a:xfrm>
            <a:off x="705322" y="2292438"/>
            <a:ext cx="1944216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2400" b="1" dirty="0" smtClean="0"/>
              <a:t>Cilj</a:t>
            </a:r>
            <a:endParaRPr lang="sl-SI" sz="2400" b="1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4860032" y="2142460"/>
            <a:ext cx="381054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 smtClean="0"/>
              <a:t>Preprečiti uporabo drog oz. posledice uporabe le-teh </a:t>
            </a:r>
            <a:r>
              <a:rPr lang="sl-SI" dirty="0" smtClean="0"/>
              <a:t>(vključno z </a:t>
            </a:r>
            <a:r>
              <a:rPr lang="sl-SI" b="1" dirty="0" smtClean="0"/>
              <a:t>alkoholom &amp; tobakom</a:t>
            </a:r>
            <a:r>
              <a:rPr lang="sl-SI" dirty="0" smtClean="0"/>
              <a:t>)</a:t>
            </a:r>
            <a:endParaRPr lang="sl-SI" dirty="0"/>
          </a:p>
        </p:txBody>
      </p:sp>
      <p:sp>
        <p:nvSpPr>
          <p:cNvPr id="7" name="PoljeZBesedilom 6"/>
          <p:cNvSpPr txBox="1"/>
          <p:nvPr/>
        </p:nvSpPr>
        <p:spPr>
          <a:xfrm>
            <a:off x="395535" y="3660590"/>
            <a:ext cx="3312368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2400" b="1" dirty="0" smtClean="0"/>
              <a:t>Ciljna populacija</a:t>
            </a:r>
            <a:endParaRPr lang="sl-SI" sz="2400" b="1" dirty="0"/>
          </a:p>
        </p:txBody>
      </p:sp>
      <p:sp>
        <p:nvSpPr>
          <p:cNvPr id="8" name="PoljeZBesedilom 7"/>
          <p:cNvSpPr txBox="1"/>
          <p:nvPr/>
        </p:nvSpPr>
        <p:spPr>
          <a:xfrm>
            <a:off x="4854156" y="3691367"/>
            <a:ext cx="381642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 smtClean="0"/>
              <a:t>Najstniki, stari med 13 in 19 let</a:t>
            </a:r>
          </a:p>
          <a:p>
            <a:r>
              <a:rPr lang="sl-SI" dirty="0" smtClean="0"/>
              <a:t>(</a:t>
            </a:r>
            <a:r>
              <a:rPr lang="sl-SI" b="1" dirty="0" smtClean="0"/>
              <a:t>priporočamo</a:t>
            </a:r>
            <a:r>
              <a:rPr lang="sl-SI" dirty="0" smtClean="0"/>
              <a:t>: 1. in 2. letnik SŠ)</a:t>
            </a:r>
            <a:endParaRPr lang="sl-SI" dirty="0"/>
          </a:p>
        </p:txBody>
      </p:sp>
      <p:cxnSp>
        <p:nvCxnSpPr>
          <p:cNvPr id="10" name="Raven puščični povezovalnik 9"/>
          <p:cNvCxnSpPr/>
          <p:nvPr/>
        </p:nvCxnSpPr>
        <p:spPr>
          <a:xfrm>
            <a:off x="2915816" y="2523270"/>
            <a:ext cx="1512168" cy="0"/>
          </a:xfrm>
          <a:prstGeom prst="straightConnector1">
            <a:avLst/>
          </a:prstGeom>
          <a:ln w="25400">
            <a:solidFill>
              <a:srgbClr val="FEC00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ven puščični povezovalnik 11"/>
          <p:cNvCxnSpPr/>
          <p:nvPr/>
        </p:nvCxnSpPr>
        <p:spPr>
          <a:xfrm>
            <a:off x="3973532" y="3891422"/>
            <a:ext cx="720080" cy="0"/>
          </a:xfrm>
          <a:prstGeom prst="straightConnector1">
            <a:avLst/>
          </a:prstGeom>
          <a:ln w="25400">
            <a:solidFill>
              <a:srgbClr val="FEC00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250" y="-135599"/>
            <a:ext cx="1331356" cy="152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PoljeZBesedilom 10"/>
          <p:cNvSpPr txBox="1"/>
          <p:nvPr/>
        </p:nvSpPr>
        <p:spPr>
          <a:xfrm>
            <a:off x="773502" y="5140436"/>
            <a:ext cx="2556435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2400" b="1" dirty="0" smtClean="0"/>
              <a:t>Izvajalci</a:t>
            </a:r>
            <a:endParaRPr lang="sl-SI" sz="2400" b="1" dirty="0"/>
          </a:p>
        </p:txBody>
      </p:sp>
      <p:sp>
        <p:nvSpPr>
          <p:cNvPr id="13" name="PoljeZBesedilom 12"/>
          <p:cNvSpPr txBox="1"/>
          <p:nvPr/>
        </p:nvSpPr>
        <p:spPr>
          <a:xfrm>
            <a:off x="4458642" y="5171213"/>
            <a:ext cx="44031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 smtClean="0"/>
              <a:t>Učitelji / svetovalni delavci (OŠ/</a:t>
            </a:r>
            <a:r>
              <a:rPr lang="sl-SI" sz="2000" b="1" dirty="0" smtClean="0"/>
              <a:t>SŠ</a:t>
            </a:r>
            <a:r>
              <a:rPr lang="sl-SI" sz="2000" dirty="0" smtClean="0"/>
              <a:t>) </a:t>
            </a:r>
            <a:endParaRPr lang="sl-SI" sz="2000" dirty="0"/>
          </a:p>
        </p:txBody>
      </p:sp>
      <p:cxnSp>
        <p:nvCxnSpPr>
          <p:cNvPr id="14" name="Raven puščični povezovalnik 13"/>
          <p:cNvCxnSpPr/>
          <p:nvPr/>
        </p:nvCxnSpPr>
        <p:spPr>
          <a:xfrm>
            <a:off x="3563888" y="5373216"/>
            <a:ext cx="720080" cy="0"/>
          </a:xfrm>
          <a:prstGeom prst="straightConnector1">
            <a:avLst/>
          </a:prstGeom>
          <a:ln w="25400">
            <a:solidFill>
              <a:srgbClr val="FEC00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800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28650" y="692696"/>
            <a:ext cx="7886700" cy="432048"/>
          </a:xfrm>
        </p:spPr>
        <p:txBody>
          <a:bodyPr/>
          <a:lstStyle/>
          <a:p>
            <a:r>
              <a:rPr lang="sl-SI" dirty="0" smtClean="0"/>
              <a:t>Serije spletnih filmčkov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sl-SI" sz="2000" dirty="0" smtClean="0">
              <a:solidFill>
                <a:srgbClr val="610100"/>
              </a:solidFill>
            </a:endParaRPr>
          </a:p>
          <a:p>
            <a:endParaRPr lang="sl-SI" sz="2000" dirty="0" smtClean="0">
              <a:solidFill>
                <a:srgbClr val="610100"/>
              </a:solidFill>
            </a:endParaRPr>
          </a:p>
          <a:p>
            <a:r>
              <a:rPr lang="sl-SI" sz="2800" dirty="0" smtClean="0">
                <a:solidFill>
                  <a:srgbClr val="610100"/>
                </a:solidFill>
              </a:rPr>
              <a:t>25 epizod</a:t>
            </a:r>
          </a:p>
          <a:p>
            <a:r>
              <a:rPr lang="sl-SI" sz="2800" dirty="0" smtClean="0">
                <a:solidFill>
                  <a:srgbClr val="610100"/>
                </a:solidFill>
              </a:rPr>
              <a:t>Črno-bel slog. Barva se uporablja samo za prikaz prihodnosti posameznih likov (poudarjamo pripoved in čustva).</a:t>
            </a:r>
          </a:p>
          <a:p>
            <a:r>
              <a:rPr lang="sl-SI" sz="2800" dirty="0" smtClean="0">
                <a:solidFill>
                  <a:srgbClr val="610100"/>
                </a:solidFill>
              </a:rPr>
              <a:t>Dialog – vizualen (prevod/podnapisi niso potrebni).</a:t>
            </a:r>
          </a:p>
          <a:p>
            <a:pPr marL="0" indent="0">
              <a:buNone/>
            </a:pPr>
            <a:endParaRPr lang="sl-SI" sz="2000" dirty="0">
              <a:solidFill>
                <a:srgbClr val="6101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07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0"/>
          </p:nvPr>
        </p:nvSpPr>
        <p:spPr>
          <a:xfrm>
            <a:off x="719572" y="1592796"/>
            <a:ext cx="7886700" cy="4873625"/>
          </a:xfrm>
        </p:spPr>
        <p:txBody>
          <a:bodyPr/>
          <a:lstStyle/>
          <a:p>
            <a:r>
              <a:rPr lang="sl-SI" sz="2400" b="1" dirty="0">
                <a:solidFill>
                  <a:srgbClr val="610100"/>
                </a:solidFill>
              </a:rPr>
              <a:t>Minimalni paket programa</a:t>
            </a:r>
            <a:r>
              <a:rPr lang="sl-SI" sz="2000" dirty="0"/>
              <a:t>: </a:t>
            </a:r>
            <a:r>
              <a:rPr lang="sl-SI" sz="2000" u="sng" dirty="0"/>
              <a:t>enote 1, 2 in 6 </a:t>
            </a:r>
            <a:r>
              <a:rPr lang="sl-SI" sz="2000" dirty="0"/>
              <a:t>(dejavnost 1 in 2 v vsaki enoti). Zahtevan čas: 3 dni, 45 minut za posamezno enoto</a:t>
            </a:r>
            <a:r>
              <a:rPr lang="sl-SI" sz="2000" dirty="0" smtClean="0"/>
              <a:t>.</a:t>
            </a:r>
          </a:p>
          <a:p>
            <a:pPr marL="0" indent="0">
              <a:buNone/>
            </a:pPr>
            <a:endParaRPr lang="sl-SI" sz="2000" dirty="0"/>
          </a:p>
          <a:p>
            <a:r>
              <a:rPr lang="sl-SI" sz="2400" b="1" dirty="0">
                <a:solidFill>
                  <a:srgbClr val="610100"/>
                </a:solidFill>
              </a:rPr>
              <a:t>Celoten program</a:t>
            </a:r>
            <a:r>
              <a:rPr lang="sl-SI" sz="2000" dirty="0"/>
              <a:t>: Vse </a:t>
            </a:r>
            <a:r>
              <a:rPr lang="sl-SI" sz="2000" dirty="0" smtClean="0"/>
              <a:t>enote (1-6), </a:t>
            </a:r>
            <a:r>
              <a:rPr lang="sl-SI" sz="2000" dirty="0"/>
              <a:t>vse </a:t>
            </a:r>
            <a:r>
              <a:rPr lang="sl-SI" sz="2000" dirty="0" smtClean="0"/>
              <a:t>aktivnosti (6 enot x 4 aktivnosti). </a:t>
            </a:r>
            <a:r>
              <a:rPr lang="sl-SI" sz="2000" dirty="0"/>
              <a:t>Zahtevan čas: 6 dni, 135 minut za posamezno enoto</a:t>
            </a:r>
            <a:r>
              <a:rPr lang="sl-SI" sz="2000" dirty="0" smtClean="0"/>
              <a:t>.</a:t>
            </a:r>
          </a:p>
          <a:p>
            <a:pPr marL="0" indent="0">
              <a:buNone/>
            </a:pPr>
            <a:endParaRPr lang="sl-SI" sz="2000" dirty="0"/>
          </a:p>
          <a:p>
            <a:r>
              <a:rPr lang="sl-SI" sz="2400" b="1" dirty="0">
                <a:solidFill>
                  <a:srgbClr val="610100"/>
                </a:solidFill>
              </a:rPr>
              <a:t>Program srednjega obsega</a:t>
            </a:r>
            <a:r>
              <a:rPr lang="sl-SI" sz="2000" dirty="0"/>
              <a:t>: Vse enote, izbrane aktivnosti, ki ne zahtevajo izpostavljenosti udeležencev. Zahtevan čas: 6 dni, 90 minut za posamezno enoto</a:t>
            </a:r>
          </a:p>
        </p:txBody>
      </p:sp>
      <p:sp>
        <p:nvSpPr>
          <p:cNvPr id="4" name="Naslov 1"/>
          <p:cNvSpPr>
            <a:spLocks noGrp="1"/>
          </p:cNvSpPr>
          <p:nvPr>
            <p:ph type="title"/>
          </p:nvPr>
        </p:nvSpPr>
        <p:spPr>
          <a:xfrm>
            <a:off x="628650" y="692696"/>
            <a:ext cx="7886700" cy="432048"/>
          </a:xfrm>
        </p:spPr>
        <p:txBody>
          <a:bodyPr/>
          <a:lstStyle/>
          <a:p>
            <a:r>
              <a:rPr lang="sl-SI" dirty="0" smtClean="0">
                <a:solidFill>
                  <a:srgbClr val="0000FF"/>
                </a:solidFill>
              </a:rPr>
              <a:t>Program je za šole BREZPLAČEN !!!</a:t>
            </a:r>
            <a:endParaRPr lang="sl-SI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94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7886700" cy="432048"/>
          </a:xfrm>
        </p:spPr>
        <p:txBody>
          <a:bodyPr/>
          <a:lstStyle/>
          <a:p>
            <a:r>
              <a:rPr lang="sl-SI" dirty="0" smtClean="0"/>
              <a:t>Več informacij: PRIROČNIK </a:t>
            </a:r>
            <a:r>
              <a:rPr lang="sl-SI" sz="1600" dirty="0" smtClean="0"/>
              <a:t>(</a:t>
            </a:r>
            <a:r>
              <a:rPr lang="sl-SI" sz="1600" dirty="0" smtClean="0">
                <a:hlinkClick r:id="rId2"/>
              </a:rPr>
              <a:t>info@institut-utrip.si</a:t>
            </a:r>
            <a:r>
              <a:rPr lang="sl-SI" sz="1600" dirty="0" smtClean="0"/>
              <a:t>) </a:t>
            </a:r>
            <a:endParaRPr lang="sl-SI" dirty="0"/>
          </a:p>
        </p:txBody>
      </p:sp>
      <p:pic>
        <p:nvPicPr>
          <p:cNvPr id="6" name="Označba mesta vsebine 5"/>
          <p:cNvPicPr>
            <a:picLocks noGrp="1" noChangeAspect="1"/>
          </p:cNvPicPr>
          <p:nvPr>
            <p:ph idx="10"/>
          </p:nvPr>
        </p:nvPicPr>
        <p:blipFill>
          <a:blip r:embed="rId3"/>
          <a:stretch>
            <a:fillRect/>
          </a:stretch>
        </p:blipFill>
        <p:spPr>
          <a:xfrm>
            <a:off x="5256076" y="3212976"/>
            <a:ext cx="2822693" cy="2267909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9652" y="1196752"/>
            <a:ext cx="3237450" cy="462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27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>Kontaktni podatki</a:t>
            </a:r>
            <a:endParaRPr lang="sl-SI" b="1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sz="2400" dirty="0" smtClean="0"/>
              <a:t>Matej Košir</a:t>
            </a:r>
          </a:p>
          <a:p>
            <a:pPr marL="0" indent="0">
              <a:buNone/>
            </a:pPr>
            <a:endParaRPr lang="sl-SI" sz="2400" dirty="0"/>
          </a:p>
          <a:p>
            <a:pPr marL="0" indent="0">
              <a:buNone/>
            </a:pPr>
            <a:r>
              <a:rPr lang="sl-SI" sz="2400" dirty="0" smtClean="0"/>
              <a:t>Inštitut za raziskave in razvoj „Utrip“</a:t>
            </a:r>
          </a:p>
          <a:p>
            <a:pPr marL="0" indent="0">
              <a:buNone/>
            </a:pPr>
            <a:r>
              <a:rPr lang="sl-SI" sz="2400" dirty="0" smtClean="0"/>
              <a:t>Trubarjeva cesta 13, 1290 Grosuplje</a:t>
            </a:r>
          </a:p>
          <a:p>
            <a:pPr marL="0" indent="0">
              <a:buNone/>
            </a:pPr>
            <a:endParaRPr lang="sl-SI" sz="2400" dirty="0"/>
          </a:p>
          <a:p>
            <a:pPr marL="0" indent="0">
              <a:buNone/>
            </a:pPr>
            <a:r>
              <a:rPr lang="sl-SI" sz="2400" dirty="0" smtClean="0"/>
              <a:t>Telefon: (031) 880-520</a:t>
            </a:r>
          </a:p>
          <a:p>
            <a:pPr marL="0" indent="0">
              <a:buNone/>
            </a:pPr>
            <a:r>
              <a:rPr lang="sl-SI" sz="2400" dirty="0" smtClean="0"/>
              <a:t>E-pošta: </a:t>
            </a:r>
            <a:r>
              <a:rPr lang="sl-SI" sz="2400" dirty="0" smtClean="0">
                <a:hlinkClick r:id="rId2"/>
              </a:rPr>
              <a:t>info@institut-utrip.si</a:t>
            </a:r>
            <a:r>
              <a:rPr lang="sl-SI" sz="2400" dirty="0" smtClean="0"/>
              <a:t> </a:t>
            </a:r>
          </a:p>
          <a:p>
            <a:pPr marL="0" indent="0">
              <a:buNone/>
            </a:pPr>
            <a:r>
              <a:rPr lang="sl-SI" sz="2400" dirty="0" smtClean="0"/>
              <a:t>Splet: </a:t>
            </a:r>
            <a:r>
              <a:rPr lang="sl-SI" sz="2400" dirty="0" smtClean="0">
                <a:hlinkClick r:id="rId3"/>
              </a:rPr>
              <a:t>www.institut-utrip.si</a:t>
            </a:r>
            <a:r>
              <a:rPr lang="sl-SI" sz="2400" dirty="0" smtClean="0"/>
              <a:t> in </a:t>
            </a:r>
            <a:r>
              <a:rPr lang="sl-SI" sz="2400" dirty="0" smtClean="0">
                <a:hlinkClick r:id="rId4"/>
              </a:rPr>
              <a:t>www.preventivna-platforma.si</a:t>
            </a:r>
            <a:endParaRPr lang="sl-SI" sz="2400" dirty="0" smtClean="0"/>
          </a:p>
          <a:p>
            <a:pPr marL="0" indent="0">
              <a:buNone/>
            </a:pPr>
            <a:endParaRPr lang="sl-SI" sz="1800" dirty="0"/>
          </a:p>
          <a:p>
            <a:pPr marL="0" indent="0">
              <a:buNone/>
            </a:pPr>
            <a:r>
              <a:rPr lang="sl-SI" sz="2000" dirty="0" smtClean="0"/>
              <a:t>Program podpira Ministrstvo za zdravje  </a:t>
            </a:r>
            <a:endParaRPr lang="sl-SI" sz="20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180" y="1600200"/>
            <a:ext cx="2587514" cy="2038057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5085184"/>
            <a:ext cx="2873698" cy="77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921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b="1" dirty="0" smtClean="0"/>
              <a:t>Ključne informacije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468142" y="1700808"/>
            <a:ext cx="8229600" cy="3384723"/>
          </a:xfrm>
        </p:spPr>
        <p:txBody>
          <a:bodyPr/>
          <a:lstStyle/>
          <a:p>
            <a:pPr>
              <a:defRPr/>
            </a:pPr>
            <a:r>
              <a:rPr lang="sl-SI" sz="2000" dirty="0" smtClean="0"/>
              <a:t>Izvajalec: </a:t>
            </a:r>
            <a:r>
              <a:rPr lang="sl-SI" sz="2000" dirty="0" smtClean="0">
                <a:solidFill>
                  <a:srgbClr val="0000FF"/>
                </a:solidFill>
              </a:rPr>
              <a:t>Inštitut </a:t>
            </a:r>
            <a:r>
              <a:rPr lang="sl-SI" sz="2000" dirty="0">
                <a:solidFill>
                  <a:srgbClr val="0000FF"/>
                </a:solidFill>
              </a:rPr>
              <a:t>za raziskave in razvoj »Utrip«</a:t>
            </a:r>
          </a:p>
          <a:p>
            <a:pPr>
              <a:defRPr/>
            </a:pPr>
            <a:endParaRPr lang="sl-SI" sz="2000" dirty="0"/>
          </a:p>
          <a:p>
            <a:pPr>
              <a:defRPr/>
            </a:pPr>
            <a:r>
              <a:rPr lang="sl-SI" sz="2000" dirty="0"/>
              <a:t>Št. ur: </a:t>
            </a:r>
            <a:r>
              <a:rPr lang="sl-SI" sz="2000" dirty="0" smtClean="0">
                <a:solidFill>
                  <a:srgbClr val="FF0000"/>
                </a:solidFill>
              </a:rPr>
              <a:t>1 </a:t>
            </a:r>
            <a:r>
              <a:rPr lang="sl-SI" sz="2000" dirty="0">
                <a:solidFill>
                  <a:srgbClr val="FF0000"/>
                </a:solidFill>
              </a:rPr>
              <a:t>x 4 ure + praktično delo</a:t>
            </a:r>
            <a:r>
              <a:rPr lang="sl-SI" sz="2000" dirty="0"/>
              <a:t> </a:t>
            </a:r>
            <a:r>
              <a:rPr lang="sl-SI" sz="2000" dirty="0" smtClean="0"/>
              <a:t>                                            (</a:t>
            </a:r>
            <a:r>
              <a:rPr lang="sl-SI" sz="2000" dirty="0"/>
              <a:t>priprava, izvedba in ovrednotenje zagovorniških akcij)</a:t>
            </a:r>
          </a:p>
          <a:p>
            <a:pPr>
              <a:defRPr/>
            </a:pPr>
            <a:endParaRPr lang="sl-SI" sz="2000" dirty="0"/>
          </a:p>
          <a:p>
            <a:pPr>
              <a:defRPr/>
            </a:pPr>
            <a:r>
              <a:rPr lang="sl-SI" sz="2000" dirty="0"/>
              <a:t>Št. udeležencev: </a:t>
            </a:r>
            <a:r>
              <a:rPr lang="sl-SI" sz="2000" dirty="0" smtClean="0">
                <a:solidFill>
                  <a:srgbClr val="FF0000"/>
                </a:solidFill>
              </a:rPr>
              <a:t>največ </a:t>
            </a:r>
            <a:r>
              <a:rPr lang="sl-SI" sz="2000" dirty="0">
                <a:solidFill>
                  <a:srgbClr val="FF0000"/>
                </a:solidFill>
              </a:rPr>
              <a:t>15 </a:t>
            </a:r>
            <a:r>
              <a:rPr lang="sl-SI" sz="2000" dirty="0"/>
              <a:t>na posamezno delavnico </a:t>
            </a:r>
            <a:r>
              <a:rPr lang="sl-SI" sz="2000" dirty="0" smtClean="0"/>
              <a:t>                    (</a:t>
            </a:r>
            <a:r>
              <a:rPr lang="sl-SI" sz="2000" dirty="0"/>
              <a:t>ob večjem interesu lahko izvedemo več delavnic)</a:t>
            </a:r>
          </a:p>
          <a:p>
            <a:pPr>
              <a:defRPr/>
            </a:pPr>
            <a:endParaRPr lang="sl-SI" sz="2000" dirty="0"/>
          </a:p>
          <a:p>
            <a:pPr>
              <a:defRPr/>
            </a:pPr>
            <a:r>
              <a:rPr lang="sl-SI" sz="2000" dirty="0"/>
              <a:t>Ciljna </a:t>
            </a:r>
            <a:r>
              <a:rPr lang="sl-SI" sz="2000" dirty="0" smtClean="0"/>
              <a:t>skupina: dijaki/dijakinje </a:t>
            </a:r>
            <a:r>
              <a:rPr lang="sl-SI" sz="2000" dirty="0"/>
              <a:t>srednjih šol</a:t>
            </a:r>
          </a:p>
          <a:p>
            <a:pPr>
              <a:defRPr/>
            </a:pPr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419572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/>
              <a:t>Cilji </a:t>
            </a:r>
            <a:r>
              <a:rPr lang="sl-SI" b="1" dirty="0" smtClean="0"/>
              <a:t>delavnice </a:t>
            </a:r>
            <a:endParaRPr lang="sl-SI" b="1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400" dirty="0" smtClean="0"/>
              <a:t>je </a:t>
            </a:r>
            <a:r>
              <a:rPr lang="sl-SI" sz="2400" dirty="0"/>
              <a:t>razviti </a:t>
            </a:r>
            <a:r>
              <a:rPr lang="sl-SI" sz="2400" dirty="0" smtClean="0"/>
              <a:t>&amp; </a:t>
            </a:r>
            <a:r>
              <a:rPr lang="sl-SI" sz="2400" dirty="0"/>
              <a:t>okrepiti zagovorniške veščine na področju </a:t>
            </a:r>
            <a:r>
              <a:rPr lang="sl-SI" sz="2400" dirty="0">
                <a:solidFill>
                  <a:srgbClr val="0000FF"/>
                </a:solidFill>
              </a:rPr>
              <a:t>varne mobilnosti, preventive in javnega zdravja</a:t>
            </a:r>
            <a:r>
              <a:rPr lang="sl-SI" sz="2400" dirty="0"/>
              <a:t>, da bi povečali praktično usposobljenost dijakov/dijakinj in posledično njihov vpliv na </a:t>
            </a:r>
            <a:r>
              <a:rPr lang="sl-SI" sz="2400" dirty="0">
                <a:solidFill>
                  <a:srgbClr val="FF0000"/>
                </a:solidFill>
              </a:rPr>
              <a:t>oblikovanje varne in zdrave (šolske) politike in učinkovitih ukrepov</a:t>
            </a:r>
            <a:r>
              <a:rPr lang="sl-SI" sz="2400" dirty="0"/>
              <a:t>, ki temeljijo na dokazih o učinkovitosti. </a:t>
            </a:r>
            <a:endParaRPr lang="sl-SI" sz="2400" dirty="0" smtClean="0"/>
          </a:p>
          <a:p>
            <a:r>
              <a:rPr lang="sl-SI" sz="2400" dirty="0" smtClean="0"/>
              <a:t>S </a:t>
            </a:r>
            <a:r>
              <a:rPr lang="sl-SI" sz="2400" dirty="0"/>
              <a:t>pridobljenimi veščinami bodo dijaki/dijakinje usposobljeni za </a:t>
            </a:r>
            <a:r>
              <a:rPr lang="sl-SI" sz="2400" dirty="0">
                <a:solidFill>
                  <a:srgbClr val="0000FF"/>
                </a:solidFill>
              </a:rPr>
              <a:t>aktivno zagovorništvo </a:t>
            </a:r>
            <a:r>
              <a:rPr lang="sl-SI" sz="2400" dirty="0"/>
              <a:t>tudi kasneje v življenju (izven šole).</a:t>
            </a:r>
          </a:p>
        </p:txBody>
      </p:sp>
    </p:spTree>
    <p:extLst>
      <p:ext uri="{BB962C8B-B14F-4D97-AF65-F5344CB8AC3E}">
        <p14:creationId xmlns:p14="http://schemas.microsoft.com/office/powerpoint/2010/main" val="764917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>Ključne teme delavnice</a:t>
            </a:r>
            <a:endParaRPr lang="sl-SI" b="1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800" dirty="0" smtClean="0"/>
              <a:t>Kaj </a:t>
            </a:r>
            <a:r>
              <a:rPr lang="sl-SI" sz="2800" dirty="0"/>
              <a:t>je zagovorništvo? (definicije, namen in cilji)</a:t>
            </a:r>
          </a:p>
          <a:p>
            <a:r>
              <a:rPr lang="sl-SI" sz="2800" dirty="0" smtClean="0"/>
              <a:t>Izgradnja </a:t>
            </a:r>
            <a:r>
              <a:rPr lang="sl-SI" sz="2800" dirty="0"/>
              <a:t>učinkovite koalicije za zagovorništvo </a:t>
            </a:r>
            <a:r>
              <a:rPr lang="sl-SI" sz="2800" dirty="0" smtClean="0"/>
              <a:t>     (</a:t>
            </a:r>
            <a:r>
              <a:rPr lang="sl-SI" sz="2800" dirty="0"/>
              <a:t>znotraj ali izven šole)</a:t>
            </a:r>
          </a:p>
          <a:p>
            <a:r>
              <a:rPr lang="sl-SI" sz="2800" dirty="0" smtClean="0"/>
              <a:t>Medijsko </a:t>
            </a:r>
            <a:r>
              <a:rPr lang="sl-SI" sz="2800" dirty="0"/>
              <a:t>zagovarjanje / razvoj učinkovitega </a:t>
            </a:r>
            <a:r>
              <a:rPr lang="sl-SI" sz="2800" dirty="0" smtClean="0"/>
              <a:t>   medijskega </a:t>
            </a:r>
            <a:r>
              <a:rPr lang="sl-SI" sz="2800" dirty="0"/>
              <a:t>načrta</a:t>
            </a:r>
          </a:p>
          <a:p>
            <a:r>
              <a:rPr lang="sl-SI" sz="2800" dirty="0" smtClean="0"/>
              <a:t>Skupinsko </a:t>
            </a:r>
            <a:r>
              <a:rPr lang="sl-SI" sz="2800" dirty="0"/>
              <a:t>delo (priprava načrta zagovarjanja)</a:t>
            </a:r>
          </a:p>
          <a:p>
            <a:r>
              <a:rPr lang="sl-SI" sz="2800" dirty="0" smtClean="0"/>
              <a:t>Vprašanja </a:t>
            </a:r>
            <a:r>
              <a:rPr lang="sl-SI" sz="2800" dirty="0"/>
              <a:t>in razprava</a:t>
            </a:r>
          </a:p>
          <a:p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4047403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>Kontaktni podatki</a:t>
            </a:r>
            <a:endParaRPr lang="sl-SI" b="1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sz="2400" dirty="0" smtClean="0"/>
              <a:t>Matej Košir</a:t>
            </a:r>
          </a:p>
          <a:p>
            <a:pPr marL="0" indent="0">
              <a:buNone/>
            </a:pPr>
            <a:endParaRPr lang="sl-SI" sz="2400" dirty="0"/>
          </a:p>
          <a:p>
            <a:pPr marL="0" indent="0">
              <a:buNone/>
            </a:pPr>
            <a:r>
              <a:rPr lang="sl-SI" sz="2400" dirty="0" smtClean="0"/>
              <a:t>Inštitut za raziskave in razvoj „Utrip“</a:t>
            </a:r>
          </a:p>
          <a:p>
            <a:pPr marL="0" indent="0">
              <a:buNone/>
            </a:pPr>
            <a:r>
              <a:rPr lang="sl-SI" sz="2400" dirty="0" smtClean="0"/>
              <a:t>Trubarjeva cesta 13, 1290 Grosuplje</a:t>
            </a:r>
          </a:p>
          <a:p>
            <a:pPr marL="0" indent="0">
              <a:buNone/>
            </a:pPr>
            <a:endParaRPr lang="sl-SI" sz="2400" dirty="0"/>
          </a:p>
          <a:p>
            <a:pPr marL="0" indent="0">
              <a:buNone/>
            </a:pPr>
            <a:r>
              <a:rPr lang="sl-SI" sz="2400" dirty="0" smtClean="0"/>
              <a:t>Telefon: (031) 880-520</a:t>
            </a:r>
          </a:p>
          <a:p>
            <a:pPr marL="0" indent="0">
              <a:buNone/>
            </a:pPr>
            <a:r>
              <a:rPr lang="sl-SI" sz="2400" dirty="0" smtClean="0"/>
              <a:t>E-pošta: </a:t>
            </a:r>
            <a:r>
              <a:rPr lang="sl-SI" sz="2400" dirty="0" smtClean="0">
                <a:hlinkClick r:id="rId2"/>
              </a:rPr>
              <a:t>info@institut-utrip.si</a:t>
            </a:r>
            <a:r>
              <a:rPr lang="sl-SI" sz="2400" dirty="0" smtClean="0"/>
              <a:t> </a:t>
            </a:r>
          </a:p>
          <a:p>
            <a:pPr marL="0" indent="0">
              <a:buNone/>
            </a:pPr>
            <a:r>
              <a:rPr lang="sl-SI" sz="2400" dirty="0" smtClean="0"/>
              <a:t>Splet: </a:t>
            </a:r>
            <a:r>
              <a:rPr lang="sl-SI" sz="2400" dirty="0" smtClean="0">
                <a:hlinkClick r:id="rId3"/>
              </a:rPr>
              <a:t>www.institut-utrip.si</a:t>
            </a:r>
            <a:r>
              <a:rPr lang="sl-SI" sz="2400" dirty="0" smtClean="0"/>
              <a:t> in </a:t>
            </a:r>
            <a:r>
              <a:rPr lang="sl-SI" sz="2400" dirty="0" smtClean="0">
                <a:hlinkClick r:id="rId4"/>
              </a:rPr>
              <a:t>www.preventivna-platforma.si</a:t>
            </a:r>
            <a:endParaRPr lang="sl-SI" sz="2400" dirty="0" smtClean="0"/>
          </a:p>
          <a:p>
            <a:pPr marL="0" indent="0">
              <a:buNone/>
            </a:pPr>
            <a:endParaRPr lang="sl-SI" sz="1800" dirty="0"/>
          </a:p>
          <a:p>
            <a:pPr marL="0" indent="0">
              <a:buNone/>
            </a:pPr>
            <a:r>
              <a:rPr lang="sl-SI" sz="2000" dirty="0" smtClean="0"/>
              <a:t>Program podpira Ministrstvo za zdravje  </a:t>
            </a:r>
            <a:endParaRPr lang="sl-SI" sz="20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180" y="1600200"/>
            <a:ext cx="2587514" cy="2038057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5085184"/>
            <a:ext cx="2873698" cy="77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611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1540" y="2152854"/>
            <a:ext cx="8280920" cy="1783947"/>
          </a:xfrm>
        </p:spPr>
        <p:txBody>
          <a:bodyPr/>
          <a:lstStyle/>
          <a:p>
            <a:pPr eaLnBrk="1" hangingPunct="1"/>
            <a:r>
              <a:rPr lang="sl-SI" altLang="sl-SI" sz="3600" b="1" dirty="0"/>
              <a:t>Šolski preventivni program </a:t>
            </a:r>
            <a:br>
              <a:rPr lang="sl-SI" altLang="sl-SI" sz="3600" b="1" dirty="0"/>
            </a:br>
            <a:r>
              <a:rPr lang="sl-SI" altLang="sl-SI" sz="3600" b="1" dirty="0"/>
              <a:t>„</a:t>
            </a:r>
            <a:r>
              <a:rPr lang="sl-SI" altLang="sl-SI" sz="3600" b="1" dirty="0" err="1"/>
              <a:t>Boys</a:t>
            </a:r>
            <a:r>
              <a:rPr lang="sl-SI" altLang="sl-SI" sz="3600" b="1" dirty="0"/>
              <a:t> &amp; </a:t>
            </a:r>
            <a:r>
              <a:rPr lang="sl-SI" altLang="sl-SI" sz="3600" b="1" dirty="0" err="1"/>
              <a:t>Girls</a:t>
            </a:r>
            <a:r>
              <a:rPr lang="sl-SI" altLang="sl-SI" sz="3600" b="1" dirty="0"/>
              <a:t> Plus“ za srednje šole</a:t>
            </a:r>
            <a:br>
              <a:rPr lang="sl-SI" altLang="sl-SI" sz="3600" b="1" dirty="0"/>
            </a:br>
            <a:r>
              <a:rPr lang="sl-SI" altLang="sl-SI" sz="1800" b="1" dirty="0"/>
              <a:t/>
            </a:r>
            <a:br>
              <a:rPr lang="sl-SI" altLang="sl-SI" sz="1800" b="1" dirty="0"/>
            </a:br>
            <a:r>
              <a:rPr lang="sl-SI" altLang="sl-SI" sz="2400" dirty="0"/>
              <a:t>Posvet </a:t>
            </a:r>
            <a:r>
              <a:rPr lang="sl-SI" altLang="sl-SI" sz="2400" dirty="0" smtClean="0"/>
              <a:t>„Od </a:t>
            </a:r>
            <a:r>
              <a:rPr lang="sl-SI" altLang="sl-SI" sz="2400" dirty="0"/>
              <a:t>varne k trajnostni mobilnosti v vzgoji in </a:t>
            </a:r>
            <a:r>
              <a:rPr lang="sl-SI" altLang="sl-SI" sz="2400" dirty="0" smtClean="0"/>
              <a:t>izobraževanju“ (Bled, 28.11.2018)</a:t>
            </a:r>
            <a:endParaRPr lang="sl-SI" altLang="sl-SI" sz="3600" dirty="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833156"/>
            <a:ext cx="6400800" cy="1752600"/>
          </a:xfrm>
        </p:spPr>
        <p:txBody>
          <a:bodyPr/>
          <a:lstStyle/>
          <a:p>
            <a:pPr eaLnBrk="1" hangingPunct="1"/>
            <a:r>
              <a:rPr lang="sl-SI" altLang="sl-SI" sz="2400" dirty="0" smtClean="0"/>
              <a:t>Vladka </a:t>
            </a:r>
            <a:r>
              <a:rPr lang="sl-SI" altLang="sl-SI" sz="2400" dirty="0" err="1" smtClean="0"/>
              <a:t>Tonica</a:t>
            </a:r>
            <a:r>
              <a:rPr lang="sl-SI" altLang="sl-SI" sz="2400" dirty="0" smtClean="0"/>
              <a:t>, Inštitut „Utrip“</a:t>
            </a:r>
          </a:p>
          <a:p>
            <a:pPr eaLnBrk="1" hangingPunct="1"/>
            <a:r>
              <a:rPr lang="sl-SI" altLang="sl-SI" sz="2400" dirty="0" smtClean="0">
                <a:hlinkClick r:id="rId2"/>
              </a:rPr>
              <a:t>info@institut-utrip.si</a:t>
            </a:r>
            <a:r>
              <a:rPr lang="sl-SI" altLang="sl-SI" sz="2400" dirty="0" smtClean="0"/>
              <a:t> </a:t>
            </a:r>
          </a:p>
        </p:txBody>
      </p:sp>
      <p:pic>
        <p:nvPicPr>
          <p:cNvPr id="3077" name="image2.jpg" descr="image0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177" y="659738"/>
            <a:ext cx="1381125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pic>
        <p:nvPicPr>
          <p:cNvPr id="3078" name="Slika 4" descr="http://intranetmizs/PublishingImages/MIZS_slo.png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02" y="922638"/>
            <a:ext cx="2857500" cy="59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0" y="98886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440672"/>
            <a:ext cx="1188132" cy="1527599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188" y="681634"/>
            <a:ext cx="1452659" cy="1144188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9572" y="4137289"/>
            <a:ext cx="1731181" cy="13917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utoUpdateAnimBg="0"/>
      <p:bldP spid="12291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620688"/>
            <a:ext cx="7886700" cy="432048"/>
          </a:xfrm>
        </p:spPr>
        <p:txBody>
          <a:bodyPr/>
          <a:lstStyle/>
          <a:p>
            <a:r>
              <a:rPr lang="en-US" sz="3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Undergrunge Tornado Demo" panose="02000000000000000000" pitchFamily="2" charset="0"/>
              </a:rPr>
              <a:t>Boys </a:t>
            </a:r>
            <a:r>
              <a:rPr lang="sl-SI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Undergrunge Tornado Demo" panose="02000000000000000000" pitchFamily="2" charset="0"/>
              </a:rPr>
              <a:t>&amp;</a:t>
            </a:r>
            <a:r>
              <a:rPr lang="en-US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Undergrunge Tornado Demo" panose="02000000000000000000" pitchFamily="2" charset="0"/>
              </a:rPr>
              <a:t> </a:t>
            </a:r>
            <a:r>
              <a:rPr lang="en-US" sz="3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Undergrunge Tornado Demo" panose="02000000000000000000" pitchFamily="2" charset="0"/>
              </a:rPr>
              <a:t>Girls Plus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0"/>
          </p:nvPr>
        </p:nvSpPr>
        <p:spPr>
          <a:xfrm>
            <a:off x="628650" y="1484784"/>
            <a:ext cx="8011802" cy="4037935"/>
          </a:xfrm>
        </p:spPr>
        <p:txBody>
          <a:bodyPr/>
          <a:lstStyle/>
          <a:p>
            <a:r>
              <a:rPr lang="sl-SI" sz="2000" dirty="0" smtClean="0">
                <a:solidFill>
                  <a:srgbClr val="610100"/>
                </a:solidFill>
              </a:rPr>
              <a:t>Program „</a:t>
            </a:r>
            <a:r>
              <a:rPr lang="sl-SI" sz="2000" dirty="0" err="1" smtClean="0">
                <a:solidFill>
                  <a:srgbClr val="610100"/>
                </a:solidFill>
              </a:rPr>
              <a:t>Boys</a:t>
            </a:r>
            <a:r>
              <a:rPr lang="sl-SI" sz="2000" dirty="0" smtClean="0">
                <a:solidFill>
                  <a:srgbClr val="610100"/>
                </a:solidFill>
              </a:rPr>
              <a:t> </a:t>
            </a:r>
            <a:r>
              <a:rPr lang="sl-SI" sz="2000" dirty="0" err="1" smtClean="0">
                <a:solidFill>
                  <a:srgbClr val="610100"/>
                </a:solidFill>
              </a:rPr>
              <a:t>and</a:t>
            </a:r>
            <a:r>
              <a:rPr lang="sl-SI" sz="2000" dirty="0" smtClean="0">
                <a:solidFill>
                  <a:srgbClr val="610100"/>
                </a:solidFill>
              </a:rPr>
              <a:t> </a:t>
            </a:r>
            <a:r>
              <a:rPr lang="sl-SI" sz="2000" dirty="0" err="1" smtClean="0">
                <a:solidFill>
                  <a:srgbClr val="610100"/>
                </a:solidFill>
              </a:rPr>
              <a:t>Girls</a:t>
            </a:r>
            <a:r>
              <a:rPr lang="sl-SI" sz="2000" dirty="0" smtClean="0">
                <a:solidFill>
                  <a:srgbClr val="610100"/>
                </a:solidFill>
              </a:rPr>
              <a:t> Plus“ je nastal na osnovi serije spletnih filmčkov (do mladih dostopamo prek sodobnih tehnologij, npr. YouTube).</a:t>
            </a:r>
          </a:p>
          <a:p>
            <a:r>
              <a:rPr lang="sl-SI" sz="2000" dirty="0" smtClean="0">
                <a:solidFill>
                  <a:srgbClr val="610100"/>
                </a:solidFill>
              </a:rPr>
              <a:t>70% najstnikov med 13. in 16. letom si vsak dan ogleda vsaj en spletni video posnetek („</a:t>
            </a:r>
            <a:r>
              <a:rPr lang="sl-SI" sz="2000" dirty="0" err="1" smtClean="0">
                <a:solidFill>
                  <a:srgbClr val="610100"/>
                </a:solidFill>
              </a:rPr>
              <a:t>Net</a:t>
            </a:r>
            <a:r>
              <a:rPr lang="sl-SI" sz="2000" dirty="0" smtClean="0">
                <a:solidFill>
                  <a:srgbClr val="610100"/>
                </a:solidFill>
              </a:rPr>
              <a:t> </a:t>
            </a:r>
            <a:r>
              <a:rPr lang="sl-SI" sz="2000" dirty="0" err="1" smtClean="0">
                <a:solidFill>
                  <a:srgbClr val="610100"/>
                </a:solidFill>
              </a:rPr>
              <a:t>Children</a:t>
            </a:r>
            <a:r>
              <a:rPr lang="sl-SI" sz="2000" dirty="0" smtClean="0">
                <a:solidFill>
                  <a:srgbClr val="610100"/>
                </a:solidFill>
              </a:rPr>
              <a:t> Go </a:t>
            </a:r>
            <a:r>
              <a:rPr lang="sl-SI" sz="2000" dirty="0" err="1" smtClean="0">
                <a:solidFill>
                  <a:srgbClr val="610100"/>
                </a:solidFill>
              </a:rPr>
              <a:t>Mobile</a:t>
            </a:r>
            <a:r>
              <a:rPr lang="sl-SI" sz="2000" dirty="0" smtClean="0">
                <a:solidFill>
                  <a:srgbClr val="610100"/>
                </a:solidFill>
              </a:rPr>
              <a:t>“).</a:t>
            </a:r>
          </a:p>
          <a:p>
            <a:endParaRPr lang="sl-SI" sz="1800" dirty="0" smtClean="0">
              <a:solidFill>
                <a:srgbClr val="6101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0623" y="3137074"/>
            <a:ext cx="2608332" cy="2636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lika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2060" y="3320988"/>
            <a:ext cx="2825367" cy="2268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05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3200" dirty="0" smtClean="0"/>
              <a:t>Pedagoški okvir</a:t>
            </a:r>
            <a:endParaRPr lang="sl-SI" sz="3200" dirty="0"/>
          </a:p>
        </p:txBody>
      </p:sp>
      <p:sp>
        <p:nvSpPr>
          <p:cNvPr id="3" name="Ograda vsebine 2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sl-SI" sz="2000" u="sng" dirty="0" smtClean="0"/>
              <a:t>Model življenjskih veščin</a:t>
            </a:r>
            <a:r>
              <a:rPr lang="sl-SI" sz="2000" dirty="0" smtClean="0"/>
              <a:t> </a:t>
            </a:r>
            <a:r>
              <a:rPr lang="sl-SI" dirty="0" smtClean="0"/>
              <a:t>(</a:t>
            </a:r>
            <a:r>
              <a:rPr lang="sl-SI" dirty="0" err="1" smtClean="0"/>
              <a:t>Botvin</a:t>
            </a:r>
            <a:r>
              <a:rPr lang="sl-SI" dirty="0" smtClean="0"/>
              <a:t>)</a:t>
            </a:r>
            <a:endParaRPr lang="sl-SI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036" y="3733978"/>
            <a:ext cx="143351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2712" y="1880828"/>
            <a:ext cx="1275886" cy="1491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156" y="1880828"/>
            <a:ext cx="1640361" cy="1491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290" y="3730694"/>
            <a:ext cx="1684293" cy="1527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831" y="1880828"/>
            <a:ext cx="140970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929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7564" y="651159"/>
            <a:ext cx="7886700" cy="432048"/>
          </a:xfrm>
        </p:spPr>
        <p:txBody>
          <a:bodyPr/>
          <a:lstStyle/>
          <a:p>
            <a:r>
              <a:rPr lang="sl-SI" dirty="0" smtClean="0"/>
              <a:t>Program temelji na 3 stebrih:</a:t>
            </a:r>
            <a:endParaRPr lang="sl-SI" dirty="0"/>
          </a:p>
        </p:txBody>
      </p:sp>
      <p:sp>
        <p:nvSpPr>
          <p:cNvPr id="4" name="PoljeZBesedilom 3"/>
          <p:cNvSpPr txBox="1"/>
          <p:nvPr/>
        </p:nvSpPr>
        <p:spPr>
          <a:xfrm>
            <a:off x="395536" y="2282101"/>
            <a:ext cx="3456384" cy="461665"/>
          </a:xfrm>
          <a:prstGeom prst="rect">
            <a:avLst/>
          </a:prstGeom>
          <a:solidFill>
            <a:srgbClr val="FEC00F"/>
          </a:solidFill>
          <a:effectLst>
            <a:reflection blurRad="6350" stA="50000" endA="300" endPos="90000" dir="5400000" sy="-100000" algn="bl" rotWithShape="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2400" b="1" dirty="0" smtClean="0">
                <a:solidFill>
                  <a:schemeClr val="tx1"/>
                </a:solidFill>
              </a:rPr>
              <a:t>Izboljšanje informacij</a:t>
            </a:r>
          </a:p>
        </p:txBody>
      </p:sp>
      <p:sp>
        <p:nvSpPr>
          <p:cNvPr id="6" name="PoljeZBesedilom 5"/>
          <p:cNvSpPr txBox="1"/>
          <p:nvPr/>
        </p:nvSpPr>
        <p:spPr>
          <a:xfrm>
            <a:off x="3275856" y="3938572"/>
            <a:ext cx="2921035" cy="1200329"/>
          </a:xfrm>
          <a:prstGeom prst="rect">
            <a:avLst/>
          </a:prstGeom>
          <a:solidFill>
            <a:srgbClr val="FEC00F"/>
          </a:solidFill>
          <a:effectLst>
            <a:reflection blurRad="6350" stA="50000" endA="300" endPos="90000" dir="5400000" sy="-100000" algn="bl" rotWithShape="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2400" b="1" dirty="0" smtClean="0"/>
              <a:t>Spodbujanje razvoja zdravih stališč</a:t>
            </a:r>
            <a:endParaRPr lang="sl-SI" sz="2400" b="1" dirty="0"/>
          </a:p>
        </p:txBody>
      </p:sp>
      <p:sp>
        <p:nvSpPr>
          <p:cNvPr id="7" name="PoljeZBesedilom 6"/>
          <p:cNvSpPr txBox="1"/>
          <p:nvPr/>
        </p:nvSpPr>
        <p:spPr>
          <a:xfrm>
            <a:off x="5544108" y="2278013"/>
            <a:ext cx="3347864" cy="830997"/>
          </a:xfrm>
          <a:prstGeom prst="rect">
            <a:avLst/>
          </a:prstGeom>
          <a:solidFill>
            <a:srgbClr val="FEC00F"/>
          </a:solidFill>
          <a:effectLst>
            <a:reflection blurRad="6350" stA="50000" endA="300" endPos="90000" dir="5400000" sy="-100000" algn="bl" rotWithShape="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2400" b="1" dirty="0" smtClean="0"/>
              <a:t>Razvoj življenjskih veščin</a:t>
            </a:r>
            <a:endParaRPr lang="sl-SI" sz="2400" b="1" dirty="0"/>
          </a:p>
        </p:txBody>
      </p:sp>
      <p:sp>
        <p:nvSpPr>
          <p:cNvPr id="8" name="Puščica dol 7"/>
          <p:cNvSpPr/>
          <p:nvPr/>
        </p:nvSpPr>
        <p:spPr>
          <a:xfrm>
            <a:off x="1835696" y="1412776"/>
            <a:ext cx="504056" cy="64807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" name="Puščica dol 9"/>
          <p:cNvSpPr/>
          <p:nvPr/>
        </p:nvSpPr>
        <p:spPr>
          <a:xfrm>
            <a:off x="7218040" y="1411089"/>
            <a:ext cx="504056" cy="64807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" name="Puščica dol 10"/>
          <p:cNvSpPr/>
          <p:nvPr/>
        </p:nvSpPr>
        <p:spPr>
          <a:xfrm>
            <a:off x="4439552" y="2512933"/>
            <a:ext cx="504056" cy="64807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940" y="3638623"/>
            <a:ext cx="193357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265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ova 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3566</TotalTime>
  <Words>670</Words>
  <Application>Microsoft Office PowerPoint</Application>
  <PresentationFormat>Diaprojekcija na zaslonu (4:3)</PresentationFormat>
  <Paragraphs>102</Paragraphs>
  <Slides>16</Slides>
  <Notes>5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16</vt:i4>
      </vt:variant>
    </vt:vector>
  </HeadingPairs>
  <TitlesOfParts>
    <vt:vector size="21" baseType="lpstr">
      <vt:lpstr>Arial</vt:lpstr>
      <vt:lpstr>Calibri</vt:lpstr>
      <vt:lpstr>Undergrunge Tornado Demo</vt:lpstr>
      <vt:lpstr>Verdana</vt:lpstr>
      <vt:lpstr>Default Design</vt:lpstr>
      <vt:lpstr>Krepitev zagovorniških veščin za zdravo šolsko okolje &amp; zdrave odločitve                    Posvet „Od varne k trajnostni mobilnosti v vzgoji in izobraževanju“ (Bled, 28.11.2018)</vt:lpstr>
      <vt:lpstr>Ključne informacije</vt:lpstr>
      <vt:lpstr>Cilji delavnice </vt:lpstr>
      <vt:lpstr>Ključne teme delavnice</vt:lpstr>
      <vt:lpstr>Kontaktni podatki</vt:lpstr>
      <vt:lpstr>Šolski preventivni program  „Boys &amp; Girls Plus“ za srednje šole  Posvet „Od varne k trajnostni mobilnosti v vzgoji in izobraževanju“ (Bled, 28.11.2018)</vt:lpstr>
      <vt:lpstr>Boys &amp; Girls Plus</vt:lpstr>
      <vt:lpstr>Pedagoški okvir</vt:lpstr>
      <vt:lpstr>Program temelji na 3 stebrih:</vt:lpstr>
      <vt:lpstr>Interaktivno učenje            smiselno učenje </vt:lpstr>
      <vt:lpstr>PowerPointova predstavitev</vt:lpstr>
      <vt:lpstr>Program</vt:lpstr>
      <vt:lpstr>Serije spletnih filmčkov</vt:lpstr>
      <vt:lpstr>Program je za šole BREZPLAČEN !!!</vt:lpstr>
      <vt:lpstr>Več informacij: PRIROČNIK (info@institut-utrip.si) </vt:lpstr>
      <vt:lpstr>Kontaktni podatki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TEORETIČNI DEL KOLESARSKEGA IZPITA (20 ur)</dc:title>
  <dc:creator>Joze Strmec</dc:creator>
  <cp:lastModifiedBy>Marta Novak</cp:lastModifiedBy>
  <cp:revision>80</cp:revision>
  <cp:lastPrinted>2018-07-09T22:58:13Z</cp:lastPrinted>
  <dcterms:created xsi:type="dcterms:W3CDTF">2005-07-03T15:02:30Z</dcterms:created>
  <dcterms:modified xsi:type="dcterms:W3CDTF">2018-11-27T14:36:24Z</dcterms:modified>
</cp:coreProperties>
</file>