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83" r:id="rId4"/>
    <p:sldId id="285" r:id="rId5"/>
    <p:sldId id="321" r:id="rId6"/>
    <p:sldId id="322" r:id="rId7"/>
    <p:sldId id="267" r:id="rId8"/>
    <p:sldId id="268" r:id="rId9"/>
    <p:sldId id="269" r:id="rId10"/>
    <p:sldId id="270" r:id="rId11"/>
    <p:sldId id="286" r:id="rId12"/>
    <p:sldId id="288" r:id="rId13"/>
    <p:sldId id="271" r:id="rId14"/>
    <p:sldId id="272" r:id="rId15"/>
    <p:sldId id="289" r:id="rId16"/>
    <p:sldId id="273" r:id="rId17"/>
    <p:sldId id="274" r:id="rId18"/>
    <p:sldId id="275" r:id="rId19"/>
    <p:sldId id="294" r:id="rId20"/>
    <p:sldId id="295" r:id="rId21"/>
    <p:sldId id="296" r:id="rId22"/>
    <p:sldId id="297" r:id="rId23"/>
    <p:sldId id="323" r:id="rId24"/>
    <p:sldId id="298" r:id="rId25"/>
    <p:sldId id="319" r:id="rId26"/>
    <p:sldId id="312" r:id="rId27"/>
    <p:sldId id="315" r:id="rId28"/>
    <p:sldId id="316" r:id="rId29"/>
    <p:sldId id="320" r:id="rId30"/>
    <p:sldId id="318" r:id="rId31"/>
    <p:sldId id="299" r:id="rId32"/>
    <p:sldId id="309" r:id="rId33"/>
    <p:sldId id="31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25" r:id="rId43"/>
    <p:sldId id="324" r:id="rId4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92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88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083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421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342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2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485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098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564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592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259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396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9237E-3C96-45A5-994A-F8F5B466A632}" type="datetimeFigureOut">
              <a:rPr lang="sl-SI" smtClean="0"/>
              <a:t>24.11.2016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37565-B72F-47E2-BA91-FFDF4E8EA6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015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google.si/url?sa=i&amp;rct=j&amp;q=&amp;esrc=s&amp;frm=1&amp;source=images&amp;cd=&amp;cad=rja&amp;uact=8&amp;ved=0CAcQjRw&amp;url=http://www.azubihk.de/index.php/2012/10/abitur-und-dann-kein-studium/&amp;ei=t8d1VKSNBsrC7Aa5uICADA&amp;psig=AFQjCNHvcHVvII4NtIpUCpGzObbTXI62iw&amp;ust=1417091049390410" TargetMode="Externa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" y="0"/>
            <a:ext cx="9144000" cy="605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251520" y="610486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Dr. Anton Polšak</a:t>
            </a:r>
          </a:p>
          <a:p>
            <a:r>
              <a:rPr lang="sl-SI" dirty="0" smtClean="0"/>
              <a:t>seminar Geografija na maturi , ZRSŠ, Ljubljana, november 2016</a:t>
            </a:r>
            <a:endParaRPr lang="sl-SI" dirty="0"/>
          </a:p>
        </p:txBody>
      </p:sp>
      <p:sp>
        <p:nvSpPr>
          <p:cNvPr id="2" name="Navzdol ukrivljena puščica 1"/>
          <p:cNvSpPr/>
          <p:nvPr/>
        </p:nvSpPr>
        <p:spPr>
          <a:xfrm>
            <a:off x="2267744" y="1700808"/>
            <a:ext cx="5760640" cy="899223"/>
          </a:xfrm>
          <a:prstGeom prst="curvedDownArrow">
            <a:avLst/>
          </a:prstGeom>
          <a:noFill/>
        </p:spPr>
        <p:txBody>
          <a:bodyPr wrap="none" lIns="91440" tIns="45720" rIns="91440" bIns="45720">
            <a:prstTxWarp prst="textChevron">
              <a:avLst>
                <a:gd name="adj" fmla="val 42915"/>
              </a:avLst>
            </a:prstTxWarp>
            <a:spAutoFit/>
          </a:bodyPr>
          <a:lstStyle/>
          <a:p>
            <a:pPr algn="ctr"/>
            <a:r>
              <a:rPr lang="sl-SI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Seminar o geografiji na maturi </a:t>
            </a:r>
          </a:p>
        </p:txBody>
      </p:sp>
    </p:spTree>
    <p:extLst>
      <p:ext uri="{BB962C8B-B14F-4D97-AF65-F5344CB8AC3E}">
        <p14:creationId xmlns:p14="http://schemas.microsoft.com/office/powerpoint/2010/main" val="31006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720725"/>
            <a:ext cx="724535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532440" y="652534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C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06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niverse-review.ca/I09-03-dr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57"/>
            <a:ext cx="8280920" cy="62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4969442" y="6407245"/>
            <a:ext cx="3626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/>
              <a:t>http://universe-review.ca/I09-03-drift.jpg</a:t>
            </a:r>
          </a:p>
        </p:txBody>
      </p:sp>
    </p:spTree>
    <p:extLst>
      <p:ext uri="{BB962C8B-B14F-4D97-AF65-F5344CB8AC3E}">
        <p14:creationId xmlns:p14="http://schemas.microsoft.com/office/powerpoint/2010/main" val="400816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720725"/>
            <a:ext cx="724535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532440" y="652534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C</a:t>
            </a:r>
            <a:endParaRPr lang="sl-SI" dirty="0"/>
          </a:p>
        </p:txBody>
      </p:sp>
      <p:sp>
        <p:nvSpPr>
          <p:cNvPr id="7" name="Desna puščica 6"/>
          <p:cNvSpPr/>
          <p:nvPr/>
        </p:nvSpPr>
        <p:spPr>
          <a:xfrm rot="18615394">
            <a:off x="4290513" y="1875458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742950"/>
            <a:ext cx="71818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532440" y="623731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C</a:t>
            </a:r>
            <a:endParaRPr lang="sl-SI" dirty="0"/>
          </a:p>
        </p:txBody>
      </p:sp>
      <p:sp>
        <p:nvSpPr>
          <p:cNvPr id="6" name="Desna puščica 5"/>
          <p:cNvSpPr/>
          <p:nvPr/>
        </p:nvSpPr>
        <p:spPr>
          <a:xfrm rot="17616311">
            <a:off x="5000234" y="1994824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727075"/>
            <a:ext cx="724535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349525" y="631458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B</a:t>
            </a:r>
            <a:endParaRPr lang="sl-SI" dirty="0"/>
          </a:p>
        </p:txBody>
      </p:sp>
      <p:sp>
        <p:nvSpPr>
          <p:cNvPr id="6" name="Desna puščica 5"/>
          <p:cNvSpPr/>
          <p:nvPr/>
        </p:nvSpPr>
        <p:spPr>
          <a:xfrm rot="20583767">
            <a:off x="3748138" y="4727331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179512" y="2060847"/>
            <a:ext cx="180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</a:t>
            </a:r>
            <a:r>
              <a:rPr lang="en-US" b="1" dirty="0"/>
              <a:t>escarpment</a:t>
            </a:r>
            <a:r>
              <a:rPr lang="en-US" dirty="0"/>
              <a:t> is a steep slope or long cliff that occurs from faulting and resulting erosion and separates two relatively level areas of differing elevations.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1941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727075"/>
            <a:ext cx="724535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349525" y="631458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B</a:t>
            </a:r>
            <a:endParaRPr lang="sl-SI" dirty="0"/>
          </a:p>
        </p:txBody>
      </p:sp>
      <p:sp>
        <p:nvSpPr>
          <p:cNvPr id="6" name="Desna puščica 5"/>
          <p:cNvSpPr/>
          <p:nvPr/>
        </p:nvSpPr>
        <p:spPr>
          <a:xfrm rot="20583767">
            <a:off x="3748138" y="4727331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7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692150"/>
            <a:ext cx="72517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316416" y="5661248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</a:t>
            </a:r>
            <a:endParaRPr lang="sl-SI" dirty="0"/>
          </a:p>
        </p:txBody>
      </p:sp>
      <p:sp>
        <p:nvSpPr>
          <p:cNvPr id="6" name="Desna puščica 5"/>
          <p:cNvSpPr/>
          <p:nvPr/>
        </p:nvSpPr>
        <p:spPr>
          <a:xfrm>
            <a:off x="1043608" y="3356992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39775"/>
            <a:ext cx="71628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538956" y="63813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A</a:t>
            </a:r>
            <a:endParaRPr lang="sl-SI" dirty="0"/>
          </a:p>
        </p:txBody>
      </p:sp>
      <p:sp>
        <p:nvSpPr>
          <p:cNvPr id="6" name="Desna puščica 5"/>
          <p:cNvSpPr/>
          <p:nvPr/>
        </p:nvSpPr>
        <p:spPr>
          <a:xfrm rot="9634716">
            <a:off x="8068148" y="1225961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730250"/>
            <a:ext cx="72898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esna puščica 5"/>
          <p:cNvSpPr/>
          <p:nvPr/>
        </p:nvSpPr>
        <p:spPr>
          <a:xfrm>
            <a:off x="5292080" y="1340768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41831" y="836712"/>
            <a:ext cx="79208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 naj z maturo učitelj?</a:t>
            </a:r>
          </a:p>
          <a:p>
            <a:endParaRPr lang="sl-SI" sz="2400" b="1" i="1" dirty="0" smtClean="0"/>
          </a:p>
          <a:p>
            <a:r>
              <a:rPr lang="sl-SI" sz="2400" b="1" i="1" dirty="0" smtClean="0"/>
              <a:t>Lahko naredi nekaj, kar bi lahko vplivalo na poučevanje:</a:t>
            </a:r>
          </a:p>
          <a:p>
            <a:r>
              <a:rPr lang="sl-SI" sz="2400" b="1" i="1" dirty="0" smtClean="0"/>
              <a:t>-</a:t>
            </a:r>
            <a:r>
              <a:rPr lang="sl-SI" sz="2400" b="1" i="1" dirty="0"/>
              <a:t>kritično </a:t>
            </a:r>
            <a:r>
              <a:rPr lang="sl-SI" sz="2400" b="1" i="1" dirty="0" smtClean="0"/>
              <a:t>bere rezultate </a:t>
            </a:r>
            <a:r>
              <a:rPr lang="sl-SI" sz="2400" b="1" i="1" dirty="0"/>
              <a:t>mature</a:t>
            </a:r>
            <a:endParaRPr lang="sl-SI" sz="2400" b="1" dirty="0"/>
          </a:p>
          <a:p>
            <a:r>
              <a:rPr lang="sl-SI" sz="2400" b="1" i="1" dirty="0"/>
              <a:t>-</a:t>
            </a:r>
            <a:r>
              <a:rPr lang="sl-SI" sz="2400" b="1" i="1" dirty="0" smtClean="0"/>
              <a:t>ugotavlja </a:t>
            </a:r>
            <a:r>
              <a:rPr lang="sl-SI" sz="2400" b="1" i="1" dirty="0"/>
              <a:t>statistično </a:t>
            </a:r>
            <a:r>
              <a:rPr lang="sl-SI" sz="2400" b="1" i="1" dirty="0" smtClean="0"/>
              <a:t>pomembne povezave </a:t>
            </a:r>
            <a:r>
              <a:rPr lang="sl-SI" sz="2400" b="1" i="1" dirty="0"/>
              <a:t>z enostavnimi metodami</a:t>
            </a:r>
            <a:endParaRPr lang="sl-SI" sz="2400" b="1" dirty="0"/>
          </a:p>
          <a:p>
            <a:r>
              <a:rPr lang="sl-SI" sz="2400" b="1" i="1" dirty="0"/>
              <a:t>-logično </a:t>
            </a:r>
            <a:r>
              <a:rPr lang="sl-SI" sz="2400" b="1" i="1" dirty="0" smtClean="0"/>
              <a:t>izloča hipoteze, </a:t>
            </a:r>
            <a:r>
              <a:rPr lang="sl-SI" sz="2400" b="1" i="1" dirty="0"/>
              <a:t>ki ne izhajajo iz verodostojnega sklepanja</a:t>
            </a:r>
            <a:endParaRPr lang="sl-SI" sz="2400" b="1" dirty="0"/>
          </a:p>
          <a:p>
            <a:r>
              <a:rPr lang="sl-SI" sz="2400" b="1" i="1" dirty="0"/>
              <a:t>-</a:t>
            </a:r>
            <a:r>
              <a:rPr lang="sl-SI" sz="2400" b="1" i="1" dirty="0" smtClean="0"/>
              <a:t>utemelji interpretativno </a:t>
            </a:r>
            <a:r>
              <a:rPr lang="sl-SI" sz="2400" b="1" i="1" dirty="0"/>
              <a:t>vlogo posameznih nalog</a:t>
            </a:r>
            <a:endParaRPr lang="sl-SI" sz="2400" b="1" dirty="0"/>
          </a:p>
          <a:p>
            <a:r>
              <a:rPr lang="sl-SI" sz="2400" b="1" i="1" dirty="0" smtClean="0"/>
              <a:t>-preizkusi izbrane maturitetne naloge z dijaki in dijake povratno informira</a:t>
            </a:r>
          </a:p>
          <a:p>
            <a:r>
              <a:rPr lang="sl-SI" sz="2400" b="1" i="1" dirty="0" smtClean="0"/>
              <a:t>- oblikuje predloge za </a:t>
            </a:r>
            <a:r>
              <a:rPr lang="sl-SI" sz="2400" b="1" i="1" dirty="0"/>
              <a:t>izboljšanje </a:t>
            </a:r>
            <a:r>
              <a:rPr lang="sl-SI" sz="2400" b="1" i="1" dirty="0" smtClean="0"/>
              <a:t>poučevanja </a:t>
            </a:r>
            <a:r>
              <a:rPr lang="sl-SI" sz="2400" b="1" i="1" dirty="0" err="1" smtClean="0"/>
              <a:t>gled</a:t>
            </a:r>
            <a:r>
              <a:rPr lang="sl-SI" sz="2400" b="1" i="1" dirty="0" smtClean="0"/>
              <a:t> ena vrsto </a:t>
            </a:r>
            <a:r>
              <a:rPr lang="sl-SI" sz="2400" b="1" i="1" dirty="0" err="1" smtClean="0"/>
              <a:t>zannja</a:t>
            </a:r>
            <a:r>
              <a:rPr lang="sl-SI" sz="2400" b="1" i="1" dirty="0" smtClean="0"/>
              <a:t>, veščine, </a:t>
            </a:r>
            <a:r>
              <a:rPr lang="sl-SI" sz="2400" b="1" i="1" dirty="0" err="1" smtClean="0"/>
              <a:t>takosmonske</a:t>
            </a:r>
            <a:r>
              <a:rPr lang="sl-SI" sz="2400" b="1" i="1" dirty="0" smtClean="0"/>
              <a:t> ravni, </a:t>
            </a:r>
            <a:r>
              <a:rPr lang="sl-SI" sz="2400" b="1" i="1" dirty="0" err="1" smtClean="0"/>
              <a:t>vseb</a:t>
            </a:r>
            <a:r>
              <a:rPr lang="sl-SI" sz="2400" b="1" i="1" dirty="0" smtClean="0"/>
              <a:t>. področja… 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5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3250461" y="332656"/>
            <a:ext cx="5760640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Zakaj nastajajo problemi glede mature (zahtevanega znanja na maturi)?</a:t>
            </a:r>
          </a:p>
          <a:p>
            <a:endParaRPr lang="sl-SI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to vsebinski ali splošen (</a:t>
            </a:r>
            <a:r>
              <a:rPr lang="sl-SI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veščinski</a:t>
            </a:r>
            <a:r>
              <a:rPr lang="sl-SI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intelektualni) problem?</a:t>
            </a:r>
          </a:p>
          <a:p>
            <a:endParaRPr lang="sl-SI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 učitelju povedno podatki o maturi (na ravni šole, oddelka, dijaka)?</a:t>
            </a:r>
            <a:endParaRPr lang="sl-SI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21"/>
            <a:ext cx="3151241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241" y="2866611"/>
            <a:ext cx="6026215" cy="399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9794" r="32501" b="25911"/>
          <a:stretch/>
        </p:blipFill>
        <p:spPr bwMode="auto">
          <a:xfrm>
            <a:off x="611560" y="1196752"/>
            <a:ext cx="7669693" cy="49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23124" y="40466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Rezultati mature 2016, spomladanski rok</a:t>
            </a:r>
            <a:endParaRPr lang="sl-SI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300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6" t="22131" r="21676" b="21787"/>
          <a:stretch/>
        </p:blipFill>
        <p:spPr bwMode="auto">
          <a:xfrm>
            <a:off x="252933" y="1052736"/>
            <a:ext cx="8661501" cy="48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4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6" t="30378" r="22681" b="14227"/>
          <a:stretch/>
        </p:blipFill>
        <p:spPr bwMode="auto">
          <a:xfrm>
            <a:off x="467544" y="1074036"/>
            <a:ext cx="8400995" cy="47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5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 pa problemi na ravni (kakovosti) znanja?</a:t>
            </a:r>
            <a:endParaRPr lang="sl-S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grada vsebine 2"/>
          <p:cNvSpPr>
            <a:spLocks noGrp="1"/>
          </p:cNvSpPr>
          <p:nvPr>
            <p:ph sz="quarter" idx="1"/>
          </p:nvPr>
        </p:nvSpPr>
        <p:spPr>
          <a:xfrm>
            <a:off x="323528" y="1916832"/>
            <a:ext cx="8503920" cy="4572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sl-SI" dirty="0" smtClean="0"/>
              <a:t>Kandidati slabo poznajo geografske pojme (tip reliefa, reliefna oblika, tektonski procesi, oblika kmetijstva, kmetijska panoga, raba tal / zemljiška kategorija). </a:t>
            </a:r>
          </a:p>
          <a:p>
            <a:pPr>
              <a:lnSpc>
                <a:spcPct val="90000"/>
              </a:lnSpc>
            </a:pPr>
            <a:r>
              <a:rPr lang="sl-SI" dirty="0" smtClean="0"/>
              <a:t>Pri prebiranju vprašanj in zapisu pojmov so velikokrat površni.</a:t>
            </a:r>
          </a:p>
          <a:p>
            <a:pPr>
              <a:lnSpc>
                <a:spcPct val="90000"/>
              </a:lnSpc>
            </a:pPr>
            <a:r>
              <a:rPr lang="sl-SI" dirty="0" smtClean="0"/>
              <a:t>Kandidati izkazujejo pomanjkljivo znanje pri delu s kartami, grafi, razpredelnicami. Pri pouku je temu potrebno nameniti več časa.</a:t>
            </a:r>
          </a:p>
          <a:p>
            <a:pPr>
              <a:lnSpc>
                <a:spcPct val="90000"/>
              </a:lnSpc>
            </a:pPr>
            <a:r>
              <a:rPr lang="sl-SI" dirty="0" smtClean="0"/>
              <a:t>Nivo znanja iz leta v leto upada. Dijaki čedalje slabše povezujejo občo geografijo z regionalno. Njihovo znanje je izredno </a:t>
            </a:r>
            <a:r>
              <a:rPr lang="en-US" dirty="0" smtClean="0">
                <a:cs typeface="Arial" charset="0"/>
              </a:rPr>
              <a:t>"</a:t>
            </a:r>
            <a:r>
              <a:rPr lang="sl-SI" dirty="0" smtClean="0"/>
              <a:t>popredalčkano.</a:t>
            </a:r>
            <a:r>
              <a:rPr lang="en-US" dirty="0" smtClean="0">
                <a:cs typeface="Arial" charset="0"/>
              </a:rPr>
              <a:t>„</a:t>
            </a:r>
            <a:endParaRPr lang="sl-SI" dirty="0" smtClean="0">
              <a:cs typeface="Arial" charset="0"/>
            </a:endParaRPr>
          </a:p>
          <a:p>
            <a:pPr>
              <a:lnSpc>
                <a:spcPct val="90000"/>
              </a:lnSpc>
            </a:pPr>
            <a:endParaRPr lang="sl-SI" dirty="0" smtClean="0"/>
          </a:p>
          <a:p>
            <a:pPr marL="0" indent="0">
              <a:buNone/>
            </a:pPr>
            <a:r>
              <a:rPr lang="sl-SI" sz="1600" dirty="0" smtClean="0"/>
              <a:t>Vir: I. </a:t>
            </a:r>
            <a:r>
              <a:rPr lang="sl-SI" sz="1600" dirty="0"/>
              <a:t>K</a:t>
            </a:r>
            <a:r>
              <a:rPr lang="sl-SI" sz="1600" dirty="0" smtClean="0"/>
              <a:t>rek: Rezultati mature 2012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3878478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51684" r="23066" b="28385"/>
          <a:stretch/>
        </p:blipFill>
        <p:spPr bwMode="auto">
          <a:xfrm>
            <a:off x="18191" y="2276872"/>
            <a:ext cx="9125809" cy="18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251520" y="119675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Letno poročilo 2015:</a:t>
            </a:r>
            <a:endParaRPr lang="sl-SI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7956376" y="1700808"/>
            <a:ext cx="504056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3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6" y="1412776"/>
            <a:ext cx="7398658" cy="21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6" y="3933056"/>
            <a:ext cx="778063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85000" y="692696"/>
            <a:ext cx="303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Vzročno-posledična pojasnitev</a:t>
            </a:r>
            <a:endParaRPr lang="sl-S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082992" y="6165304"/>
            <a:ext cx="3054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(več </a:t>
            </a:r>
            <a:r>
              <a:rPr 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primerov še </a:t>
            </a:r>
            <a:r>
              <a:rPr lang="sl-SI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sledi kasneje)</a:t>
            </a:r>
            <a:endParaRPr lang="sl-S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51684" r="23066" b="28385"/>
          <a:stretch/>
        </p:blipFill>
        <p:spPr bwMode="auto">
          <a:xfrm>
            <a:off x="18191" y="2276872"/>
            <a:ext cx="9125809" cy="18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251520" y="1772816"/>
            <a:ext cx="212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Letno poročilo 2015:</a:t>
            </a:r>
            <a:endParaRPr lang="sl-SI" dirty="0"/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7956376" y="1700808"/>
            <a:ext cx="504056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H="1" flipV="1">
            <a:off x="5868144" y="3199635"/>
            <a:ext cx="639688" cy="1287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0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51684" r="23066" b="28385"/>
          <a:stretch/>
        </p:blipFill>
        <p:spPr bwMode="auto">
          <a:xfrm>
            <a:off x="18191" y="2276872"/>
            <a:ext cx="9125809" cy="18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251520" y="1772816"/>
            <a:ext cx="212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Letno poročilo 2015:</a:t>
            </a:r>
            <a:endParaRPr lang="sl-SI" dirty="0"/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7956376" y="1700808"/>
            <a:ext cx="504056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H="1" flipV="1">
            <a:off x="5868144" y="3199635"/>
            <a:ext cx="639688" cy="1287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V="1">
            <a:off x="8208404" y="3199635"/>
            <a:ext cx="108012" cy="15255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6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51684" r="23066" b="28385"/>
          <a:stretch/>
        </p:blipFill>
        <p:spPr bwMode="auto">
          <a:xfrm>
            <a:off x="18191" y="2276872"/>
            <a:ext cx="9125809" cy="18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251520" y="1772816"/>
            <a:ext cx="212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Letno poročilo 2015:</a:t>
            </a:r>
            <a:endParaRPr lang="sl-SI" dirty="0"/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7956376" y="1700808"/>
            <a:ext cx="504056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H="1" flipV="1">
            <a:off x="5868144" y="3199635"/>
            <a:ext cx="639688" cy="1287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V="1">
            <a:off x="8208404" y="3199635"/>
            <a:ext cx="108012" cy="15255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/>
          <p:nvPr/>
        </p:nvCxnSpPr>
        <p:spPr>
          <a:xfrm flipV="1">
            <a:off x="2555776" y="3429000"/>
            <a:ext cx="108012" cy="15255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6" y="332656"/>
            <a:ext cx="77343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2" y="3356993"/>
            <a:ext cx="8295122" cy="235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6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0" y="17788"/>
            <a:ext cx="9144000" cy="4924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l-SI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: PIK</a:t>
            </a:r>
            <a:endParaRPr lang="sl-SI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 smtClean="0">
                <a:latin typeface="+mj-lt"/>
                <a:cs typeface="Arial" panose="020B0604020202020204" pitchFamily="34" charset="0"/>
              </a:rPr>
              <a:t>Povzetek iz leta 2014:</a:t>
            </a:r>
          </a:p>
          <a:p>
            <a:endParaRPr lang="sl-SI" sz="2000" dirty="0">
              <a:latin typeface="+mj-lt"/>
              <a:cs typeface="Arial" panose="020B0604020202020204" pitchFamily="34" charset="0"/>
            </a:endParaRPr>
          </a:p>
          <a:p>
            <a:r>
              <a:rPr lang="sl-SI" sz="2000" dirty="0">
                <a:latin typeface="+mj-lt"/>
                <a:cs typeface="Arial" panose="020B0604020202020204" pitchFamily="34" charset="0"/>
              </a:rPr>
              <a:t>Kratka analiza učnega načrta in predmetnega izpitnega kataloga kaže neskladje, ki je bolj navidezno kot dejansko. </a:t>
            </a:r>
            <a:endParaRPr lang="sl-SI" sz="2000" dirty="0" smtClean="0">
              <a:latin typeface="+mj-lt"/>
              <a:cs typeface="Arial" panose="020B0604020202020204" pitchFamily="34" charset="0"/>
            </a:endParaRPr>
          </a:p>
          <a:p>
            <a:endParaRPr lang="sl-SI" sz="2000" dirty="0" smtClean="0">
              <a:latin typeface="+mj-lt"/>
              <a:cs typeface="Arial" panose="020B0604020202020204" pitchFamily="34" charset="0"/>
            </a:endParaRPr>
          </a:p>
          <a:p>
            <a:r>
              <a:rPr lang="sl-SI" sz="2000" dirty="0" smtClean="0">
                <a:latin typeface="+mj-lt"/>
                <a:cs typeface="Arial" panose="020B0604020202020204" pitchFamily="34" charset="0"/>
              </a:rPr>
              <a:t>Predmetni </a:t>
            </a:r>
            <a:r>
              <a:rPr lang="sl-SI" sz="2000" dirty="0">
                <a:latin typeface="+mj-lt"/>
                <a:cs typeface="Arial" panose="020B0604020202020204" pitchFamily="34" charset="0"/>
              </a:rPr>
              <a:t>izpitni katalog namreč vključuje tudi </a:t>
            </a:r>
            <a:r>
              <a:rPr lang="sl-SI" sz="2000" b="1" dirty="0">
                <a:latin typeface="+mj-lt"/>
                <a:cs typeface="Arial" panose="020B0604020202020204" pitchFamily="34" charset="0"/>
              </a:rPr>
              <a:t>posebno znanje</a:t>
            </a:r>
            <a:r>
              <a:rPr lang="sl-SI" sz="2000" dirty="0">
                <a:latin typeface="+mj-lt"/>
                <a:cs typeface="Arial" panose="020B0604020202020204" pitchFamily="34" charset="0"/>
              </a:rPr>
              <a:t>, ki ga učni načrt opredeljuje kot popolnoma </a:t>
            </a:r>
            <a:r>
              <a:rPr lang="sl-SI" sz="2000" b="1" dirty="0">
                <a:latin typeface="+mj-lt"/>
                <a:cs typeface="Arial" panose="020B0604020202020204" pitchFamily="34" charset="0"/>
              </a:rPr>
              <a:t>izbirno in neobvezno</a:t>
            </a:r>
            <a:r>
              <a:rPr lang="sl-SI" sz="2000" dirty="0">
                <a:latin typeface="+mj-lt"/>
                <a:cs typeface="Arial" panose="020B0604020202020204" pitchFamily="34" charset="0"/>
              </a:rPr>
              <a:t>. </a:t>
            </a:r>
            <a:endParaRPr lang="sl-SI" sz="2000" dirty="0" smtClean="0">
              <a:latin typeface="+mj-lt"/>
              <a:cs typeface="Arial" panose="020B0604020202020204" pitchFamily="34" charset="0"/>
            </a:endParaRPr>
          </a:p>
          <a:p>
            <a:endParaRPr lang="sl-SI" sz="2000" dirty="0">
              <a:latin typeface="+mj-lt"/>
              <a:cs typeface="Arial" panose="020B0604020202020204" pitchFamily="34" charset="0"/>
            </a:endParaRPr>
          </a:p>
          <a:p>
            <a:r>
              <a:rPr lang="sl-SI" sz="2000" dirty="0" smtClean="0">
                <a:latin typeface="+mj-lt"/>
                <a:cs typeface="Arial" panose="020B0604020202020204" pitchFamily="34" charset="0"/>
              </a:rPr>
              <a:t>A </a:t>
            </a:r>
            <a:r>
              <a:rPr lang="sl-SI" sz="2000" dirty="0">
                <a:latin typeface="+mj-lt"/>
                <a:cs typeface="Arial" panose="020B0604020202020204" pitchFamily="34" charset="0"/>
              </a:rPr>
              <a:t>je potrebno ugotoviti, da je  učni načrt širše zastavljen in s </a:t>
            </a:r>
            <a:r>
              <a:rPr lang="sl-SI" sz="2000" b="1" dirty="0">
                <a:latin typeface="+mj-lt"/>
                <a:cs typeface="Arial" panose="020B0604020202020204" pitchFamily="34" charset="0"/>
              </a:rPr>
              <a:t>splošnim znanjem </a:t>
            </a:r>
            <a:r>
              <a:rPr lang="sl-SI" sz="2000" dirty="0">
                <a:latin typeface="+mj-lt"/>
                <a:cs typeface="Arial" panose="020B0604020202020204" pitchFamily="34" charset="0"/>
              </a:rPr>
              <a:t>pokriva tudi tisto znanje, ki ga najdemo v ciljih, ki obsegajo t. i. posebno znanje. </a:t>
            </a:r>
            <a:endParaRPr lang="sl-SI" sz="2000" dirty="0" smtClean="0">
              <a:latin typeface="+mj-lt"/>
              <a:cs typeface="Arial" panose="020B0604020202020204" pitchFamily="34" charset="0"/>
            </a:endParaRPr>
          </a:p>
          <a:p>
            <a:endParaRPr lang="sl-SI" sz="2000" dirty="0">
              <a:latin typeface="+mj-lt"/>
              <a:cs typeface="Arial" panose="020B0604020202020204" pitchFamily="34" charset="0"/>
            </a:endParaRPr>
          </a:p>
          <a:p>
            <a:r>
              <a:rPr lang="sl-SI" sz="2000" dirty="0" smtClean="0">
                <a:latin typeface="+mj-lt"/>
                <a:cs typeface="Arial" panose="020B0604020202020204" pitchFamily="34" charset="0"/>
              </a:rPr>
              <a:t>Vsekakor </a:t>
            </a:r>
            <a:r>
              <a:rPr lang="sl-SI" sz="2000" dirty="0">
                <a:latin typeface="+mj-lt"/>
                <a:cs typeface="Arial" panose="020B0604020202020204" pitchFamily="34" charset="0"/>
              </a:rPr>
              <a:t>bi morala biti osnova za poučevanje učni načrt, predmetni izpitni katalog pa dodatek, ki naj bi se uporabljal le v fazi priprave na maturo. </a:t>
            </a:r>
            <a:endParaRPr lang="sl-SI" sz="2000" dirty="0" smtClean="0">
              <a:latin typeface="+mj-lt"/>
              <a:cs typeface="Arial" panose="020B0604020202020204" pitchFamily="34" charset="0"/>
            </a:endParaRPr>
          </a:p>
          <a:p>
            <a:endParaRPr lang="sl-SI" dirty="0" smtClean="0">
              <a:latin typeface="Calibri Light" panose="020F0302020204030204" pitchFamily="34" charset="0"/>
            </a:endParaRPr>
          </a:p>
          <a:p>
            <a:endParaRPr lang="sl-SI" dirty="0">
              <a:latin typeface="Calibri Light" panose="020F03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3090"/>
            <a:ext cx="9144000" cy="257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5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51684" r="23066" b="28385"/>
          <a:stretch/>
        </p:blipFill>
        <p:spPr bwMode="auto">
          <a:xfrm>
            <a:off x="18191" y="2276872"/>
            <a:ext cx="9125809" cy="18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251520" y="1772816"/>
            <a:ext cx="212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Letno poročilo 2015:</a:t>
            </a:r>
            <a:endParaRPr lang="sl-SI" dirty="0"/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7956376" y="1700808"/>
            <a:ext cx="504056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H="1" flipV="1">
            <a:off x="5868144" y="3199635"/>
            <a:ext cx="639688" cy="1287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V="1">
            <a:off x="8208404" y="3199635"/>
            <a:ext cx="108012" cy="15255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/>
          <p:nvPr/>
        </p:nvCxnSpPr>
        <p:spPr>
          <a:xfrm flipV="1">
            <a:off x="2555776" y="3429000"/>
            <a:ext cx="108012" cy="15255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V="1">
            <a:off x="899592" y="3601260"/>
            <a:ext cx="108012" cy="15255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jeZBesedilom 1"/>
          <p:cNvSpPr txBox="1"/>
          <p:nvPr/>
        </p:nvSpPr>
        <p:spPr>
          <a:xfrm>
            <a:off x="467544" y="5877272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Primeri nalog</a:t>
            </a:r>
            <a:endParaRPr lang="sl-SI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3250"/>
            <a:ext cx="77660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600400" cy="27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98" y="157537"/>
            <a:ext cx="3965079" cy="28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7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03095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76678"/>
            <a:ext cx="4761359" cy="42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94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7" y="260648"/>
            <a:ext cx="69596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45197"/>
            <a:ext cx="5353512" cy="41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63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6632"/>
            <a:ext cx="87153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" y="4149080"/>
            <a:ext cx="84486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311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03126"/>
            <a:ext cx="7848872" cy="31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161"/>
            <a:ext cx="4765352" cy="35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770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907704" y="332656"/>
            <a:ext cx="445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Geografija in kartografsko (spominsko) znanje</a:t>
            </a: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120680" cy="544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110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0101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352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994"/>
            <a:ext cx="6600275" cy="42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67103"/>
            <a:ext cx="81248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273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17310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73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.druckbombe.de/wp-content/uploads/2012/04/aufmac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95" y="1190247"/>
            <a:ext cx="3312368" cy="2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spbadsaulgau.de/old_photos/viel-erfolg-beim-wg-abitur-2013/viel-erfolg-beim-wg-abitur-2013,6731-100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38" y="3018522"/>
            <a:ext cx="4133852" cy="31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ogs.fau.de/news/files/2013/04/schild-abitur-studium-300x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038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2.gstatic.com/images?q=tbn:ANd9GcS4GRph5qL6Ixyg7UlHGQA84rXxf1j-BII2Wwc-ERLouOuoObH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6435">
            <a:off x="3058572" y="1180030"/>
            <a:ext cx="2952328" cy="16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61426" cy="61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436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28600"/>
            <a:ext cx="87344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4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482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6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71299" y="34046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Sledi: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106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Matura in „šolsko“ znanje</a:t>
            </a:r>
            <a:br>
              <a:rPr lang="sl-SI" dirty="0" smtClean="0"/>
            </a:br>
            <a:r>
              <a:rPr lang="sl-SI" dirty="0" smtClean="0"/>
              <a:t>Matura : „šolsko“ znanje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395536" y="2541465"/>
            <a:ext cx="8423111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3200" b="1" dirty="0" smtClean="0"/>
              <a:t>Kaj naj bi se dijaki učili in kaj znali maturanti? Kakšno in katero znanje?</a:t>
            </a:r>
            <a:endParaRPr lang="sl-SI" sz="3200" b="1" dirty="0"/>
          </a:p>
        </p:txBody>
      </p:sp>
    </p:spTree>
    <p:extLst>
      <p:ext uri="{BB962C8B-B14F-4D97-AF65-F5344CB8AC3E}">
        <p14:creationId xmlns:p14="http://schemas.microsoft.com/office/powerpoint/2010/main" val="19769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06938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rgbClr val="FFFF00"/>
                </a:solidFill>
              </a:rPr>
              <a:t>Na zemljevidu pokaži Ljubljano in Polhov Gradec! (demonstracija)</a:t>
            </a:r>
          </a:p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rgbClr val="FFFF00"/>
                </a:solidFill>
              </a:rPr>
              <a:t>Imenuj dve demografsko ogroženi območji v Sloveniji! (priklici)</a:t>
            </a:r>
          </a:p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rgbClr val="FFC000"/>
                </a:solidFill>
              </a:rPr>
              <a:t>Opiši proces deagrarizacije v zadnjih 20. letih. (opisovanje)</a:t>
            </a:r>
          </a:p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rgbClr val="FFC000"/>
                </a:solidFill>
              </a:rPr>
              <a:t>Z drugimi besedami povej, kaj razumeš pod pojmom </a:t>
            </a:r>
            <a:r>
              <a:rPr lang="sl-SI" sz="2000" b="1" dirty="0" err="1" smtClean="0">
                <a:solidFill>
                  <a:srgbClr val="FFC000"/>
                </a:solidFill>
              </a:rPr>
              <a:t>suburbanizacija</a:t>
            </a:r>
            <a:r>
              <a:rPr lang="sl-SI" sz="2000" b="1" dirty="0" smtClean="0">
                <a:solidFill>
                  <a:srgbClr val="FFC000"/>
                </a:solidFill>
              </a:rPr>
              <a:t>! (razumevanje)</a:t>
            </a:r>
          </a:p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</a:rPr>
              <a:t>Predvidi razvoj prebivalstva v Trbovljah v naslednjih 15 letih. (analiza - razlaganje)</a:t>
            </a:r>
          </a:p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</a:rPr>
              <a:t>Katere zaključke lahko naredimo na podlagi podatkov o koncentraciji prebivalstva v Sloveniji? (analiza – posploševanje)</a:t>
            </a:r>
          </a:p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</a:rPr>
              <a:t>S katerimi težavi se bo v prihodnje srečevalo Ljubljansko barje? (analiza napak)</a:t>
            </a:r>
          </a:p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</a:rPr>
              <a:t>Dana mesta razvrsti glede na tip naselja. (analiza – razvrščanje)</a:t>
            </a:r>
          </a:p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</a:rPr>
              <a:t>Primerjaj gospodarsko usmeritev Celja in Velenja (analiza – primerjanje ali razlikovanje)</a:t>
            </a:r>
          </a:p>
          <a:p>
            <a:pPr marL="342900" indent="-342900">
              <a:buAutoNum type="arabicPeriod"/>
            </a:pPr>
            <a:r>
              <a:rPr lang="sl-SI" sz="2000" b="1" dirty="0" smtClean="0"/>
              <a:t>Kaj bi se zgodilo, če bi v Velenjski kotlini nehali kopati premog? (uporaba znanja -preiskovanje)</a:t>
            </a:r>
          </a:p>
          <a:p>
            <a:pPr marL="342900" indent="-342900">
              <a:buAutoNum type="arabicPeriod"/>
            </a:pPr>
            <a:r>
              <a:rPr lang="sl-SI" sz="2000" b="1" dirty="0" smtClean="0"/>
              <a:t>Kaj bi bilo najboljše med razvojnimi možnostmi slovenskega Primorja? (uporaba znanja – odločanje)</a:t>
            </a:r>
          </a:p>
          <a:p>
            <a:pPr marL="342900" indent="-342900">
              <a:buNone/>
            </a:pPr>
            <a:endParaRPr lang="sl-SI" sz="1600" dirty="0" smtClean="0"/>
          </a:p>
          <a:p>
            <a:pPr marL="342900" indent="-342900">
              <a:buAutoNum type="arabicPeriod"/>
            </a:pP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12443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323528" y="621166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http://www.olimpiadageograficzna.edu.pl/igeo2014/wp-content/uploads/2014/08/iGeo-2014_MMT_Final.pdf</a:t>
            </a:r>
            <a:endParaRPr lang="sl-SI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89922"/>
            <a:ext cx="72644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esna puščica 5"/>
          <p:cNvSpPr/>
          <p:nvPr/>
        </p:nvSpPr>
        <p:spPr>
          <a:xfrm>
            <a:off x="287523" y="3933056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701675"/>
            <a:ext cx="72898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esna puščica 5"/>
          <p:cNvSpPr/>
          <p:nvPr/>
        </p:nvSpPr>
        <p:spPr>
          <a:xfrm>
            <a:off x="1475656" y="1412776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23" y="714375"/>
            <a:ext cx="72072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532440" y="645333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A</a:t>
            </a:r>
            <a:endParaRPr lang="sl-SI" dirty="0"/>
          </a:p>
        </p:txBody>
      </p:sp>
      <p:sp>
        <p:nvSpPr>
          <p:cNvPr id="6" name="Desna puščica 5"/>
          <p:cNvSpPr/>
          <p:nvPr/>
        </p:nvSpPr>
        <p:spPr>
          <a:xfrm>
            <a:off x="558146" y="1916832"/>
            <a:ext cx="562975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2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505</Words>
  <Application>Microsoft Office PowerPoint</Application>
  <PresentationFormat>Diaprojekcija na zaslonu (4:3)</PresentationFormat>
  <Paragraphs>69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43</vt:i4>
      </vt:variant>
    </vt:vector>
  </HeadingPairs>
  <TitlesOfParts>
    <vt:vector size="44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Matura in „šolsko“ znanje Matura : „šolsko“ znanje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Kaj pa problemi na ravni (kakovosti) znanja?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apolsak</dc:creator>
  <cp:lastModifiedBy>AP</cp:lastModifiedBy>
  <cp:revision>45</cp:revision>
  <dcterms:created xsi:type="dcterms:W3CDTF">2014-11-25T09:15:19Z</dcterms:created>
  <dcterms:modified xsi:type="dcterms:W3CDTF">2016-11-24T11:31:17Z</dcterms:modified>
</cp:coreProperties>
</file>