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9"/>
  </p:notesMasterIdLst>
  <p:sldIdLst>
    <p:sldId id="256" r:id="rId2"/>
    <p:sldId id="272" r:id="rId3"/>
    <p:sldId id="278" r:id="rId4"/>
    <p:sldId id="269" r:id="rId5"/>
    <p:sldId id="270" r:id="rId6"/>
    <p:sldId id="271" r:id="rId7"/>
    <p:sldId id="273" r:id="rId8"/>
    <p:sldId id="274" r:id="rId9"/>
    <p:sldId id="275" r:id="rId10"/>
    <p:sldId id="276" r:id="rId11"/>
    <p:sldId id="277" r:id="rId12"/>
    <p:sldId id="257" r:id="rId13"/>
    <p:sldId id="258" r:id="rId14"/>
    <p:sldId id="259" r:id="rId15"/>
    <p:sldId id="260" r:id="rId16"/>
    <p:sldId id="261" r:id="rId17"/>
    <p:sldId id="285" r:id="rId18"/>
    <p:sldId id="286" r:id="rId19"/>
    <p:sldId id="287" r:id="rId20"/>
    <p:sldId id="264" r:id="rId21"/>
    <p:sldId id="265" r:id="rId22"/>
    <p:sldId id="306" r:id="rId23"/>
    <p:sldId id="307" r:id="rId24"/>
    <p:sldId id="320" r:id="rId25"/>
    <p:sldId id="290" r:id="rId26"/>
    <p:sldId id="317" r:id="rId27"/>
    <p:sldId id="318" r:id="rId28"/>
    <p:sldId id="319" r:id="rId29"/>
    <p:sldId id="293" r:id="rId30"/>
    <p:sldId id="294" r:id="rId31"/>
    <p:sldId id="291" r:id="rId32"/>
    <p:sldId id="292" r:id="rId33"/>
    <p:sldId id="296" r:id="rId34"/>
    <p:sldId id="295" r:id="rId35"/>
    <p:sldId id="297" r:id="rId36"/>
    <p:sldId id="298" r:id="rId37"/>
    <p:sldId id="299" r:id="rId38"/>
  </p:sldIdLst>
  <p:sldSz cx="9144000" cy="6858000" type="screen4x3"/>
  <p:notesSz cx="6858000" cy="9144000"/>
  <p:defaultTextStyle>
    <a:defPPr>
      <a:defRPr lang="sl-SI"/>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40" autoAdjust="0"/>
    <p:restoredTop sz="94679" autoAdjust="0"/>
  </p:normalViewPr>
  <p:slideViewPr>
    <p:cSldViewPr>
      <p:cViewPr varScale="1">
        <p:scale>
          <a:sx n="73" d="100"/>
          <a:sy n="73" d="100"/>
        </p:scale>
        <p:origin x="-107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89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endParaRPr lang="sl-SI"/>
          </a:p>
        </p:txBody>
      </p:sp>
      <p:sp>
        <p:nvSpPr>
          <p:cNvPr id="7680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endParaRPr lang="sl-SI"/>
          </a:p>
        </p:txBody>
      </p:sp>
      <p:sp>
        <p:nvSpPr>
          <p:cNvPr id="768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680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l-SI" smtClean="0"/>
              <a:t>Click to edit Master text styles</a:t>
            </a:r>
          </a:p>
          <a:p>
            <a:pPr lvl="1"/>
            <a:r>
              <a:rPr lang="sl-SI" smtClean="0"/>
              <a:t>Second level</a:t>
            </a:r>
          </a:p>
          <a:p>
            <a:pPr lvl="2"/>
            <a:r>
              <a:rPr lang="sl-SI" smtClean="0"/>
              <a:t>Third level</a:t>
            </a:r>
          </a:p>
          <a:p>
            <a:pPr lvl="3"/>
            <a:r>
              <a:rPr lang="sl-SI" smtClean="0"/>
              <a:t>Fourth level</a:t>
            </a:r>
          </a:p>
          <a:p>
            <a:pPr lvl="4"/>
            <a:r>
              <a:rPr lang="sl-SI" smtClean="0"/>
              <a:t>Fifth level</a:t>
            </a:r>
          </a:p>
        </p:txBody>
      </p:sp>
      <p:sp>
        <p:nvSpPr>
          <p:cNvPr id="7680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endParaRPr lang="sl-SI"/>
          </a:p>
        </p:txBody>
      </p:sp>
      <p:sp>
        <p:nvSpPr>
          <p:cNvPr id="7680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BB23027F-059F-4734-B6B7-5188A8BE0E94}" type="slidenum">
              <a:rPr lang="sl-SI"/>
              <a:pPr/>
              <a:t>‹#›</a:t>
            </a:fld>
            <a:endParaRPr lang="sl-SI"/>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B21835-281A-4F58-8AB5-051EB30E07AD}" type="slidenum">
              <a:rPr lang="sl-SI"/>
              <a:pPr/>
              <a:t>31</a:t>
            </a:fld>
            <a:endParaRPr lang="sl-SI"/>
          </a:p>
        </p:txBody>
      </p:sp>
      <p:sp>
        <p:nvSpPr>
          <p:cNvPr id="86018"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86019"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r>
              <a:rPr lang="sl-SI"/>
              <a:t>TEŽAVE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grpSp>
        <p:nvGrpSpPr>
          <p:cNvPr id="96258" name="Group 2"/>
          <p:cNvGrpSpPr>
            <a:grpSpLocks/>
          </p:cNvGrpSpPr>
          <p:nvPr/>
        </p:nvGrpSpPr>
        <p:grpSpPr bwMode="auto">
          <a:xfrm>
            <a:off x="-1035050" y="1552575"/>
            <a:ext cx="10179050" cy="5305425"/>
            <a:chOff x="-652" y="978"/>
            <a:chExt cx="6412" cy="3342"/>
          </a:xfrm>
        </p:grpSpPr>
        <p:sp>
          <p:nvSpPr>
            <p:cNvPr id="96259"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endParaRPr lang="sl-SI"/>
            </a:p>
          </p:txBody>
        </p:sp>
        <p:sp>
          <p:nvSpPr>
            <p:cNvPr id="96260" name="Arc 4"/>
            <p:cNvSpPr>
              <a:spLocks/>
            </p:cNvSpPr>
            <p:nvPr/>
          </p:nvSpPr>
          <p:spPr bwMode="auto">
            <a:xfrm>
              <a:off x="-652" y="978"/>
              <a:ext cx="4237" cy="3342"/>
            </a:xfrm>
            <a:custGeom>
              <a:avLst/>
              <a:gdLst>
                <a:gd name="G0" fmla="+- 0 0 0"/>
                <a:gd name="G1" fmla="+- 21231 0 0"/>
                <a:gd name="G2" fmla="+- 21600 0 0"/>
                <a:gd name="T0" fmla="*/ 3977 w 21600"/>
                <a:gd name="T1" fmla="*/ 0 h 21231"/>
                <a:gd name="T2" fmla="*/ 21600 w 21600"/>
                <a:gd name="T3" fmla="*/ 21231 h 21231"/>
                <a:gd name="T4" fmla="*/ 0 w 21600"/>
                <a:gd name="T5" fmla="*/ 21231 h 21231"/>
              </a:gdLst>
              <a:ahLst/>
              <a:cxnLst>
                <a:cxn ang="0">
                  <a:pos x="T0" y="T1"/>
                </a:cxn>
                <a:cxn ang="0">
                  <a:pos x="T2" y="T3"/>
                </a:cxn>
                <a:cxn ang="0">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close/>
                </a:path>
              </a:pathLst>
            </a:custGeom>
            <a:noFill/>
            <a:ln w="12700" cap="rnd">
              <a:solidFill>
                <a:schemeClr val="accent2"/>
              </a:solidFill>
              <a:round/>
              <a:headEnd type="none" w="sm" len="sm"/>
              <a:tailEnd type="none" w="sm" len="sm"/>
            </a:ln>
            <a:effectLst/>
          </p:spPr>
          <p:txBody>
            <a:bodyPr wrap="none" anchor="ctr"/>
            <a:lstStyle/>
            <a:p>
              <a:endParaRPr lang="sl-SI"/>
            </a:p>
          </p:txBody>
        </p:sp>
      </p:grpSp>
      <p:sp>
        <p:nvSpPr>
          <p:cNvPr id="96261" name="Rectangle 5"/>
          <p:cNvSpPr>
            <a:spLocks noGrp="1" noChangeArrowheads="1"/>
          </p:cNvSpPr>
          <p:nvPr>
            <p:ph type="ctrTitle" sz="quarter"/>
          </p:nvPr>
        </p:nvSpPr>
        <p:spPr>
          <a:xfrm>
            <a:off x="1293813" y="762000"/>
            <a:ext cx="7772400" cy="1143000"/>
          </a:xfrm>
        </p:spPr>
        <p:txBody>
          <a:bodyPr anchor="b"/>
          <a:lstStyle>
            <a:lvl1pPr>
              <a:defRPr/>
            </a:lvl1pPr>
          </a:lstStyle>
          <a:p>
            <a:r>
              <a:rPr lang="sl-SI"/>
              <a:t>Click to edit Master title style</a:t>
            </a:r>
          </a:p>
        </p:txBody>
      </p:sp>
      <p:sp>
        <p:nvSpPr>
          <p:cNvPr id="96262" name="Rectangle 6"/>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sl-SI"/>
              <a:t>Click to edit Master subtitle style</a:t>
            </a:r>
          </a:p>
        </p:txBody>
      </p:sp>
      <p:sp>
        <p:nvSpPr>
          <p:cNvPr id="96263" name="Rectangle 7"/>
          <p:cNvSpPr>
            <a:spLocks noGrp="1" noChangeArrowheads="1"/>
          </p:cNvSpPr>
          <p:nvPr>
            <p:ph type="dt" sz="quarter" idx="2"/>
          </p:nvPr>
        </p:nvSpPr>
        <p:spPr/>
        <p:txBody>
          <a:bodyPr/>
          <a:lstStyle>
            <a:lvl1pPr>
              <a:defRPr/>
            </a:lvl1pPr>
          </a:lstStyle>
          <a:p>
            <a:endParaRPr lang="sl-SI"/>
          </a:p>
        </p:txBody>
      </p:sp>
      <p:sp>
        <p:nvSpPr>
          <p:cNvPr id="96264" name="Rectangle 8"/>
          <p:cNvSpPr>
            <a:spLocks noGrp="1" noChangeArrowheads="1"/>
          </p:cNvSpPr>
          <p:nvPr>
            <p:ph type="ftr" sz="quarter" idx="3"/>
          </p:nvPr>
        </p:nvSpPr>
        <p:spPr/>
        <p:txBody>
          <a:bodyPr/>
          <a:lstStyle>
            <a:lvl1pPr>
              <a:defRPr/>
            </a:lvl1pPr>
          </a:lstStyle>
          <a:p>
            <a:endParaRPr lang="sl-SI"/>
          </a:p>
        </p:txBody>
      </p:sp>
      <p:sp>
        <p:nvSpPr>
          <p:cNvPr id="96265" name="Rectangle 9"/>
          <p:cNvSpPr>
            <a:spLocks noGrp="1" noChangeArrowheads="1"/>
          </p:cNvSpPr>
          <p:nvPr>
            <p:ph type="sldNum" sz="quarter" idx="4"/>
          </p:nvPr>
        </p:nvSpPr>
        <p:spPr/>
        <p:txBody>
          <a:bodyPr/>
          <a:lstStyle>
            <a:lvl1pPr>
              <a:defRPr/>
            </a:lvl1pPr>
          </a:lstStyle>
          <a:p>
            <a:fld id="{61236C77-2158-4BA3-A4A0-04B76EC5A26F}" type="slidenum">
              <a:rPr lang="sl-SI"/>
              <a:pPr/>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A97B854A-A970-4826-BD0A-200ACE0A2117}" type="slidenum">
              <a:rPr lang="sl-SI"/>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515100" y="609600"/>
            <a:ext cx="1943100" cy="5486400"/>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685800" y="609600"/>
            <a:ext cx="5676900" cy="5486400"/>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CD3F8EC0-F7E5-4C3D-98E7-88B7BFDD6282}" type="slidenum">
              <a:rPr lang="sl-SI"/>
              <a:pPr/>
              <a:t>‹#›</a:t>
            </a:fld>
            <a:endParaRPr lang="sl-SI"/>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Naslov, besedilo in izrezek">
    <p:spTree>
      <p:nvGrpSpPr>
        <p:cNvPr id="1" name=""/>
        <p:cNvGrpSpPr/>
        <p:nvPr/>
      </p:nvGrpSpPr>
      <p:grpSpPr>
        <a:xfrm>
          <a:off x="0" y="0"/>
          <a:ext cx="0" cy="0"/>
          <a:chOff x="0" y="0"/>
          <a:chExt cx="0" cy="0"/>
        </a:xfrm>
      </p:grpSpPr>
      <p:sp>
        <p:nvSpPr>
          <p:cNvPr id="2" name="Naslov 1"/>
          <p:cNvSpPr>
            <a:spLocks noGrp="1"/>
          </p:cNvSpPr>
          <p:nvPr>
            <p:ph type="title"/>
          </p:nvPr>
        </p:nvSpPr>
        <p:spPr>
          <a:xfrm>
            <a:off x="685800" y="609600"/>
            <a:ext cx="7772400" cy="1143000"/>
          </a:xfrm>
        </p:spPr>
        <p:txBody>
          <a:bodyPr/>
          <a:lstStyle/>
          <a:p>
            <a:r>
              <a:rPr lang="sl-SI" smtClean="0"/>
              <a:t>Kliknite, če želite urediti slog naslova matrice</a:t>
            </a:r>
            <a:endParaRPr lang="sl-SI"/>
          </a:p>
        </p:txBody>
      </p:sp>
      <p:sp>
        <p:nvSpPr>
          <p:cNvPr id="3" name="Ograda besedila 2"/>
          <p:cNvSpPr>
            <a:spLocks noGrp="1"/>
          </p:cNvSpPr>
          <p:nvPr>
            <p:ph type="body" sz="half" idx="1"/>
          </p:nvPr>
        </p:nvSpPr>
        <p:spPr>
          <a:xfrm>
            <a:off x="685800" y="1981200"/>
            <a:ext cx="3810000" cy="4114800"/>
          </a:xfrm>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izrezkov 3"/>
          <p:cNvSpPr>
            <a:spLocks noGrp="1"/>
          </p:cNvSpPr>
          <p:nvPr>
            <p:ph type="clipArt" sz="half" idx="2"/>
          </p:nvPr>
        </p:nvSpPr>
        <p:spPr>
          <a:xfrm>
            <a:off x="4648200" y="1981200"/>
            <a:ext cx="3810000" cy="4114800"/>
          </a:xfrm>
        </p:spPr>
        <p:txBody>
          <a:bodyPr/>
          <a:lstStyle/>
          <a:p>
            <a:endParaRPr lang="sl-SI"/>
          </a:p>
        </p:txBody>
      </p:sp>
      <p:sp>
        <p:nvSpPr>
          <p:cNvPr id="5" name="Ograda datuma 4"/>
          <p:cNvSpPr>
            <a:spLocks noGrp="1"/>
          </p:cNvSpPr>
          <p:nvPr>
            <p:ph type="dt" sz="half" idx="10"/>
          </p:nvPr>
        </p:nvSpPr>
        <p:spPr>
          <a:xfrm>
            <a:off x="685800" y="6248400"/>
            <a:ext cx="1905000" cy="457200"/>
          </a:xfrm>
        </p:spPr>
        <p:txBody>
          <a:bodyPr/>
          <a:lstStyle>
            <a:lvl1pPr>
              <a:defRPr/>
            </a:lvl1pPr>
          </a:lstStyle>
          <a:p>
            <a:endParaRPr lang="sl-SI"/>
          </a:p>
        </p:txBody>
      </p:sp>
      <p:sp>
        <p:nvSpPr>
          <p:cNvPr id="6" name="Ograda noge 5"/>
          <p:cNvSpPr>
            <a:spLocks noGrp="1"/>
          </p:cNvSpPr>
          <p:nvPr>
            <p:ph type="ftr" sz="quarter" idx="11"/>
          </p:nvPr>
        </p:nvSpPr>
        <p:spPr>
          <a:xfrm>
            <a:off x="3124200" y="6248400"/>
            <a:ext cx="2895600" cy="457200"/>
          </a:xfrm>
        </p:spPr>
        <p:txBody>
          <a:bodyPr/>
          <a:lstStyle>
            <a:lvl1pPr>
              <a:defRPr/>
            </a:lvl1pPr>
          </a:lstStyle>
          <a:p>
            <a:endParaRPr lang="sl-SI"/>
          </a:p>
        </p:txBody>
      </p:sp>
      <p:sp>
        <p:nvSpPr>
          <p:cNvPr id="7" name="Ograda številke diapozitiva 6"/>
          <p:cNvSpPr>
            <a:spLocks noGrp="1"/>
          </p:cNvSpPr>
          <p:nvPr>
            <p:ph type="sldNum" sz="quarter" idx="12"/>
          </p:nvPr>
        </p:nvSpPr>
        <p:spPr>
          <a:xfrm>
            <a:off x="6553200" y="6248400"/>
            <a:ext cx="1905000" cy="457200"/>
          </a:xfrm>
        </p:spPr>
        <p:txBody>
          <a:bodyPr/>
          <a:lstStyle>
            <a:lvl1pPr>
              <a:defRPr/>
            </a:lvl1pPr>
          </a:lstStyle>
          <a:p>
            <a:fld id="{586C3776-9C73-4C21-9E4D-37330E15F0DC}" type="slidenum">
              <a:rPr lang="sl-SI"/>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8B2515F0-5E84-4E46-9884-EEA1BA19F5E7}" type="slidenum">
              <a:rPr lang="sl-SI"/>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l-SI" smtClean="0"/>
              <a:t>Kliknite, če želite urediti sloge besedila matrice</a:t>
            </a:r>
          </a:p>
        </p:txBody>
      </p:sp>
      <p:sp>
        <p:nvSpPr>
          <p:cNvPr id="4" name="Ograda datuma 3"/>
          <p:cNvSpPr>
            <a:spLocks noGrp="1"/>
          </p:cNvSpPr>
          <p:nvPr>
            <p:ph type="dt" sz="half" idx="10"/>
          </p:nvPr>
        </p:nvSpPr>
        <p:spPr/>
        <p:txBody>
          <a:bodyPr/>
          <a:lstStyle>
            <a:lvl1pPr>
              <a:defRPr/>
            </a:lvl1pPr>
          </a:lstStyle>
          <a:p>
            <a:endParaRPr lang="sl-SI"/>
          </a:p>
        </p:txBody>
      </p:sp>
      <p:sp>
        <p:nvSpPr>
          <p:cNvPr id="5" name="Ograda noge 4"/>
          <p:cNvSpPr>
            <a:spLocks noGrp="1"/>
          </p:cNvSpPr>
          <p:nvPr>
            <p:ph type="ftr" sz="quarter" idx="11"/>
          </p:nvPr>
        </p:nvSpPr>
        <p:spPr/>
        <p:txBody>
          <a:bodyPr/>
          <a:lstStyle>
            <a:lvl1pPr>
              <a:defRPr/>
            </a:lvl1pPr>
          </a:lstStyle>
          <a:p>
            <a:endParaRPr lang="sl-SI"/>
          </a:p>
        </p:txBody>
      </p:sp>
      <p:sp>
        <p:nvSpPr>
          <p:cNvPr id="6" name="Ograda številke diapozitiva 5"/>
          <p:cNvSpPr>
            <a:spLocks noGrp="1"/>
          </p:cNvSpPr>
          <p:nvPr>
            <p:ph type="sldNum" sz="quarter" idx="12"/>
          </p:nvPr>
        </p:nvSpPr>
        <p:spPr/>
        <p:txBody>
          <a:bodyPr/>
          <a:lstStyle>
            <a:lvl1pPr>
              <a:defRPr/>
            </a:lvl1pPr>
          </a:lstStyle>
          <a:p>
            <a:fld id="{CB8D0669-1262-413B-99CC-B4DDF5891937}" type="slidenum">
              <a:rPr lang="sl-SI"/>
              <a:pPr/>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D1EA4030-AFC9-4046-8B6C-CF33470209FE}" type="slidenum">
              <a:rPr lang="sl-SI"/>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4638"/>
            <a:ext cx="8229600" cy="1143000"/>
          </a:xfrm>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lvl1pPr>
              <a:defRPr/>
            </a:lvl1pPr>
          </a:lstStyle>
          <a:p>
            <a:endParaRPr lang="sl-SI"/>
          </a:p>
        </p:txBody>
      </p:sp>
      <p:sp>
        <p:nvSpPr>
          <p:cNvPr id="8" name="Ograda noge 7"/>
          <p:cNvSpPr>
            <a:spLocks noGrp="1"/>
          </p:cNvSpPr>
          <p:nvPr>
            <p:ph type="ftr" sz="quarter" idx="11"/>
          </p:nvPr>
        </p:nvSpPr>
        <p:spPr/>
        <p:txBody>
          <a:bodyPr/>
          <a:lstStyle>
            <a:lvl1pPr>
              <a:defRPr/>
            </a:lvl1pPr>
          </a:lstStyle>
          <a:p>
            <a:endParaRPr lang="sl-SI"/>
          </a:p>
        </p:txBody>
      </p:sp>
      <p:sp>
        <p:nvSpPr>
          <p:cNvPr id="9" name="Ograda številke diapozitiva 8"/>
          <p:cNvSpPr>
            <a:spLocks noGrp="1"/>
          </p:cNvSpPr>
          <p:nvPr>
            <p:ph type="sldNum" sz="quarter" idx="12"/>
          </p:nvPr>
        </p:nvSpPr>
        <p:spPr/>
        <p:txBody>
          <a:bodyPr/>
          <a:lstStyle>
            <a:lvl1pPr>
              <a:defRPr/>
            </a:lvl1pPr>
          </a:lstStyle>
          <a:p>
            <a:fld id="{097D514A-8984-4B4B-B71B-CDB966CAFE6E}" type="slidenum">
              <a:rPr lang="sl-SI"/>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datuma 2"/>
          <p:cNvSpPr>
            <a:spLocks noGrp="1"/>
          </p:cNvSpPr>
          <p:nvPr>
            <p:ph type="dt" sz="half" idx="10"/>
          </p:nvPr>
        </p:nvSpPr>
        <p:spPr/>
        <p:txBody>
          <a:bodyPr/>
          <a:lstStyle>
            <a:lvl1pPr>
              <a:defRPr/>
            </a:lvl1pPr>
          </a:lstStyle>
          <a:p>
            <a:endParaRPr lang="sl-SI"/>
          </a:p>
        </p:txBody>
      </p:sp>
      <p:sp>
        <p:nvSpPr>
          <p:cNvPr id="4" name="Ograda noge 3"/>
          <p:cNvSpPr>
            <a:spLocks noGrp="1"/>
          </p:cNvSpPr>
          <p:nvPr>
            <p:ph type="ftr" sz="quarter" idx="11"/>
          </p:nvPr>
        </p:nvSpPr>
        <p:spPr/>
        <p:txBody>
          <a:bodyPr/>
          <a:lstStyle>
            <a:lvl1pPr>
              <a:defRPr/>
            </a:lvl1pPr>
          </a:lstStyle>
          <a:p>
            <a:endParaRPr lang="sl-SI"/>
          </a:p>
        </p:txBody>
      </p:sp>
      <p:sp>
        <p:nvSpPr>
          <p:cNvPr id="5" name="Ograda številke diapozitiva 4"/>
          <p:cNvSpPr>
            <a:spLocks noGrp="1"/>
          </p:cNvSpPr>
          <p:nvPr>
            <p:ph type="sldNum" sz="quarter" idx="12"/>
          </p:nvPr>
        </p:nvSpPr>
        <p:spPr/>
        <p:txBody>
          <a:bodyPr/>
          <a:lstStyle>
            <a:lvl1pPr>
              <a:defRPr/>
            </a:lvl1pPr>
          </a:lstStyle>
          <a:p>
            <a:fld id="{5A996C2E-E474-472F-A3A6-FDD01E42EDCD}" type="slidenum">
              <a:rPr lang="sl-SI"/>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lvl1pPr>
              <a:defRPr/>
            </a:lvl1pPr>
          </a:lstStyle>
          <a:p>
            <a:endParaRPr lang="sl-SI"/>
          </a:p>
        </p:txBody>
      </p:sp>
      <p:sp>
        <p:nvSpPr>
          <p:cNvPr id="3" name="Ograda noge 2"/>
          <p:cNvSpPr>
            <a:spLocks noGrp="1"/>
          </p:cNvSpPr>
          <p:nvPr>
            <p:ph type="ftr" sz="quarter" idx="11"/>
          </p:nvPr>
        </p:nvSpPr>
        <p:spPr/>
        <p:txBody>
          <a:bodyPr/>
          <a:lstStyle>
            <a:lvl1pPr>
              <a:defRPr/>
            </a:lvl1pPr>
          </a:lstStyle>
          <a:p>
            <a:endParaRPr lang="sl-SI"/>
          </a:p>
        </p:txBody>
      </p:sp>
      <p:sp>
        <p:nvSpPr>
          <p:cNvPr id="4" name="Ograda številke diapozitiva 3"/>
          <p:cNvSpPr>
            <a:spLocks noGrp="1"/>
          </p:cNvSpPr>
          <p:nvPr>
            <p:ph type="sldNum" sz="quarter" idx="12"/>
          </p:nvPr>
        </p:nvSpPr>
        <p:spPr/>
        <p:txBody>
          <a:bodyPr/>
          <a:lstStyle>
            <a:lvl1pPr>
              <a:defRPr/>
            </a:lvl1pPr>
          </a:lstStyle>
          <a:p>
            <a:fld id="{D3284051-86EE-45FA-B5B6-AD85201D70C3}" type="slidenum">
              <a:rPr lang="sl-SI"/>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D638E258-FFD5-490E-A98B-C436BC01BAD2}" type="slidenum">
              <a:rPr lang="sl-SI"/>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lvl1pPr>
              <a:defRPr/>
            </a:lvl1pPr>
          </a:lstStyle>
          <a:p>
            <a:endParaRPr lang="sl-SI"/>
          </a:p>
        </p:txBody>
      </p:sp>
      <p:sp>
        <p:nvSpPr>
          <p:cNvPr id="6" name="Ograda noge 5"/>
          <p:cNvSpPr>
            <a:spLocks noGrp="1"/>
          </p:cNvSpPr>
          <p:nvPr>
            <p:ph type="ftr" sz="quarter" idx="11"/>
          </p:nvPr>
        </p:nvSpPr>
        <p:spPr/>
        <p:txBody>
          <a:bodyPr/>
          <a:lstStyle>
            <a:lvl1pPr>
              <a:defRPr/>
            </a:lvl1pPr>
          </a:lstStyle>
          <a:p>
            <a:endParaRPr lang="sl-SI"/>
          </a:p>
        </p:txBody>
      </p:sp>
      <p:sp>
        <p:nvSpPr>
          <p:cNvPr id="7" name="Ograda številke diapozitiva 6"/>
          <p:cNvSpPr>
            <a:spLocks noGrp="1"/>
          </p:cNvSpPr>
          <p:nvPr>
            <p:ph type="sldNum" sz="quarter" idx="12"/>
          </p:nvPr>
        </p:nvSpPr>
        <p:spPr/>
        <p:txBody>
          <a:bodyPr/>
          <a:lstStyle>
            <a:lvl1pPr>
              <a:defRPr/>
            </a:lvl1pPr>
          </a:lstStyle>
          <a:p>
            <a:fld id="{C2DACECC-881D-439C-9C20-E12EC5B37D3D}" type="slidenum">
              <a:rPr lang="sl-SI"/>
              <a:pPr/>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95234" name="Group 2"/>
          <p:cNvGrpSpPr>
            <a:grpSpLocks/>
          </p:cNvGrpSpPr>
          <p:nvPr/>
        </p:nvGrpSpPr>
        <p:grpSpPr bwMode="auto">
          <a:xfrm>
            <a:off x="0" y="1588"/>
            <a:ext cx="9132888" cy="6845300"/>
            <a:chOff x="0" y="1"/>
            <a:chExt cx="5753" cy="4312"/>
          </a:xfrm>
        </p:grpSpPr>
        <p:sp>
          <p:nvSpPr>
            <p:cNvPr id="95235"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endParaRPr lang="sl-SI"/>
            </a:p>
          </p:txBody>
        </p:sp>
        <p:sp>
          <p:nvSpPr>
            <p:cNvPr id="95236" name="Arc 4"/>
            <p:cNvSpPr>
              <a:spLocks/>
            </p:cNvSpPr>
            <p:nvPr/>
          </p:nvSpPr>
          <p:spPr bwMode="auto">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accent2"/>
              </a:solidFill>
              <a:round/>
              <a:headEnd type="none" w="sm" len="sm"/>
              <a:tailEnd type="none" w="sm" len="sm"/>
            </a:ln>
            <a:effectLst/>
          </p:spPr>
          <p:txBody>
            <a:bodyPr wrap="none" anchor="ctr"/>
            <a:lstStyle/>
            <a:p>
              <a:endParaRPr lang="sl-SI"/>
            </a:p>
          </p:txBody>
        </p:sp>
      </p:grpSp>
      <p:sp>
        <p:nvSpPr>
          <p:cNvPr id="95237"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sl-SI" smtClean="0"/>
              <a:t>Click to edit Master title style</a:t>
            </a:r>
          </a:p>
        </p:txBody>
      </p:sp>
      <p:sp>
        <p:nvSpPr>
          <p:cNvPr id="95238"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vl1pPr>
          </a:lstStyle>
          <a:p>
            <a:endParaRPr lang="sl-SI"/>
          </a:p>
        </p:txBody>
      </p:sp>
      <p:sp>
        <p:nvSpPr>
          <p:cNvPr id="95239"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vl1pPr>
          </a:lstStyle>
          <a:p>
            <a:endParaRPr lang="sl-SI"/>
          </a:p>
        </p:txBody>
      </p:sp>
      <p:sp>
        <p:nvSpPr>
          <p:cNvPr id="95240"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lvl1pPr>
          </a:lstStyle>
          <a:p>
            <a:fld id="{BF32078D-6223-413E-BCFF-18066D935E2A}" type="slidenum">
              <a:rPr lang="sl-SI"/>
              <a:pPr/>
              <a:t>‹#›</a:t>
            </a:fld>
            <a:endParaRPr lang="sl-SI"/>
          </a:p>
        </p:txBody>
      </p:sp>
      <p:sp>
        <p:nvSpPr>
          <p:cNvPr id="9524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sl-SI" smtClean="0"/>
              <a:t>Click to edit Master text styles</a:t>
            </a:r>
          </a:p>
          <a:p>
            <a:pPr lvl="1"/>
            <a:r>
              <a:rPr lang="sl-SI" smtClean="0"/>
              <a:t>Second level</a:t>
            </a:r>
          </a:p>
          <a:p>
            <a:pPr lvl="2"/>
            <a:r>
              <a:rPr lang="sl-SI" smtClean="0"/>
              <a:t>Third level</a:t>
            </a:r>
          </a:p>
          <a:p>
            <a:pPr lvl="3"/>
            <a:r>
              <a:rPr lang="sl-SI" smtClean="0"/>
              <a:t>Fourth level</a:t>
            </a:r>
          </a:p>
          <a:p>
            <a:pPr lvl="4"/>
            <a:r>
              <a:rPr lang="sl-SI" smtClean="0"/>
              <a:t>Fifth level</a:t>
            </a:r>
          </a:p>
        </p:txBody>
      </p:sp>
    </p:spTree>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9pPr>
    </p:titleStyle>
    <p:bodyStyle>
      <a:lvl1pPr marL="342900" indent="-342900" algn="l" rtl="0" fontAlgn="base">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tx1"/>
        </a:buClr>
        <a:buSzPct val="90000"/>
        <a:buChar char="–"/>
        <a:defRPr sz="2800">
          <a:solidFill>
            <a:schemeClr val="tx1"/>
          </a:solidFill>
          <a:latin typeface="+mn-lt"/>
        </a:defRPr>
      </a:lvl2pPr>
      <a:lvl3pPr marL="1143000" indent="-228600" algn="l" rtl="0" fontAlgn="base">
        <a:spcBef>
          <a:spcPct val="20000"/>
        </a:spcBef>
        <a:spcAft>
          <a:spcPct val="0"/>
        </a:spcAft>
        <a:buClr>
          <a:schemeClr val="accent1"/>
        </a:buClr>
        <a:buSzPct val="60000"/>
        <a:buFont typeface="Wingdings" pitchFamily="2" charset="2"/>
        <a:buChar char="l"/>
        <a:defRPr sz="2400">
          <a:solidFill>
            <a:schemeClr val="tx1"/>
          </a:solidFill>
          <a:latin typeface="+mn-lt"/>
        </a:defRPr>
      </a:lvl3pPr>
      <a:lvl4pPr marL="1600200" indent="-228600" algn="l" rtl="0" fontAlgn="base">
        <a:spcBef>
          <a:spcPct val="20000"/>
        </a:spcBef>
        <a:spcAft>
          <a:spcPct val="0"/>
        </a:spcAft>
        <a:buClr>
          <a:schemeClr val="tx1"/>
        </a:buClr>
        <a:buChar char="–"/>
        <a:defRPr sz="2000">
          <a:solidFill>
            <a:schemeClr val="tx1"/>
          </a:solidFill>
          <a:latin typeface="+mn-lt"/>
        </a:defRPr>
      </a:lvl4pPr>
      <a:lvl5pPr marL="2057400" indent="-228600" algn="l" rtl="0" fontAlgn="base">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1557338"/>
            <a:ext cx="7772400" cy="1470025"/>
          </a:xfrm>
        </p:spPr>
        <p:txBody>
          <a:bodyPr/>
          <a:lstStyle/>
          <a:p>
            <a:r>
              <a:rPr lang="sl-SI" sz="6000"/>
              <a:t>POLIMERNI MATERIALI</a:t>
            </a:r>
          </a:p>
        </p:txBody>
      </p:sp>
      <p:sp>
        <p:nvSpPr>
          <p:cNvPr id="2051" name="Rectangle 3"/>
          <p:cNvSpPr>
            <a:spLocks noGrp="1" noChangeArrowheads="1"/>
          </p:cNvSpPr>
          <p:nvPr>
            <p:ph type="subTitle" idx="1"/>
          </p:nvPr>
        </p:nvSpPr>
        <p:spPr>
          <a:xfrm>
            <a:off x="684213" y="4221163"/>
            <a:ext cx="6400800" cy="1752600"/>
          </a:xfrm>
        </p:spPr>
        <p:txBody>
          <a:bodyPr/>
          <a:lstStyle/>
          <a:p>
            <a:pPr algn="l"/>
            <a:r>
              <a:rPr lang="sl-SI" sz="1800"/>
              <a:t>PREDMET : GRADIVA</a:t>
            </a:r>
          </a:p>
          <a:p>
            <a:pPr algn="l"/>
            <a:r>
              <a:rPr lang="sl-SI" sz="1800"/>
              <a:t>SMER : GING – strojništvo</a:t>
            </a:r>
          </a:p>
          <a:p>
            <a:pPr algn="l"/>
            <a:r>
              <a:rPr lang="sl-SI" sz="1800"/>
              <a:t>SESTAVIL : Blaž Krumpačnik</a:t>
            </a:r>
          </a:p>
        </p:txBody>
      </p:sp>
    </p:spTree>
  </p:cSld>
  <p:clrMapOvr>
    <a:masterClrMapping/>
  </p:clrMapOvr>
  <p:transition>
    <p:check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sl-SI" sz="5400"/>
              <a:t>1846</a:t>
            </a:r>
          </a:p>
        </p:txBody>
      </p:sp>
      <p:sp>
        <p:nvSpPr>
          <p:cNvPr id="61443" name="Rectangle 3"/>
          <p:cNvSpPr>
            <a:spLocks noGrp="1" noChangeArrowheads="1"/>
          </p:cNvSpPr>
          <p:nvPr>
            <p:ph type="body" idx="1"/>
          </p:nvPr>
        </p:nvSpPr>
        <p:spPr/>
        <p:txBody>
          <a:bodyPr/>
          <a:lstStyle/>
          <a:p>
            <a:pPr algn="just">
              <a:lnSpc>
                <a:spcPct val="90000"/>
              </a:lnSpc>
              <a:buFont typeface="Wingdings" pitchFamily="2" charset="2"/>
              <a:buNone/>
            </a:pPr>
            <a:r>
              <a:rPr lang="sl-SI" sz="2800" b="1"/>
              <a:t>Baselskemu profesorju kemije </a:t>
            </a:r>
            <a:r>
              <a:rPr lang="sl-SI" sz="3600" b="1"/>
              <a:t>Christianu Schonbeimu</a:t>
            </a:r>
            <a:r>
              <a:rPr lang="sl-SI" sz="2800"/>
              <a:t> je uspelo narediti prvi polsintetični proizvod.</a:t>
            </a:r>
          </a:p>
          <a:p>
            <a:pPr algn="just">
              <a:lnSpc>
                <a:spcPct val="90000"/>
              </a:lnSpc>
              <a:buFont typeface="Wingdings" pitchFamily="2" charset="2"/>
              <a:buNone/>
            </a:pPr>
            <a:endParaRPr lang="sl-SI" sz="2800"/>
          </a:p>
          <a:p>
            <a:pPr algn="just">
              <a:lnSpc>
                <a:spcPct val="90000"/>
              </a:lnSpc>
              <a:buFont typeface="Wingdings" pitchFamily="2" charset="2"/>
              <a:buNone/>
            </a:pPr>
            <a:r>
              <a:rPr lang="sl-SI" sz="2800"/>
              <a:t>Postavil je osnovo za pridobivanje razstreliva na osnovi celuloznega nitrata (nitroceluloze). </a:t>
            </a:r>
          </a:p>
          <a:p>
            <a:pPr algn="just">
              <a:lnSpc>
                <a:spcPct val="90000"/>
              </a:lnSpc>
              <a:buFont typeface="Wingdings" pitchFamily="2" charset="2"/>
              <a:buNone/>
            </a:pPr>
            <a:endParaRPr lang="sl-SI" sz="2800"/>
          </a:p>
          <a:p>
            <a:pPr algn="just">
              <a:lnSpc>
                <a:spcPct val="90000"/>
              </a:lnSpc>
              <a:buFont typeface="Wingdings" pitchFamily="2" charset="2"/>
              <a:buNone/>
            </a:pPr>
            <a:r>
              <a:rPr lang="sl-SI" sz="2800"/>
              <a:t>NITROCELULOZA je tako kot navadna celuloza bela, vlaknasta snov, ki pa je za razliko od naravne celuloze zelo vnetljiva.</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sl-SI" sz="5400"/>
              <a:t>1907</a:t>
            </a:r>
          </a:p>
        </p:txBody>
      </p:sp>
      <p:sp>
        <p:nvSpPr>
          <p:cNvPr id="62467" name="Rectangle 3"/>
          <p:cNvSpPr>
            <a:spLocks noGrp="1" noChangeArrowheads="1"/>
          </p:cNvSpPr>
          <p:nvPr>
            <p:ph type="body" idx="1"/>
          </p:nvPr>
        </p:nvSpPr>
        <p:spPr/>
        <p:txBody>
          <a:bodyPr/>
          <a:lstStyle/>
          <a:p>
            <a:pPr algn="just">
              <a:lnSpc>
                <a:spcPct val="80000"/>
              </a:lnSpc>
              <a:buFont typeface="Wingdings" pitchFamily="2" charset="2"/>
              <a:buNone/>
            </a:pPr>
            <a:r>
              <a:rPr lang="sl-SI" sz="2000" b="1"/>
              <a:t>	Američan </a:t>
            </a:r>
            <a:r>
              <a:rPr lang="sl-SI" sz="3600" b="1"/>
              <a:t>Leo Hendrich Baekeland</a:t>
            </a:r>
            <a:r>
              <a:rPr lang="sl-SI" sz="2000"/>
              <a:t> je proizvedel prvi popolnoma sintetični poliplast z medsebojno reakcijo fenola in formaldehida. </a:t>
            </a:r>
          </a:p>
          <a:p>
            <a:pPr algn="just">
              <a:lnSpc>
                <a:spcPct val="80000"/>
              </a:lnSpc>
              <a:buFont typeface="Wingdings" pitchFamily="2" charset="2"/>
              <a:buNone/>
            </a:pPr>
            <a:r>
              <a:rPr lang="sl-SI" sz="2000"/>
              <a:t>	Polimer, ki je pri tem nastal, je imel lastnosti smole. </a:t>
            </a:r>
          </a:p>
          <a:p>
            <a:pPr algn="just">
              <a:lnSpc>
                <a:spcPct val="80000"/>
              </a:lnSpc>
              <a:buFont typeface="Wingdings" pitchFamily="2" charset="2"/>
              <a:buNone/>
            </a:pPr>
            <a:r>
              <a:rPr lang="sl-SI" sz="2000"/>
              <a:t>	</a:t>
            </a:r>
          </a:p>
          <a:p>
            <a:pPr algn="just">
              <a:lnSpc>
                <a:spcPct val="80000"/>
              </a:lnSpc>
              <a:buFont typeface="Wingdings" pitchFamily="2" charset="2"/>
              <a:buNone/>
            </a:pPr>
            <a:r>
              <a:rPr lang="sl-SI" sz="2000"/>
              <a:t>	V drugi fazi je z zamreženjem nastale formaldehidne smole ob prisotnosti temperature in raznih polnil dobil končni izdelek velike trdote in togosti. </a:t>
            </a:r>
          </a:p>
          <a:p>
            <a:pPr algn="just">
              <a:lnSpc>
                <a:spcPct val="80000"/>
              </a:lnSpc>
              <a:buFont typeface="Wingdings" pitchFamily="2" charset="2"/>
              <a:buNone/>
            </a:pPr>
            <a:r>
              <a:rPr lang="sl-SI" sz="2000"/>
              <a:t>	</a:t>
            </a:r>
          </a:p>
          <a:p>
            <a:pPr algn="just">
              <a:lnSpc>
                <a:spcPct val="80000"/>
              </a:lnSpc>
              <a:buFont typeface="Wingdings" pitchFamily="2" charset="2"/>
              <a:buNone/>
            </a:pPr>
            <a:r>
              <a:rPr lang="sl-SI" sz="2000"/>
              <a:t>	Po iznajditelju so ta proizvod imenovali</a:t>
            </a:r>
          </a:p>
          <a:p>
            <a:pPr algn="just">
              <a:lnSpc>
                <a:spcPct val="80000"/>
              </a:lnSpc>
              <a:buFont typeface="Wingdings" pitchFamily="2" charset="2"/>
              <a:buNone/>
            </a:pPr>
            <a:endParaRPr lang="sl-SI" sz="2000"/>
          </a:p>
          <a:p>
            <a:pPr algn="ctr">
              <a:lnSpc>
                <a:spcPct val="80000"/>
              </a:lnSpc>
              <a:buFont typeface="Wingdings" pitchFamily="2" charset="2"/>
              <a:buNone/>
            </a:pPr>
            <a:r>
              <a:rPr lang="sl-SI" sz="2000"/>
              <a:t> </a:t>
            </a:r>
            <a:r>
              <a:rPr lang="sl-SI" b="1"/>
              <a:t>BAKELIT</a:t>
            </a:r>
            <a:r>
              <a:rPr lang="sl-SI" sz="2000"/>
              <a: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sl-SI" sz="5400"/>
              <a:t>DELITEV POLIMEROV</a:t>
            </a:r>
          </a:p>
        </p:txBody>
      </p:sp>
      <p:sp>
        <p:nvSpPr>
          <p:cNvPr id="26627" name="Rectangle 3"/>
          <p:cNvSpPr>
            <a:spLocks noGrp="1" noChangeArrowheads="1"/>
          </p:cNvSpPr>
          <p:nvPr>
            <p:ph type="body" idx="1"/>
          </p:nvPr>
        </p:nvSpPr>
        <p:spPr>
          <a:xfrm>
            <a:off x="1117600" y="2465388"/>
            <a:ext cx="6651625" cy="3203575"/>
          </a:xfrm>
        </p:spPr>
        <p:txBody>
          <a:bodyPr/>
          <a:lstStyle/>
          <a:p>
            <a:r>
              <a:rPr lang="sl-SI" b="1"/>
              <a:t>PLASTOMERI</a:t>
            </a:r>
            <a:r>
              <a:rPr lang="sl-SI"/>
              <a:t> – termoplasti</a:t>
            </a:r>
          </a:p>
          <a:p>
            <a:endParaRPr lang="sl-SI"/>
          </a:p>
          <a:p>
            <a:r>
              <a:rPr lang="sl-SI" b="1"/>
              <a:t>DUROMERI</a:t>
            </a:r>
            <a:r>
              <a:rPr lang="sl-SI"/>
              <a:t> – duroplasti</a:t>
            </a:r>
          </a:p>
          <a:p>
            <a:endParaRPr lang="sl-SI"/>
          </a:p>
          <a:p>
            <a:r>
              <a:rPr lang="sl-SI" b="1"/>
              <a:t>ELASTOMERI</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sl-SI"/>
              <a:t>PLASTOMERI</a:t>
            </a:r>
          </a:p>
        </p:txBody>
      </p:sp>
      <p:sp>
        <p:nvSpPr>
          <p:cNvPr id="39939" name="Rectangle 3"/>
          <p:cNvSpPr>
            <a:spLocks noGrp="1" noChangeArrowheads="1"/>
          </p:cNvSpPr>
          <p:nvPr>
            <p:ph type="body" idx="1"/>
          </p:nvPr>
        </p:nvSpPr>
        <p:spPr/>
        <p:txBody>
          <a:bodyPr/>
          <a:lstStyle/>
          <a:p>
            <a:pPr algn="just">
              <a:lnSpc>
                <a:spcPct val="80000"/>
              </a:lnSpc>
              <a:buFont typeface="Wingdings" pitchFamily="2" charset="2"/>
              <a:buNone/>
            </a:pPr>
            <a:r>
              <a:rPr lang="sl-SI" sz="1800"/>
              <a:t>	Termoplastične mase so danes v svetu pa tudi pri nas najbolj razširjene. Njihova prednost pred ostalimi je reciklaža, kar z drugimi besedami pomeni možnost večkratne predelave. Z ekološkega vidika imajo torej pred seboj še svetlo prihodnost. </a:t>
            </a:r>
          </a:p>
          <a:p>
            <a:pPr algn="just">
              <a:lnSpc>
                <a:spcPct val="80000"/>
              </a:lnSpc>
              <a:buFont typeface="Wingdings" pitchFamily="2" charset="2"/>
              <a:buNone/>
            </a:pPr>
            <a:endParaRPr lang="sl-SI" sz="1800"/>
          </a:p>
          <a:p>
            <a:pPr algn="just">
              <a:lnSpc>
                <a:spcPct val="80000"/>
              </a:lnSpc>
              <a:buFont typeface="Wingdings" pitchFamily="2" charset="2"/>
              <a:buNone/>
            </a:pPr>
            <a:r>
              <a:rPr lang="sl-SI" sz="1800"/>
              <a:t>	Termoplasti so linearni razvejani polimeri, ki se največkrat predelujejo pri povišani temperaturi.</a:t>
            </a:r>
          </a:p>
          <a:p>
            <a:pPr algn="just">
              <a:lnSpc>
                <a:spcPct val="80000"/>
              </a:lnSpc>
              <a:buFont typeface="Wingdings" pitchFamily="2" charset="2"/>
              <a:buNone/>
            </a:pPr>
            <a:endParaRPr lang="sl-SI" sz="1800"/>
          </a:p>
          <a:p>
            <a:pPr algn="just">
              <a:lnSpc>
                <a:spcPct val="80000"/>
              </a:lnSpc>
              <a:buFont typeface="Wingdings" pitchFamily="2" charset="2"/>
              <a:buNone/>
            </a:pPr>
            <a:r>
              <a:rPr lang="sl-SI" sz="1800"/>
              <a:t>	Od tod izvira tudi ime :      </a:t>
            </a:r>
            <a:r>
              <a:rPr lang="sl-SI" sz="2000" b="1"/>
              <a:t>termoplasti – thermos = toplo</a:t>
            </a:r>
            <a:r>
              <a:rPr lang="sl-SI" sz="1800"/>
              <a:t> </a:t>
            </a:r>
          </a:p>
          <a:p>
            <a:pPr algn="just">
              <a:lnSpc>
                <a:spcPct val="80000"/>
              </a:lnSpc>
              <a:buFont typeface="Wingdings" pitchFamily="2" charset="2"/>
              <a:buNone/>
            </a:pPr>
            <a:endParaRPr lang="sl-SI" sz="1800"/>
          </a:p>
          <a:p>
            <a:pPr algn="just">
              <a:lnSpc>
                <a:spcPct val="80000"/>
              </a:lnSpc>
              <a:buFont typeface="Wingdings" pitchFamily="2" charset="2"/>
              <a:buNone/>
            </a:pPr>
            <a:r>
              <a:rPr lang="sl-SI" sz="1800"/>
              <a:t>	Pri višjih temperaturah postane polimer tekoč in primeren za brizganje. Po ohladitvi talina otrdi in obdrži dano obliko. </a:t>
            </a:r>
          </a:p>
          <a:p>
            <a:pPr algn="just">
              <a:lnSpc>
                <a:spcPct val="80000"/>
              </a:lnSpc>
              <a:buFont typeface="Wingdings" pitchFamily="2" charset="2"/>
              <a:buNone/>
            </a:pPr>
            <a:r>
              <a:rPr lang="sl-SI" sz="1800"/>
              <a:t>	Njihova slaba lasnost je torej v tem, da niso odporni proti povišani temperaturi, saj se dokaj hitro začnejo mehčati in zgubijo svoje mehanske lastnosti.</a:t>
            </a:r>
          </a:p>
          <a:p>
            <a:pPr algn="just">
              <a:lnSpc>
                <a:spcPct val="80000"/>
              </a:lnSpc>
              <a:buFont typeface="Wingdings" pitchFamily="2" charset="2"/>
              <a:buNone/>
            </a:pPr>
            <a:r>
              <a:rPr lang="sl-SI" sz="1800"/>
              <a:t> </a:t>
            </a:r>
          </a:p>
          <a:p>
            <a:pPr algn="just">
              <a:lnSpc>
                <a:spcPct val="80000"/>
              </a:lnSpc>
              <a:buFont typeface="Wingdings" pitchFamily="2" charset="2"/>
              <a:buNone/>
            </a:pPr>
            <a:endParaRPr lang="sl-SI" sz="1800"/>
          </a:p>
        </p:txBody>
      </p:sp>
    </p:spTree>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sl-SI"/>
              <a:t>DUROMERI</a:t>
            </a:r>
          </a:p>
        </p:txBody>
      </p:sp>
      <p:sp>
        <p:nvSpPr>
          <p:cNvPr id="40963" name="Rectangle 3"/>
          <p:cNvSpPr>
            <a:spLocks noGrp="1" noChangeArrowheads="1"/>
          </p:cNvSpPr>
          <p:nvPr>
            <p:ph type="body" idx="1"/>
          </p:nvPr>
        </p:nvSpPr>
        <p:spPr/>
        <p:txBody>
          <a:bodyPr/>
          <a:lstStyle/>
          <a:p>
            <a:pPr algn="just">
              <a:lnSpc>
                <a:spcPct val="80000"/>
              </a:lnSpc>
              <a:buFont typeface="Wingdings" pitchFamily="2" charset="2"/>
              <a:buNone/>
            </a:pPr>
            <a:r>
              <a:rPr lang="sl-SI" sz="1800"/>
              <a:t>	Za razliko od termoplastov, katerih proizvodnja nenehno narašča, pa je področje duroplastov mnogo bolj mirno. Vzrok temu je verjetno v tem, da duroplastov ne moremo reciklirati, preoblikovanje se namreč lahko opravi le enkrat. </a:t>
            </a:r>
          </a:p>
          <a:p>
            <a:pPr algn="just">
              <a:lnSpc>
                <a:spcPct val="80000"/>
              </a:lnSpc>
              <a:buFont typeface="Wingdings" pitchFamily="2" charset="2"/>
              <a:buNone/>
            </a:pPr>
            <a:r>
              <a:rPr lang="sl-SI" sz="1800"/>
              <a:t>	Ko se pri termoreaktivni snovi pod vplivom visoke temperature sproži kemična reakcija, pri kateri snov polimerizira, se makromolekule, ki so med seboj mrežasto prepletene, čvrsto združijo na zelo kratkih razdaljah v toge, trde členkaste spoje, tako da je celotno telo ena sama velika, prostorskoumrežena makromolekula z amorfno strukturo. </a:t>
            </a:r>
          </a:p>
          <a:p>
            <a:pPr algn="just">
              <a:lnSpc>
                <a:spcPct val="80000"/>
              </a:lnSpc>
              <a:buFont typeface="Wingdings" pitchFamily="2" charset="2"/>
              <a:buNone/>
            </a:pPr>
            <a:r>
              <a:rPr lang="sl-SI" sz="1800"/>
              <a:t>	To duroplastom omogoča veliko trdnost in obstojnost oblike </a:t>
            </a:r>
          </a:p>
          <a:p>
            <a:pPr algn="just">
              <a:lnSpc>
                <a:spcPct val="80000"/>
              </a:lnSpc>
              <a:buFont typeface="Wingdings" pitchFamily="2" charset="2"/>
              <a:buNone/>
            </a:pPr>
            <a:r>
              <a:rPr lang="sl-SI" sz="1800"/>
              <a:t>	(od tod tudi ime duros = trd)</a:t>
            </a:r>
          </a:p>
          <a:p>
            <a:pPr algn="just">
              <a:lnSpc>
                <a:spcPct val="80000"/>
              </a:lnSpc>
              <a:buFont typeface="Wingdings" pitchFamily="2" charset="2"/>
              <a:buNone/>
            </a:pPr>
            <a:r>
              <a:rPr lang="sl-SI" sz="1800"/>
              <a:t>	Vez, ki nastane med makromolekulami se ne sprosti niti s segrevanjem, zato so te snovi po reakciji nerazstaljive in se razkrojijo šele pri sežigu.</a:t>
            </a:r>
            <a:br>
              <a:rPr lang="sl-SI" sz="1800"/>
            </a:br>
            <a:r>
              <a:rPr lang="sl-SI" sz="1800"/>
              <a:t/>
            </a:r>
            <a:br>
              <a:rPr lang="sl-SI" sz="1800"/>
            </a:br>
            <a:r>
              <a:rPr lang="sl-SI" sz="1800"/>
              <a:t>Kljub temu pa so duroplasti na številnih področjih nezamenljivi. </a:t>
            </a:r>
          </a:p>
          <a:p>
            <a:pPr algn="just">
              <a:lnSpc>
                <a:spcPct val="80000"/>
              </a:lnSpc>
              <a:buFont typeface="Wingdings" pitchFamily="2" charset="2"/>
              <a:buNone/>
            </a:pPr>
            <a:endParaRPr lang="sl-SI" sz="1800"/>
          </a:p>
          <a:p>
            <a:pPr algn="just">
              <a:lnSpc>
                <a:spcPct val="80000"/>
              </a:lnSpc>
              <a:buFont typeface="Wingdings" pitchFamily="2" charset="2"/>
              <a:buNone/>
            </a:pPr>
            <a:r>
              <a:rPr lang="sl-SI" sz="1800"/>
              <a:t>	</a:t>
            </a:r>
            <a:r>
              <a:rPr lang="sl-SI" sz="2000" b="1"/>
              <a:t>Odlikuje jih predvsem velika temperaturna obstojnost in trdnost. </a:t>
            </a:r>
          </a:p>
        </p:txBody>
      </p:sp>
    </p:spTree>
  </p:cSld>
  <p:clrMapOvr>
    <a:masterClrMapping/>
  </p:clrMapOvr>
  <p:transition>
    <p:cover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sl-SI"/>
              <a:t>ELASTOMERI</a:t>
            </a:r>
          </a:p>
        </p:txBody>
      </p:sp>
      <p:sp>
        <p:nvSpPr>
          <p:cNvPr id="41987" name="Rectangle 3"/>
          <p:cNvSpPr>
            <a:spLocks noGrp="1" noChangeArrowheads="1"/>
          </p:cNvSpPr>
          <p:nvPr>
            <p:ph type="body" idx="1"/>
          </p:nvPr>
        </p:nvSpPr>
        <p:spPr/>
        <p:txBody>
          <a:bodyPr/>
          <a:lstStyle/>
          <a:p>
            <a:pPr algn="just">
              <a:lnSpc>
                <a:spcPct val="80000"/>
              </a:lnSpc>
              <a:buFont typeface="Wingdings" pitchFamily="2" charset="2"/>
              <a:buNone/>
            </a:pPr>
            <a:r>
              <a:rPr lang="sl-SI" sz="1800"/>
              <a:t>	Elastomeri nastanejo tako, da se nitaste makromolekule kavčuka med vulkanizacijo na redkih mestih elastično povezujejo. Ta elastična vez omogoča veliko raztegljivost snovi, vendar pa kljub tej elastičnosti členkastih vezi molekule niso razdružljive in je ponovna taljivost, tako kot pri duroplastih, nemogoča. Snov se pri segrevanju ne tali in se razkroji šele pri sežigu, tako da je tudi ta proces ireverzibilen. </a:t>
            </a:r>
          </a:p>
          <a:p>
            <a:pPr algn="just">
              <a:lnSpc>
                <a:spcPct val="80000"/>
              </a:lnSpc>
              <a:buFont typeface="Wingdings" pitchFamily="2" charset="2"/>
              <a:buNone/>
            </a:pPr>
            <a:r>
              <a:rPr lang="sl-SI" sz="1800"/>
              <a:t>	Prvi poznani elastomer je bil </a:t>
            </a:r>
            <a:r>
              <a:rPr lang="sl-SI" sz="2400" b="1"/>
              <a:t>KAVČUK</a:t>
            </a:r>
            <a:r>
              <a:rPr lang="sl-SI" sz="1800"/>
              <a:t>, ki je lepljiva, žilava plastična masa z zelo dolgimi, popustljivimi in upogljivimi molekulnimi verigami. </a:t>
            </a:r>
          </a:p>
          <a:p>
            <a:pPr algn="just">
              <a:lnSpc>
                <a:spcPct val="80000"/>
              </a:lnSpc>
              <a:buFont typeface="Wingdings" pitchFamily="2" charset="2"/>
              <a:buNone/>
            </a:pPr>
            <a:r>
              <a:rPr lang="sl-SI" sz="1800"/>
              <a:t>	Z raznimi primesmi in z </a:t>
            </a:r>
            <a:r>
              <a:rPr lang="sl-SI" sz="2400"/>
              <a:t>VULKANIZACIJO</a:t>
            </a:r>
            <a:r>
              <a:rPr lang="sl-SI" sz="1800"/>
              <a:t> se nitaste makromolekule med seboj členkasto sprimejo in tvorijo nerazdružljivo elastično zvezo. </a:t>
            </a:r>
          </a:p>
          <a:p>
            <a:pPr algn="just">
              <a:lnSpc>
                <a:spcPct val="80000"/>
              </a:lnSpc>
              <a:buFont typeface="Wingdings" pitchFamily="2" charset="2"/>
              <a:buNone/>
            </a:pPr>
            <a:r>
              <a:rPr lang="sl-SI" sz="1800"/>
              <a:t>	Tako iz plastičnega kavčuka dobimo elastično gumo, ki se pod mehansko obremenitvijo elastično preoblikuje, nato pa se pri razbremenitvi povrne v prvotno obliko. </a:t>
            </a:r>
          </a:p>
          <a:p>
            <a:pPr algn="just">
              <a:lnSpc>
                <a:spcPct val="80000"/>
              </a:lnSpc>
              <a:buFont typeface="Wingdings" pitchFamily="2" charset="2"/>
              <a:buNone/>
            </a:pPr>
            <a:r>
              <a:rPr lang="sl-SI" sz="1800"/>
              <a:t>	Za elastičnost je pri elastomerih merilo število veznih točk: mehki materiali imajo malo veznih točk, medtem ko imajo trdi materiali veliko veznih točk. </a:t>
            </a:r>
          </a:p>
          <a:p>
            <a:pPr algn="just">
              <a:lnSpc>
                <a:spcPct val="80000"/>
              </a:lnSpc>
              <a:buFont typeface="Wingdings" pitchFamily="2" charset="2"/>
              <a:buNone/>
            </a:pPr>
            <a:r>
              <a:rPr lang="sl-SI" sz="1800"/>
              <a:t>	Struktura elastomerov je amorfna.</a:t>
            </a:r>
          </a:p>
          <a:p>
            <a:pPr algn="just">
              <a:lnSpc>
                <a:spcPct val="80000"/>
              </a:lnSpc>
              <a:buFont typeface="Wingdings" pitchFamily="2" charset="2"/>
              <a:buNone/>
            </a:pPr>
            <a:endParaRPr lang="sl-SI" sz="18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Grp="1" noChangeArrowheads="1"/>
          </p:cNvSpPr>
          <p:nvPr>
            <p:ph type="title"/>
          </p:nvPr>
        </p:nvSpPr>
        <p:spPr/>
        <p:txBody>
          <a:bodyPr/>
          <a:lstStyle/>
          <a:p>
            <a:r>
              <a:rPr lang="sl-SI" sz="3200"/>
              <a:t>Shematični prikaz razporeditve polimernih verig v posamezni vrsti materiala</a:t>
            </a:r>
          </a:p>
        </p:txBody>
      </p:sp>
      <p:sp>
        <p:nvSpPr>
          <p:cNvPr id="44040" name="Rectangle 8"/>
          <p:cNvSpPr>
            <a:spLocks noChangeArrowheads="1"/>
          </p:cNvSpPr>
          <p:nvPr/>
        </p:nvSpPr>
        <p:spPr bwMode="auto">
          <a:xfrm>
            <a:off x="0" y="2609850"/>
            <a:ext cx="9144000" cy="0"/>
          </a:xfrm>
          <a:prstGeom prst="rect">
            <a:avLst/>
          </a:prstGeom>
          <a:noFill/>
          <a:ln w="9525">
            <a:noFill/>
            <a:miter lim="800000"/>
            <a:headEnd/>
            <a:tailEnd/>
          </a:ln>
          <a:effectLst/>
        </p:spPr>
        <p:txBody>
          <a:bodyPr wrap="none" anchor="ctr">
            <a:spAutoFit/>
          </a:bodyPr>
          <a:lstStyle/>
          <a:p>
            <a:endParaRPr lang="sl-SI"/>
          </a:p>
        </p:txBody>
      </p:sp>
      <p:pic>
        <p:nvPicPr>
          <p:cNvPr id="44039" name="Picture 7" descr="Slika3"/>
          <p:cNvPicPr>
            <a:picLocks noChangeAspect="1" noChangeArrowheads="1"/>
          </p:cNvPicPr>
          <p:nvPr/>
        </p:nvPicPr>
        <p:blipFill>
          <a:blip r:embed="rId2"/>
          <a:srcRect/>
          <a:stretch>
            <a:fillRect/>
          </a:stretch>
        </p:blipFill>
        <p:spPr bwMode="auto">
          <a:xfrm>
            <a:off x="468313" y="2276475"/>
            <a:ext cx="8316912" cy="3489325"/>
          </a:xfrm>
          <a:prstGeom prst="rect">
            <a:avLst/>
          </a:prstGeom>
          <a:noFill/>
        </p:spPr>
      </p:pic>
    </p:spTree>
  </p:cSld>
  <p:clrMapOvr>
    <a:masterClrMapping/>
  </p:clrMapOvr>
  <p:transition>
    <p:cover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sl-SI" sz="4000"/>
              <a:t>MEHANSKE LASTNOSTI POLIMERNIH MATERIALOV</a:t>
            </a:r>
          </a:p>
        </p:txBody>
      </p:sp>
      <p:sp>
        <p:nvSpPr>
          <p:cNvPr id="70659" name="Rectangle 3"/>
          <p:cNvSpPr>
            <a:spLocks noGrp="1" noChangeArrowheads="1"/>
          </p:cNvSpPr>
          <p:nvPr>
            <p:ph type="body" idx="1"/>
          </p:nvPr>
        </p:nvSpPr>
        <p:spPr/>
        <p:txBody>
          <a:bodyPr/>
          <a:lstStyle/>
          <a:p>
            <a:pPr>
              <a:lnSpc>
                <a:spcPct val="80000"/>
              </a:lnSpc>
            </a:pPr>
            <a:r>
              <a:rPr lang="sl-SI" sz="2400" b="1"/>
              <a:t>KRHKI POLIMERI</a:t>
            </a:r>
            <a:r>
              <a:rPr lang="sl-SI" sz="1800"/>
              <a:t> (krivulja A)</a:t>
            </a:r>
          </a:p>
          <a:p>
            <a:pPr>
              <a:lnSpc>
                <a:spcPct val="80000"/>
              </a:lnSpc>
              <a:buFontTx/>
              <a:buChar char="-"/>
            </a:pPr>
            <a:r>
              <a:rPr lang="sl-SI" sz="1400"/>
              <a:t>Zelo velik modul elastičnosti</a:t>
            </a:r>
          </a:p>
          <a:p>
            <a:pPr>
              <a:lnSpc>
                <a:spcPct val="80000"/>
              </a:lnSpc>
              <a:buFontTx/>
              <a:buChar char="-"/>
            </a:pPr>
            <a:r>
              <a:rPr lang="sl-SI" sz="1400"/>
              <a:t>Zlomijo se že v elastičnem področju</a:t>
            </a:r>
          </a:p>
          <a:p>
            <a:pPr>
              <a:lnSpc>
                <a:spcPct val="80000"/>
              </a:lnSpc>
              <a:buFontTx/>
              <a:buChar char="-"/>
            </a:pPr>
            <a:r>
              <a:rPr lang="sl-SI" sz="1400"/>
              <a:t>Raztezki v elastičnem področju dosežejo le nekaj odstotkov</a:t>
            </a:r>
          </a:p>
          <a:p>
            <a:pPr>
              <a:lnSpc>
                <a:spcPct val="80000"/>
              </a:lnSpc>
              <a:buFontTx/>
              <a:buNone/>
            </a:pPr>
            <a:endParaRPr lang="sl-SI" sz="1400"/>
          </a:p>
          <a:p>
            <a:pPr>
              <a:lnSpc>
                <a:spcPct val="80000"/>
              </a:lnSpc>
            </a:pPr>
            <a:r>
              <a:rPr lang="sl-SI" sz="2400" b="1"/>
              <a:t>PLASTIČNI POLIMERI</a:t>
            </a:r>
            <a:r>
              <a:rPr lang="sl-SI" sz="1800"/>
              <a:t> (krivulja B)</a:t>
            </a:r>
          </a:p>
          <a:p>
            <a:pPr>
              <a:lnSpc>
                <a:spcPct val="80000"/>
              </a:lnSpc>
              <a:buFontTx/>
              <a:buChar char="-"/>
            </a:pPr>
            <a:r>
              <a:rPr lang="sl-SI" sz="1400"/>
              <a:t>Podobna </a:t>
            </a:r>
            <a:r>
              <a:rPr lang="el-GR" sz="1400"/>
              <a:t>σ</a:t>
            </a:r>
            <a:r>
              <a:rPr lang="sl-SI" sz="1400"/>
              <a:t>-</a:t>
            </a:r>
            <a:r>
              <a:rPr lang="el-GR" sz="1400"/>
              <a:t>ε</a:t>
            </a:r>
            <a:r>
              <a:rPr lang="sl-SI" sz="1400"/>
              <a:t> krivulja kot pri kovinah</a:t>
            </a:r>
          </a:p>
          <a:p>
            <a:pPr>
              <a:lnSpc>
                <a:spcPct val="80000"/>
              </a:lnSpc>
              <a:buFontTx/>
              <a:buChar char="-"/>
            </a:pPr>
            <a:r>
              <a:rPr lang="sl-SI" sz="1400"/>
              <a:t>Začetek deformacije je elastičen</a:t>
            </a:r>
          </a:p>
          <a:p>
            <a:pPr>
              <a:lnSpc>
                <a:spcPct val="80000"/>
              </a:lnSpc>
              <a:buFontTx/>
              <a:buChar char="-"/>
            </a:pPr>
            <a:r>
              <a:rPr lang="sl-SI" sz="1400"/>
              <a:t>Nato nastopi izrazita napetost tečenja, ki se zaključi s porušitvijo</a:t>
            </a:r>
          </a:p>
          <a:p>
            <a:pPr>
              <a:lnSpc>
                <a:spcPct val="80000"/>
              </a:lnSpc>
              <a:buFontTx/>
              <a:buChar char="-"/>
            </a:pPr>
            <a:r>
              <a:rPr lang="sl-SI" sz="1400"/>
              <a:t>Faktor utrjevanja v plastičnem področju je majhen</a:t>
            </a:r>
          </a:p>
          <a:p>
            <a:pPr>
              <a:lnSpc>
                <a:spcPct val="80000"/>
              </a:lnSpc>
              <a:buFontTx/>
              <a:buChar char="-"/>
            </a:pPr>
            <a:r>
              <a:rPr lang="sl-SI" sz="1400"/>
              <a:t>Do porušitve pride, ko napetost preseže kohezijsko trdnost</a:t>
            </a:r>
          </a:p>
          <a:p>
            <a:pPr>
              <a:lnSpc>
                <a:spcPct val="80000"/>
              </a:lnSpc>
              <a:buFontTx/>
              <a:buChar char="-"/>
            </a:pPr>
            <a:endParaRPr lang="el-GR" sz="1400"/>
          </a:p>
          <a:p>
            <a:pPr>
              <a:lnSpc>
                <a:spcPct val="80000"/>
              </a:lnSpc>
            </a:pPr>
            <a:r>
              <a:rPr lang="sl-SI" sz="2400" b="1"/>
              <a:t>VISOKOELASTIČNI POLIMERI</a:t>
            </a:r>
            <a:r>
              <a:rPr lang="sl-SI" sz="1800"/>
              <a:t> (krivulja C)</a:t>
            </a:r>
          </a:p>
          <a:p>
            <a:pPr>
              <a:lnSpc>
                <a:spcPct val="80000"/>
              </a:lnSpc>
              <a:buFontTx/>
              <a:buChar char="-"/>
            </a:pPr>
            <a:r>
              <a:rPr lang="sl-SI" sz="1400"/>
              <a:t>Glavna lastnost je gumielastičnost, ki jo dosežemo pri relativno majhnih napetostih</a:t>
            </a:r>
          </a:p>
          <a:p>
            <a:pPr>
              <a:lnSpc>
                <a:spcPct val="80000"/>
              </a:lnSpc>
              <a:buFontTx/>
              <a:buChar char="-"/>
            </a:pPr>
            <a:r>
              <a:rPr lang="sl-SI" sz="1400"/>
              <a:t>Ko je elastična napetost dovolj velika, se pretrgajo brez plastične deformacije</a:t>
            </a:r>
          </a:p>
          <a:p>
            <a:pPr>
              <a:lnSpc>
                <a:spcPct val="80000"/>
              </a:lnSpc>
              <a:buFontTx/>
              <a:buChar char="-"/>
            </a:pPr>
            <a:r>
              <a:rPr lang="sl-SI" sz="1400"/>
              <a:t>Elastični raztezek lahko doseže tudi 1000 %</a:t>
            </a:r>
          </a:p>
          <a:p>
            <a:pPr>
              <a:lnSpc>
                <a:spcPct val="80000"/>
              </a:lnSpc>
            </a:pPr>
            <a:endParaRPr lang="sl-SI" sz="14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l-GR" sz="3200"/>
              <a:t>σ</a:t>
            </a:r>
            <a:r>
              <a:rPr lang="sl-SI" sz="3200"/>
              <a:t>-</a:t>
            </a:r>
            <a:r>
              <a:rPr lang="el-GR" sz="3200"/>
              <a:t>ε</a:t>
            </a:r>
            <a:r>
              <a:rPr lang="sl-SI" sz="3200"/>
              <a:t> krivulja treh glavnih skupin polimernih materialov</a:t>
            </a:r>
          </a:p>
        </p:txBody>
      </p:sp>
      <p:pic>
        <p:nvPicPr>
          <p:cNvPr id="71685" name="Picture 5" descr="scan0002"/>
          <p:cNvPicPr>
            <a:picLocks noGrp="1" noChangeAspect="1" noChangeArrowheads="1"/>
          </p:cNvPicPr>
          <p:nvPr>
            <p:ph type="clipArt" sz="half" idx="2"/>
          </p:nvPr>
        </p:nvPicPr>
        <p:blipFill>
          <a:blip r:embed="rId2"/>
          <a:srcRect/>
          <a:stretch>
            <a:fillRect/>
          </a:stretch>
        </p:blipFill>
        <p:spPr>
          <a:xfrm>
            <a:off x="2311400" y="1981200"/>
            <a:ext cx="4519613" cy="4114800"/>
          </a:xfr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sl-SI" sz="3200"/>
              <a:t>Temperaturna odvisnost za skupino plastičnih polimerov</a:t>
            </a:r>
          </a:p>
        </p:txBody>
      </p:sp>
      <p:pic>
        <p:nvPicPr>
          <p:cNvPr id="72711" name="Picture 7" descr="Copy of scan0004"/>
          <p:cNvPicPr>
            <a:picLocks noGrp="1" noChangeAspect="1" noChangeArrowheads="1"/>
          </p:cNvPicPr>
          <p:nvPr>
            <p:ph type="clipArt" sz="half" idx="2"/>
          </p:nvPr>
        </p:nvPicPr>
        <p:blipFill>
          <a:blip r:embed="rId2"/>
          <a:srcRect/>
          <a:stretch>
            <a:fillRect/>
          </a:stretch>
        </p:blipFill>
        <p:spPr>
          <a:xfrm>
            <a:off x="2517775" y="1981200"/>
            <a:ext cx="4252913" cy="41148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sl-SI" sz="5400"/>
              <a:t>UVOD</a:t>
            </a:r>
          </a:p>
        </p:txBody>
      </p:sp>
      <p:sp>
        <p:nvSpPr>
          <p:cNvPr id="56323" name="Rectangle 3"/>
          <p:cNvSpPr>
            <a:spLocks noGrp="1" noChangeArrowheads="1"/>
          </p:cNvSpPr>
          <p:nvPr>
            <p:ph type="body" idx="1"/>
          </p:nvPr>
        </p:nvSpPr>
        <p:spPr/>
        <p:txBody>
          <a:bodyPr/>
          <a:lstStyle/>
          <a:p>
            <a:pPr algn="just">
              <a:lnSpc>
                <a:spcPct val="80000"/>
              </a:lnSpc>
              <a:buFont typeface="Wingdings" pitchFamily="2" charset="2"/>
              <a:buNone/>
            </a:pPr>
            <a:endParaRPr lang="sl-SI" sz="1800"/>
          </a:p>
          <a:p>
            <a:pPr algn="just">
              <a:lnSpc>
                <a:spcPct val="80000"/>
              </a:lnSpc>
              <a:buFont typeface="Wingdings" pitchFamily="2" charset="2"/>
              <a:buNone/>
            </a:pPr>
            <a:r>
              <a:rPr lang="sl-SI" sz="2000"/>
              <a:t>	Pod nazivom plastične mase pojmujemo umetno pridobljene visokomolekularne snovi.</a:t>
            </a:r>
          </a:p>
          <a:p>
            <a:pPr algn="just">
              <a:lnSpc>
                <a:spcPct val="80000"/>
              </a:lnSpc>
              <a:buFont typeface="Wingdings" pitchFamily="2" charset="2"/>
              <a:buNone/>
            </a:pPr>
            <a:endParaRPr lang="sl-SI" sz="2000"/>
          </a:p>
          <a:p>
            <a:pPr algn="just">
              <a:lnSpc>
                <a:spcPct val="80000"/>
              </a:lnSpc>
              <a:buFont typeface="Wingdings" pitchFamily="2" charset="2"/>
              <a:buNone/>
            </a:pPr>
            <a:r>
              <a:rPr lang="sl-SI" sz="2000"/>
              <a:t>	Naziv </a:t>
            </a:r>
            <a:r>
              <a:rPr lang="sl-SI" sz="2400" b="1"/>
              <a:t>plastične mase</a:t>
            </a:r>
            <a:r>
              <a:rPr lang="sl-SI" sz="2000"/>
              <a:t> izhaja iz grške besede </a:t>
            </a:r>
            <a:r>
              <a:rPr lang="sl-SI" sz="2400" b="1"/>
              <a:t>plastikos</a:t>
            </a:r>
            <a:r>
              <a:rPr lang="sl-SI" sz="2000"/>
              <a:t>, kar pomeni oblikovnost, gnetljivost. Te snovi imajo namreč lastnost, da se pri določenih pogojih zelo dobro preoblikujejo.</a:t>
            </a:r>
          </a:p>
          <a:p>
            <a:pPr algn="just">
              <a:lnSpc>
                <a:spcPct val="80000"/>
              </a:lnSpc>
              <a:buFont typeface="Wingdings" pitchFamily="2" charset="2"/>
              <a:buNone/>
            </a:pPr>
            <a:endParaRPr lang="sl-SI" sz="2000"/>
          </a:p>
          <a:p>
            <a:pPr algn="just">
              <a:lnSpc>
                <a:spcPct val="80000"/>
              </a:lnSpc>
              <a:buFont typeface="Wingdings" pitchFamily="2" charset="2"/>
              <a:buNone/>
            </a:pPr>
            <a:r>
              <a:rPr lang="sl-SI" sz="2000"/>
              <a:t>	Ker se te snovi pridobivajo na umeten način in v naravi kot take ne obstajajo, jih imenujemo tudi umetne snovi. </a:t>
            </a:r>
          </a:p>
          <a:p>
            <a:pPr algn="just">
              <a:lnSpc>
                <a:spcPct val="80000"/>
              </a:lnSpc>
              <a:buFont typeface="Wingdings" pitchFamily="2" charset="2"/>
              <a:buNone/>
            </a:pPr>
            <a:endParaRPr lang="sl-SI" sz="2000"/>
          </a:p>
          <a:p>
            <a:pPr algn="just">
              <a:lnSpc>
                <a:spcPct val="80000"/>
              </a:lnSpc>
              <a:buFont typeface="Wingdings" pitchFamily="2" charset="2"/>
              <a:buNone/>
            </a:pPr>
            <a:r>
              <a:rPr lang="sl-SI" sz="2000"/>
              <a:t>	Označujemo jih tudi z izrazom polimerne snovi oziroma polimeri. Naziv izhaja iz grških besed </a:t>
            </a:r>
            <a:r>
              <a:rPr lang="sl-SI" sz="2400" b="1"/>
              <a:t>poly - polys</a:t>
            </a:r>
            <a:r>
              <a:rPr lang="sl-SI" sz="2000"/>
              <a:t>, kar pomeni mnog, in </a:t>
            </a:r>
            <a:r>
              <a:rPr lang="sl-SI" sz="2400" b="1"/>
              <a:t>meros</a:t>
            </a:r>
            <a:r>
              <a:rPr lang="sl-SI" sz="2000"/>
              <a:t>, kar pomeni del. Iz teh dveh besed torej sledi naziv </a:t>
            </a:r>
            <a:r>
              <a:rPr lang="sl-SI" sz="2800" b="1"/>
              <a:t>polimer</a:t>
            </a:r>
            <a:r>
              <a:rPr lang="sl-SI" sz="2000"/>
              <a:t>.</a:t>
            </a:r>
          </a:p>
          <a:p>
            <a:pPr algn="just">
              <a:lnSpc>
                <a:spcPct val="80000"/>
              </a:lnSpc>
              <a:buFont typeface="Wingdings" pitchFamily="2" charset="2"/>
              <a:buNone/>
            </a:pPr>
            <a:r>
              <a:rPr lang="sl-SI" sz="1800"/>
              <a:t/>
            </a:r>
            <a:br>
              <a:rPr lang="sl-SI" sz="1800"/>
            </a:br>
            <a:endParaRPr lang="sl-SI" sz="180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sl-SI"/>
              <a:t>OBLIKOVANJE POLIMERNIH MATERIALOV</a:t>
            </a:r>
          </a:p>
        </p:txBody>
      </p:sp>
      <p:sp>
        <p:nvSpPr>
          <p:cNvPr id="48131" name="Rectangle 3"/>
          <p:cNvSpPr>
            <a:spLocks noGrp="1" noChangeArrowheads="1"/>
          </p:cNvSpPr>
          <p:nvPr>
            <p:ph type="body" idx="1"/>
          </p:nvPr>
        </p:nvSpPr>
        <p:spPr>
          <a:xfrm>
            <a:off x="1187450" y="1916113"/>
            <a:ext cx="6767513" cy="4114800"/>
          </a:xfrm>
        </p:spPr>
        <p:txBody>
          <a:bodyPr/>
          <a:lstStyle/>
          <a:p>
            <a:pPr>
              <a:lnSpc>
                <a:spcPct val="80000"/>
              </a:lnSpc>
              <a:buFont typeface="Wingdings" pitchFamily="2" charset="2"/>
              <a:buNone/>
            </a:pPr>
            <a:r>
              <a:rPr lang="sl-SI" sz="1800"/>
              <a:t>NIZKOTLAČNI POSTOPKI PREDELAVE</a:t>
            </a:r>
          </a:p>
          <a:p>
            <a:pPr>
              <a:lnSpc>
                <a:spcPct val="80000"/>
              </a:lnSpc>
              <a:buFont typeface="Wingdings" pitchFamily="2" charset="2"/>
              <a:buNone/>
            </a:pPr>
            <a:r>
              <a:rPr lang="sl-SI" sz="1200"/>
              <a:t>	- OMAKANJE IN NAPRAŠEVANJE</a:t>
            </a:r>
          </a:p>
          <a:p>
            <a:pPr>
              <a:lnSpc>
                <a:spcPct val="80000"/>
              </a:lnSpc>
              <a:buFont typeface="Wingdings" pitchFamily="2" charset="2"/>
              <a:buNone/>
            </a:pPr>
            <a:r>
              <a:rPr lang="sl-SI" sz="1200"/>
              <a:t>	- VLIVANJE IN NABRIZGAVANJE</a:t>
            </a:r>
          </a:p>
          <a:p>
            <a:pPr>
              <a:lnSpc>
                <a:spcPct val="80000"/>
              </a:lnSpc>
              <a:buFont typeface="Wingdings" pitchFamily="2" charset="2"/>
              <a:buNone/>
            </a:pPr>
            <a:r>
              <a:rPr lang="sl-SI" sz="1200"/>
              <a:t>	- ROTACIJSKI IN CENTRIFUGALNI LIV</a:t>
            </a:r>
          </a:p>
          <a:p>
            <a:pPr>
              <a:lnSpc>
                <a:spcPct val="80000"/>
              </a:lnSpc>
              <a:buFont typeface="Wingdings" pitchFamily="2" charset="2"/>
              <a:buNone/>
            </a:pPr>
            <a:r>
              <a:rPr lang="sl-SI" sz="1200"/>
              <a:t>	- NIZKOTLAČNI POSTOPKI ZA OJAČANJE MASE</a:t>
            </a:r>
          </a:p>
          <a:p>
            <a:pPr>
              <a:lnSpc>
                <a:spcPct val="80000"/>
              </a:lnSpc>
              <a:buFont typeface="Wingdings" pitchFamily="2" charset="2"/>
              <a:buNone/>
            </a:pPr>
            <a:endParaRPr lang="sl-SI" sz="1000"/>
          </a:p>
          <a:p>
            <a:pPr>
              <a:lnSpc>
                <a:spcPct val="80000"/>
              </a:lnSpc>
              <a:buFont typeface="Wingdings" pitchFamily="2" charset="2"/>
              <a:buNone/>
            </a:pPr>
            <a:r>
              <a:rPr lang="sl-SI" sz="1800"/>
              <a:t>TLAČNO OBLIKOVANJE MAS V IZDELKE</a:t>
            </a:r>
          </a:p>
          <a:p>
            <a:pPr>
              <a:lnSpc>
                <a:spcPct val="80000"/>
              </a:lnSpc>
              <a:buFont typeface="Wingdings" pitchFamily="2" charset="2"/>
              <a:buNone/>
            </a:pPr>
            <a:r>
              <a:rPr lang="sl-SI" sz="1200"/>
              <a:t>	- BRIZGANJE</a:t>
            </a:r>
          </a:p>
          <a:p>
            <a:pPr>
              <a:lnSpc>
                <a:spcPct val="80000"/>
              </a:lnSpc>
              <a:buFont typeface="Wingdings" pitchFamily="2" charset="2"/>
              <a:buNone/>
            </a:pPr>
            <a:r>
              <a:rPr lang="sl-SI" sz="1200"/>
              <a:t>	- PREŠANJE</a:t>
            </a:r>
          </a:p>
          <a:p>
            <a:pPr>
              <a:lnSpc>
                <a:spcPct val="80000"/>
              </a:lnSpc>
              <a:buFont typeface="Wingdings" pitchFamily="2" charset="2"/>
              <a:buNone/>
            </a:pPr>
            <a:r>
              <a:rPr lang="sl-SI" sz="1200"/>
              <a:t>	- PIHANJE</a:t>
            </a:r>
          </a:p>
          <a:p>
            <a:pPr>
              <a:lnSpc>
                <a:spcPct val="80000"/>
              </a:lnSpc>
              <a:buFont typeface="Wingdings" pitchFamily="2" charset="2"/>
              <a:buNone/>
            </a:pPr>
            <a:endParaRPr lang="sl-SI" sz="1000"/>
          </a:p>
          <a:p>
            <a:pPr>
              <a:lnSpc>
                <a:spcPct val="80000"/>
              </a:lnSpc>
              <a:buFont typeface="Wingdings" pitchFamily="2" charset="2"/>
              <a:buNone/>
            </a:pPr>
            <a:r>
              <a:rPr lang="sl-SI" sz="1800"/>
              <a:t>EKSTRUDIRANJE</a:t>
            </a:r>
          </a:p>
          <a:p>
            <a:pPr>
              <a:lnSpc>
                <a:spcPct val="80000"/>
              </a:lnSpc>
              <a:buFont typeface="Wingdings" pitchFamily="2" charset="2"/>
              <a:buNone/>
            </a:pPr>
            <a:endParaRPr lang="sl-SI" sz="1800"/>
          </a:p>
          <a:p>
            <a:pPr>
              <a:lnSpc>
                <a:spcPct val="80000"/>
              </a:lnSpc>
              <a:buFont typeface="Wingdings" pitchFamily="2" charset="2"/>
              <a:buNone/>
            </a:pPr>
            <a:r>
              <a:rPr lang="sl-SI" sz="1800"/>
              <a:t>KALANDIRANJE</a:t>
            </a:r>
          </a:p>
          <a:p>
            <a:pPr>
              <a:lnSpc>
                <a:spcPct val="80000"/>
              </a:lnSpc>
              <a:buFont typeface="Wingdings" pitchFamily="2" charset="2"/>
              <a:buNone/>
            </a:pPr>
            <a:endParaRPr lang="sl-SI" sz="1800"/>
          </a:p>
          <a:p>
            <a:pPr>
              <a:lnSpc>
                <a:spcPct val="80000"/>
              </a:lnSpc>
              <a:buFont typeface="Wingdings" pitchFamily="2" charset="2"/>
              <a:buNone/>
            </a:pPr>
            <a:r>
              <a:rPr lang="sl-SI" sz="1800"/>
              <a:t>OSLOJEVANJE IN KAŠIRANJE</a:t>
            </a:r>
          </a:p>
          <a:p>
            <a:pPr>
              <a:lnSpc>
                <a:spcPct val="80000"/>
              </a:lnSpc>
              <a:buFont typeface="Wingdings" pitchFamily="2" charset="2"/>
              <a:buNone/>
            </a:pPr>
            <a:endParaRPr lang="sl-SI" sz="1800"/>
          </a:p>
          <a:p>
            <a:pPr>
              <a:lnSpc>
                <a:spcPct val="80000"/>
              </a:lnSpc>
              <a:buFont typeface="Wingdings" pitchFamily="2" charset="2"/>
              <a:buNone/>
            </a:pPr>
            <a:r>
              <a:rPr lang="sl-SI" sz="1800"/>
              <a:t>PREOBLIOVANJE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sl-SI" sz="4800"/>
              <a:t>UPORABA POLIMERNIH MATERIALOV</a:t>
            </a:r>
          </a:p>
        </p:txBody>
      </p:sp>
      <p:sp>
        <p:nvSpPr>
          <p:cNvPr id="49155" name="Rectangle 3"/>
          <p:cNvSpPr>
            <a:spLocks noGrp="1" noChangeArrowheads="1"/>
          </p:cNvSpPr>
          <p:nvPr>
            <p:ph type="body" idx="1"/>
          </p:nvPr>
        </p:nvSpPr>
        <p:spPr/>
        <p:txBody>
          <a:bodyPr/>
          <a:lstStyle/>
          <a:p>
            <a:pPr algn="just">
              <a:lnSpc>
                <a:spcPct val="90000"/>
              </a:lnSpc>
              <a:buFont typeface="Wingdings" pitchFamily="2" charset="2"/>
              <a:buNone/>
            </a:pPr>
            <a:r>
              <a:rPr lang="sl-SI" sz="2800"/>
              <a:t>	Plastične mase danes srečamo na vsakem koraku. Večina izdelkov, ki jih uporabljamo v vsakdanjem življenju je v celoti ali pa vsaj deloma izdelana iz polimerov.</a:t>
            </a:r>
          </a:p>
          <a:p>
            <a:pPr algn="just">
              <a:lnSpc>
                <a:spcPct val="90000"/>
              </a:lnSpc>
              <a:buFont typeface="Wingdings" pitchFamily="2" charset="2"/>
              <a:buNone/>
            </a:pPr>
            <a:r>
              <a:rPr lang="sl-SI" sz="2800"/>
              <a:t>	Iz njih lahko izdelamo izdelke skoraj poljubnih oblik in barv.</a:t>
            </a:r>
          </a:p>
          <a:p>
            <a:pPr algn="just">
              <a:lnSpc>
                <a:spcPct val="90000"/>
              </a:lnSpc>
              <a:buFont typeface="Wingdings" pitchFamily="2" charset="2"/>
              <a:buNone/>
            </a:pPr>
            <a:r>
              <a:rPr lang="sl-SI" sz="2800"/>
              <a:t>	Večina termoplastov se enostavno reciklira.  Izdelki, iz materialov, ki se jih da reciklirati,  morajo vsebovati standarniziran znak, ki nam pove, iz katerega materiala je.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r>
              <a:rPr lang="sl-SI" sz="5400"/>
              <a:t>POLIAMIDI - PA</a:t>
            </a:r>
          </a:p>
        </p:txBody>
      </p:sp>
      <p:sp>
        <p:nvSpPr>
          <p:cNvPr id="103427" name="Rectangle 3"/>
          <p:cNvSpPr>
            <a:spLocks noGrp="1" noChangeArrowheads="1"/>
          </p:cNvSpPr>
          <p:nvPr>
            <p:ph type="body" idx="1"/>
          </p:nvPr>
        </p:nvSpPr>
        <p:spPr/>
        <p:txBody>
          <a:bodyPr/>
          <a:lstStyle/>
          <a:p>
            <a:pPr algn="just">
              <a:buFont typeface="Wingdings" pitchFamily="2" charset="2"/>
              <a:buNone/>
            </a:pPr>
            <a:r>
              <a:rPr lang="sl-SI" sz="2800"/>
              <a:t>	Poliamidi se odlikujejo po visoki trdnosti, žilavosti in udarni žilavosti; imajo dobre drsne lastnosti in dobro odpornost proti obrabi. Zato se uporablja kot konstrukcijski material za tehnične namene, posebno za strojne dele. Lahko tekoča talina omogoča proizvodnjo zahtevnih tehničnih oblikovancev. Značilna lastnost poliamidov pa je navzemanje vlage, pri čemer se spreminjajo njihove lastnosti.</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sl-SI"/>
              <a:t>PRIMERI UPORABE PA</a:t>
            </a:r>
          </a:p>
        </p:txBody>
      </p:sp>
      <p:sp>
        <p:nvSpPr>
          <p:cNvPr id="104451" name="Rectangle 3"/>
          <p:cNvSpPr>
            <a:spLocks noGrp="1" noChangeArrowheads="1"/>
          </p:cNvSpPr>
          <p:nvPr>
            <p:ph type="body" idx="1"/>
          </p:nvPr>
        </p:nvSpPr>
        <p:spPr>
          <a:xfrm>
            <a:off x="685800" y="1600200"/>
            <a:ext cx="7772400" cy="4114800"/>
          </a:xfrm>
        </p:spPr>
        <p:txBody>
          <a:bodyPr/>
          <a:lstStyle/>
          <a:p>
            <a:pPr algn="just">
              <a:lnSpc>
                <a:spcPct val="90000"/>
              </a:lnSpc>
            </a:pPr>
            <a:r>
              <a:rPr lang="sl-SI" sz="1800"/>
              <a:t>STROJEGRADNJA IN FINOMEHANIKA</a:t>
            </a:r>
          </a:p>
          <a:p>
            <a:pPr algn="just">
              <a:lnSpc>
                <a:spcPct val="90000"/>
              </a:lnSpc>
              <a:buFont typeface="Wingdings" pitchFamily="2" charset="2"/>
              <a:buNone/>
            </a:pPr>
            <a:r>
              <a:rPr lang="sl-SI" sz="1800"/>
              <a:t>	zobniki, jermenice, elementi sklopk, krmilne plošče, odmične plošče, valjčne proge, drsni ležaji, vijaki, tesnila…</a:t>
            </a:r>
          </a:p>
          <a:p>
            <a:pPr algn="just">
              <a:lnSpc>
                <a:spcPct val="90000"/>
              </a:lnSpc>
            </a:pPr>
            <a:r>
              <a:rPr lang="sl-SI" sz="1800"/>
              <a:t>VOZILA</a:t>
            </a:r>
          </a:p>
          <a:p>
            <a:pPr algn="just">
              <a:lnSpc>
                <a:spcPct val="90000"/>
              </a:lnSpc>
              <a:buFont typeface="Wingdings" pitchFamily="2" charset="2"/>
              <a:buNone/>
            </a:pPr>
            <a:r>
              <a:rPr lang="sl-SI" sz="1800"/>
              <a:t>	ventilatorji, oljni filtri, pogonski zobniki, vsesalne cevi, oljne posode, šobe za brisalce stekel, motorske čelade, ohišja ogledal…</a:t>
            </a:r>
          </a:p>
          <a:p>
            <a:pPr algn="just">
              <a:lnSpc>
                <a:spcPct val="90000"/>
              </a:lnSpc>
            </a:pPr>
            <a:r>
              <a:rPr lang="sl-SI" sz="1800"/>
              <a:t>ELEKTROTEHNIKA</a:t>
            </a:r>
          </a:p>
          <a:p>
            <a:pPr algn="just">
              <a:lnSpc>
                <a:spcPct val="90000"/>
              </a:lnSpc>
              <a:buFont typeface="Wingdings" pitchFamily="2" charset="2"/>
              <a:buNone/>
            </a:pPr>
            <a:r>
              <a:rPr lang="sl-SI" sz="1800"/>
              <a:t>	koluti, spoji, stikala, razdelilci, ohišja motorjev, prevleke kablov…</a:t>
            </a:r>
          </a:p>
          <a:p>
            <a:pPr algn="just">
              <a:lnSpc>
                <a:spcPct val="90000"/>
              </a:lnSpc>
            </a:pPr>
            <a:r>
              <a:rPr lang="sl-SI" sz="1800"/>
              <a:t>SANITARNA TEHNIKA</a:t>
            </a:r>
          </a:p>
          <a:p>
            <a:pPr algn="just">
              <a:lnSpc>
                <a:spcPct val="90000"/>
              </a:lnSpc>
              <a:buFont typeface="Wingdings" pitchFamily="2" charset="2"/>
              <a:buNone/>
            </a:pPr>
            <a:r>
              <a:rPr lang="sl-SI" sz="1800"/>
              <a:t>	ohišja črpalk, ventili…</a:t>
            </a:r>
          </a:p>
          <a:p>
            <a:pPr algn="just">
              <a:lnSpc>
                <a:spcPct val="90000"/>
              </a:lnSpc>
            </a:pPr>
            <a:r>
              <a:rPr lang="sl-SI" sz="1800"/>
              <a:t>POHIŠTVO IN GRADBENIŠTVO</a:t>
            </a:r>
          </a:p>
          <a:p>
            <a:pPr algn="just">
              <a:lnSpc>
                <a:spcPct val="90000"/>
              </a:lnSpc>
              <a:buFont typeface="Wingdings" pitchFamily="2" charset="2"/>
              <a:buNone/>
            </a:pPr>
            <a:r>
              <a:rPr lang="sl-SI" sz="1800"/>
              <a:t>	okovje vrat, tečaji pohištva, okvirji, vrtno pohištvo, zidni vložki</a:t>
            </a:r>
          </a:p>
          <a:p>
            <a:pPr algn="just">
              <a:lnSpc>
                <a:spcPct val="90000"/>
              </a:lnSpc>
            </a:pPr>
            <a:r>
              <a:rPr lang="sl-SI" sz="1800"/>
              <a:t>OSTALO</a:t>
            </a:r>
          </a:p>
          <a:p>
            <a:pPr algn="just">
              <a:lnSpc>
                <a:spcPct val="90000"/>
              </a:lnSpc>
              <a:buFont typeface="Wingdings" pitchFamily="2" charset="2"/>
              <a:buNone/>
            </a:pPr>
            <a:r>
              <a:rPr lang="sl-SI" sz="1800"/>
              <a:t>	lego kocke, in drugi deli igrač, kirurški inštrumenti, ribiške vrvice, embalirne folije, čreva za klobase, deli smučarskih vezi, smučarski čevlji…</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p:txBody>
          <a:bodyPr/>
          <a:lstStyle/>
          <a:p>
            <a:r>
              <a:rPr lang="sl-SI" sz="4000"/>
              <a:t>AKUMULATORSKI SESALEC VK BOSCH</a:t>
            </a:r>
          </a:p>
        </p:txBody>
      </p:sp>
      <p:sp>
        <p:nvSpPr>
          <p:cNvPr id="117764" name="Rectangle 4"/>
          <p:cNvSpPr>
            <a:spLocks noGrp="1" noChangeArrowheads="1"/>
          </p:cNvSpPr>
          <p:nvPr>
            <p:ph type="body" sz="half" idx="1"/>
          </p:nvPr>
        </p:nvSpPr>
        <p:spPr/>
        <p:txBody>
          <a:bodyPr/>
          <a:lstStyle/>
          <a:p>
            <a:pPr algn="just">
              <a:lnSpc>
                <a:spcPct val="80000"/>
              </a:lnSpc>
              <a:buFont typeface="Wingdings" pitchFamily="2" charset="2"/>
              <a:buNone/>
            </a:pPr>
            <a:r>
              <a:rPr lang="sl-SI" sz="1800"/>
              <a:t>	Na primeru boschevega akumulatorskega sesalca bi rad ponazoril raznolikost in vsesplošno uporabnost plastičnih mas.</a:t>
            </a:r>
          </a:p>
          <a:p>
            <a:pPr algn="just">
              <a:lnSpc>
                <a:spcPct val="80000"/>
              </a:lnSpc>
              <a:buFont typeface="Wingdings" pitchFamily="2" charset="2"/>
              <a:buNone/>
            </a:pPr>
            <a:r>
              <a:rPr lang="sl-SI" sz="1800"/>
              <a:t>	Pri proizvodnji tega modela se uporablja 11 orodij za brizganje plastike. Pri tem pa se za nekatera orodja uporabljajo tudi različni materiali. S tem se izdelku spremeni izgled in funkcionalnost.</a:t>
            </a:r>
          </a:p>
          <a:p>
            <a:pPr algn="just">
              <a:lnSpc>
                <a:spcPct val="80000"/>
              </a:lnSpc>
              <a:buFont typeface="Wingdings" pitchFamily="2" charset="2"/>
              <a:buNone/>
            </a:pPr>
            <a:r>
              <a:rPr lang="sl-SI" sz="1800"/>
              <a:t>	Izdelujejo se tudi različne barve tega izdelka.</a:t>
            </a:r>
          </a:p>
          <a:p>
            <a:pPr algn="just">
              <a:lnSpc>
                <a:spcPct val="80000"/>
              </a:lnSpc>
              <a:buFont typeface="Wingdings" pitchFamily="2" charset="2"/>
              <a:buNone/>
            </a:pPr>
            <a:r>
              <a:rPr lang="sl-SI" sz="1800"/>
              <a:t>	Osnovni barvi – bela in črna – sta pridobljeni s pomočjo barvil, ki se dodajajo osnovnemu materialu, srebrna barva pa je lak.</a:t>
            </a:r>
          </a:p>
        </p:txBody>
      </p:sp>
      <p:pic>
        <p:nvPicPr>
          <p:cNvPr id="117766" name="Picture 6" descr="DSC03758"/>
          <p:cNvPicPr>
            <a:picLocks noGrp="1" noChangeAspect="1" noChangeArrowheads="1"/>
          </p:cNvPicPr>
          <p:nvPr>
            <p:ph type="clipArt" sz="half" idx="2"/>
          </p:nvPr>
        </p:nvPicPr>
        <p:blipFill>
          <a:blip r:embed="rId2"/>
          <a:srcRect/>
          <a:stretch>
            <a:fillRect/>
          </a:stretch>
        </p:blipFill>
        <p:spPr>
          <a:xfrm>
            <a:off x="4572000" y="2492375"/>
            <a:ext cx="4244975" cy="3184525"/>
          </a:xfr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sl-SI"/>
              <a:t>ŠOBA</a:t>
            </a:r>
          </a:p>
        </p:txBody>
      </p:sp>
      <p:sp>
        <p:nvSpPr>
          <p:cNvPr id="83971" name="Rectangle 3"/>
          <p:cNvSpPr>
            <a:spLocks noGrp="1" noChangeArrowheads="1"/>
          </p:cNvSpPr>
          <p:nvPr>
            <p:ph type="body" sz="half" idx="1"/>
          </p:nvPr>
        </p:nvSpPr>
        <p:spPr/>
        <p:txBody>
          <a:bodyPr/>
          <a:lstStyle/>
          <a:p>
            <a:pPr algn="ctr">
              <a:buFont typeface="Wingdings" pitchFamily="2" charset="2"/>
              <a:buNone/>
            </a:pPr>
            <a:endParaRPr lang="sl-SI" sz="2800"/>
          </a:p>
          <a:p>
            <a:pPr algn="ctr">
              <a:buFont typeface="Wingdings" pitchFamily="2" charset="2"/>
              <a:buNone/>
            </a:pPr>
            <a:r>
              <a:rPr lang="sl-SI" sz="2800"/>
              <a:t>POLIPROPILEN – PP</a:t>
            </a:r>
          </a:p>
          <a:p>
            <a:pPr algn="ctr">
              <a:buFont typeface="Wingdings" pitchFamily="2" charset="2"/>
              <a:buNone/>
            </a:pPr>
            <a:endParaRPr lang="sl-SI" sz="2800"/>
          </a:p>
          <a:p>
            <a:pPr algn="ctr" fontAlgn="b">
              <a:buFont typeface="Wingdings" pitchFamily="2" charset="2"/>
              <a:buNone/>
            </a:pPr>
            <a:r>
              <a:rPr lang="sl-SI" sz="1800"/>
              <a:t>MOPLEN HP501H NATUR</a:t>
            </a:r>
          </a:p>
          <a:p>
            <a:pPr algn="ctr">
              <a:buFont typeface="Wingdings" pitchFamily="2" charset="2"/>
              <a:buNone/>
            </a:pPr>
            <a:r>
              <a:rPr lang="sl-SI" sz="1800"/>
              <a:t>+</a:t>
            </a:r>
          </a:p>
          <a:p>
            <a:pPr algn="ctr" fontAlgn="b">
              <a:buFont typeface="Wingdings" pitchFamily="2" charset="2"/>
              <a:buNone/>
            </a:pPr>
            <a:r>
              <a:rPr lang="sl-SI" sz="1800">
                <a:cs typeface="Arial" pitchFamily="34" charset="0"/>
              </a:rPr>
              <a:t>MB FIB.PP   598844 BK009</a:t>
            </a:r>
          </a:p>
          <a:p>
            <a:pPr algn="ctr">
              <a:buFont typeface="Wingdings" pitchFamily="2" charset="2"/>
              <a:buNone/>
            </a:pPr>
            <a:r>
              <a:rPr lang="sl-SI" sz="1800"/>
              <a:t>4%</a:t>
            </a:r>
          </a:p>
        </p:txBody>
      </p:sp>
      <p:pic>
        <p:nvPicPr>
          <p:cNvPr id="83972" name="Picture 4" descr="P5170131"/>
          <p:cNvPicPr>
            <a:picLocks noGrp="1" noChangeAspect="1" noChangeArrowheads="1"/>
          </p:cNvPicPr>
          <p:nvPr>
            <p:ph type="clipArt" sz="half" idx="2"/>
          </p:nvPr>
        </p:nvPicPr>
        <p:blipFill>
          <a:blip r:embed="rId2"/>
          <a:srcRect/>
          <a:stretch>
            <a:fillRect/>
          </a:stretch>
        </p:blipFill>
        <p:spPr>
          <a:xfrm>
            <a:off x="4716463" y="2743200"/>
            <a:ext cx="3597275" cy="2586038"/>
          </a:xfrm>
          <a:noFill/>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sl-SI"/>
              <a:t>POKROV BATERIJ</a:t>
            </a:r>
          </a:p>
        </p:txBody>
      </p:sp>
      <p:sp>
        <p:nvSpPr>
          <p:cNvPr id="114691" name="Rectangle 3"/>
          <p:cNvSpPr>
            <a:spLocks noGrp="1" noChangeArrowheads="1"/>
          </p:cNvSpPr>
          <p:nvPr>
            <p:ph type="body" sz="half" idx="1"/>
          </p:nvPr>
        </p:nvSpPr>
        <p:spPr/>
        <p:txBody>
          <a:bodyPr/>
          <a:lstStyle/>
          <a:p>
            <a:pPr algn="ctr">
              <a:buFont typeface="Wingdings" pitchFamily="2" charset="2"/>
              <a:buNone/>
            </a:pPr>
            <a:endParaRPr lang="sl-SI" sz="2800"/>
          </a:p>
          <a:p>
            <a:pPr algn="ctr">
              <a:buFont typeface="Wingdings" pitchFamily="2" charset="2"/>
              <a:buNone/>
            </a:pPr>
            <a:r>
              <a:rPr lang="sl-SI" sz="2800"/>
              <a:t>POLIPROPILEN – PP</a:t>
            </a:r>
          </a:p>
          <a:p>
            <a:pPr algn="ctr">
              <a:buFont typeface="Wingdings" pitchFamily="2" charset="2"/>
              <a:buNone/>
            </a:pPr>
            <a:endParaRPr lang="sl-SI" sz="2800"/>
          </a:p>
          <a:p>
            <a:pPr algn="ctr" fontAlgn="b">
              <a:buFont typeface="Wingdings" pitchFamily="2" charset="2"/>
              <a:buNone/>
            </a:pPr>
            <a:r>
              <a:rPr lang="sl-SI" sz="1800"/>
              <a:t>MOPLEN HP501H NATUR</a:t>
            </a:r>
          </a:p>
          <a:p>
            <a:pPr algn="ctr">
              <a:buFont typeface="Wingdings" pitchFamily="2" charset="2"/>
              <a:buNone/>
            </a:pPr>
            <a:r>
              <a:rPr lang="sl-SI" sz="1800"/>
              <a:t>+</a:t>
            </a:r>
          </a:p>
          <a:p>
            <a:pPr algn="ctr" fontAlgn="b">
              <a:buFont typeface="Wingdings" pitchFamily="2" charset="2"/>
              <a:buNone/>
            </a:pPr>
            <a:r>
              <a:rPr lang="sl-SI" sz="1800">
                <a:cs typeface="Arial" pitchFamily="34" charset="0"/>
              </a:rPr>
              <a:t>MB FIB.PP   598844 BK009</a:t>
            </a:r>
          </a:p>
          <a:p>
            <a:pPr algn="ctr">
              <a:buFont typeface="Wingdings" pitchFamily="2" charset="2"/>
              <a:buNone/>
            </a:pPr>
            <a:r>
              <a:rPr lang="sl-SI" sz="1800"/>
              <a:t>4%</a:t>
            </a:r>
          </a:p>
        </p:txBody>
      </p:sp>
      <p:pic>
        <p:nvPicPr>
          <p:cNvPr id="114692" name="Picture 4" descr="P5230133"/>
          <p:cNvPicPr>
            <a:picLocks noGrp="1" noChangeAspect="1" noChangeArrowheads="1"/>
          </p:cNvPicPr>
          <p:nvPr>
            <p:ph sz="half" idx="2"/>
          </p:nvPr>
        </p:nvPicPr>
        <p:blipFill>
          <a:blip r:embed="rId2"/>
          <a:srcRect/>
          <a:stretch>
            <a:fillRect/>
          </a:stretch>
        </p:blipFill>
        <p:spPr>
          <a:xfrm>
            <a:off x="4648200" y="2613025"/>
            <a:ext cx="3810000" cy="2851150"/>
          </a:xfrm>
          <a:noFill/>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p:txBody>
          <a:bodyPr/>
          <a:lstStyle/>
          <a:p>
            <a:r>
              <a:rPr lang="sl-SI"/>
              <a:t>OHIŠJE</a:t>
            </a:r>
          </a:p>
        </p:txBody>
      </p:sp>
      <p:sp>
        <p:nvSpPr>
          <p:cNvPr id="115715" name="Rectangle 3"/>
          <p:cNvSpPr>
            <a:spLocks noGrp="1" noChangeArrowheads="1"/>
          </p:cNvSpPr>
          <p:nvPr>
            <p:ph type="body" sz="half" idx="1"/>
          </p:nvPr>
        </p:nvSpPr>
        <p:spPr/>
        <p:txBody>
          <a:bodyPr/>
          <a:lstStyle/>
          <a:p>
            <a:pPr algn="ctr">
              <a:buFont typeface="Wingdings" pitchFamily="2" charset="2"/>
              <a:buNone/>
            </a:pPr>
            <a:endParaRPr lang="sl-SI" sz="2800"/>
          </a:p>
          <a:p>
            <a:pPr algn="ctr">
              <a:buFont typeface="Wingdings" pitchFamily="2" charset="2"/>
              <a:buNone/>
            </a:pPr>
            <a:r>
              <a:rPr lang="sl-SI" sz="2800"/>
              <a:t>POLIPROPILEN – PP</a:t>
            </a:r>
          </a:p>
          <a:p>
            <a:pPr algn="ctr">
              <a:buFont typeface="Wingdings" pitchFamily="2" charset="2"/>
              <a:buNone/>
            </a:pPr>
            <a:endParaRPr lang="sl-SI" sz="2800"/>
          </a:p>
          <a:p>
            <a:pPr algn="ctr" fontAlgn="b">
              <a:buFont typeface="Wingdings" pitchFamily="2" charset="2"/>
              <a:buNone/>
            </a:pPr>
            <a:r>
              <a:rPr lang="sl-SI" sz="1800"/>
              <a:t>MOPLEN HP501H NATUR</a:t>
            </a:r>
          </a:p>
          <a:p>
            <a:pPr algn="ctr">
              <a:buFont typeface="Wingdings" pitchFamily="2" charset="2"/>
              <a:buNone/>
            </a:pPr>
            <a:r>
              <a:rPr lang="sl-SI" sz="1800"/>
              <a:t>+</a:t>
            </a:r>
          </a:p>
          <a:p>
            <a:pPr algn="ctr" fontAlgn="b">
              <a:buFont typeface="Wingdings" pitchFamily="2" charset="2"/>
              <a:buNone/>
            </a:pPr>
            <a:r>
              <a:rPr lang="sl-SI" sz="1800">
                <a:cs typeface="Arial" pitchFamily="34" charset="0"/>
              </a:rPr>
              <a:t>MB FIB.PP   598844 BK009</a:t>
            </a:r>
          </a:p>
          <a:p>
            <a:pPr algn="ctr">
              <a:buFont typeface="Wingdings" pitchFamily="2" charset="2"/>
              <a:buNone/>
            </a:pPr>
            <a:r>
              <a:rPr lang="sl-SI" sz="1800"/>
              <a:t>4%</a:t>
            </a:r>
          </a:p>
        </p:txBody>
      </p:sp>
      <p:pic>
        <p:nvPicPr>
          <p:cNvPr id="115718" name="Picture 6" descr="P5170128"/>
          <p:cNvPicPr>
            <a:picLocks noGrp="1" noChangeAspect="1" noChangeArrowheads="1"/>
          </p:cNvPicPr>
          <p:nvPr>
            <p:ph sz="half" idx="2"/>
          </p:nvPr>
        </p:nvPicPr>
        <p:blipFill>
          <a:blip r:embed="rId2"/>
          <a:srcRect/>
          <a:stretch>
            <a:fillRect/>
          </a:stretch>
        </p:blipFill>
        <p:spPr>
          <a:xfrm>
            <a:off x="4648200" y="2613025"/>
            <a:ext cx="3810000" cy="2851150"/>
          </a:xfrm>
          <a:noFill/>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sl-SI"/>
              <a:t>ŠČITNIK VALGE</a:t>
            </a:r>
          </a:p>
        </p:txBody>
      </p:sp>
      <p:sp>
        <p:nvSpPr>
          <p:cNvPr id="116739" name="Rectangle 3"/>
          <p:cNvSpPr>
            <a:spLocks noGrp="1" noChangeArrowheads="1"/>
          </p:cNvSpPr>
          <p:nvPr>
            <p:ph type="body" sz="half" idx="1"/>
          </p:nvPr>
        </p:nvSpPr>
        <p:spPr>
          <a:xfrm>
            <a:off x="611188" y="2708275"/>
            <a:ext cx="3810000" cy="2743200"/>
          </a:xfrm>
        </p:spPr>
        <p:txBody>
          <a:bodyPr/>
          <a:lstStyle/>
          <a:p>
            <a:pPr algn="ctr">
              <a:buFont typeface="Wingdings" pitchFamily="2" charset="2"/>
              <a:buNone/>
            </a:pPr>
            <a:endParaRPr lang="sl-SI" sz="2800"/>
          </a:p>
          <a:p>
            <a:pPr algn="ctr">
              <a:buFont typeface="Wingdings" pitchFamily="2" charset="2"/>
              <a:buNone/>
            </a:pPr>
            <a:r>
              <a:rPr lang="sl-SI" sz="2800"/>
              <a:t>POLIPROPILEN – PP</a:t>
            </a:r>
          </a:p>
          <a:p>
            <a:pPr algn="ctr">
              <a:buFont typeface="Wingdings" pitchFamily="2" charset="2"/>
              <a:buNone/>
            </a:pPr>
            <a:endParaRPr lang="sl-SI" sz="2800"/>
          </a:p>
          <a:p>
            <a:pPr algn="ctr" fontAlgn="b">
              <a:buFont typeface="Wingdings" pitchFamily="2" charset="2"/>
              <a:buNone/>
            </a:pPr>
            <a:r>
              <a:rPr lang="sl-SI" sz="1800"/>
              <a:t>MOPLEN HP501H NATUR</a:t>
            </a:r>
          </a:p>
        </p:txBody>
      </p:sp>
      <p:pic>
        <p:nvPicPr>
          <p:cNvPr id="116742" name="Picture 6" descr="P5170136"/>
          <p:cNvPicPr>
            <a:picLocks noGrp="1" noChangeAspect="1" noChangeArrowheads="1"/>
          </p:cNvPicPr>
          <p:nvPr>
            <p:ph sz="half" idx="2"/>
          </p:nvPr>
        </p:nvPicPr>
        <p:blipFill>
          <a:blip r:embed="rId2"/>
          <a:srcRect/>
          <a:stretch>
            <a:fillRect/>
          </a:stretch>
        </p:blipFill>
        <p:spPr>
          <a:xfrm>
            <a:off x="4648200" y="2613025"/>
            <a:ext cx="3810000" cy="2851150"/>
          </a:xfrm>
          <a:noFill/>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lstStyle/>
          <a:p>
            <a:r>
              <a:rPr lang="sl-SI"/>
              <a:t>KOŠARICA FILTRA</a:t>
            </a:r>
          </a:p>
        </p:txBody>
      </p:sp>
      <p:sp>
        <p:nvSpPr>
          <p:cNvPr id="88067" name="Rectangle 3"/>
          <p:cNvSpPr>
            <a:spLocks noGrp="1" noChangeArrowheads="1"/>
          </p:cNvSpPr>
          <p:nvPr>
            <p:ph type="body" sz="half" idx="1"/>
          </p:nvPr>
        </p:nvSpPr>
        <p:spPr/>
        <p:txBody>
          <a:bodyPr/>
          <a:lstStyle/>
          <a:p>
            <a:pPr algn="ctr">
              <a:buFont typeface="Wingdings" pitchFamily="2" charset="2"/>
              <a:buNone/>
            </a:pPr>
            <a:endParaRPr lang="sl-SI" sz="2800"/>
          </a:p>
          <a:p>
            <a:pPr algn="ctr">
              <a:buFont typeface="Wingdings" pitchFamily="2" charset="2"/>
              <a:buNone/>
            </a:pPr>
            <a:endParaRPr lang="sl-SI" sz="2800"/>
          </a:p>
          <a:p>
            <a:pPr algn="ctr">
              <a:buFont typeface="Wingdings" pitchFamily="2" charset="2"/>
              <a:buNone/>
            </a:pPr>
            <a:r>
              <a:rPr lang="sl-SI" sz="2800"/>
              <a:t>POLIETILEN – PE</a:t>
            </a:r>
          </a:p>
          <a:p>
            <a:pPr>
              <a:buFont typeface="Wingdings" pitchFamily="2" charset="2"/>
              <a:buNone/>
            </a:pPr>
            <a:endParaRPr lang="sl-SI" sz="2800"/>
          </a:p>
          <a:p>
            <a:pPr algn="ctr">
              <a:buFont typeface="Wingdings" pitchFamily="2" charset="2"/>
              <a:buNone/>
            </a:pPr>
            <a:r>
              <a:rPr lang="sl-SI" sz="1800"/>
              <a:t>LUPOLEN 1800 H</a:t>
            </a:r>
          </a:p>
        </p:txBody>
      </p:sp>
      <p:pic>
        <p:nvPicPr>
          <p:cNvPr id="88068" name="Picture 4" descr="P5170133"/>
          <p:cNvPicPr>
            <a:picLocks noGrp="1" noChangeAspect="1" noChangeArrowheads="1"/>
          </p:cNvPicPr>
          <p:nvPr>
            <p:ph type="clipArt" sz="half" idx="2"/>
          </p:nvPr>
        </p:nvPicPr>
        <p:blipFill>
          <a:blip r:embed="rId2"/>
          <a:srcRect/>
          <a:stretch>
            <a:fillRect/>
          </a:stretch>
        </p:blipFill>
        <p:spPr>
          <a:xfrm>
            <a:off x="4648200" y="2614613"/>
            <a:ext cx="3810000" cy="2847975"/>
          </a:xfrm>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sl-SI" sz="5400"/>
              <a:t>NASTANEK POLIMERNIH VERIG</a:t>
            </a:r>
          </a:p>
        </p:txBody>
      </p:sp>
      <p:sp>
        <p:nvSpPr>
          <p:cNvPr id="63491" name="Rectangle 3"/>
          <p:cNvSpPr>
            <a:spLocks noGrp="1" noChangeArrowheads="1"/>
          </p:cNvSpPr>
          <p:nvPr>
            <p:ph type="body" idx="1"/>
          </p:nvPr>
        </p:nvSpPr>
        <p:spPr/>
        <p:txBody>
          <a:bodyPr/>
          <a:lstStyle/>
          <a:p>
            <a:pPr algn="just">
              <a:lnSpc>
                <a:spcPct val="90000"/>
              </a:lnSpc>
              <a:buFont typeface="Wingdings" pitchFamily="2" charset="2"/>
              <a:buNone/>
            </a:pPr>
            <a:r>
              <a:rPr lang="sl-SI" sz="2000"/>
              <a:t> 	Povezovanje maloatomnih molekul v polimerne verige je možno le takrat, ko so molekule nenasičene, ali ko vsebujejo reakcijsko sposobne funkcionalne skupine.</a:t>
            </a:r>
          </a:p>
          <a:p>
            <a:pPr algn="just">
              <a:lnSpc>
                <a:spcPct val="90000"/>
              </a:lnSpc>
              <a:buFont typeface="Wingdings" pitchFamily="2" charset="2"/>
              <a:buNone/>
            </a:pPr>
            <a:r>
              <a:rPr lang="sl-SI" sz="2000"/>
              <a:t>	Od kemijske sestave je odvisen tudi način povezovanja monomerov v polimerne verige, oziroma potek kemijskih reakcij.</a:t>
            </a:r>
          </a:p>
          <a:p>
            <a:pPr algn="just">
              <a:lnSpc>
                <a:spcPct val="90000"/>
              </a:lnSpc>
              <a:buFont typeface="Wingdings" pitchFamily="2" charset="2"/>
              <a:buNone/>
            </a:pPr>
            <a:r>
              <a:rPr lang="sl-SI" sz="2000"/>
              <a:t>	Glede na to razlikujemo tri vrste reakcijskih procesov:</a:t>
            </a:r>
          </a:p>
          <a:p>
            <a:pPr algn="just">
              <a:lnSpc>
                <a:spcPct val="90000"/>
              </a:lnSpc>
              <a:buFont typeface="Wingdings" pitchFamily="2" charset="2"/>
              <a:buNone/>
            </a:pPr>
            <a:endParaRPr lang="sl-SI" sz="2000"/>
          </a:p>
          <a:p>
            <a:pPr lvl="3" algn="just">
              <a:lnSpc>
                <a:spcPct val="90000"/>
              </a:lnSpc>
            </a:pPr>
            <a:r>
              <a:rPr lang="sl-SI" sz="2400"/>
              <a:t>POLIMERIZACIJA</a:t>
            </a:r>
          </a:p>
          <a:p>
            <a:pPr lvl="3" algn="just">
              <a:lnSpc>
                <a:spcPct val="90000"/>
              </a:lnSpc>
            </a:pPr>
            <a:r>
              <a:rPr lang="sl-SI" sz="2400"/>
              <a:t>POLIKONDENZACIJA</a:t>
            </a:r>
          </a:p>
          <a:p>
            <a:pPr lvl="3" algn="just">
              <a:lnSpc>
                <a:spcPct val="90000"/>
              </a:lnSpc>
            </a:pPr>
            <a:r>
              <a:rPr lang="sl-SI" sz="2400"/>
              <a:t>POLIADICIJA</a:t>
            </a:r>
          </a:p>
          <a:p>
            <a:pPr algn="just">
              <a:lnSpc>
                <a:spcPct val="90000"/>
              </a:lnSpc>
              <a:buFont typeface="Wingdings" pitchFamily="2" charset="2"/>
              <a:buNone/>
            </a:pPr>
            <a:endParaRPr lang="sl-SI" sz="2000"/>
          </a:p>
          <a:p>
            <a:pPr algn="just">
              <a:lnSpc>
                <a:spcPct val="90000"/>
              </a:lnSpc>
              <a:buFont typeface="Wingdings" pitchFamily="2" charset="2"/>
              <a:buNone/>
            </a:pPr>
            <a:r>
              <a:rPr lang="sl-SI" sz="2000"/>
              <a:t>	Lastnosti polimernih materialov niso odvisne od načina povezovanja monomerov, ampak od končne oblike polimerne verige, ki se tvori.</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sl-SI"/>
              <a:t>VODNA KOŠARICA FILTRA</a:t>
            </a:r>
          </a:p>
        </p:txBody>
      </p:sp>
      <p:sp>
        <p:nvSpPr>
          <p:cNvPr id="89091" name="Rectangle 3"/>
          <p:cNvSpPr>
            <a:spLocks noGrp="1" noChangeArrowheads="1"/>
          </p:cNvSpPr>
          <p:nvPr>
            <p:ph type="body" sz="half" idx="1"/>
          </p:nvPr>
        </p:nvSpPr>
        <p:spPr/>
        <p:txBody>
          <a:bodyPr/>
          <a:lstStyle/>
          <a:p>
            <a:pPr algn="ctr">
              <a:buFont typeface="Wingdings" pitchFamily="2" charset="2"/>
              <a:buNone/>
            </a:pPr>
            <a:endParaRPr lang="sl-SI" sz="2800"/>
          </a:p>
          <a:p>
            <a:pPr algn="ctr">
              <a:buFont typeface="Wingdings" pitchFamily="2" charset="2"/>
              <a:buNone/>
            </a:pPr>
            <a:r>
              <a:rPr lang="sl-SI" sz="2800"/>
              <a:t>PE + PP</a:t>
            </a:r>
          </a:p>
          <a:p>
            <a:pPr>
              <a:buFont typeface="Wingdings" pitchFamily="2" charset="2"/>
              <a:buNone/>
            </a:pPr>
            <a:endParaRPr lang="sl-SI" sz="2800"/>
          </a:p>
          <a:p>
            <a:pPr algn="ctr" fontAlgn="b">
              <a:buFont typeface="Wingdings" pitchFamily="2" charset="2"/>
              <a:buNone/>
            </a:pPr>
            <a:r>
              <a:rPr lang="sl-SI" sz="1800"/>
              <a:t>LUPOLEN 1800 H </a:t>
            </a:r>
          </a:p>
          <a:p>
            <a:pPr algn="ctr" fontAlgn="b">
              <a:buFont typeface="Wingdings" pitchFamily="2" charset="2"/>
              <a:buNone/>
            </a:pPr>
            <a:r>
              <a:rPr lang="sl-SI" sz="1800"/>
              <a:t>+</a:t>
            </a:r>
          </a:p>
          <a:p>
            <a:pPr algn="ctr" fontAlgn="b">
              <a:buFont typeface="Wingdings" pitchFamily="2" charset="2"/>
              <a:buNone/>
            </a:pPr>
            <a:r>
              <a:rPr lang="sl-SI" sz="1800"/>
              <a:t>25 %</a:t>
            </a:r>
          </a:p>
          <a:p>
            <a:pPr algn="ctr" fontAlgn="b">
              <a:buFont typeface="Wingdings" pitchFamily="2" charset="2"/>
              <a:buNone/>
            </a:pPr>
            <a:r>
              <a:rPr lang="sl-SI" sz="1800"/>
              <a:t>MOPLEN HP501H NATUR</a:t>
            </a:r>
          </a:p>
          <a:p>
            <a:pPr algn="ctr" fontAlgn="b">
              <a:buFont typeface="Wingdings" pitchFamily="2" charset="2"/>
              <a:buNone/>
            </a:pPr>
            <a:r>
              <a:rPr lang="sl-SI" sz="1800"/>
              <a:t>+</a:t>
            </a:r>
          </a:p>
          <a:p>
            <a:pPr algn="ctr" fontAlgn="b">
              <a:buFont typeface="Wingdings" pitchFamily="2" charset="2"/>
              <a:buNone/>
            </a:pPr>
            <a:r>
              <a:rPr lang="sl-SI" sz="1800">
                <a:cs typeface="Arial" pitchFamily="34" charset="0"/>
              </a:rPr>
              <a:t>0,5</a:t>
            </a:r>
            <a:r>
              <a:rPr lang="sl-SI" sz="1800"/>
              <a:t> %</a:t>
            </a:r>
          </a:p>
          <a:p>
            <a:pPr algn="ctr" fontAlgn="b">
              <a:buFont typeface="Wingdings" pitchFamily="2" charset="2"/>
              <a:buNone/>
            </a:pPr>
            <a:r>
              <a:rPr lang="sl-SI" sz="1800">
                <a:cs typeface="Arial" pitchFamily="34" charset="0"/>
              </a:rPr>
              <a:t>MB FIB.PP   598844 BK009</a:t>
            </a:r>
          </a:p>
          <a:p>
            <a:pPr algn="ctr" fontAlgn="b">
              <a:buFont typeface="Wingdings" pitchFamily="2" charset="2"/>
              <a:buNone/>
            </a:pPr>
            <a:endParaRPr lang="sl-SI" sz="1800"/>
          </a:p>
          <a:p>
            <a:pPr algn="ctr" fontAlgn="b">
              <a:buFont typeface="Wingdings" pitchFamily="2" charset="2"/>
              <a:buNone/>
            </a:pPr>
            <a:endParaRPr lang="sl-SI" sz="1800">
              <a:solidFill>
                <a:srgbClr val="FF0000"/>
              </a:solidFill>
            </a:endParaRPr>
          </a:p>
          <a:p>
            <a:pPr>
              <a:buFont typeface="Wingdings" pitchFamily="2" charset="2"/>
              <a:buNone/>
            </a:pPr>
            <a:endParaRPr lang="sl-SI" sz="1800"/>
          </a:p>
        </p:txBody>
      </p:sp>
      <p:pic>
        <p:nvPicPr>
          <p:cNvPr id="89092" name="Picture 4" descr="P5170135"/>
          <p:cNvPicPr>
            <a:picLocks noGrp="1" noChangeAspect="1" noChangeArrowheads="1"/>
          </p:cNvPicPr>
          <p:nvPr>
            <p:ph type="clipArt" sz="half" idx="2"/>
          </p:nvPr>
        </p:nvPicPr>
        <p:blipFill>
          <a:blip r:embed="rId2"/>
          <a:srcRect/>
          <a:stretch>
            <a:fillRect/>
          </a:stretch>
        </p:blipFill>
        <p:spPr>
          <a:xfrm>
            <a:off x="4648200" y="2611438"/>
            <a:ext cx="3810000" cy="2852737"/>
          </a:xfrm>
          <a:noFill/>
          <a:ln/>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sl-SI"/>
              <a:t>PROZORNA ŠOBA</a:t>
            </a:r>
          </a:p>
        </p:txBody>
      </p:sp>
      <p:sp>
        <p:nvSpPr>
          <p:cNvPr id="84995" name="Rectangle 3"/>
          <p:cNvSpPr>
            <a:spLocks noGrp="1" noChangeArrowheads="1"/>
          </p:cNvSpPr>
          <p:nvPr>
            <p:ph type="body" sz="half" idx="1"/>
          </p:nvPr>
        </p:nvSpPr>
        <p:spPr/>
        <p:txBody>
          <a:bodyPr/>
          <a:lstStyle/>
          <a:p>
            <a:pPr algn="ctr">
              <a:buFont typeface="Wingdings" pitchFamily="2" charset="2"/>
              <a:buNone/>
            </a:pPr>
            <a:endParaRPr lang="sl-SI" sz="2800"/>
          </a:p>
          <a:p>
            <a:pPr algn="ctr">
              <a:buFont typeface="Wingdings" pitchFamily="2" charset="2"/>
              <a:buNone/>
            </a:pPr>
            <a:endParaRPr lang="sl-SI" sz="2800"/>
          </a:p>
          <a:p>
            <a:pPr algn="ctr">
              <a:buFont typeface="Wingdings" pitchFamily="2" charset="2"/>
              <a:buNone/>
            </a:pPr>
            <a:r>
              <a:rPr lang="sl-SI" sz="2800"/>
              <a:t>POLIKARBONAT – PC</a:t>
            </a:r>
          </a:p>
          <a:p>
            <a:pPr algn="ctr">
              <a:buFont typeface="Wingdings" pitchFamily="2" charset="2"/>
              <a:buNone/>
            </a:pPr>
            <a:endParaRPr lang="sl-SI" sz="2800"/>
          </a:p>
          <a:p>
            <a:pPr algn="ctr" fontAlgn="b">
              <a:buFont typeface="Wingdings" pitchFamily="2" charset="2"/>
              <a:buNone/>
            </a:pPr>
            <a:r>
              <a:rPr lang="sl-SI" sz="1800"/>
              <a:t>PC LEXAN 164R GY81001T</a:t>
            </a:r>
          </a:p>
          <a:p>
            <a:pPr algn="ctr">
              <a:buFont typeface="Wingdings" pitchFamily="2" charset="2"/>
              <a:buNone/>
            </a:pPr>
            <a:endParaRPr lang="sl-SI" sz="1800"/>
          </a:p>
          <a:p>
            <a:pPr algn="ctr">
              <a:buFont typeface="Wingdings" pitchFamily="2" charset="2"/>
              <a:buNone/>
            </a:pPr>
            <a:endParaRPr lang="sl-SI" sz="2800"/>
          </a:p>
        </p:txBody>
      </p:sp>
      <p:pic>
        <p:nvPicPr>
          <p:cNvPr id="84996" name="Picture 4" descr="P5170130"/>
          <p:cNvPicPr>
            <a:picLocks noGrp="1" noChangeAspect="1" noChangeArrowheads="1"/>
          </p:cNvPicPr>
          <p:nvPr>
            <p:ph type="clipArt" sz="half" idx="2"/>
          </p:nvPr>
        </p:nvPicPr>
        <p:blipFill>
          <a:blip r:embed="rId3"/>
          <a:srcRect/>
          <a:stretch>
            <a:fillRect/>
          </a:stretch>
        </p:blipFill>
        <p:spPr>
          <a:xfrm>
            <a:off x="4648200" y="2614613"/>
            <a:ext cx="3810000" cy="2847975"/>
          </a:xfrm>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sl-SI"/>
              <a:t>VZVOD + KULISA</a:t>
            </a:r>
          </a:p>
        </p:txBody>
      </p:sp>
      <p:sp>
        <p:nvSpPr>
          <p:cNvPr id="87043" name="Rectangle 3"/>
          <p:cNvSpPr>
            <a:spLocks noGrp="1" noChangeArrowheads="1"/>
          </p:cNvSpPr>
          <p:nvPr>
            <p:ph type="body" sz="half" idx="1"/>
          </p:nvPr>
        </p:nvSpPr>
        <p:spPr>
          <a:xfrm>
            <a:off x="457200" y="2057400"/>
            <a:ext cx="4114800" cy="4114800"/>
          </a:xfrm>
        </p:spPr>
        <p:txBody>
          <a:bodyPr/>
          <a:lstStyle/>
          <a:p>
            <a:pPr algn="ctr">
              <a:buFont typeface="Wingdings" pitchFamily="2" charset="2"/>
              <a:buNone/>
            </a:pPr>
            <a:endParaRPr lang="sl-SI" sz="2800"/>
          </a:p>
          <a:p>
            <a:pPr algn="ctr">
              <a:buFont typeface="Wingdings" pitchFamily="2" charset="2"/>
              <a:buNone/>
            </a:pPr>
            <a:endParaRPr lang="sl-SI" sz="2800"/>
          </a:p>
          <a:p>
            <a:pPr algn="ctr">
              <a:buFont typeface="Wingdings" pitchFamily="2" charset="2"/>
              <a:buNone/>
            </a:pPr>
            <a:r>
              <a:rPr lang="sl-SI" sz="2800"/>
              <a:t>POLIOKSIMETILEN</a:t>
            </a:r>
          </a:p>
          <a:p>
            <a:pPr algn="ctr">
              <a:buFont typeface="Wingdings" pitchFamily="2" charset="2"/>
              <a:buNone/>
            </a:pPr>
            <a:r>
              <a:rPr lang="sl-SI" sz="2800"/>
              <a:t>POM</a:t>
            </a:r>
          </a:p>
          <a:p>
            <a:pPr>
              <a:buFont typeface="Wingdings" pitchFamily="2" charset="2"/>
              <a:buNone/>
            </a:pPr>
            <a:endParaRPr lang="sl-SI" sz="2800"/>
          </a:p>
          <a:p>
            <a:pPr algn="ctr" fontAlgn="b">
              <a:buFont typeface="Wingdings" pitchFamily="2" charset="2"/>
              <a:buNone/>
            </a:pPr>
            <a:r>
              <a:rPr lang="sl-SI" sz="1600" b="1"/>
              <a:t>HOSTAFORM C13021 W.20/3119 BK009</a:t>
            </a:r>
          </a:p>
          <a:p>
            <a:pPr>
              <a:buFont typeface="Wingdings" pitchFamily="2" charset="2"/>
              <a:buNone/>
            </a:pPr>
            <a:endParaRPr lang="sl-SI" sz="1600"/>
          </a:p>
          <a:p>
            <a:pPr fontAlgn="b">
              <a:buFont typeface="Wingdings" pitchFamily="2" charset="2"/>
              <a:buNone/>
            </a:pPr>
            <a:r>
              <a:rPr lang="sl-SI" sz="2800">
                <a:latin typeface="Arial CE" charset="-18"/>
              </a:rPr>
              <a:t> </a:t>
            </a:r>
          </a:p>
          <a:p>
            <a:pPr>
              <a:buFont typeface="Wingdings" pitchFamily="2" charset="2"/>
              <a:buNone/>
            </a:pPr>
            <a:endParaRPr lang="sl-SI" sz="2800"/>
          </a:p>
        </p:txBody>
      </p:sp>
      <p:pic>
        <p:nvPicPr>
          <p:cNvPr id="87044" name="Picture 4" descr="P5170142"/>
          <p:cNvPicPr>
            <a:picLocks noGrp="1" noChangeAspect="1" noChangeArrowheads="1"/>
          </p:cNvPicPr>
          <p:nvPr>
            <p:ph type="clipArt" sz="half" idx="2"/>
          </p:nvPr>
        </p:nvPicPr>
        <p:blipFill>
          <a:blip r:embed="rId2"/>
          <a:srcRect/>
          <a:stretch>
            <a:fillRect/>
          </a:stretch>
        </p:blipFill>
        <p:spPr>
          <a:xfrm>
            <a:off x="4648200" y="2614613"/>
            <a:ext cx="3810000" cy="2847975"/>
          </a:xfrm>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sl-SI"/>
              <a:t>STIKALNA TIPKA</a:t>
            </a:r>
          </a:p>
        </p:txBody>
      </p:sp>
      <p:sp>
        <p:nvSpPr>
          <p:cNvPr id="91139" name="Rectangle 3"/>
          <p:cNvSpPr>
            <a:spLocks noGrp="1" noChangeArrowheads="1"/>
          </p:cNvSpPr>
          <p:nvPr>
            <p:ph type="body" sz="half" idx="1"/>
          </p:nvPr>
        </p:nvSpPr>
        <p:spPr/>
        <p:txBody>
          <a:bodyPr/>
          <a:lstStyle/>
          <a:p>
            <a:pPr algn="ctr">
              <a:buFont typeface="Wingdings" pitchFamily="2" charset="2"/>
              <a:buNone/>
            </a:pPr>
            <a:endParaRPr lang="sl-SI" sz="2800"/>
          </a:p>
          <a:p>
            <a:pPr algn="ctr">
              <a:buFont typeface="Wingdings" pitchFamily="2" charset="2"/>
              <a:buNone/>
            </a:pPr>
            <a:r>
              <a:rPr lang="sl-SI" sz="2800"/>
              <a:t>POLIOKSIMETILEN</a:t>
            </a:r>
          </a:p>
          <a:p>
            <a:pPr algn="ctr">
              <a:buFont typeface="Wingdings" pitchFamily="2" charset="2"/>
              <a:buNone/>
            </a:pPr>
            <a:r>
              <a:rPr lang="sl-SI" sz="2800"/>
              <a:t>POM</a:t>
            </a:r>
          </a:p>
          <a:p>
            <a:pPr>
              <a:buFont typeface="Wingdings" pitchFamily="2" charset="2"/>
              <a:buNone/>
            </a:pPr>
            <a:endParaRPr lang="sl-SI" sz="2800"/>
          </a:p>
          <a:p>
            <a:pPr algn="ctr" fontAlgn="b">
              <a:buFont typeface="Wingdings" pitchFamily="2" charset="2"/>
              <a:buNone/>
            </a:pPr>
            <a:r>
              <a:rPr lang="sl-SI" sz="1800"/>
              <a:t>HOSTAFORM C27021 NATUR</a:t>
            </a:r>
          </a:p>
          <a:p>
            <a:pPr algn="ctr" fontAlgn="b">
              <a:buFont typeface="Wingdings" pitchFamily="2" charset="2"/>
              <a:buNone/>
            </a:pPr>
            <a:r>
              <a:rPr lang="sl-SI" sz="1800"/>
              <a:t>+</a:t>
            </a:r>
          </a:p>
          <a:p>
            <a:pPr algn="ctr" fontAlgn="b">
              <a:buFont typeface="Wingdings" pitchFamily="2" charset="2"/>
              <a:buNone/>
            </a:pPr>
            <a:r>
              <a:rPr lang="sl-SI" sz="1800">
                <a:cs typeface="Arial" pitchFamily="34" charset="0"/>
              </a:rPr>
              <a:t>2</a:t>
            </a:r>
            <a:r>
              <a:rPr lang="sl-SI" sz="1800"/>
              <a:t> %</a:t>
            </a:r>
          </a:p>
          <a:p>
            <a:pPr algn="ctr" fontAlgn="b">
              <a:buFont typeface="Wingdings" pitchFamily="2" charset="2"/>
              <a:buNone/>
            </a:pPr>
            <a:r>
              <a:rPr lang="sl-SI" sz="1800">
                <a:cs typeface="Arial" pitchFamily="34" charset="0"/>
              </a:rPr>
              <a:t>MB FIB.POM 1475496 VZF36083</a:t>
            </a:r>
          </a:p>
          <a:p>
            <a:pPr algn="ctr" fontAlgn="b">
              <a:buFont typeface="Wingdings" pitchFamily="2" charset="2"/>
              <a:buNone/>
            </a:pPr>
            <a:endParaRPr lang="sl-SI" sz="1800"/>
          </a:p>
        </p:txBody>
      </p:sp>
      <p:pic>
        <p:nvPicPr>
          <p:cNvPr id="91140" name="Picture 4" descr="P5170138"/>
          <p:cNvPicPr>
            <a:picLocks noGrp="1" noChangeAspect="1" noChangeArrowheads="1"/>
          </p:cNvPicPr>
          <p:nvPr>
            <p:ph type="clipArt" sz="half" idx="2"/>
          </p:nvPr>
        </p:nvPicPr>
        <p:blipFill>
          <a:blip r:embed="rId2"/>
          <a:srcRect/>
          <a:stretch>
            <a:fillRect/>
          </a:stretch>
        </p:blipFill>
        <p:spPr>
          <a:xfrm>
            <a:off x="4648200" y="2614613"/>
            <a:ext cx="3810000" cy="2847975"/>
          </a:xfrm>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sl-SI"/>
              <a:t>ZAPIRALNA TIPKA</a:t>
            </a:r>
          </a:p>
        </p:txBody>
      </p:sp>
      <p:sp>
        <p:nvSpPr>
          <p:cNvPr id="90115" name="Rectangle 3"/>
          <p:cNvSpPr>
            <a:spLocks noGrp="1" noChangeArrowheads="1"/>
          </p:cNvSpPr>
          <p:nvPr>
            <p:ph type="body" sz="half" idx="1"/>
          </p:nvPr>
        </p:nvSpPr>
        <p:spPr/>
        <p:txBody>
          <a:bodyPr/>
          <a:lstStyle/>
          <a:p>
            <a:pPr algn="ctr">
              <a:lnSpc>
                <a:spcPct val="90000"/>
              </a:lnSpc>
              <a:buFont typeface="Wingdings" pitchFamily="2" charset="2"/>
              <a:buNone/>
            </a:pPr>
            <a:endParaRPr lang="sl-SI" sz="2800"/>
          </a:p>
          <a:p>
            <a:pPr algn="ctr">
              <a:lnSpc>
                <a:spcPct val="90000"/>
              </a:lnSpc>
              <a:buFont typeface="Wingdings" pitchFamily="2" charset="2"/>
              <a:buNone/>
            </a:pPr>
            <a:endParaRPr lang="sl-SI" sz="2800"/>
          </a:p>
          <a:p>
            <a:pPr algn="ctr">
              <a:lnSpc>
                <a:spcPct val="90000"/>
              </a:lnSpc>
              <a:buFont typeface="Wingdings" pitchFamily="2" charset="2"/>
              <a:buNone/>
            </a:pPr>
            <a:r>
              <a:rPr lang="sl-SI" sz="2800"/>
              <a:t>POLIAMID - PA</a:t>
            </a:r>
            <a:endParaRPr lang="sl-SI" sz="2800">
              <a:latin typeface="Arial CE" charset="-18"/>
            </a:endParaRPr>
          </a:p>
          <a:p>
            <a:pPr fontAlgn="b">
              <a:lnSpc>
                <a:spcPct val="90000"/>
              </a:lnSpc>
              <a:buFont typeface="Wingdings" pitchFamily="2" charset="2"/>
              <a:buNone/>
            </a:pPr>
            <a:endParaRPr lang="sl-SI" sz="2800">
              <a:latin typeface="Arial CE" charset="-18"/>
            </a:endParaRPr>
          </a:p>
          <a:p>
            <a:pPr algn="ctr" fontAlgn="b">
              <a:lnSpc>
                <a:spcPct val="90000"/>
              </a:lnSpc>
              <a:buFont typeface="Wingdings" pitchFamily="2" charset="2"/>
              <a:buNone/>
            </a:pPr>
            <a:r>
              <a:rPr lang="sl-SI" sz="1800"/>
              <a:t>6.6 DURETHAN A 30 S</a:t>
            </a:r>
          </a:p>
          <a:p>
            <a:pPr algn="ctr" fontAlgn="b">
              <a:lnSpc>
                <a:spcPct val="90000"/>
              </a:lnSpc>
              <a:buFont typeface="Wingdings" pitchFamily="2" charset="2"/>
              <a:buNone/>
            </a:pPr>
            <a:r>
              <a:rPr lang="sl-SI" sz="1800"/>
              <a:t>+</a:t>
            </a:r>
          </a:p>
          <a:p>
            <a:pPr algn="ctr" fontAlgn="b">
              <a:lnSpc>
                <a:spcPct val="90000"/>
              </a:lnSpc>
              <a:buFont typeface="Wingdings" pitchFamily="2" charset="2"/>
              <a:buNone/>
            </a:pPr>
            <a:r>
              <a:rPr lang="sl-SI" sz="1800">
                <a:cs typeface="Arial" pitchFamily="34" charset="0"/>
              </a:rPr>
              <a:t>3</a:t>
            </a:r>
            <a:r>
              <a:rPr lang="sl-SI" sz="1800"/>
              <a:t>%</a:t>
            </a:r>
          </a:p>
          <a:p>
            <a:pPr algn="ctr" fontAlgn="b">
              <a:lnSpc>
                <a:spcPct val="90000"/>
              </a:lnSpc>
              <a:buFont typeface="Wingdings" pitchFamily="2" charset="2"/>
              <a:buNone/>
            </a:pPr>
            <a:r>
              <a:rPr lang="sl-SI" sz="1800">
                <a:cs typeface="Arial" pitchFamily="34" charset="0"/>
              </a:rPr>
              <a:t>MB FIB.PA 8491490 BK009 BEL</a:t>
            </a:r>
          </a:p>
          <a:p>
            <a:pPr algn="ctr" fontAlgn="b">
              <a:lnSpc>
                <a:spcPct val="90000"/>
              </a:lnSpc>
              <a:buFont typeface="Wingdings" pitchFamily="2" charset="2"/>
              <a:buNone/>
            </a:pPr>
            <a:endParaRPr lang="sl-SI" sz="1800"/>
          </a:p>
          <a:p>
            <a:pPr fontAlgn="b">
              <a:lnSpc>
                <a:spcPct val="90000"/>
              </a:lnSpc>
              <a:buFont typeface="Wingdings" pitchFamily="2" charset="2"/>
              <a:buNone/>
            </a:pPr>
            <a:r>
              <a:rPr lang="sl-SI" sz="2800">
                <a:latin typeface="Arial CE" charset="-18"/>
              </a:rPr>
              <a:t> </a:t>
            </a:r>
          </a:p>
          <a:p>
            <a:pPr algn="ctr">
              <a:lnSpc>
                <a:spcPct val="90000"/>
              </a:lnSpc>
              <a:buFont typeface="Wingdings" pitchFamily="2" charset="2"/>
              <a:buNone/>
            </a:pPr>
            <a:endParaRPr lang="sl-SI" sz="1800"/>
          </a:p>
        </p:txBody>
      </p:sp>
      <p:pic>
        <p:nvPicPr>
          <p:cNvPr id="90116" name="Picture 4" descr="P5170139"/>
          <p:cNvPicPr>
            <a:picLocks noGrp="1" noChangeAspect="1" noChangeArrowheads="1"/>
          </p:cNvPicPr>
          <p:nvPr>
            <p:ph type="clipArt" sz="half" idx="2"/>
          </p:nvPr>
        </p:nvPicPr>
        <p:blipFill>
          <a:blip r:embed="rId2"/>
          <a:srcRect/>
          <a:stretch>
            <a:fillRect/>
          </a:stretch>
        </p:blipFill>
        <p:spPr>
          <a:xfrm>
            <a:off x="4648200" y="2614613"/>
            <a:ext cx="3810000" cy="2847975"/>
          </a:xfrm>
          <a:noFill/>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r>
              <a:rPr lang="sl-SI"/>
              <a:t>NOSILEC MOTORJA</a:t>
            </a:r>
          </a:p>
        </p:txBody>
      </p:sp>
      <p:sp>
        <p:nvSpPr>
          <p:cNvPr id="92163" name="Rectangle 3"/>
          <p:cNvSpPr>
            <a:spLocks noGrp="1" noChangeArrowheads="1"/>
          </p:cNvSpPr>
          <p:nvPr>
            <p:ph type="body" sz="half" idx="1"/>
          </p:nvPr>
        </p:nvSpPr>
        <p:spPr/>
        <p:txBody>
          <a:bodyPr/>
          <a:lstStyle/>
          <a:p>
            <a:pPr algn="ctr" fontAlgn="b">
              <a:buFont typeface="Wingdings" pitchFamily="2" charset="2"/>
              <a:buNone/>
            </a:pPr>
            <a:endParaRPr lang="sl-SI" sz="2800"/>
          </a:p>
          <a:p>
            <a:pPr algn="ctr" fontAlgn="b">
              <a:buFont typeface="Wingdings" pitchFamily="2" charset="2"/>
              <a:buNone/>
            </a:pPr>
            <a:endParaRPr lang="sl-SI" sz="2800"/>
          </a:p>
          <a:p>
            <a:pPr algn="ctr" fontAlgn="b">
              <a:buFont typeface="Wingdings" pitchFamily="2" charset="2"/>
              <a:buNone/>
            </a:pPr>
            <a:r>
              <a:rPr lang="sl-SI" sz="2800"/>
              <a:t>POLIAMID - PA</a:t>
            </a:r>
          </a:p>
          <a:p>
            <a:pPr algn="ctr" fontAlgn="b">
              <a:buFont typeface="Wingdings" pitchFamily="2" charset="2"/>
              <a:buNone/>
            </a:pPr>
            <a:endParaRPr lang="sl-SI" sz="2800"/>
          </a:p>
          <a:p>
            <a:pPr algn="ctr" fontAlgn="b">
              <a:buFont typeface="Wingdings" pitchFamily="2" charset="2"/>
              <a:buNone/>
            </a:pPr>
            <a:r>
              <a:rPr lang="sl-SI" sz="1800"/>
              <a:t>DURETHAN GF9004 RECYCLAT</a:t>
            </a:r>
          </a:p>
          <a:p>
            <a:pPr>
              <a:buFont typeface="Wingdings" pitchFamily="2" charset="2"/>
              <a:buNone/>
            </a:pPr>
            <a:endParaRPr lang="sl-SI" sz="2800"/>
          </a:p>
        </p:txBody>
      </p:sp>
      <p:pic>
        <p:nvPicPr>
          <p:cNvPr id="92164" name="Picture 4" descr="P5170132"/>
          <p:cNvPicPr>
            <a:picLocks noGrp="1" noChangeAspect="1" noChangeArrowheads="1"/>
          </p:cNvPicPr>
          <p:nvPr>
            <p:ph type="clipArt" sz="half" idx="2"/>
          </p:nvPr>
        </p:nvPicPr>
        <p:blipFill>
          <a:blip r:embed="rId2"/>
          <a:srcRect/>
          <a:stretch>
            <a:fillRect/>
          </a:stretch>
        </p:blipFill>
        <p:spPr>
          <a:xfrm>
            <a:off x="4648200" y="2614613"/>
            <a:ext cx="3810000" cy="2847975"/>
          </a:xfrm>
          <a:noFill/>
          <a:ln/>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sl-SI"/>
              <a:t>ZIDNO OBEŠALO</a:t>
            </a:r>
          </a:p>
        </p:txBody>
      </p:sp>
      <p:sp>
        <p:nvSpPr>
          <p:cNvPr id="93187" name="Rectangle 3"/>
          <p:cNvSpPr>
            <a:spLocks noGrp="1" noChangeArrowheads="1"/>
          </p:cNvSpPr>
          <p:nvPr>
            <p:ph type="body" sz="half" idx="1"/>
          </p:nvPr>
        </p:nvSpPr>
        <p:spPr/>
        <p:txBody>
          <a:bodyPr/>
          <a:lstStyle/>
          <a:p>
            <a:pPr algn="ctr">
              <a:buFont typeface="Wingdings" pitchFamily="2" charset="2"/>
              <a:buNone/>
            </a:pPr>
            <a:endParaRPr lang="sl-SI" sz="2800"/>
          </a:p>
          <a:p>
            <a:pPr algn="ctr">
              <a:buFont typeface="Wingdings" pitchFamily="2" charset="2"/>
              <a:buNone/>
            </a:pPr>
            <a:r>
              <a:rPr lang="sl-SI" sz="2800"/>
              <a:t>AKRILONITRIL</a:t>
            </a:r>
          </a:p>
          <a:p>
            <a:pPr algn="ctr">
              <a:buFont typeface="Wingdings" pitchFamily="2" charset="2"/>
              <a:buNone/>
            </a:pPr>
            <a:r>
              <a:rPr lang="sl-SI" sz="2800"/>
              <a:t>BUTADILEN</a:t>
            </a:r>
          </a:p>
          <a:p>
            <a:pPr algn="ctr">
              <a:buFont typeface="Wingdings" pitchFamily="2" charset="2"/>
              <a:buNone/>
            </a:pPr>
            <a:r>
              <a:rPr lang="sl-SI" sz="2800"/>
              <a:t>STIREN</a:t>
            </a:r>
          </a:p>
          <a:p>
            <a:pPr algn="ctr">
              <a:buFont typeface="Wingdings" pitchFamily="2" charset="2"/>
              <a:buNone/>
            </a:pPr>
            <a:endParaRPr lang="sl-SI" sz="2800"/>
          </a:p>
          <a:p>
            <a:pPr algn="ctr">
              <a:buFont typeface="Wingdings" pitchFamily="2" charset="2"/>
              <a:buNone/>
            </a:pPr>
            <a:r>
              <a:rPr lang="sl-SI" sz="2800"/>
              <a:t>ABS</a:t>
            </a:r>
          </a:p>
          <a:p>
            <a:pPr algn="ctr">
              <a:buFont typeface="Wingdings" pitchFamily="2" charset="2"/>
              <a:buNone/>
            </a:pPr>
            <a:endParaRPr lang="sl-SI" sz="2800"/>
          </a:p>
          <a:p>
            <a:pPr algn="ctr" fontAlgn="b">
              <a:buFont typeface="Wingdings" pitchFamily="2" charset="2"/>
              <a:buNone/>
            </a:pPr>
            <a:r>
              <a:rPr lang="sl-SI" sz="1800"/>
              <a:t>ABS NOVODUR P3H AT 011281</a:t>
            </a:r>
          </a:p>
          <a:p>
            <a:pPr algn="ctr">
              <a:buFont typeface="Wingdings" pitchFamily="2" charset="2"/>
              <a:buNone/>
            </a:pPr>
            <a:endParaRPr lang="sl-SI" sz="1800"/>
          </a:p>
          <a:p>
            <a:pPr algn="ctr">
              <a:buFont typeface="Wingdings" pitchFamily="2" charset="2"/>
              <a:buNone/>
            </a:pPr>
            <a:endParaRPr lang="sl-SI" sz="2800"/>
          </a:p>
        </p:txBody>
      </p:sp>
      <p:pic>
        <p:nvPicPr>
          <p:cNvPr id="93188" name="Picture 4" descr="P5170129"/>
          <p:cNvPicPr>
            <a:picLocks noGrp="1" noChangeAspect="1" noChangeArrowheads="1"/>
          </p:cNvPicPr>
          <p:nvPr>
            <p:ph type="clipArt" sz="half" idx="2"/>
          </p:nvPr>
        </p:nvPicPr>
        <p:blipFill>
          <a:blip r:embed="rId2"/>
          <a:srcRect/>
          <a:stretch>
            <a:fillRect/>
          </a:stretch>
        </p:blipFill>
        <p:spPr>
          <a:xfrm>
            <a:off x="4648200" y="2614613"/>
            <a:ext cx="3810000" cy="2847975"/>
          </a:xfrm>
          <a:noFill/>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sl-SI"/>
              <a:t>VENTILATOR</a:t>
            </a:r>
          </a:p>
        </p:txBody>
      </p:sp>
      <p:sp>
        <p:nvSpPr>
          <p:cNvPr id="94211" name="Rectangle 3"/>
          <p:cNvSpPr>
            <a:spLocks noGrp="1" noChangeArrowheads="1"/>
          </p:cNvSpPr>
          <p:nvPr>
            <p:ph type="body" sz="half" idx="1"/>
          </p:nvPr>
        </p:nvSpPr>
        <p:spPr/>
        <p:txBody>
          <a:bodyPr/>
          <a:lstStyle/>
          <a:p>
            <a:pPr>
              <a:buFont typeface="Wingdings" pitchFamily="2" charset="2"/>
              <a:buNone/>
            </a:pPr>
            <a:endParaRPr lang="sl-SI" sz="2800"/>
          </a:p>
          <a:p>
            <a:pPr>
              <a:buFont typeface="Wingdings" pitchFamily="2" charset="2"/>
              <a:buNone/>
            </a:pPr>
            <a:endParaRPr lang="sl-SI" sz="2800"/>
          </a:p>
          <a:p>
            <a:pPr>
              <a:buFont typeface="Wingdings" pitchFamily="2" charset="2"/>
              <a:buNone/>
            </a:pPr>
            <a:endParaRPr lang="sl-SI" sz="2800"/>
          </a:p>
          <a:p>
            <a:pPr algn="ctr">
              <a:buFont typeface="Wingdings" pitchFamily="2" charset="2"/>
              <a:buNone/>
            </a:pPr>
            <a:r>
              <a:rPr lang="sl-SI" sz="2800"/>
              <a:t>RECIKIRAN ABS</a:t>
            </a:r>
          </a:p>
        </p:txBody>
      </p:sp>
      <p:pic>
        <p:nvPicPr>
          <p:cNvPr id="94212" name="Picture 4" descr="P5230134"/>
          <p:cNvPicPr>
            <a:picLocks noGrp="1" noChangeAspect="1" noChangeArrowheads="1"/>
          </p:cNvPicPr>
          <p:nvPr>
            <p:ph type="clipArt" sz="half" idx="2"/>
          </p:nvPr>
        </p:nvPicPr>
        <p:blipFill>
          <a:blip r:embed="rId2"/>
          <a:srcRect/>
          <a:stretch>
            <a:fillRect/>
          </a:stretch>
        </p:blipFill>
        <p:spPr>
          <a:xfrm>
            <a:off x="4572000" y="3810000"/>
            <a:ext cx="2895600" cy="2165350"/>
          </a:xfrm>
          <a:noFill/>
          <a:ln/>
        </p:spPr>
      </p:pic>
      <p:pic>
        <p:nvPicPr>
          <p:cNvPr id="94213" name="Picture 5" descr="P5230135"/>
          <p:cNvPicPr>
            <a:picLocks noChangeAspect="1" noChangeArrowheads="1"/>
          </p:cNvPicPr>
          <p:nvPr/>
        </p:nvPicPr>
        <p:blipFill>
          <a:blip r:embed="rId3"/>
          <a:srcRect/>
          <a:stretch>
            <a:fillRect/>
          </a:stretch>
        </p:blipFill>
        <p:spPr bwMode="auto">
          <a:xfrm>
            <a:off x="4572000" y="1657350"/>
            <a:ext cx="2895600" cy="2163763"/>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sl-SI"/>
              <a:t>POLIMERIZACIJA</a:t>
            </a:r>
          </a:p>
        </p:txBody>
      </p:sp>
      <p:sp>
        <p:nvSpPr>
          <p:cNvPr id="53251" name="Rectangle 3"/>
          <p:cNvSpPr>
            <a:spLocks noGrp="1" noChangeArrowheads="1"/>
          </p:cNvSpPr>
          <p:nvPr>
            <p:ph type="body" idx="1"/>
          </p:nvPr>
        </p:nvSpPr>
        <p:spPr/>
        <p:txBody>
          <a:bodyPr/>
          <a:lstStyle/>
          <a:p>
            <a:pPr algn="just">
              <a:lnSpc>
                <a:spcPct val="90000"/>
              </a:lnSpc>
              <a:buFont typeface="Wingdings" pitchFamily="2" charset="2"/>
              <a:buNone/>
            </a:pPr>
            <a:r>
              <a:rPr lang="sl-SI" sz="2400" b="1"/>
              <a:t>Polimerizacija</a:t>
            </a:r>
            <a:r>
              <a:rPr lang="sl-SI" sz="2400"/>
              <a:t> je najbolj razširjen industrijski postopek sinteze termoplastičnih mas. Monomeri tekočih ali plinastih substanc se nalagajo drug na drugega na mestih dvojnih valenc, ki razpadejo. Pri tem se ena valenca porabi za zvezo z drugim monomernim delcem, pri čemer se ne izloča noben stranski produkt.</a:t>
            </a:r>
          </a:p>
          <a:p>
            <a:pPr>
              <a:lnSpc>
                <a:spcPct val="90000"/>
              </a:lnSpc>
              <a:buFont typeface="Wingdings" pitchFamily="2" charset="2"/>
              <a:buNone/>
            </a:pPr>
            <a:r>
              <a:rPr lang="sl-SI" sz="2800"/>
              <a:t>   </a:t>
            </a:r>
          </a:p>
          <a:p>
            <a:pPr>
              <a:lnSpc>
                <a:spcPct val="90000"/>
              </a:lnSpc>
              <a:buFont typeface="Wingdings" pitchFamily="2" charset="2"/>
              <a:buNone/>
            </a:pPr>
            <a:r>
              <a:rPr lang="sl-SI" sz="2800"/>
              <a:t>Primer:</a:t>
            </a:r>
          </a:p>
          <a:p>
            <a:pPr algn="ctr">
              <a:lnSpc>
                <a:spcPct val="90000"/>
              </a:lnSpc>
              <a:buFont typeface="Wingdings" pitchFamily="2" charset="2"/>
              <a:buNone/>
            </a:pPr>
            <a:r>
              <a:rPr lang="sl-SI" sz="2400"/>
              <a:t>Polietilen</a:t>
            </a:r>
            <a:endParaRPr lang="sl-SI" sz="2800"/>
          </a:p>
          <a:p>
            <a:pPr algn="ctr">
              <a:lnSpc>
                <a:spcPct val="90000"/>
              </a:lnSpc>
              <a:buFont typeface="Wingdings" pitchFamily="2" charset="2"/>
              <a:buNone/>
            </a:pPr>
            <a:r>
              <a:rPr lang="sl-SI" sz="2800"/>
              <a:t> </a:t>
            </a:r>
            <a:r>
              <a:rPr lang="sl-SI" sz="2400"/>
              <a:t>- CH2 - CH2 - CH2 - CH2 - CH2 -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sl-SI"/>
              <a:t>POLIKONDENZACIJA</a:t>
            </a:r>
          </a:p>
        </p:txBody>
      </p:sp>
      <p:sp>
        <p:nvSpPr>
          <p:cNvPr id="54275" name="Rectangle 3"/>
          <p:cNvSpPr>
            <a:spLocks noGrp="1" noChangeArrowheads="1"/>
          </p:cNvSpPr>
          <p:nvPr>
            <p:ph type="body" idx="1"/>
          </p:nvPr>
        </p:nvSpPr>
        <p:spPr/>
        <p:txBody>
          <a:bodyPr/>
          <a:lstStyle/>
          <a:p>
            <a:pPr algn="just">
              <a:lnSpc>
                <a:spcPct val="90000"/>
              </a:lnSpc>
              <a:buFont typeface="Wingdings" pitchFamily="2" charset="2"/>
              <a:buNone/>
            </a:pPr>
            <a:r>
              <a:rPr lang="sl-SI" sz="2800"/>
              <a:t>	</a:t>
            </a:r>
            <a:r>
              <a:rPr lang="sl-SI" sz="2400"/>
              <a:t>Pri </a:t>
            </a:r>
            <a:r>
              <a:rPr lang="sl-SI" sz="2800" b="1"/>
              <a:t>polikondenzacijskem</a:t>
            </a:r>
            <a:r>
              <a:rPr lang="sl-SI" sz="2400"/>
              <a:t> procesu se različni monomeri preko reakcijsko sposobnih končnih skupin spojijo skupaj, pri čemer se kot stranski produkt izloči voda, amonijak ali drugi nizkomolekularni stranski produkti. </a:t>
            </a:r>
          </a:p>
          <a:p>
            <a:pPr algn="just">
              <a:lnSpc>
                <a:spcPct val="90000"/>
              </a:lnSpc>
              <a:buFont typeface="Wingdings" pitchFamily="2" charset="2"/>
              <a:buNone/>
            </a:pPr>
            <a:r>
              <a:rPr lang="sl-SI" sz="2400"/>
              <a:t>	Značilni produkti polimerizacije so poliestri, polikarbonati in poliamidi. </a:t>
            </a:r>
          </a:p>
          <a:p>
            <a:pPr>
              <a:lnSpc>
                <a:spcPct val="90000"/>
              </a:lnSpc>
              <a:buFont typeface="Wingdings" pitchFamily="2" charset="2"/>
              <a:buNone/>
            </a:pPr>
            <a:r>
              <a:rPr lang="sl-SI" sz="2800"/>
              <a:t>   </a:t>
            </a:r>
          </a:p>
          <a:p>
            <a:pPr>
              <a:lnSpc>
                <a:spcPct val="90000"/>
              </a:lnSpc>
              <a:buFont typeface="Wingdings" pitchFamily="2" charset="2"/>
              <a:buNone/>
            </a:pPr>
            <a:r>
              <a:rPr lang="sl-SI" sz="2800"/>
              <a:t>	Primer: </a:t>
            </a:r>
          </a:p>
          <a:p>
            <a:pPr>
              <a:lnSpc>
                <a:spcPct val="90000"/>
              </a:lnSpc>
              <a:buFont typeface="Wingdings" pitchFamily="2" charset="2"/>
              <a:buNone/>
            </a:pPr>
            <a:endParaRPr lang="sl-SI" sz="2800"/>
          </a:p>
          <a:p>
            <a:pPr>
              <a:lnSpc>
                <a:spcPct val="90000"/>
              </a:lnSpc>
              <a:buFont typeface="Wingdings" pitchFamily="2" charset="2"/>
              <a:buNone/>
            </a:pPr>
            <a:r>
              <a:rPr lang="sl-SI" sz="2800"/>
              <a:t>	fenol + formaldehid = fenolna smola + voda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sl-SI"/>
              <a:t>POLIADICIJA</a:t>
            </a:r>
          </a:p>
        </p:txBody>
      </p:sp>
      <p:sp>
        <p:nvSpPr>
          <p:cNvPr id="55299" name="Rectangle 3"/>
          <p:cNvSpPr>
            <a:spLocks noGrp="1" noChangeArrowheads="1"/>
          </p:cNvSpPr>
          <p:nvPr>
            <p:ph type="body" idx="1"/>
          </p:nvPr>
        </p:nvSpPr>
        <p:spPr/>
        <p:txBody>
          <a:bodyPr/>
          <a:lstStyle/>
          <a:p>
            <a:pPr algn="just">
              <a:lnSpc>
                <a:spcPct val="90000"/>
              </a:lnSpc>
              <a:buFont typeface="Wingdings" pitchFamily="2" charset="2"/>
              <a:buNone/>
            </a:pPr>
            <a:r>
              <a:rPr lang="sl-SI" sz="2800" dirty="0"/>
              <a:t>	Pri </a:t>
            </a:r>
            <a:r>
              <a:rPr lang="sl-SI" sz="2800" dirty="0" err="1"/>
              <a:t>poliadiciji</a:t>
            </a:r>
            <a:r>
              <a:rPr lang="sl-SI" sz="2800" dirty="0"/>
              <a:t> se združujeta dva različna </a:t>
            </a:r>
            <a:r>
              <a:rPr lang="sl-SI" sz="2800" dirty="0" err="1"/>
              <a:t>monomerna</a:t>
            </a:r>
            <a:r>
              <a:rPr lang="sl-SI" sz="2800" dirty="0"/>
              <a:t> delca, ki vsebujeta atomske skupine, in sta sposobna za reakcijo. Reakcijo spajanja </a:t>
            </a:r>
            <a:r>
              <a:rPr lang="sl-SI" sz="2800" dirty="0" err="1"/>
              <a:t>monomernih</a:t>
            </a:r>
            <a:r>
              <a:rPr lang="sl-SI" sz="2800" dirty="0"/>
              <a:t> delcev sproži preseljevanje vodikovega atoma iz enega </a:t>
            </a:r>
            <a:r>
              <a:rPr lang="sl-SI" sz="2800" dirty="0" err="1"/>
              <a:t>monomera</a:t>
            </a:r>
            <a:r>
              <a:rPr lang="sl-SI" sz="2800" dirty="0"/>
              <a:t> k drugemu. Pri tem ne nastajajo nobeni stranski produkti.</a:t>
            </a:r>
          </a:p>
          <a:p>
            <a:pPr>
              <a:lnSpc>
                <a:spcPct val="90000"/>
              </a:lnSpc>
              <a:buFont typeface="Wingdings" pitchFamily="2" charset="2"/>
              <a:buNone/>
            </a:pPr>
            <a:r>
              <a:rPr lang="sl-SI" sz="2800" dirty="0"/>
              <a:t> </a:t>
            </a:r>
          </a:p>
          <a:p>
            <a:pPr algn="ctr">
              <a:lnSpc>
                <a:spcPct val="90000"/>
              </a:lnSpc>
              <a:buFont typeface="Wingdings" pitchFamily="2" charset="2"/>
              <a:buNone/>
            </a:pPr>
            <a:r>
              <a:rPr lang="sl-SI" sz="2000" dirty="0"/>
              <a:t>O = C = N - X - N = C = O     +      HO - CH</a:t>
            </a:r>
            <a:r>
              <a:rPr lang="sl-SI" sz="2000" baseline="-25000" dirty="0"/>
              <a:t>2</a:t>
            </a:r>
            <a:r>
              <a:rPr lang="sl-SI" sz="2000" dirty="0"/>
              <a:t> - </a:t>
            </a:r>
            <a:r>
              <a:rPr lang="sl-SI" sz="2000" dirty="0" err="1"/>
              <a:t>CH</a:t>
            </a:r>
            <a:r>
              <a:rPr lang="sl-SI" sz="2000" baseline="-25000" dirty="0" err="1"/>
              <a:t>2</a:t>
            </a:r>
            <a:r>
              <a:rPr lang="sl-SI" sz="2000" dirty="0"/>
              <a:t> – OH</a:t>
            </a:r>
          </a:p>
          <a:p>
            <a:pPr algn="ctr">
              <a:lnSpc>
                <a:spcPct val="90000"/>
              </a:lnSpc>
              <a:buFont typeface="Wingdings" pitchFamily="2" charset="2"/>
              <a:buNone/>
            </a:pPr>
            <a:endParaRPr lang="sl-SI" sz="2000" dirty="0"/>
          </a:p>
          <a:p>
            <a:pPr>
              <a:lnSpc>
                <a:spcPct val="90000"/>
              </a:lnSpc>
              <a:buFont typeface="Wingdings" pitchFamily="2" charset="2"/>
              <a:buNone/>
            </a:pPr>
            <a:r>
              <a:rPr lang="sl-SI" sz="2400" dirty="0"/>
              <a:t>   dobimo:</a:t>
            </a:r>
            <a:br>
              <a:rPr lang="sl-SI" sz="2400" dirty="0"/>
            </a:br>
            <a:endParaRPr lang="sl-SI" sz="2400" dirty="0"/>
          </a:p>
          <a:p>
            <a:pPr>
              <a:lnSpc>
                <a:spcPct val="90000"/>
              </a:lnSpc>
              <a:buFont typeface="Wingdings" pitchFamily="2" charset="2"/>
              <a:buNone/>
            </a:pPr>
            <a:r>
              <a:rPr lang="sl-SI" sz="2400" dirty="0"/>
              <a:t>		O = C = N - X - NH = C - O - CH</a:t>
            </a:r>
            <a:r>
              <a:rPr lang="sl-SI" sz="2000" baseline="-25000" dirty="0"/>
              <a:t>2</a:t>
            </a:r>
            <a:r>
              <a:rPr lang="sl-SI" sz="2400" dirty="0"/>
              <a:t> - </a:t>
            </a:r>
            <a:r>
              <a:rPr lang="sl-SI" sz="2400" dirty="0" err="1"/>
              <a:t>CH</a:t>
            </a:r>
            <a:r>
              <a:rPr lang="sl-SI" sz="2000" baseline="-25000" dirty="0" err="1"/>
              <a:t>2</a:t>
            </a:r>
            <a:r>
              <a:rPr lang="sl-SI" sz="2000" baseline="-25000" dirty="0"/>
              <a:t> </a:t>
            </a:r>
            <a:r>
              <a:rPr lang="sl-SI" sz="2400" dirty="0"/>
              <a:t>- </a:t>
            </a:r>
            <a:r>
              <a:rPr lang="sl-SI" sz="2400" dirty="0" err="1"/>
              <a:t>OHa</a:t>
            </a:r>
            <a:r>
              <a:rPr lang="sl-SI" sz="2800" dirty="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4"/>
          <p:cNvSpPr>
            <a:spLocks noGrp="1" noChangeArrowheads="1"/>
          </p:cNvSpPr>
          <p:nvPr>
            <p:ph type="ctrTitle"/>
          </p:nvPr>
        </p:nvSpPr>
        <p:spPr>
          <a:xfrm>
            <a:off x="684213" y="1989138"/>
            <a:ext cx="7772400" cy="1828800"/>
          </a:xfrm>
        </p:spPr>
        <p:txBody>
          <a:bodyPr/>
          <a:lstStyle/>
          <a:p>
            <a:r>
              <a:rPr lang="sl-SI" sz="5500"/>
              <a:t>ZGODOVINSKI PREGLED RAZVOJA POLIMERNIH GRADIV</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sl-SI" sz="5400"/>
              <a:t>1838</a:t>
            </a:r>
          </a:p>
        </p:txBody>
      </p:sp>
      <p:sp>
        <p:nvSpPr>
          <p:cNvPr id="59395" name="Rectangle 3"/>
          <p:cNvSpPr>
            <a:spLocks noGrp="1" noChangeArrowheads="1"/>
          </p:cNvSpPr>
          <p:nvPr>
            <p:ph type="body" idx="1"/>
          </p:nvPr>
        </p:nvSpPr>
        <p:spPr>
          <a:xfrm>
            <a:off x="684213" y="1773238"/>
            <a:ext cx="7772400" cy="4543425"/>
          </a:xfrm>
        </p:spPr>
        <p:txBody>
          <a:bodyPr/>
          <a:lstStyle/>
          <a:p>
            <a:pPr algn="just">
              <a:lnSpc>
                <a:spcPct val="80000"/>
              </a:lnSpc>
              <a:buFont typeface="Wingdings" pitchFamily="2" charset="2"/>
              <a:buNone/>
            </a:pPr>
            <a:r>
              <a:rPr lang="sl-SI" sz="1600" b="1" dirty="0"/>
              <a:t>Francoz </a:t>
            </a:r>
            <a:r>
              <a:rPr lang="sl-SI" sz="3600" dirty="0" err="1"/>
              <a:t>Anselme</a:t>
            </a:r>
            <a:r>
              <a:rPr lang="sl-SI" sz="3600" dirty="0"/>
              <a:t> </a:t>
            </a:r>
            <a:r>
              <a:rPr lang="sl-SI" sz="3600" dirty="0" err="1"/>
              <a:t>Payen</a:t>
            </a:r>
            <a:r>
              <a:rPr lang="sl-SI" sz="1600" dirty="0"/>
              <a:t> je postavil osnovo kemije celuloze, ki nastaja v rastlinah s fotosintezo in tvori največkrat polovico snovi, iz katerih so zgrajene celice bilk in dreves.</a:t>
            </a:r>
          </a:p>
          <a:p>
            <a:pPr algn="just">
              <a:lnSpc>
                <a:spcPct val="80000"/>
              </a:lnSpc>
              <a:buFont typeface="Wingdings" pitchFamily="2" charset="2"/>
              <a:buNone/>
            </a:pPr>
            <a:endParaRPr lang="sl-SI" sz="1600" dirty="0"/>
          </a:p>
          <a:p>
            <a:pPr algn="ctr">
              <a:lnSpc>
                <a:spcPct val="80000"/>
              </a:lnSpc>
              <a:buFont typeface="Wingdings" pitchFamily="2" charset="2"/>
              <a:buNone/>
            </a:pPr>
            <a:r>
              <a:rPr lang="sl-SI" sz="1600" dirty="0"/>
              <a:t>Na osnovi raziskav je določil formulo te substance in sicer:</a:t>
            </a:r>
          </a:p>
          <a:p>
            <a:pPr algn="ctr">
              <a:lnSpc>
                <a:spcPct val="80000"/>
              </a:lnSpc>
              <a:buFont typeface="Wingdings" pitchFamily="2" charset="2"/>
              <a:buNone/>
            </a:pPr>
            <a:r>
              <a:rPr lang="sl-SI" sz="1400" dirty="0"/>
              <a:t> </a:t>
            </a:r>
          </a:p>
          <a:p>
            <a:pPr algn="ctr">
              <a:lnSpc>
                <a:spcPct val="80000"/>
              </a:lnSpc>
              <a:buFont typeface="Wingdings" pitchFamily="2" charset="2"/>
              <a:buNone/>
            </a:pPr>
            <a:r>
              <a:rPr lang="sl-SI" sz="1800" b="1" dirty="0"/>
              <a:t>C</a:t>
            </a:r>
            <a:r>
              <a:rPr lang="sl-SI" sz="2000" baseline="-25000" dirty="0"/>
              <a:t>8</a:t>
            </a:r>
            <a:r>
              <a:rPr lang="sl-SI" sz="1800" b="1" dirty="0"/>
              <a:t>H</a:t>
            </a:r>
            <a:r>
              <a:rPr lang="sl-SI" sz="2000" baseline="-25000" dirty="0"/>
              <a:t>10</a:t>
            </a:r>
            <a:r>
              <a:rPr lang="sl-SI" sz="1800" b="1" dirty="0"/>
              <a:t>O</a:t>
            </a:r>
            <a:r>
              <a:rPr lang="sl-SI" sz="2000" baseline="-25000" dirty="0"/>
              <a:t>5</a:t>
            </a:r>
          </a:p>
          <a:p>
            <a:pPr algn="just">
              <a:lnSpc>
                <a:spcPct val="80000"/>
              </a:lnSpc>
              <a:buFont typeface="Wingdings" pitchFamily="2" charset="2"/>
              <a:buNone/>
            </a:pPr>
            <a:r>
              <a:rPr lang="sl-SI" sz="1400" dirty="0"/>
              <a:t> </a:t>
            </a:r>
          </a:p>
          <a:p>
            <a:pPr algn="ctr">
              <a:lnSpc>
                <a:spcPct val="80000"/>
              </a:lnSpc>
              <a:buFont typeface="Wingdings" pitchFamily="2" charset="2"/>
              <a:buNone/>
            </a:pPr>
            <a:r>
              <a:rPr lang="sl-SI" sz="1600" dirty="0"/>
              <a:t>njena molekularna masa je 162 </a:t>
            </a:r>
          </a:p>
          <a:p>
            <a:pPr algn="ctr">
              <a:lnSpc>
                <a:spcPct val="80000"/>
              </a:lnSpc>
              <a:buFont typeface="Wingdings" pitchFamily="2" charset="2"/>
              <a:buNone/>
            </a:pPr>
            <a:r>
              <a:rPr lang="sl-SI" sz="1600" dirty="0"/>
              <a:t>Eksperimentalno pa je dokazano, da je molekularna masa veliko večja, zato se formula lahko zapiše:</a:t>
            </a:r>
          </a:p>
          <a:p>
            <a:pPr algn="ctr">
              <a:lnSpc>
                <a:spcPct val="80000"/>
              </a:lnSpc>
              <a:buFont typeface="Wingdings" pitchFamily="2" charset="2"/>
              <a:buNone/>
            </a:pPr>
            <a:endParaRPr lang="sl-SI" sz="1400" dirty="0"/>
          </a:p>
          <a:p>
            <a:pPr algn="ctr">
              <a:lnSpc>
                <a:spcPct val="80000"/>
              </a:lnSpc>
              <a:buFont typeface="Wingdings" pitchFamily="2" charset="2"/>
              <a:buNone/>
            </a:pPr>
            <a:r>
              <a:rPr lang="sl-SI" sz="1800" b="1" dirty="0"/>
              <a:t> (C</a:t>
            </a:r>
            <a:r>
              <a:rPr lang="sl-SI" sz="2000" baseline="-25000" dirty="0"/>
              <a:t>8</a:t>
            </a:r>
            <a:r>
              <a:rPr lang="sl-SI" sz="1800" b="1" dirty="0"/>
              <a:t>H</a:t>
            </a:r>
            <a:r>
              <a:rPr lang="sl-SI" sz="2000" baseline="-25000" dirty="0"/>
              <a:t>10</a:t>
            </a:r>
            <a:r>
              <a:rPr lang="sl-SI" sz="1800" b="1" dirty="0"/>
              <a:t>O</a:t>
            </a:r>
            <a:r>
              <a:rPr lang="sl-SI" sz="2000" baseline="-25000" dirty="0"/>
              <a:t>5</a:t>
            </a:r>
            <a:r>
              <a:rPr lang="sl-SI" sz="1800" b="1" dirty="0"/>
              <a:t>)</a:t>
            </a:r>
            <a:r>
              <a:rPr lang="sl-SI" sz="1200" b="1" dirty="0"/>
              <a:t>n</a:t>
            </a:r>
            <a:endParaRPr lang="sl-SI" sz="1800" b="1" dirty="0"/>
          </a:p>
          <a:p>
            <a:pPr algn="ctr">
              <a:lnSpc>
                <a:spcPct val="80000"/>
              </a:lnSpc>
              <a:buFont typeface="Wingdings" pitchFamily="2" charset="2"/>
              <a:buNone/>
            </a:pPr>
            <a:endParaRPr lang="sl-SI" sz="1800" b="1" dirty="0"/>
          </a:p>
          <a:p>
            <a:pPr algn="just">
              <a:lnSpc>
                <a:spcPct val="80000"/>
              </a:lnSpc>
              <a:buFont typeface="Wingdings" pitchFamily="2" charset="2"/>
              <a:buNone/>
            </a:pPr>
            <a:r>
              <a:rPr lang="sl-SI" sz="1600" dirty="0"/>
              <a:t>Vrednost </a:t>
            </a:r>
            <a:r>
              <a:rPr lang="sl-SI" sz="2800" b="1" dirty="0"/>
              <a:t>n</a:t>
            </a:r>
            <a:r>
              <a:rPr lang="sl-SI" sz="1600" dirty="0"/>
              <a:t> v formuli celuloze običajno znaša med 100 in 5000 in pomeni, koliko </a:t>
            </a:r>
            <a:r>
              <a:rPr lang="sl-SI" sz="1600" dirty="0" err="1"/>
              <a:t>monomernih</a:t>
            </a:r>
            <a:r>
              <a:rPr lang="sl-SI" sz="1600" dirty="0"/>
              <a:t> molekul </a:t>
            </a:r>
            <a:r>
              <a:rPr lang="sl-SI" sz="1400" dirty="0"/>
              <a:t>C</a:t>
            </a:r>
            <a:r>
              <a:rPr lang="sl-SI" sz="900" dirty="0"/>
              <a:t>8</a:t>
            </a:r>
            <a:r>
              <a:rPr lang="sl-SI" sz="1400" dirty="0"/>
              <a:t>H</a:t>
            </a:r>
            <a:r>
              <a:rPr lang="sl-SI" sz="900" dirty="0"/>
              <a:t>10</a:t>
            </a:r>
            <a:r>
              <a:rPr lang="sl-SI" sz="1400" dirty="0"/>
              <a:t>O</a:t>
            </a:r>
            <a:r>
              <a:rPr lang="sl-SI" sz="900" dirty="0"/>
              <a:t>5</a:t>
            </a:r>
            <a:r>
              <a:rPr lang="sl-SI" sz="1600" dirty="0"/>
              <a:t> se nahaja v makromolekuli celuloze </a:t>
            </a:r>
          </a:p>
          <a:p>
            <a:pPr algn="just">
              <a:lnSpc>
                <a:spcPct val="80000"/>
              </a:lnSpc>
              <a:buFont typeface="Wingdings" pitchFamily="2" charset="2"/>
              <a:buNone/>
            </a:pPr>
            <a:endParaRPr lang="sl-SI" sz="1600" dirty="0"/>
          </a:p>
          <a:p>
            <a:pPr algn="ctr">
              <a:lnSpc>
                <a:spcPct val="80000"/>
              </a:lnSpc>
              <a:buFont typeface="Wingdings" pitchFamily="2" charset="2"/>
              <a:buNone/>
            </a:pPr>
            <a:r>
              <a:rPr lang="sl-SI" b="1" dirty="0"/>
              <a:t>n</a:t>
            </a:r>
            <a:r>
              <a:rPr lang="sl-SI" sz="1800" dirty="0"/>
              <a:t> predstavlja stopnjo polimerizacije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sl-SI" sz="5400"/>
              <a:t>1839</a:t>
            </a:r>
          </a:p>
        </p:txBody>
      </p:sp>
      <p:sp>
        <p:nvSpPr>
          <p:cNvPr id="60419" name="Rectangle 3"/>
          <p:cNvSpPr>
            <a:spLocks noGrp="1" noChangeArrowheads="1"/>
          </p:cNvSpPr>
          <p:nvPr>
            <p:ph type="body" idx="1"/>
          </p:nvPr>
        </p:nvSpPr>
        <p:spPr>
          <a:xfrm>
            <a:off x="685800" y="1981200"/>
            <a:ext cx="7772400" cy="4687888"/>
          </a:xfrm>
        </p:spPr>
        <p:txBody>
          <a:bodyPr/>
          <a:lstStyle/>
          <a:p>
            <a:pPr algn="just">
              <a:lnSpc>
                <a:spcPct val="80000"/>
              </a:lnSpc>
              <a:buFont typeface="Wingdings" pitchFamily="2" charset="2"/>
              <a:buNone/>
            </a:pPr>
            <a:r>
              <a:rPr lang="sl-SI" sz="1200" b="1"/>
              <a:t>	</a:t>
            </a:r>
            <a:r>
              <a:rPr lang="sl-SI" sz="2400" b="1"/>
              <a:t>Američan </a:t>
            </a:r>
            <a:r>
              <a:rPr lang="sl-SI" sz="3600" b="1"/>
              <a:t>Charles Goodyear</a:t>
            </a:r>
            <a:r>
              <a:rPr lang="sl-SI" sz="2400"/>
              <a:t> je odpravil veliko pomanjkljivost kavčuka, ki ni dovoljevala njegove širše uporabe. Kavčuk je bil pri povišanih temperaturah lepljiv in mehak, pri nizkih pa trd in krhek. </a:t>
            </a:r>
          </a:p>
          <a:p>
            <a:pPr algn="just">
              <a:lnSpc>
                <a:spcPct val="80000"/>
              </a:lnSpc>
              <a:buFont typeface="Wingdings" pitchFamily="2" charset="2"/>
              <a:buNone/>
            </a:pPr>
            <a:r>
              <a:rPr lang="sl-SI" sz="2400"/>
              <a:t>	Goodyear je odkril proces </a:t>
            </a:r>
            <a:r>
              <a:rPr lang="sl-SI" sz="2800" b="1"/>
              <a:t>VULKANIZACIJE</a:t>
            </a:r>
            <a:r>
              <a:rPr lang="sl-SI" sz="2400"/>
              <a:t>, pri katerem dodatek manjše količine žvepla v segretem naravnem kavčuku sproži kemično reakcijo, pri kateri se linearne polimerne molekule kavčuka prečno povezujejo preko žveplovih atomov. </a:t>
            </a:r>
          </a:p>
          <a:p>
            <a:pPr algn="just">
              <a:lnSpc>
                <a:spcPct val="80000"/>
              </a:lnSpc>
              <a:buFont typeface="Wingdings" pitchFamily="2" charset="2"/>
              <a:buNone/>
            </a:pPr>
            <a:r>
              <a:rPr lang="sl-SI" sz="2400"/>
              <a:t>	Pri procesu vulkanizacije se tvori mrežasta struktura - guma, ki ima veliko elastičnost pa tudi trdoto. Zaradi mrežaste strukture je guma netopna v organskih topilih in je v primerjavi z naravnim kavčukom veliko bolj odporna proti vplivom toplote in svetlobe.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
        <a:cs typeface=""/>
      </a:majorFont>
      <a:minorFont>
        <a:latin typeface="Times New Roman"/>
        <a:ea typeface=""/>
        <a:cs typeface=""/>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sl-SI"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sl-SI"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ova 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Designs\Soaring.pot</Template>
  <TotalTime>1507</TotalTime>
  <Words>564</Words>
  <Application>Microsoft PowerPoint</Application>
  <PresentationFormat>Diaprojekcija na zaslonu (4:3)</PresentationFormat>
  <Paragraphs>277</Paragraphs>
  <Slides>37</Slides>
  <Notes>1</Notes>
  <HiddenSlides>0</HiddenSlides>
  <MMClips>0</MMClips>
  <ScaleCrop>false</ScaleCrop>
  <HeadingPairs>
    <vt:vector size="4" baseType="variant">
      <vt:variant>
        <vt:lpstr>Tema</vt:lpstr>
      </vt:variant>
      <vt:variant>
        <vt:i4>1</vt:i4>
      </vt:variant>
      <vt:variant>
        <vt:lpstr>Naslovi diapozitivov</vt:lpstr>
      </vt:variant>
      <vt:variant>
        <vt:i4>37</vt:i4>
      </vt:variant>
    </vt:vector>
  </HeadingPairs>
  <TitlesOfParts>
    <vt:vector size="38" baseType="lpstr">
      <vt:lpstr>Soaring</vt:lpstr>
      <vt:lpstr>POLIMERNI MATERIALI</vt:lpstr>
      <vt:lpstr>UVOD</vt:lpstr>
      <vt:lpstr>NASTANEK POLIMERNIH VERIG</vt:lpstr>
      <vt:lpstr>POLIMERIZACIJA</vt:lpstr>
      <vt:lpstr>POLIKONDENZACIJA</vt:lpstr>
      <vt:lpstr>POLIADICIJA</vt:lpstr>
      <vt:lpstr>ZGODOVINSKI PREGLED RAZVOJA POLIMERNIH GRADIV</vt:lpstr>
      <vt:lpstr>1838</vt:lpstr>
      <vt:lpstr>1839</vt:lpstr>
      <vt:lpstr>1846</vt:lpstr>
      <vt:lpstr>1907</vt:lpstr>
      <vt:lpstr>DELITEV POLIMEROV</vt:lpstr>
      <vt:lpstr>PLASTOMERI</vt:lpstr>
      <vt:lpstr>DUROMERI</vt:lpstr>
      <vt:lpstr>ELASTOMERI</vt:lpstr>
      <vt:lpstr>Shematični prikaz razporeditve polimernih verig v posamezni vrsti materiala</vt:lpstr>
      <vt:lpstr>MEHANSKE LASTNOSTI POLIMERNIH MATERIALOV</vt:lpstr>
      <vt:lpstr>σ-ε krivulja treh glavnih skupin polimernih materialov</vt:lpstr>
      <vt:lpstr>Temperaturna odvisnost za skupino plastičnih polimerov</vt:lpstr>
      <vt:lpstr>OBLIKOVANJE POLIMERNIH MATERIALOV</vt:lpstr>
      <vt:lpstr>UPORABA POLIMERNIH MATERIALOV</vt:lpstr>
      <vt:lpstr>POLIAMIDI - PA</vt:lpstr>
      <vt:lpstr>PRIMERI UPORABE PA</vt:lpstr>
      <vt:lpstr>AKUMULATORSKI SESALEC VK BOSCH</vt:lpstr>
      <vt:lpstr>ŠOBA</vt:lpstr>
      <vt:lpstr>POKROV BATERIJ</vt:lpstr>
      <vt:lpstr>OHIŠJE</vt:lpstr>
      <vt:lpstr>ŠČITNIK VALGE</vt:lpstr>
      <vt:lpstr>KOŠARICA FILTRA</vt:lpstr>
      <vt:lpstr>VODNA KOŠARICA FILTRA</vt:lpstr>
      <vt:lpstr>PROZORNA ŠOBA</vt:lpstr>
      <vt:lpstr>VZVOD + KULISA</vt:lpstr>
      <vt:lpstr>STIKALNA TIPKA</vt:lpstr>
      <vt:lpstr>ZAPIRALNA TIPKA</vt:lpstr>
      <vt:lpstr>NOSILEC MOTORJA</vt:lpstr>
      <vt:lpstr>ZIDNO OBEŠALO</vt:lpstr>
      <vt:lpstr>VENTILATOR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POLIMERNI MATERIALI</dc:title>
  <dc:creator>H</dc:creator>
  <cp:lastModifiedBy>Mojca</cp:lastModifiedBy>
  <cp:revision>36</cp:revision>
  <dcterms:created xsi:type="dcterms:W3CDTF">2006-02-21T11:47:35Z</dcterms:created>
  <dcterms:modified xsi:type="dcterms:W3CDTF">2010-08-23T20:59:40Z</dcterms:modified>
</cp:coreProperties>
</file>