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81" r:id="rId4"/>
    <p:sldId id="283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85" r:id="rId18"/>
    <p:sldId id="286" r:id="rId19"/>
    <p:sldId id="287" r:id="rId20"/>
    <p:sldId id="291" r:id="rId21"/>
    <p:sldId id="293" r:id="rId22"/>
    <p:sldId id="292" r:id="rId23"/>
    <p:sldId id="274" r:id="rId24"/>
    <p:sldId id="288" r:id="rId25"/>
    <p:sldId id="289" r:id="rId26"/>
    <p:sldId id="290" r:id="rId27"/>
    <p:sldId id="273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52;S%202019\Analiza%20UN\Analiza%20O&#35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Zveze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veze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veze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veze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veze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52;S%202019\Analiza%20UN\Analiza%20O&#35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Zvezek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Zveze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List3!$A$2</c:f>
              <c:strCache>
                <c:ptCount val="1"/>
                <c:pt idx="0">
                  <c:v>OŠ </c:v>
                </c:pt>
              </c:strCache>
            </c:strRef>
          </c:tx>
          <c:invertIfNegative val="0"/>
          <c:cat>
            <c:strRef>
              <c:f>List3!$B$1:$I$1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List3!$B$2:$I$2</c:f>
              <c:numCache>
                <c:formatCode>General</c:formatCode>
                <c:ptCount val="8"/>
                <c:pt idx="0">
                  <c:v>4.1100000000000003</c:v>
                </c:pt>
                <c:pt idx="1">
                  <c:v>4.05</c:v>
                </c:pt>
                <c:pt idx="2">
                  <c:v>3.03</c:v>
                </c:pt>
                <c:pt idx="3">
                  <c:v>2.89</c:v>
                </c:pt>
                <c:pt idx="4">
                  <c:v>2.97</c:v>
                </c:pt>
                <c:pt idx="5">
                  <c:v>3.2</c:v>
                </c:pt>
                <c:pt idx="6">
                  <c:v>2.94</c:v>
                </c:pt>
                <c:pt idx="7">
                  <c:v>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B6-4386-9550-B17BCF2887BF}"/>
            </c:ext>
          </c:extLst>
        </c:ser>
        <c:ser>
          <c:idx val="1"/>
          <c:order val="1"/>
          <c:tx>
            <c:strRef>
              <c:f>List3!$A$3</c:f>
              <c:strCache>
                <c:ptCount val="1"/>
                <c:pt idx="0">
                  <c:v>GIM</c:v>
                </c:pt>
              </c:strCache>
            </c:strRef>
          </c:tx>
          <c:invertIfNegative val="0"/>
          <c:cat>
            <c:strRef>
              <c:f>List3!$B$1:$I$1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List3!$B$3:$I$3</c:f>
              <c:numCache>
                <c:formatCode>General</c:formatCode>
                <c:ptCount val="8"/>
                <c:pt idx="0">
                  <c:v>4.12</c:v>
                </c:pt>
                <c:pt idx="1">
                  <c:v>4.04</c:v>
                </c:pt>
                <c:pt idx="2">
                  <c:v>2.99</c:v>
                </c:pt>
                <c:pt idx="3">
                  <c:v>2.85</c:v>
                </c:pt>
                <c:pt idx="4">
                  <c:v>2.99</c:v>
                </c:pt>
                <c:pt idx="5">
                  <c:v>3.28</c:v>
                </c:pt>
                <c:pt idx="6">
                  <c:v>3.06</c:v>
                </c:pt>
                <c:pt idx="7">
                  <c:v>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B6-4386-9550-B17BCF2887BF}"/>
            </c:ext>
          </c:extLst>
        </c:ser>
        <c:ser>
          <c:idx val="2"/>
          <c:order val="2"/>
          <c:tx>
            <c:strRef>
              <c:f>List3!$A$4</c:f>
              <c:strCache>
                <c:ptCount val="1"/>
                <c:pt idx="0">
                  <c:v>SKUPAJ</c:v>
                </c:pt>
              </c:strCache>
            </c:strRef>
          </c:tx>
          <c:invertIfNegative val="0"/>
          <c:cat>
            <c:strRef>
              <c:f>List3!$B$1:$I$1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List3!$B$4:$I$4</c:f>
              <c:numCache>
                <c:formatCode>General</c:formatCode>
                <c:ptCount val="8"/>
                <c:pt idx="0">
                  <c:v>4.1100000000000003</c:v>
                </c:pt>
                <c:pt idx="1">
                  <c:v>4.05</c:v>
                </c:pt>
                <c:pt idx="2">
                  <c:v>3.02</c:v>
                </c:pt>
                <c:pt idx="3">
                  <c:v>2.89</c:v>
                </c:pt>
                <c:pt idx="4">
                  <c:v>2.97</c:v>
                </c:pt>
                <c:pt idx="5">
                  <c:v>3.21</c:v>
                </c:pt>
                <c:pt idx="6">
                  <c:v>2.96</c:v>
                </c:pt>
                <c:pt idx="7">
                  <c:v>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B6-4386-9550-B17BCF288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01760"/>
        <c:axId val="94903296"/>
      </c:barChart>
      <c:catAx>
        <c:axId val="94901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4903296"/>
        <c:crosses val="autoZero"/>
        <c:auto val="1"/>
        <c:lblAlgn val="ctr"/>
        <c:lblOffset val="100"/>
        <c:noMultiLvlLbl val="0"/>
      </c:catAx>
      <c:valAx>
        <c:axId val="9490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4901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List4!$A$2</c:f>
              <c:strCache>
                <c:ptCount val="1"/>
                <c:pt idx="0">
                  <c:v>zgodovina</c:v>
                </c:pt>
              </c:strCache>
            </c:strRef>
          </c:tx>
          <c:invertIfNegative val="0"/>
          <c:cat>
            <c:strRef>
              <c:f>List4!$B$1:$G$1</c:f>
              <c:strCache>
                <c:ptCount val="6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</c:strCache>
            </c:strRef>
          </c:cat>
          <c:val>
            <c:numRef>
              <c:f>List4!$B$2:$G$2</c:f>
              <c:numCache>
                <c:formatCode>General</c:formatCode>
                <c:ptCount val="6"/>
                <c:pt idx="0">
                  <c:v>2.33</c:v>
                </c:pt>
                <c:pt idx="1">
                  <c:v>2.75</c:v>
                </c:pt>
                <c:pt idx="2">
                  <c:v>2.75</c:v>
                </c:pt>
                <c:pt idx="3">
                  <c:v>2.17</c:v>
                </c:pt>
                <c:pt idx="4">
                  <c:v>2.67</c:v>
                </c:pt>
                <c:pt idx="5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23-498A-8AAC-2229C0011FC9}"/>
            </c:ext>
          </c:extLst>
        </c:ser>
        <c:ser>
          <c:idx val="1"/>
          <c:order val="1"/>
          <c:tx>
            <c:strRef>
              <c:f>List4!$A$3</c:f>
              <c:strCache>
                <c:ptCount val="1"/>
                <c:pt idx="0">
                  <c:v>geografija</c:v>
                </c:pt>
              </c:strCache>
            </c:strRef>
          </c:tx>
          <c:invertIfNegative val="0"/>
          <c:cat>
            <c:strRef>
              <c:f>List4!$B$1:$G$1</c:f>
              <c:strCache>
                <c:ptCount val="6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</c:strCache>
            </c:strRef>
          </c:cat>
          <c:val>
            <c:numRef>
              <c:f>List4!$B$3:$G$3</c:f>
              <c:numCache>
                <c:formatCode>General</c:formatCode>
                <c:ptCount val="6"/>
                <c:pt idx="0">
                  <c:v>3.29</c:v>
                </c:pt>
                <c:pt idx="1">
                  <c:v>3.17</c:v>
                </c:pt>
                <c:pt idx="2">
                  <c:v>2.83</c:v>
                </c:pt>
                <c:pt idx="3">
                  <c:v>3.17</c:v>
                </c:pt>
                <c:pt idx="4">
                  <c:v>3.5</c:v>
                </c:pt>
                <c:pt idx="5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23-498A-8AAC-2229C0011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51392"/>
        <c:axId val="95457280"/>
      </c:barChart>
      <c:catAx>
        <c:axId val="95451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5457280"/>
        <c:crosses val="autoZero"/>
        <c:auto val="1"/>
        <c:lblAlgn val="ctr"/>
        <c:lblOffset val="100"/>
        <c:noMultiLvlLbl val="0"/>
      </c:catAx>
      <c:valAx>
        <c:axId val="95457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451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Uresničljivost</a:t>
            </a:r>
            <a:r>
              <a:rPr lang="sl-SI" baseline="0" dirty="0"/>
              <a:t> splošnih ciljev (N=11)</a:t>
            </a:r>
            <a:endParaRPr lang="sl-SI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List1!$A$2:$A$4</c:f>
              <c:strCache>
                <c:ptCount val="3"/>
                <c:pt idx="0">
                  <c:v> 60%</c:v>
                </c:pt>
                <c:pt idx="1">
                  <c:v>80%</c:v>
                </c:pt>
                <c:pt idx="2">
                  <c:v>100%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C-42D8-AED4-E5207DEC0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14848"/>
        <c:axId val="35216384"/>
      </c:barChart>
      <c:catAx>
        <c:axId val="3521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216384"/>
        <c:crosses val="autoZero"/>
        <c:auto val="1"/>
        <c:lblAlgn val="ctr"/>
        <c:lblOffset val="100"/>
        <c:noMultiLvlLbl val="0"/>
      </c:catAx>
      <c:valAx>
        <c:axId val="352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1484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Uresničljivost</a:t>
            </a:r>
            <a:r>
              <a:rPr lang="sl-SI" baseline="0" dirty="0"/>
              <a:t> operativnih ciljev (N=10)</a:t>
            </a:r>
            <a:endParaRPr lang="sl-SI" dirty="0"/>
          </a:p>
        </c:rich>
      </c:tx>
      <c:layout>
        <c:manualLayout>
          <c:xMode val="edge"/>
          <c:yMode val="edge"/>
          <c:x val="0.13115357158897237"/>
          <c:y val="2.7777777777777776E-2"/>
        </c:manualLayout>
      </c:layout>
      <c:overlay val="0"/>
      <c:spPr>
        <a:solidFill>
          <a:schemeClr val="bg1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List1!$A$19:$A$20</c:f>
              <c:strCache>
                <c:ptCount val="2"/>
                <c:pt idx="0">
                  <c:v>80 % 
</c:v>
                </c:pt>
                <c:pt idx="1">
                  <c:v>100 %</c:v>
                </c:pt>
              </c:strCache>
            </c:strRef>
          </c:cat>
          <c:val>
            <c:numRef>
              <c:f>List1!$B$19:$B$20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77-4A3E-9245-9BF05FEE3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33152"/>
        <c:axId val="35247232"/>
      </c:barChart>
      <c:catAx>
        <c:axId val="3523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247232"/>
        <c:crosses val="autoZero"/>
        <c:auto val="1"/>
        <c:lblAlgn val="ctr"/>
        <c:lblOffset val="100"/>
        <c:noMultiLvlLbl val="0"/>
      </c:catAx>
      <c:valAx>
        <c:axId val="3524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3315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Zahtevnost</a:t>
            </a:r>
            <a:r>
              <a:rPr lang="sl-SI" baseline="0" dirty="0"/>
              <a:t>  op. ciljev (od 1 do 4) z vidika dijaka (N=10)</a:t>
            </a:r>
            <a:endParaRPr lang="sl-SI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List1!$A$37</c:f>
              <c:strCache>
                <c:ptCount val="1"/>
                <c:pt idx="0">
                  <c:v>ocena 3</c:v>
                </c:pt>
              </c:strCache>
            </c:strRef>
          </c:cat>
          <c:val>
            <c:numRef>
              <c:f>List1!$B$37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95-42B0-B27D-760EF3CAA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21856"/>
        <c:axId val="69323392"/>
      </c:barChart>
      <c:catAx>
        <c:axId val="6932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323392"/>
        <c:crosses val="autoZero"/>
        <c:auto val="1"/>
        <c:lblAlgn val="ctr"/>
        <c:lblOffset val="100"/>
        <c:noMultiLvlLbl val="0"/>
      </c:catAx>
      <c:valAx>
        <c:axId val="6932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3218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Skladnost</a:t>
            </a:r>
            <a:r>
              <a:rPr lang="sl-SI" baseline="0" dirty="0"/>
              <a:t> ciljev s sodobnim časom (1 do 4) (N=7)</a:t>
            </a:r>
            <a:endParaRPr lang="sl-SI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List1!$A$51:$A$52</c:f>
              <c:strCache>
                <c:ptCount val="2"/>
                <c:pt idx="0">
                  <c:v>ocena 2</c:v>
                </c:pt>
                <c:pt idx="1">
                  <c:v>ocena 3</c:v>
                </c:pt>
              </c:strCache>
            </c:strRef>
          </c:cat>
          <c:val>
            <c:numRef>
              <c:f>List1!$B$51:$B$52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78-4BAB-B9E6-D86B6B8A3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23392"/>
        <c:axId val="94929280"/>
      </c:barChart>
      <c:catAx>
        <c:axId val="9492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929280"/>
        <c:crosses val="autoZero"/>
        <c:auto val="1"/>
        <c:lblAlgn val="ctr"/>
        <c:lblOffset val="100"/>
        <c:noMultiLvlLbl val="0"/>
      </c:catAx>
      <c:valAx>
        <c:axId val="9492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233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839414012642359"/>
          <c:y val="3.8394415357766144E-2"/>
          <c:w val="0.3889142645048157"/>
          <c:h val="0.874165258138544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List4!$A$2</c:f>
              <c:strCache>
                <c:ptCount val="1"/>
                <c:pt idx="0">
                  <c:v>OŠ</c:v>
                </c:pt>
              </c:strCache>
            </c:strRef>
          </c:tx>
          <c:invertIfNegative val="0"/>
          <c:cat>
            <c:strRef>
              <c:f>List4!$B$1:$I$1</c:f>
              <c:strCache>
                <c:ptCount val="8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  <c:pt idx="6">
                  <c:v>UN spodbuja učitelje k uporabi raznolikih didaktičnih pristopov/ strategij.</c:v>
                </c:pt>
                <c:pt idx="7">
                  <c:v>Didaktična priporočila so zapisana jasno in dovolj konkretno.</c:v>
                </c:pt>
              </c:strCache>
            </c:strRef>
          </c:cat>
          <c:val>
            <c:numRef>
              <c:f>List4!$B$2:$I$2</c:f>
              <c:numCache>
                <c:formatCode>General</c:formatCode>
                <c:ptCount val="8"/>
                <c:pt idx="0">
                  <c:v>3</c:v>
                </c:pt>
                <c:pt idx="1">
                  <c:v>3.25</c:v>
                </c:pt>
                <c:pt idx="2">
                  <c:v>3.02</c:v>
                </c:pt>
                <c:pt idx="3">
                  <c:v>3.05</c:v>
                </c:pt>
                <c:pt idx="4">
                  <c:v>2.94</c:v>
                </c:pt>
                <c:pt idx="5">
                  <c:v>2.72</c:v>
                </c:pt>
                <c:pt idx="6">
                  <c:v>2.99</c:v>
                </c:pt>
                <c:pt idx="7">
                  <c:v>3.04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17-4DF4-BD09-DED61C8A77A5}"/>
            </c:ext>
          </c:extLst>
        </c:ser>
        <c:ser>
          <c:idx val="1"/>
          <c:order val="1"/>
          <c:tx>
            <c:strRef>
              <c:f>List4!$A$3</c:f>
              <c:strCache>
                <c:ptCount val="1"/>
                <c:pt idx="0">
                  <c:v>GIM</c:v>
                </c:pt>
              </c:strCache>
            </c:strRef>
          </c:tx>
          <c:invertIfNegative val="0"/>
          <c:cat>
            <c:strRef>
              <c:f>List4!$B$1:$I$1</c:f>
              <c:strCache>
                <c:ptCount val="8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  <c:pt idx="6">
                  <c:v>UN spodbuja učitelje k uporabi raznolikih didaktičnih pristopov/ strategij.</c:v>
                </c:pt>
                <c:pt idx="7">
                  <c:v>Didaktična priporočila so zapisana jasno in dovolj konkretno.</c:v>
                </c:pt>
              </c:strCache>
            </c:strRef>
          </c:cat>
          <c:val>
            <c:numRef>
              <c:f>List4!$B$3:$I$3</c:f>
              <c:numCache>
                <c:formatCode>General</c:formatCode>
                <c:ptCount val="8"/>
                <c:pt idx="0">
                  <c:v>3.09</c:v>
                </c:pt>
                <c:pt idx="1">
                  <c:v>3.27</c:v>
                </c:pt>
                <c:pt idx="2">
                  <c:v>2.98</c:v>
                </c:pt>
                <c:pt idx="3">
                  <c:v>3.04</c:v>
                </c:pt>
                <c:pt idx="4">
                  <c:v>3.11</c:v>
                </c:pt>
                <c:pt idx="5">
                  <c:v>2.61</c:v>
                </c:pt>
                <c:pt idx="6">
                  <c:v>2.89</c:v>
                </c:pt>
                <c:pt idx="7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17-4DF4-BD09-DED61C8A77A5}"/>
            </c:ext>
          </c:extLst>
        </c:ser>
        <c:ser>
          <c:idx val="2"/>
          <c:order val="2"/>
          <c:tx>
            <c:strRef>
              <c:f>List4!$A$4</c:f>
              <c:strCache>
                <c:ptCount val="1"/>
                <c:pt idx="0">
                  <c:v>SKUPAJ</c:v>
                </c:pt>
              </c:strCache>
            </c:strRef>
          </c:tx>
          <c:invertIfNegative val="0"/>
          <c:cat>
            <c:strRef>
              <c:f>List4!$B$1:$I$1</c:f>
              <c:strCache>
                <c:ptCount val="8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  <c:pt idx="6">
                  <c:v>UN spodbuja učitelje k uporabi raznolikih didaktičnih pristopov/ strategij.</c:v>
                </c:pt>
                <c:pt idx="7">
                  <c:v>Didaktična priporočila so zapisana jasno in dovolj konkretno.</c:v>
                </c:pt>
              </c:strCache>
            </c:strRef>
          </c:cat>
          <c:val>
            <c:numRef>
              <c:f>List4!$B$4:$I$4</c:f>
              <c:numCache>
                <c:formatCode>General</c:formatCode>
                <c:ptCount val="8"/>
                <c:pt idx="0">
                  <c:v>3.02</c:v>
                </c:pt>
                <c:pt idx="1">
                  <c:v>3.25</c:v>
                </c:pt>
                <c:pt idx="2">
                  <c:v>3.02</c:v>
                </c:pt>
                <c:pt idx="3">
                  <c:v>3.05</c:v>
                </c:pt>
                <c:pt idx="4">
                  <c:v>2.97</c:v>
                </c:pt>
                <c:pt idx="5">
                  <c:v>2.7</c:v>
                </c:pt>
                <c:pt idx="6">
                  <c:v>2.97</c:v>
                </c:pt>
                <c:pt idx="7">
                  <c:v>3.04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17-4DF4-BD09-DED61C8A7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54240"/>
        <c:axId val="94955776"/>
      </c:barChart>
      <c:catAx>
        <c:axId val="94954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4955776"/>
        <c:crosses val="autoZero"/>
        <c:auto val="1"/>
        <c:lblAlgn val="ctr"/>
        <c:lblOffset val="100"/>
        <c:noMultiLvlLbl val="0"/>
      </c:catAx>
      <c:valAx>
        <c:axId val="94955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4954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Splošna gimnazija</c:v>
                </c:pt>
              </c:strCache>
            </c:strRef>
          </c:tx>
          <c:invertIfNegative val="0"/>
          <c:cat>
            <c:strRef>
              <c:f>List1!$C$1:$J$1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List1!$C$2:$J$2</c:f>
              <c:numCache>
                <c:formatCode>General</c:formatCode>
                <c:ptCount val="8"/>
                <c:pt idx="0">
                  <c:v>4.1399999999999997</c:v>
                </c:pt>
                <c:pt idx="1">
                  <c:v>4.0599999999999996</c:v>
                </c:pt>
                <c:pt idx="2">
                  <c:v>3</c:v>
                </c:pt>
                <c:pt idx="3">
                  <c:v>2.87</c:v>
                </c:pt>
                <c:pt idx="4">
                  <c:v>3.01</c:v>
                </c:pt>
                <c:pt idx="5">
                  <c:v>3.31</c:v>
                </c:pt>
                <c:pt idx="6">
                  <c:v>3.08</c:v>
                </c:pt>
                <c:pt idx="7">
                  <c:v>3.32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47-4163-B47A-C3DA98435A3F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Strokovna gimnazija</c:v>
                </c:pt>
              </c:strCache>
            </c:strRef>
          </c:tx>
          <c:invertIfNegative val="0"/>
          <c:cat>
            <c:strRef>
              <c:f>List1!$C$1:$J$1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List1!$C$3:$J$3</c:f>
              <c:numCache>
                <c:formatCode>General</c:formatCode>
                <c:ptCount val="8"/>
                <c:pt idx="0">
                  <c:v>4.03</c:v>
                </c:pt>
                <c:pt idx="1">
                  <c:v>3.96</c:v>
                </c:pt>
                <c:pt idx="2">
                  <c:v>2.94</c:v>
                </c:pt>
                <c:pt idx="3">
                  <c:v>2.77</c:v>
                </c:pt>
                <c:pt idx="4">
                  <c:v>2.83</c:v>
                </c:pt>
                <c:pt idx="5">
                  <c:v>3.13</c:v>
                </c:pt>
                <c:pt idx="6">
                  <c:v>2.95</c:v>
                </c:pt>
                <c:pt idx="7">
                  <c:v>3.26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47-4163-B47A-C3DA98435A3F}"/>
            </c:ext>
          </c:extLst>
        </c:ser>
        <c:ser>
          <c:idx val="2"/>
          <c:order val="2"/>
          <c:tx>
            <c:strRef>
              <c:f>List1!$B$4</c:f>
              <c:strCache>
                <c:ptCount val="1"/>
                <c:pt idx="0">
                  <c:v>Povprečje</c:v>
                </c:pt>
              </c:strCache>
            </c:strRef>
          </c:tx>
          <c:invertIfNegative val="0"/>
          <c:cat>
            <c:strRef>
              <c:f>List1!$C$1:$J$1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List1!$C$4:$J$4</c:f>
              <c:numCache>
                <c:formatCode>General</c:formatCode>
                <c:ptCount val="8"/>
                <c:pt idx="0">
                  <c:v>4.12</c:v>
                </c:pt>
                <c:pt idx="1">
                  <c:v>4.04</c:v>
                </c:pt>
                <c:pt idx="2">
                  <c:v>2.99</c:v>
                </c:pt>
                <c:pt idx="3">
                  <c:v>2.85</c:v>
                </c:pt>
                <c:pt idx="4">
                  <c:v>2.99</c:v>
                </c:pt>
                <c:pt idx="5">
                  <c:v>3.28</c:v>
                </c:pt>
                <c:pt idx="6">
                  <c:v>3.06</c:v>
                </c:pt>
                <c:pt idx="7">
                  <c:v>3.31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47-4163-B47A-C3DA98435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16224"/>
        <c:axId val="106117760"/>
      </c:barChart>
      <c:catAx>
        <c:axId val="10611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6117760"/>
        <c:crosses val="autoZero"/>
        <c:auto val="1"/>
        <c:lblAlgn val="ctr"/>
        <c:lblOffset val="100"/>
        <c:noMultiLvlLbl val="0"/>
      </c:catAx>
      <c:valAx>
        <c:axId val="106117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11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List2!$A$2</c:f>
              <c:strCache>
                <c:ptCount val="1"/>
                <c:pt idx="0">
                  <c:v>Splošna gimnazija</c:v>
                </c:pt>
              </c:strCache>
            </c:strRef>
          </c:tx>
          <c:invertIfNegative val="0"/>
          <c:cat>
            <c:strRef>
              <c:f>List2!$B$1:$I$1</c:f>
              <c:strCache>
                <c:ptCount val="8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  <c:pt idx="6">
                  <c:v>UN spodbuja učitelje k uporabi raznolikih didaktičnih pristopov/ strategij.</c:v>
                </c:pt>
                <c:pt idx="7">
                  <c:v>Didaktična priporočila so zapisana jasno in dovolj konkretno.</c:v>
                </c:pt>
              </c:strCache>
            </c:strRef>
          </c:cat>
          <c:val>
            <c:numRef>
              <c:f>List2!$B$2:$I$2</c:f>
              <c:numCache>
                <c:formatCode>General</c:formatCode>
                <c:ptCount val="8"/>
                <c:pt idx="0">
                  <c:v>3.09</c:v>
                </c:pt>
                <c:pt idx="1">
                  <c:v>3.27</c:v>
                </c:pt>
                <c:pt idx="2">
                  <c:v>2.96</c:v>
                </c:pt>
                <c:pt idx="3">
                  <c:v>3.05</c:v>
                </c:pt>
                <c:pt idx="4">
                  <c:v>3.13</c:v>
                </c:pt>
                <c:pt idx="5">
                  <c:v>2.57</c:v>
                </c:pt>
                <c:pt idx="6">
                  <c:v>2.89</c:v>
                </c:pt>
                <c:pt idx="7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A0-445F-80E3-AB387C6BE844}"/>
            </c:ext>
          </c:extLst>
        </c:ser>
        <c:ser>
          <c:idx val="1"/>
          <c:order val="1"/>
          <c:tx>
            <c:strRef>
              <c:f>List2!$A$3</c:f>
              <c:strCache>
                <c:ptCount val="1"/>
                <c:pt idx="0">
                  <c:v>Strokovna gimnazija</c:v>
                </c:pt>
              </c:strCache>
            </c:strRef>
          </c:tx>
          <c:invertIfNegative val="0"/>
          <c:cat>
            <c:strRef>
              <c:f>List2!$B$1:$I$1</c:f>
              <c:strCache>
                <c:ptCount val="8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  <c:pt idx="6">
                  <c:v>UN spodbuja učitelje k uporabi raznolikih didaktičnih pristopov/ strategij.</c:v>
                </c:pt>
                <c:pt idx="7">
                  <c:v>Didaktična priporočila so zapisana jasno in dovolj konkretno.</c:v>
                </c:pt>
              </c:strCache>
            </c:strRef>
          </c:cat>
          <c:val>
            <c:numRef>
              <c:f>List2!$B$3:$I$3</c:f>
              <c:numCache>
                <c:formatCode>General</c:formatCode>
                <c:ptCount val="8"/>
                <c:pt idx="0">
                  <c:v>3.08</c:v>
                </c:pt>
                <c:pt idx="1">
                  <c:v>3.24</c:v>
                </c:pt>
                <c:pt idx="2">
                  <c:v>3.11</c:v>
                </c:pt>
                <c:pt idx="3">
                  <c:v>2.94</c:v>
                </c:pt>
                <c:pt idx="4">
                  <c:v>2.97</c:v>
                </c:pt>
                <c:pt idx="5">
                  <c:v>2.82</c:v>
                </c:pt>
                <c:pt idx="6">
                  <c:v>2.88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A0-445F-80E3-AB387C6BE844}"/>
            </c:ext>
          </c:extLst>
        </c:ser>
        <c:ser>
          <c:idx val="2"/>
          <c:order val="2"/>
          <c:tx>
            <c:strRef>
              <c:f>List2!$A$4</c:f>
              <c:strCache>
                <c:ptCount val="1"/>
                <c:pt idx="0">
                  <c:v>Povprečje</c:v>
                </c:pt>
              </c:strCache>
            </c:strRef>
          </c:tx>
          <c:invertIfNegative val="0"/>
          <c:cat>
            <c:strRef>
              <c:f>List2!$B$1:$I$1</c:f>
              <c:strCache>
                <c:ptCount val="8"/>
                <c:pt idx="0">
                  <c:v>UN priporoča in spodbuja razvoj prečnih veščin (kot npr. kritično mišljenje, ustvarjalnost, sodelovalno reševanje problemov, delo z viri, uporabo IKT ipd.).</c:v>
                </c:pt>
                <c:pt idx="1">
                  <c:v>UN omogoča med-predmetno povezovanje pri pouku. </c:v>
                </c:pt>
                <c:pt idx="2">
                  <c:v>Cilji v UN predmeta se vertikalno (po VIO in/ali stopnjah izo-braževanja) ustrezno nadgrajujejo.</c:v>
                </c:pt>
                <c:pt idx="3">
                  <c:v>S (predlaganimi) vsebinami v UN lahko uresničujem specifične cilje.  </c:v>
                </c:pt>
                <c:pt idx="4">
                  <c:v>Standardi znanj/ pričakovani dosežki so dovolj konkretni, da omogočajo jasno razumevanje, kaj naj učenci/ dijaki  znajo/ dosežejo.</c:v>
                </c:pt>
                <c:pt idx="5">
                  <c:v>UN usmerja učitelje v uporabo sodobnih didaktičnih načel/ usmeritev/ konceptov (npr. formati-vno spremljanje, personalizacija, individualizacija, učenje z razi-skovanjem …).</c:v>
                </c:pt>
                <c:pt idx="6">
                  <c:v>UN spodbuja učitelje k uporabi raznolikih didaktičnih pristopov/ strategij.</c:v>
                </c:pt>
                <c:pt idx="7">
                  <c:v>Didaktična priporočila so zapisana jasno in dovolj konkretno.</c:v>
                </c:pt>
              </c:strCache>
            </c:strRef>
          </c:cat>
          <c:val>
            <c:numRef>
              <c:f>List2!$B$4:$I$4</c:f>
              <c:numCache>
                <c:formatCode>General</c:formatCode>
                <c:ptCount val="8"/>
                <c:pt idx="0">
                  <c:v>3.09</c:v>
                </c:pt>
                <c:pt idx="1">
                  <c:v>3.27</c:v>
                </c:pt>
                <c:pt idx="2">
                  <c:v>2.98</c:v>
                </c:pt>
                <c:pt idx="3">
                  <c:v>3.04</c:v>
                </c:pt>
                <c:pt idx="4">
                  <c:v>3.11</c:v>
                </c:pt>
                <c:pt idx="5">
                  <c:v>2.61</c:v>
                </c:pt>
                <c:pt idx="6">
                  <c:v>2.89</c:v>
                </c:pt>
                <c:pt idx="7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A0-445F-80E3-AB387C6BE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37696"/>
        <c:axId val="95043584"/>
      </c:barChart>
      <c:catAx>
        <c:axId val="95037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5043584"/>
        <c:crosses val="autoZero"/>
        <c:auto val="1"/>
        <c:lblAlgn val="ctr"/>
        <c:lblOffset val="100"/>
        <c:noMultiLvlLbl val="0"/>
      </c:catAx>
      <c:valAx>
        <c:axId val="95043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037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List3!$A$2</c:f>
              <c:strCache>
                <c:ptCount val="1"/>
                <c:pt idx="0">
                  <c:v>Zgodovina</c:v>
                </c:pt>
              </c:strCache>
            </c:strRef>
          </c:tx>
          <c:invertIfNegative val="0"/>
          <c:cat>
            <c:strRef>
              <c:f>List3!$B$1:$I$1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List3!$B$2:$I$2</c:f>
              <c:numCache>
                <c:formatCode>General</c:formatCode>
                <c:ptCount val="8"/>
                <c:pt idx="0">
                  <c:v>3.94</c:v>
                </c:pt>
                <c:pt idx="1">
                  <c:v>4</c:v>
                </c:pt>
                <c:pt idx="2">
                  <c:v>3.06</c:v>
                </c:pt>
                <c:pt idx="3">
                  <c:v>2.69</c:v>
                </c:pt>
                <c:pt idx="4">
                  <c:v>2.92</c:v>
                </c:pt>
                <c:pt idx="5">
                  <c:v>3.15</c:v>
                </c:pt>
                <c:pt idx="6">
                  <c:v>2.38</c:v>
                </c:pt>
                <c:pt idx="7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2D-4000-AE1F-05C42A0F5E67}"/>
            </c:ext>
          </c:extLst>
        </c:ser>
        <c:ser>
          <c:idx val="1"/>
          <c:order val="1"/>
          <c:tx>
            <c:strRef>
              <c:f>List3!$A$3</c:f>
              <c:strCache>
                <c:ptCount val="1"/>
                <c:pt idx="0">
                  <c:v>Geografija</c:v>
                </c:pt>
              </c:strCache>
            </c:strRef>
          </c:tx>
          <c:invertIfNegative val="0"/>
          <c:cat>
            <c:strRef>
              <c:f>List3!$B$1:$I$1</c:f>
              <c:strCache>
                <c:ptCount val="8"/>
                <c:pt idx="0">
                  <c:v>Ocenite v kolikšni meri lahko uresničite splošne cilje izbranega UN.</c:v>
                </c:pt>
                <c:pt idx="1">
                  <c:v>Ocenite v kolikšni meri lahko uresničite (operativne) cilje iz izbranega UN.</c:v>
                </c:pt>
                <c:pt idx="2">
                  <c:v>Ocenite zahtevnost operativnih ciljev v UN z vidika učenca/dijaka.</c:v>
                </c:pt>
                <c:pt idx="3">
                  <c:v>Operativni cilji v UN sledijo potrebam sodobnega časa.   </c:v>
                </c:pt>
                <c:pt idx="4">
                  <c:v>UN vključujejo cilje/koncepte, ki omogočajo aktivno sodelovanje učenca/dijaka in njegovo vključevanje v družbo.</c:v>
                </c:pt>
                <c:pt idx="5">
                  <c:v>V UN so ustrezno zastopani cilji vseh taksono-mskih ravni.</c:v>
                </c:pt>
                <c:pt idx="6">
                  <c:v>UN je dovolj odprt, da se učitelj avtono-mno odziva na potrebe učencev/ dijakov in sodobnega časa.</c:v>
                </c:pt>
                <c:pt idx="7">
                  <c:v>Uresničevanje ciljev omogoča pridobivanje ustreznega znanja in zmožnosti za nadaljnje izo-braževanje.</c:v>
                </c:pt>
              </c:strCache>
            </c:strRef>
          </c:cat>
          <c:val>
            <c:numRef>
              <c:f>List3!$B$3:$I$3</c:f>
              <c:numCache>
                <c:formatCode>General</c:formatCode>
                <c:ptCount val="8"/>
                <c:pt idx="0">
                  <c:v>4.18</c:v>
                </c:pt>
                <c:pt idx="1">
                  <c:v>4.0999999999999996</c:v>
                </c:pt>
                <c:pt idx="2">
                  <c:v>3</c:v>
                </c:pt>
                <c:pt idx="3">
                  <c:v>2.71</c:v>
                </c:pt>
                <c:pt idx="4">
                  <c:v>3</c:v>
                </c:pt>
                <c:pt idx="5">
                  <c:v>3.43</c:v>
                </c:pt>
                <c:pt idx="6">
                  <c:v>2.86</c:v>
                </c:pt>
                <c:pt idx="7">
                  <c:v>3.29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2D-4000-AE1F-05C42A0F5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74176"/>
        <c:axId val="95075712"/>
      </c:barChart>
      <c:catAx>
        <c:axId val="95074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5075712"/>
        <c:crosses val="autoZero"/>
        <c:auto val="1"/>
        <c:lblAlgn val="ctr"/>
        <c:lblOffset val="100"/>
        <c:noMultiLvlLbl val="0"/>
      </c:catAx>
      <c:valAx>
        <c:axId val="95075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074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47C9-76AA-488D-892C-805EBCAFAA06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4CF5-145E-40A7-935E-02F5A868D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4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2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59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623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08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02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0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3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6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1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7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04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15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390C-E605-4809-9873-39E83D0C8069}" type="datetimeFigureOut">
              <a:rPr lang="sl-SI" smtClean="0"/>
              <a:t>28.8.2019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F529-9CD8-444C-BB75-612D0D30C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2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ovice.sio.si/2017/12/27/evropske-statisticne-igre/" TargetMode="External"/><Relationship Id="rId13" Type="http://schemas.openxmlformats.org/officeDocument/2006/relationships/hyperlink" Target="http://zgs.zrc-sazu.si/sl-si/publikacije/geografskiobzornik.aspx" TargetMode="External"/><Relationship Id="rId18" Type="http://schemas.openxmlformats.org/officeDocument/2006/relationships/hyperlink" Target="http://eucbeniki.sio.si/" TargetMode="External"/><Relationship Id="rId3" Type="http://schemas.openxmlformats.org/officeDocument/2006/relationships/hyperlink" Target="http://novice.sio.si/2018/02/07/poplava-in-terensko-delo/" TargetMode="External"/><Relationship Id="rId7" Type="http://schemas.openxmlformats.org/officeDocument/2006/relationships/hyperlink" Target="https://www.zrss.si/ucilna-zidana/tekmovanja/tekmovanje-iz-znanja-geografije-za-os-in-ss" TargetMode="External"/><Relationship Id="rId12" Type="http://schemas.openxmlformats.org/officeDocument/2006/relationships/hyperlink" Target="https://www.zrss.si/zalozba/knjigarnica/podrobno?publikacija=741" TargetMode="External"/><Relationship Id="rId17" Type="http://schemas.openxmlformats.org/officeDocument/2006/relationships/hyperlink" Target="https://www.zrss.si/strokovne-resitve/digitalna-bralnica" TargetMode="External"/><Relationship Id="rId2" Type="http://schemas.openxmlformats.org/officeDocument/2006/relationships/hyperlink" Target="http://www.ekskurzije.si/moodle/course/view.php?id=368" TargetMode="External"/><Relationship Id="rId16" Type="http://schemas.openxmlformats.org/officeDocument/2006/relationships/hyperlink" Target="https://www.zrss.si/zalozba/knjigarnica" TargetMode="External"/><Relationship Id="rId20" Type="http://schemas.openxmlformats.org/officeDocument/2006/relationships/hyperlink" Target="https://www.1ka.si/a/2274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gs.splet.arnes.si/" TargetMode="External"/><Relationship Id="rId11" Type="http://schemas.openxmlformats.org/officeDocument/2006/relationships/hyperlink" Target="http://hiddengeographies.geografija.si/media/uploads/files/Ilesicevi_dnevi.pdf" TargetMode="External"/><Relationship Id="rId5" Type="http://schemas.openxmlformats.org/officeDocument/2006/relationships/hyperlink" Target="http://www.confluence.org/confluence.php?visitid=13570" TargetMode="External"/><Relationship Id="rId15" Type="http://schemas.openxmlformats.org/officeDocument/2006/relationships/hyperlink" Target="https://www.zrss.si/strokovne-resitve/projekti" TargetMode="External"/><Relationship Id="rId10" Type="http://schemas.openxmlformats.org/officeDocument/2006/relationships/hyperlink" Target="http://geo.ff.uni-lj.si/stoletnica/100_letnica" TargetMode="External"/><Relationship Id="rId19" Type="http://schemas.openxmlformats.org/officeDocument/2006/relationships/hyperlink" Target="https://www.invazivke.si/" TargetMode="External"/><Relationship Id="rId4" Type="http://schemas.openxmlformats.org/officeDocument/2006/relationships/hyperlink" Target="http://www.confluence.org/country.php?id=15" TargetMode="External"/><Relationship Id="rId9" Type="http://schemas.openxmlformats.org/officeDocument/2006/relationships/hyperlink" Target="https://www.stat.si/statweb" TargetMode="External"/><Relationship Id="rId14" Type="http://schemas.openxmlformats.org/officeDocument/2006/relationships/hyperlink" Target="http://www.osrj.si/dogodki-in-datumi-31-srecanja-mr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/>
          <a:lstStyle/>
          <a:p>
            <a:r>
              <a:rPr lang="sl-SI" dirty="0"/>
              <a:t>Študijsko srečanje učiteljev geografije v srednjih šolah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ZRSŠ, avgust 2019</a:t>
            </a:r>
          </a:p>
          <a:p>
            <a:r>
              <a:rPr lang="sl-SI" dirty="0">
                <a:solidFill>
                  <a:srgbClr val="00B050"/>
                </a:solidFill>
              </a:rPr>
              <a:t>Dr. Anton Polšak</a:t>
            </a:r>
          </a:p>
        </p:txBody>
      </p:sp>
    </p:spTree>
    <p:extLst>
      <p:ext uri="{BB962C8B-B14F-4D97-AF65-F5344CB8AC3E}">
        <p14:creationId xmlns:p14="http://schemas.microsoft.com/office/powerpoint/2010/main" val="220316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Grafikon 1"/>
          <p:cNvGraphicFramePr>
            <a:graphicFrameLocks/>
          </p:cNvGraphicFramePr>
          <p:nvPr/>
        </p:nvGraphicFramePr>
        <p:xfrm>
          <a:off x="488950" y="209550"/>
          <a:ext cx="7662863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fikon" r:id="rId3" imgW="7669433" imgH="5797798" progId="Excel.Chart.8">
                  <p:embed/>
                </p:oleObj>
              </mc:Choice>
              <mc:Fallback>
                <p:oleObj name="Grafikon" r:id="rId3" imgW="7669433" imgH="57977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09550"/>
                        <a:ext cx="7662863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4"/>
          <p:cNvSpPr txBox="1">
            <a:spLocks noChangeArrowheads="1"/>
          </p:cNvSpPr>
          <p:nvPr/>
        </p:nvSpPr>
        <p:spPr bwMode="auto">
          <a:xfrm rot="-591949">
            <a:off x="2597150" y="5894388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rgbClr val="FF0066"/>
                </a:solidFill>
              </a:rPr>
              <a:t>Nismo uspeli obravnavati</a:t>
            </a:r>
          </a:p>
        </p:txBody>
      </p:sp>
    </p:spTree>
    <p:extLst>
      <p:ext uri="{BB962C8B-B14F-4D97-AF65-F5344CB8AC3E}">
        <p14:creationId xmlns:p14="http://schemas.microsoft.com/office/powerpoint/2010/main" val="77443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afikon 1"/>
          <p:cNvGraphicFramePr>
            <a:graphicFrameLocks/>
          </p:cNvGraphicFramePr>
          <p:nvPr/>
        </p:nvGraphicFramePr>
        <p:xfrm>
          <a:off x="633413" y="-50800"/>
          <a:ext cx="7734300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Grafikon" r:id="rId3" imgW="7742591" imgH="5986791" progId="Excel.Chart.8">
                  <p:embed/>
                </p:oleObj>
              </mc:Choice>
              <mc:Fallback>
                <p:oleObj name="Grafikon" r:id="rId3" imgW="7742591" imgH="598679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-50800"/>
                        <a:ext cx="7734300" cy="597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 rot="-591949">
            <a:off x="2597150" y="5894388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rgbClr val="FF0066"/>
                </a:solidFill>
              </a:rPr>
              <a:t>Nismo uspeli obravnavati</a:t>
            </a:r>
          </a:p>
        </p:txBody>
      </p:sp>
    </p:spTree>
    <p:extLst>
      <p:ext uri="{BB962C8B-B14F-4D97-AF65-F5344CB8AC3E}">
        <p14:creationId xmlns:p14="http://schemas.microsoft.com/office/powerpoint/2010/main" val="409466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afikon 1"/>
          <p:cNvGraphicFramePr>
            <a:graphicFrameLocks/>
          </p:cNvGraphicFramePr>
          <p:nvPr/>
        </p:nvGraphicFramePr>
        <p:xfrm>
          <a:off x="560388" y="209550"/>
          <a:ext cx="8383587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Grafikon" r:id="rId3" imgW="8394920" imgH="5511262" progId="Excel.Chart.8">
                  <p:embed/>
                </p:oleObj>
              </mc:Choice>
              <mc:Fallback>
                <p:oleObj name="Grafikon" r:id="rId3" imgW="8394920" imgH="55112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09550"/>
                        <a:ext cx="8383587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 rot="-591949">
            <a:off x="2597150" y="5894388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rgbClr val="FF0066"/>
                </a:solidFill>
              </a:rPr>
              <a:t>Nismo uspeli obravnavati</a:t>
            </a:r>
          </a:p>
        </p:txBody>
      </p:sp>
    </p:spTree>
    <p:extLst>
      <p:ext uri="{BB962C8B-B14F-4D97-AF65-F5344CB8AC3E}">
        <p14:creationId xmlns:p14="http://schemas.microsoft.com/office/powerpoint/2010/main" val="314279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afikon 1"/>
          <p:cNvGraphicFramePr>
            <a:graphicFrameLocks/>
          </p:cNvGraphicFramePr>
          <p:nvPr/>
        </p:nvGraphicFramePr>
        <p:xfrm>
          <a:off x="992188" y="65088"/>
          <a:ext cx="7446962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Grafikon" r:id="rId3" imgW="7456054" imgH="6230652" progId="Excel.Chart.8">
                  <p:embed/>
                </p:oleObj>
              </mc:Choice>
              <mc:Fallback>
                <p:oleObj name="Grafikon" r:id="rId3" imgW="7456054" imgH="62306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65088"/>
                        <a:ext cx="7446962" cy="622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 Box 4"/>
          <p:cNvSpPr txBox="1">
            <a:spLocks noChangeArrowheads="1"/>
          </p:cNvSpPr>
          <p:nvPr/>
        </p:nvSpPr>
        <p:spPr bwMode="auto">
          <a:xfrm rot="-591949">
            <a:off x="2597150" y="5894388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rgbClr val="FF0066"/>
                </a:solidFill>
              </a:rPr>
              <a:t>Nismo uspeli obravnavati</a:t>
            </a:r>
          </a:p>
        </p:txBody>
      </p:sp>
    </p:spTree>
    <p:extLst>
      <p:ext uri="{BB962C8B-B14F-4D97-AF65-F5344CB8AC3E}">
        <p14:creationId xmlns:p14="http://schemas.microsoft.com/office/powerpoint/2010/main" val="63500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afikon 1"/>
          <p:cNvGraphicFramePr>
            <a:graphicFrameLocks/>
          </p:cNvGraphicFramePr>
          <p:nvPr/>
        </p:nvGraphicFramePr>
        <p:xfrm>
          <a:off x="1425575" y="209550"/>
          <a:ext cx="6437313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Grafikon" r:id="rId3" imgW="6444030" imgH="5870957" progId="Excel.Chart.8">
                  <p:embed/>
                </p:oleObj>
              </mc:Choice>
              <mc:Fallback>
                <p:oleObj name="Grafikon" r:id="rId3" imgW="6444030" imgH="58709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09550"/>
                        <a:ext cx="6437313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 rot="-591949">
            <a:off x="2597150" y="5894388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rgbClr val="FF0066"/>
                </a:solidFill>
              </a:rPr>
              <a:t>Nismo uspeli obravnavati</a:t>
            </a:r>
          </a:p>
        </p:txBody>
      </p:sp>
    </p:spTree>
    <p:extLst>
      <p:ext uri="{BB962C8B-B14F-4D97-AF65-F5344CB8AC3E}">
        <p14:creationId xmlns:p14="http://schemas.microsoft.com/office/powerpoint/2010/main" val="102962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Grafikon 1"/>
          <p:cNvGraphicFramePr>
            <a:graphicFrameLocks/>
          </p:cNvGraphicFramePr>
          <p:nvPr/>
        </p:nvGraphicFramePr>
        <p:xfrm>
          <a:off x="776288" y="-50800"/>
          <a:ext cx="6610350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Grafikon" r:id="rId3" imgW="6614733" imgH="6096528" progId="Excel.Chart.8">
                  <p:embed/>
                </p:oleObj>
              </mc:Choice>
              <mc:Fallback>
                <p:oleObj name="Grafikon" r:id="rId3" imgW="6614733" imgH="609652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-50800"/>
                        <a:ext cx="6610350" cy="608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Raven povezovalnik 3"/>
          <p:cNvCxnSpPr/>
          <p:nvPr/>
        </p:nvCxnSpPr>
        <p:spPr>
          <a:xfrm flipV="1">
            <a:off x="1476375" y="2992438"/>
            <a:ext cx="611981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1476375" y="1898650"/>
            <a:ext cx="6119813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1" name="PoljeZBesedilom 8"/>
          <p:cNvSpPr txBox="1">
            <a:spLocks noChangeArrowheads="1"/>
          </p:cNvSpPr>
          <p:nvPr/>
        </p:nvSpPr>
        <p:spPr bwMode="auto">
          <a:xfrm>
            <a:off x="7383463" y="3222625"/>
            <a:ext cx="1365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solidFill>
                  <a:srgbClr val="00B050"/>
                </a:solidFill>
              </a:rPr>
              <a:t>ZELO SE </a:t>
            </a:r>
          </a:p>
          <a:p>
            <a:r>
              <a:rPr lang="sl-SI" b="1">
                <a:solidFill>
                  <a:srgbClr val="00B050"/>
                </a:solidFill>
              </a:rPr>
              <a:t>STRINJAM</a:t>
            </a:r>
          </a:p>
        </p:txBody>
      </p:sp>
      <p:sp>
        <p:nvSpPr>
          <p:cNvPr id="65542" name="PoljeZBesedilom 11"/>
          <p:cNvSpPr txBox="1">
            <a:spLocks noChangeArrowheads="1"/>
          </p:cNvSpPr>
          <p:nvPr/>
        </p:nvSpPr>
        <p:spPr bwMode="auto">
          <a:xfrm>
            <a:off x="7381875" y="11557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solidFill>
                  <a:srgbClr val="FF0000"/>
                </a:solidFill>
              </a:rPr>
              <a:t>SPLOH SE </a:t>
            </a:r>
          </a:p>
          <a:p>
            <a:r>
              <a:rPr lang="sl-SI" b="1">
                <a:solidFill>
                  <a:srgbClr val="FF0000"/>
                </a:solidFill>
              </a:rPr>
              <a:t>NE STRINJAM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5508625" y="4270375"/>
            <a:ext cx="1376363" cy="13192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V="1">
            <a:off x="4932363" y="4149725"/>
            <a:ext cx="1584325" cy="15541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 flipV="1">
            <a:off x="2095500" y="4098925"/>
            <a:ext cx="1233488" cy="1246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1065" r="31618" b="19725"/>
          <a:stretch/>
        </p:blipFill>
        <p:spPr bwMode="auto">
          <a:xfrm>
            <a:off x="179512" y="836202"/>
            <a:ext cx="8769036" cy="481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14204" y="5920432"/>
            <a:ext cx="30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Iz ankete za OŠ (SU geografija)</a:t>
            </a:r>
          </a:p>
        </p:txBody>
      </p:sp>
    </p:spTree>
    <p:extLst>
      <p:ext uri="{BB962C8B-B14F-4D97-AF65-F5344CB8AC3E}">
        <p14:creationId xmlns:p14="http://schemas.microsoft.com/office/powerpoint/2010/main" val="21409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Analiza UN za gimnazije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Namen:</a:t>
            </a:r>
          </a:p>
          <a:p>
            <a:r>
              <a:rPr lang="sl-SI" sz="2800" dirty="0"/>
              <a:t>presoditi, ali je obstoječi UN (2008) potreben prenove,</a:t>
            </a:r>
          </a:p>
          <a:p>
            <a:r>
              <a:rPr lang="sl-SI" sz="2800" dirty="0"/>
              <a:t>ugotoviti, ali ga učitelji uporabljajo,</a:t>
            </a:r>
          </a:p>
          <a:p>
            <a:r>
              <a:rPr lang="sl-SI" sz="2800" dirty="0"/>
              <a:t>ugotoviti, katere prvine so koristne in smiselne, katere manj,</a:t>
            </a:r>
          </a:p>
          <a:p>
            <a:r>
              <a:rPr lang="sl-SI" sz="2800" dirty="0"/>
              <a:t>ali je sodoben (didaktično in strokovno),</a:t>
            </a:r>
          </a:p>
          <a:p>
            <a:r>
              <a:rPr lang="sl-SI" sz="2800" dirty="0"/>
              <a:t>ali je v odnosu do PIK </a:t>
            </a:r>
            <a:r>
              <a:rPr lang="sl-SI" sz="2800" dirty="0" err="1"/>
              <a:t>nadrejn</a:t>
            </a:r>
            <a:r>
              <a:rPr lang="sl-SI" sz="2800" dirty="0"/>
              <a:t>, podrejen…?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656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Osnova: anketa ZRSŠ (junij-julij 2019)</a:t>
            </a:r>
          </a:p>
          <a:p>
            <a:r>
              <a:rPr lang="sl-SI" dirty="0"/>
              <a:t>Nadaljevanje: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sodelovanje strokovnjaka (-ov) s fakultet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dirty="0"/>
              <a:t>s</a:t>
            </a:r>
            <a:r>
              <a:rPr lang="sl-SI"/>
              <a:t>odelovanje </a:t>
            </a:r>
            <a:r>
              <a:rPr lang="sl-SI" dirty="0"/>
              <a:t>učiteljev praktikov z referencami (za raven </a:t>
            </a:r>
            <a:r>
              <a:rPr lang="sl-SI" dirty="0" err="1"/>
              <a:t>gimn</a:t>
            </a:r>
            <a:r>
              <a:rPr lang="sl-SI" dirty="0"/>
              <a:t>. 2 učitelja)</a:t>
            </a:r>
          </a:p>
        </p:txBody>
      </p:sp>
    </p:spTree>
    <p:extLst>
      <p:ext uri="{BB962C8B-B14F-4D97-AF65-F5344CB8AC3E}">
        <p14:creationId xmlns:p14="http://schemas.microsoft.com/office/powerpoint/2010/main" val="169722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014"/>
            <a:ext cx="853797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392088"/>
          </a:xfrm>
        </p:spPr>
        <p:txBody>
          <a:bodyPr rtlCol="0">
            <a:normAutofit fontScale="90000"/>
          </a:bodyPr>
          <a:lstStyle/>
          <a:p>
            <a:pPr rtl="0"/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</a:t>
            </a: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blanche</a:t>
            </a: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ar-AE" sz="3200" dirty="0">
                <a:solidFill>
                  <a:schemeClr val="bg1"/>
                </a:solidFill>
                <a:cs typeface="Arial" panose="020B0604020202020204" pitchFamily="34" charset="0"/>
              </a:rPr>
              <a:t>أبيض</a:t>
            </a:r>
            <a:r>
              <a:rPr lang="sl-SI" sz="320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                   ⑥</a:t>
            </a:r>
            <a:endParaRPr lang="sl-SI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chemeClr val="bg1"/>
                </a:solidFill>
                <a:cs typeface="Arial" panose="020B0604020202020204" pitchFamily="34" charset="0"/>
              </a:rPr>
              <a:t>白</a:t>
            </a:r>
            <a:r>
              <a:rPr lang="sl-SI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⑦                   ⑧</a:t>
            </a: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hvid</a:t>
            </a: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white</a:t>
            </a: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</a:t>
            </a:r>
            <a:endParaRPr lang="sl-SI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weiß</a:t>
            </a: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bianco</a:t>
            </a:r>
          </a:p>
          <a:p>
            <a:r>
              <a:rPr lang="az-Cyrl-AZ" sz="2400" b="1" dirty="0">
                <a:solidFill>
                  <a:schemeClr val="bg1"/>
                </a:solidFill>
                <a:cs typeface="Arial" panose="020B0604020202020204" pitchFamily="34" charset="0"/>
              </a:rPr>
              <a:t>Белый</a:t>
            </a:r>
            <a:r>
              <a:rPr lang="sl-SI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                                            ⑪</a:t>
            </a:r>
            <a:endParaRPr lang="az-Cyrl-AZ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beyaz</a:t>
            </a: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⑫</a:t>
            </a: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fehér</a:t>
            </a: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⑩</a:t>
            </a:r>
            <a:endParaRPr lang="sl-SI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candidus</a:t>
            </a: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⑪</a:t>
            </a: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2400" dirty="0" err="1">
                <a:solidFill>
                  <a:schemeClr val="bg1"/>
                </a:solidFill>
                <a:cs typeface="Arial" panose="020B0604020202020204" pitchFamily="34" charset="0"/>
              </a:rPr>
              <a:t>valkoinen</a:t>
            </a:r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bela </a:t>
            </a:r>
            <a:endParaRPr lang="sl-SI" dirty="0">
              <a:cs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>
              <a:latin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63" y="312721"/>
            <a:ext cx="1212726" cy="9903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9551"/>
          <a:stretch/>
        </p:blipFill>
        <p:spPr>
          <a:xfrm>
            <a:off x="3286798" y="117043"/>
            <a:ext cx="1235653" cy="1381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r="7511"/>
          <a:stretch/>
        </p:blipFill>
        <p:spPr>
          <a:xfrm>
            <a:off x="5275240" y="30081"/>
            <a:ext cx="1745032" cy="18867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13" y="30080"/>
            <a:ext cx="1543422" cy="220019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5643"/>
            <a:ext cx="1465819" cy="226107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53" y="1805910"/>
            <a:ext cx="1434595" cy="236198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63" y="2486578"/>
            <a:ext cx="1265522" cy="168087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/>
          <a:stretch/>
        </p:blipFill>
        <p:spPr>
          <a:xfrm>
            <a:off x="5732635" y="4372036"/>
            <a:ext cx="1582587" cy="228179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7042"/>
          <a:stretch/>
        </p:blipFill>
        <p:spPr>
          <a:xfrm>
            <a:off x="7648006" y="4373374"/>
            <a:ext cx="1465036" cy="229374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10" y="2139907"/>
            <a:ext cx="1319784" cy="195681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9288" b="23144"/>
          <a:stretch/>
        </p:blipFill>
        <p:spPr>
          <a:xfrm>
            <a:off x="3490156" y="4914423"/>
            <a:ext cx="2038550" cy="165737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1" y="4318596"/>
            <a:ext cx="1373789" cy="20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3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601719"/>
              </p:ext>
            </p:extLst>
          </p:nvPr>
        </p:nvGraphicFramePr>
        <p:xfrm>
          <a:off x="1403648" y="2204864"/>
          <a:ext cx="6048672" cy="422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avokotnik 4"/>
          <p:cNvSpPr/>
          <p:nvPr/>
        </p:nvSpPr>
        <p:spPr>
          <a:xfrm>
            <a:off x="1331640" y="98072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Rezultati ankete, ZRSŠ, junij-julij 2019 (N=240-1994)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93204" y="45283"/>
            <a:ext cx="8229600" cy="1143000"/>
          </a:xfrm>
        </p:spPr>
        <p:txBody>
          <a:bodyPr/>
          <a:lstStyle/>
          <a:p>
            <a:r>
              <a:rPr lang="sl-SI" dirty="0"/>
              <a:t>Analiza UN za gimnazije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31640" y="1700808"/>
            <a:ext cx="315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Primerjava med OŠ in gimnazijo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403648" y="6488668"/>
            <a:ext cx="3702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Anketa ZRSŠ, junij-julij 2019, 1ka. </a:t>
            </a:r>
          </a:p>
        </p:txBody>
      </p:sp>
    </p:spTree>
    <p:extLst>
      <p:ext uri="{BB962C8B-B14F-4D97-AF65-F5344CB8AC3E}">
        <p14:creationId xmlns:p14="http://schemas.microsoft.com/office/powerpoint/2010/main" val="122884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20" y="0"/>
            <a:ext cx="3538736" cy="922114"/>
          </a:xfrm>
        </p:spPr>
        <p:txBody>
          <a:bodyPr>
            <a:normAutofit/>
          </a:bodyPr>
          <a:lstStyle/>
          <a:p>
            <a:r>
              <a:rPr lang="sl-SI" sz="2400" b="1" dirty="0"/>
              <a:t>Posamezni kazalci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36367"/>
              </p:ext>
            </p:extLst>
          </p:nvPr>
        </p:nvGraphicFramePr>
        <p:xfrm>
          <a:off x="395536" y="836712"/>
          <a:ext cx="34563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66418"/>
              </p:ext>
            </p:extLst>
          </p:nvPr>
        </p:nvGraphicFramePr>
        <p:xfrm>
          <a:off x="4499992" y="476672"/>
          <a:ext cx="33843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218668"/>
              </p:ext>
            </p:extLst>
          </p:nvPr>
        </p:nvGraphicFramePr>
        <p:xfrm>
          <a:off x="395536" y="3861048"/>
          <a:ext cx="34563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940717"/>
              </p:ext>
            </p:extLst>
          </p:nvPr>
        </p:nvGraphicFramePr>
        <p:xfrm>
          <a:off x="4499992" y="3501008"/>
          <a:ext cx="33843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345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256244"/>
              </p:ext>
            </p:extLst>
          </p:nvPr>
        </p:nvGraphicFramePr>
        <p:xfrm>
          <a:off x="1403648" y="1196752"/>
          <a:ext cx="6192688" cy="457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45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85893"/>
              </p:ext>
            </p:extLst>
          </p:nvPr>
        </p:nvGraphicFramePr>
        <p:xfrm>
          <a:off x="1115616" y="1196752"/>
          <a:ext cx="6556960" cy="520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115616" y="570399"/>
            <a:ext cx="488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Rezultati ankete, gimnazija, vsi predmeti (N=1400)</a:t>
            </a:r>
          </a:p>
        </p:txBody>
      </p:sp>
    </p:spTree>
    <p:extLst>
      <p:ext uri="{BB962C8B-B14F-4D97-AF65-F5344CB8AC3E}">
        <p14:creationId xmlns:p14="http://schemas.microsoft.com/office/powerpoint/2010/main" val="127624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417754"/>
              </p:ext>
            </p:extLst>
          </p:nvPr>
        </p:nvGraphicFramePr>
        <p:xfrm>
          <a:off x="1259632" y="1412776"/>
          <a:ext cx="61927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187624" y="733346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Rezultati ankete, gimnazija, vsi predmeti</a:t>
            </a:r>
          </a:p>
        </p:txBody>
      </p:sp>
    </p:spTree>
    <p:extLst>
      <p:ext uri="{BB962C8B-B14F-4D97-AF65-F5344CB8AC3E}">
        <p14:creationId xmlns:p14="http://schemas.microsoft.com/office/powerpoint/2010/main" val="19248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5443"/>
              </p:ext>
            </p:extLst>
          </p:nvPr>
        </p:nvGraphicFramePr>
        <p:xfrm>
          <a:off x="1763688" y="1196752"/>
          <a:ext cx="5699760" cy="445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691680" y="548680"/>
            <a:ext cx="432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Rezultati ankete, splošna gimnazija (N=6-12)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115616" y="616530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Op.: Za strokovne gimnazije je bilo premalo zaključenih anket.</a:t>
            </a:r>
          </a:p>
        </p:txBody>
      </p:sp>
    </p:spTree>
    <p:extLst>
      <p:ext uri="{BB962C8B-B14F-4D97-AF65-F5344CB8AC3E}">
        <p14:creationId xmlns:p14="http://schemas.microsoft.com/office/powerpoint/2010/main" val="367680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71674"/>
              </p:ext>
            </p:extLst>
          </p:nvPr>
        </p:nvGraphicFramePr>
        <p:xfrm>
          <a:off x="1038421" y="1412776"/>
          <a:ext cx="6751320" cy="475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971600" y="692696"/>
            <a:ext cx="344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Rezultati ankete, splošna gimnazija</a:t>
            </a:r>
          </a:p>
        </p:txBody>
      </p:sp>
    </p:spTree>
    <p:extLst>
      <p:ext uri="{BB962C8B-B14F-4D97-AF65-F5344CB8AC3E}">
        <p14:creationId xmlns:p14="http://schemas.microsoft.com/office/powerpoint/2010/main" val="3713506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Koliko se vam zdijo posamezna poglavja učnega načrta uporabna?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187624" y="3861048"/>
            <a:ext cx="5814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Ali so minimalni standardi dovolj konkretni, da omogočajo jasno razumevanje, kaj naj učenci znajo/dosežejo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 Kako bi operativne cilje dopolnili ali spremenili?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Kaj bi bilo po vašem mnenju potrebno v UN opredeliti drugače?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Razmerje med UN in PIK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259632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Ključna vprašanja: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Kaj je v učnem načrtu dobro?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Kaj bi dodali v učnem načrtu?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Kaj bi odvzeli v učnem načrtu</a:t>
            </a:r>
          </a:p>
        </p:txBody>
      </p:sp>
    </p:spTree>
    <p:extLst>
      <p:ext uri="{BB962C8B-B14F-4D97-AF65-F5344CB8AC3E}">
        <p14:creationId xmlns:p14="http://schemas.microsoft.com/office/powerpoint/2010/main" val="307539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392088"/>
          </a:xfrm>
        </p:spPr>
        <p:txBody>
          <a:bodyPr rtlCol="0">
            <a:normAutofit fontScale="90000"/>
          </a:bodyPr>
          <a:lstStyle/>
          <a:p>
            <a:pPr rtl="0"/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5" name="Označba mesta za vsebino 2">
            <a:extLst>
              <a:ext uri="{FF2B5EF4-FFF2-40B4-BE49-F238E27FC236}">
                <a16:creationId xmlns:a16="http://schemas.microsoft.com/office/drawing/2014/main" xmlns="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</a:t>
            </a: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                      ⑥                      ⑦ </a:t>
            </a:r>
            <a:r>
              <a:rPr lang="sl-SI" sz="3000" dirty="0" err="1">
                <a:solidFill>
                  <a:srgbClr val="FFFF00"/>
                </a:solidFill>
                <a:cs typeface="Arial" panose="020B0604020202020204" pitchFamily="34" charset="0"/>
              </a:rPr>
              <a:t>weiß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⑧</a:t>
            </a:r>
            <a:endParaRPr lang="sl-SI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</a:t>
            </a:r>
            <a:r>
              <a:rPr lang="sl-SI" sz="2800" dirty="0" err="1">
                <a:solidFill>
                  <a:srgbClr val="FFFF00"/>
                </a:solidFill>
                <a:cs typeface="Arial" panose="020B0604020202020204" pitchFamily="34" charset="0"/>
              </a:rPr>
              <a:t>hvid</a:t>
            </a:r>
            <a:endParaRPr lang="sl-SI" sz="28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3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⑧</a:t>
            </a:r>
            <a:endParaRPr lang="sl-SI" sz="33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</a:t>
            </a:r>
            <a:endParaRPr lang="sl-SI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</a:t>
            </a:r>
          </a:p>
          <a:p>
            <a:endParaRPr lang="sl-SI"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                    ⑩                               ⑪                         ⑫</a:t>
            </a:r>
            <a:endParaRPr lang="az-Cyrl-AZ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sl-SI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  <a:endParaRPr lang="az-Cyrl-AZ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</a:t>
            </a: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dirty="0">
              <a:cs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1" y="321233"/>
            <a:ext cx="1212726" cy="9328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9551"/>
          <a:stretch/>
        </p:blipFill>
        <p:spPr>
          <a:xfrm>
            <a:off x="2615753" y="350597"/>
            <a:ext cx="1235653" cy="13817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r="7511"/>
          <a:stretch/>
        </p:blipFill>
        <p:spPr>
          <a:xfrm>
            <a:off x="4688135" y="363056"/>
            <a:ext cx="1320529" cy="14277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5" y="391420"/>
            <a:ext cx="1265267" cy="18036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8" y="2195097"/>
            <a:ext cx="1245106" cy="192061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58" y="2210206"/>
            <a:ext cx="1234230" cy="203209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53" y="2546791"/>
            <a:ext cx="1265522" cy="168087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/>
          <a:stretch/>
        </p:blipFill>
        <p:spPr>
          <a:xfrm>
            <a:off x="5258173" y="4938098"/>
            <a:ext cx="1582587" cy="228179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80" y="2210206"/>
            <a:ext cx="1319784" cy="195681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7042"/>
          <a:stretch/>
        </p:blipFill>
        <p:spPr>
          <a:xfrm>
            <a:off x="7623751" y="4947340"/>
            <a:ext cx="1465036" cy="229374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9288" b="23144"/>
          <a:stretch/>
        </p:blipFill>
        <p:spPr>
          <a:xfrm>
            <a:off x="2533450" y="5159150"/>
            <a:ext cx="2038550" cy="165737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2" y="4947340"/>
            <a:ext cx="1272978" cy="1910660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 flipH="1">
            <a:off x="496204" y="1727258"/>
            <a:ext cx="13682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blanche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58490" y="-67799"/>
            <a:ext cx="1577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az-Cyrl-AZ" sz="2400" dirty="0">
                <a:solidFill>
                  <a:srgbClr val="FFFF00"/>
                </a:solidFill>
                <a:cs typeface="Arial" panose="020B0604020202020204" pitchFamily="34" charset="0"/>
              </a:rPr>
              <a:t>Белый</a:t>
            </a:r>
            <a:r>
              <a:rPr lang="sl-SI" sz="2400" dirty="0">
                <a:solidFill>
                  <a:srgbClr val="FFFF00"/>
                </a:solidFill>
              </a:rPr>
              <a:t> </a:t>
            </a:r>
            <a:r>
              <a:rPr lang="sl-SI" dirty="0"/>
              <a:t>    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467442" y="-61208"/>
            <a:ext cx="1142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feh</a:t>
            </a:r>
            <a:r>
              <a:rPr lang="sl-SI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602724" y="-8904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800" b="1" dirty="0">
                <a:solidFill>
                  <a:srgbClr val="FFFF00"/>
                </a:solidFill>
                <a:cs typeface="Arial" panose="020B0604020202020204" pitchFamily="34" charset="0"/>
              </a:rPr>
              <a:t>白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7050434" y="-33829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dirty="0">
                <a:solidFill>
                  <a:srgbClr val="FFFF00"/>
                </a:solidFill>
              </a:rPr>
              <a:t>bela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2598376" y="1775637"/>
            <a:ext cx="11689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dirty="0">
                <a:solidFill>
                  <a:srgbClr val="FFFF00"/>
                </a:solidFill>
              </a:rPr>
              <a:t>bianco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5217370" y="4504768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/>
              <a:t>      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496204" y="4516728"/>
            <a:ext cx="121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beyaz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2393225" y="4739082"/>
            <a:ext cx="1740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valkoinen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5217370" y="449430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r-AE" sz="2800" dirty="0">
                <a:solidFill>
                  <a:srgbClr val="FFFF00"/>
                </a:solidFill>
                <a:cs typeface="Arial" panose="020B0604020202020204" pitchFamily="34" charset="0"/>
              </a:rPr>
              <a:t>أبيض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7565341" y="4525082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white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392088"/>
          </a:xfrm>
        </p:spPr>
        <p:txBody>
          <a:bodyPr rtlCol="0">
            <a:normAutofit fontScale="90000"/>
          </a:bodyPr>
          <a:lstStyle/>
          <a:p>
            <a:pPr rtl="0"/>
            <a:endParaRPr lang="sl-SI" dirty="0">
              <a:latin typeface="Arial" panose="020B0604020202020204" pitchFamily="34" charset="0"/>
            </a:endParaRPr>
          </a:p>
        </p:txBody>
      </p:sp>
      <p:sp>
        <p:nvSpPr>
          <p:cNvPr id="5" name="Označba mesta za vsebino 2">
            <a:extLst>
              <a:ext uri="{FF2B5EF4-FFF2-40B4-BE49-F238E27FC236}">
                <a16:creationId xmlns:a16="http://schemas.microsoft.com/office/drawing/2014/main" xmlns="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sl-S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</a:t>
            </a: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                      ⑥                      ⑦ </a:t>
            </a:r>
            <a:r>
              <a:rPr lang="sl-SI" sz="3000" dirty="0" err="1">
                <a:solidFill>
                  <a:srgbClr val="FFFF00"/>
                </a:solidFill>
                <a:cs typeface="Arial" panose="020B0604020202020204" pitchFamily="34" charset="0"/>
              </a:rPr>
              <a:t>weiß</a:t>
            </a: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⑧</a:t>
            </a:r>
            <a:endParaRPr lang="sl-SI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</a:t>
            </a:r>
            <a:r>
              <a:rPr lang="sl-SI" sz="2800" dirty="0" err="1">
                <a:solidFill>
                  <a:srgbClr val="FFFF00"/>
                </a:solidFill>
                <a:cs typeface="Arial" panose="020B0604020202020204" pitchFamily="34" charset="0"/>
              </a:rPr>
              <a:t>hvid</a:t>
            </a:r>
            <a:endParaRPr lang="sl-SI" sz="28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3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⑧</a:t>
            </a:r>
            <a:endParaRPr lang="sl-SI" sz="33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</a:t>
            </a:r>
            <a:endParaRPr lang="sl-SI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</a:t>
            </a:r>
          </a:p>
          <a:p>
            <a:endParaRPr lang="sl-SI"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⑨                    ⑩                               ⑪                         ⑫</a:t>
            </a:r>
            <a:endParaRPr lang="az-Cyrl-AZ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endParaRPr lang="sl-SI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  <a:endParaRPr lang="az-Cyrl-AZ" sz="30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</a:t>
            </a:r>
          </a:p>
          <a:p>
            <a:endParaRPr lang="sl-SI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sl-SI" dirty="0">
              <a:cs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1" y="321233"/>
            <a:ext cx="1212726" cy="9328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9551"/>
          <a:stretch/>
        </p:blipFill>
        <p:spPr>
          <a:xfrm>
            <a:off x="2615753" y="350597"/>
            <a:ext cx="1235653" cy="13817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r="7511"/>
          <a:stretch/>
        </p:blipFill>
        <p:spPr>
          <a:xfrm>
            <a:off x="4688135" y="363056"/>
            <a:ext cx="1320529" cy="14277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5" y="391420"/>
            <a:ext cx="1265267" cy="18036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8" y="2195097"/>
            <a:ext cx="1245106" cy="192061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58" y="2210206"/>
            <a:ext cx="1234230" cy="203209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53" y="2546791"/>
            <a:ext cx="1265522" cy="168087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"/>
          <a:stretch/>
        </p:blipFill>
        <p:spPr>
          <a:xfrm>
            <a:off x="5258173" y="4938098"/>
            <a:ext cx="1582587" cy="228179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80" y="2210206"/>
            <a:ext cx="1319784" cy="195681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7042"/>
          <a:stretch/>
        </p:blipFill>
        <p:spPr>
          <a:xfrm>
            <a:off x="7623751" y="4947340"/>
            <a:ext cx="1465036" cy="229374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9288" b="23144"/>
          <a:stretch/>
        </p:blipFill>
        <p:spPr>
          <a:xfrm>
            <a:off x="2533450" y="5159150"/>
            <a:ext cx="2038550" cy="165737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2" y="4947340"/>
            <a:ext cx="1272978" cy="1910660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 flipH="1">
            <a:off x="496204" y="1727258"/>
            <a:ext cx="13682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blanche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58490" y="-67799"/>
            <a:ext cx="1577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az-Cyrl-AZ" sz="2400" dirty="0">
                <a:solidFill>
                  <a:srgbClr val="FFFF00"/>
                </a:solidFill>
                <a:cs typeface="Arial" panose="020B0604020202020204" pitchFamily="34" charset="0"/>
              </a:rPr>
              <a:t>Белый</a:t>
            </a:r>
            <a:r>
              <a:rPr lang="sl-SI" sz="2400" dirty="0">
                <a:solidFill>
                  <a:srgbClr val="FFFF00"/>
                </a:solidFill>
              </a:rPr>
              <a:t> </a:t>
            </a:r>
            <a:r>
              <a:rPr lang="sl-SI" dirty="0"/>
              <a:t>    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467442" y="-61208"/>
            <a:ext cx="1142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feh</a:t>
            </a:r>
            <a:r>
              <a:rPr lang="sl-SI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602724" y="-8904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800" b="1" dirty="0">
                <a:solidFill>
                  <a:srgbClr val="FFFF00"/>
                </a:solidFill>
                <a:cs typeface="Arial" panose="020B0604020202020204" pitchFamily="34" charset="0"/>
              </a:rPr>
              <a:t>白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7050434" y="-33829"/>
            <a:ext cx="8162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dirty="0">
                <a:solidFill>
                  <a:srgbClr val="FFFF00"/>
                </a:solidFill>
              </a:rPr>
              <a:t>bela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2598376" y="1775637"/>
            <a:ext cx="11689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dirty="0">
                <a:solidFill>
                  <a:srgbClr val="FFFF00"/>
                </a:solidFill>
              </a:rPr>
              <a:t>bianco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5217370" y="4504768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/>
              <a:t>      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496204" y="4516728"/>
            <a:ext cx="121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beyaz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2393225" y="4739082"/>
            <a:ext cx="1740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err="1">
                <a:solidFill>
                  <a:srgbClr val="FFFF00"/>
                </a:solidFill>
              </a:rPr>
              <a:t>valkoinen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5217370" y="449430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r-AE" sz="2800" dirty="0">
                <a:solidFill>
                  <a:srgbClr val="FFFF00"/>
                </a:solidFill>
                <a:cs typeface="Arial" panose="020B0604020202020204" pitchFamily="34" charset="0"/>
              </a:rPr>
              <a:t>أبيض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7565341" y="4525082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dirty="0" err="1">
                <a:solidFill>
                  <a:srgbClr val="FFFF00"/>
                </a:solidFill>
              </a:rPr>
              <a:t>white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709980" y="1115954"/>
            <a:ext cx="118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madžarsko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865082" y="1300620"/>
            <a:ext cx="99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kitajsko?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623897" y="333518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francosko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2672047" y="3519847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italijansko</a:t>
            </a:r>
          </a:p>
        </p:txBody>
      </p:sp>
      <p:sp>
        <p:nvSpPr>
          <p:cNvPr id="31" name="PoljeZBesedilom 30"/>
          <p:cNvSpPr txBox="1"/>
          <p:nvPr/>
        </p:nvSpPr>
        <p:spPr>
          <a:xfrm>
            <a:off x="2915816" y="6237312"/>
            <a:ext cx="100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finsko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6965432" y="3519847"/>
            <a:ext cx="84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dansko</a:t>
            </a:r>
          </a:p>
        </p:txBody>
      </p:sp>
    </p:spTree>
    <p:extLst>
      <p:ext uri="{BB962C8B-B14F-4D97-AF65-F5344CB8AC3E}">
        <p14:creationId xmlns:p14="http://schemas.microsoft.com/office/powerpoint/2010/main" val="319380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Aktualno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Tekmovanje iz znanja geografije: </a:t>
            </a:r>
          </a:p>
          <a:p>
            <a:r>
              <a:rPr lang="sl-SI" sz="2800" b="1" dirty="0"/>
              <a:t>Šolsko tekmovanje</a:t>
            </a:r>
            <a:r>
              <a:rPr lang="sl-SI" sz="2800" dirty="0"/>
              <a:t>: sreda, 11. december 2019 ob 14. uri.</a:t>
            </a:r>
          </a:p>
          <a:p>
            <a:r>
              <a:rPr lang="sl-SI" sz="2800" b="1" dirty="0"/>
              <a:t>Območno tekmovanje</a:t>
            </a:r>
            <a:r>
              <a:rPr lang="sl-SI" sz="2800" dirty="0"/>
              <a:t>: četrtek, </a:t>
            </a:r>
            <a:r>
              <a:rPr lang="sl-SI" sz="2800" dirty="0" smtClean="0"/>
              <a:t>13. </a:t>
            </a:r>
            <a:r>
              <a:rPr lang="sl-SI" sz="2800" dirty="0"/>
              <a:t>februar 2020 ob 14. uri.</a:t>
            </a:r>
          </a:p>
          <a:p>
            <a:r>
              <a:rPr lang="sl-SI" sz="2800" b="1" dirty="0"/>
              <a:t>Državno tekmovanje</a:t>
            </a:r>
            <a:r>
              <a:rPr lang="sl-SI" sz="2800" dirty="0"/>
              <a:t>: petek</a:t>
            </a:r>
            <a:r>
              <a:rPr lang="sl-SI" sz="2800"/>
              <a:t>, </a:t>
            </a:r>
            <a:r>
              <a:rPr lang="sl-SI" sz="2800" smtClean="0"/>
              <a:t>17. </a:t>
            </a:r>
            <a:r>
              <a:rPr lang="sl-SI" sz="2800" dirty="0"/>
              <a:t>april 2020 ob 10. uri.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24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9387" y="764704"/>
            <a:ext cx="8964613" cy="603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altLang="sl-SI" sz="1400" dirty="0">
                <a:latin typeface="Calibri" panose="020F0502020204030204" pitchFamily="34" charset="0"/>
              </a:rPr>
              <a:t> </a:t>
            </a:r>
            <a:r>
              <a:rPr lang="sl-SI" altLang="sl-SI" b="1" dirty="0">
                <a:latin typeface="Calibri" panose="020F0502020204030204" pitchFamily="34" charset="0"/>
              </a:rPr>
              <a:t>ekskurzije, </a:t>
            </a:r>
            <a:r>
              <a:rPr lang="sl-SI" altLang="sl-SI" u="sng" dirty="0">
                <a:latin typeface="Calibri" panose="020F0502020204030204" pitchFamily="34" charset="0"/>
                <a:hlinkClick r:id="rId2"/>
              </a:rPr>
              <a:t>http://www.ekskurzije.si/moodle/course/view.php?id=368</a:t>
            </a:r>
            <a:r>
              <a:rPr lang="sl-SI" altLang="sl-SI" u="sng" dirty="0">
                <a:latin typeface="Calibri" panose="020F0502020204030204" pitchFamily="34" charset="0"/>
              </a:rPr>
              <a:t> </a:t>
            </a:r>
            <a:r>
              <a:rPr lang="sl-SI" altLang="sl-SI" b="1" dirty="0">
                <a:latin typeface="Calibri" panose="020F0502020204030204" pitchFamily="34" charset="0"/>
              </a:rPr>
              <a:t> </a:t>
            </a:r>
            <a:endParaRPr lang="sl-SI" altLang="sl-SI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visoke vode </a:t>
            </a:r>
            <a:r>
              <a:rPr lang="sl-SI" altLang="sl-SI" dirty="0">
                <a:latin typeface="Calibri" panose="020F0502020204030204" pitchFamily="34" charset="0"/>
                <a:hlinkClick r:id="rId3"/>
              </a:rPr>
              <a:t>http://novice.sio.si/2018/02/07/poplava-in-terensko-delo/</a:t>
            </a:r>
            <a:endParaRPr lang="sl-SI" altLang="sl-SI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konfluence, priprava </a:t>
            </a:r>
            <a:r>
              <a:rPr lang="sl-SI" altLang="sl-SI" sz="1050" dirty="0">
                <a:latin typeface="Calibri" panose="020F0502020204030204" pitchFamily="34" charset="0"/>
                <a:hlinkClick r:id="rId4"/>
              </a:rPr>
              <a:t>http://www.confluence.org/country.php?id=15</a:t>
            </a:r>
            <a:r>
              <a:rPr lang="sl-SI" altLang="sl-SI" sz="1050" dirty="0">
                <a:latin typeface="Calibri" panose="020F0502020204030204" pitchFamily="34" charset="0"/>
              </a:rPr>
              <a:t> </a:t>
            </a:r>
            <a:r>
              <a:rPr lang="sl-SI" altLang="sl-SI" sz="1050" dirty="0">
                <a:latin typeface="Calibri" panose="020F0502020204030204" pitchFamily="34" charset="0"/>
                <a:hlinkClick r:id="rId5"/>
              </a:rPr>
              <a:t>http://www.confluence.org/confluence.php?visitid=13570</a:t>
            </a:r>
            <a:r>
              <a:rPr lang="sl-SI" altLang="sl-SI" sz="1050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društva – izpostavljamo tabor DUGS </a:t>
            </a:r>
            <a:r>
              <a:rPr lang="sl-SI" altLang="sl-SI" b="1" dirty="0" smtClean="0">
                <a:latin typeface="Calibri" panose="020F0502020204030204" pitchFamily="34" charset="0"/>
              </a:rPr>
              <a:t>– Barje, 4. in 5. oktober </a:t>
            </a:r>
            <a:r>
              <a:rPr lang="sl-SI" altLang="sl-SI" b="1" dirty="0">
                <a:latin typeface="Calibri" panose="020F0502020204030204" pitchFamily="34" charset="0"/>
              </a:rPr>
              <a:t>2019 </a:t>
            </a:r>
            <a:r>
              <a:rPr lang="sl-SI" altLang="sl-SI" dirty="0">
                <a:latin typeface="Calibri" panose="020F0502020204030204" pitchFamily="34" charset="0"/>
                <a:hlinkClick r:id="rId6"/>
              </a:rPr>
              <a:t>http://dugs.splet.arnes.si/</a:t>
            </a:r>
            <a:r>
              <a:rPr lang="sl-SI" altLang="sl-SI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razvojna naloga „usklajevanje ocenjevalnih meril“ </a:t>
            </a:r>
            <a:r>
              <a:rPr lang="sl-SI" altLang="sl-SI" dirty="0">
                <a:latin typeface="Calibri" panose="020F0502020204030204" pitchFamily="34" charset="0"/>
              </a:rPr>
              <a:t>- 18 učiteljev SŠ in OŠ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tekmovanje</a:t>
            </a:r>
            <a:r>
              <a:rPr lang="sl-SI" altLang="sl-SI" dirty="0">
                <a:latin typeface="Calibri" panose="020F0502020204030204" pitchFamily="34" charset="0"/>
              </a:rPr>
              <a:t> </a:t>
            </a:r>
            <a:r>
              <a:rPr lang="sl-SI" altLang="sl-SI" sz="1600" dirty="0">
                <a:latin typeface="Calibri" panose="020F0502020204030204" pitchFamily="34" charset="0"/>
                <a:hlinkClick r:id="rId7"/>
              </a:rPr>
              <a:t>https://www.zrss.si/ucilna-zidana/tekmovanja/tekmovanje-iz-znanja-geografije-za-os-in-ss</a:t>
            </a:r>
            <a:r>
              <a:rPr lang="sl-SI" altLang="sl-SI" sz="1600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STAT</a:t>
            </a:r>
            <a:r>
              <a:rPr lang="sl-SI" altLang="sl-SI" dirty="0">
                <a:latin typeface="Calibri" panose="020F0502020204030204" pitchFamily="34" charset="0"/>
              </a:rPr>
              <a:t> </a:t>
            </a:r>
            <a:r>
              <a:rPr lang="sl-SI" altLang="sl-SI" dirty="0" err="1">
                <a:latin typeface="Calibri" panose="020F0502020204030204" pitchFamily="34" charset="0"/>
              </a:rPr>
              <a:t>istika</a:t>
            </a:r>
            <a:r>
              <a:rPr lang="sl-SI" altLang="sl-SI" dirty="0">
                <a:latin typeface="Calibri" panose="020F0502020204030204" pitchFamily="34" charset="0"/>
              </a:rPr>
              <a:t>, </a:t>
            </a:r>
            <a:r>
              <a:rPr lang="sl-SI" altLang="sl-SI" sz="1400" dirty="0">
                <a:latin typeface="Calibri" panose="020F0502020204030204" pitchFamily="34" charset="0"/>
                <a:hlinkClick r:id="rId8"/>
              </a:rPr>
              <a:t>http://novice.sio.si/2017/12/27/evropske-statisticne-igre/</a:t>
            </a:r>
            <a:r>
              <a:rPr lang="sl-SI" altLang="sl-SI" sz="1400" dirty="0">
                <a:latin typeface="Calibri" panose="020F0502020204030204" pitchFamily="34" charset="0"/>
              </a:rPr>
              <a:t>  </a:t>
            </a:r>
            <a:r>
              <a:rPr lang="sl-SI" altLang="sl-SI" sz="1400" dirty="0">
                <a:latin typeface="Calibri" panose="020F0502020204030204" pitchFamily="34" charset="0"/>
                <a:hlinkClick r:id="rId9"/>
              </a:rPr>
              <a:t>https://www.stat.si/statweb</a:t>
            </a:r>
            <a:r>
              <a:rPr lang="sl-SI" altLang="sl-SI" sz="1400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</a:rPr>
              <a:t>100 let geografije na UL </a:t>
            </a:r>
            <a:r>
              <a:rPr lang="sl-SI" altLang="sl-SI" dirty="0">
                <a:latin typeface="Calibri" panose="020F0502020204030204" pitchFamily="34" charset="0"/>
                <a:hlinkClick r:id="rId10"/>
              </a:rPr>
              <a:t>http://</a:t>
            </a:r>
            <a:r>
              <a:rPr lang="sl-SI" altLang="sl-SI">
                <a:latin typeface="Calibri" panose="020F0502020204030204" pitchFamily="34" charset="0"/>
                <a:hlinkClick r:id="rId10"/>
              </a:rPr>
              <a:t>geo.ff.uni-lj.si/stoletnica/100_letnica</a:t>
            </a:r>
            <a:r>
              <a:rPr lang="sl-SI" altLang="sl-SI">
                <a:latin typeface="Calibri" panose="020F0502020204030204" pitchFamily="34" charset="0"/>
              </a:rPr>
              <a:t> </a:t>
            </a:r>
            <a:r>
              <a:rPr lang="sl-SI" altLang="sl-SI" smtClean="0">
                <a:latin typeface="Calibri" panose="020F0502020204030204" pitchFamily="34" charset="0"/>
              </a:rPr>
              <a:t>in </a:t>
            </a:r>
            <a:r>
              <a:rPr lang="sl-SI" altLang="sl-SI" smtClean="0">
                <a:latin typeface="Calibri" panose="020F0502020204030204" pitchFamily="34" charset="0"/>
                <a:hlinkClick r:id="rId11"/>
              </a:rPr>
              <a:t>http</a:t>
            </a:r>
            <a:r>
              <a:rPr lang="sl-SI" altLang="sl-SI">
                <a:latin typeface="Calibri" panose="020F0502020204030204" pitchFamily="34" charset="0"/>
                <a:hlinkClick r:id="rId11"/>
              </a:rPr>
              <a:t>://</a:t>
            </a:r>
            <a:r>
              <a:rPr lang="sl-SI" altLang="sl-SI" smtClean="0">
                <a:latin typeface="Calibri" panose="020F0502020204030204" pitchFamily="34" charset="0"/>
                <a:hlinkClick r:id="rId11"/>
              </a:rPr>
              <a:t>hiddengeographies.geografija.si/media/uploads/files/Ilesicevi_</a:t>
            </a:r>
            <a:r>
              <a:rPr lang="sl-SI" altLang="sl-SI" dirty="0" err="1" smtClean="0">
                <a:latin typeface="Calibri" panose="020F0502020204030204" pitchFamily="34" charset="0"/>
                <a:hlinkClick r:id="rId11"/>
              </a:rPr>
              <a:t>dnevi.pdf</a:t>
            </a:r>
            <a:r>
              <a:rPr lang="sl-SI" altLang="sl-SI" dirty="0" smtClean="0">
                <a:latin typeface="Calibri" panose="020F0502020204030204" pitchFamily="34" charset="0"/>
              </a:rPr>
              <a:t> </a:t>
            </a:r>
            <a:endParaRPr lang="sl-SI" altLang="sl-SI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strokovne revije  </a:t>
            </a:r>
            <a:r>
              <a:rPr lang="sl-SI" altLang="sl-SI" sz="1050" dirty="0">
                <a:latin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https://www.zrss.si/zalozba/knjigarnica/podrobno?publikacija=741</a:t>
            </a:r>
            <a:r>
              <a:rPr lang="sl-SI" altLang="sl-SI" sz="105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sz="1050" dirty="0">
                <a:latin typeface="Calibri" panose="020F0502020204030204" pitchFamily="34" charset="0"/>
                <a:cs typeface="Arial" panose="020B0604020202020204" pitchFamily="34" charset="0"/>
                <a:hlinkClick r:id="rId13"/>
              </a:rPr>
              <a:t>http://zgs.zrc-sazu.si/sl-si/publikacije/geografskiobzornik.aspx</a:t>
            </a:r>
            <a:r>
              <a:rPr lang="sl-SI" altLang="sl-SI" sz="105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raziskovalne naloge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– Ljubljana razvito, drugod manj </a:t>
            </a:r>
            <a:r>
              <a:rPr lang="sl-SI" altLang="sl-SI" sz="1200" dirty="0">
                <a:latin typeface="Calibri" panose="020F0502020204030204" pitchFamily="34" charset="0"/>
                <a:cs typeface="Arial" panose="020B0604020202020204" pitchFamily="34" charset="0"/>
                <a:hlinkClick r:id="rId14"/>
              </a:rPr>
              <a:t>http://www.osrj.si/dogodki-in-datumi-31-srecanja-mrd/</a:t>
            </a:r>
            <a:r>
              <a:rPr lang="sl-SI" altLang="sl-SI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projekti 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https://www.zrss.si/strokovne-resitve/projekti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publikacije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https://www.zrss.si/zalozba/knjigarnica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digitalna bralnica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https://www.zrss.si/strokovne-resitve/digitalna-bralnica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i-učbeniki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  <a:hlinkClick r:id="rId18"/>
              </a:rPr>
              <a:t>http://eucbeniki.sio.si/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posebni dnevi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sl-SI" altLang="sl-SI" i="1" dirty="0">
                <a:latin typeface="Calibri" panose="020F0502020204030204" pitchFamily="34" charset="0"/>
                <a:cs typeface="Arial" panose="020B0604020202020204" pitchFamily="34" charset="0"/>
              </a:rPr>
              <a:t>dan Zemlje, dan… </a:t>
            </a:r>
            <a:r>
              <a:rPr lang="sl-SI" altLang="sl-SI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če sovpada, vključiti v </a:t>
            </a:r>
            <a:r>
              <a:rPr lang="sl-SI" altLang="sl-SI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pouk</a:t>
            </a:r>
          </a:p>
          <a:p>
            <a:pPr>
              <a:defRPr/>
            </a:pPr>
            <a:r>
              <a:rPr lang="sl-SI" altLang="sl-SI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Invazivke</a:t>
            </a: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l-SI" altLang="sl-SI" b="1" dirty="0">
                <a:latin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https://www.invazivke.si</a:t>
            </a:r>
            <a:r>
              <a:rPr lang="sl-SI" altLang="sl-SI" b="1" dirty="0" smtClean="0">
                <a:latin typeface="Calibri" panose="020F0502020204030204" pitchFamily="34" charset="0"/>
                <a:cs typeface="Arial" panose="020B0604020202020204" pitchFamily="34" charset="0"/>
                <a:hlinkClick r:id="rId19"/>
              </a:rPr>
              <a:t>/</a:t>
            </a:r>
            <a:r>
              <a:rPr lang="sl-SI" altLang="sl-SI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(tudi v </a:t>
            </a:r>
            <a:r>
              <a:rPr lang="sl-SI" altLang="sl-SI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Geopediji</a:t>
            </a:r>
            <a:r>
              <a:rPr lang="sl-SI" altLang="sl-SI" b="1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sl-SI" altLang="sl-SI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Ilešičevi dnevi - </a:t>
            </a:r>
            <a:r>
              <a:rPr lang="sl-SI" sz="2000" b="1" i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avgusta 2019 FF Ljubljana</a:t>
            </a:r>
          </a:p>
          <a:p>
            <a:pPr>
              <a:defRPr/>
            </a:pPr>
            <a:r>
              <a:rPr lang="sl-SI" sz="2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……………………. Itd.  berite </a:t>
            </a:r>
            <a:r>
              <a:rPr lang="sl-SI" sz="20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Geolisto</a:t>
            </a:r>
            <a:endParaRPr lang="sl-SI" sz="2000" b="1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l-SI" sz="2000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In: evalvacija današnjega srečanja na</a:t>
            </a:r>
            <a:r>
              <a:rPr lang="sl-SI" sz="2000" dirty="0" smtClean="0"/>
              <a:t> </a:t>
            </a:r>
            <a:r>
              <a:rPr lang="sl-SI" sz="2000" dirty="0">
                <a:hlinkClick r:id="rId20" tooltip="URL ankete"/>
              </a:rPr>
              <a:t>https://www.1ka.si/a/227405</a:t>
            </a:r>
            <a:r>
              <a:rPr lang="sl-SI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l-SI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Dilema lanskega leta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103671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Je ocenjevalna merila možno uskladiti?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116116" cy="28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oljeZBesedilom 1"/>
          <p:cNvSpPr txBox="1">
            <a:spLocks noChangeArrowheads="1"/>
          </p:cNvSpPr>
          <p:nvPr/>
        </p:nvSpPr>
        <p:spPr bwMode="auto">
          <a:xfrm>
            <a:off x="468313" y="333375"/>
            <a:ext cx="8212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3600"/>
              <a:t>Je ocenjevalna merila možno uskladiti?</a:t>
            </a:r>
          </a:p>
        </p:txBody>
      </p:sp>
      <p:sp>
        <p:nvSpPr>
          <p:cNvPr id="58371" name="PoljeZBesedilom 2"/>
          <p:cNvSpPr txBox="1">
            <a:spLocks noChangeArrowheads="1"/>
          </p:cNvSpPr>
          <p:nvPr/>
        </p:nvSpPr>
        <p:spPr bwMode="auto">
          <a:xfrm>
            <a:off x="971550" y="954088"/>
            <a:ext cx="688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/>
              <a:t>V razvojni nalogi na ZRSŠ jih poskušamo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850" y="1609725"/>
          <a:ext cx="8569325" cy="4724400"/>
        </p:xfrm>
        <a:graphic>
          <a:graphicData uri="http://schemas.openxmlformats.org/drawingml/2006/table">
            <a:tbl>
              <a:tblPr/>
              <a:tblGrid>
                <a:gridCol w="428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Prednosti: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Vsi v državi enako razumemo oceno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Učitelji si poenostavimo delo (dobimo orodje, o katerem ni treba razmišljati – čas za drugo)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Slabosti: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Lažje določiti za izdelek (npr. zemljevid) kot za dejavnost (terensko raziskovanje)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Izgublja se ustvarjalna širina pouka, učenca in učitelja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… </a:t>
                      </a:r>
                      <a:endParaRPr kumimoji="0" 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Priložnosti: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Uskladimo se o ključnih merilih znanja za neko starost učencev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Dobimo shematski okvir oz. tabelarični pregled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….</a:t>
                      </a:r>
                      <a:endParaRPr kumimoji="0" 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Nevarnosti: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Uniformiranost pouka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Neprilagojenost posamezniku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Zunanji opazovalci bodo učitelja mehanično kritizirali z argumentom sheme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sl-SI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8384" name="Text Box 16"/>
          <p:cNvSpPr txBox="1">
            <a:spLocks noChangeArrowheads="1"/>
          </p:cNvSpPr>
          <p:nvPr/>
        </p:nvSpPr>
        <p:spPr bwMode="auto">
          <a:xfrm rot="-591949">
            <a:off x="2597150" y="5894388"/>
            <a:ext cx="359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>
                <a:solidFill>
                  <a:srgbClr val="FF0066"/>
                </a:solidFill>
              </a:rPr>
              <a:t>Nismo uspeli obravnavati</a:t>
            </a:r>
          </a:p>
        </p:txBody>
      </p:sp>
    </p:spTree>
    <p:extLst>
      <p:ext uri="{BB962C8B-B14F-4D97-AF65-F5344CB8AC3E}">
        <p14:creationId xmlns:p14="http://schemas.microsoft.com/office/powerpoint/2010/main" val="1698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afikon 1"/>
          <p:cNvGraphicFramePr>
            <a:graphicFrameLocks/>
          </p:cNvGraphicFramePr>
          <p:nvPr/>
        </p:nvGraphicFramePr>
        <p:xfrm>
          <a:off x="560388" y="65088"/>
          <a:ext cx="7591425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fikon" r:id="rId3" imgW="7602371" imgH="6017273" progId="Excel.Chart.8">
                  <p:embed/>
                </p:oleObj>
              </mc:Choice>
              <mc:Fallback>
                <p:oleObj name="Grafikon" r:id="rId3" imgW="7602371" imgH="60172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65088"/>
                        <a:ext cx="7591425" cy="600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17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751</Words>
  <Application>Microsoft Office PowerPoint</Application>
  <PresentationFormat>Diaprojekcija na zaslonu (4:3)</PresentationFormat>
  <Paragraphs>188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9" baseType="lpstr">
      <vt:lpstr>Officeova tema</vt:lpstr>
      <vt:lpstr>Grafikon</vt:lpstr>
      <vt:lpstr>Študijsko srečanje učiteljev geografije v srednjih šolah</vt:lpstr>
      <vt:lpstr>PowerPointova predstavitev</vt:lpstr>
      <vt:lpstr>PowerPointova predstavitev</vt:lpstr>
      <vt:lpstr>PowerPointova predstavitev</vt:lpstr>
      <vt:lpstr>Aktualno</vt:lpstr>
      <vt:lpstr>PowerPointova predstavitev</vt:lpstr>
      <vt:lpstr>Dilema lanskega leta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Analiza UN za gimnazije</vt:lpstr>
      <vt:lpstr>PowerPointova predstavitev</vt:lpstr>
      <vt:lpstr>PowerPointova predstavitev</vt:lpstr>
      <vt:lpstr>Analiza UN za gimnazije</vt:lpstr>
      <vt:lpstr>Posamezni kazalci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Koliko se vam zdijo posamezna poglavja učnega načrta uporabna?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Študijsko srečanje učiteljev geografije v srednjih šolah</dc:title>
  <dc:creator>Tone</dc:creator>
  <cp:lastModifiedBy>Tone</cp:lastModifiedBy>
  <cp:revision>36</cp:revision>
  <dcterms:created xsi:type="dcterms:W3CDTF">2019-06-17T07:53:08Z</dcterms:created>
  <dcterms:modified xsi:type="dcterms:W3CDTF">2019-08-28T05:09:52Z</dcterms:modified>
</cp:coreProperties>
</file>