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7" r:id="rId2"/>
    <p:sldId id="258" r:id="rId3"/>
    <p:sldId id="259" r:id="rId4"/>
    <p:sldId id="271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2" r:id="rId18"/>
    <p:sldId id="274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330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0929"/>
  </p:normalViewPr>
  <p:slideViewPr>
    <p:cSldViewPr>
      <p:cViewPr varScale="1">
        <p:scale>
          <a:sx n="70" d="100"/>
          <a:sy n="70" d="100"/>
        </p:scale>
        <p:origin x="-8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C8A0F8-296F-4FB2-8754-944740F2665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2400EA5-DDDA-4D0B-93CE-F89B9FEFB83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0495D-21DA-4A3A-AB39-C941E4A7342E}" type="slidenum">
              <a:rPr lang="en-US"/>
              <a:pPr/>
              <a:t>4</a:t>
            </a:fld>
            <a:endParaRPr lang="en-US"/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sz="1600" baseline="30000"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8C1393-1C7B-47B6-9F84-287A29D630FD}" type="slidenum">
              <a:rPr lang="en-US"/>
              <a:pPr/>
              <a:t>16</a:t>
            </a:fld>
            <a:endParaRPr lang="en-US"/>
          </a:p>
        </p:txBody>
      </p:sp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energije so podane  v kJ/molpri 25 oC in medmolekulski razdalji 5 A</a:t>
            </a:r>
          </a:p>
          <a:p>
            <a:r>
              <a:rPr lang="sl-SI"/>
              <a:t> NH3, H2O dodatni učinek vodikovih vezi!!!!</a:t>
            </a:r>
          </a:p>
          <a:p>
            <a:r>
              <a:rPr lang="sl-SI"/>
              <a:t>izparilna entalpija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C6C829-6751-4C26-9E50-54B0789C13DC}" type="slidenum">
              <a:rPr lang="en-US"/>
              <a:pPr/>
              <a:t>17</a:t>
            </a:fld>
            <a:endParaRPr lang="en-US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B70452-8CCA-4CD5-967C-4FCF63130C1C}" type="slidenum">
              <a:rPr lang="en-US"/>
              <a:pPr/>
              <a:t>18</a:t>
            </a:fld>
            <a:endParaRPr lang="en-US"/>
          </a:p>
        </p:txBody>
      </p:sp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51A48-9902-4BAC-B234-E35244CEE4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0540B-48E0-4255-96F8-23B540520E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CCDED-8BD8-4364-96C9-DFAF96294A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7DF1070-03F2-4624-984E-C360304982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0223E-F4E6-46C3-B7E0-3DA6083F65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5A4D2B-C1C4-414E-9B09-C9D0ACA11F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82B5B-949E-49C7-8CBA-AF806ECCE2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B346C-A238-48E6-94B3-F1F840170C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E0E600-C979-4047-9022-A77C6ABEA9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32279-B18B-4F40-B694-2881AFC305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13A82C-FB46-476A-AE7B-2D188A0CD7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93955-EFA9-4CDA-B0B8-6326BB2739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88D579B-B2CA-4230-B5FA-62D29C2029B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228600" y="3657600"/>
            <a:ext cx="8686800" cy="1752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sl-SI" sz="3600" kern="1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/>
                  </a:outerShdw>
                </a:effectLst>
                <a:latin typeface="Comic Sans MS"/>
              </a:rPr>
              <a:t>MOLEKULSKE SILE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609600" y="5715000"/>
            <a:ext cx="7848600" cy="8858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sl-SI" sz="3600" kern="10">
                <a:ln w="9525">
                  <a:noFill/>
                  <a:round/>
                  <a:headEnd/>
                  <a:tailEnd/>
                </a:ln>
                <a:solidFill>
                  <a:srgbClr val="FFFF99"/>
                </a:solidFill>
                <a:effectLst>
                  <a:outerShdw dist="53882" dir="2700000" algn="ctr" rotWithShape="0">
                    <a:srgbClr val="C0C0C0"/>
                  </a:outerShdw>
                </a:effectLst>
                <a:latin typeface="Comic Sans MS"/>
              </a:rPr>
              <a:t>(VAN DER WAALSOVE SILE)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746125" y="801688"/>
            <a:ext cx="5197475" cy="1470025"/>
            <a:chOff x="470" y="505"/>
            <a:chExt cx="3274" cy="926"/>
          </a:xfrm>
        </p:grpSpPr>
        <p:sp>
          <p:nvSpPr>
            <p:cNvPr id="11267" name="Text Box 3"/>
            <p:cNvSpPr txBox="1">
              <a:spLocks noChangeArrowheads="1"/>
            </p:cNvSpPr>
            <p:nvPr/>
          </p:nvSpPr>
          <p:spPr bwMode="auto">
            <a:xfrm>
              <a:off x="470" y="505"/>
              <a:ext cx="109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sl-SI" b="1">
                  <a:latin typeface="Arial" charset="0"/>
                </a:rPr>
                <a:t>Primerjava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1268" name="Text Box 4"/>
            <p:cNvSpPr txBox="1">
              <a:spLocks noChangeArrowheads="1"/>
            </p:cNvSpPr>
            <p:nvPr/>
          </p:nvSpPr>
          <p:spPr bwMode="auto">
            <a:xfrm>
              <a:off x="530" y="1104"/>
              <a:ext cx="79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chemeClr val="accent2"/>
                  </a:solidFill>
                  <a:latin typeface="Arial" charset="0"/>
                </a:rPr>
                <a:t>H</a:t>
              </a:r>
              <a:r>
                <a:rPr lang="en-US" sz="2800" b="1" baseline="-25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sz="2800" b="1">
                  <a:solidFill>
                    <a:schemeClr val="accent2"/>
                  </a:solidFill>
                  <a:latin typeface="Arial" charset="0"/>
                </a:rPr>
                <a:t>S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1269" name="Text Box 5"/>
            <p:cNvSpPr txBox="1">
              <a:spLocks noChangeArrowheads="1"/>
            </p:cNvSpPr>
            <p:nvPr/>
          </p:nvSpPr>
          <p:spPr bwMode="auto">
            <a:xfrm>
              <a:off x="3098" y="1104"/>
              <a:ext cx="64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chemeClr val="accent2"/>
                  </a:solidFill>
                  <a:latin typeface="Arial" charset="0"/>
                </a:rPr>
                <a:t>H</a:t>
              </a:r>
              <a:r>
                <a:rPr lang="en-US" sz="2800" b="1" baseline="-25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sz="2800" b="1">
                  <a:solidFill>
                    <a:schemeClr val="accent2"/>
                  </a:solidFill>
                  <a:latin typeface="Arial" charset="0"/>
                </a:rPr>
                <a:t>O</a:t>
              </a:r>
              <a:endParaRPr lang="en-US" b="1">
                <a:latin typeface="Arial" charset="0"/>
              </a:endParaRPr>
            </a:p>
          </p:txBody>
        </p:sp>
      </p:grp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62000" y="2590800"/>
            <a:ext cx="2019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Arial" charset="0"/>
              </a:rPr>
              <a:t>M = 34 g/mol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876800" y="2590800"/>
            <a:ext cx="2019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Arial" charset="0"/>
              </a:rPr>
              <a:t>M = 18 g/mol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777875" y="3429000"/>
            <a:ext cx="1470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3300"/>
                </a:solidFill>
                <a:latin typeface="Arial" charset="0"/>
              </a:rPr>
              <a:t>g</a:t>
            </a:r>
            <a:r>
              <a:rPr lang="en-US" sz="2800" b="1">
                <a:latin typeface="Arial" charset="0"/>
              </a:rPr>
              <a:t> </a:t>
            </a:r>
            <a:r>
              <a:rPr lang="en-US">
                <a:latin typeface="Arial" charset="0"/>
              </a:rPr>
              <a:t>(25 °C)</a:t>
            </a:r>
            <a:endParaRPr lang="en-US" b="1">
              <a:latin typeface="Arial" charset="0"/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876800" y="3443288"/>
            <a:ext cx="13509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3300"/>
                </a:solidFill>
                <a:latin typeface="Arial" charset="0"/>
              </a:rPr>
              <a:t>l</a:t>
            </a:r>
            <a:r>
              <a:rPr lang="en-US" sz="2800" b="1">
                <a:latin typeface="Arial" charset="0"/>
              </a:rPr>
              <a:t> </a:t>
            </a:r>
            <a:r>
              <a:rPr lang="en-US">
                <a:latin typeface="Arial" charset="0"/>
              </a:rPr>
              <a:t>(25 °C)</a:t>
            </a:r>
            <a:endParaRPr lang="en-US" b="1">
              <a:latin typeface="Arial" charset="0"/>
            </a:endParaRP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495800" y="5334000"/>
            <a:ext cx="3452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latin typeface="Arial" charset="0"/>
              </a:rPr>
              <a:t>Vzrok</a:t>
            </a:r>
            <a:r>
              <a:rPr lang="en-US" b="1">
                <a:latin typeface="Arial" charset="0"/>
              </a:rPr>
              <a:t>: </a:t>
            </a:r>
            <a:r>
              <a:rPr lang="sl-SI" b="1">
                <a:latin typeface="Arial" charset="0"/>
              </a:rPr>
              <a:t>molekulske sile</a:t>
            </a:r>
            <a:endParaRPr lang="en-US" b="1">
              <a:latin typeface="Arial" charset="0"/>
            </a:endParaRP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792163" y="4419600"/>
            <a:ext cx="3970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sl-SI" b="1">
                <a:latin typeface="Arial" charset="0"/>
              </a:rPr>
              <a:t>Vrelišče</a:t>
            </a:r>
            <a:r>
              <a:rPr lang="en-US" b="1">
                <a:latin typeface="Arial" charset="0"/>
              </a:rPr>
              <a:t> = - 60,3 °C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4876800" y="4419600"/>
            <a:ext cx="2720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latin typeface="Arial" charset="0"/>
              </a:rPr>
              <a:t>Vrelišče</a:t>
            </a:r>
            <a:r>
              <a:rPr lang="en-US" b="1">
                <a:latin typeface="Arial" charset="0"/>
              </a:rPr>
              <a:t>  ~ 100 °C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5622925" y="5907088"/>
            <a:ext cx="2486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solidFill>
                  <a:srgbClr val="FF3300"/>
                </a:solidFill>
                <a:latin typeface="Arial" charset="0"/>
              </a:rPr>
              <a:t>VODIKOVA VEZ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utoUpdateAnimBg="0"/>
      <p:bldP spid="11271" grpId="0" autoUpdateAnimBg="0"/>
      <p:bldP spid="11272" grpId="0" autoUpdateAnimBg="0"/>
      <p:bldP spid="11273" grpId="0" autoUpdateAnimBg="0"/>
      <p:bldP spid="11274" grpId="0" autoUpdateAnimBg="0"/>
      <p:bldP spid="11275" grpId="0" autoUpdateAnimBg="0"/>
      <p:bldP spid="11276" grpId="0" autoUpdateAnimBg="0"/>
      <p:bldP spid="1127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81000" y="685800"/>
            <a:ext cx="8547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latin typeface="Arial" charset="0"/>
              </a:rPr>
              <a:t>Vodikova vez nastane med molekulami, v katerih je vodik </a:t>
            </a:r>
          </a:p>
          <a:p>
            <a:pPr eaLnBrk="0" hangingPunct="0"/>
            <a:r>
              <a:rPr lang="sl-SI" b="1">
                <a:latin typeface="Arial" charset="0"/>
              </a:rPr>
              <a:t>vezan na močno elektronegativne elemente:</a:t>
            </a:r>
            <a:endParaRPr lang="en-US" b="1">
              <a:latin typeface="Arial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276600" y="2300288"/>
            <a:ext cx="3086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3300"/>
                </a:solidFill>
                <a:latin typeface="Arial" charset="0"/>
              </a:rPr>
              <a:t>F  (fluor)</a:t>
            </a:r>
            <a:r>
              <a:rPr lang="sl-SI" sz="2800" b="1">
                <a:solidFill>
                  <a:srgbClr val="FF3300"/>
                </a:solidFill>
                <a:latin typeface="Arial" charset="0"/>
              </a:rPr>
              <a:t>          HF</a:t>
            </a:r>
            <a:endParaRPr lang="en-US" sz="2800" b="1">
              <a:latin typeface="Arial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260725" y="2884488"/>
            <a:ext cx="50149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chemeClr val="accent2"/>
                </a:solidFill>
                <a:latin typeface="Arial" charset="0"/>
              </a:rPr>
              <a:t>O  (</a:t>
            </a:r>
            <a:r>
              <a:rPr lang="sl-SI" sz="2800" b="1">
                <a:solidFill>
                  <a:schemeClr val="accent2"/>
                </a:solidFill>
                <a:latin typeface="Arial" charset="0"/>
              </a:rPr>
              <a:t>kisik</a:t>
            </a:r>
            <a:r>
              <a:rPr lang="en-US" sz="2800" b="1">
                <a:solidFill>
                  <a:schemeClr val="accent2"/>
                </a:solidFill>
                <a:latin typeface="Arial" charset="0"/>
              </a:rPr>
              <a:t>)</a:t>
            </a:r>
            <a:r>
              <a:rPr lang="sl-SI" sz="2800" b="1">
                <a:solidFill>
                  <a:schemeClr val="accent2"/>
                </a:solidFill>
                <a:latin typeface="Arial" charset="0"/>
              </a:rPr>
              <a:t>          H</a:t>
            </a:r>
            <a:r>
              <a:rPr lang="sl-SI" sz="2800" b="1" baseline="-25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sl-SI" sz="2800" b="1">
                <a:solidFill>
                  <a:schemeClr val="accent2"/>
                </a:solidFill>
                <a:latin typeface="Arial" charset="0"/>
              </a:rPr>
              <a:t>O, CH</a:t>
            </a:r>
            <a:r>
              <a:rPr lang="sl-SI" sz="2800" b="1" baseline="-25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sl-SI" sz="2800" b="1">
                <a:solidFill>
                  <a:schemeClr val="accent2"/>
                </a:solidFill>
                <a:latin typeface="Arial" charset="0"/>
              </a:rPr>
              <a:t>OH...</a:t>
            </a:r>
            <a:endParaRPr lang="en-US" b="1">
              <a:latin typeface="Arial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260725" y="3494088"/>
            <a:ext cx="3341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8000"/>
                </a:solidFill>
                <a:latin typeface="Arial" charset="0"/>
              </a:rPr>
              <a:t>N  (</a:t>
            </a:r>
            <a:r>
              <a:rPr lang="sl-SI" sz="2800" b="1">
                <a:solidFill>
                  <a:srgbClr val="008000"/>
                </a:solidFill>
                <a:latin typeface="Arial" charset="0"/>
              </a:rPr>
              <a:t>dušik</a:t>
            </a:r>
            <a:r>
              <a:rPr lang="en-US" sz="2800" b="1">
                <a:solidFill>
                  <a:srgbClr val="008000"/>
                </a:solidFill>
                <a:latin typeface="Arial" charset="0"/>
              </a:rPr>
              <a:t>)</a:t>
            </a:r>
            <a:r>
              <a:rPr lang="sl-SI" sz="2800" b="1">
                <a:solidFill>
                  <a:srgbClr val="008000"/>
                </a:solidFill>
                <a:latin typeface="Arial" charset="0"/>
              </a:rPr>
              <a:t>         NH</a:t>
            </a:r>
            <a:r>
              <a:rPr lang="sl-SI" sz="2800" b="1" baseline="-25000">
                <a:solidFill>
                  <a:srgbClr val="008000"/>
                </a:solidFill>
                <a:latin typeface="Arial" charset="0"/>
              </a:rPr>
              <a:t>3</a:t>
            </a:r>
            <a:endParaRPr lang="en-US" sz="2800" b="1" baseline="-2500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81000" y="4572000"/>
            <a:ext cx="86582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latin typeface="Arial" charset="0"/>
              </a:rPr>
              <a:t>Vodikova vez nastane med delno pozitivnim vodikovim </a:t>
            </a:r>
          </a:p>
          <a:p>
            <a:pPr eaLnBrk="0" hangingPunct="0"/>
            <a:r>
              <a:rPr lang="sl-SI" b="1">
                <a:latin typeface="Arial" charset="0"/>
              </a:rPr>
              <a:t>atomom v eni molekuli in delno negativnim atomom </a:t>
            </a:r>
          </a:p>
          <a:p>
            <a:pPr eaLnBrk="0" hangingPunct="0"/>
            <a:r>
              <a:rPr lang="sl-SI" b="1">
                <a:latin typeface="Arial" charset="0"/>
              </a:rPr>
              <a:t>(O, N ali F) v drugi molekuli. </a:t>
            </a:r>
          </a:p>
          <a:p>
            <a:pPr eaLnBrk="0" hangingPunct="0"/>
            <a:r>
              <a:rPr lang="sl-SI" b="1">
                <a:latin typeface="Arial" charset="0"/>
              </a:rPr>
              <a:t>Vodikova vez je usmerjena (</a:t>
            </a:r>
            <a:r>
              <a:rPr lang="en-US" b="1">
                <a:latin typeface="Arial" charset="0"/>
              </a:rPr>
              <a:t>~</a:t>
            </a:r>
            <a:r>
              <a:rPr lang="sl-SI" b="1">
                <a:latin typeface="Arial" charset="0"/>
              </a:rPr>
              <a:t> 180°) in močnejša od drugih </a:t>
            </a:r>
          </a:p>
          <a:p>
            <a:pPr eaLnBrk="0" hangingPunct="0"/>
            <a:r>
              <a:rPr lang="sl-SI" b="1">
                <a:latin typeface="Arial" charset="0"/>
              </a:rPr>
              <a:t>molekuskih sil.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autoUpdateAnimBg="0"/>
      <p:bldP spid="12292" grpId="0" autoUpdateAnimBg="0"/>
      <p:bldP spid="12293" grpId="0" autoUpdateAnimBg="0"/>
      <p:bldP spid="12294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593725" y="877888"/>
            <a:ext cx="2354263" cy="990600"/>
            <a:chOff x="374" y="553"/>
            <a:chExt cx="1483" cy="624"/>
          </a:xfrm>
        </p:grpSpPr>
        <p:sp>
          <p:nvSpPr>
            <p:cNvPr id="13315" name="Text Box 3"/>
            <p:cNvSpPr txBox="1">
              <a:spLocks noChangeArrowheads="1"/>
            </p:cNvSpPr>
            <p:nvPr/>
          </p:nvSpPr>
          <p:spPr bwMode="auto">
            <a:xfrm>
              <a:off x="374" y="553"/>
              <a:ext cx="13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sl-SI" b="1">
                  <a:latin typeface="Arial" charset="0"/>
                </a:rPr>
                <a:t>Primer: VODA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3316" name="Text Box 4"/>
            <p:cNvSpPr txBox="1">
              <a:spLocks noChangeArrowheads="1"/>
            </p:cNvSpPr>
            <p:nvPr/>
          </p:nvSpPr>
          <p:spPr bwMode="auto">
            <a:xfrm>
              <a:off x="1382" y="889"/>
              <a:ext cx="47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H</a:t>
              </a:r>
              <a:r>
                <a:rPr lang="en-US" b="1" baseline="-25000">
                  <a:latin typeface="Arial" charset="0"/>
                </a:rPr>
                <a:t>2</a:t>
              </a:r>
              <a:r>
                <a:rPr lang="en-US" b="1">
                  <a:latin typeface="Arial" charset="0"/>
                </a:rPr>
                <a:t>O</a:t>
              </a:r>
            </a:p>
          </p:txBody>
        </p:sp>
      </p:grpSp>
      <p:grpSp>
        <p:nvGrpSpPr>
          <p:cNvPr id="13317" name="Group 5"/>
          <p:cNvGrpSpPr>
            <a:grpSpLocks/>
          </p:cNvGrpSpPr>
          <p:nvPr/>
        </p:nvGrpSpPr>
        <p:grpSpPr bwMode="auto">
          <a:xfrm>
            <a:off x="1066800" y="2362200"/>
            <a:ext cx="1371600" cy="1371600"/>
            <a:chOff x="672" y="1488"/>
            <a:chExt cx="864" cy="864"/>
          </a:xfrm>
        </p:grpSpPr>
        <p:sp>
          <p:nvSpPr>
            <p:cNvPr id="13318" name="Oval 6"/>
            <p:cNvSpPr>
              <a:spLocks noChangeArrowheads="1"/>
            </p:cNvSpPr>
            <p:nvPr/>
          </p:nvSpPr>
          <p:spPr bwMode="auto">
            <a:xfrm>
              <a:off x="1152" y="1824"/>
              <a:ext cx="384" cy="38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3319" name="Oval 7"/>
            <p:cNvSpPr>
              <a:spLocks noChangeArrowheads="1"/>
            </p:cNvSpPr>
            <p:nvPr/>
          </p:nvSpPr>
          <p:spPr bwMode="auto">
            <a:xfrm>
              <a:off x="768" y="1488"/>
              <a:ext cx="576" cy="624"/>
            </a:xfrm>
            <a:prstGeom prst="ellipse">
              <a:avLst/>
            </a:prstGeom>
            <a:solidFill>
              <a:srgbClr val="FF33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sl-SI" b="1">
                <a:latin typeface="Arial" charset="0"/>
              </a:endParaRPr>
            </a:p>
          </p:txBody>
        </p:sp>
        <p:sp>
          <p:nvSpPr>
            <p:cNvPr id="13320" name="Oval 8"/>
            <p:cNvSpPr>
              <a:spLocks noChangeArrowheads="1"/>
            </p:cNvSpPr>
            <p:nvPr/>
          </p:nvSpPr>
          <p:spPr bwMode="auto">
            <a:xfrm>
              <a:off x="672" y="1968"/>
              <a:ext cx="384" cy="38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3321" name="Text Box 9"/>
            <p:cNvSpPr txBox="1">
              <a:spLocks noChangeArrowheads="1"/>
            </p:cNvSpPr>
            <p:nvPr/>
          </p:nvSpPr>
          <p:spPr bwMode="auto">
            <a:xfrm>
              <a:off x="912" y="1632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O</a:t>
              </a:r>
            </a:p>
          </p:txBody>
        </p:sp>
        <p:sp>
          <p:nvSpPr>
            <p:cNvPr id="13322" name="Text Box 10"/>
            <p:cNvSpPr txBox="1">
              <a:spLocks noChangeArrowheads="1"/>
            </p:cNvSpPr>
            <p:nvPr/>
          </p:nvSpPr>
          <p:spPr bwMode="auto">
            <a:xfrm>
              <a:off x="720" y="2016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H</a:t>
              </a:r>
            </a:p>
          </p:txBody>
        </p:sp>
        <p:sp>
          <p:nvSpPr>
            <p:cNvPr id="13323" name="Text Box 11"/>
            <p:cNvSpPr txBox="1">
              <a:spLocks noChangeArrowheads="1"/>
            </p:cNvSpPr>
            <p:nvPr/>
          </p:nvSpPr>
          <p:spPr bwMode="auto">
            <a:xfrm>
              <a:off x="1248" y="187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H</a:t>
              </a:r>
            </a:p>
          </p:txBody>
        </p:sp>
        <p:sp>
          <p:nvSpPr>
            <p:cNvPr id="13324" name="Text Box 12"/>
            <p:cNvSpPr txBox="1">
              <a:spLocks noChangeArrowheads="1"/>
            </p:cNvSpPr>
            <p:nvPr/>
          </p:nvSpPr>
          <p:spPr bwMode="auto">
            <a:xfrm>
              <a:off x="768" y="1488"/>
              <a:ext cx="22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..</a:t>
              </a:r>
            </a:p>
          </p:txBody>
        </p:sp>
        <p:sp>
          <p:nvSpPr>
            <p:cNvPr id="13325" name="Text Box 13"/>
            <p:cNvSpPr txBox="1">
              <a:spLocks noChangeArrowheads="1"/>
            </p:cNvSpPr>
            <p:nvPr/>
          </p:nvSpPr>
          <p:spPr bwMode="auto">
            <a:xfrm>
              <a:off x="1104" y="1488"/>
              <a:ext cx="22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</a:rPr>
                <a:t>..</a:t>
              </a:r>
            </a:p>
          </p:txBody>
        </p:sp>
      </p:grpSp>
      <p:grpSp>
        <p:nvGrpSpPr>
          <p:cNvPr id="13326" name="Group 14"/>
          <p:cNvGrpSpPr>
            <a:grpSpLocks/>
          </p:cNvGrpSpPr>
          <p:nvPr/>
        </p:nvGrpSpPr>
        <p:grpSpPr bwMode="auto">
          <a:xfrm>
            <a:off x="3276600" y="2235200"/>
            <a:ext cx="1812925" cy="1244600"/>
            <a:chOff x="2150" y="1408"/>
            <a:chExt cx="1142" cy="784"/>
          </a:xfrm>
        </p:grpSpPr>
        <p:sp>
          <p:nvSpPr>
            <p:cNvPr id="13327" name="Text Box 15"/>
            <p:cNvSpPr txBox="1">
              <a:spLocks noChangeArrowheads="1"/>
            </p:cNvSpPr>
            <p:nvPr/>
          </p:nvSpPr>
          <p:spPr bwMode="auto">
            <a:xfrm>
              <a:off x="2582" y="1481"/>
              <a:ext cx="29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latin typeface="Arial" charset="0"/>
                </a:rPr>
                <a:t>O</a:t>
              </a:r>
            </a:p>
          </p:txBody>
        </p:sp>
        <p:sp>
          <p:nvSpPr>
            <p:cNvPr id="13328" name="Text Box 16"/>
            <p:cNvSpPr txBox="1">
              <a:spLocks noChangeArrowheads="1"/>
            </p:cNvSpPr>
            <p:nvPr/>
          </p:nvSpPr>
          <p:spPr bwMode="auto">
            <a:xfrm>
              <a:off x="2150" y="1865"/>
              <a:ext cx="2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latin typeface="Arial" charset="0"/>
                </a:rPr>
                <a:t>H</a:t>
              </a:r>
            </a:p>
          </p:txBody>
        </p:sp>
        <p:sp>
          <p:nvSpPr>
            <p:cNvPr id="13329" name="Text Box 17"/>
            <p:cNvSpPr txBox="1">
              <a:spLocks noChangeArrowheads="1"/>
            </p:cNvSpPr>
            <p:nvPr/>
          </p:nvSpPr>
          <p:spPr bwMode="auto">
            <a:xfrm>
              <a:off x="3014" y="1865"/>
              <a:ext cx="2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latin typeface="Arial" charset="0"/>
                </a:rPr>
                <a:t>H</a:t>
              </a:r>
            </a:p>
          </p:txBody>
        </p:sp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 flipV="1">
              <a:off x="2304" y="1728"/>
              <a:ext cx="2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>
              <a:off x="2784" y="1728"/>
              <a:ext cx="2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3332" name="Text Box 20"/>
            <p:cNvSpPr txBox="1">
              <a:spLocks noChangeArrowheads="1"/>
            </p:cNvSpPr>
            <p:nvPr/>
          </p:nvSpPr>
          <p:spPr bwMode="auto">
            <a:xfrm>
              <a:off x="2544" y="1408"/>
              <a:ext cx="19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latin typeface="Arial" charset="0"/>
                </a:rPr>
                <a:t>¨</a:t>
              </a:r>
            </a:p>
          </p:txBody>
        </p:sp>
        <p:sp>
          <p:nvSpPr>
            <p:cNvPr id="13333" name="Text Box 21"/>
            <p:cNvSpPr txBox="1">
              <a:spLocks noChangeArrowheads="1"/>
            </p:cNvSpPr>
            <p:nvPr/>
          </p:nvSpPr>
          <p:spPr bwMode="auto">
            <a:xfrm>
              <a:off x="2736" y="1408"/>
              <a:ext cx="19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latin typeface="Arial" charset="0"/>
                </a:rPr>
                <a:t>¨</a:t>
              </a:r>
            </a:p>
          </p:txBody>
        </p:sp>
      </p:grpSp>
      <p:grpSp>
        <p:nvGrpSpPr>
          <p:cNvPr id="13334" name="Group 22"/>
          <p:cNvGrpSpPr>
            <a:grpSpLocks/>
          </p:cNvGrpSpPr>
          <p:nvPr/>
        </p:nvGrpSpPr>
        <p:grpSpPr bwMode="auto">
          <a:xfrm>
            <a:off x="4953000" y="4165600"/>
            <a:ext cx="1812925" cy="1244600"/>
            <a:chOff x="2150" y="1408"/>
            <a:chExt cx="1142" cy="784"/>
          </a:xfrm>
        </p:grpSpPr>
        <p:sp>
          <p:nvSpPr>
            <p:cNvPr id="13335" name="Text Box 23"/>
            <p:cNvSpPr txBox="1">
              <a:spLocks noChangeArrowheads="1"/>
            </p:cNvSpPr>
            <p:nvPr/>
          </p:nvSpPr>
          <p:spPr bwMode="auto">
            <a:xfrm>
              <a:off x="2582" y="1481"/>
              <a:ext cx="29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latin typeface="Arial" charset="0"/>
                </a:rPr>
                <a:t>O</a:t>
              </a:r>
            </a:p>
          </p:txBody>
        </p:sp>
        <p:sp>
          <p:nvSpPr>
            <p:cNvPr id="13336" name="Text Box 24"/>
            <p:cNvSpPr txBox="1">
              <a:spLocks noChangeArrowheads="1"/>
            </p:cNvSpPr>
            <p:nvPr/>
          </p:nvSpPr>
          <p:spPr bwMode="auto">
            <a:xfrm>
              <a:off x="2150" y="1865"/>
              <a:ext cx="2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latin typeface="Arial" charset="0"/>
                </a:rPr>
                <a:t>H</a:t>
              </a:r>
            </a:p>
          </p:txBody>
        </p:sp>
        <p:sp>
          <p:nvSpPr>
            <p:cNvPr id="13337" name="Text Box 25"/>
            <p:cNvSpPr txBox="1">
              <a:spLocks noChangeArrowheads="1"/>
            </p:cNvSpPr>
            <p:nvPr/>
          </p:nvSpPr>
          <p:spPr bwMode="auto">
            <a:xfrm>
              <a:off x="3014" y="1865"/>
              <a:ext cx="2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latin typeface="Arial" charset="0"/>
                </a:rPr>
                <a:t>H</a:t>
              </a:r>
            </a:p>
          </p:txBody>
        </p:sp>
        <p:sp>
          <p:nvSpPr>
            <p:cNvPr id="13338" name="Line 26"/>
            <p:cNvSpPr>
              <a:spLocks noChangeShapeType="1"/>
            </p:cNvSpPr>
            <p:nvPr/>
          </p:nvSpPr>
          <p:spPr bwMode="auto">
            <a:xfrm flipV="1">
              <a:off x="2304" y="1728"/>
              <a:ext cx="2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3339" name="Line 27"/>
            <p:cNvSpPr>
              <a:spLocks noChangeShapeType="1"/>
            </p:cNvSpPr>
            <p:nvPr/>
          </p:nvSpPr>
          <p:spPr bwMode="auto">
            <a:xfrm>
              <a:off x="2784" y="1728"/>
              <a:ext cx="2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3340" name="Text Box 28"/>
            <p:cNvSpPr txBox="1">
              <a:spLocks noChangeArrowheads="1"/>
            </p:cNvSpPr>
            <p:nvPr/>
          </p:nvSpPr>
          <p:spPr bwMode="auto">
            <a:xfrm>
              <a:off x="2544" y="1408"/>
              <a:ext cx="19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latin typeface="Arial" charset="0"/>
                </a:rPr>
                <a:t>¨</a:t>
              </a:r>
            </a:p>
          </p:txBody>
        </p:sp>
        <p:sp>
          <p:nvSpPr>
            <p:cNvPr id="13341" name="Text Box 29"/>
            <p:cNvSpPr txBox="1">
              <a:spLocks noChangeArrowheads="1"/>
            </p:cNvSpPr>
            <p:nvPr/>
          </p:nvSpPr>
          <p:spPr bwMode="auto">
            <a:xfrm>
              <a:off x="2736" y="1408"/>
              <a:ext cx="19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latin typeface="Arial" charset="0"/>
                </a:rPr>
                <a:t>¨</a:t>
              </a:r>
            </a:p>
          </p:txBody>
        </p:sp>
      </p:grp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5105400" y="3429000"/>
            <a:ext cx="685800" cy="762000"/>
          </a:xfrm>
          <a:prstGeom prst="line">
            <a:avLst/>
          </a:prstGeom>
          <a:noFill/>
          <a:ln w="57150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5470525" y="3392488"/>
            <a:ext cx="2081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solidFill>
                  <a:srgbClr val="FF3300"/>
                </a:solidFill>
                <a:latin typeface="Arial" charset="0"/>
              </a:rPr>
              <a:t>vodikova vez</a:t>
            </a:r>
            <a:endParaRPr lang="en-US" b="1">
              <a:solidFill>
                <a:srgbClr val="FF3300"/>
              </a:solidFill>
              <a:latin typeface="Arial" charset="0"/>
            </a:endParaRPr>
          </a:p>
        </p:txBody>
      </p:sp>
      <p:grpSp>
        <p:nvGrpSpPr>
          <p:cNvPr id="13344" name="Group 32"/>
          <p:cNvGrpSpPr>
            <a:grpSpLocks/>
          </p:cNvGrpSpPr>
          <p:nvPr/>
        </p:nvGrpSpPr>
        <p:grpSpPr bwMode="auto">
          <a:xfrm>
            <a:off x="2819400" y="1676400"/>
            <a:ext cx="4191000" cy="4419600"/>
            <a:chOff x="1872" y="1056"/>
            <a:chExt cx="2640" cy="2784"/>
          </a:xfrm>
        </p:grpSpPr>
        <p:sp>
          <p:nvSpPr>
            <p:cNvPr id="13345" name="Line 33"/>
            <p:cNvSpPr>
              <a:spLocks noChangeShapeType="1"/>
            </p:cNvSpPr>
            <p:nvPr/>
          </p:nvSpPr>
          <p:spPr bwMode="auto">
            <a:xfrm flipV="1">
              <a:off x="2880" y="1056"/>
              <a:ext cx="384" cy="384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3346" name="Line 34"/>
            <p:cNvSpPr>
              <a:spLocks noChangeShapeType="1"/>
            </p:cNvSpPr>
            <p:nvPr/>
          </p:nvSpPr>
          <p:spPr bwMode="auto">
            <a:xfrm flipH="1" flipV="1">
              <a:off x="2304" y="1104"/>
              <a:ext cx="288" cy="336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3347" name="Line 35"/>
            <p:cNvSpPr>
              <a:spLocks noChangeShapeType="1"/>
            </p:cNvSpPr>
            <p:nvPr/>
          </p:nvSpPr>
          <p:spPr bwMode="auto">
            <a:xfrm flipH="1">
              <a:off x="2880" y="3360"/>
              <a:ext cx="336" cy="48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3348" name="Line 36"/>
            <p:cNvSpPr>
              <a:spLocks noChangeShapeType="1"/>
            </p:cNvSpPr>
            <p:nvPr/>
          </p:nvSpPr>
          <p:spPr bwMode="auto">
            <a:xfrm>
              <a:off x="4272" y="3360"/>
              <a:ext cx="240" cy="43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3349" name="Line 37"/>
            <p:cNvSpPr>
              <a:spLocks noChangeShapeType="1"/>
            </p:cNvSpPr>
            <p:nvPr/>
          </p:nvSpPr>
          <p:spPr bwMode="auto">
            <a:xfrm flipV="1">
              <a:off x="3840" y="2208"/>
              <a:ext cx="336" cy="43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3350" name="Line 38"/>
            <p:cNvSpPr>
              <a:spLocks noChangeShapeType="1"/>
            </p:cNvSpPr>
            <p:nvPr/>
          </p:nvSpPr>
          <p:spPr bwMode="auto">
            <a:xfrm flipH="1">
              <a:off x="1872" y="2160"/>
              <a:ext cx="336" cy="43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13354" name="Group 42"/>
          <p:cNvGrpSpPr>
            <a:grpSpLocks/>
          </p:cNvGrpSpPr>
          <p:nvPr/>
        </p:nvGrpSpPr>
        <p:grpSpPr bwMode="auto">
          <a:xfrm>
            <a:off x="4114800" y="2971800"/>
            <a:ext cx="1219200" cy="1062038"/>
            <a:chOff x="2592" y="1872"/>
            <a:chExt cx="768" cy="669"/>
          </a:xfrm>
        </p:grpSpPr>
        <p:sp>
          <p:nvSpPr>
            <p:cNvPr id="13352" name="Arc 40"/>
            <p:cNvSpPr>
              <a:spLocks/>
            </p:cNvSpPr>
            <p:nvPr/>
          </p:nvSpPr>
          <p:spPr bwMode="auto">
            <a:xfrm rot="16372605" flipH="1">
              <a:off x="2617" y="1847"/>
              <a:ext cx="669" cy="72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3353" name="Text Box 41"/>
            <p:cNvSpPr txBox="1">
              <a:spLocks noChangeArrowheads="1"/>
            </p:cNvSpPr>
            <p:nvPr/>
          </p:nvSpPr>
          <p:spPr bwMode="auto">
            <a:xfrm>
              <a:off x="2736" y="2160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rgbClr val="993300"/>
                  </a:solidFill>
                  <a:latin typeface="Arial" charset="0"/>
                </a:rPr>
                <a:t>~</a:t>
              </a:r>
              <a:r>
                <a:rPr lang="sl-SI" sz="1800" b="1">
                  <a:solidFill>
                    <a:srgbClr val="993300"/>
                  </a:solidFill>
                  <a:latin typeface="Arial" charset="0"/>
                </a:rPr>
                <a:t> 180°</a:t>
              </a:r>
              <a:endParaRPr lang="en-US" sz="1800" b="1">
                <a:solidFill>
                  <a:srgbClr val="9933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2" grpId="0" animBg="1"/>
      <p:bldP spid="1334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 descr="C:\My Documents\eisblau11.gif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80"/>
              </a:clrFrom>
              <a:clrTo>
                <a:srgbClr val="00008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3603625"/>
            <a:ext cx="5638800" cy="3214688"/>
          </a:xfrm>
          <a:prstGeom prst="rect">
            <a:avLst/>
          </a:prstGeom>
          <a:noFill/>
        </p:spPr>
      </p:pic>
      <p:pic>
        <p:nvPicPr>
          <p:cNvPr id="14340" name="Picture 4" descr="C:\My Documents\eisblau22.gif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80"/>
              </a:clrFrom>
              <a:clrTo>
                <a:srgbClr val="00008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120775"/>
            <a:ext cx="4714875" cy="2689225"/>
          </a:xfrm>
          <a:prstGeom prst="rect">
            <a:avLst/>
          </a:prstGeom>
          <a:noFill/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800100" y="533400"/>
            <a:ext cx="209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latin typeface="Arial" charset="0"/>
              </a:rPr>
              <a:t>Zgradba ledu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489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 u="sng">
                <a:latin typeface="Arial" charset="0"/>
              </a:rPr>
              <a:t>Nekatere fizikalne lastnosti vode</a:t>
            </a:r>
            <a:endParaRPr lang="en-US" b="1" u="sng">
              <a:latin typeface="Arial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81000" y="457200"/>
            <a:ext cx="4397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latin typeface="Arial" charset="0"/>
              </a:rPr>
              <a:t>POSLEDICE VODIKOVE VEZI</a:t>
            </a:r>
            <a:endParaRPr lang="en-US" b="1">
              <a:latin typeface="Arial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41798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</a:pPr>
            <a:r>
              <a:rPr lang="en-US" b="1">
                <a:latin typeface="Arial" charset="0"/>
              </a:rPr>
              <a:t> </a:t>
            </a:r>
            <a:r>
              <a:rPr lang="sl-SI" b="1">
                <a:latin typeface="Arial" charset="0"/>
              </a:rPr>
              <a:t>visoko vrelišče</a:t>
            </a:r>
            <a:r>
              <a:rPr lang="en-US" b="1">
                <a:latin typeface="Arial" charset="0"/>
              </a:rPr>
              <a:t> </a:t>
            </a:r>
            <a:r>
              <a:rPr lang="sl-SI" b="1">
                <a:latin typeface="Arial" charset="0"/>
              </a:rPr>
              <a:t>    </a:t>
            </a:r>
            <a:r>
              <a:rPr lang="en-US" b="1">
                <a:latin typeface="Arial" charset="0"/>
              </a:rPr>
              <a:t>~ 100 °C</a:t>
            </a:r>
            <a:endParaRPr lang="sl-SI" b="1">
              <a:latin typeface="Arial" charset="0"/>
            </a:endParaRPr>
          </a:p>
          <a:p>
            <a:pPr eaLnBrk="0" hangingPunct="0"/>
            <a:r>
              <a:rPr lang="sl-SI" b="1">
                <a:latin typeface="Arial" charset="0"/>
              </a:rPr>
              <a:t>   </a:t>
            </a:r>
            <a:r>
              <a:rPr lang="sl-SI" sz="1800" b="1">
                <a:latin typeface="Arial" charset="0"/>
              </a:rPr>
              <a:t>(v primerjavi s H</a:t>
            </a:r>
            <a:r>
              <a:rPr lang="sl-SI" sz="1800" b="1" baseline="-25000">
                <a:latin typeface="Arial" charset="0"/>
              </a:rPr>
              <a:t>2</a:t>
            </a:r>
            <a:r>
              <a:rPr lang="sl-SI" sz="1800" b="1">
                <a:latin typeface="Arial" charset="0"/>
              </a:rPr>
              <a:t>S, H</a:t>
            </a:r>
            <a:r>
              <a:rPr lang="sl-SI" sz="1800" b="1" baseline="-25000">
                <a:latin typeface="Arial" charset="0"/>
              </a:rPr>
              <a:t>2</a:t>
            </a:r>
            <a:r>
              <a:rPr lang="sl-SI" sz="1800" b="1">
                <a:latin typeface="Arial" charset="0"/>
              </a:rPr>
              <a:t>Se, ... )</a:t>
            </a:r>
            <a:endParaRPr lang="en-US" sz="1800" b="1">
              <a:latin typeface="Arial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81000" y="2819400"/>
            <a:ext cx="28273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</a:pPr>
            <a:r>
              <a:rPr lang="en-US" b="1">
                <a:latin typeface="Arial" charset="0"/>
              </a:rPr>
              <a:t> </a:t>
            </a:r>
            <a:r>
              <a:rPr lang="sl-SI" b="1">
                <a:latin typeface="Arial" charset="0"/>
              </a:rPr>
              <a:t>led plava na vodi</a:t>
            </a:r>
            <a:endParaRPr lang="en-US" b="1">
              <a:latin typeface="Arial" charset="0"/>
            </a:endParaRPr>
          </a:p>
          <a:p>
            <a:pPr eaLnBrk="0" hangingPunct="0"/>
            <a:r>
              <a:rPr lang="en-US" b="1">
                <a:latin typeface="Arial" charset="0"/>
              </a:rPr>
              <a:t>  (</a:t>
            </a:r>
            <a:r>
              <a:rPr lang="sl-SI" b="1">
                <a:latin typeface="Arial" charset="0"/>
              </a:rPr>
              <a:t>manjša gostota</a:t>
            </a:r>
            <a:r>
              <a:rPr lang="en-US" b="1">
                <a:latin typeface="Arial" charset="0"/>
              </a:rPr>
              <a:t>)</a:t>
            </a:r>
          </a:p>
        </p:txBody>
      </p:sp>
      <p:pic>
        <p:nvPicPr>
          <p:cNvPr id="15366" name="Picture 6" descr="C:\My Documents\icecliffs.jpg"/>
          <p:cNvPicPr>
            <a:picLocks noChangeAspect="1" noChangeArrowheads="1"/>
          </p:cNvPicPr>
          <p:nvPr/>
        </p:nvPicPr>
        <p:blipFill>
          <a:blip r:embed="rId3"/>
          <a:srcRect b="5971"/>
          <a:stretch>
            <a:fillRect/>
          </a:stretch>
        </p:blipFill>
        <p:spPr bwMode="auto">
          <a:xfrm>
            <a:off x="4495800" y="3125788"/>
            <a:ext cx="4495800" cy="2817812"/>
          </a:xfrm>
          <a:prstGeom prst="rect">
            <a:avLst/>
          </a:prstGeom>
          <a:noFill/>
        </p:spPr>
      </p:pic>
      <p:pic>
        <p:nvPicPr>
          <p:cNvPr id="15367" name="Picture 7" descr="C:\My Documents\ice_glass_sharp.gif"/>
          <p:cNvPicPr>
            <a:picLocks noChangeAspect="1" noChangeArrowheads="1"/>
          </p:cNvPicPr>
          <p:nvPr/>
        </p:nvPicPr>
        <p:blipFill>
          <a:blip r:embed="rId4">
            <a:lum bright="30000" contrast="30000"/>
          </a:blip>
          <a:srcRect/>
          <a:stretch>
            <a:fillRect/>
          </a:stretch>
        </p:blipFill>
        <p:spPr bwMode="auto">
          <a:xfrm>
            <a:off x="5943600" y="692150"/>
            <a:ext cx="2324100" cy="2279650"/>
          </a:xfrm>
          <a:prstGeom prst="rect">
            <a:avLst/>
          </a:prstGeom>
          <a:noFill/>
        </p:spPr>
      </p:pic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41325" y="2286000"/>
            <a:ext cx="3741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</a:pPr>
            <a:r>
              <a:rPr lang="sl-SI" b="1">
                <a:latin typeface="Arial" charset="0"/>
              </a:rPr>
              <a:t> visoka izparilna toplota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41325" y="3810000"/>
            <a:ext cx="33289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</a:pPr>
            <a:r>
              <a:rPr lang="sl-SI" b="1">
                <a:latin typeface="Arial" charset="0"/>
              </a:rPr>
              <a:t> tekoča voda ima </a:t>
            </a:r>
          </a:p>
          <a:p>
            <a:pPr eaLnBrk="0" hangingPunct="0"/>
            <a:r>
              <a:rPr lang="sl-SI" b="1">
                <a:latin typeface="Arial" charset="0"/>
              </a:rPr>
              <a:t>  največjo gostoto pri </a:t>
            </a:r>
          </a:p>
          <a:p>
            <a:pPr eaLnBrk="0" hangingPunct="0"/>
            <a:r>
              <a:rPr lang="sl-SI" b="1">
                <a:latin typeface="Arial" charset="0"/>
              </a:rPr>
              <a:t>  4°C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76200" y="5181600"/>
            <a:ext cx="85836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latin typeface="Arial" charset="0"/>
              </a:rPr>
              <a:t> </a:t>
            </a:r>
            <a:r>
              <a:rPr lang="sl-SI" b="1" u="sng">
                <a:latin typeface="Arial" charset="0"/>
              </a:rPr>
              <a:t>Topnost drugih snovi v vodi</a:t>
            </a:r>
          </a:p>
          <a:p>
            <a:pPr eaLnBrk="0" hangingPunct="0"/>
            <a:r>
              <a:rPr lang="sl-SI" b="1">
                <a:latin typeface="Arial" charset="0"/>
              </a:rPr>
              <a:t> se močno poveča, če lahko </a:t>
            </a:r>
          </a:p>
          <a:p>
            <a:pPr eaLnBrk="0" hangingPunct="0"/>
            <a:r>
              <a:rPr lang="sl-SI" b="1">
                <a:latin typeface="Arial" charset="0"/>
              </a:rPr>
              <a:t> med topljencem in vodo </a:t>
            </a:r>
          </a:p>
          <a:p>
            <a:pPr eaLnBrk="0" hangingPunct="0"/>
            <a:r>
              <a:rPr lang="sl-SI" b="1">
                <a:latin typeface="Arial" charset="0"/>
              </a:rPr>
              <a:t> nastanejo vodikove vezi. </a:t>
            </a:r>
            <a:r>
              <a:rPr lang="sl-SI" sz="1800" b="1">
                <a:latin typeface="Arial" charset="0"/>
              </a:rPr>
              <a:t>Primer: metanol CH</a:t>
            </a:r>
            <a:r>
              <a:rPr lang="sl-SI" sz="1800" b="1" baseline="-25000">
                <a:latin typeface="Arial" charset="0"/>
              </a:rPr>
              <a:t>3</a:t>
            </a:r>
            <a:r>
              <a:rPr lang="sl-SI" sz="1800" b="1">
                <a:latin typeface="Arial" charset="0"/>
              </a:rPr>
              <a:t>OH, aceton CH</a:t>
            </a:r>
            <a:r>
              <a:rPr lang="sl-SI" sz="1800" b="1" baseline="-25000">
                <a:latin typeface="Arial" charset="0"/>
              </a:rPr>
              <a:t>3</a:t>
            </a:r>
            <a:r>
              <a:rPr lang="sl-SI" sz="1800" b="1">
                <a:latin typeface="Arial" charset="0"/>
              </a:rPr>
              <a:t>COCH</a:t>
            </a:r>
            <a:r>
              <a:rPr lang="sl-SI" sz="1800" b="1" baseline="-25000">
                <a:latin typeface="Arial" charset="0"/>
              </a:rPr>
              <a:t>3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autoUpdateAnimBg="0"/>
      <p:bldP spid="15364" grpId="0" autoUpdateAnimBg="0"/>
      <p:bldP spid="15365" grpId="0" autoUpdateAnimBg="0"/>
      <p:bldP spid="15368" grpId="0" autoUpdateAnimBg="0"/>
      <p:bldP spid="15369" grpId="0" autoUpdateAnimBg="0"/>
      <p:bldP spid="1537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6661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latin typeface="Arial" charset="0"/>
              </a:rPr>
              <a:t>povezujejo dvojno vijačnico nukleinski kislin</a:t>
            </a:r>
            <a:endParaRPr lang="en-US" b="1">
              <a:latin typeface="Arial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81000" y="457200"/>
            <a:ext cx="3838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latin typeface="Arial" charset="0"/>
              </a:rPr>
              <a:t>POMEN VODIKOVE VEZI </a:t>
            </a:r>
            <a:endParaRPr lang="en-US" b="1">
              <a:latin typeface="Arial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33400" y="3962400"/>
            <a:ext cx="7678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Arial" charset="0"/>
              </a:rPr>
              <a:t> </a:t>
            </a:r>
            <a:r>
              <a:rPr lang="sl-SI" b="1">
                <a:latin typeface="Arial" charset="0"/>
              </a:rPr>
              <a:t>nastopajo med verigami beljakovin (svila, volna, ...)</a:t>
            </a:r>
            <a:endParaRPr lang="en-US" b="1">
              <a:latin typeface="Arial" charset="0"/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79425" y="4800600"/>
            <a:ext cx="5311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latin typeface="Arial" charset="0"/>
              </a:rPr>
              <a:t> škrob (polisaharid) v vodi nabreka </a:t>
            </a:r>
          </a:p>
        </p:txBody>
      </p:sp>
      <p:pic>
        <p:nvPicPr>
          <p:cNvPr id="16395" name="Picture 11" descr="D:\Delo\Alenka\Slike\moka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955" t="7358" b="15585"/>
          <a:stretch>
            <a:fillRect/>
          </a:stretch>
        </p:blipFill>
        <p:spPr bwMode="auto">
          <a:xfrm>
            <a:off x="5867400" y="4648200"/>
            <a:ext cx="2324100" cy="1828800"/>
          </a:xfrm>
          <a:prstGeom prst="rect">
            <a:avLst/>
          </a:prstGeom>
          <a:noFill/>
        </p:spPr>
      </p:pic>
      <p:grpSp>
        <p:nvGrpSpPr>
          <p:cNvPr id="16456" name="Group 72"/>
          <p:cNvGrpSpPr>
            <a:grpSpLocks/>
          </p:cNvGrpSpPr>
          <p:nvPr/>
        </p:nvGrpSpPr>
        <p:grpSpPr bwMode="auto">
          <a:xfrm>
            <a:off x="6400800" y="1752600"/>
            <a:ext cx="2743200" cy="2317750"/>
            <a:chOff x="4032" y="1104"/>
            <a:chExt cx="1728" cy="1460"/>
          </a:xfrm>
        </p:grpSpPr>
        <p:pic>
          <p:nvPicPr>
            <p:cNvPr id="16454" name="Picture 70" descr="D:\Delo\Alenka\SLIKE-kemija\DNA-stm.gi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176" y="1104"/>
              <a:ext cx="1248" cy="12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6455" name="Text Box 71"/>
            <p:cNvSpPr txBox="1">
              <a:spLocks noChangeArrowheads="1"/>
            </p:cNvSpPr>
            <p:nvPr/>
          </p:nvSpPr>
          <p:spPr bwMode="auto">
            <a:xfrm>
              <a:off x="4032" y="2352"/>
              <a:ext cx="172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1600">
                  <a:latin typeface="Arial" charset="0"/>
                </a:rPr>
                <a:t>DNA-elektronski mikroskop</a:t>
              </a:r>
              <a:endParaRPr lang="en-US" sz="1600">
                <a:latin typeface="Arial" charset="0"/>
              </a:endParaRPr>
            </a:p>
          </p:txBody>
        </p:sp>
      </p:grpSp>
      <p:sp>
        <p:nvSpPr>
          <p:cNvPr id="16457" name="Text Box 73"/>
          <p:cNvSpPr txBox="1">
            <a:spLocks noChangeArrowheads="1"/>
          </p:cNvSpPr>
          <p:nvPr/>
        </p:nvSpPr>
        <p:spPr bwMode="auto">
          <a:xfrm>
            <a:off x="609600" y="5715000"/>
            <a:ext cx="352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latin typeface="Arial" charset="0"/>
              </a:rPr>
              <a:t>in še marsikje v naravi </a:t>
            </a:r>
          </a:p>
        </p:txBody>
      </p:sp>
      <p:grpSp>
        <p:nvGrpSpPr>
          <p:cNvPr id="16460" name="Group 76"/>
          <p:cNvGrpSpPr>
            <a:grpSpLocks/>
          </p:cNvGrpSpPr>
          <p:nvPr/>
        </p:nvGrpSpPr>
        <p:grpSpPr bwMode="auto">
          <a:xfrm>
            <a:off x="381000" y="1651000"/>
            <a:ext cx="5715000" cy="2235200"/>
            <a:chOff x="240" y="1040"/>
            <a:chExt cx="3600" cy="1408"/>
          </a:xfrm>
        </p:grpSpPr>
        <p:graphicFrame>
          <p:nvGraphicFramePr>
            <p:cNvPr id="16452" name="Object 68"/>
            <p:cNvGraphicFramePr>
              <a:graphicFrameLocks noChangeAspect="1"/>
            </p:cNvGraphicFramePr>
            <p:nvPr/>
          </p:nvGraphicFramePr>
          <p:xfrm>
            <a:off x="240" y="1040"/>
            <a:ext cx="3600" cy="1408"/>
          </p:xfrm>
          <a:graphic>
            <a:graphicData uri="http://schemas.openxmlformats.org/presentationml/2006/ole">
              <p:oleObj spid="_x0000_s16452" r:id="rId6" imgW="3562350" imgH="1393190" progId="ISISServer">
                <p:embed/>
              </p:oleObj>
            </a:graphicData>
          </a:graphic>
        </p:graphicFrame>
        <p:sp>
          <p:nvSpPr>
            <p:cNvPr id="16458" name="Line 74"/>
            <p:cNvSpPr>
              <a:spLocks noChangeShapeType="1"/>
            </p:cNvSpPr>
            <p:nvPr/>
          </p:nvSpPr>
          <p:spPr bwMode="auto">
            <a:xfrm>
              <a:off x="2064" y="1344"/>
              <a:ext cx="336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16459" name="Line 75"/>
            <p:cNvSpPr>
              <a:spLocks noChangeShapeType="1"/>
            </p:cNvSpPr>
            <p:nvPr/>
          </p:nvSpPr>
          <p:spPr bwMode="auto">
            <a:xfrm>
              <a:off x="1824" y="1776"/>
              <a:ext cx="384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sl-SI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7" grpId="0" autoUpdateAnimBg="0"/>
      <p:bldP spid="16388" grpId="0" autoUpdateAnimBg="0"/>
      <p:bldP spid="16392" grpId="0" autoUpdateAnimBg="0"/>
      <p:bldP spid="16457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37588" cy="815975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sl-SI" sz="2800">
                <a:latin typeface="Comic Sans MS" pitchFamily="66" charset="0"/>
              </a:rPr>
              <a:t>ENERGIJE VEZI med MOLEKULAMI</a:t>
            </a:r>
            <a:r>
              <a:rPr lang="sl-SI" sz="2000">
                <a:latin typeface="Comic Sans MS" pitchFamily="66" charset="0"/>
              </a:rPr>
              <a:t/>
            </a:r>
            <a:br>
              <a:rPr lang="sl-SI" sz="2000">
                <a:latin typeface="Comic Sans MS" pitchFamily="66" charset="0"/>
              </a:rPr>
            </a:br>
            <a:r>
              <a:rPr lang="sl-SI" sz="2000">
                <a:latin typeface="Comic Sans MS" pitchFamily="66" charset="0"/>
              </a:rPr>
              <a:t/>
            </a:r>
            <a:br>
              <a:rPr lang="sl-SI" sz="2000">
                <a:latin typeface="Comic Sans MS" pitchFamily="66" charset="0"/>
              </a:rPr>
            </a:br>
            <a:r>
              <a:rPr lang="sl-SI" sz="2000">
                <a:latin typeface="Comic Sans MS" pitchFamily="66" charset="0"/>
              </a:rPr>
              <a:t>kJ/mol pri 25</a:t>
            </a:r>
            <a:r>
              <a:rPr lang="sl-SI" sz="2000" baseline="30000">
                <a:latin typeface="Comic Sans MS" pitchFamily="66" charset="0"/>
              </a:rPr>
              <a:t>o</a:t>
            </a:r>
            <a:r>
              <a:rPr lang="sl-SI" sz="2000">
                <a:latin typeface="Comic Sans MS" pitchFamily="66" charset="0"/>
              </a:rPr>
              <a:t>, d = 5</a:t>
            </a:r>
            <a:r>
              <a:rPr lang="sl-SI" sz="2000">
                <a:latin typeface="Comic Sans MS" pitchFamily="66" charset="0"/>
                <a:cs typeface="Courier New" pitchFamily="49" charset="0"/>
              </a:rPr>
              <a:t>Å</a:t>
            </a:r>
          </a:p>
        </p:txBody>
      </p:sp>
      <p:graphicFrame>
        <p:nvGraphicFramePr>
          <p:cNvPr id="24579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752600"/>
          <a:ext cx="8305800" cy="4419600"/>
        </p:xfrm>
        <a:graphic>
          <a:graphicData uri="http://schemas.openxmlformats.org/drawingml/2006/table">
            <a:tbl>
              <a:tblPr/>
              <a:tblGrid>
                <a:gridCol w="823913"/>
                <a:gridCol w="847725"/>
                <a:gridCol w="849312"/>
                <a:gridCol w="1001713"/>
                <a:gridCol w="1001712"/>
                <a:gridCol w="925513"/>
                <a:gridCol w="925512"/>
                <a:gridCol w="1006475"/>
                <a:gridCol w="92392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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[D]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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[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Courier New" pitchFamily="49" charset="0"/>
                          <a:sym typeface="Symbol" pitchFamily="18" charset="2"/>
                        </a:rPr>
                        <a:t>Å</a:t>
                      </a:r>
                      <a:r>
                        <a:rPr kumimoji="0" lang="sl-SI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3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or.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pr.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vr.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[</a:t>
                      </a:r>
                      <a:r>
                        <a:rPr kumimoji="0" lang="sl-SI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o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C]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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iz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He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Xe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CCl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0,003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0,268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1,089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7,54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0,003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0,268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1,089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7,54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-269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-196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-108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77,7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0,09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5,61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13,03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17,35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HI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HBr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HCl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NH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O</a:t>
                      </a:r>
                      <a:endParaRPr kumimoji="0" lang="sl-SI" sz="2000" b="0" i="0" u="none" strike="noStrike" cap="none" normalizeH="0" baseline="-2500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1,03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3,6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2,6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0,0012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0,0235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0,0712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0,3143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0,7165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0,0059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0,0168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0,0218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0,0381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0,0394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0,29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2,09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0,92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0,46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0,16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0,29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2,1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0,96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0,55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0,69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0,92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-192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-35,5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-67,1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-83,8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-33,4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6,03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18,18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17,64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16,17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23,38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39,47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58813" y="538163"/>
            <a:ext cx="8637587" cy="946150"/>
          </a:xfrm>
        </p:spPr>
        <p:txBody>
          <a:bodyPr/>
          <a:lstStyle/>
          <a:p>
            <a:r>
              <a:rPr lang="sl-SI" sz="2800">
                <a:latin typeface="Comic Sans MS" pitchFamily="66" charset="0"/>
              </a:rPr>
              <a:t>Entalpije disociacij vodikovih vezi v plinski fazi</a:t>
            </a:r>
            <a:br>
              <a:rPr lang="sl-SI" sz="2800">
                <a:latin typeface="Comic Sans MS" pitchFamily="66" charset="0"/>
              </a:rPr>
            </a:br>
            <a:r>
              <a:rPr lang="sl-SI" sz="2800">
                <a:latin typeface="Comic Sans MS" pitchFamily="66" charset="0"/>
              </a:rPr>
              <a:t>[kJ/mol]</a:t>
            </a:r>
          </a:p>
        </p:txBody>
      </p:sp>
      <p:graphicFrame>
        <p:nvGraphicFramePr>
          <p:cNvPr id="22531" name="Group 3"/>
          <p:cNvGraphicFramePr>
            <a:graphicFrameLocks noGrp="1"/>
          </p:cNvGraphicFramePr>
          <p:nvPr>
            <p:ph type="tbl" idx="1"/>
          </p:nvPr>
        </p:nvGraphicFramePr>
        <p:xfrm>
          <a:off x="609600" y="2362200"/>
          <a:ext cx="8080375" cy="2859088"/>
        </p:xfrm>
        <a:graphic>
          <a:graphicData uri="http://schemas.openxmlformats.org/drawingml/2006/table">
            <a:tbl>
              <a:tblPr/>
              <a:tblGrid>
                <a:gridCol w="2608263"/>
                <a:gridCol w="2268537"/>
                <a:gridCol w="3203575"/>
              </a:tblGrid>
              <a:tr h="801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šibke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srednje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močne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NCH..NCH         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NH...NH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17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MeOH..OHMe    19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HOH...OH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 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FH...FH        29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ClH...OMe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FH..OH</a:t>
                      </a:r>
                      <a:r>
                        <a:rPr kumimoji="0" lang="sl-SI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HOH...Cl</a:t>
                      </a:r>
                      <a:r>
                        <a:rPr kumimoji="0" lang="sl-SI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        55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HCOOH..OCHOH   59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HOH...F </a:t>
                      </a:r>
                      <a:r>
                        <a:rPr kumimoji="0" lang="sl-SI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                       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FH...F</a:t>
                      </a:r>
                      <a:r>
                        <a:rPr kumimoji="0" lang="sl-SI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           169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HCOOH..F</a:t>
                      </a:r>
                      <a:r>
                        <a:rPr kumimoji="0" lang="sl-SI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    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838200" y="1905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>
              <a:latin typeface="Comic Sans MS" pitchFamily="66" charset="0"/>
            </a:endParaRPr>
          </a:p>
        </p:txBody>
      </p:sp>
      <p:graphicFrame>
        <p:nvGraphicFramePr>
          <p:cNvPr id="26687" name="Group 63"/>
          <p:cNvGraphicFramePr>
            <a:graphicFrameLocks noGrp="1"/>
          </p:cNvGraphicFramePr>
          <p:nvPr/>
        </p:nvGraphicFramePr>
        <p:xfrm>
          <a:off x="762000" y="3505200"/>
          <a:ext cx="7772400" cy="2955544"/>
        </p:xfrm>
        <a:graphic>
          <a:graphicData uri="http://schemas.openxmlformats.org/drawingml/2006/table">
            <a:tbl>
              <a:tblPr/>
              <a:tblGrid>
                <a:gridCol w="1981200"/>
                <a:gridCol w="2057400"/>
                <a:gridCol w="3733800"/>
              </a:tblGrid>
              <a:tr h="622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osnovni delci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vrsta vezi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energija vezi [kJ/mol]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ioni</a:t>
                      </a:r>
                      <a:endParaRPr kumimoji="0" lang="sl-SI" sz="28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ionska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600 – 1000 in več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molekule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kovalentna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cca 200 - 400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molekule 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 na F, O ali 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vodikova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20 - 100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molekule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molekulske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1 do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9" name="Rectangle 35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77875"/>
          </a:xfrm>
        </p:spPr>
        <p:txBody>
          <a:bodyPr/>
          <a:lstStyle/>
          <a:p>
            <a:r>
              <a:rPr lang="sl-SI" sz="2800">
                <a:latin typeface="Comic Sans MS" pitchFamily="66" charset="0"/>
              </a:rPr>
              <a:t>RAZDALJE in ENERGIJE VEZI </a:t>
            </a:r>
            <a:br>
              <a:rPr lang="sl-SI" sz="2800">
                <a:latin typeface="Comic Sans MS" pitchFamily="66" charset="0"/>
              </a:rPr>
            </a:br>
            <a:r>
              <a:rPr lang="sl-SI" sz="2800">
                <a:latin typeface="Comic Sans MS" pitchFamily="66" charset="0"/>
              </a:rPr>
              <a:t>– okvirne vrednosti</a:t>
            </a:r>
          </a:p>
        </p:txBody>
      </p:sp>
      <p:sp>
        <p:nvSpPr>
          <p:cNvPr id="26688" name="Text Box 64"/>
          <p:cNvSpPr txBox="1">
            <a:spLocks noChangeArrowheads="1"/>
          </p:cNvSpPr>
          <p:nvPr/>
        </p:nvSpPr>
        <p:spPr bwMode="auto">
          <a:xfrm>
            <a:off x="457200" y="2286000"/>
            <a:ext cx="8382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b="1" u="sng"/>
              <a:t>Molekulske vezi</a:t>
            </a:r>
            <a:r>
              <a:rPr lang="sl-SI"/>
              <a:t>: orientacijske, indukcijske, disperzijske, H-vez 						                             </a:t>
            </a:r>
            <a:r>
              <a:rPr lang="sl-SI" b="1"/>
              <a:t>d = 10</a:t>
            </a:r>
            <a:r>
              <a:rPr lang="sl-SI" b="1" baseline="30000"/>
              <a:t>-9</a:t>
            </a:r>
            <a:r>
              <a:rPr lang="sl-SI" b="1"/>
              <a:t>m</a:t>
            </a:r>
            <a:endParaRPr lang="en-US" b="1"/>
          </a:p>
        </p:txBody>
      </p:sp>
      <p:sp>
        <p:nvSpPr>
          <p:cNvPr id="26689" name="Text Box 65"/>
          <p:cNvSpPr txBox="1">
            <a:spLocks noChangeArrowheads="1"/>
          </p:cNvSpPr>
          <p:nvPr/>
        </p:nvSpPr>
        <p:spPr bwMode="auto">
          <a:xfrm>
            <a:off x="228600" y="1447800"/>
            <a:ext cx="876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b="1" u="sng">
                <a:latin typeface="Arial" charset="0"/>
              </a:rPr>
              <a:t>Kemijska – medatomska vez</a:t>
            </a:r>
            <a:r>
              <a:rPr lang="sl-SI">
                <a:latin typeface="Arial" charset="0"/>
              </a:rPr>
              <a:t>: ionska, kovalentna  </a:t>
            </a:r>
            <a:r>
              <a:rPr lang="sl-SI" b="1">
                <a:latin typeface="Arial" charset="0"/>
              </a:rPr>
              <a:t>d = 10</a:t>
            </a:r>
            <a:r>
              <a:rPr lang="sl-SI" b="1" baseline="30000">
                <a:latin typeface="Arial" charset="0"/>
              </a:rPr>
              <a:t>-10</a:t>
            </a:r>
            <a:r>
              <a:rPr lang="sl-SI" b="1">
                <a:latin typeface="Arial" charset="0"/>
              </a:rPr>
              <a:t>m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69925" y="381000"/>
            <a:ext cx="352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b="1">
                <a:solidFill>
                  <a:schemeClr val="bg1"/>
                </a:solidFill>
                <a:latin typeface="Arial" charset="0"/>
              </a:rPr>
              <a:t>44 g 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suhega ledu  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CO</a:t>
            </a:r>
            <a:r>
              <a:rPr lang="en-US" b="1" baseline="-25000">
                <a:solidFill>
                  <a:schemeClr val="bg1"/>
                </a:solidFill>
                <a:latin typeface="Arial" charset="0"/>
              </a:rPr>
              <a:t>2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 </a:t>
            </a:r>
            <a:endParaRPr lang="en-US">
              <a:latin typeface="Arial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4098925" y="381000"/>
            <a:ext cx="161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chemeClr val="bg1"/>
                </a:solidFill>
                <a:latin typeface="Arial" charset="0"/>
              </a:rPr>
              <a:t>V = 26 mL</a:t>
            </a:r>
            <a:endParaRPr lang="en-U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85800" y="9906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b="1">
                <a:solidFill>
                  <a:schemeClr val="bg1"/>
                </a:solidFill>
                <a:latin typeface="Arial" charset="0"/>
              </a:rPr>
              <a:t>44 g 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tekočega 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 CO</a:t>
            </a:r>
            <a:r>
              <a:rPr lang="en-US" b="1" baseline="-25000">
                <a:solidFill>
                  <a:schemeClr val="bg1"/>
                </a:solidFill>
                <a:latin typeface="Arial" charset="0"/>
              </a:rPr>
              <a:t>2</a:t>
            </a:r>
            <a:endParaRPr lang="en-US" b="1">
              <a:latin typeface="Arial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022725" y="1027113"/>
            <a:ext cx="161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chemeClr val="bg1"/>
                </a:solidFill>
                <a:latin typeface="Arial" charset="0"/>
              </a:rPr>
              <a:t>V = 40 mL</a:t>
            </a:r>
            <a:endParaRPr lang="en-US" b="1">
              <a:latin typeface="Arial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685800" y="1676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b="1">
                <a:solidFill>
                  <a:schemeClr val="bg1"/>
                </a:solidFill>
                <a:latin typeface="Arial" charset="0"/>
              </a:rPr>
              <a:t>44 g 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plina 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CO</a:t>
            </a:r>
            <a:r>
              <a:rPr lang="en-US" b="1" baseline="-25000">
                <a:solidFill>
                  <a:schemeClr val="bg1"/>
                </a:solidFill>
                <a:latin typeface="Arial" charset="0"/>
              </a:rPr>
              <a:t>2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 </a:t>
            </a:r>
            <a:endParaRPr lang="en-US" b="1">
              <a:latin typeface="Arial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098925" y="1676400"/>
            <a:ext cx="2124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chemeClr val="bg1"/>
                </a:solidFill>
                <a:latin typeface="Arial" charset="0"/>
              </a:rPr>
              <a:t>V = 25000 mL</a:t>
            </a:r>
            <a:endParaRPr lang="en-US" b="1">
              <a:latin typeface="Arial" charset="0"/>
            </a:endParaRPr>
          </a:p>
        </p:txBody>
      </p:sp>
      <p:grpSp>
        <p:nvGrpSpPr>
          <p:cNvPr id="4104" name="Group 8"/>
          <p:cNvGrpSpPr>
            <a:grpSpLocks/>
          </p:cNvGrpSpPr>
          <p:nvPr/>
        </p:nvGrpSpPr>
        <p:grpSpPr bwMode="auto">
          <a:xfrm>
            <a:off x="457200" y="2743200"/>
            <a:ext cx="8153400" cy="3760788"/>
            <a:chOff x="288" y="1728"/>
            <a:chExt cx="5136" cy="2369"/>
          </a:xfrm>
        </p:grpSpPr>
        <p:pic>
          <p:nvPicPr>
            <p:cNvPr id="4105" name="Picture 9" descr="C:\My Documents\Tanja\mol_vezi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4" y="1728"/>
              <a:ext cx="5040" cy="2099"/>
            </a:xfrm>
            <a:prstGeom prst="rect">
              <a:avLst/>
            </a:prstGeom>
            <a:noFill/>
          </p:spPr>
        </p:pic>
        <p:sp>
          <p:nvSpPr>
            <p:cNvPr id="4106" name="Text Box 10"/>
            <p:cNvSpPr txBox="1">
              <a:spLocks noChangeArrowheads="1"/>
            </p:cNvSpPr>
            <p:nvPr/>
          </p:nvSpPr>
          <p:spPr bwMode="auto">
            <a:xfrm>
              <a:off x="288" y="3847"/>
              <a:ext cx="50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sl-SI" sz="2000" b="1">
                  <a:solidFill>
                    <a:schemeClr val="bg1"/>
                  </a:solidFill>
                  <a:latin typeface="Arial" charset="0"/>
                </a:rPr>
                <a:t>  Razporeditev delcev v plinu, tekočini in kristalinični trdni snovi.</a:t>
              </a:r>
              <a:endParaRPr lang="en-US" b="1">
                <a:latin typeface="Arial" charset="0"/>
              </a:endParaRPr>
            </a:p>
          </p:txBody>
        </p:sp>
      </p:grp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400800" y="990600"/>
            <a:ext cx="1685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solidFill>
                  <a:schemeClr val="bg1"/>
                </a:solidFill>
                <a:latin typeface="Arial" charset="0"/>
              </a:rPr>
              <a:t>(T = 20 °C)</a:t>
            </a:r>
            <a:endParaRPr lang="sl-SI" b="1">
              <a:latin typeface="Arial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  <p:bldP spid="4100" grpId="0" autoUpdateAnimBg="0"/>
      <p:bldP spid="4101" grpId="0" autoUpdateAnimBg="0"/>
      <p:bldP spid="4102" grpId="0" autoUpdateAnimBg="0"/>
      <p:bldP spid="4103" grpId="0" autoUpdateAnimBg="0"/>
      <p:bldP spid="410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69925" y="725488"/>
            <a:ext cx="322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solidFill>
                  <a:schemeClr val="bg1"/>
                </a:solidFill>
                <a:latin typeface="Arial" charset="0"/>
              </a:rPr>
              <a:t>Ob ustreznih pogojih</a:t>
            </a:r>
            <a:endParaRPr lang="en-US" b="1">
              <a:latin typeface="Arial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81000" y="3962400"/>
            <a:ext cx="8528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solidFill>
                  <a:schemeClr val="bg1"/>
                </a:solidFill>
                <a:latin typeface="Arial" charset="0"/>
              </a:rPr>
              <a:t>SE PLIN UTEKOČINI OZ. PREIDE V TRDNO AGR. STANJE</a:t>
            </a:r>
            <a:endParaRPr lang="en-US" b="1">
              <a:latin typeface="Arial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276600" y="1905000"/>
            <a:ext cx="3538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 i="1">
                <a:solidFill>
                  <a:schemeClr val="bg1"/>
                </a:solidFill>
                <a:latin typeface="Arial" charset="0"/>
              </a:rPr>
              <a:t>NIZKA TEMPERATURA</a:t>
            </a:r>
            <a:endParaRPr lang="en-US" b="1">
              <a:latin typeface="Arial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76600" y="2514600"/>
            <a:ext cx="202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 i="1">
                <a:solidFill>
                  <a:schemeClr val="bg1"/>
                </a:solidFill>
                <a:latin typeface="Arial" charset="0"/>
              </a:rPr>
              <a:t>VISOK TLAK</a:t>
            </a:r>
            <a:endParaRPr lang="en-US" b="1">
              <a:latin typeface="Arial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524000" y="5054600"/>
            <a:ext cx="4813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solidFill>
                  <a:schemeClr val="bg1"/>
                </a:solidFill>
                <a:latin typeface="Arial" charset="0"/>
              </a:rPr>
              <a:t>VZROK: </a:t>
            </a:r>
            <a:r>
              <a:rPr lang="sl-SI" sz="2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MOLEKULSKE SILE</a:t>
            </a:r>
            <a:endParaRPr lang="en-US" sz="28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autoUpdateAnimBg="0"/>
      <p:bldP spid="5124" grpId="0" autoUpdateAnimBg="0"/>
      <p:bldP spid="5125" grpId="0" autoUpdateAnimBg="0"/>
      <p:bldP spid="512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777875"/>
          </a:xfrm>
        </p:spPr>
        <p:txBody>
          <a:bodyPr/>
          <a:lstStyle/>
          <a:p>
            <a:r>
              <a:rPr lang="sl-SI" sz="2800">
                <a:latin typeface="Comic Sans MS" pitchFamily="66" charset="0"/>
              </a:rPr>
              <a:t>VEZI MED MOLEKULAMI</a:t>
            </a:r>
          </a:p>
        </p:txBody>
      </p:sp>
      <p:sp>
        <p:nvSpPr>
          <p:cNvPr id="19459" name="Text Box 1027"/>
          <p:cNvSpPr txBox="1">
            <a:spLocks noChangeArrowheads="1"/>
          </p:cNvSpPr>
          <p:nvPr/>
        </p:nvSpPr>
        <p:spPr bwMode="auto">
          <a:xfrm>
            <a:off x="503238" y="1447800"/>
            <a:ext cx="81534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privlačne sile med molekulami  - medmolekulske sile – </a:t>
            </a:r>
          </a:p>
          <a:p>
            <a:r>
              <a:rPr lang="sl-SI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so posledica elektrostatskega privlaka, ki deluje na kratke razdalje</a:t>
            </a:r>
            <a:r>
              <a:rPr lang="sl-SI" sz="20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(ko se molekule dovolj približajo druga drugi)</a:t>
            </a:r>
          </a:p>
          <a:p>
            <a:r>
              <a:rPr lang="sl-SI" sz="20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kemijska vez (ionska, kovalentna) – razdalje med ioni oz. atomi v molekuli </a:t>
            </a:r>
            <a:r>
              <a:rPr lang="sl-SI" sz="20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Symbol" pitchFamily="18" charset="2"/>
              </a:rPr>
              <a:t></a:t>
            </a:r>
            <a:r>
              <a:rPr lang="sl-SI" sz="20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10</a:t>
            </a:r>
            <a:r>
              <a:rPr lang="sl-SI" sz="20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-10m</a:t>
            </a:r>
          </a:p>
          <a:p>
            <a:r>
              <a:rPr lang="sl-SI" sz="20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molekulske sile – razdalje med molekulami </a:t>
            </a:r>
            <a:r>
              <a:rPr lang="sl-SI" sz="20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Symbol" pitchFamily="18" charset="2"/>
              </a:rPr>
              <a:t></a:t>
            </a:r>
            <a:r>
              <a:rPr lang="sl-SI" sz="20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10</a:t>
            </a:r>
            <a:r>
              <a:rPr lang="sl-SI" sz="20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-9m</a:t>
            </a:r>
          </a:p>
        </p:txBody>
      </p:sp>
      <p:sp>
        <p:nvSpPr>
          <p:cNvPr id="19460" name="Text Box 1028"/>
          <p:cNvSpPr txBox="1">
            <a:spLocks noChangeArrowheads="1"/>
          </p:cNvSpPr>
          <p:nvPr/>
        </p:nvSpPr>
        <p:spPr bwMode="auto">
          <a:xfrm>
            <a:off x="5791200" y="3124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61" name="Text Box 1029"/>
          <p:cNvSpPr txBox="1">
            <a:spLocks noChangeArrowheads="1"/>
          </p:cNvSpPr>
          <p:nvPr/>
        </p:nvSpPr>
        <p:spPr bwMode="auto">
          <a:xfrm>
            <a:off x="563563" y="3735388"/>
            <a:ext cx="8275637" cy="274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orientacijske sile – med polarnimi molekulami, </a:t>
            </a:r>
          </a:p>
          <a:p>
            <a:r>
              <a:rPr lang="sl-SI" sz="18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(odvisne od T, dipolnega momenta in razdalje med molekulami)</a:t>
            </a:r>
          </a:p>
          <a:p>
            <a:endParaRPr lang="sl-SI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r>
              <a:rPr lang="sl-SI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indukcijske sile – med polarnimi in nepolarnimi molekulami</a:t>
            </a:r>
          </a:p>
          <a:p>
            <a:r>
              <a:rPr lang="sl-SI" sz="18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(odvisne dipolnega momenta in polarizabilnosti, neodvisno od T)</a:t>
            </a:r>
          </a:p>
          <a:p>
            <a:endParaRPr lang="sl-SI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r>
              <a:rPr lang="sl-SI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disperzijske sile - med nepolarnimi molekulami</a:t>
            </a:r>
          </a:p>
          <a:p>
            <a:r>
              <a:rPr lang="sl-SI" sz="18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(odvisno od polarizabilnosti in razdalje med molekulami, neodvisno od 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31130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sz="2800" b="1">
                <a:solidFill>
                  <a:srgbClr val="FFFF00"/>
                </a:solidFill>
                <a:latin typeface="Arial" charset="0"/>
              </a:rPr>
              <a:t>Orientacijske sile</a:t>
            </a:r>
            <a:endParaRPr lang="en-US" b="1">
              <a:latin typeface="Arial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57200" y="1219200"/>
            <a:ext cx="5567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solidFill>
                  <a:schemeClr val="bg1"/>
                </a:solidFill>
                <a:latin typeface="Arial" charset="0"/>
              </a:rPr>
              <a:t>Nastanejo med polarnimi molekulami</a:t>
            </a:r>
            <a:endParaRPr lang="en-US" b="1">
              <a:latin typeface="Arial" charset="0"/>
            </a:endParaRP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5791200" y="838200"/>
            <a:ext cx="2362200" cy="1219200"/>
          </a:xfrm>
          <a:prstGeom prst="irregularSeal1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sl-SI" b="1">
                <a:solidFill>
                  <a:schemeClr val="accent2"/>
                </a:solidFill>
                <a:latin typeface="Arial" charset="0"/>
              </a:rPr>
              <a:t>Kako?</a:t>
            </a:r>
            <a:endParaRPr lang="en-US" b="1">
              <a:latin typeface="Arial" charset="0"/>
            </a:endParaRPr>
          </a:p>
        </p:txBody>
      </p:sp>
      <p:grpSp>
        <p:nvGrpSpPr>
          <p:cNvPr id="6149" name="Group 5"/>
          <p:cNvGrpSpPr>
            <a:grpSpLocks/>
          </p:cNvGrpSpPr>
          <p:nvPr/>
        </p:nvGrpSpPr>
        <p:grpSpPr bwMode="auto">
          <a:xfrm>
            <a:off x="1295400" y="2590800"/>
            <a:ext cx="1676400" cy="685800"/>
            <a:chOff x="816" y="2112"/>
            <a:chExt cx="1056" cy="432"/>
          </a:xfrm>
        </p:grpSpPr>
        <p:sp>
          <p:nvSpPr>
            <p:cNvPr id="6150" name="Oval 6"/>
            <p:cNvSpPr>
              <a:spLocks noChangeArrowheads="1"/>
            </p:cNvSpPr>
            <p:nvPr/>
          </p:nvSpPr>
          <p:spPr bwMode="auto">
            <a:xfrm>
              <a:off x="816" y="2112"/>
              <a:ext cx="1056" cy="432"/>
            </a:xfrm>
            <a:prstGeom prst="ellipse">
              <a:avLst/>
            </a:prstGeom>
            <a:gradFill rotWithShape="0">
              <a:gsLst>
                <a:gs pos="0">
                  <a:srgbClr val="FFFF00"/>
                </a:gs>
                <a:gs pos="100000">
                  <a:srgbClr val="99FF33"/>
                </a:gs>
              </a:gsLst>
              <a:path path="rect">
                <a:fillToRect r="100000" b="10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51" name="Text Box 7"/>
            <p:cNvSpPr txBox="1">
              <a:spLocks noChangeArrowheads="1"/>
            </p:cNvSpPr>
            <p:nvPr/>
          </p:nvSpPr>
          <p:spPr bwMode="auto">
            <a:xfrm>
              <a:off x="864" y="2160"/>
              <a:ext cx="3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  <a:sym typeface="Symbol" pitchFamily="18" charset="2"/>
                </a:rPr>
                <a:t>+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6152" name="Text Box 8"/>
            <p:cNvSpPr txBox="1">
              <a:spLocks noChangeArrowheads="1"/>
            </p:cNvSpPr>
            <p:nvPr/>
          </p:nvSpPr>
          <p:spPr bwMode="auto">
            <a:xfrm>
              <a:off x="1488" y="2160"/>
              <a:ext cx="27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latin typeface="Arial" charset="0"/>
                  <a:sym typeface="Symbol" pitchFamily="18" charset="2"/>
                </a:rPr>
                <a:t>-</a:t>
              </a:r>
              <a:endParaRPr lang="en-US" b="1">
                <a:latin typeface="Arial" charset="0"/>
              </a:endParaRPr>
            </a:p>
          </p:txBody>
        </p:sp>
      </p:grpSp>
      <p:grpSp>
        <p:nvGrpSpPr>
          <p:cNvPr id="6153" name="Group 9"/>
          <p:cNvGrpSpPr>
            <a:grpSpLocks/>
          </p:cNvGrpSpPr>
          <p:nvPr/>
        </p:nvGrpSpPr>
        <p:grpSpPr bwMode="auto">
          <a:xfrm>
            <a:off x="304800" y="2514600"/>
            <a:ext cx="6629400" cy="2514600"/>
            <a:chOff x="192" y="2064"/>
            <a:chExt cx="4176" cy="1584"/>
          </a:xfrm>
        </p:grpSpPr>
        <p:grpSp>
          <p:nvGrpSpPr>
            <p:cNvPr id="6154" name="Group 10"/>
            <p:cNvGrpSpPr>
              <a:grpSpLocks/>
            </p:cNvGrpSpPr>
            <p:nvPr/>
          </p:nvGrpSpPr>
          <p:grpSpPr bwMode="auto">
            <a:xfrm>
              <a:off x="192" y="2640"/>
              <a:ext cx="2304" cy="1008"/>
              <a:chOff x="192" y="2640"/>
              <a:chExt cx="2304" cy="1008"/>
            </a:xfrm>
          </p:grpSpPr>
          <p:sp>
            <p:nvSpPr>
              <p:cNvPr id="6155" name="Oval 11"/>
              <p:cNvSpPr>
                <a:spLocks noChangeArrowheads="1"/>
              </p:cNvSpPr>
              <p:nvPr/>
            </p:nvSpPr>
            <p:spPr bwMode="auto">
              <a:xfrm>
                <a:off x="192" y="2640"/>
                <a:ext cx="1056" cy="432"/>
              </a:xfrm>
              <a:prstGeom prst="ellipse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99FF33"/>
                  </a:gs>
                </a:gsLst>
                <a:path path="rect">
                  <a:fillToRect r="100000" b="10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6156" name="Oval 12"/>
              <p:cNvSpPr>
                <a:spLocks noChangeArrowheads="1"/>
              </p:cNvSpPr>
              <p:nvPr/>
            </p:nvSpPr>
            <p:spPr bwMode="auto">
              <a:xfrm>
                <a:off x="1440" y="2640"/>
                <a:ext cx="1056" cy="432"/>
              </a:xfrm>
              <a:prstGeom prst="ellipse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99FF33"/>
                  </a:gs>
                </a:gsLst>
                <a:path path="rect">
                  <a:fillToRect r="100000" b="10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6157" name="Oval 13"/>
              <p:cNvSpPr>
                <a:spLocks noChangeArrowheads="1"/>
              </p:cNvSpPr>
              <p:nvPr/>
            </p:nvSpPr>
            <p:spPr bwMode="auto">
              <a:xfrm>
                <a:off x="768" y="3216"/>
                <a:ext cx="1056" cy="432"/>
              </a:xfrm>
              <a:prstGeom prst="ellipse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99FF33"/>
                  </a:gs>
                </a:gsLst>
                <a:path path="rect">
                  <a:fillToRect r="100000" b="10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6158" name="Text Box 14"/>
              <p:cNvSpPr txBox="1">
                <a:spLocks noChangeArrowheads="1"/>
              </p:cNvSpPr>
              <p:nvPr/>
            </p:nvSpPr>
            <p:spPr bwMode="auto">
              <a:xfrm>
                <a:off x="1488" y="2736"/>
                <a:ext cx="3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59" name="Text Box 15"/>
              <p:cNvSpPr txBox="1">
                <a:spLocks noChangeArrowheads="1"/>
              </p:cNvSpPr>
              <p:nvPr/>
            </p:nvSpPr>
            <p:spPr bwMode="auto">
              <a:xfrm>
                <a:off x="864" y="3264"/>
                <a:ext cx="3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60" name="Text Box 16"/>
              <p:cNvSpPr txBox="1">
                <a:spLocks noChangeArrowheads="1"/>
              </p:cNvSpPr>
              <p:nvPr/>
            </p:nvSpPr>
            <p:spPr bwMode="auto">
              <a:xfrm>
                <a:off x="240" y="2688"/>
                <a:ext cx="3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61" name="Text Box 17"/>
              <p:cNvSpPr txBox="1">
                <a:spLocks noChangeArrowheads="1"/>
              </p:cNvSpPr>
              <p:nvPr/>
            </p:nvSpPr>
            <p:spPr bwMode="auto">
              <a:xfrm>
                <a:off x="1488" y="3312"/>
                <a:ext cx="27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62" name="Text Box 18"/>
              <p:cNvSpPr txBox="1">
                <a:spLocks noChangeArrowheads="1"/>
              </p:cNvSpPr>
              <p:nvPr/>
            </p:nvSpPr>
            <p:spPr bwMode="auto">
              <a:xfrm>
                <a:off x="864" y="2736"/>
                <a:ext cx="27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</p:grpSp>
        <p:grpSp>
          <p:nvGrpSpPr>
            <p:cNvPr id="6163" name="Group 19"/>
            <p:cNvGrpSpPr>
              <a:grpSpLocks/>
            </p:cNvGrpSpPr>
            <p:nvPr/>
          </p:nvGrpSpPr>
          <p:grpSpPr bwMode="auto">
            <a:xfrm>
              <a:off x="2064" y="2064"/>
              <a:ext cx="2304" cy="1584"/>
              <a:chOff x="2064" y="2064"/>
              <a:chExt cx="2304" cy="1584"/>
            </a:xfrm>
          </p:grpSpPr>
          <p:sp>
            <p:nvSpPr>
              <p:cNvPr id="6164" name="Oval 20"/>
              <p:cNvSpPr>
                <a:spLocks noChangeArrowheads="1"/>
              </p:cNvSpPr>
              <p:nvPr/>
            </p:nvSpPr>
            <p:spPr bwMode="auto">
              <a:xfrm>
                <a:off x="2736" y="2640"/>
                <a:ext cx="1056" cy="432"/>
              </a:xfrm>
              <a:prstGeom prst="ellipse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99FF33"/>
                  </a:gs>
                </a:gsLst>
                <a:path path="rect">
                  <a:fillToRect r="100000" b="10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6165" name="Oval 21"/>
              <p:cNvSpPr>
                <a:spLocks noChangeArrowheads="1"/>
              </p:cNvSpPr>
              <p:nvPr/>
            </p:nvSpPr>
            <p:spPr bwMode="auto">
              <a:xfrm>
                <a:off x="2064" y="2112"/>
                <a:ext cx="1056" cy="432"/>
              </a:xfrm>
              <a:prstGeom prst="ellipse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99FF33"/>
                  </a:gs>
                </a:gsLst>
                <a:path path="rect">
                  <a:fillToRect r="100000" b="10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6166" name="Oval 22"/>
              <p:cNvSpPr>
                <a:spLocks noChangeArrowheads="1"/>
              </p:cNvSpPr>
              <p:nvPr/>
            </p:nvSpPr>
            <p:spPr bwMode="auto">
              <a:xfrm>
                <a:off x="3264" y="2064"/>
                <a:ext cx="1056" cy="432"/>
              </a:xfrm>
              <a:prstGeom prst="ellipse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99FF33"/>
                  </a:gs>
                </a:gsLst>
                <a:path path="rect">
                  <a:fillToRect r="100000" b="10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6167" name="Oval 23"/>
              <p:cNvSpPr>
                <a:spLocks noChangeArrowheads="1"/>
              </p:cNvSpPr>
              <p:nvPr/>
            </p:nvSpPr>
            <p:spPr bwMode="auto">
              <a:xfrm>
                <a:off x="3312" y="3216"/>
                <a:ext cx="1056" cy="432"/>
              </a:xfrm>
              <a:prstGeom prst="ellipse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99FF33"/>
                  </a:gs>
                </a:gsLst>
                <a:path path="rect">
                  <a:fillToRect r="100000" b="10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6168" name="Oval 24"/>
              <p:cNvSpPr>
                <a:spLocks noChangeArrowheads="1"/>
              </p:cNvSpPr>
              <p:nvPr/>
            </p:nvSpPr>
            <p:spPr bwMode="auto">
              <a:xfrm>
                <a:off x="2064" y="3216"/>
                <a:ext cx="1056" cy="432"/>
              </a:xfrm>
              <a:prstGeom prst="ellipse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99FF33"/>
                  </a:gs>
                </a:gsLst>
                <a:path path="rect">
                  <a:fillToRect r="100000" b="10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6169" name="Text Box 25"/>
              <p:cNvSpPr txBox="1">
                <a:spLocks noChangeArrowheads="1"/>
              </p:cNvSpPr>
              <p:nvPr/>
            </p:nvSpPr>
            <p:spPr bwMode="auto">
              <a:xfrm>
                <a:off x="3264" y="2112"/>
                <a:ext cx="3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70" name="Text Box 26"/>
              <p:cNvSpPr txBox="1">
                <a:spLocks noChangeArrowheads="1"/>
              </p:cNvSpPr>
              <p:nvPr/>
            </p:nvSpPr>
            <p:spPr bwMode="auto">
              <a:xfrm>
                <a:off x="2112" y="2160"/>
                <a:ext cx="3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71" name="Text Box 27"/>
              <p:cNvSpPr txBox="1">
                <a:spLocks noChangeArrowheads="1"/>
              </p:cNvSpPr>
              <p:nvPr/>
            </p:nvSpPr>
            <p:spPr bwMode="auto">
              <a:xfrm>
                <a:off x="3360" y="3264"/>
                <a:ext cx="3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72" name="Text Box 28"/>
              <p:cNvSpPr txBox="1">
                <a:spLocks noChangeArrowheads="1"/>
              </p:cNvSpPr>
              <p:nvPr/>
            </p:nvSpPr>
            <p:spPr bwMode="auto">
              <a:xfrm>
                <a:off x="2077" y="3312"/>
                <a:ext cx="3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73" name="Text Box 29"/>
              <p:cNvSpPr txBox="1">
                <a:spLocks noChangeArrowheads="1"/>
              </p:cNvSpPr>
              <p:nvPr/>
            </p:nvSpPr>
            <p:spPr bwMode="auto">
              <a:xfrm>
                <a:off x="2784" y="2736"/>
                <a:ext cx="3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74" name="Text Box 30"/>
              <p:cNvSpPr txBox="1">
                <a:spLocks noChangeArrowheads="1"/>
              </p:cNvSpPr>
              <p:nvPr/>
            </p:nvSpPr>
            <p:spPr bwMode="auto">
              <a:xfrm>
                <a:off x="2112" y="2688"/>
                <a:ext cx="27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75" name="Text Box 31"/>
              <p:cNvSpPr txBox="1">
                <a:spLocks noChangeArrowheads="1"/>
              </p:cNvSpPr>
              <p:nvPr/>
            </p:nvSpPr>
            <p:spPr bwMode="auto">
              <a:xfrm>
                <a:off x="3984" y="3264"/>
                <a:ext cx="27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76" name="Text Box 32"/>
              <p:cNvSpPr txBox="1">
                <a:spLocks noChangeArrowheads="1"/>
              </p:cNvSpPr>
              <p:nvPr/>
            </p:nvSpPr>
            <p:spPr bwMode="auto">
              <a:xfrm>
                <a:off x="2736" y="3264"/>
                <a:ext cx="27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77" name="Text Box 33"/>
              <p:cNvSpPr txBox="1">
                <a:spLocks noChangeArrowheads="1"/>
              </p:cNvSpPr>
              <p:nvPr/>
            </p:nvSpPr>
            <p:spPr bwMode="auto">
              <a:xfrm>
                <a:off x="3408" y="2688"/>
                <a:ext cx="27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78" name="Text Box 34"/>
              <p:cNvSpPr txBox="1">
                <a:spLocks noChangeArrowheads="1"/>
              </p:cNvSpPr>
              <p:nvPr/>
            </p:nvSpPr>
            <p:spPr bwMode="auto">
              <a:xfrm>
                <a:off x="2832" y="2160"/>
                <a:ext cx="27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6179" name="Text Box 35"/>
              <p:cNvSpPr txBox="1">
                <a:spLocks noChangeArrowheads="1"/>
              </p:cNvSpPr>
              <p:nvPr/>
            </p:nvSpPr>
            <p:spPr bwMode="auto">
              <a:xfrm>
                <a:off x="3984" y="2112"/>
                <a:ext cx="27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</p:grpSp>
      </p:grp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76200" y="5715000"/>
            <a:ext cx="3348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solidFill>
                  <a:schemeClr val="bg1"/>
                </a:solidFill>
                <a:latin typeface="Arial" charset="0"/>
              </a:rPr>
              <a:t>Bolj polarne molekule</a:t>
            </a:r>
            <a:endParaRPr lang="en-US" b="1">
              <a:latin typeface="Arial" charset="0"/>
            </a:endParaRP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3352800" y="5715000"/>
            <a:ext cx="5795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chemeClr val="bg1"/>
                </a:solidFill>
                <a:latin typeface="Arial" charset="0"/>
                <a:sym typeface="Symbol" pitchFamily="18" charset="2"/>
              </a:rPr>
              <a:t> </a:t>
            </a:r>
            <a:r>
              <a:rPr lang="sl-SI" b="1">
                <a:solidFill>
                  <a:schemeClr val="bg1"/>
                </a:solidFill>
                <a:latin typeface="Arial" charset="0"/>
                <a:sym typeface="Symbol" pitchFamily="18" charset="2"/>
              </a:rPr>
              <a:t>močnejše </a:t>
            </a:r>
            <a:r>
              <a:rPr lang="en-US" b="1">
                <a:solidFill>
                  <a:schemeClr val="bg1"/>
                </a:solidFill>
                <a:latin typeface="Arial" charset="0"/>
                <a:sym typeface="Symbol" pitchFamily="18" charset="2"/>
              </a:rPr>
              <a:t>dipol</a:t>
            </a:r>
            <a:r>
              <a:rPr lang="sl-SI" b="1">
                <a:solidFill>
                  <a:schemeClr val="bg1"/>
                </a:solidFill>
                <a:latin typeface="Arial" charset="0"/>
                <a:sym typeface="Symbol" pitchFamily="18" charset="2"/>
              </a:rPr>
              <a:t> </a:t>
            </a:r>
            <a:r>
              <a:rPr lang="en-US" b="1">
                <a:solidFill>
                  <a:schemeClr val="bg1"/>
                </a:solidFill>
                <a:latin typeface="Arial" charset="0"/>
                <a:sym typeface="Symbol" pitchFamily="18" charset="2"/>
              </a:rPr>
              <a:t>- dipol </a:t>
            </a:r>
            <a:r>
              <a:rPr lang="sl-SI" b="1">
                <a:solidFill>
                  <a:schemeClr val="bg1"/>
                </a:solidFill>
                <a:latin typeface="Arial" charset="0"/>
                <a:sym typeface="Symbol" pitchFamily="18" charset="2"/>
              </a:rPr>
              <a:t>privlačne sile</a:t>
            </a:r>
            <a:endParaRPr lang="en-US" b="1">
              <a:latin typeface="Arial" charset="0"/>
            </a:endParaRPr>
          </a:p>
        </p:txBody>
      </p:sp>
      <p:grpSp>
        <p:nvGrpSpPr>
          <p:cNvPr id="6202" name="Group 58"/>
          <p:cNvGrpSpPr>
            <a:grpSpLocks/>
          </p:cNvGrpSpPr>
          <p:nvPr/>
        </p:nvGrpSpPr>
        <p:grpSpPr bwMode="auto">
          <a:xfrm>
            <a:off x="1524000" y="2895600"/>
            <a:ext cx="4114800" cy="1828800"/>
            <a:chOff x="960" y="1824"/>
            <a:chExt cx="2592" cy="1152"/>
          </a:xfrm>
        </p:grpSpPr>
        <p:sp>
          <p:nvSpPr>
            <p:cNvPr id="6181" name="Line 37"/>
            <p:cNvSpPr>
              <a:spLocks noChangeShapeType="1"/>
            </p:cNvSpPr>
            <p:nvPr/>
          </p:nvSpPr>
          <p:spPr bwMode="auto">
            <a:xfrm>
              <a:off x="2208" y="1968"/>
              <a:ext cx="0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83" name="Line 39"/>
            <p:cNvSpPr>
              <a:spLocks noChangeShapeType="1"/>
            </p:cNvSpPr>
            <p:nvPr/>
          </p:nvSpPr>
          <p:spPr bwMode="auto">
            <a:xfrm>
              <a:off x="1680" y="2016"/>
              <a:ext cx="0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84" name="Line 40"/>
            <p:cNvSpPr>
              <a:spLocks noChangeShapeType="1"/>
            </p:cNvSpPr>
            <p:nvPr/>
          </p:nvSpPr>
          <p:spPr bwMode="auto">
            <a:xfrm>
              <a:off x="1632" y="2544"/>
              <a:ext cx="0" cy="24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85" name="Line 41"/>
            <p:cNvSpPr>
              <a:spLocks noChangeShapeType="1"/>
            </p:cNvSpPr>
            <p:nvPr/>
          </p:nvSpPr>
          <p:spPr bwMode="auto">
            <a:xfrm>
              <a:off x="1872" y="1872"/>
              <a:ext cx="192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87" name="Line 43"/>
            <p:cNvSpPr>
              <a:spLocks noChangeShapeType="1"/>
            </p:cNvSpPr>
            <p:nvPr/>
          </p:nvSpPr>
          <p:spPr bwMode="auto">
            <a:xfrm>
              <a:off x="1008" y="2592"/>
              <a:ext cx="0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88" name="Line 44"/>
            <p:cNvSpPr>
              <a:spLocks noChangeShapeType="1"/>
            </p:cNvSpPr>
            <p:nvPr/>
          </p:nvSpPr>
          <p:spPr bwMode="auto">
            <a:xfrm>
              <a:off x="3120" y="1824"/>
              <a:ext cx="14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89" name="Line 45"/>
            <p:cNvSpPr>
              <a:spLocks noChangeShapeType="1"/>
            </p:cNvSpPr>
            <p:nvPr/>
          </p:nvSpPr>
          <p:spPr bwMode="auto">
            <a:xfrm>
              <a:off x="2928" y="2016"/>
              <a:ext cx="0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91" name="Line 47"/>
            <p:cNvSpPr>
              <a:spLocks noChangeShapeType="1"/>
            </p:cNvSpPr>
            <p:nvPr/>
          </p:nvSpPr>
          <p:spPr bwMode="auto">
            <a:xfrm>
              <a:off x="2928" y="2544"/>
              <a:ext cx="0" cy="24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92" name="Line 48"/>
            <p:cNvSpPr>
              <a:spLocks noChangeShapeType="1"/>
            </p:cNvSpPr>
            <p:nvPr/>
          </p:nvSpPr>
          <p:spPr bwMode="auto">
            <a:xfrm>
              <a:off x="3552" y="2544"/>
              <a:ext cx="0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93" name="Line 49"/>
            <p:cNvSpPr>
              <a:spLocks noChangeShapeType="1"/>
            </p:cNvSpPr>
            <p:nvPr/>
          </p:nvSpPr>
          <p:spPr bwMode="auto">
            <a:xfrm>
              <a:off x="2496" y="2352"/>
              <a:ext cx="240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94" name="Line 50"/>
            <p:cNvSpPr>
              <a:spLocks noChangeShapeType="1"/>
            </p:cNvSpPr>
            <p:nvPr/>
          </p:nvSpPr>
          <p:spPr bwMode="auto">
            <a:xfrm>
              <a:off x="1824" y="2976"/>
              <a:ext cx="240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95" name="Line 51"/>
            <p:cNvSpPr>
              <a:spLocks noChangeShapeType="1"/>
            </p:cNvSpPr>
            <p:nvPr/>
          </p:nvSpPr>
          <p:spPr bwMode="auto">
            <a:xfrm>
              <a:off x="3120" y="2976"/>
              <a:ext cx="192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98" name="Line 54"/>
            <p:cNvSpPr>
              <a:spLocks noChangeShapeType="1"/>
            </p:cNvSpPr>
            <p:nvPr/>
          </p:nvSpPr>
          <p:spPr bwMode="auto">
            <a:xfrm>
              <a:off x="960" y="2016"/>
              <a:ext cx="0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199" name="Line 55"/>
            <p:cNvSpPr>
              <a:spLocks noChangeShapeType="1"/>
            </p:cNvSpPr>
            <p:nvPr/>
          </p:nvSpPr>
          <p:spPr bwMode="auto">
            <a:xfrm>
              <a:off x="1248" y="2400"/>
              <a:ext cx="240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200" name="Line 56"/>
            <p:cNvSpPr>
              <a:spLocks noChangeShapeType="1"/>
            </p:cNvSpPr>
            <p:nvPr/>
          </p:nvSpPr>
          <p:spPr bwMode="auto">
            <a:xfrm>
              <a:off x="2208" y="2544"/>
              <a:ext cx="0" cy="24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201" name="Line 57"/>
            <p:cNvSpPr>
              <a:spLocks noChangeShapeType="1"/>
            </p:cNvSpPr>
            <p:nvPr/>
          </p:nvSpPr>
          <p:spPr bwMode="auto">
            <a:xfrm>
              <a:off x="3504" y="2016"/>
              <a:ext cx="0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autoUpdateAnimBg="0"/>
      <p:bldP spid="6148" grpId="0" animBg="1" autoUpdateAnimBg="0"/>
      <p:bldP spid="6196" grpId="0" autoUpdateAnimBg="0"/>
      <p:bldP spid="619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17525" y="446088"/>
            <a:ext cx="2816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sz="2800" b="1">
                <a:solidFill>
                  <a:srgbClr val="FFFF00"/>
                </a:solidFill>
                <a:latin typeface="Arial" charset="0"/>
              </a:rPr>
              <a:t>Indukcijske sile</a:t>
            </a:r>
            <a:endParaRPr lang="en-US" b="1">
              <a:latin typeface="Arial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533400" y="1371600"/>
            <a:ext cx="7731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solidFill>
                  <a:schemeClr val="bg1"/>
                </a:solidFill>
                <a:latin typeface="Arial" charset="0"/>
              </a:rPr>
              <a:t>Nastanejo med polarnimi in nepolarnimi molekulami</a:t>
            </a:r>
            <a:endParaRPr lang="en-US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3400" y="3200400"/>
            <a:ext cx="7812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chemeClr val="bg1"/>
                </a:solidFill>
                <a:latin typeface="Arial" charset="0"/>
              </a:rPr>
              <a:t>Polar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na 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mole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k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ul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a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 induc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ira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 dipol 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v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 n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e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polar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ni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 mole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k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ul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i</a:t>
            </a:r>
            <a:endParaRPr lang="en-US" b="1">
              <a:latin typeface="Arial" charset="0"/>
            </a:endParaRP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5943600" y="1752600"/>
            <a:ext cx="2362200" cy="1219200"/>
          </a:xfrm>
          <a:prstGeom prst="irregularSeal1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sl-SI" b="1">
                <a:solidFill>
                  <a:schemeClr val="accent2"/>
                </a:solidFill>
                <a:latin typeface="Arial" charset="0"/>
              </a:rPr>
              <a:t>Kako?</a:t>
            </a:r>
            <a:endParaRPr lang="en-US" b="1">
              <a:latin typeface="Arial" charset="0"/>
            </a:endParaRPr>
          </a:p>
        </p:txBody>
      </p:sp>
      <p:grpSp>
        <p:nvGrpSpPr>
          <p:cNvPr id="7174" name="Group 6"/>
          <p:cNvGrpSpPr>
            <a:grpSpLocks/>
          </p:cNvGrpSpPr>
          <p:nvPr/>
        </p:nvGrpSpPr>
        <p:grpSpPr bwMode="auto">
          <a:xfrm>
            <a:off x="76200" y="4495800"/>
            <a:ext cx="4916488" cy="1703388"/>
            <a:chOff x="1430" y="2832"/>
            <a:chExt cx="3097" cy="1073"/>
          </a:xfrm>
        </p:grpSpPr>
        <p:grpSp>
          <p:nvGrpSpPr>
            <p:cNvPr id="7175" name="Group 7"/>
            <p:cNvGrpSpPr>
              <a:grpSpLocks/>
            </p:cNvGrpSpPr>
            <p:nvPr/>
          </p:nvGrpSpPr>
          <p:grpSpPr bwMode="auto">
            <a:xfrm>
              <a:off x="1440" y="2880"/>
              <a:ext cx="1056" cy="432"/>
              <a:chOff x="816" y="2112"/>
              <a:chExt cx="1056" cy="432"/>
            </a:xfrm>
          </p:grpSpPr>
          <p:sp>
            <p:nvSpPr>
              <p:cNvPr id="7176" name="Oval 8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1056" cy="432"/>
              </a:xfrm>
              <a:prstGeom prst="ellipse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99FF33"/>
                  </a:gs>
                </a:gsLst>
                <a:path path="rect">
                  <a:fillToRect r="100000" b="10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7177" name="Text Box 9"/>
              <p:cNvSpPr txBox="1">
                <a:spLocks noChangeArrowheads="1"/>
              </p:cNvSpPr>
              <p:nvPr/>
            </p:nvSpPr>
            <p:spPr bwMode="auto">
              <a:xfrm>
                <a:off x="864" y="2160"/>
                <a:ext cx="3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7178" name="Text Box 10"/>
              <p:cNvSpPr txBox="1">
                <a:spLocks noChangeArrowheads="1"/>
              </p:cNvSpPr>
              <p:nvPr/>
            </p:nvSpPr>
            <p:spPr bwMode="auto">
              <a:xfrm>
                <a:off x="1488" y="2160"/>
                <a:ext cx="27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</p:grpSp>
        <p:sp>
          <p:nvSpPr>
            <p:cNvPr id="7179" name="Oval 11"/>
            <p:cNvSpPr>
              <a:spLocks noChangeArrowheads="1"/>
            </p:cNvSpPr>
            <p:nvPr/>
          </p:nvSpPr>
          <p:spPr bwMode="auto">
            <a:xfrm>
              <a:off x="3264" y="2832"/>
              <a:ext cx="576" cy="576"/>
            </a:xfrm>
            <a:prstGeom prst="ellipse">
              <a:avLst/>
            </a:prstGeom>
            <a:solidFill>
              <a:srgbClr val="FF33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7180" name="Text Box 12"/>
            <p:cNvSpPr txBox="1">
              <a:spLocks noChangeArrowheads="1"/>
            </p:cNvSpPr>
            <p:nvPr/>
          </p:nvSpPr>
          <p:spPr bwMode="auto">
            <a:xfrm>
              <a:off x="1430" y="3655"/>
              <a:ext cx="133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polar</a:t>
              </a:r>
              <a:r>
                <a:rPr lang="sl-SI" sz="2000">
                  <a:solidFill>
                    <a:schemeClr val="bg1"/>
                  </a:solidFill>
                  <a:latin typeface="Arial" charset="0"/>
                </a:rPr>
                <a:t>na</a:t>
              </a: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 mole</a:t>
              </a:r>
              <a:r>
                <a:rPr lang="sl-SI" sz="2000">
                  <a:solidFill>
                    <a:schemeClr val="bg1"/>
                  </a:solidFill>
                  <a:latin typeface="Arial" charset="0"/>
                </a:rPr>
                <a:t>k</a:t>
              </a: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ul</a:t>
              </a:r>
              <a:r>
                <a:rPr lang="sl-SI" sz="2000">
                  <a:solidFill>
                    <a:schemeClr val="bg1"/>
                  </a:solidFill>
                  <a:latin typeface="Arial" charset="0"/>
                </a:rPr>
                <a:t>a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7181" name="Text Box 13"/>
            <p:cNvSpPr txBox="1">
              <a:spLocks noChangeArrowheads="1"/>
            </p:cNvSpPr>
            <p:nvPr/>
          </p:nvSpPr>
          <p:spPr bwMode="auto">
            <a:xfrm>
              <a:off x="3014" y="3655"/>
              <a:ext cx="151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n</a:t>
              </a:r>
              <a:r>
                <a:rPr lang="sl-SI" sz="2000">
                  <a:solidFill>
                    <a:schemeClr val="bg1"/>
                  </a:solidFill>
                  <a:latin typeface="Arial" charset="0"/>
                </a:rPr>
                <a:t>e</a:t>
              </a: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polar</a:t>
              </a:r>
              <a:r>
                <a:rPr lang="sl-SI" sz="2000">
                  <a:solidFill>
                    <a:schemeClr val="bg1"/>
                  </a:solidFill>
                  <a:latin typeface="Arial" charset="0"/>
                </a:rPr>
                <a:t>na</a:t>
              </a: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 mole</a:t>
              </a:r>
              <a:r>
                <a:rPr lang="sl-SI" sz="2000">
                  <a:solidFill>
                    <a:schemeClr val="bg1"/>
                  </a:solidFill>
                  <a:latin typeface="Arial" charset="0"/>
                </a:rPr>
                <a:t>k</a:t>
              </a: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ul</a:t>
              </a:r>
              <a:r>
                <a:rPr lang="sl-SI" sz="2000">
                  <a:solidFill>
                    <a:schemeClr val="bg1"/>
                  </a:solidFill>
                  <a:latin typeface="Arial" charset="0"/>
                </a:rPr>
                <a:t>a</a:t>
              </a:r>
              <a:endParaRPr lang="en-US" b="1">
                <a:latin typeface="Arial" charset="0"/>
              </a:endParaRPr>
            </a:p>
          </p:txBody>
        </p:sp>
      </p:grpSp>
      <p:sp>
        <p:nvSpPr>
          <p:cNvPr id="7182" name="AutoShape 14"/>
          <p:cNvSpPr>
            <a:spLocks noChangeArrowheads="1"/>
          </p:cNvSpPr>
          <p:nvPr/>
        </p:nvSpPr>
        <p:spPr bwMode="auto">
          <a:xfrm>
            <a:off x="3810000" y="3657600"/>
            <a:ext cx="2133600" cy="762000"/>
          </a:xfrm>
          <a:prstGeom prst="cloudCallout">
            <a:avLst>
              <a:gd name="adj1" fmla="val -29463"/>
              <a:gd name="adj2" fmla="val 6604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polari</a:t>
            </a:r>
            <a:r>
              <a:rPr lang="sl-SI" sz="2000" b="1">
                <a:latin typeface="Arial" charset="0"/>
              </a:rPr>
              <a:t>z</a:t>
            </a:r>
            <a:r>
              <a:rPr lang="en-US" sz="2000" b="1">
                <a:latin typeface="Arial" charset="0"/>
              </a:rPr>
              <a:t>abil</a:t>
            </a:r>
            <a:r>
              <a:rPr lang="sl-SI" sz="2000" b="1">
                <a:latin typeface="Arial" charset="0"/>
              </a:rPr>
              <a:t>nost</a:t>
            </a:r>
            <a:endParaRPr lang="en-US" sz="2000" b="1">
              <a:latin typeface="Arial" charset="0"/>
            </a:endParaRPr>
          </a:p>
        </p:txBody>
      </p:sp>
      <p:grpSp>
        <p:nvGrpSpPr>
          <p:cNvPr id="7183" name="Group 15"/>
          <p:cNvGrpSpPr>
            <a:grpSpLocks/>
          </p:cNvGrpSpPr>
          <p:nvPr/>
        </p:nvGrpSpPr>
        <p:grpSpPr bwMode="auto">
          <a:xfrm>
            <a:off x="5013325" y="4038600"/>
            <a:ext cx="3673475" cy="1371600"/>
            <a:chOff x="1824" y="2544"/>
            <a:chExt cx="2314" cy="864"/>
          </a:xfrm>
        </p:grpSpPr>
        <p:grpSp>
          <p:nvGrpSpPr>
            <p:cNvPr id="7184" name="Group 16"/>
            <p:cNvGrpSpPr>
              <a:grpSpLocks/>
            </p:cNvGrpSpPr>
            <p:nvPr/>
          </p:nvGrpSpPr>
          <p:grpSpPr bwMode="auto">
            <a:xfrm>
              <a:off x="1824" y="2832"/>
              <a:ext cx="1728" cy="576"/>
              <a:chOff x="1824" y="2832"/>
              <a:chExt cx="1728" cy="576"/>
            </a:xfrm>
          </p:grpSpPr>
          <p:grpSp>
            <p:nvGrpSpPr>
              <p:cNvPr id="7185" name="Group 17"/>
              <p:cNvGrpSpPr>
                <a:grpSpLocks/>
              </p:cNvGrpSpPr>
              <p:nvPr/>
            </p:nvGrpSpPr>
            <p:grpSpPr bwMode="auto">
              <a:xfrm>
                <a:off x="1824" y="2880"/>
                <a:ext cx="1056" cy="432"/>
                <a:chOff x="816" y="2400"/>
                <a:chExt cx="1056" cy="432"/>
              </a:xfrm>
            </p:grpSpPr>
            <p:sp>
              <p:nvSpPr>
                <p:cNvPr id="7186" name="Oval 18"/>
                <p:cNvSpPr>
                  <a:spLocks noChangeArrowheads="1"/>
                </p:cNvSpPr>
                <p:nvPr/>
              </p:nvSpPr>
              <p:spPr bwMode="auto">
                <a:xfrm>
                  <a:off x="816" y="2400"/>
                  <a:ext cx="1056" cy="432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00"/>
                    </a:gs>
                    <a:gs pos="100000">
                      <a:srgbClr val="99FF33"/>
                    </a:gs>
                  </a:gsLst>
                  <a:path path="rect">
                    <a:fillToRect r="100000" b="10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sl-SI"/>
                </a:p>
              </p:txBody>
            </p:sp>
            <p:sp>
              <p:nvSpPr>
                <p:cNvPr id="718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864" y="2448"/>
                  <a:ext cx="323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b="1">
                      <a:latin typeface="Arial" charset="0"/>
                      <a:sym typeface="Symbol" pitchFamily="18" charset="2"/>
                    </a:rPr>
                    <a:t>+</a:t>
                  </a:r>
                  <a:endParaRPr lang="en-US" b="1">
                    <a:latin typeface="Arial" charset="0"/>
                  </a:endParaRPr>
                </a:p>
              </p:txBody>
            </p:sp>
            <p:sp>
              <p:nvSpPr>
                <p:cNvPr id="7188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1488" y="2448"/>
                  <a:ext cx="275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b="1">
                      <a:latin typeface="Arial" charset="0"/>
                      <a:sym typeface="Symbol" pitchFamily="18" charset="2"/>
                    </a:rPr>
                    <a:t>-</a:t>
                  </a:r>
                  <a:endParaRPr lang="en-US" b="1">
                    <a:latin typeface="Arial" charset="0"/>
                  </a:endParaRPr>
                </a:p>
              </p:txBody>
            </p:sp>
          </p:grpSp>
          <p:grpSp>
            <p:nvGrpSpPr>
              <p:cNvPr id="7189" name="Group 21"/>
              <p:cNvGrpSpPr>
                <a:grpSpLocks/>
              </p:cNvGrpSpPr>
              <p:nvPr/>
            </p:nvGrpSpPr>
            <p:grpSpPr bwMode="auto">
              <a:xfrm>
                <a:off x="2928" y="2832"/>
                <a:ext cx="624" cy="576"/>
                <a:chOff x="2928" y="2832"/>
                <a:chExt cx="624" cy="576"/>
              </a:xfrm>
            </p:grpSpPr>
            <p:sp>
              <p:nvSpPr>
                <p:cNvPr id="7190" name="Oval 22"/>
                <p:cNvSpPr>
                  <a:spLocks noChangeArrowheads="1"/>
                </p:cNvSpPr>
                <p:nvPr/>
              </p:nvSpPr>
              <p:spPr bwMode="auto">
                <a:xfrm>
                  <a:off x="2976" y="2832"/>
                  <a:ext cx="576" cy="57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33"/>
                    </a:gs>
                    <a:gs pos="100000">
                      <a:srgbClr val="FF3300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sl-SI"/>
                </a:p>
              </p:txBody>
            </p:sp>
            <p:sp>
              <p:nvSpPr>
                <p:cNvPr id="7191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928" y="3007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2000" b="1">
                      <a:latin typeface="Arial" charset="0"/>
                      <a:sym typeface="Symbol" pitchFamily="18" charset="2"/>
                    </a:rPr>
                    <a:t>+</a:t>
                  </a:r>
                  <a:endParaRPr lang="en-US" b="1">
                    <a:latin typeface="Arial" charset="0"/>
                  </a:endParaRPr>
                </a:p>
              </p:txBody>
            </p:sp>
            <p:sp>
              <p:nvSpPr>
                <p:cNvPr id="7192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3264" y="3007"/>
                  <a:ext cx="24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2000" b="1">
                      <a:latin typeface="Arial" charset="0"/>
                      <a:sym typeface="Symbol" pitchFamily="18" charset="2"/>
                    </a:rPr>
                    <a:t>-</a:t>
                  </a:r>
                  <a:endParaRPr lang="en-US" b="1">
                    <a:latin typeface="Arial" charset="0"/>
                  </a:endParaRPr>
                </a:p>
              </p:txBody>
            </p:sp>
          </p:grpSp>
        </p:grpSp>
        <p:sp>
          <p:nvSpPr>
            <p:cNvPr id="7193" name="Text Box 25"/>
            <p:cNvSpPr txBox="1">
              <a:spLocks noChangeArrowheads="1"/>
            </p:cNvSpPr>
            <p:nvPr/>
          </p:nvSpPr>
          <p:spPr bwMode="auto">
            <a:xfrm>
              <a:off x="2832" y="2544"/>
              <a:ext cx="130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sl-SI" sz="2000" b="1">
                  <a:solidFill>
                    <a:schemeClr val="bg1"/>
                  </a:solidFill>
                  <a:latin typeface="Arial" charset="0"/>
                </a:rPr>
                <a:t>i</a:t>
              </a:r>
              <a:r>
                <a:rPr lang="en-US" sz="2000" b="1">
                  <a:solidFill>
                    <a:schemeClr val="bg1"/>
                  </a:solidFill>
                  <a:latin typeface="Arial" charset="0"/>
                </a:rPr>
                <a:t>nduc</a:t>
              </a:r>
              <a:r>
                <a:rPr lang="sl-SI" sz="2000" b="1">
                  <a:solidFill>
                    <a:schemeClr val="bg1"/>
                  </a:solidFill>
                  <a:latin typeface="Arial" charset="0"/>
                </a:rPr>
                <a:t>iran </a:t>
              </a:r>
              <a:r>
                <a:rPr lang="en-US" sz="2000" b="1">
                  <a:solidFill>
                    <a:schemeClr val="bg1"/>
                  </a:solidFill>
                  <a:latin typeface="Arial" charset="0"/>
                </a:rPr>
                <a:t> dipol</a:t>
              </a:r>
              <a:endParaRPr lang="en-US" b="1">
                <a:latin typeface="Arial" charset="0"/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autoUpdateAnimBg="0"/>
      <p:bldP spid="7172" grpId="0" autoUpdateAnimBg="0"/>
      <p:bldP spid="7173" grpId="0" animBg="1" autoUpdateAnimBg="0"/>
      <p:bldP spid="7182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17525" y="446088"/>
            <a:ext cx="29543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FF00"/>
                </a:solidFill>
                <a:latin typeface="Arial" charset="0"/>
              </a:rPr>
              <a:t>Disper</a:t>
            </a:r>
            <a:r>
              <a:rPr lang="sl-SI" sz="2800" b="1">
                <a:solidFill>
                  <a:srgbClr val="FFFF00"/>
                </a:solidFill>
                <a:latin typeface="Arial" charset="0"/>
              </a:rPr>
              <a:t>zijske sile</a:t>
            </a:r>
            <a:endParaRPr lang="en-US" b="1">
              <a:latin typeface="Arial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33400" y="1371600"/>
            <a:ext cx="8156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solidFill>
                  <a:schemeClr val="bg1"/>
                </a:solidFill>
                <a:latin typeface="Arial" charset="0"/>
              </a:rPr>
              <a:t>Nastanejo med nepolarnimi molekulami (ali med atomi)</a:t>
            </a:r>
            <a:endParaRPr lang="en-US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6172200" y="1828800"/>
            <a:ext cx="2362200" cy="1219200"/>
          </a:xfrm>
          <a:prstGeom prst="irregularSeal1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sl-SI" b="1">
                <a:solidFill>
                  <a:schemeClr val="accent2"/>
                </a:solidFill>
                <a:latin typeface="Arial" charset="0"/>
              </a:rPr>
              <a:t>Kako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?</a:t>
            </a:r>
            <a:endParaRPr lang="en-US" b="1">
              <a:latin typeface="Arial" charset="0"/>
            </a:endParaRPr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4419600" y="4572000"/>
            <a:ext cx="914400" cy="914400"/>
            <a:chOff x="2160" y="1872"/>
            <a:chExt cx="576" cy="576"/>
          </a:xfrm>
        </p:grpSpPr>
        <p:sp>
          <p:nvSpPr>
            <p:cNvPr id="8198" name="Oval 6"/>
            <p:cNvSpPr>
              <a:spLocks noChangeArrowheads="1"/>
            </p:cNvSpPr>
            <p:nvPr/>
          </p:nvSpPr>
          <p:spPr bwMode="auto">
            <a:xfrm>
              <a:off x="2160" y="1872"/>
              <a:ext cx="576" cy="576"/>
            </a:xfrm>
            <a:prstGeom prst="ellipse">
              <a:avLst/>
            </a:prstGeom>
            <a:gradFill rotWithShape="0">
              <a:gsLst>
                <a:gs pos="0">
                  <a:srgbClr val="FF9933"/>
                </a:gs>
                <a:gs pos="100000">
                  <a:srgbClr val="FF33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2160" y="2063"/>
              <a:ext cx="2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1">
                  <a:latin typeface="Arial" charset="0"/>
                  <a:sym typeface="Symbol" pitchFamily="18" charset="2"/>
                </a:rPr>
                <a:t>+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8200" name="Text Box 8"/>
            <p:cNvSpPr txBox="1">
              <a:spLocks noChangeArrowheads="1"/>
            </p:cNvSpPr>
            <p:nvPr/>
          </p:nvSpPr>
          <p:spPr bwMode="auto">
            <a:xfrm>
              <a:off x="2448" y="2063"/>
              <a:ext cx="23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1">
                  <a:latin typeface="Arial" charset="0"/>
                  <a:sym typeface="Symbol" pitchFamily="18" charset="2"/>
                </a:rPr>
                <a:t>-</a:t>
              </a:r>
              <a:endParaRPr lang="en-US" b="1">
                <a:latin typeface="Arial" charset="0"/>
              </a:endParaRPr>
            </a:p>
          </p:txBody>
        </p:sp>
      </p:grp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838200" y="3886200"/>
            <a:ext cx="7105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sl-SI" b="1">
                <a:solidFill>
                  <a:schemeClr val="bg1"/>
                </a:solidFill>
                <a:latin typeface="Arial" charset="0"/>
              </a:rPr>
              <a:t>Elektroni v atomu (molekuli) se ves čas gibljejo.</a:t>
            </a:r>
            <a:endParaRPr lang="en-US" b="1">
              <a:latin typeface="Arial" charset="0"/>
            </a:endParaRPr>
          </a:p>
        </p:txBody>
      </p:sp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914400" y="2133600"/>
            <a:ext cx="3394075" cy="1600200"/>
            <a:chOff x="576" y="1344"/>
            <a:chExt cx="2138" cy="1008"/>
          </a:xfrm>
        </p:grpSpPr>
        <p:sp>
          <p:nvSpPr>
            <p:cNvPr id="8203" name="Text Box 11"/>
            <p:cNvSpPr txBox="1">
              <a:spLocks noChangeArrowheads="1"/>
            </p:cNvSpPr>
            <p:nvPr/>
          </p:nvSpPr>
          <p:spPr bwMode="auto">
            <a:xfrm>
              <a:off x="1824" y="1728"/>
              <a:ext cx="89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sl-SI" sz="2000">
                  <a:solidFill>
                    <a:schemeClr val="bg1"/>
                  </a:solidFill>
                  <a:latin typeface="Arial" charset="0"/>
                </a:rPr>
                <a:t>atom helija</a:t>
              </a:r>
              <a:endParaRPr lang="en-US" b="1">
                <a:latin typeface="Arial" charset="0"/>
              </a:endParaRPr>
            </a:p>
          </p:txBody>
        </p:sp>
        <p:grpSp>
          <p:nvGrpSpPr>
            <p:cNvPr id="8204" name="Group 12"/>
            <p:cNvGrpSpPr>
              <a:grpSpLocks/>
            </p:cNvGrpSpPr>
            <p:nvPr/>
          </p:nvGrpSpPr>
          <p:grpSpPr bwMode="auto">
            <a:xfrm>
              <a:off x="576" y="1344"/>
              <a:ext cx="1008" cy="1008"/>
              <a:chOff x="960" y="2880"/>
              <a:chExt cx="1008" cy="1008"/>
            </a:xfrm>
          </p:grpSpPr>
          <p:grpSp>
            <p:nvGrpSpPr>
              <p:cNvPr id="8205" name="Group 13"/>
              <p:cNvGrpSpPr>
                <a:grpSpLocks/>
              </p:cNvGrpSpPr>
              <p:nvPr/>
            </p:nvGrpSpPr>
            <p:grpSpPr bwMode="auto">
              <a:xfrm>
                <a:off x="960" y="2880"/>
                <a:ext cx="1008" cy="1008"/>
                <a:chOff x="960" y="2880"/>
                <a:chExt cx="1008" cy="1008"/>
              </a:xfrm>
            </p:grpSpPr>
            <p:grpSp>
              <p:nvGrpSpPr>
                <p:cNvPr id="8206" name="Group 14"/>
                <p:cNvGrpSpPr>
                  <a:grpSpLocks/>
                </p:cNvGrpSpPr>
                <p:nvPr/>
              </p:nvGrpSpPr>
              <p:grpSpPr bwMode="auto">
                <a:xfrm>
                  <a:off x="960" y="2880"/>
                  <a:ext cx="1008" cy="1008"/>
                  <a:chOff x="960" y="2880"/>
                  <a:chExt cx="1008" cy="1008"/>
                </a:xfrm>
              </p:grpSpPr>
              <p:sp>
                <p:nvSpPr>
                  <p:cNvPr id="8207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960" y="2880"/>
                    <a:ext cx="1008" cy="1008"/>
                  </a:xfrm>
                  <a:prstGeom prst="ellipse">
                    <a:avLst/>
                  </a:prstGeom>
                  <a:solidFill>
                    <a:srgbClr val="FF3300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sl-SI"/>
                  </a:p>
                </p:txBody>
              </p:sp>
              <p:sp>
                <p:nvSpPr>
                  <p:cNvPr id="8208" name="Text 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96" y="3312"/>
                    <a:ext cx="262" cy="2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600" b="1">
                        <a:latin typeface="Arial" charset="0"/>
                      </a:rPr>
                      <a:t>+2</a:t>
                    </a:r>
                    <a:endParaRPr lang="en-US" b="1">
                      <a:latin typeface="Arial" charset="0"/>
                    </a:endParaRPr>
                  </a:p>
                </p:txBody>
              </p:sp>
              <p:sp>
                <p:nvSpPr>
                  <p:cNvPr id="8209" name="Text 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32" y="3024"/>
                    <a:ext cx="240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2000" b="1">
                        <a:latin typeface="Arial" charset="0"/>
                      </a:rPr>
                      <a:t>e</a:t>
                    </a:r>
                    <a:r>
                      <a:rPr lang="en-US" sz="2000" b="1" baseline="30000">
                        <a:latin typeface="Arial" charset="0"/>
                      </a:rPr>
                      <a:t>-</a:t>
                    </a:r>
                    <a:endParaRPr lang="en-US" b="1">
                      <a:latin typeface="Arial" charset="0"/>
                    </a:endParaRPr>
                  </a:p>
                </p:txBody>
              </p:sp>
              <p:sp>
                <p:nvSpPr>
                  <p:cNvPr id="8210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6" y="3456"/>
                    <a:ext cx="240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2000" b="1">
                        <a:latin typeface="Arial" charset="0"/>
                      </a:rPr>
                      <a:t>e</a:t>
                    </a:r>
                    <a:r>
                      <a:rPr lang="en-US" sz="2000" b="1" baseline="30000">
                        <a:latin typeface="Arial" charset="0"/>
                      </a:rPr>
                      <a:t>-</a:t>
                    </a:r>
                    <a:endParaRPr lang="en-US" b="1">
                      <a:latin typeface="Arial" charset="0"/>
                    </a:endParaRPr>
                  </a:p>
                </p:txBody>
              </p:sp>
            </p:grpSp>
            <p:sp>
              <p:nvSpPr>
                <p:cNvPr id="8211" name="Oval 19"/>
                <p:cNvSpPr>
                  <a:spLocks noChangeArrowheads="1"/>
                </p:cNvSpPr>
                <p:nvPr/>
              </p:nvSpPr>
              <p:spPr bwMode="auto">
                <a:xfrm>
                  <a:off x="1344" y="3312"/>
                  <a:ext cx="192" cy="192"/>
                </a:xfrm>
                <a:prstGeom prst="ellipse">
                  <a:avLst/>
                </a:prstGeom>
                <a:solidFill>
                  <a:srgbClr val="FFFF99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sl-SI"/>
                </a:p>
              </p:txBody>
            </p:sp>
          </p:grpSp>
          <p:sp>
            <p:nvSpPr>
              <p:cNvPr id="8212" name="Text Box 20"/>
              <p:cNvSpPr txBox="1">
                <a:spLocks noChangeArrowheads="1"/>
              </p:cNvSpPr>
              <p:nvPr/>
            </p:nvSpPr>
            <p:spPr bwMode="auto">
              <a:xfrm>
                <a:off x="1296" y="3312"/>
                <a:ext cx="262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b="1">
                    <a:latin typeface="Arial" charset="0"/>
                  </a:rPr>
                  <a:t>+2</a:t>
                </a:r>
                <a:endParaRPr lang="en-US" b="1">
                  <a:latin typeface="Arial" charset="0"/>
                </a:endParaRPr>
              </a:p>
            </p:txBody>
          </p:sp>
        </p:grpSp>
      </p:grp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914400" y="4876800"/>
            <a:ext cx="1600200" cy="1600200"/>
            <a:chOff x="2208" y="2976"/>
            <a:chExt cx="1008" cy="1008"/>
          </a:xfrm>
        </p:grpSpPr>
        <p:grpSp>
          <p:nvGrpSpPr>
            <p:cNvPr id="8214" name="Group 22"/>
            <p:cNvGrpSpPr>
              <a:grpSpLocks/>
            </p:cNvGrpSpPr>
            <p:nvPr/>
          </p:nvGrpSpPr>
          <p:grpSpPr bwMode="auto">
            <a:xfrm>
              <a:off x="2208" y="2976"/>
              <a:ext cx="1008" cy="1008"/>
              <a:chOff x="2208" y="2976"/>
              <a:chExt cx="1008" cy="1008"/>
            </a:xfrm>
          </p:grpSpPr>
          <p:sp>
            <p:nvSpPr>
              <p:cNvPr id="8215" name="Oval 23"/>
              <p:cNvSpPr>
                <a:spLocks noChangeArrowheads="1"/>
              </p:cNvSpPr>
              <p:nvPr/>
            </p:nvSpPr>
            <p:spPr bwMode="auto">
              <a:xfrm>
                <a:off x="2208" y="2976"/>
                <a:ext cx="1008" cy="1008"/>
              </a:xfrm>
              <a:prstGeom prst="ellipse">
                <a:avLst/>
              </a:prstGeom>
              <a:solidFill>
                <a:srgbClr val="FF33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8216" name="Oval 24"/>
              <p:cNvSpPr>
                <a:spLocks noChangeArrowheads="1"/>
              </p:cNvSpPr>
              <p:nvPr/>
            </p:nvSpPr>
            <p:spPr bwMode="auto">
              <a:xfrm>
                <a:off x="2592" y="3408"/>
                <a:ext cx="192" cy="192"/>
              </a:xfrm>
              <a:prstGeom prst="ellipse">
                <a:avLst/>
              </a:prstGeom>
              <a:solidFill>
                <a:srgbClr val="FFFF99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8217" name="Text Box 25"/>
              <p:cNvSpPr txBox="1">
                <a:spLocks noChangeArrowheads="1"/>
              </p:cNvSpPr>
              <p:nvPr/>
            </p:nvSpPr>
            <p:spPr bwMode="auto">
              <a:xfrm>
                <a:off x="2880" y="3120"/>
                <a:ext cx="24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 b="1">
                    <a:latin typeface="Arial" charset="0"/>
                  </a:rPr>
                  <a:t>e</a:t>
                </a:r>
                <a:r>
                  <a:rPr lang="en-US" sz="2000" b="1" baseline="30000">
                    <a:latin typeface="Arial" charset="0"/>
                  </a:rPr>
                  <a:t>-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8218" name="Text Box 26"/>
              <p:cNvSpPr txBox="1">
                <a:spLocks noChangeArrowheads="1"/>
              </p:cNvSpPr>
              <p:nvPr/>
            </p:nvSpPr>
            <p:spPr bwMode="auto">
              <a:xfrm>
                <a:off x="2928" y="3456"/>
                <a:ext cx="24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 b="1">
                    <a:latin typeface="Arial" charset="0"/>
                  </a:rPr>
                  <a:t>e</a:t>
                </a:r>
                <a:r>
                  <a:rPr lang="en-US" sz="2000" b="1" baseline="30000">
                    <a:latin typeface="Arial" charset="0"/>
                  </a:rPr>
                  <a:t>-</a:t>
                </a:r>
                <a:endParaRPr lang="en-US" b="1">
                  <a:latin typeface="Arial" charset="0"/>
                </a:endParaRPr>
              </a:p>
            </p:txBody>
          </p:sp>
        </p:grpSp>
        <p:sp>
          <p:nvSpPr>
            <p:cNvPr id="8219" name="Text Box 27"/>
            <p:cNvSpPr txBox="1">
              <a:spLocks noChangeArrowheads="1"/>
            </p:cNvSpPr>
            <p:nvPr/>
          </p:nvSpPr>
          <p:spPr bwMode="auto">
            <a:xfrm>
              <a:off x="2544" y="3408"/>
              <a:ext cx="26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 b="1">
                  <a:latin typeface="Arial" charset="0"/>
                </a:rPr>
                <a:t>+2</a:t>
              </a:r>
              <a:endParaRPr lang="en-US" b="1">
                <a:latin typeface="Arial" charset="0"/>
              </a:endParaRPr>
            </a:p>
          </p:txBody>
        </p:sp>
      </p:grpSp>
      <p:grpSp>
        <p:nvGrpSpPr>
          <p:cNvPr id="8220" name="Group 28"/>
          <p:cNvGrpSpPr>
            <a:grpSpLocks/>
          </p:cNvGrpSpPr>
          <p:nvPr/>
        </p:nvGrpSpPr>
        <p:grpSpPr bwMode="auto">
          <a:xfrm>
            <a:off x="3886200" y="4572000"/>
            <a:ext cx="4343400" cy="1905000"/>
            <a:chOff x="2448" y="2880"/>
            <a:chExt cx="2736" cy="1200"/>
          </a:xfrm>
        </p:grpSpPr>
        <p:grpSp>
          <p:nvGrpSpPr>
            <p:cNvPr id="8221" name="Group 29"/>
            <p:cNvGrpSpPr>
              <a:grpSpLocks/>
            </p:cNvGrpSpPr>
            <p:nvPr/>
          </p:nvGrpSpPr>
          <p:grpSpPr bwMode="auto">
            <a:xfrm>
              <a:off x="3120" y="3504"/>
              <a:ext cx="576" cy="576"/>
              <a:chOff x="2160" y="1872"/>
              <a:chExt cx="576" cy="576"/>
            </a:xfrm>
          </p:grpSpPr>
          <p:sp>
            <p:nvSpPr>
              <p:cNvPr id="8222" name="Oval 30"/>
              <p:cNvSpPr>
                <a:spLocks noChangeArrowheads="1"/>
              </p:cNvSpPr>
              <p:nvPr/>
            </p:nvSpPr>
            <p:spPr bwMode="auto">
              <a:xfrm>
                <a:off x="2160" y="1872"/>
                <a:ext cx="576" cy="576"/>
              </a:xfrm>
              <a:prstGeom prst="ellipse">
                <a:avLst/>
              </a:prstGeom>
              <a:gradFill rotWithShape="0">
                <a:gsLst>
                  <a:gs pos="0">
                    <a:srgbClr val="FF9933"/>
                  </a:gs>
                  <a:gs pos="100000">
                    <a:srgbClr val="FF33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8223" name="Text Box 31"/>
              <p:cNvSpPr txBox="1">
                <a:spLocks noChangeArrowheads="1"/>
              </p:cNvSpPr>
              <p:nvPr/>
            </p:nvSpPr>
            <p:spPr bwMode="auto">
              <a:xfrm>
                <a:off x="2160" y="2063"/>
                <a:ext cx="27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8224" name="Text Box 32"/>
              <p:cNvSpPr txBox="1">
                <a:spLocks noChangeArrowheads="1"/>
              </p:cNvSpPr>
              <p:nvPr/>
            </p:nvSpPr>
            <p:spPr bwMode="auto">
              <a:xfrm>
                <a:off x="2448" y="2063"/>
                <a:ext cx="23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</p:grpSp>
        <p:grpSp>
          <p:nvGrpSpPr>
            <p:cNvPr id="8225" name="Group 33"/>
            <p:cNvGrpSpPr>
              <a:grpSpLocks/>
            </p:cNvGrpSpPr>
            <p:nvPr/>
          </p:nvGrpSpPr>
          <p:grpSpPr bwMode="auto">
            <a:xfrm>
              <a:off x="3456" y="2880"/>
              <a:ext cx="576" cy="576"/>
              <a:chOff x="2160" y="1872"/>
              <a:chExt cx="576" cy="576"/>
            </a:xfrm>
          </p:grpSpPr>
          <p:sp>
            <p:nvSpPr>
              <p:cNvPr id="8226" name="Oval 34"/>
              <p:cNvSpPr>
                <a:spLocks noChangeArrowheads="1"/>
              </p:cNvSpPr>
              <p:nvPr/>
            </p:nvSpPr>
            <p:spPr bwMode="auto">
              <a:xfrm>
                <a:off x="2160" y="1872"/>
                <a:ext cx="576" cy="576"/>
              </a:xfrm>
              <a:prstGeom prst="ellipse">
                <a:avLst/>
              </a:prstGeom>
              <a:gradFill rotWithShape="0">
                <a:gsLst>
                  <a:gs pos="0">
                    <a:srgbClr val="FF9933"/>
                  </a:gs>
                  <a:gs pos="100000">
                    <a:srgbClr val="FF33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8227" name="Text Box 35"/>
              <p:cNvSpPr txBox="1">
                <a:spLocks noChangeArrowheads="1"/>
              </p:cNvSpPr>
              <p:nvPr/>
            </p:nvSpPr>
            <p:spPr bwMode="auto">
              <a:xfrm>
                <a:off x="2160" y="2063"/>
                <a:ext cx="27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8228" name="Text Box 36"/>
              <p:cNvSpPr txBox="1">
                <a:spLocks noChangeArrowheads="1"/>
              </p:cNvSpPr>
              <p:nvPr/>
            </p:nvSpPr>
            <p:spPr bwMode="auto">
              <a:xfrm>
                <a:off x="2448" y="2063"/>
                <a:ext cx="23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</p:grpSp>
        <p:grpSp>
          <p:nvGrpSpPr>
            <p:cNvPr id="8229" name="Group 37"/>
            <p:cNvGrpSpPr>
              <a:grpSpLocks/>
            </p:cNvGrpSpPr>
            <p:nvPr/>
          </p:nvGrpSpPr>
          <p:grpSpPr bwMode="auto">
            <a:xfrm>
              <a:off x="4608" y="3504"/>
              <a:ext cx="576" cy="576"/>
              <a:chOff x="2160" y="1872"/>
              <a:chExt cx="576" cy="576"/>
            </a:xfrm>
          </p:grpSpPr>
          <p:sp>
            <p:nvSpPr>
              <p:cNvPr id="8230" name="Oval 38"/>
              <p:cNvSpPr>
                <a:spLocks noChangeArrowheads="1"/>
              </p:cNvSpPr>
              <p:nvPr/>
            </p:nvSpPr>
            <p:spPr bwMode="auto">
              <a:xfrm>
                <a:off x="2160" y="1872"/>
                <a:ext cx="576" cy="576"/>
              </a:xfrm>
              <a:prstGeom prst="ellipse">
                <a:avLst/>
              </a:prstGeom>
              <a:gradFill rotWithShape="0">
                <a:gsLst>
                  <a:gs pos="0">
                    <a:srgbClr val="FF9933"/>
                  </a:gs>
                  <a:gs pos="100000">
                    <a:srgbClr val="FF33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8231" name="Text Box 39"/>
              <p:cNvSpPr txBox="1">
                <a:spLocks noChangeArrowheads="1"/>
              </p:cNvSpPr>
              <p:nvPr/>
            </p:nvSpPr>
            <p:spPr bwMode="auto">
              <a:xfrm>
                <a:off x="2160" y="2063"/>
                <a:ext cx="27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8232" name="Text Box 40"/>
              <p:cNvSpPr txBox="1">
                <a:spLocks noChangeArrowheads="1"/>
              </p:cNvSpPr>
              <p:nvPr/>
            </p:nvSpPr>
            <p:spPr bwMode="auto">
              <a:xfrm>
                <a:off x="2448" y="2063"/>
                <a:ext cx="23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</p:grpSp>
        <p:grpSp>
          <p:nvGrpSpPr>
            <p:cNvPr id="8233" name="Group 41"/>
            <p:cNvGrpSpPr>
              <a:grpSpLocks/>
            </p:cNvGrpSpPr>
            <p:nvPr/>
          </p:nvGrpSpPr>
          <p:grpSpPr bwMode="auto">
            <a:xfrm>
              <a:off x="3840" y="3504"/>
              <a:ext cx="576" cy="576"/>
              <a:chOff x="2160" y="1872"/>
              <a:chExt cx="576" cy="576"/>
            </a:xfrm>
          </p:grpSpPr>
          <p:sp>
            <p:nvSpPr>
              <p:cNvPr id="8234" name="Oval 42"/>
              <p:cNvSpPr>
                <a:spLocks noChangeArrowheads="1"/>
              </p:cNvSpPr>
              <p:nvPr/>
            </p:nvSpPr>
            <p:spPr bwMode="auto">
              <a:xfrm>
                <a:off x="2160" y="1872"/>
                <a:ext cx="576" cy="576"/>
              </a:xfrm>
              <a:prstGeom prst="ellipse">
                <a:avLst/>
              </a:prstGeom>
              <a:gradFill rotWithShape="0">
                <a:gsLst>
                  <a:gs pos="0">
                    <a:srgbClr val="FF9933"/>
                  </a:gs>
                  <a:gs pos="100000">
                    <a:srgbClr val="FF33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8235" name="Text Box 43"/>
              <p:cNvSpPr txBox="1">
                <a:spLocks noChangeArrowheads="1"/>
              </p:cNvSpPr>
              <p:nvPr/>
            </p:nvSpPr>
            <p:spPr bwMode="auto">
              <a:xfrm>
                <a:off x="2160" y="2063"/>
                <a:ext cx="27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8236" name="Text Box 44"/>
              <p:cNvSpPr txBox="1">
                <a:spLocks noChangeArrowheads="1"/>
              </p:cNvSpPr>
              <p:nvPr/>
            </p:nvSpPr>
            <p:spPr bwMode="auto">
              <a:xfrm>
                <a:off x="2448" y="2063"/>
                <a:ext cx="23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</p:grpSp>
        <p:grpSp>
          <p:nvGrpSpPr>
            <p:cNvPr id="8237" name="Group 45"/>
            <p:cNvGrpSpPr>
              <a:grpSpLocks/>
            </p:cNvGrpSpPr>
            <p:nvPr/>
          </p:nvGrpSpPr>
          <p:grpSpPr bwMode="auto">
            <a:xfrm>
              <a:off x="4176" y="2880"/>
              <a:ext cx="576" cy="576"/>
              <a:chOff x="2160" y="1872"/>
              <a:chExt cx="576" cy="576"/>
            </a:xfrm>
          </p:grpSpPr>
          <p:sp>
            <p:nvSpPr>
              <p:cNvPr id="8238" name="Oval 46"/>
              <p:cNvSpPr>
                <a:spLocks noChangeArrowheads="1"/>
              </p:cNvSpPr>
              <p:nvPr/>
            </p:nvSpPr>
            <p:spPr bwMode="auto">
              <a:xfrm>
                <a:off x="2160" y="1872"/>
                <a:ext cx="576" cy="576"/>
              </a:xfrm>
              <a:prstGeom prst="ellipse">
                <a:avLst/>
              </a:prstGeom>
              <a:gradFill rotWithShape="0">
                <a:gsLst>
                  <a:gs pos="0">
                    <a:srgbClr val="FF9933"/>
                  </a:gs>
                  <a:gs pos="100000">
                    <a:srgbClr val="FF33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8239" name="Text Box 47"/>
              <p:cNvSpPr txBox="1">
                <a:spLocks noChangeArrowheads="1"/>
              </p:cNvSpPr>
              <p:nvPr/>
            </p:nvSpPr>
            <p:spPr bwMode="auto">
              <a:xfrm>
                <a:off x="2160" y="2063"/>
                <a:ext cx="27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8240" name="Text Box 48"/>
              <p:cNvSpPr txBox="1">
                <a:spLocks noChangeArrowheads="1"/>
              </p:cNvSpPr>
              <p:nvPr/>
            </p:nvSpPr>
            <p:spPr bwMode="auto">
              <a:xfrm>
                <a:off x="2448" y="2063"/>
                <a:ext cx="23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</p:grpSp>
        <p:grpSp>
          <p:nvGrpSpPr>
            <p:cNvPr id="8241" name="Group 49"/>
            <p:cNvGrpSpPr>
              <a:grpSpLocks/>
            </p:cNvGrpSpPr>
            <p:nvPr/>
          </p:nvGrpSpPr>
          <p:grpSpPr bwMode="auto">
            <a:xfrm>
              <a:off x="2448" y="3504"/>
              <a:ext cx="576" cy="576"/>
              <a:chOff x="2160" y="1872"/>
              <a:chExt cx="576" cy="576"/>
            </a:xfrm>
          </p:grpSpPr>
          <p:sp>
            <p:nvSpPr>
              <p:cNvPr id="8242" name="Oval 50"/>
              <p:cNvSpPr>
                <a:spLocks noChangeArrowheads="1"/>
              </p:cNvSpPr>
              <p:nvPr/>
            </p:nvSpPr>
            <p:spPr bwMode="auto">
              <a:xfrm>
                <a:off x="2160" y="1872"/>
                <a:ext cx="576" cy="576"/>
              </a:xfrm>
              <a:prstGeom prst="ellipse">
                <a:avLst/>
              </a:prstGeom>
              <a:gradFill rotWithShape="0">
                <a:gsLst>
                  <a:gs pos="0">
                    <a:srgbClr val="FF9933"/>
                  </a:gs>
                  <a:gs pos="100000">
                    <a:srgbClr val="FF33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8243" name="Text Box 51"/>
              <p:cNvSpPr txBox="1">
                <a:spLocks noChangeArrowheads="1"/>
              </p:cNvSpPr>
              <p:nvPr/>
            </p:nvSpPr>
            <p:spPr bwMode="auto">
              <a:xfrm>
                <a:off x="2160" y="2063"/>
                <a:ext cx="27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 b="1">
                    <a:latin typeface="Arial" charset="0"/>
                    <a:sym typeface="Symbol" pitchFamily="18" charset="2"/>
                  </a:rPr>
                  <a:t>+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8244" name="Text Box 52"/>
              <p:cNvSpPr txBox="1">
                <a:spLocks noChangeArrowheads="1"/>
              </p:cNvSpPr>
              <p:nvPr/>
            </p:nvSpPr>
            <p:spPr bwMode="auto">
              <a:xfrm>
                <a:off x="2448" y="2063"/>
                <a:ext cx="23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 b="1">
                    <a:latin typeface="Arial" charset="0"/>
                    <a:sym typeface="Symbol" pitchFamily="18" charset="2"/>
                  </a:rPr>
                  <a:t>-</a:t>
                </a:r>
                <a:endParaRPr lang="en-US" b="1">
                  <a:latin typeface="Arial" charset="0"/>
                </a:endParaRPr>
              </a:p>
            </p:txBody>
          </p:sp>
        </p:grpSp>
      </p:grpSp>
      <p:grpSp>
        <p:nvGrpSpPr>
          <p:cNvPr id="8258" name="Group 66"/>
          <p:cNvGrpSpPr>
            <a:grpSpLocks/>
          </p:cNvGrpSpPr>
          <p:nvPr/>
        </p:nvGrpSpPr>
        <p:grpSpPr bwMode="auto">
          <a:xfrm>
            <a:off x="4572000" y="5029200"/>
            <a:ext cx="2819400" cy="990600"/>
            <a:chOff x="2880" y="3168"/>
            <a:chExt cx="1776" cy="624"/>
          </a:xfrm>
        </p:grpSpPr>
        <p:sp>
          <p:nvSpPr>
            <p:cNvPr id="8246" name="Line 54"/>
            <p:cNvSpPr>
              <a:spLocks noChangeShapeType="1"/>
            </p:cNvSpPr>
            <p:nvPr/>
          </p:nvSpPr>
          <p:spPr bwMode="auto">
            <a:xfrm>
              <a:off x="3264" y="3408"/>
              <a:ext cx="0" cy="19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247" name="Line 55"/>
            <p:cNvSpPr>
              <a:spLocks noChangeShapeType="1"/>
            </p:cNvSpPr>
            <p:nvPr/>
          </p:nvSpPr>
          <p:spPr bwMode="auto">
            <a:xfrm>
              <a:off x="4272" y="3360"/>
              <a:ext cx="0" cy="19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248" name="Line 56"/>
            <p:cNvSpPr>
              <a:spLocks noChangeShapeType="1"/>
            </p:cNvSpPr>
            <p:nvPr/>
          </p:nvSpPr>
          <p:spPr bwMode="auto">
            <a:xfrm>
              <a:off x="3360" y="3168"/>
              <a:ext cx="144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249" name="Line 57"/>
            <p:cNvSpPr>
              <a:spLocks noChangeShapeType="1"/>
            </p:cNvSpPr>
            <p:nvPr/>
          </p:nvSpPr>
          <p:spPr bwMode="auto">
            <a:xfrm>
              <a:off x="4032" y="3168"/>
              <a:ext cx="192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251" name="Line 59"/>
            <p:cNvSpPr>
              <a:spLocks noChangeShapeType="1"/>
            </p:cNvSpPr>
            <p:nvPr/>
          </p:nvSpPr>
          <p:spPr bwMode="auto">
            <a:xfrm>
              <a:off x="3024" y="3792"/>
              <a:ext cx="96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252" name="Line 60"/>
            <p:cNvSpPr>
              <a:spLocks noChangeShapeType="1"/>
            </p:cNvSpPr>
            <p:nvPr/>
          </p:nvSpPr>
          <p:spPr bwMode="auto">
            <a:xfrm>
              <a:off x="3552" y="3408"/>
              <a:ext cx="0" cy="144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253" name="Line 61"/>
            <p:cNvSpPr>
              <a:spLocks noChangeShapeType="1"/>
            </p:cNvSpPr>
            <p:nvPr/>
          </p:nvSpPr>
          <p:spPr bwMode="auto">
            <a:xfrm>
              <a:off x="3888" y="3408"/>
              <a:ext cx="0" cy="19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254" name="Line 62"/>
            <p:cNvSpPr>
              <a:spLocks noChangeShapeType="1"/>
            </p:cNvSpPr>
            <p:nvPr/>
          </p:nvSpPr>
          <p:spPr bwMode="auto">
            <a:xfrm>
              <a:off x="4656" y="3360"/>
              <a:ext cx="0" cy="2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255" name="Line 63"/>
            <p:cNvSpPr>
              <a:spLocks noChangeShapeType="1"/>
            </p:cNvSpPr>
            <p:nvPr/>
          </p:nvSpPr>
          <p:spPr bwMode="auto">
            <a:xfrm>
              <a:off x="3696" y="3792"/>
              <a:ext cx="144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256" name="Line 64"/>
            <p:cNvSpPr>
              <a:spLocks noChangeShapeType="1"/>
            </p:cNvSpPr>
            <p:nvPr/>
          </p:nvSpPr>
          <p:spPr bwMode="auto">
            <a:xfrm>
              <a:off x="4416" y="3792"/>
              <a:ext cx="192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257" name="Line 65"/>
            <p:cNvSpPr>
              <a:spLocks noChangeShapeType="1"/>
            </p:cNvSpPr>
            <p:nvPr/>
          </p:nvSpPr>
          <p:spPr bwMode="auto">
            <a:xfrm>
              <a:off x="2880" y="3360"/>
              <a:ext cx="0" cy="192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autoUpdateAnimBg="0"/>
      <p:bldP spid="8196" grpId="0" animBg="1" autoUpdateAnimBg="0"/>
      <p:bldP spid="820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4559300"/>
            <a:ext cx="82296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sl-SI" b="1">
                <a:solidFill>
                  <a:schemeClr val="bg1"/>
                </a:solidFill>
                <a:latin typeface="Arial" charset="0"/>
              </a:rPr>
              <a:t>Pojasni, zakaj so pri pri sobnih pogojih: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 </a:t>
            </a:r>
          </a:p>
          <a:p>
            <a:pPr eaLnBrk="0" hangingPunct="0"/>
            <a:r>
              <a:rPr lang="en-US" b="1">
                <a:solidFill>
                  <a:schemeClr val="bg1"/>
                </a:solidFill>
                <a:latin typeface="Arial" charset="0"/>
              </a:rPr>
              <a:t>   F</a:t>
            </a:r>
            <a:r>
              <a:rPr lang="en-US" b="1" baseline="-25000">
                <a:solidFill>
                  <a:schemeClr val="bg1"/>
                </a:solidFill>
                <a:latin typeface="Arial" charset="0"/>
              </a:rPr>
              <a:t>2 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in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 Cl</a:t>
            </a:r>
            <a:r>
              <a:rPr lang="en-US" b="1" baseline="-25000">
                <a:solidFill>
                  <a:schemeClr val="bg1"/>
                </a:solidFill>
                <a:latin typeface="Arial" charset="0"/>
              </a:rPr>
              <a:t>2 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plina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, Br</a:t>
            </a:r>
            <a:r>
              <a:rPr lang="en-US" b="1" baseline="-25000">
                <a:solidFill>
                  <a:schemeClr val="bg1"/>
                </a:solidFill>
                <a:latin typeface="Arial" charset="0"/>
              </a:rPr>
              <a:t>2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 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tekoč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 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in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 I</a:t>
            </a:r>
            <a:r>
              <a:rPr lang="en-US" b="1" baseline="-25000">
                <a:solidFill>
                  <a:schemeClr val="bg1"/>
                </a:solidFill>
                <a:latin typeface="Arial" charset="0"/>
              </a:rPr>
              <a:t>2 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trden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. </a:t>
            </a:r>
          </a:p>
          <a:p>
            <a:pPr eaLnBrk="0" hangingPunct="0"/>
            <a:endParaRPr lang="en-US" b="1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sl-SI" b="1">
                <a:solidFill>
                  <a:schemeClr val="bg1"/>
                </a:solidFill>
                <a:latin typeface="Arial" charset="0"/>
              </a:rPr>
              <a:t>Katere vezi so močnejše, (</a:t>
            </a:r>
            <a:r>
              <a:rPr lang="sl-SI" sz="1800" b="1">
                <a:solidFill>
                  <a:schemeClr val="bg1"/>
                </a:solidFill>
                <a:latin typeface="Arial" charset="0"/>
              </a:rPr>
              <a:t>med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)atomske (</a:t>
            </a:r>
            <a:r>
              <a:rPr lang="sl-SI" sz="1800" b="1">
                <a:solidFill>
                  <a:schemeClr val="bg1"/>
                </a:solidFill>
                <a:latin typeface="Arial" charset="0"/>
              </a:rPr>
              <a:t>kemijske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) ali (</a:t>
            </a:r>
            <a:r>
              <a:rPr lang="sl-SI" sz="1800" b="1">
                <a:solidFill>
                  <a:schemeClr val="bg1"/>
                </a:solidFill>
                <a:latin typeface="Arial" charset="0"/>
              </a:rPr>
              <a:t>med</a:t>
            </a:r>
            <a:r>
              <a:rPr lang="sl-SI" b="1">
                <a:solidFill>
                  <a:schemeClr val="bg1"/>
                </a:solidFill>
                <a:latin typeface="Arial" charset="0"/>
              </a:rPr>
              <a:t>)molekulske?</a:t>
            </a:r>
            <a:endParaRPr lang="en-US" b="1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441325" y="304800"/>
            <a:ext cx="9223375" cy="3810000"/>
            <a:chOff x="278" y="96"/>
            <a:chExt cx="5810" cy="2400"/>
          </a:xfrm>
        </p:grpSpPr>
        <p:sp>
          <p:nvSpPr>
            <p:cNvPr id="9220" name="Text Box 4"/>
            <p:cNvSpPr txBox="1">
              <a:spLocks noChangeArrowheads="1"/>
            </p:cNvSpPr>
            <p:nvPr/>
          </p:nvSpPr>
          <p:spPr bwMode="auto">
            <a:xfrm>
              <a:off x="288" y="96"/>
              <a:ext cx="5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sl-SI" b="1">
                  <a:solidFill>
                    <a:schemeClr val="bg1"/>
                  </a:solidFill>
                  <a:latin typeface="Arial" charset="0"/>
                </a:rPr>
                <a:t>Katere molekulske sile (vezi) se tvorijo med naslednjimi delci?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9221" name="Text Box 5"/>
            <p:cNvSpPr txBox="1">
              <a:spLocks noChangeArrowheads="1"/>
            </p:cNvSpPr>
            <p:nvPr/>
          </p:nvSpPr>
          <p:spPr bwMode="auto">
            <a:xfrm>
              <a:off x="288" y="745"/>
              <a:ext cx="6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buFontTx/>
                <a:buChar char="•"/>
              </a:pPr>
              <a:r>
                <a:rPr lang="en-US" b="1">
                  <a:solidFill>
                    <a:schemeClr val="bg1"/>
                  </a:solidFill>
                  <a:latin typeface="Arial" charset="0"/>
                </a:rPr>
                <a:t>   Cl</a:t>
              </a:r>
              <a:r>
                <a:rPr lang="en-US" b="1" baseline="-25000">
                  <a:solidFill>
                    <a:schemeClr val="bg1"/>
                  </a:solidFill>
                  <a:latin typeface="Arial" charset="0"/>
                </a:rPr>
                <a:t>2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278" y="1104"/>
              <a:ext cx="67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buFontTx/>
                <a:buChar char="•"/>
              </a:pPr>
              <a:r>
                <a:rPr lang="en-US" b="1">
                  <a:solidFill>
                    <a:schemeClr val="bg1"/>
                  </a:solidFill>
                  <a:latin typeface="Arial" charset="0"/>
                </a:rPr>
                <a:t>   HCl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278" y="1440"/>
              <a:ext cx="19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buFontTx/>
                <a:buChar char="•"/>
              </a:pPr>
              <a:r>
                <a:rPr lang="en-US" b="1">
                  <a:solidFill>
                    <a:schemeClr val="bg1"/>
                  </a:solidFill>
                  <a:latin typeface="Arial" charset="0"/>
                </a:rPr>
                <a:t>   Cl</a:t>
              </a:r>
              <a:r>
                <a:rPr lang="en-US" b="1" baseline="-25000">
                  <a:solidFill>
                    <a:schemeClr val="bg1"/>
                  </a:solidFill>
                  <a:latin typeface="Arial" charset="0"/>
                </a:rPr>
                <a:t>2</a:t>
              </a:r>
              <a:r>
                <a:rPr lang="en-US" b="1">
                  <a:solidFill>
                    <a:schemeClr val="bg1"/>
                  </a:solidFill>
                  <a:latin typeface="Arial" charset="0"/>
                </a:rPr>
                <a:t> …….. HCl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288" y="1824"/>
              <a:ext cx="14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buFontTx/>
                <a:buChar char="•"/>
              </a:pPr>
              <a:r>
                <a:rPr lang="en-US" b="1">
                  <a:solidFill>
                    <a:schemeClr val="bg1"/>
                  </a:solidFill>
                  <a:latin typeface="Arial" charset="0"/>
                </a:rPr>
                <a:t>   NH</a:t>
              </a:r>
              <a:r>
                <a:rPr lang="en-US" b="1" baseline="-25000">
                  <a:solidFill>
                    <a:schemeClr val="bg1"/>
                  </a:solidFill>
                  <a:latin typeface="Arial" charset="0"/>
                </a:rPr>
                <a:t>3 </a:t>
              </a:r>
              <a:r>
                <a:rPr lang="en-US" b="1">
                  <a:solidFill>
                    <a:schemeClr val="bg1"/>
                  </a:solidFill>
                  <a:latin typeface="Arial" charset="0"/>
                </a:rPr>
                <a:t>…….. O</a:t>
              </a:r>
              <a:r>
                <a:rPr lang="en-US" b="1" baseline="-25000">
                  <a:solidFill>
                    <a:schemeClr val="bg1"/>
                  </a:solidFill>
                  <a:latin typeface="Arial" charset="0"/>
                </a:rPr>
                <a:t>2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295" y="2208"/>
              <a:ext cx="19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buFontTx/>
                <a:buChar char="•"/>
              </a:pPr>
              <a:r>
                <a:rPr lang="en-US" b="1">
                  <a:solidFill>
                    <a:schemeClr val="bg1"/>
                  </a:solidFill>
                  <a:latin typeface="Arial" charset="0"/>
                </a:rPr>
                <a:t>   BeCl</a:t>
              </a:r>
              <a:r>
                <a:rPr lang="en-US" b="1" baseline="-25000">
                  <a:solidFill>
                    <a:schemeClr val="bg1"/>
                  </a:solidFill>
                  <a:latin typeface="Arial" charset="0"/>
                </a:rPr>
                <a:t>2</a:t>
              </a:r>
              <a:r>
                <a:rPr lang="en-US" b="1">
                  <a:solidFill>
                    <a:schemeClr val="bg1"/>
                  </a:solidFill>
                  <a:latin typeface="Arial" charset="0"/>
                </a:rPr>
                <a:t> ………..BF</a:t>
              </a:r>
              <a:r>
                <a:rPr lang="en-US" b="1" baseline="-25000">
                  <a:solidFill>
                    <a:schemeClr val="bg1"/>
                  </a:solidFill>
                  <a:latin typeface="Arial" charset="0"/>
                </a:rPr>
                <a:t>3</a:t>
              </a:r>
              <a:endParaRPr lang="en-US" b="1">
                <a:latin typeface="Arial" charset="0"/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762000" y="1981200"/>
            <a:ext cx="7620000" cy="18764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sl-SI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/>
                  </a:outerShdw>
                </a:effectLst>
                <a:latin typeface="Comic Sans MS"/>
              </a:rPr>
              <a:t>VODIKOVA VEZ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963</Words>
  <Application>Microsoft PowerPoint</Application>
  <PresentationFormat>Diaprojekcija na zaslonu (4:3)</PresentationFormat>
  <Paragraphs>307</Paragraphs>
  <Slides>18</Slides>
  <Notes>4</Notes>
  <HiddenSlides>0</HiddenSlides>
  <MMClips>0</MMClips>
  <ScaleCrop>false</ScaleCrop>
  <HeadingPairs>
    <vt:vector size="8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25" baseType="lpstr">
      <vt:lpstr>Times New Roman</vt:lpstr>
      <vt:lpstr>Arial</vt:lpstr>
      <vt:lpstr>Symbol</vt:lpstr>
      <vt:lpstr>Comic Sans MS</vt:lpstr>
      <vt:lpstr>Courier New</vt:lpstr>
      <vt:lpstr>Default Design</vt:lpstr>
      <vt:lpstr>ISIS/Draw Sketch</vt:lpstr>
      <vt:lpstr>Diapozitiv 1</vt:lpstr>
      <vt:lpstr>Diapozitiv 2</vt:lpstr>
      <vt:lpstr>Diapozitiv 3</vt:lpstr>
      <vt:lpstr>VEZI MED MOLEKULAMI</vt:lpstr>
      <vt:lpstr>Diapozitiv 5</vt:lpstr>
      <vt:lpstr>Diapozitiv 6</vt:lpstr>
      <vt:lpstr>Diapozitiv 7</vt:lpstr>
      <vt:lpstr>Diapozitiv 8</vt:lpstr>
      <vt:lpstr>Diapozitiv 9</vt:lpstr>
      <vt:lpstr>Diapozitiv 10</vt:lpstr>
      <vt:lpstr>Diapozitiv 11</vt:lpstr>
      <vt:lpstr>Diapozitiv 12</vt:lpstr>
      <vt:lpstr>Diapozitiv 13</vt:lpstr>
      <vt:lpstr>Diapozitiv 14</vt:lpstr>
      <vt:lpstr>Diapozitiv 15</vt:lpstr>
      <vt:lpstr>ENERGIJE VEZI med MOLEKULAMI  kJ/mol pri 25o, d = 5Å</vt:lpstr>
      <vt:lpstr>Entalpije disociacij vodikovih vezi v plinski fazi [kJ/mol]</vt:lpstr>
      <vt:lpstr>RAZDALJE in ENERGIJE VEZI  – okvirne vrednosti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Alenka</dc:creator>
  <cp:lastModifiedBy>Mojca</cp:lastModifiedBy>
  <cp:revision>32</cp:revision>
  <dcterms:created xsi:type="dcterms:W3CDTF">2003-11-25T19:47:01Z</dcterms:created>
  <dcterms:modified xsi:type="dcterms:W3CDTF">2010-08-24T14:17:54Z</dcterms:modified>
</cp:coreProperties>
</file>