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40"/>
  </p:notesMasterIdLst>
  <p:handoutMasterIdLst>
    <p:handoutMasterId r:id="rId41"/>
  </p:handoutMasterIdLst>
  <p:sldIdLst>
    <p:sldId id="383" r:id="rId3"/>
    <p:sldId id="284" r:id="rId4"/>
    <p:sldId id="281" r:id="rId5"/>
    <p:sldId id="282" r:id="rId6"/>
    <p:sldId id="283" r:id="rId7"/>
    <p:sldId id="278" r:id="rId8"/>
    <p:sldId id="279" r:id="rId9"/>
    <p:sldId id="270" r:id="rId10"/>
    <p:sldId id="272" r:id="rId11"/>
    <p:sldId id="271" r:id="rId12"/>
    <p:sldId id="263" r:id="rId13"/>
    <p:sldId id="274" r:id="rId14"/>
    <p:sldId id="266" r:id="rId15"/>
    <p:sldId id="275" r:id="rId16"/>
    <p:sldId id="276" r:id="rId17"/>
    <p:sldId id="269" r:id="rId18"/>
    <p:sldId id="280" r:id="rId19"/>
    <p:sldId id="285" r:id="rId20"/>
    <p:sldId id="286" r:id="rId21"/>
    <p:sldId id="290" r:id="rId22"/>
    <p:sldId id="287" r:id="rId23"/>
    <p:sldId id="288" r:id="rId24"/>
    <p:sldId id="289" r:id="rId25"/>
    <p:sldId id="292" r:id="rId26"/>
    <p:sldId id="293" r:id="rId27"/>
    <p:sldId id="294" r:id="rId28"/>
    <p:sldId id="295" r:id="rId29"/>
    <p:sldId id="299" r:id="rId30"/>
    <p:sldId id="303" r:id="rId31"/>
    <p:sldId id="304" r:id="rId32"/>
    <p:sldId id="305" r:id="rId33"/>
    <p:sldId id="306" r:id="rId34"/>
    <p:sldId id="395" r:id="rId35"/>
    <p:sldId id="309" r:id="rId36"/>
    <p:sldId id="310" r:id="rId37"/>
    <p:sldId id="311" r:id="rId38"/>
    <p:sldId id="312" r:id="rId39"/>
  </p:sldIdLst>
  <p:sldSz cx="9144000" cy="6858000" type="screen4x3"/>
  <p:notesSz cx="6815138" cy="99425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33FF"/>
    <a:srgbClr val="CC00FF"/>
    <a:srgbClr val="FFFF00"/>
    <a:srgbClr val="FFFFFF"/>
    <a:srgbClr val="FF0000"/>
    <a:srgbClr val="9900FF"/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7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/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080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l-SI"/>
          </a:p>
        </p:txBody>
      </p:sp>
      <p:sp>
        <p:nvSpPr>
          <p:cNvPr id="263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038"/>
            <a:ext cx="29527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/>
          </a:p>
        </p:txBody>
      </p:sp>
      <p:sp>
        <p:nvSpPr>
          <p:cNvPr id="263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800" y="9444038"/>
            <a:ext cx="29527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9F3E781-D040-4DA5-8E17-184EE3DA6AAE}" type="slidenum">
              <a:rPr lang="sl-SI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80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23925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2813"/>
            <a:ext cx="5453062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527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800" y="9444038"/>
            <a:ext cx="29527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EBAE927-FC5C-46FA-BA96-CEFDF3570EA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A70816-AF37-40E1-9A10-E7EC33D7ABB1}" type="slidenum">
              <a:rPr lang="en-GB"/>
              <a:pPr/>
              <a:t>2</a:t>
            </a:fld>
            <a:endParaRPr lang="en-GB"/>
          </a:p>
        </p:txBody>
      </p:sp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D12E27-60EC-4361-83D7-CCBAF8D9B39A}" type="slidenum">
              <a:rPr lang="en-GB"/>
              <a:pPr/>
              <a:t>11</a:t>
            </a:fld>
            <a:endParaRPr lang="en-GB"/>
          </a:p>
        </p:txBody>
      </p:sp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582929-1315-494B-ACD7-1B6F45146F8A}" type="slidenum">
              <a:rPr lang="en-GB"/>
              <a:pPr/>
              <a:t>12</a:t>
            </a:fld>
            <a:endParaRPr lang="en-GB"/>
          </a:p>
        </p:txBody>
      </p:sp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74E10B-3274-479B-9E04-0851B12F4805}" type="slidenum">
              <a:rPr lang="en-GB"/>
              <a:pPr/>
              <a:t>13</a:t>
            </a:fld>
            <a:endParaRPr lang="en-GB"/>
          </a:p>
        </p:txBody>
      </p:sp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1027CD-8A07-4033-995F-DB02F1713692}" type="slidenum">
              <a:rPr lang="en-GB"/>
              <a:pPr/>
              <a:t>14</a:t>
            </a:fld>
            <a:endParaRPr lang="en-GB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094A08-B16C-408A-8EC5-321B0A467C26}" type="slidenum">
              <a:rPr lang="en-GB"/>
              <a:pPr/>
              <a:t>15</a:t>
            </a:fld>
            <a:endParaRPr lang="en-GB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19317B-225D-432A-ADC2-C4EB67C2B98C}" type="slidenum">
              <a:rPr lang="en-GB"/>
              <a:pPr/>
              <a:t>16</a:t>
            </a:fld>
            <a:endParaRPr lang="en-GB"/>
          </a:p>
        </p:txBody>
      </p:sp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F2C6DF-148D-4D41-A81B-9F9B629D3623}" type="slidenum">
              <a:rPr lang="en-GB"/>
              <a:pPr/>
              <a:t>17</a:t>
            </a:fld>
            <a:endParaRPr lang="en-GB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54B9AD-A5E0-410B-B2F8-3468527A54FF}" type="slidenum">
              <a:rPr lang="en-GB"/>
              <a:pPr/>
              <a:t>18</a:t>
            </a:fld>
            <a:endParaRPr lang="en-GB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EE08F8-1C7D-4AB8-8F58-E39DC4BD6BF6}" type="slidenum">
              <a:rPr lang="en-GB"/>
              <a:pPr/>
              <a:t>19</a:t>
            </a:fld>
            <a:endParaRPr lang="en-GB"/>
          </a:p>
        </p:txBody>
      </p:sp>
      <p:sp>
        <p:nvSpPr>
          <p:cNvPr id="69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4C0D95-782F-4D81-9F3D-2B10E246F6A1}" type="slidenum">
              <a:rPr lang="en-GB"/>
              <a:pPr/>
              <a:t>20</a:t>
            </a:fld>
            <a:endParaRPr lang="en-GB"/>
          </a:p>
        </p:txBody>
      </p:sp>
      <p:sp>
        <p:nvSpPr>
          <p:cNvPr id="7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3D7E9D-27E8-43DD-9B37-19AA47C9FD8C}" type="slidenum">
              <a:rPr lang="en-GB"/>
              <a:pPr/>
              <a:t>3</a:t>
            </a:fld>
            <a:endParaRPr lang="en-GB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54349F-5310-4514-96A4-343EC55CB875}" type="slidenum">
              <a:rPr lang="en-GB"/>
              <a:pPr/>
              <a:t>21</a:t>
            </a:fld>
            <a:endParaRPr lang="en-GB"/>
          </a:p>
        </p:txBody>
      </p:sp>
      <p:sp>
        <p:nvSpPr>
          <p:cNvPr id="70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9EC2A0-F6F0-45C0-A18D-DE51F5A6CE7F}" type="slidenum">
              <a:rPr lang="en-GB"/>
              <a:pPr/>
              <a:t>22</a:t>
            </a:fld>
            <a:endParaRPr lang="en-GB"/>
          </a:p>
        </p:txBody>
      </p:sp>
      <p:sp>
        <p:nvSpPr>
          <p:cNvPr id="737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581458-1F3D-4BE9-8045-D50450D8CBBA}" type="slidenum">
              <a:rPr lang="en-GB"/>
              <a:pPr/>
              <a:t>23</a:t>
            </a:fld>
            <a:endParaRPr lang="en-GB"/>
          </a:p>
        </p:txBody>
      </p:sp>
      <p:sp>
        <p:nvSpPr>
          <p:cNvPr id="74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A9C4C2-C85E-45F6-ABD1-50FF8C249CE2}" type="slidenum">
              <a:rPr lang="en-GB"/>
              <a:pPr/>
              <a:t>24</a:t>
            </a:fld>
            <a:endParaRPr lang="en-GB"/>
          </a:p>
        </p:txBody>
      </p:sp>
      <p:sp>
        <p:nvSpPr>
          <p:cNvPr id="798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CCEDD6-B2CB-43E6-8039-4C4D9EE832EC}" type="slidenum">
              <a:rPr lang="en-GB"/>
              <a:pPr/>
              <a:t>25</a:t>
            </a:fld>
            <a:endParaRPr lang="en-GB"/>
          </a:p>
        </p:txBody>
      </p:sp>
      <p:sp>
        <p:nvSpPr>
          <p:cNvPr id="829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A9677D-3393-4C3D-99F0-496C7561C16D}" type="slidenum">
              <a:rPr lang="en-GB"/>
              <a:pPr/>
              <a:t>26</a:t>
            </a:fld>
            <a:endParaRPr lang="en-GB"/>
          </a:p>
        </p:txBody>
      </p:sp>
      <p:sp>
        <p:nvSpPr>
          <p:cNvPr id="890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0C0FF3-69BE-4E4F-A602-2E20AAABE33F}" type="slidenum">
              <a:rPr lang="en-GB"/>
              <a:pPr/>
              <a:t>27</a:t>
            </a:fld>
            <a:endParaRPr lang="en-GB"/>
          </a:p>
        </p:txBody>
      </p:sp>
      <p:sp>
        <p:nvSpPr>
          <p:cNvPr id="901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B38244-4574-4D73-BE07-E050978CEDBA}" type="slidenum">
              <a:rPr lang="en-GB"/>
              <a:pPr/>
              <a:t>28</a:t>
            </a:fld>
            <a:endParaRPr lang="en-GB"/>
          </a:p>
        </p:txBody>
      </p:sp>
      <p:sp>
        <p:nvSpPr>
          <p:cNvPr id="952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7B18B1-5DD1-400B-9C57-72B0C82AB26D}" type="slidenum">
              <a:rPr lang="en-GB"/>
              <a:pPr/>
              <a:t>32</a:t>
            </a:fld>
            <a:endParaRPr lang="en-GB"/>
          </a:p>
        </p:txBody>
      </p:sp>
      <p:sp>
        <p:nvSpPr>
          <p:cNvPr id="1064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BCE994-2363-4AE0-B695-B39CF5BE0D93}" type="slidenum">
              <a:rPr lang="en-GB"/>
              <a:pPr/>
              <a:t>33</a:t>
            </a:fld>
            <a:endParaRPr lang="en-GB"/>
          </a:p>
        </p:txBody>
      </p:sp>
      <p:sp>
        <p:nvSpPr>
          <p:cNvPr id="224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1BDD98-62D5-4B0A-A787-9FCDF3DD9786}" type="slidenum">
              <a:rPr lang="en-GB"/>
              <a:pPr/>
              <a:t>4</a:t>
            </a:fld>
            <a:endParaRPr lang="en-GB"/>
          </a:p>
        </p:txBody>
      </p:sp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B203EE-6DF8-4B23-87F7-5D37D86ABAB2}" type="slidenum">
              <a:rPr lang="en-GB"/>
              <a:pPr/>
              <a:t>5</a:t>
            </a:fld>
            <a:endParaRPr lang="en-GB"/>
          </a:p>
        </p:txBody>
      </p:sp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16EC9F-E6D9-4EDD-A274-A15C3F88115B}" type="slidenum">
              <a:rPr lang="en-GB"/>
              <a:pPr/>
              <a:t>6</a:t>
            </a:fld>
            <a:endParaRPr lang="en-GB"/>
          </a:p>
        </p:txBody>
      </p:sp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6E4A8A-3089-489C-9FE4-84011435EEE6}" type="slidenum">
              <a:rPr lang="en-GB"/>
              <a:pPr/>
              <a:t>7</a:t>
            </a:fld>
            <a:endParaRPr lang="en-GB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FC7FFB-071A-4218-9C84-A50E1426E77B}" type="slidenum">
              <a:rPr lang="en-GB"/>
              <a:pPr/>
              <a:t>8</a:t>
            </a:fld>
            <a:endParaRPr lang="en-GB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776CFB-BE69-48C0-8922-C92E7CB80CDD}" type="slidenum">
              <a:rPr lang="en-GB"/>
              <a:pPr/>
              <a:t>9</a:t>
            </a:fld>
            <a:endParaRPr lang="en-GB"/>
          </a:p>
        </p:txBody>
      </p:sp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A97F9C-9CD0-470B-9948-7267A3FAD99E}" type="slidenum">
              <a:rPr lang="en-GB"/>
              <a:pPr/>
              <a:t>10</a:t>
            </a:fld>
            <a:endParaRPr lang="en-GB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D7AA81-3231-4AA7-B74F-33086FC0D1D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32B87-476E-49BF-8280-9860F708903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A9940-0F98-4A5D-897B-429F27656ED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AB51293-AC99-457C-BD72-254FBB2A144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370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186371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86372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18637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6374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186375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186376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4358C93-B8BA-4CD8-9755-992A2C6ABE86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18637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sl-SI"/>
              <a:t>Kliknite, če želite urediti slog naslova matrice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A4CFD3-247B-43A8-AED1-731D3CED935C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C3FD0-BE9A-4AD5-A1F5-9C771743EEB7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C3800-E0D1-4C43-BB0D-759EF7234F93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E392DC-DAEC-4BA2-8B51-C2A7FD1B6B0D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6BA60-0AE3-4D92-B3EB-17C02B4F4705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795648-F451-4156-942F-5C76A1442CCC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69FF97-BD90-4CD9-A5D1-E773605E29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36386-50D1-4CE3-A917-705080395B93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E5F7B4-8B63-4B4E-A7A3-39A67ADBBE80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060F11-1A15-41B3-89EE-6D600D8E8FD9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D57246-D741-47EA-A573-4C262429A3BD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F10A19-5B1F-4F21-A100-8A15D0B7964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5F7B2-1F3B-4804-9A58-20038296632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74146-1FEE-40F4-9892-48068CC749F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D7A7AB-705D-4BD2-9F99-2488B53706B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8DE10E-E40D-476A-9E19-BB695125FC9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D388ED-BD1E-48BD-ADEB-E74463DD6D3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171D8-2698-4441-B7AA-0B69819D1F3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5D2EC8E-4FE5-440F-8F99-7731EB2E2E18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34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185347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85348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185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</a:p>
        </p:txBody>
      </p:sp>
      <p:sp>
        <p:nvSpPr>
          <p:cNvPr id="1853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18535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sl-SI"/>
          </a:p>
        </p:txBody>
      </p:sp>
      <p:sp>
        <p:nvSpPr>
          <p:cNvPr id="18535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sl-SI"/>
          </a:p>
        </p:txBody>
      </p:sp>
      <p:sp>
        <p:nvSpPr>
          <p:cNvPr id="18535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73AABE2D-E319-4D3E-8603-E16624433690}" type="slidenum">
              <a:rPr lang="sl-SI"/>
              <a:pPr/>
              <a:t>‹#›</a:t>
            </a:fld>
            <a:endParaRPr lang="sl-S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hyperlink" Target="Elektronegativnost.ppt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hyperlink" Target="Elektronegativnost.ppt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hyperlink" Target="Elektronegativnost.ppt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hyperlink" Target="Periodni%20sistem.doc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hyperlink" Target="voda.ppt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hyperlink" Target="Periodni%20sistem.doc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hyperlink" Target="voda.ppt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Periodni%20sistem.doc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Elektronegativnost.ppt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21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hyperlink" Target="Elektronegativnost.ppt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268413"/>
            <a:ext cx="7772400" cy="1736725"/>
          </a:xfrm>
        </p:spPr>
        <p:txBody>
          <a:bodyPr/>
          <a:lstStyle/>
          <a:p>
            <a:r>
              <a:rPr lang="sl-SI"/>
              <a:t>ORGANSKE REAKCIJE</a:t>
            </a:r>
          </a:p>
        </p:txBody>
      </p:sp>
      <p:pic>
        <p:nvPicPr>
          <p:cNvPr id="197639" name="Picture 7" descr="logotipaSS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675" y="404813"/>
            <a:ext cx="3240088" cy="850900"/>
          </a:xfrm>
          <a:prstGeom prst="rect">
            <a:avLst/>
          </a:prstGeom>
          <a:noFill/>
        </p:spPr>
      </p:pic>
      <p:sp>
        <p:nvSpPr>
          <p:cNvPr id="197640" name="Rectangle 8"/>
          <p:cNvSpPr>
            <a:spLocks noChangeArrowheads="1"/>
          </p:cNvSpPr>
          <p:nvPr/>
        </p:nvSpPr>
        <p:spPr bwMode="auto">
          <a:xfrm>
            <a:off x="2124075" y="4076700"/>
            <a:ext cx="4997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tabLst>
                <a:tab pos="2743200" algn="ctr"/>
                <a:tab pos="5486400" algn="r"/>
              </a:tabLst>
            </a:pPr>
            <a:r>
              <a:rPr lang="en-GB" b="1" i="1">
                <a:solidFill>
                  <a:schemeClr val="tx2"/>
                </a:solidFill>
              </a:rPr>
              <a:t>Partnerstvo fakultet in šol</a:t>
            </a:r>
            <a:endParaRPr lang="en-GB">
              <a:solidFill>
                <a:schemeClr val="tx2"/>
              </a:solidFill>
            </a:endParaRPr>
          </a:p>
          <a:p>
            <a:pPr algn="ctr">
              <a:tabLst>
                <a:tab pos="2743200" algn="ctr"/>
                <a:tab pos="5486400" algn="r"/>
              </a:tabLst>
            </a:pPr>
            <a:r>
              <a:rPr lang="en-GB" i="1">
                <a:solidFill>
                  <a:schemeClr val="tx2"/>
                </a:solidFill>
              </a:rPr>
              <a:t>Naravoslovnotehniška</a:t>
            </a:r>
            <a:r>
              <a:rPr lang="en-GB">
                <a:solidFill>
                  <a:schemeClr val="tx2"/>
                </a:solidFill>
              </a:rPr>
              <a:t> fakulteta, UL</a:t>
            </a:r>
          </a:p>
          <a:p>
            <a:pPr algn="ctr">
              <a:tabLst>
                <a:tab pos="2743200" algn="ctr"/>
                <a:tab pos="5486400" algn="r"/>
              </a:tabLst>
            </a:pPr>
            <a:r>
              <a:rPr lang="en-GB" i="1">
                <a:solidFill>
                  <a:schemeClr val="tx2"/>
                </a:solidFill>
              </a:rPr>
              <a:t>Pedagoška</a:t>
            </a:r>
            <a:r>
              <a:rPr lang="en-GB">
                <a:solidFill>
                  <a:schemeClr val="tx2"/>
                </a:solidFill>
              </a:rPr>
              <a:t> fakulteta, UL</a:t>
            </a:r>
            <a:endParaRPr lang="sl-SI">
              <a:solidFill>
                <a:schemeClr val="tx2"/>
              </a:solidFill>
            </a:endParaRPr>
          </a:p>
          <a:p>
            <a:pPr algn="ctr">
              <a:tabLst>
                <a:tab pos="2743200" algn="ctr"/>
                <a:tab pos="5486400" algn="r"/>
              </a:tabLst>
            </a:pPr>
            <a:r>
              <a:rPr lang="sl-SI">
                <a:solidFill>
                  <a:schemeClr val="tx2"/>
                </a:solidFill>
              </a:rPr>
              <a:t>Fakulteta za </a:t>
            </a:r>
            <a:r>
              <a:rPr lang="sl-SI" i="1">
                <a:solidFill>
                  <a:schemeClr val="tx2"/>
                </a:solidFill>
              </a:rPr>
              <a:t>kemijo in kemijsko tehnologijo</a:t>
            </a:r>
            <a:r>
              <a:rPr lang="sl-SI">
                <a:solidFill>
                  <a:schemeClr val="tx2"/>
                </a:solidFill>
              </a:rPr>
              <a:t>, UL</a:t>
            </a:r>
            <a:r>
              <a:rPr lang="en-GB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197641" name="Rectangle 9"/>
          <p:cNvSpPr>
            <a:spLocks noChangeArrowheads="1"/>
          </p:cNvSpPr>
          <p:nvPr/>
        </p:nvSpPr>
        <p:spPr bwMode="auto">
          <a:xfrm>
            <a:off x="2917825" y="5661025"/>
            <a:ext cx="3168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tabLst>
                <a:tab pos="2743200" algn="ctr"/>
                <a:tab pos="5486400" algn="r"/>
              </a:tabLst>
            </a:pPr>
            <a:r>
              <a:rPr lang="sl-SI" b="1" i="1">
                <a:solidFill>
                  <a:schemeClr val="tx2"/>
                </a:solidFill>
              </a:rPr>
              <a:t>mag. Mojca Orel</a:t>
            </a:r>
            <a:r>
              <a:rPr lang="en-GB">
                <a:solidFill>
                  <a:schemeClr val="tx2"/>
                </a:solidFill>
              </a:rPr>
              <a:t> </a:t>
            </a:r>
            <a:endParaRPr lang="sl-SI">
              <a:solidFill>
                <a:schemeClr val="tx2"/>
              </a:solidFill>
            </a:endParaRPr>
          </a:p>
          <a:p>
            <a:pPr algn="ctr">
              <a:tabLst>
                <a:tab pos="2743200" algn="ctr"/>
                <a:tab pos="5486400" algn="r"/>
              </a:tabLst>
            </a:pPr>
            <a:r>
              <a:rPr lang="sl-SI" b="1" i="1">
                <a:solidFill>
                  <a:schemeClr val="tx2"/>
                </a:solidFill>
              </a:rPr>
              <a:t>prof. dr. Margareta Vrtačnik</a:t>
            </a:r>
            <a:endParaRPr lang="en-GB" b="1" i="1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icture 4" descr="etano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35150" y="1196975"/>
            <a:ext cx="5543550" cy="4494213"/>
          </a:xfrm>
          <a:prstGeom prst="rect">
            <a:avLst/>
          </a:prstGeom>
          <a:noFill/>
        </p:spPr>
      </p:pic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5508625" y="2133600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/>
              <a:t>O</a:t>
            </a:r>
            <a:endParaRPr lang="en-GB" sz="2400" b="1"/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6732588" y="1628775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/>
              <a:t>H</a:t>
            </a:r>
            <a:endParaRPr lang="en-GB" sz="2400" b="1"/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4911725" y="3856038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000" b="1"/>
              <a:t>C</a:t>
            </a:r>
            <a:endParaRPr lang="en-GB" sz="2400" b="1"/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5292725" y="1341438"/>
            <a:ext cx="849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 sz="2400" b="1">
                <a:solidFill>
                  <a:schemeClr val="bg1"/>
                </a:solidFill>
              </a:rPr>
              <a:t>3,44</a:t>
            </a:r>
            <a:endParaRPr lang="en-GB" sz="2400" b="1">
              <a:solidFill>
                <a:schemeClr val="bg1"/>
              </a:solidFill>
            </a:endParaRP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7000875" y="2224088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chemeClr val="bg1"/>
                </a:solidFill>
              </a:rPr>
              <a:t>2,20</a:t>
            </a:r>
            <a:endParaRPr lang="en-GB" sz="2400" b="1">
              <a:solidFill>
                <a:schemeClr val="bg1"/>
              </a:solidFill>
            </a:endParaRP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5580063" y="3644900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chemeClr val="bg1"/>
                </a:solidFill>
              </a:rPr>
              <a:t>2,55</a:t>
            </a:r>
            <a:endParaRPr lang="en-GB" sz="2400" b="1">
              <a:solidFill>
                <a:schemeClr val="bg1"/>
              </a:solidFill>
            </a:endParaRPr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V="1">
            <a:off x="5076825" y="2924175"/>
            <a:ext cx="215900" cy="5048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6443663" y="2205038"/>
            <a:ext cx="433387" cy="2159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4624388" y="1614488"/>
            <a:ext cx="2857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3200">
                <a:latin typeface="Symbol" pitchFamily="18" charset="2"/>
              </a:rPr>
              <a:t> </a:t>
            </a:r>
            <a:endParaRPr lang="en-GB" sz="3200">
              <a:latin typeface="Symbol" pitchFamily="18" charset="2"/>
            </a:endParaRPr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4500563" y="1700213"/>
            <a:ext cx="555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800">
                <a:solidFill>
                  <a:srgbClr val="FA2414"/>
                </a:solidFill>
                <a:latin typeface="Symbol" pitchFamily="18" charset="2"/>
              </a:rPr>
              <a:t>d-</a:t>
            </a:r>
            <a:endParaRPr lang="en-GB" sz="2800">
              <a:solidFill>
                <a:srgbClr val="FA2414"/>
              </a:solidFill>
              <a:latin typeface="Symbol" pitchFamily="18" charset="2"/>
            </a:endParaRPr>
          </a:p>
        </p:txBody>
      </p:sp>
      <p:grpSp>
        <p:nvGrpSpPr>
          <p:cNvPr id="33809" name="Group 17"/>
          <p:cNvGrpSpPr>
            <a:grpSpLocks/>
          </p:cNvGrpSpPr>
          <p:nvPr/>
        </p:nvGrpSpPr>
        <p:grpSpPr bwMode="auto">
          <a:xfrm>
            <a:off x="4067175" y="1125538"/>
            <a:ext cx="4010025" cy="2613025"/>
            <a:chOff x="2608" y="754"/>
            <a:chExt cx="2526" cy="1646"/>
          </a:xfrm>
        </p:grpSpPr>
        <p:sp>
          <p:nvSpPr>
            <p:cNvPr id="33807" name="Text Box 15"/>
            <p:cNvSpPr txBox="1">
              <a:spLocks noChangeArrowheads="1"/>
            </p:cNvSpPr>
            <p:nvPr/>
          </p:nvSpPr>
          <p:spPr bwMode="auto">
            <a:xfrm>
              <a:off x="2608" y="2073"/>
              <a:ext cx="35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sz="2800" b="1">
                  <a:solidFill>
                    <a:srgbClr val="66FFCC"/>
                  </a:solidFill>
                  <a:latin typeface="Symbol" pitchFamily="18" charset="2"/>
                </a:rPr>
                <a:t>d+</a:t>
              </a:r>
              <a:endParaRPr lang="en-GB" sz="2800">
                <a:solidFill>
                  <a:srgbClr val="66FFCC"/>
                </a:solidFill>
                <a:latin typeface="Symbol" pitchFamily="18" charset="2"/>
              </a:endParaRPr>
            </a:p>
          </p:txBody>
        </p:sp>
        <p:sp>
          <p:nvSpPr>
            <p:cNvPr id="33808" name="Text Box 16"/>
            <p:cNvSpPr txBox="1">
              <a:spLocks noChangeArrowheads="1"/>
            </p:cNvSpPr>
            <p:nvPr/>
          </p:nvSpPr>
          <p:spPr bwMode="auto">
            <a:xfrm>
              <a:off x="4513" y="754"/>
              <a:ext cx="62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sl-SI" sz="2800" b="1">
                  <a:solidFill>
                    <a:srgbClr val="66FFCC"/>
                  </a:solidFill>
                  <a:latin typeface="Symbol" pitchFamily="18" charset="2"/>
                </a:rPr>
                <a:t>d+</a:t>
              </a:r>
              <a:endParaRPr lang="en-GB" sz="2800">
                <a:solidFill>
                  <a:srgbClr val="66FFCC"/>
                </a:solidFill>
                <a:latin typeface="Symbol" pitchFamily="18" charset="2"/>
              </a:endParaRPr>
            </a:p>
          </p:txBody>
        </p:sp>
      </p:grp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1476375" y="5734050"/>
            <a:ext cx="62198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chemeClr val="bg1"/>
                </a:solidFill>
              </a:rPr>
              <a:t>Razlika v elektronegativnosti (O, H) = 1.24</a:t>
            </a:r>
          </a:p>
          <a:p>
            <a:r>
              <a:rPr lang="sl-SI" sz="2400" b="1">
                <a:solidFill>
                  <a:schemeClr val="bg1"/>
                </a:solidFill>
              </a:rPr>
              <a:t>Razlika v elektronegativnosti (O, C) = 0,89</a:t>
            </a:r>
            <a:endParaRPr lang="en-GB" sz="2400" b="1">
              <a:solidFill>
                <a:schemeClr val="bg1"/>
              </a:solidFill>
            </a:endParaRPr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827088" y="260350"/>
            <a:ext cx="5541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000" b="1">
                <a:solidFill>
                  <a:schemeClr val="bg1"/>
                </a:solidFill>
              </a:rPr>
              <a:t>Molekula etanola – </a:t>
            </a:r>
            <a:r>
              <a:rPr lang="sl-SI" sz="2000" b="1">
                <a:solidFill>
                  <a:schemeClr val="bg1"/>
                </a:solidFill>
                <a:hlinkClick r:id="rId4" action="ppaction://hlinkpres?slideindex=4&amp;slidetitle=Slide 4"/>
              </a:rPr>
              <a:t>skala elektronegativnosti</a:t>
            </a:r>
            <a:endParaRPr lang="en-GB" sz="20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6" grpId="0"/>
      <p:bldP spid="338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etanol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333375"/>
            <a:ext cx="7435850" cy="6118225"/>
          </a:xfrm>
          <a:prstGeom prst="rect">
            <a:avLst/>
          </a:prstGeom>
          <a:noFill/>
        </p:spPr>
      </p:pic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700338" y="3860800"/>
            <a:ext cx="7143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4000">
                <a:solidFill>
                  <a:srgbClr val="FA2414"/>
                </a:solidFill>
                <a:latin typeface="Symbol" pitchFamily="18" charset="2"/>
              </a:rPr>
              <a:t>d-</a:t>
            </a:r>
            <a:endParaRPr lang="en-GB" sz="4000">
              <a:solidFill>
                <a:srgbClr val="FA2414"/>
              </a:solidFill>
              <a:latin typeface="Symbol" pitchFamily="18" charset="2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148263" y="5084763"/>
            <a:ext cx="7143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 sz="4000">
                <a:solidFill>
                  <a:srgbClr val="B4F0AE"/>
                </a:solidFill>
                <a:latin typeface="Symbol" pitchFamily="18" charset="2"/>
              </a:rPr>
              <a:t>d+</a:t>
            </a:r>
            <a:endParaRPr lang="en-GB" sz="4000">
              <a:solidFill>
                <a:srgbClr val="B4F0AE"/>
              </a:solidFill>
              <a:latin typeface="Symbol" pitchFamily="18" charset="2"/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0" y="260350"/>
            <a:ext cx="91598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000">
                <a:solidFill>
                  <a:schemeClr val="bg1"/>
                </a:solidFill>
              </a:rPr>
              <a:t>Iz razpreditve delnih nabojev na molekuli etanola tudi opazimo dva izrazita pola.</a:t>
            </a:r>
          </a:p>
          <a:p>
            <a:r>
              <a:rPr lang="sl-SI" sz="2000">
                <a:solidFill>
                  <a:schemeClr val="bg1"/>
                </a:solidFill>
              </a:rPr>
              <a:t>Negativnega (rdeča barva) in pozitivnega (modra barva).</a:t>
            </a:r>
            <a:endParaRPr lang="en-GB" sz="20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0" name="Picture 4" descr="acet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47813" y="1268413"/>
            <a:ext cx="6129337" cy="4621212"/>
          </a:xfrm>
          <a:prstGeom prst="rect">
            <a:avLst/>
          </a:prstGeom>
          <a:noFill/>
        </p:spPr>
      </p:pic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4367213" y="4941888"/>
            <a:ext cx="420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/>
              <a:t>O</a:t>
            </a:r>
            <a:endParaRPr lang="en-GB" sz="2400" b="1"/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4383088" y="3303588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/>
              <a:t>C</a:t>
            </a:r>
            <a:endParaRPr lang="en-GB" sz="2400" b="1"/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5343525" y="4959350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chemeClr val="bg1"/>
                </a:solidFill>
              </a:rPr>
              <a:t>3,44</a:t>
            </a:r>
            <a:endParaRPr lang="en-GB" sz="2400" b="1">
              <a:solidFill>
                <a:schemeClr val="bg1"/>
              </a:solidFill>
            </a:endParaRP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5219700" y="3429000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chemeClr val="bg1"/>
                </a:solidFill>
              </a:rPr>
              <a:t>2,55</a:t>
            </a:r>
            <a:endParaRPr lang="en-GB" sz="2400" b="1">
              <a:solidFill>
                <a:schemeClr val="bg1"/>
              </a:solidFill>
            </a:endParaRPr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4140200" y="3933825"/>
            <a:ext cx="0" cy="647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grpSp>
        <p:nvGrpSpPr>
          <p:cNvPr id="39948" name="Group 12"/>
          <p:cNvGrpSpPr>
            <a:grpSpLocks/>
          </p:cNvGrpSpPr>
          <p:nvPr/>
        </p:nvGrpSpPr>
        <p:grpSpPr bwMode="auto">
          <a:xfrm>
            <a:off x="3348038" y="2276475"/>
            <a:ext cx="1524000" cy="3378200"/>
            <a:chOff x="2109" y="1434"/>
            <a:chExt cx="960" cy="2128"/>
          </a:xfrm>
        </p:grpSpPr>
        <p:sp>
          <p:nvSpPr>
            <p:cNvPr id="39946" name="Text Box 10"/>
            <p:cNvSpPr txBox="1">
              <a:spLocks noChangeArrowheads="1"/>
            </p:cNvSpPr>
            <p:nvPr/>
          </p:nvSpPr>
          <p:spPr bwMode="auto">
            <a:xfrm>
              <a:off x="2109" y="3158"/>
              <a:ext cx="41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sz="3600" b="1">
                  <a:solidFill>
                    <a:srgbClr val="FA2414"/>
                  </a:solidFill>
                  <a:latin typeface="Symbol" pitchFamily="18" charset="2"/>
                </a:rPr>
                <a:t>d-</a:t>
              </a:r>
              <a:endParaRPr lang="en-GB" sz="3600" b="1">
                <a:solidFill>
                  <a:srgbClr val="FA2414"/>
                </a:solidFill>
                <a:latin typeface="Symbol" pitchFamily="18" charset="2"/>
              </a:endParaRPr>
            </a:p>
          </p:txBody>
        </p:sp>
        <p:sp>
          <p:nvSpPr>
            <p:cNvPr id="39947" name="Text Box 11"/>
            <p:cNvSpPr txBox="1">
              <a:spLocks noChangeArrowheads="1"/>
            </p:cNvSpPr>
            <p:nvPr/>
          </p:nvSpPr>
          <p:spPr bwMode="auto">
            <a:xfrm>
              <a:off x="2653" y="1434"/>
              <a:ext cx="41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sz="3600" b="1">
                  <a:solidFill>
                    <a:srgbClr val="66FFCC"/>
                  </a:solidFill>
                  <a:latin typeface="Symbol" pitchFamily="18" charset="2"/>
                </a:rPr>
                <a:t>d+</a:t>
              </a:r>
              <a:endParaRPr lang="en-GB" sz="3600" b="1">
                <a:solidFill>
                  <a:srgbClr val="66FFCC"/>
                </a:solidFill>
                <a:latin typeface="Symbol" pitchFamily="18" charset="2"/>
              </a:endParaRPr>
            </a:p>
          </p:txBody>
        </p:sp>
      </p:grp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1600200" y="5824538"/>
            <a:ext cx="62198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chemeClr val="bg1"/>
                </a:solidFill>
              </a:rPr>
              <a:t>Razlika v elektronegativnosti  (O, C)= 0,89</a:t>
            </a:r>
          </a:p>
          <a:p>
            <a:r>
              <a:rPr lang="sl-SI" sz="2400" b="1">
                <a:solidFill>
                  <a:srgbClr val="FA2414"/>
                </a:solidFill>
              </a:rPr>
              <a:t>Gibljivi </a:t>
            </a:r>
            <a:r>
              <a:rPr lang="sl-SI" sz="2400" b="1">
                <a:solidFill>
                  <a:srgbClr val="FA2414"/>
                </a:solidFill>
                <a:latin typeface="Symbol" pitchFamily="18" charset="2"/>
              </a:rPr>
              <a:t>p</a:t>
            </a:r>
            <a:r>
              <a:rPr lang="sl-SI" sz="2400" b="1">
                <a:solidFill>
                  <a:srgbClr val="FA2414"/>
                </a:solidFill>
              </a:rPr>
              <a:t> elektroni dvojne vezi</a:t>
            </a:r>
            <a:endParaRPr lang="en-GB" sz="2400" b="1">
              <a:solidFill>
                <a:srgbClr val="FA2414"/>
              </a:solidFill>
            </a:endParaRPr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950913" y="352425"/>
            <a:ext cx="5911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Molekula acetona (propnona) –</a:t>
            </a:r>
            <a:r>
              <a:rPr lang="sl-SI"/>
              <a:t> </a:t>
            </a:r>
            <a:r>
              <a:rPr lang="sl-SI">
                <a:hlinkClick r:id="rId4" action="ppaction://hlinkpres?slideindex=4&amp;slidetitle=Slide 4"/>
              </a:rPr>
              <a:t>skala elektronegativnosti</a:t>
            </a:r>
            <a:endParaRPr lang="en-GB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9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99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3" grpId="0"/>
      <p:bldP spid="39944" grpId="0"/>
      <p:bldP spid="3994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aceton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6013" y="1268413"/>
            <a:ext cx="7200900" cy="5438775"/>
          </a:xfrm>
          <a:prstGeom prst="rect">
            <a:avLst/>
          </a:prstGeom>
          <a:noFill/>
        </p:spPr>
      </p:pic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5343525" y="5092700"/>
            <a:ext cx="66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3600" b="1">
                <a:solidFill>
                  <a:srgbClr val="FA2414"/>
                </a:solidFill>
                <a:latin typeface="Symbol" pitchFamily="18" charset="2"/>
              </a:rPr>
              <a:t>d-</a:t>
            </a:r>
            <a:endParaRPr lang="en-GB" sz="3600" b="1">
              <a:solidFill>
                <a:srgbClr val="FA2414"/>
              </a:solidFill>
              <a:latin typeface="Symbol" pitchFamily="18" charset="2"/>
            </a:endParaRP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4572000" y="2276475"/>
            <a:ext cx="6762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3600" b="1">
                <a:solidFill>
                  <a:srgbClr val="B4F0AE"/>
                </a:solidFill>
                <a:latin typeface="Symbol" pitchFamily="18" charset="2"/>
              </a:rPr>
              <a:t>d</a:t>
            </a:r>
            <a:r>
              <a:rPr lang="sl-SI" sz="3600">
                <a:solidFill>
                  <a:srgbClr val="B4F0AE"/>
                </a:solidFill>
              </a:rPr>
              <a:t>+</a:t>
            </a:r>
            <a:endParaRPr lang="en-GB" sz="3600">
              <a:solidFill>
                <a:srgbClr val="B4F0AE"/>
              </a:solidFill>
            </a:endParaRP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879475" y="280988"/>
            <a:ext cx="7499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Porazdelitev delnih nabojev na molekuli propanona tudi potrdi, da</a:t>
            </a:r>
          </a:p>
          <a:p>
            <a:r>
              <a:rPr lang="sl-SI">
                <a:solidFill>
                  <a:schemeClr val="bg1"/>
                </a:solidFill>
              </a:rPr>
              <a:t>ima molekula izraziti pozitivni pol na C in H atomih ter negativni pol na O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7812088" y="5734050"/>
            <a:ext cx="576262" cy="2873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8" name="Picture 4" descr="heks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47813" y="766763"/>
            <a:ext cx="6119812" cy="4887912"/>
          </a:xfrm>
          <a:prstGeom prst="rect">
            <a:avLst/>
          </a:prstGeom>
          <a:noFill/>
        </p:spPr>
      </p:pic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6516688" y="1844675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/>
              <a:t>C</a:t>
            </a:r>
            <a:endParaRPr lang="en-GB" sz="2400" b="1"/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7359650" y="1647825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chemeClr val="bg1"/>
                </a:solidFill>
              </a:rPr>
              <a:t>2,55</a:t>
            </a:r>
            <a:endParaRPr lang="en-GB" sz="2400" b="1">
              <a:solidFill>
                <a:schemeClr val="bg1"/>
              </a:solidFill>
            </a:endParaRP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6732588" y="90805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/>
              <a:t>H</a:t>
            </a:r>
            <a:endParaRPr lang="en-GB" sz="2400" b="1"/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7288213" y="855663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chemeClr val="bg1"/>
                </a:solidFill>
              </a:rPr>
              <a:t>2,20</a:t>
            </a:r>
            <a:endParaRPr lang="en-GB" sz="2400" b="1">
              <a:solidFill>
                <a:schemeClr val="bg1"/>
              </a:solidFill>
            </a:endParaRPr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1527175" y="5895975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chemeClr val="bg1"/>
                </a:solidFill>
              </a:rPr>
              <a:t>Razlika v elektronegativnosti (C, H) = 0,35</a:t>
            </a:r>
            <a:endParaRPr lang="en-GB" sz="2400" b="1">
              <a:solidFill>
                <a:schemeClr val="bg1"/>
              </a:solidFill>
            </a:endParaRPr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735013" y="568325"/>
            <a:ext cx="4781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Molekula heksana – </a:t>
            </a:r>
            <a:r>
              <a:rPr lang="sl-SI">
                <a:solidFill>
                  <a:schemeClr val="bg1"/>
                </a:solidFill>
                <a:hlinkClick r:id="rId4" action="ppaction://hlinkpres?slideindex=5&amp;slidetitle=Slide 5"/>
              </a:rPr>
              <a:t>skala elektronegativnosti</a:t>
            </a:r>
            <a:endParaRPr lang="en-GB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2" name="Picture 4" descr="heksan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8175" y="1125538"/>
            <a:ext cx="5905500" cy="4714875"/>
          </a:xfrm>
          <a:prstGeom prst="rect">
            <a:avLst/>
          </a:prstGeom>
          <a:noFill/>
        </p:spPr>
      </p:pic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1042988" y="6092825"/>
            <a:ext cx="7529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chemeClr val="bg1"/>
                </a:solidFill>
              </a:rPr>
              <a:t>Ni izrazitega kupičenja ali primanjkljaja elektronov.</a:t>
            </a:r>
            <a:endParaRPr lang="en-GB" sz="2400" b="1">
              <a:solidFill>
                <a:schemeClr val="bg1"/>
              </a:solidFill>
            </a:endParaRP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592138" y="471488"/>
            <a:ext cx="80200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000">
                <a:solidFill>
                  <a:schemeClr val="bg1"/>
                </a:solidFill>
              </a:rPr>
              <a:t>Porazdelitev delnih nabojev na površini molekule heksana pokaže, da</a:t>
            </a:r>
          </a:p>
          <a:p>
            <a:r>
              <a:rPr lang="sl-SI" sz="2000">
                <a:solidFill>
                  <a:schemeClr val="bg1"/>
                </a:solidFill>
              </a:rPr>
              <a:t>molekula nima izrazitega pozitivnega oz. negativnega dela.</a:t>
            </a:r>
            <a:endParaRPr lang="en-GB" sz="20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05" name="Group 9"/>
          <p:cNvGrpSpPr>
            <a:grpSpLocks/>
          </p:cNvGrpSpPr>
          <p:nvPr/>
        </p:nvGrpSpPr>
        <p:grpSpPr bwMode="auto">
          <a:xfrm>
            <a:off x="1692275" y="1268413"/>
            <a:ext cx="6164263" cy="4465637"/>
            <a:chOff x="1084" y="754"/>
            <a:chExt cx="3883" cy="2813"/>
          </a:xfrm>
        </p:grpSpPr>
        <p:pic>
          <p:nvPicPr>
            <p:cNvPr id="29700" name="Picture 4" descr="etanol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84" y="754"/>
              <a:ext cx="1530" cy="1306"/>
            </a:xfrm>
            <a:prstGeom prst="rect">
              <a:avLst/>
            </a:prstGeom>
            <a:noFill/>
          </p:spPr>
        </p:pic>
        <p:pic>
          <p:nvPicPr>
            <p:cNvPr id="29701" name="Picture 5" descr="aceton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25" y="754"/>
              <a:ext cx="1705" cy="1288"/>
            </a:xfrm>
            <a:prstGeom prst="rect">
              <a:avLst/>
            </a:prstGeom>
            <a:noFill/>
          </p:spPr>
        </p:pic>
        <p:pic>
          <p:nvPicPr>
            <p:cNvPr id="29702" name="Picture 6" descr="heksan1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20" y="2296"/>
              <a:ext cx="1592" cy="1271"/>
            </a:xfrm>
            <a:prstGeom prst="rect">
              <a:avLst/>
            </a:prstGeom>
            <a:noFill/>
          </p:spPr>
        </p:pic>
        <p:pic>
          <p:nvPicPr>
            <p:cNvPr id="29703" name="Picture 7" descr="voda-voda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171" y="2205"/>
              <a:ext cx="1534" cy="1284"/>
            </a:xfrm>
            <a:prstGeom prst="rect">
              <a:avLst/>
            </a:prstGeom>
            <a:noFill/>
          </p:spPr>
        </p:pic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4694" y="1842"/>
              <a:ext cx="273" cy="27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sp>
        <p:nvSpPr>
          <p:cNvPr id="29713" name="Text Box 17"/>
          <p:cNvSpPr txBox="1">
            <a:spLocks noChangeArrowheads="1"/>
          </p:cNvSpPr>
          <p:nvPr/>
        </p:nvSpPr>
        <p:spPr bwMode="auto">
          <a:xfrm>
            <a:off x="323850" y="5942013"/>
            <a:ext cx="849947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Polarne molekule so reaktivne, ker imajo mesta s prebitkom </a:t>
            </a:r>
            <a:r>
              <a:rPr lang="sl-SI">
                <a:solidFill>
                  <a:srgbClr val="FA2414"/>
                </a:solidFill>
              </a:rPr>
              <a:t>(</a:t>
            </a:r>
            <a:r>
              <a:rPr lang="sl-SI">
                <a:solidFill>
                  <a:srgbClr val="FA2414"/>
                </a:solidFill>
                <a:latin typeface="Symbol" pitchFamily="18" charset="2"/>
              </a:rPr>
              <a:t>d-)</a:t>
            </a:r>
            <a:r>
              <a:rPr lang="sl-SI">
                <a:solidFill>
                  <a:schemeClr val="bg1"/>
                </a:solidFill>
              </a:rPr>
              <a:t> ali primanjkljajem</a:t>
            </a:r>
          </a:p>
          <a:p>
            <a:r>
              <a:rPr lang="sl-SI">
                <a:solidFill>
                  <a:schemeClr val="bg1"/>
                </a:solidFill>
              </a:rPr>
              <a:t>elektronov </a:t>
            </a:r>
            <a:r>
              <a:rPr lang="sl-SI">
                <a:solidFill>
                  <a:srgbClr val="B4F0AE"/>
                </a:solidFill>
                <a:latin typeface="Symbol" pitchFamily="18" charset="2"/>
              </a:rPr>
              <a:t>(d+).</a:t>
            </a:r>
            <a:r>
              <a:rPr lang="sl-SI">
                <a:solidFill>
                  <a:schemeClr val="bg1"/>
                </a:solidFill>
              </a:rPr>
              <a:t> Ta mesta so </a:t>
            </a:r>
            <a:r>
              <a:rPr lang="sl-SI">
                <a:solidFill>
                  <a:srgbClr val="FA2414"/>
                </a:solidFill>
              </a:rPr>
              <a:t>reaktivna mesta</a:t>
            </a:r>
            <a:r>
              <a:rPr lang="sl-SI">
                <a:solidFill>
                  <a:schemeClr val="bg1"/>
                </a:solidFill>
              </a:rPr>
              <a:t> v molekuli, ker se nanje vežejo</a:t>
            </a:r>
          </a:p>
          <a:p>
            <a:r>
              <a:rPr lang="sl-SI">
                <a:solidFill>
                  <a:schemeClr val="bg1"/>
                </a:solidFill>
              </a:rPr>
              <a:t>druge polarne molekule, ioni ali reaktivni atomi.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3616325" y="34925"/>
            <a:ext cx="1266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3200" b="1">
                <a:solidFill>
                  <a:schemeClr val="bg1"/>
                </a:solidFill>
              </a:rPr>
              <a:t>Sklep</a:t>
            </a:r>
            <a:endParaRPr lang="en-GB" sz="3200" b="1">
              <a:solidFill>
                <a:schemeClr val="bg1"/>
              </a:solidFill>
            </a:endParaRPr>
          </a:p>
        </p:txBody>
      </p:sp>
      <p:grpSp>
        <p:nvGrpSpPr>
          <p:cNvPr id="29724" name="Group 28"/>
          <p:cNvGrpSpPr>
            <a:grpSpLocks/>
          </p:cNvGrpSpPr>
          <p:nvPr/>
        </p:nvGrpSpPr>
        <p:grpSpPr bwMode="auto">
          <a:xfrm>
            <a:off x="4211638" y="1512888"/>
            <a:ext cx="4011612" cy="3587750"/>
            <a:chOff x="2653" y="953"/>
            <a:chExt cx="2527" cy="2260"/>
          </a:xfrm>
        </p:grpSpPr>
        <p:sp>
          <p:nvSpPr>
            <p:cNvPr id="29718" name="Text Box 22"/>
            <p:cNvSpPr txBox="1">
              <a:spLocks noChangeArrowheads="1"/>
            </p:cNvSpPr>
            <p:nvPr/>
          </p:nvSpPr>
          <p:spPr bwMode="auto">
            <a:xfrm>
              <a:off x="4830" y="1452"/>
              <a:ext cx="35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sz="2800" b="1">
                  <a:solidFill>
                    <a:srgbClr val="FA2414"/>
                  </a:solidFill>
                  <a:latin typeface="Symbol" pitchFamily="18" charset="2"/>
                </a:rPr>
                <a:t>d-</a:t>
              </a:r>
              <a:endParaRPr lang="en-GB" sz="2800" b="1">
                <a:solidFill>
                  <a:srgbClr val="FA2414"/>
                </a:solidFill>
                <a:latin typeface="Symbol" pitchFamily="18" charset="2"/>
              </a:endParaRPr>
            </a:p>
          </p:txBody>
        </p:sp>
        <p:sp>
          <p:nvSpPr>
            <p:cNvPr id="29719" name="Text Box 23"/>
            <p:cNvSpPr txBox="1">
              <a:spLocks noChangeArrowheads="1"/>
            </p:cNvSpPr>
            <p:nvPr/>
          </p:nvSpPr>
          <p:spPr bwMode="auto">
            <a:xfrm>
              <a:off x="4830" y="953"/>
              <a:ext cx="35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sz="2800" b="1">
                  <a:solidFill>
                    <a:schemeClr val="accent1"/>
                  </a:solidFill>
                  <a:latin typeface="Symbol" pitchFamily="18" charset="2"/>
                </a:rPr>
                <a:t>d+</a:t>
              </a:r>
              <a:endParaRPr lang="en-GB" sz="2800" b="1">
                <a:solidFill>
                  <a:schemeClr val="accent1"/>
                </a:solidFill>
                <a:latin typeface="Symbol" pitchFamily="18" charset="2"/>
              </a:endParaRPr>
            </a:p>
          </p:txBody>
        </p:sp>
        <p:sp>
          <p:nvSpPr>
            <p:cNvPr id="29720" name="Text Box 24"/>
            <p:cNvSpPr txBox="1">
              <a:spLocks noChangeArrowheads="1"/>
            </p:cNvSpPr>
            <p:nvPr/>
          </p:nvSpPr>
          <p:spPr bwMode="auto">
            <a:xfrm>
              <a:off x="2653" y="1570"/>
              <a:ext cx="35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sz="2800" b="1">
                  <a:solidFill>
                    <a:srgbClr val="FA2414"/>
                  </a:solidFill>
                  <a:latin typeface="Symbol" pitchFamily="18" charset="2"/>
                </a:rPr>
                <a:t>d-</a:t>
              </a:r>
              <a:endParaRPr lang="en-GB" sz="2800" b="1">
                <a:solidFill>
                  <a:srgbClr val="FA2414"/>
                </a:solidFill>
                <a:latin typeface="Symbol" pitchFamily="18" charset="2"/>
              </a:endParaRPr>
            </a:p>
          </p:txBody>
        </p:sp>
        <p:sp>
          <p:nvSpPr>
            <p:cNvPr id="29721" name="Text Box 25"/>
            <p:cNvSpPr txBox="1">
              <a:spLocks noChangeArrowheads="1"/>
            </p:cNvSpPr>
            <p:nvPr/>
          </p:nvSpPr>
          <p:spPr bwMode="auto">
            <a:xfrm>
              <a:off x="2653" y="1071"/>
              <a:ext cx="35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sz="2800" b="1">
                  <a:solidFill>
                    <a:schemeClr val="accent1"/>
                  </a:solidFill>
                  <a:latin typeface="Symbol" pitchFamily="18" charset="2"/>
                </a:rPr>
                <a:t>d+</a:t>
              </a:r>
              <a:endParaRPr lang="en-GB" sz="2800" b="1">
                <a:solidFill>
                  <a:schemeClr val="accent1"/>
                </a:solidFill>
                <a:latin typeface="Symbol" pitchFamily="18" charset="2"/>
              </a:endParaRPr>
            </a:p>
          </p:txBody>
        </p:sp>
        <p:sp>
          <p:nvSpPr>
            <p:cNvPr id="29722" name="Text Box 26"/>
            <p:cNvSpPr txBox="1">
              <a:spLocks noChangeArrowheads="1"/>
            </p:cNvSpPr>
            <p:nvPr/>
          </p:nvSpPr>
          <p:spPr bwMode="auto">
            <a:xfrm>
              <a:off x="4785" y="2478"/>
              <a:ext cx="35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sz="2800" b="1">
                  <a:solidFill>
                    <a:srgbClr val="FA2414"/>
                  </a:solidFill>
                  <a:latin typeface="Symbol" pitchFamily="18" charset="2"/>
                </a:rPr>
                <a:t>d-</a:t>
              </a:r>
              <a:endParaRPr lang="en-GB" sz="2800" b="1">
                <a:solidFill>
                  <a:srgbClr val="FA2414"/>
                </a:solidFill>
                <a:latin typeface="Symbol" pitchFamily="18" charset="2"/>
              </a:endParaRPr>
            </a:p>
          </p:txBody>
        </p:sp>
        <p:sp>
          <p:nvSpPr>
            <p:cNvPr id="29723" name="Text Box 27"/>
            <p:cNvSpPr txBox="1">
              <a:spLocks noChangeArrowheads="1"/>
            </p:cNvSpPr>
            <p:nvPr/>
          </p:nvSpPr>
          <p:spPr bwMode="auto">
            <a:xfrm>
              <a:off x="4785" y="2886"/>
              <a:ext cx="35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sz="2800" b="1">
                  <a:solidFill>
                    <a:schemeClr val="accent1"/>
                  </a:solidFill>
                  <a:latin typeface="Symbol" pitchFamily="18" charset="2"/>
                </a:rPr>
                <a:t>d+</a:t>
              </a:r>
              <a:endParaRPr lang="en-GB" sz="2800" b="1">
                <a:solidFill>
                  <a:schemeClr val="accent1"/>
                </a:solidFill>
                <a:latin typeface="Symbol" pitchFamily="18" charset="2"/>
              </a:endParaRPr>
            </a:p>
          </p:txBody>
        </p:sp>
      </p:grpSp>
      <p:grpSp>
        <p:nvGrpSpPr>
          <p:cNvPr id="29709" name="Group 13"/>
          <p:cNvGrpSpPr>
            <a:grpSpLocks/>
          </p:cNvGrpSpPr>
          <p:nvPr/>
        </p:nvGrpSpPr>
        <p:grpSpPr bwMode="auto">
          <a:xfrm>
            <a:off x="2700338" y="981075"/>
            <a:ext cx="4157662" cy="2833688"/>
            <a:chOff x="1701" y="618"/>
            <a:chExt cx="2619" cy="1785"/>
          </a:xfrm>
        </p:grpSpPr>
        <p:sp>
          <p:nvSpPr>
            <p:cNvPr id="29706" name="Text Box 10"/>
            <p:cNvSpPr txBox="1">
              <a:spLocks noChangeArrowheads="1"/>
            </p:cNvSpPr>
            <p:nvPr/>
          </p:nvSpPr>
          <p:spPr bwMode="auto">
            <a:xfrm>
              <a:off x="1701" y="618"/>
              <a:ext cx="6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b="1">
                  <a:solidFill>
                    <a:schemeClr val="bg1"/>
                  </a:solidFill>
                </a:rPr>
                <a:t>polarna</a:t>
              </a:r>
              <a:endParaRPr lang="en-GB" b="1">
                <a:solidFill>
                  <a:schemeClr val="bg1"/>
                </a:solidFill>
              </a:endParaRPr>
            </a:p>
          </p:txBody>
        </p:sp>
        <p:sp>
          <p:nvSpPr>
            <p:cNvPr id="29707" name="Text Box 11"/>
            <p:cNvSpPr txBox="1">
              <a:spLocks noChangeArrowheads="1"/>
            </p:cNvSpPr>
            <p:nvPr/>
          </p:nvSpPr>
          <p:spPr bwMode="auto">
            <a:xfrm>
              <a:off x="3548" y="676"/>
              <a:ext cx="6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b="1">
                  <a:solidFill>
                    <a:schemeClr val="bg1"/>
                  </a:solidFill>
                </a:rPr>
                <a:t>polarna</a:t>
              </a:r>
              <a:endParaRPr lang="en-GB" b="1">
                <a:solidFill>
                  <a:schemeClr val="bg1"/>
                </a:solidFill>
              </a:endParaRPr>
            </a:p>
          </p:txBody>
        </p:sp>
        <p:sp>
          <p:nvSpPr>
            <p:cNvPr id="29708" name="Text Box 12"/>
            <p:cNvSpPr txBox="1">
              <a:spLocks noChangeArrowheads="1"/>
            </p:cNvSpPr>
            <p:nvPr/>
          </p:nvSpPr>
          <p:spPr bwMode="auto">
            <a:xfrm>
              <a:off x="3684" y="2172"/>
              <a:ext cx="6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b="1">
                  <a:solidFill>
                    <a:schemeClr val="bg1"/>
                  </a:solidFill>
                </a:rPr>
                <a:t>polarna</a:t>
              </a:r>
              <a:endParaRPr lang="en-GB" b="1">
                <a:solidFill>
                  <a:schemeClr val="bg1"/>
                </a:solidFill>
              </a:endParaRPr>
            </a:p>
          </p:txBody>
        </p:sp>
      </p:grp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2679700" y="3592513"/>
            <a:ext cx="1276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solidFill>
                  <a:schemeClr val="bg1"/>
                </a:solidFill>
              </a:rPr>
              <a:t>nepolarna</a:t>
            </a:r>
            <a:endParaRPr lang="en-GB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3" grpId="0"/>
      <p:bldP spid="29713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3635375" y="498475"/>
            <a:ext cx="1212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800" b="1">
                <a:solidFill>
                  <a:schemeClr val="bg1"/>
                </a:solidFill>
              </a:rPr>
              <a:t>Vaja 1</a:t>
            </a:r>
            <a:endParaRPr lang="en-GB" sz="2800" b="1">
              <a:solidFill>
                <a:schemeClr val="bg1"/>
              </a:solidFill>
            </a:endParaRP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4911725" y="3376613"/>
            <a:ext cx="628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2,04</a:t>
            </a:r>
            <a:endParaRPr lang="en-GB">
              <a:solidFill>
                <a:schemeClr val="bg1"/>
              </a:solidFill>
            </a:endParaRPr>
          </a:p>
        </p:txBody>
      </p:sp>
      <p:pic>
        <p:nvPicPr>
          <p:cNvPr id="55301" name="Picture 5" descr="BCl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8538" y="1844675"/>
            <a:ext cx="4610100" cy="3898900"/>
          </a:xfrm>
          <a:prstGeom prst="rect">
            <a:avLst/>
          </a:prstGeom>
          <a:noFill/>
        </p:spPr>
      </p:pic>
      <p:grpSp>
        <p:nvGrpSpPr>
          <p:cNvPr id="55332" name="Group 36"/>
          <p:cNvGrpSpPr>
            <a:grpSpLocks/>
          </p:cNvGrpSpPr>
          <p:nvPr/>
        </p:nvGrpSpPr>
        <p:grpSpPr bwMode="auto">
          <a:xfrm>
            <a:off x="5508625" y="1844675"/>
            <a:ext cx="360363" cy="144463"/>
            <a:chOff x="3470" y="1162"/>
            <a:chExt cx="227" cy="91"/>
          </a:xfrm>
        </p:grpSpPr>
        <p:sp>
          <p:nvSpPr>
            <p:cNvPr id="55304" name="Oval 8"/>
            <p:cNvSpPr>
              <a:spLocks noChangeArrowheads="1"/>
            </p:cNvSpPr>
            <p:nvPr/>
          </p:nvSpPr>
          <p:spPr bwMode="auto">
            <a:xfrm>
              <a:off x="3470" y="1162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55305" name="Oval 9"/>
            <p:cNvSpPr>
              <a:spLocks noChangeArrowheads="1"/>
            </p:cNvSpPr>
            <p:nvPr/>
          </p:nvSpPr>
          <p:spPr bwMode="auto">
            <a:xfrm>
              <a:off x="3606" y="1162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grpSp>
        <p:nvGrpSpPr>
          <p:cNvPr id="55333" name="Group 37"/>
          <p:cNvGrpSpPr>
            <a:grpSpLocks/>
          </p:cNvGrpSpPr>
          <p:nvPr/>
        </p:nvGrpSpPr>
        <p:grpSpPr bwMode="auto">
          <a:xfrm>
            <a:off x="6227763" y="2205038"/>
            <a:ext cx="215900" cy="431800"/>
            <a:chOff x="3923" y="1389"/>
            <a:chExt cx="136" cy="272"/>
          </a:xfrm>
        </p:grpSpPr>
        <p:sp>
          <p:nvSpPr>
            <p:cNvPr id="55306" name="Oval 10"/>
            <p:cNvSpPr>
              <a:spLocks noChangeArrowheads="1"/>
            </p:cNvSpPr>
            <p:nvPr/>
          </p:nvSpPr>
          <p:spPr bwMode="auto">
            <a:xfrm>
              <a:off x="3923" y="1389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55307" name="Oval 11"/>
            <p:cNvSpPr>
              <a:spLocks noChangeArrowheads="1"/>
            </p:cNvSpPr>
            <p:nvPr/>
          </p:nvSpPr>
          <p:spPr bwMode="auto">
            <a:xfrm>
              <a:off x="3968" y="1570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grpSp>
        <p:nvGrpSpPr>
          <p:cNvPr id="55334" name="Group 38"/>
          <p:cNvGrpSpPr>
            <a:grpSpLocks/>
          </p:cNvGrpSpPr>
          <p:nvPr/>
        </p:nvGrpSpPr>
        <p:grpSpPr bwMode="auto">
          <a:xfrm>
            <a:off x="5795963" y="2997200"/>
            <a:ext cx="360362" cy="288925"/>
            <a:chOff x="3651" y="1888"/>
            <a:chExt cx="227" cy="182"/>
          </a:xfrm>
        </p:grpSpPr>
        <p:sp>
          <p:nvSpPr>
            <p:cNvPr id="55308" name="Oval 12"/>
            <p:cNvSpPr>
              <a:spLocks noChangeArrowheads="1"/>
            </p:cNvSpPr>
            <p:nvPr/>
          </p:nvSpPr>
          <p:spPr bwMode="auto">
            <a:xfrm>
              <a:off x="3787" y="1888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55309" name="Oval 13"/>
            <p:cNvSpPr>
              <a:spLocks noChangeArrowheads="1"/>
            </p:cNvSpPr>
            <p:nvPr/>
          </p:nvSpPr>
          <p:spPr bwMode="auto">
            <a:xfrm>
              <a:off x="3651" y="1979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grpSp>
        <p:nvGrpSpPr>
          <p:cNvPr id="55342" name="Group 46"/>
          <p:cNvGrpSpPr>
            <a:grpSpLocks/>
          </p:cNvGrpSpPr>
          <p:nvPr/>
        </p:nvGrpSpPr>
        <p:grpSpPr bwMode="auto">
          <a:xfrm>
            <a:off x="4932363" y="5156200"/>
            <a:ext cx="360362" cy="217488"/>
            <a:chOff x="3107" y="3248"/>
            <a:chExt cx="227" cy="137"/>
          </a:xfrm>
        </p:grpSpPr>
        <p:sp>
          <p:nvSpPr>
            <p:cNvPr id="55327" name="Oval 31"/>
            <p:cNvSpPr>
              <a:spLocks noChangeArrowheads="1"/>
            </p:cNvSpPr>
            <p:nvPr/>
          </p:nvSpPr>
          <p:spPr bwMode="auto">
            <a:xfrm>
              <a:off x="3107" y="3294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55328" name="Oval 32"/>
            <p:cNvSpPr>
              <a:spLocks noChangeArrowheads="1"/>
            </p:cNvSpPr>
            <p:nvPr/>
          </p:nvSpPr>
          <p:spPr bwMode="auto">
            <a:xfrm>
              <a:off x="3243" y="3248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grpSp>
        <p:nvGrpSpPr>
          <p:cNvPr id="55343" name="Group 47"/>
          <p:cNvGrpSpPr>
            <a:grpSpLocks/>
          </p:cNvGrpSpPr>
          <p:nvPr/>
        </p:nvGrpSpPr>
        <p:grpSpPr bwMode="auto">
          <a:xfrm>
            <a:off x="4211638" y="4652963"/>
            <a:ext cx="217487" cy="360362"/>
            <a:chOff x="2653" y="2931"/>
            <a:chExt cx="137" cy="227"/>
          </a:xfrm>
        </p:grpSpPr>
        <p:sp>
          <p:nvSpPr>
            <p:cNvPr id="55326" name="Oval 30"/>
            <p:cNvSpPr>
              <a:spLocks noChangeArrowheads="1"/>
            </p:cNvSpPr>
            <p:nvPr/>
          </p:nvSpPr>
          <p:spPr bwMode="auto">
            <a:xfrm>
              <a:off x="2653" y="2931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55329" name="Oval 33"/>
            <p:cNvSpPr>
              <a:spLocks noChangeArrowheads="1"/>
            </p:cNvSpPr>
            <p:nvPr/>
          </p:nvSpPr>
          <p:spPr bwMode="auto">
            <a:xfrm>
              <a:off x="2699" y="3067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grpSp>
        <p:nvGrpSpPr>
          <p:cNvPr id="55341" name="Group 45"/>
          <p:cNvGrpSpPr>
            <a:grpSpLocks/>
          </p:cNvGrpSpPr>
          <p:nvPr/>
        </p:nvGrpSpPr>
        <p:grpSpPr bwMode="auto">
          <a:xfrm>
            <a:off x="5435600" y="4365625"/>
            <a:ext cx="217488" cy="360363"/>
            <a:chOff x="3424" y="2750"/>
            <a:chExt cx="137" cy="227"/>
          </a:xfrm>
        </p:grpSpPr>
        <p:sp>
          <p:nvSpPr>
            <p:cNvPr id="55330" name="Oval 34"/>
            <p:cNvSpPr>
              <a:spLocks noChangeArrowheads="1"/>
            </p:cNvSpPr>
            <p:nvPr/>
          </p:nvSpPr>
          <p:spPr bwMode="auto">
            <a:xfrm>
              <a:off x="3470" y="2886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55331" name="Oval 35"/>
            <p:cNvSpPr>
              <a:spLocks noChangeArrowheads="1"/>
            </p:cNvSpPr>
            <p:nvPr/>
          </p:nvSpPr>
          <p:spPr bwMode="auto">
            <a:xfrm>
              <a:off x="3424" y="2750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grpSp>
        <p:nvGrpSpPr>
          <p:cNvPr id="55346" name="Group 50"/>
          <p:cNvGrpSpPr>
            <a:grpSpLocks/>
          </p:cNvGrpSpPr>
          <p:nvPr/>
        </p:nvGrpSpPr>
        <p:grpSpPr bwMode="auto">
          <a:xfrm>
            <a:off x="2700338" y="2205038"/>
            <a:ext cx="360362" cy="215900"/>
            <a:chOff x="1701" y="1389"/>
            <a:chExt cx="227" cy="136"/>
          </a:xfrm>
        </p:grpSpPr>
        <p:sp>
          <p:nvSpPr>
            <p:cNvPr id="55335" name="Oval 39"/>
            <p:cNvSpPr>
              <a:spLocks noChangeArrowheads="1"/>
            </p:cNvSpPr>
            <p:nvPr/>
          </p:nvSpPr>
          <p:spPr bwMode="auto">
            <a:xfrm>
              <a:off x="1701" y="1434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55336" name="Oval 40"/>
            <p:cNvSpPr>
              <a:spLocks noChangeArrowheads="1"/>
            </p:cNvSpPr>
            <p:nvPr/>
          </p:nvSpPr>
          <p:spPr bwMode="auto">
            <a:xfrm>
              <a:off x="1837" y="1389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grpSp>
        <p:nvGrpSpPr>
          <p:cNvPr id="55345" name="Group 49"/>
          <p:cNvGrpSpPr>
            <a:grpSpLocks/>
          </p:cNvGrpSpPr>
          <p:nvPr/>
        </p:nvGrpSpPr>
        <p:grpSpPr bwMode="auto">
          <a:xfrm>
            <a:off x="2339975" y="2781300"/>
            <a:ext cx="144463" cy="360363"/>
            <a:chOff x="1474" y="1752"/>
            <a:chExt cx="91" cy="227"/>
          </a:xfrm>
        </p:grpSpPr>
        <p:sp>
          <p:nvSpPr>
            <p:cNvPr id="55337" name="Oval 41"/>
            <p:cNvSpPr>
              <a:spLocks noChangeArrowheads="1"/>
            </p:cNvSpPr>
            <p:nvPr/>
          </p:nvSpPr>
          <p:spPr bwMode="auto">
            <a:xfrm>
              <a:off x="1474" y="1752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55338" name="Oval 42"/>
            <p:cNvSpPr>
              <a:spLocks noChangeArrowheads="1"/>
            </p:cNvSpPr>
            <p:nvPr/>
          </p:nvSpPr>
          <p:spPr bwMode="auto">
            <a:xfrm>
              <a:off x="1474" y="1888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grpSp>
        <p:nvGrpSpPr>
          <p:cNvPr id="55344" name="Group 48"/>
          <p:cNvGrpSpPr>
            <a:grpSpLocks/>
          </p:cNvGrpSpPr>
          <p:nvPr/>
        </p:nvGrpSpPr>
        <p:grpSpPr bwMode="auto">
          <a:xfrm>
            <a:off x="2843213" y="3500438"/>
            <a:ext cx="433387" cy="144462"/>
            <a:chOff x="1791" y="2205"/>
            <a:chExt cx="273" cy="91"/>
          </a:xfrm>
        </p:grpSpPr>
        <p:sp>
          <p:nvSpPr>
            <p:cNvPr id="55339" name="Oval 43"/>
            <p:cNvSpPr>
              <a:spLocks noChangeArrowheads="1"/>
            </p:cNvSpPr>
            <p:nvPr/>
          </p:nvSpPr>
          <p:spPr bwMode="auto">
            <a:xfrm>
              <a:off x="1973" y="2205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55340" name="Oval 44"/>
            <p:cNvSpPr>
              <a:spLocks noChangeArrowheads="1"/>
            </p:cNvSpPr>
            <p:nvPr/>
          </p:nvSpPr>
          <p:spPr bwMode="auto">
            <a:xfrm>
              <a:off x="1791" y="2205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sp>
        <p:nvSpPr>
          <p:cNvPr id="55347" name="Text Box 51"/>
          <p:cNvSpPr txBox="1">
            <a:spLocks noChangeArrowheads="1"/>
          </p:cNvSpPr>
          <p:nvPr/>
        </p:nvSpPr>
        <p:spPr bwMode="auto">
          <a:xfrm>
            <a:off x="1403350" y="1196975"/>
            <a:ext cx="6364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Narišite nevezne elektronske pare na atomih v molekuli BCl</a:t>
            </a:r>
            <a:r>
              <a:rPr lang="sl-SI" baseline="-25000">
                <a:solidFill>
                  <a:schemeClr val="bg1"/>
                </a:solidFill>
              </a:rPr>
              <a:t>3</a:t>
            </a:r>
            <a:r>
              <a:rPr lang="sl-SI">
                <a:solidFill>
                  <a:schemeClr val="bg1"/>
                </a:solidFill>
              </a:rPr>
              <a:t>.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55348" name="Text Box 52"/>
          <p:cNvSpPr txBox="1">
            <a:spLocks noChangeArrowheads="1"/>
          </p:cNvSpPr>
          <p:nvPr/>
        </p:nvSpPr>
        <p:spPr bwMode="auto">
          <a:xfrm>
            <a:off x="468313" y="5805488"/>
            <a:ext cx="84518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Vsak atom klora ima tri nevezne elektronske pare (7. skupina p.s. – 7 elektronov))</a:t>
            </a:r>
          </a:p>
          <a:p>
            <a:r>
              <a:rPr lang="sl-SI">
                <a:solidFill>
                  <a:schemeClr val="bg1"/>
                </a:solidFill>
              </a:rPr>
              <a:t>Atom bora nima neveznih elektronskih parov (3. skupina p.s) – vsi trije zunanji</a:t>
            </a:r>
          </a:p>
          <a:p>
            <a:r>
              <a:rPr lang="sl-SI">
                <a:solidFill>
                  <a:schemeClr val="bg1"/>
                </a:solidFill>
              </a:rPr>
              <a:t>elektroni so vezni elektroni ( tri vezi B-Cl).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55349" name="Text Box 53"/>
          <p:cNvSpPr txBox="1">
            <a:spLocks noChangeArrowheads="1"/>
          </p:cNvSpPr>
          <p:nvPr/>
        </p:nvSpPr>
        <p:spPr bwMode="auto">
          <a:xfrm>
            <a:off x="1455738" y="1576388"/>
            <a:ext cx="2863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hlinkClick r:id="rId4" action="ppaction://hlinkfile"/>
              </a:rPr>
              <a:t>Periodni sistem elementov</a:t>
            </a:r>
            <a:endParaRPr lang="en-GB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5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5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5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5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5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5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5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5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5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4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40" name="Picture 4" descr="BCl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09825" y="1600200"/>
            <a:ext cx="4324350" cy="3657600"/>
          </a:xfrm>
          <a:prstGeom prst="rect">
            <a:avLst/>
          </a:prstGeom>
          <a:noFill/>
        </p:spPr>
      </p:pic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1671638" y="423863"/>
            <a:ext cx="6229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Označite vrednosti za elektronegativnost na atomih  Cl in B.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1743075" y="857250"/>
            <a:ext cx="5441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hlinkClick r:id="rId4" action="ppaction://hlinkpres?slideindex=1&amp;slidetitle="/>
              </a:rPr>
              <a:t>Pomagajte si s Paulingovo skalo elekronegativnosti</a:t>
            </a:r>
            <a:r>
              <a:rPr lang="sl-SI"/>
              <a:t>.</a:t>
            </a:r>
            <a:endParaRPr lang="en-GB"/>
          </a:p>
        </p:txBody>
      </p:sp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4767263" y="3160713"/>
            <a:ext cx="628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2,04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65544" name="Text Box 8"/>
          <p:cNvSpPr txBox="1">
            <a:spLocks noChangeArrowheads="1"/>
          </p:cNvSpPr>
          <p:nvPr/>
        </p:nvSpPr>
        <p:spPr bwMode="auto">
          <a:xfrm>
            <a:off x="6135688" y="2081213"/>
            <a:ext cx="628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3,16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879475" y="5321300"/>
            <a:ext cx="454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Kam  so premaknjeni elektroni v vezi B-Cl?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65546" name="Line 10"/>
          <p:cNvSpPr>
            <a:spLocks noChangeShapeType="1"/>
          </p:cNvSpPr>
          <p:nvPr/>
        </p:nvSpPr>
        <p:spPr bwMode="auto">
          <a:xfrm flipV="1">
            <a:off x="4716463" y="2420938"/>
            <a:ext cx="360362" cy="215900"/>
          </a:xfrm>
          <a:prstGeom prst="line">
            <a:avLst/>
          </a:prstGeom>
          <a:noFill/>
          <a:ln w="38100">
            <a:solidFill>
              <a:srgbClr val="66FF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65547" name="Text Box 11"/>
          <p:cNvSpPr txBox="1">
            <a:spLocks noChangeArrowheads="1"/>
          </p:cNvSpPr>
          <p:nvPr/>
        </p:nvSpPr>
        <p:spPr bwMode="auto">
          <a:xfrm>
            <a:off x="5487988" y="5321300"/>
            <a:ext cx="297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V smeri proti atomom klora.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>
            <a:off x="4356100" y="3500438"/>
            <a:ext cx="144463" cy="360362"/>
          </a:xfrm>
          <a:prstGeom prst="line">
            <a:avLst/>
          </a:prstGeom>
          <a:noFill/>
          <a:ln w="38100">
            <a:solidFill>
              <a:srgbClr val="66FF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65550" name="Line 14"/>
          <p:cNvSpPr>
            <a:spLocks noChangeShapeType="1"/>
          </p:cNvSpPr>
          <p:nvPr/>
        </p:nvSpPr>
        <p:spPr bwMode="auto">
          <a:xfrm flipH="1" flipV="1">
            <a:off x="3563938" y="2997200"/>
            <a:ext cx="360362" cy="144463"/>
          </a:xfrm>
          <a:prstGeom prst="line">
            <a:avLst/>
          </a:prstGeom>
          <a:noFill/>
          <a:ln w="28575">
            <a:solidFill>
              <a:srgbClr val="66FF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5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5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5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5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5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5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5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6" grpId="0" animBg="1"/>
      <p:bldP spid="65549" grpId="0" animBg="1"/>
      <p:bldP spid="6555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1166813" y="636588"/>
            <a:ext cx="5956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Označite delne naboje (</a:t>
            </a:r>
            <a:r>
              <a:rPr lang="sl-SI">
                <a:solidFill>
                  <a:schemeClr val="bg1"/>
                </a:solidFill>
                <a:latin typeface="Symbol" pitchFamily="18" charset="2"/>
              </a:rPr>
              <a:t>d+, d-)</a:t>
            </a:r>
            <a:r>
              <a:rPr lang="sl-SI">
                <a:solidFill>
                  <a:schemeClr val="bg1"/>
                </a:solidFill>
              </a:rPr>
              <a:t> na vseh atomih v molekuli</a:t>
            </a:r>
            <a:endParaRPr lang="en-GB">
              <a:solidFill>
                <a:schemeClr val="bg1"/>
              </a:solidFill>
            </a:endParaRPr>
          </a:p>
        </p:txBody>
      </p:sp>
      <p:pic>
        <p:nvPicPr>
          <p:cNvPr id="67589" name="Picture 5" descr="BCl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5513" y="1773238"/>
            <a:ext cx="4324350" cy="3657600"/>
          </a:xfrm>
          <a:prstGeom prst="rect">
            <a:avLst/>
          </a:prstGeom>
          <a:noFill/>
        </p:spPr>
      </p:pic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5919788" y="2436813"/>
            <a:ext cx="422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solidFill>
                  <a:srgbClr val="FA2414"/>
                </a:solidFill>
                <a:latin typeface="Symbol" pitchFamily="18" charset="2"/>
              </a:rPr>
              <a:t>d-</a:t>
            </a:r>
            <a:endParaRPr lang="en-GB" b="1">
              <a:solidFill>
                <a:srgbClr val="FA2414"/>
              </a:solidFill>
              <a:latin typeface="Symbol" pitchFamily="18" charset="2"/>
            </a:endParaRPr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4624388" y="4886325"/>
            <a:ext cx="422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solidFill>
                  <a:srgbClr val="FA2414"/>
                </a:solidFill>
                <a:latin typeface="Symbol" pitchFamily="18" charset="2"/>
              </a:rPr>
              <a:t>d-</a:t>
            </a:r>
            <a:endParaRPr lang="en-GB" b="1">
              <a:solidFill>
                <a:srgbClr val="FA2414"/>
              </a:solidFill>
              <a:latin typeface="Symbol" pitchFamily="18" charset="2"/>
            </a:endParaRPr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2679700" y="3302000"/>
            <a:ext cx="422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solidFill>
                  <a:srgbClr val="FA2414"/>
                </a:solidFill>
                <a:latin typeface="Symbol" pitchFamily="18" charset="2"/>
              </a:rPr>
              <a:t>d-</a:t>
            </a:r>
            <a:endParaRPr lang="en-GB" b="1">
              <a:solidFill>
                <a:srgbClr val="FA2414"/>
              </a:solidFill>
              <a:latin typeface="Symbol" pitchFamily="18" charset="2"/>
            </a:endParaRPr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3995738" y="242093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solidFill>
                  <a:schemeClr val="accent1"/>
                </a:solidFill>
                <a:latin typeface="Symbol" pitchFamily="18" charset="2"/>
              </a:rPr>
              <a:t>3 d+</a:t>
            </a:r>
            <a:endParaRPr lang="en-GB" b="1">
              <a:solidFill>
                <a:schemeClr val="accent1"/>
              </a:solidFill>
              <a:latin typeface="Symbol" pitchFamily="18" charset="2"/>
            </a:endParaRPr>
          </a:p>
        </p:txBody>
      </p: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684213" y="5661025"/>
            <a:ext cx="8118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Na atomu v vezi, ki je bolj elektronegativen (Cl) je naboj </a:t>
            </a:r>
            <a:r>
              <a:rPr lang="sl-SI">
                <a:solidFill>
                  <a:schemeClr val="bg1"/>
                </a:solidFill>
                <a:latin typeface="Symbol" pitchFamily="18" charset="2"/>
              </a:rPr>
              <a:t>d-, </a:t>
            </a:r>
            <a:r>
              <a:rPr lang="sl-SI">
                <a:solidFill>
                  <a:schemeClr val="bg1"/>
                </a:solidFill>
              </a:rPr>
              <a:t>na atomu v vezi, ki</a:t>
            </a:r>
          </a:p>
          <a:p>
            <a:r>
              <a:rPr lang="sl-SI">
                <a:solidFill>
                  <a:schemeClr val="bg1"/>
                </a:solidFill>
              </a:rPr>
              <a:t>je manj elektronegativen (B) je naboj </a:t>
            </a:r>
            <a:r>
              <a:rPr lang="sl-SI">
                <a:solidFill>
                  <a:schemeClr val="bg1"/>
                </a:solidFill>
                <a:latin typeface="Symbol" pitchFamily="18" charset="2"/>
              </a:rPr>
              <a:t>d+.</a:t>
            </a:r>
            <a:endParaRPr lang="en-GB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7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7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7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7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989138"/>
            <a:ext cx="8424863" cy="1444625"/>
          </a:xfrm>
        </p:spPr>
        <p:txBody>
          <a:bodyPr/>
          <a:lstStyle/>
          <a:p>
            <a:r>
              <a:rPr lang="sl-SI" sz="4000" b="1"/>
              <a:t>Zakaj imamo na voljo vedno nova zdravila, boljše materiale,.....</a:t>
            </a:r>
            <a:endParaRPr lang="en-GB" sz="4000" b="1"/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3067050" y="3116263"/>
            <a:ext cx="301148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sl-SI"/>
          </a:p>
        </p:txBody>
      </p:sp>
      <p:pic>
        <p:nvPicPr>
          <p:cNvPr id="62468" name="Picture 4" descr="logotipaSS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7675" y="404813"/>
            <a:ext cx="3240088" cy="850900"/>
          </a:xfrm>
          <a:prstGeom prst="rect">
            <a:avLst/>
          </a:prstGeom>
          <a:noFill/>
        </p:spPr>
      </p:pic>
      <p:sp>
        <p:nvSpPr>
          <p:cNvPr id="62479" name="Rectangle 15"/>
          <p:cNvSpPr>
            <a:spLocks noChangeArrowheads="1"/>
          </p:cNvSpPr>
          <p:nvPr/>
        </p:nvSpPr>
        <p:spPr bwMode="auto">
          <a:xfrm>
            <a:off x="2411413" y="4292600"/>
            <a:ext cx="4997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tabLst>
                <a:tab pos="2743200" algn="ctr"/>
                <a:tab pos="5486400" algn="r"/>
              </a:tabLst>
            </a:pPr>
            <a:r>
              <a:rPr lang="en-GB" b="1" i="1">
                <a:solidFill>
                  <a:schemeClr val="tx2"/>
                </a:solidFill>
              </a:rPr>
              <a:t>Partnerstvo fakultet in šol</a:t>
            </a:r>
            <a:endParaRPr lang="en-GB">
              <a:solidFill>
                <a:schemeClr val="tx2"/>
              </a:solidFill>
            </a:endParaRPr>
          </a:p>
          <a:p>
            <a:pPr algn="ctr">
              <a:tabLst>
                <a:tab pos="2743200" algn="ctr"/>
                <a:tab pos="5486400" algn="r"/>
              </a:tabLst>
            </a:pPr>
            <a:r>
              <a:rPr lang="en-GB" i="1">
                <a:solidFill>
                  <a:schemeClr val="tx2"/>
                </a:solidFill>
              </a:rPr>
              <a:t>Naravoslovnotehniška</a:t>
            </a:r>
            <a:r>
              <a:rPr lang="en-GB">
                <a:solidFill>
                  <a:schemeClr val="tx2"/>
                </a:solidFill>
              </a:rPr>
              <a:t> fakulteta, UL</a:t>
            </a:r>
          </a:p>
          <a:p>
            <a:pPr algn="ctr">
              <a:tabLst>
                <a:tab pos="2743200" algn="ctr"/>
                <a:tab pos="5486400" algn="r"/>
              </a:tabLst>
            </a:pPr>
            <a:r>
              <a:rPr lang="en-GB" i="1">
                <a:solidFill>
                  <a:schemeClr val="tx2"/>
                </a:solidFill>
              </a:rPr>
              <a:t>Pedagoška</a:t>
            </a:r>
            <a:r>
              <a:rPr lang="en-GB">
                <a:solidFill>
                  <a:schemeClr val="tx2"/>
                </a:solidFill>
              </a:rPr>
              <a:t> fakulteta, UL</a:t>
            </a:r>
            <a:endParaRPr lang="sl-SI">
              <a:solidFill>
                <a:schemeClr val="tx2"/>
              </a:solidFill>
            </a:endParaRPr>
          </a:p>
          <a:p>
            <a:pPr algn="ctr">
              <a:tabLst>
                <a:tab pos="2743200" algn="ctr"/>
                <a:tab pos="5486400" algn="r"/>
              </a:tabLst>
            </a:pPr>
            <a:r>
              <a:rPr lang="sl-SI">
                <a:solidFill>
                  <a:schemeClr val="tx2"/>
                </a:solidFill>
              </a:rPr>
              <a:t>Fakulteta za </a:t>
            </a:r>
            <a:r>
              <a:rPr lang="sl-SI" i="1">
                <a:solidFill>
                  <a:schemeClr val="tx2"/>
                </a:solidFill>
              </a:rPr>
              <a:t>kemijo in kemijsko tehnologijo</a:t>
            </a:r>
            <a:r>
              <a:rPr lang="sl-SI">
                <a:solidFill>
                  <a:schemeClr val="tx2"/>
                </a:solidFill>
              </a:rPr>
              <a:t>, UL</a:t>
            </a:r>
            <a:r>
              <a:rPr lang="en-GB">
                <a:solidFill>
                  <a:schemeClr val="tx2"/>
                </a:solidFill>
              </a:rPr>
              <a:t>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80" name="Picture 4" descr="borov_klorid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8538" y="1341438"/>
            <a:ext cx="4537075" cy="4494212"/>
          </a:xfrm>
          <a:prstGeom prst="rect">
            <a:avLst/>
          </a:prstGeom>
          <a:noFill/>
        </p:spPr>
      </p:pic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1547813" y="549275"/>
            <a:ext cx="5221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000">
                <a:solidFill>
                  <a:schemeClr val="bg1"/>
                </a:solidFill>
              </a:rPr>
              <a:t>Porazdelitev delnih nabojev na molekuli BCl</a:t>
            </a:r>
            <a:r>
              <a:rPr lang="sl-SI" sz="2000" baseline="-25000">
                <a:solidFill>
                  <a:schemeClr val="bg1"/>
                </a:solidFill>
              </a:rPr>
              <a:t>3</a:t>
            </a:r>
            <a:endParaRPr lang="en-GB" sz="2000">
              <a:solidFill>
                <a:schemeClr val="bg1"/>
              </a:solidFill>
            </a:endParaRP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5056188" y="1519238"/>
            <a:ext cx="555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800">
                <a:solidFill>
                  <a:srgbClr val="FA2414"/>
                </a:solidFill>
                <a:latin typeface="Symbol" pitchFamily="18" charset="2"/>
              </a:rPr>
              <a:t>d-</a:t>
            </a:r>
            <a:endParaRPr lang="en-GB" sz="2800">
              <a:solidFill>
                <a:srgbClr val="FA2414"/>
              </a:solidFill>
              <a:latin typeface="Symbol" pitchFamily="18" charset="2"/>
            </a:endParaRP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5272088" y="4638675"/>
            <a:ext cx="555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800">
                <a:solidFill>
                  <a:srgbClr val="FA2414"/>
                </a:solidFill>
                <a:latin typeface="Symbol" pitchFamily="18" charset="2"/>
              </a:rPr>
              <a:t>d-</a:t>
            </a:r>
            <a:endParaRPr lang="en-GB" sz="2800">
              <a:solidFill>
                <a:srgbClr val="FA2414"/>
              </a:solidFill>
              <a:latin typeface="Symbol" pitchFamily="18" charset="2"/>
            </a:endParaRP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2771775" y="2981325"/>
            <a:ext cx="555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800">
                <a:solidFill>
                  <a:srgbClr val="FA2414"/>
                </a:solidFill>
                <a:latin typeface="Symbol" pitchFamily="18" charset="2"/>
              </a:rPr>
              <a:t>d-</a:t>
            </a:r>
            <a:endParaRPr lang="en-GB" sz="2800">
              <a:solidFill>
                <a:srgbClr val="FA2414"/>
              </a:solidFill>
              <a:latin typeface="Symbol" pitchFamily="18" charset="2"/>
            </a:endParaRP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3975100" y="3032125"/>
            <a:ext cx="852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800">
                <a:solidFill>
                  <a:srgbClr val="B4F0AE"/>
                </a:solidFill>
              </a:rPr>
              <a:t>3 </a:t>
            </a:r>
            <a:r>
              <a:rPr lang="sl-SI" sz="2800">
                <a:solidFill>
                  <a:srgbClr val="B4F0AE"/>
                </a:solidFill>
                <a:latin typeface="Symbol" pitchFamily="18" charset="2"/>
              </a:rPr>
              <a:t>d+</a:t>
            </a:r>
            <a:endParaRPr lang="en-GB" sz="2800">
              <a:solidFill>
                <a:srgbClr val="B4F0AE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5" name="Picture 7" descr="HCN"/>
          <p:cNvPicPr>
            <a:picLocks noChangeAspect="1" noChangeArrowheads="1"/>
          </p:cNvPicPr>
          <p:nvPr/>
        </p:nvPicPr>
        <p:blipFill>
          <a:blip r:embed="rId3"/>
          <a:srcRect l="21313" t="26787" r="21313" b="19296"/>
          <a:stretch>
            <a:fillRect/>
          </a:stretch>
        </p:blipFill>
        <p:spPr bwMode="auto">
          <a:xfrm>
            <a:off x="1403350" y="1125538"/>
            <a:ext cx="4679950" cy="3684587"/>
          </a:xfrm>
          <a:prstGeom prst="rect">
            <a:avLst/>
          </a:prstGeom>
          <a:noFill/>
        </p:spPr>
      </p:pic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3635375" y="209550"/>
            <a:ext cx="119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800">
                <a:solidFill>
                  <a:schemeClr val="bg1"/>
                </a:solidFill>
              </a:rPr>
              <a:t>Vaja 2</a:t>
            </a:r>
            <a:endParaRPr lang="en-GB" sz="2800">
              <a:solidFill>
                <a:schemeClr val="bg1"/>
              </a:solidFill>
            </a:endParaRPr>
          </a:p>
        </p:txBody>
      </p:sp>
      <p:grpSp>
        <p:nvGrpSpPr>
          <p:cNvPr id="68618" name="Group 10"/>
          <p:cNvGrpSpPr>
            <a:grpSpLocks/>
          </p:cNvGrpSpPr>
          <p:nvPr/>
        </p:nvGrpSpPr>
        <p:grpSpPr bwMode="auto">
          <a:xfrm>
            <a:off x="5291138" y="2636838"/>
            <a:ext cx="504825" cy="215900"/>
            <a:chOff x="3288" y="1706"/>
            <a:chExt cx="318" cy="136"/>
          </a:xfrm>
        </p:grpSpPr>
        <p:sp>
          <p:nvSpPr>
            <p:cNvPr id="68616" name="Oval 8"/>
            <p:cNvSpPr>
              <a:spLocks noChangeArrowheads="1"/>
            </p:cNvSpPr>
            <p:nvPr/>
          </p:nvSpPr>
          <p:spPr bwMode="auto">
            <a:xfrm>
              <a:off x="3288" y="1706"/>
              <a:ext cx="136" cy="1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8617" name="Oval 9"/>
            <p:cNvSpPr>
              <a:spLocks noChangeArrowheads="1"/>
            </p:cNvSpPr>
            <p:nvPr/>
          </p:nvSpPr>
          <p:spPr bwMode="auto">
            <a:xfrm>
              <a:off x="3470" y="1706"/>
              <a:ext cx="136" cy="1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sp>
        <p:nvSpPr>
          <p:cNvPr id="68619" name="Text Box 11"/>
          <p:cNvSpPr txBox="1">
            <a:spLocks noChangeArrowheads="1"/>
          </p:cNvSpPr>
          <p:nvPr/>
        </p:nvSpPr>
        <p:spPr bwMode="auto">
          <a:xfrm>
            <a:off x="1116013" y="908050"/>
            <a:ext cx="653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Označite nevezne elektronske pare na atomih v molekuli HCN.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68620" name="Text Box 12"/>
          <p:cNvSpPr txBox="1">
            <a:spLocks noChangeArrowheads="1"/>
          </p:cNvSpPr>
          <p:nvPr/>
        </p:nvSpPr>
        <p:spPr bwMode="auto">
          <a:xfrm>
            <a:off x="592138" y="5032375"/>
            <a:ext cx="7537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Dušik ima ______   zunanjih elektronov; tri prispeva za vez __________,</a:t>
            </a:r>
          </a:p>
          <a:p>
            <a:endParaRPr lang="sl-SI">
              <a:solidFill>
                <a:schemeClr val="bg1"/>
              </a:solidFill>
            </a:endParaRPr>
          </a:p>
          <a:p>
            <a:r>
              <a:rPr lang="sl-SI">
                <a:solidFill>
                  <a:schemeClr val="bg1"/>
                </a:solidFill>
              </a:rPr>
              <a:t>                  </a:t>
            </a:r>
            <a:r>
              <a:rPr lang="sl-SI" b="1">
                <a:solidFill>
                  <a:srgbClr val="66FFCC"/>
                </a:solidFill>
              </a:rPr>
              <a:t>en</a:t>
            </a:r>
          </a:p>
          <a:p>
            <a:r>
              <a:rPr lang="sl-SI">
                <a:solidFill>
                  <a:schemeClr val="bg1"/>
                </a:solidFill>
              </a:rPr>
              <a:t>ostane še ____   nevezni elektronski par.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68621" name="Text Box 13"/>
          <p:cNvSpPr txBox="1">
            <a:spLocks noChangeArrowheads="1"/>
          </p:cNvSpPr>
          <p:nvPr/>
        </p:nvSpPr>
        <p:spPr bwMode="auto">
          <a:xfrm>
            <a:off x="1239838" y="1431925"/>
            <a:ext cx="2863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hlinkClick r:id="rId4" action="ppaction://hlinkfile"/>
              </a:rPr>
              <a:t>Periodni sistem elementov</a:t>
            </a:r>
            <a:endParaRPr lang="en-GB"/>
          </a:p>
        </p:txBody>
      </p:sp>
      <p:sp>
        <p:nvSpPr>
          <p:cNvPr id="68622" name="Text Box 14"/>
          <p:cNvSpPr txBox="1">
            <a:spLocks noChangeArrowheads="1"/>
          </p:cNvSpPr>
          <p:nvPr/>
        </p:nvSpPr>
        <p:spPr bwMode="auto">
          <a:xfrm>
            <a:off x="1692275" y="4816475"/>
            <a:ext cx="527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solidFill>
                  <a:srgbClr val="66FFCC"/>
                </a:solidFill>
              </a:rPr>
              <a:t>pet</a:t>
            </a:r>
            <a:endParaRPr lang="en-GB" b="1">
              <a:solidFill>
                <a:srgbClr val="66FFCC"/>
              </a:solidFill>
            </a:endParaRPr>
          </a:p>
        </p:txBody>
      </p:sp>
      <p:sp>
        <p:nvSpPr>
          <p:cNvPr id="68623" name="Text Box 15"/>
          <p:cNvSpPr txBox="1">
            <a:spLocks noChangeArrowheads="1"/>
          </p:cNvSpPr>
          <p:nvPr/>
        </p:nvSpPr>
        <p:spPr bwMode="auto">
          <a:xfrm>
            <a:off x="6640513" y="4889500"/>
            <a:ext cx="1441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solidFill>
                  <a:srgbClr val="66FFCC"/>
                </a:solidFill>
              </a:rPr>
              <a:t>ogljik dušik</a:t>
            </a:r>
            <a:endParaRPr lang="en-GB" b="1">
              <a:solidFill>
                <a:srgbClr val="66FFCC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8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86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8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4" name="Picture 4" descr="HCN"/>
          <p:cNvPicPr>
            <a:picLocks noChangeAspect="1" noChangeArrowheads="1"/>
          </p:cNvPicPr>
          <p:nvPr/>
        </p:nvPicPr>
        <p:blipFill>
          <a:blip r:embed="rId3"/>
          <a:srcRect l="17343" t="22838" r="19328" b="22839"/>
          <a:stretch>
            <a:fillRect/>
          </a:stretch>
        </p:blipFill>
        <p:spPr bwMode="auto">
          <a:xfrm>
            <a:off x="2124075" y="2492375"/>
            <a:ext cx="4608513" cy="3311525"/>
          </a:xfrm>
          <a:prstGeom prst="rect">
            <a:avLst/>
          </a:prstGeom>
          <a:noFill/>
        </p:spPr>
      </p:pic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5416550" y="2584450"/>
            <a:ext cx="628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3,04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4067175" y="2636838"/>
            <a:ext cx="628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2,55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2751138" y="3521075"/>
            <a:ext cx="628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2,22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71688" name="Line 8"/>
          <p:cNvSpPr>
            <a:spLocks noChangeShapeType="1"/>
          </p:cNvSpPr>
          <p:nvPr/>
        </p:nvSpPr>
        <p:spPr bwMode="auto">
          <a:xfrm>
            <a:off x="4716463" y="3860800"/>
            <a:ext cx="504825" cy="73025"/>
          </a:xfrm>
          <a:prstGeom prst="line">
            <a:avLst/>
          </a:prstGeom>
          <a:noFill/>
          <a:ln w="28575">
            <a:solidFill>
              <a:srgbClr val="66FF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71689" name="Line 9"/>
          <p:cNvSpPr>
            <a:spLocks noChangeShapeType="1"/>
          </p:cNvSpPr>
          <p:nvPr/>
        </p:nvSpPr>
        <p:spPr bwMode="auto">
          <a:xfrm>
            <a:off x="3635375" y="3716338"/>
            <a:ext cx="360363" cy="0"/>
          </a:xfrm>
          <a:prstGeom prst="line">
            <a:avLst/>
          </a:prstGeom>
          <a:noFill/>
          <a:ln w="9525">
            <a:solidFill>
              <a:srgbClr val="66FFCC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71690" name="Text Box 10"/>
          <p:cNvSpPr txBox="1">
            <a:spLocks noChangeArrowheads="1"/>
          </p:cNvSpPr>
          <p:nvPr/>
        </p:nvSpPr>
        <p:spPr bwMode="auto">
          <a:xfrm>
            <a:off x="1403350" y="692150"/>
            <a:ext cx="6699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Poiščite vrednosti za elektronegativnosti atomov v molekuli HCN</a:t>
            </a:r>
          </a:p>
          <a:p>
            <a:r>
              <a:rPr lang="sl-SI">
                <a:solidFill>
                  <a:schemeClr val="bg1"/>
                </a:solidFill>
              </a:rPr>
              <a:t>in označite s puščico smer premika elektronov v vezi.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71691" name="Text Box 11"/>
          <p:cNvSpPr txBox="1">
            <a:spLocks noChangeArrowheads="1"/>
          </p:cNvSpPr>
          <p:nvPr/>
        </p:nvSpPr>
        <p:spPr bwMode="auto">
          <a:xfrm>
            <a:off x="1455738" y="1647825"/>
            <a:ext cx="3879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hlinkClick r:id="rId4" action="ppaction://hlinkpres?slideindex=1&amp;slidetitle="/>
              </a:rPr>
              <a:t>Paulingova skala elektronegativnosti</a:t>
            </a:r>
            <a:endParaRPr lang="en-GB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/>
      <p:bldP spid="71686" grpId="0"/>
      <p:bldP spid="71688" grpId="0" animBg="1"/>
      <p:bldP spid="7168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8" name="Picture 4" descr="HCN"/>
          <p:cNvPicPr>
            <a:picLocks noChangeAspect="1" noChangeArrowheads="1"/>
          </p:cNvPicPr>
          <p:nvPr/>
        </p:nvPicPr>
        <p:blipFill>
          <a:blip r:embed="rId3"/>
          <a:srcRect l="21313" t="26787" r="21313" b="19296"/>
          <a:stretch>
            <a:fillRect/>
          </a:stretch>
        </p:blipFill>
        <p:spPr bwMode="auto">
          <a:xfrm>
            <a:off x="1979613" y="1700213"/>
            <a:ext cx="4679950" cy="3684587"/>
          </a:xfrm>
          <a:prstGeom prst="rect">
            <a:avLst/>
          </a:prstGeom>
          <a:noFill/>
        </p:spPr>
      </p:pic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5343525" y="2509838"/>
            <a:ext cx="422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solidFill>
                  <a:schemeClr val="bg1"/>
                </a:solidFill>
                <a:latin typeface="Symbol" pitchFamily="18" charset="2"/>
              </a:rPr>
              <a:t>d-</a:t>
            </a:r>
            <a:endParaRPr lang="en-GB" b="1">
              <a:solidFill>
                <a:schemeClr val="bg1"/>
              </a:solidFill>
              <a:latin typeface="Symbol" pitchFamily="18" charset="2"/>
            </a:endParaRPr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3995738" y="24923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sl-SI"/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3903663" y="2509838"/>
            <a:ext cx="422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solidFill>
                  <a:schemeClr val="bg1"/>
                </a:solidFill>
                <a:latin typeface="Symbol" pitchFamily="18" charset="2"/>
              </a:rPr>
              <a:t>d+</a:t>
            </a:r>
            <a:endParaRPr lang="en-GB" b="1">
              <a:solidFill>
                <a:schemeClr val="bg1"/>
              </a:solidFill>
              <a:latin typeface="Symbol" pitchFamily="18" charset="2"/>
            </a:endParaRPr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2751138" y="2652713"/>
            <a:ext cx="422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solidFill>
                  <a:schemeClr val="bg1"/>
                </a:solidFill>
                <a:latin typeface="Symbol" pitchFamily="18" charset="2"/>
              </a:rPr>
              <a:t>d+</a:t>
            </a:r>
            <a:endParaRPr lang="en-GB" b="1">
              <a:solidFill>
                <a:schemeClr val="bg1"/>
              </a:solidFill>
              <a:latin typeface="Symbol" pitchFamily="18" charset="2"/>
            </a:endParaRP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1331913" y="692150"/>
            <a:ext cx="6026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Označite delne naboje (</a:t>
            </a:r>
            <a:r>
              <a:rPr lang="sl-SI">
                <a:solidFill>
                  <a:schemeClr val="bg1"/>
                </a:solidFill>
                <a:latin typeface="Symbol" pitchFamily="18" charset="2"/>
              </a:rPr>
              <a:t>d-, d+) </a:t>
            </a:r>
            <a:r>
              <a:rPr lang="sl-SI">
                <a:solidFill>
                  <a:schemeClr val="bg1"/>
                </a:solidFill>
              </a:rPr>
              <a:t>na atomih v molekuli HCN.</a:t>
            </a:r>
            <a:endParaRPr lang="en-GB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2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3635375" y="498475"/>
            <a:ext cx="1212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800" b="1">
                <a:solidFill>
                  <a:schemeClr val="bg1"/>
                </a:solidFill>
              </a:rPr>
              <a:t>Vaja 3</a:t>
            </a:r>
            <a:endParaRPr lang="en-GB" sz="2800" b="1">
              <a:solidFill>
                <a:schemeClr val="bg1"/>
              </a:solidFill>
            </a:endParaRPr>
          </a:p>
        </p:txBody>
      </p:sp>
      <p:grpSp>
        <p:nvGrpSpPr>
          <p:cNvPr id="78853" name="Group 5"/>
          <p:cNvGrpSpPr>
            <a:grpSpLocks/>
          </p:cNvGrpSpPr>
          <p:nvPr/>
        </p:nvGrpSpPr>
        <p:grpSpPr bwMode="auto">
          <a:xfrm>
            <a:off x="4859338" y="2708275"/>
            <a:ext cx="360362" cy="144463"/>
            <a:chOff x="3470" y="1162"/>
            <a:chExt cx="227" cy="91"/>
          </a:xfrm>
        </p:grpSpPr>
        <p:sp>
          <p:nvSpPr>
            <p:cNvPr id="78854" name="Oval 6"/>
            <p:cNvSpPr>
              <a:spLocks noChangeArrowheads="1"/>
            </p:cNvSpPr>
            <p:nvPr/>
          </p:nvSpPr>
          <p:spPr bwMode="auto">
            <a:xfrm>
              <a:off x="3470" y="1162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78855" name="Oval 7"/>
            <p:cNvSpPr>
              <a:spLocks noChangeArrowheads="1"/>
            </p:cNvSpPr>
            <p:nvPr/>
          </p:nvSpPr>
          <p:spPr bwMode="auto">
            <a:xfrm>
              <a:off x="3606" y="1162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sp>
        <p:nvSpPr>
          <p:cNvPr id="78880" name="Text Box 32"/>
          <p:cNvSpPr txBox="1">
            <a:spLocks noChangeArrowheads="1"/>
          </p:cNvSpPr>
          <p:nvPr/>
        </p:nvSpPr>
        <p:spPr bwMode="auto">
          <a:xfrm>
            <a:off x="1116013" y="1125538"/>
            <a:ext cx="62626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Narišite nevezne elektronske pare na atomih v molekuli NH</a:t>
            </a:r>
            <a:r>
              <a:rPr lang="sl-SI" baseline="-25000">
                <a:solidFill>
                  <a:schemeClr val="bg1"/>
                </a:solidFill>
              </a:rPr>
              <a:t>3</a:t>
            </a:r>
            <a:endParaRPr lang="en-GB" baseline="-25000">
              <a:solidFill>
                <a:schemeClr val="bg1"/>
              </a:solidFill>
            </a:endParaRPr>
          </a:p>
        </p:txBody>
      </p:sp>
      <p:sp>
        <p:nvSpPr>
          <p:cNvPr id="78881" name="Text Box 33"/>
          <p:cNvSpPr txBox="1">
            <a:spLocks noChangeArrowheads="1"/>
          </p:cNvSpPr>
          <p:nvPr/>
        </p:nvSpPr>
        <p:spPr bwMode="auto">
          <a:xfrm>
            <a:off x="468313" y="5805488"/>
            <a:ext cx="8362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Atom dušika ima pet valenčnih elektronov, tri porabi za vez s tremi atomi vodika, </a:t>
            </a:r>
          </a:p>
          <a:p>
            <a:r>
              <a:rPr lang="sl-SI">
                <a:solidFill>
                  <a:schemeClr val="bg1"/>
                </a:solidFill>
              </a:rPr>
              <a:t>ostane mu še ene nevezni elektronski par.</a:t>
            </a:r>
          </a:p>
        </p:txBody>
      </p:sp>
      <p:sp>
        <p:nvSpPr>
          <p:cNvPr id="78882" name="Text Box 34"/>
          <p:cNvSpPr txBox="1">
            <a:spLocks noChangeArrowheads="1"/>
          </p:cNvSpPr>
          <p:nvPr/>
        </p:nvSpPr>
        <p:spPr bwMode="auto">
          <a:xfrm>
            <a:off x="1455738" y="1576388"/>
            <a:ext cx="2863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hlinkClick r:id="rId3" action="ppaction://hlinkfile"/>
              </a:rPr>
              <a:t>Periodni sistem elementov</a:t>
            </a:r>
            <a:endParaRPr lang="en-GB"/>
          </a:p>
        </p:txBody>
      </p:sp>
      <p:pic>
        <p:nvPicPr>
          <p:cNvPr id="78883" name="Picture 35" descr="amonijak"/>
          <p:cNvPicPr>
            <a:picLocks noChangeAspect="1" noChangeArrowheads="1"/>
          </p:cNvPicPr>
          <p:nvPr/>
        </p:nvPicPr>
        <p:blipFill>
          <a:blip r:embed="rId4"/>
          <a:srcRect l="23442" t="27631" r="23442" b="26372"/>
          <a:stretch>
            <a:fillRect/>
          </a:stretch>
        </p:blipFill>
        <p:spPr bwMode="auto">
          <a:xfrm>
            <a:off x="2484438" y="2636838"/>
            <a:ext cx="4032250" cy="2663825"/>
          </a:xfrm>
          <a:prstGeom prst="rect">
            <a:avLst/>
          </a:prstGeom>
          <a:noFill/>
        </p:spPr>
      </p:pic>
      <p:grpSp>
        <p:nvGrpSpPr>
          <p:cNvPr id="78886" name="Group 38"/>
          <p:cNvGrpSpPr>
            <a:grpSpLocks/>
          </p:cNvGrpSpPr>
          <p:nvPr/>
        </p:nvGrpSpPr>
        <p:grpSpPr bwMode="auto">
          <a:xfrm>
            <a:off x="4930775" y="2708275"/>
            <a:ext cx="433388" cy="431800"/>
            <a:chOff x="3061" y="1706"/>
            <a:chExt cx="273" cy="272"/>
          </a:xfrm>
        </p:grpSpPr>
        <p:sp>
          <p:nvSpPr>
            <p:cNvPr id="78884" name="Oval 36"/>
            <p:cNvSpPr>
              <a:spLocks noChangeArrowheads="1"/>
            </p:cNvSpPr>
            <p:nvPr/>
          </p:nvSpPr>
          <p:spPr bwMode="auto">
            <a:xfrm>
              <a:off x="3061" y="1706"/>
              <a:ext cx="137" cy="1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78885" name="Oval 37"/>
            <p:cNvSpPr>
              <a:spLocks noChangeArrowheads="1"/>
            </p:cNvSpPr>
            <p:nvPr/>
          </p:nvSpPr>
          <p:spPr bwMode="auto">
            <a:xfrm>
              <a:off x="3197" y="1842"/>
              <a:ext cx="137" cy="1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8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8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8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3635375" y="498475"/>
            <a:ext cx="1212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800" b="1">
                <a:solidFill>
                  <a:schemeClr val="bg1"/>
                </a:solidFill>
              </a:rPr>
              <a:t>Vaja 3</a:t>
            </a:r>
            <a:endParaRPr lang="en-GB" sz="2800" b="1">
              <a:solidFill>
                <a:schemeClr val="bg1"/>
              </a:solidFill>
            </a:endParaRPr>
          </a:p>
        </p:txBody>
      </p:sp>
      <p:grpSp>
        <p:nvGrpSpPr>
          <p:cNvPr id="81923" name="Group 3"/>
          <p:cNvGrpSpPr>
            <a:grpSpLocks/>
          </p:cNvGrpSpPr>
          <p:nvPr/>
        </p:nvGrpSpPr>
        <p:grpSpPr bwMode="auto">
          <a:xfrm>
            <a:off x="4859338" y="2708275"/>
            <a:ext cx="360362" cy="144463"/>
            <a:chOff x="3470" y="1162"/>
            <a:chExt cx="227" cy="91"/>
          </a:xfrm>
        </p:grpSpPr>
        <p:sp>
          <p:nvSpPr>
            <p:cNvPr id="81924" name="Oval 4"/>
            <p:cNvSpPr>
              <a:spLocks noChangeArrowheads="1"/>
            </p:cNvSpPr>
            <p:nvPr/>
          </p:nvSpPr>
          <p:spPr bwMode="auto">
            <a:xfrm>
              <a:off x="3470" y="1162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81925" name="Oval 5"/>
            <p:cNvSpPr>
              <a:spLocks noChangeArrowheads="1"/>
            </p:cNvSpPr>
            <p:nvPr/>
          </p:nvSpPr>
          <p:spPr bwMode="auto">
            <a:xfrm>
              <a:off x="3606" y="1162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1116013" y="1125538"/>
            <a:ext cx="6381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Označite verednosti elektronegativnosti na atomih v molekuli.</a:t>
            </a:r>
            <a:endParaRPr lang="en-GB" baseline="-25000">
              <a:solidFill>
                <a:schemeClr val="bg1"/>
              </a:solidFill>
            </a:endParaRPr>
          </a:p>
        </p:txBody>
      </p:sp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1455738" y="1576388"/>
            <a:ext cx="272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hlinkClick r:id="rId3" action="ppaction://hlinkpres?slideindex=1&amp;slidetitle="/>
              </a:rPr>
              <a:t>Skala elektronegativnosti</a:t>
            </a:r>
            <a:endParaRPr lang="en-GB"/>
          </a:p>
        </p:txBody>
      </p:sp>
      <p:pic>
        <p:nvPicPr>
          <p:cNvPr id="81929" name="Picture 9" descr="amonijak"/>
          <p:cNvPicPr>
            <a:picLocks noChangeAspect="1" noChangeArrowheads="1"/>
          </p:cNvPicPr>
          <p:nvPr/>
        </p:nvPicPr>
        <p:blipFill>
          <a:blip r:embed="rId4"/>
          <a:srcRect l="23442" t="27631" r="23442" b="26372"/>
          <a:stretch>
            <a:fillRect/>
          </a:stretch>
        </p:blipFill>
        <p:spPr bwMode="auto">
          <a:xfrm>
            <a:off x="2484438" y="2636838"/>
            <a:ext cx="4032250" cy="2663825"/>
          </a:xfrm>
          <a:prstGeom prst="rect">
            <a:avLst/>
          </a:prstGeom>
          <a:noFill/>
        </p:spPr>
      </p:pic>
      <p:sp>
        <p:nvSpPr>
          <p:cNvPr id="81933" name="Text Box 13"/>
          <p:cNvSpPr txBox="1">
            <a:spLocks noChangeArrowheads="1"/>
          </p:cNvSpPr>
          <p:nvPr/>
        </p:nvSpPr>
        <p:spPr bwMode="auto">
          <a:xfrm>
            <a:off x="4624388" y="2366963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chemeClr val="bg1"/>
                </a:solidFill>
              </a:rPr>
              <a:t>3,04</a:t>
            </a:r>
            <a:endParaRPr lang="en-GB" sz="2400" b="1">
              <a:solidFill>
                <a:schemeClr val="bg1"/>
              </a:solidFill>
            </a:endParaRPr>
          </a:p>
        </p:txBody>
      </p:sp>
      <p:sp>
        <p:nvSpPr>
          <p:cNvPr id="81935" name="Text Box 15"/>
          <p:cNvSpPr txBox="1">
            <a:spLocks noChangeArrowheads="1"/>
          </p:cNvSpPr>
          <p:nvPr/>
        </p:nvSpPr>
        <p:spPr bwMode="auto">
          <a:xfrm>
            <a:off x="5056188" y="4672013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chemeClr val="bg1"/>
                </a:solidFill>
              </a:rPr>
              <a:t>2,20</a:t>
            </a:r>
            <a:endParaRPr lang="en-GB" sz="2400" b="1">
              <a:solidFill>
                <a:schemeClr val="bg1"/>
              </a:solidFill>
            </a:endParaRPr>
          </a:p>
        </p:txBody>
      </p:sp>
      <p:sp>
        <p:nvSpPr>
          <p:cNvPr id="81936" name="Line 16"/>
          <p:cNvSpPr>
            <a:spLocks noChangeShapeType="1"/>
          </p:cNvSpPr>
          <p:nvPr/>
        </p:nvSpPr>
        <p:spPr bwMode="auto">
          <a:xfrm flipV="1">
            <a:off x="4284663" y="4292600"/>
            <a:ext cx="0" cy="431800"/>
          </a:xfrm>
          <a:prstGeom prst="line">
            <a:avLst/>
          </a:prstGeom>
          <a:noFill/>
          <a:ln w="28575">
            <a:solidFill>
              <a:srgbClr val="66FF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81937" name="Line 17"/>
          <p:cNvSpPr>
            <a:spLocks noChangeShapeType="1"/>
          </p:cNvSpPr>
          <p:nvPr/>
        </p:nvSpPr>
        <p:spPr bwMode="auto">
          <a:xfrm flipH="1" flipV="1">
            <a:off x="5435600" y="3429000"/>
            <a:ext cx="504825" cy="71438"/>
          </a:xfrm>
          <a:prstGeom prst="line">
            <a:avLst/>
          </a:prstGeom>
          <a:noFill/>
          <a:ln w="28575">
            <a:solidFill>
              <a:srgbClr val="66FF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81938" name="Line 18"/>
          <p:cNvSpPr>
            <a:spLocks noChangeShapeType="1"/>
          </p:cNvSpPr>
          <p:nvPr/>
        </p:nvSpPr>
        <p:spPr bwMode="auto">
          <a:xfrm flipV="1">
            <a:off x="3203575" y="3357563"/>
            <a:ext cx="504825" cy="142875"/>
          </a:xfrm>
          <a:prstGeom prst="line">
            <a:avLst/>
          </a:prstGeom>
          <a:noFill/>
          <a:ln w="28575">
            <a:solidFill>
              <a:srgbClr val="66FF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5" grpId="0"/>
      <p:bldP spid="81936" grpId="0" animBg="1"/>
      <p:bldP spid="81937" grpId="0" animBg="1"/>
      <p:bldP spid="8193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2" name="Picture 4" descr="amonijak"/>
          <p:cNvPicPr>
            <a:picLocks noChangeAspect="1" noChangeArrowheads="1"/>
          </p:cNvPicPr>
          <p:nvPr/>
        </p:nvPicPr>
        <p:blipFill>
          <a:blip r:embed="rId3"/>
          <a:srcRect l="19908" t="16171" r="20326" b="12967"/>
          <a:stretch>
            <a:fillRect/>
          </a:stretch>
        </p:blipFill>
        <p:spPr bwMode="auto">
          <a:xfrm>
            <a:off x="2195513" y="1773238"/>
            <a:ext cx="4537075" cy="4103687"/>
          </a:xfrm>
          <a:prstGeom prst="rect">
            <a:avLst/>
          </a:prstGeom>
          <a:noFill/>
        </p:spPr>
      </p:pic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4356100" y="2060575"/>
            <a:ext cx="50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rgbClr val="FA2414"/>
                </a:solidFill>
                <a:latin typeface="Symbol" pitchFamily="18" charset="2"/>
              </a:rPr>
              <a:t>d-</a:t>
            </a:r>
            <a:endParaRPr lang="en-GB" sz="2400" b="1">
              <a:solidFill>
                <a:srgbClr val="FA2414"/>
              </a:solidFill>
              <a:latin typeface="Symbol" pitchFamily="18" charset="2"/>
            </a:endParaRP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5651500" y="4149725"/>
            <a:ext cx="50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rgbClr val="B4F0AE"/>
                </a:solidFill>
                <a:latin typeface="Symbol" pitchFamily="18" charset="2"/>
              </a:rPr>
              <a:t>d+</a:t>
            </a:r>
            <a:endParaRPr lang="en-GB" sz="2400" b="1">
              <a:solidFill>
                <a:srgbClr val="B4F0AE"/>
              </a:solidFill>
              <a:latin typeface="Symbol" pitchFamily="18" charset="2"/>
            </a:endParaRPr>
          </a:p>
        </p:txBody>
      </p:sp>
      <p:sp>
        <p:nvSpPr>
          <p:cNvPr id="83975" name="Text Box 7"/>
          <p:cNvSpPr txBox="1">
            <a:spLocks noChangeArrowheads="1"/>
          </p:cNvSpPr>
          <p:nvPr/>
        </p:nvSpPr>
        <p:spPr bwMode="auto">
          <a:xfrm>
            <a:off x="4500563" y="5084763"/>
            <a:ext cx="50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rgbClr val="B4F0AE"/>
                </a:solidFill>
                <a:latin typeface="Symbol" pitchFamily="18" charset="2"/>
              </a:rPr>
              <a:t>d+</a:t>
            </a:r>
            <a:endParaRPr lang="en-GB" sz="2400" b="1">
              <a:solidFill>
                <a:srgbClr val="B4F0AE"/>
              </a:solidFill>
              <a:latin typeface="Symbol" pitchFamily="18" charset="2"/>
            </a:endParaRPr>
          </a:p>
        </p:txBody>
      </p:sp>
      <p:sp>
        <p:nvSpPr>
          <p:cNvPr id="83976" name="Text Box 8"/>
          <p:cNvSpPr txBox="1">
            <a:spLocks noChangeArrowheads="1"/>
          </p:cNvSpPr>
          <p:nvPr/>
        </p:nvSpPr>
        <p:spPr bwMode="auto">
          <a:xfrm>
            <a:off x="2555875" y="4076700"/>
            <a:ext cx="501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rgbClr val="B4F0AE"/>
                </a:solidFill>
                <a:latin typeface="Symbol" pitchFamily="18" charset="2"/>
              </a:rPr>
              <a:t>d+</a:t>
            </a:r>
            <a:endParaRPr lang="en-GB" sz="2400" b="1">
              <a:solidFill>
                <a:srgbClr val="B4F0AE"/>
              </a:solidFill>
              <a:latin typeface="Symbol" pitchFamily="18" charset="2"/>
            </a:endParaRPr>
          </a:p>
        </p:txBody>
      </p:sp>
      <p:sp>
        <p:nvSpPr>
          <p:cNvPr id="83977" name="Text Box 9"/>
          <p:cNvSpPr txBox="1">
            <a:spLocks noChangeArrowheads="1"/>
          </p:cNvSpPr>
          <p:nvPr/>
        </p:nvSpPr>
        <p:spPr bwMode="auto">
          <a:xfrm>
            <a:off x="3736975" y="2079625"/>
            <a:ext cx="690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>
                <a:solidFill>
                  <a:srgbClr val="FA2414"/>
                </a:solidFill>
              </a:rPr>
              <a:t>    3</a:t>
            </a:r>
            <a:endParaRPr lang="en-GB" sz="2400">
              <a:solidFill>
                <a:srgbClr val="FA2414"/>
              </a:solidFill>
            </a:endParaRPr>
          </a:p>
        </p:txBody>
      </p:sp>
      <p:sp>
        <p:nvSpPr>
          <p:cNvPr id="83978" name="Rectangle 10"/>
          <p:cNvSpPr>
            <a:spLocks noChangeArrowheads="1"/>
          </p:cNvSpPr>
          <p:nvPr/>
        </p:nvSpPr>
        <p:spPr bwMode="auto">
          <a:xfrm>
            <a:off x="1476375" y="404813"/>
            <a:ext cx="59229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Označite delne naboje (</a:t>
            </a:r>
            <a:r>
              <a:rPr lang="sl-SI">
                <a:solidFill>
                  <a:schemeClr val="bg1"/>
                </a:solidFill>
                <a:latin typeface="Symbol" pitchFamily="18" charset="2"/>
              </a:rPr>
              <a:t>d</a:t>
            </a:r>
            <a:r>
              <a:rPr lang="sl-SI">
                <a:solidFill>
                  <a:schemeClr val="bg1"/>
                </a:solidFill>
              </a:rPr>
              <a:t>-, </a:t>
            </a:r>
            <a:r>
              <a:rPr lang="sl-SI">
                <a:solidFill>
                  <a:schemeClr val="bg1"/>
                </a:solidFill>
                <a:latin typeface="Symbol" pitchFamily="18" charset="2"/>
              </a:rPr>
              <a:t>d</a:t>
            </a:r>
            <a:r>
              <a:rPr lang="sl-SI">
                <a:solidFill>
                  <a:schemeClr val="bg1"/>
                </a:solidFill>
              </a:rPr>
              <a:t>+) na atomih v molekuli NH</a:t>
            </a:r>
            <a:r>
              <a:rPr lang="sl-SI" baseline="-25000">
                <a:solidFill>
                  <a:schemeClr val="bg1"/>
                </a:solidFill>
              </a:rPr>
              <a:t>3</a:t>
            </a:r>
            <a:r>
              <a:rPr lang="sl-SI">
                <a:solidFill>
                  <a:schemeClr val="bg1"/>
                </a:solidFill>
              </a:rPr>
              <a:t>.</a:t>
            </a:r>
            <a:endParaRPr lang="en-GB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3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3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3" grpId="0"/>
      <p:bldP spid="83974" grpId="0"/>
      <p:bldP spid="83975" grpId="0"/>
      <p:bldP spid="83976" grpId="0"/>
      <p:bldP spid="8397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6" name="Picture 4" descr="NH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9613" y="1341438"/>
            <a:ext cx="5184775" cy="4856162"/>
          </a:xfrm>
          <a:prstGeom prst="rect">
            <a:avLst/>
          </a:prstGeom>
          <a:noFill/>
        </p:spPr>
      </p:pic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3348038" y="1916113"/>
            <a:ext cx="10033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3600">
                <a:solidFill>
                  <a:srgbClr val="FA2414"/>
                </a:solidFill>
                <a:latin typeface="Symbol" pitchFamily="18" charset="2"/>
              </a:rPr>
              <a:t>3 d-</a:t>
            </a:r>
            <a:endParaRPr lang="en-GB" sz="3600">
              <a:solidFill>
                <a:srgbClr val="FA2414"/>
              </a:solidFill>
              <a:latin typeface="Symbol" pitchFamily="18" charset="2"/>
            </a:endParaRPr>
          </a:p>
        </p:txBody>
      </p:sp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4984750" y="4854575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3200">
                <a:solidFill>
                  <a:srgbClr val="B4F0AE"/>
                </a:solidFill>
                <a:latin typeface="Symbol" pitchFamily="18" charset="2"/>
              </a:rPr>
              <a:t>d+</a:t>
            </a:r>
            <a:endParaRPr lang="en-GB" sz="3200">
              <a:solidFill>
                <a:srgbClr val="B4F0AE"/>
              </a:solidFill>
              <a:latin typeface="Symbol" pitchFamily="18" charset="2"/>
            </a:endParaRPr>
          </a:p>
        </p:txBody>
      </p:sp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6156325" y="25654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3200">
                <a:solidFill>
                  <a:srgbClr val="B4F0AE"/>
                </a:solidFill>
                <a:latin typeface="Symbol" pitchFamily="18" charset="2"/>
              </a:rPr>
              <a:t>d+</a:t>
            </a:r>
            <a:endParaRPr lang="en-GB" sz="3200">
              <a:solidFill>
                <a:srgbClr val="B4F0AE"/>
              </a:solidFill>
              <a:latin typeface="Symbol" pitchFamily="18" charset="2"/>
            </a:endParaRPr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2411413" y="47244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3200">
                <a:solidFill>
                  <a:srgbClr val="B4F0AE"/>
                </a:solidFill>
                <a:latin typeface="Symbol" pitchFamily="18" charset="2"/>
              </a:rPr>
              <a:t>d+</a:t>
            </a:r>
            <a:endParaRPr lang="en-GB" sz="3200">
              <a:solidFill>
                <a:srgbClr val="B4F0AE"/>
              </a:solidFill>
              <a:latin typeface="Symbol" pitchFamily="18" charset="2"/>
            </a:endParaRPr>
          </a:p>
        </p:txBody>
      </p:sp>
      <p:sp>
        <p:nvSpPr>
          <p:cNvPr id="85001" name="Rectangle 9"/>
          <p:cNvSpPr>
            <a:spLocks noChangeArrowheads="1"/>
          </p:cNvSpPr>
          <p:nvPr/>
        </p:nvSpPr>
        <p:spPr bwMode="auto">
          <a:xfrm>
            <a:off x="1908175" y="404813"/>
            <a:ext cx="48656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Porazdelitev delnih nabpojev na molekuli NH</a:t>
            </a:r>
            <a:r>
              <a:rPr lang="sl-SI" baseline="-25000">
                <a:solidFill>
                  <a:schemeClr val="bg1"/>
                </a:solidFill>
              </a:rPr>
              <a:t>3</a:t>
            </a:r>
            <a:r>
              <a:rPr lang="sl-SI">
                <a:solidFill>
                  <a:schemeClr val="bg1"/>
                </a:solidFill>
              </a:rPr>
              <a:t>.</a:t>
            </a:r>
            <a:endParaRPr lang="en-GB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210" name="Group 2"/>
          <p:cNvGrpSpPr>
            <a:grpSpLocks/>
          </p:cNvGrpSpPr>
          <p:nvPr/>
        </p:nvGrpSpPr>
        <p:grpSpPr bwMode="auto">
          <a:xfrm>
            <a:off x="1720850" y="1268413"/>
            <a:ext cx="6164263" cy="4465637"/>
            <a:chOff x="1084" y="754"/>
            <a:chExt cx="3883" cy="2813"/>
          </a:xfrm>
        </p:grpSpPr>
        <p:pic>
          <p:nvPicPr>
            <p:cNvPr id="94211" name="Picture 3" descr="etanol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84" y="754"/>
              <a:ext cx="1530" cy="1306"/>
            </a:xfrm>
            <a:prstGeom prst="rect">
              <a:avLst/>
            </a:prstGeom>
            <a:noFill/>
          </p:spPr>
        </p:pic>
        <p:pic>
          <p:nvPicPr>
            <p:cNvPr id="94212" name="Picture 4" descr="aceton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25" y="754"/>
              <a:ext cx="1705" cy="1288"/>
            </a:xfrm>
            <a:prstGeom prst="rect">
              <a:avLst/>
            </a:prstGeom>
            <a:noFill/>
          </p:spPr>
        </p:pic>
        <p:pic>
          <p:nvPicPr>
            <p:cNvPr id="94213" name="Picture 5" descr="heksan1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20" y="2296"/>
              <a:ext cx="1592" cy="1271"/>
            </a:xfrm>
            <a:prstGeom prst="rect">
              <a:avLst/>
            </a:prstGeom>
            <a:noFill/>
          </p:spPr>
        </p:pic>
        <p:pic>
          <p:nvPicPr>
            <p:cNvPr id="94214" name="Picture 6" descr="voda-voda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171" y="2205"/>
              <a:ext cx="1534" cy="1284"/>
            </a:xfrm>
            <a:prstGeom prst="rect">
              <a:avLst/>
            </a:prstGeom>
            <a:noFill/>
          </p:spPr>
        </p:pic>
        <p:sp>
          <p:nvSpPr>
            <p:cNvPr id="94215" name="Rectangle 7"/>
            <p:cNvSpPr>
              <a:spLocks noChangeArrowheads="1"/>
            </p:cNvSpPr>
            <p:nvPr/>
          </p:nvSpPr>
          <p:spPr bwMode="auto">
            <a:xfrm>
              <a:off x="4694" y="1842"/>
              <a:ext cx="273" cy="27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sp>
        <p:nvSpPr>
          <p:cNvPr id="94220" name="Text Box 12"/>
          <p:cNvSpPr txBox="1">
            <a:spLocks noChangeArrowheads="1"/>
          </p:cNvSpPr>
          <p:nvPr/>
        </p:nvSpPr>
        <p:spPr bwMode="auto">
          <a:xfrm>
            <a:off x="2679700" y="3592513"/>
            <a:ext cx="1276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solidFill>
                  <a:schemeClr val="bg1"/>
                </a:solidFill>
              </a:rPr>
              <a:t>nepolarna</a:t>
            </a:r>
            <a:endParaRPr lang="en-GB" b="1">
              <a:solidFill>
                <a:schemeClr val="bg1"/>
              </a:solidFill>
            </a:endParaRPr>
          </a:p>
        </p:txBody>
      </p:sp>
      <p:sp>
        <p:nvSpPr>
          <p:cNvPr id="94221" name="Text Box 13"/>
          <p:cNvSpPr txBox="1">
            <a:spLocks noChangeArrowheads="1"/>
          </p:cNvSpPr>
          <p:nvPr/>
        </p:nvSpPr>
        <p:spPr bwMode="auto">
          <a:xfrm>
            <a:off x="323850" y="5942013"/>
            <a:ext cx="849947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Polarne molekule so reaktivne, ker imajo mesta s prebitkom </a:t>
            </a:r>
            <a:r>
              <a:rPr lang="sl-SI">
                <a:solidFill>
                  <a:srgbClr val="FA2414"/>
                </a:solidFill>
              </a:rPr>
              <a:t>(</a:t>
            </a:r>
            <a:r>
              <a:rPr lang="sl-SI">
                <a:solidFill>
                  <a:srgbClr val="FA2414"/>
                </a:solidFill>
                <a:latin typeface="Symbol" pitchFamily="18" charset="2"/>
              </a:rPr>
              <a:t>d-)</a:t>
            </a:r>
            <a:r>
              <a:rPr lang="sl-SI">
                <a:solidFill>
                  <a:schemeClr val="bg1"/>
                </a:solidFill>
              </a:rPr>
              <a:t> ali primanjkljajem</a:t>
            </a:r>
          </a:p>
          <a:p>
            <a:r>
              <a:rPr lang="sl-SI">
                <a:solidFill>
                  <a:schemeClr val="bg1"/>
                </a:solidFill>
              </a:rPr>
              <a:t>elektronov </a:t>
            </a:r>
            <a:r>
              <a:rPr lang="sl-SI">
                <a:solidFill>
                  <a:schemeClr val="accent1"/>
                </a:solidFill>
                <a:latin typeface="Symbol" pitchFamily="18" charset="2"/>
              </a:rPr>
              <a:t>(d+).</a:t>
            </a:r>
            <a:r>
              <a:rPr lang="sl-SI">
                <a:solidFill>
                  <a:schemeClr val="bg1"/>
                </a:solidFill>
              </a:rPr>
              <a:t> Ta mesta so </a:t>
            </a:r>
            <a:r>
              <a:rPr lang="sl-SI">
                <a:solidFill>
                  <a:srgbClr val="FA2414"/>
                </a:solidFill>
              </a:rPr>
              <a:t>reaktivna mesta</a:t>
            </a:r>
            <a:r>
              <a:rPr lang="sl-SI">
                <a:solidFill>
                  <a:schemeClr val="bg1"/>
                </a:solidFill>
              </a:rPr>
              <a:t> v molekuli, ker se nanje vežejo</a:t>
            </a:r>
          </a:p>
          <a:p>
            <a:r>
              <a:rPr lang="sl-SI">
                <a:solidFill>
                  <a:schemeClr val="bg1"/>
                </a:solidFill>
              </a:rPr>
              <a:t>druge polarne molekule, ioni ali  reaktivni atomi.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94222" name="Text Box 14"/>
          <p:cNvSpPr txBox="1">
            <a:spLocks noChangeArrowheads="1"/>
          </p:cNvSpPr>
          <p:nvPr/>
        </p:nvSpPr>
        <p:spPr bwMode="auto">
          <a:xfrm>
            <a:off x="3419475" y="0"/>
            <a:ext cx="21463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3200" b="1">
                <a:solidFill>
                  <a:schemeClr val="bg1"/>
                </a:solidFill>
              </a:rPr>
              <a:t>Ponovimo</a:t>
            </a:r>
            <a:endParaRPr lang="en-GB" sz="3200" b="1">
              <a:solidFill>
                <a:schemeClr val="bg1"/>
              </a:solidFill>
            </a:endParaRPr>
          </a:p>
        </p:txBody>
      </p:sp>
      <p:grpSp>
        <p:nvGrpSpPr>
          <p:cNvPr id="94216" name="Group 8"/>
          <p:cNvGrpSpPr>
            <a:grpSpLocks/>
          </p:cNvGrpSpPr>
          <p:nvPr/>
        </p:nvGrpSpPr>
        <p:grpSpPr bwMode="auto">
          <a:xfrm>
            <a:off x="2700338" y="981075"/>
            <a:ext cx="4157662" cy="2833688"/>
            <a:chOff x="1701" y="618"/>
            <a:chExt cx="2619" cy="1785"/>
          </a:xfrm>
        </p:grpSpPr>
        <p:sp>
          <p:nvSpPr>
            <p:cNvPr id="94217" name="Text Box 9"/>
            <p:cNvSpPr txBox="1">
              <a:spLocks noChangeArrowheads="1"/>
            </p:cNvSpPr>
            <p:nvPr/>
          </p:nvSpPr>
          <p:spPr bwMode="auto">
            <a:xfrm>
              <a:off x="1701" y="618"/>
              <a:ext cx="6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b="1">
                  <a:solidFill>
                    <a:schemeClr val="bg1"/>
                  </a:solidFill>
                </a:rPr>
                <a:t>polarna</a:t>
              </a:r>
              <a:endParaRPr lang="en-GB" b="1">
                <a:solidFill>
                  <a:schemeClr val="bg1"/>
                </a:solidFill>
              </a:endParaRPr>
            </a:p>
          </p:txBody>
        </p:sp>
        <p:sp>
          <p:nvSpPr>
            <p:cNvPr id="94218" name="Text Box 10"/>
            <p:cNvSpPr txBox="1">
              <a:spLocks noChangeArrowheads="1"/>
            </p:cNvSpPr>
            <p:nvPr/>
          </p:nvSpPr>
          <p:spPr bwMode="auto">
            <a:xfrm>
              <a:off x="3548" y="676"/>
              <a:ext cx="6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b="1">
                  <a:solidFill>
                    <a:schemeClr val="bg1"/>
                  </a:solidFill>
                </a:rPr>
                <a:t>polarna</a:t>
              </a:r>
              <a:endParaRPr lang="en-GB" b="1">
                <a:solidFill>
                  <a:schemeClr val="bg1"/>
                </a:solidFill>
              </a:endParaRPr>
            </a:p>
          </p:txBody>
        </p:sp>
        <p:sp>
          <p:nvSpPr>
            <p:cNvPr id="94219" name="Text Box 11"/>
            <p:cNvSpPr txBox="1">
              <a:spLocks noChangeArrowheads="1"/>
            </p:cNvSpPr>
            <p:nvPr/>
          </p:nvSpPr>
          <p:spPr bwMode="auto">
            <a:xfrm>
              <a:off x="3684" y="2172"/>
              <a:ext cx="6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b="1">
                  <a:solidFill>
                    <a:schemeClr val="bg1"/>
                  </a:solidFill>
                </a:rPr>
                <a:t>polarna</a:t>
              </a:r>
              <a:endParaRPr lang="en-GB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4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4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4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2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/>
              <a:t>KAJ JE KEMIJSKA REAKCIJA?</a:t>
            </a:r>
            <a:br>
              <a:rPr lang="sl-SI" sz="4000"/>
            </a:br>
            <a:r>
              <a:rPr lang="sl-SI" sz="4000"/>
              <a:t>ponovitev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495800"/>
          </a:xfrm>
        </p:spPr>
        <p:txBody>
          <a:bodyPr/>
          <a:lstStyle/>
          <a:p>
            <a:r>
              <a:rPr lang="sl-SI" sz="2400"/>
              <a:t>Snovna in energijska sprememba.</a:t>
            </a:r>
          </a:p>
          <a:p>
            <a:r>
              <a:rPr lang="sl-SI" sz="2400"/>
              <a:t>REAKTANTI so snovi, ki vstopajo v reakcijo.</a:t>
            </a:r>
          </a:p>
          <a:p>
            <a:pPr lvl="1"/>
            <a:r>
              <a:rPr lang="sl-SI" sz="2000"/>
              <a:t>Reaktant, kjer izvedemo reakcijo imenujemo SUBSTRAT (ponavadi večja molekula).</a:t>
            </a:r>
          </a:p>
          <a:p>
            <a:pPr lvl="1"/>
            <a:r>
              <a:rPr lang="sl-SI" sz="2000"/>
              <a:t>Reaktant, s katerim izvedemo reakcijo pa REAGENT.</a:t>
            </a:r>
          </a:p>
          <a:p>
            <a:r>
              <a:rPr lang="sl-SI" sz="2400"/>
              <a:t>PRODUKTI so snovi, ki nastanejo pri reakciji.</a:t>
            </a:r>
          </a:p>
          <a:p>
            <a:r>
              <a:rPr lang="en-US" sz="2400"/>
              <a:t>REAKCIJSKI POGOJI so pogoji pod katerimi poteka reakcija</a:t>
            </a:r>
            <a:r>
              <a:rPr lang="sl-SI" sz="2400"/>
              <a:t> </a:t>
            </a:r>
            <a:r>
              <a:rPr lang="sl-SI" sz="2000"/>
              <a:t>(npr. </a:t>
            </a:r>
            <a:r>
              <a:rPr lang="en-US" sz="2000"/>
              <a:t>tlak, temperatura, katalizator, topilo, koncentracija</a:t>
            </a:r>
            <a:r>
              <a:rPr lang="sl-SI" sz="2000"/>
              <a:t>)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1258888" y="5229225"/>
            <a:ext cx="612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latin typeface="Tahoma" charset="0"/>
              </a:rPr>
              <a:t>CH</a:t>
            </a:r>
            <a:r>
              <a:rPr lang="sl-SI" baseline="-25000">
                <a:latin typeface="Tahoma" charset="0"/>
              </a:rPr>
              <a:t>3</a:t>
            </a:r>
            <a:r>
              <a:rPr lang="sl-SI">
                <a:latin typeface="Tahoma" charset="0"/>
              </a:rPr>
              <a:t>CH</a:t>
            </a:r>
            <a:r>
              <a:rPr lang="sl-SI" baseline="-25000">
                <a:latin typeface="Tahoma" charset="0"/>
              </a:rPr>
              <a:t>2</a:t>
            </a:r>
            <a:r>
              <a:rPr lang="sl-SI" b="1">
                <a:solidFill>
                  <a:schemeClr val="hlink"/>
                </a:solidFill>
                <a:latin typeface="Tahoma" charset="0"/>
              </a:rPr>
              <a:t>Cl</a:t>
            </a:r>
            <a:r>
              <a:rPr lang="sl-SI" b="1">
                <a:latin typeface="Tahoma" charset="0"/>
              </a:rPr>
              <a:t> </a:t>
            </a:r>
            <a:r>
              <a:rPr lang="sl-SI">
                <a:latin typeface="Tahoma" charset="0"/>
              </a:rPr>
              <a:t> +  Na</a:t>
            </a:r>
            <a:r>
              <a:rPr lang="sl-SI" b="1">
                <a:solidFill>
                  <a:schemeClr val="hlink"/>
                </a:solidFill>
                <a:latin typeface="Tahoma" charset="0"/>
              </a:rPr>
              <a:t>OH</a:t>
            </a:r>
            <a:r>
              <a:rPr lang="sl-SI">
                <a:latin typeface="Tahoma" charset="0"/>
              </a:rPr>
              <a:t>    	</a:t>
            </a:r>
            <a:r>
              <a:rPr lang="sl-SI">
                <a:latin typeface="Tahoma" charset="0"/>
                <a:sym typeface="Symbol" pitchFamily="18" charset="2"/>
              </a:rPr>
              <a:t>    	</a:t>
            </a:r>
            <a:r>
              <a:rPr lang="sl-SI">
                <a:latin typeface="Tahoma" charset="0"/>
              </a:rPr>
              <a:t>CH</a:t>
            </a:r>
            <a:r>
              <a:rPr lang="sl-SI" baseline="-25000">
                <a:latin typeface="Tahoma" charset="0"/>
              </a:rPr>
              <a:t>3</a:t>
            </a:r>
            <a:r>
              <a:rPr lang="sl-SI">
                <a:latin typeface="Tahoma" charset="0"/>
              </a:rPr>
              <a:t>CH</a:t>
            </a:r>
            <a:r>
              <a:rPr lang="sl-SI" baseline="-25000">
                <a:latin typeface="Tahoma" charset="0"/>
              </a:rPr>
              <a:t>2</a:t>
            </a:r>
            <a:r>
              <a:rPr lang="sl-SI" b="1">
                <a:solidFill>
                  <a:schemeClr val="hlink"/>
                </a:solidFill>
                <a:latin typeface="Tahoma" charset="0"/>
              </a:rPr>
              <a:t>OH</a:t>
            </a:r>
            <a:r>
              <a:rPr lang="sl-SI">
                <a:latin typeface="Tahoma" charset="0"/>
              </a:rPr>
              <a:t>  + Na</a:t>
            </a:r>
            <a:r>
              <a:rPr lang="sl-SI" b="1">
                <a:solidFill>
                  <a:schemeClr val="hlink"/>
                </a:solidFill>
                <a:latin typeface="Tahoma" charset="0"/>
              </a:rPr>
              <a:t>Cl</a:t>
            </a:r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3635375" y="5013325"/>
            <a:ext cx="2449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latin typeface="Tahoma" charset="0"/>
              </a:rPr>
              <a:t>H</a:t>
            </a:r>
            <a:r>
              <a:rPr lang="sl-SI" baseline="-25000">
                <a:latin typeface="Tahoma" charset="0"/>
              </a:rPr>
              <a:t>2</a:t>
            </a:r>
            <a:r>
              <a:rPr lang="sl-SI">
                <a:latin typeface="Tahoma" charset="0"/>
              </a:rPr>
              <a:t>O, </a:t>
            </a:r>
            <a:r>
              <a:rPr lang="sl-SI">
                <a:latin typeface="Tahoma" charset="0"/>
                <a:sym typeface="Symbol" pitchFamily="18" charset="2"/>
              </a:rPr>
              <a:t></a:t>
            </a:r>
            <a:r>
              <a:rPr lang="sl-SI" baseline="-25000">
                <a:latin typeface="Tahoma" charset="0"/>
                <a:sym typeface="Symbol" pitchFamily="18" charset="2"/>
              </a:rPr>
              <a:t>r</a:t>
            </a:r>
          </a:p>
        </p:txBody>
      </p:sp>
      <p:sp>
        <p:nvSpPr>
          <p:cNvPr id="102406" name="AutoShape 6"/>
          <p:cNvSpPr>
            <a:spLocks/>
          </p:cNvSpPr>
          <p:nvPr/>
        </p:nvSpPr>
        <p:spPr bwMode="auto">
          <a:xfrm rot="5400000">
            <a:off x="2140744" y="4923631"/>
            <a:ext cx="433388" cy="1908175"/>
          </a:xfrm>
          <a:prstGeom prst="rightBrace">
            <a:avLst>
              <a:gd name="adj1" fmla="val 3669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1763713" y="616585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latin typeface="Tahoma" charset="0"/>
              </a:rPr>
              <a:t>reaktanti</a:t>
            </a:r>
          </a:p>
        </p:txBody>
      </p:sp>
      <p:sp>
        <p:nvSpPr>
          <p:cNvPr id="102408" name="AutoShape 8"/>
          <p:cNvSpPr>
            <a:spLocks/>
          </p:cNvSpPr>
          <p:nvPr/>
        </p:nvSpPr>
        <p:spPr bwMode="auto">
          <a:xfrm rot="5400000">
            <a:off x="5741194" y="4923631"/>
            <a:ext cx="433388" cy="1908175"/>
          </a:xfrm>
          <a:prstGeom prst="rightBrace">
            <a:avLst>
              <a:gd name="adj1" fmla="val 3663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02409" name="Text Box 9"/>
          <p:cNvSpPr txBox="1">
            <a:spLocks noChangeArrowheads="1"/>
          </p:cNvSpPr>
          <p:nvPr/>
        </p:nvSpPr>
        <p:spPr bwMode="auto">
          <a:xfrm>
            <a:off x="5435600" y="6092825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latin typeface="Tahoma" charset="0"/>
              </a:rPr>
              <a:t>produkti</a:t>
            </a:r>
          </a:p>
        </p:txBody>
      </p:sp>
      <p:sp>
        <p:nvSpPr>
          <p:cNvPr id="102410" name="AutoShape 10"/>
          <p:cNvSpPr>
            <a:spLocks/>
          </p:cNvSpPr>
          <p:nvPr/>
        </p:nvSpPr>
        <p:spPr bwMode="auto">
          <a:xfrm rot="16200000">
            <a:off x="3850482" y="4510881"/>
            <a:ext cx="361950" cy="935037"/>
          </a:xfrm>
          <a:prstGeom prst="rightBrace">
            <a:avLst>
              <a:gd name="adj1" fmla="val 2152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02411" name="Text Box 11"/>
          <p:cNvSpPr txBox="1">
            <a:spLocks noChangeArrowheads="1"/>
          </p:cNvSpPr>
          <p:nvPr/>
        </p:nvSpPr>
        <p:spPr bwMode="auto">
          <a:xfrm>
            <a:off x="3276600" y="4508500"/>
            <a:ext cx="2087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latin typeface="Tahoma" charset="0"/>
              </a:rPr>
              <a:t>reakcijski pogoji</a:t>
            </a:r>
          </a:p>
        </p:txBody>
      </p:sp>
      <p:sp>
        <p:nvSpPr>
          <p:cNvPr id="102412" name="Text Box 12"/>
          <p:cNvSpPr txBox="1">
            <a:spLocks noChangeArrowheads="1"/>
          </p:cNvSpPr>
          <p:nvPr/>
        </p:nvSpPr>
        <p:spPr bwMode="auto">
          <a:xfrm>
            <a:off x="1403350" y="4941888"/>
            <a:ext cx="1009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1600">
                <a:latin typeface="Tahoma" charset="0"/>
              </a:rPr>
              <a:t>substrat</a:t>
            </a:r>
          </a:p>
        </p:txBody>
      </p:sp>
      <p:sp>
        <p:nvSpPr>
          <p:cNvPr id="102413" name="Text Box 13"/>
          <p:cNvSpPr txBox="1">
            <a:spLocks noChangeArrowheads="1"/>
          </p:cNvSpPr>
          <p:nvPr/>
        </p:nvSpPr>
        <p:spPr bwMode="auto">
          <a:xfrm>
            <a:off x="2627313" y="4941888"/>
            <a:ext cx="1009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1600">
                <a:latin typeface="Tahoma" charset="0"/>
              </a:rPr>
              <a:t>reagent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02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2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0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0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  <p:bldP spid="102403" grpId="0" build="p"/>
      <p:bldP spid="102404" grpId="0" build="p"/>
      <p:bldP spid="102406" grpId="0" animBg="1"/>
      <p:bldP spid="102408" grpId="0" animBg="1"/>
      <p:bldP spid="1024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354" name="Group 10"/>
          <p:cNvGrpSpPr>
            <a:grpSpLocks/>
          </p:cNvGrpSpPr>
          <p:nvPr/>
        </p:nvGrpSpPr>
        <p:grpSpPr bwMode="auto">
          <a:xfrm>
            <a:off x="1042988" y="549275"/>
            <a:ext cx="7270750" cy="2711450"/>
            <a:chOff x="657" y="346"/>
            <a:chExt cx="4580" cy="1708"/>
          </a:xfrm>
        </p:grpSpPr>
        <p:sp>
          <p:nvSpPr>
            <p:cNvPr id="57348" name="Text Box 4"/>
            <p:cNvSpPr txBox="1">
              <a:spLocks noChangeArrowheads="1"/>
            </p:cNvSpPr>
            <p:nvPr/>
          </p:nvSpPr>
          <p:spPr bwMode="auto">
            <a:xfrm>
              <a:off x="657" y="346"/>
              <a:ext cx="458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b="1">
                  <a:solidFill>
                    <a:schemeClr val="tx2"/>
                  </a:solidFill>
                </a:rPr>
                <a:t>Ali ste vedeli, da je aspirin najbolj uporabljeno zdravilo na svetu?</a:t>
              </a:r>
            </a:p>
            <a:p>
              <a:r>
                <a:rPr lang="sl-SI" b="1">
                  <a:solidFill>
                    <a:schemeClr val="tx2"/>
                  </a:solidFill>
                </a:rPr>
                <a:t>Njegova svetovna proizvodnja je l. 1997 presegla 40.000 ton.</a:t>
              </a:r>
              <a:endParaRPr lang="en-GB" b="1">
                <a:solidFill>
                  <a:schemeClr val="tx2"/>
                </a:solidFill>
              </a:endParaRPr>
            </a:p>
          </p:txBody>
        </p:sp>
        <p:pic>
          <p:nvPicPr>
            <p:cNvPr id="57349" name="Picture 5" descr="300px-Aspirin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791" y="890"/>
              <a:ext cx="1728" cy="1164"/>
            </a:xfrm>
            <a:prstGeom prst="rect">
              <a:avLst/>
            </a:prstGeom>
            <a:noFill/>
          </p:spPr>
        </p:pic>
      </p:grpSp>
      <p:grpSp>
        <p:nvGrpSpPr>
          <p:cNvPr id="57355" name="Group 11"/>
          <p:cNvGrpSpPr>
            <a:grpSpLocks/>
          </p:cNvGrpSpPr>
          <p:nvPr/>
        </p:nvGrpSpPr>
        <p:grpSpPr bwMode="auto">
          <a:xfrm>
            <a:off x="1042988" y="3357563"/>
            <a:ext cx="7473950" cy="2628900"/>
            <a:chOff x="657" y="2115"/>
            <a:chExt cx="4708" cy="1656"/>
          </a:xfrm>
        </p:grpSpPr>
        <p:sp>
          <p:nvSpPr>
            <p:cNvPr id="57350" name="Text Box 6"/>
            <p:cNvSpPr txBox="1">
              <a:spLocks noChangeArrowheads="1"/>
            </p:cNvSpPr>
            <p:nvPr/>
          </p:nvSpPr>
          <p:spPr bwMode="auto">
            <a:xfrm>
              <a:off x="657" y="2115"/>
              <a:ext cx="470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b="1">
                  <a:solidFill>
                    <a:schemeClr val="tx2"/>
                  </a:solidFill>
                </a:rPr>
                <a:t>Ali ste vedili, da pa je svetovna proizvodnja najlona l. 2005 znašala </a:t>
              </a:r>
            </a:p>
            <a:p>
              <a:r>
                <a:rPr lang="sl-SI" b="1">
                  <a:solidFill>
                    <a:schemeClr val="tx2"/>
                  </a:solidFill>
                </a:rPr>
                <a:t>preko 4 milijone ton?</a:t>
              </a:r>
              <a:endParaRPr lang="en-GB" b="1">
                <a:solidFill>
                  <a:schemeClr val="tx2"/>
                </a:solidFill>
              </a:endParaRPr>
            </a:p>
          </p:txBody>
        </p:sp>
        <p:pic>
          <p:nvPicPr>
            <p:cNvPr id="57351" name="Picture 7" descr="najlon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150" y="2432"/>
              <a:ext cx="1119" cy="1339"/>
            </a:xfrm>
            <a:prstGeom prst="rect">
              <a:avLst/>
            </a:prstGeom>
            <a:noFill/>
          </p:spPr>
        </p:pic>
      </p:grpSp>
      <p:grpSp>
        <p:nvGrpSpPr>
          <p:cNvPr id="57356" name="Group 12"/>
          <p:cNvGrpSpPr>
            <a:grpSpLocks/>
          </p:cNvGrpSpPr>
          <p:nvPr/>
        </p:nvGrpSpPr>
        <p:grpSpPr bwMode="auto">
          <a:xfrm>
            <a:off x="1116013" y="4221163"/>
            <a:ext cx="4806950" cy="2422525"/>
            <a:chOff x="703" y="2659"/>
            <a:chExt cx="3028" cy="1526"/>
          </a:xfrm>
        </p:grpSpPr>
        <p:sp>
          <p:nvSpPr>
            <p:cNvPr id="57352" name="Text Box 8"/>
            <p:cNvSpPr txBox="1">
              <a:spLocks noChangeArrowheads="1"/>
            </p:cNvSpPr>
            <p:nvPr/>
          </p:nvSpPr>
          <p:spPr bwMode="auto">
            <a:xfrm>
              <a:off x="703" y="2659"/>
              <a:ext cx="302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b="1">
                  <a:solidFill>
                    <a:schemeClr val="tx2"/>
                  </a:solidFill>
                </a:rPr>
                <a:t>Ali ste vedeli, da je samo zahod proizvedel</a:t>
              </a:r>
            </a:p>
            <a:p>
              <a:r>
                <a:rPr lang="sl-SI" b="1">
                  <a:solidFill>
                    <a:schemeClr val="tx2"/>
                  </a:solidFill>
                </a:rPr>
                <a:t>l. 2005 več kot 4,5 milijona ton poletilena?</a:t>
              </a:r>
              <a:endParaRPr lang="en-GB" b="1">
                <a:solidFill>
                  <a:schemeClr val="tx2"/>
                </a:solidFill>
              </a:endParaRPr>
            </a:p>
          </p:txBody>
        </p:sp>
        <p:pic>
          <p:nvPicPr>
            <p:cNvPr id="57353" name="Picture 9" descr="polietilen 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93" y="3067"/>
              <a:ext cx="1134" cy="1118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495800"/>
          </a:xfrm>
        </p:spPr>
        <p:txBody>
          <a:bodyPr/>
          <a:lstStyle/>
          <a:p>
            <a:r>
              <a:rPr lang="sl-SI" sz="2000"/>
              <a:t>REAKTIVNA MESTA -  m</a:t>
            </a:r>
            <a:r>
              <a:rPr lang="en-US" sz="2000"/>
              <a:t>est</a:t>
            </a:r>
            <a:r>
              <a:rPr lang="sl-SI" sz="2000"/>
              <a:t>a</a:t>
            </a:r>
            <a:r>
              <a:rPr lang="en-US" sz="2000"/>
              <a:t> v molekuli, kjer lahko pride do reakcije </a:t>
            </a:r>
            <a:r>
              <a:rPr lang="sl-SI" sz="2000" i="1"/>
              <a:t>(i</a:t>
            </a:r>
            <a:r>
              <a:rPr lang="en-US" sz="2000" i="1"/>
              <a:t>majo prebitek ali primankljaj elektronov</a:t>
            </a:r>
            <a:r>
              <a:rPr lang="sl-SI" sz="2000" i="1"/>
              <a:t>)</a:t>
            </a:r>
          </a:p>
          <a:p>
            <a:r>
              <a:rPr lang="sl-SI" sz="2000" i="1"/>
              <a:t>Vaja: Označi reaktivna mesta v etenu in 1-bromoetanu.</a:t>
            </a:r>
          </a:p>
          <a:p>
            <a:pPr>
              <a:buFont typeface="Wingdings" pitchFamily="2" charset="2"/>
              <a:buNone/>
            </a:pPr>
            <a:endParaRPr lang="sl-SI" sz="2000"/>
          </a:p>
          <a:p>
            <a:pPr>
              <a:buFont typeface="Wingdings" pitchFamily="2" charset="2"/>
              <a:buNone/>
            </a:pPr>
            <a:endParaRPr lang="sl-SI" sz="2000"/>
          </a:p>
        </p:txBody>
      </p:sp>
      <p:grpSp>
        <p:nvGrpSpPr>
          <p:cNvPr id="103427" name="Group 3"/>
          <p:cNvGrpSpPr>
            <a:grpSpLocks/>
          </p:cNvGrpSpPr>
          <p:nvPr/>
        </p:nvGrpSpPr>
        <p:grpSpPr bwMode="auto">
          <a:xfrm>
            <a:off x="971550" y="3500438"/>
            <a:ext cx="2489200" cy="1082675"/>
            <a:chOff x="1020" y="2160"/>
            <a:chExt cx="1568" cy="682"/>
          </a:xfrm>
        </p:grpSpPr>
        <p:sp>
          <p:nvSpPr>
            <p:cNvPr id="103428" name="Text Box 4"/>
            <p:cNvSpPr txBox="1">
              <a:spLocks noChangeArrowheads="1"/>
            </p:cNvSpPr>
            <p:nvPr/>
          </p:nvSpPr>
          <p:spPr bwMode="auto">
            <a:xfrm>
              <a:off x="1020" y="2251"/>
              <a:ext cx="54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sl-SI">
                <a:latin typeface="Tahoma" charset="0"/>
              </a:endParaRPr>
            </a:p>
          </p:txBody>
        </p:sp>
        <p:sp>
          <p:nvSpPr>
            <p:cNvPr id="103429" name="Text Box 5"/>
            <p:cNvSpPr txBox="1">
              <a:spLocks noChangeArrowheads="1"/>
            </p:cNvSpPr>
            <p:nvPr/>
          </p:nvSpPr>
          <p:spPr bwMode="auto">
            <a:xfrm>
              <a:off x="1532" y="2400"/>
              <a:ext cx="105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/>
                <a:t>C</a:t>
              </a:r>
              <a:r>
                <a:rPr lang="en-US" b="1"/>
                <a:t>     </a:t>
              </a:r>
              <a:r>
                <a:rPr lang="en-US" sz="2000"/>
                <a:t>C</a:t>
              </a:r>
              <a:endParaRPr lang="en-US" sz="2400"/>
            </a:p>
          </p:txBody>
        </p:sp>
        <p:sp>
          <p:nvSpPr>
            <p:cNvPr id="103430" name="Line 6"/>
            <p:cNvSpPr>
              <a:spLocks noChangeShapeType="1"/>
            </p:cNvSpPr>
            <p:nvPr/>
          </p:nvSpPr>
          <p:spPr bwMode="auto">
            <a:xfrm>
              <a:off x="1676" y="2496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431" name="Line 7"/>
            <p:cNvSpPr>
              <a:spLocks noChangeShapeType="1"/>
            </p:cNvSpPr>
            <p:nvPr/>
          </p:nvSpPr>
          <p:spPr bwMode="auto">
            <a:xfrm flipV="1">
              <a:off x="2012" y="2304"/>
              <a:ext cx="144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432" name="Line 8"/>
            <p:cNvSpPr>
              <a:spLocks noChangeShapeType="1"/>
            </p:cNvSpPr>
            <p:nvPr/>
          </p:nvSpPr>
          <p:spPr bwMode="auto">
            <a:xfrm flipV="1">
              <a:off x="1436" y="2544"/>
              <a:ext cx="144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433" name="Line 9"/>
            <p:cNvSpPr>
              <a:spLocks noChangeShapeType="1"/>
            </p:cNvSpPr>
            <p:nvPr/>
          </p:nvSpPr>
          <p:spPr bwMode="auto">
            <a:xfrm rot="5400000" flipV="1">
              <a:off x="2012" y="2544"/>
              <a:ext cx="144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434" name="Line 10"/>
            <p:cNvSpPr>
              <a:spLocks noChangeShapeType="1"/>
            </p:cNvSpPr>
            <p:nvPr/>
          </p:nvSpPr>
          <p:spPr bwMode="auto">
            <a:xfrm rot="5400000" flipV="1">
              <a:off x="1484" y="2304"/>
              <a:ext cx="144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435" name="Text Box 11"/>
            <p:cNvSpPr txBox="1">
              <a:spLocks noChangeArrowheads="1"/>
            </p:cNvSpPr>
            <p:nvPr/>
          </p:nvSpPr>
          <p:spPr bwMode="auto">
            <a:xfrm>
              <a:off x="2108" y="2160"/>
              <a:ext cx="28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/>
                <a:t>H</a:t>
              </a:r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3436" name="Text Box 12"/>
            <p:cNvSpPr txBox="1">
              <a:spLocks noChangeArrowheads="1"/>
            </p:cNvSpPr>
            <p:nvPr/>
          </p:nvSpPr>
          <p:spPr bwMode="auto">
            <a:xfrm>
              <a:off x="2108" y="2592"/>
              <a:ext cx="28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sl-SI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</a:t>
              </a:r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3437" name="Text Box 13"/>
            <p:cNvSpPr txBox="1">
              <a:spLocks noChangeArrowheads="1"/>
            </p:cNvSpPr>
            <p:nvPr/>
          </p:nvSpPr>
          <p:spPr bwMode="auto">
            <a:xfrm>
              <a:off x="1292" y="2160"/>
              <a:ext cx="28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/>
                <a:t>H</a:t>
              </a:r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3438" name="Text Box 14"/>
            <p:cNvSpPr txBox="1">
              <a:spLocks noChangeArrowheads="1"/>
            </p:cNvSpPr>
            <p:nvPr/>
          </p:nvSpPr>
          <p:spPr bwMode="auto">
            <a:xfrm>
              <a:off x="1292" y="2592"/>
              <a:ext cx="28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sl-SI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</a:t>
              </a:r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3439" name="Line 15"/>
            <p:cNvSpPr>
              <a:spLocks noChangeShapeType="1"/>
            </p:cNvSpPr>
            <p:nvPr/>
          </p:nvSpPr>
          <p:spPr bwMode="auto">
            <a:xfrm>
              <a:off x="1676" y="2544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sp>
        <p:nvSpPr>
          <p:cNvPr id="103440" name="Oval 16"/>
          <p:cNvSpPr>
            <a:spLocks noChangeArrowheads="1"/>
          </p:cNvSpPr>
          <p:nvPr/>
        </p:nvSpPr>
        <p:spPr bwMode="auto">
          <a:xfrm>
            <a:off x="1692275" y="3860800"/>
            <a:ext cx="1008063" cy="457200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/>
            <a:endParaRPr lang="sl-SI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103441" name="Group 17"/>
          <p:cNvGrpSpPr>
            <a:grpSpLocks/>
          </p:cNvGrpSpPr>
          <p:nvPr/>
        </p:nvGrpSpPr>
        <p:grpSpPr bwMode="auto">
          <a:xfrm>
            <a:off x="4211638" y="3357563"/>
            <a:ext cx="2808287" cy="1298575"/>
            <a:chOff x="2653" y="2115"/>
            <a:chExt cx="1769" cy="818"/>
          </a:xfrm>
        </p:grpSpPr>
        <p:sp>
          <p:nvSpPr>
            <p:cNvPr id="103442" name="Text Box 18"/>
            <p:cNvSpPr txBox="1">
              <a:spLocks noChangeArrowheads="1"/>
            </p:cNvSpPr>
            <p:nvPr/>
          </p:nvSpPr>
          <p:spPr bwMode="auto">
            <a:xfrm>
              <a:off x="2653" y="2342"/>
              <a:ext cx="54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sl-SI">
                <a:latin typeface="Tahoma" charset="0"/>
              </a:endParaRPr>
            </a:p>
          </p:txBody>
        </p:sp>
        <p:sp>
          <p:nvSpPr>
            <p:cNvPr id="103443" name="Text Box 19"/>
            <p:cNvSpPr txBox="1">
              <a:spLocks noChangeArrowheads="1"/>
            </p:cNvSpPr>
            <p:nvPr/>
          </p:nvSpPr>
          <p:spPr bwMode="auto">
            <a:xfrm>
              <a:off x="3165" y="2491"/>
              <a:ext cx="105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/>
                <a:t>C</a:t>
              </a:r>
              <a:r>
                <a:rPr lang="en-US" b="1"/>
                <a:t>     </a:t>
              </a:r>
              <a:r>
                <a:rPr lang="en-US" sz="2000"/>
                <a:t>C</a:t>
              </a:r>
              <a:endParaRPr lang="en-US" sz="2400"/>
            </a:p>
          </p:txBody>
        </p:sp>
        <p:sp>
          <p:nvSpPr>
            <p:cNvPr id="103444" name="Line 20"/>
            <p:cNvSpPr>
              <a:spLocks noChangeShapeType="1"/>
            </p:cNvSpPr>
            <p:nvPr/>
          </p:nvSpPr>
          <p:spPr bwMode="auto">
            <a:xfrm>
              <a:off x="3334" y="2614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445" name="Line 21"/>
            <p:cNvSpPr>
              <a:spLocks noChangeShapeType="1"/>
            </p:cNvSpPr>
            <p:nvPr/>
          </p:nvSpPr>
          <p:spPr bwMode="auto">
            <a:xfrm flipV="1">
              <a:off x="3645" y="2395"/>
              <a:ext cx="144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446" name="Line 22"/>
            <p:cNvSpPr>
              <a:spLocks noChangeShapeType="1"/>
            </p:cNvSpPr>
            <p:nvPr/>
          </p:nvSpPr>
          <p:spPr bwMode="auto">
            <a:xfrm flipV="1">
              <a:off x="3069" y="2635"/>
              <a:ext cx="144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447" name="Line 23"/>
            <p:cNvSpPr>
              <a:spLocks noChangeShapeType="1"/>
            </p:cNvSpPr>
            <p:nvPr/>
          </p:nvSpPr>
          <p:spPr bwMode="auto">
            <a:xfrm rot="5400000" flipV="1">
              <a:off x="3645" y="2635"/>
              <a:ext cx="144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448" name="Line 24"/>
            <p:cNvSpPr>
              <a:spLocks noChangeShapeType="1"/>
            </p:cNvSpPr>
            <p:nvPr/>
          </p:nvSpPr>
          <p:spPr bwMode="auto">
            <a:xfrm rot="5400000" flipV="1">
              <a:off x="3117" y="2395"/>
              <a:ext cx="144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449" name="Text Box 25"/>
            <p:cNvSpPr txBox="1">
              <a:spLocks noChangeArrowheads="1"/>
            </p:cNvSpPr>
            <p:nvPr/>
          </p:nvSpPr>
          <p:spPr bwMode="auto">
            <a:xfrm>
              <a:off x="3741" y="2251"/>
              <a:ext cx="28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/>
                <a:t>H</a:t>
              </a:r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3450" name="Text Box 26"/>
            <p:cNvSpPr txBox="1">
              <a:spLocks noChangeArrowheads="1"/>
            </p:cNvSpPr>
            <p:nvPr/>
          </p:nvSpPr>
          <p:spPr bwMode="auto">
            <a:xfrm>
              <a:off x="3741" y="2683"/>
              <a:ext cx="28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sl-SI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</a:t>
              </a:r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3451" name="Text Box 27"/>
            <p:cNvSpPr txBox="1">
              <a:spLocks noChangeArrowheads="1"/>
            </p:cNvSpPr>
            <p:nvPr/>
          </p:nvSpPr>
          <p:spPr bwMode="auto">
            <a:xfrm>
              <a:off x="2925" y="2251"/>
              <a:ext cx="28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/>
                <a:t>H</a:t>
              </a:r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3452" name="Text Box 28"/>
            <p:cNvSpPr txBox="1">
              <a:spLocks noChangeArrowheads="1"/>
            </p:cNvSpPr>
            <p:nvPr/>
          </p:nvSpPr>
          <p:spPr bwMode="auto">
            <a:xfrm>
              <a:off x="2925" y="2683"/>
              <a:ext cx="28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sl-SI" sz="20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</a:t>
              </a:r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3453" name="Line 29"/>
            <p:cNvSpPr>
              <a:spLocks noChangeShapeType="1"/>
            </p:cNvSpPr>
            <p:nvPr/>
          </p:nvSpPr>
          <p:spPr bwMode="auto">
            <a:xfrm>
              <a:off x="3016" y="2614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454" name="Line 30"/>
            <p:cNvSpPr>
              <a:spLocks noChangeShapeType="1"/>
            </p:cNvSpPr>
            <p:nvPr/>
          </p:nvSpPr>
          <p:spPr bwMode="auto">
            <a:xfrm>
              <a:off x="3696" y="2614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455" name="Text Box 31"/>
            <p:cNvSpPr txBox="1">
              <a:spLocks noChangeArrowheads="1"/>
            </p:cNvSpPr>
            <p:nvPr/>
          </p:nvSpPr>
          <p:spPr bwMode="auto">
            <a:xfrm>
              <a:off x="2744" y="2478"/>
              <a:ext cx="28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/>
                <a:t>H</a:t>
              </a:r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3456" name="Text Box 32"/>
            <p:cNvSpPr txBox="1">
              <a:spLocks noChangeArrowheads="1"/>
            </p:cNvSpPr>
            <p:nvPr/>
          </p:nvSpPr>
          <p:spPr bwMode="auto">
            <a:xfrm>
              <a:off x="3878" y="2478"/>
              <a:ext cx="288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sl-SI" sz="2000"/>
                <a:t>Br</a:t>
              </a:r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3457" name="Text Box 33"/>
            <p:cNvSpPr txBox="1">
              <a:spLocks noChangeArrowheads="1"/>
            </p:cNvSpPr>
            <p:nvPr/>
          </p:nvSpPr>
          <p:spPr bwMode="auto">
            <a:xfrm>
              <a:off x="4014" y="2115"/>
              <a:ext cx="1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sl-SI">
                <a:latin typeface="Tahoma" charset="0"/>
              </a:endParaRPr>
            </a:p>
          </p:txBody>
        </p:sp>
        <p:sp>
          <p:nvSpPr>
            <p:cNvPr id="103458" name="Text Box 34"/>
            <p:cNvSpPr txBox="1">
              <a:spLocks noChangeArrowheads="1"/>
            </p:cNvSpPr>
            <p:nvPr/>
          </p:nvSpPr>
          <p:spPr bwMode="auto">
            <a:xfrm>
              <a:off x="3878" y="2568"/>
              <a:ext cx="36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l-SI">
                  <a:latin typeface="Tahoma" charset="0"/>
                </a:rPr>
                <a:t>. .</a:t>
              </a:r>
            </a:p>
          </p:txBody>
        </p:sp>
        <p:sp>
          <p:nvSpPr>
            <p:cNvPr id="103459" name="Text Box 35"/>
            <p:cNvSpPr txBox="1">
              <a:spLocks noChangeArrowheads="1"/>
            </p:cNvSpPr>
            <p:nvPr/>
          </p:nvSpPr>
          <p:spPr bwMode="auto">
            <a:xfrm>
              <a:off x="3878" y="2341"/>
              <a:ext cx="36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l-SI">
                  <a:latin typeface="Tahoma" charset="0"/>
                </a:rPr>
                <a:t>. .</a:t>
              </a:r>
            </a:p>
          </p:txBody>
        </p:sp>
        <p:sp>
          <p:nvSpPr>
            <p:cNvPr id="103460" name="Text Box 36"/>
            <p:cNvSpPr txBox="1">
              <a:spLocks noChangeArrowheads="1"/>
            </p:cNvSpPr>
            <p:nvPr/>
          </p:nvSpPr>
          <p:spPr bwMode="auto">
            <a:xfrm>
              <a:off x="4059" y="2478"/>
              <a:ext cx="36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l-SI">
                  <a:latin typeface="Tahoma" charset="0"/>
                </a:rPr>
                <a:t>:</a:t>
              </a:r>
            </a:p>
          </p:txBody>
        </p:sp>
      </p:grpSp>
      <p:sp>
        <p:nvSpPr>
          <p:cNvPr id="103461" name="Oval 37"/>
          <p:cNvSpPr>
            <a:spLocks noChangeArrowheads="1"/>
          </p:cNvSpPr>
          <p:nvPr/>
        </p:nvSpPr>
        <p:spPr bwMode="auto">
          <a:xfrm>
            <a:off x="5508625" y="3860800"/>
            <a:ext cx="1295400" cy="647700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/>
            <a:endParaRPr lang="sl-SI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3462" name="Line 38"/>
          <p:cNvSpPr>
            <a:spLocks noChangeShapeType="1"/>
          </p:cNvSpPr>
          <p:nvPr/>
        </p:nvSpPr>
        <p:spPr bwMode="auto">
          <a:xfrm flipH="1">
            <a:off x="2122488" y="3284538"/>
            <a:ext cx="793750" cy="4333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103463" name="Text Box 39"/>
          <p:cNvSpPr txBox="1">
            <a:spLocks noChangeArrowheads="1"/>
          </p:cNvSpPr>
          <p:nvPr/>
        </p:nvSpPr>
        <p:spPr bwMode="auto">
          <a:xfrm>
            <a:off x="2916238" y="2997200"/>
            <a:ext cx="2808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solidFill>
                  <a:schemeClr val="hlink"/>
                </a:solidFill>
                <a:latin typeface="Tahoma" charset="0"/>
              </a:rPr>
              <a:t>presežek elektronov</a:t>
            </a:r>
          </a:p>
        </p:txBody>
      </p:sp>
      <p:sp>
        <p:nvSpPr>
          <p:cNvPr id="103464" name="Line 40"/>
          <p:cNvSpPr>
            <a:spLocks noChangeShapeType="1"/>
          </p:cNvSpPr>
          <p:nvPr/>
        </p:nvSpPr>
        <p:spPr bwMode="auto">
          <a:xfrm>
            <a:off x="5219700" y="3213100"/>
            <a:ext cx="1366838" cy="5032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103465" name="Text Box 41"/>
          <p:cNvSpPr txBox="1">
            <a:spLocks noChangeArrowheads="1"/>
          </p:cNvSpPr>
          <p:nvPr/>
        </p:nvSpPr>
        <p:spPr bwMode="auto">
          <a:xfrm>
            <a:off x="6516688" y="3644900"/>
            <a:ext cx="1079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  <a:latin typeface="Tahoma" charset="0"/>
                <a:sym typeface="Symbol" pitchFamily="18" charset="2"/>
              </a:rPr>
              <a:t></a:t>
            </a:r>
            <a:r>
              <a:rPr lang="en-US" sz="2000" b="1">
                <a:latin typeface="Tahoma" charset="0"/>
              </a:rPr>
              <a:t> </a:t>
            </a:r>
            <a:endParaRPr lang="sl-SI" sz="2000" b="1">
              <a:latin typeface="Tahoma" charset="0"/>
            </a:endParaRPr>
          </a:p>
        </p:txBody>
      </p:sp>
      <p:sp>
        <p:nvSpPr>
          <p:cNvPr id="103466" name="Text Box 42"/>
          <p:cNvSpPr txBox="1">
            <a:spLocks noChangeArrowheads="1"/>
          </p:cNvSpPr>
          <p:nvPr/>
        </p:nvSpPr>
        <p:spPr bwMode="auto">
          <a:xfrm>
            <a:off x="5435600" y="3573463"/>
            <a:ext cx="1079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  <a:latin typeface="Tahoma" charset="0"/>
                <a:sym typeface="Symbol" pitchFamily="18" charset="2"/>
              </a:rPr>
              <a:t></a:t>
            </a:r>
            <a:r>
              <a:rPr lang="en-US" sz="2000" b="1">
                <a:solidFill>
                  <a:schemeClr val="hlink"/>
                </a:solidFill>
                <a:latin typeface="Tahoma" charset="0"/>
              </a:rPr>
              <a:t>+</a:t>
            </a:r>
            <a:endParaRPr lang="sl-SI" sz="2000" b="1">
              <a:solidFill>
                <a:schemeClr val="hlink"/>
              </a:solidFill>
              <a:latin typeface="Tahoma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3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34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3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3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3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3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3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03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03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3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3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6" grpId="0" build="p"/>
      <p:bldP spid="103440" grpId="0" animBg="1"/>
      <p:bldP spid="103461" grpId="0" animBg="1"/>
      <p:bldP spid="103462" grpId="0" animBg="1"/>
      <p:bldP spid="103463" grpId="0"/>
      <p:bldP spid="103464" grpId="0" animBg="1"/>
      <p:bldP spid="103465" grpId="0"/>
      <p:bldP spid="10346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88" y="1412875"/>
            <a:ext cx="8229600" cy="4495800"/>
          </a:xfrm>
        </p:spPr>
        <p:txBody>
          <a:bodyPr/>
          <a:lstStyle/>
          <a:p>
            <a:r>
              <a:rPr lang="sl-SI" sz="2000"/>
              <a:t>REAKCIJSKI INTERMEDIATI -</a:t>
            </a:r>
            <a:r>
              <a:rPr lang="en-US" sz="2000"/>
              <a:t>To so delci z zelo kratko življenjsko dobo, nekaj desetink ali stotink sekunde</a:t>
            </a:r>
            <a:r>
              <a:rPr lang="sl-SI" sz="2000"/>
              <a:t>, ki nastanejo pri prekinitvi vezi.</a:t>
            </a:r>
            <a:endParaRPr lang="sl-SI" sz="2000" i="1"/>
          </a:p>
          <a:p>
            <a:pPr>
              <a:buFont typeface="Wingdings" pitchFamily="2" charset="2"/>
              <a:buNone/>
            </a:pPr>
            <a:endParaRPr lang="sl-SI" sz="2000"/>
          </a:p>
          <a:p>
            <a:pPr>
              <a:buFont typeface="Wingdings" pitchFamily="2" charset="2"/>
              <a:buNone/>
            </a:pPr>
            <a:endParaRPr lang="sl-SI" sz="2000"/>
          </a:p>
        </p:txBody>
      </p:sp>
      <p:sp>
        <p:nvSpPr>
          <p:cNvPr id="104451" name="Text Box 3"/>
          <p:cNvSpPr txBox="1">
            <a:spLocks noChangeArrowheads="1"/>
          </p:cNvSpPr>
          <p:nvPr/>
        </p:nvSpPr>
        <p:spPr bwMode="auto">
          <a:xfrm>
            <a:off x="3276600" y="2924175"/>
            <a:ext cx="2087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latin typeface="Tahoma" charset="0"/>
              </a:rPr>
              <a:t>PREKINITEV VEZI</a:t>
            </a:r>
          </a:p>
        </p:txBody>
      </p:sp>
      <p:sp>
        <p:nvSpPr>
          <p:cNvPr id="104452" name="Line 4"/>
          <p:cNvSpPr>
            <a:spLocks noChangeShapeType="1"/>
          </p:cNvSpPr>
          <p:nvPr/>
        </p:nvSpPr>
        <p:spPr bwMode="auto">
          <a:xfrm flipH="1">
            <a:off x="2987675" y="3284538"/>
            <a:ext cx="79216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104453" name="Text Box 5"/>
          <p:cNvSpPr txBox="1">
            <a:spLocks noChangeArrowheads="1"/>
          </p:cNvSpPr>
          <p:nvPr/>
        </p:nvSpPr>
        <p:spPr bwMode="auto">
          <a:xfrm>
            <a:off x="1476375" y="3644900"/>
            <a:ext cx="23764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solidFill>
                  <a:schemeClr val="hlink"/>
                </a:solidFill>
                <a:latin typeface="Tahoma" charset="0"/>
              </a:rPr>
              <a:t>HOMO</a:t>
            </a:r>
            <a:r>
              <a:rPr lang="sl-SI">
                <a:latin typeface="Tahoma" charset="0"/>
              </a:rPr>
              <a:t>LITSKA </a:t>
            </a:r>
            <a:r>
              <a:rPr lang="sl-SI">
                <a:solidFill>
                  <a:schemeClr val="hlink"/>
                </a:solidFill>
                <a:latin typeface="Tahoma" charset="0"/>
              </a:rPr>
              <a:t>(enak)</a:t>
            </a:r>
          </a:p>
        </p:txBody>
      </p:sp>
      <p:sp>
        <p:nvSpPr>
          <p:cNvPr id="104454" name="Line 6"/>
          <p:cNvSpPr>
            <a:spLocks noChangeShapeType="1"/>
          </p:cNvSpPr>
          <p:nvPr/>
        </p:nvSpPr>
        <p:spPr bwMode="auto">
          <a:xfrm rot="13716133" flipH="1">
            <a:off x="4563269" y="3293269"/>
            <a:ext cx="706437" cy="257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104455" name="Text Box 7"/>
          <p:cNvSpPr txBox="1">
            <a:spLocks noChangeArrowheads="1"/>
          </p:cNvSpPr>
          <p:nvPr/>
        </p:nvSpPr>
        <p:spPr bwMode="auto">
          <a:xfrm>
            <a:off x="4932363" y="3644900"/>
            <a:ext cx="295275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solidFill>
                  <a:schemeClr val="hlink"/>
                </a:solidFill>
                <a:latin typeface="Tahoma" charset="0"/>
              </a:rPr>
              <a:t>HETERO</a:t>
            </a:r>
            <a:r>
              <a:rPr lang="sl-SI">
                <a:latin typeface="Tahoma" charset="0"/>
              </a:rPr>
              <a:t>LITSKA </a:t>
            </a:r>
            <a:r>
              <a:rPr lang="sl-SI">
                <a:solidFill>
                  <a:schemeClr val="hlink"/>
                </a:solidFill>
                <a:latin typeface="Tahoma" charset="0"/>
              </a:rPr>
              <a:t>(različen)</a:t>
            </a:r>
          </a:p>
          <a:p>
            <a:pPr>
              <a:spcBef>
                <a:spcPct val="50000"/>
              </a:spcBef>
            </a:pPr>
            <a:endParaRPr lang="sl-SI">
              <a:latin typeface="Tahoma" charset="0"/>
            </a:endParaRPr>
          </a:p>
        </p:txBody>
      </p:sp>
      <p:sp>
        <p:nvSpPr>
          <p:cNvPr id="104456" name="Line 8"/>
          <p:cNvSpPr>
            <a:spLocks noChangeShapeType="1"/>
          </p:cNvSpPr>
          <p:nvPr/>
        </p:nvSpPr>
        <p:spPr bwMode="auto">
          <a:xfrm>
            <a:off x="2411413" y="4149725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104457" name="Line 9"/>
          <p:cNvSpPr>
            <a:spLocks noChangeShapeType="1"/>
          </p:cNvSpPr>
          <p:nvPr/>
        </p:nvSpPr>
        <p:spPr bwMode="auto">
          <a:xfrm>
            <a:off x="5724525" y="4149725"/>
            <a:ext cx="0" cy="1223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104458" name="Text Box 10"/>
          <p:cNvSpPr txBox="1">
            <a:spLocks noChangeArrowheads="1"/>
          </p:cNvSpPr>
          <p:nvPr/>
        </p:nvSpPr>
        <p:spPr bwMode="auto">
          <a:xfrm>
            <a:off x="1763713" y="573405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>
                <a:latin typeface="Tahoma" charset="0"/>
              </a:rPr>
              <a:t>radikali  (R</a:t>
            </a:r>
            <a:r>
              <a:rPr lang="en-US" b="1" baseline="30000">
                <a:latin typeface="Tahoma" charset="0"/>
                <a:sym typeface="Symbol" pitchFamily="18" charset="2"/>
              </a:rPr>
              <a:t></a:t>
            </a:r>
            <a:r>
              <a:rPr lang="sl-SI">
                <a:latin typeface="Tahoma" charset="0"/>
              </a:rPr>
              <a:t>)</a:t>
            </a:r>
          </a:p>
        </p:txBody>
      </p:sp>
      <p:sp>
        <p:nvSpPr>
          <p:cNvPr id="104459" name="Text Box 11"/>
          <p:cNvSpPr txBox="1">
            <a:spLocks noChangeArrowheads="1"/>
          </p:cNvSpPr>
          <p:nvPr/>
        </p:nvSpPr>
        <p:spPr bwMode="auto">
          <a:xfrm>
            <a:off x="2627313" y="4149725"/>
            <a:ext cx="20161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1600" i="1">
                <a:latin typeface="Tahoma" charset="0"/>
              </a:rPr>
              <a:t>nepolarna topila</a:t>
            </a:r>
          </a:p>
          <a:p>
            <a:pPr>
              <a:spcBef>
                <a:spcPct val="50000"/>
              </a:spcBef>
            </a:pPr>
            <a:r>
              <a:rPr lang="sl-SI" sz="1600" i="1">
                <a:latin typeface="Tahoma" charset="0"/>
              </a:rPr>
              <a:t>svetloba (h</a:t>
            </a:r>
            <a:r>
              <a:rPr lang="en-US" i="1">
                <a:latin typeface="Tahoma" charset="0"/>
                <a:sym typeface="Symbol" pitchFamily="18" charset="2"/>
              </a:rPr>
              <a:t></a:t>
            </a:r>
            <a:r>
              <a:rPr lang="sl-SI" sz="1600" i="1">
                <a:latin typeface="Tahoma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sl-SI" sz="1600" i="1">
                <a:latin typeface="Tahoma" charset="0"/>
              </a:rPr>
              <a:t>toplota (</a:t>
            </a:r>
            <a:r>
              <a:rPr lang="en-US" i="1">
                <a:latin typeface="Tahoma" charset="0"/>
                <a:sym typeface="Symbol" pitchFamily="18" charset="2"/>
              </a:rPr>
              <a:t></a:t>
            </a:r>
            <a:r>
              <a:rPr lang="sl-SI" sz="1600" i="1">
                <a:latin typeface="Tahoma" charset="0"/>
              </a:rPr>
              <a:t>)</a:t>
            </a:r>
          </a:p>
        </p:txBody>
      </p:sp>
      <p:sp>
        <p:nvSpPr>
          <p:cNvPr id="104460" name="Text Box 12"/>
          <p:cNvSpPr txBox="1">
            <a:spLocks noChangeArrowheads="1"/>
          </p:cNvSpPr>
          <p:nvPr/>
        </p:nvSpPr>
        <p:spPr bwMode="auto">
          <a:xfrm>
            <a:off x="6084888" y="4149725"/>
            <a:ext cx="2016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1600" i="1">
                <a:latin typeface="Tahoma" charset="0"/>
              </a:rPr>
              <a:t>polarna topila</a:t>
            </a:r>
          </a:p>
        </p:txBody>
      </p:sp>
      <p:sp>
        <p:nvSpPr>
          <p:cNvPr id="104461" name="Text Box 13"/>
          <p:cNvSpPr txBox="1">
            <a:spLocks noChangeArrowheads="1"/>
          </p:cNvSpPr>
          <p:nvPr/>
        </p:nvSpPr>
        <p:spPr bwMode="auto">
          <a:xfrm>
            <a:off x="4211638" y="5734050"/>
            <a:ext cx="1368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>
                <a:solidFill>
                  <a:schemeClr val="hlink"/>
                </a:solidFill>
                <a:latin typeface="Tahoma" charset="0"/>
              </a:rPr>
              <a:t>nukleo</a:t>
            </a:r>
            <a:r>
              <a:rPr lang="sl-SI">
                <a:latin typeface="Tahoma" charset="0"/>
              </a:rPr>
              <a:t>fili (Nu</a:t>
            </a:r>
            <a:r>
              <a:rPr lang="sl-SI" baseline="30000">
                <a:latin typeface="Tahoma" charset="0"/>
              </a:rPr>
              <a:t>-</a:t>
            </a:r>
            <a:r>
              <a:rPr lang="sl-SI">
                <a:latin typeface="Tahoma" charset="0"/>
              </a:rPr>
              <a:t>)</a:t>
            </a:r>
          </a:p>
        </p:txBody>
      </p:sp>
      <p:sp>
        <p:nvSpPr>
          <p:cNvPr id="104462" name="Text Box 14"/>
          <p:cNvSpPr txBox="1">
            <a:spLocks noChangeArrowheads="1"/>
          </p:cNvSpPr>
          <p:nvPr/>
        </p:nvSpPr>
        <p:spPr bwMode="auto">
          <a:xfrm>
            <a:off x="6156325" y="5734050"/>
            <a:ext cx="12969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>
                <a:solidFill>
                  <a:schemeClr val="hlink"/>
                </a:solidFill>
                <a:latin typeface="Tahoma" charset="0"/>
              </a:rPr>
              <a:t>elektro</a:t>
            </a:r>
            <a:r>
              <a:rPr lang="sl-SI">
                <a:latin typeface="Tahoma" charset="0"/>
              </a:rPr>
              <a:t>fili (E</a:t>
            </a:r>
            <a:r>
              <a:rPr lang="sl-SI" baseline="30000">
                <a:latin typeface="Tahoma" charset="0"/>
              </a:rPr>
              <a:t>+</a:t>
            </a:r>
            <a:r>
              <a:rPr lang="sl-SI">
                <a:latin typeface="Tahoma" charset="0"/>
              </a:rPr>
              <a:t>)</a:t>
            </a:r>
          </a:p>
        </p:txBody>
      </p:sp>
      <p:sp>
        <p:nvSpPr>
          <p:cNvPr id="104463" name="Line 15"/>
          <p:cNvSpPr>
            <a:spLocks noChangeShapeType="1"/>
          </p:cNvSpPr>
          <p:nvPr/>
        </p:nvSpPr>
        <p:spPr bwMode="auto">
          <a:xfrm flipH="1">
            <a:off x="5292725" y="5373688"/>
            <a:ext cx="43180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104464" name="Line 16"/>
          <p:cNvSpPr>
            <a:spLocks noChangeShapeType="1"/>
          </p:cNvSpPr>
          <p:nvPr/>
        </p:nvSpPr>
        <p:spPr bwMode="auto">
          <a:xfrm rot="13557267" flipH="1">
            <a:off x="5722938" y="5373687"/>
            <a:ext cx="43180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4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4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4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4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04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0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04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04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04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04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04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 build="p"/>
      <p:bldP spid="104451" grpId="0"/>
      <p:bldP spid="104452" grpId="0" animBg="1"/>
      <p:bldP spid="104453" grpId="0"/>
      <p:bldP spid="104454" grpId="0" animBg="1"/>
      <p:bldP spid="104455" grpId="0"/>
      <p:bldP spid="104456" grpId="0" animBg="1"/>
      <p:bldP spid="104457" grpId="0" animBg="1"/>
      <p:bldP spid="104458" grpId="0"/>
      <p:bldP spid="104459" grpId="0"/>
      <p:bldP spid="104460" grpId="0"/>
      <p:bldP spid="104461" grpId="0"/>
      <p:bldP spid="104462" grpId="0"/>
      <p:bldP spid="104463" grpId="0" animBg="1"/>
      <p:bldP spid="10446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91" name="Picture 19" descr="radik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5600" y="3716338"/>
            <a:ext cx="2465388" cy="2922587"/>
          </a:xfrm>
          <a:prstGeom prst="rect">
            <a:avLst/>
          </a:prstGeom>
          <a:noFill/>
        </p:spPr>
      </p:pic>
      <p:sp>
        <p:nvSpPr>
          <p:cNvPr id="105492" name="Text Box 20"/>
          <p:cNvSpPr txBox="1">
            <a:spLocks noChangeArrowheads="1"/>
          </p:cNvSpPr>
          <p:nvPr/>
        </p:nvSpPr>
        <p:spPr bwMode="auto">
          <a:xfrm>
            <a:off x="6372225" y="6021388"/>
            <a:ext cx="581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rgbClr val="000000"/>
                </a:solidFill>
              </a:rPr>
              <a:t>Br</a:t>
            </a:r>
            <a:r>
              <a:rPr lang="sl-SI" sz="2400" b="1" baseline="30000">
                <a:solidFill>
                  <a:srgbClr val="000000"/>
                </a:solidFill>
              </a:rPr>
              <a:t>.</a:t>
            </a:r>
            <a:endParaRPr lang="en-GB" sz="2400" b="1" baseline="30000">
              <a:solidFill>
                <a:srgbClr val="000000"/>
              </a:solidFill>
            </a:endParaRPr>
          </a:p>
        </p:txBody>
      </p:sp>
      <p:pic>
        <p:nvPicPr>
          <p:cNvPr id="105475" name="Picture 3" descr="bro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3113">
            <a:off x="2771775" y="620713"/>
            <a:ext cx="3240088" cy="2703512"/>
          </a:xfrm>
          <a:prstGeom prst="rect">
            <a:avLst/>
          </a:prstGeom>
          <a:noFill/>
        </p:spPr>
      </p:pic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376238" y="182563"/>
            <a:ext cx="25939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000">
                <a:solidFill>
                  <a:srgbClr val="FFFF00"/>
                </a:solidFill>
              </a:rPr>
              <a:t>PRIMER</a:t>
            </a:r>
          </a:p>
          <a:p>
            <a:r>
              <a:rPr lang="sl-SI" sz="2000">
                <a:solidFill>
                  <a:srgbClr val="FFFF00"/>
                </a:solidFill>
              </a:rPr>
              <a:t>Homolitska</a:t>
            </a:r>
          </a:p>
          <a:p>
            <a:r>
              <a:rPr lang="sl-SI" sz="2000">
                <a:solidFill>
                  <a:srgbClr val="FFFF00"/>
                </a:solidFill>
              </a:rPr>
              <a:t>prekinitev vezi</a:t>
            </a:r>
          </a:p>
          <a:p>
            <a:r>
              <a:rPr lang="sl-SI" sz="2000">
                <a:solidFill>
                  <a:srgbClr val="FFFF00"/>
                </a:solidFill>
              </a:rPr>
              <a:t>med atomoma broma</a:t>
            </a:r>
            <a:endParaRPr lang="en-GB" sz="2000">
              <a:solidFill>
                <a:srgbClr val="FFFF00"/>
              </a:solidFill>
            </a:endParaRPr>
          </a:p>
        </p:txBody>
      </p:sp>
      <p:grpSp>
        <p:nvGrpSpPr>
          <p:cNvPr id="105477" name="Group 5"/>
          <p:cNvGrpSpPr>
            <a:grpSpLocks/>
          </p:cNvGrpSpPr>
          <p:nvPr/>
        </p:nvGrpSpPr>
        <p:grpSpPr bwMode="auto">
          <a:xfrm>
            <a:off x="3779838" y="1484313"/>
            <a:ext cx="1079500" cy="720725"/>
            <a:chOff x="2381" y="935"/>
            <a:chExt cx="680" cy="454"/>
          </a:xfrm>
        </p:grpSpPr>
        <p:sp>
          <p:nvSpPr>
            <p:cNvPr id="105478" name="AutoShape 6"/>
            <p:cNvSpPr>
              <a:spLocks noChangeArrowheads="1"/>
            </p:cNvSpPr>
            <p:nvPr/>
          </p:nvSpPr>
          <p:spPr bwMode="auto">
            <a:xfrm>
              <a:off x="2744" y="935"/>
              <a:ext cx="317" cy="136"/>
            </a:xfrm>
            <a:custGeom>
              <a:avLst/>
              <a:gdLst>
                <a:gd name="T0" fmla="*/ 9250 w 21600"/>
                <a:gd name="T1" fmla="*/ 0 h 21600"/>
                <a:gd name="T2" fmla="*/ 3055 w 21600"/>
                <a:gd name="T3" fmla="*/ 21600 h 21600"/>
                <a:gd name="T4" fmla="*/ 9725 w 21600"/>
                <a:gd name="T5" fmla="*/ 8310 h 21600"/>
                <a:gd name="T6" fmla="*/ 15662 w 21600"/>
                <a:gd name="T7" fmla="*/ 14285 h 21600"/>
                <a:gd name="T8" fmla="*/ 21600 w 21600"/>
                <a:gd name="T9" fmla="*/ 8310 h 21600"/>
                <a:gd name="T10" fmla="*/ 17694720 60000 65536"/>
                <a:gd name="T11" fmla="*/ 5898240 60000 65536"/>
                <a:gd name="T12" fmla="*/ 5898240 60000 65536"/>
                <a:gd name="T13" fmla="*/ 5898240 60000 65536"/>
                <a:gd name="T14" fmla="*/ 0 60000 65536"/>
                <a:gd name="T15" fmla="*/ 0 w 21600"/>
                <a:gd name="T16" fmla="*/ 8310 h 21600"/>
                <a:gd name="T17" fmla="*/ 6110 w 21600"/>
                <a:gd name="T18" fmla="*/ 216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15662" y="14285"/>
                  </a:moveTo>
                  <a:lnTo>
                    <a:pt x="21600" y="8310"/>
                  </a:lnTo>
                  <a:lnTo>
                    <a:pt x="18630" y="8310"/>
                  </a:lnTo>
                  <a:cubicBezTo>
                    <a:pt x="18630" y="3721"/>
                    <a:pt x="14430" y="0"/>
                    <a:pt x="9250" y="0"/>
                  </a:cubicBezTo>
                  <a:cubicBezTo>
                    <a:pt x="4141" y="0"/>
                    <a:pt x="0" y="3799"/>
                    <a:pt x="0" y="8485"/>
                  </a:cubicBezTo>
                  <a:lnTo>
                    <a:pt x="0" y="21600"/>
                  </a:lnTo>
                  <a:lnTo>
                    <a:pt x="6110" y="21600"/>
                  </a:lnTo>
                  <a:lnTo>
                    <a:pt x="6110" y="8310"/>
                  </a:lnTo>
                  <a:cubicBezTo>
                    <a:pt x="6110" y="6947"/>
                    <a:pt x="7362" y="5842"/>
                    <a:pt x="8907" y="5842"/>
                  </a:cubicBezTo>
                  <a:lnTo>
                    <a:pt x="9725" y="5842"/>
                  </a:lnTo>
                  <a:cubicBezTo>
                    <a:pt x="11269" y="5842"/>
                    <a:pt x="12520" y="6947"/>
                    <a:pt x="12520" y="8310"/>
                  </a:cubicBezTo>
                  <a:lnTo>
                    <a:pt x="9725" y="831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479" name="AutoShape 7"/>
            <p:cNvSpPr>
              <a:spLocks noChangeArrowheads="1"/>
            </p:cNvSpPr>
            <p:nvPr/>
          </p:nvSpPr>
          <p:spPr bwMode="auto">
            <a:xfrm rot="11330401">
              <a:off x="2381" y="1298"/>
              <a:ext cx="363" cy="91"/>
            </a:xfrm>
            <a:prstGeom prst="curvedDownArrow">
              <a:avLst>
                <a:gd name="adj1" fmla="val 79780"/>
                <a:gd name="adj2" fmla="val 159560"/>
                <a:gd name="adj3" fmla="val 33333"/>
              </a:avLst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grpSp>
        <p:nvGrpSpPr>
          <p:cNvPr id="105480" name="Group 8"/>
          <p:cNvGrpSpPr>
            <a:grpSpLocks/>
          </p:cNvGrpSpPr>
          <p:nvPr/>
        </p:nvGrpSpPr>
        <p:grpSpPr bwMode="auto">
          <a:xfrm>
            <a:off x="3924300" y="0"/>
            <a:ext cx="3957638" cy="1196975"/>
            <a:chOff x="2472" y="0"/>
            <a:chExt cx="2493" cy="754"/>
          </a:xfrm>
        </p:grpSpPr>
        <p:sp>
          <p:nvSpPr>
            <p:cNvPr id="105481" name="AutoShape 9"/>
            <p:cNvSpPr>
              <a:spLocks noChangeArrowheads="1"/>
            </p:cNvSpPr>
            <p:nvPr/>
          </p:nvSpPr>
          <p:spPr bwMode="auto">
            <a:xfrm rot="5400000">
              <a:off x="2345" y="127"/>
              <a:ext cx="754" cy="499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482" name="Text Box 10"/>
            <p:cNvSpPr txBox="1">
              <a:spLocks noChangeArrowheads="1"/>
            </p:cNvSpPr>
            <p:nvPr/>
          </p:nvSpPr>
          <p:spPr bwMode="auto">
            <a:xfrm>
              <a:off x="2913" y="177"/>
              <a:ext cx="20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>
                  <a:solidFill>
                    <a:srgbClr val="FFFF00"/>
                  </a:solidFill>
                </a:rPr>
                <a:t>svetloba ali močno segrevanje</a:t>
              </a:r>
              <a:endParaRPr lang="en-GB">
                <a:solidFill>
                  <a:srgbClr val="FFFF00"/>
                </a:solidFill>
              </a:endParaRPr>
            </a:p>
          </p:txBody>
        </p:sp>
      </p:grpSp>
      <p:pic>
        <p:nvPicPr>
          <p:cNvPr id="105483" name="Picture 11" descr="radik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8" y="3716338"/>
            <a:ext cx="2465387" cy="2922587"/>
          </a:xfrm>
          <a:prstGeom prst="rect">
            <a:avLst/>
          </a:prstGeom>
          <a:noFill/>
        </p:spPr>
      </p:pic>
      <p:sp>
        <p:nvSpPr>
          <p:cNvPr id="105485" name="AutoShape 13"/>
          <p:cNvSpPr>
            <a:spLocks noChangeArrowheads="1"/>
          </p:cNvSpPr>
          <p:nvPr/>
        </p:nvSpPr>
        <p:spPr bwMode="auto">
          <a:xfrm rot="1864299">
            <a:off x="2927350" y="2973388"/>
            <a:ext cx="658813" cy="1182687"/>
          </a:xfrm>
          <a:prstGeom prst="downArrow">
            <a:avLst>
              <a:gd name="adj1" fmla="val 50000"/>
              <a:gd name="adj2" fmla="val 44879"/>
            </a:avLst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sl-SI"/>
          </a:p>
        </p:txBody>
      </p:sp>
      <p:sp>
        <p:nvSpPr>
          <p:cNvPr id="105486" name="AutoShape 14"/>
          <p:cNvSpPr>
            <a:spLocks noChangeArrowheads="1"/>
          </p:cNvSpPr>
          <p:nvPr/>
        </p:nvSpPr>
        <p:spPr bwMode="auto">
          <a:xfrm rot="-2015745">
            <a:off x="5192713" y="2952750"/>
            <a:ext cx="576262" cy="1223963"/>
          </a:xfrm>
          <a:prstGeom prst="downArrow">
            <a:avLst>
              <a:gd name="adj1" fmla="val 50000"/>
              <a:gd name="adj2" fmla="val 53099"/>
            </a:avLst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sl-SI"/>
          </a:p>
        </p:txBody>
      </p:sp>
      <p:sp>
        <p:nvSpPr>
          <p:cNvPr id="105488" name="Text Box 16"/>
          <p:cNvSpPr txBox="1">
            <a:spLocks noChangeArrowheads="1"/>
          </p:cNvSpPr>
          <p:nvPr/>
        </p:nvSpPr>
        <p:spPr bwMode="auto">
          <a:xfrm>
            <a:off x="3348038" y="5013325"/>
            <a:ext cx="20764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sl-SI" b="1">
                <a:solidFill>
                  <a:srgbClr val="B4F0AE"/>
                </a:solidFill>
              </a:rPr>
              <a:t>nastaneta dva </a:t>
            </a:r>
          </a:p>
          <a:p>
            <a:pPr algn="ctr"/>
            <a:r>
              <a:rPr lang="sl-SI" b="1">
                <a:solidFill>
                  <a:srgbClr val="B4F0AE"/>
                </a:solidFill>
              </a:rPr>
              <a:t>bromova radikala</a:t>
            </a:r>
          </a:p>
          <a:p>
            <a:pPr algn="ctr"/>
            <a:r>
              <a:rPr lang="sl-SI" b="1">
                <a:solidFill>
                  <a:srgbClr val="B4F0AE"/>
                </a:solidFill>
              </a:rPr>
              <a:t>(atoma broma)</a:t>
            </a:r>
            <a:endParaRPr lang="en-GB" b="1">
              <a:solidFill>
                <a:srgbClr val="B4F0AE"/>
              </a:solidFill>
            </a:endParaRPr>
          </a:p>
        </p:txBody>
      </p:sp>
      <p:sp>
        <p:nvSpPr>
          <p:cNvPr id="105484" name="Text Box 12"/>
          <p:cNvSpPr txBox="1">
            <a:spLocks noChangeArrowheads="1"/>
          </p:cNvSpPr>
          <p:nvPr/>
        </p:nvSpPr>
        <p:spPr bwMode="auto">
          <a:xfrm>
            <a:off x="1763713" y="6021388"/>
            <a:ext cx="581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rgbClr val="000000"/>
                </a:solidFill>
              </a:rPr>
              <a:t>Br</a:t>
            </a:r>
            <a:r>
              <a:rPr lang="sl-SI" sz="2400" b="1" baseline="30000">
                <a:solidFill>
                  <a:srgbClr val="000000"/>
                </a:solidFill>
              </a:rPr>
              <a:t>.</a:t>
            </a:r>
            <a:endParaRPr lang="en-GB" sz="2400" b="1" baseline="300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5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5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5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5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5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5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5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5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05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85" grpId="0" animBg="1"/>
      <p:bldP spid="105486" grpId="0" animBg="1"/>
      <p:bldP spid="10548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234" name="Picture 2" descr="bro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3113">
            <a:off x="2700338" y="692150"/>
            <a:ext cx="3240087" cy="2703513"/>
          </a:xfrm>
          <a:prstGeom prst="rect">
            <a:avLst/>
          </a:prstGeom>
          <a:noFill/>
        </p:spPr>
      </p:pic>
      <p:pic>
        <p:nvPicPr>
          <p:cNvPr id="223235" name="Picture 3" descr="bromidni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8263" y="3357563"/>
            <a:ext cx="3095625" cy="2930525"/>
          </a:xfrm>
          <a:prstGeom prst="rect">
            <a:avLst/>
          </a:prstGeom>
          <a:noFill/>
        </p:spPr>
      </p:pic>
      <p:pic>
        <p:nvPicPr>
          <p:cNvPr id="223236" name="Picture 4" descr="bromonijve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92275" y="3860800"/>
            <a:ext cx="1846263" cy="2157413"/>
          </a:xfrm>
          <a:prstGeom prst="rect">
            <a:avLst/>
          </a:prstGeom>
          <a:noFill/>
        </p:spPr>
      </p:pic>
      <p:sp>
        <p:nvSpPr>
          <p:cNvPr id="223237" name="Text Box 5"/>
          <p:cNvSpPr txBox="1">
            <a:spLocks noChangeArrowheads="1"/>
          </p:cNvSpPr>
          <p:nvPr/>
        </p:nvSpPr>
        <p:spPr bwMode="auto">
          <a:xfrm>
            <a:off x="2916238" y="5661025"/>
            <a:ext cx="6429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 b="1">
                <a:solidFill>
                  <a:srgbClr val="3399FF"/>
                </a:solidFill>
              </a:rPr>
              <a:t>Br</a:t>
            </a:r>
            <a:r>
              <a:rPr lang="sl-SI" b="1" baseline="34000">
                <a:solidFill>
                  <a:srgbClr val="3399FF"/>
                </a:solidFill>
              </a:rPr>
              <a:t>+</a:t>
            </a:r>
            <a:endParaRPr lang="en-GB" b="1">
              <a:solidFill>
                <a:srgbClr val="3399FF"/>
              </a:solidFill>
            </a:endParaRPr>
          </a:p>
        </p:txBody>
      </p:sp>
      <p:sp>
        <p:nvSpPr>
          <p:cNvPr id="223238" name="AutoShape 6"/>
          <p:cNvSpPr>
            <a:spLocks noChangeArrowheads="1"/>
          </p:cNvSpPr>
          <p:nvPr/>
        </p:nvSpPr>
        <p:spPr bwMode="auto">
          <a:xfrm>
            <a:off x="4067175" y="404813"/>
            <a:ext cx="576263" cy="1008062"/>
          </a:xfrm>
          <a:prstGeom prst="downArrow">
            <a:avLst>
              <a:gd name="adj1" fmla="val 50000"/>
              <a:gd name="adj2" fmla="val 43733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endParaRPr lang="sl-SI">
              <a:solidFill>
                <a:schemeClr val="accent1"/>
              </a:solidFill>
            </a:endParaRPr>
          </a:p>
        </p:txBody>
      </p:sp>
      <p:sp>
        <p:nvSpPr>
          <p:cNvPr id="223239" name="Text Box 7"/>
          <p:cNvSpPr txBox="1">
            <a:spLocks noChangeArrowheads="1"/>
          </p:cNvSpPr>
          <p:nvPr/>
        </p:nvSpPr>
        <p:spPr bwMode="auto">
          <a:xfrm>
            <a:off x="7524750" y="5734050"/>
            <a:ext cx="739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 sz="2800" b="1">
                <a:solidFill>
                  <a:srgbClr val="FF5050"/>
                </a:solidFill>
              </a:rPr>
              <a:t>Br</a:t>
            </a:r>
            <a:r>
              <a:rPr lang="sl-SI" sz="2800" b="1" baseline="90000">
                <a:solidFill>
                  <a:srgbClr val="FF5050"/>
                </a:solidFill>
              </a:rPr>
              <a:t>_</a:t>
            </a:r>
            <a:endParaRPr lang="en-GB" sz="2800" b="1" baseline="90000">
              <a:solidFill>
                <a:srgbClr val="FF5050"/>
              </a:solidFill>
            </a:endParaRPr>
          </a:p>
        </p:txBody>
      </p:sp>
      <p:sp>
        <p:nvSpPr>
          <p:cNvPr id="223240" name="Text Box 8"/>
          <p:cNvSpPr txBox="1">
            <a:spLocks noChangeArrowheads="1"/>
          </p:cNvSpPr>
          <p:nvPr/>
        </p:nvSpPr>
        <p:spPr bwMode="auto">
          <a:xfrm>
            <a:off x="376238" y="207963"/>
            <a:ext cx="2751137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/>
              <a:t>PRIMER</a:t>
            </a:r>
            <a:endParaRPr lang="sl-SI" sz="2000" b="1"/>
          </a:p>
          <a:p>
            <a:r>
              <a:rPr lang="sl-SI" sz="2000" b="1">
                <a:solidFill>
                  <a:srgbClr val="3399FF"/>
                </a:solidFill>
              </a:rPr>
              <a:t>Hetero</a:t>
            </a:r>
            <a:r>
              <a:rPr lang="sl-SI" sz="2000" b="1">
                <a:solidFill>
                  <a:srgbClr val="FF5050"/>
                </a:solidFill>
              </a:rPr>
              <a:t>litska</a:t>
            </a:r>
          </a:p>
          <a:p>
            <a:r>
              <a:rPr lang="sl-SI" sz="2000" b="1"/>
              <a:t>prekinitev vezi</a:t>
            </a:r>
          </a:p>
          <a:p>
            <a:r>
              <a:rPr lang="sl-SI" sz="2000" b="1"/>
              <a:t>med atomoma broma</a:t>
            </a:r>
            <a:endParaRPr lang="en-GB" sz="2000" b="1"/>
          </a:p>
        </p:txBody>
      </p:sp>
      <p:sp>
        <p:nvSpPr>
          <p:cNvPr id="223244" name="AutoShape 12"/>
          <p:cNvSpPr>
            <a:spLocks noChangeArrowheads="1"/>
          </p:cNvSpPr>
          <p:nvPr/>
        </p:nvSpPr>
        <p:spPr bwMode="auto">
          <a:xfrm rot="1700720">
            <a:off x="2771775" y="2852738"/>
            <a:ext cx="720725" cy="1368425"/>
          </a:xfrm>
          <a:prstGeom prst="downArrow">
            <a:avLst>
              <a:gd name="adj1" fmla="val 50000"/>
              <a:gd name="adj2" fmla="val 47467"/>
            </a:avLst>
          </a:prstGeom>
          <a:solidFill>
            <a:srgbClr val="3399FF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sl-SI"/>
          </a:p>
        </p:txBody>
      </p:sp>
      <p:sp>
        <p:nvSpPr>
          <p:cNvPr id="223245" name="AutoShape 13"/>
          <p:cNvSpPr>
            <a:spLocks noChangeArrowheads="1"/>
          </p:cNvSpPr>
          <p:nvPr/>
        </p:nvSpPr>
        <p:spPr bwMode="auto">
          <a:xfrm rot="-2519085">
            <a:off x="5148263" y="3068638"/>
            <a:ext cx="576262" cy="1368425"/>
          </a:xfrm>
          <a:prstGeom prst="downArrow">
            <a:avLst>
              <a:gd name="adj1" fmla="val 50000"/>
              <a:gd name="adj2" fmla="val 59366"/>
            </a:avLst>
          </a:prstGeom>
          <a:solidFill>
            <a:srgbClr val="FF5050"/>
          </a:solidFill>
          <a:ln w="9525">
            <a:solidFill>
              <a:srgbClr val="FF505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sl-SI"/>
          </a:p>
        </p:txBody>
      </p:sp>
      <p:grpSp>
        <p:nvGrpSpPr>
          <p:cNvPr id="223241" name="Group 9"/>
          <p:cNvGrpSpPr>
            <a:grpSpLocks/>
          </p:cNvGrpSpPr>
          <p:nvPr/>
        </p:nvGrpSpPr>
        <p:grpSpPr bwMode="auto">
          <a:xfrm>
            <a:off x="3779838" y="2205038"/>
            <a:ext cx="2838450" cy="912812"/>
            <a:chOff x="2109" y="1434"/>
            <a:chExt cx="1788" cy="531"/>
          </a:xfrm>
        </p:grpSpPr>
        <p:sp>
          <p:nvSpPr>
            <p:cNvPr id="223242" name="AutoShape 10"/>
            <p:cNvSpPr>
              <a:spLocks noChangeArrowheads="1"/>
            </p:cNvSpPr>
            <p:nvPr/>
          </p:nvSpPr>
          <p:spPr bwMode="auto">
            <a:xfrm>
              <a:off x="2426" y="1434"/>
              <a:ext cx="681" cy="272"/>
            </a:xfrm>
            <a:prstGeom prst="curvedUpArrow">
              <a:avLst>
                <a:gd name="adj1" fmla="val 50074"/>
                <a:gd name="adj2" fmla="val 100147"/>
                <a:gd name="adj3" fmla="val 33333"/>
              </a:avLst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23243" name="Text Box 11"/>
            <p:cNvSpPr txBox="1">
              <a:spLocks noChangeArrowheads="1"/>
            </p:cNvSpPr>
            <p:nvPr/>
          </p:nvSpPr>
          <p:spPr bwMode="auto">
            <a:xfrm>
              <a:off x="2109" y="1752"/>
              <a:ext cx="17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b="1">
                  <a:solidFill>
                    <a:schemeClr val="accent1"/>
                  </a:solidFill>
                </a:rPr>
                <a:t>premik elektronov v vezi</a:t>
              </a:r>
              <a:endParaRPr lang="en-GB" b="1">
                <a:solidFill>
                  <a:schemeClr val="accent1"/>
                </a:solidFill>
              </a:endParaRP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3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3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3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3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3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23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23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23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23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8" grpId="0" animBg="1"/>
      <p:bldP spid="223244" grpId="0" animBg="1"/>
      <p:bldP spid="22324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257175"/>
            <a:ext cx="8748712" cy="6375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sz="2000"/>
              <a:t>RADIKAL (R</a:t>
            </a:r>
            <a:r>
              <a:rPr lang="en-US" sz="2000" b="1" baseline="30000">
                <a:sym typeface="Symbol" pitchFamily="18" charset="2"/>
              </a:rPr>
              <a:t></a:t>
            </a:r>
            <a:r>
              <a:rPr lang="sl-SI" sz="2000"/>
              <a:t>) - je delec s prostim (neveznim) elektronom, ki ga 		   	   prikažemo kot piko (npr. Cl</a:t>
            </a:r>
            <a:r>
              <a:rPr lang="en-US" sz="2000" b="1" baseline="30000">
                <a:sym typeface="Symbol" pitchFamily="18" charset="2"/>
              </a:rPr>
              <a:t></a:t>
            </a:r>
            <a:r>
              <a:rPr lang="sl-SI" sz="2000">
                <a:sym typeface="Symbol" pitchFamily="18" charset="2"/>
              </a:rPr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l-SI" sz="2000" b="1">
              <a:sym typeface="Symbol" pitchFamily="18" charset="2"/>
            </a:endParaRPr>
          </a:p>
          <a:p>
            <a:pPr>
              <a:lnSpc>
                <a:spcPct val="80000"/>
              </a:lnSpc>
            </a:pPr>
            <a:r>
              <a:rPr lang="sl-SI" sz="2000">
                <a:solidFill>
                  <a:schemeClr val="hlink"/>
                </a:solidFill>
              </a:rPr>
              <a:t>NUKLEO</a:t>
            </a:r>
            <a:r>
              <a:rPr lang="sl-SI" sz="2000"/>
              <a:t>FIL (Nu</a:t>
            </a:r>
            <a:r>
              <a:rPr lang="sl-SI" sz="2000" baseline="30000"/>
              <a:t>-</a:t>
            </a:r>
            <a:r>
              <a:rPr lang="sl-SI" sz="2000"/>
              <a:t>) - je delec, ki išče </a:t>
            </a:r>
            <a:r>
              <a:rPr lang="sl-SI" sz="2000">
                <a:solidFill>
                  <a:schemeClr val="hlink"/>
                </a:solidFill>
              </a:rPr>
              <a:t>pozitivni</a:t>
            </a:r>
            <a:r>
              <a:rPr lang="sl-SI" sz="2000"/>
              <a:t> center, ima presežek 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000">
                <a:solidFill>
                  <a:schemeClr val="hlink"/>
                </a:solidFill>
              </a:rPr>
              <a:t>	(jedro)</a:t>
            </a:r>
            <a:r>
              <a:rPr lang="sl-SI" sz="2000"/>
              <a:t>	        elektronov (npr. OH</a:t>
            </a:r>
            <a:r>
              <a:rPr lang="sl-SI" sz="2000" baseline="30000"/>
              <a:t>- </a:t>
            </a:r>
            <a:r>
              <a:rPr lang="sl-SI" sz="2000"/>
              <a:t>ali H</a:t>
            </a:r>
            <a:r>
              <a:rPr lang="sl-SI" sz="2000" baseline="-25000"/>
              <a:t>2</a:t>
            </a:r>
            <a:r>
              <a:rPr lang="sl-SI" sz="2000"/>
              <a:t>O)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l-SI" sz="2000"/>
          </a:p>
          <a:p>
            <a:pPr>
              <a:lnSpc>
                <a:spcPct val="80000"/>
              </a:lnSpc>
            </a:pPr>
            <a:r>
              <a:rPr lang="sl-SI" sz="2000">
                <a:solidFill>
                  <a:schemeClr val="hlink"/>
                </a:solidFill>
              </a:rPr>
              <a:t>ELEKTRO</a:t>
            </a:r>
            <a:r>
              <a:rPr lang="sl-SI" sz="2000"/>
              <a:t>FIL (E</a:t>
            </a:r>
            <a:r>
              <a:rPr lang="sl-SI" sz="2000" baseline="30000"/>
              <a:t>+</a:t>
            </a:r>
            <a:r>
              <a:rPr lang="sl-SI" sz="2000"/>
              <a:t>) - je delec, ki išče </a:t>
            </a:r>
            <a:r>
              <a:rPr lang="sl-SI" sz="2000">
                <a:solidFill>
                  <a:schemeClr val="hlink"/>
                </a:solidFill>
              </a:rPr>
              <a:t>negativni</a:t>
            </a:r>
            <a:r>
              <a:rPr lang="sl-SI" sz="2000"/>
              <a:t> center, primanjkuje mu</a:t>
            </a:r>
            <a:r>
              <a:rPr lang="sl-SI" sz="2000">
                <a:solidFill>
                  <a:schemeClr val="hlink"/>
                </a:solidFill>
              </a:rPr>
              <a:t> (elektron)	         </a:t>
            </a:r>
            <a:r>
              <a:rPr lang="sl-SI" sz="2000"/>
              <a:t>elektronov (npr. H</a:t>
            </a:r>
            <a:r>
              <a:rPr lang="sl-SI" sz="2000" baseline="30000"/>
              <a:t>+ </a:t>
            </a:r>
            <a:r>
              <a:rPr lang="sl-SI" sz="2000"/>
              <a:t>ali BF</a:t>
            </a:r>
            <a:r>
              <a:rPr lang="sl-SI" sz="2000" baseline="-25000"/>
              <a:t>3</a:t>
            </a:r>
            <a:r>
              <a:rPr lang="sl-SI" sz="2000"/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l-SI" sz="2000"/>
          </a:p>
          <a:p>
            <a:pPr>
              <a:lnSpc>
                <a:spcPct val="80000"/>
              </a:lnSpc>
            </a:pPr>
            <a:r>
              <a:rPr lang="sl-SI" sz="2000" i="1"/>
              <a:t>Vaja: Navedene delce uvrsti med radikale, nukleofile ali elektrofile:</a:t>
            </a:r>
          </a:p>
          <a:p>
            <a:pPr lvl="1">
              <a:lnSpc>
                <a:spcPct val="80000"/>
              </a:lnSpc>
            </a:pPr>
            <a:r>
              <a:rPr lang="sl-SI" sz="2000"/>
              <a:t>Br</a:t>
            </a:r>
            <a:r>
              <a:rPr lang="sl-SI" sz="900"/>
              <a:t> </a:t>
            </a:r>
            <a:r>
              <a:rPr lang="en-US" sz="2000" b="1" baseline="30000">
                <a:sym typeface="Symbol" pitchFamily="18" charset="2"/>
              </a:rPr>
              <a:t></a:t>
            </a:r>
            <a:r>
              <a:rPr lang="sl-SI" sz="2000" b="1" baseline="30000">
                <a:sym typeface="Symbol" pitchFamily="18" charset="2"/>
              </a:rPr>
              <a:t> 	</a:t>
            </a:r>
            <a:r>
              <a:rPr lang="sl-SI" sz="2000"/>
              <a:t> </a:t>
            </a:r>
          </a:p>
          <a:p>
            <a:pPr lvl="1">
              <a:lnSpc>
                <a:spcPct val="80000"/>
              </a:lnSpc>
            </a:pPr>
            <a:r>
              <a:rPr lang="sl-SI" sz="2000">
                <a:sym typeface="Symbol" pitchFamily="18" charset="2"/>
              </a:rPr>
              <a:t>NO</a:t>
            </a:r>
            <a:r>
              <a:rPr lang="sl-SI" sz="2000" baseline="-25000">
                <a:sym typeface="Symbol" pitchFamily="18" charset="2"/>
              </a:rPr>
              <a:t>2</a:t>
            </a:r>
            <a:r>
              <a:rPr lang="sl-SI" sz="2000" baseline="30000">
                <a:sym typeface="Symbol" pitchFamily="18" charset="2"/>
              </a:rPr>
              <a:t>+</a:t>
            </a:r>
          </a:p>
          <a:p>
            <a:pPr lvl="1">
              <a:lnSpc>
                <a:spcPct val="80000"/>
              </a:lnSpc>
            </a:pPr>
            <a:r>
              <a:rPr lang="sl-SI" sz="2000">
                <a:sym typeface="Symbol" pitchFamily="18" charset="2"/>
              </a:rPr>
              <a:t>NH</a:t>
            </a:r>
            <a:r>
              <a:rPr lang="sl-SI" sz="2000" baseline="-25000">
                <a:sym typeface="Symbol" pitchFamily="18" charset="2"/>
              </a:rPr>
              <a:t>3</a:t>
            </a:r>
            <a:r>
              <a:rPr lang="sl-SI" sz="2000" baseline="30000">
                <a:sym typeface="Symbol" pitchFamily="18" charset="2"/>
              </a:rPr>
              <a:t>	</a:t>
            </a:r>
          </a:p>
          <a:p>
            <a:pPr lvl="1">
              <a:lnSpc>
                <a:spcPct val="80000"/>
              </a:lnSpc>
            </a:pPr>
            <a:r>
              <a:rPr lang="sl-SI" sz="2000"/>
              <a:t>CN</a:t>
            </a:r>
            <a:r>
              <a:rPr lang="sl-SI" sz="3200" baseline="30000"/>
              <a:t>-</a:t>
            </a:r>
          </a:p>
          <a:p>
            <a:pPr lvl="1">
              <a:lnSpc>
                <a:spcPct val="80000"/>
              </a:lnSpc>
            </a:pPr>
            <a:r>
              <a:rPr lang="sl-SI" sz="2000"/>
              <a:t>Br</a:t>
            </a:r>
            <a:r>
              <a:rPr lang="sl-SI" sz="2000" baseline="30000"/>
              <a:t>+</a:t>
            </a:r>
            <a:r>
              <a:rPr lang="sl-SI" sz="2000"/>
              <a:t> </a:t>
            </a:r>
          </a:p>
          <a:p>
            <a:pPr lvl="1">
              <a:lnSpc>
                <a:spcPct val="80000"/>
              </a:lnSpc>
            </a:pPr>
            <a:r>
              <a:rPr lang="sl-SI" sz="2000"/>
              <a:t>C</a:t>
            </a:r>
            <a:r>
              <a:rPr lang="sl-SI" sz="2000" baseline="-25000"/>
              <a:t>6</a:t>
            </a:r>
            <a:r>
              <a:rPr lang="sl-SI" sz="2000"/>
              <a:t>H</a:t>
            </a:r>
            <a:r>
              <a:rPr lang="sl-SI" sz="2000" baseline="-25000"/>
              <a:t>5</a:t>
            </a:r>
            <a:r>
              <a:rPr lang="en-US" sz="2000" b="1" baseline="30000">
                <a:sym typeface="Symbol" pitchFamily="18" charset="2"/>
              </a:rPr>
              <a:t></a:t>
            </a:r>
            <a:endParaRPr lang="sl-SI" sz="18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l-SI" sz="20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000"/>
              <a:t>(R</a:t>
            </a:r>
            <a:r>
              <a:rPr lang="en-US" sz="2000" b="1" baseline="30000">
                <a:sym typeface="Symbol" pitchFamily="18" charset="2"/>
              </a:rPr>
              <a:t></a:t>
            </a:r>
            <a:r>
              <a:rPr lang="sl-SI" sz="2000"/>
              <a:t>): Br</a:t>
            </a:r>
            <a:r>
              <a:rPr lang="sl-SI" sz="900"/>
              <a:t> </a:t>
            </a:r>
            <a:r>
              <a:rPr lang="en-US" sz="2000" b="1" baseline="30000">
                <a:sym typeface="Symbol" pitchFamily="18" charset="2"/>
              </a:rPr>
              <a:t></a:t>
            </a:r>
            <a:r>
              <a:rPr lang="sl-SI" sz="2000" b="1" baseline="30000">
                <a:sym typeface="Symbol" pitchFamily="18" charset="2"/>
              </a:rPr>
              <a:t> </a:t>
            </a:r>
            <a:r>
              <a:rPr lang="sl-SI" sz="2000" b="1">
                <a:sym typeface="Symbol" pitchFamily="18" charset="2"/>
              </a:rPr>
              <a:t>,</a:t>
            </a:r>
            <a:r>
              <a:rPr lang="sl-SI" sz="2000" b="1" baseline="30000">
                <a:sym typeface="Symbol" pitchFamily="18" charset="2"/>
              </a:rPr>
              <a:t> </a:t>
            </a:r>
            <a:r>
              <a:rPr lang="sl-SI" sz="2000"/>
              <a:t>C</a:t>
            </a:r>
            <a:r>
              <a:rPr lang="sl-SI" sz="2000" baseline="-25000"/>
              <a:t>6</a:t>
            </a:r>
            <a:r>
              <a:rPr lang="sl-SI" sz="2000"/>
              <a:t>H</a:t>
            </a:r>
            <a:r>
              <a:rPr lang="sl-SI" sz="2000" baseline="-25000"/>
              <a:t>5</a:t>
            </a:r>
            <a:r>
              <a:rPr lang="en-US" sz="2000" b="1" baseline="30000">
                <a:sym typeface="Symbol" pitchFamily="18" charset="2"/>
              </a:rPr>
              <a:t></a:t>
            </a:r>
            <a:endParaRPr lang="sl-SI" sz="2000" baseline="300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000"/>
              <a:t>(Nu</a:t>
            </a:r>
            <a:r>
              <a:rPr lang="sl-SI" sz="2000" baseline="30000"/>
              <a:t>-</a:t>
            </a:r>
            <a:r>
              <a:rPr lang="sl-SI" sz="2000"/>
              <a:t>): CN</a:t>
            </a:r>
            <a:r>
              <a:rPr lang="sl-SI" sz="3600" baseline="30000"/>
              <a:t>-</a:t>
            </a:r>
            <a:r>
              <a:rPr lang="sl-SI" sz="2000"/>
              <a:t>,</a:t>
            </a:r>
            <a:r>
              <a:rPr lang="sl-SI" sz="3600"/>
              <a:t> </a:t>
            </a:r>
            <a:r>
              <a:rPr lang="sl-SI" sz="2000">
                <a:sym typeface="Symbol" pitchFamily="18" charset="2"/>
              </a:rPr>
              <a:t>NH</a:t>
            </a:r>
            <a:r>
              <a:rPr lang="sl-SI" sz="2000" baseline="-25000">
                <a:sym typeface="Symbol" pitchFamily="18" charset="2"/>
              </a:rPr>
              <a:t>3</a:t>
            </a:r>
            <a:endParaRPr lang="sl-SI" sz="20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000"/>
              <a:t>(E</a:t>
            </a:r>
            <a:r>
              <a:rPr lang="sl-SI" sz="2000" baseline="30000"/>
              <a:t>+</a:t>
            </a:r>
            <a:r>
              <a:rPr lang="sl-SI" sz="2000"/>
              <a:t>): </a:t>
            </a:r>
            <a:r>
              <a:rPr lang="sl-SI" sz="2000">
                <a:sym typeface="Symbol" pitchFamily="18" charset="2"/>
              </a:rPr>
              <a:t>NO</a:t>
            </a:r>
            <a:r>
              <a:rPr lang="sl-SI" sz="2000" baseline="-25000">
                <a:sym typeface="Symbol" pitchFamily="18" charset="2"/>
              </a:rPr>
              <a:t>2</a:t>
            </a:r>
            <a:r>
              <a:rPr lang="sl-SI" sz="2000" baseline="30000">
                <a:sym typeface="Symbol" pitchFamily="18" charset="2"/>
              </a:rPr>
              <a:t>+</a:t>
            </a:r>
            <a:r>
              <a:rPr lang="sl-SI" sz="2000">
                <a:sym typeface="Symbol" pitchFamily="18" charset="2"/>
              </a:rPr>
              <a:t>,</a:t>
            </a:r>
            <a:r>
              <a:rPr lang="sl-SI" sz="2000" baseline="30000">
                <a:sym typeface="Symbol" pitchFamily="18" charset="2"/>
              </a:rPr>
              <a:t> </a:t>
            </a:r>
            <a:r>
              <a:rPr lang="sl-SI" sz="2400"/>
              <a:t>Br</a:t>
            </a:r>
            <a:r>
              <a:rPr lang="sl-SI" sz="2400" baseline="30000"/>
              <a:t>+</a:t>
            </a:r>
            <a:r>
              <a:rPr lang="sl-SI" sz="2400"/>
              <a:t> </a:t>
            </a:r>
            <a:endParaRPr lang="sl-SI" sz="20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l-SI" sz="2000"/>
          </a:p>
          <a:p>
            <a:pPr>
              <a:lnSpc>
                <a:spcPct val="80000"/>
              </a:lnSpc>
            </a:pPr>
            <a:endParaRPr lang="sl-SI" sz="18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0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0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05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05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05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05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05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05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05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1059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059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059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1059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311275"/>
            <a:ext cx="9593263" cy="5546725"/>
          </a:xfrm>
        </p:spPr>
        <p:txBody>
          <a:bodyPr/>
          <a:lstStyle/>
          <a:p>
            <a:r>
              <a:rPr lang="sl-SI" sz="2400" b="1"/>
              <a:t>Glede na vrsto delcev, ki sodelujejo ločimo: </a:t>
            </a:r>
          </a:p>
          <a:p>
            <a:pPr lvl="1"/>
            <a:r>
              <a:rPr lang="sl-SI" sz="2400" b="1"/>
              <a:t>radikalske in </a:t>
            </a:r>
          </a:p>
          <a:p>
            <a:pPr lvl="1"/>
            <a:r>
              <a:rPr lang="sl-SI" sz="2400" b="1"/>
              <a:t>ionske (elektrofilne in nukleofilne).</a:t>
            </a:r>
          </a:p>
          <a:p>
            <a:pPr lvl="1"/>
            <a:endParaRPr lang="sl-SI" sz="2400" b="1"/>
          </a:p>
          <a:p>
            <a:r>
              <a:rPr lang="sl-SI" sz="2800" b="1"/>
              <a:t>Poznamo:</a:t>
            </a:r>
          </a:p>
          <a:p>
            <a:pPr lvl="1">
              <a:buFontTx/>
              <a:buNone/>
            </a:pPr>
            <a:r>
              <a:rPr lang="pl-PL" sz="2400" b="1"/>
              <a:t>1. SUBSTITUCIJE </a:t>
            </a:r>
            <a:r>
              <a:rPr lang="pl-PL" sz="2400" b="1" i="1"/>
              <a:t>(zamenjave)</a:t>
            </a:r>
          </a:p>
          <a:p>
            <a:pPr lvl="2">
              <a:buFontTx/>
              <a:buChar char="-"/>
            </a:pPr>
            <a:r>
              <a:rPr lang="pl-PL" b="1"/>
              <a:t>nukleofilne (S</a:t>
            </a:r>
            <a:r>
              <a:rPr lang="pl-PL" b="1" baseline="-25000"/>
              <a:t>N</a:t>
            </a:r>
            <a:r>
              <a:rPr lang="pl-PL" b="1"/>
              <a:t>) – </a:t>
            </a:r>
            <a:r>
              <a:rPr lang="pl-PL" b="1" i="1">
                <a:solidFill>
                  <a:schemeClr val="hlink"/>
                </a:solidFill>
              </a:rPr>
              <a:t>halogenoalkane - </a:t>
            </a:r>
            <a:r>
              <a:rPr lang="sl-SI"/>
              <a:t>H</a:t>
            </a:r>
            <a:r>
              <a:rPr lang="sl-SI" baseline="-25000"/>
              <a:t>2</a:t>
            </a:r>
            <a:r>
              <a:rPr lang="sl-SI"/>
              <a:t>O, </a:t>
            </a:r>
            <a:r>
              <a:rPr lang="sl-SI">
                <a:sym typeface="Symbol" pitchFamily="18" charset="2"/>
              </a:rPr>
              <a:t>r</a:t>
            </a:r>
            <a:endParaRPr lang="sl-SI" b="1" i="1">
              <a:solidFill>
                <a:schemeClr val="hlink"/>
              </a:solidFill>
              <a:sym typeface="Symbol" pitchFamily="18" charset="2"/>
            </a:endParaRPr>
          </a:p>
          <a:p>
            <a:pPr lvl="2">
              <a:buFontTx/>
              <a:buChar char="-"/>
            </a:pPr>
            <a:r>
              <a:rPr lang="pl-PL" b="1"/>
              <a:t>elektrofilne (S</a:t>
            </a:r>
            <a:r>
              <a:rPr lang="pl-PL" b="1" baseline="-25000"/>
              <a:t>E</a:t>
            </a:r>
            <a:r>
              <a:rPr lang="pl-PL" b="1"/>
              <a:t>) – </a:t>
            </a:r>
            <a:r>
              <a:rPr lang="pl-PL" b="1" i="1">
                <a:solidFill>
                  <a:schemeClr val="hlink"/>
                </a:solidFill>
              </a:rPr>
              <a:t>aromatske spojine - </a:t>
            </a:r>
            <a:r>
              <a:rPr lang="pl-PL"/>
              <a:t>benzen</a:t>
            </a:r>
            <a:r>
              <a:rPr lang="pl-PL" b="1" i="1">
                <a:solidFill>
                  <a:schemeClr val="hlink"/>
                </a:solidFill>
              </a:rPr>
              <a:t> </a:t>
            </a:r>
          </a:p>
          <a:p>
            <a:pPr lvl="2">
              <a:buFontTx/>
              <a:buChar char="-"/>
            </a:pPr>
            <a:r>
              <a:rPr lang="pl-PL" b="1"/>
              <a:t>radikalske  (S</a:t>
            </a:r>
            <a:r>
              <a:rPr lang="pl-PL" b="1" baseline="-25000"/>
              <a:t>R</a:t>
            </a:r>
            <a:r>
              <a:rPr lang="pl-PL" b="1"/>
              <a:t>) – </a:t>
            </a:r>
            <a:r>
              <a:rPr lang="pl-PL" b="1" i="1">
                <a:solidFill>
                  <a:schemeClr val="hlink"/>
                </a:solidFill>
              </a:rPr>
              <a:t>alkane - </a:t>
            </a:r>
            <a:r>
              <a:rPr lang="en-US" b="1"/>
              <a:t>h</a:t>
            </a:r>
            <a:r>
              <a:rPr lang="en-US" b="1">
                <a:sym typeface="Symbol" pitchFamily="18" charset="2"/>
              </a:rPr>
              <a:t></a:t>
            </a:r>
            <a:r>
              <a:rPr lang="sl-SI" b="1">
                <a:sym typeface="Symbol" pitchFamily="18" charset="2"/>
              </a:rPr>
              <a:t> ali </a:t>
            </a:r>
            <a:endParaRPr lang="sl-SI" b="1" i="1">
              <a:solidFill>
                <a:schemeClr val="hlink"/>
              </a:solidFill>
              <a:sym typeface="Symbol" pitchFamily="18" charset="2"/>
            </a:endParaRPr>
          </a:p>
          <a:p>
            <a:pPr lvl="2">
              <a:buFontTx/>
              <a:buNone/>
            </a:pPr>
            <a:endParaRPr lang="pl-PL" b="1" i="1">
              <a:solidFill>
                <a:schemeClr val="hlink"/>
              </a:solidFill>
            </a:endParaRP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sl-SI"/>
              <a:t>VRSTE ORGANSKIH REAKCIJ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1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1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16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16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16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16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16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16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16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 build="p"/>
      <p:bldP spid="11161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311275"/>
            <a:ext cx="9593263" cy="5546725"/>
          </a:xfrm>
        </p:spPr>
        <p:txBody>
          <a:bodyPr/>
          <a:lstStyle/>
          <a:p>
            <a:pPr lvl="1">
              <a:buFontTx/>
              <a:buNone/>
            </a:pPr>
            <a:endParaRPr lang="sl-SI" sz="2400" b="1"/>
          </a:p>
          <a:p>
            <a:pPr lvl="1">
              <a:buFontTx/>
              <a:buNone/>
            </a:pPr>
            <a:r>
              <a:rPr lang="pl-PL" sz="2400" b="1"/>
              <a:t>2. ADICIJE </a:t>
            </a:r>
            <a:r>
              <a:rPr lang="pl-PL" sz="2400" b="1" i="1"/>
              <a:t>(dodajanje)</a:t>
            </a:r>
          </a:p>
          <a:p>
            <a:pPr lvl="2">
              <a:buFontTx/>
              <a:buChar char="-"/>
            </a:pPr>
            <a:r>
              <a:rPr lang="pl-PL" b="1"/>
              <a:t>nukleofilne (Ad</a:t>
            </a:r>
            <a:r>
              <a:rPr lang="pl-PL" b="1" baseline="-25000"/>
              <a:t>N</a:t>
            </a:r>
            <a:r>
              <a:rPr lang="pl-PL" b="1"/>
              <a:t>) – </a:t>
            </a:r>
            <a:r>
              <a:rPr lang="pl-PL" sz="2000" b="1" i="1">
                <a:solidFill>
                  <a:schemeClr val="hlink"/>
                </a:solidFill>
              </a:rPr>
              <a:t>aldehide in ketone</a:t>
            </a:r>
            <a:r>
              <a:rPr lang="pl-PL" b="1" i="1">
                <a:solidFill>
                  <a:schemeClr val="hlink"/>
                </a:solidFill>
              </a:rPr>
              <a:t> </a:t>
            </a:r>
            <a:r>
              <a:rPr lang="pl-PL" b="1" i="1"/>
              <a:t>-CO-</a:t>
            </a:r>
          </a:p>
          <a:p>
            <a:pPr lvl="2">
              <a:buFontTx/>
              <a:buChar char="-"/>
            </a:pPr>
            <a:r>
              <a:rPr lang="pl-PL" b="1"/>
              <a:t>elektrofilne (Ad</a:t>
            </a:r>
            <a:r>
              <a:rPr lang="pl-PL" b="1" baseline="-25000"/>
              <a:t>E</a:t>
            </a:r>
            <a:r>
              <a:rPr lang="pl-PL" b="1"/>
              <a:t>) – </a:t>
            </a:r>
            <a:r>
              <a:rPr lang="pl-PL" sz="2000" b="1" i="1">
                <a:solidFill>
                  <a:schemeClr val="hlink"/>
                </a:solidFill>
              </a:rPr>
              <a:t>alkene in alkine</a:t>
            </a:r>
            <a:r>
              <a:rPr lang="pl-PL" b="1" i="1">
                <a:solidFill>
                  <a:schemeClr val="hlink"/>
                </a:solidFill>
              </a:rPr>
              <a:t> </a:t>
            </a:r>
            <a:r>
              <a:rPr lang="pl-PL" b="1" i="1"/>
              <a:t>- </a:t>
            </a:r>
            <a:r>
              <a:rPr lang="pl-PL" sz="2000" b="1" i="1"/>
              <a:t>dvojna, trojna vez</a:t>
            </a:r>
          </a:p>
          <a:p>
            <a:pPr lvl="2">
              <a:buFontTx/>
              <a:buChar char="-"/>
            </a:pPr>
            <a:r>
              <a:rPr lang="pl-PL" b="1"/>
              <a:t>radikalske  (Ad</a:t>
            </a:r>
            <a:r>
              <a:rPr lang="pl-PL" b="1" baseline="-25000"/>
              <a:t>R</a:t>
            </a:r>
            <a:r>
              <a:rPr lang="pl-PL" b="1"/>
              <a:t>) – </a:t>
            </a:r>
            <a:r>
              <a:rPr lang="pl-PL" sz="2000" b="1" i="1">
                <a:solidFill>
                  <a:schemeClr val="hlink"/>
                </a:solidFill>
              </a:rPr>
              <a:t>alkene in alkine</a:t>
            </a:r>
            <a:r>
              <a:rPr lang="pl-PL" b="1" i="1">
                <a:solidFill>
                  <a:schemeClr val="hlink"/>
                </a:solidFill>
              </a:rPr>
              <a:t> </a:t>
            </a:r>
            <a:r>
              <a:rPr lang="pl-PL" b="1" i="1"/>
              <a:t>- </a:t>
            </a:r>
            <a:r>
              <a:rPr lang="pl-PL" sz="2000" b="1" i="1"/>
              <a:t>dvojna, trojna vez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sl-SI"/>
              <a:t>VRSTE ORGANSKIH REAKCIJ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26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26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26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26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 build="p"/>
      <p:bldP spid="11264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008188"/>
            <a:ext cx="9593263" cy="5546725"/>
          </a:xfrm>
        </p:spPr>
        <p:txBody>
          <a:bodyPr/>
          <a:lstStyle/>
          <a:p>
            <a:pPr lvl="1">
              <a:lnSpc>
                <a:spcPct val="90000"/>
              </a:lnSpc>
              <a:buFontTx/>
              <a:buNone/>
            </a:pPr>
            <a:r>
              <a:rPr lang="pl-PL" sz="2000" b="1"/>
              <a:t>3. ELIMINACIJE (E) </a:t>
            </a:r>
            <a:r>
              <a:rPr lang="pl-PL" sz="2000" b="1" i="1"/>
              <a:t>(odstranitev)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pl-PL" sz="2000" b="1" i="1">
                <a:solidFill>
                  <a:schemeClr val="hlink"/>
                </a:solidFill>
              </a:rPr>
              <a:t>			halogenoalkane, alkohole  </a:t>
            </a:r>
            <a:r>
              <a:rPr lang="pl-PL" sz="2000" b="1" i="1"/>
              <a:t>- </a:t>
            </a:r>
            <a:r>
              <a:rPr lang="sl-SI" sz="2000"/>
              <a:t>ROH, </a:t>
            </a:r>
            <a:r>
              <a:rPr lang="sl-SI" sz="2000">
                <a:sym typeface="Symbol" pitchFamily="18" charset="2"/>
              </a:rPr>
              <a:t>m ali konc. H</a:t>
            </a:r>
            <a:r>
              <a:rPr lang="sl-SI" sz="2000" baseline="-25000">
                <a:sym typeface="Symbol" pitchFamily="18" charset="2"/>
              </a:rPr>
              <a:t>2</a:t>
            </a:r>
            <a:r>
              <a:rPr lang="sl-SI" sz="2000">
                <a:sym typeface="Symbol" pitchFamily="18" charset="2"/>
              </a:rPr>
              <a:t>SO</a:t>
            </a:r>
            <a:r>
              <a:rPr lang="sl-SI" sz="2000" baseline="-25000">
                <a:sym typeface="Symbol" pitchFamily="18" charset="2"/>
              </a:rPr>
              <a:t>4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pl-PL" sz="2000" b="1" i="1" baseline="-25000">
              <a:solidFill>
                <a:schemeClr val="hlink"/>
              </a:solidFill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pl-PL" sz="2000" b="1"/>
              <a:t>4. POLIMERIZACIJE</a:t>
            </a:r>
            <a:r>
              <a:rPr lang="pl-PL" sz="2000"/>
              <a:t> </a:t>
            </a:r>
            <a:r>
              <a:rPr lang="pl-PL" sz="2000" b="1" i="1"/>
              <a:t>(monomere se povežejo v polimer)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pl-PL" sz="2000" b="1" i="1">
                <a:solidFill>
                  <a:schemeClr val="hlink"/>
                </a:solidFill>
              </a:rPr>
              <a:t>			alkene in alkine, diole, dikarboksilne kisline ...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pl-PL" sz="2000" b="1" i="1"/>
          </a:p>
          <a:p>
            <a:pPr lvl="1">
              <a:lnSpc>
                <a:spcPct val="90000"/>
              </a:lnSpc>
              <a:buFontTx/>
              <a:buNone/>
            </a:pPr>
            <a:r>
              <a:rPr lang="pl-PL" sz="2000" b="1"/>
              <a:t>5. OKSIDACIJE (Ok)</a:t>
            </a:r>
            <a:r>
              <a:rPr lang="pl-PL" sz="2000"/>
              <a:t> </a:t>
            </a:r>
            <a:r>
              <a:rPr lang="pl-PL" sz="2000" b="1" i="1"/>
              <a:t>(povečanje števila kisikovih atomov)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pl-PL" sz="2000" b="1" i="1">
                <a:solidFill>
                  <a:schemeClr val="hlink"/>
                </a:solidFill>
              </a:rPr>
              <a:t>			alkohole, aldehide </a:t>
            </a:r>
            <a:r>
              <a:rPr lang="pl-PL" sz="2000" b="1" i="1"/>
              <a:t>- </a:t>
            </a:r>
            <a:r>
              <a:rPr lang="pl-PL" sz="2000"/>
              <a:t>K</a:t>
            </a:r>
            <a:r>
              <a:rPr lang="pl-PL" sz="2000" baseline="-25000"/>
              <a:t>2</a:t>
            </a:r>
            <a:r>
              <a:rPr lang="pl-PL" sz="2000"/>
              <a:t>Cr</a:t>
            </a:r>
            <a:r>
              <a:rPr lang="pl-PL" sz="2000" baseline="-25000"/>
              <a:t>2</a:t>
            </a:r>
            <a:r>
              <a:rPr lang="pl-PL" sz="2000"/>
              <a:t>O</a:t>
            </a:r>
            <a:r>
              <a:rPr lang="pl-PL" sz="2000" baseline="-25000"/>
              <a:t>7</a:t>
            </a:r>
            <a:r>
              <a:rPr lang="pl-PL" sz="2000"/>
              <a:t>/H</a:t>
            </a:r>
            <a:r>
              <a:rPr lang="pl-PL" sz="2000" baseline="30000"/>
              <a:t>+</a:t>
            </a:r>
            <a:r>
              <a:rPr lang="pl-PL" sz="2000"/>
              <a:t>, KMnO</a:t>
            </a:r>
            <a:r>
              <a:rPr lang="pl-PL" sz="2000" baseline="-25000"/>
              <a:t>4</a:t>
            </a:r>
            <a:r>
              <a:rPr lang="pl-PL" sz="2000"/>
              <a:t> 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pl-PL" sz="2000" baseline="-25000"/>
          </a:p>
          <a:p>
            <a:pPr lvl="1">
              <a:lnSpc>
                <a:spcPct val="90000"/>
              </a:lnSpc>
              <a:buFontTx/>
              <a:buNone/>
            </a:pPr>
            <a:r>
              <a:rPr lang="pl-PL" sz="2000" b="1"/>
              <a:t>6. REDUKCIJE (RED)</a:t>
            </a:r>
            <a:r>
              <a:rPr lang="pl-PL" sz="2000"/>
              <a:t> </a:t>
            </a:r>
            <a:r>
              <a:rPr lang="pl-PL" sz="2000" b="1" i="1"/>
              <a:t>(zmanjšanje števila kisikovih atomov)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pl-PL" sz="2000" b="1" i="1">
                <a:solidFill>
                  <a:schemeClr val="hlink"/>
                </a:solidFill>
              </a:rPr>
              <a:t>			kisline, aldehide, ketone </a:t>
            </a:r>
            <a:r>
              <a:rPr lang="pl-PL" sz="2000" b="1" i="1"/>
              <a:t>–</a:t>
            </a:r>
            <a:r>
              <a:rPr lang="pl-PL" sz="2000" b="1" i="1">
                <a:solidFill>
                  <a:schemeClr val="hlink"/>
                </a:solidFill>
              </a:rPr>
              <a:t> </a:t>
            </a:r>
            <a:r>
              <a:rPr lang="pl-PL" sz="2000"/>
              <a:t>LiAlH</a:t>
            </a:r>
            <a:r>
              <a:rPr lang="pl-PL" sz="2000" baseline="-25000"/>
              <a:t>4</a:t>
            </a:r>
            <a:r>
              <a:rPr lang="pl-PL" sz="2000"/>
              <a:t> ali H</a:t>
            </a:r>
            <a:r>
              <a:rPr lang="pl-PL" sz="1600" baseline="-25000"/>
              <a:t>2</a:t>
            </a:r>
            <a:r>
              <a:rPr lang="pl-PL" sz="2000"/>
              <a:t>, Pt, </a:t>
            </a:r>
            <a:r>
              <a:rPr lang="en-US" sz="2000"/>
              <a:t>&gt;</a:t>
            </a:r>
            <a:r>
              <a:rPr lang="pl-PL" sz="2000"/>
              <a:t>P, </a:t>
            </a:r>
            <a:r>
              <a:rPr lang="en-US" sz="2000"/>
              <a:t>&gt;</a:t>
            </a:r>
            <a:r>
              <a:rPr lang="pl-PL" sz="2000"/>
              <a:t>T</a:t>
            </a:r>
            <a:endParaRPr lang="sl-SI" sz="200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title"/>
          </p:nvPr>
        </p:nvSpPr>
        <p:spPr>
          <a:xfrm>
            <a:off x="558800" y="420688"/>
            <a:ext cx="8229600" cy="1143000"/>
          </a:xfrm>
          <a:noFill/>
          <a:ln/>
        </p:spPr>
        <p:txBody>
          <a:bodyPr/>
          <a:lstStyle/>
          <a:p>
            <a:r>
              <a:rPr lang="sl-SI"/>
              <a:t>VRSTE ORGANSKIH REAKCIJ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3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36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3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3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36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36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36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6" grpId="0" build="p"/>
      <p:bldP spid="1136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1835150" y="765175"/>
            <a:ext cx="5873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>
                <a:solidFill>
                  <a:schemeClr val="bg1"/>
                </a:solidFill>
              </a:rPr>
              <a:t>Glavna surovina za večino organskih spojin je nafta.</a:t>
            </a:r>
            <a:endParaRPr lang="en-GB" b="1">
              <a:solidFill>
                <a:schemeClr val="bg1"/>
              </a:solidFill>
            </a:endParaRPr>
          </a:p>
        </p:txBody>
      </p:sp>
      <p:pic>
        <p:nvPicPr>
          <p:cNvPr id="59397" name="Picture 5" descr="naft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71775" y="1412875"/>
            <a:ext cx="3292475" cy="470058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684213" y="908050"/>
            <a:ext cx="83454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000" b="1">
                <a:solidFill>
                  <a:schemeClr val="bg1"/>
                </a:solidFill>
              </a:rPr>
              <a:t>Zakaj lahko iz preprostih organskih molekul v nafti pridobimo toliko</a:t>
            </a:r>
          </a:p>
          <a:p>
            <a:r>
              <a:rPr lang="sl-SI" sz="2000" b="1">
                <a:solidFill>
                  <a:schemeClr val="bg1"/>
                </a:solidFill>
              </a:rPr>
              <a:t>različnih in vsestransko uporabnih snovi in izdelkov?</a:t>
            </a:r>
            <a:endParaRPr lang="en-GB" sz="2000" b="1">
              <a:solidFill>
                <a:schemeClr val="bg1"/>
              </a:solidFill>
            </a:endParaRP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611188" y="1916113"/>
            <a:ext cx="8316912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Naredimo preprost poskus</a:t>
            </a:r>
          </a:p>
          <a:p>
            <a:endParaRPr lang="sl-SI">
              <a:solidFill>
                <a:schemeClr val="bg1"/>
              </a:solidFill>
            </a:endParaRPr>
          </a:p>
          <a:p>
            <a:r>
              <a:rPr lang="sl-SI">
                <a:solidFill>
                  <a:schemeClr val="bg1"/>
                </a:solidFill>
              </a:rPr>
              <a:t>Uporabili bomo:</a:t>
            </a:r>
          </a:p>
          <a:p>
            <a:endParaRPr lang="sl-SI">
              <a:solidFill>
                <a:schemeClr val="bg1"/>
              </a:solidFill>
            </a:endParaRPr>
          </a:p>
          <a:p>
            <a:r>
              <a:rPr lang="sl-SI">
                <a:solidFill>
                  <a:schemeClr val="bg1"/>
                </a:solidFill>
              </a:rPr>
              <a:t>Heksan – sestavina nafte</a:t>
            </a:r>
          </a:p>
          <a:p>
            <a:r>
              <a:rPr lang="sl-SI">
                <a:solidFill>
                  <a:schemeClr val="bg1"/>
                </a:solidFill>
              </a:rPr>
              <a:t>Etanol – pridobivamo ga iz nafte</a:t>
            </a:r>
          </a:p>
          <a:p>
            <a:r>
              <a:rPr lang="sl-SI">
                <a:solidFill>
                  <a:schemeClr val="bg1"/>
                </a:solidFill>
              </a:rPr>
              <a:t>Aceton – pridobivamo ga iz nafte</a:t>
            </a:r>
          </a:p>
          <a:p>
            <a:endParaRPr lang="sl-SI">
              <a:solidFill>
                <a:schemeClr val="bg1"/>
              </a:solidFill>
            </a:endParaRPr>
          </a:p>
          <a:p>
            <a:r>
              <a:rPr lang="sl-SI">
                <a:solidFill>
                  <a:schemeClr val="bg1"/>
                </a:solidFill>
              </a:rPr>
              <a:t>In za primerjavo tekočino, ki jo dobro poznamo – vodo </a:t>
            </a:r>
          </a:p>
          <a:p>
            <a:r>
              <a:rPr lang="sl-SI">
                <a:solidFill>
                  <a:schemeClr val="bg1"/>
                </a:solidFill>
              </a:rPr>
              <a:t>ter aktivno kovino natrij?</a:t>
            </a:r>
            <a:endParaRPr lang="en-GB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54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>
                <a:solidFill>
                  <a:schemeClr val="bg1"/>
                </a:solidFill>
              </a:rPr>
              <a:t>Analiza rezultatov</a:t>
            </a:r>
            <a:endParaRPr lang="en-GB">
              <a:solidFill>
                <a:schemeClr val="bg1"/>
              </a:solidFill>
            </a:endParaRPr>
          </a:p>
        </p:txBody>
      </p:sp>
      <p:graphicFrame>
        <p:nvGraphicFramePr>
          <p:cNvPr id="48183" name="Group 55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3622676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604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Voda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Heksan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Etanol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Aceton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0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08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8184" name="Rectangle 56"/>
          <p:cNvSpPr>
            <a:spLocks noChangeArrowheads="1"/>
          </p:cNvSpPr>
          <p:nvPr/>
        </p:nvSpPr>
        <p:spPr bwMode="auto">
          <a:xfrm>
            <a:off x="611188" y="2276475"/>
            <a:ext cx="1728787" cy="13668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/>
              <a:t>Natrij plava,</a:t>
            </a:r>
          </a:p>
          <a:p>
            <a:pPr algn="ctr"/>
            <a:r>
              <a:rPr lang="sl-SI"/>
              <a:t>razvijanje</a:t>
            </a:r>
          </a:p>
          <a:p>
            <a:pPr algn="ctr"/>
            <a:r>
              <a:rPr lang="sl-SI"/>
              <a:t>plina,</a:t>
            </a:r>
          </a:p>
          <a:p>
            <a:pPr algn="ctr"/>
            <a:r>
              <a:rPr lang="sl-SI"/>
              <a:t>plamen</a:t>
            </a:r>
            <a:endParaRPr lang="en-GB"/>
          </a:p>
        </p:txBody>
      </p:sp>
      <p:sp>
        <p:nvSpPr>
          <p:cNvPr id="48186" name="Rectangle 58"/>
          <p:cNvSpPr>
            <a:spLocks noChangeArrowheads="1"/>
          </p:cNvSpPr>
          <p:nvPr/>
        </p:nvSpPr>
        <p:spPr bwMode="auto">
          <a:xfrm>
            <a:off x="2627313" y="2276475"/>
            <a:ext cx="1800225" cy="13668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/>
              <a:t>Natrij potone,</a:t>
            </a:r>
          </a:p>
          <a:p>
            <a:pPr algn="ctr"/>
            <a:r>
              <a:rPr lang="sl-SI"/>
              <a:t>ni</a:t>
            </a:r>
          </a:p>
          <a:p>
            <a:pPr algn="ctr"/>
            <a:r>
              <a:rPr lang="sl-SI"/>
              <a:t>vidne</a:t>
            </a:r>
          </a:p>
          <a:p>
            <a:pPr algn="ctr"/>
            <a:r>
              <a:rPr lang="sl-SI"/>
              <a:t>spremembe</a:t>
            </a:r>
            <a:endParaRPr lang="en-GB"/>
          </a:p>
        </p:txBody>
      </p:sp>
      <p:sp>
        <p:nvSpPr>
          <p:cNvPr id="48188" name="Rectangle 60"/>
          <p:cNvSpPr>
            <a:spLocks noChangeArrowheads="1"/>
          </p:cNvSpPr>
          <p:nvPr/>
        </p:nvSpPr>
        <p:spPr bwMode="auto">
          <a:xfrm>
            <a:off x="4643438" y="2276475"/>
            <a:ext cx="1873250" cy="13668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/>
              <a:t>Natrij potone,</a:t>
            </a:r>
          </a:p>
          <a:p>
            <a:pPr algn="ctr"/>
            <a:r>
              <a:rPr lang="sl-SI"/>
              <a:t>razvija se</a:t>
            </a:r>
          </a:p>
          <a:p>
            <a:pPr algn="ctr"/>
            <a:r>
              <a:rPr lang="sl-SI"/>
              <a:t>plin</a:t>
            </a:r>
            <a:endParaRPr lang="en-GB"/>
          </a:p>
        </p:txBody>
      </p:sp>
      <p:sp>
        <p:nvSpPr>
          <p:cNvPr id="48190" name="Rectangle 62"/>
          <p:cNvSpPr>
            <a:spLocks noChangeArrowheads="1"/>
          </p:cNvSpPr>
          <p:nvPr/>
        </p:nvSpPr>
        <p:spPr bwMode="auto">
          <a:xfrm>
            <a:off x="6732588" y="2276475"/>
            <a:ext cx="1871662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/>
              <a:t>Natrij potone,</a:t>
            </a:r>
          </a:p>
          <a:p>
            <a:pPr algn="ctr"/>
            <a:r>
              <a:rPr lang="sl-SI"/>
              <a:t>rumena, </a:t>
            </a:r>
          </a:p>
          <a:p>
            <a:pPr algn="ctr"/>
            <a:r>
              <a:rPr lang="sl-SI"/>
              <a:t>nato temna </a:t>
            </a:r>
          </a:p>
          <a:p>
            <a:pPr algn="ctr"/>
            <a:r>
              <a:rPr lang="sl-SI"/>
              <a:t>oborina</a:t>
            </a:r>
            <a:endParaRPr lang="en-GB"/>
          </a:p>
        </p:txBody>
      </p:sp>
      <p:sp>
        <p:nvSpPr>
          <p:cNvPr id="48192" name="Rectangle 64"/>
          <p:cNvSpPr>
            <a:spLocks noChangeArrowheads="1"/>
          </p:cNvSpPr>
          <p:nvPr/>
        </p:nvSpPr>
        <p:spPr bwMode="auto">
          <a:xfrm>
            <a:off x="684213" y="3933825"/>
            <a:ext cx="1655762" cy="1079500"/>
          </a:xfrm>
          <a:prstGeom prst="rect">
            <a:avLst/>
          </a:prstGeom>
          <a:solidFill>
            <a:srgbClr val="B4F0A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000" b="1">
                <a:solidFill>
                  <a:srgbClr val="FA2414"/>
                </a:solidFill>
              </a:rPr>
              <a:t>Rakcija 1</a:t>
            </a:r>
            <a:endParaRPr lang="en-GB" sz="2000" b="1">
              <a:solidFill>
                <a:srgbClr val="FA2414"/>
              </a:solidFill>
            </a:endParaRPr>
          </a:p>
        </p:txBody>
      </p:sp>
      <p:sp>
        <p:nvSpPr>
          <p:cNvPr id="48193" name="Rectangle 65"/>
          <p:cNvSpPr>
            <a:spLocks noChangeArrowheads="1"/>
          </p:cNvSpPr>
          <p:nvPr/>
        </p:nvSpPr>
        <p:spPr bwMode="auto">
          <a:xfrm>
            <a:off x="2700338" y="3933825"/>
            <a:ext cx="1655762" cy="1079500"/>
          </a:xfrm>
          <a:prstGeom prst="rect">
            <a:avLst/>
          </a:prstGeom>
          <a:solidFill>
            <a:srgbClr val="B4F0A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000" b="1">
                <a:solidFill>
                  <a:srgbClr val="FA2414"/>
                </a:solidFill>
              </a:rPr>
              <a:t>Ni reakcije</a:t>
            </a:r>
            <a:endParaRPr lang="en-GB" sz="2000" b="1">
              <a:solidFill>
                <a:srgbClr val="FA2414"/>
              </a:solidFill>
            </a:endParaRPr>
          </a:p>
        </p:txBody>
      </p:sp>
      <p:sp>
        <p:nvSpPr>
          <p:cNvPr id="48194" name="Rectangle 66"/>
          <p:cNvSpPr>
            <a:spLocks noChangeArrowheads="1"/>
          </p:cNvSpPr>
          <p:nvPr/>
        </p:nvSpPr>
        <p:spPr bwMode="auto">
          <a:xfrm>
            <a:off x="4787900" y="3933825"/>
            <a:ext cx="1655763" cy="1079500"/>
          </a:xfrm>
          <a:prstGeom prst="rect">
            <a:avLst/>
          </a:prstGeom>
          <a:solidFill>
            <a:srgbClr val="B4F0A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000" b="1">
                <a:solidFill>
                  <a:srgbClr val="FA2414"/>
                </a:solidFill>
              </a:rPr>
              <a:t>Reakcija 2</a:t>
            </a:r>
            <a:endParaRPr lang="en-GB" sz="2000" b="1">
              <a:solidFill>
                <a:srgbClr val="FA2414"/>
              </a:solidFill>
            </a:endParaRPr>
          </a:p>
        </p:txBody>
      </p:sp>
      <p:sp>
        <p:nvSpPr>
          <p:cNvPr id="48195" name="Rectangle 67"/>
          <p:cNvSpPr>
            <a:spLocks noChangeArrowheads="1"/>
          </p:cNvSpPr>
          <p:nvPr/>
        </p:nvSpPr>
        <p:spPr bwMode="auto">
          <a:xfrm>
            <a:off x="6804025" y="3933825"/>
            <a:ext cx="1655763" cy="1079500"/>
          </a:xfrm>
          <a:prstGeom prst="rect">
            <a:avLst/>
          </a:prstGeom>
          <a:solidFill>
            <a:srgbClr val="B4F0A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l-SI" sz="2000" b="1">
                <a:solidFill>
                  <a:srgbClr val="FA2414"/>
                </a:solidFill>
              </a:rPr>
              <a:t>Reakcija 3</a:t>
            </a:r>
            <a:endParaRPr lang="en-GB" sz="2000" b="1">
              <a:solidFill>
                <a:srgbClr val="FA2414"/>
              </a:solidFill>
            </a:endParaRPr>
          </a:p>
        </p:txBody>
      </p:sp>
      <p:sp>
        <p:nvSpPr>
          <p:cNvPr id="48200" name="Text Box 72"/>
          <p:cNvSpPr txBox="1">
            <a:spLocks noChangeArrowheads="1"/>
          </p:cNvSpPr>
          <p:nvPr/>
        </p:nvSpPr>
        <p:spPr bwMode="auto">
          <a:xfrm>
            <a:off x="611188" y="5589588"/>
            <a:ext cx="6330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rgbClr val="66FFCC"/>
                </a:solidFill>
              </a:rPr>
              <a:t>Reaktivnost izbranih tekočin je pri reakciji z natrijem različna.</a:t>
            </a:r>
            <a:endParaRPr lang="en-GB">
              <a:solidFill>
                <a:srgbClr val="66FFCC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8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8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8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84" grpId="0" animBg="1"/>
      <p:bldP spid="48186" grpId="0" animBg="1"/>
      <p:bldP spid="48188" grpId="0" animBg="1"/>
      <p:bldP spid="48190" grpId="0" animBg="1"/>
      <p:bldP spid="48192" grpId="0" animBg="1"/>
      <p:bldP spid="48193" grpId="0" animBg="1"/>
      <p:bldP spid="48194" grpId="0" animBg="1"/>
      <p:bldP spid="48195" grpId="0" animBg="1"/>
      <p:bldP spid="4820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9" name="Picture 5" descr="voda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1773238"/>
            <a:ext cx="1528763" cy="1566862"/>
          </a:xfrm>
          <a:prstGeom prst="rect">
            <a:avLst/>
          </a:prstGeom>
          <a:noFill/>
        </p:spPr>
      </p:pic>
      <p:pic>
        <p:nvPicPr>
          <p:cNvPr id="52230" name="Picture 6" descr="etano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08400" y="1052513"/>
            <a:ext cx="2735263" cy="2216150"/>
          </a:xfrm>
          <a:prstGeom prst="rect">
            <a:avLst/>
          </a:prstGeom>
          <a:noFill/>
        </p:spPr>
      </p:pic>
      <p:pic>
        <p:nvPicPr>
          <p:cNvPr id="52231" name="Picture 7" descr="acet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8313" y="4005263"/>
            <a:ext cx="3240087" cy="2441575"/>
          </a:xfrm>
          <a:prstGeom prst="rect">
            <a:avLst/>
          </a:prstGeom>
          <a:noFill/>
        </p:spPr>
      </p:pic>
      <p:pic>
        <p:nvPicPr>
          <p:cNvPr id="52232" name="Picture 8" descr="heksan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87900" y="3284538"/>
            <a:ext cx="3924300" cy="3135312"/>
          </a:xfrm>
          <a:prstGeom prst="rect">
            <a:avLst/>
          </a:prstGeom>
          <a:noFill/>
        </p:spPr>
      </p:pic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1166813" y="3305175"/>
            <a:ext cx="679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voda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3851275" y="3357563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etanol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1258888" y="6491288"/>
            <a:ext cx="869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aceton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6948488" y="6491288"/>
            <a:ext cx="920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solidFill>
                  <a:schemeClr val="bg1"/>
                </a:solidFill>
              </a:rPr>
              <a:t>heksan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735013" y="255588"/>
            <a:ext cx="6470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000" b="1">
                <a:solidFill>
                  <a:schemeClr val="bg1"/>
                </a:solidFill>
              </a:rPr>
              <a:t>Zakaj izbrane tekočine različno reagirajo z natrijem?</a:t>
            </a:r>
            <a:endParaRPr lang="en-GB" sz="20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1671638" y="17922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sl-SI">
              <a:solidFill>
                <a:schemeClr val="bg1"/>
              </a:solidFill>
            </a:endParaRPr>
          </a:p>
        </p:txBody>
      </p:sp>
      <p:grpSp>
        <p:nvGrpSpPr>
          <p:cNvPr id="31755" name="Group 11"/>
          <p:cNvGrpSpPr>
            <a:grpSpLocks/>
          </p:cNvGrpSpPr>
          <p:nvPr/>
        </p:nvGrpSpPr>
        <p:grpSpPr bwMode="auto">
          <a:xfrm>
            <a:off x="3132138" y="2420938"/>
            <a:ext cx="2724150" cy="2790825"/>
            <a:chOff x="1973" y="1525"/>
            <a:chExt cx="1716" cy="1758"/>
          </a:xfrm>
        </p:grpSpPr>
        <p:pic>
          <p:nvPicPr>
            <p:cNvPr id="31749" name="Picture 5" descr="voda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73" y="1525"/>
              <a:ext cx="1716" cy="1758"/>
            </a:xfrm>
            <a:prstGeom prst="rect">
              <a:avLst/>
            </a:prstGeom>
            <a:noFill/>
          </p:spPr>
        </p:pic>
        <p:sp>
          <p:nvSpPr>
            <p:cNvPr id="31752" name="Text Box 8"/>
            <p:cNvSpPr txBox="1">
              <a:spLocks noChangeArrowheads="1"/>
            </p:cNvSpPr>
            <p:nvPr/>
          </p:nvSpPr>
          <p:spPr bwMode="auto">
            <a:xfrm>
              <a:off x="2426" y="2024"/>
              <a:ext cx="30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/>
                <a:t> </a:t>
              </a:r>
              <a:r>
                <a:rPr lang="sl-SI" sz="2400" b="1"/>
                <a:t>O</a:t>
              </a:r>
              <a:endParaRPr lang="en-GB" sz="2400" b="1"/>
            </a:p>
          </p:txBody>
        </p:sp>
        <p:sp>
          <p:nvSpPr>
            <p:cNvPr id="31753" name="Text Box 9"/>
            <p:cNvSpPr txBox="1">
              <a:spLocks noChangeArrowheads="1"/>
            </p:cNvSpPr>
            <p:nvPr/>
          </p:nvSpPr>
          <p:spPr bwMode="auto">
            <a:xfrm>
              <a:off x="3243" y="2160"/>
              <a:ext cx="2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sz="2000" b="1"/>
                <a:t>H</a:t>
              </a:r>
              <a:endParaRPr lang="en-GB" sz="2000" b="1"/>
            </a:p>
          </p:txBody>
        </p:sp>
      </p:grp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5580063" y="3068638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chemeClr val="bg1"/>
                </a:solidFill>
              </a:rPr>
              <a:t>2,20</a:t>
            </a:r>
            <a:endParaRPr lang="en-GB" sz="2400" b="1">
              <a:solidFill>
                <a:schemeClr val="bg1"/>
              </a:solidFill>
            </a:endParaRP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3708400" y="2349500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chemeClr val="bg1"/>
                </a:solidFill>
              </a:rPr>
              <a:t>3,44</a:t>
            </a:r>
            <a:endParaRPr lang="en-GB" sz="2400" b="1">
              <a:solidFill>
                <a:schemeClr val="bg1"/>
              </a:solidFill>
            </a:endParaRP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2987675" y="2852738"/>
            <a:ext cx="555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800" b="1">
                <a:solidFill>
                  <a:srgbClr val="FA2414"/>
                </a:solidFill>
                <a:latin typeface="Symbol" pitchFamily="18" charset="2"/>
              </a:rPr>
              <a:t>d</a:t>
            </a:r>
            <a:r>
              <a:rPr lang="sl-SI" sz="2800">
                <a:solidFill>
                  <a:srgbClr val="FA2414"/>
                </a:solidFill>
                <a:latin typeface="Symbol" pitchFamily="18" charset="2"/>
              </a:rPr>
              <a:t>-</a:t>
            </a:r>
            <a:endParaRPr lang="en-GB" sz="2800">
              <a:solidFill>
                <a:srgbClr val="FA2414"/>
              </a:solidFill>
              <a:latin typeface="Symbol" pitchFamily="18" charset="2"/>
            </a:endParaRP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5580063" y="3644900"/>
            <a:ext cx="555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800" b="1">
                <a:solidFill>
                  <a:srgbClr val="66FFCC"/>
                </a:solidFill>
                <a:latin typeface="Symbol" pitchFamily="18" charset="2"/>
              </a:rPr>
              <a:t>d+</a:t>
            </a:r>
            <a:endParaRPr lang="en-GB" sz="2800">
              <a:solidFill>
                <a:srgbClr val="66FFCC"/>
              </a:solidFill>
              <a:latin typeface="Symbol" pitchFamily="18" charset="2"/>
            </a:endParaRP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419475" y="4868863"/>
            <a:ext cx="555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800" b="1">
                <a:solidFill>
                  <a:srgbClr val="66FFCC"/>
                </a:solidFill>
                <a:latin typeface="Symbol" pitchFamily="18" charset="2"/>
              </a:rPr>
              <a:t>d+</a:t>
            </a:r>
            <a:endParaRPr lang="en-GB" sz="2800">
              <a:solidFill>
                <a:srgbClr val="66FFCC"/>
              </a:solidFill>
              <a:latin typeface="Symbol" pitchFamily="18" charset="2"/>
            </a:endParaRPr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 flipH="1" flipV="1">
            <a:off x="4643438" y="3141663"/>
            <a:ext cx="504825" cy="14287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3635375" y="440055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000" b="1"/>
              <a:t>H</a:t>
            </a:r>
            <a:endParaRPr lang="en-GB" sz="2000" b="1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V="1">
            <a:off x="4140200" y="4076700"/>
            <a:ext cx="144463" cy="431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1763713" y="6021388"/>
            <a:ext cx="5137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000" b="1">
                <a:solidFill>
                  <a:schemeClr val="bg1"/>
                </a:solidFill>
              </a:rPr>
              <a:t>Razlika v elektronegativnosti (O,H) = 1,24</a:t>
            </a:r>
            <a:endParaRPr lang="en-GB" sz="2000" b="1">
              <a:solidFill>
                <a:schemeClr val="bg1"/>
              </a:solidFill>
            </a:endParaRP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755650" y="549275"/>
            <a:ext cx="7900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>
                <a:solidFill>
                  <a:schemeClr val="bg1"/>
                </a:solidFill>
              </a:rPr>
              <a:t>Veste, da je molekula vode polarna. Zakaj je polarna?</a:t>
            </a:r>
            <a:endParaRPr lang="en-GB" sz="2400" b="1">
              <a:solidFill>
                <a:schemeClr val="bg1"/>
              </a:solidFill>
            </a:endParaRPr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755650" y="1268413"/>
            <a:ext cx="568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/>
              <a:t> </a:t>
            </a:r>
            <a:r>
              <a:rPr lang="sl-SI">
                <a:solidFill>
                  <a:schemeClr val="bg1"/>
                </a:solidFill>
              </a:rPr>
              <a:t>Pomagali si bomo s skalo </a:t>
            </a:r>
            <a:r>
              <a:rPr lang="sl-SI">
                <a:solidFill>
                  <a:schemeClr val="bg1"/>
                </a:solidFill>
                <a:hlinkClick r:id="rId4" action="ppaction://hlinkpres?slideindex=1&amp;slidetitle=Elektronegativnost"/>
              </a:rPr>
              <a:t>elektronegativnosti atomov</a:t>
            </a:r>
            <a:r>
              <a:rPr lang="sl-SI">
                <a:solidFill>
                  <a:schemeClr val="bg1"/>
                </a:solidFill>
              </a:rPr>
              <a:t>.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735013" y="1431925"/>
            <a:ext cx="1098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/>
              <a:t> Pomaga</a:t>
            </a:r>
            <a:endParaRPr lang="en-GB"/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2705100" y="284956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800">
                <a:solidFill>
                  <a:srgbClr val="FA2414"/>
                </a:solidFill>
              </a:rPr>
              <a:t>2</a:t>
            </a:r>
            <a:endParaRPr lang="en-GB" sz="2800">
              <a:solidFill>
                <a:srgbClr val="FA2414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4" grpId="0"/>
      <p:bldP spid="31751" grpId="0"/>
      <p:bldP spid="31756" grpId="0"/>
      <p:bldP spid="31757" grpId="0"/>
      <p:bldP spid="31758" grpId="0"/>
      <p:bldP spid="31759" grpId="0" animBg="1"/>
      <p:bldP spid="31761" grpId="0" animBg="1"/>
      <p:bldP spid="31762" grpId="0"/>
      <p:bldP spid="317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0" name="Picture 4" descr="voda-voda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3713" y="1773238"/>
            <a:ext cx="4679950" cy="3916362"/>
          </a:xfrm>
          <a:prstGeom prst="rect">
            <a:avLst/>
          </a:prstGeom>
          <a:noFill/>
        </p:spPr>
      </p:pic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4427538" y="1341438"/>
            <a:ext cx="8413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4000">
                <a:solidFill>
                  <a:srgbClr val="FA2414"/>
                </a:solidFill>
                <a:latin typeface="Symbol" pitchFamily="18" charset="2"/>
              </a:rPr>
              <a:t>d- </a:t>
            </a:r>
            <a:endParaRPr lang="en-GB" sz="4000">
              <a:solidFill>
                <a:srgbClr val="FA2414"/>
              </a:solidFill>
              <a:latin typeface="Symbol" pitchFamily="18" charset="2"/>
            </a:endParaRP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5848350" y="4467225"/>
            <a:ext cx="8413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4000">
                <a:solidFill>
                  <a:srgbClr val="B4F0AE"/>
                </a:solidFill>
                <a:latin typeface="Symbol" pitchFamily="18" charset="2"/>
              </a:rPr>
              <a:t>d+ </a:t>
            </a:r>
            <a:endParaRPr lang="en-GB" sz="4000">
              <a:solidFill>
                <a:srgbClr val="B4F0AE"/>
              </a:solidFill>
              <a:latin typeface="Symbol" pitchFamily="18" charset="2"/>
            </a:endParaRP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468313" y="476250"/>
            <a:ext cx="84724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000" b="1">
                <a:solidFill>
                  <a:schemeClr val="bg1"/>
                </a:solidFill>
              </a:rPr>
              <a:t>Molekula vode ima dva izrazita pola (pozitivnega in negativnega), kar</a:t>
            </a:r>
          </a:p>
          <a:p>
            <a:r>
              <a:rPr lang="sl-SI" sz="2000" b="1">
                <a:solidFill>
                  <a:schemeClr val="bg1"/>
                </a:solidFill>
              </a:rPr>
              <a:t>vidimo na sliki, ki prikazuje porazdelitev delnih nabojev na površini</a:t>
            </a:r>
          </a:p>
          <a:p>
            <a:r>
              <a:rPr lang="sl-SI" sz="2000" b="1">
                <a:solidFill>
                  <a:schemeClr val="bg1"/>
                </a:solidFill>
              </a:rPr>
              <a:t>molekule vode.</a:t>
            </a:r>
            <a:endParaRPr lang="en-GB" sz="20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1155</TotalTime>
  <Words>1315</Words>
  <Application>Microsoft PowerPoint</Application>
  <PresentationFormat>Diaprojekcija na zaslonu (4:3)</PresentationFormat>
  <Paragraphs>342</Paragraphs>
  <Slides>37</Slides>
  <Notes>29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37</vt:i4>
      </vt:variant>
    </vt:vector>
  </HeadingPairs>
  <TitlesOfParts>
    <vt:vector size="44" baseType="lpstr">
      <vt:lpstr>Arial</vt:lpstr>
      <vt:lpstr>Tahoma</vt:lpstr>
      <vt:lpstr>Times New Roman</vt:lpstr>
      <vt:lpstr>Wingdings</vt:lpstr>
      <vt:lpstr>Symbol</vt:lpstr>
      <vt:lpstr>Default Design</vt:lpstr>
      <vt:lpstr>Slit</vt:lpstr>
      <vt:lpstr>ORGANSKE REAKCIJE</vt:lpstr>
      <vt:lpstr>Zakaj imamo na voljo vedno nova zdravila, boljše materiale,.....</vt:lpstr>
      <vt:lpstr>Diapozitiv 3</vt:lpstr>
      <vt:lpstr>Diapozitiv 4</vt:lpstr>
      <vt:lpstr>Diapozitiv 5</vt:lpstr>
      <vt:lpstr>Analiza rezultatov</vt:lpstr>
      <vt:lpstr>Diapozitiv 7</vt:lpstr>
      <vt:lpstr>Diapozitiv 8</vt:lpstr>
      <vt:lpstr>Diapozitiv 9</vt:lpstr>
      <vt:lpstr>Diapozitiv 10</vt:lpstr>
      <vt:lpstr>Diapozitiv 11</vt:lpstr>
      <vt:lpstr>Diapozitiv 12</vt:lpstr>
      <vt:lpstr>Diapozitiv 13</vt:lpstr>
      <vt:lpstr>Diapozitiv 14</vt:lpstr>
      <vt:lpstr>Diapozitiv 15</vt:lpstr>
      <vt:lpstr>Diapozitiv 16</vt:lpstr>
      <vt:lpstr>Diapozitiv 17</vt:lpstr>
      <vt:lpstr>Diapozitiv 18</vt:lpstr>
      <vt:lpstr>Diapozitiv 19</vt:lpstr>
      <vt:lpstr>Diapozitiv 20</vt:lpstr>
      <vt:lpstr>Diapozitiv 21</vt:lpstr>
      <vt:lpstr>Diapozitiv 22</vt:lpstr>
      <vt:lpstr>Diapozitiv 23</vt:lpstr>
      <vt:lpstr>Diapozitiv 24</vt:lpstr>
      <vt:lpstr>Diapozitiv 25</vt:lpstr>
      <vt:lpstr>Diapozitiv 26</vt:lpstr>
      <vt:lpstr>Diapozitiv 27</vt:lpstr>
      <vt:lpstr>Diapozitiv 28</vt:lpstr>
      <vt:lpstr>KAJ JE KEMIJSKA REAKCIJA? ponovitev</vt:lpstr>
      <vt:lpstr>Diapozitiv 30</vt:lpstr>
      <vt:lpstr>Diapozitiv 31</vt:lpstr>
      <vt:lpstr>Diapozitiv 32</vt:lpstr>
      <vt:lpstr>Diapozitiv 33</vt:lpstr>
      <vt:lpstr>Diapozitiv 34</vt:lpstr>
      <vt:lpstr>VRSTE ORGANSKIH REAKCIJ</vt:lpstr>
      <vt:lpstr>VRSTE ORGANSKIH REAKCIJ</vt:lpstr>
      <vt:lpstr>VRSTE ORGANSKIH REAKCIJ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Metka Vrtacnik</dc:creator>
  <cp:lastModifiedBy>Mojca</cp:lastModifiedBy>
  <cp:revision>41</cp:revision>
  <dcterms:created xsi:type="dcterms:W3CDTF">2006-11-15T16:38:14Z</dcterms:created>
  <dcterms:modified xsi:type="dcterms:W3CDTF">2010-08-23T20:08:05Z</dcterms:modified>
</cp:coreProperties>
</file>