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9" r:id="rId2"/>
    <p:sldId id="296" r:id="rId3"/>
    <p:sldId id="295"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5A14B2AE-12D8-4A52-87FD-1E0F05C1BDC1}">
          <p14:sldIdLst>
            <p14:sldId id="259"/>
            <p14:sldId id="296"/>
            <p14:sldId id="295"/>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2"/>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92" autoAdjust="0"/>
  </p:normalViewPr>
  <p:slideViewPr>
    <p:cSldViewPr snapToGrid="0">
      <p:cViewPr>
        <p:scale>
          <a:sx n="66" d="100"/>
          <a:sy n="66" d="100"/>
        </p:scale>
        <p:origin x="-1920" y="-46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10D9E-8A7B-4C08-9325-509CA3BFF3AF}"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09328529-9A47-4395-BF83-25948BCD1104}">
      <dgm:prSet phldrT="[besedilo]" custT="1"/>
      <dgm:spPr/>
      <dgm:t>
        <a:bodyPr/>
        <a:lstStyle/>
        <a:p>
          <a:r>
            <a:rPr lang="sl-SI" sz="2400" dirty="0"/>
            <a:t>Osnovni pojmi</a:t>
          </a:r>
          <a:endParaRPr lang="en-GB" sz="2400" dirty="0"/>
        </a:p>
      </dgm:t>
    </dgm:pt>
    <dgm:pt modelId="{0F38BF19-BFEB-4F7C-B828-F651A3F1E43D}" type="parTrans" cxnId="{76D018F8-5E00-4CBA-969E-C0531E65DCB0}">
      <dgm:prSet/>
      <dgm:spPr/>
      <dgm:t>
        <a:bodyPr/>
        <a:lstStyle/>
        <a:p>
          <a:endParaRPr lang="en-GB" sz="2400"/>
        </a:p>
      </dgm:t>
    </dgm:pt>
    <dgm:pt modelId="{3E0AAFBC-FCD7-4D23-8E12-CCD0C0D12EAD}" type="sibTrans" cxnId="{76D018F8-5E00-4CBA-969E-C0531E65DCB0}">
      <dgm:prSet/>
      <dgm:spPr/>
      <dgm:t>
        <a:bodyPr/>
        <a:lstStyle/>
        <a:p>
          <a:endParaRPr lang="en-GB" sz="2400"/>
        </a:p>
      </dgm:t>
    </dgm:pt>
    <dgm:pt modelId="{5CD72369-0AB4-4ABC-9158-D1225D1B3DB2}">
      <dgm:prSet phldrT="[besedilo]" custT="1"/>
      <dgm:spPr/>
      <dgm:t>
        <a:bodyPr/>
        <a:lstStyle/>
        <a:p>
          <a:r>
            <a:rPr lang="sl-SI" sz="2400" dirty="0"/>
            <a:t>Različni primeri</a:t>
          </a:r>
          <a:endParaRPr lang="en-GB" sz="2400" dirty="0"/>
        </a:p>
      </dgm:t>
    </dgm:pt>
    <dgm:pt modelId="{345C585D-8C7F-4C98-B7E3-84917D605C75}" type="parTrans" cxnId="{8DD4714D-DBEF-4918-A78A-53B034584A53}">
      <dgm:prSet/>
      <dgm:spPr/>
      <dgm:t>
        <a:bodyPr/>
        <a:lstStyle/>
        <a:p>
          <a:endParaRPr lang="en-GB" sz="2400"/>
        </a:p>
      </dgm:t>
    </dgm:pt>
    <dgm:pt modelId="{D24A6FF5-316E-4B3D-A546-3989C8DE6F57}" type="sibTrans" cxnId="{8DD4714D-DBEF-4918-A78A-53B034584A53}">
      <dgm:prSet/>
      <dgm:spPr/>
      <dgm:t>
        <a:bodyPr/>
        <a:lstStyle/>
        <a:p>
          <a:endParaRPr lang="en-GB" sz="2400"/>
        </a:p>
      </dgm:t>
    </dgm:pt>
    <dgm:pt modelId="{CA6CEA08-B55C-42A5-A85A-A35CE560FF9B}">
      <dgm:prSet phldrT="[besedilo]" custT="1"/>
      <dgm:spPr/>
      <dgm:t>
        <a:bodyPr/>
        <a:lstStyle/>
        <a:p>
          <a:r>
            <a:rPr lang="sl-SI" sz="2400" dirty="0"/>
            <a:t>Didaktične igre</a:t>
          </a:r>
          <a:endParaRPr lang="en-GB" sz="2400" dirty="0"/>
        </a:p>
      </dgm:t>
    </dgm:pt>
    <dgm:pt modelId="{9C728FC9-E66B-4CB8-8B4C-479B94586419}" type="parTrans" cxnId="{34362554-13CC-491B-8056-04616595AE83}">
      <dgm:prSet/>
      <dgm:spPr/>
      <dgm:t>
        <a:bodyPr/>
        <a:lstStyle/>
        <a:p>
          <a:endParaRPr lang="en-GB" sz="2400"/>
        </a:p>
      </dgm:t>
    </dgm:pt>
    <dgm:pt modelId="{C3E793EE-674A-4508-B17E-CD6D98E56E5C}" type="sibTrans" cxnId="{34362554-13CC-491B-8056-04616595AE83}">
      <dgm:prSet/>
      <dgm:spPr/>
      <dgm:t>
        <a:bodyPr/>
        <a:lstStyle/>
        <a:p>
          <a:endParaRPr lang="en-GB" sz="2400"/>
        </a:p>
      </dgm:t>
    </dgm:pt>
    <dgm:pt modelId="{FFD2ADB5-3429-457E-B5C8-D06DE5C22345}">
      <dgm:prSet phldrT="[besedilo]" custT="1"/>
      <dgm:spPr/>
      <dgm:t>
        <a:bodyPr/>
        <a:lstStyle/>
        <a:p>
          <a:r>
            <a:rPr lang="sl-SI" sz="2400" dirty="0">
              <a:solidFill>
                <a:srgbClr val="FF0000"/>
              </a:solidFill>
            </a:rPr>
            <a:t>KAZALNIK ZA MERJENJE KAKOVOSTI ŽIVLJENJA </a:t>
          </a:r>
          <a:endParaRPr lang="en-GB" sz="2400" dirty="0">
            <a:solidFill>
              <a:srgbClr val="FF0000"/>
            </a:solidFill>
          </a:endParaRPr>
        </a:p>
      </dgm:t>
    </dgm:pt>
    <dgm:pt modelId="{5AD1FD78-30EC-4475-85FA-7C8DB1350315}" type="parTrans" cxnId="{24E44B81-D6AF-4AD5-B444-E32AF0636A31}">
      <dgm:prSet/>
      <dgm:spPr/>
      <dgm:t>
        <a:bodyPr/>
        <a:lstStyle/>
        <a:p>
          <a:endParaRPr lang="en-GB" sz="2400"/>
        </a:p>
      </dgm:t>
    </dgm:pt>
    <dgm:pt modelId="{CA48ED80-5DAF-4EB6-A5CF-7C745DCB1EA8}" type="sibTrans" cxnId="{24E44B81-D6AF-4AD5-B444-E32AF0636A31}">
      <dgm:prSet/>
      <dgm:spPr/>
      <dgm:t>
        <a:bodyPr/>
        <a:lstStyle/>
        <a:p>
          <a:endParaRPr lang="en-GB" sz="2400"/>
        </a:p>
      </dgm:t>
    </dgm:pt>
    <dgm:pt modelId="{6F5FD683-F7DF-4815-BD40-D6BBD90C1DE5}" type="pres">
      <dgm:prSet presAssocID="{32D10D9E-8A7B-4C08-9325-509CA3BFF3AF}" presName="Name0" presStyleCnt="0">
        <dgm:presLayoutVars>
          <dgm:chMax val="4"/>
          <dgm:resizeHandles val="exact"/>
        </dgm:presLayoutVars>
      </dgm:prSet>
      <dgm:spPr/>
      <dgm:t>
        <a:bodyPr/>
        <a:lstStyle/>
        <a:p>
          <a:endParaRPr lang="sl-SI"/>
        </a:p>
      </dgm:t>
    </dgm:pt>
    <dgm:pt modelId="{F124EF75-9378-4AED-9E30-DDB7305E9E45}" type="pres">
      <dgm:prSet presAssocID="{32D10D9E-8A7B-4C08-9325-509CA3BFF3AF}" presName="ellipse" presStyleLbl="trBgShp" presStyleIdx="0" presStyleCnt="1"/>
      <dgm:spPr/>
    </dgm:pt>
    <dgm:pt modelId="{5BA297E1-6F00-4540-A72B-7314C7213752}" type="pres">
      <dgm:prSet presAssocID="{32D10D9E-8A7B-4C08-9325-509CA3BFF3AF}" presName="arrow1" presStyleLbl="fgShp" presStyleIdx="0" presStyleCnt="1"/>
      <dgm:spPr/>
    </dgm:pt>
    <dgm:pt modelId="{FF69A8CF-B4FC-4FB8-AC13-1D35DBDE6178}" type="pres">
      <dgm:prSet presAssocID="{32D10D9E-8A7B-4C08-9325-509CA3BFF3AF}" presName="rectangle" presStyleLbl="revTx" presStyleIdx="0" presStyleCnt="1">
        <dgm:presLayoutVars>
          <dgm:bulletEnabled val="1"/>
        </dgm:presLayoutVars>
      </dgm:prSet>
      <dgm:spPr/>
      <dgm:t>
        <a:bodyPr/>
        <a:lstStyle/>
        <a:p>
          <a:endParaRPr lang="sl-SI"/>
        </a:p>
      </dgm:t>
    </dgm:pt>
    <dgm:pt modelId="{E1DE18C5-45E4-4C4E-A2AB-14424018F874}" type="pres">
      <dgm:prSet presAssocID="{5CD72369-0AB4-4ABC-9158-D1225D1B3DB2}" presName="item1" presStyleLbl="node1" presStyleIdx="0" presStyleCnt="3">
        <dgm:presLayoutVars>
          <dgm:bulletEnabled val="1"/>
        </dgm:presLayoutVars>
      </dgm:prSet>
      <dgm:spPr/>
      <dgm:t>
        <a:bodyPr/>
        <a:lstStyle/>
        <a:p>
          <a:endParaRPr lang="sl-SI"/>
        </a:p>
      </dgm:t>
    </dgm:pt>
    <dgm:pt modelId="{49D8E09B-4ACA-4FF7-B5C9-DB8E37DCAF0A}" type="pres">
      <dgm:prSet presAssocID="{CA6CEA08-B55C-42A5-A85A-A35CE560FF9B}" presName="item2" presStyleLbl="node1" presStyleIdx="1" presStyleCnt="3">
        <dgm:presLayoutVars>
          <dgm:bulletEnabled val="1"/>
        </dgm:presLayoutVars>
      </dgm:prSet>
      <dgm:spPr/>
      <dgm:t>
        <a:bodyPr/>
        <a:lstStyle/>
        <a:p>
          <a:endParaRPr lang="sl-SI"/>
        </a:p>
      </dgm:t>
    </dgm:pt>
    <dgm:pt modelId="{87DDB4C3-C2FF-44BD-A712-EDAF5FA8F630}" type="pres">
      <dgm:prSet presAssocID="{FFD2ADB5-3429-457E-B5C8-D06DE5C22345}" presName="item3" presStyleLbl="node1" presStyleIdx="2" presStyleCnt="3">
        <dgm:presLayoutVars>
          <dgm:bulletEnabled val="1"/>
        </dgm:presLayoutVars>
      </dgm:prSet>
      <dgm:spPr/>
      <dgm:t>
        <a:bodyPr/>
        <a:lstStyle/>
        <a:p>
          <a:endParaRPr lang="sl-SI"/>
        </a:p>
      </dgm:t>
    </dgm:pt>
    <dgm:pt modelId="{B238ADD3-46D8-4676-BF04-1CEFF2F81051}" type="pres">
      <dgm:prSet presAssocID="{32D10D9E-8A7B-4C08-9325-509CA3BFF3AF}" presName="funnel" presStyleLbl="trAlignAcc1" presStyleIdx="0" presStyleCnt="1"/>
      <dgm:spPr/>
    </dgm:pt>
  </dgm:ptLst>
  <dgm:cxnLst>
    <dgm:cxn modelId="{76D018F8-5E00-4CBA-969E-C0531E65DCB0}" srcId="{32D10D9E-8A7B-4C08-9325-509CA3BFF3AF}" destId="{09328529-9A47-4395-BF83-25948BCD1104}" srcOrd="0" destOrd="0" parTransId="{0F38BF19-BFEB-4F7C-B828-F651A3F1E43D}" sibTransId="{3E0AAFBC-FCD7-4D23-8E12-CCD0C0D12EAD}"/>
    <dgm:cxn modelId="{8DD4714D-DBEF-4918-A78A-53B034584A53}" srcId="{32D10D9E-8A7B-4C08-9325-509CA3BFF3AF}" destId="{5CD72369-0AB4-4ABC-9158-D1225D1B3DB2}" srcOrd="1" destOrd="0" parTransId="{345C585D-8C7F-4C98-B7E3-84917D605C75}" sibTransId="{D24A6FF5-316E-4B3D-A546-3989C8DE6F57}"/>
    <dgm:cxn modelId="{F15D336B-68F9-43AA-B3B4-A6A9771C4953}" type="presOf" srcId="{5CD72369-0AB4-4ABC-9158-D1225D1B3DB2}" destId="{49D8E09B-4ACA-4FF7-B5C9-DB8E37DCAF0A}" srcOrd="0" destOrd="0" presId="urn:microsoft.com/office/officeart/2005/8/layout/funnel1"/>
    <dgm:cxn modelId="{EB3E2FE6-A5E1-426F-8A75-BBF4E0F186D8}" type="presOf" srcId="{FFD2ADB5-3429-457E-B5C8-D06DE5C22345}" destId="{FF69A8CF-B4FC-4FB8-AC13-1D35DBDE6178}" srcOrd="0" destOrd="0" presId="urn:microsoft.com/office/officeart/2005/8/layout/funnel1"/>
    <dgm:cxn modelId="{03CF6062-9D23-413E-B462-C17E79701761}" type="presOf" srcId="{32D10D9E-8A7B-4C08-9325-509CA3BFF3AF}" destId="{6F5FD683-F7DF-4815-BD40-D6BBD90C1DE5}" srcOrd="0" destOrd="0" presId="urn:microsoft.com/office/officeart/2005/8/layout/funnel1"/>
    <dgm:cxn modelId="{1D5BA39B-4C33-4B48-8BE2-2811B45AA381}" type="presOf" srcId="{CA6CEA08-B55C-42A5-A85A-A35CE560FF9B}" destId="{E1DE18C5-45E4-4C4E-A2AB-14424018F874}" srcOrd="0" destOrd="0" presId="urn:microsoft.com/office/officeart/2005/8/layout/funnel1"/>
    <dgm:cxn modelId="{24E44B81-D6AF-4AD5-B444-E32AF0636A31}" srcId="{32D10D9E-8A7B-4C08-9325-509CA3BFF3AF}" destId="{FFD2ADB5-3429-457E-B5C8-D06DE5C22345}" srcOrd="3" destOrd="0" parTransId="{5AD1FD78-30EC-4475-85FA-7C8DB1350315}" sibTransId="{CA48ED80-5DAF-4EB6-A5CF-7C745DCB1EA8}"/>
    <dgm:cxn modelId="{34362554-13CC-491B-8056-04616595AE83}" srcId="{32D10D9E-8A7B-4C08-9325-509CA3BFF3AF}" destId="{CA6CEA08-B55C-42A5-A85A-A35CE560FF9B}" srcOrd="2" destOrd="0" parTransId="{9C728FC9-E66B-4CB8-8B4C-479B94586419}" sibTransId="{C3E793EE-674A-4508-B17E-CD6D98E56E5C}"/>
    <dgm:cxn modelId="{45A09608-E775-4512-8131-3AF22778E38D}" type="presOf" srcId="{09328529-9A47-4395-BF83-25948BCD1104}" destId="{87DDB4C3-C2FF-44BD-A712-EDAF5FA8F630}" srcOrd="0" destOrd="0" presId="urn:microsoft.com/office/officeart/2005/8/layout/funnel1"/>
    <dgm:cxn modelId="{F4AAA9B7-C5B2-48AF-BE95-88E92AD6AFB4}" type="presParOf" srcId="{6F5FD683-F7DF-4815-BD40-D6BBD90C1DE5}" destId="{F124EF75-9378-4AED-9E30-DDB7305E9E45}" srcOrd="0" destOrd="0" presId="urn:microsoft.com/office/officeart/2005/8/layout/funnel1"/>
    <dgm:cxn modelId="{8BB06300-3C7A-4FDA-ADD6-C082B489BAE2}" type="presParOf" srcId="{6F5FD683-F7DF-4815-BD40-D6BBD90C1DE5}" destId="{5BA297E1-6F00-4540-A72B-7314C7213752}" srcOrd="1" destOrd="0" presId="urn:microsoft.com/office/officeart/2005/8/layout/funnel1"/>
    <dgm:cxn modelId="{3B2E4D93-F78C-4899-9059-5E3BC68A1073}" type="presParOf" srcId="{6F5FD683-F7DF-4815-BD40-D6BBD90C1DE5}" destId="{FF69A8CF-B4FC-4FB8-AC13-1D35DBDE6178}" srcOrd="2" destOrd="0" presId="urn:microsoft.com/office/officeart/2005/8/layout/funnel1"/>
    <dgm:cxn modelId="{1DAA2973-F6E8-409C-96E2-BE6BB36FF84A}" type="presParOf" srcId="{6F5FD683-F7DF-4815-BD40-D6BBD90C1DE5}" destId="{E1DE18C5-45E4-4C4E-A2AB-14424018F874}" srcOrd="3" destOrd="0" presId="urn:microsoft.com/office/officeart/2005/8/layout/funnel1"/>
    <dgm:cxn modelId="{CF2D621F-454E-448E-80B9-780A5F8A64C7}" type="presParOf" srcId="{6F5FD683-F7DF-4815-BD40-D6BBD90C1DE5}" destId="{49D8E09B-4ACA-4FF7-B5C9-DB8E37DCAF0A}" srcOrd="4" destOrd="0" presId="urn:microsoft.com/office/officeart/2005/8/layout/funnel1"/>
    <dgm:cxn modelId="{7EB53CB3-1008-4EFA-836B-50892214907D}" type="presParOf" srcId="{6F5FD683-F7DF-4815-BD40-D6BBD90C1DE5}" destId="{87DDB4C3-C2FF-44BD-A712-EDAF5FA8F630}" srcOrd="5" destOrd="0" presId="urn:microsoft.com/office/officeart/2005/8/layout/funnel1"/>
    <dgm:cxn modelId="{C975F593-50F2-42D8-B583-5B8E957140DB}" type="presParOf" srcId="{6F5FD683-F7DF-4815-BD40-D6BBD90C1DE5}" destId="{B238ADD3-46D8-4676-BF04-1CEFF2F8105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A5D74-9560-42B3-BD72-9B942C68C780}"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GB"/>
        </a:p>
      </dgm:t>
    </dgm:pt>
    <dgm:pt modelId="{48204391-ABCD-4617-87C7-C18C195E1774}">
      <dgm:prSet phldrT="[besedilo]" custT="1"/>
      <dgm:spPr>
        <a:ln>
          <a:solidFill>
            <a:srgbClr val="FF0000"/>
          </a:solidFill>
        </a:ln>
      </dgm:spPr>
      <dgm:t>
        <a:bodyPr/>
        <a:lstStyle/>
        <a:p>
          <a:r>
            <a:rPr lang="sl-SI" sz="2000" dirty="0">
              <a:solidFill>
                <a:schemeClr val="tx1"/>
              </a:solidFill>
            </a:rPr>
            <a:t>Spoznavanje pojmov</a:t>
          </a:r>
          <a:endParaRPr lang="en-GB" sz="2000" dirty="0">
            <a:solidFill>
              <a:schemeClr val="tx1"/>
            </a:solidFill>
          </a:endParaRPr>
        </a:p>
      </dgm:t>
    </dgm:pt>
    <dgm:pt modelId="{5D7BA673-AE15-4289-ACC2-BE8385038EA1}" type="parTrans" cxnId="{6EB8C50A-9385-4285-B883-D20932CA4464}">
      <dgm:prSet/>
      <dgm:spPr/>
      <dgm:t>
        <a:bodyPr/>
        <a:lstStyle/>
        <a:p>
          <a:endParaRPr lang="en-GB" sz="2000">
            <a:solidFill>
              <a:schemeClr val="tx1"/>
            </a:solidFill>
          </a:endParaRPr>
        </a:p>
      </dgm:t>
    </dgm:pt>
    <dgm:pt modelId="{77E993D2-E64C-46B2-BD19-C8C6F3F88ACA}" type="sibTrans" cxnId="{6EB8C50A-9385-4285-B883-D20932CA4464}">
      <dgm:prSet/>
      <dgm:spPr/>
      <dgm:t>
        <a:bodyPr/>
        <a:lstStyle/>
        <a:p>
          <a:endParaRPr lang="en-GB" sz="2000">
            <a:solidFill>
              <a:schemeClr val="tx1"/>
            </a:solidFill>
          </a:endParaRPr>
        </a:p>
      </dgm:t>
    </dgm:pt>
    <dgm:pt modelId="{1FB3EA12-CD04-4EE2-A864-33CB5751B99A}">
      <dgm:prSet phldrT="[besedilo]" custT="1"/>
      <dgm:spPr/>
      <dgm:t>
        <a:bodyPr/>
        <a:lstStyle/>
        <a:p>
          <a:r>
            <a:rPr lang="sl-SI" sz="2000">
              <a:solidFill>
                <a:schemeClr val="tx1"/>
              </a:solidFill>
            </a:rPr>
            <a:t>Izračun BDP</a:t>
          </a:r>
          <a:endParaRPr lang="en-GB" sz="2000" dirty="0">
            <a:solidFill>
              <a:schemeClr val="tx1"/>
            </a:solidFill>
          </a:endParaRPr>
        </a:p>
      </dgm:t>
    </dgm:pt>
    <dgm:pt modelId="{779661EB-305F-44B5-8913-9BBB1FFC711A}" type="parTrans" cxnId="{5F2849D7-53EE-4754-9A9C-D4A3CC9C0B5D}">
      <dgm:prSet/>
      <dgm:spPr/>
      <dgm:t>
        <a:bodyPr/>
        <a:lstStyle/>
        <a:p>
          <a:endParaRPr lang="en-GB" sz="2000">
            <a:solidFill>
              <a:schemeClr val="tx1"/>
            </a:solidFill>
          </a:endParaRPr>
        </a:p>
      </dgm:t>
    </dgm:pt>
    <dgm:pt modelId="{7B2965A5-1F76-47C8-AE0F-18F65AAADFEC}" type="sibTrans" cxnId="{5F2849D7-53EE-4754-9A9C-D4A3CC9C0B5D}">
      <dgm:prSet/>
      <dgm:spPr/>
      <dgm:t>
        <a:bodyPr/>
        <a:lstStyle/>
        <a:p>
          <a:endParaRPr lang="en-GB" sz="2000">
            <a:solidFill>
              <a:schemeClr val="tx1"/>
            </a:solidFill>
          </a:endParaRPr>
        </a:p>
      </dgm:t>
    </dgm:pt>
    <dgm:pt modelId="{F1B2EBE0-A7D0-4C22-80B4-EDAA8FCC4A94}">
      <dgm:prSet phldrT="[besedilo]" custT="1"/>
      <dgm:spPr/>
      <dgm:t>
        <a:bodyPr/>
        <a:lstStyle/>
        <a:p>
          <a:r>
            <a:rPr lang="sl-SI" sz="2000">
              <a:solidFill>
                <a:schemeClr val="tx1"/>
              </a:solidFill>
            </a:rPr>
            <a:t>Analiza BDP</a:t>
          </a:r>
          <a:endParaRPr lang="en-GB" sz="2000" dirty="0">
            <a:solidFill>
              <a:schemeClr val="tx1"/>
            </a:solidFill>
          </a:endParaRPr>
        </a:p>
      </dgm:t>
    </dgm:pt>
    <dgm:pt modelId="{386433A8-F91E-4E5D-802C-49CDEE52323C}" type="parTrans" cxnId="{56DB9143-E536-4FC2-9B2B-D771F3ABE14B}">
      <dgm:prSet/>
      <dgm:spPr/>
      <dgm:t>
        <a:bodyPr/>
        <a:lstStyle/>
        <a:p>
          <a:endParaRPr lang="en-GB" sz="2000">
            <a:solidFill>
              <a:schemeClr val="tx1"/>
            </a:solidFill>
          </a:endParaRPr>
        </a:p>
      </dgm:t>
    </dgm:pt>
    <dgm:pt modelId="{BB8FF72C-C739-4637-94AE-CE09A7634617}" type="sibTrans" cxnId="{56DB9143-E536-4FC2-9B2B-D771F3ABE14B}">
      <dgm:prSet/>
      <dgm:spPr/>
      <dgm:t>
        <a:bodyPr/>
        <a:lstStyle/>
        <a:p>
          <a:endParaRPr lang="en-GB" sz="2000">
            <a:solidFill>
              <a:schemeClr val="tx1"/>
            </a:solidFill>
          </a:endParaRPr>
        </a:p>
      </dgm:t>
    </dgm:pt>
    <dgm:pt modelId="{E81AACDC-9D13-4FF1-95DC-C19178BE86BB}">
      <dgm:prSet phldrT="[besedilo]" custT="1"/>
      <dgm:spPr/>
      <dgm:t>
        <a:bodyPr/>
        <a:lstStyle/>
        <a:p>
          <a:r>
            <a:rPr lang="sl-SI" sz="2000">
              <a:solidFill>
                <a:schemeClr val="tx1"/>
              </a:solidFill>
            </a:rPr>
            <a:t>Razmislek o BDP</a:t>
          </a:r>
          <a:endParaRPr lang="en-GB" sz="2000" dirty="0">
            <a:solidFill>
              <a:schemeClr val="tx1"/>
            </a:solidFill>
          </a:endParaRPr>
        </a:p>
      </dgm:t>
    </dgm:pt>
    <dgm:pt modelId="{F2302A12-E655-4D77-93CB-F969EA1CA7F2}" type="parTrans" cxnId="{6AA5D361-4C45-4802-89B0-9B6017A77146}">
      <dgm:prSet/>
      <dgm:spPr/>
      <dgm:t>
        <a:bodyPr/>
        <a:lstStyle/>
        <a:p>
          <a:endParaRPr lang="en-GB" sz="2000">
            <a:solidFill>
              <a:schemeClr val="tx1"/>
            </a:solidFill>
          </a:endParaRPr>
        </a:p>
      </dgm:t>
    </dgm:pt>
    <dgm:pt modelId="{6779A3AB-D88D-44DA-90B8-5CFCB1965FAB}" type="sibTrans" cxnId="{6AA5D361-4C45-4802-89B0-9B6017A77146}">
      <dgm:prSet/>
      <dgm:spPr/>
      <dgm:t>
        <a:bodyPr/>
        <a:lstStyle/>
        <a:p>
          <a:endParaRPr lang="en-GB" sz="2000">
            <a:solidFill>
              <a:schemeClr val="tx1"/>
            </a:solidFill>
          </a:endParaRPr>
        </a:p>
      </dgm:t>
    </dgm:pt>
    <dgm:pt modelId="{8880AF5A-78BB-4A10-8D0A-45574E7146E7}">
      <dgm:prSet phldrT="[besedilo]" custT="1"/>
      <dgm:spPr/>
      <dgm:t>
        <a:bodyPr/>
        <a:lstStyle/>
        <a:p>
          <a:r>
            <a:rPr lang="sl-SI" sz="2000">
              <a:solidFill>
                <a:schemeClr val="tx1"/>
              </a:solidFill>
            </a:rPr>
            <a:t>Drugi kazalniki</a:t>
          </a:r>
          <a:endParaRPr lang="en-GB" sz="2000" dirty="0">
            <a:solidFill>
              <a:schemeClr val="tx1"/>
            </a:solidFill>
          </a:endParaRPr>
        </a:p>
      </dgm:t>
    </dgm:pt>
    <dgm:pt modelId="{7B69B752-B4AA-40B9-BA4A-D381D7E2C99C}" type="parTrans" cxnId="{398F7770-6A88-4BC8-86BB-8B5DD38A0436}">
      <dgm:prSet/>
      <dgm:spPr/>
      <dgm:t>
        <a:bodyPr/>
        <a:lstStyle/>
        <a:p>
          <a:endParaRPr lang="en-GB" sz="2000">
            <a:solidFill>
              <a:schemeClr val="tx1"/>
            </a:solidFill>
          </a:endParaRPr>
        </a:p>
      </dgm:t>
    </dgm:pt>
    <dgm:pt modelId="{4954504A-CF58-4AB8-9A61-B74E8C873B25}" type="sibTrans" cxnId="{398F7770-6A88-4BC8-86BB-8B5DD38A0436}">
      <dgm:prSet/>
      <dgm:spPr/>
      <dgm:t>
        <a:bodyPr/>
        <a:lstStyle/>
        <a:p>
          <a:endParaRPr lang="en-GB" sz="2000">
            <a:solidFill>
              <a:schemeClr val="tx1"/>
            </a:solidFill>
          </a:endParaRPr>
        </a:p>
      </dgm:t>
    </dgm:pt>
    <dgm:pt modelId="{9940361C-83A6-4FDC-A203-64880EA23E5F}">
      <dgm:prSet phldrT="[besedilo]" custT="1"/>
      <dgm:spPr>
        <a:ln>
          <a:solidFill>
            <a:srgbClr val="FF0000"/>
          </a:solidFill>
        </a:ln>
      </dgm:spPr>
      <dgm:t>
        <a:bodyPr/>
        <a:lstStyle/>
        <a:p>
          <a:r>
            <a:rPr lang="sl-SI" sz="2000" dirty="0">
              <a:solidFill>
                <a:schemeClr val="tx1"/>
              </a:solidFill>
            </a:rPr>
            <a:t>Primerjav kazalnikov posameznih držav</a:t>
          </a:r>
          <a:endParaRPr lang="en-GB" sz="2000" dirty="0">
            <a:solidFill>
              <a:schemeClr val="tx1"/>
            </a:solidFill>
          </a:endParaRPr>
        </a:p>
      </dgm:t>
    </dgm:pt>
    <dgm:pt modelId="{6647EDD5-8DA1-454D-8346-58B17AC6F992}" type="parTrans" cxnId="{34F27F3C-F30B-46C7-A796-0D992BA319A8}">
      <dgm:prSet/>
      <dgm:spPr/>
      <dgm:t>
        <a:bodyPr/>
        <a:lstStyle/>
        <a:p>
          <a:endParaRPr lang="en-GB" sz="2000">
            <a:solidFill>
              <a:schemeClr val="tx1"/>
            </a:solidFill>
          </a:endParaRPr>
        </a:p>
      </dgm:t>
    </dgm:pt>
    <dgm:pt modelId="{7AF0C834-33BF-4497-9254-7846A308E873}" type="sibTrans" cxnId="{34F27F3C-F30B-46C7-A796-0D992BA319A8}">
      <dgm:prSet/>
      <dgm:spPr/>
      <dgm:t>
        <a:bodyPr/>
        <a:lstStyle/>
        <a:p>
          <a:endParaRPr lang="en-GB" sz="2000">
            <a:solidFill>
              <a:schemeClr val="tx1"/>
            </a:solidFill>
          </a:endParaRPr>
        </a:p>
      </dgm:t>
    </dgm:pt>
    <dgm:pt modelId="{13D0B4A9-0D69-447A-B9EC-9C04C5A89CFF}">
      <dgm:prSet phldrT="[besedilo]" custT="1"/>
      <dgm:spPr>
        <a:ln w="28575">
          <a:solidFill>
            <a:srgbClr val="FF0000"/>
          </a:solidFill>
        </a:ln>
      </dgm:spPr>
      <dgm:t>
        <a:bodyPr/>
        <a:lstStyle/>
        <a:p>
          <a:r>
            <a:rPr lang="sl-SI" sz="2000" b="1" dirty="0">
              <a:solidFill>
                <a:schemeClr val="tx1"/>
              </a:solidFill>
            </a:rPr>
            <a:t>RAZVIJANJE LASTNEGA KAZALNIKA</a:t>
          </a:r>
          <a:endParaRPr lang="en-GB" sz="2000" b="1" dirty="0">
            <a:solidFill>
              <a:schemeClr val="tx1"/>
            </a:solidFill>
          </a:endParaRPr>
        </a:p>
      </dgm:t>
    </dgm:pt>
    <dgm:pt modelId="{1366ACB6-1AF8-45FE-8792-347A23A6527A}" type="parTrans" cxnId="{1925E755-712F-45A5-AFA8-8E7ABE6D8BEA}">
      <dgm:prSet/>
      <dgm:spPr/>
      <dgm:t>
        <a:bodyPr/>
        <a:lstStyle/>
        <a:p>
          <a:endParaRPr lang="en-GB" sz="2000">
            <a:solidFill>
              <a:schemeClr val="tx1"/>
            </a:solidFill>
          </a:endParaRPr>
        </a:p>
      </dgm:t>
    </dgm:pt>
    <dgm:pt modelId="{F297DEAB-74B2-44D0-A2D3-4B0645196C4A}" type="sibTrans" cxnId="{1925E755-712F-45A5-AFA8-8E7ABE6D8BEA}">
      <dgm:prSet/>
      <dgm:spPr/>
      <dgm:t>
        <a:bodyPr/>
        <a:lstStyle/>
        <a:p>
          <a:endParaRPr lang="en-GB" sz="2000">
            <a:solidFill>
              <a:schemeClr val="tx1"/>
            </a:solidFill>
          </a:endParaRPr>
        </a:p>
      </dgm:t>
    </dgm:pt>
    <dgm:pt modelId="{ECF66247-43A0-4B61-A7FB-879DD63DBCD5}">
      <dgm:prSet phldrT="[besedilo]" custT="1"/>
      <dgm:spPr>
        <a:ln w="28575">
          <a:solidFill>
            <a:srgbClr val="FF0000"/>
          </a:solidFill>
        </a:ln>
      </dgm:spPr>
      <dgm:t>
        <a:bodyPr/>
        <a:lstStyle/>
        <a:p>
          <a:r>
            <a:rPr lang="sl-SI" sz="2000" dirty="0">
              <a:solidFill>
                <a:schemeClr val="tx1"/>
              </a:solidFill>
            </a:rPr>
            <a:t>Razmislek o kakovosti življenja </a:t>
          </a:r>
        </a:p>
        <a:p>
          <a:endParaRPr lang="en-GB" sz="2000" dirty="0">
            <a:solidFill>
              <a:schemeClr val="tx1"/>
            </a:solidFill>
          </a:endParaRPr>
        </a:p>
      </dgm:t>
    </dgm:pt>
    <dgm:pt modelId="{82468539-F8BC-4699-A75C-ADF89360AC88}" type="parTrans" cxnId="{8462F3E5-6785-47DD-A197-DCD249BFCD28}">
      <dgm:prSet/>
      <dgm:spPr/>
      <dgm:t>
        <a:bodyPr/>
        <a:lstStyle/>
        <a:p>
          <a:endParaRPr lang="en-GB" sz="2000">
            <a:solidFill>
              <a:schemeClr val="tx1"/>
            </a:solidFill>
          </a:endParaRPr>
        </a:p>
      </dgm:t>
    </dgm:pt>
    <dgm:pt modelId="{F282B901-3DB9-4C6D-94AA-C66718357517}" type="sibTrans" cxnId="{8462F3E5-6785-47DD-A197-DCD249BFCD28}">
      <dgm:prSet/>
      <dgm:spPr/>
      <dgm:t>
        <a:bodyPr/>
        <a:lstStyle/>
        <a:p>
          <a:endParaRPr lang="en-GB" sz="2000">
            <a:solidFill>
              <a:schemeClr val="tx1"/>
            </a:solidFill>
          </a:endParaRPr>
        </a:p>
      </dgm:t>
    </dgm:pt>
    <dgm:pt modelId="{D159AE3F-DECA-4682-89DD-511E646E2C58}" type="pres">
      <dgm:prSet presAssocID="{410A5D74-9560-42B3-BD72-9B942C68C780}" presName="diagram" presStyleCnt="0">
        <dgm:presLayoutVars>
          <dgm:dir/>
          <dgm:resizeHandles/>
        </dgm:presLayoutVars>
      </dgm:prSet>
      <dgm:spPr/>
      <dgm:t>
        <a:bodyPr/>
        <a:lstStyle/>
        <a:p>
          <a:endParaRPr lang="sl-SI"/>
        </a:p>
      </dgm:t>
    </dgm:pt>
    <dgm:pt modelId="{16711138-AC69-4E5A-ACA3-5F0B272CBF5F}" type="pres">
      <dgm:prSet presAssocID="{48204391-ABCD-4617-87C7-C18C195E1774}" presName="firstNode" presStyleLbl="node1" presStyleIdx="0" presStyleCnt="8" custScaleX="166347" custScaleY="161869">
        <dgm:presLayoutVars>
          <dgm:bulletEnabled val="1"/>
        </dgm:presLayoutVars>
      </dgm:prSet>
      <dgm:spPr/>
      <dgm:t>
        <a:bodyPr/>
        <a:lstStyle/>
        <a:p>
          <a:endParaRPr lang="sl-SI"/>
        </a:p>
      </dgm:t>
    </dgm:pt>
    <dgm:pt modelId="{4CA55AAF-D356-454A-98EE-229980400F15}" type="pres">
      <dgm:prSet presAssocID="{77E993D2-E64C-46B2-BD19-C8C6F3F88ACA}" presName="sibTrans" presStyleLbl="sibTrans2D1" presStyleIdx="0" presStyleCnt="7"/>
      <dgm:spPr/>
      <dgm:t>
        <a:bodyPr/>
        <a:lstStyle/>
        <a:p>
          <a:endParaRPr lang="sl-SI"/>
        </a:p>
      </dgm:t>
    </dgm:pt>
    <dgm:pt modelId="{F1E0F018-D0B5-4155-87CB-B1F3B75693AD}" type="pres">
      <dgm:prSet presAssocID="{1FB3EA12-CD04-4EE2-A864-33CB5751B99A}" presName="middleNode" presStyleCnt="0"/>
      <dgm:spPr/>
    </dgm:pt>
    <dgm:pt modelId="{6AEA2E35-7115-4A22-9ACF-05C73C26AB4F}" type="pres">
      <dgm:prSet presAssocID="{1FB3EA12-CD04-4EE2-A864-33CB5751B99A}" presName="padding" presStyleLbl="node1" presStyleIdx="0" presStyleCnt="8"/>
      <dgm:spPr/>
    </dgm:pt>
    <dgm:pt modelId="{C8B6CB9A-1D98-4DB4-8B0B-96A86DF46884}" type="pres">
      <dgm:prSet presAssocID="{1FB3EA12-CD04-4EE2-A864-33CB5751B99A}" presName="shape" presStyleLbl="node1" presStyleIdx="1" presStyleCnt="8" custScaleX="242124" custScaleY="227534">
        <dgm:presLayoutVars>
          <dgm:bulletEnabled val="1"/>
        </dgm:presLayoutVars>
      </dgm:prSet>
      <dgm:spPr/>
      <dgm:t>
        <a:bodyPr/>
        <a:lstStyle/>
        <a:p>
          <a:endParaRPr lang="sl-SI"/>
        </a:p>
      </dgm:t>
    </dgm:pt>
    <dgm:pt modelId="{50B13854-15BA-4FC9-A8C4-9070C802AE00}" type="pres">
      <dgm:prSet presAssocID="{7B2965A5-1F76-47C8-AE0F-18F65AAADFEC}" presName="sibTrans" presStyleLbl="sibTrans2D1" presStyleIdx="1" presStyleCnt="7"/>
      <dgm:spPr/>
      <dgm:t>
        <a:bodyPr/>
        <a:lstStyle/>
        <a:p>
          <a:endParaRPr lang="sl-SI"/>
        </a:p>
      </dgm:t>
    </dgm:pt>
    <dgm:pt modelId="{C92D312B-EE89-4A7B-B332-C3EA0C117234}" type="pres">
      <dgm:prSet presAssocID="{F1B2EBE0-A7D0-4C22-80B4-EDAA8FCC4A94}" presName="middleNode" presStyleCnt="0"/>
      <dgm:spPr/>
    </dgm:pt>
    <dgm:pt modelId="{B61604C7-E4CC-4E22-8F93-CB1681D8D037}" type="pres">
      <dgm:prSet presAssocID="{F1B2EBE0-A7D0-4C22-80B4-EDAA8FCC4A94}" presName="padding" presStyleLbl="node1" presStyleIdx="1" presStyleCnt="8"/>
      <dgm:spPr/>
    </dgm:pt>
    <dgm:pt modelId="{DE182E9C-41AA-4D89-B926-312B61F76B33}" type="pres">
      <dgm:prSet presAssocID="{F1B2EBE0-A7D0-4C22-80B4-EDAA8FCC4A94}" presName="shape" presStyleLbl="node1" presStyleIdx="2" presStyleCnt="8" custScaleX="214365" custScaleY="201214">
        <dgm:presLayoutVars>
          <dgm:bulletEnabled val="1"/>
        </dgm:presLayoutVars>
      </dgm:prSet>
      <dgm:spPr/>
      <dgm:t>
        <a:bodyPr/>
        <a:lstStyle/>
        <a:p>
          <a:endParaRPr lang="sl-SI"/>
        </a:p>
      </dgm:t>
    </dgm:pt>
    <dgm:pt modelId="{EABFDA50-0288-4E0D-BBDB-08A8C9EFA79A}" type="pres">
      <dgm:prSet presAssocID="{BB8FF72C-C739-4637-94AE-CE09A7634617}" presName="sibTrans" presStyleLbl="sibTrans2D1" presStyleIdx="2" presStyleCnt="7"/>
      <dgm:spPr/>
      <dgm:t>
        <a:bodyPr/>
        <a:lstStyle/>
        <a:p>
          <a:endParaRPr lang="sl-SI"/>
        </a:p>
      </dgm:t>
    </dgm:pt>
    <dgm:pt modelId="{5F0DBF30-34EB-46CD-B33F-32F3130A5468}" type="pres">
      <dgm:prSet presAssocID="{E81AACDC-9D13-4FF1-95DC-C19178BE86BB}" presName="middleNode" presStyleCnt="0"/>
      <dgm:spPr/>
    </dgm:pt>
    <dgm:pt modelId="{E05A27DD-DB85-45DD-ADE9-2005C5C78E28}" type="pres">
      <dgm:prSet presAssocID="{E81AACDC-9D13-4FF1-95DC-C19178BE86BB}" presName="padding" presStyleLbl="node1" presStyleIdx="2" presStyleCnt="8"/>
      <dgm:spPr/>
    </dgm:pt>
    <dgm:pt modelId="{0B5E3989-52E4-4AD9-8678-C36C6840BF07}" type="pres">
      <dgm:prSet presAssocID="{E81AACDC-9D13-4FF1-95DC-C19178BE86BB}" presName="shape" presStyleLbl="node1" presStyleIdx="3" presStyleCnt="8" custScaleX="214260" custScaleY="230282">
        <dgm:presLayoutVars>
          <dgm:bulletEnabled val="1"/>
        </dgm:presLayoutVars>
      </dgm:prSet>
      <dgm:spPr/>
      <dgm:t>
        <a:bodyPr/>
        <a:lstStyle/>
        <a:p>
          <a:endParaRPr lang="sl-SI"/>
        </a:p>
      </dgm:t>
    </dgm:pt>
    <dgm:pt modelId="{D584CDCE-2EE0-4A93-A635-F86FE0ABA33A}" type="pres">
      <dgm:prSet presAssocID="{6779A3AB-D88D-44DA-90B8-5CFCB1965FAB}" presName="sibTrans" presStyleLbl="sibTrans2D1" presStyleIdx="3" presStyleCnt="7"/>
      <dgm:spPr/>
      <dgm:t>
        <a:bodyPr/>
        <a:lstStyle/>
        <a:p>
          <a:endParaRPr lang="sl-SI"/>
        </a:p>
      </dgm:t>
    </dgm:pt>
    <dgm:pt modelId="{EBF0876C-23E4-46BD-9D12-97AAFD258FCF}" type="pres">
      <dgm:prSet presAssocID="{8880AF5A-78BB-4A10-8D0A-45574E7146E7}" presName="middleNode" presStyleCnt="0"/>
      <dgm:spPr/>
    </dgm:pt>
    <dgm:pt modelId="{D5B5D354-C5B7-4D7C-93F5-6B975D0ABA8F}" type="pres">
      <dgm:prSet presAssocID="{8880AF5A-78BB-4A10-8D0A-45574E7146E7}" presName="padding" presStyleLbl="node1" presStyleIdx="3" presStyleCnt="8"/>
      <dgm:spPr/>
    </dgm:pt>
    <dgm:pt modelId="{03433F35-0B6A-4AC4-93AD-F3869C41B23E}" type="pres">
      <dgm:prSet presAssocID="{8880AF5A-78BB-4A10-8D0A-45574E7146E7}" presName="shape" presStyleLbl="node1" presStyleIdx="4" presStyleCnt="8" custScaleX="211115" custScaleY="202550">
        <dgm:presLayoutVars>
          <dgm:bulletEnabled val="1"/>
        </dgm:presLayoutVars>
      </dgm:prSet>
      <dgm:spPr/>
      <dgm:t>
        <a:bodyPr/>
        <a:lstStyle/>
        <a:p>
          <a:endParaRPr lang="sl-SI"/>
        </a:p>
      </dgm:t>
    </dgm:pt>
    <dgm:pt modelId="{E0F06BEF-D996-44AC-A6AA-6A41AE513451}" type="pres">
      <dgm:prSet presAssocID="{4954504A-CF58-4AB8-9A61-B74E8C873B25}" presName="sibTrans" presStyleLbl="sibTrans2D1" presStyleIdx="4" presStyleCnt="7"/>
      <dgm:spPr/>
      <dgm:t>
        <a:bodyPr/>
        <a:lstStyle/>
        <a:p>
          <a:endParaRPr lang="sl-SI"/>
        </a:p>
      </dgm:t>
    </dgm:pt>
    <dgm:pt modelId="{A56BC5AB-8CC8-49EF-B51E-DAFC88DBF362}" type="pres">
      <dgm:prSet presAssocID="{9940361C-83A6-4FDC-A203-64880EA23E5F}" presName="middleNode" presStyleCnt="0"/>
      <dgm:spPr/>
    </dgm:pt>
    <dgm:pt modelId="{C92431F4-8A16-4EF9-A7E0-6F28A0E44E30}" type="pres">
      <dgm:prSet presAssocID="{9940361C-83A6-4FDC-A203-64880EA23E5F}" presName="padding" presStyleLbl="node1" presStyleIdx="4" presStyleCnt="8"/>
      <dgm:spPr/>
    </dgm:pt>
    <dgm:pt modelId="{A897581B-FA22-4F81-A49E-B83D06A0AD55}" type="pres">
      <dgm:prSet presAssocID="{9940361C-83A6-4FDC-A203-64880EA23E5F}" presName="shape" presStyleLbl="node1" presStyleIdx="5" presStyleCnt="8" custScaleX="249806" custScaleY="238693">
        <dgm:presLayoutVars>
          <dgm:bulletEnabled val="1"/>
        </dgm:presLayoutVars>
      </dgm:prSet>
      <dgm:spPr/>
      <dgm:t>
        <a:bodyPr/>
        <a:lstStyle/>
        <a:p>
          <a:endParaRPr lang="sl-SI"/>
        </a:p>
      </dgm:t>
    </dgm:pt>
    <dgm:pt modelId="{D90AB403-185D-4964-9592-0BE4826B099B}" type="pres">
      <dgm:prSet presAssocID="{7AF0C834-33BF-4497-9254-7846A308E873}" presName="sibTrans" presStyleLbl="sibTrans2D1" presStyleIdx="5" presStyleCnt="7"/>
      <dgm:spPr/>
      <dgm:t>
        <a:bodyPr/>
        <a:lstStyle/>
        <a:p>
          <a:endParaRPr lang="sl-SI"/>
        </a:p>
      </dgm:t>
    </dgm:pt>
    <dgm:pt modelId="{0D507ED3-9DB8-4054-83EC-B3BCC6C04929}" type="pres">
      <dgm:prSet presAssocID="{13D0B4A9-0D69-447A-B9EC-9C04C5A89CFF}" presName="middleNode" presStyleCnt="0"/>
      <dgm:spPr/>
    </dgm:pt>
    <dgm:pt modelId="{32F95FFA-4B6A-4B7D-898E-A3901EB4B19C}" type="pres">
      <dgm:prSet presAssocID="{13D0B4A9-0D69-447A-B9EC-9C04C5A89CFF}" presName="padding" presStyleLbl="node1" presStyleIdx="5" presStyleCnt="8"/>
      <dgm:spPr/>
    </dgm:pt>
    <dgm:pt modelId="{7483FFE0-4233-4BC1-AFD1-82D3B79FCF66}" type="pres">
      <dgm:prSet presAssocID="{13D0B4A9-0D69-447A-B9EC-9C04C5A89CFF}" presName="shape" presStyleLbl="node1" presStyleIdx="6" presStyleCnt="8" custScaleX="249329" custScaleY="241323">
        <dgm:presLayoutVars>
          <dgm:bulletEnabled val="1"/>
        </dgm:presLayoutVars>
      </dgm:prSet>
      <dgm:spPr/>
      <dgm:t>
        <a:bodyPr/>
        <a:lstStyle/>
        <a:p>
          <a:endParaRPr lang="sl-SI"/>
        </a:p>
      </dgm:t>
    </dgm:pt>
    <dgm:pt modelId="{D977AA56-5A1C-45E4-A441-7FA6FAF79F0A}" type="pres">
      <dgm:prSet presAssocID="{F297DEAB-74B2-44D0-A2D3-4B0645196C4A}" presName="sibTrans" presStyleLbl="sibTrans2D1" presStyleIdx="6" presStyleCnt="7"/>
      <dgm:spPr/>
      <dgm:t>
        <a:bodyPr/>
        <a:lstStyle/>
        <a:p>
          <a:endParaRPr lang="sl-SI"/>
        </a:p>
      </dgm:t>
    </dgm:pt>
    <dgm:pt modelId="{289A8F6B-873D-4364-AD96-61278A917B6F}" type="pres">
      <dgm:prSet presAssocID="{ECF66247-43A0-4B61-A7FB-879DD63DBCD5}" presName="lastNode" presStyleLbl="node1" presStyleIdx="7" presStyleCnt="8" custScaleX="162997" custScaleY="160814">
        <dgm:presLayoutVars>
          <dgm:bulletEnabled val="1"/>
        </dgm:presLayoutVars>
      </dgm:prSet>
      <dgm:spPr/>
      <dgm:t>
        <a:bodyPr/>
        <a:lstStyle/>
        <a:p>
          <a:endParaRPr lang="sl-SI"/>
        </a:p>
      </dgm:t>
    </dgm:pt>
  </dgm:ptLst>
  <dgm:cxnLst>
    <dgm:cxn modelId="{0B0EB304-503C-416A-BFE7-C3BBF6A6D465}" type="presOf" srcId="{410A5D74-9560-42B3-BD72-9B942C68C780}" destId="{D159AE3F-DECA-4682-89DD-511E646E2C58}" srcOrd="0" destOrd="0" presId="urn:microsoft.com/office/officeart/2005/8/layout/bProcess2"/>
    <dgm:cxn modelId="{9C76453B-08B5-466A-8DA9-02A2BFD37737}" type="presOf" srcId="{BB8FF72C-C739-4637-94AE-CE09A7634617}" destId="{EABFDA50-0288-4E0D-BBDB-08A8C9EFA79A}" srcOrd="0" destOrd="0" presId="urn:microsoft.com/office/officeart/2005/8/layout/bProcess2"/>
    <dgm:cxn modelId="{E32906E7-D7E7-423D-95FD-1A70DEA4AEE5}" type="presOf" srcId="{F1B2EBE0-A7D0-4C22-80B4-EDAA8FCC4A94}" destId="{DE182E9C-41AA-4D89-B926-312B61F76B33}" srcOrd="0" destOrd="0" presId="urn:microsoft.com/office/officeart/2005/8/layout/bProcess2"/>
    <dgm:cxn modelId="{1925E755-712F-45A5-AFA8-8E7ABE6D8BEA}" srcId="{410A5D74-9560-42B3-BD72-9B942C68C780}" destId="{13D0B4A9-0D69-447A-B9EC-9C04C5A89CFF}" srcOrd="6" destOrd="0" parTransId="{1366ACB6-1AF8-45FE-8792-347A23A6527A}" sibTransId="{F297DEAB-74B2-44D0-A2D3-4B0645196C4A}"/>
    <dgm:cxn modelId="{6EB8C50A-9385-4285-B883-D20932CA4464}" srcId="{410A5D74-9560-42B3-BD72-9B942C68C780}" destId="{48204391-ABCD-4617-87C7-C18C195E1774}" srcOrd="0" destOrd="0" parTransId="{5D7BA673-AE15-4289-ACC2-BE8385038EA1}" sibTransId="{77E993D2-E64C-46B2-BD19-C8C6F3F88ACA}"/>
    <dgm:cxn modelId="{8FCDF2DD-05A5-4C77-B26B-D14FCAF513B5}" type="presOf" srcId="{9940361C-83A6-4FDC-A203-64880EA23E5F}" destId="{A897581B-FA22-4F81-A49E-B83D06A0AD55}" srcOrd="0" destOrd="0" presId="urn:microsoft.com/office/officeart/2005/8/layout/bProcess2"/>
    <dgm:cxn modelId="{A1B7529F-9F7B-480F-B744-ADECBA9751CA}" type="presOf" srcId="{77E993D2-E64C-46B2-BD19-C8C6F3F88ACA}" destId="{4CA55AAF-D356-454A-98EE-229980400F15}" srcOrd="0" destOrd="0" presId="urn:microsoft.com/office/officeart/2005/8/layout/bProcess2"/>
    <dgm:cxn modelId="{48B3739A-BE87-40C3-8384-F46E6119AA28}" type="presOf" srcId="{4954504A-CF58-4AB8-9A61-B74E8C873B25}" destId="{E0F06BEF-D996-44AC-A6AA-6A41AE513451}" srcOrd="0" destOrd="0" presId="urn:microsoft.com/office/officeart/2005/8/layout/bProcess2"/>
    <dgm:cxn modelId="{398F7770-6A88-4BC8-86BB-8B5DD38A0436}" srcId="{410A5D74-9560-42B3-BD72-9B942C68C780}" destId="{8880AF5A-78BB-4A10-8D0A-45574E7146E7}" srcOrd="4" destOrd="0" parTransId="{7B69B752-B4AA-40B9-BA4A-D381D7E2C99C}" sibTransId="{4954504A-CF58-4AB8-9A61-B74E8C873B25}"/>
    <dgm:cxn modelId="{00CB3072-7199-4AD1-91C3-88CC4FFAC3EF}" type="presOf" srcId="{7AF0C834-33BF-4497-9254-7846A308E873}" destId="{D90AB403-185D-4964-9592-0BE4826B099B}" srcOrd="0" destOrd="0" presId="urn:microsoft.com/office/officeart/2005/8/layout/bProcess2"/>
    <dgm:cxn modelId="{56DB9143-E536-4FC2-9B2B-D771F3ABE14B}" srcId="{410A5D74-9560-42B3-BD72-9B942C68C780}" destId="{F1B2EBE0-A7D0-4C22-80B4-EDAA8FCC4A94}" srcOrd="2" destOrd="0" parTransId="{386433A8-F91E-4E5D-802C-49CDEE52323C}" sibTransId="{BB8FF72C-C739-4637-94AE-CE09A7634617}"/>
    <dgm:cxn modelId="{6F9D8188-987C-4AC2-85A7-FDCF663973F7}" type="presOf" srcId="{1FB3EA12-CD04-4EE2-A864-33CB5751B99A}" destId="{C8B6CB9A-1D98-4DB4-8B0B-96A86DF46884}" srcOrd="0" destOrd="0" presId="urn:microsoft.com/office/officeart/2005/8/layout/bProcess2"/>
    <dgm:cxn modelId="{2A1B983D-6046-47D0-916A-68137118D4E4}" type="presOf" srcId="{8880AF5A-78BB-4A10-8D0A-45574E7146E7}" destId="{03433F35-0B6A-4AC4-93AD-F3869C41B23E}" srcOrd="0" destOrd="0" presId="urn:microsoft.com/office/officeart/2005/8/layout/bProcess2"/>
    <dgm:cxn modelId="{8462F3E5-6785-47DD-A197-DCD249BFCD28}" srcId="{410A5D74-9560-42B3-BD72-9B942C68C780}" destId="{ECF66247-43A0-4B61-A7FB-879DD63DBCD5}" srcOrd="7" destOrd="0" parTransId="{82468539-F8BC-4699-A75C-ADF89360AC88}" sibTransId="{F282B901-3DB9-4C6D-94AA-C66718357517}"/>
    <dgm:cxn modelId="{1D8C7EF8-67E0-47CA-85F6-427A5BF99EDB}" type="presOf" srcId="{7B2965A5-1F76-47C8-AE0F-18F65AAADFEC}" destId="{50B13854-15BA-4FC9-A8C4-9070C802AE00}" srcOrd="0" destOrd="0" presId="urn:microsoft.com/office/officeart/2005/8/layout/bProcess2"/>
    <dgm:cxn modelId="{34F27F3C-F30B-46C7-A796-0D992BA319A8}" srcId="{410A5D74-9560-42B3-BD72-9B942C68C780}" destId="{9940361C-83A6-4FDC-A203-64880EA23E5F}" srcOrd="5" destOrd="0" parTransId="{6647EDD5-8DA1-454D-8346-58B17AC6F992}" sibTransId="{7AF0C834-33BF-4497-9254-7846A308E873}"/>
    <dgm:cxn modelId="{C0B9999D-4992-4ADF-8365-0FD2C041AD41}" type="presOf" srcId="{48204391-ABCD-4617-87C7-C18C195E1774}" destId="{16711138-AC69-4E5A-ACA3-5F0B272CBF5F}" srcOrd="0" destOrd="0" presId="urn:microsoft.com/office/officeart/2005/8/layout/bProcess2"/>
    <dgm:cxn modelId="{5F2849D7-53EE-4754-9A9C-D4A3CC9C0B5D}" srcId="{410A5D74-9560-42B3-BD72-9B942C68C780}" destId="{1FB3EA12-CD04-4EE2-A864-33CB5751B99A}" srcOrd="1" destOrd="0" parTransId="{779661EB-305F-44B5-8913-9BBB1FFC711A}" sibTransId="{7B2965A5-1F76-47C8-AE0F-18F65AAADFEC}"/>
    <dgm:cxn modelId="{8A3549EE-C674-4362-B1A5-E16B44F81221}" type="presOf" srcId="{E81AACDC-9D13-4FF1-95DC-C19178BE86BB}" destId="{0B5E3989-52E4-4AD9-8678-C36C6840BF07}" srcOrd="0" destOrd="0" presId="urn:microsoft.com/office/officeart/2005/8/layout/bProcess2"/>
    <dgm:cxn modelId="{C2F96906-DDE8-43DF-A557-1FA5103BBA72}" type="presOf" srcId="{F297DEAB-74B2-44D0-A2D3-4B0645196C4A}" destId="{D977AA56-5A1C-45E4-A441-7FA6FAF79F0A}" srcOrd="0" destOrd="0" presId="urn:microsoft.com/office/officeart/2005/8/layout/bProcess2"/>
    <dgm:cxn modelId="{6AA5D361-4C45-4802-89B0-9B6017A77146}" srcId="{410A5D74-9560-42B3-BD72-9B942C68C780}" destId="{E81AACDC-9D13-4FF1-95DC-C19178BE86BB}" srcOrd="3" destOrd="0" parTransId="{F2302A12-E655-4D77-93CB-F969EA1CA7F2}" sibTransId="{6779A3AB-D88D-44DA-90B8-5CFCB1965FAB}"/>
    <dgm:cxn modelId="{03AFB8F8-FD76-4B8B-B5D4-10931809783A}" type="presOf" srcId="{ECF66247-43A0-4B61-A7FB-879DD63DBCD5}" destId="{289A8F6B-873D-4364-AD96-61278A917B6F}" srcOrd="0" destOrd="0" presId="urn:microsoft.com/office/officeart/2005/8/layout/bProcess2"/>
    <dgm:cxn modelId="{A0728776-AE06-4B51-A0D9-FC0F4547669E}" type="presOf" srcId="{6779A3AB-D88D-44DA-90B8-5CFCB1965FAB}" destId="{D584CDCE-2EE0-4A93-A635-F86FE0ABA33A}" srcOrd="0" destOrd="0" presId="urn:microsoft.com/office/officeart/2005/8/layout/bProcess2"/>
    <dgm:cxn modelId="{C3A28E3C-0B7B-4063-85C9-EECBE68C7F17}" type="presOf" srcId="{13D0B4A9-0D69-447A-B9EC-9C04C5A89CFF}" destId="{7483FFE0-4233-4BC1-AFD1-82D3B79FCF66}" srcOrd="0" destOrd="0" presId="urn:microsoft.com/office/officeart/2005/8/layout/bProcess2"/>
    <dgm:cxn modelId="{CFC1DB24-BFEF-4097-8277-2DA32D7C2C20}" type="presParOf" srcId="{D159AE3F-DECA-4682-89DD-511E646E2C58}" destId="{16711138-AC69-4E5A-ACA3-5F0B272CBF5F}" srcOrd="0" destOrd="0" presId="urn:microsoft.com/office/officeart/2005/8/layout/bProcess2"/>
    <dgm:cxn modelId="{FB14693B-83DB-4411-9F60-BBEA52A1F247}" type="presParOf" srcId="{D159AE3F-DECA-4682-89DD-511E646E2C58}" destId="{4CA55AAF-D356-454A-98EE-229980400F15}" srcOrd="1" destOrd="0" presId="urn:microsoft.com/office/officeart/2005/8/layout/bProcess2"/>
    <dgm:cxn modelId="{DD3C164C-01FD-4C44-8E87-1689DD18E101}" type="presParOf" srcId="{D159AE3F-DECA-4682-89DD-511E646E2C58}" destId="{F1E0F018-D0B5-4155-87CB-B1F3B75693AD}" srcOrd="2" destOrd="0" presId="urn:microsoft.com/office/officeart/2005/8/layout/bProcess2"/>
    <dgm:cxn modelId="{BC168CC0-95C3-4463-A34B-797ECAD263F6}" type="presParOf" srcId="{F1E0F018-D0B5-4155-87CB-B1F3B75693AD}" destId="{6AEA2E35-7115-4A22-9ACF-05C73C26AB4F}" srcOrd="0" destOrd="0" presId="urn:microsoft.com/office/officeart/2005/8/layout/bProcess2"/>
    <dgm:cxn modelId="{46BA51E3-7FFD-4A8B-8932-131E8FDFFD21}" type="presParOf" srcId="{F1E0F018-D0B5-4155-87CB-B1F3B75693AD}" destId="{C8B6CB9A-1D98-4DB4-8B0B-96A86DF46884}" srcOrd="1" destOrd="0" presId="urn:microsoft.com/office/officeart/2005/8/layout/bProcess2"/>
    <dgm:cxn modelId="{A4D1A01A-EB92-4F6F-A36B-CAC512A95BFF}" type="presParOf" srcId="{D159AE3F-DECA-4682-89DD-511E646E2C58}" destId="{50B13854-15BA-4FC9-A8C4-9070C802AE00}" srcOrd="3" destOrd="0" presId="urn:microsoft.com/office/officeart/2005/8/layout/bProcess2"/>
    <dgm:cxn modelId="{BC6D5F52-0FB3-40B9-92E4-E30A4B7F80EA}" type="presParOf" srcId="{D159AE3F-DECA-4682-89DD-511E646E2C58}" destId="{C92D312B-EE89-4A7B-B332-C3EA0C117234}" srcOrd="4" destOrd="0" presId="urn:microsoft.com/office/officeart/2005/8/layout/bProcess2"/>
    <dgm:cxn modelId="{310F4DEE-96B9-4C93-A2F4-5C9282144F15}" type="presParOf" srcId="{C92D312B-EE89-4A7B-B332-C3EA0C117234}" destId="{B61604C7-E4CC-4E22-8F93-CB1681D8D037}" srcOrd="0" destOrd="0" presId="urn:microsoft.com/office/officeart/2005/8/layout/bProcess2"/>
    <dgm:cxn modelId="{B9AB658E-FF7C-4B93-B584-AD5F1C5DDE09}" type="presParOf" srcId="{C92D312B-EE89-4A7B-B332-C3EA0C117234}" destId="{DE182E9C-41AA-4D89-B926-312B61F76B33}" srcOrd="1" destOrd="0" presId="urn:microsoft.com/office/officeart/2005/8/layout/bProcess2"/>
    <dgm:cxn modelId="{95325250-575C-4532-A9B6-0264682E85B1}" type="presParOf" srcId="{D159AE3F-DECA-4682-89DD-511E646E2C58}" destId="{EABFDA50-0288-4E0D-BBDB-08A8C9EFA79A}" srcOrd="5" destOrd="0" presId="urn:microsoft.com/office/officeart/2005/8/layout/bProcess2"/>
    <dgm:cxn modelId="{77975FD1-027A-4A34-99FB-01B565CD1D6C}" type="presParOf" srcId="{D159AE3F-DECA-4682-89DD-511E646E2C58}" destId="{5F0DBF30-34EB-46CD-B33F-32F3130A5468}" srcOrd="6" destOrd="0" presId="urn:microsoft.com/office/officeart/2005/8/layout/bProcess2"/>
    <dgm:cxn modelId="{34656A19-3FDD-4317-A0E5-48F66189768E}" type="presParOf" srcId="{5F0DBF30-34EB-46CD-B33F-32F3130A5468}" destId="{E05A27DD-DB85-45DD-ADE9-2005C5C78E28}" srcOrd="0" destOrd="0" presId="urn:microsoft.com/office/officeart/2005/8/layout/bProcess2"/>
    <dgm:cxn modelId="{EA379717-4DD3-463E-8D48-0893EE1CBC25}" type="presParOf" srcId="{5F0DBF30-34EB-46CD-B33F-32F3130A5468}" destId="{0B5E3989-52E4-4AD9-8678-C36C6840BF07}" srcOrd="1" destOrd="0" presId="urn:microsoft.com/office/officeart/2005/8/layout/bProcess2"/>
    <dgm:cxn modelId="{EE3D3698-F3A2-4596-BA6A-70EBE08DFF60}" type="presParOf" srcId="{D159AE3F-DECA-4682-89DD-511E646E2C58}" destId="{D584CDCE-2EE0-4A93-A635-F86FE0ABA33A}" srcOrd="7" destOrd="0" presId="urn:microsoft.com/office/officeart/2005/8/layout/bProcess2"/>
    <dgm:cxn modelId="{D7EFDE3A-7506-443F-869C-27CA19CFC102}" type="presParOf" srcId="{D159AE3F-DECA-4682-89DD-511E646E2C58}" destId="{EBF0876C-23E4-46BD-9D12-97AAFD258FCF}" srcOrd="8" destOrd="0" presId="urn:microsoft.com/office/officeart/2005/8/layout/bProcess2"/>
    <dgm:cxn modelId="{EE086D08-356C-4008-9F79-80D39AFBB477}" type="presParOf" srcId="{EBF0876C-23E4-46BD-9D12-97AAFD258FCF}" destId="{D5B5D354-C5B7-4D7C-93F5-6B975D0ABA8F}" srcOrd="0" destOrd="0" presId="urn:microsoft.com/office/officeart/2005/8/layout/bProcess2"/>
    <dgm:cxn modelId="{467C6502-8F72-4DC0-BD2E-4A18236420C3}" type="presParOf" srcId="{EBF0876C-23E4-46BD-9D12-97AAFD258FCF}" destId="{03433F35-0B6A-4AC4-93AD-F3869C41B23E}" srcOrd="1" destOrd="0" presId="urn:microsoft.com/office/officeart/2005/8/layout/bProcess2"/>
    <dgm:cxn modelId="{5BD82FCA-CB9A-4729-A457-C6AC8D049372}" type="presParOf" srcId="{D159AE3F-DECA-4682-89DD-511E646E2C58}" destId="{E0F06BEF-D996-44AC-A6AA-6A41AE513451}" srcOrd="9" destOrd="0" presId="urn:microsoft.com/office/officeart/2005/8/layout/bProcess2"/>
    <dgm:cxn modelId="{4AA1C690-0EDE-432A-864E-E2794A8F8ADA}" type="presParOf" srcId="{D159AE3F-DECA-4682-89DD-511E646E2C58}" destId="{A56BC5AB-8CC8-49EF-B51E-DAFC88DBF362}" srcOrd="10" destOrd="0" presId="urn:microsoft.com/office/officeart/2005/8/layout/bProcess2"/>
    <dgm:cxn modelId="{2B76606A-F266-4C40-AC98-8BEEFCC52171}" type="presParOf" srcId="{A56BC5AB-8CC8-49EF-B51E-DAFC88DBF362}" destId="{C92431F4-8A16-4EF9-A7E0-6F28A0E44E30}" srcOrd="0" destOrd="0" presId="urn:microsoft.com/office/officeart/2005/8/layout/bProcess2"/>
    <dgm:cxn modelId="{5EA11BE8-6B07-4BCB-8013-A58D2EB93606}" type="presParOf" srcId="{A56BC5AB-8CC8-49EF-B51E-DAFC88DBF362}" destId="{A897581B-FA22-4F81-A49E-B83D06A0AD55}" srcOrd="1" destOrd="0" presId="urn:microsoft.com/office/officeart/2005/8/layout/bProcess2"/>
    <dgm:cxn modelId="{6EDC9789-ECCC-4307-BFB3-7C0161C0C07C}" type="presParOf" srcId="{D159AE3F-DECA-4682-89DD-511E646E2C58}" destId="{D90AB403-185D-4964-9592-0BE4826B099B}" srcOrd="11" destOrd="0" presId="urn:microsoft.com/office/officeart/2005/8/layout/bProcess2"/>
    <dgm:cxn modelId="{3757C8E7-D6BA-4E14-A2FA-E33E0AD32FEA}" type="presParOf" srcId="{D159AE3F-DECA-4682-89DD-511E646E2C58}" destId="{0D507ED3-9DB8-4054-83EC-B3BCC6C04929}" srcOrd="12" destOrd="0" presId="urn:microsoft.com/office/officeart/2005/8/layout/bProcess2"/>
    <dgm:cxn modelId="{E8616A1F-BEE6-4263-AF74-A7BF01BA1E84}" type="presParOf" srcId="{0D507ED3-9DB8-4054-83EC-B3BCC6C04929}" destId="{32F95FFA-4B6A-4B7D-898E-A3901EB4B19C}" srcOrd="0" destOrd="0" presId="urn:microsoft.com/office/officeart/2005/8/layout/bProcess2"/>
    <dgm:cxn modelId="{9570E769-064B-4E33-AD09-1A8A1F7BBDC6}" type="presParOf" srcId="{0D507ED3-9DB8-4054-83EC-B3BCC6C04929}" destId="{7483FFE0-4233-4BC1-AFD1-82D3B79FCF66}" srcOrd="1" destOrd="0" presId="urn:microsoft.com/office/officeart/2005/8/layout/bProcess2"/>
    <dgm:cxn modelId="{EE4D9D59-A494-4A84-B260-805E7ABF81CC}" type="presParOf" srcId="{D159AE3F-DECA-4682-89DD-511E646E2C58}" destId="{D977AA56-5A1C-45E4-A441-7FA6FAF79F0A}" srcOrd="13" destOrd="0" presId="urn:microsoft.com/office/officeart/2005/8/layout/bProcess2"/>
    <dgm:cxn modelId="{87C41676-6474-461F-99A2-93CDAC510ECA}" type="presParOf" srcId="{D159AE3F-DECA-4682-89DD-511E646E2C58}" destId="{289A8F6B-873D-4364-AD96-61278A917B6F}"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EF75-9378-4AED-9E30-DDB7305E9E45}">
      <dsp:nvSpPr>
        <dsp:cNvPr id="0" name=""/>
        <dsp:cNvSpPr/>
      </dsp:nvSpPr>
      <dsp:spPr>
        <a:xfrm>
          <a:off x="1920588" y="219399"/>
          <a:ext cx="4354233" cy="15121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297E1-6F00-4540-A72B-7314C7213752}">
      <dsp:nvSpPr>
        <dsp:cNvPr id="0" name=""/>
        <dsp:cNvSpPr/>
      </dsp:nvSpPr>
      <dsp:spPr>
        <a:xfrm>
          <a:off x="3682534" y="3922185"/>
          <a:ext cx="843843" cy="540060"/>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9A8CF-B4FC-4FB8-AC13-1D35DBDE6178}">
      <dsp:nvSpPr>
        <dsp:cNvPr id="0" name=""/>
        <dsp:cNvSpPr/>
      </dsp:nvSpPr>
      <dsp:spPr>
        <a:xfrm>
          <a:off x="2079230" y="4354233"/>
          <a:ext cx="4050450" cy="101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l-SI" sz="2400" kern="1200" dirty="0">
              <a:solidFill>
                <a:srgbClr val="FF0000"/>
              </a:solidFill>
            </a:rPr>
            <a:t>KAZALNIK ZA MERJENJE KAKOVOSTI ŽIVLJENJA </a:t>
          </a:r>
          <a:endParaRPr lang="en-GB" sz="2400" kern="1200" dirty="0">
            <a:solidFill>
              <a:srgbClr val="FF0000"/>
            </a:solidFill>
          </a:endParaRPr>
        </a:p>
      </dsp:txBody>
      <dsp:txXfrm>
        <a:off x="2079230" y="4354233"/>
        <a:ext cx="4050450" cy="1012612"/>
      </dsp:txXfrm>
    </dsp:sp>
    <dsp:sp modelId="{E1DE18C5-45E4-4C4E-A2AB-14424018F874}">
      <dsp:nvSpPr>
        <dsp:cNvPr id="0" name=""/>
        <dsp:cNvSpPr/>
      </dsp:nvSpPr>
      <dsp:spPr>
        <a:xfrm>
          <a:off x="3503639" y="1848355"/>
          <a:ext cx="1518918" cy="15189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l-SI" sz="2400" kern="1200" dirty="0"/>
            <a:t>Didaktične igre</a:t>
          </a:r>
          <a:endParaRPr lang="en-GB" sz="2400" kern="1200" dirty="0"/>
        </a:p>
      </dsp:txBody>
      <dsp:txXfrm>
        <a:off x="3726079" y="2070795"/>
        <a:ext cx="1074038" cy="1074038"/>
      </dsp:txXfrm>
    </dsp:sp>
    <dsp:sp modelId="{49D8E09B-4ACA-4FF7-B5C9-DB8E37DCAF0A}">
      <dsp:nvSpPr>
        <dsp:cNvPr id="0" name=""/>
        <dsp:cNvSpPr/>
      </dsp:nvSpPr>
      <dsp:spPr>
        <a:xfrm>
          <a:off x="2416768" y="708828"/>
          <a:ext cx="1518918" cy="15189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l-SI" sz="2400" kern="1200" dirty="0"/>
            <a:t>Različni primeri</a:t>
          </a:r>
          <a:endParaRPr lang="en-GB" sz="2400" kern="1200" dirty="0"/>
        </a:p>
      </dsp:txBody>
      <dsp:txXfrm>
        <a:off x="2639208" y="931268"/>
        <a:ext cx="1074038" cy="1074038"/>
      </dsp:txXfrm>
    </dsp:sp>
    <dsp:sp modelId="{87DDB4C3-C2FF-44BD-A712-EDAF5FA8F630}">
      <dsp:nvSpPr>
        <dsp:cNvPr id="0" name=""/>
        <dsp:cNvSpPr/>
      </dsp:nvSpPr>
      <dsp:spPr>
        <a:xfrm>
          <a:off x="3969441" y="341587"/>
          <a:ext cx="1518918" cy="151891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l-SI" sz="2400" kern="1200" dirty="0"/>
            <a:t>Osnovni pojmi</a:t>
          </a:r>
          <a:endParaRPr lang="en-GB" sz="2400" kern="1200" dirty="0"/>
        </a:p>
      </dsp:txBody>
      <dsp:txXfrm>
        <a:off x="4191881" y="564027"/>
        <a:ext cx="1074038" cy="1074038"/>
      </dsp:txXfrm>
    </dsp:sp>
    <dsp:sp modelId="{B238ADD3-46D8-4676-BF04-1CEFF2F81051}">
      <dsp:nvSpPr>
        <dsp:cNvPr id="0" name=""/>
        <dsp:cNvSpPr/>
      </dsp:nvSpPr>
      <dsp:spPr>
        <a:xfrm>
          <a:off x="1741693" y="33753"/>
          <a:ext cx="4725525" cy="378042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11138-AC69-4E5A-ACA3-5F0B272CBF5F}">
      <dsp:nvSpPr>
        <dsp:cNvPr id="0" name=""/>
        <dsp:cNvSpPr/>
      </dsp:nvSpPr>
      <dsp:spPr>
        <a:xfrm>
          <a:off x="1052515" y="5410"/>
          <a:ext cx="1904066" cy="185281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dirty="0">
              <a:solidFill>
                <a:schemeClr val="tx1"/>
              </a:solidFill>
            </a:rPr>
            <a:t>Spoznavanje pojmov</a:t>
          </a:r>
          <a:endParaRPr lang="en-GB" sz="2000" kern="1200" dirty="0">
            <a:solidFill>
              <a:schemeClr val="tx1"/>
            </a:solidFill>
          </a:endParaRPr>
        </a:p>
      </dsp:txBody>
      <dsp:txXfrm>
        <a:off x="1331359" y="276748"/>
        <a:ext cx="1346378" cy="1310134"/>
      </dsp:txXfrm>
    </dsp:sp>
    <dsp:sp modelId="{4CA55AAF-D356-454A-98EE-229980400F15}">
      <dsp:nvSpPr>
        <dsp:cNvPr id="0" name=""/>
        <dsp:cNvSpPr/>
      </dsp:nvSpPr>
      <dsp:spPr>
        <a:xfrm rot="10800000">
          <a:off x="1804237" y="1958376"/>
          <a:ext cx="400622" cy="21232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B6CB9A-1D98-4DB4-8B0B-96A86DF46884}">
      <dsp:nvSpPr>
        <dsp:cNvPr id="0" name=""/>
        <dsp:cNvSpPr/>
      </dsp:nvSpPr>
      <dsp:spPr>
        <a:xfrm>
          <a:off x="1080274" y="2258843"/>
          <a:ext cx="1848548" cy="1737158"/>
        </a:xfrm>
        <a:prstGeom prst="ellipse">
          <a:avLst/>
        </a:prstGeom>
        <a:gradFill rotWithShape="0">
          <a:gsLst>
            <a:gs pos="0">
              <a:schemeClr val="accent5">
                <a:hueOff val="-1050478"/>
                <a:satOff val="-1461"/>
                <a:lumOff val="-560"/>
                <a:alphaOff val="0"/>
                <a:satMod val="103000"/>
                <a:lumMod val="102000"/>
                <a:tint val="94000"/>
              </a:schemeClr>
            </a:gs>
            <a:gs pos="50000">
              <a:schemeClr val="accent5">
                <a:hueOff val="-1050478"/>
                <a:satOff val="-1461"/>
                <a:lumOff val="-560"/>
                <a:alphaOff val="0"/>
                <a:satMod val="110000"/>
                <a:lumMod val="100000"/>
                <a:shade val="100000"/>
              </a:schemeClr>
            </a:gs>
            <a:gs pos="100000">
              <a:schemeClr val="accent5">
                <a:hueOff val="-1050478"/>
                <a:satOff val="-1461"/>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a:solidFill>
                <a:schemeClr val="tx1"/>
              </a:solidFill>
            </a:rPr>
            <a:t>Izračun BDP</a:t>
          </a:r>
          <a:endParaRPr lang="en-GB" sz="2000" kern="1200" dirty="0">
            <a:solidFill>
              <a:schemeClr val="tx1"/>
            </a:solidFill>
          </a:endParaRPr>
        </a:p>
      </dsp:txBody>
      <dsp:txXfrm>
        <a:off x="1350988" y="2513244"/>
        <a:ext cx="1307120" cy="1228356"/>
      </dsp:txXfrm>
    </dsp:sp>
    <dsp:sp modelId="{50B13854-15BA-4FC9-A8C4-9070C802AE00}">
      <dsp:nvSpPr>
        <dsp:cNvPr id="0" name=""/>
        <dsp:cNvSpPr/>
      </dsp:nvSpPr>
      <dsp:spPr>
        <a:xfrm rot="10800000">
          <a:off x="1804237" y="4096157"/>
          <a:ext cx="400622" cy="212329"/>
        </a:xfrm>
        <a:prstGeom prst="triangle">
          <a:avLst/>
        </a:prstGeom>
        <a:gradFill rotWithShape="0">
          <a:gsLst>
            <a:gs pos="0">
              <a:schemeClr val="accent5">
                <a:hueOff val="-1225558"/>
                <a:satOff val="-1705"/>
                <a:lumOff val="-654"/>
                <a:alphaOff val="0"/>
                <a:satMod val="103000"/>
                <a:lumMod val="102000"/>
                <a:tint val="94000"/>
              </a:schemeClr>
            </a:gs>
            <a:gs pos="50000">
              <a:schemeClr val="accent5">
                <a:hueOff val="-1225558"/>
                <a:satOff val="-1705"/>
                <a:lumOff val="-654"/>
                <a:alphaOff val="0"/>
                <a:satMod val="110000"/>
                <a:lumMod val="100000"/>
                <a:shade val="100000"/>
              </a:schemeClr>
            </a:gs>
            <a:gs pos="100000">
              <a:schemeClr val="accent5">
                <a:hueOff val="-1225558"/>
                <a:satOff val="-170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182E9C-41AA-4D89-B926-312B61F76B33}">
      <dsp:nvSpPr>
        <dsp:cNvPr id="0" name=""/>
        <dsp:cNvSpPr/>
      </dsp:nvSpPr>
      <dsp:spPr>
        <a:xfrm>
          <a:off x="1186240" y="4396623"/>
          <a:ext cx="1636616" cy="1536212"/>
        </a:xfrm>
        <a:prstGeom prst="ellipse">
          <a:avLst/>
        </a:prstGeom>
        <a:gradFill rotWithShape="0">
          <a:gsLst>
            <a:gs pos="0">
              <a:schemeClr val="accent5">
                <a:hueOff val="-2100956"/>
                <a:satOff val="-2922"/>
                <a:lumOff val="-1121"/>
                <a:alphaOff val="0"/>
                <a:satMod val="103000"/>
                <a:lumMod val="102000"/>
                <a:tint val="94000"/>
              </a:schemeClr>
            </a:gs>
            <a:gs pos="50000">
              <a:schemeClr val="accent5">
                <a:hueOff val="-2100956"/>
                <a:satOff val="-2922"/>
                <a:lumOff val="-1121"/>
                <a:alphaOff val="0"/>
                <a:satMod val="110000"/>
                <a:lumMod val="100000"/>
                <a:shade val="100000"/>
              </a:schemeClr>
            </a:gs>
            <a:gs pos="100000">
              <a:schemeClr val="accent5">
                <a:hueOff val="-2100956"/>
                <a:satOff val="-292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a:solidFill>
                <a:schemeClr val="tx1"/>
              </a:solidFill>
            </a:rPr>
            <a:t>Analiza BDP</a:t>
          </a:r>
          <a:endParaRPr lang="en-GB" sz="2000" kern="1200" dirty="0">
            <a:solidFill>
              <a:schemeClr val="tx1"/>
            </a:solidFill>
          </a:endParaRPr>
        </a:p>
      </dsp:txBody>
      <dsp:txXfrm>
        <a:off x="1425917" y="4621596"/>
        <a:ext cx="1157262" cy="1086266"/>
      </dsp:txXfrm>
    </dsp:sp>
    <dsp:sp modelId="{EABFDA50-0288-4E0D-BBDB-08A8C9EFA79A}">
      <dsp:nvSpPr>
        <dsp:cNvPr id="0" name=""/>
        <dsp:cNvSpPr/>
      </dsp:nvSpPr>
      <dsp:spPr>
        <a:xfrm rot="5246160">
          <a:off x="3049305" y="5002810"/>
          <a:ext cx="400622" cy="212329"/>
        </a:xfrm>
        <a:prstGeom prst="triangl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B5E3989-52E4-4AD9-8678-C36C6840BF07}">
      <dsp:nvSpPr>
        <dsp:cNvPr id="0" name=""/>
        <dsp:cNvSpPr/>
      </dsp:nvSpPr>
      <dsp:spPr>
        <a:xfrm>
          <a:off x="3664591" y="4174697"/>
          <a:ext cx="1635814" cy="1758138"/>
        </a:xfrm>
        <a:prstGeom prst="ellipse">
          <a:avLst/>
        </a:prstGeom>
        <a:gradFill rotWithShape="0">
          <a:gsLst>
            <a:gs pos="0">
              <a:schemeClr val="accent5">
                <a:hueOff val="-3151434"/>
                <a:satOff val="-4383"/>
                <a:lumOff val="-1681"/>
                <a:alphaOff val="0"/>
                <a:satMod val="103000"/>
                <a:lumMod val="102000"/>
                <a:tint val="94000"/>
              </a:schemeClr>
            </a:gs>
            <a:gs pos="50000">
              <a:schemeClr val="accent5">
                <a:hueOff val="-3151434"/>
                <a:satOff val="-4383"/>
                <a:lumOff val="-1681"/>
                <a:alphaOff val="0"/>
                <a:satMod val="110000"/>
                <a:lumMod val="100000"/>
                <a:shade val="100000"/>
              </a:schemeClr>
            </a:gs>
            <a:gs pos="100000">
              <a:schemeClr val="accent5">
                <a:hueOff val="-3151434"/>
                <a:satOff val="-4383"/>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a:solidFill>
                <a:schemeClr val="tx1"/>
              </a:solidFill>
            </a:rPr>
            <a:t>Razmislek o BDP</a:t>
          </a:r>
          <a:endParaRPr lang="en-GB" sz="2000" kern="1200" dirty="0">
            <a:solidFill>
              <a:schemeClr val="tx1"/>
            </a:solidFill>
          </a:endParaRPr>
        </a:p>
      </dsp:txBody>
      <dsp:txXfrm>
        <a:off x="3904150" y="4432170"/>
        <a:ext cx="1156696" cy="1243192"/>
      </dsp:txXfrm>
    </dsp:sp>
    <dsp:sp modelId="{D584CDCE-2EE0-4A93-A635-F86FE0ABA33A}">
      <dsp:nvSpPr>
        <dsp:cNvPr id="0" name=""/>
        <dsp:cNvSpPr/>
      </dsp:nvSpPr>
      <dsp:spPr>
        <a:xfrm>
          <a:off x="4282187" y="3862212"/>
          <a:ext cx="400622" cy="212329"/>
        </a:xfrm>
        <a:prstGeom prst="triangle">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433F35-0B6A-4AC4-93AD-F3869C41B23E}">
      <dsp:nvSpPr>
        <dsp:cNvPr id="0" name=""/>
        <dsp:cNvSpPr/>
      </dsp:nvSpPr>
      <dsp:spPr>
        <a:xfrm>
          <a:off x="3676597" y="2227663"/>
          <a:ext cx="1611803" cy="1546412"/>
        </a:xfrm>
        <a:prstGeom prst="ellipse">
          <a:avLst/>
        </a:prstGeom>
        <a:gradFill rotWithShape="0">
          <a:gsLst>
            <a:gs pos="0">
              <a:schemeClr val="accent5">
                <a:hueOff val="-4201912"/>
                <a:satOff val="-5845"/>
                <a:lumOff val="-2241"/>
                <a:alphaOff val="0"/>
                <a:satMod val="103000"/>
                <a:lumMod val="102000"/>
                <a:tint val="94000"/>
              </a:schemeClr>
            </a:gs>
            <a:gs pos="50000">
              <a:schemeClr val="accent5">
                <a:hueOff val="-4201912"/>
                <a:satOff val="-5845"/>
                <a:lumOff val="-2241"/>
                <a:alphaOff val="0"/>
                <a:satMod val="110000"/>
                <a:lumMod val="100000"/>
                <a:shade val="100000"/>
              </a:schemeClr>
            </a:gs>
            <a:gs pos="100000">
              <a:schemeClr val="accent5">
                <a:hueOff val="-4201912"/>
                <a:satOff val="-5845"/>
                <a:lumOff val="-22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a:solidFill>
                <a:schemeClr val="tx1"/>
              </a:solidFill>
            </a:rPr>
            <a:t>Drugi kazalniki</a:t>
          </a:r>
          <a:endParaRPr lang="en-GB" sz="2000" kern="1200" dirty="0">
            <a:solidFill>
              <a:schemeClr val="tx1"/>
            </a:solidFill>
          </a:endParaRPr>
        </a:p>
      </dsp:txBody>
      <dsp:txXfrm>
        <a:off x="3912640" y="2454130"/>
        <a:ext cx="1139717" cy="1093478"/>
      </dsp:txXfrm>
    </dsp:sp>
    <dsp:sp modelId="{E0F06BEF-D996-44AC-A6AA-6A41AE513451}">
      <dsp:nvSpPr>
        <dsp:cNvPr id="0" name=""/>
        <dsp:cNvSpPr/>
      </dsp:nvSpPr>
      <dsp:spPr>
        <a:xfrm>
          <a:off x="4282187" y="1915177"/>
          <a:ext cx="400622" cy="212329"/>
        </a:xfrm>
        <a:prstGeom prst="triangle">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97581B-FA22-4F81-A49E-B83D06A0AD55}">
      <dsp:nvSpPr>
        <dsp:cNvPr id="0" name=""/>
        <dsp:cNvSpPr/>
      </dsp:nvSpPr>
      <dsp:spPr>
        <a:xfrm>
          <a:off x="3528899" y="4686"/>
          <a:ext cx="1907198" cy="1822354"/>
        </a:xfrm>
        <a:prstGeom prst="ellipse">
          <a:avLst/>
        </a:prstGeom>
        <a:gradFill rotWithShape="0">
          <a:gsLst>
            <a:gs pos="0">
              <a:schemeClr val="accent5">
                <a:hueOff val="-5252390"/>
                <a:satOff val="-7306"/>
                <a:lumOff val="-2801"/>
                <a:alphaOff val="0"/>
                <a:satMod val="103000"/>
                <a:lumMod val="102000"/>
                <a:tint val="94000"/>
              </a:schemeClr>
            </a:gs>
            <a:gs pos="50000">
              <a:schemeClr val="accent5">
                <a:hueOff val="-5252390"/>
                <a:satOff val="-7306"/>
                <a:lumOff val="-2801"/>
                <a:alphaOff val="0"/>
                <a:satMod val="110000"/>
                <a:lumMod val="100000"/>
                <a:shade val="100000"/>
              </a:schemeClr>
            </a:gs>
            <a:gs pos="100000">
              <a:schemeClr val="accent5">
                <a:hueOff val="-5252390"/>
                <a:satOff val="-7306"/>
                <a:lumOff val="-2801"/>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dirty="0">
              <a:solidFill>
                <a:schemeClr val="tx1"/>
              </a:solidFill>
            </a:rPr>
            <a:t>Primerjav kazalnikov posameznih držav</a:t>
          </a:r>
          <a:endParaRPr lang="en-GB" sz="2000" kern="1200" dirty="0">
            <a:solidFill>
              <a:schemeClr val="tx1"/>
            </a:solidFill>
          </a:endParaRPr>
        </a:p>
      </dsp:txBody>
      <dsp:txXfrm>
        <a:off x="3808202" y="271564"/>
        <a:ext cx="1348592" cy="1288598"/>
      </dsp:txXfrm>
    </dsp:sp>
    <dsp:sp modelId="{D90AB403-185D-4964-9592-0BE4826B099B}">
      <dsp:nvSpPr>
        <dsp:cNvPr id="0" name=""/>
        <dsp:cNvSpPr/>
      </dsp:nvSpPr>
      <dsp:spPr>
        <a:xfrm rot="5413930">
          <a:off x="5527955" y="814746"/>
          <a:ext cx="400622" cy="212329"/>
        </a:xfrm>
        <a:prstGeom prst="triangl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83FFE0-4233-4BC1-AFD1-82D3B79FCF66}">
      <dsp:nvSpPr>
        <dsp:cNvPr id="0" name=""/>
        <dsp:cNvSpPr/>
      </dsp:nvSpPr>
      <dsp:spPr>
        <a:xfrm>
          <a:off x="6008416" y="4686"/>
          <a:ext cx="1903556" cy="1842433"/>
        </a:xfrm>
        <a:prstGeom prst="ellipse">
          <a:avLst/>
        </a:prstGeom>
        <a:gradFill rotWithShape="0">
          <a:gsLst>
            <a:gs pos="0">
              <a:schemeClr val="accent5">
                <a:hueOff val="-6302867"/>
                <a:satOff val="-8767"/>
                <a:lumOff val="-3362"/>
                <a:alphaOff val="0"/>
                <a:satMod val="103000"/>
                <a:lumMod val="102000"/>
                <a:tint val="94000"/>
              </a:schemeClr>
            </a:gs>
            <a:gs pos="50000">
              <a:schemeClr val="accent5">
                <a:hueOff val="-6302867"/>
                <a:satOff val="-8767"/>
                <a:lumOff val="-3362"/>
                <a:alphaOff val="0"/>
                <a:satMod val="110000"/>
                <a:lumMod val="100000"/>
                <a:shade val="100000"/>
              </a:schemeClr>
            </a:gs>
            <a:gs pos="100000">
              <a:schemeClr val="accent5">
                <a:hueOff val="-6302867"/>
                <a:satOff val="-8767"/>
                <a:lumOff val="-3362"/>
                <a:alphaOff val="0"/>
                <a:lumMod val="99000"/>
                <a:satMod val="120000"/>
                <a:shade val="78000"/>
              </a:schemeClr>
            </a:gs>
          </a:gsLst>
          <a:lin ang="5400000" scaled="0"/>
        </a:gradFill>
        <a:ln w="28575">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dirty="0">
              <a:solidFill>
                <a:schemeClr val="tx1"/>
              </a:solidFill>
            </a:rPr>
            <a:t>RAZVIJANJE LASTNEGA KAZALNIKA</a:t>
          </a:r>
          <a:endParaRPr lang="en-GB" sz="2000" b="1" kern="1200" dirty="0">
            <a:solidFill>
              <a:schemeClr val="tx1"/>
            </a:solidFill>
          </a:endParaRPr>
        </a:p>
      </dsp:txBody>
      <dsp:txXfrm>
        <a:off x="6287185" y="274504"/>
        <a:ext cx="1346018" cy="1302797"/>
      </dsp:txXfrm>
    </dsp:sp>
    <dsp:sp modelId="{D977AA56-5A1C-45E4-A441-7FA6FAF79F0A}">
      <dsp:nvSpPr>
        <dsp:cNvPr id="0" name=""/>
        <dsp:cNvSpPr/>
      </dsp:nvSpPr>
      <dsp:spPr>
        <a:xfrm rot="10800000">
          <a:off x="6759883" y="1947275"/>
          <a:ext cx="400622" cy="212329"/>
        </a:xfrm>
        <a:prstGeom prst="triangl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9A8F6B-873D-4364-AD96-61278A917B6F}">
      <dsp:nvSpPr>
        <dsp:cNvPr id="0" name=""/>
        <dsp:cNvSpPr/>
      </dsp:nvSpPr>
      <dsp:spPr>
        <a:xfrm>
          <a:off x="6027333" y="2247742"/>
          <a:ext cx="1865721" cy="1840734"/>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w="28575">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kern="1200" dirty="0">
              <a:solidFill>
                <a:schemeClr val="tx1"/>
              </a:solidFill>
            </a:rPr>
            <a:t>Razmislek o kakovosti življenja </a:t>
          </a:r>
        </a:p>
        <a:p>
          <a:pPr lvl="0" algn="ctr" defTabSz="889000">
            <a:lnSpc>
              <a:spcPct val="90000"/>
            </a:lnSpc>
            <a:spcBef>
              <a:spcPct val="0"/>
            </a:spcBef>
            <a:spcAft>
              <a:spcPct val="35000"/>
            </a:spcAft>
          </a:pPr>
          <a:endParaRPr lang="en-GB" sz="2000" kern="1200" dirty="0">
            <a:solidFill>
              <a:schemeClr val="tx1"/>
            </a:solidFill>
          </a:endParaRPr>
        </a:p>
      </dsp:txBody>
      <dsp:txXfrm>
        <a:off x="6300562" y="2517311"/>
        <a:ext cx="1319263" cy="130159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132C0-61AD-43BE-8200-AB51D7F3FA46}" type="datetimeFigureOut">
              <a:rPr lang="sl-SI" smtClean="0"/>
              <a:t>21.8.2018</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31149-BB70-4279-BDDB-216BCAEBCAB2}" type="slidenum">
              <a:rPr lang="sl-SI" smtClean="0"/>
              <a:t>‹#›</a:t>
            </a:fld>
            <a:endParaRPr lang="sl-SI"/>
          </a:p>
        </p:txBody>
      </p:sp>
    </p:spTree>
    <p:extLst>
      <p:ext uri="{BB962C8B-B14F-4D97-AF65-F5344CB8AC3E}">
        <p14:creationId xmlns:p14="http://schemas.microsoft.com/office/powerpoint/2010/main" val="116437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SLIKA: </a:t>
            </a:r>
            <a:r>
              <a:rPr lang="en-GB" dirty="0"/>
              <a:t>http://www.hilsblog.com/wp-content/uploads/2016/07/juggling-act.jpg</a:t>
            </a:r>
          </a:p>
        </p:txBody>
      </p:sp>
      <p:sp>
        <p:nvSpPr>
          <p:cNvPr id="4" name="Ograda številke diapozitiva 3"/>
          <p:cNvSpPr>
            <a:spLocks noGrp="1"/>
          </p:cNvSpPr>
          <p:nvPr>
            <p:ph type="sldNum" sz="quarter" idx="10"/>
          </p:nvPr>
        </p:nvSpPr>
        <p:spPr/>
        <p:txBody>
          <a:bodyPr/>
          <a:lstStyle/>
          <a:p>
            <a:fld id="{491CDBBC-E0BF-4BBA-9BDD-15233F4F1C7B}" type="slidenum">
              <a:rPr lang="sk-SK" smtClean="0"/>
              <a:t>5</a:t>
            </a:fld>
            <a:endParaRPr lang="sk-SK"/>
          </a:p>
        </p:txBody>
      </p:sp>
    </p:spTree>
    <p:extLst>
      <p:ext uri="{BB962C8B-B14F-4D97-AF65-F5344CB8AC3E}">
        <p14:creationId xmlns:p14="http://schemas.microsoft.com/office/powerpoint/2010/main" val="395005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Bogastvo, kot ga meri BDP, se poveča, saj izračun upošteva samo izdatke za akcije odprave škode in obnove, ne upošteva pa osebnih stisk ljudi, ki jih je naravna nesreča prizadela.</a:t>
            </a:r>
            <a:endParaRPr lang="sk-SK" sz="1200" kern="1200" dirty="0">
              <a:solidFill>
                <a:schemeClr val="tx1"/>
              </a:solidFill>
              <a:effectLst/>
              <a:latin typeface="+mn-lt"/>
              <a:ea typeface="+mn-ea"/>
              <a:cs typeface="+mn-cs"/>
            </a:endParaRPr>
          </a:p>
          <a:p>
            <a:endParaRPr lang="en-GB"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13</a:t>
            </a:fld>
            <a:endParaRPr lang="sk-SK"/>
          </a:p>
        </p:txBody>
      </p:sp>
    </p:spTree>
    <p:extLst>
      <p:ext uri="{BB962C8B-B14F-4D97-AF65-F5344CB8AC3E}">
        <p14:creationId xmlns:p14="http://schemas.microsoft.com/office/powerpoint/2010/main" val="345644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Posnetek 3</a:t>
            </a:r>
            <a:r>
              <a:rPr lang="sl-SI" baseline="0" dirty="0"/>
              <a:t> min   </a:t>
            </a:r>
            <a:r>
              <a:rPr lang="sk-SK" sz="1200" b="0" i="0" kern="1200" dirty="0">
                <a:solidFill>
                  <a:schemeClr val="tx1"/>
                </a:solidFill>
                <a:effectLst/>
                <a:latin typeface="+mn-lt"/>
                <a:ea typeface="+mn-ea"/>
                <a:cs typeface="+mn-cs"/>
              </a:rPr>
              <a:t>Bruto nacionalna sreča (Gross National Happiness - GNH) je poskus življenjski standard opredeliti s celostnega, humanističnega in psihološkega vidika. Koncept GNH je leta 1972 oblikoval Jigme Singye Wangchuck, kralj države Butan. Bruto nacionalna sreča naj bi se skladala z edinstveno kulturo butanske kraljevine in njenimi vrednotami budistične tradicije. </a:t>
            </a:r>
            <a:r>
              <a:rPr lang="sk-SK" dirty="0"/>
              <a:t/>
            </a:r>
            <a:br>
              <a:rPr lang="sk-SK" dirty="0"/>
            </a:br>
            <a:r>
              <a:rPr lang="sk-SK" sz="1200" b="0" i="0" kern="1200" dirty="0">
                <a:solidFill>
                  <a:schemeClr val="tx1"/>
                </a:solidFill>
                <a:effectLst/>
                <a:latin typeface="+mn-lt"/>
                <a:ea typeface="+mn-ea"/>
                <a:cs typeface="+mn-cs"/>
              </a:rPr>
              <a:t>Štirje stebri takšnega razvoja so spodbujanje pravičnega družbeno-ekonomskega razvoja, ohranjanje in promocija kulturnih vrednot, varstvo okolja in vzpostavitev uspešnih struktur vladanja in upravljanja. Kritiki trdijo, da je objektivno merjenje blaginje in sreče skorajda nemogoče. Zato je GNH podvržena številnim subjektivnim vrednostnim sodbam.</a:t>
            </a:r>
            <a:endParaRPr lang="en-GB"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14</a:t>
            </a:fld>
            <a:endParaRPr lang="sk-SK"/>
          </a:p>
        </p:txBody>
      </p:sp>
    </p:spTree>
    <p:extLst>
      <p:ext uri="{BB962C8B-B14F-4D97-AF65-F5344CB8AC3E}">
        <p14:creationId xmlns:p14="http://schemas.microsoft.com/office/powerpoint/2010/main" val="151708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171450" indent="-171450">
              <a:buFontTx/>
              <a:buChar char="-"/>
            </a:pPr>
            <a:r>
              <a:rPr lang="sl-SI" dirty="0"/>
              <a:t>Prva dimenzija – med prvih 15</a:t>
            </a:r>
          </a:p>
          <a:p>
            <a:pPr marL="171450" indent="-171450">
              <a:buFontTx/>
              <a:buChar char="-"/>
            </a:pPr>
            <a:r>
              <a:rPr lang="sl-SI" dirty="0" err="1"/>
              <a:t>Duga</a:t>
            </a:r>
            <a:r>
              <a:rPr lang="sl-SI" dirty="0"/>
              <a:t>: med prvih 30</a:t>
            </a:r>
          </a:p>
          <a:p>
            <a:pPr marL="171450" indent="-171450">
              <a:buFontTx/>
              <a:buChar char="-"/>
            </a:pPr>
            <a:r>
              <a:rPr lang="sl-SI" dirty="0"/>
              <a:t>Tretja: 34</a:t>
            </a:r>
            <a:endParaRPr lang="sk-SK"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15</a:t>
            </a:fld>
            <a:endParaRPr lang="sk-SK"/>
          </a:p>
        </p:txBody>
      </p:sp>
    </p:spTree>
    <p:extLst>
      <p:ext uri="{BB962C8B-B14F-4D97-AF65-F5344CB8AC3E}">
        <p14:creationId xmlns:p14="http://schemas.microsoft.com/office/powerpoint/2010/main" val="222598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k-SK" dirty="0"/>
              <a:t> (Lahko ga primerjamo s košarico dobrin. V tem primeru je v košarici samo en izdelek -hamburger iz verige McDonald's, ki ima največ restavracij s hitro hrano na svetu).</a:t>
            </a:r>
          </a:p>
          <a:p>
            <a:endParaRPr lang="sk-SK"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17</a:t>
            </a:fld>
            <a:endParaRPr lang="sk-SK"/>
          </a:p>
        </p:txBody>
      </p:sp>
    </p:spTree>
    <p:extLst>
      <p:ext uri="{BB962C8B-B14F-4D97-AF65-F5344CB8AC3E}">
        <p14:creationId xmlns:p14="http://schemas.microsoft.com/office/powerpoint/2010/main" val="90250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Slovenija znotraj stoterice</a:t>
            </a:r>
            <a:endParaRPr lang="en-GB"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23</a:t>
            </a:fld>
            <a:endParaRPr lang="sk-SK"/>
          </a:p>
        </p:txBody>
      </p:sp>
    </p:spTree>
    <p:extLst>
      <p:ext uri="{BB962C8B-B14F-4D97-AF65-F5344CB8AC3E}">
        <p14:creationId xmlns:p14="http://schemas.microsoft.com/office/powerpoint/2010/main" val="212995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491CDBBC-E0BF-4BBA-9BDD-15233F4F1C7B}" type="slidenum">
              <a:rPr lang="sk-SK" smtClean="0"/>
              <a:t>27</a:t>
            </a:fld>
            <a:endParaRPr lang="sk-SK"/>
          </a:p>
        </p:txBody>
      </p:sp>
    </p:spTree>
    <p:extLst>
      <p:ext uri="{BB962C8B-B14F-4D97-AF65-F5344CB8AC3E}">
        <p14:creationId xmlns:p14="http://schemas.microsoft.com/office/powerpoint/2010/main" val="1147372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63152" y="340391"/>
            <a:ext cx="5385585" cy="1277937"/>
          </a:xfrm>
        </p:spPr>
        <p:txBody>
          <a:bodyPr anchor="ctr">
            <a:normAutofit/>
          </a:bodyPr>
          <a:lstStyle>
            <a:lvl1pPr algn="l">
              <a:defRPr sz="3600" b="1">
                <a:latin typeface="+mn-lt"/>
              </a:defRPr>
            </a:lvl1pPr>
          </a:lstStyle>
          <a:p>
            <a:r>
              <a:rPr lang="en-US" dirty="0"/>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3690" y="5569889"/>
            <a:ext cx="2311400" cy="11760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173" y="2532189"/>
            <a:ext cx="10109770" cy="2888504"/>
          </a:xfrm>
          <a:prstGeom prst="rect">
            <a:avLst/>
          </a:prstGeom>
        </p:spPr>
      </p:pic>
      <p:sp>
        <p:nvSpPr>
          <p:cNvPr id="11" name="TextBox 10"/>
          <p:cNvSpPr txBox="1"/>
          <p:nvPr userDrawn="1"/>
        </p:nvSpPr>
        <p:spPr>
          <a:xfrm>
            <a:off x="6236417" y="1366750"/>
            <a:ext cx="1921268" cy="338554"/>
          </a:xfrm>
          <a:prstGeom prst="rect">
            <a:avLst/>
          </a:prstGeom>
          <a:noFill/>
        </p:spPr>
        <p:txBody>
          <a:bodyPr wrap="square" rtlCol="0">
            <a:spAutoFit/>
          </a:bodyPr>
          <a:lstStyle/>
          <a:p>
            <a:pPr algn="r"/>
            <a:r>
              <a:rPr lang="en-US" sz="1600" dirty="0"/>
              <a:t>www.eu-skladi.si</a:t>
            </a:r>
          </a:p>
        </p:txBody>
      </p:sp>
    </p:spTree>
    <p:extLst>
      <p:ext uri="{BB962C8B-B14F-4D97-AF65-F5344CB8AC3E}">
        <p14:creationId xmlns:p14="http://schemas.microsoft.com/office/powerpoint/2010/main" val="56390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j">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544255" y="129199"/>
            <a:ext cx="2987109" cy="255569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6749871"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92820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je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7596" y="-111920"/>
            <a:ext cx="2717083" cy="214041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6934806"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53296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mele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8245" y="181521"/>
            <a:ext cx="2497397" cy="199353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6544388"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28189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1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endParaRPr lang="sk-SK"/>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sk-SK"/>
          </a:p>
        </p:txBody>
      </p:sp>
      <p:sp>
        <p:nvSpPr>
          <p:cNvPr id="4" name="Ograda datuma 3"/>
          <p:cNvSpPr>
            <a:spLocks noGrp="1"/>
          </p:cNvSpPr>
          <p:nvPr>
            <p:ph type="dt" sz="half" idx="10"/>
          </p:nvPr>
        </p:nvSpPr>
        <p:spPr/>
        <p:txBody>
          <a:bodyPr/>
          <a:lstStyle/>
          <a:p>
            <a:fld id="{15D50ED1-DC6D-4C0A-BA26-D2089CC64CCF}" type="datetimeFigureOut">
              <a:rPr lang="sk-SK" smtClean="0"/>
              <a:t>21. 8. 2018</a:t>
            </a:fld>
            <a:endParaRPr lang="sk-SK"/>
          </a:p>
        </p:txBody>
      </p:sp>
      <p:sp>
        <p:nvSpPr>
          <p:cNvPr id="5" name="Ograda noge 4"/>
          <p:cNvSpPr>
            <a:spLocks noGrp="1"/>
          </p:cNvSpPr>
          <p:nvPr>
            <p:ph type="ftr" sz="quarter" idx="11"/>
          </p:nvPr>
        </p:nvSpPr>
        <p:spPr/>
        <p:txBody>
          <a:bodyPr/>
          <a:lstStyle/>
          <a:p>
            <a:endParaRPr lang="sk-SK"/>
          </a:p>
        </p:txBody>
      </p:sp>
      <p:sp>
        <p:nvSpPr>
          <p:cNvPr id="6" name="Ograda številke diapozitiva 5"/>
          <p:cNvSpPr>
            <a:spLocks noGrp="1"/>
          </p:cNvSpPr>
          <p:nvPr>
            <p:ph type="sldNum" sz="quarter" idx="12"/>
          </p:nvPr>
        </p:nvSpPr>
        <p:spPr/>
        <p:txBody>
          <a:bodyPr/>
          <a:lstStyle/>
          <a:p>
            <a:fld id="{3AA4F433-C401-4CEB-A079-2ED10120B543}" type="slidenum">
              <a:rPr lang="sk-SK" smtClean="0"/>
              <a:t>‹#›</a:t>
            </a:fld>
            <a:endParaRPr lang="sk-SK"/>
          </a:p>
        </p:txBody>
      </p:sp>
    </p:spTree>
    <p:extLst>
      <p:ext uri="{BB962C8B-B14F-4D97-AF65-F5344CB8AC3E}">
        <p14:creationId xmlns:p14="http://schemas.microsoft.com/office/powerpoint/2010/main" val="285542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rgbClr val="0070C0"/>
                </a:solidFill>
              </a:defRPr>
            </a:lvl1pPr>
          </a:lstStyle>
          <a:p>
            <a:r>
              <a:rPr lang="sl-SI" dirty="0"/>
              <a:t>Uredite slog naslova matrice</a:t>
            </a:r>
            <a:endParaRPr lang="sk-SK" dirty="0"/>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k-SK"/>
          </a:p>
        </p:txBody>
      </p:sp>
      <p:sp>
        <p:nvSpPr>
          <p:cNvPr id="4" name="Ograda datuma 3"/>
          <p:cNvSpPr>
            <a:spLocks noGrp="1"/>
          </p:cNvSpPr>
          <p:nvPr>
            <p:ph type="dt" sz="half" idx="10"/>
          </p:nvPr>
        </p:nvSpPr>
        <p:spPr/>
        <p:txBody>
          <a:bodyPr/>
          <a:lstStyle/>
          <a:p>
            <a:fld id="{15D50ED1-DC6D-4C0A-BA26-D2089CC64CCF}" type="datetimeFigureOut">
              <a:rPr lang="sk-SK" smtClean="0"/>
              <a:t>21. 8. 2018</a:t>
            </a:fld>
            <a:endParaRPr lang="sk-SK"/>
          </a:p>
        </p:txBody>
      </p:sp>
      <p:sp>
        <p:nvSpPr>
          <p:cNvPr id="5" name="Ograda noge 4"/>
          <p:cNvSpPr>
            <a:spLocks noGrp="1"/>
          </p:cNvSpPr>
          <p:nvPr>
            <p:ph type="ftr" sz="quarter" idx="11"/>
          </p:nvPr>
        </p:nvSpPr>
        <p:spPr>
          <a:xfrm>
            <a:off x="3131840" y="6309320"/>
            <a:ext cx="2895600" cy="365125"/>
          </a:xfrm>
        </p:spPr>
        <p:txBody>
          <a:bodyPr/>
          <a:lstStyle/>
          <a:p>
            <a:endParaRPr lang="sk-SK"/>
          </a:p>
        </p:txBody>
      </p:sp>
      <p:sp>
        <p:nvSpPr>
          <p:cNvPr id="6" name="Ograda številke diapozitiva 5"/>
          <p:cNvSpPr>
            <a:spLocks noGrp="1"/>
          </p:cNvSpPr>
          <p:nvPr>
            <p:ph type="sldNum" sz="quarter" idx="12"/>
          </p:nvPr>
        </p:nvSpPr>
        <p:spPr/>
        <p:txBody>
          <a:bodyPr/>
          <a:lstStyle/>
          <a:p>
            <a:fld id="{3AA4F433-C401-4CEB-A079-2ED10120B543}" type="slidenum">
              <a:rPr lang="sk-SK" smtClean="0"/>
              <a:t>‹#›</a:t>
            </a:fld>
            <a:endParaRPr lang="sk-SK"/>
          </a:p>
        </p:txBody>
      </p:sp>
    </p:spTree>
    <p:extLst>
      <p:ext uri="{BB962C8B-B14F-4D97-AF65-F5344CB8AC3E}">
        <p14:creationId xmlns:p14="http://schemas.microsoft.com/office/powerpoint/2010/main" val="1717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5D50ED1-DC6D-4C0A-BA26-D2089CC64CCF}" type="datetimeFigureOut">
              <a:rPr lang="sk-SK" smtClean="0"/>
              <a:t>21. 8. 2018</a:t>
            </a:fld>
            <a:endParaRPr lang="sk-SK"/>
          </a:p>
        </p:txBody>
      </p:sp>
      <p:sp>
        <p:nvSpPr>
          <p:cNvPr id="3" name="Ograda noge 2"/>
          <p:cNvSpPr>
            <a:spLocks noGrp="1"/>
          </p:cNvSpPr>
          <p:nvPr>
            <p:ph type="ftr" sz="quarter" idx="11"/>
          </p:nvPr>
        </p:nvSpPr>
        <p:spPr/>
        <p:txBody>
          <a:bodyPr/>
          <a:lstStyle/>
          <a:p>
            <a:endParaRPr lang="sk-SK"/>
          </a:p>
        </p:txBody>
      </p:sp>
      <p:sp>
        <p:nvSpPr>
          <p:cNvPr id="4" name="Ograda številke diapozitiva 3"/>
          <p:cNvSpPr>
            <a:spLocks noGrp="1"/>
          </p:cNvSpPr>
          <p:nvPr>
            <p:ph type="sldNum" sz="quarter" idx="12"/>
          </p:nvPr>
        </p:nvSpPr>
        <p:spPr/>
        <p:txBody>
          <a:bodyPr/>
          <a:lstStyle/>
          <a:p>
            <a:fld id="{3AA4F433-C401-4CEB-A079-2ED10120B543}" type="slidenum">
              <a:rPr lang="sk-SK" smtClean="0"/>
              <a:t>‹#›</a:t>
            </a:fld>
            <a:endParaRPr lang="sk-SK"/>
          </a:p>
        </p:txBody>
      </p:sp>
    </p:spTree>
    <p:extLst>
      <p:ext uri="{BB962C8B-B14F-4D97-AF65-F5344CB8AC3E}">
        <p14:creationId xmlns:p14="http://schemas.microsoft.com/office/powerpoint/2010/main" val="392340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v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00000">
            <a:off x="8420598" y="-12700"/>
            <a:ext cx="1787100" cy="28067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7099192"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21605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v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440956" y="53975"/>
            <a:ext cx="3801204" cy="239395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6" y="482886"/>
            <a:ext cx="6719048"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88394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par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065" y="38109"/>
            <a:ext cx="4879775" cy="245851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6544388"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206645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elv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00000">
            <a:off x="7799441" y="73042"/>
            <a:ext cx="2367744" cy="253201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7058096"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99111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veska ribica">
    <p:spTree>
      <p:nvGrpSpPr>
        <p:cNvPr id="1" name=""/>
        <p:cNvGrpSpPr/>
        <p:nvPr/>
      </p:nvGrpSpPr>
      <p:grpSpPr>
        <a:xfrm>
          <a:off x="0" y="0"/>
          <a:ext cx="0" cy="0"/>
          <a:chOff x="0" y="0"/>
          <a:chExt cx="0" cy="0"/>
        </a:xfrm>
      </p:grpSpPr>
      <p:pic>
        <p:nvPicPr>
          <p:cNvPr id="5" name="Picture 4"/>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rot="13198914">
            <a:off x="7043882" y="421051"/>
            <a:ext cx="3142407" cy="165883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6431372"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96532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bel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00000">
            <a:off x="7705423" y="190519"/>
            <a:ext cx="2381402" cy="2141173"/>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7099192"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330401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ngur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736194" y="-520699"/>
            <a:ext cx="3032662" cy="301732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7016999"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92939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ravlj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00000">
            <a:off x="7700851" y="-413222"/>
            <a:ext cx="2241589" cy="2764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6826195"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261100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AA43-227E-4F11-92D3-0B5ECCA277CE}" type="datetimeFigureOut">
              <a:rPr lang="en-US" smtClean="0"/>
              <a:t>8/21/2018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3D1D6-B1F3-4478-9636-E4F676B80F29}" type="slidenum">
              <a:rPr lang="en-US" smtClean="0"/>
              <a:t>‹#›</a:t>
            </a:fld>
            <a:endParaRPr lang="en-US"/>
          </a:p>
        </p:txBody>
      </p:sp>
    </p:spTree>
    <p:extLst>
      <p:ext uri="{BB962C8B-B14F-4D97-AF65-F5344CB8AC3E}">
        <p14:creationId xmlns:p14="http://schemas.microsoft.com/office/powerpoint/2010/main" val="266660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tat.si/StatWeb/pregled-podrocja?idp=1&amp;headerbar=0" TargetMode="Externa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youtube.com/watch?v=7Zqdqa4YNv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ile:UN_Human_Development_Report_2014.svg" TargetMode="External"/><Relationship Id="rId2" Type="http://schemas.openxmlformats.org/officeDocument/2006/relationships/hyperlink" Target="https://upload.wikimedia.org/wikipedia/commons/thumb/9/9a/HDImap2006.png/400px-HDImap2006.png" TargetMode="Externa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atista.com/statistics/274326/big-mac-index-global-prices-for-a-big-mac/" TargetMode="External"/><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data.worldbank.org/indicator/SI.POV.GINI"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si/url?sa=i&amp;rct=j&amp;q=&amp;esrc=s&amp;source=images&amp;cd=&amp;cad=rja&amp;uact=8&amp;ved=0ahUKEwiFweSagLbJAhUHPhQKHVr3DmAQjRwIBw&amp;url=http://www.geocurrents.info/economic-geography/difficulties-calculating-inequality-and-the-gini-coefficient&amp;psig=AFQjCNEYI7U3ZjNAfXESfyi_4ySr5mg2nw&amp;ust=1448899157542029"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happyplanetindex.org/about"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rtvslo.si/zabava/zanimivosti/slovenija-znotraj-stoterice-najbolj-srecnih-drzav/29299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conomicsonline.co.uk/Global%20macro-economics%20graphs/ISEW.png" TargetMode="External"/><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stat.si/statweb/prikazi-novico?id=5276&amp;idp=10&amp;headerbar=8"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XoIqVLO4Smg"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043608" y="764704"/>
            <a:ext cx="7342584" cy="42509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Študijsko srečanje gimnazijskih učiteljev geografije</a:t>
            </a:r>
            <a:br>
              <a:rPr lang="sl-SI" dirty="0"/>
            </a:br>
            <a:r>
              <a:rPr lang="sl-SI" dirty="0"/>
              <a:t/>
            </a:r>
            <a:br>
              <a:rPr lang="sl-SI" dirty="0"/>
            </a:br>
            <a:r>
              <a:rPr lang="sl-SI" sz="2400" dirty="0"/>
              <a:t>Ljubljana, 20. avgust 2018</a:t>
            </a:r>
          </a:p>
        </p:txBody>
      </p:sp>
      <p:sp>
        <p:nvSpPr>
          <p:cNvPr id="7" name="PoljeZBesedilom 6"/>
          <p:cNvSpPr txBox="1"/>
          <p:nvPr/>
        </p:nvSpPr>
        <p:spPr>
          <a:xfrm>
            <a:off x="3516522" y="5403027"/>
            <a:ext cx="2263825" cy="369332"/>
          </a:xfrm>
          <a:prstGeom prst="rect">
            <a:avLst/>
          </a:prstGeom>
          <a:noFill/>
        </p:spPr>
        <p:txBody>
          <a:bodyPr wrap="none" rtlCol="0">
            <a:spAutoFit/>
          </a:bodyPr>
          <a:lstStyle/>
          <a:p>
            <a:r>
              <a:rPr lang="sl-SI" dirty="0"/>
              <a:t>Dr. Anton Polšak, ZRSŠ</a:t>
            </a:r>
          </a:p>
        </p:txBody>
      </p:sp>
    </p:spTree>
    <p:extLst>
      <p:ext uri="{BB962C8B-B14F-4D97-AF65-F5344CB8AC3E}">
        <p14:creationId xmlns:p14="http://schemas.microsoft.com/office/powerpoint/2010/main" val="98967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65441" y="0"/>
            <a:ext cx="8229600" cy="4525963"/>
          </a:xfrm>
        </p:spPr>
        <p:txBody>
          <a:bodyPr/>
          <a:lstStyle/>
          <a:p>
            <a:r>
              <a:rPr lang="sl-SI" sz="2400" dirty="0"/>
              <a:t>BDP na prebivalca:</a:t>
            </a:r>
          </a:p>
          <a:p>
            <a:pPr marL="0" indent="0">
              <a:buNone/>
            </a:pPr>
            <a:r>
              <a:rPr lang="sl-SI" sz="2400" dirty="0"/>
              <a:t>Nam pove kolikšen BDP ustvari en prebivalec in je primernejši za primerjavo med državami.</a:t>
            </a:r>
          </a:p>
          <a:p>
            <a:pPr marL="0" indent="0">
              <a:buNone/>
            </a:pPr>
            <a:endParaRPr lang="sl-SI" dirty="0"/>
          </a:p>
          <a:p>
            <a:pPr marL="0" indent="0">
              <a:buNone/>
            </a:pPr>
            <a:endParaRPr lang="sk-SK" dirty="0"/>
          </a:p>
        </p:txBody>
      </p:sp>
      <p:sp>
        <p:nvSpPr>
          <p:cNvPr id="2" name="Pravokotnik 1"/>
          <p:cNvSpPr/>
          <p:nvPr/>
        </p:nvSpPr>
        <p:spPr>
          <a:xfrm>
            <a:off x="395536" y="2204864"/>
            <a:ext cx="8424936" cy="1138773"/>
          </a:xfrm>
          <a:prstGeom prst="rect">
            <a:avLst/>
          </a:prstGeom>
        </p:spPr>
        <p:txBody>
          <a:bodyPr wrap="square">
            <a:spAutoFit/>
          </a:bodyPr>
          <a:lstStyle/>
          <a:p>
            <a:r>
              <a:rPr lang="sl-SI" sz="2400" dirty="0"/>
              <a:t>Statistični urad Slovenije – O BDP: </a:t>
            </a:r>
          </a:p>
          <a:p>
            <a:endParaRPr lang="sl-SI" sz="2400" dirty="0">
              <a:hlinkClick r:id="rId2"/>
            </a:endParaRPr>
          </a:p>
          <a:p>
            <a:r>
              <a:rPr lang="en-GB" sz="2000" dirty="0">
                <a:hlinkClick r:id="rId2"/>
              </a:rPr>
              <a:t>http://www.stat.si/StatWeb/pregled-podrocja?idp=1&amp;headerbar=0</a:t>
            </a:r>
            <a:r>
              <a:rPr lang="sl-SI" sz="2000" dirty="0"/>
              <a:t> </a:t>
            </a:r>
            <a:endParaRPr lang="en-GB" sz="2000" dirty="0"/>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46090" y="3338473"/>
            <a:ext cx="6772289" cy="68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7629" y="4747324"/>
            <a:ext cx="8820750" cy="144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1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692696"/>
            <a:ext cx="8229600" cy="4525963"/>
          </a:xfrm>
        </p:spPr>
        <p:txBody>
          <a:bodyPr>
            <a:normAutofit/>
          </a:bodyPr>
          <a:lstStyle/>
          <a:p>
            <a:pPr marL="0" indent="0">
              <a:buNone/>
            </a:pPr>
            <a:r>
              <a:rPr lang="sl-SI" sz="2400" dirty="0">
                <a:solidFill>
                  <a:srgbClr val="FF0000"/>
                </a:solidFill>
              </a:rPr>
              <a:t>1. POSTAJA: Bogastvo iz različnih perspektiv (</a:t>
            </a:r>
            <a:r>
              <a:rPr lang="sl-SI" sz="2400" dirty="0" err="1">
                <a:solidFill>
                  <a:srgbClr val="FF0000"/>
                </a:solidFill>
              </a:rPr>
              <a:t>str.6</a:t>
            </a:r>
            <a:r>
              <a:rPr lang="sl-SI" sz="2400" dirty="0">
                <a:solidFill>
                  <a:srgbClr val="FF0000"/>
                </a:solidFill>
              </a:rPr>
              <a:t>)</a:t>
            </a:r>
          </a:p>
          <a:p>
            <a:pPr marL="514350" indent="-514350">
              <a:buAutoNum type="alphaLcParenR"/>
            </a:pPr>
            <a:r>
              <a:rPr lang="sl-SI" sz="2400" dirty="0"/>
              <a:t>Igra spomin </a:t>
            </a:r>
          </a:p>
          <a:p>
            <a:pPr marL="514350" indent="-514350">
              <a:buAutoNum type="alphaLcParenR"/>
            </a:pPr>
            <a:r>
              <a:rPr lang="sl-SI" sz="2400" dirty="0"/>
              <a:t>Kako izračunamo BDP</a:t>
            </a:r>
          </a:p>
          <a:p>
            <a:pPr marL="0" indent="0">
              <a:buNone/>
            </a:pPr>
            <a:endParaRPr lang="sl-SI"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2148864"/>
            <a:ext cx="3447306" cy="347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0827" y="2480483"/>
            <a:ext cx="3618087" cy="373805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38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txBox="1">
            <a:spLocks/>
          </p:cNvSpPr>
          <p:nvPr/>
        </p:nvSpPr>
        <p:spPr>
          <a:xfrm>
            <a:off x="395536" y="692696"/>
            <a:ext cx="8229600" cy="226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b="1" dirty="0">
                <a:solidFill>
                  <a:srgbClr val="FF0000"/>
                </a:solidFill>
              </a:rPr>
              <a:t>2. POSTAJA: Izračun BDP (</a:t>
            </a:r>
            <a:r>
              <a:rPr lang="sl-SI" sz="2800" b="1" dirty="0" err="1">
                <a:solidFill>
                  <a:srgbClr val="FF0000"/>
                </a:solidFill>
              </a:rPr>
              <a:t>str.7</a:t>
            </a:r>
            <a:r>
              <a:rPr lang="sl-SI" sz="2800" b="1" dirty="0">
                <a:solidFill>
                  <a:srgbClr val="FF0000"/>
                </a:solidFill>
              </a:rPr>
              <a:t>)</a:t>
            </a:r>
          </a:p>
          <a:p>
            <a:pPr marL="0" indent="0">
              <a:buFont typeface="Arial" panose="020B0604020202020204" pitchFamily="34" charset="0"/>
              <a:buNone/>
            </a:pPr>
            <a:endParaRPr lang="sl-SI"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992" y="2276872"/>
            <a:ext cx="8625136" cy="961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grada vsebine 2"/>
          <p:cNvSpPr txBox="1">
            <a:spLocks/>
          </p:cNvSpPr>
          <p:nvPr/>
        </p:nvSpPr>
        <p:spPr>
          <a:xfrm>
            <a:off x="483904" y="3439738"/>
            <a:ext cx="8229600" cy="22629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b="1" dirty="0">
                <a:solidFill>
                  <a:srgbClr val="FF0000"/>
                </a:solidFill>
              </a:rPr>
              <a:t>3. POSTAJA: Analiza BDP (str. 9. in 10)</a:t>
            </a:r>
          </a:p>
          <a:p>
            <a:pPr marL="457200" indent="-457200">
              <a:buFont typeface="Arial" panose="020B0604020202020204" pitchFamily="34" charset="0"/>
              <a:buAutoNum type="alphaLcParenR"/>
            </a:pPr>
            <a:r>
              <a:rPr lang="sl-SI" sz="2400" b="1" dirty="0"/>
              <a:t>Izberite 5 držav in analizirajte: kako se je BDP spreminjal po letih, med državami…, </a:t>
            </a:r>
          </a:p>
          <a:p>
            <a:pPr marL="457200" indent="-457200">
              <a:buFont typeface="Arial" panose="020B0604020202020204" pitchFamily="34" charset="0"/>
              <a:buAutoNum type="alphaLcParenR"/>
            </a:pPr>
            <a:r>
              <a:rPr lang="sl-SI" sz="2400" b="1" dirty="0"/>
              <a:t>Primerjajte podatke iz tabele 1 in 2 za Luksemburg in Kitajsko in jih pojasnite.</a:t>
            </a:r>
            <a:endParaRPr lang="sl-SI" sz="2400" dirty="0"/>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4736" y="0"/>
            <a:ext cx="2101640" cy="2171328"/>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437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txBox="1">
            <a:spLocks/>
          </p:cNvSpPr>
          <p:nvPr/>
        </p:nvSpPr>
        <p:spPr>
          <a:xfrm>
            <a:off x="395536" y="6926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b="1" dirty="0">
                <a:solidFill>
                  <a:srgbClr val="FF0000"/>
                </a:solidFill>
              </a:rPr>
              <a:t>4. POSTAJA: Razmislek o BDP (str. 11)</a:t>
            </a:r>
          </a:p>
          <a:p>
            <a:pPr marL="0" indent="0">
              <a:buFont typeface="Arial" panose="020B0604020202020204" pitchFamily="34" charset="0"/>
              <a:buNone/>
            </a:pPr>
            <a:endParaRPr lang="sl-SI" sz="2400" dirty="0"/>
          </a:p>
          <a:p>
            <a:pPr marL="0" indent="0">
              <a:buFont typeface="Arial" panose="020B0604020202020204" pitchFamily="34" charset="0"/>
              <a:buNone/>
            </a:pPr>
            <a:r>
              <a:rPr lang="sl-SI" sz="2400" dirty="0"/>
              <a:t>Na podlagi časopisnega članka razmisli kaj je vključeno v BDP in kaj ne.</a:t>
            </a:r>
          </a:p>
          <a:p>
            <a:pPr marL="0" indent="0">
              <a:buFont typeface="Arial" panose="020B0604020202020204" pitchFamily="34" charset="0"/>
              <a:buNone/>
            </a:pPr>
            <a:endParaRPr lang="sl-SI" sz="2400" dirty="0"/>
          </a:p>
        </p:txBody>
      </p:sp>
      <p:graphicFrame>
        <p:nvGraphicFramePr>
          <p:cNvPr id="5" name="Tabela 4"/>
          <p:cNvGraphicFramePr>
            <a:graphicFrameLocks noGrp="1"/>
          </p:cNvGraphicFramePr>
          <p:nvPr>
            <p:extLst>
              <p:ext uri="{D42A27DB-BD31-4B8C-83A1-F6EECF244321}">
                <p14:modId xmlns:p14="http://schemas.microsoft.com/office/powerpoint/2010/main" val="2132450839"/>
              </p:ext>
            </p:extLst>
          </p:nvPr>
        </p:nvGraphicFramePr>
        <p:xfrm>
          <a:off x="729916" y="2492896"/>
          <a:ext cx="7560840" cy="3340872"/>
        </p:xfrm>
        <a:graphic>
          <a:graphicData uri="http://schemas.openxmlformats.org/drawingml/2006/table">
            <a:tbl>
              <a:tblPr firstRow="1" firstCol="1" bandRow="1">
                <a:tableStyleId>{5C22544A-7EE6-4342-B048-85BDC9FD1C3A}</a:tableStyleId>
              </a:tblPr>
              <a:tblGrid>
                <a:gridCol w="3780420">
                  <a:extLst>
                    <a:ext uri="{9D8B030D-6E8A-4147-A177-3AD203B41FA5}">
                      <a16:colId xmlns:a16="http://schemas.microsoft.com/office/drawing/2014/main" xmlns="" val="20000"/>
                    </a:ext>
                  </a:extLst>
                </a:gridCol>
                <a:gridCol w="3780420">
                  <a:extLst>
                    <a:ext uri="{9D8B030D-6E8A-4147-A177-3AD203B41FA5}">
                      <a16:colId xmlns:a16="http://schemas.microsoft.com/office/drawing/2014/main" xmlns="" val="20001"/>
                    </a:ext>
                  </a:extLst>
                </a:gridCol>
              </a:tblGrid>
              <a:tr h="455764">
                <a:tc>
                  <a:txBody>
                    <a:bodyPr/>
                    <a:lstStyle/>
                    <a:p>
                      <a:pPr marL="14605" algn="ctr">
                        <a:spcAft>
                          <a:spcPts val="0"/>
                        </a:spcAft>
                      </a:pPr>
                      <a:r>
                        <a:rPr lang="sl-SI" sz="2400" dirty="0">
                          <a:effectLst/>
                        </a:rPr>
                        <a:t>Vključeno v BDP</a:t>
                      </a:r>
                      <a:endParaRPr lang="sk-SK" sz="2400" dirty="0">
                        <a:effectLst/>
                        <a:latin typeface="Cambria"/>
                        <a:ea typeface="Times New Roman"/>
                        <a:cs typeface="Times New Roman"/>
                      </a:endParaRPr>
                    </a:p>
                  </a:txBody>
                  <a:tcPr marL="68580" marR="68580" marT="36195" marB="36195"/>
                </a:tc>
                <a:tc>
                  <a:txBody>
                    <a:bodyPr/>
                    <a:lstStyle/>
                    <a:p>
                      <a:pPr marL="14605" algn="ctr">
                        <a:spcAft>
                          <a:spcPts val="0"/>
                        </a:spcAft>
                      </a:pPr>
                      <a:r>
                        <a:rPr lang="sl-SI" sz="2400">
                          <a:effectLst/>
                        </a:rPr>
                        <a:t>Ni vključeno v BDP</a:t>
                      </a:r>
                      <a:endParaRPr lang="sk-SK" sz="2400">
                        <a:effectLst/>
                        <a:latin typeface="Cambria"/>
                        <a:ea typeface="Times New Roman"/>
                        <a:cs typeface="Times New Roman"/>
                      </a:endParaRPr>
                    </a:p>
                  </a:txBody>
                  <a:tcPr marL="68580" marR="68580" marT="36195" marB="36195"/>
                </a:tc>
                <a:extLst>
                  <a:ext uri="{0D108BD9-81ED-4DB2-BD59-A6C34878D82A}">
                    <a16:rowId xmlns:a16="http://schemas.microsoft.com/office/drawing/2014/main" xmlns="" val="10000"/>
                  </a:ext>
                </a:extLst>
              </a:tr>
              <a:tr h="455764">
                <a:tc>
                  <a:txBody>
                    <a:bodyPr/>
                    <a:lstStyle/>
                    <a:p>
                      <a:pPr marL="14605">
                        <a:spcAft>
                          <a:spcPts val="0"/>
                        </a:spcAft>
                      </a:pPr>
                      <a:r>
                        <a:rPr lang="sl-SI" sz="2400">
                          <a:effectLst/>
                        </a:rPr>
                        <a:t>Velik delež okoljske škode</a:t>
                      </a:r>
                      <a:endParaRPr lang="sk-SK" sz="2400">
                        <a:effectLst/>
                        <a:latin typeface="Cambria"/>
                        <a:ea typeface="Times New Roman"/>
                        <a:cs typeface="Times New Roman"/>
                      </a:endParaRPr>
                    </a:p>
                  </a:txBody>
                  <a:tcPr marL="68580" marR="68580" marT="36195" marB="36195"/>
                </a:tc>
                <a:tc>
                  <a:txBody>
                    <a:bodyPr/>
                    <a:lstStyle/>
                    <a:p>
                      <a:pPr marL="14605">
                        <a:spcAft>
                          <a:spcPts val="0"/>
                        </a:spcAft>
                      </a:pPr>
                      <a:r>
                        <a:rPr lang="sl-SI" sz="2400">
                          <a:effectLst/>
                        </a:rPr>
                        <a:t>Siva ekonomija </a:t>
                      </a:r>
                      <a:endParaRPr lang="sk-SK" sz="2400">
                        <a:effectLst/>
                        <a:latin typeface="Cambria"/>
                        <a:ea typeface="Times New Roman"/>
                        <a:cs typeface="Times New Roman"/>
                      </a:endParaRPr>
                    </a:p>
                  </a:txBody>
                  <a:tcPr marL="68580" marR="68580" marT="36195" marB="36195"/>
                </a:tc>
                <a:extLst>
                  <a:ext uri="{0D108BD9-81ED-4DB2-BD59-A6C34878D82A}">
                    <a16:rowId xmlns:a16="http://schemas.microsoft.com/office/drawing/2014/main" xmlns="" val="10001"/>
                  </a:ext>
                </a:extLst>
              </a:tr>
              <a:tr h="796068">
                <a:tc>
                  <a:txBody>
                    <a:bodyPr/>
                    <a:lstStyle/>
                    <a:p>
                      <a:pPr marL="14605">
                        <a:spcAft>
                          <a:spcPts val="0"/>
                        </a:spcAft>
                      </a:pPr>
                      <a:r>
                        <a:rPr lang="sl-SI" sz="2400">
                          <a:effectLst/>
                        </a:rPr>
                        <a:t>Prizadevanja strokovnjakov za odpravo posledic izlivov nafte</a:t>
                      </a:r>
                      <a:endParaRPr lang="sk-SK" sz="2400">
                        <a:effectLst/>
                        <a:latin typeface="Cambria"/>
                        <a:ea typeface="Times New Roman"/>
                        <a:cs typeface="Times New Roman"/>
                      </a:endParaRPr>
                    </a:p>
                  </a:txBody>
                  <a:tcPr marL="68580" marR="68580" marT="36195" marB="36195"/>
                </a:tc>
                <a:tc>
                  <a:txBody>
                    <a:bodyPr/>
                    <a:lstStyle/>
                    <a:p>
                      <a:pPr marL="14605">
                        <a:spcAft>
                          <a:spcPts val="0"/>
                        </a:spcAft>
                      </a:pPr>
                      <a:r>
                        <a:rPr lang="sl-SI" sz="2400">
                          <a:effectLst/>
                        </a:rPr>
                        <a:t>Nezakoniti laboratoriji</a:t>
                      </a:r>
                      <a:endParaRPr lang="sk-SK" sz="2400">
                        <a:effectLst/>
                        <a:latin typeface="Cambria"/>
                        <a:ea typeface="Times New Roman"/>
                        <a:cs typeface="Times New Roman"/>
                      </a:endParaRPr>
                    </a:p>
                  </a:txBody>
                  <a:tcPr marL="68580" marR="68580" marT="36195" marB="36195"/>
                </a:tc>
                <a:extLst>
                  <a:ext uri="{0D108BD9-81ED-4DB2-BD59-A6C34878D82A}">
                    <a16:rowId xmlns:a16="http://schemas.microsoft.com/office/drawing/2014/main" xmlns="" val="10002"/>
                  </a:ext>
                </a:extLst>
              </a:tr>
              <a:tr h="455764">
                <a:tc>
                  <a:txBody>
                    <a:bodyPr/>
                    <a:lstStyle/>
                    <a:p>
                      <a:pPr marL="14605">
                        <a:spcAft>
                          <a:spcPts val="0"/>
                        </a:spcAft>
                      </a:pPr>
                      <a:r>
                        <a:rPr lang="sl-SI" sz="2400" dirty="0">
                          <a:effectLst/>
                        </a:rPr>
                        <a:t>Omet in gradnja</a:t>
                      </a:r>
                      <a:endParaRPr lang="sk-SK" sz="2400" dirty="0">
                        <a:effectLst/>
                        <a:latin typeface="Cambria"/>
                        <a:ea typeface="Times New Roman"/>
                        <a:cs typeface="Times New Roman"/>
                      </a:endParaRPr>
                    </a:p>
                  </a:txBody>
                  <a:tcPr marL="68580" marR="68580" marT="36195" marB="36195"/>
                </a:tc>
                <a:tc>
                  <a:txBody>
                    <a:bodyPr/>
                    <a:lstStyle/>
                    <a:p>
                      <a:pPr marL="14605">
                        <a:spcAft>
                          <a:spcPts val="0"/>
                        </a:spcAft>
                      </a:pPr>
                      <a:r>
                        <a:rPr lang="sl-SI" sz="2400">
                          <a:effectLst/>
                        </a:rPr>
                        <a:t>Gasilci, prostovoljci </a:t>
                      </a:r>
                      <a:endParaRPr lang="sk-SK" sz="2400">
                        <a:effectLst/>
                        <a:latin typeface="Cambria"/>
                        <a:ea typeface="Times New Roman"/>
                        <a:cs typeface="Times New Roman"/>
                      </a:endParaRPr>
                    </a:p>
                  </a:txBody>
                  <a:tcPr marL="68580" marR="68580" marT="36195" marB="36195"/>
                </a:tc>
                <a:extLst>
                  <a:ext uri="{0D108BD9-81ED-4DB2-BD59-A6C34878D82A}">
                    <a16:rowId xmlns:a16="http://schemas.microsoft.com/office/drawing/2014/main" xmlns="" val="10003"/>
                  </a:ext>
                </a:extLst>
              </a:tr>
              <a:tr h="455764">
                <a:tc>
                  <a:txBody>
                    <a:bodyPr/>
                    <a:lstStyle/>
                    <a:p>
                      <a:pPr marL="14605">
                        <a:spcAft>
                          <a:spcPts val="0"/>
                        </a:spcAft>
                      </a:pPr>
                      <a:r>
                        <a:rPr lang="sl-SI" sz="2400">
                          <a:effectLst/>
                        </a:rPr>
                        <a:t>Pomoč pri naravnih nesrečah</a:t>
                      </a:r>
                      <a:endParaRPr lang="sk-SK" sz="2400">
                        <a:effectLst/>
                        <a:latin typeface="Cambria"/>
                        <a:ea typeface="Times New Roman"/>
                        <a:cs typeface="Times New Roman"/>
                      </a:endParaRPr>
                    </a:p>
                  </a:txBody>
                  <a:tcPr marL="68580" marR="68580" marT="36195" marB="36195"/>
                </a:tc>
                <a:tc>
                  <a:txBody>
                    <a:bodyPr/>
                    <a:lstStyle/>
                    <a:p>
                      <a:pPr marL="14605">
                        <a:spcAft>
                          <a:spcPts val="0"/>
                        </a:spcAft>
                      </a:pPr>
                      <a:r>
                        <a:rPr lang="sl-SI" sz="2400" dirty="0">
                          <a:effectLst/>
                        </a:rPr>
                        <a:t>Morebitna škoda za okolje</a:t>
                      </a:r>
                      <a:endParaRPr lang="sk-SK" sz="2400" dirty="0">
                        <a:effectLst/>
                        <a:latin typeface="Cambria"/>
                        <a:ea typeface="Times New Roman"/>
                        <a:cs typeface="Times New Roman"/>
                      </a:endParaRPr>
                    </a:p>
                  </a:txBody>
                  <a:tcPr marL="68580" marR="68580" marT="36195" marB="36195"/>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637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6816" y="1062631"/>
            <a:ext cx="6213376" cy="1143000"/>
          </a:xfrm>
        </p:spPr>
        <p:txBody>
          <a:bodyPr>
            <a:normAutofit fontScale="90000"/>
          </a:bodyPr>
          <a:lstStyle/>
          <a:p>
            <a:r>
              <a:rPr lang="sl-SI" sz="3200" b="1" dirty="0"/>
              <a:t>Indeks bruto nacionalne </a:t>
            </a:r>
            <a:br>
              <a:rPr lang="sl-SI" sz="3200" b="1" dirty="0"/>
            </a:br>
            <a:r>
              <a:rPr lang="sl-SI" sz="3200" b="1" dirty="0"/>
              <a:t>sreče </a:t>
            </a:r>
            <a:r>
              <a:rPr lang="sl-SI" sz="3200" dirty="0"/>
              <a:t/>
            </a:r>
            <a:br>
              <a:rPr lang="sl-SI" sz="3200" dirty="0"/>
            </a:br>
            <a:endParaRPr lang="sk-SK" sz="3200" dirty="0"/>
          </a:p>
        </p:txBody>
      </p:sp>
      <p:sp>
        <p:nvSpPr>
          <p:cNvPr id="3" name="Ograda vsebine 2"/>
          <p:cNvSpPr>
            <a:spLocks noGrp="1"/>
          </p:cNvSpPr>
          <p:nvPr>
            <p:ph idx="1"/>
          </p:nvPr>
        </p:nvSpPr>
        <p:spPr>
          <a:xfrm>
            <a:off x="148736" y="2636912"/>
            <a:ext cx="8784976" cy="4525963"/>
          </a:xfrm>
        </p:spPr>
        <p:txBody>
          <a:bodyPr>
            <a:normAutofit/>
          </a:bodyPr>
          <a:lstStyle/>
          <a:p>
            <a:r>
              <a:rPr lang="sl-SI" sz="2400" dirty="0"/>
              <a:t>Kazalnik je bil razvit v Butanu v 1970-ih. </a:t>
            </a:r>
          </a:p>
          <a:p>
            <a:r>
              <a:rPr lang="sl-SI" sz="2400" dirty="0"/>
              <a:t>Upošteva več področij (psihološka dobrobit, izraba časa, vitalnost skupnosti, kulturna raznolikost, ekološka trdoživost, življenjski standardi, zdravje, izobrazba in dobro upravljanje) in je seštevek številnih različnih kazalnikov. </a:t>
            </a:r>
            <a:endParaRPr lang="sk-SK" sz="2400" dirty="0"/>
          </a:p>
          <a:p>
            <a:r>
              <a:rPr lang="sl-SI" sz="2400" dirty="0"/>
              <a:t>Indeks bruto nacionalne sreče je odvisen od vrste subjektivnih presoj, zato ga je težko objektivno izmeriti.</a:t>
            </a:r>
            <a:endParaRPr lang="sk-SK" sz="2400" dirty="0"/>
          </a:p>
          <a:p>
            <a:r>
              <a:rPr lang="sl-SI" sz="2400" dirty="0"/>
              <a:t>GNH se uradno uporablja samo v Butanu. Zato neposredna primerjava z drugimi državami ni mogoča.</a:t>
            </a:r>
            <a:endParaRPr lang="sk-SK" sz="2400" dirty="0"/>
          </a:p>
          <a:p>
            <a:pPr marL="0" indent="0">
              <a:buNone/>
            </a:pPr>
            <a:endParaRPr lang="sk-SK" sz="2400" dirty="0"/>
          </a:p>
        </p:txBody>
      </p:sp>
      <p:sp>
        <p:nvSpPr>
          <p:cNvPr id="5" name="Ograda vsebine 2"/>
          <p:cNvSpPr txBox="1">
            <a:spLocks/>
          </p:cNvSpPr>
          <p:nvPr/>
        </p:nvSpPr>
        <p:spPr>
          <a:xfrm>
            <a:off x="426424" y="44625"/>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b="1" dirty="0">
                <a:solidFill>
                  <a:srgbClr val="FF0000"/>
                </a:solidFill>
              </a:rPr>
              <a:t>5. POSTAJA: Pojasni kazalnike (str. 13)</a:t>
            </a:r>
          </a:p>
          <a:p>
            <a:pPr marL="0" indent="0">
              <a:buFont typeface="Arial" panose="020B0604020202020204" pitchFamily="34" charset="0"/>
              <a:buNone/>
            </a:pPr>
            <a:endParaRPr lang="sl-SI" sz="2400" b="1" dirty="0"/>
          </a:p>
          <a:p>
            <a:pPr marL="0" indent="0">
              <a:buFont typeface="Arial" panose="020B0604020202020204" pitchFamily="34" charset="0"/>
              <a:buNone/>
            </a:pPr>
            <a:endParaRPr lang="sl-SI" sz="2400" b="1"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2416" y="587794"/>
            <a:ext cx="3154768" cy="1941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ravokotnik 3"/>
          <p:cNvSpPr/>
          <p:nvPr/>
        </p:nvSpPr>
        <p:spPr>
          <a:xfrm>
            <a:off x="5935432" y="2529190"/>
            <a:ext cx="3059832" cy="215444"/>
          </a:xfrm>
          <a:prstGeom prst="rect">
            <a:avLst/>
          </a:prstGeom>
        </p:spPr>
        <p:txBody>
          <a:bodyPr wrap="square">
            <a:spAutoFit/>
          </a:bodyPr>
          <a:lstStyle/>
          <a:p>
            <a:r>
              <a:rPr lang="en-GB" sz="800" dirty="0">
                <a:hlinkClick r:id="rId4"/>
              </a:rPr>
              <a:t>https://www.youtube.com/watch?v=7Zqdqa4YNvI</a:t>
            </a:r>
            <a:r>
              <a:rPr lang="sl-SI" sz="800" dirty="0"/>
              <a:t> </a:t>
            </a:r>
            <a:endParaRPr lang="en-GB" sz="800" dirty="0"/>
          </a:p>
        </p:txBody>
      </p:sp>
    </p:spTree>
    <p:extLst>
      <p:ext uri="{BB962C8B-B14F-4D97-AF65-F5344CB8AC3E}">
        <p14:creationId xmlns:p14="http://schemas.microsoft.com/office/powerpoint/2010/main" val="26478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1244" y="165950"/>
            <a:ext cx="7886700" cy="1325563"/>
          </a:xfrm>
        </p:spPr>
        <p:txBody>
          <a:bodyPr>
            <a:normAutofit/>
          </a:bodyPr>
          <a:lstStyle/>
          <a:p>
            <a:r>
              <a:rPr lang="sl-SI" sz="3200" b="1" dirty="0"/>
              <a:t>Indeks človekovega razvoja (HDI)</a:t>
            </a:r>
            <a:r>
              <a:rPr lang="sl-SI" sz="3200" dirty="0"/>
              <a:t/>
            </a:r>
            <a:br>
              <a:rPr lang="sl-SI" sz="3200" dirty="0"/>
            </a:br>
            <a:endParaRPr lang="sk-SK" sz="3200" dirty="0"/>
          </a:p>
        </p:txBody>
      </p:sp>
      <p:sp>
        <p:nvSpPr>
          <p:cNvPr id="3" name="Ograda vsebine 2"/>
          <p:cNvSpPr>
            <a:spLocks noGrp="1"/>
          </p:cNvSpPr>
          <p:nvPr>
            <p:ph idx="1"/>
          </p:nvPr>
        </p:nvSpPr>
        <p:spPr>
          <a:xfrm>
            <a:off x="360162" y="1250653"/>
            <a:ext cx="8892480" cy="4525963"/>
          </a:xfrm>
        </p:spPr>
        <p:txBody>
          <a:bodyPr>
            <a:noAutofit/>
          </a:bodyPr>
          <a:lstStyle/>
          <a:p>
            <a:pPr marL="0" indent="0">
              <a:buNone/>
            </a:pPr>
            <a:r>
              <a:rPr lang="sl-SI" sz="2400" dirty="0"/>
              <a:t>Od leta 1990 Združeni narodi letno izračunavajo indeks človekovega razvoja.  Je eden od osrednjih zbirnih kazalnikov razvoja družbe in blaginja. Vključuje: </a:t>
            </a:r>
          </a:p>
          <a:p>
            <a:r>
              <a:rPr lang="sl-SI" sz="2400" dirty="0"/>
              <a:t> dimenzijo izobraževanja ( pričakovana leta šolanja otrok in zaključeno število let šolanja prebivalstva),</a:t>
            </a:r>
          </a:p>
          <a:p>
            <a:r>
              <a:rPr lang="sl-SI" sz="2400" dirty="0"/>
              <a:t>dimenzijo zdravja (izraža se s kazalnikom pričakovanega 	trajanja življenja ob rojstvu),</a:t>
            </a:r>
            <a:endParaRPr lang="sk-SK" sz="2400" dirty="0"/>
          </a:p>
          <a:p>
            <a:r>
              <a:rPr lang="sk-SK" sz="2400" dirty="0"/>
              <a:t>dimenzijo dohodka/</a:t>
            </a:r>
            <a:r>
              <a:rPr lang="sl-SI" sz="2400" dirty="0"/>
              <a:t>življenjski standard: bruto nacionalni 	dohodek (BND) na prebivalca (PPP am. dolar).</a:t>
            </a:r>
          </a:p>
          <a:p>
            <a:pPr marL="0" lvl="0" indent="0">
              <a:buNone/>
            </a:pPr>
            <a:endParaRPr lang="sk-SK" sz="2400" dirty="0"/>
          </a:p>
          <a:p>
            <a:pPr marL="0" indent="0">
              <a:buNone/>
            </a:pPr>
            <a:r>
              <a:rPr lang="sl-SI" sz="2400" dirty="0"/>
              <a:t>HDI je geometrična sredina teh treh dimenzij.  Razpon 0-1.</a:t>
            </a:r>
            <a:endParaRPr lang="sk-SK" sz="2400" dirty="0"/>
          </a:p>
          <a:p>
            <a:pPr marL="0" indent="0">
              <a:buNone/>
            </a:pPr>
            <a:endParaRPr lang="sk-SK" sz="2400" dirty="0"/>
          </a:p>
        </p:txBody>
      </p:sp>
    </p:spTree>
    <p:extLst>
      <p:ext uri="{BB962C8B-B14F-4D97-AF65-F5344CB8AC3E}">
        <p14:creationId xmlns:p14="http://schemas.microsoft.com/office/powerpoint/2010/main" val="121797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5536" y="5602014"/>
            <a:ext cx="8064896" cy="923330"/>
          </a:xfrm>
          <a:prstGeom prst="rect">
            <a:avLst/>
          </a:prstGeom>
        </p:spPr>
        <p:txBody>
          <a:bodyPr wrap="square">
            <a:spAutoFit/>
          </a:bodyPr>
          <a:lstStyle/>
          <a:p>
            <a:r>
              <a:rPr lang="sk-SK" dirty="0"/>
              <a:t>Vir: </a:t>
            </a:r>
            <a:r>
              <a:rPr lang="sk-SK" dirty="0">
                <a:hlinkClick r:id="rId2"/>
              </a:rPr>
              <a:t>https://upload.wikimedia.org/wikipedia/commons/thumb/9/9a/HDImap2006.png/400px-HDImap2006.png</a:t>
            </a:r>
            <a:r>
              <a:rPr lang="sk-SK" dirty="0"/>
              <a:t> </a:t>
            </a:r>
          </a:p>
        </p:txBody>
      </p:sp>
      <p:sp>
        <p:nvSpPr>
          <p:cNvPr id="4" name="Rectangle 3"/>
          <p:cNvSpPr>
            <a:spLocks noChangeArrowheads="1"/>
          </p:cNvSpPr>
          <p:nvPr/>
        </p:nvSpPr>
        <p:spPr bwMode="auto">
          <a:xfrm>
            <a:off x="1304433" y="3707740"/>
            <a:ext cx="7083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charset="0"/>
                <a:cs typeface="Arial" charset="0"/>
              </a:rPr>
              <a:t>Zemljevid sveta s prikazanim indeksom človkovega razvoja (2013). </a:t>
            </a:r>
          </a:p>
        </p:txBody>
      </p:sp>
      <p:pic>
        <p:nvPicPr>
          <p:cNvPr id="1026" name="Picture 2" descr="https://upload.wikimedia.org/wikipedia/commons/thumb/f/f8/UN_Human_Development_Report_2014.svg/550px-UN_Human_Development_Report_2014.svg.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2685" y="332656"/>
            <a:ext cx="7691763"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74533" y="4221088"/>
            <a:ext cx="661301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51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a:t>Indeks „big </a:t>
            </a:r>
            <a:r>
              <a:rPr lang="sl-SI" sz="3200" b="1" dirty="0" err="1"/>
              <a:t>mac</a:t>
            </a:r>
            <a:r>
              <a:rPr lang="sl-SI" sz="3200" b="1" dirty="0"/>
              <a:t>“</a:t>
            </a:r>
            <a:r>
              <a:rPr lang="sl-SI" sz="3200" dirty="0"/>
              <a:t/>
            </a:r>
            <a:br>
              <a:rPr lang="sl-SI" sz="3200" dirty="0"/>
            </a:br>
            <a:endParaRPr lang="sk-SK" sz="3200" dirty="0"/>
          </a:p>
        </p:txBody>
      </p:sp>
      <p:sp>
        <p:nvSpPr>
          <p:cNvPr id="3" name="Ograda vsebine 2"/>
          <p:cNvSpPr>
            <a:spLocks noGrp="1"/>
          </p:cNvSpPr>
          <p:nvPr>
            <p:ph idx="1"/>
          </p:nvPr>
        </p:nvSpPr>
        <p:spPr>
          <a:xfrm>
            <a:off x="457200" y="1772816"/>
            <a:ext cx="8229600" cy="4525963"/>
          </a:xfrm>
        </p:spPr>
        <p:txBody>
          <a:bodyPr>
            <a:normAutofit fontScale="92500" lnSpcReduction="20000"/>
          </a:bodyPr>
          <a:lstStyle/>
          <a:p>
            <a:pPr marL="0" indent="0">
              <a:buNone/>
            </a:pPr>
            <a:r>
              <a:rPr lang="sl-SI" dirty="0"/>
              <a:t>Cena big </a:t>
            </a:r>
            <a:r>
              <a:rPr lang="sl-SI" dirty="0" err="1"/>
              <a:t>mac</a:t>
            </a:r>
            <a:r>
              <a:rPr lang="sl-SI" dirty="0"/>
              <a:t>-a, preračunana v dolarje – koliko stane big </a:t>
            </a:r>
            <a:r>
              <a:rPr lang="sl-SI" dirty="0" err="1"/>
              <a:t>mac</a:t>
            </a:r>
            <a:r>
              <a:rPr lang="sl-SI" dirty="0"/>
              <a:t> v različnih državah.</a:t>
            </a:r>
          </a:p>
          <a:p>
            <a:pPr marL="0" indent="0">
              <a:buNone/>
            </a:pPr>
            <a:endParaRPr lang="sk-SK" dirty="0"/>
          </a:p>
          <a:p>
            <a:pPr marL="0" indent="0">
              <a:buNone/>
            </a:pPr>
            <a:endParaRPr lang="sl-SI" dirty="0"/>
          </a:p>
          <a:p>
            <a:pPr marL="0" indent="0">
              <a:buNone/>
            </a:pPr>
            <a:r>
              <a:rPr lang="sl-SI" dirty="0"/>
              <a:t>Big </a:t>
            </a:r>
            <a:r>
              <a:rPr lang="sl-SI" dirty="0" err="1"/>
              <a:t>mac</a:t>
            </a:r>
            <a:r>
              <a:rPr lang="sl-SI" dirty="0"/>
              <a:t> je dober za primerjavo, saj je naprodaj v več kot 140 državah po svetu iz istih sestavin ( hlebček, zrezek iz mlete govedine, sir v lističih, solata, kumarice, čebula in omaka).</a:t>
            </a:r>
          </a:p>
          <a:p>
            <a:pPr marL="0" indent="0">
              <a:buNone/>
            </a:pPr>
            <a:endParaRPr lang="sk-SK" dirty="0"/>
          </a:p>
          <a:p>
            <a:pPr marL="0" indent="0">
              <a:buNone/>
            </a:pPr>
            <a:r>
              <a:rPr lang="sl-SI" dirty="0"/>
              <a:t>Teoretično bi moral hamburger v vseh državah stati isto. Praktično pa, kot kaže indeks big </a:t>
            </a:r>
            <a:r>
              <a:rPr lang="sl-SI" dirty="0" err="1"/>
              <a:t>mac</a:t>
            </a:r>
            <a:r>
              <a:rPr lang="sl-SI" dirty="0"/>
              <a:t>, obstajajo velike razlike. Te razlike kažejo, da je valuta ali precenjena ali podcenjena.</a:t>
            </a:r>
            <a:endParaRPr lang="sk-SK" dirty="0"/>
          </a:p>
          <a:p>
            <a:pPr marL="0" indent="0">
              <a:buNone/>
            </a:pPr>
            <a:endParaRPr lang="sk-SK" dirty="0"/>
          </a:p>
        </p:txBody>
      </p:sp>
      <p:pic>
        <p:nvPicPr>
          <p:cNvPr id="1026" name="Picture 2" descr="http://images.huffingtonpost.com/2014-03-04-40_BigMac.jp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732240" y="-99392"/>
            <a:ext cx="2411760" cy="190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financetwitter.com/wp-content/uploads/2014/05/Big-Mac-Index-Jan-2014-Europ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28587"/>
            <a:ext cx="5976664" cy="663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2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grada vsebine 2"/>
          <p:cNvSpPr>
            <a:spLocks noGrp="1"/>
          </p:cNvSpPr>
          <p:nvPr>
            <p:ph idx="1"/>
          </p:nvPr>
        </p:nvSpPr>
        <p:spPr/>
        <p:txBody>
          <a:bodyPr/>
          <a:lstStyle/>
          <a:p>
            <a:endParaRPr lang="en-GB"/>
          </a:p>
        </p:txBody>
      </p:sp>
      <p:pic>
        <p:nvPicPr>
          <p:cNvPr id="4098" name="Picture 2" descr="How many Big Macs can European workers buy per hou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088" y="332656"/>
            <a:ext cx="8069987" cy="575128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1" y="6459148"/>
            <a:ext cx="8510074" cy="369332"/>
          </a:xfrm>
          <a:prstGeom prst="rect">
            <a:avLst/>
          </a:prstGeom>
        </p:spPr>
        <p:txBody>
          <a:bodyPr wrap="square">
            <a:spAutoFit/>
          </a:bodyPr>
          <a:lstStyle/>
          <a:p>
            <a:r>
              <a:rPr lang="en-GB" dirty="0">
                <a:hlinkClick r:id="rId3"/>
              </a:rPr>
              <a:t>https://www.statista.com/statistics/274326/big-mac-index-global-prices-for-a-big-mac/</a:t>
            </a:r>
            <a:r>
              <a:rPr lang="sl-SI" dirty="0"/>
              <a:t> </a:t>
            </a:r>
            <a:endParaRPr lang="en-GB" dirty="0"/>
          </a:p>
        </p:txBody>
      </p:sp>
    </p:spTree>
    <p:extLst>
      <p:ext uri="{BB962C8B-B14F-4D97-AF65-F5344CB8AC3E}">
        <p14:creationId xmlns:p14="http://schemas.microsoft.com/office/powerpoint/2010/main" val="395501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06993" y="2453396"/>
            <a:ext cx="8283921" cy="3416320"/>
          </a:xfrm>
          <a:prstGeom prst="rect">
            <a:avLst/>
          </a:prstGeom>
        </p:spPr>
        <p:txBody>
          <a:bodyPr wrap="square">
            <a:spAutoFit/>
          </a:bodyPr>
          <a:lstStyle/>
          <a:p>
            <a:r>
              <a:rPr lang="sl-SI" dirty="0"/>
              <a:t>Bruto domači proizvod (BDP) je vrednost vseh dokončanih proizvodov in storitev, ki so bili ustvarjeni znotraj ene države v določenem obdobju (po navadi na letni ravni). Upoštevajo se le proizvodi in storitve, ki so dokončani in pripravljeni za takojšnjo uporabo, in ne tisti namenjeni nadaljnji predelavi ali proizvodnji drugih izdelkov in storitev. Pri izračunu BDP-ja se po navadi upošteva tržna vrednost vključenih elementov.</a:t>
            </a:r>
          </a:p>
          <a:p>
            <a:endParaRPr lang="sl-SI" dirty="0"/>
          </a:p>
          <a:p>
            <a:r>
              <a:rPr lang="sl-SI" dirty="0"/>
              <a:t>Namen izračunavanja bruto domačega proizvoda je dobiti vpogled v gospodarsko aktivnost znotraj države, njen razvoj in stopnjo njene rasti. BDP je pravzaprav indikator zdravja ekonomije znotraj ene države. Posledično se z BDP-jem ocenjuje kakovost oziroma standard življenja v posamezni državi. Poleg vsega tega, BDP je koristen ker kaže v kateri fazi ekonomskega cikla se gospodarstvo nahaja.</a:t>
            </a:r>
          </a:p>
        </p:txBody>
      </p:sp>
      <p:sp>
        <p:nvSpPr>
          <p:cNvPr id="3" name="Pravokotnik 2"/>
          <p:cNvSpPr/>
          <p:nvPr/>
        </p:nvSpPr>
        <p:spPr>
          <a:xfrm>
            <a:off x="506993" y="547640"/>
            <a:ext cx="7842083" cy="1200329"/>
          </a:xfrm>
          <a:prstGeom prst="rect">
            <a:avLst/>
          </a:prstGeom>
        </p:spPr>
        <p:txBody>
          <a:bodyPr wrap="none">
            <a:spAutoFit/>
          </a:bodyPr>
          <a:lstStyle/>
          <a:p>
            <a:pPr algn="ctr"/>
            <a:r>
              <a:rPr lang="sl-SI" sz="3600" dirty="0"/>
              <a:t>Bruto domači proizvod (BDP) kot kazalec </a:t>
            </a:r>
          </a:p>
          <a:p>
            <a:pPr algn="ctr"/>
            <a:r>
              <a:rPr lang="sl-SI" sz="3600" dirty="0"/>
              <a:t>ekonomskega in splošnega razvoja </a:t>
            </a:r>
          </a:p>
        </p:txBody>
      </p:sp>
    </p:spTree>
    <p:extLst>
      <p:ext uri="{BB962C8B-B14F-4D97-AF65-F5344CB8AC3E}">
        <p14:creationId xmlns:p14="http://schemas.microsoft.com/office/powerpoint/2010/main" val="175166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err="1"/>
              <a:t>Ginijev</a:t>
            </a:r>
            <a:r>
              <a:rPr lang="sl-SI" sz="3200" b="1" dirty="0"/>
              <a:t> koeficient (GINI)</a:t>
            </a:r>
            <a:endParaRPr lang="sk-SK" sz="3200" b="1" dirty="0"/>
          </a:p>
        </p:txBody>
      </p:sp>
      <p:sp>
        <p:nvSpPr>
          <p:cNvPr id="3" name="Ograda vsebine 2"/>
          <p:cNvSpPr>
            <a:spLocks noGrp="1"/>
          </p:cNvSpPr>
          <p:nvPr>
            <p:ph idx="1"/>
          </p:nvPr>
        </p:nvSpPr>
        <p:spPr/>
        <p:txBody>
          <a:bodyPr>
            <a:noAutofit/>
          </a:bodyPr>
          <a:lstStyle/>
          <a:p>
            <a:r>
              <a:rPr lang="sl-SI" sz="2400" dirty="0" err="1"/>
              <a:t>Ginijev</a:t>
            </a:r>
            <a:r>
              <a:rPr lang="sl-SI" sz="2400" dirty="0"/>
              <a:t> koeficient (znan tudi kot </a:t>
            </a:r>
            <a:r>
              <a:rPr lang="sl-SI" sz="2400" dirty="0" err="1"/>
              <a:t>Ginijev</a:t>
            </a:r>
            <a:r>
              <a:rPr lang="sl-SI" sz="2400" dirty="0"/>
              <a:t> indeks ali </a:t>
            </a:r>
            <a:r>
              <a:rPr lang="sl-SI" sz="2400" dirty="0" err="1"/>
              <a:t>Ginijev</a:t>
            </a:r>
            <a:r>
              <a:rPr lang="sl-SI" sz="2400" dirty="0"/>
              <a:t> delež) je na začetku prejšnjega stoletja razvil italijanski statistik </a:t>
            </a:r>
            <a:r>
              <a:rPr lang="sl-SI" sz="2400" dirty="0" err="1"/>
              <a:t>Corrado</a:t>
            </a:r>
            <a:r>
              <a:rPr lang="sl-SI" sz="2400" dirty="0"/>
              <a:t> </a:t>
            </a:r>
            <a:r>
              <a:rPr lang="sl-SI" sz="2400" dirty="0" err="1"/>
              <a:t>Gini</a:t>
            </a:r>
            <a:r>
              <a:rPr lang="sl-SI" sz="2400" dirty="0"/>
              <a:t>. </a:t>
            </a:r>
          </a:p>
          <a:p>
            <a:r>
              <a:rPr lang="sl-SI" sz="2400" dirty="0"/>
              <a:t>Je statistično merilo neenakosti. Največkrat je uporabljeno kot merilo neenakomerne porazdelitve dohodka in premoženja.</a:t>
            </a:r>
          </a:p>
          <a:p>
            <a:r>
              <a:rPr lang="sl-SI" sz="2400" dirty="0"/>
              <a:t>Pokriva razpon od 0 do 1, včasih pa ga izrazimo v odstotkih od 0 do 100. Nižji je koeficient, bolj enakomerna je porazdelitev. Število 0 predstavlja popolno enakost.</a:t>
            </a:r>
          </a:p>
          <a:p>
            <a:endParaRPr lang="sl-SI" sz="2400" dirty="0"/>
          </a:p>
          <a:p>
            <a:pPr marL="0" indent="0">
              <a:buNone/>
            </a:pPr>
            <a:endParaRPr lang="sk-SK" sz="2400" dirty="0"/>
          </a:p>
          <a:p>
            <a:r>
              <a:rPr lang="sk-SK" sz="2400" dirty="0">
                <a:hlinkClick r:id="rId2"/>
              </a:rPr>
              <a:t>http://data.worldbank.org/indicator/SI.POV.GINI</a:t>
            </a:r>
            <a:r>
              <a:rPr lang="sk-SK" sz="2400" dirty="0"/>
              <a:t> </a:t>
            </a:r>
          </a:p>
        </p:txBody>
      </p:sp>
    </p:spTree>
    <p:extLst>
      <p:ext uri="{BB962C8B-B14F-4D97-AF65-F5344CB8AC3E}">
        <p14:creationId xmlns:p14="http://schemas.microsoft.com/office/powerpoint/2010/main" val="10406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eocurrents.info/wp-content/uploads/2011/04/Gini_Coefficient_World_CIA_Report_2009.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54" y="1124744"/>
            <a:ext cx="908924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4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72" y="260648"/>
            <a:ext cx="8229600" cy="1143000"/>
          </a:xfrm>
        </p:spPr>
        <p:txBody>
          <a:bodyPr>
            <a:normAutofit/>
          </a:bodyPr>
          <a:lstStyle/>
          <a:p>
            <a:r>
              <a:rPr lang="sl-SI" sz="3200" b="1" dirty="0"/>
              <a:t>Indeks srečnega planeta - </a:t>
            </a:r>
            <a:r>
              <a:rPr lang="sl-SI" sz="3200" b="1" dirty="0" err="1"/>
              <a:t>Happy</a:t>
            </a:r>
            <a:r>
              <a:rPr lang="sl-SI" sz="3200" b="1" dirty="0"/>
              <a:t> Planet </a:t>
            </a:r>
            <a:r>
              <a:rPr lang="sl-SI" sz="3200" b="1" dirty="0" err="1"/>
              <a:t>Index</a:t>
            </a:r>
            <a:r>
              <a:rPr lang="sl-SI" sz="3200" b="1" dirty="0"/>
              <a:t> (HPI)</a:t>
            </a:r>
            <a:endParaRPr lang="sk-SK" sz="3200" b="1" dirty="0"/>
          </a:p>
        </p:txBody>
      </p:sp>
      <p:sp>
        <p:nvSpPr>
          <p:cNvPr id="3" name="Ograda vsebine 2"/>
          <p:cNvSpPr>
            <a:spLocks noGrp="1"/>
          </p:cNvSpPr>
          <p:nvPr>
            <p:ph idx="1"/>
          </p:nvPr>
        </p:nvSpPr>
        <p:spPr>
          <a:xfrm>
            <a:off x="179512" y="1600200"/>
            <a:ext cx="8784976" cy="4525963"/>
          </a:xfrm>
        </p:spPr>
        <p:txBody>
          <a:bodyPr>
            <a:normAutofit lnSpcReduction="10000"/>
          </a:bodyPr>
          <a:lstStyle/>
          <a:p>
            <a:r>
              <a:rPr lang="sk-SK" sz="2400" dirty="0"/>
              <a:t>Indeks je skupek točk, ki jih prinašajo zadovoljstvo prebivalcev, pričakovana življenjska doba, ekološki odtis ter blaginja posameznikov.</a:t>
            </a:r>
          </a:p>
          <a:p>
            <a:pPr marL="0" indent="0">
              <a:buNone/>
            </a:pPr>
            <a:endParaRPr lang="sk-SK" sz="2400" dirty="0"/>
          </a:p>
          <a:p>
            <a:pPr marL="0" indent="0">
              <a:buNone/>
            </a:pPr>
            <a:endParaRPr lang="sk-SK" sz="2400" dirty="0"/>
          </a:p>
          <a:p>
            <a:endParaRPr lang="sk-SK" sz="2400" dirty="0"/>
          </a:p>
          <a:p>
            <a:r>
              <a:rPr lang="sl-SI" sz="2400" dirty="0"/>
              <a:t>Najpomembneje je, da za razliko od drugih indeksov, upošteva </a:t>
            </a:r>
            <a:r>
              <a:rPr lang="sl-SI" sz="2400" dirty="0" err="1"/>
              <a:t>trajnostnost</a:t>
            </a:r>
            <a:r>
              <a:rPr lang="sl-SI" sz="2400" dirty="0"/>
              <a:t>. Zato so države, ki izkazujejo visoko raven zadovoljstva z življenjem, uvrščene na dnu lestvice, če porabijo preveč virov.</a:t>
            </a:r>
            <a:endParaRPr lang="sk-SK" sz="2400" dirty="0"/>
          </a:p>
          <a:p>
            <a:r>
              <a:rPr lang="sl-SI" sz="2400" dirty="0"/>
              <a:t>Od leta 2006 ustanova </a:t>
            </a:r>
            <a:r>
              <a:rPr lang="sl-SI" sz="2400" dirty="0" err="1"/>
              <a:t>British</a:t>
            </a:r>
            <a:r>
              <a:rPr lang="sl-SI" sz="2400" dirty="0"/>
              <a:t> New </a:t>
            </a:r>
            <a:r>
              <a:rPr lang="sl-SI" sz="2400" dirty="0" err="1"/>
              <a:t>Economics</a:t>
            </a:r>
            <a:r>
              <a:rPr lang="sl-SI" sz="2400" dirty="0"/>
              <a:t> </a:t>
            </a:r>
            <a:r>
              <a:rPr lang="sl-SI" sz="2400" dirty="0" err="1"/>
              <a:t>Foundation</a:t>
            </a:r>
            <a:r>
              <a:rPr lang="sl-SI" sz="2400" dirty="0"/>
              <a:t> pripravlja indeks srečnega planeta vsaka tri leta. Leta 2012 je bilo ocenjenih 151 držav. </a:t>
            </a:r>
            <a:endParaRPr lang="sk-SK" sz="2400" dirty="0"/>
          </a:p>
          <a:p>
            <a:endParaRPr lang="sk-SK" sz="2400" dirty="0"/>
          </a:p>
        </p:txBody>
      </p:sp>
      <p:sp>
        <p:nvSpPr>
          <p:cNvPr id="4" name="Pravokotnik 3"/>
          <p:cNvSpPr/>
          <p:nvPr/>
        </p:nvSpPr>
        <p:spPr>
          <a:xfrm>
            <a:off x="1088540" y="6165304"/>
            <a:ext cx="4055213" cy="369332"/>
          </a:xfrm>
          <a:prstGeom prst="rect">
            <a:avLst/>
          </a:prstGeom>
        </p:spPr>
        <p:txBody>
          <a:bodyPr wrap="none">
            <a:spAutoFit/>
          </a:bodyPr>
          <a:lstStyle/>
          <a:p>
            <a:r>
              <a:rPr lang="sl-SI" dirty="0"/>
              <a:t>Vir:   </a:t>
            </a:r>
            <a:r>
              <a:rPr lang="en-GB" dirty="0">
                <a:hlinkClick r:id="rId2"/>
              </a:rPr>
              <a:t>http://happyplanetindex.org/about</a:t>
            </a:r>
            <a:r>
              <a:rPr lang="sl-SI" dirty="0"/>
              <a:t> </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8242" y="2420888"/>
            <a:ext cx="3224808" cy="125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4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50625"/>
            <a:ext cx="5544616" cy="625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395536" y="6402814"/>
            <a:ext cx="8568952" cy="338554"/>
          </a:xfrm>
          <a:prstGeom prst="rect">
            <a:avLst/>
          </a:prstGeom>
        </p:spPr>
        <p:txBody>
          <a:bodyPr wrap="square">
            <a:spAutoFit/>
          </a:bodyPr>
          <a:lstStyle/>
          <a:p>
            <a:r>
              <a:rPr lang="en-GB" sz="1600" dirty="0">
                <a:hlinkClick r:id="rId4"/>
              </a:rPr>
              <a:t>http://www.rtvslo.si/zabava/zanimivosti/slovenija-znotraj-stoterice-najbolj-srecnih-drzav/292993</a:t>
            </a:r>
            <a:r>
              <a:rPr lang="sl-SI" sz="1600" dirty="0"/>
              <a:t> </a:t>
            </a:r>
            <a:endParaRPr lang="en-GB" sz="1600" dirty="0"/>
          </a:p>
        </p:txBody>
      </p:sp>
      <p:sp>
        <p:nvSpPr>
          <p:cNvPr id="5" name="PoljeZBesedilom 4"/>
          <p:cNvSpPr txBox="1"/>
          <p:nvPr/>
        </p:nvSpPr>
        <p:spPr>
          <a:xfrm>
            <a:off x="7164288" y="3861048"/>
            <a:ext cx="1656184" cy="646331"/>
          </a:xfrm>
          <a:prstGeom prst="rect">
            <a:avLst/>
          </a:prstGeom>
          <a:noFill/>
          <a:ln>
            <a:solidFill>
              <a:schemeClr val="accent1"/>
            </a:solidFill>
          </a:ln>
        </p:spPr>
        <p:txBody>
          <a:bodyPr wrap="square" rtlCol="0">
            <a:spAutoFit/>
          </a:bodyPr>
          <a:lstStyle/>
          <a:p>
            <a:r>
              <a:rPr lang="sl-SI" dirty="0"/>
              <a:t>Slovenija: 87. mesto</a:t>
            </a:r>
            <a:endParaRPr lang="en-GB" dirty="0"/>
          </a:p>
        </p:txBody>
      </p:sp>
    </p:spTree>
    <p:extLst>
      <p:ext uri="{BB962C8B-B14F-4D97-AF65-F5344CB8AC3E}">
        <p14:creationId xmlns:p14="http://schemas.microsoft.com/office/powerpoint/2010/main" val="324898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60648"/>
            <a:ext cx="8229600" cy="1143000"/>
          </a:xfrm>
        </p:spPr>
        <p:txBody>
          <a:bodyPr>
            <a:noAutofit/>
          </a:bodyPr>
          <a:lstStyle/>
          <a:p>
            <a:r>
              <a:rPr lang="sl-SI" sz="3200" b="1" dirty="0"/>
              <a:t>Indeks trajnostne ekonomske blaginje - </a:t>
            </a:r>
            <a:r>
              <a:rPr lang="sl-SI" sz="3200" b="1" dirty="0" err="1"/>
              <a:t>Index</a:t>
            </a:r>
            <a:r>
              <a:rPr lang="sl-SI" sz="3200" b="1" dirty="0"/>
              <a:t> </a:t>
            </a:r>
            <a:r>
              <a:rPr lang="sl-SI" sz="3200" b="1" dirty="0" err="1"/>
              <a:t>of</a:t>
            </a:r>
            <a:r>
              <a:rPr lang="sl-SI" sz="3200" b="1" dirty="0"/>
              <a:t> </a:t>
            </a:r>
            <a:r>
              <a:rPr lang="sl-SI" sz="3200" b="1" dirty="0" err="1"/>
              <a:t>Sustainable</a:t>
            </a:r>
            <a:r>
              <a:rPr lang="sl-SI" sz="3200" b="1" dirty="0"/>
              <a:t> </a:t>
            </a:r>
            <a:r>
              <a:rPr lang="sl-SI" sz="3200" b="1" dirty="0" err="1"/>
              <a:t>Economic</a:t>
            </a:r>
            <a:r>
              <a:rPr lang="sl-SI" sz="3200" b="1" dirty="0"/>
              <a:t> </a:t>
            </a:r>
            <a:r>
              <a:rPr lang="sl-SI" sz="3200" b="1" dirty="0" err="1"/>
              <a:t>Welfare</a:t>
            </a:r>
            <a:r>
              <a:rPr lang="sl-SI" sz="3200" b="1" dirty="0"/>
              <a:t> (ISEW)</a:t>
            </a:r>
            <a:r>
              <a:rPr lang="sl-SI" sz="3200" dirty="0"/>
              <a:t/>
            </a:r>
            <a:br>
              <a:rPr lang="sl-SI" sz="3200" dirty="0"/>
            </a:br>
            <a:endParaRPr lang="sk-SK" sz="3200" dirty="0"/>
          </a:p>
        </p:txBody>
      </p:sp>
      <p:sp>
        <p:nvSpPr>
          <p:cNvPr id="3" name="Ograda vsebine 2"/>
          <p:cNvSpPr>
            <a:spLocks noGrp="1"/>
          </p:cNvSpPr>
          <p:nvPr>
            <p:ph idx="1"/>
          </p:nvPr>
        </p:nvSpPr>
        <p:spPr>
          <a:xfrm>
            <a:off x="179512" y="1340768"/>
            <a:ext cx="8964488" cy="4525963"/>
          </a:xfrm>
        </p:spPr>
        <p:txBody>
          <a:bodyPr>
            <a:noAutofit/>
          </a:bodyPr>
          <a:lstStyle/>
          <a:p>
            <a:pPr marL="0" indent="0">
              <a:buNone/>
            </a:pPr>
            <a:r>
              <a:rPr lang="sl-SI" sz="2200" dirty="0"/>
              <a:t>Indeks trajnostne ekonomske blaginje je namenjen dopolnitvi ali zamenjavi   BDP-ja. Indeks ISEW upošteva tudi porazdelitev dohodka in izdatke potrošnikov. Usmerjen je v prikaz osebnega in ne toliko gospodarskega bogastva. Za izračun so potrebni naslednji dejavniki:</a:t>
            </a:r>
          </a:p>
          <a:p>
            <a:pPr marL="0" indent="0">
              <a:buNone/>
            </a:pPr>
            <a:endParaRPr lang="sl-SI" sz="2200" dirty="0"/>
          </a:p>
        </p:txBody>
      </p:sp>
      <p:pic>
        <p:nvPicPr>
          <p:cNvPr id="7170" name="Picture 2" descr="http://www.economicsonline.co.uk/Global%20macro-economics%20graphs/ISEW.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496" y="2996952"/>
            <a:ext cx="9278568"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107504" y="6300028"/>
            <a:ext cx="8708330" cy="369332"/>
          </a:xfrm>
          <a:prstGeom prst="rect">
            <a:avLst/>
          </a:prstGeom>
        </p:spPr>
        <p:txBody>
          <a:bodyPr wrap="square">
            <a:spAutoFit/>
          </a:bodyPr>
          <a:lstStyle/>
          <a:p>
            <a:r>
              <a:rPr lang="sl-SI" dirty="0"/>
              <a:t>Vir: </a:t>
            </a:r>
            <a:r>
              <a:rPr lang="en-GB" dirty="0">
                <a:hlinkClick r:id="rId3"/>
              </a:rPr>
              <a:t>http://www.economicsonline.co.uk/Global%20macro-economics%20graphs/ISEW.png</a:t>
            </a:r>
            <a:r>
              <a:rPr lang="sl-SI" dirty="0"/>
              <a:t> </a:t>
            </a:r>
            <a:endParaRPr lang="en-GB" dirty="0"/>
          </a:p>
        </p:txBody>
      </p:sp>
    </p:spTree>
    <p:extLst>
      <p:ext uri="{BB962C8B-B14F-4D97-AF65-F5344CB8AC3E}">
        <p14:creationId xmlns:p14="http://schemas.microsoft.com/office/powerpoint/2010/main" val="21100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782559" y="1056080"/>
            <a:ext cx="7886700" cy="4351338"/>
          </a:xfrm>
        </p:spPr>
        <p:txBody>
          <a:bodyPr>
            <a:normAutofit/>
          </a:bodyPr>
          <a:lstStyle/>
          <a:p>
            <a:r>
              <a:rPr lang="sl-SI" sz="2800" dirty="0"/>
              <a:t>Porazdelitev dohodka (bolj je neenakomeren, manjša je rast skupnega bogastva)</a:t>
            </a:r>
            <a:endParaRPr lang="sk-SK" sz="2800" dirty="0"/>
          </a:p>
          <a:p>
            <a:r>
              <a:rPr lang="sl-SI" sz="2800" dirty="0"/>
              <a:t>Neplačano delo doma in delo v gospodinjstvu </a:t>
            </a:r>
            <a:endParaRPr lang="sk-SK" sz="2800" dirty="0"/>
          </a:p>
          <a:p>
            <a:r>
              <a:rPr lang="sl-SI" sz="2800" dirty="0"/>
              <a:t>Javna poraba za zdravstvene storitve</a:t>
            </a:r>
            <a:endParaRPr lang="sk-SK" sz="2800" dirty="0"/>
          </a:p>
          <a:p>
            <a:r>
              <a:rPr lang="sl-SI" sz="2800" dirty="0"/>
              <a:t>Izobraževanje</a:t>
            </a:r>
          </a:p>
          <a:p>
            <a:r>
              <a:rPr lang="sl-SI" sz="2800" dirty="0"/>
              <a:t>Onesnaženost zraka in splošen upad kakovosti okolja </a:t>
            </a:r>
            <a:endParaRPr lang="sk-SK" sz="2800" dirty="0"/>
          </a:p>
          <a:p>
            <a:r>
              <a:rPr lang="sl-SI" sz="2800" dirty="0"/>
              <a:t>Izguba vrednosti naravnega kapitala</a:t>
            </a:r>
            <a:endParaRPr lang="sk-SK" sz="2800" dirty="0"/>
          </a:p>
          <a:p>
            <a:r>
              <a:rPr lang="sl-SI" sz="2800" dirty="0"/>
              <a:t>Stroški globalnega segrevanja</a:t>
            </a:r>
            <a:endParaRPr lang="sk-SK" sz="2800" dirty="0"/>
          </a:p>
          <a:p>
            <a:endParaRPr lang="en-GB" sz="2800" dirty="0"/>
          </a:p>
        </p:txBody>
      </p:sp>
    </p:spTree>
    <p:extLst>
      <p:ext uri="{BB962C8B-B14F-4D97-AF65-F5344CB8AC3E}">
        <p14:creationId xmlns:p14="http://schemas.microsoft.com/office/powerpoint/2010/main" val="40888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pic>
        <p:nvPicPr>
          <p:cNvPr id="8194" name="Picture 2" descr="http://www.dejudicibus.it/blog/images/eng_qualityoflif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88640"/>
            <a:ext cx="8814931" cy="57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5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txBox="1">
            <a:spLocks/>
          </p:cNvSpPr>
          <p:nvPr/>
        </p:nvSpPr>
        <p:spPr>
          <a:xfrm>
            <a:off x="395536" y="188640"/>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dirty="0">
                <a:solidFill>
                  <a:srgbClr val="FF0000"/>
                </a:solidFill>
              </a:rPr>
              <a:t>6. POSTAJA: Igra s kartami</a:t>
            </a:r>
          </a:p>
          <a:p>
            <a:pPr marL="0" indent="0">
              <a:buFont typeface="Arial" panose="020B0604020202020204" pitchFamily="34" charset="0"/>
              <a:buNone/>
            </a:pPr>
            <a:endParaRPr lang="sl-SI" sz="2400" dirty="0">
              <a:solidFill>
                <a:srgbClr val="FF0000"/>
              </a:solidFill>
            </a:endParaRPr>
          </a:p>
          <a:p>
            <a:pPr marL="0" indent="0">
              <a:buFont typeface="Arial" panose="020B0604020202020204" pitchFamily="34" charset="0"/>
              <a:buNone/>
            </a:pPr>
            <a:endParaRPr lang="sl-SI" sz="2400" dirty="0">
              <a:solidFill>
                <a:srgbClr val="FF0000"/>
              </a:solidFill>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2286" y="1320256"/>
            <a:ext cx="37528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836712"/>
            <a:ext cx="3765104" cy="489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1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268760"/>
            <a:ext cx="8229600" cy="4525963"/>
          </a:xfrm>
        </p:spPr>
        <p:txBody>
          <a:bodyPr/>
          <a:lstStyle/>
          <a:p>
            <a:pPr algn="ctr"/>
            <a:r>
              <a:rPr lang="sl-SI" dirty="0"/>
              <a:t>RAZVIJ SVOJ KAZALNIK ZA MERJENJE KAKOVOSTI ŽIVLJENJA</a:t>
            </a:r>
            <a:endParaRPr lang="en-GB" dirty="0"/>
          </a:p>
        </p:txBody>
      </p:sp>
      <p:sp>
        <p:nvSpPr>
          <p:cNvPr id="4" name="Ograda vsebine 2"/>
          <p:cNvSpPr txBox="1">
            <a:spLocks/>
          </p:cNvSpPr>
          <p:nvPr/>
        </p:nvSpPr>
        <p:spPr>
          <a:xfrm>
            <a:off x="395536" y="188640"/>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800" dirty="0">
                <a:solidFill>
                  <a:srgbClr val="FF0000"/>
                </a:solidFill>
              </a:rPr>
              <a:t>7. POSTAJA: Igra s kartami (str. 17)</a:t>
            </a:r>
          </a:p>
          <a:p>
            <a:pPr marL="0" indent="0">
              <a:buFont typeface="Arial" panose="020B0604020202020204" pitchFamily="34" charset="0"/>
              <a:buNone/>
            </a:pPr>
            <a:endParaRPr lang="sl-SI" sz="2400" dirty="0">
              <a:solidFill>
                <a:srgbClr val="FF0000"/>
              </a:solidFill>
            </a:endParaRPr>
          </a:p>
          <a:p>
            <a:pPr marL="0" indent="0">
              <a:buFont typeface="Arial" panose="020B0604020202020204" pitchFamily="34" charset="0"/>
              <a:buNone/>
            </a:pPr>
            <a:endParaRPr lang="sl-SI" sz="2400" dirty="0">
              <a:solidFill>
                <a:srgbClr val="FF0000"/>
              </a:solidFill>
            </a:endParaRPr>
          </a:p>
        </p:txBody>
      </p:sp>
      <p:sp>
        <p:nvSpPr>
          <p:cNvPr id="5" name="Ograda vsebine 2"/>
          <p:cNvSpPr txBox="1">
            <a:spLocks/>
          </p:cNvSpPr>
          <p:nvPr/>
        </p:nvSpPr>
        <p:spPr>
          <a:xfrm>
            <a:off x="420672" y="2579716"/>
            <a:ext cx="8229600"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sz="2800" dirty="0">
                <a:solidFill>
                  <a:srgbClr val="FF0000"/>
                </a:solidFill>
              </a:rPr>
              <a:t>8. POSTAJA: (str. 17)</a:t>
            </a:r>
          </a:p>
          <a:p>
            <a:pPr marL="0" indent="0">
              <a:buFont typeface="Arial" panose="020B0604020202020204" pitchFamily="34" charset="0"/>
              <a:buNone/>
            </a:pPr>
            <a:endParaRPr lang="sl-SI" sz="2400" dirty="0">
              <a:solidFill>
                <a:srgbClr val="FF0000"/>
              </a:solidFill>
            </a:endParaRPr>
          </a:p>
          <a:p>
            <a:pPr marL="0" indent="0" algn="ctr">
              <a:buFont typeface="Arial" panose="020B0604020202020204" pitchFamily="34" charset="0"/>
              <a:buNone/>
            </a:pPr>
            <a:r>
              <a:rPr lang="sl-SI" dirty="0"/>
              <a:t>RAZMISLEK O KAKOVOSTI ŽIVLJENJA</a:t>
            </a:r>
          </a:p>
          <a:p>
            <a:pPr marL="0" indent="0">
              <a:buFont typeface="Arial" panose="020B0604020202020204" pitchFamily="34" charset="0"/>
              <a:buNone/>
            </a:pPr>
            <a:endParaRPr lang="sl-SI" sz="2400" dirty="0">
              <a:solidFill>
                <a:srgbClr val="FF0000"/>
              </a:solidFill>
            </a:endParaRPr>
          </a:p>
        </p:txBody>
      </p:sp>
      <p:pic>
        <p:nvPicPr>
          <p:cNvPr id="6" name="Picture 4" descr="https://mnyouth.net/files/fishbowlactivity-480x239.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24336" y="4196063"/>
            <a:ext cx="45720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260648"/>
            <a:ext cx="8496944" cy="4154984"/>
          </a:xfrm>
          <a:prstGeom prst="rect">
            <a:avLst/>
          </a:prstGeom>
        </p:spPr>
        <p:txBody>
          <a:bodyPr wrap="square">
            <a:spAutoFit/>
          </a:bodyPr>
          <a:lstStyle/>
          <a:p>
            <a:r>
              <a:rPr lang="fi-FI" sz="2200" b="1" dirty="0"/>
              <a:t>Panel diskusija = tehnika akvarija</a:t>
            </a:r>
            <a:endParaRPr lang="sl-SI" sz="2200" b="1" dirty="0"/>
          </a:p>
          <a:p>
            <a:endParaRPr lang="sl-SI" sz="2200" b="1" dirty="0"/>
          </a:p>
          <a:p>
            <a:endParaRPr lang="sl-SI" sz="2200" b="1" dirty="0"/>
          </a:p>
          <a:p>
            <a:r>
              <a:rPr lang="sk-SK" sz="2200" dirty="0"/>
              <a:t>Potek:</a:t>
            </a:r>
            <a:r>
              <a:rPr lang="pl-PL" sz="2200" dirty="0"/>
              <a:t> dijake razdelimo v dve (pod)skupini:</a:t>
            </a:r>
          </a:p>
          <a:p>
            <a:r>
              <a:rPr lang="pl-PL" sz="2200" dirty="0"/>
              <a:t>-  notranja skupina, ki razpravlja o problemu;</a:t>
            </a:r>
          </a:p>
          <a:p>
            <a:r>
              <a:rPr lang="pl-PL" sz="2200" dirty="0"/>
              <a:t>- zunanja skupina, ki opazuje in se lahko vključi </a:t>
            </a:r>
            <a:r>
              <a:rPr lang="sk-SK" sz="2200" dirty="0"/>
              <a:t> v razpravo tako, da se presedejo v notranji krog in zamenjajo nekoga, ki se mora preseliti med opazovalce, ali pa je v notranjem krogu nameščen prazen stol, na katerega usede učenec iz zunanjega kroga, kadar želi postaviti vprašanje ali karkoli dodati k razpravi.</a:t>
            </a:r>
          </a:p>
          <a:p>
            <a:r>
              <a:rPr lang="sk-SK" sz="2200" dirty="0"/>
              <a:t>Skupino lahko razdelimo na več manjših (pod)skupin npr. 4+4, s čimer povečamo sodelovanje posameznika.</a:t>
            </a:r>
          </a:p>
        </p:txBody>
      </p:sp>
      <p:pic>
        <p:nvPicPr>
          <p:cNvPr id="6146" name="Picture 2" descr="http://brainstormingcasestudiesandfishb.weebly.com/uploads/4/5/2/4/4524737/857119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8143" y="4196063"/>
            <a:ext cx="3093037"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899592" y="6525924"/>
            <a:ext cx="4572000" cy="215444"/>
          </a:xfrm>
          <a:prstGeom prst="rect">
            <a:avLst/>
          </a:prstGeom>
        </p:spPr>
        <p:txBody>
          <a:bodyPr>
            <a:spAutoFit/>
          </a:bodyPr>
          <a:lstStyle/>
          <a:p>
            <a:r>
              <a:rPr lang="sk-SK" sz="800" dirty="0"/>
              <a:t>Vir: https://mnyouth.net/files/fishbowlactivity-480x239.png</a:t>
            </a:r>
          </a:p>
        </p:txBody>
      </p:sp>
    </p:spTree>
    <p:extLst>
      <p:ext uri="{BB962C8B-B14F-4D97-AF65-F5344CB8AC3E}">
        <p14:creationId xmlns:p14="http://schemas.microsoft.com/office/powerpoint/2010/main" val="210787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507399" y="2142701"/>
            <a:ext cx="6360061" cy="3108543"/>
          </a:xfrm>
          <a:prstGeom prst="rect">
            <a:avLst/>
          </a:prstGeom>
        </p:spPr>
        <p:txBody>
          <a:bodyPr wrap="square">
            <a:spAutoFit/>
          </a:bodyPr>
          <a:lstStyle/>
          <a:p>
            <a:endParaRPr lang="sl-SI" sz="2800" dirty="0"/>
          </a:p>
          <a:p>
            <a:r>
              <a:rPr lang="sl-SI" sz="2800" dirty="0"/>
              <a:t>Kako so delali in razmišljali v projektu </a:t>
            </a:r>
            <a:r>
              <a:rPr lang="sl-SI" sz="2800" dirty="0" err="1"/>
              <a:t>YouthStart</a:t>
            </a:r>
            <a:r>
              <a:rPr lang="sl-SI" sz="2800" dirty="0"/>
              <a:t>:</a:t>
            </a:r>
          </a:p>
          <a:p>
            <a:endParaRPr lang="sl-SI" sz="2800" dirty="0"/>
          </a:p>
          <a:p>
            <a:endParaRPr lang="sl-SI" sz="2800" dirty="0"/>
          </a:p>
          <a:p>
            <a:r>
              <a:rPr lang="sl-SI" sz="2800" dirty="0"/>
              <a:t>Izziv B1: Moja skupnost</a:t>
            </a:r>
            <a:br>
              <a:rPr lang="sl-SI" sz="2800" dirty="0"/>
            </a:br>
            <a:r>
              <a:rPr lang="sl-SI" sz="2800" dirty="0"/>
              <a:t>Boljša kakovost življenja</a:t>
            </a:r>
          </a:p>
        </p:txBody>
      </p:sp>
      <p:cxnSp>
        <p:nvCxnSpPr>
          <p:cNvPr id="3" name="Raven puščični povezovalnik 2"/>
          <p:cNvCxnSpPr/>
          <p:nvPr/>
        </p:nvCxnSpPr>
        <p:spPr>
          <a:xfrm flipH="1">
            <a:off x="2706986" y="3870591"/>
            <a:ext cx="860079" cy="425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PoljeZBesedilom 4"/>
          <p:cNvSpPr txBox="1"/>
          <p:nvPr/>
        </p:nvSpPr>
        <p:spPr>
          <a:xfrm>
            <a:off x="3567065" y="3714015"/>
            <a:ext cx="1887633" cy="369332"/>
          </a:xfrm>
          <a:prstGeom prst="rect">
            <a:avLst/>
          </a:prstGeom>
          <a:noFill/>
        </p:spPr>
        <p:txBody>
          <a:bodyPr wrap="none" rtlCol="0">
            <a:spAutoFit/>
          </a:bodyPr>
          <a:lstStyle/>
          <a:p>
            <a:r>
              <a:rPr lang="sl-SI" dirty="0"/>
              <a:t>raven srednje šole</a:t>
            </a:r>
          </a:p>
        </p:txBody>
      </p:sp>
      <p:sp>
        <p:nvSpPr>
          <p:cNvPr id="2" name="PoljeZBesedilom 1"/>
          <p:cNvSpPr txBox="1"/>
          <p:nvPr/>
        </p:nvSpPr>
        <p:spPr>
          <a:xfrm>
            <a:off x="672211" y="802039"/>
            <a:ext cx="7804087" cy="523220"/>
          </a:xfrm>
          <a:prstGeom prst="rect">
            <a:avLst/>
          </a:prstGeom>
          <a:noFill/>
        </p:spPr>
        <p:txBody>
          <a:bodyPr wrap="square" rtlCol="0">
            <a:spAutoFit/>
          </a:bodyPr>
          <a:lstStyle/>
          <a:p>
            <a:r>
              <a:rPr lang="sl-SI" sz="2800" dirty="0">
                <a:solidFill>
                  <a:srgbClr val="FF0000"/>
                </a:solidFill>
              </a:rPr>
              <a:t>BDP – bruto domači proizvod</a:t>
            </a:r>
          </a:p>
        </p:txBody>
      </p:sp>
    </p:spTree>
    <p:extLst>
      <p:ext uri="{BB962C8B-B14F-4D97-AF65-F5344CB8AC3E}">
        <p14:creationId xmlns:p14="http://schemas.microsoft.com/office/powerpoint/2010/main" val="287961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696311671"/>
              </p:ext>
            </p:extLst>
          </p:nvPr>
        </p:nvGraphicFramePr>
        <p:xfrm>
          <a:off x="0" y="188640"/>
          <a:ext cx="8964488"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99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r>
              <a:rPr lang="sl-SI" dirty="0"/>
              <a:t>Izkušnje?</a:t>
            </a:r>
            <a:endParaRPr lang="en-GB" dirty="0"/>
          </a:p>
        </p:txBody>
      </p:sp>
      <p:pic>
        <p:nvPicPr>
          <p:cNvPr id="13314" name="Picture 2" descr="Rezultat iskanja slik za experience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839"/>
          <a:stretch/>
        </p:blipFill>
        <p:spPr bwMode="auto">
          <a:xfrm>
            <a:off x="3563888" y="1484784"/>
            <a:ext cx="3767328"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3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a:t>Cilj – ideja izziva</a:t>
            </a:r>
            <a:endParaRPr lang="sk-SK" sz="3200" b="1" dirty="0"/>
          </a:p>
        </p:txBody>
      </p:sp>
      <p:sp>
        <p:nvSpPr>
          <p:cNvPr id="3" name="Ograda vsebine 2"/>
          <p:cNvSpPr>
            <a:spLocks noGrp="1"/>
          </p:cNvSpPr>
          <p:nvPr>
            <p:ph idx="1"/>
          </p:nvPr>
        </p:nvSpPr>
        <p:spPr/>
        <p:txBody>
          <a:bodyPr>
            <a:normAutofit/>
          </a:bodyPr>
          <a:lstStyle/>
          <a:p>
            <a:pPr marL="0" indent="0">
              <a:buNone/>
            </a:pPr>
            <a:r>
              <a:rPr lang="sl-SI" sz="2800" dirty="0"/>
              <a:t>Spodbuditi dijake, da razvijejo kazalnik za merjenje kakovosti življenja, upoštevajoč skupne poglede na bogastvo in kakovost življenja, ki veljajo v naši družbi.</a:t>
            </a:r>
          </a:p>
          <a:p>
            <a:pPr marL="0" indent="0">
              <a:buNone/>
            </a:pPr>
            <a:endParaRPr lang="sl-SI" sz="2800" dirty="0"/>
          </a:p>
        </p:txBody>
      </p:sp>
      <p:sp>
        <p:nvSpPr>
          <p:cNvPr id="4" name="Pravokotnik 3"/>
          <p:cNvSpPr/>
          <p:nvPr/>
        </p:nvSpPr>
        <p:spPr>
          <a:xfrm>
            <a:off x="4499992" y="3645024"/>
            <a:ext cx="4248472" cy="1200329"/>
          </a:xfrm>
          <a:prstGeom prst="rect">
            <a:avLst/>
          </a:prstGeom>
        </p:spPr>
        <p:txBody>
          <a:bodyPr wrap="square">
            <a:spAutoFit/>
          </a:bodyPr>
          <a:lstStyle/>
          <a:p>
            <a:r>
              <a:rPr lang="sl-SI" dirty="0"/>
              <a:t>Kazalniki blaginje v  Slovenji: </a:t>
            </a:r>
          </a:p>
          <a:p>
            <a:endParaRPr lang="sl-SI" dirty="0">
              <a:hlinkClick r:id="rId2"/>
            </a:endParaRPr>
          </a:p>
          <a:p>
            <a:r>
              <a:rPr lang="en-GB" dirty="0">
                <a:hlinkClick r:id="rId2"/>
              </a:rPr>
              <a:t>http://www.stat.si/statweb/prikazi-novico?id=5276&amp;idp=10&amp;headerbar=8</a:t>
            </a:r>
            <a:r>
              <a:rPr lang="sl-SI" dirty="0"/>
              <a:t> </a:t>
            </a:r>
            <a:endParaRPr lang="en-GB" dirty="0"/>
          </a:p>
        </p:txBody>
      </p:sp>
      <p:pic>
        <p:nvPicPr>
          <p:cNvPr id="5" name="Picture 4" descr="Infografika 1: Kazalniki blaginje v Slovenij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984" y="3145801"/>
            <a:ext cx="2984086" cy="292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3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9886" y="147842"/>
            <a:ext cx="7886700" cy="1325563"/>
          </a:xfrm>
        </p:spPr>
        <p:txBody>
          <a:bodyPr>
            <a:normAutofit/>
          </a:bodyPr>
          <a:lstStyle/>
          <a:p>
            <a:r>
              <a:rPr lang="sl-SI" sz="3200" b="1" dirty="0"/>
              <a:t>Razvijanje </a:t>
            </a:r>
            <a:r>
              <a:rPr lang="sl-SI" sz="3200" b="1" dirty="0" err="1"/>
              <a:t>podjetnostne</a:t>
            </a:r>
            <a:r>
              <a:rPr lang="sl-SI" sz="3200" b="1" dirty="0"/>
              <a:t> kompet</a:t>
            </a:r>
            <a:r>
              <a:rPr lang="sl-SI" sz="3200" dirty="0"/>
              <a:t>ence</a:t>
            </a:r>
            <a:endParaRPr lang="sk-SK" sz="3200" dirty="0"/>
          </a:p>
        </p:txBody>
      </p:sp>
      <p:sp>
        <p:nvSpPr>
          <p:cNvPr id="3" name="Ograda vsebine 2"/>
          <p:cNvSpPr>
            <a:spLocks noGrp="1"/>
          </p:cNvSpPr>
          <p:nvPr>
            <p:ph idx="1"/>
          </p:nvPr>
        </p:nvSpPr>
        <p:spPr>
          <a:xfrm>
            <a:off x="251520" y="2171997"/>
            <a:ext cx="8640960" cy="4785395"/>
          </a:xfrm>
        </p:spPr>
        <p:txBody>
          <a:bodyPr>
            <a:noAutofit/>
          </a:bodyPr>
          <a:lstStyle/>
          <a:p>
            <a:pPr marL="0" indent="0">
              <a:buNone/>
            </a:pPr>
            <a:r>
              <a:rPr lang="sl-SI" sz="2200" b="1" dirty="0"/>
              <a:t>Razvoj idej:</a:t>
            </a:r>
          </a:p>
          <a:p>
            <a:pPr lvl="0"/>
            <a:r>
              <a:rPr lang="sl-SI" sz="2200" dirty="0"/>
              <a:t>Poznam svoje vrline in slabosti. Če je treba, si znam postaviti cilje za izboljšanje svojih veščin. </a:t>
            </a:r>
            <a:endParaRPr lang="sk-SK" sz="2200" dirty="0"/>
          </a:p>
          <a:p>
            <a:pPr lvl="0"/>
            <a:r>
              <a:rPr lang="sl-SI" sz="2200" dirty="0"/>
              <a:t>Sposoben sem prevzeti odgovornost za nalogo. </a:t>
            </a:r>
            <a:endParaRPr lang="sk-SK" sz="2200" dirty="0"/>
          </a:p>
          <a:p>
            <a:pPr lvl="0"/>
            <a:r>
              <a:rPr lang="sl-SI" sz="2200" dirty="0"/>
              <a:t>Znam se spopasti z morebitno konkurenco pri opravljanju nalog. </a:t>
            </a:r>
            <a:endParaRPr lang="sk-SK" sz="2200" dirty="0"/>
          </a:p>
          <a:p>
            <a:pPr lvl="0"/>
            <a:r>
              <a:rPr lang="sl-SI" sz="2200" dirty="0"/>
              <a:t>Zmorem razvijati ideje in utemeljiti, zakaj bi jih bilo treba upoštevati. </a:t>
            </a:r>
            <a:endParaRPr lang="sk-SK" sz="2200" dirty="0"/>
          </a:p>
          <a:p>
            <a:pPr lvl="0"/>
            <a:r>
              <a:rPr lang="sl-SI" sz="2200" dirty="0"/>
              <a:t>Prepoznam priložnosti in jih znam izkoristiti. </a:t>
            </a:r>
            <a:endParaRPr lang="sk-SK" sz="2200" dirty="0"/>
          </a:p>
          <a:p>
            <a:pPr lvl="0"/>
            <a:r>
              <a:rPr lang="sl-SI" sz="2200" dirty="0"/>
              <a:t>Zavedam se tveganj in zmorem sprejeti odgovornost za svoja dejanja. </a:t>
            </a:r>
          </a:p>
        </p:txBody>
      </p:sp>
    </p:spTree>
    <p:extLst>
      <p:ext uri="{BB962C8B-B14F-4D97-AF65-F5344CB8AC3E}">
        <p14:creationId xmlns:p14="http://schemas.microsoft.com/office/powerpoint/2010/main" val="54144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548680"/>
            <a:ext cx="8229600" cy="4896544"/>
          </a:xfrm>
        </p:spPr>
        <p:txBody>
          <a:bodyPr>
            <a:noAutofit/>
          </a:bodyPr>
          <a:lstStyle/>
          <a:p>
            <a:pPr marL="0" indent="0">
              <a:buNone/>
            </a:pPr>
            <a:r>
              <a:rPr lang="sl-SI" sz="2200" b="1" dirty="0"/>
              <a:t>Izvedba idej:</a:t>
            </a:r>
          </a:p>
          <a:p>
            <a:r>
              <a:rPr lang="sl-SI" sz="2200" dirty="0"/>
              <a:t>Znam načrtovati cilje in ob pomoči učitelja izpeljati projekt.</a:t>
            </a:r>
            <a:endParaRPr lang="sk-SK" sz="2200" dirty="0"/>
          </a:p>
          <a:p>
            <a:r>
              <a:rPr lang="sl-SI" sz="2200" dirty="0"/>
              <a:t>Sposoben sem timskega dela in znam izkoristiti svoje individualne veščine. Pri skupinskih odločitvah znam prevzeti pobudo in prepričati ostale člane skupine. Sposoben sem kakovostne komunikacije z drugimi.</a:t>
            </a:r>
            <a:endParaRPr lang="sk-SK" sz="2200" dirty="0"/>
          </a:p>
          <a:p>
            <a:pPr marL="0" indent="0">
              <a:buNone/>
            </a:pPr>
            <a:endParaRPr lang="sl-SI" sz="2200" dirty="0"/>
          </a:p>
          <a:p>
            <a:pPr marL="0" indent="0">
              <a:buNone/>
            </a:pPr>
            <a:r>
              <a:rPr lang="sl-SI" sz="2200" b="1" dirty="0"/>
              <a:t>Trajnostno razmišljanje:</a:t>
            </a:r>
          </a:p>
          <a:p>
            <a:r>
              <a:rPr lang="sl-SI" sz="2200" dirty="0"/>
              <a:t>Želim prispevati k v prihodnost usmerjenemu ekološko in družbeno ozaveščenemu vedenju v poslovnem svetu in družbi. Vidim etične probleme. </a:t>
            </a:r>
          </a:p>
          <a:p>
            <a:r>
              <a:rPr lang="sl-SI" sz="2200" dirty="0"/>
              <a:t>Znam pojasniti in analizirati BDP in alternativne koncepte. Analizirati znam omejitve in obseg BDP-ja in izraziti svoje mišljenje in zaključke o povezavi BDP-ja z družbenimi in posameznimi dejavniki (izobraževanje, sreča, zadovoljstvo) in z okoljem.</a:t>
            </a:r>
            <a:endParaRPr lang="sk-SK" sz="2200" dirty="0"/>
          </a:p>
          <a:p>
            <a:endParaRPr lang="sk-SK" sz="2200" dirty="0"/>
          </a:p>
        </p:txBody>
      </p:sp>
    </p:spTree>
    <p:extLst>
      <p:ext uri="{BB962C8B-B14F-4D97-AF65-F5344CB8AC3E}">
        <p14:creationId xmlns:p14="http://schemas.microsoft.com/office/powerpoint/2010/main" val="52742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991269"/>
            <a:ext cx="8229600" cy="4525963"/>
          </a:xfrm>
        </p:spPr>
        <p:txBody>
          <a:bodyPr/>
          <a:lstStyle/>
          <a:p>
            <a:r>
              <a:rPr lang="sl-SI" dirty="0"/>
              <a:t>Kaj nam je v življenju pomembno in kako „merimo“ kakovost življenja?</a:t>
            </a:r>
          </a:p>
          <a:p>
            <a:endParaRPr lang="en-GB" dirty="0"/>
          </a:p>
        </p:txBody>
      </p:sp>
      <p:pic>
        <p:nvPicPr>
          <p:cNvPr id="4" name="Slika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5776" y="2060848"/>
            <a:ext cx="3944456" cy="3700275"/>
          </a:xfrm>
          <a:prstGeom prst="rect">
            <a:avLst/>
          </a:prstGeom>
        </p:spPr>
      </p:pic>
    </p:spTree>
    <p:extLst>
      <p:ext uri="{BB962C8B-B14F-4D97-AF65-F5344CB8AC3E}">
        <p14:creationId xmlns:p14="http://schemas.microsoft.com/office/powerpoint/2010/main" val="125384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20331428"/>
              </p:ext>
            </p:extLst>
          </p:nvPr>
        </p:nvGraphicFramePr>
        <p:xfrm>
          <a:off x="-1044624" y="404664"/>
          <a:ext cx="820891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www.hilsblog.com/wp-content/uploads/2016/07/juggling-act.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92080" y="2416844"/>
            <a:ext cx="3578027" cy="274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7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r>
              <a:rPr lang="sl-SI" dirty="0"/>
              <a:t>Kako bi definirali BDP?</a:t>
            </a:r>
            <a:endParaRPr lang="en-GB" dirty="0"/>
          </a:p>
        </p:txBody>
      </p:sp>
      <p:sp>
        <p:nvSpPr>
          <p:cNvPr id="4" name="PoljeZBesedilom 3"/>
          <p:cNvSpPr txBox="1"/>
          <p:nvPr/>
        </p:nvSpPr>
        <p:spPr>
          <a:xfrm>
            <a:off x="553874" y="783868"/>
            <a:ext cx="4386800" cy="584775"/>
          </a:xfrm>
          <a:prstGeom prst="rect">
            <a:avLst/>
          </a:prstGeom>
          <a:noFill/>
        </p:spPr>
        <p:txBody>
          <a:bodyPr wrap="square" rtlCol="0">
            <a:spAutoFit/>
          </a:bodyPr>
          <a:lstStyle/>
          <a:p>
            <a:r>
              <a:rPr lang="sl-SI" sz="3200" dirty="0">
                <a:solidFill>
                  <a:srgbClr val="FF0000"/>
                </a:solidFill>
              </a:rPr>
              <a:t>Potrebno predznanje</a:t>
            </a:r>
            <a:endParaRPr lang="en-GB" sz="3200" dirty="0">
              <a:solidFill>
                <a:srgbClr val="FF0000"/>
              </a:solidFill>
            </a:endParaRPr>
          </a:p>
        </p:txBody>
      </p:sp>
      <p:pic>
        <p:nvPicPr>
          <p:cNvPr id="8196" name="Picture 4" descr="http://www.waytoeconomy.com/wp-content/uploads/2016/04/gdp.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2564904"/>
            <a:ext cx="670818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3795" y="588476"/>
            <a:ext cx="1670930" cy="914400"/>
          </a:xfrm>
        </p:spPr>
        <p:txBody>
          <a:bodyPr/>
          <a:lstStyle/>
          <a:p>
            <a:r>
              <a:rPr lang="sl-SI" b="1" dirty="0">
                <a:solidFill>
                  <a:srgbClr val="FF0000"/>
                </a:solidFill>
              </a:rPr>
              <a:t>BDP</a:t>
            </a:r>
            <a:endParaRPr lang="sk-SK" b="1" dirty="0">
              <a:solidFill>
                <a:srgbClr val="FF0000"/>
              </a:solidFill>
            </a:endParaRPr>
          </a:p>
        </p:txBody>
      </p:sp>
      <p:sp>
        <p:nvSpPr>
          <p:cNvPr id="3" name="Ograda vsebine 2"/>
          <p:cNvSpPr>
            <a:spLocks noGrp="1"/>
          </p:cNvSpPr>
          <p:nvPr>
            <p:ph idx="1"/>
          </p:nvPr>
        </p:nvSpPr>
        <p:spPr>
          <a:xfrm>
            <a:off x="457201" y="1115271"/>
            <a:ext cx="8229600" cy="2913521"/>
          </a:xfrm>
        </p:spPr>
        <p:txBody>
          <a:bodyPr>
            <a:noAutofit/>
          </a:bodyPr>
          <a:lstStyle/>
          <a:p>
            <a:pPr marL="0" indent="0">
              <a:buNone/>
            </a:pPr>
            <a:endParaRPr lang="sk-SK" sz="2400" dirty="0"/>
          </a:p>
          <a:p>
            <a:r>
              <a:rPr lang="sk-SK" sz="2400" dirty="0"/>
              <a:t>Namen izračunavanja bruto domačega proizvoda je dobiti vpogled v gospodarsko aktivnost znotraj države, njen razvoj in stopnjo njene rasti. BDP je pravzaprav indikator zdravja ekonomije znotraj ene države. Posledično se z BDP-jem ocenjuje kakovost oziroma standard življenja v posamezni državi. </a:t>
            </a:r>
          </a:p>
        </p:txBody>
      </p:sp>
      <p:sp>
        <p:nvSpPr>
          <p:cNvPr id="4" name="Pravokotnik 3"/>
          <p:cNvSpPr/>
          <p:nvPr/>
        </p:nvSpPr>
        <p:spPr>
          <a:xfrm>
            <a:off x="3491880" y="5445224"/>
            <a:ext cx="4572000" cy="923330"/>
          </a:xfrm>
          <a:prstGeom prst="rect">
            <a:avLst/>
          </a:prstGeom>
        </p:spPr>
        <p:txBody>
          <a:bodyPr>
            <a:spAutoFit/>
          </a:bodyPr>
          <a:lstStyle/>
          <a:p>
            <a:r>
              <a:rPr lang="sl-SI" dirty="0"/>
              <a:t>Film:   </a:t>
            </a:r>
            <a:r>
              <a:rPr lang="sl-SI" u="sng" dirty="0">
                <a:hlinkClick r:id="rId2"/>
              </a:rPr>
              <a:t>https://www.youtube.com/watch?v=XoIqVLO4Smg</a:t>
            </a:r>
            <a:r>
              <a:rPr lang="sl-SI" dirty="0"/>
              <a:t> </a:t>
            </a:r>
            <a:endParaRPr lang="sk-SK"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157" y="5345742"/>
            <a:ext cx="2135005" cy="13511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19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4624"/>
            <a:ext cx="8229600" cy="1143000"/>
          </a:xfrm>
        </p:spPr>
        <p:txBody>
          <a:bodyPr>
            <a:normAutofit/>
          </a:bodyPr>
          <a:lstStyle/>
          <a:p>
            <a:r>
              <a:rPr lang="sl-SI" sz="3200" dirty="0"/>
              <a:t>Izračun BDP</a:t>
            </a:r>
            <a:endParaRPr lang="sk-SK" sz="3200" dirty="0"/>
          </a:p>
        </p:txBody>
      </p:sp>
      <p:sp>
        <p:nvSpPr>
          <p:cNvPr id="3" name="Ograda vsebine 2"/>
          <p:cNvSpPr>
            <a:spLocks noGrp="1"/>
          </p:cNvSpPr>
          <p:nvPr>
            <p:ph idx="1"/>
          </p:nvPr>
        </p:nvSpPr>
        <p:spPr>
          <a:xfrm>
            <a:off x="457200" y="1052736"/>
            <a:ext cx="8229600" cy="4525963"/>
          </a:xfrm>
        </p:spPr>
        <p:txBody>
          <a:bodyPr>
            <a:noAutofit/>
          </a:bodyPr>
          <a:lstStyle/>
          <a:p>
            <a:r>
              <a:rPr lang="sk-SK" sz="2200" dirty="0"/>
              <a:t>Izračunavamo ga lahko potreh metodah/pristopih: proizvodna metoda, metoda izdatkov, metoda dohodkov. Upoštevamo geografsko načelo – proizvedeno v npr. Sloveniji.</a:t>
            </a:r>
          </a:p>
          <a:p>
            <a:pPr marL="0" indent="0">
              <a:buNone/>
            </a:pPr>
            <a:r>
              <a:rPr lang="sk-SK" sz="2200" dirty="0"/>
              <a:t>Primeri: </a:t>
            </a:r>
          </a:p>
          <a:p>
            <a:r>
              <a:rPr lang="sk-SK" sz="2200" b="1" dirty="0"/>
              <a:t>Izračunavanje BDP po metodi izdatkov</a:t>
            </a:r>
            <a:r>
              <a:rPr lang="sk-SK" sz="2200" dirty="0"/>
              <a:t>: </a:t>
            </a:r>
          </a:p>
          <a:p>
            <a:pPr marL="0" indent="0">
              <a:buNone/>
            </a:pPr>
            <a:r>
              <a:rPr lang="sk-SK" sz="2200" dirty="0"/>
              <a:t>BDP = zasebna potrošnja + državna potrošnja + bruto kapitalske investicije v osnovna sredstva + neto izvoz (izvoz minus uvoz)</a:t>
            </a:r>
          </a:p>
          <a:p>
            <a:r>
              <a:rPr lang="sk-SK" sz="2200" b="1" dirty="0"/>
              <a:t>Izračunavanje BDP po metodi dohodkov</a:t>
            </a:r>
            <a:r>
              <a:rPr lang="sk-SK" sz="2200" dirty="0"/>
              <a:t>:</a:t>
            </a:r>
          </a:p>
          <a:p>
            <a:pPr marL="0" indent="0">
              <a:buNone/>
            </a:pPr>
            <a:r>
              <a:rPr lang="sl-SI" sz="2200" dirty="0"/>
              <a:t>BDP= dohodki od dela in kapitala + dohodki države – subvencije + amortizacija </a:t>
            </a:r>
          </a:p>
          <a:p>
            <a:r>
              <a:rPr lang="sk-SK" sz="2200" b="1" dirty="0"/>
              <a:t>Izračunavanje BDP po proizvodni metodi</a:t>
            </a:r>
            <a:r>
              <a:rPr lang="sk-SK" sz="2200" dirty="0"/>
              <a:t>:</a:t>
            </a:r>
          </a:p>
          <a:p>
            <a:pPr marL="0" indent="0">
              <a:buNone/>
            </a:pPr>
            <a:r>
              <a:rPr lang="sl-SI" sz="2200" dirty="0"/>
              <a:t>BDP= skupna prodaja – vmesna potrošnja + davki na proizvode – subvencije na proizvode </a:t>
            </a:r>
          </a:p>
          <a:p>
            <a:endParaRPr lang="sk-SK" sz="2200" dirty="0"/>
          </a:p>
        </p:txBody>
      </p:sp>
    </p:spTree>
    <p:extLst>
      <p:ext uri="{BB962C8B-B14F-4D97-AF65-F5344CB8AC3E}">
        <p14:creationId xmlns:p14="http://schemas.microsoft.com/office/powerpoint/2010/main" val="148500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grada vsebine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061" y="188640"/>
            <a:ext cx="8791575" cy="602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284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261</TotalTime>
  <Words>1609</Words>
  <Application>Microsoft Office PowerPoint</Application>
  <PresentationFormat>Diaprojekcija na zaslonu (4:3)</PresentationFormat>
  <Paragraphs>168</Paragraphs>
  <Slides>34</Slides>
  <Notes>7</Notes>
  <HiddenSlides>0</HiddenSlides>
  <MMClips>0</MMClips>
  <ScaleCrop>false</ScaleCrop>
  <HeadingPairs>
    <vt:vector size="4" baseType="variant">
      <vt:variant>
        <vt:lpstr>Tema</vt:lpstr>
      </vt:variant>
      <vt:variant>
        <vt:i4>1</vt:i4>
      </vt:variant>
      <vt:variant>
        <vt:lpstr>Naslovi diapozitivov</vt:lpstr>
      </vt:variant>
      <vt:variant>
        <vt:i4>34</vt:i4>
      </vt:variant>
    </vt:vector>
  </HeadingPairs>
  <TitlesOfParts>
    <vt:vector size="35" baseType="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BDP</vt:lpstr>
      <vt:lpstr>Izračun BDP</vt:lpstr>
      <vt:lpstr>PowerPointova predstavitev</vt:lpstr>
      <vt:lpstr>PowerPointova predstavitev</vt:lpstr>
      <vt:lpstr>PowerPointova predstavitev</vt:lpstr>
      <vt:lpstr>PowerPointova predstavitev</vt:lpstr>
      <vt:lpstr>PowerPointova predstavitev</vt:lpstr>
      <vt:lpstr>Indeks bruto nacionalne  sreče  </vt:lpstr>
      <vt:lpstr>Indeks človekovega razvoja (HDI) </vt:lpstr>
      <vt:lpstr>PowerPointova predstavitev</vt:lpstr>
      <vt:lpstr>Indeks „big mac“ </vt:lpstr>
      <vt:lpstr>PowerPointova predstavitev</vt:lpstr>
      <vt:lpstr>PowerPointova predstavitev</vt:lpstr>
      <vt:lpstr>Ginijev koeficient (GINI)</vt:lpstr>
      <vt:lpstr>PowerPointova predstavitev</vt:lpstr>
      <vt:lpstr>Indeks srečnega planeta - Happy Planet Index (HPI)</vt:lpstr>
      <vt:lpstr>PowerPointova predstavitev</vt:lpstr>
      <vt:lpstr>Indeks trajnostne ekonomske blaginje - Index of Sustainable Economic Welfare (ISEW)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Cilj – ideja izziva</vt:lpstr>
      <vt:lpstr>Razvijanje podjetnostne kompetence</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Mitja Ribic</dc:creator>
  <cp:lastModifiedBy>Recenzija GO</cp:lastModifiedBy>
  <cp:revision>43</cp:revision>
  <dcterms:created xsi:type="dcterms:W3CDTF">2015-02-26T08:26:11Z</dcterms:created>
  <dcterms:modified xsi:type="dcterms:W3CDTF">2018-08-21T11:52:55Z</dcterms:modified>
</cp:coreProperties>
</file>