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theme/themeOverride21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Override19.xml" ContentType="application/vnd.openxmlformats-officedocument.themeOverride+xml"/>
  <Override PartName="/ppt/theme/themeOverride17.xml" ContentType="application/vnd.openxmlformats-officedocument.themeOverride+xml"/>
  <Override PartName="/ppt/theme/themeOverride15.xml" ContentType="application/vnd.openxmlformats-officedocument.themeOverride+xml"/>
  <Override PartName="/ppt/theme/themeOverride24.xml" ContentType="application/vnd.openxmlformats-officedocument.themeOverride+xml"/>
  <Override PartName="/ppt/theme/themeOverride26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Default Extension="bin" ContentType="application/vnd.openxmlformats-officedocument.oleObject"/>
  <Override PartName="/ppt/theme/themeOverride20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heme/themeOverride18.xml" ContentType="application/vnd.openxmlformats-officedocument.themeOverride+xml"/>
  <Override PartName="/ppt/theme/themeOverride16.xml" ContentType="application/vnd.openxmlformats-officedocument.themeOverride+xml"/>
  <Override PartName="/ppt/theme/themeOverride25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69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inimized" horzBarState="maximized">
    <p:restoredLeft sz="15619" autoAdjust="0"/>
    <p:restoredTop sz="94660" autoAdjust="0"/>
  </p:normalViewPr>
  <p:slideViewPr>
    <p:cSldViewPr>
      <p:cViewPr varScale="1">
        <p:scale>
          <a:sx n="76" d="100"/>
          <a:sy n="76" d="100"/>
        </p:scale>
        <p:origin x="-5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178FC7A-ED42-4E62-B8BB-CC3FDCD870B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sl-SI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sl-SI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sl-SI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9B4A260-794C-4CFC-9761-FC40407B660E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31AB42-0AE4-458A-8E4E-9951C64C9568}" type="slidenum">
              <a:rPr lang="sl-SI"/>
              <a:pPr/>
              <a:t>3</a:t>
            </a:fld>
            <a:endParaRPr lang="sl-SI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101379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0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1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2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3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4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5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6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7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8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89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0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1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2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3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4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5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6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7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8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399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400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101401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101402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403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1404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101405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1406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01407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01408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01409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242098B-A5F0-439E-A80B-F2E34E0DAD6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07338-4812-420F-917E-A2F29A550B8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B19CB-7D62-4E2B-9942-A454CDA569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noge 6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BA13A2-B353-45DF-B85D-87C0C435826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0C9779-5500-40D9-9515-D492D47BCB3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768350"/>
            <a:ext cx="77724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8C461A-D33F-4E0F-B4CE-2FED7AE3A7F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ED79C-C147-4F06-B629-0A77483BDAF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3F078-816A-485C-B7E3-D2010BD056C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2F216-3361-4309-88E5-CBE3EE0232C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411A4-306D-4D1E-B0A9-A538F6DD22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464E0-DD99-4B04-A173-2A5CEA65AC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48B01-E6A9-4126-B21B-723167D037B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8489E-A1D6-4211-AA31-26BF5A9745E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52D5F-EE67-469B-80D1-F93B8040038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6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54" name="Group 2"/>
          <p:cNvGrpSpPr>
            <a:grpSpLocks/>
          </p:cNvGrpSpPr>
          <p:nvPr/>
        </p:nvGrpSpPr>
        <p:grpSpPr bwMode="auto">
          <a:xfrm>
            <a:off x="0" y="0"/>
            <a:ext cx="9156700" cy="757238"/>
            <a:chOff x="0" y="0"/>
            <a:chExt cx="5768" cy="477"/>
          </a:xfrm>
        </p:grpSpPr>
        <p:sp>
          <p:nvSpPr>
            <p:cNvPr id="10035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5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5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5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5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6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grpSp>
        <p:nvGrpSpPr>
          <p:cNvPr id="100377" name="Group 25"/>
          <p:cNvGrpSpPr>
            <a:grpSpLocks/>
          </p:cNvGrpSpPr>
          <p:nvPr/>
        </p:nvGrpSpPr>
        <p:grpSpPr bwMode="auto">
          <a:xfrm>
            <a:off x="0" y="6180138"/>
            <a:ext cx="9169400" cy="138112"/>
            <a:chOff x="0" y="4032"/>
            <a:chExt cx="5776" cy="87"/>
          </a:xfrm>
        </p:grpSpPr>
        <p:sp>
          <p:nvSpPr>
            <p:cNvPr id="10037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7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038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</p:grpSp>
      <p:sp>
        <p:nvSpPr>
          <p:cNvPr id="100381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0382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0383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0384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0385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EE6336F-38BC-4657-902C-580A26B38AE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0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1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1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1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1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21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4.bin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3.x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4.x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5.x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3.bin"/><Relationship Id="rId2" Type="http://schemas.openxmlformats.org/officeDocument/2006/relationships/vmlDrawing" Target="../drawings/vmlDrawing4.vml"/><Relationship Id="rId1" Type="http://schemas.openxmlformats.org/officeDocument/2006/relationships/themeOverride" Target="../theme/themeOverride23.x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-1143000"/>
            <a:ext cx="7772400" cy="2286000"/>
          </a:xfrm>
        </p:spPr>
        <p:txBody>
          <a:bodyPr/>
          <a:lstStyle/>
          <a:p>
            <a:r>
              <a:rPr lang="sl-SI" b="1">
                <a:solidFill>
                  <a:srgbClr val="FF3300"/>
                </a:solidFill>
              </a:rPr>
              <a:t>ORGANSKA KEMIJA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1844675"/>
            <a:ext cx="7416800" cy="4032250"/>
          </a:xfrm>
        </p:spPr>
        <p:txBody>
          <a:bodyPr/>
          <a:lstStyle/>
          <a:p>
            <a:pPr marL="365125" indent="-365125" algn="l">
              <a:lnSpc>
                <a:spcPct val="80000"/>
              </a:lnSpc>
            </a:pPr>
            <a:r>
              <a:rPr lang="sl-SI" sz="2200">
                <a:solidFill>
                  <a:schemeClr val="accent2"/>
                </a:solidFill>
              </a:rPr>
              <a:t>se ukvarja s preučevanjem spojin, ki vsebujejo ogljik. </a:t>
            </a:r>
          </a:p>
          <a:p>
            <a:pPr marL="365125" indent="-365125" algn="l">
              <a:lnSpc>
                <a:spcPct val="80000"/>
              </a:lnSpc>
            </a:pPr>
            <a:r>
              <a:rPr lang="sl-SI" sz="2200">
                <a:solidFill>
                  <a:schemeClr val="accent2"/>
                </a:solidFill>
              </a:rPr>
              <a:t>Organske spojine so kemijska osnova vsemu, kar je živega. </a:t>
            </a:r>
          </a:p>
          <a:p>
            <a:pPr marL="365125" indent="-365125" algn="l">
              <a:lnSpc>
                <a:spcPct val="80000"/>
              </a:lnSpc>
            </a:pPr>
            <a:endParaRPr lang="sl-SI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</a:pPr>
            <a:r>
              <a:rPr lang="sl-SI" sz="2200">
                <a:solidFill>
                  <a:schemeClr val="accent2"/>
                </a:solidFill>
              </a:rPr>
              <a:t>Kaj vse sodi med organske spojine?</a:t>
            </a: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proteini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ogljikovi hidrati (sladkorji)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encimi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hormoni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nafta, zemeljski plin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premog</a:t>
            </a:r>
            <a:endParaRPr lang="en-GB" sz="2200">
              <a:solidFill>
                <a:schemeClr val="accent2"/>
              </a:solidFill>
            </a:endParaRP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r>
              <a:rPr lang="sl-SI" sz="2200">
                <a:solidFill>
                  <a:schemeClr val="accent2"/>
                </a:solidFill>
              </a:rPr>
              <a:t>mnogo umetnih snovi (npr. barvila, plastika, tekstilna vlakna)</a:t>
            </a:r>
          </a:p>
          <a:p>
            <a:pPr marL="365125" indent="-365125" algn="l">
              <a:lnSpc>
                <a:spcPct val="80000"/>
              </a:lnSpc>
              <a:buFontTx/>
              <a:buBlip>
                <a:blip r:embed="rId3"/>
              </a:buBlip>
            </a:pPr>
            <a:endParaRPr lang="sl-SI" sz="220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511175"/>
          </a:xfrm>
        </p:spPr>
        <p:txBody>
          <a:bodyPr/>
          <a:lstStyle/>
          <a:p>
            <a:r>
              <a:rPr lang="sl-SI" sz="3600">
                <a:solidFill>
                  <a:srgbClr val="FF3300"/>
                </a:solidFill>
              </a:rPr>
              <a:t>Razdelitev organskih spojin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0825" y="1604963"/>
            <a:ext cx="8569325" cy="4618037"/>
          </a:xfrm>
          <a:noFill/>
          <a:ln/>
        </p:spPr>
      </p:pic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611188" y="6165850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l-SI" sz="1800">
                <a:solidFill>
                  <a:schemeClr val="accent2"/>
                </a:solidFill>
                <a:latin typeface="Arial" charset="0"/>
              </a:rPr>
              <a:t>alkani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708400" y="6237288"/>
            <a:ext cx="1428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l-SI" sz="1800">
                <a:solidFill>
                  <a:schemeClr val="accent2"/>
                </a:solidFill>
                <a:latin typeface="Arial" charset="0"/>
              </a:rPr>
              <a:t>alkeni, alkini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002338" y="4581525"/>
            <a:ext cx="2752725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alkoholi, aldehidi, ketoni 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karb. kisline, etri, estri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ogljikovi hidrati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lipidi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aminokisline, proteini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DNK</a:t>
            </a:r>
          </a:p>
          <a:p>
            <a:pPr>
              <a:buFontTx/>
              <a:buChar char="•"/>
            </a:pPr>
            <a:r>
              <a:rPr lang="sl-SI" sz="1800">
                <a:solidFill>
                  <a:schemeClr val="accent2"/>
                </a:solidFill>
                <a:latin typeface="Arial" charset="0"/>
              </a:rPr>
              <a:t>hormoni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608013"/>
          </a:xfrm>
        </p:spPr>
        <p:txBody>
          <a:bodyPr/>
          <a:lstStyle/>
          <a:p>
            <a:r>
              <a:rPr lang="sl-SI" b="1">
                <a:solidFill>
                  <a:srgbClr val="FF3300"/>
                </a:solidFill>
              </a:rPr>
              <a:t>Alkani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800">
                <a:solidFill>
                  <a:schemeClr val="accent2"/>
                </a:solidFill>
              </a:rPr>
              <a:t>Alkani so nasičeni ogljikovodiki, ki imajo aciklično razporeditev ogljikovih atomov. (razlika med cikličnimi in acikličnimi)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800">
                <a:solidFill>
                  <a:schemeClr val="accent2"/>
                </a:solidFill>
              </a:rPr>
              <a:t>To pomeni, da alkani vsebujejo samo enoje C-C vezi (nasičene) in ne vsebujejo obročev (aciklični).</a:t>
            </a:r>
          </a:p>
          <a:p>
            <a:pPr>
              <a:lnSpc>
                <a:spcPct val="90000"/>
              </a:lnSpc>
              <a:spcAft>
                <a:spcPct val="10000"/>
              </a:spcAft>
            </a:pPr>
            <a:r>
              <a:rPr lang="sl-SI" sz="2800">
                <a:solidFill>
                  <a:schemeClr val="accent2"/>
                </a:solidFill>
              </a:rPr>
              <a:t>Molekulska formula alkanov: C</a:t>
            </a:r>
            <a:r>
              <a:rPr lang="sl-SI" sz="2800" i="1" baseline="-25000">
                <a:solidFill>
                  <a:schemeClr val="accent2"/>
                </a:solidFill>
              </a:rPr>
              <a:t>n</a:t>
            </a:r>
            <a:r>
              <a:rPr lang="sl-SI" sz="2800">
                <a:solidFill>
                  <a:schemeClr val="accent2"/>
                </a:solidFill>
              </a:rPr>
              <a:t>H</a:t>
            </a:r>
            <a:r>
              <a:rPr lang="sl-SI" sz="2800" baseline="-25000">
                <a:solidFill>
                  <a:schemeClr val="accent2"/>
                </a:solidFill>
              </a:rPr>
              <a:t>2</a:t>
            </a:r>
            <a:r>
              <a:rPr lang="sl-SI" sz="2800" i="1" baseline="-25000">
                <a:solidFill>
                  <a:schemeClr val="accent2"/>
                </a:solidFill>
              </a:rPr>
              <a:t>n</a:t>
            </a:r>
            <a:r>
              <a:rPr lang="sl-SI" sz="2800" baseline="-25000">
                <a:solidFill>
                  <a:schemeClr val="accent2"/>
                </a:solidFill>
              </a:rPr>
              <a:t>+2</a:t>
            </a:r>
            <a:r>
              <a:rPr lang="sl-SI" sz="2800">
                <a:solidFill>
                  <a:schemeClr val="accent2"/>
                </a:solidFill>
              </a:rPr>
              <a:t>	</a:t>
            </a:r>
          </a:p>
          <a:p>
            <a:pPr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800" i="1">
                <a:solidFill>
                  <a:schemeClr val="accent2"/>
                </a:solidFill>
              </a:rPr>
              <a:t>	n</a:t>
            </a:r>
            <a:r>
              <a:rPr lang="sl-SI" sz="2800">
                <a:solidFill>
                  <a:schemeClr val="accent2"/>
                </a:solidFill>
              </a:rPr>
              <a:t>-število C atomov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800">
                <a:solidFill>
                  <a:schemeClr val="accent2"/>
                </a:solidFill>
              </a:rPr>
              <a:t>Primeri: C</a:t>
            </a:r>
            <a:r>
              <a:rPr lang="sl-SI" sz="2800" baseline="-25000">
                <a:solidFill>
                  <a:schemeClr val="accent2"/>
                </a:solidFill>
              </a:rPr>
              <a:t>4</a:t>
            </a:r>
            <a:r>
              <a:rPr lang="sl-SI" sz="2800">
                <a:solidFill>
                  <a:schemeClr val="accent2"/>
                </a:solidFill>
              </a:rPr>
              <a:t>H</a:t>
            </a:r>
            <a:r>
              <a:rPr lang="sl-SI" sz="2800" baseline="-25000">
                <a:solidFill>
                  <a:schemeClr val="accent2"/>
                </a:solidFill>
              </a:rPr>
              <a:t>10</a:t>
            </a:r>
            <a:r>
              <a:rPr lang="sl-SI" sz="2800">
                <a:solidFill>
                  <a:schemeClr val="accent2"/>
                </a:solidFill>
              </a:rPr>
              <a:t>, C</a:t>
            </a:r>
            <a:r>
              <a:rPr lang="sl-SI" sz="2800" baseline="-25000">
                <a:solidFill>
                  <a:schemeClr val="accent2"/>
                </a:solidFill>
              </a:rPr>
              <a:t>5</a:t>
            </a:r>
            <a:r>
              <a:rPr lang="sl-SI" sz="2800">
                <a:solidFill>
                  <a:schemeClr val="accent2"/>
                </a:solidFill>
              </a:rPr>
              <a:t>H</a:t>
            </a:r>
            <a:r>
              <a:rPr lang="sl-SI" sz="2800" baseline="-25000">
                <a:solidFill>
                  <a:schemeClr val="accent2"/>
                </a:solidFill>
              </a:rPr>
              <a:t>12</a:t>
            </a:r>
            <a:r>
              <a:rPr lang="sl-SI" sz="2800">
                <a:solidFill>
                  <a:schemeClr val="accent2"/>
                </a:solidFill>
              </a:rPr>
              <a:t>, C</a:t>
            </a:r>
            <a:r>
              <a:rPr lang="sl-SI" sz="2800" baseline="-25000">
                <a:solidFill>
                  <a:schemeClr val="accent2"/>
                </a:solidFill>
              </a:rPr>
              <a:t>8</a:t>
            </a:r>
            <a:r>
              <a:rPr lang="sl-SI" sz="2800">
                <a:solidFill>
                  <a:schemeClr val="accent2"/>
                </a:solidFill>
              </a:rPr>
              <a:t>H</a:t>
            </a:r>
            <a:r>
              <a:rPr lang="sl-SI" sz="2800" baseline="-25000">
                <a:solidFill>
                  <a:schemeClr val="accent2"/>
                </a:solidFill>
              </a:rPr>
              <a:t>18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8" name="Rectangle 108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772400" cy="511175"/>
          </a:xfrm>
        </p:spPr>
        <p:txBody>
          <a:bodyPr/>
          <a:lstStyle/>
          <a:p>
            <a:r>
              <a:rPr lang="sl-SI" sz="3600">
                <a:solidFill>
                  <a:srgbClr val="FF3300"/>
                </a:solidFill>
              </a:rPr>
              <a:t>Lastnosti alkanov *</a:t>
            </a:r>
          </a:p>
        </p:txBody>
      </p:sp>
      <p:graphicFrame>
        <p:nvGraphicFramePr>
          <p:cNvPr id="20597" name="Group 117"/>
          <p:cNvGraphicFramePr>
            <a:graphicFrameLocks noGrp="1"/>
          </p:cNvGraphicFramePr>
          <p:nvPr>
            <p:ph sz="half" idx="1"/>
          </p:nvPr>
        </p:nvGraphicFramePr>
        <p:xfrm>
          <a:off x="1371600" y="1752600"/>
          <a:ext cx="6400800" cy="4419600"/>
        </p:xfrm>
        <a:graphic>
          <a:graphicData uri="http://schemas.openxmlformats.org/drawingml/2006/table">
            <a:tbl>
              <a:tblPr/>
              <a:tblGrid>
                <a:gridCol w="1917700"/>
                <a:gridCol w="1368425"/>
                <a:gridCol w="1673225"/>
                <a:gridCol w="1441450"/>
              </a:tblGrid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molekulska formula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ime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vrelišča 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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tališča 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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propan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butan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pentan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heksan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heptan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oksan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nonan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dekan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-164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-89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-42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-182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-183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-190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-138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-130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-95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-91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-57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-51</a:t>
                      </a:r>
                    </a:p>
                    <a:p>
                      <a:pPr marL="342900" marR="0" lvl="0" indent="-34290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-30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608013"/>
          </a:xfrm>
        </p:spPr>
        <p:txBody>
          <a:bodyPr/>
          <a:lstStyle/>
          <a:p>
            <a:r>
              <a:rPr lang="en-GB" sz="3600">
                <a:solidFill>
                  <a:srgbClr val="FF3300"/>
                </a:solidFill>
              </a:rPr>
              <a:t>Strukturne formule</a:t>
            </a:r>
            <a:r>
              <a:rPr lang="sl-SI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sl-SI" sz="2000">
                <a:solidFill>
                  <a:schemeClr val="accent2"/>
                </a:solidFill>
              </a:rPr>
              <a:t>Ponavadi ne prikazujemo tridimenzionalnih strukturnih formul, pač pa dvodimenzionalne, ki jih imenujemo </a:t>
            </a:r>
            <a:r>
              <a:rPr lang="sl-SI" sz="2000" b="1">
                <a:solidFill>
                  <a:schemeClr val="accent2"/>
                </a:solidFill>
              </a:rPr>
              <a:t>strukturne formule</a:t>
            </a:r>
            <a:r>
              <a:rPr lang="sl-SI" sz="200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3076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50825" y="3068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pSp>
        <p:nvGrpSpPr>
          <p:cNvPr id="23578" name="Group 26"/>
          <p:cNvGrpSpPr>
            <a:grpSpLocks/>
          </p:cNvGrpSpPr>
          <p:nvPr/>
        </p:nvGrpSpPr>
        <p:grpSpPr bwMode="auto">
          <a:xfrm>
            <a:off x="900113" y="2565400"/>
            <a:ext cx="9144000" cy="1016000"/>
            <a:chOff x="930" y="1570"/>
            <a:chExt cx="5760" cy="640"/>
          </a:xfrm>
        </p:grpSpPr>
        <p:graphicFrame>
          <p:nvGraphicFramePr>
            <p:cNvPr id="23556" name="Object 4"/>
            <p:cNvGraphicFramePr>
              <a:graphicFrameLocks noChangeAspect="1"/>
            </p:cNvGraphicFramePr>
            <p:nvPr/>
          </p:nvGraphicFramePr>
          <p:xfrm>
            <a:off x="930" y="1570"/>
            <a:ext cx="592" cy="635"/>
          </p:xfrm>
          <a:graphic>
            <a:graphicData uri="http://schemas.openxmlformats.org/presentationml/2006/ole">
              <p:oleObj spid="_x0000_s23556" r:id="rId4" imgW="659484" imgH="702604" progId="ISISServer">
                <p:embed/>
              </p:oleObj>
            </a:graphicData>
          </a:graphic>
        </p:graphicFrame>
        <p:graphicFrame>
          <p:nvGraphicFramePr>
            <p:cNvPr id="23558" name="Object 6"/>
            <p:cNvGraphicFramePr>
              <a:graphicFrameLocks noChangeAspect="1"/>
            </p:cNvGraphicFramePr>
            <p:nvPr/>
          </p:nvGraphicFramePr>
          <p:xfrm>
            <a:off x="2154" y="1616"/>
            <a:ext cx="771" cy="594"/>
          </p:xfrm>
          <a:graphic>
            <a:graphicData uri="http://schemas.openxmlformats.org/presentationml/2006/ole">
              <p:oleObj spid="_x0000_s23558" r:id="rId5" imgW="914400" imgH="705540" progId="ISISServer">
                <p:embed/>
              </p:oleObj>
            </a:graphicData>
          </a:graphic>
        </p:graphicFrame>
        <p:sp>
          <p:nvSpPr>
            <p:cNvPr id="23561" name="Rectangle 9"/>
            <p:cNvSpPr>
              <a:spLocks noChangeArrowheads="1"/>
            </p:cNvSpPr>
            <p:nvPr/>
          </p:nvSpPr>
          <p:spPr bwMode="auto">
            <a:xfrm>
              <a:off x="930" y="1888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sl-SI"/>
            </a:p>
          </p:txBody>
        </p:sp>
        <p:graphicFrame>
          <p:nvGraphicFramePr>
            <p:cNvPr id="23560" name="Object 8"/>
            <p:cNvGraphicFramePr>
              <a:graphicFrameLocks noChangeAspect="1"/>
            </p:cNvGraphicFramePr>
            <p:nvPr/>
          </p:nvGraphicFramePr>
          <p:xfrm>
            <a:off x="3424" y="1570"/>
            <a:ext cx="959" cy="582"/>
          </p:xfrm>
          <a:graphic>
            <a:graphicData uri="http://schemas.openxmlformats.org/presentationml/2006/ole">
              <p:oleObj spid="_x0000_s23560" r:id="rId6" imgW="1163320" imgH="703580" progId="ISISServer">
                <p:embed/>
              </p:oleObj>
            </a:graphicData>
          </a:graphic>
        </p:graphicFrame>
      </p:grp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827088" y="3789363"/>
            <a:ext cx="116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800">
                <a:latin typeface="Arial" charset="0"/>
              </a:rPr>
              <a:t>    </a:t>
            </a:r>
            <a:r>
              <a:rPr lang="en-GB" sz="1800">
                <a:latin typeface="Arial" charset="0"/>
                <a:cs typeface="Times New Roman" pitchFamily="18" charset="0"/>
              </a:rPr>
              <a:t>CH</a:t>
            </a:r>
            <a:r>
              <a:rPr lang="en-GB" sz="1800" baseline="-30000">
                <a:latin typeface="Arial" charset="0"/>
                <a:cs typeface="Times New Roman" pitchFamily="18" charset="0"/>
              </a:rPr>
              <a:t>4</a:t>
            </a:r>
            <a:r>
              <a:rPr lang="en-GB" sz="1800">
                <a:latin typeface="Arial" charset="0"/>
                <a:cs typeface="Times New Roman" pitchFamily="18" charset="0"/>
              </a:rPr>
              <a:t>	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2914650" y="3789363"/>
            <a:ext cx="1238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800">
                <a:latin typeface="Arial" charset="0"/>
              </a:rPr>
              <a:t>CH3-CH3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4786313" y="3716338"/>
            <a:ext cx="1643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800">
                <a:latin typeface="Arial" charset="0"/>
                <a:cs typeface="Times New Roman" pitchFamily="18" charset="0"/>
              </a:rPr>
              <a:t>CH</a:t>
            </a:r>
            <a:r>
              <a:rPr lang="en-GB" sz="1800" baseline="-30000">
                <a:latin typeface="Arial" charset="0"/>
                <a:cs typeface="Times New Roman" pitchFamily="18" charset="0"/>
              </a:rPr>
              <a:t>3</a:t>
            </a:r>
            <a:r>
              <a:rPr lang="en-GB" sz="1800">
                <a:latin typeface="Arial" charset="0"/>
                <a:cs typeface="Times New Roman" pitchFamily="18" charset="0"/>
              </a:rPr>
              <a:t>-CH</a:t>
            </a:r>
            <a:r>
              <a:rPr lang="en-GB" sz="1800" baseline="-30000">
                <a:latin typeface="Arial" charset="0"/>
                <a:cs typeface="Times New Roman" pitchFamily="18" charset="0"/>
              </a:rPr>
              <a:t>2</a:t>
            </a:r>
            <a:r>
              <a:rPr lang="en-GB" sz="1800">
                <a:latin typeface="Arial" charset="0"/>
                <a:cs typeface="Times New Roman" pitchFamily="18" charset="0"/>
              </a:rPr>
              <a:t>-CH</a:t>
            </a:r>
            <a:r>
              <a:rPr lang="en-GB" sz="1800" baseline="-30000">
                <a:latin typeface="Arial" charset="0"/>
                <a:cs typeface="Times New Roman" pitchFamily="18" charset="0"/>
              </a:rPr>
              <a:t>3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1116013" y="4437063"/>
            <a:ext cx="1162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>
                <a:latin typeface="Arial" charset="0"/>
                <a:cs typeface="Times New Roman" pitchFamily="18" charset="0"/>
              </a:rPr>
              <a:t>CH</a:t>
            </a:r>
            <a:r>
              <a:rPr lang="sl-SI" sz="1800" baseline="-30000">
                <a:latin typeface="Arial" charset="0"/>
                <a:cs typeface="Times New Roman" pitchFamily="18" charset="0"/>
              </a:rPr>
              <a:t>4</a:t>
            </a:r>
            <a:r>
              <a:rPr lang="sl-SI" sz="1800">
                <a:latin typeface="Arial" charset="0"/>
                <a:cs typeface="Times New Roman" pitchFamily="18" charset="0"/>
              </a:rPr>
              <a:t>	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3276600" y="4365625"/>
            <a:ext cx="1162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>
                <a:latin typeface="Arial" charset="0"/>
                <a:cs typeface="Times New Roman" pitchFamily="18" charset="0"/>
              </a:rPr>
              <a:t>C</a:t>
            </a:r>
            <a:r>
              <a:rPr lang="sl-SI" sz="1800" baseline="-30000">
                <a:latin typeface="Arial" charset="0"/>
                <a:cs typeface="Times New Roman" pitchFamily="18" charset="0"/>
              </a:rPr>
              <a:t>2</a:t>
            </a:r>
            <a:r>
              <a:rPr lang="sl-SI" sz="1800">
                <a:latin typeface="Arial" charset="0"/>
                <a:cs typeface="Times New Roman" pitchFamily="18" charset="0"/>
              </a:rPr>
              <a:t>H</a:t>
            </a:r>
            <a:r>
              <a:rPr lang="sl-SI" sz="1800" baseline="-30000">
                <a:latin typeface="Arial" charset="0"/>
                <a:cs typeface="Times New Roman" pitchFamily="18" charset="0"/>
              </a:rPr>
              <a:t>6</a:t>
            </a:r>
            <a:r>
              <a:rPr lang="sl-SI" sz="1800">
                <a:latin typeface="Arial" charset="0"/>
                <a:cs typeface="Times New Roman" pitchFamily="18" charset="0"/>
              </a:rPr>
              <a:t>	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5219700" y="4292600"/>
            <a:ext cx="74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>
                <a:latin typeface="Arial" charset="0"/>
                <a:cs typeface="Times New Roman" pitchFamily="18" charset="0"/>
              </a:rPr>
              <a:t>C</a:t>
            </a:r>
            <a:r>
              <a:rPr lang="sl-SI" sz="1800" baseline="-30000">
                <a:latin typeface="Arial" charset="0"/>
                <a:cs typeface="Times New Roman" pitchFamily="18" charset="0"/>
              </a:rPr>
              <a:t>3</a:t>
            </a:r>
            <a:r>
              <a:rPr lang="sl-SI" sz="1800">
                <a:latin typeface="Arial" charset="0"/>
                <a:cs typeface="Times New Roman" pitchFamily="18" charset="0"/>
              </a:rPr>
              <a:t>H</a:t>
            </a:r>
            <a:r>
              <a:rPr lang="sl-SI" sz="1800" baseline="-30000">
                <a:latin typeface="Arial" charset="0"/>
                <a:cs typeface="Times New Roman" pitchFamily="18" charset="0"/>
              </a:rPr>
              <a:t>8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6659563" y="3716338"/>
            <a:ext cx="229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 b="1">
                <a:solidFill>
                  <a:srgbClr val="FF3300"/>
                </a:solidFill>
                <a:latin typeface="Arial" charset="0"/>
              </a:rPr>
              <a:t>racionalna formula</a:t>
            </a:r>
            <a:r>
              <a:rPr lang="sl-SI" sz="180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6750050" y="4365625"/>
            <a:ext cx="239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 b="1">
                <a:solidFill>
                  <a:srgbClr val="FF3300"/>
                </a:solidFill>
                <a:latin typeface="Arial" charset="0"/>
              </a:rPr>
              <a:t>molekulska formula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6804025" y="5229225"/>
            <a:ext cx="206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 b="1">
                <a:solidFill>
                  <a:srgbClr val="FF3300"/>
                </a:solidFill>
                <a:latin typeface="Arial" charset="0"/>
              </a:rPr>
              <a:t>skeletna formula</a:t>
            </a:r>
            <a:r>
              <a:rPr lang="sl-SI" sz="1800">
                <a:solidFill>
                  <a:srgbClr val="FF3300"/>
                </a:solidFill>
                <a:latin typeface="Arial" charset="0"/>
              </a:rPr>
              <a:t> 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3576" name="Object 24"/>
          <p:cNvGraphicFramePr>
            <a:graphicFrameLocks noChangeAspect="1"/>
          </p:cNvGraphicFramePr>
          <p:nvPr/>
        </p:nvGraphicFramePr>
        <p:xfrm>
          <a:off x="5364163" y="5157788"/>
          <a:ext cx="863600" cy="409575"/>
        </p:xfrm>
        <a:graphic>
          <a:graphicData uri="http://schemas.openxmlformats.org/presentationml/2006/ole">
            <p:oleObj spid="_x0000_s23576" r:id="rId7" imgW="580972" imgH="275330" progId="ISISServer">
              <p:embed/>
            </p:oleObj>
          </a:graphicData>
        </a:graphic>
      </p:graphicFrame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3" grpId="0"/>
      <p:bldP spid="23564" grpId="0"/>
      <p:bldP spid="23566" grpId="0"/>
      <p:bldP spid="23568" grpId="0"/>
      <p:bldP spid="23570" grpId="0"/>
      <p:bldP spid="23572" grpId="0"/>
      <p:bldP spid="23573" grpId="0"/>
      <p:bldP spid="23574" grpId="0"/>
      <p:bldP spid="235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461963"/>
          </a:xfrm>
        </p:spPr>
        <p:txBody>
          <a:bodyPr/>
          <a:lstStyle/>
          <a:p>
            <a:r>
              <a:rPr lang="sl-SI" sz="3200" b="1">
                <a:solidFill>
                  <a:srgbClr val="FF3300"/>
                </a:solidFill>
              </a:rPr>
              <a:t>Strukturni izomeri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sl-SI" sz="2000">
                <a:solidFill>
                  <a:schemeClr val="accent2"/>
                </a:solidFill>
              </a:rPr>
              <a:t>Pri alkanih, ki imajo več kot 4 C atome, se molekule z enako molekulsko formulo pojavljajo v več kot eni obliki. Molekule z enako molekulsko formulo in različnimi strukturnimi formulami, imenujemo </a:t>
            </a:r>
            <a:r>
              <a:rPr lang="sl-SI" sz="2000" b="1">
                <a:solidFill>
                  <a:schemeClr val="accent2"/>
                </a:solidFill>
              </a:rPr>
              <a:t>strukturni izomeri</a:t>
            </a:r>
            <a:r>
              <a:rPr lang="sl-SI" sz="2000">
                <a:solidFill>
                  <a:schemeClr val="accent2"/>
                </a:solidFill>
              </a:rPr>
              <a:t>.</a:t>
            </a:r>
            <a:r>
              <a:rPr lang="sl-SI"/>
              <a:t> </a:t>
            </a:r>
            <a:endParaRPr lang="en-GB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3305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187450" y="3284538"/>
          <a:ext cx="1944688" cy="382587"/>
        </p:xfrm>
        <a:graphic>
          <a:graphicData uri="http://schemas.openxmlformats.org/presentationml/2006/ole">
            <p:oleObj spid="_x0000_s24580" r:id="rId4" imgW="1254612" imgH="250417" progId="ISISServer">
              <p:embed/>
            </p:oleObj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3851275" y="3213100"/>
          <a:ext cx="1296988" cy="765175"/>
        </p:xfrm>
        <a:graphic>
          <a:graphicData uri="http://schemas.openxmlformats.org/presentationml/2006/ole">
            <p:oleObj spid="_x0000_s24582" r:id="rId5" imgW="953935" imgH="561138" progId="ISISServer">
              <p:embed/>
            </p:oleObj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547813" y="3933825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800">
                <a:solidFill>
                  <a:schemeClr val="accent2"/>
                </a:solidFill>
                <a:latin typeface="Arial" charset="0"/>
              </a:rPr>
              <a:t>butan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995738" y="4005263"/>
            <a:ext cx="1111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800">
                <a:solidFill>
                  <a:schemeClr val="accent2"/>
                </a:solidFill>
                <a:latin typeface="Arial" charset="0"/>
              </a:rPr>
              <a:t>izobutan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763713" y="5048250"/>
            <a:ext cx="3319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GB" sz="1800">
                <a:latin typeface="Arial" charset="0"/>
              </a:rPr>
              <a:t>C</a:t>
            </a:r>
            <a:r>
              <a:rPr lang="en-GB" sz="1800" baseline="-25000">
                <a:latin typeface="Arial" charset="0"/>
              </a:rPr>
              <a:t>4</a:t>
            </a:r>
            <a:r>
              <a:rPr lang="sl-SI" sz="1800">
                <a:latin typeface="Arial" charset="0"/>
              </a:rPr>
              <a:t>H</a:t>
            </a:r>
            <a:r>
              <a:rPr lang="en-GB" sz="1800" baseline="-25000">
                <a:latin typeface="Arial" charset="0"/>
              </a:rPr>
              <a:t>10</a:t>
            </a:r>
            <a:r>
              <a:rPr lang="en-GB" sz="1800">
                <a:latin typeface="Arial" charset="0"/>
              </a:rPr>
              <a:t>  </a:t>
            </a:r>
            <a:r>
              <a:rPr lang="en-GB" sz="1800" b="1">
                <a:solidFill>
                  <a:srgbClr val="FF3300"/>
                </a:solidFill>
                <a:latin typeface="Arial" charset="0"/>
              </a:rPr>
              <a:t>molekulska formula</a:t>
            </a:r>
            <a:r>
              <a:rPr lang="sl-SI" sz="1800">
                <a:latin typeface="Arial" charset="0"/>
              </a:rPr>
              <a:t> 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79388" y="5589588"/>
            <a:ext cx="8353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000">
                <a:solidFill>
                  <a:schemeClr val="accent2"/>
                </a:solidFill>
                <a:latin typeface="Arial" charset="0"/>
              </a:rPr>
              <a:t>Prva struktura predstavlja </a:t>
            </a:r>
            <a:r>
              <a:rPr lang="sl-SI" sz="2000" b="1">
                <a:solidFill>
                  <a:schemeClr val="accent2"/>
                </a:solidFill>
                <a:latin typeface="Arial" charset="0"/>
              </a:rPr>
              <a:t>nerazvejano</a:t>
            </a:r>
            <a:r>
              <a:rPr lang="sl-SI" sz="2000">
                <a:solidFill>
                  <a:schemeClr val="accent2"/>
                </a:solidFill>
                <a:latin typeface="Arial" charset="0"/>
              </a:rPr>
              <a:t> molekulo butana, druga pa predstavlja </a:t>
            </a:r>
            <a:r>
              <a:rPr lang="sl-SI" sz="2000" b="1">
                <a:solidFill>
                  <a:schemeClr val="accent2"/>
                </a:solidFill>
                <a:latin typeface="Arial" charset="0"/>
              </a:rPr>
              <a:t>razvejano</a:t>
            </a:r>
            <a:r>
              <a:rPr lang="sl-SI" sz="2000">
                <a:solidFill>
                  <a:schemeClr val="accent2"/>
                </a:solidFill>
                <a:latin typeface="Arial" charset="0"/>
              </a:rPr>
              <a:t> obliko molekule butana (izobutan).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  <p:bldP spid="24585" grpId="0"/>
      <p:bldP spid="24586" grpId="0"/>
      <p:bldP spid="245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3338"/>
            <a:ext cx="7772400" cy="608012"/>
          </a:xfrm>
        </p:spPr>
        <p:txBody>
          <a:bodyPr/>
          <a:lstStyle/>
          <a:p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>
                <a:solidFill>
                  <a:schemeClr val="accent2"/>
                </a:solidFill>
              </a:rPr>
              <a:t>Alkan s petimi C atomi ima 3 strukturne izomere: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3305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900113" y="3068638"/>
          <a:ext cx="2879725" cy="454025"/>
        </p:xfrm>
        <a:graphic>
          <a:graphicData uri="http://schemas.openxmlformats.org/presentationml/2006/ole">
            <p:oleObj spid="_x0000_s28676" r:id="rId4" imgW="1567543" imgH="251111" progId="ISISServer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116013" y="3789363"/>
          <a:ext cx="2303462" cy="1028700"/>
        </p:xfrm>
        <a:graphic>
          <a:graphicData uri="http://schemas.openxmlformats.org/presentationml/2006/ole">
            <p:oleObj spid="_x0000_s28678" r:id="rId5" imgW="1259840" imgH="558800" progId="ISISServer">
              <p:embed/>
            </p:oleObj>
          </a:graphicData>
        </a:graphic>
      </p:graphicFrame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sl-SI"/>
          </a:p>
        </p:txBody>
      </p:sp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1258888" y="4941888"/>
          <a:ext cx="1582737" cy="1531937"/>
        </p:xfrm>
        <a:graphic>
          <a:graphicData uri="http://schemas.openxmlformats.org/presentationml/2006/ole">
            <p:oleObj spid="_x0000_s28680" r:id="rId6" imgW="904226" imgH="877519" progId="ISISServer">
              <p:embed/>
            </p:oleObj>
          </a:graphicData>
        </a:graphic>
      </p:graphicFrame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4787900" y="3024188"/>
            <a:ext cx="133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>
                <a:solidFill>
                  <a:schemeClr val="accent2"/>
                </a:solidFill>
                <a:latin typeface="Arial" charset="0"/>
              </a:rPr>
              <a:t>pentan</a:t>
            </a:r>
            <a:r>
              <a:rPr lang="sl-SI" sz="1800">
                <a:latin typeface="Arial" charset="0"/>
              </a:rPr>
              <a:t>  *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4572000" y="4248150"/>
            <a:ext cx="1592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>
                <a:solidFill>
                  <a:schemeClr val="accent2"/>
                </a:solidFill>
                <a:latin typeface="Arial" charset="0"/>
              </a:rPr>
              <a:t>izopentan</a:t>
            </a:r>
            <a:r>
              <a:rPr lang="sl-SI">
                <a:latin typeface="Arial" charset="0"/>
              </a:rPr>
              <a:t> 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4427538" y="5445125"/>
            <a:ext cx="171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>
                <a:solidFill>
                  <a:schemeClr val="accent2"/>
                </a:solidFill>
                <a:latin typeface="Arial" charset="0"/>
              </a:rPr>
              <a:t>neopentan</a:t>
            </a:r>
            <a:r>
              <a:rPr lang="sl-SI">
                <a:latin typeface="Arial" charset="0"/>
              </a:rPr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/>
      <p:bldP spid="28683" grpId="0"/>
      <p:bldP spid="286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7772400" cy="655638"/>
          </a:xfrm>
        </p:spPr>
        <p:txBody>
          <a:bodyPr/>
          <a:lstStyle/>
          <a:p>
            <a:pPr algn="l"/>
            <a:r>
              <a:rPr lang="sl-SI" sz="2400">
                <a:solidFill>
                  <a:srgbClr val="FF3300"/>
                </a:solidFill>
              </a:rPr>
              <a:t>Glede na strukturo se razlikujejo tudi lastnosti molekul.</a:t>
            </a:r>
          </a:p>
        </p:txBody>
      </p:sp>
      <p:graphicFrame>
        <p:nvGraphicFramePr>
          <p:cNvPr id="29723" name="Group 27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229600" cy="4560126"/>
        </p:xfrm>
        <a:graphic>
          <a:graphicData uri="http://schemas.openxmlformats.org/drawingml/2006/table">
            <a:tbl>
              <a:tblPr/>
              <a:tblGrid>
                <a:gridCol w="2819400"/>
                <a:gridCol w="2667000"/>
                <a:gridCol w="2743200"/>
              </a:tblGrid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alkan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vrelišča</a:t>
                      </a:r>
                      <a:endParaRPr kumimoji="0" lang="sl-SI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gostota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butan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izobutan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-0,5 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-11,6 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0,579 g/mL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0,549 g/mL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pentan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izopentan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neopentan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36,1 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27,8 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9,5 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C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0,626 g/mL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0,620 g/mL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ahoma" pitchFamily="34" charset="0"/>
                        </a:rPr>
                        <a:t>0,614 g/mL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84163"/>
            <a:ext cx="9601200" cy="976313"/>
          </a:xfrm>
        </p:spPr>
        <p:txBody>
          <a:bodyPr/>
          <a:lstStyle/>
          <a:p>
            <a:pPr algn="l"/>
            <a:r>
              <a:rPr lang="sl-SI" sz="2000" b="1">
                <a:solidFill>
                  <a:srgbClr val="FF3300"/>
                </a:solidFill>
              </a:rPr>
              <a:t>Število možnih strukturnih izomerov hitro narašča s številom C atomov</a:t>
            </a:r>
            <a:r>
              <a:rPr lang="sl-SI" sz="4000"/>
              <a:t> </a:t>
            </a:r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>
              <a:buFontTx/>
              <a:buNone/>
            </a:pPr>
            <a:r>
              <a:rPr lang="sl-SI" sz="2800"/>
              <a:t> </a:t>
            </a:r>
          </a:p>
        </p:txBody>
      </p:sp>
      <p:graphicFrame>
        <p:nvGraphicFramePr>
          <p:cNvPr id="32015" name="Group 271"/>
          <p:cNvGraphicFramePr>
            <a:graphicFrameLocks noGrp="1"/>
          </p:cNvGraphicFramePr>
          <p:nvPr>
            <p:ph sz="half" idx="2"/>
          </p:nvPr>
        </p:nvGraphicFramePr>
        <p:xfrm>
          <a:off x="2209800" y="1009650"/>
          <a:ext cx="3529013" cy="5852160"/>
        </p:xfrm>
        <a:graphic>
          <a:graphicData uri="http://schemas.openxmlformats.org/drawingml/2006/table">
            <a:tbl>
              <a:tblPr/>
              <a:tblGrid>
                <a:gridCol w="1512888"/>
                <a:gridCol w="2016125"/>
              </a:tblGrid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Molekulska formula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Možno število strukturnih izomerov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4.347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336.319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36.797.588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4.111.846.763</a:t>
                      </a:r>
                      <a:endParaRPr kumimoji="0" lang="sl-SI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013" name="Text Box 269"/>
          <p:cNvSpPr txBox="1">
            <a:spLocks noChangeArrowheads="1"/>
          </p:cNvSpPr>
          <p:nvPr/>
        </p:nvSpPr>
        <p:spPr bwMode="auto">
          <a:xfrm>
            <a:off x="6096000" y="1828800"/>
            <a:ext cx="28194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8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Domača naloga: napiši vse strukturne izomere molekule C</a:t>
            </a:r>
            <a:r>
              <a:rPr lang="sl-SI" sz="1800" baseline="-30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6</a:t>
            </a:r>
            <a:r>
              <a:rPr lang="sl-SI" sz="18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H</a:t>
            </a:r>
            <a:r>
              <a:rPr lang="sl-SI" sz="1800" baseline="-30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14</a:t>
            </a:r>
            <a:r>
              <a:rPr lang="sl-SI" sz="18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. (Atkinson, str. 397) </a:t>
            </a:r>
            <a:endParaRPr lang="en-GB" sz="1800">
              <a:solidFill>
                <a:schemeClr val="accent2"/>
              </a:solidFill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GB" sz="180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08013"/>
          </a:xfrm>
        </p:spPr>
        <p:txBody>
          <a:bodyPr/>
          <a:lstStyle/>
          <a:p>
            <a:r>
              <a:rPr lang="sl-SI">
                <a:solidFill>
                  <a:srgbClr val="FF3300"/>
                </a:solidFill>
              </a:rPr>
              <a:t>Definiramo izraze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sl-SI" sz="2400" b="1"/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Primarni C atom</a:t>
            </a:r>
            <a:r>
              <a:rPr lang="sl-SI" sz="2400">
                <a:solidFill>
                  <a:schemeClr val="accent2"/>
                </a:solidFill>
              </a:rPr>
              <a:t>: se veže z enim ali nobenim C atomom (metan, etan)</a:t>
            </a: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Sekundarni C atom: </a:t>
            </a:r>
            <a:r>
              <a:rPr lang="sl-SI" sz="2400">
                <a:solidFill>
                  <a:schemeClr val="accent2"/>
                </a:solidFill>
              </a:rPr>
              <a:t>se veže s dvema C atomoma (propan)</a:t>
            </a: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Terciarni C atom: </a:t>
            </a:r>
            <a:r>
              <a:rPr lang="sl-SI" sz="2400">
                <a:solidFill>
                  <a:schemeClr val="accent2"/>
                </a:solidFill>
              </a:rPr>
              <a:t>se veže s tremi C atomi (izobutan)</a:t>
            </a: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Kvartarni C atom: </a:t>
            </a:r>
            <a:r>
              <a:rPr lang="sl-SI" sz="2400">
                <a:solidFill>
                  <a:schemeClr val="accent2"/>
                </a:solidFill>
              </a:rPr>
              <a:t>se veže s štirimi C atomi (neopentan)</a:t>
            </a: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Normalni alkani</a:t>
            </a:r>
            <a:r>
              <a:rPr lang="sl-SI" sz="2400">
                <a:solidFill>
                  <a:schemeClr val="accent2"/>
                </a:solidFill>
              </a:rPr>
              <a:t>: vsebujejo samo primarne in sekundarne C atome</a:t>
            </a: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Razvejani alkani</a:t>
            </a:r>
            <a:r>
              <a:rPr lang="sl-SI" sz="2400">
                <a:solidFill>
                  <a:schemeClr val="accent2"/>
                </a:solidFill>
              </a:rPr>
              <a:t>: tudi terciarne in kvartarne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6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65188"/>
            <a:ext cx="7772400" cy="1046162"/>
          </a:xfrm>
        </p:spPr>
        <p:txBody>
          <a:bodyPr/>
          <a:lstStyle/>
          <a:p>
            <a:r>
              <a:rPr lang="en-GB" sz="4000">
                <a:solidFill>
                  <a:srgbClr val="FF3300"/>
                </a:solidFill>
              </a:rPr>
              <a:t>IUPAC-ova nomenklatura alkanov</a:t>
            </a:r>
            <a:r>
              <a:rPr lang="sl-SI" sz="400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800">
                <a:solidFill>
                  <a:schemeClr val="accent2"/>
                </a:solidFill>
              </a:rPr>
              <a:t>International Union of Pure and Applied Chemistry (IUPAC)</a:t>
            </a:r>
          </a:p>
          <a:p>
            <a:pPr>
              <a:spcBef>
                <a:spcPct val="45000"/>
              </a:spcBef>
            </a:pPr>
            <a:r>
              <a:rPr lang="sl-SI" sz="2800">
                <a:solidFill>
                  <a:schemeClr val="accent2"/>
                </a:solidFill>
              </a:rPr>
              <a:t>Imena, ki jih predpisuje IUPAC, so </a:t>
            </a:r>
            <a:r>
              <a:rPr lang="sl-SI" sz="2800" b="1">
                <a:solidFill>
                  <a:schemeClr val="accent2"/>
                </a:solidFill>
              </a:rPr>
              <a:t>sistematična</a:t>
            </a:r>
            <a:r>
              <a:rPr lang="sl-SI" sz="2800">
                <a:solidFill>
                  <a:schemeClr val="accent2"/>
                </a:solidFill>
              </a:rPr>
              <a:t>, kar pomeni, da eno ime opisuje točno določeno spojino in obratno. Uporabljamo tudi </a:t>
            </a:r>
            <a:r>
              <a:rPr lang="sl-SI" sz="2800" b="1">
                <a:solidFill>
                  <a:schemeClr val="accent2"/>
                </a:solidFill>
              </a:rPr>
              <a:t>trivialna imena</a:t>
            </a:r>
            <a:r>
              <a:rPr lang="sl-SI" sz="2800">
                <a:solidFill>
                  <a:schemeClr val="accent2"/>
                </a:solidFill>
              </a:rPr>
              <a:t> za spojine, ki jih pogosto srečamo v vsakdanjem življenju (ocetna kislina, mravljična kislina...).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charRg st="58" end="3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charRg st="58" end="3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3338"/>
            <a:ext cx="7772400" cy="608012"/>
          </a:xfrm>
        </p:spPr>
        <p:txBody>
          <a:bodyPr/>
          <a:lstStyle/>
          <a:p>
            <a:r>
              <a:rPr lang="sl-SI">
                <a:solidFill>
                  <a:srgbClr val="FF3300"/>
                </a:solidFill>
              </a:rPr>
              <a:t>Vsebina predavanj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Organske spojine in vezi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Alkani in cikloalkani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Alkeni, alkini in aromatske spojine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Alkoholi, fenoli, etri in halidi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Aldehidi in ketoni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Karboksilne kisline in estri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Amini in amidi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Ogljikovi hidrati</a:t>
            </a:r>
          </a:p>
          <a:p>
            <a:pPr marL="609600" indent="-609600"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Lipidi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50" name="Group 34"/>
          <p:cNvGraphicFramePr>
            <a:graphicFrameLocks noGrp="1"/>
          </p:cNvGraphicFramePr>
          <p:nvPr/>
        </p:nvGraphicFramePr>
        <p:xfrm>
          <a:off x="2771775" y="1557338"/>
          <a:ext cx="4649788" cy="4309428"/>
        </p:xfrm>
        <a:graphic>
          <a:graphicData uri="http://schemas.openxmlformats.org/drawingml/2006/table">
            <a:tbl>
              <a:tblPr/>
              <a:tblGrid>
                <a:gridCol w="2955925"/>
                <a:gridCol w="1693863"/>
              </a:tblGrid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Molekulska formula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Ime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propan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butan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pentan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heksan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heptan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oksan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dekan</a:t>
                      </a:r>
                      <a:endParaRPr kumimoji="0" lang="sl-S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65188"/>
            <a:ext cx="7772400" cy="1046162"/>
          </a:xfrm>
        </p:spPr>
        <p:txBody>
          <a:bodyPr/>
          <a:lstStyle/>
          <a:p>
            <a:r>
              <a:rPr lang="sl-SI" sz="4000">
                <a:solidFill>
                  <a:srgbClr val="FF3300"/>
                </a:solidFill>
              </a:rPr>
              <a:t>Definicija </a:t>
            </a:r>
            <a:r>
              <a:rPr lang="sl-SI" sz="4000" b="1">
                <a:solidFill>
                  <a:srgbClr val="FF3300"/>
                </a:solidFill>
              </a:rPr>
              <a:t>alkilne</a:t>
            </a:r>
            <a:r>
              <a:rPr lang="sl-SI" sz="4000">
                <a:solidFill>
                  <a:srgbClr val="FF3300"/>
                </a:solidFill>
              </a:rPr>
              <a:t> </a:t>
            </a:r>
            <a:r>
              <a:rPr lang="sl-SI" sz="4000" b="1">
                <a:solidFill>
                  <a:srgbClr val="FF3300"/>
                </a:solidFill>
              </a:rPr>
              <a:t>skupine (radikali, substituenti):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5041900" cy="4114800"/>
          </a:xfrm>
        </p:spPr>
        <p:txBody>
          <a:bodyPr/>
          <a:lstStyle/>
          <a:p>
            <a:endParaRPr lang="sl-SI" sz="2800"/>
          </a:p>
          <a:p>
            <a:pPr>
              <a:spcAft>
                <a:spcPct val="30000"/>
              </a:spcAft>
            </a:pPr>
            <a:r>
              <a:rPr lang="sl-SI" sz="2800">
                <a:solidFill>
                  <a:schemeClr val="accent2"/>
                </a:solidFill>
              </a:rPr>
              <a:t>alkilno skupino dobimo, če odstranimo en vodik (primer CH</a:t>
            </a:r>
            <a:r>
              <a:rPr lang="sl-SI" sz="2800" baseline="-25000">
                <a:solidFill>
                  <a:schemeClr val="accent2"/>
                </a:solidFill>
              </a:rPr>
              <a:t>4</a:t>
            </a:r>
            <a:r>
              <a:rPr lang="sl-SI" sz="2800">
                <a:solidFill>
                  <a:schemeClr val="accent2"/>
                </a:solidFill>
              </a:rPr>
              <a:t>, metan; CH</a:t>
            </a:r>
            <a:r>
              <a:rPr lang="sl-SI" sz="2800" baseline="-25000">
                <a:solidFill>
                  <a:schemeClr val="accent2"/>
                </a:solidFill>
              </a:rPr>
              <a:t>3</a:t>
            </a:r>
            <a:r>
              <a:rPr lang="sl-SI" sz="2800">
                <a:solidFill>
                  <a:schemeClr val="accent2"/>
                </a:solidFill>
              </a:rPr>
              <a:t>-, metilna skupina)</a:t>
            </a:r>
            <a:endParaRPr lang="en-GB" sz="2800">
              <a:solidFill>
                <a:schemeClr val="accent2"/>
              </a:solidFill>
            </a:endParaRPr>
          </a:p>
          <a:p>
            <a:pPr>
              <a:spcAft>
                <a:spcPct val="30000"/>
              </a:spcAft>
            </a:pPr>
            <a:r>
              <a:rPr lang="sl-SI" sz="2800">
                <a:solidFill>
                  <a:schemeClr val="accent2"/>
                </a:solidFill>
              </a:rPr>
              <a:t>alkilne skupine niso samostojne molekule</a:t>
            </a:r>
          </a:p>
          <a:p>
            <a:pPr>
              <a:buFontTx/>
              <a:buNone/>
            </a:pPr>
            <a:endParaRPr lang="sl-SI" sz="2800"/>
          </a:p>
        </p:txBody>
      </p:sp>
      <p:graphicFrame>
        <p:nvGraphicFramePr>
          <p:cNvPr id="35858" name="Group 18"/>
          <p:cNvGraphicFramePr>
            <a:graphicFrameLocks noGrp="1"/>
          </p:cNvGraphicFramePr>
          <p:nvPr>
            <p:ph sz="half" idx="2"/>
          </p:nvPr>
        </p:nvGraphicFramePr>
        <p:xfrm>
          <a:off x="5514975" y="2528888"/>
          <a:ext cx="2819400" cy="2321878"/>
        </p:xfrm>
        <a:graphic>
          <a:graphicData uri="http://schemas.openxmlformats.org/drawingml/2006/table">
            <a:tbl>
              <a:tblPr/>
              <a:tblGrid>
                <a:gridCol w="1484313"/>
                <a:gridCol w="1335087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formula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ime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20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etil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propil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butil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pentil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heksil</a:t>
                      </a:r>
                      <a:endParaRPr kumimoji="0" lang="sl-S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046163"/>
          </a:xfrm>
        </p:spPr>
        <p:txBody>
          <a:bodyPr/>
          <a:lstStyle/>
          <a:p>
            <a:r>
              <a:rPr lang="sl-SI" sz="4000">
                <a:solidFill>
                  <a:srgbClr val="FF3300"/>
                </a:solidFill>
              </a:rPr>
              <a:t>Osnovna pravila za poimenovanje: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Poišči najdaljšo verigo ogljikovih atomov in jo poimenuj glede na število C atomov</a:t>
            </a:r>
            <a:endParaRPr lang="en-GB" sz="2200">
              <a:solidFill>
                <a:schemeClr val="accent2"/>
              </a:solidFill>
            </a:endParaRP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Oštevilči C atome s tiste strani, da ima C-atom, na katerega je vezana alkilna skupina(radikal, substituent), najnižje možno število.</a:t>
            </a:r>
            <a:endParaRPr lang="en-GB" sz="2200">
              <a:solidFill>
                <a:schemeClr val="accent2"/>
              </a:solidFill>
            </a:endParaRP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Če je prisotna samo ena alkilna skupina, jo poimenujemo in povemo njeno pozicijo (2-metilpentan, 2-metilheksan). </a:t>
            </a:r>
            <a:endParaRPr lang="en-GB" sz="2200">
              <a:solidFill>
                <a:schemeClr val="accent2"/>
              </a:solidFill>
            </a:endParaRP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Če je na osnovno verigo vezanih več enakih alkilnih skupin, napišemo njihove pozicije, njihovo število pa označimo s preponami di-, tri-, tetra-, penta- (2,4-dimetilpentan, 3,3-dimetilpentan)</a:t>
            </a:r>
            <a:endParaRPr lang="en-GB" sz="2200">
              <a:solidFill>
                <a:schemeClr val="accent2"/>
              </a:solidFill>
            </a:endParaRP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Kadar sta na osnovno verigo vezani dve alkilni slupini, vsako posebej oštevilčimo in ju poimenujemo po abecednem vrstnem redu (3-etil-2-metil-pentan, 3-etil-4,5-dipropiloktan)</a:t>
            </a: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r>
              <a:rPr lang="sl-SI" sz="2200">
                <a:solidFill>
                  <a:schemeClr val="accent2"/>
                </a:solidFill>
              </a:rPr>
              <a:t>Primer 12.2</a:t>
            </a:r>
          </a:p>
          <a:p>
            <a:pPr marL="381000" indent="-381000">
              <a:lnSpc>
                <a:spcPct val="80000"/>
              </a:lnSpc>
              <a:spcAft>
                <a:spcPct val="30000"/>
              </a:spcAft>
              <a:buFontTx/>
              <a:buAutoNum type="arabicPeriod"/>
            </a:pPr>
            <a:endParaRPr lang="sl-SI" sz="220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6363"/>
            <a:ext cx="8229600" cy="1311275"/>
          </a:xfrm>
        </p:spPr>
        <p:txBody>
          <a:bodyPr/>
          <a:lstStyle/>
          <a:p>
            <a:r>
              <a:rPr lang="sl-SI" sz="4000" b="1">
                <a:solidFill>
                  <a:srgbClr val="FF3300"/>
                </a:solidFill>
              </a:rPr>
              <a:t>Cikloalkani</a:t>
            </a:r>
            <a:br>
              <a:rPr lang="sl-SI" sz="4000" b="1">
                <a:solidFill>
                  <a:srgbClr val="FF3300"/>
                </a:solidFill>
              </a:rPr>
            </a:br>
            <a:endParaRPr lang="sl-SI" sz="4000" b="1">
              <a:solidFill>
                <a:srgbClr val="FF3300"/>
              </a:solidFill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250825" y="1209675"/>
            <a:ext cx="849788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l-SI" sz="2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Cikloalkani so nasičeni ogljikovodiki, katerih C atomi so razporejeni v obroču. Najmanjši cikloalkan je ciklopropan, potem ciklobutan, ciklopentan, cikloheksan,...</a:t>
            </a:r>
            <a:endParaRPr lang="sl-SI" sz="2000">
              <a:solidFill>
                <a:schemeClr val="accent2"/>
              </a:solidFill>
              <a:latin typeface="Arial" charset="0"/>
            </a:endParaRPr>
          </a:p>
          <a:p>
            <a:pPr eaLnBrk="0" hangingPunct="0"/>
            <a:r>
              <a:rPr lang="en-GB" sz="1200">
                <a:latin typeface="Arial" charset="0"/>
                <a:cs typeface="Times New Roman" pitchFamily="18" charset="0"/>
              </a:rPr>
              <a:t>  </a:t>
            </a:r>
            <a:endParaRPr lang="en-GB" sz="1800">
              <a:latin typeface="Arial" charset="0"/>
            </a:endParaRP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755650" y="2709863"/>
          <a:ext cx="1079500" cy="979487"/>
        </p:xfrm>
        <a:graphic>
          <a:graphicData uri="http://schemas.openxmlformats.org/presentationml/2006/ole">
            <p:oleObj spid="_x0000_s38919" r:id="rId4" imgW="397456" imgH="364754" progId="ISISServer">
              <p:embed/>
            </p:oleObj>
          </a:graphicData>
        </a:graphic>
      </p:graphicFrame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2706688" y="3057525"/>
            <a:ext cx="28019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GB" sz="1200">
                <a:latin typeface="Arial" charset="0"/>
                <a:cs typeface="Times New Roman" pitchFamily="18" charset="0"/>
              </a:rPr>
              <a:t>		</a:t>
            </a:r>
            <a:endParaRPr lang="en-GB" sz="1800">
              <a:latin typeface="Arial" charset="0"/>
            </a:endParaRP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700338" y="2925763"/>
          <a:ext cx="719137" cy="719137"/>
        </p:xfrm>
        <a:graphic>
          <a:graphicData uri="http://schemas.openxmlformats.org/presentationml/2006/ole">
            <p:oleObj spid="_x0000_s38918" r:id="rId5" imgW="400208" imgH="400208" progId="ISISServer">
              <p:embed/>
            </p:oleObj>
          </a:graphicData>
        </a:graphic>
      </p:graphicFrame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2663825" y="3084513"/>
            <a:ext cx="2098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200">
                <a:latin typeface="Arial" charset="0"/>
                <a:cs typeface="Times New Roman" pitchFamily="18" charset="0"/>
              </a:rPr>
              <a:t> 		  </a:t>
            </a:r>
            <a:endParaRPr lang="en-GB" sz="1800">
              <a:latin typeface="Arial" charset="0"/>
            </a:endParaRP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4643438" y="2781300"/>
          <a:ext cx="865187" cy="793750"/>
        </p:xfrm>
        <a:graphic>
          <a:graphicData uri="http://schemas.openxmlformats.org/presentationml/2006/ole">
            <p:oleObj spid="_x0000_s38917" r:id="rId6" imgW="584554" imgH="529792" progId="ISISServer">
              <p:embed/>
            </p:oleObj>
          </a:graphicData>
        </a:graphic>
      </p:graphicFrame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2684463" y="3892550"/>
            <a:ext cx="2055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 sz="1200">
                <a:latin typeface="Arial" charset="0"/>
                <a:cs typeface="Times New Roman" pitchFamily="18" charset="0"/>
              </a:rPr>
              <a:t> 		 </a:t>
            </a:r>
            <a:endParaRPr lang="en-GB" sz="1800">
              <a:latin typeface="Arial" charset="0"/>
            </a:endParaRP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6916738" y="2781300"/>
          <a:ext cx="828675" cy="936625"/>
        </p:xfrm>
        <a:graphic>
          <a:graphicData uri="http://schemas.openxmlformats.org/presentationml/2006/ole">
            <p:oleObj spid="_x0000_s38916" r:id="rId7" imgW="583741" imgH="653688" progId="ISISServer">
              <p:embed/>
            </p:oleObj>
          </a:graphicData>
        </a:graphic>
      </p:graphicFrame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539750" y="4105275"/>
            <a:ext cx="828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l-SI" sz="2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ciklopropan	 ciklobutan	</a:t>
            </a:r>
            <a:r>
              <a:rPr lang="sl-SI" sz="2000">
                <a:solidFill>
                  <a:schemeClr val="accent2"/>
                </a:solidFill>
                <a:latin typeface="Arial" charset="0"/>
              </a:rPr>
              <a:t>   </a:t>
            </a:r>
            <a:r>
              <a:rPr lang="sl-SI" sz="2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ciklopentan	</a:t>
            </a:r>
            <a:r>
              <a:rPr lang="sl-SI" sz="2000">
                <a:solidFill>
                  <a:schemeClr val="accent2"/>
                </a:solidFill>
                <a:latin typeface="Arial" charset="0"/>
              </a:rPr>
              <a:t>       </a:t>
            </a:r>
            <a:r>
              <a:rPr lang="sl-SI" sz="200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cikloheksan</a:t>
            </a:r>
            <a:endParaRPr lang="sl-SI" sz="2000">
              <a:solidFill>
                <a:schemeClr val="accent2"/>
              </a:solidFill>
              <a:latin typeface="Arial" charset="0"/>
            </a:endParaRPr>
          </a:p>
          <a:p>
            <a:pPr eaLnBrk="0" hangingPunct="0"/>
            <a:endParaRPr lang="sl-SI" sz="2000">
              <a:latin typeface="Arial" charset="0"/>
            </a:endParaRP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684213" y="5229225"/>
            <a:ext cx="340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1800">
                <a:solidFill>
                  <a:schemeClr val="accent2"/>
                </a:solidFill>
                <a:latin typeface="Arial" charset="0"/>
              </a:rPr>
              <a:t>Kakšne so molekulske formule?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8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62925" cy="1676400"/>
          </a:xfrm>
        </p:spPr>
        <p:txBody>
          <a:bodyPr/>
          <a:lstStyle/>
          <a:p>
            <a:r>
              <a:rPr lang="sl-SI" sz="3200" b="1">
                <a:solidFill>
                  <a:srgbClr val="FF3300"/>
                </a:solidFill>
              </a:rPr>
              <a:t>IUPAC-ova nomenklatura cikloalkanov</a:t>
            </a:r>
            <a:r>
              <a:rPr lang="sl-SI" sz="4000" b="1"/>
              <a:t/>
            </a:r>
            <a:br>
              <a:rPr lang="sl-SI" sz="4000" b="1"/>
            </a:br>
            <a:endParaRPr lang="sl-SI" sz="4000" b="1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sl-SI" sz="2400">
                <a:solidFill>
                  <a:schemeClr val="accent2"/>
                </a:solidFill>
              </a:rPr>
              <a:t>Poimenovanje je podobno kot pri necikličnih alkanih, le da dodamo predpono </a:t>
            </a:r>
            <a:r>
              <a:rPr lang="sl-SI" sz="2400" i="1">
                <a:solidFill>
                  <a:schemeClr val="accent2"/>
                </a:solidFill>
              </a:rPr>
              <a:t>ciklo-</a:t>
            </a:r>
            <a:r>
              <a:rPr lang="sl-SI" sz="2400">
                <a:solidFill>
                  <a:schemeClr val="accent2"/>
                </a:solidFill>
              </a:rPr>
              <a:t>.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sl-SI" sz="2400">
              <a:solidFill>
                <a:schemeClr val="accent2"/>
              </a:solidFill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400">
                <a:solidFill>
                  <a:schemeClr val="accent2"/>
                </a:solidFill>
              </a:rPr>
              <a:t>Ostala pravila pa so: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400">
                <a:solidFill>
                  <a:schemeClr val="accent2"/>
                </a:solidFill>
              </a:rPr>
              <a:t>Če ima obroč samo en substituent (alkilno skupino), potem ni potrebno označiti lokacije (metilciklobutan)</a:t>
            </a:r>
            <a:endParaRPr lang="en-GB" sz="2400">
              <a:solidFill>
                <a:schemeClr val="accent2"/>
              </a:solidFill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400">
                <a:solidFill>
                  <a:schemeClr val="accent2"/>
                </a:solidFill>
              </a:rPr>
              <a:t>Če ima obroč dva substituenta, jih oštevilčimo po abecednem vrstnem redu. (1-etil-2-metilciklopentan)</a:t>
            </a:r>
          </a:p>
          <a:p>
            <a:pPr marL="0" indent="0">
              <a:lnSpc>
                <a:spcPct val="90000"/>
              </a:lnSpc>
            </a:pPr>
            <a:endParaRPr lang="sl-SI" sz="240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046163"/>
          </a:xfrm>
        </p:spPr>
        <p:txBody>
          <a:bodyPr/>
          <a:lstStyle/>
          <a:p>
            <a:r>
              <a:rPr lang="sl-SI" sz="4000" b="1">
                <a:solidFill>
                  <a:srgbClr val="FF3300"/>
                </a:solidFill>
              </a:rPr>
              <a:t>Izomerizacija cikloalkanov</a:t>
            </a:r>
            <a:r>
              <a:rPr lang="sl-SI" sz="4000" b="1"/>
              <a:t/>
            </a:r>
            <a:br>
              <a:rPr lang="sl-SI" sz="4000" b="1"/>
            </a:br>
            <a:endParaRPr lang="sl-SI" sz="4000" b="1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sl-SI" sz="2200">
                <a:solidFill>
                  <a:schemeClr val="accent2"/>
                </a:solidFill>
              </a:rPr>
              <a:t>Strukturne izomere so možne pri cikloalkanih, ki imajo 4 ali več C atomov.Npr. Obstaja 5 strukturnih izomerov z molekulsko formulo C</a:t>
            </a:r>
            <a:r>
              <a:rPr lang="sl-SI" sz="2200" baseline="-25000">
                <a:solidFill>
                  <a:schemeClr val="accent2"/>
                </a:solidFill>
              </a:rPr>
              <a:t>5</a:t>
            </a:r>
            <a:r>
              <a:rPr lang="sl-SI" sz="2200">
                <a:solidFill>
                  <a:schemeClr val="accent2"/>
                </a:solidFill>
              </a:rPr>
              <a:t>H</a:t>
            </a:r>
            <a:r>
              <a:rPr lang="sl-SI" sz="2200" baseline="-25000">
                <a:solidFill>
                  <a:schemeClr val="accent2"/>
                </a:solidFill>
              </a:rPr>
              <a:t>10</a:t>
            </a:r>
            <a:r>
              <a:rPr lang="sl-SI" sz="2200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sl-SI" sz="2200">
                <a:solidFill>
                  <a:schemeClr val="accent2"/>
                </a:solidFill>
              </a:rPr>
              <a:t>Ciklopentan, metilciklobutan, 1,2-dimetilciklopropan, 1,1-dimetilciklopropan, etilciklopropan</a:t>
            </a:r>
          </a:p>
          <a:p>
            <a:pPr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sl-SI" sz="220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sl-SI" sz="2200">
                <a:solidFill>
                  <a:schemeClr val="accent2"/>
                </a:solidFill>
              </a:rPr>
              <a:t>Pri cikloalkanih z vezanima dvema ali več substituenti obstaja </a:t>
            </a:r>
            <a:r>
              <a:rPr lang="sl-SI" sz="2200" b="1">
                <a:solidFill>
                  <a:schemeClr val="accent2"/>
                </a:solidFill>
              </a:rPr>
              <a:t>geometrijska izomerija</a:t>
            </a:r>
            <a:r>
              <a:rPr lang="sl-SI" sz="2200">
                <a:solidFill>
                  <a:schemeClr val="accent2"/>
                </a:solidFill>
              </a:rPr>
              <a:t> (</a:t>
            </a:r>
            <a:r>
              <a:rPr lang="sl-SI" sz="2200" b="1">
                <a:solidFill>
                  <a:schemeClr val="accent2"/>
                </a:solidFill>
              </a:rPr>
              <a:t>cis-trans izomerija</a:t>
            </a:r>
            <a:r>
              <a:rPr lang="sl-SI" sz="2200">
                <a:solidFill>
                  <a:schemeClr val="accent2"/>
                </a:solidFill>
              </a:rPr>
              <a:t>). V tem primeru sta tako molekulska kot strukturna formula enaki, drugačna pa je razporeditev v prostoru, ker ni mogoča rotacija okrog C-C vezi (tako kot pri necikličnih alkanih). Na ta način dobimo spodnjo in zgornjo stran molekule. </a:t>
            </a:r>
          </a:p>
          <a:p>
            <a:pPr>
              <a:lnSpc>
                <a:spcPct val="80000"/>
              </a:lnSpc>
              <a:spcAft>
                <a:spcPct val="20000"/>
              </a:spcAft>
            </a:pPr>
            <a:r>
              <a:rPr lang="sl-SI" sz="2200">
                <a:solidFill>
                  <a:schemeClr val="accent2"/>
                </a:solidFill>
              </a:rPr>
              <a:t>1,2-dimetilciklopentan (</a:t>
            </a:r>
            <a:r>
              <a:rPr lang="sl-SI" sz="2200" i="1">
                <a:solidFill>
                  <a:schemeClr val="accent2"/>
                </a:solidFill>
              </a:rPr>
              <a:t>cis</a:t>
            </a:r>
            <a:r>
              <a:rPr lang="sl-SI" sz="2200">
                <a:solidFill>
                  <a:schemeClr val="accent2"/>
                </a:solidFill>
              </a:rPr>
              <a:t>-1,2-dimetilciklopentan; </a:t>
            </a:r>
            <a:r>
              <a:rPr lang="sl-SI" sz="2200" i="1">
                <a:solidFill>
                  <a:schemeClr val="accent2"/>
                </a:solidFill>
              </a:rPr>
              <a:t>trans</a:t>
            </a:r>
            <a:r>
              <a:rPr lang="sl-SI" sz="2200">
                <a:solidFill>
                  <a:schemeClr val="accent2"/>
                </a:solidFill>
              </a:rPr>
              <a:t>-1,2-dimetilciklopentan) molekuli sta </a:t>
            </a:r>
            <a:r>
              <a:rPr lang="sl-SI" sz="2200" b="1">
                <a:solidFill>
                  <a:schemeClr val="accent2"/>
                </a:solidFill>
              </a:rPr>
              <a:t>stereoizomeri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3338"/>
            <a:ext cx="7772400" cy="608012"/>
          </a:xfrm>
        </p:spPr>
        <p:txBody>
          <a:bodyPr/>
          <a:lstStyle/>
          <a:p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sl-SI" sz="2400" b="1">
                <a:solidFill>
                  <a:schemeClr val="accent2"/>
                </a:solidFill>
              </a:rPr>
              <a:t>Stereoizomeri</a:t>
            </a:r>
            <a:r>
              <a:rPr lang="sl-SI" sz="2400">
                <a:solidFill>
                  <a:schemeClr val="accent2"/>
                </a:solidFill>
              </a:rPr>
              <a:t> imata enako molekulsko in strukturno formulo ter drugačno </a:t>
            </a:r>
            <a:r>
              <a:rPr lang="sl-SI" sz="2400" b="1">
                <a:solidFill>
                  <a:schemeClr val="accent2"/>
                </a:solidFill>
              </a:rPr>
              <a:t>tridimenzionalno strukturo</a:t>
            </a:r>
            <a:r>
              <a:rPr lang="sl-SI" sz="2400">
                <a:solidFill>
                  <a:schemeClr val="accent2"/>
                </a:solidFill>
              </a:rPr>
              <a:t>. </a:t>
            </a:r>
            <a:endParaRPr lang="sl-SI" sz="2400" i="1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sl-SI" sz="2400" i="1">
                <a:solidFill>
                  <a:schemeClr val="accent2"/>
                </a:solidFill>
              </a:rPr>
              <a:t>cis</a:t>
            </a:r>
            <a:r>
              <a:rPr lang="sl-SI" sz="2400">
                <a:solidFill>
                  <a:schemeClr val="accent2"/>
                </a:solidFill>
              </a:rPr>
              <a:t> izomera je izomera cikloalkanov, kjer sta oba substituenta na isti strani ogljikovega obroča</a:t>
            </a:r>
            <a:endParaRPr lang="sl-SI" sz="2400" i="1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sl-SI" sz="2400" i="1">
                <a:solidFill>
                  <a:schemeClr val="accent2"/>
                </a:solidFill>
              </a:rPr>
              <a:t>trans</a:t>
            </a:r>
            <a:r>
              <a:rPr lang="sl-SI" sz="2400">
                <a:solidFill>
                  <a:schemeClr val="accent2"/>
                </a:solidFill>
              </a:rPr>
              <a:t> izomera je izomera cikloalkanov, kjer sta oba substituenta na različnih straneh ogljikovega obroča</a:t>
            </a:r>
          </a:p>
          <a:p>
            <a:pPr>
              <a:lnSpc>
                <a:spcPct val="80000"/>
              </a:lnSpc>
              <a:spcAft>
                <a:spcPct val="30000"/>
              </a:spcAft>
            </a:pPr>
            <a:r>
              <a:rPr lang="sl-SI" sz="2400">
                <a:solidFill>
                  <a:schemeClr val="accent2"/>
                </a:solidFill>
              </a:rPr>
              <a:t>Prehajanje iz ene oblike v drugo je možno samo v primeru, ko se obroč odpre. Obe izomeri imata različne lastnosti (T</a:t>
            </a:r>
            <a:r>
              <a:rPr lang="sl-SI" sz="2400" baseline="-25000">
                <a:solidFill>
                  <a:schemeClr val="accent2"/>
                </a:solidFill>
              </a:rPr>
              <a:t>vrelišča</a:t>
            </a:r>
            <a:r>
              <a:rPr lang="sl-SI" sz="2400">
                <a:solidFill>
                  <a:schemeClr val="accent2"/>
                </a:solidFill>
              </a:rPr>
              <a:t>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503238"/>
            <a:ext cx="8229600" cy="1920876"/>
          </a:xfrm>
        </p:spPr>
        <p:txBody>
          <a:bodyPr/>
          <a:lstStyle/>
          <a:p>
            <a:r>
              <a:rPr lang="sl-SI" sz="4000">
                <a:solidFill>
                  <a:srgbClr val="FF3300"/>
                </a:solidFill>
              </a:rPr>
              <a:t>Kakšna je razlika med organskimi in anorganskimi spojinami?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686800" cy="4852988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sl-SI" sz="2400">
                <a:solidFill>
                  <a:schemeClr val="accent2"/>
                </a:solidFill>
              </a:rPr>
              <a:t>V preteklosti ločevanje po izvoru</a:t>
            </a:r>
            <a:r>
              <a:rPr lang="sl-SI">
                <a:solidFill>
                  <a:schemeClr val="accent2"/>
                </a:solidFill>
              </a:rPr>
              <a:t>: </a:t>
            </a:r>
          </a:p>
          <a:p>
            <a:pPr marL="1730375" lvl="3" indent="-381000">
              <a:lnSpc>
                <a:spcPct val="90000"/>
              </a:lnSpc>
            </a:pPr>
            <a:r>
              <a:rPr lang="sl-SI">
                <a:solidFill>
                  <a:schemeClr val="accent2"/>
                </a:solidFill>
              </a:rPr>
              <a:t>organske spojine – izvor v živih organizmih </a:t>
            </a:r>
            <a:endParaRPr lang="en-GB">
              <a:solidFill>
                <a:schemeClr val="accent2"/>
              </a:solidFill>
            </a:endParaRPr>
          </a:p>
          <a:p>
            <a:pPr marL="1730375" lvl="3" indent="-381000">
              <a:lnSpc>
                <a:spcPct val="90000"/>
              </a:lnSpc>
            </a:pPr>
            <a:r>
              <a:rPr lang="sl-SI">
                <a:solidFill>
                  <a:schemeClr val="accent2"/>
                </a:solidFill>
              </a:rPr>
              <a:t>anorganske spojine – mineralne snovi</a:t>
            </a:r>
          </a:p>
          <a:p>
            <a:pPr marL="1730375" lvl="3" indent="-381000">
              <a:lnSpc>
                <a:spcPct val="90000"/>
              </a:lnSpc>
            </a:pPr>
            <a:r>
              <a:rPr lang="sl-SI">
                <a:solidFill>
                  <a:schemeClr val="accent2"/>
                </a:solidFill>
              </a:rPr>
              <a:t>Leta 1828 sintetizirajo ureo (NH</a:t>
            </a:r>
            <a:r>
              <a:rPr lang="sl-SI" baseline="-25000">
                <a:solidFill>
                  <a:schemeClr val="accent2"/>
                </a:solidFill>
              </a:rPr>
              <a:t>2</a:t>
            </a:r>
            <a:r>
              <a:rPr lang="sl-SI">
                <a:solidFill>
                  <a:schemeClr val="accent2"/>
                </a:solidFill>
              </a:rPr>
              <a:t>)</a:t>
            </a:r>
            <a:r>
              <a:rPr lang="sl-SI" baseline="-25000">
                <a:solidFill>
                  <a:schemeClr val="accent2"/>
                </a:solidFill>
              </a:rPr>
              <a:t>2</a:t>
            </a:r>
            <a:r>
              <a:rPr lang="sl-SI">
                <a:solidFill>
                  <a:schemeClr val="accent2"/>
                </a:solidFill>
              </a:rPr>
              <a:t>CO iz anorganskih reagentov NH</a:t>
            </a:r>
            <a:r>
              <a:rPr lang="sl-SI" baseline="-25000">
                <a:solidFill>
                  <a:schemeClr val="accent2"/>
                </a:solidFill>
              </a:rPr>
              <a:t>4</a:t>
            </a:r>
            <a:r>
              <a:rPr lang="sl-SI">
                <a:solidFill>
                  <a:schemeClr val="accent2"/>
                </a:solidFill>
              </a:rPr>
              <a:t>Cl in AgCNO (srebrov cianat)</a:t>
            </a:r>
          </a:p>
          <a:p>
            <a:pPr marL="1730375" lvl="3" indent="-381000">
              <a:lnSpc>
                <a:spcPct val="90000"/>
              </a:lnSpc>
            </a:pPr>
            <a:r>
              <a:rPr lang="sl-SI" sz="2400">
                <a:solidFill>
                  <a:schemeClr val="accent2"/>
                </a:solidFill>
              </a:rPr>
              <a:t>Novejša definicija</a:t>
            </a:r>
            <a:r>
              <a:rPr lang="sl-SI" sz="2400" b="1">
                <a:solidFill>
                  <a:schemeClr val="accent2"/>
                </a:solidFill>
              </a:rPr>
              <a:t>:</a:t>
            </a:r>
            <a:r>
              <a:rPr lang="sl-SI">
                <a:solidFill>
                  <a:schemeClr val="accent2"/>
                </a:solidFill>
              </a:rPr>
              <a:t> </a:t>
            </a:r>
            <a:endParaRPr lang="sl-SI" b="1">
              <a:solidFill>
                <a:schemeClr val="accent2"/>
              </a:solidFill>
            </a:endParaRPr>
          </a:p>
          <a:p>
            <a:pPr marL="2462213" lvl="4" indent="-552450">
              <a:lnSpc>
                <a:spcPct val="90000"/>
              </a:lnSpc>
              <a:buFont typeface="Wingdings" pitchFamily="2" charset="2"/>
              <a:buChar char="Ø"/>
            </a:pPr>
            <a:r>
              <a:rPr lang="sl-SI" b="1">
                <a:solidFill>
                  <a:schemeClr val="accent2"/>
                </a:solidFill>
              </a:rPr>
              <a:t>Organska kemija</a:t>
            </a:r>
            <a:r>
              <a:rPr lang="sl-SI">
                <a:solidFill>
                  <a:schemeClr val="accent2"/>
                </a:solidFill>
              </a:rPr>
              <a:t> je veda, ki preučuje </a:t>
            </a:r>
            <a:r>
              <a:rPr lang="sl-SI" b="1">
                <a:solidFill>
                  <a:schemeClr val="accent2"/>
                </a:solidFill>
              </a:rPr>
              <a:t>ogljikovodike in njihove derivate </a:t>
            </a:r>
            <a:r>
              <a:rPr lang="sl-SI">
                <a:solidFill>
                  <a:schemeClr val="accent2"/>
                </a:solidFill>
              </a:rPr>
              <a:t>(več kot 80 % vseh spojin, število se hitro veča). </a:t>
            </a:r>
            <a:endParaRPr lang="sl-SI" b="1">
              <a:solidFill>
                <a:schemeClr val="accent2"/>
              </a:solidFill>
            </a:endParaRPr>
          </a:p>
          <a:p>
            <a:pPr marL="2462213" lvl="4" indent="-552450">
              <a:lnSpc>
                <a:spcPct val="90000"/>
              </a:lnSpc>
              <a:buFont typeface="Wingdings" pitchFamily="2" charset="2"/>
              <a:buChar char="Ø"/>
            </a:pPr>
            <a:r>
              <a:rPr lang="sl-SI" b="1">
                <a:solidFill>
                  <a:schemeClr val="accent2"/>
                </a:solidFill>
              </a:rPr>
              <a:t>Anorganska kemija</a:t>
            </a:r>
            <a:r>
              <a:rPr lang="sl-SI">
                <a:solidFill>
                  <a:schemeClr val="accent2"/>
                </a:solidFill>
              </a:rPr>
              <a:t> pa je veda, ki preučuje vse </a:t>
            </a:r>
            <a:r>
              <a:rPr lang="sl-SI" b="1">
                <a:solidFill>
                  <a:schemeClr val="accent2"/>
                </a:solidFill>
              </a:rPr>
              <a:t>ostale spojine.</a:t>
            </a:r>
          </a:p>
          <a:p>
            <a:pPr marL="609600" indent="-609600">
              <a:lnSpc>
                <a:spcPct val="90000"/>
              </a:lnSpc>
            </a:pPr>
            <a:r>
              <a:rPr lang="sl-SI" sz="2400">
                <a:solidFill>
                  <a:schemeClr val="accent2"/>
                </a:solidFill>
              </a:rPr>
              <a:t>Nekatere spojine vsebujejo ogljik, pa jih uvrščamo med anorganske spojine: CO, CO</a:t>
            </a:r>
            <a:r>
              <a:rPr lang="sl-SI" sz="2400" baseline="-25000">
                <a:solidFill>
                  <a:schemeClr val="accent2"/>
                </a:solidFill>
              </a:rPr>
              <a:t>2</a:t>
            </a:r>
            <a:r>
              <a:rPr lang="sl-SI" sz="2400">
                <a:solidFill>
                  <a:schemeClr val="accent2"/>
                </a:solidFill>
              </a:rPr>
              <a:t>, Na</a:t>
            </a:r>
            <a:r>
              <a:rPr lang="sl-SI" sz="2400" baseline="-25000">
                <a:solidFill>
                  <a:schemeClr val="accent2"/>
                </a:solidFill>
              </a:rPr>
              <a:t>2</a:t>
            </a:r>
            <a:r>
              <a:rPr lang="sl-SI" sz="2400">
                <a:solidFill>
                  <a:schemeClr val="accent2"/>
                </a:solidFill>
              </a:rPr>
              <a:t>CO</a:t>
            </a:r>
            <a:r>
              <a:rPr lang="sl-SI" sz="2400" baseline="-25000">
                <a:solidFill>
                  <a:schemeClr val="accent2"/>
                </a:solidFill>
              </a:rPr>
              <a:t>3</a:t>
            </a:r>
            <a:r>
              <a:rPr lang="sl-SI" sz="2400">
                <a:solidFill>
                  <a:schemeClr val="accent2"/>
                </a:solidFill>
              </a:rPr>
              <a:t>. Pri teh ogljik ni vezan na vodik.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81000" y="762000"/>
            <a:ext cx="8278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sl-SI" sz="2800" b="1">
                <a:solidFill>
                  <a:srgbClr val="FF3300"/>
                </a:solidFill>
                <a:cs typeface="Times New Roman" pitchFamily="18" charset="0"/>
              </a:rPr>
              <a:t>Primerjava lastnosti organskih in anorganskih spojin</a:t>
            </a:r>
            <a:endParaRPr lang="sl-SI" sz="2800" b="1">
              <a:solidFill>
                <a:srgbClr val="FF3300"/>
              </a:solidFill>
            </a:endParaRPr>
          </a:p>
        </p:txBody>
      </p:sp>
      <p:graphicFrame>
        <p:nvGraphicFramePr>
          <p:cNvPr id="6186" name="Group 42"/>
          <p:cNvGraphicFramePr>
            <a:graphicFrameLocks noGrp="1"/>
          </p:cNvGraphicFramePr>
          <p:nvPr/>
        </p:nvGraphicFramePr>
        <p:xfrm>
          <a:off x="228600" y="1524000"/>
          <a:ext cx="8424863" cy="3693160"/>
        </p:xfrm>
        <a:graphic>
          <a:graphicData uri="http://schemas.openxmlformats.org/drawingml/2006/table">
            <a:tbl>
              <a:tblPr/>
              <a:tblGrid>
                <a:gridCol w="4321175"/>
                <a:gridCol w="4103688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Organske spojine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Anorganske spojine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Prevladujejo kovalentne vezi.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Spojine so plini, tekočine in trdne snovi z nizkimi T tališča (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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360 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Večinoma netopne v vodi.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Večinoma topni v organskih topilih (npr. benzen, bencin, CCl</a:t>
                      </a:r>
                      <a:r>
                        <a:rPr kumimoji="0" lang="sl-SI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4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 raztopinah ne prevajajo električnega toka.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Večinoma gorijo.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Reakcije so večinoma počasne.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Mnogo spojin ima ionske vezi.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Spojine so plini, tekočine in trdne snovi z nizkimi T tališča (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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360 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</a:t>
                      </a: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</a:t>
                      </a:r>
                      <a:endParaRPr kumimoji="0" lang="sl-SI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Veliko topnih v vodi.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Skoraj popolnoma netopni v organskih topilih.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Vodne raztopine prevajajo električni tok.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Zelo redke gorijo.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Reakcije so večinoma zelo hitre.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304800" y="5334000"/>
            <a:ext cx="83534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sl-SI" sz="1800">
                <a:solidFill>
                  <a:schemeClr val="accent2"/>
                </a:solidFill>
                <a:cs typeface="Times New Roman" pitchFamily="18" charset="0"/>
              </a:rPr>
              <a:t>Organske spojine lahko </a:t>
            </a:r>
            <a:r>
              <a:rPr lang="sl-SI" sz="1800" b="1">
                <a:solidFill>
                  <a:schemeClr val="accent2"/>
                </a:solidFill>
                <a:cs typeface="Times New Roman" pitchFamily="18" charset="0"/>
              </a:rPr>
              <a:t>izoliramo iz narave</a:t>
            </a:r>
            <a:r>
              <a:rPr lang="sl-SI" sz="1800">
                <a:solidFill>
                  <a:schemeClr val="accent2"/>
                </a:solidFill>
                <a:cs typeface="Times New Roman" pitchFamily="18" charset="0"/>
              </a:rPr>
              <a:t> (iz živih organizmov) ali jih </a:t>
            </a:r>
            <a:r>
              <a:rPr lang="sl-SI" sz="1800" b="1">
                <a:solidFill>
                  <a:schemeClr val="accent2"/>
                </a:solidFill>
                <a:cs typeface="Times New Roman" pitchFamily="18" charset="0"/>
              </a:rPr>
              <a:t>sintetiziramo v laboratoriju</a:t>
            </a:r>
            <a:r>
              <a:rPr lang="sl-SI" sz="1800">
                <a:solidFill>
                  <a:schemeClr val="accent2"/>
                </a:solidFill>
                <a:cs typeface="Times New Roman" pitchFamily="18" charset="0"/>
              </a:rPr>
              <a:t>. Večino naravnih organskih spojin lahko sintetiziramo tudi v laboratoriju (ni razlik v lastnostih, primer vitamin C). Mnogo spojin sintetiziranih samo v laboratoriju (npr. acetilen, CCl</a:t>
            </a:r>
            <a:r>
              <a:rPr lang="sl-SI" sz="1800" baseline="-30000">
                <a:solidFill>
                  <a:schemeClr val="accent2"/>
                </a:solidFill>
                <a:cs typeface="Times New Roman" pitchFamily="18" charset="0"/>
              </a:rPr>
              <a:t>4</a:t>
            </a:r>
            <a:r>
              <a:rPr lang="sl-SI" sz="1800">
                <a:solidFill>
                  <a:schemeClr val="accent2"/>
                </a:solidFill>
                <a:cs typeface="Times New Roman" pitchFamily="18" charset="0"/>
              </a:rPr>
              <a:t>, DDT, TNT, mnogi pesticidi, mnoga moderna zdravila).</a:t>
            </a:r>
            <a:r>
              <a:rPr lang="sl-SI" sz="1800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81000"/>
            <a:ext cx="8229600" cy="762000"/>
          </a:xfrm>
        </p:spPr>
        <p:txBody>
          <a:bodyPr/>
          <a:lstStyle/>
          <a:p>
            <a:r>
              <a:rPr lang="sl-SI" sz="2800" b="1">
                <a:solidFill>
                  <a:srgbClr val="FF3300"/>
                </a:solidFill>
              </a:rPr>
              <a:t>Kemijske vezi</a:t>
            </a:r>
            <a:r>
              <a:rPr lang="sl-SI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l-SI" sz="2400" b="1">
                <a:solidFill>
                  <a:schemeClr val="accent2"/>
                </a:solidFill>
              </a:rPr>
              <a:t>Zakaj tvori ogljik 5-krat toliko spojin kot vsi drugi elementi skupaj? </a:t>
            </a:r>
          </a:p>
          <a:p>
            <a:pPr>
              <a:lnSpc>
                <a:spcPct val="90000"/>
              </a:lnSpc>
              <a:buFontTx/>
              <a:buNone/>
            </a:pPr>
            <a:endParaRPr lang="sl-SI" sz="24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sl-SI" sz="2400">
                <a:solidFill>
                  <a:schemeClr val="accent2"/>
                </a:solidFill>
              </a:rPr>
              <a:t>Ogljiki se med seboj lahko povezujejo na več načinov </a:t>
            </a:r>
            <a:r>
              <a:rPr lang="sl-SI" sz="24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sl-SI" sz="2400">
                <a:solidFill>
                  <a:schemeClr val="accent2"/>
                </a:solidFill>
              </a:rPr>
              <a:t> dolge verige C atomov, ciklične strukture C atomov, kombinacija obeh</a:t>
            </a:r>
          </a:p>
          <a:p>
            <a:pPr>
              <a:lnSpc>
                <a:spcPct val="90000"/>
              </a:lnSpc>
            </a:pPr>
            <a:endParaRPr lang="sl-SI" sz="240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sl-SI" sz="2400">
                <a:solidFill>
                  <a:schemeClr val="accent2"/>
                </a:solidFill>
              </a:rPr>
              <a:t>Razlog: elektronska konfiguracija – IV. skupina periodnega sistema </a:t>
            </a:r>
            <a:r>
              <a:rPr lang="sl-SI" sz="24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sl-SI" sz="2400">
                <a:solidFill>
                  <a:schemeClr val="accent2"/>
                </a:solidFill>
              </a:rPr>
              <a:t> vsebuje 4 zunanje elektrone </a:t>
            </a:r>
            <a:r>
              <a:rPr lang="sl-SI" sz="24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sl-SI" sz="2400">
                <a:solidFill>
                  <a:schemeClr val="accent2"/>
                </a:solidFill>
              </a:rPr>
              <a:t> potrebuje 4 elektrone, da zapolni zunanjo lupino </a:t>
            </a:r>
            <a:r>
              <a:rPr lang="en-GB" sz="24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en-GB" sz="2400">
                <a:solidFill>
                  <a:schemeClr val="accent2"/>
                </a:solidFill>
              </a:rPr>
              <a:t> </a:t>
            </a:r>
            <a:r>
              <a:rPr lang="sl-SI" sz="2400">
                <a:solidFill>
                  <a:schemeClr val="accent2"/>
                </a:solidFill>
              </a:rPr>
              <a:t>lahko tvori </a:t>
            </a:r>
            <a:r>
              <a:rPr lang="sl-SI" sz="2400" b="1">
                <a:solidFill>
                  <a:schemeClr val="accent2"/>
                </a:solidFill>
              </a:rPr>
              <a:t>4 kovalentne vez</a:t>
            </a:r>
            <a:r>
              <a:rPr lang="sl-SI" sz="2400">
                <a:solidFill>
                  <a:schemeClr val="accent2"/>
                </a:solidFill>
              </a:rPr>
              <a:t>i (delitev skupnega elektronskega para)</a:t>
            </a:r>
          </a:p>
          <a:p>
            <a:pPr>
              <a:lnSpc>
                <a:spcPct val="90000"/>
              </a:lnSpc>
              <a:buFontTx/>
              <a:buNone/>
            </a:pPr>
            <a:endParaRPr lang="sl-SI" sz="240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414338"/>
          </a:xfrm>
        </p:spPr>
        <p:txBody>
          <a:bodyPr/>
          <a:lstStyle/>
          <a:p>
            <a:r>
              <a:rPr lang="sl-SI" sz="2800">
                <a:solidFill>
                  <a:srgbClr val="FF3300"/>
                </a:solidFill>
              </a:rPr>
              <a:t>Na kakšen način lahko ogljik tvori 4 vezi?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4497388" cy="41148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sl-SI" sz="2000">
                <a:solidFill>
                  <a:schemeClr val="accent2"/>
                </a:solidFill>
              </a:rPr>
              <a:t>Povezuje se s </a:t>
            </a:r>
            <a:r>
              <a:rPr lang="sl-SI" sz="2000" b="1">
                <a:solidFill>
                  <a:schemeClr val="accent2"/>
                </a:solidFill>
              </a:rPr>
              <a:t>štirimi</a:t>
            </a:r>
            <a:r>
              <a:rPr lang="sl-SI" sz="2000">
                <a:solidFill>
                  <a:schemeClr val="accent2"/>
                </a:solidFill>
              </a:rPr>
              <a:t> atomi </a:t>
            </a:r>
            <a:r>
              <a:rPr lang="sl-SI" sz="2000">
                <a:solidFill>
                  <a:schemeClr val="accent2"/>
                </a:solidFill>
                <a:sym typeface="Symbol" pitchFamily="18" charset="2"/>
              </a:rPr>
              <a:t></a:t>
            </a:r>
            <a:endParaRPr lang="sl-SI" sz="2000">
              <a:solidFill>
                <a:schemeClr val="accent2"/>
              </a:solidFill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sl-SI" sz="2000">
                <a:solidFill>
                  <a:schemeClr val="accent2"/>
                </a:solidFill>
              </a:rPr>
              <a:t>	4 enojne vezi.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sl-SI" sz="2000">
              <a:solidFill>
                <a:schemeClr val="accent2"/>
              </a:solidFill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sl-SI" sz="2000">
              <a:solidFill>
                <a:schemeClr val="accent2"/>
              </a:solidFill>
            </a:endParaRPr>
          </a:p>
          <a:p>
            <a:pPr marL="533400" indent="-533400">
              <a:lnSpc>
                <a:spcPct val="90000"/>
              </a:lnSpc>
            </a:pPr>
            <a:r>
              <a:rPr lang="sl-SI" sz="2000">
                <a:solidFill>
                  <a:schemeClr val="accent2"/>
                </a:solidFill>
              </a:rPr>
              <a:t>Povezuje se s </a:t>
            </a:r>
            <a:r>
              <a:rPr lang="sl-SI" sz="2000" b="1">
                <a:solidFill>
                  <a:schemeClr val="accent2"/>
                </a:solidFill>
              </a:rPr>
              <a:t>tremi</a:t>
            </a:r>
            <a:r>
              <a:rPr lang="sl-SI" sz="2000">
                <a:solidFill>
                  <a:schemeClr val="accent2"/>
                </a:solidFill>
              </a:rPr>
              <a:t> atomi </a:t>
            </a:r>
            <a:r>
              <a:rPr lang="sl-SI" sz="20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sl-SI" sz="2000">
                <a:solidFill>
                  <a:schemeClr val="accent2"/>
                </a:solidFill>
              </a:rPr>
              <a:t> 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sl-SI" sz="2000">
                <a:solidFill>
                  <a:schemeClr val="accent2"/>
                </a:solidFill>
              </a:rPr>
              <a:t>	2 enojni vezi in 1 dvojna vez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sl-SI" sz="2000">
                <a:solidFill>
                  <a:schemeClr val="accent2"/>
                </a:solidFill>
              </a:rPr>
              <a:t/>
            </a:r>
            <a:br>
              <a:rPr lang="sl-SI" sz="2000">
                <a:solidFill>
                  <a:schemeClr val="accent2"/>
                </a:solidFill>
              </a:rPr>
            </a:br>
            <a:endParaRPr lang="en-GB" sz="2000">
              <a:solidFill>
                <a:schemeClr val="accent2"/>
              </a:solidFill>
            </a:endParaRPr>
          </a:p>
          <a:p>
            <a:pPr marL="533400" indent="-533400">
              <a:lnSpc>
                <a:spcPct val="90000"/>
              </a:lnSpc>
            </a:pPr>
            <a:r>
              <a:rPr lang="sl-SI" sz="2000">
                <a:solidFill>
                  <a:schemeClr val="accent2"/>
                </a:solidFill>
              </a:rPr>
              <a:t>Povezuje se z </a:t>
            </a:r>
            <a:r>
              <a:rPr lang="sl-SI" sz="2000" b="1">
                <a:solidFill>
                  <a:schemeClr val="accent2"/>
                </a:solidFill>
              </a:rPr>
              <a:t>dvema</a:t>
            </a:r>
            <a:r>
              <a:rPr lang="sl-SI" sz="2000">
                <a:solidFill>
                  <a:schemeClr val="accent2"/>
                </a:solidFill>
              </a:rPr>
              <a:t> atomoma </a:t>
            </a:r>
            <a:r>
              <a:rPr lang="sl-SI" sz="2000">
                <a:solidFill>
                  <a:schemeClr val="accent2"/>
                </a:solidFill>
                <a:sym typeface="Symbol" pitchFamily="18" charset="2"/>
              </a:rPr>
              <a:t></a:t>
            </a:r>
            <a:r>
              <a:rPr lang="sl-SI" sz="2000">
                <a:solidFill>
                  <a:schemeClr val="accent2"/>
                </a:solidFill>
              </a:rPr>
              <a:t> 2 dvojni vezi ali 1 trojna vez in 1 enojna vez</a:t>
            </a:r>
            <a:endParaRPr lang="sl-SI" sz="2000" b="1">
              <a:solidFill>
                <a:schemeClr val="accent2"/>
              </a:solidFill>
            </a:endParaRPr>
          </a:p>
          <a:p>
            <a:pPr marL="533400" indent="-533400">
              <a:lnSpc>
                <a:spcPct val="90000"/>
              </a:lnSpc>
            </a:pPr>
            <a:endParaRPr lang="sl-SI" sz="2000">
              <a:solidFill>
                <a:schemeClr val="accent2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580063" y="1339850"/>
            <a:ext cx="1223962" cy="1223963"/>
          </a:xfrm>
          <a:noFill/>
          <a:ln/>
        </p:spPr>
      </p:pic>
      <p:pic>
        <p:nvPicPr>
          <p:cNvPr id="9224" name="Picture 8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486400" y="3048000"/>
            <a:ext cx="1223963" cy="736600"/>
          </a:xfrm>
          <a:noFill/>
          <a:ln/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9700" y="4398963"/>
            <a:ext cx="1439863" cy="439737"/>
          </a:xfrm>
          <a:prstGeom prst="rect">
            <a:avLst/>
          </a:prstGeom>
          <a:noFill/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48488" y="4449763"/>
            <a:ext cx="1223962" cy="373062"/>
          </a:xfrm>
          <a:prstGeom prst="rect">
            <a:avLst/>
          </a:prstGeom>
          <a:noFill/>
        </p:spPr>
      </p:pic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019925" y="191611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1800">
                <a:latin typeface="Arial" charset="0"/>
              </a:rPr>
              <a:t>*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162925" cy="1739900"/>
          </a:xfrm>
        </p:spPr>
        <p:txBody>
          <a:bodyPr/>
          <a:lstStyle/>
          <a:p>
            <a:r>
              <a:rPr lang="sl-SI" sz="3600" b="1"/>
              <a:t>Ogljikovodiki in njihovi derivati</a:t>
            </a:r>
            <a:br>
              <a:rPr lang="sl-SI" sz="3600" b="1"/>
            </a:br>
            <a:endParaRPr lang="sl-SI" sz="3600" b="1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400" b="1"/>
              <a:t>Ogljikovodiki</a:t>
            </a:r>
            <a:r>
              <a:rPr lang="sl-SI" sz="2400"/>
              <a:t> so spojine, ki vsebujejo samo </a:t>
            </a:r>
            <a:r>
              <a:rPr lang="sl-SI" sz="2400" b="1"/>
              <a:t>ogljikove</a:t>
            </a:r>
            <a:r>
              <a:rPr lang="sl-SI" sz="2400"/>
              <a:t> in </a:t>
            </a:r>
            <a:r>
              <a:rPr lang="sl-SI" sz="2400" b="1"/>
              <a:t>vodikove</a:t>
            </a:r>
            <a:r>
              <a:rPr lang="sl-SI" sz="2400"/>
              <a:t> atome: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/>
              <a:t>nasičeni (C atomi se povezujejo samo z enojnimi vezmi)</a:t>
            </a:r>
            <a:endParaRPr lang="en-GB" sz="2400"/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sl-SI" sz="2400"/>
              <a:t>nenasičeni (vsebujejo eno ali več dvojnih in/ali trojnih vezi med C atomi)</a:t>
            </a:r>
          </a:p>
          <a:p>
            <a:pPr>
              <a:lnSpc>
                <a:spcPct val="90000"/>
              </a:lnSpc>
              <a:spcAft>
                <a:spcPct val="30000"/>
              </a:spcAft>
              <a:buFontTx/>
              <a:buNone/>
            </a:pPr>
            <a:endParaRPr lang="sl-SI" sz="2400"/>
          </a:p>
          <a:p>
            <a:pPr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400" b="1"/>
              <a:t>Derivati ogljikovodikov</a:t>
            </a:r>
            <a:r>
              <a:rPr lang="sl-SI" sz="2400"/>
              <a:t> pa poleg ogljikovih in vodikovih atomov vsebujejo enega ali več dodatnih elementov (npr. </a:t>
            </a:r>
            <a:r>
              <a:rPr lang="sl-SI" sz="2400" b="1"/>
              <a:t>O, N, S, P, F, Cl, Br</a:t>
            </a:r>
            <a:r>
              <a:rPr lang="sl-SI" sz="2400"/>
              <a:t>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8162925" cy="1554163"/>
          </a:xfrm>
        </p:spPr>
        <p:txBody>
          <a:bodyPr/>
          <a:lstStyle/>
          <a:p>
            <a:r>
              <a:rPr lang="sl-SI" sz="3200" b="1">
                <a:solidFill>
                  <a:srgbClr val="FF3300"/>
                </a:solidFill>
              </a:rPr>
              <a:t>Število vezi, ki jih tvorijo atomi (glej periodni sistem)</a:t>
            </a:r>
            <a:br>
              <a:rPr lang="sl-SI" sz="3200" b="1">
                <a:solidFill>
                  <a:srgbClr val="FF3300"/>
                </a:solidFill>
              </a:rPr>
            </a:br>
            <a:endParaRPr lang="sl-SI" sz="3200" b="1">
              <a:solidFill>
                <a:srgbClr val="FF3300"/>
              </a:solidFill>
            </a:endParaRPr>
          </a:p>
        </p:txBody>
      </p:sp>
      <p:graphicFrame>
        <p:nvGraphicFramePr>
          <p:cNvPr id="14380" name="Group 44"/>
          <p:cNvGraphicFramePr>
            <a:graphicFrameLocks noGrp="1"/>
          </p:cNvGraphicFramePr>
          <p:nvPr>
            <p:ph idx="1"/>
          </p:nvPr>
        </p:nvGraphicFramePr>
        <p:xfrm>
          <a:off x="3074988" y="1981200"/>
          <a:ext cx="2176462" cy="3694115"/>
        </p:xfrm>
        <a:graphic>
          <a:graphicData uri="http://schemas.openxmlformats.org/drawingml/2006/table">
            <a:tbl>
              <a:tblPr/>
              <a:tblGrid>
                <a:gridCol w="1155700"/>
                <a:gridCol w="1020762"/>
              </a:tblGrid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sl-SI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461963"/>
          </a:xfrm>
        </p:spPr>
        <p:txBody>
          <a:bodyPr/>
          <a:lstStyle/>
          <a:p>
            <a:r>
              <a:rPr lang="sl-SI" sz="3200" b="1">
                <a:solidFill>
                  <a:srgbClr val="FF3300"/>
                </a:solidFill>
              </a:rPr>
              <a:t>Ogljikovodiki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800">
                <a:solidFill>
                  <a:schemeClr val="accent2"/>
                </a:solidFill>
              </a:rPr>
              <a:t>So spojine, ki vsebujejo samo ogljik in vodik, kljub temu pa poznamo več tisoč takšnih spojin. 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Tx/>
              <a:buNone/>
            </a:pPr>
            <a:r>
              <a:rPr lang="sl-SI" sz="2800">
                <a:solidFill>
                  <a:schemeClr val="accent2"/>
                </a:solidFill>
              </a:rPr>
              <a:t>Ogljikovodike razdelimo na: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800" b="1">
                <a:solidFill>
                  <a:schemeClr val="accent2"/>
                </a:solidFill>
              </a:rPr>
              <a:t>Alkane </a:t>
            </a:r>
            <a:r>
              <a:rPr lang="sl-SI" sz="2800">
                <a:solidFill>
                  <a:schemeClr val="accent2"/>
                </a:solidFill>
              </a:rPr>
              <a:t>(imajo samo enojne vezi)</a:t>
            </a:r>
            <a:endParaRPr lang="en-GB" sz="2800">
              <a:solidFill>
                <a:schemeClr val="accent2"/>
              </a:solidFill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800" b="1">
                <a:solidFill>
                  <a:schemeClr val="accent2"/>
                </a:solidFill>
              </a:rPr>
              <a:t>Alkene </a:t>
            </a:r>
            <a:r>
              <a:rPr lang="sl-SI" sz="2800">
                <a:solidFill>
                  <a:schemeClr val="accent2"/>
                </a:solidFill>
              </a:rPr>
              <a:t>(imajo dvojne vezi)</a:t>
            </a:r>
            <a:endParaRPr lang="en-GB" sz="2800">
              <a:solidFill>
                <a:schemeClr val="accent2"/>
              </a:solidFill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800" b="1">
                <a:solidFill>
                  <a:schemeClr val="accent2"/>
                </a:solidFill>
              </a:rPr>
              <a:t>Alkine </a:t>
            </a:r>
            <a:r>
              <a:rPr lang="sl-SI" sz="2800">
                <a:solidFill>
                  <a:schemeClr val="accent2"/>
                </a:solidFill>
              </a:rPr>
              <a:t>(imajo trojne vezi)</a:t>
            </a:r>
            <a:endParaRPr lang="en-GB" sz="2800">
              <a:solidFill>
                <a:schemeClr val="accent2"/>
              </a:solidFill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r>
              <a:rPr lang="sl-SI" sz="2800" b="1">
                <a:solidFill>
                  <a:schemeClr val="accent2"/>
                </a:solidFill>
              </a:rPr>
              <a:t>Aromatske ogljikovodike </a:t>
            </a:r>
            <a:r>
              <a:rPr lang="sl-SI" sz="2800">
                <a:solidFill>
                  <a:schemeClr val="accent2"/>
                </a:solidFill>
              </a:rPr>
              <a:t>(imajo benzenske obroče)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</a:pPr>
            <a:endParaRPr lang="sl-SI" sz="280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umi Painting">
  <a:themeElements>
    <a:clrScheme name="Sumi Painting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7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8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19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0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1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2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3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4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5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26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4012B4"/>
    </a:dk1>
    <a:lt1>
      <a:srgbClr val="FFFFFF"/>
    </a:lt1>
    <a:dk2>
      <a:srgbClr val="FF0000"/>
    </a:dk2>
    <a:lt2>
      <a:srgbClr val="9797B7"/>
    </a:lt2>
    <a:accent1>
      <a:srgbClr val="A7CCD9"/>
    </a:accent1>
    <a:accent2>
      <a:srgbClr val="451BCD"/>
    </a:accent2>
    <a:accent3>
      <a:srgbClr val="FFFFFF"/>
    </a:accent3>
    <a:accent4>
      <a:srgbClr val="350E99"/>
    </a:accent4>
    <a:accent5>
      <a:srgbClr val="D0E2E9"/>
    </a:accent5>
    <a:accent6>
      <a:srgbClr val="3E17BA"/>
    </a:accent6>
    <a:hlink>
      <a:srgbClr val="9595FF"/>
    </a:hlink>
    <a:folHlink>
      <a:srgbClr val="8888A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956</TotalTime>
  <Words>1546</Words>
  <Application>Microsoft PowerPoint</Application>
  <PresentationFormat>Diaprojekcija na zaslonu (4:3)</PresentationFormat>
  <Paragraphs>314</Paragraphs>
  <Slides>26</Slides>
  <Notes>1</Notes>
  <HiddenSlides>0</HiddenSlides>
  <MMClips>0</MMClips>
  <ScaleCrop>false</ScaleCrop>
  <HeadingPairs>
    <vt:vector size="8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3" baseType="lpstr">
      <vt:lpstr>Arial</vt:lpstr>
      <vt:lpstr>Tahoma</vt:lpstr>
      <vt:lpstr>Times New Roman</vt:lpstr>
      <vt:lpstr>Wingdings</vt:lpstr>
      <vt:lpstr>Symbol</vt:lpstr>
      <vt:lpstr>Sumi Painting</vt:lpstr>
      <vt:lpstr>ISISServer</vt:lpstr>
      <vt:lpstr>ORGANSKA KEMIJA</vt:lpstr>
      <vt:lpstr>Vsebina predavanj</vt:lpstr>
      <vt:lpstr>Kakšna je razlika med organskimi in anorganskimi spojinami?</vt:lpstr>
      <vt:lpstr>Diapozitiv 4</vt:lpstr>
      <vt:lpstr>Kemijske vezi </vt:lpstr>
      <vt:lpstr>Na kakšen način lahko ogljik tvori 4 vezi?</vt:lpstr>
      <vt:lpstr>Ogljikovodiki in njihovi derivati </vt:lpstr>
      <vt:lpstr>Število vezi, ki jih tvorijo atomi (glej periodni sistem) </vt:lpstr>
      <vt:lpstr>Ogljikovodiki</vt:lpstr>
      <vt:lpstr>Razdelitev organskih spojin</vt:lpstr>
      <vt:lpstr>Alkani</vt:lpstr>
      <vt:lpstr>Lastnosti alkanov *</vt:lpstr>
      <vt:lpstr>Strukturne formule </vt:lpstr>
      <vt:lpstr>Strukturni izomeri</vt:lpstr>
      <vt:lpstr>Diapozitiv 15</vt:lpstr>
      <vt:lpstr>Glede na strukturo se razlikujejo tudi lastnosti molekul.</vt:lpstr>
      <vt:lpstr>Število možnih strukturnih izomerov hitro narašča s številom C atomov </vt:lpstr>
      <vt:lpstr>Definiramo izraze</vt:lpstr>
      <vt:lpstr>IUPAC-ova nomenklatura alkanov </vt:lpstr>
      <vt:lpstr>Diapozitiv 20</vt:lpstr>
      <vt:lpstr>Definicija alkilne skupine (radikali, substituenti):</vt:lpstr>
      <vt:lpstr>Osnovna pravila za poimenovanje:</vt:lpstr>
      <vt:lpstr>Cikloalkani </vt:lpstr>
      <vt:lpstr>IUPAC-ova nomenklatura cikloalkanov </vt:lpstr>
      <vt:lpstr>Izomerizacija cikloalkanov </vt:lpstr>
      <vt:lpstr>Diapozitiv 26</vt:lpstr>
    </vt:vector>
  </TitlesOfParts>
  <Company>Stare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ORGANSKA KEMIJA</dc:title>
  <dc:creator>Stare</dc:creator>
  <cp:lastModifiedBy>Mojca</cp:lastModifiedBy>
  <cp:revision>111</cp:revision>
  <dcterms:created xsi:type="dcterms:W3CDTF">2006-02-09T17:27:59Z</dcterms:created>
  <dcterms:modified xsi:type="dcterms:W3CDTF">2010-08-23T21:19:53Z</dcterms:modified>
</cp:coreProperties>
</file>