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87" r:id="rId2"/>
    <p:sldId id="257" r:id="rId3"/>
    <p:sldId id="266" r:id="rId4"/>
    <p:sldId id="261" r:id="rId5"/>
    <p:sldId id="267" r:id="rId6"/>
    <p:sldId id="268" r:id="rId7"/>
    <p:sldId id="269" r:id="rId8"/>
    <p:sldId id="271" r:id="rId9"/>
    <p:sldId id="301" r:id="rId10"/>
    <p:sldId id="314" r:id="rId11"/>
    <p:sldId id="315" r:id="rId12"/>
    <p:sldId id="272" r:id="rId13"/>
    <p:sldId id="273" r:id="rId14"/>
    <p:sldId id="300" r:id="rId15"/>
    <p:sldId id="302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3" r:id="rId27"/>
  </p:sldIdLst>
  <p:sldSz cx="9144000" cy="6858000" type="screen4x3"/>
  <p:notesSz cx="6858000" cy="93265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rgbClr val="FFFF00"/>
        </a:solidFill>
        <a:latin typeface="Impact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rgbClr val="FFFF00"/>
        </a:solidFill>
        <a:latin typeface="Impact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rgbClr val="FFFF00"/>
        </a:solidFill>
        <a:latin typeface="Impact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rgbClr val="FFFF00"/>
        </a:solidFill>
        <a:latin typeface="Impact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rgbClr val="FFFF00"/>
        </a:solidFill>
        <a:latin typeface="Impac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FFFF00"/>
        </a:solidFill>
        <a:latin typeface="Impac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FFFF00"/>
        </a:solidFill>
        <a:latin typeface="Impac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FFFF00"/>
        </a:solidFill>
        <a:latin typeface="Impac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FFFF00"/>
        </a:solidFill>
        <a:latin typeface="Impac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0099"/>
    <a:srgbClr val="9900CC"/>
    <a:srgbClr val="D60093"/>
    <a:srgbClr val="BC0081"/>
    <a:srgbClr val="CA0098"/>
    <a:srgbClr val="FF9999"/>
    <a:srgbClr val="FF7C80"/>
    <a:srgbClr val="DDD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-1734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74"/>
    </p:cViewPr>
  </p:sorterViewPr>
  <p:notesViewPr>
    <p:cSldViewPr snapToGrid="0">
      <p:cViewPr varScale="1">
        <p:scale>
          <a:sx n="29" d="100"/>
          <a:sy n="29" d="100"/>
        </p:scale>
        <p:origin x="-1036" y="-79"/>
      </p:cViewPr>
      <p:guideLst>
        <p:guide orient="horz" pos="2160"/>
        <p:guide pos="288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2971800" cy="466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-1588"/>
            <a:ext cx="2971800" cy="466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706438"/>
            <a:ext cx="4648200" cy="3482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29125"/>
            <a:ext cx="5029200" cy="419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9838"/>
            <a:ext cx="29718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59838"/>
            <a:ext cx="29718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F59C7F41-D14D-46C3-A849-E692BA73DDD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C29D4-EB14-4C6C-94E6-66FCB3E35D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0E0133-E05C-4A7F-A36B-AE48E67803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2E54A2-29A3-4FBC-B062-2759FA2236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498DF4-69E1-4ED4-AF1F-363A57EAC4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5975D7-BEC6-413D-A8DB-271D4F4D5A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68265A-C000-4CEF-B47F-085A02D4F3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E2F7C-8C78-4808-A1C2-3DC376210A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98B946-D982-4742-905B-74A9C60CFC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5E8D57-B404-489D-A983-AAC74C0EE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29A1E-415F-4B56-A3C6-C059E31662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C41CEE-EC91-4930-9563-A7BAB93F8D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CC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273491D8-4D74-426A-876C-5E7D2A72218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16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19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776413" y="1000125"/>
            <a:ext cx="5895975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US" sz="3800" b="1">
                <a:solidFill>
                  <a:srgbClr val="BC008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FORMULE ORGANSKIH </a:t>
            </a:r>
          </a:p>
          <a:p>
            <a:pPr algn="ctr" defTabSz="762000"/>
            <a:r>
              <a:rPr lang="en-US" sz="3800" b="1">
                <a:solidFill>
                  <a:srgbClr val="BC008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SPOJIN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 rot="20280000" flipH="1">
            <a:off x="2300288" y="4424363"/>
            <a:ext cx="849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chemeClr val="tx1"/>
                </a:solidFill>
                <a:latin typeface="Times New Roman" pitchFamily="18" charset="0"/>
              </a:rPr>
              <a:t>CH</a:t>
            </a:r>
            <a:r>
              <a:rPr lang="en-US" sz="2400" b="1" baseline="-25000">
                <a:solidFill>
                  <a:schemeClr val="tx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 rot="20040000" flipH="1">
            <a:off x="6034088" y="2697163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chemeClr val="tx1"/>
                </a:solidFill>
                <a:latin typeface="Times New Roman" pitchFamily="18" charset="0"/>
              </a:rPr>
              <a:t>C</a:t>
            </a:r>
            <a:r>
              <a:rPr lang="en-US" sz="2400" b="1" baseline="-25000">
                <a:solidFill>
                  <a:schemeClr val="tx1"/>
                </a:solidFill>
                <a:latin typeface="Times New Roman" pitchFamily="18" charset="0"/>
              </a:rPr>
              <a:t>2</a:t>
            </a:r>
            <a:r>
              <a:rPr lang="en-US" sz="2400" b="1">
                <a:solidFill>
                  <a:schemeClr val="tx1"/>
                </a:solidFill>
                <a:latin typeface="Times New Roman" pitchFamily="18" charset="0"/>
              </a:rPr>
              <a:t>H</a:t>
            </a:r>
            <a:r>
              <a:rPr lang="en-US" sz="2400" b="1" baseline="-25000">
                <a:solidFill>
                  <a:schemeClr val="tx1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 rot="1380000" flipH="1">
            <a:off x="2101850" y="2752725"/>
            <a:ext cx="1301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chemeClr val="tx1"/>
                </a:solidFill>
                <a:latin typeface="Times New Roman" pitchFamily="18" charset="0"/>
              </a:rPr>
              <a:t>CH</a:t>
            </a:r>
            <a:r>
              <a:rPr lang="en-US" sz="2400" b="1" baseline="-25000">
                <a:solidFill>
                  <a:schemeClr val="tx1"/>
                </a:solidFill>
                <a:latin typeface="Times New Roman" pitchFamily="18" charset="0"/>
              </a:rPr>
              <a:t>3</a:t>
            </a:r>
            <a:r>
              <a:rPr lang="en-US" sz="2400" b="1">
                <a:solidFill>
                  <a:schemeClr val="tx1"/>
                </a:solidFill>
                <a:latin typeface="Times New Roman" pitchFamily="18" charset="0"/>
              </a:rPr>
              <a:t>CH</a:t>
            </a:r>
            <a:r>
              <a:rPr lang="en-US" sz="2400" b="1" baseline="-25000">
                <a:solidFill>
                  <a:schemeClr val="tx1"/>
                </a:solidFill>
                <a:latin typeface="Times New Roman" pitchFamily="18" charset="0"/>
              </a:rPr>
              <a:t>3</a:t>
            </a:r>
          </a:p>
        </p:txBody>
      </p:sp>
      <p:grpSp>
        <p:nvGrpSpPr>
          <p:cNvPr id="4115" name="Group 19"/>
          <p:cNvGrpSpPr>
            <a:grpSpLocks/>
          </p:cNvGrpSpPr>
          <p:nvPr/>
        </p:nvGrpSpPr>
        <p:grpSpPr bwMode="auto">
          <a:xfrm>
            <a:off x="5805488" y="3643313"/>
            <a:ext cx="1555750" cy="1449387"/>
            <a:chOff x="3657" y="2295"/>
            <a:chExt cx="980" cy="913"/>
          </a:xfrm>
        </p:grpSpPr>
        <p:sp>
          <p:nvSpPr>
            <p:cNvPr id="4102" name="Rectangle 6"/>
            <p:cNvSpPr>
              <a:spLocks noChangeArrowheads="1"/>
            </p:cNvSpPr>
            <p:nvPr/>
          </p:nvSpPr>
          <p:spPr bwMode="auto">
            <a:xfrm rot="840000" flipH="1">
              <a:off x="3657" y="2605"/>
              <a:ext cx="9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US" sz="2400" b="1">
                  <a:solidFill>
                    <a:schemeClr val="tx1"/>
                  </a:solidFill>
                  <a:latin typeface="Times New Roman" pitchFamily="18" charset="0"/>
                </a:rPr>
                <a:t>H  C  C  H</a:t>
              </a:r>
            </a:p>
          </p:txBody>
        </p:sp>
        <p:sp>
          <p:nvSpPr>
            <p:cNvPr id="4103" name="Line 7"/>
            <p:cNvSpPr>
              <a:spLocks noChangeShapeType="1"/>
            </p:cNvSpPr>
            <p:nvPr/>
          </p:nvSpPr>
          <p:spPr bwMode="auto">
            <a:xfrm>
              <a:off x="3844" y="2663"/>
              <a:ext cx="93" cy="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4104" name="Line 8"/>
            <p:cNvSpPr>
              <a:spLocks noChangeShapeType="1"/>
            </p:cNvSpPr>
            <p:nvPr/>
          </p:nvSpPr>
          <p:spPr bwMode="auto">
            <a:xfrm>
              <a:off x="4059" y="2733"/>
              <a:ext cx="93" cy="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4105" name="Line 9"/>
            <p:cNvSpPr>
              <a:spLocks noChangeShapeType="1"/>
            </p:cNvSpPr>
            <p:nvPr/>
          </p:nvSpPr>
          <p:spPr bwMode="auto">
            <a:xfrm>
              <a:off x="4289" y="2787"/>
              <a:ext cx="93" cy="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4106" name="Line 10"/>
            <p:cNvSpPr>
              <a:spLocks noChangeShapeType="1"/>
            </p:cNvSpPr>
            <p:nvPr/>
          </p:nvSpPr>
          <p:spPr bwMode="auto">
            <a:xfrm flipH="1">
              <a:off x="4038" y="2536"/>
              <a:ext cx="23" cy="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4107" name="Line 11"/>
            <p:cNvSpPr>
              <a:spLocks noChangeShapeType="1"/>
            </p:cNvSpPr>
            <p:nvPr/>
          </p:nvSpPr>
          <p:spPr bwMode="auto">
            <a:xfrm flipH="1">
              <a:off x="4268" y="2589"/>
              <a:ext cx="23" cy="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4108" name="Line 12"/>
            <p:cNvSpPr>
              <a:spLocks noChangeShapeType="1"/>
            </p:cNvSpPr>
            <p:nvPr/>
          </p:nvSpPr>
          <p:spPr bwMode="auto">
            <a:xfrm flipH="1">
              <a:off x="3979" y="2796"/>
              <a:ext cx="23" cy="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4109" name="Line 13"/>
            <p:cNvSpPr>
              <a:spLocks noChangeShapeType="1"/>
            </p:cNvSpPr>
            <p:nvPr/>
          </p:nvSpPr>
          <p:spPr bwMode="auto">
            <a:xfrm flipH="1">
              <a:off x="4202" y="2851"/>
              <a:ext cx="24" cy="9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4110" name="Rectangle 14"/>
            <p:cNvSpPr>
              <a:spLocks noChangeArrowheads="1"/>
            </p:cNvSpPr>
            <p:nvPr/>
          </p:nvSpPr>
          <p:spPr bwMode="auto">
            <a:xfrm rot="840000">
              <a:off x="3992" y="2295"/>
              <a:ext cx="2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US" sz="2400" b="1">
                  <a:solidFill>
                    <a:schemeClr val="tx1"/>
                  </a:solidFill>
                  <a:latin typeface="Times New Roman" pitchFamily="18" charset="0"/>
                </a:rPr>
                <a:t>H</a:t>
              </a:r>
            </a:p>
          </p:txBody>
        </p:sp>
        <p:sp>
          <p:nvSpPr>
            <p:cNvPr id="4111" name="Rectangle 15"/>
            <p:cNvSpPr>
              <a:spLocks noChangeArrowheads="1"/>
            </p:cNvSpPr>
            <p:nvPr/>
          </p:nvSpPr>
          <p:spPr bwMode="auto">
            <a:xfrm rot="840000">
              <a:off x="4196" y="2345"/>
              <a:ext cx="2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US" sz="2400" b="1">
                  <a:solidFill>
                    <a:schemeClr val="tx1"/>
                  </a:solidFill>
                  <a:latin typeface="Times New Roman" pitchFamily="18" charset="0"/>
                </a:rPr>
                <a:t>H</a:t>
              </a:r>
            </a:p>
          </p:txBody>
        </p:sp>
        <p:grpSp>
          <p:nvGrpSpPr>
            <p:cNvPr id="4114" name="Group 18"/>
            <p:cNvGrpSpPr>
              <a:grpSpLocks/>
            </p:cNvGrpSpPr>
            <p:nvPr/>
          </p:nvGrpSpPr>
          <p:grpSpPr bwMode="auto">
            <a:xfrm>
              <a:off x="3835" y="2869"/>
              <a:ext cx="468" cy="339"/>
              <a:chOff x="3835" y="2869"/>
              <a:chExt cx="468" cy="339"/>
            </a:xfrm>
          </p:grpSpPr>
          <p:sp>
            <p:nvSpPr>
              <p:cNvPr id="4112" name="Rectangle 16"/>
              <p:cNvSpPr>
                <a:spLocks noChangeArrowheads="1"/>
              </p:cNvSpPr>
              <p:nvPr/>
            </p:nvSpPr>
            <p:spPr bwMode="auto">
              <a:xfrm rot="840000">
                <a:off x="3835" y="2869"/>
                <a:ext cx="26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en-US" sz="2400" b="1">
                    <a:solidFill>
                      <a:schemeClr val="tx1"/>
                    </a:solidFill>
                    <a:latin typeface="Times New Roman" pitchFamily="18" charset="0"/>
                  </a:rPr>
                  <a:t>H</a:t>
                </a:r>
              </a:p>
            </p:txBody>
          </p:sp>
          <p:sp>
            <p:nvSpPr>
              <p:cNvPr id="4113" name="Rectangle 17"/>
              <p:cNvSpPr>
                <a:spLocks noChangeArrowheads="1"/>
              </p:cNvSpPr>
              <p:nvPr/>
            </p:nvSpPr>
            <p:spPr bwMode="auto">
              <a:xfrm rot="840000">
                <a:off x="4038" y="2920"/>
                <a:ext cx="26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en-US" sz="2400" b="1">
                    <a:solidFill>
                      <a:schemeClr val="tx1"/>
                    </a:solidFill>
                    <a:latin typeface="Times New Roman" pitchFamily="18" charset="0"/>
                  </a:rPr>
                  <a:t>H</a:t>
                </a:r>
              </a:p>
            </p:txBody>
          </p:sp>
        </p:grpSp>
      </p:grpSp>
      <p:sp>
        <p:nvSpPr>
          <p:cNvPr id="4116" name="Line 20"/>
          <p:cNvSpPr>
            <a:spLocks noChangeShapeType="1"/>
          </p:cNvSpPr>
          <p:nvPr/>
        </p:nvSpPr>
        <p:spPr bwMode="auto">
          <a:xfrm flipV="1">
            <a:off x="4391025" y="4670425"/>
            <a:ext cx="333375" cy="2190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/>
          </a:p>
        </p:txBody>
      </p:sp>
      <p:grpSp>
        <p:nvGrpSpPr>
          <p:cNvPr id="4133" name="Group 37"/>
          <p:cNvGrpSpPr>
            <a:grpSpLocks/>
          </p:cNvGrpSpPr>
          <p:nvPr/>
        </p:nvGrpSpPr>
        <p:grpSpPr bwMode="auto">
          <a:xfrm>
            <a:off x="3736975" y="2933700"/>
            <a:ext cx="1643063" cy="1403350"/>
            <a:chOff x="2354" y="1848"/>
            <a:chExt cx="1035" cy="884"/>
          </a:xfrm>
        </p:grpSpPr>
        <p:sp>
          <p:nvSpPr>
            <p:cNvPr id="4117" name="Line 21"/>
            <p:cNvSpPr>
              <a:spLocks noChangeShapeType="1"/>
            </p:cNvSpPr>
            <p:nvPr/>
          </p:nvSpPr>
          <p:spPr bwMode="auto">
            <a:xfrm>
              <a:off x="2792" y="229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grpSp>
          <p:nvGrpSpPr>
            <p:cNvPr id="4123" name="Group 27"/>
            <p:cNvGrpSpPr>
              <a:grpSpLocks/>
            </p:cNvGrpSpPr>
            <p:nvPr/>
          </p:nvGrpSpPr>
          <p:grpSpPr bwMode="auto">
            <a:xfrm>
              <a:off x="2622" y="1848"/>
              <a:ext cx="505" cy="584"/>
              <a:chOff x="2622" y="1848"/>
              <a:chExt cx="505" cy="584"/>
            </a:xfrm>
          </p:grpSpPr>
          <p:sp>
            <p:nvSpPr>
              <p:cNvPr id="4118" name="Rectangle 22"/>
              <p:cNvSpPr>
                <a:spLocks noChangeArrowheads="1"/>
              </p:cNvSpPr>
              <p:nvPr/>
            </p:nvSpPr>
            <p:spPr bwMode="auto">
              <a:xfrm flipH="1">
                <a:off x="2622" y="2144"/>
                <a:ext cx="48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en-US" sz="2400" b="1">
                    <a:solidFill>
                      <a:schemeClr val="tx1"/>
                    </a:solidFill>
                    <a:latin typeface="Times New Roman" pitchFamily="18" charset="0"/>
                  </a:rPr>
                  <a:t>C  C</a:t>
                </a:r>
              </a:p>
            </p:txBody>
          </p:sp>
          <p:sp>
            <p:nvSpPr>
              <p:cNvPr id="4119" name="Line 23"/>
              <p:cNvSpPr>
                <a:spLocks noChangeShapeType="1"/>
              </p:cNvSpPr>
              <p:nvPr/>
            </p:nvSpPr>
            <p:spPr bwMode="auto">
              <a:xfrm>
                <a:off x="2746" y="2102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20" name="Line 24"/>
              <p:cNvSpPr>
                <a:spLocks noChangeShapeType="1"/>
              </p:cNvSpPr>
              <p:nvPr/>
            </p:nvSpPr>
            <p:spPr bwMode="auto">
              <a:xfrm>
                <a:off x="2982" y="2098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4121" name="Rectangle 25"/>
              <p:cNvSpPr>
                <a:spLocks noChangeArrowheads="1"/>
              </p:cNvSpPr>
              <p:nvPr/>
            </p:nvSpPr>
            <p:spPr bwMode="auto">
              <a:xfrm>
                <a:off x="2652" y="1848"/>
                <a:ext cx="26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en-US" sz="2400" b="1">
                    <a:solidFill>
                      <a:schemeClr val="tx1"/>
                    </a:solidFill>
                    <a:latin typeface="Times New Roman" pitchFamily="18" charset="0"/>
                  </a:rPr>
                  <a:t>H</a:t>
                </a:r>
              </a:p>
            </p:txBody>
          </p:sp>
          <p:sp>
            <p:nvSpPr>
              <p:cNvPr id="4122" name="Rectangle 26"/>
              <p:cNvSpPr>
                <a:spLocks noChangeArrowheads="1"/>
              </p:cNvSpPr>
              <p:nvPr/>
            </p:nvSpPr>
            <p:spPr bwMode="auto">
              <a:xfrm>
                <a:off x="2862" y="1848"/>
                <a:ext cx="26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en-US" sz="2400" b="1">
                    <a:solidFill>
                      <a:schemeClr val="tx1"/>
                    </a:solidFill>
                    <a:latin typeface="Times New Roman" pitchFamily="18" charset="0"/>
                  </a:rPr>
                  <a:t>H</a:t>
                </a:r>
              </a:p>
            </p:txBody>
          </p:sp>
        </p:grpSp>
        <p:grpSp>
          <p:nvGrpSpPr>
            <p:cNvPr id="4126" name="Group 30"/>
            <p:cNvGrpSpPr>
              <a:grpSpLocks/>
            </p:cNvGrpSpPr>
            <p:nvPr/>
          </p:nvGrpSpPr>
          <p:grpSpPr bwMode="auto">
            <a:xfrm>
              <a:off x="2638" y="2444"/>
              <a:ext cx="475" cy="288"/>
              <a:chOff x="2638" y="2444"/>
              <a:chExt cx="475" cy="288"/>
            </a:xfrm>
          </p:grpSpPr>
          <p:sp>
            <p:nvSpPr>
              <p:cNvPr id="4124" name="Rectangle 28"/>
              <p:cNvSpPr>
                <a:spLocks noChangeArrowheads="1"/>
              </p:cNvSpPr>
              <p:nvPr/>
            </p:nvSpPr>
            <p:spPr bwMode="auto">
              <a:xfrm>
                <a:off x="2638" y="2444"/>
                <a:ext cx="26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en-US" sz="2400" b="1">
                    <a:solidFill>
                      <a:schemeClr val="tx1"/>
                    </a:solidFill>
                    <a:latin typeface="Times New Roman" pitchFamily="18" charset="0"/>
                  </a:rPr>
                  <a:t>H</a:t>
                </a:r>
              </a:p>
            </p:txBody>
          </p:sp>
          <p:sp>
            <p:nvSpPr>
              <p:cNvPr id="4125" name="Rectangle 29"/>
              <p:cNvSpPr>
                <a:spLocks noChangeArrowheads="1"/>
              </p:cNvSpPr>
              <p:nvPr/>
            </p:nvSpPr>
            <p:spPr bwMode="auto">
              <a:xfrm>
                <a:off x="2848" y="2444"/>
                <a:ext cx="26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en-US" sz="2400" b="1">
                    <a:solidFill>
                      <a:schemeClr val="tx1"/>
                    </a:solidFill>
                    <a:latin typeface="Times New Roman" pitchFamily="18" charset="0"/>
                  </a:rPr>
                  <a:t>H</a:t>
                </a:r>
              </a:p>
            </p:txBody>
          </p:sp>
        </p:grpSp>
        <p:sp>
          <p:nvSpPr>
            <p:cNvPr id="4127" name="Line 31"/>
            <p:cNvSpPr>
              <a:spLocks noChangeShapeType="1"/>
            </p:cNvSpPr>
            <p:nvPr/>
          </p:nvSpPr>
          <p:spPr bwMode="auto">
            <a:xfrm flipH="1">
              <a:off x="2573" y="2305"/>
              <a:ext cx="90" cy="3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4128" name="Line 32"/>
            <p:cNvSpPr>
              <a:spLocks noChangeShapeType="1"/>
            </p:cNvSpPr>
            <p:nvPr/>
          </p:nvSpPr>
          <p:spPr bwMode="auto">
            <a:xfrm>
              <a:off x="3049" y="2291"/>
              <a:ext cx="90" cy="3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4129" name="Rectangle 33"/>
            <p:cNvSpPr>
              <a:spLocks noChangeArrowheads="1"/>
            </p:cNvSpPr>
            <p:nvPr/>
          </p:nvSpPr>
          <p:spPr bwMode="auto">
            <a:xfrm>
              <a:off x="3124" y="2270"/>
              <a:ext cx="2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US" sz="2400" b="1">
                  <a:solidFill>
                    <a:schemeClr val="tx1"/>
                  </a:solidFill>
                  <a:latin typeface="Times New Roman" pitchFamily="18" charset="0"/>
                </a:rPr>
                <a:t>H</a:t>
              </a:r>
            </a:p>
          </p:txBody>
        </p:sp>
        <p:sp>
          <p:nvSpPr>
            <p:cNvPr id="4130" name="Rectangle 34"/>
            <p:cNvSpPr>
              <a:spLocks noChangeArrowheads="1"/>
            </p:cNvSpPr>
            <p:nvPr/>
          </p:nvSpPr>
          <p:spPr bwMode="auto">
            <a:xfrm>
              <a:off x="2354" y="2270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defTabSz="762000"/>
              <a:r>
                <a:rPr lang="en-US" sz="2400" b="1">
                  <a:solidFill>
                    <a:schemeClr val="tx1"/>
                  </a:solidFill>
                  <a:latin typeface="Times New Roman" pitchFamily="18" charset="0"/>
                </a:rPr>
                <a:t>H</a:t>
              </a:r>
            </a:p>
          </p:txBody>
        </p:sp>
        <p:sp>
          <p:nvSpPr>
            <p:cNvPr id="4131" name="AutoShape 35"/>
            <p:cNvSpPr>
              <a:spLocks noChangeArrowheads="1"/>
            </p:cNvSpPr>
            <p:nvPr/>
          </p:nvSpPr>
          <p:spPr bwMode="auto">
            <a:xfrm>
              <a:off x="2734" y="2364"/>
              <a:ext cx="32" cy="122"/>
            </a:xfrm>
            <a:prstGeom prst="triangle">
              <a:avLst>
                <a:gd name="adj" fmla="val 49995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4132" name="AutoShape 36"/>
            <p:cNvSpPr>
              <a:spLocks noChangeArrowheads="1"/>
            </p:cNvSpPr>
            <p:nvPr/>
          </p:nvSpPr>
          <p:spPr bwMode="auto">
            <a:xfrm>
              <a:off x="2960" y="2370"/>
              <a:ext cx="32" cy="122"/>
            </a:xfrm>
            <a:prstGeom prst="triangle">
              <a:avLst>
                <a:gd name="adj" fmla="val 49995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sp>
        <p:nvSpPr>
          <p:cNvPr id="4134" name="Rectangle 38"/>
          <p:cNvSpPr>
            <a:spLocks noChangeArrowheads="1"/>
          </p:cNvSpPr>
          <p:nvPr/>
        </p:nvSpPr>
        <p:spPr bwMode="auto">
          <a:xfrm>
            <a:off x="3235325" y="6184900"/>
            <a:ext cx="3382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 i="1">
                <a:solidFill>
                  <a:srgbClr val="BC0081"/>
                </a:solidFill>
                <a:latin typeface="Times New Roman" pitchFamily="18" charset="0"/>
              </a:rPr>
              <a:t>Izdelala mag. Mojca Orel</a:t>
            </a:r>
          </a:p>
        </p:txBody>
      </p:sp>
      <p:pic>
        <p:nvPicPr>
          <p:cNvPr id="4135" name="Picture 39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" y="79375"/>
            <a:ext cx="8191500" cy="585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650"/>
                            </p:stCondLst>
                            <p:childTnLst>
                              <p:par>
                                <p:cTn id="13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150"/>
                            </p:stCondLst>
                            <p:childTnLst>
                              <p:par>
                                <p:cTn id="18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50"/>
                            </p:stCondLst>
                            <p:childTnLst>
                              <p:par>
                                <p:cTn id="23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150"/>
                            </p:stCondLst>
                            <p:childTnLst>
                              <p:par>
                                <p:cTn id="28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65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150"/>
                            </p:stCondLst>
                            <p:childTnLst>
                              <p:par>
                                <p:cTn id="38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0" dur="5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65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75"/>
                                        <p:tgtEl>
                                          <p:spTgt spid="4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225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uild="p" autoUpdateAnimBg="0" advAuto="0"/>
      <p:bldP spid="4099" grpId="0" autoUpdateAnimBg="0"/>
      <p:bldP spid="4100" grpId="0" autoUpdateAnimBg="0"/>
      <p:bldP spid="4101" grpId="0" autoUpdateAnimBg="0"/>
      <p:bldP spid="4116" grpId="0" animBg="1"/>
      <p:bldP spid="4134" grpId="0" build="p" autoUpdateAnimBg="0" advAuto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1852613" y="793750"/>
            <a:ext cx="186013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endParaRPr lang="en-GB" sz="24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373063" y="838200"/>
            <a:ext cx="8449429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US" sz="2400" b="1">
                <a:solidFill>
                  <a:srgbClr val="330099"/>
                </a:solidFill>
                <a:latin typeface="+mn-lt"/>
              </a:rPr>
              <a:t>Naloga:  </a:t>
            </a:r>
            <a:r>
              <a:rPr lang="en-US" sz="2400">
                <a:solidFill>
                  <a:srgbClr val="330099"/>
                </a:solidFill>
                <a:latin typeface="+mn-lt"/>
              </a:rPr>
              <a:t>Napiši ime in racionalno formulo naslednjima spojinama:</a:t>
            </a: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1503363" y="4449763"/>
            <a:ext cx="1504130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000" b="1">
                <a:solidFill>
                  <a:srgbClr val="330099"/>
                </a:solidFill>
                <a:latin typeface="+mn-lt"/>
              </a:rPr>
              <a:t>PENT-1-EN</a:t>
            </a:r>
          </a:p>
        </p:txBody>
      </p:sp>
      <p:sp>
        <p:nvSpPr>
          <p:cNvPr id="76811" name="Rectangle 11"/>
          <p:cNvSpPr>
            <a:spLocks noChangeArrowheads="1"/>
          </p:cNvSpPr>
          <p:nvPr/>
        </p:nvSpPr>
        <p:spPr bwMode="auto">
          <a:xfrm>
            <a:off x="1162050" y="5029200"/>
            <a:ext cx="2743200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US" sz="2000" b="1">
                <a:solidFill>
                  <a:srgbClr val="330099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2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CHCH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2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2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3</a:t>
            </a:r>
          </a:p>
        </p:txBody>
      </p:sp>
      <p:grpSp>
        <p:nvGrpSpPr>
          <p:cNvPr id="76843" name="Group 43"/>
          <p:cNvGrpSpPr>
            <a:grpSpLocks/>
          </p:cNvGrpSpPr>
          <p:nvPr/>
        </p:nvGrpSpPr>
        <p:grpSpPr bwMode="auto">
          <a:xfrm>
            <a:off x="1160463" y="2795588"/>
            <a:ext cx="2438400" cy="682625"/>
            <a:chOff x="851" y="1737"/>
            <a:chExt cx="1536" cy="430"/>
          </a:xfrm>
        </p:grpSpPr>
        <p:sp>
          <p:nvSpPr>
            <p:cNvPr id="76806" name="Line 6"/>
            <p:cNvSpPr>
              <a:spLocks noChangeShapeType="1"/>
            </p:cNvSpPr>
            <p:nvPr/>
          </p:nvSpPr>
          <p:spPr bwMode="auto">
            <a:xfrm flipV="1">
              <a:off x="851" y="1737"/>
              <a:ext cx="405" cy="406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76807" name="Line 7"/>
            <p:cNvSpPr>
              <a:spLocks noChangeShapeType="1"/>
            </p:cNvSpPr>
            <p:nvPr/>
          </p:nvSpPr>
          <p:spPr bwMode="auto">
            <a:xfrm>
              <a:off x="1240" y="1739"/>
              <a:ext cx="385" cy="386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76808" name="Line 8"/>
            <p:cNvSpPr>
              <a:spLocks noChangeShapeType="1"/>
            </p:cNvSpPr>
            <p:nvPr/>
          </p:nvSpPr>
          <p:spPr bwMode="auto">
            <a:xfrm flipV="1">
              <a:off x="1611" y="1741"/>
              <a:ext cx="392" cy="390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76809" name="Line 9"/>
            <p:cNvSpPr>
              <a:spLocks noChangeShapeType="1"/>
            </p:cNvSpPr>
            <p:nvPr/>
          </p:nvSpPr>
          <p:spPr bwMode="auto">
            <a:xfrm>
              <a:off x="1988" y="1750"/>
              <a:ext cx="399" cy="393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76819" name="Line 19"/>
            <p:cNvSpPr>
              <a:spLocks noChangeShapeType="1"/>
            </p:cNvSpPr>
            <p:nvPr/>
          </p:nvSpPr>
          <p:spPr bwMode="auto">
            <a:xfrm flipV="1">
              <a:off x="939" y="1813"/>
              <a:ext cx="356" cy="354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</p:grpSp>
      <p:sp>
        <p:nvSpPr>
          <p:cNvPr id="76834" name="Rectangle 34"/>
          <p:cNvSpPr>
            <a:spLocks noChangeArrowheads="1"/>
          </p:cNvSpPr>
          <p:nvPr/>
        </p:nvSpPr>
        <p:spPr bwMode="auto">
          <a:xfrm>
            <a:off x="5408613" y="4430713"/>
            <a:ext cx="2570162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US" sz="2000" b="1">
                <a:solidFill>
                  <a:srgbClr val="330099"/>
                </a:solidFill>
                <a:latin typeface="+mn-lt"/>
              </a:rPr>
              <a:t>PENT</a:t>
            </a:r>
            <a:r>
              <a:rPr lang="en-US" sz="2000" b="1">
                <a:solidFill>
                  <a:srgbClr val="BC0081"/>
                </a:solidFill>
                <a:latin typeface="+mn-lt"/>
              </a:rPr>
              <a:t>A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-1,4-</a:t>
            </a:r>
            <a:r>
              <a:rPr lang="en-US" sz="2000" b="1">
                <a:solidFill>
                  <a:srgbClr val="BC0081"/>
                </a:solidFill>
                <a:latin typeface="+mn-lt"/>
              </a:rPr>
              <a:t>DI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EN</a:t>
            </a:r>
          </a:p>
        </p:txBody>
      </p:sp>
      <p:grpSp>
        <p:nvGrpSpPr>
          <p:cNvPr id="76835" name="Group 35"/>
          <p:cNvGrpSpPr>
            <a:grpSpLocks/>
          </p:cNvGrpSpPr>
          <p:nvPr/>
        </p:nvGrpSpPr>
        <p:grpSpPr bwMode="auto">
          <a:xfrm>
            <a:off x="5332413" y="2795588"/>
            <a:ext cx="2438400" cy="730250"/>
            <a:chOff x="851" y="1737"/>
            <a:chExt cx="1536" cy="460"/>
          </a:xfrm>
        </p:grpSpPr>
        <p:sp>
          <p:nvSpPr>
            <p:cNvPr id="76836" name="Line 36"/>
            <p:cNvSpPr>
              <a:spLocks noChangeShapeType="1"/>
            </p:cNvSpPr>
            <p:nvPr/>
          </p:nvSpPr>
          <p:spPr bwMode="auto">
            <a:xfrm flipV="1">
              <a:off x="851" y="1737"/>
              <a:ext cx="405" cy="406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76837" name="Line 37"/>
            <p:cNvSpPr>
              <a:spLocks noChangeShapeType="1"/>
            </p:cNvSpPr>
            <p:nvPr/>
          </p:nvSpPr>
          <p:spPr bwMode="auto">
            <a:xfrm>
              <a:off x="1240" y="1739"/>
              <a:ext cx="385" cy="386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76838" name="Line 38"/>
            <p:cNvSpPr>
              <a:spLocks noChangeShapeType="1"/>
            </p:cNvSpPr>
            <p:nvPr/>
          </p:nvSpPr>
          <p:spPr bwMode="auto">
            <a:xfrm flipV="1">
              <a:off x="1611" y="1741"/>
              <a:ext cx="392" cy="390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76839" name="Line 39"/>
            <p:cNvSpPr>
              <a:spLocks noChangeShapeType="1"/>
            </p:cNvSpPr>
            <p:nvPr/>
          </p:nvSpPr>
          <p:spPr bwMode="auto">
            <a:xfrm>
              <a:off x="1988" y="1750"/>
              <a:ext cx="399" cy="393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76840" name="Line 40"/>
            <p:cNvSpPr>
              <a:spLocks noChangeShapeType="1"/>
            </p:cNvSpPr>
            <p:nvPr/>
          </p:nvSpPr>
          <p:spPr bwMode="auto">
            <a:xfrm>
              <a:off x="1948" y="1811"/>
              <a:ext cx="385" cy="386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76841" name="Line 41"/>
            <p:cNvSpPr>
              <a:spLocks noChangeShapeType="1"/>
            </p:cNvSpPr>
            <p:nvPr/>
          </p:nvSpPr>
          <p:spPr bwMode="auto">
            <a:xfrm flipV="1">
              <a:off x="939" y="1813"/>
              <a:ext cx="356" cy="354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</p:grpSp>
      <p:sp>
        <p:nvSpPr>
          <p:cNvPr id="76842" name="Rectangle 42"/>
          <p:cNvSpPr>
            <a:spLocks noChangeArrowheads="1"/>
          </p:cNvSpPr>
          <p:nvPr/>
        </p:nvSpPr>
        <p:spPr bwMode="auto">
          <a:xfrm>
            <a:off x="5429250" y="5048250"/>
            <a:ext cx="3124200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US" sz="2000" b="1">
                <a:solidFill>
                  <a:srgbClr val="330099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2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CHCH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2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CHCH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2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6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75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"/>
                                        <p:tgtEl>
                                          <p:spTgt spid="76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 autoUpdateAnimBg="0" advAuto="0"/>
      <p:bldP spid="76804" grpId="0" autoUpdateAnimBg="0"/>
      <p:bldP spid="76811" grpId="0" autoUpdateAnimBg="0"/>
      <p:bldP spid="76834" grpId="0" autoUpdateAnimBg="0"/>
      <p:bldP spid="76842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ChangeArrowheads="1"/>
          </p:cNvSpPr>
          <p:nvPr/>
        </p:nvSpPr>
        <p:spPr bwMode="auto">
          <a:xfrm>
            <a:off x="3067050" y="838200"/>
            <a:ext cx="2782813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US" sz="2400" b="1">
                <a:solidFill>
                  <a:srgbClr val="330099"/>
                </a:solidFill>
                <a:latin typeface="+mn-lt"/>
              </a:rPr>
              <a:t>Naloga:  </a:t>
            </a:r>
            <a:r>
              <a:rPr lang="en-US" sz="2400">
                <a:solidFill>
                  <a:srgbClr val="330099"/>
                </a:solidFill>
                <a:latin typeface="+mn-lt"/>
              </a:rPr>
              <a:t>Napiši ime</a:t>
            </a:r>
            <a:r>
              <a:rPr lang="sl-SI" sz="2400">
                <a:solidFill>
                  <a:srgbClr val="330099"/>
                </a:solidFill>
                <a:latin typeface="+mn-lt"/>
              </a:rPr>
              <a:t>.</a:t>
            </a:r>
            <a:endParaRPr lang="en-US" sz="2400">
              <a:solidFill>
                <a:srgbClr val="330099"/>
              </a:solidFill>
              <a:latin typeface="+mn-lt"/>
            </a:endParaRP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1046163" y="4964113"/>
            <a:ext cx="2573333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sl-SI" sz="2000" b="1">
                <a:solidFill>
                  <a:srgbClr val="330099"/>
                </a:solidFill>
                <a:latin typeface="+mn-lt"/>
              </a:rPr>
              <a:t>4-METIL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PENT-1-EN</a:t>
            </a:r>
          </a:p>
        </p:txBody>
      </p:sp>
      <p:sp>
        <p:nvSpPr>
          <p:cNvPr id="78860" name="Rectangle 12"/>
          <p:cNvSpPr>
            <a:spLocks noChangeArrowheads="1"/>
          </p:cNvSpPr>
          <p:nvPr/>
        </p:nvSpPr>
        <p:spPr bwMode="auto">
          <a:xfrm>
            <a:off x="4418013" y="5021263"/>
            <a:ext cx="3922712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sl-SI" sz="2000" b="1">
                <a:solidFill>
                  <a:srgbClr val="330099"/>
                </a:solidFill>
                <a:latin typeface="+mn-lt"/>
              </a:rPr>
              <a:t>4-ETIL-5-METILHEKS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-</a:t>
            </a:r>
            <a:r>
              <a:rPr lang="sl-SI" sz="2000" b="1">
                <a:solidFill>
                  <a:srgbClr val="330099"/>
                </a:solidFill>
                <a:latin typeface="+mn-lt"/>
              </a:rPr>
              <a:t>2-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EN</a:t>
            </a:r>
          </a:p>
        </p:txBody>
      </p:sp>
      <p:grpSp>
        <p:nvGrpSpPr>
          <p:cNvPr id="78880" name="Group 32"/>
          <p:cNvGrpSpPr>
            <a:grpSpLocks/>
          </p:cNvGrpSpPr>
          <p:nvPr/>
        </p:nvGrpSpPr>
        <p:grpSpPr bwMode="auto">
          <a:xfrm>
            <a:off x="1160463" y="2019300"/>
            <a:ext cx="2438400" cy="1458913"/>
            <a:chOff x="731" y="1272"/>
            <a:chExt cx="1536" cy="919"/>
          </a:xfrm>
        </p:grpSpPr>
        <p:grpSp>
          <p:nvGrpSpPr>
            <p:cNvPr id="78854" name="Group 6"/>
            <p:cNvGrpSpPr>
              <a:grpSpLocks/>
            </p:cNvGrpSpPr>
            <p:nvPr/>
          </p:nvGrpSpPr>
          <p:grpSpPr bwMode="auto">
            <a:xfrm>
              <a:off x="731" y="1761"/>
              <a:ext cx="1536" cy="430"/>
              <a:chOff x="851" y="1737"/>
              <a:chExt cx="1536" cy="430"/>
            </a:xfrm>
          </p:grpSpPr>
          <p:sp>
            <p:nvSpPr>
              <p:cNvPr id="78855" name="Line 7"/>
              <p:cNvSpPr>
                <a:spLocks noChangeShapeType="1"/>
              </p:cNvSpPr>
              <p:nvPr/>
            </p:nvSpPr>
            <p:spPr bwMode="auto">
              <a:xfrm flipV="1">
                <a:off x="851" y="1737"/>
                <a:ext cx="405" cy="406"/>
              </a:xfrm>
              <a:prstGeom prst="line">
                <a:avLst/>
              </a:prstGeom>
              <a:noFill/>
              <a:ln w="50800">
                <a:solidFill>
                  <a:srgbClr val="BC008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sl-SI">
                  <a:latin typeface="+mn-lt"/>
                </a:endParaRPr>
              </a:p>
            </p:txBody>
          </p:sp>
          <p:sp>
            <p:nvSpPr>
              <p:cNvPr id="78856" name="Line 8"/>
              <p:cNvSpPr>
                <a:spLocks noChangeShapeType="1"/>
              </p:cNvSpPr>
              <p:nvPr/>
            </p:nvSpPr>
            <p:spPr bwMode="auto">
              <a:xfrm>
                <a:off x="1240" y="1739"/>
                <a:ext cx="385" cy="386"/>
              </a:xfrm>
              <a:prstGeom prst="line">
                <a:avLst/>
              </a:prstGeom>
              <a:noFill/>
              <a:ln w="50800">
                <a:solidFill>
                  <a:srgbClr val="BC008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sl-SI">
                  <a:latin typeface="+mn-lt"/>
                </a:endParaRPr>
              </a:p>
            </p:txBody>
          </p:sp>
          <p:sp>
            <p:nvSpPr>
              <p:cNvPr id="78857" name="Line 9"/>
              <p:cNvSpPr>
                <a:spLocks noChangeShapeType="1"/>
              </p:cNvSpPr>
              <p:nvPr/>
            </p:nvSpPr>
            <p:spPr bwMode="auto">
              <a:xfrm flipV="1">
                <a:off x="1611" y="1741"/>
                <a:ext cx="392" cy="390"/>
              </a:xfrm>
              <a:prstGeom prst="line">
                <a:avLst/>
              </a:prstGeom>
              <a:noFill/>
              <a:ln w="50800">
                <a:solidFill>
                  <a:srgbClr val="BC008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sl-SI">
                  <a:latin typeface="+mn-lt"/>
                </a:endParaRPr>
              </a:p>
            </p:txBody>
          </p:sp>
          <p:sp>
            <p:nvSpPr>
              <p:cNvPr id="78858" name="Line 10"/>
              <p:cNvSpPr>
                <a:spLocks noChangeShapeType="1"/>
              </p:cNvSpPr>
              <p:nvPr/>
            </p:nvSpPr>
            <p:spPr bwMode="auto">
              <a:xfrm>
                <a:off x="1988" y="1750"/>
                <a:ext cx="399" cy="393"/>
              </a:xfrm>
              <a:prstGeom prst="line">
                <a:avLst/>
              </a:prstGeom>
              <a:noFill/>
              <a:ln w="50800">
                <a:solidFill>
                  <a:srgbClr val="BC008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sl-SI">
                  <a:latin typeface="+mn-lt"/>
                </a:endParaRPr>
              </a:p>
            </p:txBody>
          </p:sp>
          <p:sp>
            <p:nvSpPr>
              <p:cNvPr id="78859" name="Line 11"/>
              <p:cNvSpPr>
                <a:spLocks noChangeShapeType="1"/>
              </p:cNvSpPr>
              <p:nvPr/>
            </p:nvSpPr>
            <p:spPr bwMode="auto">
              <a:xfrm flipV="1">
                <a:off x="939" y="1813"/>
                <a:ext cx="356" cy="354"/>
              </a:xfrm>
              <a:prstGeom prst="line">
                <a:avLst/>
              </a:prstGeom>
              <a:noFill/>
              <a:ln w="50800">
                <a:solidFill>
                  <a:srgbClr val="BC008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sl-SI">
                  <a:latin typeface="+mn-lt"/>
                </a:endParaRPr>
              </a:p>
            </p:txBody>
          </p:sp>
        </p:grpSp>
        <p:sp>
          <p:nvSpPr>
            <p:cNvPr id="78869" name="Line 21"/>
            <p:cNvSpPr>
              <a:spLocks noChangeShapeType="1"/>
            </p:cNvSpPr>
            <p:nvPr/>
          </p:nvSpPr>
          <p:spPr bwMode="auto">
            <a:xfrm flipV="1">
              <a:off x="1872" y="1272"/>
              <a:ext cx="0" cy="508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</p:grpSp>
      <p:grpSp>
        <p:nvGrpSpPr>
          <p:cNvPr id="78884" name="Group 36"/>
          <p:cNvGrpSpPr>
            <a:grpSpLocks/>
          </p:cNvGrpSpPr>
          <p:nvPr/>
        </p:nvGrpSpPr>
        <p:grpSpPr bwMode="auto">
          <a:xfrm>
            <a:off x="4646613" y="1962150"/>
            <a:ext cx="3019425" cy="2741613"/>
            <a:chOff x="2927" y="1236"/>
            <a:chExt cx="1902" cy="1727"/>
          </a:xfrm>
        </p:grpSpPr>
        <p:sp>
          <p:nvSpPr>
            <p:cNvPr id="78871" name="Line 23"/>
            <p:cNvSpPr>
              <a:spLocks noChangeShapeType="1"/>
            </p:cNvSpPr>
            <p:nvPr/>
          </p:nvSpPr>
          <p:spPr bwMode="auto">
            <a:xfrm flipV="1">
              <a:off x="2927" y="1725"/>
              <a:ext cx="405" cy="406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78872" name="Line 24"/>
            <p:cNvSpPr>
              <a:spLocks noChangeShapeType="1"/>
            </p:cNvSpPr>
            <p:nvPr/>
          </p:nvSpPr>
          <p:spPr bwMode="auto">
            <a:xfrm>
              <a:off x="3316" y="1727"/>
              <a:ext cx="385" cy="386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78873" name="Line 25"/>
            <p:cNvSpPr>
              <a:spLocks noChangeShapeType="1"/>
            </p:cNvSpPr>
            <p:nvPr/>
          </p:nvSpPr>
          <p:spPr bwMode="auto">
            <a:xfrm flipV="1">
              <a:off x="3687" y="1729"/>
              <a:ext cx="392" cy="390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78874" name="Line 26"/>
            <p:cNvSpPr>
              <a:spLocks noChangeShapeType="1"/>
            </p:cNvSpPr>
            <p:nvPr/>
          </p:nvSpPr>
          <p:spPr bwMode="auto">
            <a:xfrm>
              <a:off x="4064" y="1738"/>
              <a:ext cx="399" cy="393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78875" name="Line 27"/>
            <p:cNvSpPr>
              <a:spLocks noChangeShapeType="1"/>
            </p:cNvSpPr>
            <p:nvPr/>
          </p:nvSpPr>
          <p:spPr bwMode="auto">
            <a:xfrm flipV="1">
              <a:off x="3324" y="1236"/>
              <a:ext cx="0" cy="508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78876" name="Line 28"/>
            <p:cNvSpPr>
              <a:spLocks noChangeShapeType="1"/>
            </p:cNvSpPr>
            <p:nvPr/>
          </p:nvSpPr>
          <p:spPr bwMode="auto">
            <a:xfrm flipV="1">
              <a:off x="3684" y="2088"/>
              <a:ext cx="0" cy="508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78877" name="Line 29"/>
            <p:cNvSpPr>
              <a:spLocks noChangeShapeType="1"/>
            </p:cNvSpPr>
            <p:nvPr/>
          </p:nvSpPr>
          <p:spPr bwMode="auto">
            <a:xfrm flipV="1">
              <a:off x="4437" y="1741"/>
              <a:ext cx="392" cy="390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78878" name="Line 30"/>
            <p:cNvSpPr>
              <a:spLocks noChangeShapeType="1"/>
            </p:cNvSpPr>
            <p:nvPr/>
          </p:nvSpPr>
          <p:spPr bwMode="auto">
            <a:xfrm flipV="1">
              <a:off x="3289" y="2573"/>
              <a:ext cx="392" cy="390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78879" name="Line 31"/>
            <p:cNvSpPr>
              <a:spLocks noChangeShapeType="1"/>
            </p:cNvSpPr>
            <p:nvPr/>
          </p:nvSpPr>
          <p:spPr bwMode="auto">
            <a:xfrm>
              <a:off x="4100" y="1695"/>
              <a:ext cx="385" cy="386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8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8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 autoUpdateAnimBg="0" advAuto="0"/>
      <p:bldP spid="78852" grpId="0" autoUpdateAnimBg="0"/>
      <p:bldP spid="78860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833563" y="660400"/>
            <a:ext cx="186013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endParaRPr lang="en-GB" sz="240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18437" name="Group 5"/>
          <p:cNvGrpSpPr>
            <a:grpSpLocks/>
          </p:cNvGrpSpPr>
          <p:nvPr/>
        </p:nvGrpSpPr>
        <p:grpSpPr bwMode="auto">
          <a:xfrm>
            <a:off x="1181100" y="98425"/>
            <a:ext cx="7061200" cy="1449388"/>
            <a:chOff x="744" y="62"/>
            <a:chExt cx="4448" cy="913"/>
          </a:xfrm>
        </p:grpSpPr>
        <p:pic>
          <p:nvPicPr>
            <p:cNvPr id="18435" name="Picture 3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4" y="62"/>
              <a:ext cx="4448" cy="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8436" name="Rectangle 4"/>
            <p:cNvSpPr>
              <a:spLocks noChangeArrowheads="1"/>
            </p:cNvSpPr>
            <p:nvPr/>
          </p:nvSpPr>
          <p:spPr bwMode="auto">
            <a:xfrm>
              <a:off x="962" y="166"/>
              <a:ext cx="2496" cy="6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US" sz="3200" b="1">
                  <a:solidFill>
                    <a:schemeClr val="tx1"/>
                  </a:solidFill>
                  <a:latin typeface="+mn-lt"/>
                </a:rPr>
                <a:t>STEREOKEMIČNA </a:t>
              </a:r>
            </a:p>
            <a:p>
              <a:pPr algn="ctr" defTabSz="762000"/>
              <a:r>
                <a:rPr lang="en-US" sz="3200" b="1">
                  <a:solidFill>
                    <a:schemeClr val="tx1"/>
                  </a:solidFill>
                  <a:latin typeface="+mn-lt"/>
                </a:rPr>
                <a:t>FORMULA</a:t>
              </a:r>
            </a:p>
          </p:txBody>
        </p:sp>
      </p:grp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1341438" y="1617663"/>
            <a:ext cx="6066404" cy="124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500" b="1">
                <a:solidFill>
                  <a:schemeClr val="tx1"/>
                </a:solidFill>
                <a:latin typeface="+mn-lt"/>
              </a:rPr>
              <a:t>Značilnosti formule: </a:t>
            </a:r>
          </a:p>
          <a:p>
            <a:pPr defTabSz="762000"/>
            <a:r>
              <a:rPr lang="en-US" sz="2500">
                <a:solidFill>
                  <a:schemeClr val="tx1"/>
                </a:solidFill>
                <a:latin typeface="+mn-lt"/>
              </a:rPr>
              <a:t>Prikaže nam </a:t>
            </a:r>
            <a:r>
              <a:rPr lang="en-US" sz="2500" b="1">
                <a:solidFill>
                  <a:schemeClr val="tx1"/>
                </a:solidFill>
                <a:latin typeface="+mn-lt"/>
              </a:rPr>
              <a:t>prostorsko</a:t>
            </a:r>
            <a:r>
              <a:rPr lang="en-US" sz="2500">
                <a:solidFill>
                  <a:schemeClr val="tx1"/>
                </a:solidFill>
                <a:latin typeface="+mn-lt"/>
              </a:rPr>
              <a:t> razporeditev atomov</a:t>
            </a:r>
          </a:p>
          <a:p>
            <a:pPr defTabSz="762000"/>
            <a:r>
              <a:rPr lang="en-US" sz="2500">
                <a:solidFill>
                  <a:schemeClr val="tx1"/>
                </a:solidFill>
                <a:latin typeface="+mn-lt"/>
              </a:rPr>
              <a:t>v molekuli.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1306513" y="3025775"/>
            <a:ext cx="5865388" cy="477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500" b="1">
                <a:solidFill>
                  <a:srgbClr val="330099"/>
                </a:solidFill>
                <a:latin typeface="+mn-lt"/>
              </a:rPr>
              <a:t>Primer: </a:t>
            </a:r>
            <a:r>
              <a:rPr lang="en-US" sz="2500">
                <a:solidFill>
                  <a:srgbClr val="330099"/>
                </a:solidFill>
                <a:latin typeface="+mn-lt"/>
              </a:rPr>
              <a:t>Stereokemična formula METANA.</a:t>
            </a: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 flipH="1">
            <a:off x="4113213" y="4394200"/>
            <a:ext cx="482504" cy="585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3200" b="1">
                <a:solidFill>
                  <a:srgbClr val="BC0081"/>
                </a:solidFill>
                <a:latin typeface="+mn-lt"/>
              </a:rPr>
              <a:t>C</a:t>
            </a:r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>
            <a:off x="4340225" y="4192588"/>
            <a:ext cx="0" cy="273050"/>
          </a:xfrm>
          <a:prstGeom prst="line">
            <a:avLst/>
          </a:prstGeom>
          <a:noFill/>
          <a:ln w="25400">
            <a:solidFill>
              <a:srgbClr val="BC008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n-lt"/>
            </a:endParaRP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 flipH="1">
            <a:off x="4121150" y="3721100"/>
            <a:ext cx="504946" cy="585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3200" b="1">
                <a:solidFill>
                  <a:srgbClr val="BC0081"/>
                </a:solidFill>
                <a:latin typeface="+mn-lt"/>
              </a:rPr>
              <a:t>H</a:t>
            </a:r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>
            <a:off x="4545013" y="4735513"/>
            <a:ext cx="254000" cy="120650"/>
          </a:xfrm>
          <a:prstGeom prst="line">
            <a:avLst/>
          </a:prstGeom>
          <a:noFill/>
          <a:ln w="25400">
            <a:solidFill>
              <a:srgbClr val="BC008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n-lt"/>
            </a:endParaRP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 flipH="1">
            <a:off x="4735513" y="4616450"/>
            <a:ext cx="504946" cy="585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3200" b="1">
                <a:solidFill>
                  <a:srgbClr val="BC0081"/>
                </a:solidFill>
                <a:latin typeface="+mn-lt"/>
              </a:rPr>
              <a:t>H</a:t>
            </a:r>
          </a:p>
        </p:txBody>
      </p:sp>
      <p:sp>
        <p:nvSpPr>
          <p:cNvPr id="18448" name="AutoShape 16"/>
          <p:cNvSpPr>
            <a:spLocks noChangeArrowheads="1"/>
          </p:cNvSpPr>
          <p:nvPr/>
        </p:nvSpPr>
        <p:spPr bwMode="auto">
          <a:xfrm flipH="1">
            <a:off x="4295775" y="4829175"/>
            <a:ext cx="88900" cy="412750"/>
          </a:xfrm>
          <a:prstGeom prst="triangle">
            <a:avLst>
              <a:gd name="adj" fmla="val 49995"/>
            </a:avLst>
          </a:prstGeom>
          <a:solidFill>
            <a:srgbClr val="BC0081"/>
          </a:solidFill>
          <a:ln w="12700">
            <a:solidFill>
              <a:srgbClr val="BC008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l-SI">
              <a:latin typeface="+mn-lt"/>
            </a:endParaRPr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 flipH="1">
            <a:off x="4092575" y="5219700"/>
            <a:ext cx="504946" cy="585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3200" b="1">
                <a:solidFill>
                  <a:srgbClr val="BC0081"/>
                </a:solidFill>
                <a:latin typeface="+mn-lt"/>
              </a:rPr>
              <a:t>H</a:t>
            </a:r>
          </a:p>
        </p:txBody>
      </p:sp>
      <p:sp>
        <p:nvSpPr>
          <p:cNvPr id="18450" name="Line 18"/>
          <p:cNvSpPr>
            <a:spLocks noChangeShapeType="1"/>
          </p:cNvSpPr>
          <p:nvPr/>
        </p:nvSpPr>
        <p:spPr bwMode="auto">
          <a:xfrm flipH="1">
            <a:off x="3830638" y="4702175"/>
            <a:ext cx="306387" cy="146050"/>
          </a:xfrm>
          <a:prstGeom prst="line">
            <a:avLst/>
          </a:prstGeom>
          <a:noFill/>
          <a:ln w="25400">
            <a:solidFill>
              <a:srgbClr val="BC0081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n-lt"/>
            </a:endParaRPr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 flipH="1">
            <a:off x="3392488" y="4616450"/>
            <a:ext cx="504946" cy="585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3200" b="1">
                <a:solidFill>
                  <a:srgbClr val="BC0081"/>
                </a:solidFill>
                <a:latin typeface="+mn-lt"/>
              </a:rPr>
              <a:t>H</a:t>
            </a:r>
          </a:p>
        </p:txBody>
      </p:sp>
      <p:grpSp>
        <p:nvGrpSpPr>
          <p:cNvPr id="18456" name="Group 24"/>
          <p:cNvGrpSpPr>
            <a:grpSpLocks/>
          </p:cNvGrpSpPr>
          <p:nvPr/>
        </p:nvGrpSpPr>
        <p:grpSpPr bwMode="auto">
          <a:xfrm>
            <a:off x="4518025" y="4030663"/>
            <a:ext cx="2744788" cy="831850"/>
            <a:chOff x="2846" y="2539"/>
            <a:chExt cx="1729" cy="524"/>
          </a:xfrm>
        </p:grpSpPr>
        <p:grpSp>
          <p:nvGrpSpPr>
            <p:cNvPr id="18454" name="Group 22"/>
            <p:cNvGrpSpPr>
              <a:grpSpLocks/>
            </p:cNvGrpSpPr>
            <p:nvPr/>
          </p:nvGrpSpPr>
          <p:grpSpPr bwMode="auto">
            <a:xfrm>
              <a:off x="2846" y="2728"/>
              <a:ext cx="321" cy="256"/>
              <a:chOff x="2846" y="2728"/>
              <a:chExt cx="321" cy="256"/>
            </a:xfrm>
          </p:grpSpPr>
          <p:sp>
            <p:nvSpPr>
              <p:cNvPr id="18452" name="Line 20"/>
              <p:cNvSpPr>
                <a:spLocks noChangeShapeType="1"/>
              </p:cNvSpPr>
              <p:nvPr/>
            </p:nvSpPr>
            <p:spPr bwMode="auto">
              <a:xfrm flipH="1">
                <a:off x="2846" y="2728"/>
                <a:ext cx="310" cy="0"/>
              </a:xfrm>
              <a:prstGeom prst="line">
                <a:avLst/>
              </a:prstGeom>
              <a:noFill/>
              <a:ln w="12700">
                <a:solidFill>
                  <a:srgbClr val="BC0081"/>
                </a:solidFill>
                <a:round/>
                <a:headEnd type="none" w="sm" len="sm"/>
                <a:tailEnd type="stealth" w="med" len="lg"/>
              </a:ln>
              <a:effectLst/>
            </p:spPr>
            <p:txBody>
              <a:bodyPr wrap="none" anchor="ctr"/>
              <a:lstStyle/>
              <a:p>
                <a:endParaRPr lang="sl-SI">
                  <a:latin typeface="+mn-lt"/>
                </a:endParaRPr>
              </a:p>
            </p:txBody>
          </p:sp>
          <p:sp>
            <p:nvSpPr>
              <p:cNvPr id="18453" name="Line 21"/>
              <p:cNvSpPr>
                <a:spLocks noChangeShapeType="1"/>
              </p:cNvSpPr>
              <p:nvPr/>
            </p:nvSpPr>
            <p:spPr bwMode="auto">
              <a:xfrm flipH="1">
                <a:off x="2943" y="2760"/>
                <a:ext cx="224" cy="224"/>
              </a:xfrm>
              <a:prstGeom prst="line">
                <a:avLst/>
              </a:prstGeom>
              <a:noFill/>
              <a:ln w="12700">
                <a:solidFill>
                  <a:srgbClr val="BC0081"/>
                </a:solidFill>
                <a:round/>
                <a:headEnd type="none" w="sm" len="sm"/>
                <a:tailEnd type="stealth" w="med" len="lg"/>
              </a:ln>
              <a:effectLst/>
            </p:spPr>
            <p:txBody>
              <a:bodyPr wrap="none" anchor="ctr"/>
              <a:lstStyle/>
              <a:p>
                <a:endParaRPr lang="sl-SI">
                  <a:latin typeface="+mn-lt"/>
                </a:endParaRPr>
              </a:p>
            </p:txBody>
          </p:sp>
        </p:grpSp>
        <p:sp>
          <p:nvSpPr>
            <p:cNvPr id="18455" name="Rectangle 23"/>
            <p:cNvSpPr>
              <a:spLocks noChangeArrowheads="1"/>
            </p:cNvSpPr>
            <p:nvPr/>
          </p:nvSpPr>
          <p:spPr bwMode="auto">
            <a:xfrm>
              <a:off x="3191" y="2539"/>
              <a:ext cx="1384" cy="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US" sz="2400">
                  <a:solidFill>
                    <a:srgbClr val="BC0081"/>
                  </a:solidFill>
                  <a:latin typeface="+mn-lt"/>
                </a:rPr>
                <a:t>vezi ležita v isti </a:t>
              </a:r>
            </a:p>
            <a:p>
              <a:pPr algn="ctr" defTabSz="762000"/>
              <a:r>
                <a:rPr lang="en-US" sz="2400">
                  <a:solidFill>
                    <a:srgbClr val="BC0081"/>
                  </a:solidFill>
                  <a:latin typeface="+mn-lt"/>
                </a:rPr>
                <a:t>ravnini </a:t>
              </a:r>
            </a:p>
          </p:txBody>
        </p:sp>
      </p:grpSp>
      <p:grpSp>
        <p:nvGrpSpPr>
          <p:cNvPr id="18459" name="Group 27"/>
          <p:cNvGrpSpPr>
            <a:grpSpLocks/>
          </p:cNvGrpSpPr>
          <p:nvPr/>
        </p:nvGrpSpPr>
        <p:grpSpPr bwMode="auto">
          <a:xfrm>
            <a:off x="2366963" y="4810125"/>
            <a:ext cx="1709737" cy="1147763"/>
            <a:chOff x="1491" y="3030"/>
            <a:chExt cx="1077" cy="723"/>
          </a:xfrm>
        </p:grpSpPr>
        <p:sp>
          <p:nvSpPr>
            <p:cNvPr id="18457" name="Line 25"/>
            <p:cNvSpPr>
              <a:spLocks noChangeShapeType="1"/>
            </p:cNvSpPr>
            <p:nvPr/>
          </p:nvSpPr>
          <p:spPr bwMode="auto">
            <a:xfrm flipH="1">
              <a:off x="2412" y="3030"/>
              <a:ext cx="156" cy="234"/>
            </a:xfrm>
            <a:prstGeom prst="line">
              <a:avLst/>
            </a:prstGeom>
            <a:noFill/>
            <a:ln w="12700">
              <a:solidFill>
                <a:srgbClr val="BC0081"/>
              </a:solidFill>
              <a:round/>
              <a:headEnd type="stealth" w="med" len="lg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18458" name="Rectangle 26"/>
            <p:cNvSpPr>
              <a:spLocks noChangeArrowheads="1"/>
            </p:cNvSpPr>
            <p:nvPr/>
          </p:nvSpPr>
          <p:spPr bwMode="auto">
            <a:xfrm>
              <a:off x="1491" y="3229"/>
              <a:ext cx="1074" cy="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US" sz="2400">
                  <a:solidFill>
                    <a:srgbClr val="BC0081"/>
                  </a:solidFill>
                  <a:latin typeface="+mn-lt"/>
                </a:rPr>
                <a:t>vez leži </a:t>
              </a:r>
              <a:r>
                <a:rPr lang="en-US" sz="2400" b="1">
                  <a:solidFill>
                    <a:srgbClr val="BC0081"/>
                  </a:solidFill>
                  <a:latin typeface="+mn-lt"/>
                </a:rPr>
                <a:t>pod</a:t>
              </a:r>
              <a:endParaRPr lang="en-US" sz="2400">
                <a:solidFill>
                  <a:srgbClr val="BC0081"/>
                </a:solidFill>
                <a:latin typeface="+mn-lt"/>
              </a:endParaRPr>
            </a:p>
            <a:p>
              <a:pPr algn="ctr" defTabSz="762000"/>
              <a:r>
                <a:rPr lang="en-US" sz="2400">
                  <a:solidFill>
                    <a:srgbClr val="BC0081"/>
                  </a:solidFill>
                  <a:latin typeface="+mn-lt"/>
                </a:rPr>
                <a:t>ravnino </a:t>
              </a:r>
            </a:p>
          </p:txBody>
        </p:sp>
      </p:grpSp>
      <p:grpSp>
        <p:nvGrpSpPr>
          <p:cNvPr id="18462" name="Group 30"/>
          <p:cNvGrpSpPr>
            <a:grpSpLocks/>
          </p:cNvGrpSpPr>
          <p:nvPr/>
        </p:nvGrpSpPr>
        <p:grpSpPr bwMode="auto">
          <a:xfrm>
            <a:off x="4543425" y="4910138"/>
            <a:ext cx="2139950" cy="831850"/>
            <a:chOff x="2862" y="3093"/>
            <a:chExt cx="1348" cy="524"/>
          </a:xfrm>
        </p:grpSpPr>
        <p:sp>
          <p:nvSpPr>
            <p:cNvPr id="18460" name="Line 28"/>
            <p:cNvSpPr>
              <a:spLocks noChangeShapeType="1"/>
            </p:cNvSpPr>
            <p:nvPr/>
          </p:nvSpPr>
          <p:spPr bwMode="auto">
            <a:xfrm flipH="1">
              <a:off x="2862" y="3258"/>
              <a:ext cx="273" cy="0"/>
            </a:xfrm>
            <a:prstGeom prst="line">
              <a:avLst/>
            </a:prstGeom>
            <a:noFill/>
            <a:ln w="12700">
              <a:solidFill>
                <a:srgbClr val="BC008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18461" name="Rectangle 29"/>
            <p:cNvSpPr>
              <a:spLocks noChangeArrowheads="1"/>
            </p:cNvSpPr>
            <p:nvPr/>
          </p:nvSpPr>
          <p:spPr bwMode="auto">
            <a:xfrm>
              <a:off x="3136" y="3093"/>
              <a:ext cx="1074" cy="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US" sz="2400">
                  <a:solidFill>
                    <a:srgbClr val="BC0081"/>
                  </a:solidFill>
                  <a:latin typeface="+mn-lt"/>
                </a:rPr>
                <a:t>vez leži </a:t>
              </a:r>
              <a:r>
                <a:rPr lang="en-US" sz="2400" b="1">
                  <a:solidFill>
                    <a:srgbClr val="BC0081"/>
                  </a:solidFill>
                  <a:latin typeface="+mn-lt"/>
                </a:rPr>
                <a:t>nad</a:t>
              </a:r>
              <a:endParaRPr lang="en-US" sz="2400">
                <a:solidFill>
                  <a:srgbClr val="BC0081"/>
                </a:solidFill>
                <a:latin typeface="+mn-lt"/>
              </a:endParaRPr>
            </a:p>
            <a:p>
              <a:pPr algn="ctr" defTabSz="762000"/>
              <a:r>
                <a:rPr lang="en-US" sz="2400">
                  <a:solidFill>
                    <a:srgbClr val="BC0081"/>
                  </a:solidFill>
                  <a:latin typeface="+mn-lt"/>
                </a:rPr>
                <a:t>ravnino </a:t>
              </a: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frac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4D4D4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 build="p" autoUpdateAnimBg="0" advAuto="0"/>
      <p:bldP spid="18441" grpId="0" build="p" autoUpdateAnimBg="0"/>
      <p:bldP spid="18443" grpId="0" autoUpdateAnimBg="0"/>
      <p:bldP spid="18444" grpId="0" animBg="1"/>
      <p:bldP spid="18445" grpId="0" autoUpdateAnimBg="0"/>
      <p:bldP spid="18446" grpId="0" animBg="1"/>
      <p:bldP spid="18447" grpId="0" autoUpdateAnimBg="0"/>
      <p:bldP spid="18448" grpId="0" animBg="1"/>
      <p:bldP spid="18449" grpId="0" autoUpdateAnimBg="0"/>
      <p:bldP spid="18450" grpId="0" animBg="1"/>
      <p:bldP spid="18451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332038" y="973138"/>
            <a:ext cx="4686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US" sz="4000" b="1">
                <a:solidFill>
                  <a:srgbClr val="BC0081"/>
                </a:solidFill>
                <a:latin typeface="Times New Roman" pitchFamily="18" charset="0"/>
              </a:rPr>
              <a:t>FORMULE ETANA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 rot="20040000" flipH="1">
            <a:off x="2000250" y="4719638"/>
            <a:ext cx="742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chemeClr val="tx1"/>
                </a:solidFill>
                <a:latin typeface="Times New Roman" pitchFamily="18" charset="0"/>
              </a:rPr>
              <a:t>CH</a:t>
            </a:r>
            <a:r>
              <a:rPr lang="en-US" sz="2400" b="1" baseline="-25000">
                <a:solidFill>
                  <a:schemeClr val="tx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 rot="20040000" flipH="1">
            <a:off x="1808163" y="5089525"/>
            <a:ext cx="1530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b="1">
                <a:solidFill>
                  <a:schemeClr val="tx1"/>
                </a:solidFill>
                <a:latin typeface="Times New Roman" pitchFamily="18" charset="0"/>
              </a:rPr>
              <a:t>EMPIRIČNA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 rot="20040000" flipH="1">
            <a:off x="6072188" y="2659063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chemeClr val="tx1"/>
                </a:solidFill>
                <a:latin typeface="Times New Roman" pitchFamily="18" charset="0"/>
              </a:rPr>
              <a:t>C</a:t>
            </a:r>
            <a:r>
              <a:rPr lang="en-US" sz="2400" b="1" baseline="-25000">
                <a:solidFill>
                  <a:schemeClr val="tx1"/>
                </a:solidFill>
                <a:latin typeface="Times New Roman" pitchFamily="18" charset="0"/>
              </a:rPr>
              <a:t>2</a:t>
            </a:r>
            <a:r>
              <a:rPr lang="en-US" sz="2400" b="1">
                <a:solidFill>
                  <a:schemeClr val="tx1"/>
                </a:solidFill>
                <a:latin typeface="Times New Roman" pitchFamily="18" charset="0"/>
              </a:rPr>
              <a:t>H</a:t>
            </a:r>
            <a:r>
              <a:rPr lang="en-US" sz="2400" b="1" baseline="-25000">
                <a:solidFill>
                  <a:schemeClr val="tx1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 rot="20040000" flipH="1">
            <a:off x="5956300" y="2998788"/>
            <a:ext cx="20335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US" b="1">
                <a:solidFill>
                  <a:schemeClr val="tx1"/>
                </a:solidFill>
                <a:latin typeface="Times New Roman" pitchFamily="18" charset="0"/>
              </a:rPr>
              <a:t>MOLEKULSKA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 rot="1620000" flipH="1">
            <a:off x="2101850" y="2755900"/>
            <a:ext cx="1301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chemeClr val="tx1"/>
                </a:solidFill>
                <a:latin typeface="Times New Roman" pitchFamily="18" charset="0"/>
              </a:rPr>
              <a:t>CH</a:t>
            </a:r>
            <a:r>
              <a:rPr lang="en-US" sz="2400" b="1" baseline="-25000">
                <a:solidFill>
                  <a:schemeClr val="tx1"/>
                </a:solidFill>
                <a:latin typeface="Times New Roman" pitchFamily="18" charset="0"/>
              </a:rPr>
              <a:t>3</a:t>
            </a:r>
            <a:r>
              <a:rPr lang="en-US" sz="2400" b="1">
                <a:solidFill>
                  <a:schemeClr val="tx1"/>
                </a:solidFill>
                <a:latin typeface="Times New Roman" pitchFamily="18" charset="0"/>
              </a:rPr>
              <a:t>CH</a:t>
            </a:r>
            <a:r>
              <a:rPr lang="en-US" sz="2400" b="1" baseline="-25000">
                <a:solidFill>
                  <a:schemeClr val="tx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 rot="1800000" flipH="1">
            <a:off x="1616075" y="3222625"/>
            <a:ext cx="19335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US" b="1">
                <a:solidFill>
                  <a:schemeClr val="tx1"/>
                </a:solidFill>
                <a:latin typeface="Times New Roman" pitchFamily="18" charset="0"/>
              </a:rPr>
              <a:t>RACIONALNA</a:t>
            </a:r>
          </a:p>
        </p:txBody>
      </p:sp>
      <p:grpSp>
        <p:nvGrpSpPr>
          <p:cNvPr id="20502" name="Group 22"/>
          <p:cNvGrpSpPr>
            <a:grpSpLocks/>
          </p:cNvGrpSpPr>
          <p:nvPr/>
        </p:nvGrpSpPr>
        <p:grpSpPr bwMode="auto">
          <a:xfrm>
            <a:off x="6215063" y="3916363"/>
            <a:ext cx="1555750" cy="1444625"/>
            <a:chOff x="3915" y="2467"/>
            <a:chExt cx="980" cy="910"/>
          </a:xfrm>
        </p:grpSpPr>
        <p:sp>
          <p:nvSpPr>
            <p:cNvPr id="20489" name="Rectangle 9"/>
            <p:cNvSpPr>
              <a:spLocks noChangeArrowheads="1"/>
            </p:cNvSpPr>
            <p:nvPr/>
          </p:nvSpPr>
          <p:spPr bwMode="auto">
            <a:xfrm rot="1440000" flipH="1">
              <a:off x="3915" y="2776"/>
              <a:ext cx="9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US" sz="2400" b="1">
                  <a:solidFill>
                    <a:schemeClr val="tx1"/>
                  </a:solidFill>
                  <a:latin typeface="Times New Roman" pitchFamily="18" charset="0"/>
                </a:rPr>
                <a:t>H  C  C  H</a:t>
              </a:r>
            </a:p>
          </p:txBody>
        </p:sp>
        <p:sp>
          <p:nvSpPr>
            <p:cNvPr id="20490" name="Line 10"/>
            <p:cNvSpPr>
              <a:spLocks noChangeShapeType="1"/>
            </p:cNvSpPr>
            <p:nvPr/>
          </p:nvSpPr>
          <p:spPr bwMode="auto">
            <a:xfrm>
              <a:off x="4132" y="2784"/>
              <a:ext cx="89" cy="3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491" name="Line 11"/>
            <p:cNvSpPr>
              <a:spLocks noChangeShapeType="1"/>
            </p:cNvSpPr>
            <p:nvPr/>
          </p:nvSpPr>
          <p:spPr bwMode="auto">
            <a:xfrm>
              <a:off x="4347" y="2890"/>
              <a:ext cx="87" cy="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492" name="Line 12"/>
            <p:cNvSpPr>
              <a:spLocks noChangeShapeType="1"/>
            </p:cNvSpPr>
            <p:nvPr/>
          </p:nvSpPr>
          <p:spPr bwMode="auto">
            <a:xfrm>
              <a:off x="4551" y="2972"/>
              <a:ext cx="88" cy="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493" name="Line 13"/>
            <p:cNvSpPr>
              <a:spLocks noChangeShapeType="1"/>
            </p:cNvSpPr>
            <p:nvPr/>
          </p:nvSpPr>
          <p:spPr bwMode="auto">
            <a:xfrm flipH="1">
              <a:off x="4319" y="2696"/>
              <a:ext cx="39" cy="9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494" name="Line 14"/>
            <p:cNvSpPr>
              <a:spLocks noChangeShapeType="1"/>
            </p:cNvSpPr>
            <p:nvPr/>
          </p:nvSpPr>
          <p:spPr bwMode="auto">
            <a:xfrm flipH="1">
              <a:off x="4536" y="2789"/>
              <a:ext cx="39" cy="8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495" name="Line 15"/>
            <p:cNvSpPr>
              <a:spLocks noChangeShapeType="1"/>
            </p:cNvSpPr>
            <p:nvPr/>
          </p:nvSpPr>
          <p:spPr bwMode="auto">
            <a:xfrm flipH="1">
              <a:off x="4215" y="2942"/>
              <a:ext cx="39" cy="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496" name="Line 16"/>
            <p:cNvSpPr>
              <a:spLocks noChangeShapeType="1"/>
            </p:cNvSpPr>
            <p:nvPr/>
          </p:nvSpPr>
          <p:spPr bwMode="auto">
            <a:xfrm flipH="1">
              <a:off x="4425" y="3035"/>
              <a:ext cx="40" cy="8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497" name="Rectangle 17"/>
            <p:cNvSpPr>
              <a:spLocks noChangeArrowheads="1"/>
            </p:cNvSpPr>
            <p:nvPr/>
          </p:nvSpPr>
          <p:spPr bwMode="auto">
            <a:xfrm rot="1440000">
              <a:off x="4303" y="2467"/>
              <a:ext cx="2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US" sz="2400" b="1">
                  <a:solidFill>
                    <a:schemeClr val="tx1"/>
                  </a:solidFill>
                  <a:latin typeface="Times New Roman" pitchFamily="18" charset="0"/>
                </a:rPr>
                <a:t>H</a:t>
              </a:r>
            </a:p>
          </p:txBody>
        </p:sp>
        <p:sp>
          <p:nvSpPr>
            <p:cNvPr id="20498" name="Rectangle 18"/>
            <p:cNvSpPr>
              <a:spLocks noChangeArrowheads="1"/>
            </p:cNvSpPr>
            <p:nvPr/>
          </p:nvSpPr>
          <p:spPr bwMode="auto">
            <a:xfrm rot="1440000">
              <a:off x="4495" y="2551"/>
              <a:ext cx="2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US" sz="2400" b="1">
                  <a:solidFill>
                    <a:schemeClr val="tx1"/>
                  </a:solidFill>
                  <a:latin typeface="Times New Roman" pitchFamily="18" charset="0"/>
                </a:rPr>
                <a:t>H</a:t>
              </a:r>
            </a:p>
          </p:txBody>
        </p:sp>
        <p:grpSp>
          <p:nvGrpSpPr>
            <p:cNvPr id="20501" name="Group 21"/>
            <p:cNvGrpSpPr>
              <a:grpSpLocks/>
            </p:cNvGrpSpPr>
            <p:nvPr/>
          </p:nvGrpSpPr>
          <p:grpSpPr bwMode="auto">
            <a:xfrm>
              <a:off x="4050" y="3006"/>
              <a:ext cx="456" cy="371"/>
              <a:chOff x="4050" y="3006"/>
              <a:chExt cx="456" cy="371"/>
            </a:xfrm>
          </p:grpSpPr>
          <p:sp>
            <p:nvSpPr>
              <p:cNvPr id="20499" name="Rectangle 19"/>
              <p:cNvSpPr>
                <a:spLocks noChangeArrowheads="1"/>
              </p:cNvSpPr>
              <p:nvPr/>
            </p:nvSpPr>
            <p:spPr bwMode="auto">
              <a:xfrm rot="1440000">
                <a:off x="4050" y="3006"/>
                <a:ext cx="26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en-US" sz="2400" b="1">
                    <a:solidFill>
                      <a:schemeClr val="tx1"/>
                    </a:solidFill>
                    <a:latin typeface="Times New Roman" pitchFamily="18" charset="0"/>
                  </a:rPr>
                  <a:t>H</a:t>
                </a:r>
              </a:p>
            </p:txBody>
          </p:sp>
          <p:sp>
            <p:nvSpPr>
              <p:cNvPr id="20500" name="Rectangle 20"/>
              <p:cNvSpPr>
                <a:spLocks noChangeArrowheads="1"/>
              </p:cNvSpPr>
              <p:nvPr/>
            </p:nvSpPr>
            <p:spPr bwMode="auto">
              <a:xfrm rot="1440000">
                <a:off x="4241" y="3089"/>
                <a:ext cx="26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en-US" sz="2400" b="1">
                    <a:solidFill>
                      <a:schemeClr val="tx1"/>
                    </a:solidFill>
                    <a:latin typeface="Times New Roman" pitchFamily="18" charset="0"/>
                  </a:rPr>
                  <a:t>H</a:t>
                </a:r>
              </a:p>
            </p:txBody>
          </p:sp>
        </p:grpSp>
      </p:grpSp>
      <p:sp>
        <p:nvSpPr>
          <p:cNvPr id="20503" name="Rectangle 23"/>
          <p:cNvSpPr>
            <a:spLocks noChangeArrowheads="1"/>
          </p:cNvSpPr>
          <p:nvPr/>
        </p:nvSpPr>
        <p:spPr bwMode="auto">
          <a:xfrm rot="1560000" flipH="1">
            <a:off x="5810250" y="5278438"/>
            <a:ext cx="1962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US" b="1">
                <a:solidFill>
                  <a:schemeClr val="tx1"/>
                </a:solidFill>
                <a:latin typeface="Times New Roman" pitchFamily="18" charset="0"/>
              </a:rPr>
              <a:t>STRUKTURNA</a:t>
            </a:r>
          </a:p>
        </p:txBody>
      </p:sp>
      <p:sp>
        <p:nvSpPr>
          <p:cNvPr id="20504" name="Line 24"/>
          <p:cNvSpPr>
            <a:spLocks noChangeShapeType="1"/>
          </p:cNvSpPr>
          <p:nvPr/>
        </p:nvSpPr>
        <p:spPr bwMode="auto">
          <a:xfrm flipV="1">
            <a:off x="4391025" y="4552950"/>
            <a:ext cx="428625" cy="12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20505" name="Rectangle 25"/>
          <p:cNvSpPr>
            <a:spLocks noChangeArrowheads="1"/>
          </p:cNvSpPr>
          <p:nvPr/>
        </p:nvSpPr>
        <p:spPr bwMode="auto">
          <a:xfrm>
            <a:off x="3937000" y="4830763"/>
            <a:ext cx="15668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US" b="1">
                <a:solidFill>
                  <a:schemeClr val="tx1"/>
                </a:solidFill>
                <a:latin typeface="Times New Roman" pitchFamily="18" charset="0"/>
              </a:rPr>
              <a:t>SKELETNA</a:t>
            </a:r>
          </a:p>
        </p:txBody>
      </p:sp>
      <p:grpSp>
        <p:nvGrpSpPr>
          <p:cNvPr id="20522" name="Group 42"/>
          <p:cNvGrpSpPr>
            <a:grpSpLocks/>
          </p:cNvGrpSpPr>
          <p:nvPr/>
        </p:nvGrpSpPr>
        <p:grpSpPr bwMode="auto">
          <a:xfrm>
            <a:off x="3775075" y="2533650"/>
            <a:ext cx="1643063" cy="1403350"/>
            <a:chOff x="2378" y="1596"/>
            <a:chExt cx="1035" cy="884"/>
          </a:xfrm>
        </p:grpSpPr>
        <p:sp>
          <p:nvSpPr>
            <p:cNvPr id="20506" name="Line 26"/>
            <p:cNvSpPr>
              <a:spLocks noChangeShapeType="1"/>
            </p:cNvSpPr>
            <p:nvPr/>
          </p:nvSpPr>
          <p:spPr bwMode="auto">
            <a:xfrm>
              <a:off x="2816" y="2042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grpSp>
          <p:nvGrpSpPr>
            <p:cNvPr id="20512" name="Group 32"/>
            <p:cNvGrpSpPr>
              <a:grpSpLocks/>
            </p:cNvGrpSpPr>
            <p:nvPr/>
          </p:nvGrpSpPr>
          <p:grpSpPr bwMode="auto">
            <a:xfrm>
              <a:off x="2646" y="1596"/>
              <a:ext cx="505" cy="584"/>
              <a:chOff x="2646" y="1596"/>
              <a:chExt cx="505" cy="584"/>
            </a:xfrm>
          </p:grpSpPr>
          <p:sp>
            <p:nvSpPr>
              <p:cNvPr id="20507" name="Rectangle 27"/>
              <p:cNvSpPr>
                <a:spLocks noChangeArrowheads="1"/>
              </p:cNvSpPr>
              <p:nvPr/>
            </p:nvSpPr>
            <p:spPr bwMode="auto">
              <a:xfrm flipH="1">
                <a:off x="2646" y="1892"/>
                <a:ext cx="48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en-US" sz="2400" b="1">
                    <a:solidFill>
                      <a:schemeClr val="tx1"/>
                    </a:solidFill>
                    <a:latin typeface="Times New Roman" pitchFamily="18" charset="0"/>
                  </a:rPr>
                  <a:t>C  C</a:t>
                </a:r>
              </a:p>
            </p:txBody>
          </p:sp>
          <p:sp>
            <p:nvSpPr>
              <p:cNvPr id="20508" name="Line 28"/>
              <p:cNvSpPr>
                <a:spLocks noChangeShapeType="1"/>
              </p:cNvSpPr>
              <p:nvPr/>
            </p:nvSpPr>
            <p:spPr bwMode="auto">
              <a:xfrm>
                <a:off x="2770" y="1850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509" name="Line 29"/>
              <p:cNvSpPr>
                <a:spLocks noChangeShapeType="1"/>
              </p:cNvSpPr>
              <p:nvPr/>
            </p:nvSpPr>
            <p:spPr bwMode="auto">
              <a:xfrm>
                <a:off x="3006" y="1846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20510" name="Rectangle 30"/>
              <p:cNvSpPr>
                <a:spLocks noChangeArrowheads="1"/>
              </p:cNvSpPr>
              <p:nvPr/>
            </p:nvSpPr>
            <p:spPr bwMode="auto">
              <a:xfrm>
                <a:off x="2676" y="1596"/>
                <a:ext cx="26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en-US" sz="2400" b="1">
                    <a:solidFill>
                      <a:schemeClr val="tx1"/>
                    </a:solidFill>
                    <a:latin typeface="Times New Roman" pitchFamily="18" charset="0"/>
                  </a:rPr>
                  <a:t>H</a:t>
                </a:r>
              </a:p>
            </p:txBody>
          </p:sp>
          <p:sp>
            <p:nvSpPr>
              <p:cNvPr id="20511" name="Rectangle 31"/>
              <p:cNvSpPr>
                <a:spLocks noChangeArrowheads="1"/>
              </p:cNvSpPr>
              <p:nvPr/>
            </p:nvSpPr>
            <p:spPr bwMode="auto">
              <a:xfrm>
                <a:off x="2886" y="1596"/>
                <a:ext cx="26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en-US" sz="2400" b="1">
                    <a:solidFill>
                      <a:schemeClr val="tx1"/>
                    </a:solidFill>
                    <a:latin typeface="Times New Roman" pitchFamily="18" charset="0"/>
                  </a:rPr>
                  <a:t>H</a:t>
                </a:r>
              </a:p>
            </p:txBody>
          </p:sp>
        </p:grpSp>
        <p:grpSp>
          <p:nvGrpSpPr>
            <p:cNvPr id="20515" name="Group 35"/>
            <p:cNvGrpSpPr>
              <a:grpSpLocks/>
            </p:cNvGrpSpPr>
            <p:nvPr/>
          </p:nvGrpSpPr>
          <p:grpSpPr bwMode="auto">
            <a:xfrm>
              <a:off x="2662" y="2192"/>
              <a:ext cx="475" cy="288"/>
              <a:chOff x="2662" y="2192"/>
              <a:chExt cx="475" cy="288"/>
            </a:xfrm>
          </p:grpSpPr>
          <p:sp>
            <p:nvSpPr>
              <p:cNvPr id="20513" name="Rectangle 33"/>
              <p:cNvSpPr>
                <a:spLocks noChangeArrowheads="1"/>
              </p:cNvSpPr>
              <p:nvPr/>
            </p:nvSpPr>
            <p:spPr bwMode="auto">
              <a:xfrm>
                <a:off x="2662" y="2192"/>
                <a:ext cx="26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en-US" sz="2400" b="1">
                    <a:solidFill>
                      <a:schemeClr val="tx1"/>
                    </a:solidFill>
                    <a:latin typeface="Times New Roman" pitchFamily="18" charset="0"/>
                  </a:rPr>
                  <a:t>H</a:t>
                </a:r>
              </a:p>
            </p:txBody>
          </p:sp>
          <p:sp>
            <p:nvSpPr>
              <p:cNvPr id="20514" name="Rectangle 34"/>
              <p:cNvSpPr>
                <a:spLocks noChangeArrowheads="1"/>
              </p:cNvSpPr>
              <p:nvPr/>
            </p:nvSpPr>
            <p:spPr bwMode="auto">
              <a:xfrm>
                <a:off x="2872" y="2192"/>
                <a:ext cx="26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en-US" sz="2400" b="1">
                    <a:solidFill>
                      <a:schemeClr val="tx1"/>
                    </a:solidFill>
                    <a:latin typeface="Times New Roman" pitchFamily="18" charset="0"/>
                  </a:rPr>
                  <a:t>H</a:t>
                </a:r>
              </a:p>
            </p:txBody>
          </p:sp>
        </p:grpSp>
        <p:sp>
          <p:nvSpPr>
            <p:cNvPr id="20516" name="Line 36"/>
            <p:cNvSpPr>
              <a:spLocks noChangeShapeType="1"/>
            </p:cNvSpPr>
            <p:nvPr/>
          </p:nvSpPr>
          <p:spPr bwMode="auto">
            <a:xfrm flipH="1">
              <a:off x="2597" y="2053"/>
              <a:ext cx="90" cy="3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517" name="Line 37"/>
            <p:cNvSpPr>
              <a:spLocks noChangeShapeType="1"/>
            </p:cNvSpPr>
            <p:nvPr/>
          </p:nvSpPr>
          <p:spPr bwMode="auto">
            <a:xfrm>
              <a:off x="3073" y="2039"/>
              <a:ext cx="90" cy="3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518" name="Rectangle 38"/>
            <p:cNvSpPr>
              <a:spLocks noChangeArrowheads="1"/>
            </p:cNvSpPr>
            <p:nvPr/>
          </p:nvSpPr>
          <p:spPr bwMode="auto">
            <a:xfrm>
              <a:off x="3148" y="2018"/>
              <a:ext cx="2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US" sz="2400" b="1">
                  <a:solidFill>
                    <a:schemeClr val="tx1"/>
                  </a:solidFill>
                  <a:latin typeface="Times New Roman" pitchFamily="18" charset="0"/>
                </a:rPr>
                <a:t>H</a:t>
              </a:r>
            </a:p>
          </p:txBody>
        </p:sp>
        <p:sp>
          <p:nvSpPr>
            <p:cNvPr id="20519" name="Rectangle 39"/>
            <p:cNvSpPr>
              <a:spLocks noChangeArrowheads="1"/>
            </p:cNvSpPr>
            <p:nvPr/>
          </p:nvSpPr>
          <p:spPr bwMode="auto">
            <a:xfrm>
              <a:off x="2378" y="2018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defTabSz="762000"/>
              <a:r>
                <a:rPr lang="en-US" sz="2400" b="1">
                  <a:solidFill>
                    <a:schemeClr val="tx1"/>
                  </a:solidFill>
                  <a:latin typeface="Times New Roman" pitchFamily="18" charset="0"/>
                </a:rPr>
                <a:t>H</a:t>
              </a:r>
            </a:p>
          </p:txBody>
        </p:sp>
        <p:sp>
          <p:nvSpPr>
            <p:cNvPr id="20520" name="AutoShape 40"/>
            <p:cNvSpPr>
              <a:spLocks noChangeArrowheads="1"/>
            </p:cNvSpPr>
            <p:nvPr/>
          </p:nvSpPr>
          <p:spPr bwMode="auto">
            <a:xfrm>
              <a:off x="2758" y="2112"/>
              <a:ext cx="32" cy="122"/>
            </a:xfrm>
            <a:prstGeom prst="triangle">
              <a:avLst>
                <a:gd name="adj" fmla="val 49995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20521" name="AutoShape 41"/>
            <p:cNvSpPr>
              <a:spLocks noChangeArrowheads="1"/>
            </p:cNvSpPr>
            <p:nvPr/>
          </p:nvSpPr>
          <p:spPr bwMode="auto">
            <a:xfrm>
              <a:off x="2984" y="2118"/>
              <a:ext cx="32" cy="122"/>
            </a:xfrm>
            <a:prstGeom prst="triangle">
              <a:avLst>
                <a:gd name="adj" fmla="val 49995"/>
              </a:avLst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sp>
        <p:nvSpPr>
          <p:cNvPr id="20523" name="Rectangle 43"/>
          <p:cNvSpPr>
            <a:spLocks noChangeArrowheads="1"/>
          </p:cNvSpPr>
          <p:nvPr/>
        </p:nvSpPr>
        <p:spPr bwMode="auto">
          <a:xfrm>
            <a:off x="3441700" y="2049463"/>
            <a:ext cx="2470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US" b="1">
                <a:solidFill>
                  <a:schemeClr val="tx1"/>
                </a:solidFill>
                <a:latin typeface="Times New Roman" pitchFamily="18" charset="0"/>
              </a:rPr>
              <a:t>STEREOKEMIČNA</a:t>
            </a:r>
          </a:p>
        </p:txBody>
      </p:sp>
      <p:sp>
        <p:nvSpPr>
          <p:cNvPr id="20524" name="Rectangle 44"/>
          <p:cNvSpPr>
            <a:spLocks noChangeArrowheads="1"/>
          </p:cNvSpPr>
          <p:nvPr/>
        </p:nvSpPr>
        <p:spPr bwMode="auto">
          <a:xfrm>
            <a:off x="3235325" y="6138863"/>
            <a:ext cx="39131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800" b="1" i="1">
                <a:solidFill>
                  <a:srgbClr val="BC0081"/>
                </a:solidFill>
                <a:latin typeface="Times New Roman" pitchFamily="18" charset="0"/>
              </a:rPr>
              <a:t>Izdelala mag. Mojca Orel</a:t>
            </a:r>
          </a:p>
        </p:txBody>
      </p:sp>
      <p:pic>
        <p:nvPicPr>
          <p:cNvPr id="20526" name="Picture 46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705850" cy="597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2" dur="500"/>
                                        <p:tgtEl>
                                          <p:spTgt spid="20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0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75"/>
                                        <p:tgtEl>
                                          <p:spTgt spid="205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75"/>
                            </p:stCondLst>
                            <p:childTnLst>
                              <p:par>
                                <p:cTn id="8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0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 autoUpdateAnimBg="0" advAuto="0"/>
      <p:bldP spid="20483" grpId="0" autoUpdateAnimBg="0"/>
      <p:bldP spid="20484" grpId="0" autoUpdateAnimBg="0"/>
      <p:bldP spid="20485" grpId="0" autoUpdateAnimBg="0"/>
      <p:bldP spid="20486" grpId="0" autoUpdateAnimBg="0"/>
      <p:bldP spid="20487" grpId="0" autoUpdateAnimBg="0"/>
      <p:bldP spid="20488" grpId="0" autoUpdateAnimBg="0"/>
      <p:bldP spid="20503" grpId="0" autoUpdateAnimBg="0"/>
      <p:bldP spid="20504" grpId="0" animBg="1"/>
      <p:bldP spid="20505" grpId="0" autoUpdateAnimBg="0"/>
      <p:bldP spid="20523" grpId="0" autoUpdateAnimBg="0"/>
      <p:bldP spid="20524" grpId="0" build="p" autoUpdateAnimBg="0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74" name="Rectangle 46"/>
          <p:cNvSpPr>
            <a:spLocks noChangeArrowheads="1"/>
          </p:cNvSpPr>
          <p:nvPr/>
        </p:nvSpPr>
        <p:spPr bwMode="auto">
          <a:xfrm>
            <a:off x="233363" y="1066800"/>
            <a:ext cx="8910637" cy="1324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defTabSz="762000"/>
            <a:r>
              <a:rPr lang="en-US" sz="3200" b="1">
                <a:solidFill>
                  <a:srgbClr val="330099"/>
                </a:solidFill>
                <a:latin typeface="+mn-lt"/>
              </a:rPr>
              <a:t>Domača naloga</a:t>
            </a:r>
            <a:r>
              <a:rPr lang="en-US" sz="2400" b="1">
                <a:solidFill>
                  <a:srgbClr val="330099"/>
                </a:solidFill>
                <a:latin typeface="+mn-lt"/>
              </a:rPr>
              <a:t>  </a:t>
            </a:r>
          </a:p>
          <a:p>
            <a:pPr algn="ctr" defTabSz="762000"/>
            <a:endParaRPr lang="en-US" sz="2400" b="1">
              <a:solidFill>
                <a:srgbClr val="330099"/>
              </a:solidFill>
              <a:latin typeface="+mn-lt"/>
            </a:endParaRPr>
          </a:p>
          <a:p>
            <a:pPr algn="ctr" defTabSz="762000"/>
            <a:r>
              <a:rPr lang="en-US" sz="2400">
                <a:solidFill>
                  <a:srgbClr val="330099"/>
                </a:solidFill>
                <a:latin typeface="+mn-lt"/>
              </a:rPr>
              <a:t>Napiši vse formule heksana, 2-metilheksana, cikloheksana in benzena.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8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74" grpId="0" build="p" autoUpdateAnimBg="0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WordArt 2"/>
          <p:cNvSpPr>
            <a:spLocks noChangeArrowheads="1" noChangeShapeType="1" noTextEdit="1"/>
          </p:cNvSpPr>
          <p:nvPr/>
        </p:nvSpPr>
        <p:spPr bwMode="auto">
          <a:xfrm>
            <a:off x="990600" y="914400"/>
            <a:ext cx="7346950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r"/>
            </a:scene3d>
            <a:sp3d extrusionH="36500" prstMaterial="legacyMatte">
              <a:extrusionClr>
                <a:srgbClr val="FFFF66"/>
              </a:extrusionClr>
            </a:sp3d>
          </a:bodyPr>
          <a:lstStyle/>
          <a:p>
            <a:pPr algn="ctr"/>
            <a:r>
              <a:rPr lang="sl-SI" sz="3600" kern="10">
                <a:ln w="9525">
                  <a:round/>
                  <a:headEnd/>
                  <a:tailEnd/>
                </a:ln>
                <a:latin typeface="Times New Roman"/>
                <a:cs typeface="Times New Roman"/>
              </a:rPr>
              <a:t>Modeli kemijskih spojin</a:t>
            </a:r>
          </a:p>
        </p:txBody>
      </p:sp>
      <p:pic>
        <p:nvPicPr>
          <p:cNvPr id="52227" name="Picture 3" descr="Heks-m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66988" y="3419475"/>
            <a:ext cx="3638550" cy="2728913"/>
          </a:xfrm>
          <a:prstGeom prst="rect">
            <a:avLst/>
          </a:prstGeom>
          <a:noFill/>
        </p:spPr>
      </p:pic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625475" y="2328863"/>
            <a:ext cx="8512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Nam predstavijo prostorsko zgradbo molekul.</a:t>
            </a:r>
            <a:endParaRPr lang="en-US" sz="2800"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MET-S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0" y="2438400"/>
            <a:ext cx="3048000" cy="2286000"/>
          </a:xfrm>
          <a:prstGeom prst="rect">
            <a:avLst/>
          </a:prstGeom>
          <a:noFill/>
        </p:spPr>
      </p:pic>
      <p:sp>
        <p:nvSpPr>
          <p:cNvPr id="54275" name="WordArt 3"/>
          <p:cNvSpPr>
            <a:spLocks noChangeArrowheads="1" noChangeShapeType="1" noTextEdit="1"/>
          </p:cNvSpPr>
          <p:nvPr/>
        </p:nvSpPr>
        <p:spPr bwMode="auto">
          <a:xfrm>
            <a:off x="2149475" y="685800"/>
            <a:ext cx="4800600" cy="631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r"/>
            </a:scene3d>
            <a:sp3d extrusionH="36500" prstMaterial="legacyMatte">
              <a:extrusionClr>
                <a:srgbClr val="FFFF66"/>
              </a:extrusionClr>
            </a:sp3d>
          </a:bodyPr>
          <a:lstStyle/>
          <a:p>
            <a:pPr algn="ctr"/>
            <a:r>
              <a:rPr lang="sl-SI" sz="3600" kern="10">
                <a:ln w="9525">
                  <a:round/>
                  <a:headEnd/>
                  <a:tailEnd/>
                </a:ln>
                <a:latin typeface="Times New Roman"/>
                <a:cs typeface="Times New Roman"/>
              </a:rPr>
              <a:t>Vrste modelov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3635375" y="18288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SKELETNI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914400" y="4800600"/>
            <a:ext cx="7269163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>
                <a:latin typeface="Times New Roman" pitchFamily="18" charset="0"/>
              </a:rPr>
              <a:t>+  prikaže obliko molekule (skelet) </a:t>
            </a:r>
          </a:p>
          <a:p>
            <a:pPr algn="ctr">
              <a:spcBef>
                <a:spcPct val="50000"/>
              </a:spcBef>
            </a:pPr>
            <a:r>
              <a:rPr lang="en-GB" sz="2400">
                <a:latin typeface="Times New Roman" pitchFamily="18" charset="0"/>
              </a:rPr>
              <a:t>–  ne pa velikosti atomov, ki gradijo molekulo</a:t>
            </a:r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4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animBg="1"/>
      <p:bldP spid="54276" grpId="0" autoUpdateAnimBg="0"/>
      <p:bldP spid="54277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3548063" y="1828800"/>
            <a:ext cx="2003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KROGLIČNI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914400" y="4800600"/>
            <a:ext cx="75438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+   prikaže obliko molekule in različne velikosti atomov</a:t>
            </a:r>
          </a:p>
          <a:p>
            <a:pPr algn="ctr"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–   pretirano dolge vezi v primerjavi z velikostjo atomov</a:t>
            </a:r>
            <a:endParaRPr lang="en-US" sz="2400">
              <a:latin typeface="Times New Roman" pitchFamily="18" charset="0"/>
            </a:endParaRPr>
          </a:p>
        </p:txBody>
      </p:sp>
      <p:pic>
        <p:nvPicPr>
          <p:cNvPr id="56324" name="Picture 4" descr="ME-KR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25775" y="2362200"/>
            <a:ext cx="3048000" cy="2286000"/>
          </a:xfrm>
          <a:prstGeom prst="rect">
            <a:avLst/>
          </a:prstGeom>
          <a:noFill/>
        </p:spPr>
      </p:pic>
      <p:sp>
        <p:nvSpPr>
          <p:cNvPr id="56325" name="WordArt 5"/>
          <p:cNvSpPr>
            <a:spLocks noChangeArrowheads="1" noChangeShapeType="1" noTextEdit="1"/>
          </p:cNvSpPr>
          <p:nvPr/>
        </p:nvSpPr>
        <p:spPr bwMode="auto">
          <a:xfrm>
            <a:off x="2149475" y="685800"/>
            <a:ext cx="4800600" cy="631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r"/>
            </a:scene3d>
            <a:sp3d extrusionH="36500" prstMaterial="legacyMatte">
              <a:extrusionClr>
                <a:srgbClr val="FFFF66"/>
              </a:extrusionClr>
            </a:sp3d>
          </a:bodyPr>
          <a:lstStyle/>
          <a:p>
            <a:pPr algn="ctr"/>
            <a:r>
              <a:rPr lang="sl-SI" sz="3600" kern="10">
                <a:ln w="9525">
                  <a:round/>
                  <a:headEnd/>
                  <a:tailEnd/>
                </a:ln>
                <a:latin typeface="Times New Roman"/>
                <a:cs typeface="Times New Roman"/>
              </a:rPr>
              <a:t>Vrste modelov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 autoUpdateAnimBg="0"/>
      <p:bldP spid="56323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4013200" y="1752600"/>
            <a:ext cx="1649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KALOTNI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914400" y="5181600"/>
            <a:ext cx="78486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b="1" dirty="0">
                <a:latin typeface="Times New Roman" pitchFamily="18" charset="0"/>
              </a:rPr>
              <a:t>+   </a:t>
            </a:r>
            <a:r>
              <a:rPr lang="en-GB" sz="2400" b="1" dirty="0" err="1">
                <a:latin typeface="Times New Roman" pitchFamily="18" charset="0"/>
              </a:rPr>
              <a:t>prikaže</a:t>
            </a:r>
            <a:r>
              <a:rPr lang="en-GB" sz="2400" b="1" dirty="0">
                <a:latin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</a:rPr>
              <a:t>obliko</a:t>
            </a:r>
            <a:r>
              <a:rPr lang="en-GB" sz="2400" b="1" dirty="0">
                <a:latin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</a:rPr>
              <a:t>molekule</a:t>
            </a:r>
            <a:r>
              <a:rPr lang="en-GB" sz="2400" b="1" dirty="0">
                <a:latin typeface="Times New Roman" pitchFamily="18" charset="0"/>
              </a:rPr>
              <a:t>, </a:t>
            </a:r>
            <a:r>
              <a:rPr lang="en-GB" sz="2400" b="1" dirty="0" err="1">
                <a:latin typeface="Times New Roman" pitchFamily="18" charset="0"/>
              </a:rPr>
              <a:t>velikost</a:t>
            </a:r>
            <a:r>
              <a:rPr lang="en-GB" sz="2400" b="1" dirty="0">
                <a:latin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</a:rPr>
              <a:t>atomov</a:t>
            </a:r>
            <a:r>
              <a:rPr lang="en-GB" sz="2400" b="1" dirty="0">
                <a:latin typeface="Times New Roman" pitchFamily="18" charset="0"/>
              </a:rPr>
              <a:t> in </a:t>
            </a:r>
            <a:r>
              <a:rPr lang="en-GB" sz="2400" b="1" dirty="0" err="1">
                <a:latin typeface="Times New Roman" pitchFamily="18" charset="0"/>
              </a:rPr>
              <a:t>dolžino</a:t>
            </a:r>
            <a:r>
              <a:rPr lang="en-GB" sz="2400" b="1" dirty="0">
                <a:latin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</a:rPr>
              <a:t>vezi</a:t>
            </a:r>
            <a:endParaRPr lang="en-GB" sz="2400" b="1" dirty="0"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sz="2400" dirty="0">
              <a:latin typeface="Times New Roman" pitchFamily="18" charset="0"/>
            </a:endParaRPr>
          </a:p>
        </p:txBody>
      </p:sp>
      <p:pic>
        <p:nvPicPr>
          <p:cNvPr id="58372" name="Picture 4" descr="MET-KA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14700" y="2362200"/>
            <a:ext cx="3048000" cy="2286000"/>
          </a:xfrm>
          <a:prstGeom prst="rect">
            <a:avLst/>
          </a:prstGeom>
          <a:noFill/>
        </p:spPr>
      </p:pic>
      <p:sp>
        <p:nvSpPr>
          <p:cNvPr id="58373" name="WordArt 5"/>
          <p:cNvSpPr>
            <a:spLocks noChangeArrowheads="1" noChangeShapeType="1" noTextEdit="1"/>
          </p:cNvSpPr>
          <p:nvPr/>
        </p:nvSpPr>
        <p:spPr bwMode="auto">
          <a:xfrm>
            <a:off x="2149475" y="685800"/>
            <a:ext cx="4800600" cy="631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r"/>
            </a:scene3d>
            <a:sp3d extrusionH="36500" prstMaterial="legacyMatte">
              <a:extrusionClr>
                <a:srgbClr val="FFFF66"/>
              </a:extrusionClr>
            </a:sp3d>
          </a:bodyPr>
          <a:lstStyle/>
          <a:p>
            <a:pPr algn="ctr"/>
            <a:r>
              <a:rPr lang="sl-SI" sz="3600" kern="10">
                <a:ln w="9525">
                  <a:round/>
                  <a:headEnd/>
                  <a:tailEnd/>
                </a:ln>
                <a:latin typeface="Times New Roman"/>
                <a:cs typeface="Times New Roman"/>
              </a:rPr>
              <a:t>Vrste modelov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 autoUpdateAnimBg="0"/>
      <p:bldP spid="58371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3810000" y="1752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+mn-lt"/>
              </a:rPr>
              <a:t>MREŽNI</a:t>
            </a:r>
            <a:endParaRPr lang="en-GB" sz="2400">
              <a:latin typeface="+mn-lt"/>
            </a:endParaRP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0" y="5334000"/>
            <a:ext cx="944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b="1">
                <a:latin typeface="+mn-lt"/>
              </a:rPr>
              <a:t>+   </a:t>
            </a:r>
            <a:r>
              <a:rPr lang="en-US" sz="2400" b="1">
                <a:latin typeface="+mn-lt"/>
              </a:rPr>
              <a:t>prikazuje porazdelitev elektronske gostote na površini molekule</a:t>
            </a:r>
          </a:p>
        </p:txBody>
      </p:sp>
      <p:pic>
        <p:nvPicPr>
          <p:cNvPr id="60420" name="Picture 4" descr="ME-M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0" y="2743200"/>
            <a:ext cx="3048000" cy="2286000"/>
          </a:xfrm>
          <a:prstGeom prst="rect">
            <a:avLst/>
          </a:prstGeom>
          <a:noFill/>
        </p:spPr>
      </p:pic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685800" y="2286000"/>
            <a:ext cx="3581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99CCFF"/>
                </a:solidFill>
                <a:latin typeface="+mn-lt"/>
              </a:rPr>
              <a:t>manjša</a:t>
            </a:r>
            <a:r>
              <a:rPr lang="en-US" sz="2400">
                <a:solidFill>
                  <a:srgbClr val="99CCFF"/>
                </a:solidFill>
                <a:latin typeface="+mn-lt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99CCFF"/>
                </a:solidFill>
                <a:latin typeface="+mn-lt"/>
              </a:rPr>
              <a:t>elektronska gostota</a:t>
            </a:r>
            <a:endParaRPr lang="en-US" sz="2000">
              <a:latin typeface="+mn-lt"/>
            </a:endParaRPr>
          </a:p>
        </p:txBody>
      </p:sp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5562600" y="2209800"/>
            <a:ext cx="3581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7C80"/>
                </a:solidFill>
                <a:latin typeface="+mn-lt"/>
              </a:rPr>
              <a:t>večja</a:t>
            </a:r>
            <a:r>
              <a:rPr lang="en-US" sz="2400">
                <a:solidFill>
                  <a:srgbClr val="FF7C80"/>
                </a:solidFill>
                <a:latin typeface="+mn-lt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7C80"/>
                </a:solidFill>
                <a:latin typeface="+mn-lt"/>
              </a:rPr>
              <a:t>elektronska gostota</a:t>
            </a:r>
            <a:endParaRPr lang="en-US" sz="240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60423" name="Line 7"/>
          <p:cNvSpPr>
            <a:spLocks noChangeShapeType="1"/>
          </p:cNvSpPr>
          <p:nvPr/>
        </p:nvSpPr>
        <p:spPr bwMode="auto">
          <a:xfrm>
            <a:off x="3048000" y="2590800"/>
            <a:ext cx="1143000" cy="381000"/>
          </a:xfrm>
          <a:prstGeom prst="line">
            <a:avLst/>
          </a:prstGeom>
          <a:noFill/>
          <a:ln w="12700">
            <a:solidFill>
              <a:srgbClr val="99CCFF"/>
            </a:solidFill>
            <a:round/>
            <a:headEnd/>
            <a:tailEnd type="stealth" w="lg" len="lg"/>
          </a:ln>
          <a:effectLst/>
        </p:spPr>
        <p:txBody>
          <a:bodyPr wrap="none" anchor="ctr"/>
          <a:lstStyle/>
          <a:p>
            <a:endParaRPr lang="sl-SI">
              <a:latin typeface="+mn-lt"/>
            </a:endParaRPr>
          </a:p>
        </p:txBody>
      </p:sp>
      <p:sp>
        <p:nvSpPr>
          <p:cNvPr id="60424" name="Line 8"/>
          <p:cNvSpPr>
            <a:spLocks noChangeShapeType="1"/>
          </p:cNvSpPr>
          <p:nvPr/>
        </p:nvSpPr>
        <p:spPr bwMode="auto">
          <a:xfrm flipH="1">
            <a:off x="5257800" y="2514600"/>
            <a:ext cx="1600200" cy="990600"/>
          </a:xfrm>
          <a:prstGeom prst="line">
            <a:avLst/>
          </a:prstGeom>
          <a:noFill/>
          <a:ln w="12700">
            <a:solidFill>
              <a:srgbClr val="FF7C80"/>
            </a:solidFill>
            <a:round/>
            <a:headEnd/>
            <a:tailEnd type="stealth" w="lg" len="lg"/>
          </a:ln>
          <a:effectLst/>
        </p:spPr>
        <p:txBody>
          <a:bodyPr wrap="none" anchor="ctr"/>
          <a:lstStyle/>
          <a:p>
            <a:endParaRPr lang="sl-SI">
              <a:latin typeface="+mn-lt"/>
            </a:endParaRPr>
          </a:p>
        </p:txBody>
      </p:sp>
      <p:sp>
        <p:nvSpPr>
          <p:cNvPr id="60425" name="WordArt 9"/>
          <p:cNvSpPr>
            <a:spLocks noChangeArrowheads="1" noChangeShapeType="1" noTextEdit="1"/>
          </p:cNvSpPr>
          <p:nvPr/>
        </p:nvSpPr>
        <p:spPr bwMode="auto">
          <a:xfrm>
            <a:off x="2149475" y="685800"/>
            <a:ext cx="4800600" cy="631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r"/>
            </a:scene3d>
            <a:sp3d extrusionH="36500" prstMaterial="legacyMatte">
              <a:extrusionClr>
                <a:srgbClr val="FFFF66"/>
              </a:extrusionClr>
            </a:sp3d>
          </a:bodyPr>
          <a:lstStyle/>
          <a:p>
            <a:pPr algn="ctr"/>
            <a:r>
              <a:rPr lang="sl-SI" sz="3600" kern="10">
                <a:ln w="9525">
                  <a:round/>
                  <a:headEnd/>
                  <a:tailEnd/>
                </a:ln>
                <a:latin typeface="+mn-lt"/>
                <a:cs typeface="Times New Roman"/>
              </a:rPr>
              <a:t>Vrste modelov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60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 autoUpdateAnimBg="0"/>
      <p:bldP spid="60419" grpId="0" build="p" autoUpdateAnimBg="0"/>
      <p:bldP spid="60421" grpId="0" autoUpdateAnimBg="0"/>
      <p:bldP spid="60422" grpId="0" autoUpdateAnimBg="0"/>
      <p:bldP spid="60423" grpId="0" animBg="1"/>
      <p:bldP spid="604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833563" y="6604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endParaRPr lang="en-GB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grpSp>
        <p:nvGrpSpPr>
          <p:cNvPr id="6154" name="Group 10"/>
          <p:cNvGrpSpPr>
            <a:grpSpLocks/>
          </p:cNvGrpSpPr>
          <p:nvPr/>
        </p:nvGrpSpPr>
        <p:grpSpPr bwMode="auto">
          <a:xfrm>
            <a:off x="1431925" y="98425"/>
            <a:ext cx="6810375" cy="1449388"/>
            <a:chOff x="902" y="62"/>
            <a:chExt cx="4290" cy="913"/>
          </a:xfrm>
        </p:grpSpPr>
        <p:pic>
          <p:nvPicPr>
            <p:cNvPr id="6152" name="Picture 8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02" y="62"/>
              <a:ext cx="4290" cy="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6153" name="Rectangle 9"/>
            <p:cNvSpPr>
              <a:spLocks noChangeArrowheads="1"/>
            </p:cNvSpPr>
            <p:nvPr/>
          </p:nvSpPr>
          <p:spPr bwMode="auto">
            <a:xfrm>
              <a:off x="1364" y="166"/>
              <a:ext cx="1624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US" sz="3200" b="1" dirty="0">
                  <a:solidFill>
                    <a:schemeClr val="tx1"/>
                  </a:solidFill>
                  <a:latin typeface="Times New Roman" pitchFamily="18" charset="0"/>
                </a:rPr>
                <a:t>EMPIRIČNA</a:t>
              </a:r>
            </a:p>
            <a:p>
              <a:pPr algn="ctr" defTabSz="762000"/>
              <a:r>
                <a:rPr lang="en-US" sz="3200" b="1" dirty="0">
                  <a:solidFill>
                    <a:schemeClr val="tx1"/>
                  </a:solidFill>
                  <a:latin typeface="Times New Roman" pitchFamily="18" charset="0"/>
                </a:rPr>
                <a:t>FORMULA</a:t>
              </a:r>
            </a:p>
          </p:txBody>
        </p:sp>
      </p:grp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1477963" y="1890713"/>
            <a:ext cx="5414962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500" b="1" dirty="0" err="1">
                <a:solidFill>
                  <a:schemeClr val="tx1"/>
                </a:solidFill>
                <a:latin typeface="Times New Roman" pitchFamily="18" charset="0"/>
              </a:rPr>
              <a:t>Značilnosti</a:t>
            </a:r>
            <a:r>
              <a:rPr lang="en-US" sz="2500" b="1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tx1"/>
                </a:solidFill>
                <a:latin typeface="Times New Roman" pitchFamily="18" charset="0"/>
              </a:rPr>
              <a:t>formule</a:t>
            </a:r>
            <a:r>
              <a:rPr lang="en-US" sz="2500" b="1" dirty="0">
                <a:solidFill>
                  <a:schemeClr val="tx1"/>
                </a:solidFill>
                <a:latin typeface="Times New Roman" pitchFamily="18" charset="0"/>
              </a:rPr>
              <a:t>:</a:t>
            </a:r>
          </a:p>
          <a:p>
            <a:pPr defTabSz="762000"/>
            <a:r>
              <a:rPr lang="en-US" sz="2500" dirty="0">
                <a:solidFill>
                  <a:schemeClr val="tx1"/>
                </a:solidFill>
                <a:latin typeface="Times New Roman" pitchFamily="18" charset="0"/>
              </a:rPr>
              <a:t>- </a:t>
            </a:r>
            <a:r>
              <a:rPr lang="en-US" sz="2500" dirty="0" err="1">
                <a:solidFill>
                  <a:schemeClr val="tx1"/>
                </a:solidFill>
                <a:latin typeface="Times New Roman" pitchFamily="18" charset="0"/>
              </a:rPr>
              <a:t>pove</a:t>
            </a:r>
            <a:r>
              <a:rPr lang="en-US" sz="25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Times New Roman" pitchFamily="18" charset="0"/>
              </a:rPr>
              <a:t>nam</a:t>
            </a:r>
            <a:r>
              <a:rPr lang="en-US" sz="25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Times New Roman" pitchFamily="18" charset="0"/>
              </a:rPr>
              <a:t>kateri</a:t>
            </a:r>
            <a:r>
              <a:rPr lang="en-US" sz="25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sz="2500" b="1" dirty="0" err="1">
                <a:solidFill>
                  <a:schemeClr val="tx1"/>
                </a:solidFill>
                <a:latin typeface="Times New Roman" pitchFamily="18" charset="0"/>
              </a:rPr>
              <a:t>atomi</a:t>
            </a:r>
            <a:r>
              <a:rPr lang="en-US" sz="2500" b="1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sz="2500" dirty="0">
                <a:solidFill>
                  <a:schemeClr val="tx1"/>
                </a:solidFill>
                <a:latin typeface="Times New Roman" pitchFamily="18" charset="0"/>
              </a:rPr>
              <a:t>so v </a:t>
            </a:r>
            <a:r>
              <a:rPr lang="en-US" sz="2500" dirty="0" err="1">
                <a:solidFill>
                  <a:schemeClr val="tx1"/>
                </a:solidFill>
                <a:latin typeface="Times New Roman" pitchFamily="18" charset="0"/>
              </a:rPr>
              <a:t>molekuli</a:t>
            </a:r>
            <a:r>
              <a:rPr lang="en-US" sz="2500" dirty="0">
                <a:solidFill>
                  <a:schemeClr val="tx1"/>
                </a:solidFill>
                <a:latin typeface="Times New Roman" pitchFamily="18" charset="0"/>
              </a:rPr>
              <a:t> in</a:t>
            </a:r>
          </a:p>
          <a:p>
            <a:pPr defTabSz="762000"/>
            <a:r>
              <a:rPr lang="en-US" sz="2500" dirty="0">
                <a:solidFill>
                  <a:schemeClr val="tx1"/>
                </a:solidFill>
                <a:latin typeface="Times New Roman" pitchFamily="18" charset="0"/>
              </a:rPr>
              <a:t>- </a:t>
            </a:r>
            <a:r>
              <a:rPr lang="en-US" sz="2500" b="1" dirty="0" err="1">
                <a:solidFill>
                  <a:schemeClr val="tx1"/>
                </a:solidFill>
                <a:latin typeface="Times New Roman" pitchFamily="18" charset="0"/>
              </a:rPr>
              <a:t>razmerje</a:t>
            </a:r>
            <a:r>
              <a:rPr lang="en-US" sz="2500" dirty="0">
                <a:solidFill>
                  <a:schemeClr val="tx1"/>
                </a:solidFill>
                <a:latin typeface="Times New Roman" pitchFamily="18" charset="0"/>
              </a:rPr>
              <a:t> med </a:t>
            </a:r>
            <a:r>
              <a:rPr lang="en-US" sz="2500" dirty="0" err="1">
                <a:solidFill>
                  <a:schemeClr val="tx1"/>
                </a:solidFill>
                <a:latin typeface="Times New Roman" pitchFamily="18" charset="0"/>
              </a:rPr>
              <a:t>njimi</a:t>
            </a:r>
            <a:r>
              <a:rPr lang="en-US" sz="2500" dirty="0">
                <a:solidFill>
                  <a:schemeClr val="tx1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1498600" y="3621088"/>
            <a:ext cx="4760913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500" b="1">
                <a:solidFill>
                  <a:srgbClr val="330099"/>
                </a:solidFill>
                <a:latin typeface="Times New Roman" pitchFamily="18" charset="0"/>
              </a:rPr>
              <a:t>Primer: </a:t>
            </a:r>
            <a:r>
              <a:rPr lang="en-US" sz="2500">
                <a:solidFill>
                  <a:srgbClr val="330099"/>
                </a:solidFill>
                <a:latin typeface="Times New Roman" pitchFamily="18" charset="0"/>
              </a:rPr>
              <a:t>Empirična formula butana.</a:t>
            </a:r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1747838" y="2646363"/>
            <a:ext cx="51482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3049588" y="4864100"/>
            <a:ext cx="6492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4000">
                <a:solidFill>
                  <a:srgbClr val="BC0081"/>
                </a:solidFill>
                <a:latin typeface="Times New Roman" pitchFamily="18" charset="0"/>
              </a:rPr>
              <a:t>C </a:t>
            </a:r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3509963" y="4862513"/>
            <a:ext cx="6778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4000">
                <a:solidFill>
                  <a:srgbClr val="BC0081"/>
                </a:solidFill>
                <a:latin typeface="Times New Roman" pitchFamily="18" charset="0"/>
              </a:rPr>
              <a:t>H </a:t>
            </a:r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>
            <a:off x="1755775" y="3033713"/>
            <a:ext cx="25685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1546225" y="3986213"/>
            <a:ext cx="5951538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500" b="1" dirty="0" err="1">
                <a:solidFill>
                  <a:srgbClr val="330099"/>
                </a:solidFill>
                <a:latin typeface="Times New Roman" pitchFamily="18" charset="0"/>
              </a:rPr>
              <a:t>Razmerje</a:t>
            </a:r>
            <a:r>
              <a:rPr lang="en-US" sz="2500" dirty="0">
                <a:solidFill>
                  <a:srgbClr val="330099"/>
                </a:solidFill>
                <a:latin typeface="Times New Roman" pitchFamily="18" charset="0"/>
              </a:rPr>
              <a:t> med </a:t>
            </a:r>
            <a:r>
              <a:rPr lang="en-US" sz="2500" dirty="0" err="1">
                <a:solidFill>
                  <a:srgbClr val="330099"/>
                </a:solidFill>
                <a:latin typeface="Times New Roman" pitchFamily="18" charset="0"/>
              </a:rPr>
              <a:t>ogljikom</a:t>
            </a:r>
            <a:r>
              <a:rPr lang="en-US" sz="2500" dirty="0">
                <a:solidFill>
                  <a:srgbClr val="330099"/>
                </a:solidFill>
                <a:latin typeface="Times New Roman" pitchFamily="18" charset="0"/>
              </a:rPr>
              <a:t> in </a:t>
            </a:r>
            <a:r>
              <a:rPr lang="en-US" sz="2500" dirty="0" err="1">
                <a:solidFill>
                  <a:srgbClr val="330099"/>
                </a:solidFill>
                <a:latin typeface="Times New Roman" pitchFamily="18" charset="0"/>
              </a:rPr>
              <a:t>vodikom</a:t>
            </a:r>
            <a:r>
              <a:rPr lang="en-US" sz="2500" dirty="0">
                <a:solidFill>
                  <a:srgbClr val="330099"/>
                </a:solidFill>
                <a:latin typeface="Times New Roman" pitchFamily="18" charset="0"/>
              </a:rPr>
              <a:t> je </a:t>
            </a:r>
            <a:r>
              <a:rPr lang="en-US" sz="2500" b="1" dirty="0">
                <a:solidFill>
                  <a:srgbClr val="330099"/>
                </a:solidFill>
                <a:latin typeface="Times New Roman" pitchFamily="18" charset="0"/>
              </a:rPr>
              <a:t>2 : 5.</a:t>
            </a: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3367088" y="5030788"/>
            <a:ext cx="355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4000" b="1" baseline="-25000">
                <a:solidFill>
                  <a:srgbClr val="BC008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3927475" y="5030788"/>
            <a:ext cx="3556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4000" b="1" baseline="-25000">
                <a:solidFill>
                  <a:srgbClr val="BC0081"/>
                </a:solidFill>
                <a:latin typeface="Times New Roman" pitchFamily="18" charset="0"/>
              </a:rPr>
              <a:t>5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8"/>
                                            </p:cond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" fill="hold"/>
                                        <p:tgtEl>
                                          <p:spTgt spid="6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" fill="hold"/>
                                        <p:tgtEl>
                                          <p:spTgt spid="6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5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75" fill="hold"/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75" fill="hold"/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300"/>
                                        <p:tgtEl>
                                          <p:spTgt spid="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500"/>
                            </p:stCondLst>
                            <p:childTnLst>
                              <p:par>
                                <p:cTn id="5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6" grpId="0" build="p" autoUpdateAnimBg="0" advAuto="0"/>
      <p:bldP spid="6158" grpId="0" build="p" autoUpdateAnimBg="0"/>
      <p:bldP spid="6159" grpId="0" animBg="1"/>
      <p:bldP spid="6160" grpId="0" build="p" autoUpdateAnimBg="0"/>
      <p:bldP spid="6161" grpId="0" build="p" autoUpdateAnimBg="0" advAuto="0"/>
      <p:bldP spid="6162" grpId="0" animBg="1"/>
      <p:bldP spid="6163" grpId="0" build="p" autoUpdateAnimBg="0"/>
      <p:bldP spid="6164" grpId="0" build="p" autoUpdateAnimBg="0" advAuto="0"/>
      <p:bldP spid="6165" grpId="0" build="p" autoUpdateAnimBg="0" advAuto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3810000" y="1752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+mn-lt"/>
              </a:rPr>
              <a:t>MREŽNI</a:t>
            </a:r>
            <a:endParaRPr lang="en-GB" sz="2400">
              <a:latin typeface="+mn-lt"/>
            </a:endParaRPr>
          </a:p>
        </p:txBody>
      </p:sp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-228600" y="3657600"/>
            <a:ext cx="3581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99CCFF"/>
                </a:solidFill>
                <a:latin typeface="+mn-lt"/>
              </a:rPr>
              <a:t>manjša</a:t>
            </a:r>
            <a:r>
              <a:rPr lang="en-US" sz="2400">
                <a:solidFill>
                  <a:srgbClr val="99CCFF"/>
                </a:solidFill>
                <a:latin typeface="+mn-lt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99CCFF"/>
                </a:solidFill>
                <a:latin typeface="+mn-lt"/>
              </a:rPr>
              <a:t>elektronska gostota</a:t>
            </a:r>
            <a:endParaRPr lang="en-US" sz="2000">
              <a:latin typeface="+mn-lt"/>
            </a:endParaRPr>
          </a:p>
        </p:txBody>
      </p:sp>
      <p:sp>
        <p:nvSpPr>
          <p:cNvPr id="62471" name="Rectangle 7"/>
          <p:cNvSpPr>
            <a:spLocks noChangeArrowheads="1"/>
          </p:cNvSpPr>
          <p:nvPr/>
        </p:nvSpPr>
        <p:spPr bwMode="auto">
          <a:xfrm>
            <a:off x="5181600" y="1981200"/>
            <a:ext cx="3581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7C80"/>
                </a:solidFill>
                <a:latin typeface="+mn-lt"/>
              </a:rPr>
              <a:t>večja</a:t>
            </a:r>
            <a:r>
              <a:rPr lang="en-US" sz="2400">
                <a:solidFill>
                  <a:srgbClr val="FF7C80"/>
                </a:solidFill>
                <a:latin typeface="+mn-lt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7C80"/>
                </a:solidFill>
                <a:latin typeface="+mn-lt"/>
              </a:rPr>
              <a:t>elektronska gostota</a:t>
            </a:r>
            <a:endParaRPr lang="en-US" sz="240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62472" name="Line 8"/>
          <p:cNvSpPr>
            <a:spLocks noChangeShapeType="1"/>
          </p:cNvSpPr>
          <p:nvPr/>
        </p:nvSpPr>
        <p:spPr bwMode="auto">
          <a:xfrm>
            <a:off x="2209800" y="3886200"/>
            <a:ext cx="1143000" cy="381000"/>
          </a:xfrm>
          <a:prstGeom prst="line">
            <a:avLst/>
          </a:prstGeom>
          <a:noFill/>
          <a:ln w="12700">
            <a:solidFill>
              <a:srgbClr val="99CCFF"/>
            </a:solidFill>
            <a:round/>
            <a:headEnd/>
            <a:tailEnd type="stealth" w="lg" len="lg"/>
          </a:ln>
          <a:effectLst/>
        </p:spPr>
        <p:txBody>
          <a:bodyPr wrap="none" anchor="ctr"/>
          <a:lstStyle/>
          <a:p>
            <a:endParaRPr lang="sl-SI">
              <a:latin typeface="+mn-lt"/>
            </a:endParaRPr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 flipH="1">
            <a:off x="4343400" y="2286000"/>
            <a:ext cx="1905000" cy="1371600"/>
          </a:xfrm>
          <a:prstGeom prst="line">
            <a:avLst/>
          </a:prstGeom>
          <a:noFill/>
          <a:ln w="12700">
            <a:solidFill>
              <a:srgbClr val="FF7C80"/>
            </a:solidFill>
            <a:round/>
            <a:headEnd/>
            <a:tailEnd type="stealth" w="lg" len="lg"/>
          </a:ln>
          <a:effectLst/>
        </p:spPr>
        <p:txBody>
          <a:bodyPr wrap="none" anchor="ctr"/>
          <a:lstStyle/>
          <a:p>
            <a:endParaRPr lang="sl-SI">
              <a:latin typeface="+mn-lt"/>
            </a:endParaRPr>
          </a:p>
        </p:txBody>
      </p:sp>
      <p:sp>
        <p:nvSpPr>
          <p:cNvPr id="62474" name="WordArt 10"/>
          <p:cNvSpPr>
            <a:spLocks noChangeArrowheads="1" noChangeShapeType="1" noTextEdit="1"/>
          </p:cNvSpPr>
          <p:nvPr/>
        </p:nvSpPr>
        <p:spPr bwMode="auto">
          <a:xfrm>
            <a:off x="2149475" y="685800"/>
            <a:ext cx="4800600" cy="631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r"/>
            </a:scene3d>
            <a:sp3d extrusionH="36500" prstMaterial="legacyMatte">
              <a:extrusionClr>
                <a:srgbClr val="FFFF66"/>
              </a:extrusionClr>
            </a:sp3d>
          </a:bodyPr>
          <a:lstStyle/>
          <a:p>
            <a:pPr algn="ctr"/>
            <a:r>
              <a:rPr lang="sl-SI" sz="3600" kern="10">
                <a:ln w="9525">
                  <a:round/>
                  <a:headEnd/>
                  <a:tailEnd/>
                </a:ln>
                <a:latin typeface="+mn-lt"/>
                <a:cs typeface="Times New Roman"/>
              </a:rPr>
              <a:t>Vrste modelov</a:t>
            </a:r>
          </a:p>
        </p:txBody>
      </p:sp>
      <p:pic>
        <p:nvPicPr>
          <p:cNvPr id="62475" name="Picture 11" descr="Etol-m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63" y="3165475"/>
            <a:ext cx="4033837" cy="302577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6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0" grpId="0" autoUpdateAnimBg="0"/>
      <p:bldP spid="62471" grpId="0" autoUpdateAnimBg="0"/>
      <p:bldP spid="62472" grpId="0" animBg="1"/>
      <p:bldP spid="6247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 descr="ME-KR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0" y="4191000"/>
            <a:ext cx="3048000" cy="2286000"/>
          </a:xfrm>
          <a:prstGeom prst="rect">
            <a:avLst/>
          </a:prstGeom>
          <a:noFill/>
        </p:spPr>
      </p:pic>
      <p:pic>
        <p:nvPicPr>
          <p:cNvPr id="64515" name="Picture 3" descr="MET-KA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4191000"/>
            <a:ext cx="3048000" cy="2286000"/>
          </a:xfrm>
          <a:prstGeom prst="rect">
            <a:avLst/>
          </a:prstGeom>
          <a:noFill/>
        </p:spPr>
      </p:pic>
      <p:pic>
        <p:nvPicPr>
          <p:cNvPr id="64516" name="Picture 4" descr="MET-S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1752600"/>
            <a:ext cx="3048000" cy="2286000"/>
          </a:xfrm>
          <a:prstGeom prst="rect">
            <a:avLst/>
          </a:prstGeom>
          <a:noFill/>
        </p:spPr>
      </p:pic>
      <p:pic>
        <p:nvPicPr>
          <p:cNvPr id="64517" name="Picture 5" descr="ME-M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3581400"/>
            <a:ext cx="3048000" cy="2286000"/>
          </a:xfrm>
          <a:prstGeom prst="rect">
            <a:avLst/>
          </a:prstGeom>
          <a:noFill/>
        </p:spPr>
      </p:pic>
      <p:sp>
        <p:nvSpPr>
          <p:cNvPr id="64518" name="Text Box 6"/>
          <p:cNvSpPr txBox="1">
            <a:spLocks noChangeArrowheads="1"/>
          </p:cNvSpPr>
          <p:nvPr/>
        </p:nvSpPr>
        <p:spPr bwMode="auto">
          <a:xfrm>
            <a:off x="3886200" y="17526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SKELETNI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64519" name="Text Box 7"/>
          <p:cNvSpPr txBox="1">
            <a:spLocks noChangeArrowheads="1"/>
          </p:cNvSpPr>
          <p:nvPr/>
        </p:nvSpPr>
        <p:spPr bwMode="auto">
          <a:xfrm>
            <a:off x="6629400" y="38100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KROGLIČNI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64520" name="Text Box 8"/>
          <p:cNvSpPr txBox="1">
            <a:spLocks noChangeArrowheads="1"/>
          </p:cNvSpPr>
          <p:nvPr/>
        </p:nvSpPr>
        <p:spPr bwMode="auto">
          <a:xfrm>
            <a:off x="4114800" y="59436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MREŽNI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64521" name="Text Box 9"/>
          <p:cNvSpPr txBox="1">
            <a:spLocks noChangeArrowheads="1"/>
          </p:cNvSpPr>
          <p:nvPr/>
        </p:nvSpPr>
        <p:spPr bwMode="auto">
          <a:xfrm>
            <a:off x="914400" y="37338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KALOTNI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64522" name="WordArt 10"/>
          <p:cNvSpPr>
            <a:spLocks noChangeArrowheads="1" noChangeShapeType="1" noTextEdit="1"/>
          </p:cNvSpPr>
          <p:nvPr/>
        </p:nvSpPr>
        <p:spPr bwMode="auto">
          <a:xfrm>
            <a:off x="2149475" y="685800"/>
            <a:ext cx="4800600" cy="631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r"/>
            </a:scene3d>
            <a:sp3d extrusionH="36500" prstMaterial="legacyMatte">
              <a:extrusionClr>
                <a:srgbClr val="FFFF66"/>
              </a:extrusionClr>
            </a:sp3d>
          </a:bodyPr>
          <a:lstStyle/>
          <a:p>
            <a:pPr algn="ctr"/>
            <a:r>
              <a:rPr lang="sl-SI" sz="3600" kern="10">
                <a:ln w="9525">
                  <a:round/>
                  <a:headEnd/>
                  <a:tailEnd/>
                </a:ln>
                <a:latin typeface="Times New Roman"/>
                <a:cs typeface="Times New Roman"/>
              </a:rPr>
              <a:t>Vrste modelov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64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8" grpId="0" autoUpdateAnimBg="0"/>
      <p:bldP spid="64519" grpId="0" autoUpdateAnimBg="0"/>
      <p:bldP spid="64520" grpId="0" autoUpdateAnimBg="0"/>
      <p:bldP spid="64521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 descr="Etan-m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6988" y="3830638"/>
            <a:ext cx="4037012" cy="3027362"/>
          </a:xfrm>
          <a:prstGeom prst="rect">
            <a:avLst/>
          </a:prstGeom>
          <a:noFill/>
        </p:spPr>
      </p:pic>
      <p:pic>
        <p:nvPicPr>
          <p:cNvPr id="66563" name="Picture 3" descr="Etan-s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28600"/>
            <a:ext cx="4037013" cy="3027363"/>
          </a:xfrm>
          <a:prstGeom prst="rect">
            <a:avLst/>
          </a:prstGeom>
          <a:noFill/>
        </p:spPr>
      </p:pic>
      <p:pic>
        <p:nvPicPr>
          <p:cNvPr id="66564" name="Picture 4" descr="Etan-kr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6988" y="304800"/>
            <a:ext cx="4037012" cy="3027363"/>
          </a:xfrm>
          <a:prstGeom prst="rect">
            <a:avLst/>
          </a:prstGeom>
          <a:noFill/>
        </p:spPr>
      </p:pic>
      <p:pic>
        <p:nvPicPr>
          <p:cNvPr id="66565" name="Picture 5" descr="Etan-ka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830638"/>
            <a:ext cx="4037013" cy="3027362"/>
          </a:xfrm>
          <a:prstGeom prst="rect">
            <a:avLst/>
          </a:prstGeom>
          <a:noFill/>
        </p:spPr>
      </p:pic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1219200" y="3048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SKELETNI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6324600" y="3048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KROGLIČNI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66568" name="Text Box 8"/>
          <p:cNvSpPr txBox="1">
            <a:spLocks noChangeArrowheads="1"/>
          </p:cNvSpPr>
          <p:nvPr/>
        </p:nvSpPr>
        <p:spPr bwMode="auto">
          <a:xfrm>
            <a:off x="6324600" y="3657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MREŽNI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66569" name="Text Box 9"/>
          <p:cNvSpPr txBox="1">
            <a:spLocks noChangeArrowheads="1"/>
          </p:cNvSpPr>
          <p:nvPr/>
        </p:nvSpPr>
        <p:spPr bwMode="auto">
          <a:xfrm>
            <a:off x="1219200" y="36576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KALOTNI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66570" name="Text Box 10"/>
          <p:cNvSpPr txBox="1">
            <a:spLocks noChangeArrowheads="1"/>
          </p:cNvSpPr>
          <p:nvPr/>
        </p:nvSpPr>
        <p:spPr bwMode="auto">
          <a:xfrm>
            <a:off x="3181350" y="2781300"/>
            <a:ext cx="2819400" cy="130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400" b="1">
                <a:latin typeface="Times New Roman" pitchFamily="18" charset="0"/>
              </a:rPr>
              <a:t>ETAN</a:t>
            </a:r>
          </a:p>
          <a:p>
            <a:pPr algn="ctr"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CH</a:t>
            </a:r>
            <a:r>
              <a:rPr lang="en-GB" sz="2400" b="1" baseline="-25000">
                <a:latin typeface="Times New Roman" pitchFamily="18" charset="0"/>
              </a:rPr>
              <a:t>3</a:t>
            </a:r>
            <a:r>
              <a:rPr lang="en-GB" sz="2400" b="1">
                <a:latin typeface="Times New Roman" pitchFamily="18" charset="0"/>
              </a:rPr>
              <a:t>CH</a:t>
            </a:r>
            <a:r>
              <a:rPr lang="en-GB" sz="2400" b="1" baseline="-25000">
                <a:latin typeface="Times New Roman" pitchFamily="18" charset="0"/>
              </a:rPr>
              <a:t>3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665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EKS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6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66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6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6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8" dur="5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6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6" grpId="0" autoUpdateAnimBg="0"/>
      <p:bldP spid="66567" grpId="0" autoUpdateAnimBg="0"/>
      <p:bldP spid="66568" grpId="0" autoUpdateAnimBg="0"/>
      <p:bldP spid="66569" grpId="0" autoUpdateAnimBg="0"/>
      <p:bldP spid="66570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 descr="Heks-s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28600"/>
            <a:ext cx="4033838" cy="3025775"/>
          </a:xfrm>
          <a:prstGeom prst="rect">
            <a:avLst/>
          </a:prstGeom>
          <a:noFill/>
        </p:spPr>
      </p:pic>
      <p:pic>
        <p:nvPicPr>
          <p:cNvPr id="68611" name="Picture 3" descr="Heks-kr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27625" y="228600"/>
            <a:ext cx="4016375" cy="3013075"/>
          </a:xfrm>
          <a:prstGeom prst="rect">
            <a:avLst/>
          </a:prstGeom>
          <a:noFill/>
        </p:spPr>
      </p:pic>
      <p:pic>
        <p:nvPicPr>
          <p:cNvPr id="68612" name="Picture 4" descr="Heks-ka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832225"/>
            <a:ext cx="4033838" cy="3025775"/>
          </a:xfrm>
          <a:prstGeom prst="rect">
            <a:avLst/>
          </a:prstGeom>
          <a:noFill/>
        </p:spPr>
      </p:pic>
      <p:pic>
        <p:nvPicPr>
          <p:cNvPr id="68613" name="Picture 5" descr="Heks-m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10163" y="3832225"/>
            <a:ext cx="4033837" cy="3025775"/>
          </a:xfrm>
          <a:prstGeom prst="rect">
            <a:avLst/>
          </a:prstGeom>
          <a:noFill/>
        </p:spPr>
      </p:pic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1219200" y="3048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SKELETNI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6324600" y="3048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KROGLIČNI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6705600" y="3657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MREŽNI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68617" name="Text Box 9"/>
          <p:cNvSpPr txBox="1">
            <a:spLocks noChangeArrowheads="1"/>
          </p:cNvSpPr>
          <p:nvPr/>
        </p:nvSpPr>
        <p:spPr bwMode="auto">
          <a:xfrm>
            <a:off x="1219200" y="36576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KALOTNI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68618" name="Text Box 10"/>
          <p:cNvSpPr txBox="1">
            <a:spLocks noChangeArrowheads="1"/>
          </p:cNvSpPr>
          <p:nvPr/>
        </p:nvSpPr>
        <p:spPr bwMode="auto">
          <a:xfrm>
            <a:off x="2876550" y="2800350"/>
            <a:ext cx="3905250" cy="130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400" b="1">
                <a:latin typeface="Times New Roman" pitchFamily="18" charset="0"/>
              </a:rPr>
              <a:t>HEKSAN</a:t>
            </a:r>
          </a:p>
          <a:p>
            <a:pPr algn="ctr"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CH</a:t>
            </a:r>
            <a:r>
              <a:rPr lang="en-GB" sz="2400" b="1" baseline="-25000">
                <a:latin typeface="Times New Roman" pitchFamily="18" charset="0"/>
              </a:rPr>
              <a:t>3</a:t>
            </a:r>
            <a:r>
              <a:rPr lang="en-GB" sz="2400" b="1">
                <a:latin typeface="Times New Roman" pitchFamily="18" charset="0"/>
              </a:rPr>
              <a:t>CH</a:t>
            </a:r>
            <a:r>
              <a:rPr lang="en-GB" sz="2400" b="1" baseline="-25000">
                <a:latin typeface="Times New Roman" pitchFamily="18" charset="0"/>
              </a:rPr>
              <a:t>2</a:t>
            </a:r>
            <a:r>
              <a:rPr lang="en-GB" sz="2400" b="1">
                <a:latin typeface="Times New Roman" pitchFamily="18" charset="0"/>
              </a:rPr>
              <a:t>CH</a:t>
            </a:r>
            <a:r>
              <a:rPr lang="en-GB" sz="2400" b="1" baseline="-25000">
                <a:latin typeface="Times New Roman" pitchFamily="18" charset="0"/>
              </a:rPr>
              <a:t>2</a:t>
            </a:r>
            <a:r>
              <a:rPr lang="en-GB" sz="2400" b="1">
                <a:latin typeface="Times New Roman" pitchFamily="18" charset="0"/>
              </a:rPr>
              <a:t>CH</a:t>
            </a:r>
            <a:r>
              <a:rPr lang="en-GB" sz="2400" b="1" baseline="-25000">
                <a:latin typeface="Times New Roman" pitchFamily="18" charset="0"/>
              </a:rPr>
              <a:t>2</a:t>
            </a:r>
            <a:r>
              <a:rPr lang="en-GB" sz="2400" b="1">
                <a:latin typeface="Times New Roman" pitchFamily="18" charset="0"/>
              </a:rPr>
              <a:t>CH</a:t>
            </a:r>
            <a:r>
              <a:rPr lang="en-GB" sz="2400" b="1" baseline="-25000">
                <a:latin typeface="Times New Roman" pitchFamily="18" charset="0"/>
              </a:rPr>
              <a:t>2</a:t>
            </a:r>
            <a:r>
              <a:rPr lang="en-GB" sz="2400" b="1">
                <a:latin typeface="Times New Roman" pitchFamily="18" charset="0"/>
              </a:rPr>
              <a:t>CH</a:t>
            </a:r>
            <a:r>
              <a:rPr lang="en-GB" sz="2400" b="1" baseline="-25000">
                <a:latin typeface="Times New Roman" pitchFamily="18" charset="0"/>
              </a:rPr>
              <a:t>3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68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8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4" grpId="0" autoUpdateAnimBg="0"/>
      <p:bldP spid="68615" grpId="0" autoUpdateAnimBg="0"/>
      <p:bldP spid="68616" grpId="0" autoUpdateAnimBg="0"/>
      <p:bldP spid="68617" grpId="0" autoUpdateAnimBg="0"/>
      <p:bldP spid="68618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2" descr="Etol-s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28600"/>
            <a:ext cx="4033838" cy="3025775"/>
          </a:xfrm>
          <a:prstGeom prst="rect">
            <a:avLst/>
          </a:prstGeom>
          <a:noFill/>
        </p:spPr>
      </p:pic>
      <p:pic>
        <p:nvPicPr>
          <p:cNvPr id="70659" name="Picture 3" descr="Etol-kr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27625" y="304800"/>
            <a:ext cx="4016375" cy="3013075"/>
          </a:xfrm>
          <a:prstGeom prst="rect">
            <a:avLst/>
          </a:prstGeom>
          <a:noFill/>
        </p:spPr>
      </p:pic>
      <p:pic>
        <p:nvPicPr>
          <p:cNvPr id="70660" name="Picture 4" descr="Etol-ka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844925"/>
            <a:ext cx="4016375" cy="3013075"/>
          </a:xfrm>
          <a:prstGeom prst="rect">
            <a:avLst/>
          </a:prstGeom>
          <a:noFill/>
        </p:spPr>
      </p:pic>
      <p:pic>
        <p:nvPicPr>
          <p:cNvPr id="70661" name="Picture 5" descr="Etol-m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10163" y="3832225"/>
            <a:ext cx="4033837" cy="3025775"/>
          </a:xfrm>
          <a:prstGeom prst="rect">
            <a:avLst/>
          </a:prstGeom>
          <a:noFill/>
        </p:spPr>
      </p:pic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1219200" y="3048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SKELETNI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6324600" y="3048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KROGLIČNI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6553200" y="3657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MREŽNI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70665" name="Text Box 9"/>
          <p:cNvSpPr txBox="1">
            <a:spLocks noChangeArrowheads="1"/>
          </p:cNvSpPr>
          <p:nvPr/>
        </p:nvSpPr>
        <p:spPr bwMode="auto">
          <a:xfrm>
            <a:off x="1295400" y="36576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KALOTNI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70666" name="Text Box 10"/>
          <p:cNvSpPr txBox="1">
            <a:spLocks noChangeArrowheads="1"/>
          </p:cNvSpPr>
          <p:nvPr/>
        </p:nvSpPr>
        <p:spPr bwMode="auto">
          <a:xfrm>
            <a:off x="3390900" y="2781300"/>
            <a:ext cx="2819400" cy="130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400" b="1">
                <a:latin typeface="Times New Roman" pitchFamily="18" charset="0"/>
              </a:rPr>
              <a:t>ETANOL</a:t>
            </a:r>
          </a:p>
          <a:p>
            <a:pPr algn="ctr"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CH</a:t>
            </a:r>
            <a:r>
              <a:rPr lang="en-GB" sz="2400" b="1" baseline="-25000">
                <a:latin typeface="Times New Roman" pitchFamily="18" charset="0"/>
              </a:rPr>
              <a:t>3</a:t>
            </a:r>
            <a:r>
              <a:rPr lang="en-GB" sz="2400" b="1">
                <a:latin typeface="Times New Roman" pitchFamily="18" charset="0"/>
              </a:rPr>
              <a:t>CH</a:t>
            </a:r>
            <a:r>
              <a:rPr lang="en-GB" sz="2400" b="1" baseline="-25000">
                <a:latin typeface="Times New Roman" pitchFamily="18" charset="0"/>
              </a:rPr>
              <a:t>2</a:t>
            </a:r>
            <a:r>
              <a:rPr lang="en-GB" sz="2400" b="1">
                <a:latin typeface="Times New Roman" pitchFamily="18" charset="0"/>
              </a:rPr>
              <a:t>OH</a:t>
            </a:r>
            <a:endParaRPr lang="en-GB" sz="4400"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2" grpId="0" autoUpdateAnimBg="0"/>
      <p:bldP spid="70663" grpId="0" autoUpdateAnimBg="0"/>
      <p:bldP spid="70664" grpId="0" autoUpdateAnimBg="0"/>
      <p:bldP spid="70665" grpId="0" autoUpdateAnimBg="0"/>
      <p:bldP spid="70666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Vod-kr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72075" y="304800"/>
            <a:ext cx="3971925" cy="2949575"/>
          </a:xfrm>
          <a:prstGeom prst="rect">
            <a:avLst/>
          </a:prstGeom>
          <a:noFill/>
        </p:spPr>
      </p:pic>
      <p:pic>
        <p:nvPicPr>
          <p:cNvPr id="72707" name="Picture 3" descr="Voda-sk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28600"/>
            <a:ext cx="3962400" cy="2951163"/>
          </a:xfrm>
          <a:prstGeom prst="rect">
            <a:avLst/>
          </a:prstGeom>
          <a:noFill/>
        </p:spPr>
      </p:pic>
      <p:pic>
        <p:nvPicPr>
          <p:cNvPr id="72708" name="Picture 4" descr="Voda-ka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952875"/>
            <a:ext cx="3929063" cy="2905125"/>
          </a:xfrm>
          <a:prstGeom prst="rect">
            <a:avLst/>
          </a:prstGeom>
          <a:noFill/>
        </p:spPr>
      </p:pic>
      <p:pic>
        <p:nvPicPr>
          <p:cNvPr id="72709" name="Picture 5" descr="Vod-m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05413" y="3924300"/>
            <a:ext cx="3938587" cy="2933700"/>
          </a:xfrm>
          <a:prstGeom prst="rect">
            <a:avLst/>
          </a:prstGeom>
          <a:noFill/>
        </p:spPr>
      </p:pic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1219200" y="3048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SKELETNI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6324600" y="3048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KROGLIČNI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6553200" y="3657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MREŽNI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1295400" y="36576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KALOTNI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72714" name="Text Box 10"/>
          <p:cNvSpPr txBox="1">
            <a:spLocks noChangeArrowheads="1"/>
          </p:cNvSpPr>
          <p:nvPr/>
        </p:nvSpPr>
        <p:spPr bwMode="auto">
          <a:xfrm>
            <a:off x="3238500" y="2743200"/>
            <a:ext cx="2819400" cy="130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400" b="1">
                <a:latin typeface="Times New Roman" pitchFamily="18" charset="0"/>
              </a:rPr>
              <a:t>VODA</a:t>
            </a:r>
          </a:p>
          <a:p>
            <a:pPr algn="ctr"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H</a:t>
            </a:r>
            <a:r>
              <a:rPr lang="en-GB" sz="2400" b="1" baseline="-25000">
                <a:latin typeface="Times New Roman" pitchFamily="18" charset="0"/>
              </a:rPr>
              <a:t>2</a:t>
            </a:r>
            <a:r>
              <a:rPr lang="en-GB" sz="2400" b="1">
                <a:latin typeface="Times New Roman" pitchFamily="18" charset="0"/>
              </a:rPr>
              <a:t>O</a:t>
            </a:r>
            <a:endParaRPr lang="en-GB" sz="4400"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727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EKS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2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4" presetClass="entr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8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0" grpId="0" autoUpdateAnimBg="0"/>
      <p:bldP spid="72711" grpId="0" autoUpdateAnimBg="0"/>
      <p:bldP spid="72712" grpId="0" autoUpdateAnimBg="0"/>
      <p:bldP spid="72713" grpId="0" autoUpdateAnimBg="0"/>
      <p:bldP spid="72714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2" descr="AM-S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" y="685800"/>
            <a:ext cx="3048000" cy="2286000"/>
          </a:xfrm>
          <a:prstGeom prst="rect">
            <a:avLst/>
          </a:prstGeom>
          <a:noFill/>
        </p:spPr>
      </p:pic>
      <p:pic>
        <p:nvPicPr>
          <p:cNvPr id="74755" name="Picture 3" descr="AM-KR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1200" y="685800"/>
            <a:ext cx="3048000" cy="2286000"/>
          </a:xfrm>
          <a:prstGeom prst="rect">
            <a:avLst/>
          </a:prstGeom>
          <a:noFill/>
        </p:spPr>
      </p:pic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1219200" y="3810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SKELETNI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6324600" y="3048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KROGLIČNI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6553200" y="3657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MREŽNI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1219200" y="36576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KALOTNI</a:t>
            </a:r>
            <a:endParaRPr lang="en-GB" sz="2400">
              <a:latin typeface="Times New Roman" pitchFamily="18" charset="0"/>
            </a:endParaRPr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2876550" y="2800350"/>
            <a:ext cx="3371850" cy="130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 b="1">
                <a:latin typeface="Times New Roman" pitchFamily="18" charset="0"/>
              </a:rPr>
              <a:t>AMONI</a:t>
            </a:r>
            <a:r>
              <a:rPr lang="sl-SI" sz="4400" b="1">
                <a:latin typeface="Times New Roman" pitchFamily="18" charset="0"/>
              </a:rPr>
              <a:t>J</a:t>
            </a:r>
            <a:r>
              <a:rPr lang="en-GB" sz="4400" b="1">
                <a:latin typeface="Times New Roman" pitchFamily="18" charset="0"/>
              </a:rPr>
              <a:t>AK</a:t>
            </a:r>
          </a:p>
          <a:p>
            <a:pPr algn="ctr"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NH</a:t>
            </a:r>
            <a:r>
              <a:rPr lang="en-GB" sz="2400" b="1" baseline="-25000">
                <a:latin typeface="Times New Roman" pitchFamily="18" charset="0"/>
              </a:rPr>
              <a:t>3</a:t>
            </a:r>
            <a:endParaRPr lang="en-GB" sz="4400">
              <a:latin typeface="Times New Roman" pitchFamily="18" charset="0"/>
            </a:endParaRPr>
          </a:p>
        </p:txBody>
      </p:sp>
      <p:pic>
        <p:nvPicPr>
          <p:cNvPr id="74761" name="Picture 9" descr="AM-KA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4343400"/>
            <a:ext cx="3048000" cy="2286000"/>
          </a:xfrm>
          <a:prstGeom prst="rect">
            <a:avLst/>
          </a:prstGeom>
          <a:noFill/>
        </p:spPr>
      </p:pic>
      <p:pic>
        <p:nvPicPr>
          <p:cNvPr id="74762" name="Picture 10" descr="AM-M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4343400"/>
            <a:ext cx="3048000" cy="2286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 autoUpdateAnimBg="0"/>
      <p:bldP spid="74757" grpId="0" autoUpdateAnimBg="0"/>
      <p:bldP spid="74758" grpId="0" autoUpdateAnimBg="0"/>
      <p:bldP spid="74759" grpId="0" autoUpdateAnimBg="0"/>
      <p:bldP spid="7476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1833563" y="6604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endParaRPr lang="en-GB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grpSp>
        <p:nvGrpSpPr>
          <p:cNvPr id="7174" name="Group 6"/>
          <p:cNvGrpSpPr>
            <a:grpSpLocks/>
          </p:cNvGrpSpPr>
          <p:nvPr/>
        </p:nvGrpSpPr>
        <p:grpSpPr bwMode="auto">
          <a:xfrm>
            <a:off x="1431925" y="98425"/>
            <a:ext cx="6810375" cy="1449388"/>
            <a:chOff x="902" y="62"/>
            <a:chExt cx="4290" cy="913"/>
          </a:xfrm>
        </p:grpSpPr>
        <p:pic>
          <p:nvPicPr>
            <p:cNvPr id="7172" name="Picture 4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02" y="62"/>
              <a:ext cx="4290" cy="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7173" name="Rectangle 5"/>
            <p:cNvSpPr>
              <a:spLocks noChangeArrowheads="1"/>
            </p:cNvSpPr>
            <p:nvPr/>
          </p:nvSpPr>
          <p:spPr bwMode="auto">
            <a:xfrm>
              <a:off x="1194" y="166"/>
              <a:ext cx="1999" cy="6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US" sz="3200" b="1" dirty="0">
                  <a:solidFill>
                    <a:schemeClr val="tx1"/>
                  </a:solidFill>
                  <a:latin typeface="+mj-lt"/>
                </a:rPr>
                <a:t>MOLEKULSKA</a:t>
              </a:r>
            </a:p>
            <a:p>
              <a:pPr algn="ctr" defTabSz="762000"/>
              <a:r>
                <a:rPr lang="en-US" sz="3200" b="1" dirty="0">
                  <a:solidFill>
                    <a:schemeClr val="tx1"/>
                  </a:solidFill>
                  <a:latin typeface="+mj-lt"/>
                </a:rPr>
                <a:t>FORMULA</a:t>
              </a:r>
            </a:p>
          </p:txBody>
        </p:sp>
      </p:grp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1477963" y="1890713"/>
            <a:ext cx="5467843" cy="124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500" b="1" dirty="0" err="1">
                <a:solidFill>
                  <a:schemeClr val="tx1"/>
                </a:solidFill>
                <a:latin typeface="+mn-lt"/>
              </a:rPr>
              <a:t>Značilnosti</a:t>
            </a:r>
            <a:r>
              <a:rPr lang="en-US" sz="25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500" b="1" dirty="0" err="1">
                <a:solidFill>
                  <a:schemeClr val="tx1"/>
                </a:solidFill>
                <a:latin typeface="+mn-lt"/>
              </a:rPr>
              <a:t>formule</a:t>
            </a:r>
            <a:r>
              <a:rPr lang="en-US" sz="2500" b="1" dirty="0">
                <a:solidFill>
                  <a:schemeClr val="tx1"/>
                </a:solidFill>
                <a:latin typeface="+mn-lt"/>
              </a:rPr>
              <a:t>: </a:t>
            </a:r>
          </a:p>
          <a:p>
            <a:pPr defTabSz="762000"/>
            <a:r>
              <a:rPr lang="en-US" sz="2500" dirty="0">
                <a:solidFill>
                  <a:schemeClr val="tx1"/>
                </a:solidFill>
                <a:latin typeface="+mn-lt"/>
              </a:rPr>
              <a:t>- </a:t>
            </a:r>
            <a:r>
              <a:rPr lang="en-US" sz="2500" dirty="0" err="1">
                <a:solidFill>
                  <a:schemeClr val="tx1"/>
                </a:solidFill>
                <a:latin typeface="+mn-lt"/>
              </a:rPr>
              <a:t>pove</a:t>
            </a:r>
            <a:r>
              <a:rPr lang="en-US" sz="25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</a:rPr>
              <a:t>nam</a:t>
            </a:r>
            <a:r>
              <a:rPr lang="en-US" sz="25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+mn-lt"/>
              </a:rPr>
              <a:t>kateri</a:t>
            </a:r>
            <a:r>
              <a:rPr lang="en-US" sz="25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500" b="1" dirty="0" err="1">
                <a:solidFill>
                  <a:schemeClr val="tx1"/>
                </a:solidFill>
                <a:latin typeface="+mn-lt"/>
              </a:rPr>
              <a:t>atomi</a:t>
            </a:r>
            <a:r>
              <a:rPr lang="en-US" sz="25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500" dirty="0">
                <a:solidFill>
                  <a:schemeClr val="tx1"/>
                </a:solidFill>
                <a:latin typeface="+mn-lt"/>
              </a:rPr>
              <a:t>so v </a:t>
            </a:r>
            <a:r>
              <a:rPr lang="en-US" sz="2500" dirty="0" err="1">
                <a:solidFill>
                  <a:schemeClr val="tx1"/>
                </a:solidFill>
                <a:latin typeface="+mn-lt"/>
              </a:rPr>
              <a:t>molekuli</a:t>
            </a:r>
            <a:r>
              <a:rPr lang="en-US" sz="2500" dirty="0">
                <a:solidFill>
                  <a:schemeClr val="tx1"/>
                </a:solidFill>
                <a:latin typeface="+mn-lt"/>
              </a:rPr>
              <a:t> in</a:t>
            </a:r>
          </a:p>
          <a:p>
            <a:pPr defTabSz="762000"/>
            <a:r>
              <a:rPr lang="en-US" sz="2500" dirty="0">
                <a:solidFill>
                  <a:schemeClr val="tx1"/>
                </a:solidFill>
                <a:latin typeface="+mn-lt"/>
              </a:rPr>
              <a:t>- </a:t>
            </a:r>
            <a:r>
              <a:rPr lang="en-US" sz="2500" dirty="0" err="1">
                <a:solidFill>
                  <a:schemeClr val="tx1"/>
                </a:solidFill>
                <a:latin typeface="+mn-lt"/>
              </a:rPr>
              <a:t>njihovo</a:t>
            </a:r>
            <a:r>
              <a:rPr lang="en-US" sz="25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500" b="1" dirty="0" err="1">
                <a:solidFill>
                  <a:schemeClr val="tx1"/>
                </a:solidFill>
                <a:latin typeface="+mn-lt"/>
              </a:rPr>
              <a:t>število</a:t>
            </a:r>
            <a:r>
              <a:rPr lang="en-US" sz="2500" dirty="0">
                <a:solidFill>
                  <a:schemeClr val="tx1"/>
                </a:solidFill>
                <a:latin typeface="+mn-lt"/>
              </a:rPr>
              <a:t>.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1477963" y="3621088"/>
            <a:ext cx="4985339" cy="477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500" b="1">
                <a:solidFill>
                  <a:srgbClr val="330099"/>
                </a:solidFill>
                <a:latin typeface="+mn-lt"/>
              </a:rPr>
              <a:t>Primer:</a:t>
            </a:r>
            <a:r>
              <a:rPr lang="en-US" sz="2500" b="1" i="1">
                <a:solidFill>
                  <a:srgbClr val="330099"/>
                </a:solidFill>
                <a:latin typeface="+mn-lt"/>
              </a:rPr>
              <a:t> </a:t>
            </a:r>
            <a:r>
              <a:rPr lang="en-US" sz="2500">
                <a:solidFill>
                  <a:srgbClr val="330099"/>
                </a:solidFill>
                <a:latin typeface="+mn-lt"/>
              </a:rPr>
              <a:t>Molekulska formula butana.</a:t>
            </a:r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1744663" y="2646363"/>
            <a:ext cx="49990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n-lt"/>
            </a:endParaRP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3049588" y="5153025"/>
            <a:ext cx="655629" cy="70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4000">
                <a:solidFill>
                  <a:srgbClr val="BC0081"/>
                </a:solidFill>
                <a:latin typeface="+mn-lt"/>
              </a:rPr>
              <a:t>C </a:t>
            </a: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3509963" y="5151438"/>
            <a:ext cx="684483" cy="70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4000">
                <a:solidFill>
                  <a:srgbClr val="BC0081"/>
                </a:solidFill>
                <a:latin typeface="+mn-lt"/>
              </a:rPr>
              <a:t>H </a:t>
            </a:r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1736725" y="3033713"/>
            <a:ext cx="19399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n-lt"/>
            </a:endParaRPr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1477963" y="3987800"/>
            <a:ext cx="5690660" cy="477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500">
                <a:solidFill>
                  <a:srgbClr val="330099"/>
                </a:solidFill>
                <a:latin typeface="+mn-lt"/>
              </a:rPr>
              <a:t>Število </a:t>
            </a:r>
            <a:r>
              <a:rPr lang="en-US" sz="2500" b="1">
                <a:solidFill>
                  <a:srgbClr val="330099"/>
                </a:solidFill>
                <a:latin typeface="+mn-lt"/>
              </a:rPr>
              <a:t>ogljikovih</a:t>
            </a:r>
            <a:r>
              <a:rPr lang="en-US" sz="2500">
                <a:solidFill>
                  <a:srgbClr val="330099"/>
                </a:solidFill>
                <a:latin typeface="+mn-lt"/>
              </a:rPr>
              <a:t> atomov v molekuli je </a:t>
            </a:r>
            <a:r>
              <a:rPr lang="en-US" sz="2500" b="1">
                <a:solidFill>
                  <a:srgbClr val="330099"/>
                </a:solidFill>
                <a:latin typeface="+mn-lt"/>
              </a:rPr>
              <a:t>4</a:t>
            </a:r>
            <a:r>
              <a:rPr lang="en-US" sz="2500">
                <a:solidFill>
                  <a:srgbClr val="330099"/>
                </a:solidFill>
                <a:latin typeface="+mn-lt"/>
              </a:rPr>
              <a:t>,</a:t>
            </a:r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3338513" y="5319713"/>
            <a:ext cx="3587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4000" b="1" baseline="-25000">
                <a:solidFill>
                  <a:srgbClr val="BC0081"/>
                </a:solidFill>
                <a:latin typeface="+mn-lt"/>
              </a:rPr>
              <a:t>4</a:t>
            </a: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1477963" y="4305300"/>
            <a:ext cx="4385816" cy="477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500">
                <a:solidFill>
                  <a:srgbClr val="330099"/>
                </a:solidFill>
                <a:latin typeface="+mn-lt"/>
              </a:rPr>
              <a:t>število </a:t>
            </a:r>
            <a:r>
              <a:rPr lang="en-US" sz="2500" b="1">
                <a:solidFill>
                  <a:srgbClr val="330099"/>
                </a:solidFill>
                <a:latin typeface="+mn-lt"/>
              </a:rPr>
              <a:t>vodikovih</a:t>
            </a:r>
            <a:r>
              <a:rPr lang="en-US" sz="2500">
                <a:solidFill>
                  <a:srgbClr val="330099"/>
                </a:solidFill>
                <a:latin typeface="+mn-lt"/>
              </a:rPr>
              <a:t> atomov pa </a:t>
            </a:r>
            <a:r>
              <a:rPr lang="en-US" sz="2500" b="1">
                <a:solidFill>
                  <a:srgbClr val="330099"/>
                </a:solidFill>
                <a:latin typeface="+mn-lt"/>
              </a:rPr>
              <a:t>10</a:t>
            </a:r>
            <a:r>
              <a:rPr lang="en-US" sz="2500">
                <a:solidFill>
                  <a:srgbClr val="330099"/>
                </a:solidFill>
                <a:latin typeface="+mn-lt"/>
              </a:rPr>
              <a:t>.</a:t>
            </a: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3854450" y="5319713"/>
            <a:ext cx="5334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4000" b="1" baseline="-25000">
                <a:solidFill>
                  <a:srgbClr val="BC0081"/>
                </a:solidFill>
                <a:latin typeface="+mn-lt"/>
              </a:rPr>
              <a:t>10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8"/>
                                            </p:cond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" fill="hold"/>
                                        <p:tgtEl>
                                          <p:spTgt spid="7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" fill="hold"/>
                                        <p:tgtEl>
                                          <p:spTgt spid="7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75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" fill="hold"/>
                                        <p:tgtEl>
                                          <p:spTgt spid="7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" fill="hold"/>
                                        <p:tgtEl>
                                          <p:spTgt spid="7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3"/>
                                            </p:cond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 build="p" autoUpdateAnimBg="0" advAuto="0"/>
      <p:bldP spid="7178" grpId="0" build="p" autoUpdateAnimBg="0"/>
      <p:bldP spid="7179" grpId="0" animBg="1"/>
      <p:bldP spid="7180" grpId="0" build="p" autoUpdateAnimBg="0" advAuto="0"/>
      <p:bldP spid="7181" grpId="0" build="p" autoUpdateAnimBg="0" advAuto="0"/>
      <p:bldP spid="7182" grpId="0" animBg="1"/>
      <p:bldP spid="7183" grpId="0" build="p" autoUpdateAnimBg="0"/>
      <p:bldP spid="7184" grpId="0" build="p" autoUpdateAnimBg="0" advAuto="0"/>
      <p:bldP spid="7185" grpId="0" build="p" autoUpdateAnimBg="0"/>
      <p:bldP spid="7186" grpId="0" build="p" autoUpdateAnimBg="0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027113" y="395288"/>
            <a:ext cx="7067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US" sz="3600" b="1">
                <a:solidFill>
                  <a:srgbClr val="BC0081"/>
                </a:solidFill>
                <a:latin typeface="Times New Roman" pitchFamily="18" charset="0"/>
              </a:rPr>
              <a:t>RAZLIKA MED EMPIRIČNO IN </a:t>
            </a:r>
          </a:p>
          <a:p>
            <a:pPr algn="ctr" defTabSz="762000"/>
            <a:r>
              <a:rPr lang="en-US" sz="3600" b="1">
                <a:solidFill>
                  <a:srgbClr val="BC0081"/>
                </a:solidFill>
                <a:latin typeface="Times New Roman" pitchFamily="18" charset="0"/>
              </a:rPr>
              <a:t>MOLEKULSKO FORMULO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736600" y="1871663"/>
            <a:ext cx="3117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800" b="1">
                <a:solidFill>
                  <a:schemeClr val="tx1"/>
                </a:solidFill>
                <a:latin typeface="Times New Roman" pitchFamily="18" charset="0"/>
              </a:rPr>
              <a:t>Empirična formula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818063" y="1889125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800" b="1">
                <a:solidFill>
                  <a:schemeClr val="tx1"/>
                </a:solidFill>
                <a:latin typeface="Times New Roman" pitchFamily="18" charset="0"/>
              </a:rPr>
              <a:t>Molekulska formula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736600" y="2432050"/>
            <a:ext cx="33988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800">
                <a:solidFill>
                  <a:schemeClr val="tx1"/>
                </a:solidFill>
                <a:latin typeface="Times New Roman" pitchFamily="18" charset="0"/>
              </a:rPr>
              <a:t>Pove nam </a:t>
            </a:r>
            <a:r>
              <a:rPr lang="en-US" sz="2800" b="1">
                <a:solidFill>
                  <a:schemeClr val="tx1"/>
                </a:solidFill>
                <a:latin typeface="Times New Roman" pitchFamily="18" charset="0"/>
              </a:rPr>
              <a:t>razmerje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</a:rPr>
              <a:t> </a:t>
            </a:r>
          </a:p>
          <a:p>
            <a:pPr defTabSz="762000"/>
            <a:r>
              <a:rPr lang="en-US" sz="2800">
                <a:solidFill>
                  <a:schemeClr val="tx1"/>
                </a:solidFill>
                <a:latin typeface="Times New Roman" pitchFamily="18" charset="0"/>
              </a:rPr>
              <a:t>med atomi v molekuli.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4897438" y="2430463"/>
            <a:ext cx="29559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800">
                <a:solidFill>
                  <a:schemeClr val="tx1"/>
                </a:solidFill>
                <a:latin typeface="Times New Roman" pitchFamily="18" charset="0"/>
              </a:rPr>
              <a:t>Pove nam </a:t>
            </a:r>
            <a:r>
              <a:rPr lang="en-US" sz="2800" b="1">
                <a:solidFill>
                  <a:schemeClr val="tx1"/>
                </a:solidFill>
                <a:latin typeface="Times New Roman" pitchFamily="18" charset="0"/>
              </a:rPr>
              <a:t>število</a:t>
            </a:r>
            <a:endParaRPr lang="en-US" sz="2800">
              <a:solidFill>
                <a:schemeClr val="tx1"/>
              </a:solidFill>
              <a:latin typeface="Times New Roman" pitchFamily="18" charset="0"/>
            </a:endParaRPr>
          </a:p>
          <a:p>
            <a:pPr defTabSz="762000"/>
            <a:r>
              <a:rPr lang="en-US" sz="2800">
                <a:solidFill>
                  <a:schemeClr val="tx1"/>
                </a:solidFill>
                <a:latin typeface="Times New Roman" pitchFamily="18" charset="0"/>
              </a:rPr>
              <a:t>atomov v molekuli.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1122363" y="5051425"/>
            <a:ext cx="64579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500" b="1">
                <a:solidFill>
                  <a:srgbClr val="330099"/>
                </a:solidFill>
                <a:latin typeface="Times New Roman" pitchFamily="18" charset="0"/>
              </a:rPr>
              <a:t>Primer:</a:t>
            </a:r>
            <a:r>
              <a:rPr lang="en-US" sz="2500" b="1" i="1">
                <a:solidFill>
                  <a:srgbClr val="330099"/>
                </a:solidFill>
                <a:latin typeface="Times New Roman" pitchFamily="18" charset="0"/>
              </a:rPr>
              <a:t> </a:t>
            </a:r>
            <a:r>
              <a:rPr lang="en-US" sz="2500">
                <a:solidFill>
                  <a:srgbClr val="330099"/>
                </a:solidFill>
                <a:latin typeface="Times New Roman" pitchFamily="18" charset="0"/>
              </a:rPr>
              <a:t>Empirična in molekulska formula etana.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1892300" y="3944938"/>
            <a:ext cx="6778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4000" b="1">
                <a:solidFill>
                  <a:srgbClr val="BC0081"/>
                </a:solidFill>
                <a:latin typeface="Times New Roman" pitchFamily="18" charset="0"/>
              </a:rPr>
              <a:t>C </a:t>
            </a: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352675" y="3943350"/>
            <a:ext cx="7064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4000" b="1">
                <a:solidFill>
                  <a:srgbClr val="BC0081"/>
                </a:solidFill>
                <a:latin typeface="Times New Roman" pitchFamily="18" charset="0"/>
              </a:rPr>
              <a:t>H </a:t>
            </a: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5838825" y="3944938"/>
            <a:ext cx="6778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4000" b="1">
                <a:solidFill>
                  <a:srgbClr val="BC0081"/>
                </a:solidFill>
                <a:latin typeface="Times New Roman" pitchFamily="18" charset="0"/>
              </a:rPr>
              <a:t>C </a:t>
            </a: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6299200" y="3943350"/>
            <a:ext cx="7064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4000" b="1">
                <a:solidFill>
                  <a:srgbClr val="BC0081"/>
                </a:solidFill>
                <a:latin typeface="Times New Roman" pitchFamily="18" charset="0"/>
              </a:rPr>
              <a:t>H </a:t>
            </a: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2741613" y="4111625"/>
            <a:ext cx="355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4000" b="1" baseline="-25000">
                <a:solidFill>
                  <a:srgbClr val="BC008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6127750" y="4111625"/>
            <a:ext cx="355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4000" b="1" baseline="-25000">
                <a:solidFill>
                  <a:srgbClr val="BC008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6688138" y="4111625"/>
            <a:ext cx="3556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4000" b="1" baseline="-25000">
                <a:solidFill>
                  <a:srgbClr val="BC0081"/>
                </a:solidFill>
                <a:latin typeface="Times New Roman" pitchFamily="18" charset="0"/>
              </a:rPr>
              <a:t>6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1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600"/>
                            </p:stCondLst>
                            <p:childTnLst>
                              <p:par>
                                <p:cTn id="1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" fill="hold"/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" fill="hold"/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5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" fill="hold"/>
                                        <p:tgtEl>
                                          <p:spTgt spid="9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" fill="hold"/>
                                        <p:tgtEl>
                                          <p:spTgt spid="9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"/>
                            </p:stCondLst>
                            <p:childTnLst>
                              <p:par>
                                <p:cTn id="5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75" fill="hold"/>
                                        <p:tgtEl>
                                          <p:spTgt spid="9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75" fill="hold"/>
                                        <p:tgtEl>
                                          <p:spTgt spid="9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25"/>
                            </p:stCondLst>
                            <p:childTnLst>
                              <p:par>
                                <p:cTn id="6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75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75" fill="hold"/>
                                        <p:tgtEl>
                                          <p:spTgt spid="9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9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build="p" autoUpdateAnimBg="0" advAuto="0"/>
      <p:bldP spid="9221" grpId="0" autoUpdateAnimBg="0"/>
      <p:bldP spid="9222" grpId="0" autoUpdateAnimBg="0"/>
      <p:bldP spid="9223" grpId="0" build="p" autoUpdateAnimBg="0"/>
      <p:bldP spid="9224" grpId="0" build="p" autoUpdateAnimBg="0"/>
      <p:bldP spid="9225" grpId="0" autoUpdateAnimBg="0"/>
      <p:bldP spid="9226" grpId="0" build="p" autoUpdateAnimBg="0"/>
      <p:bldP spid="9227" grpId="0" build="p" autoUpdateAnimBg="0" advAuto="0"/>
      <p:bldP spid="9228" grpId="0" build="p" autoUpdateAnimBg="0" advAuto="0"/>
      <p:bldP spid="9229" grpId="0" build="p" autoUpdateAnimBg="0" advAuto="0"/>
      <p:bldP spid="9230" grpId="0" build="p" autoUpdateAnimBg="0"/>
      <p:bldP spid="9231" grpId="0" build="p" autoUpdateAnimBg="0"/>
      <p:bldP spid="9232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833563" y="660400"/>
            <a:ext cx="186013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endParaRPr lang="en-GB" sz="2400">
              <a:solidFill>
                <a:schemeClr val="tx1"/>
              </a:solidFill>
              <a:latin typeface="+mj-lt"/>
            </a:endParaRPr>
          </a:p>
        </p:txBody>
      </p:sp>
      <p:grpSp>
        <p:nvGrpSpPr>
          <p:cNvPr id="10245" name="Group 5"/>
          <p:cNvGrpSpPr>
            <a:grpSpLocks/>
          </p:cNvGrpSpPr>
          <p:nvPr/>
        </p:nvGrpSpPr>
        <p:grpSpPr bwMode="auto">
          <a:xfrm>
            <a:off x="1431925" y="98425"/>
            <a:ext cx="6810375" cy="1449388"/>
            <a:chOff x="902" y="62"/>
            <a:chExt cx="4290" cy="913"/>
          </a:xfrm>
        </p:grpSpPr>
        <p:pic>
          <p:nvPicPr>
            <p:cNvPr id="10243" name="Picture 3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02" y="62"/>
              <a:ext cx="4290" cy="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0244" name="Rectangle 4"/>
            <p:cNvSpPr>
              <a:spLocks noChangeArrowheads="1"/>
            </p:cNvSpPr>
            <p:nvPr/>
          </p:nvSpPr>
          <p:spPr bwMode="auto">
            <a:xfrm>
              <a:off x="1158" y="166"/>
              <a:ext cx="1978" cy="6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US" sz="3200" b="1">
                  <a:solidFill>
                    <a:schemeClr val="tx1"/>
                  </a:solidFill>
                  <a:latin typeface="+mj-lt"/>
                </a:rPr>
                <a:t>STRUKTURNA </a:t>
              </a:r>
            </a:p>
            <a:p>
              <a:pPr algn="ctr" defTabSz="762000"/>
              <a:r>
                <a:rPr lang="en-US" sz="3200" b="1">
                  <a:solidFill>
                    <a:schemeClr val="tx1"/>
                  </a:solidFill>
                  <a:latin typeface="+mj-lt"/>
                </a:rPr>
                <a:t>FORMULA</a:t>
              </a:r>
            </a:p>
          </p:txBody>
        </p:sp>
      </p:grp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1477963" y="1890713"/>
            <a:ext cx="5376472" cy="2016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500" b="1">
                <a:solidFill>
                  <a:schemeClr val="tx1"/>
                </a:solidFill>
                <a:latin typeface="+mj-lt"/>
              </a:rPr>
              <a:t>Značilnosti formule: </a:t>
            </a:r>
          </a:p>
          <a:p>
            <a:pPr defTabSz="762000"/>
            <a:r>
              <a:rPr lang="en-US" sz="2500">
                <a:solidFill>
                  <a:schemeClr val="tx1"/>
                </a:solidFill>
                <a:latin typeface="+mj-lt"/>
              </a:rPr>
              <a:t>- pove nam kateri </a:t>
            </a:r>
            <a:r>
              <a:rPr lang="en-US" sz="2500" b="1">
                <a:solidFill>
                  <a:schemeClr val="tx1"/>
                </a:solidFill>
                <a:latin typeface="+mj-lt"/>
              </a:rPr>
              <a:t>atomi </a:t>
            </a:r>
            <a:r>
              <a:rPr lang="en-US" sz="2500">
                <a:solidFill>
                  <a:schemeClr val="tx1"/>
                </a:solidFill>
                <a:latin typeface="+mj-lt"/>
              </a:rPr>
              <a:t>so v molekuli,</a:t>
            </a:r>
          </a:p>
          <a:p>
            <a:pPr defTabSz="762000"/>
            <a:r>
              <a:rPr lang="en-US" sz="2500">
                <a:solidFill>
                  <a:schemeClr val="tx1"/>
                </a:solidFill>
                <a:latin typeface="+mj-lt"/>
              </a:rPr>
              <a:t>- njihovo </a:t>
            </a:r>
            <a:r>
              <a:rPr lang="en-US" sz="2500" b="1">
                <a:solidFill>
                  <a:schemeClr val="tx1"/>
                </a:solidFill>
                <a:latin typeface="+mj-lt"/>
              </a:rPr>
              <a:t>število </a:t>
            </a:r>
            <a:r>
              <a:rPr lang="en-US" sz="2500">
                <a:solidFill>
                  <a:schemeClr val="tx1"/>
                </a:solidFill>
                <a:latin typeface="+mj-lt"/>
              </a:rPr>
              <a:t>in</a:t>
            </a:r>
          </a:p>
          <a:p>
            <a:pPr defTabSz="762000"/>
            <a:r>
              <a:rPr lang="en-US" sz="2500">
                <a:solidFill>
                  <a:schemeClr val="tx1"/>
                </a:solidFill>
                <a:latin typeface="+mj-lt"/>
              </a:rPr>
              <a:t>- opiše kako se </a:t>
            </a:r>
            <a:r>
              <a:rPr lang="en-US" sz="2500" b="1">
                <a:solidFill>
                  <a:schemeClr val="tx1"/>
                </a:solidFill>
                <a:latin typeface="+mj-lt"/>
              </a:rPr>
              <a:t>atomi vežejo</a:t>
            </a:r>
            <a:r>
              <a:rPr lang="en-US" sz="2500">
                <a:solidFill>
                  <a:schemeClr val="tx1"/>
                </a:solidFill>
                <a:latin typeface="+mj-lt"/>
              </a:rPr>
              <a:t> med seboj.</a:t>
            </a:r>
          </a:p>
          <a:p>
            <a:pPr defTabSz="762000"/>
            <a:endParaRPr lang="en-US" sz="250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1477963" y="3621088"/>
            <a:ext cx="4825039" cy="477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500" b="1">
                <a:solidFill>
                  <a:srgbClr val="330099"/>
                </a:solidFill>
                <a:latin typeface="+mj-lt"/>
              </a:rPr>
              <a:t>Primer: </a:t>
            </a:r>
            <a:r>
              <a:rPr lang="en-US" sz="2500">
                <a:solidFill>
                  <a:srgbClr val="330099"/>
                </a:solidFill>
                <a:latin typeface="+mj-lt"/>
              </a:rPr>
              <a:t>Strukturna formula butana.</a:t>
            </a: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1762125" y="2646363"/>
            <a:ext cx="46386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j-lt"/>
            </a:endParaRP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3408363" y="4854575"/>
            <a:ext cx="40876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rgbClr val="BC0081"/>
                </a:solidFill>
                <a:latin typeface="+mj-lt"/>
              </a:rPr>
              <a:t>C</a:t>
            </a:r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1736725" y="3052763"/>
            <a:ext cx="21685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j-lt"/>
            </a:endParaRP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3754438" y="4854575"/>
            <a:ext cx="40876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rgbClr val="BC0081"/>
                </a:solidFill>
                <a:latin typeface="+mj-lt"/>
              </a:rPr>
              <a:t>C</a:t>
            </a: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4151313" y="4854575"/>
            <a:ext cx="40876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rgbClr val="BC0081"/>
                </a:solidFill>
                <a:latin typeface="+mj-lt"/>
              </a:rPr>
              <a:t>C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4478338" y="4854575"/>
            <a:ext cx="40876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rgbClr val="BC0081"/>
                </a:solidFill>
                <a:latin typeface="+mj-lt"/>
              </a:rPr>
              <a:t>C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3392488" y="4398963"/>
            <a:ext cx="42479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rgbClr val="BC0081"/>
                </a:solidFill>
                <a:latin typeface="+mj-lt"/>
              </a:rPr>
              <a:t>H</a:t>
            </a:r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3748088" y="4398963"/>
            <a:ext cx="42479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rgbClr val="BC0081"/>
                </a:solidFill>
                <a:latin typeface="+mj-lt"/>
              </a:rPr>
              <a:t>H</a:t>
            </a:r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4140200" y="4398963"/>
            <a:ext cx="42479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rgbClr val="BC0081"/>
                </a:solidFill>
                <a:latin typeface="+mj-lt"/>
              </a:rPr>
              <a:t>H</a:t>
            </a:r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4478338" y="4398963"/>
            <a:ext cx="42479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rgbClr val="BC0081"/>
                </a:solidFill>
                <a:latin typeface="+mj-lt"/>
              </a:rPr>
              <a:t>H</a:t>
            </a:r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4887913" y="4854575"/>
            <a:ext cx="42479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rgbClr val="BC0081"/>
                </a:solidFill>
                <a:latin typeface="+mj-lt"/>
              </a:rPr>
              <a:t>H</a:t>
            </a:r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4479925" y="5349875"/>
            <a:ext cx="42479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rgbClr val="BC0081"/>
                </a:solidFill>
                <a:latin typeface="+mj-lt"/>
              </a:rPr>
              <a:t>H</a:t>
            </a:r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4124325" y="5349875"/>
            <a:ext cx="42479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rgbClr val="BC0081"/>
                </a:solidFill>
                <a:latin typeface="+mj-lt"/>
              </a:rPr>
              <a:t>H</a:t>
            </a:r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3749675" y="5349875"/>
            <a:ext cx="42479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rgbClr val="BC0081"/>
                </a:solidFill>
                <a:latin typeface="+mj-lt"/>
              </a:rPr>
              <a:t>H</a:t>
            </a:r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3376613" y="5349875"/>
            <a:ext cx="42479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rgbClr val="BC0081"/>
                </a:solidFill>
                <a:latin typeface="+mj-lt"/>
              </a:rPr>
              <a:t>H</a:t>
            </a:r>
          </a:p>
        </p:txBody>
      </p:sp>
      <p:sp>
        <p:nvSpPr>
          <p:cNvPr id="10267" name="Line 27"/>
          <p:cNvSpPr>
            <a:spLocks noChangeShapeType="1"/>
          </p:cNvSpPr>
          <p:nvPr/>
        </p:nvSpPr>
        <p:spPr bwMode="auto">
          <a:xfrm>
            <a:off x="1784350" y="3443288"/>
            <a:ext cx="4749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j-lt"/>
            </a:endParaRPr>
          </a:p>
        </p:txBody>
      </p:sp>
      <p:sp>
        <p:nvSpPr>
          <p:cNvPr id="10268" name="Line 28"/>
          <p:cNvSpPr>
            <a:spLocks noChangeShapeType="1"/>
          </p:cNvSpPr>
          <p:nvPr/>
        </p:nvSpPr>
        <p:spPr bwMode="auto">
          <a:xfrm>
            <a:off x="3687763" y="5078413"/>
            <a:ext cx="119062" cy="0"/>
          </a:xfrm>
          <a:prstGeom prst="line">
            <a:avLst/>
          </a:prstGeom>
          <a:noFill/>
          <a:ln w="25400">
            <a:solidFill>
              <a:srgbClr val="BC008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j-lt"/>
            </a:endParaRPr>
          </a:p>
        </p:txBody>
      </p:sp>
      <p:sp>
        <p:nvSpPr>
          <p:cNvPr id="10269" name="Line 29"/>
          <p:cNvSpPr>
            <a:spLocks noChangeShapeType="1"/>
          </p:cNvSpPr>
          <p:nvPr/>
        </p:nvSpPr>
        <p:spPr bwMode="auto">
          <a:xfrm>
            <a:off x="4056063" y="5076825"/>
            <a:ext cx="119062" cy="0"/>
          </a:xfrm>
          <a:prstGeom prst="line">
            <a:avLst/>
          </a:prstGeom>
          <a:noFill/>
          <a:ln w="25400">
            <a:solidFill>
              <a:srgbClr val="BC008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j-lt"/>
            </a:endParaRPr>
          </a:p>
        </p:txBody>
      </p:sp>
      <p:sp>
        <p:nvSpPr>
          <p:cNvPr id="10270" name="Line 30"/>
          <p:cNvSpPr>
            <a:spLocks noChangeShapeType="1"/>
          </p:cNvSpPr>
          <p:nvPr/>
        </p:nvSpPr>
        <p:spPr bwMode="auto">
          <a:xfrm>
            <a:off x="4421188" y="5076825"/>
            <a:ext cx="119062" cy="0"/>
          </a:xfrm>
          <a:prstGeom prst="line">
            <a:avLst/>
          </a:prstGeom>
          <a:noFill/>
          <a:ln w="25400">
            <a:solidFill>
              <a:srgbClr val="BC008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j-lt"/>
            </a:endParaRPr>
          </a:p>
        </p:txBody>
      </p:sp>
      <p:sp>
        <p:nvSpPr>
          <p:cNvPr id="10271" name="Line 31"/>
          <p:cNvSpPr>
            <a:spLocks noChangeShapeType="1"/>
          </p:cNvSpPr>
          <p:nvPr/>
        </p:nvSpPr>
        <p:spPr bwMode="auto">
          <a:xfrm flipV="1">
            <a:off x="3592513" y="4794250"/>
            <a:ext cx="0" cy="119063"/>
          </a:xfrm>
          <a:prstGeom prst="line">
            <a:avLst/>
          </a:prstGeom>
          <a:noFill/>
          <a:ln w="25400">
            <a:solidFill>
              <a:srgbClr val="BC008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j-lt"/>
            </a:endParaRPr>
          </a:p>
        </p:txBody>
      </p:sp>
      <p:sp>
        <p:nvSpPr>
          <p:cNvPr id="10272" name="Line 32"/>
          <p:cNvSpPr>
            <a:spLocks noChangeShapeType="1"/>
          </p:cNvSpPr>
          <p:nvPr/>
        </p:nvSpPr>
        <p:spPr bwMode="auto">
          <a:xfrm flipV="1">
            <a:off x="3948113" y="4794250"/>
            <a:ext cx="0" cy="119063"/>
          </a:xfrm>
          <a:prstGeom prst="line">
            <a:avLst/>
          </a:prstGeom>
          <a:noFill/>
          <a:ln w="25400">
            <a:solidFill>
              <a:srgbClr val="BC008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j-lt"/>
            </a:endParaRPr>
          </a:p>
        </p:txBody>
      </p:sp>
      <p:sp>
        <p:nvSpPr>
          <p:cNvPr id="10273" name="Line 33"/>
          <p:cNvSpPr>
            <a:spLocks noChangeShapeType="1"/>
          </p:cNvSpPr>
          <p:nvPr/>
        </p:nvSpPr>
        <p:spPr bwMode="auto">
          <a:xfrm flipV="1">
            <a:off x="4340225" y="4794250"/>
            <a:ext cx="0" cy="119063"/>
          </a:xfrm>
          <a:prstGeom prst="line">
            <a:avLst/>
          </a:prstGeom>
          <a:noFill/>
          <a:ln w="25400">
            <a:solidFill>
              <a:srgbClr val="BC008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j-lt"/>
            </a:endParaRPr>
          </a:p>
        </p:txBody>
      </p:sp>
      <p:sp>
        <p:nvSpPr>
          <p:cNvPr id="10274" name="Line 34"/>
          <p:cNvSpPr>
            <a:spLocks noChangeShapeType="1"/>
          </p:cNvSpPr>
          <p:nvPr/>
        </p:nvSpPr>
        <p:spPr bwMode="auto">
          <a:xfrm flipV="1">
            <a:off x="4678363" y="4794250"/>
            <a:ext cx="0" cy="119063"/>
          </a:xfrm>
          <a:prstGeom prst="line">
            <a:avLst/>
          </a:prstGeom>
          <a:noFill/>
          <a:ln w="25400">
            <a:solidFill>
              <a:srgbClr val="BC008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j-lt"/>
            </a:endParaRPr>
          </a:p>
        </p:txBody>
      </p:sp>
      <p:sp>
        <p:nvSpPr>
          <p:cNvPr id="10275" name="Line 35"/>
          <p:cNvSpPr>
            <a:spLocks noChangeShapeType="1"/>
          </p:cNvSpPr>
          <p:nvPr/>
        </p:nvSpPr>
        <p:spPr bwMode="auto">
          <a:xfrm>
            <a:off x="4792663" y="5078413"/>
            <a:ext cx="119062" cy="0"/>
          </a:xfrm>
          <a:prstGeom prst="line">
            <a:avLst/>
          </a:prstGeom>
          <a:noFill/>
          <a:ln w="25400">
            <a:solidFill>
              <a:srgbClr val="BC008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j-lt"/>
            </a:endParaRPr>
          </a:p>
        </p:txBody>
      </p:sp>
      <p:sp>
        <p:nvSpPr>
          <p:cNvPr id="10276" name="Line 36"/>
          <p:cNvSpPr>
            <a:spLocks noChangeShapeType="1"/>
          </p:cNvSpPr>
          <p:nvPr/>
        </p:nvSpPr>
        <p:spPr bwMode="auto">
          <a:xfrm flipV="1">
            <a:off x="4695825" y="5267325"/>
            <a:ext cx="0" cy="119063"/>
          </a:xfrm>
          <a:prstGeom prst="line">
            <a:avLst/>
          </a:prstGeom>
          <a:noFill/>
          <a:ln w="25400">
            <a:solidFill>
              <a:srgbClr val="BC008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j-lt"/>
            </a:endParaRPr>
          </a:p>
        </p:txBody>
      </p:sp>
      <p:sp>
        <p:nvSpPr>
          <p:cNvPr id="10277" name="Line 37"/>
          <p:cNvSpPr>
            <a:spLocks noChangeShapeType="1"/>
          </p:cNvSpPr>
          <p:nvPr/>
        </p:nvSpPr>
        <p:spPr bwMode="auto">
          <a:xfrm flipV="1">
            <a:off x="4340225" y="5267325"/>
            <a:ext cx="0" cy="119063"/>
          </a:xfrm>
          <a:prstGeom prst="line">
            <a:avLst/>
          </a:prstGeom>
          <a:noFill/>
          <a:ln w="25400">
            <a:solidFill>
              <a:srgbClr val="BC008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j-lt"/>
            </a:endParaRPr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 flipV="1">
            <a:off x="3965575" y="5267325"/>
            <a:ext cx="0" cy="119063"/>
          </a:xfrm>
          <a:prstGeom prst="line">
            <a:avLst/>
          </a:prstGeom>
          <a:noFill/>
          <a:ln w="25400">
            <a:solidFill>
              <a:srgbClr val="BC008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j-lt"/>
            </a:endParaRPr>
          </a:p>
        </p:txBody>
      </p:sp>
      <p:sp>
        <p:nvSpPr>
          <p:cNvPr id="10279" name="Line 39"/>
          <p:cNvSpPr>
            <a:spLocks noChangeShapeType="1"/>
          </p:cNvSpPr>
          <p:nvPr/>
        </p:nvSpPr>
        <p:spPr bwMode="auto">
          <a:xfrm flipV="1">
            <a:off x="3592513" y="5267325"/>
            <a:ext cx="0" cy="119063"/>
          </a:xfrm>
          <a:prstGeom prst="line">
            <a:avLst/>
          </a:prstGeom>
          <a:noFill/>
          <a:ln w="25400">
            <a:solidFill>
              <a:srgbClr val="BC008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j-lt"/>
            </a:endParaRPr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3311525" y="5078413"/>
            <a:ext cx="119063" cy="0"/>
          </a:xfrm>
          <a:prstGeom prst="line">
            <a:avLst/>
          </a:prstGeom>
          <a:noFill/>
          <a:ln w="25400">
            <a:solidFill>
              <a:srgbClr val="BC008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j-lt"/>
            </a:endParaRPr>
          </a:p>
        </p:txBody>
      </p:sp>
      <p:sp>
        <p:nvSpPr>
          <p:cNvPr id="10281" name="Rectangle 41"/>
          <p:cNvSpPr>
            <a:spLocks noChangeArrowheads="1"/>
          </p:cNvSpPr>
          <p:nvPr/>
        </p:nvSpPr>
        <p:spPr bwMode="auto">
          <a:xfrm>
            <a:off x="2971800" y="4876800"/>
            <a:ext cx="420688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rgbClr val="BC0081"/>
                </a:solidFill>
                <a:latin typeface="+mj-lt"/>
              </a:rPr>
              <a:t>H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2"/>
                                            </p:cond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7"/>
                                            </p:cond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"/>
                            </p:stCondLst>
                            <p:childTnLst>
                              <p:par>
                                <p:cTn id="7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500"/>
                            </p:stCondLst>
                            <p:childTnLst>
                              <p:par>
                                <p:cTn id="8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0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0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000"/>
                            </p:stCondLst>
                            <p:childTnLst>
                              <p:par>
                                <p:cTn id="8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0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0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4500"/>
                            </p:stCondLst>
                            <p:childTnLst>
                              <p:par>
                                <p:cTn id="9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0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0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0"/>
                            </p:stCondLst>
                            <p:childTnLst>
                              <p:par>
                                <p:cTn id="9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0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500"/>
                            </p:stCondLst>
                            <p:childTnLst>
                              <p:par>
                                <p:cTn id="10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0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0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6000"/>
                            </p:stCondLst>
                            <p:childTnLst>
                              <p:par>
                                <p:cTn id="10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0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0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2"/>
                                            </p:cond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5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"/>
                            </p:stCondLst>
                            <p:childTnLst>
                              <p:par>
                                <p:cTn id="1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500"/>
                            </p:stCondLst>
                            <p:childTnLst>
                              <p:par>
                                <p:cTn id="1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000"/>
                            </p:stCondLst>
                            <p:childTnLst>
                              <p:par>
                                <p:cTn id="1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3500"/>
                            </p:stCondLst>
                            <p:childTnLst>
                              <p:par>
                                <p:cTn id="1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4500"/>
                            </p:stCondLst>
                            <p:childTnLst>
                              <p:par>
                                <p:cTn id="1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0" dur="5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0"/>
                            </p:stCondLst>
                            <p:childTnLst>
                              <p:par>
                                <p:cTn id="1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4" dur="5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500"/>
                            </p:stCondLst>
                            <p:childTnLst>
                              <p:par>
                                <p:cTn id="1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5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6000"/>
                            </p:stCondLst>
                            <p:childTnLst>
                              <p:par>
                                <p:cTn id="1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6500"/>
                            </p:stCondLst>
                            <p:childTnLst>
                              <p:par>
                                <p:cTn id="16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6" dur="5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build="p" autoUpdateAnimBg="0" advAuto="0"/>
      <p:bldP spid="10249" grpId="0" build="p" autoUpdateAnimBg="0"/>
      <p:bldP spid="10250" grpId="0" animBg="1"/>
      <p:bldP spid="10252" grpId="0" build="p" autoUpdateAnimBg="0" advAuto="0"/>
      <p:bldP spid="10253" grpId="0" animBg="1"/>
      <p:bldP spid="10254" grpId="0" build="p" autoUpdateAnimBg="0" advAuto="0"/>
      <p:bldP spid="10255" grpId="0" build="p" autoUpdateAnimBg="0" advAuto="0"/>
      <p:bldP spid="10256" grpId="0" build="p" autoUpdateAnimBg="0" advAuto="0"/>
      <p:bldP spid="10257" grpId="0" build="p" autoUpdateAnimBg="0" advAuto="0"/>
      <p:bldP spid="10258" grpId="0" build="p" autoUpdateAnimBg="0" advAuto="0"/>
      <p:bldP spid="10259" grpId="0" build="p" autoUpdateAnimBg="0" advAuto="0"/>
      <p:bldP spid="10260" grpId="0" build="p" autoUpdateAnimBg="0" advAuto="0"/>
      <p:bldP spid="10261" grpId="0" build="p" autoUpdateAnimBg="0" advAuto="0"/>
      <p:bldP spid="10263" grpId="0" build="p" autoUpdateAnimBg="0" advAuto="0"/>
      <p:bldP spid="10264" grpId="0" build="p" autoUpdateAnimBg="0" advAuto="0"/>
      <p:bldP spid="10265" grpId="0" build="p" autoUpdateAnimBg="0" advAuto="0"/>
      <p:bldP spid="10266" grpId="0" build="p" autoUpdateAnimBg="0" advAuto="0"/>
      <p:bldP spid="10267" grpId="0" animBg="1"/>
      <p:bldP spid="10268" grpId="0" animBg="1"/>
      <p:bldP spid="10269" grpId="0" animBg="1"/>
      <p:bldP spid="10270" grpId="0" animBg="1"/>
      <p:bldP spid="10271" grpId="0" animBg="1"/>
      <p:bldP spid="10272" grpId="0" animBg="1"/>
      <p:bldP spid="10273" grpId="0" animBg="1"/>
      <p:bldP spid="10274" grpId="0" animBg="1"/>
      <p:bldP spid="10275" grpId="0" animBg="1"/>
      <p:bldP spid="10276" grpId="0" animBg="1"/>
      <p:bldP spid="10277" grpId="0" animBg="1"/>
      <p:bldP spid="10278" grpId="0" animBg="1"/>
      <p:bldP spid="10279" grpId="0" animBg="1"/>
      <p:bldP spid="10280" grpId="0" animBg="1"/>
      <p:bldP spid="10281" grpId="0" build="p" autoUpdateAnimBg="0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833563" y="6604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endParaRPr lang="en-GB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grpSp>
        <p:nvGrpSpPr>
          <p:cNvPr id="12293" name="Group 5"/>
          <p:cNvGrpSpPr>
            <a:grpSpLocks/>
          </p:cNvGrpSpPr>
          <p:nvPr/>
        </p:nvGrpSpPr>
        <p:grpSpPr bwMode="auto">
          <a:xfrm>
            <a:off x="1431925" y="98425"/>
            <a:ext cx="6810375" cy="1449388"/>
            <a:chOff x="902" y="62"/>
            <a:chExt cx="4290" cy="913"/>
          </a:xfrm>
        </p:grpSpPr>
        <p:pic>
          <p:nvPicPr>
            <p:cNvPr id="12291" name="Picture 3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02" y="62"/>
              <a:ext cx="4290" cy="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2292" name="Rectangle 4"/>
            <p:cNvSpPr>
              <a:spLocks noChangeArrowheads="1"/>
            </p:cNvSpPr>
            <p:nvPr/>
          </p:nvSpPr>
          <p:spPr bwMode="auto">
            <a:xfrm>
              <a:off x="1208" y="166"/>
              <a:ext cx="1944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US" sz="3200" b="1">
                  <a:solidFill>
                    <a:schemeClr val="tx1"/>
                  </a:solidFill>
                  <a:latin typeface="Times New Roman" pitchFamily="18" charset="0"/>
                </a:rPr>
                <a:t>RACIONALNA </a:t>
              </a:r>
            </a:p>
            <a:p>
              <a:pPr algn="ctr" defTabSz="762000"/>
              <a:r>
                <a:rPr lang="en-US" sz="3200" b="1">
                  <a:solidFill>
                    <a:schemeClr val="tx1"/>
                  </a:solidFill>
                  <a:latin typeface="Times New Roman" pitchFamily="18" charset="0"/>
                </a:rPr>
                <a:t>FORMULA</a:t>
              </a:r>
            </a:p>
          </p:txBody>
        </p:sp>
      </p:grp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1477963" y="1890713"/>
            <a:ext cx="6872287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500" b="1">
                <a:solidFill>
                  <a:schemeClr val="tx1"/>
                </a:solidFill>
                <a:latin typeface="Times New Roman" pitchFamily="18" charset="0"/>
              </a:rPr>
              <a:t>Značilnosti formule: </a:t>
            </a:r>
          </a:p>
          <a:p>
            <a:pPr defTabSz="762000"/>
            <a:r>
              <a:rPr lang="en-US" sz="2500">
                <a:solidFill>
                  <a:schemeClr val="tx1"/>
                </a:solidFill>
                <a:latin typeface="Times New Roman" pitchFamily="18" charset="0"/>
              </a:rPr>
              <a:t>Pove nam </a:t>
            </a:r>
            <a:r>
              <a:rPr lang="en-US" sz="2500" b="1">
                <a:solidFill>
                  <a:schemeClr val="tx1"/>
                </a:solidFill>
                <a:latin typeface="Times New Roman" pitchFamily="18" charset="0"/>
              </a:rPr>
              <a:t>kateri atomi </a:t>
            </a:r>
            <a:r>
              <a:rPr lang="en-US" sz="2500">
                <a:solidFill>
                  <a:schemeClr val="tx1"/>
                </a:solidFill>
                <a:latin typeface="Times New Roman" pitchFamily="18" charset="0"/>
              </a:rPr>
              <a:t>so </a:t>
            </a:r>
            <a:r>
              <a:rPr lang="en-US" sz="2500" b="1">
                <a:solidFill>
                  <a:schemeClr val="tx1"/>
                </a:solidFill>
                <a:latin typeface="Times New Roman" pitchFamily="18" charset="0"/>
              </a:rPr>
              <a:t>vezani</a:t>
            </a:r>
            <a:r>
              <a:rPr lang="en-US" sz="250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sz="2500" b="1">
                <a:solidFill>
                  <a:schemeClr val="tx1"/>
                </a:solidFill>
                <a:latin typeface="Times New Roman" pitchFamily="18" charset="0"/>
              </a:rPr>
              <a:t>na</a:t>
            </a:r>
            <a:endParaRPr lang="en-US" sz="2500">
              <a:solidFill>
                <a:schemeClr val="tx1"/>
              </a:solidFill>
              <a:latin typeface="Times New Roman" pitchFamily="18" charset="0"/>
            </a:endParaRPr>
          </a:p>
          <a:p>
            <a:pPr defTabSz="762000"/>
            <a:r>
              <a:rPr lang="en-US" sz="2500">
                <a:solidFill>
                  <a:schemeClr val="tx1"/>
                </a:solidFill>
                <a:latin typeface="Times New Roman" pitchFamily="18" charset="0"/>
              </a:rPr>
              <a:t>posamezni </a:t>
            </a:r>
            <a:r>
              <a:rPr lang="en-US" sz="2500" b="1">
                <a:solidFill>
                  <a:schemeClr val="tx1"/>
                </a:solidFill>
                <a:latin typeface="Times New Roman" pitchFamily="18" charset="0"/>
              </a:rPr>
              <a:t>ogljikov</a:t>
            </a:r>
            <a:r>
              <a:rPr lang="en-US" sz="2500">
                <a:solidFill>
                  <a:schemeClr val="tx1"/>
                </a:solidFill>
                <a:latin typeface="Times New Roman" pitchFamily="18" charset="0"/>
              </a:rPr>
              <a:t> atom</a:t>
            </a:r>
            <a:r>
              <a:rPr lang="sl-SI" sz="2500">
                <a:solidFill>
                  <a:schemeClr val="tx1"/>
                </a:solidFill>
                <a:latin typeface="Times New Roman" pitchFamily="18" charset="0"/>
              </a:rPr>
              <a:t>, ki ga zapišemo s številko.</a:t>
            </a:r>
            <a:endParaRPr lang="en-US" sz="25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2321" name="Rectangle 33"/>
          <p:cNvSpPr>
            <a:spLocks noChangeArrowheads="1"/>
          </p:cNvSpPr>
          <p:nvPr/>
        </p:nvSpPr>
        <p:spPr bwMode="auto">
          <a:xfrm>
            <a:off x="1477963" y="3621088"/>
            <a:ext cx="4865687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500" b="1">
                <a:solidFill>
                  <a:srgbClr val="330099"/>
                </a:solidFill>
                <a:latin typeface="Times New Roman" pitchFamily="18" charset="0"/>
              </a:rPr>
              <a:t>Primer: </a:t>
            </a:r>
            <a:r>
              <a:rPr lang="en-US" sz="2500">
                <a:solidFill>
                  <a:srgbClr val="330099"/>
                </a:solidFill>
                <a:latin typeface="Times New Roman" pitchFamily="18" charset="0"/>
              </a:rPr>
              <a:t>Racionalna formula butana.</a:t>
            </a:r>
          </a:p>
        </p:txBody>
      </p:sp>
      <p:sp>
        <p:nvSpPr>
          <p:cNvPr id="12322" name="Rectangle 34"/>
          <p:cNvSpPr>
            <a:spLocks noChangeArrowheads="1"/>
          </p:cNvSpPr>
          <p:nvPr/>
        </p:nvSpPr>
        <p:spPr bwMode="auto">
          <a:xfrm>
            <a:off x="2727325" y="4733925"/>
            <a:ext cx="927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3200" b="1">
                <a:solidFill>
                  <a:srgbClr val="BC0081"/>
                </a:solidFill>
                <a:latin typeface="Times New Roman" pitchFamily="18" charset="0"/>
              </a:rPr>
              <a:t>CH</a:t>
            </a:r>
            <a:r>
              <a:rPr lang="en-US" sz="3200" b="1" baseline="-25000">
                <a:solidFill>
                  <a:srgbClr val="BC0081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12323" name="Rectangle 35"/>
          <p:cNvSpPr>
            <a:spLocks noChangeArrowheads="1"/>
          </p:cNvSpPr>
          <p:nvPr/>
        </p:nvSpPr>
        <p:spPr bwMode="auto">
          <a:xfrm>
            <a:off x="3409950" y="4733925"/>
            <a:ext cx="927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3200" b="1">
                <a:solidFill>
                  <a:srgbClr val="BC0081"/>
                </a:solidFill>
                <a:latin typeface="Times New Roman" pitchFamily="18" charset="0"/>
              </a:rPr>
              <a:t>CH</a:t>
            </a:r>
            <a:r>
              <a:rPr lang="en-US" sz="3200" b="1" baseline="-25000">
                <a:solidFill>
                  <a:srgbClr val="BC008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2324" name="Rectangle 36"/>
          <p:cNvSpPr>
            <a:spLocks noChangeArrowheads="1"/>
          </p:cNvSpPr>
          <p:nvPr/>
        </p:nvSpPr>
        <p:spPr bwMode="auto">
          <a:xfrm>
            <a:off x="4138613" y="4733925"/>
            <a:ext cx="927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3200" b="1">
                <a:solidFill>
                  <a:srgbClr val="BC0081"/>
                </a:solidFill>
                <a:latin typeface="Times New Roman" pitchFamily="18" charset="0"/>
              </a:rPr>
              <a:t>CH</a:t>
            </a:r>
            <a:r>
              <a:rPr lang="en-US" sz="3200" b="1" baseline="-25000">
                <a:solidFill>
                  <a:srgbClr val="BC008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2325" name="Rectangle 37"/>
          <p:cNvSpPr>
            <a:spLocks noChangeArrowheads="1"/>
          </p:cNvSpPr>
          <p:nvPr/>
        </p:nvSpPr>
        <p:spPr bwMode="auto">
          <a:xfrm>
            <a:off x="4814888" y="4733925"/>
            <a:ext cx="927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3200" b="1">
                <a:solidFill>
                  <a:srgbClr val="BC0081"/>
                </a:solidFill>
                <a:latin typeface="Times New Roman" pitchFamily="18" charset="0"/>
              </a:rPr>
              <a:t>CH</a:t>
            </a:r>
            <a:r>
              <a:rPr lang="en-US" sz="3200" b="1" baseline="-25000">
                <a:solidFill>
                  <a:srgbClr val="BC0081"/>
                </a:solidFill>
                <a:latin typeface="Times New Roman" pitchFamily="18" charset="0"/>
              </a:rPr>
              <a:t>3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2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75"/>
                                        <p:tgtEl>
                                          <p:spTgt spid="12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75"/>
                                        <p:tgtEl>
                                          <p:spTgt spid="1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75"/>
                                        <p:tgtEl>
                                          <p:spTgt spid="12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75"/>
                                        <p:tgtEl>
                                          <p:spTgt spid="12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 build="p" autoUpdateAnimBg="0" advAuto="0"/>
      <p:bldP spid="12321" grpId="0" build="p" autoUpdateAnimBg="0"/>
      <p:bldP spid="12322" grpId="0" build="p" autoUpdateAnimBg="0"/>
      <p:bldP spid="12323" grpId="0" build="p" autoUpdateAnimBg="0"/>
      <p:bldP spid="12324" grpId="0" build="p" autoUpdateAnimBg="0"/>
      <p:bldP spid="1232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833563" y="6604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endParaRPr lang="en-GB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grpSp>
        <p:nvGrpSpPr>
          <p:cNvPr id="14341" name="Group 5"/>
          <p:cNvGrpSpPr>
            <a:grpSpLocks/>
          </p:cNvGrpSpPr>
          <p:nvPr/>
        </p:nvGrpSpPr>
        <p:grpSpPr bwMode="auto">
          <a:xfrm>
            <a:off x="1431925" y="98425"/>
            <a:ext cx="6810375" cy="1449388"/>
            <a:chOff x="902" y="62"/>
            <a:chExt cx="4290" cy="913"/>
          </a:xfrm>
        </p:grpSpPr>
        <p:pic>
          <p:nvPicPr>
            <p:cNvPr id="14339" name="Picture 3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02" y="62"/>
              <a:ext cx="4290" cy="9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4340" name="Rectangle 4"/>
            <p:cNvSpPr>
              <a:spLocks noChangeArrowheads="1"/>
            </p:cNvSpPr>
            <p:nvPr/>
          </p:nvSpPr>
          <p:spPr bwMode="auto">
            <a:xfrm>
              <a:off x="1426" y="166"/>
              <a:ext cx="1510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US" sz="3200" b="1" dirty="0">
                  <a:solidFill>
                    <a:schemeClr val="tx1"/>
                  </a:solidFill>
                  <a:latin typeface="Times New Roman" pitchFamily="18" charset="0"/>
                </a:rPr>
                <a:t>SKELETNA</a:t>
              </a:r>
            </a:p>
            <a:p>
              <a:pPr algn="ctr" defTabSz="762000"/>
              <a:r>
                <a:rPr lang="en-US" sz="3200" b="1" dirty="0">
                  <a:solidFill>
                    <a:schemeClr val="tx1"/>
                  </a:solidFill>
                  <a:latin typeface="Times New Roman" pitchFamily="18" charset="0"/>
                </a:rPr>
                <a:t>FORMULA</a:t>
              </a:r>
            </a:p>
          </p:txBody>
        </p:sp>
      </p:grp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935038" y="1657350"/>
            <a:ext cx="68992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600" b="1">
                <a:solidFill>
                  <a:schemeClr val="tx1"/>
                </a:solidFill>
                <a:latin typeface="+mn-lt"/>
              </a:rPr>
              <a:t>Značilnosti formule</a:t>
            </a:r>
          </a:p>
          <a:p>
            <a:pPr defTabSz="762000"/>
            <a:r>
              <a:rPr lang="en-US" sz="2600">
                <a:solidFill>
                  <a:schemeClr val="tx1"/>
                </a:solidFill>
                <a:latin typeface="+mn-lt"/>
              </a:rPr>
              <a:t>Formulo označimo s skeletom, v katerem vsako</a:t>
            </a:r>
          </a:p>
          <a:p>
            <a:pPr defTabSz="762000"/>
            <a:r>
              <a:rPr lang="en-US" sz="2600" b="1">
                <a:solidFill>
                  <a:schemeClr val="tx1"/>
                </a:solidFill>
                <a:latin typeface="+mn-lt"/>
              </a:rPr>
              <a:t>ogljišče</a:t>
            </a:r>
            <a:r>
              <a:rPr lang="en-US" sz="2600">
                <a:solidFill>
                  <a:schemeClr val="tx1"/>
                </a:solidFill>
                <a:latin typeface="+mn-lt"/>
              </a:rPr>
              <a:t> pomeni </a:t>
            </a:r>
            <a:r>
              <a:rPr lang="en-US" sz="2600" b="1">
                <a:solidFill>
                  <a:schemeClr val="tx1"/>
                </a:solidFill>
                <a:latin typeface="+mn-lt"/>
              </a:rPr>
              <a:t>ogljikov</a:t>
            </a:r>
            <a:r>
              <a:rPr lang="en-US" sz="2600">
                <a:solidFill>
                  <a:schemeClr val="tx1"/>
                </a:solidFill>
                <a:latin typeface="+mn-lt"/>
              </a:rPr>
              <a:t> atom ter toliko</a:t>
            </a:r>
          </a:p>
          <a:p>
            <a:pPr defTabSz="762000"/>
            <a:r>
              <a:rPr lang="en-US" sz="2600" b="1">
                <a:solidFill>
                  <a:schemeClr val="tx1"/>
                </a:solidFill>
                <a:latin typeface="+mn-lt"/>
              </a:rPr>
              <a:t>vodikovih </a:t>
            </a:r>
            <a:r>
              <a:rPr lang="en-US" sz="2600">
                <a:solidFill>
                  <a:schemeClr val="tx1"/>
                </a:solidFill>
                <a:latin typeface="+mn-lt"/>
              </a:rPr>
              <a:t>atomov, da je skupno število </a:t>
            </a:r>
            <a:r>
              <a:rPr lang="en-US" sz="2600" b="1">
                <a:solidFill>
                  <a:schemeClr val="tx1"/>
                </a:solidFill>
                <a:latin typeface="+mn-lt"/>
              </a:rPr>
              <a:t>vezi</a:t>
            </a:r>
            <a:r>
              <a:rPr lang="en-US" sz="2600">
                <a:solidFill>
                  <a:schemeClr val="tx1"/>
                </a:solidFill>
                <a:latin typeface="+mn-lt"/>
              </a:rPr>
              <a:t> </a:t>
            </a:r>
            <a:r>
              <a:rPr lang="en-US" sz="2600" b="1">
                <a:solidFill>
                  <a:schemeClr val="tx1"/>
                </a:solidFill>
                <a:latin typeface="+mn-lt"/>
              </a:rPr>
              <a:t>štiri</a:t>
            </a:r>
            <a:r>
              <a:rPr lang="en-US" sz="2600">
                <a:solidFill>
                  <a:schemeClr val="tx1"/>
                </a:solidFill>
                <a:latin typeface="+mn-lt"/>
              </a:rPr>
              <a:t>.</a:t>
            </a:r>
            <a:r>
              <a:rPr lang="en-US" sz="2600" b="1">
                <a:solidFill>
                  <a:schemeClr val="tx1"/>
                </a:solidFill>
                <a:latin typeface="+mn-lt"/>
              </a:rPr>
              <a:t> 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777875" y="3525838"/>
            <a:ext cx="467916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rgbClr val="330099"/>
                </a:solidFill>
                <a:latin typeface="+mn-lt"/>
              </a:rPr>
              <a:t>Primer: 	   	</a:t>
            </a:r>
            <a:r>
              <a:rPr lang="en-US" sz="2400">
                <a:solidFill>
                  <a:srgbClr val="330099"/>
                </a:solidFill>
                <a:latin typeface="+mn-lt"/>
              </a:rPr>
              <a:t>Skeletna formula 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650875" y="4206875"/>
            <a:ext cx="1198661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rgbClr val="330099"/>
                </a:solidFill>
                <a:latin typeface="+mn-lt"/>
              </a:rPr>
              <a:t>- ETAN</a:t>
            </a:r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 flipV="1">
            <a:off x="3530600" y="4141788"/>
            <a:ext cx="614363" cy="355600"/>
          </a:xfrm>
          <a:prstGeom prst="line">
            <a:avLst/>
          </a:prstGeom>
          <a:noFill/>
          <a:ln w="50800">
            <a:solidFill>
              <a:srgbClr val="BC008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n-lt"/>
            </a:endParaRP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50875" y="4797425"/>
            <a:ext cx="162506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rgbClr val="330099"/>
                </a:solidFill>
                <a:latin typeface="+mn-lt"/>
              </a:rPr>
              <a:t>- PROPAN</a:t>
            </a:r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 flipV="1">
            <a:off x="3497263" y="4672013"/>
            <a:ext cx="614362" cy="358775"/>
          </a:xfrm>
          <a:prstGeom prst="line">
            <a:avLst/>
          </a:prstGeom>
          <a:noFill/>
          <a:ln w="50800">
            <a:solidFill>
              <a:srgbClr val="BC008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n-lt"/>
            </a:endParaRP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92575" y="4684713"/>
            <a:ext cx="611188" cy="355600"/>
          </a:xfrm>
          <a:prstGeom prst="line">
            <a:avLst/>
          </a:prstGeom>
          <a:noFill/>
          <a:ln w="50800">
            <a:solidFill>
              <a:srgbClr val="BC008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n-lt"/>
            </a:endParaRPr>
          </a:p>
        </p:txBody>
      </p:sp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666750" y="5376863"/>
            <a:ext cx="1421479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rgbClr val="330099"/>
                </a:solidFill>
                <a:latin typeface="+mn-lt"/>
              </a:rPr>
              <a:t>- BUTAN</a:t>
            </a:r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3514725" y="5389563"/>
            <a:ext cx="614363" cy="357187"/>
          </a:xfrm>
          <a:prstGeom prst="line">
            <a:avLst/>
          </a:prstGeom>
          <a:noFill/>
          <a:ln w="50800">
            <a:solidFill>
              <a:srgbClr val="BC008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n-lt"/>
            </a:endParaRPr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4110038" y="5418138"/>
            <a:ext cx="611187" cy="355600"/>
          </a:xfrm>
          <a:prstGeom prst="line">
            <a:avLst/>
          </a:prstGeom>
          <a:noFill/>
          <a:ln w="50800">
            <a:solidFill>
              <a:srgbClr val="BC008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n-lt"/>
            </a:endParaRPr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 flipV="1">
            <a:off x="4689475" y="5403850"/>
            <a:ext cx="614363" cy="354013"/>
          </a:xfrm>
          <a:prstGeom prst="line">
            <a:avLst/>
          </a:prstGeom>
          <a:noFill/>
          <a:ln w="50800">
            <a:solidFill>
              <a:srgbClr val="BC008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n-lt"/>
            </a:endParaRP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5959475" y="3508375"/>
            <a:ext cx="2694648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>
                <a:solidFill>
                  <a:srgbClr val="330099"/>
                </a:solidFill>
                <a:latin typeface="+mn-lt"/>
              </a:rPr>
              <a:t>Racionalna formula </a:t>
            </a:r>
          </a:p>
        </p:txBody>
      </p:sp>
      <p:grpSp>
        <p:nvGrpSpPr>
          <p:cNvPr id="14359" name="Group 23"/>
          <p:cNvGrpSpPr>
            <a:grpSpLocks/>
          </p:cNvGrpSpPr>
          <p:nvPr/>
        </p:nvGrpSpPr>
        <p:grpSpPr bwMode="auto">
          <a:xfrm>
            <a:off x="3176588" y="3987800"/>
            <a:ext cx="882650" cy="493713"/>
            <a:chOff x="2001" y="2512"/>
            <a:chExt cx="556" cy="311"/>
          </a:xfrm>
        </p:grpSpPr>
        <p:sp>
          <p:nvSpPr>
            <p:cNvPr id="14357" name="Line 21"/>
            <p:cNvSpPr>
              <a:spLocks noChangeShapeType="1"/>
            </p:cNvSpPr>
            <p:nvPr/>
          </p:nvSpPr>
          <p:spPr bwMode="auto">
            <a:xfrm>
              <a:off x="2001" y="2738"/>
              <a:ext cx="203" cy="85"/>
            </a:xfrm>
            <a:prstGeom prst="line">
              <a:avLst/>
            </a:prstGeom>
            <a:noFill/>
            <a:ln w="12700">
              <a:solidFill>
                <a:srgbClr val="BC008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14358" name="Line 22"/>
            <p:cNvSpPr>
              <a:spLocks noChangeShapeType="1"/>
            </p:cNvSpPr>
            <p:nvPr/>
          </p:nvSpPr>
          <p:spPr bwMode="auto">
            <a:xfrm>
              <a:off x="2354" y="2512"/>
              <a:ext cx="203" cy="85"/>
            </a:xfrm>
            <a:prstGeom prst="line">
              <a:avLst/>
            </a:prstGeom>
            <a:noFill/>
            <a:ln w="12700">
              <a:solidFill>
                <a:srgbClr val="BC008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</p:grp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5900738" y="4244975"/>
            <a:ext cx="1314462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rgbClr val="BC0081"/>
                </a:solidFill>
                <a:latin typeface="+mn-lt"/>
              </a:rPr>
              <a:t>CH</a:t>
            </a:r>
            <a:r>
              <a:rPr lang="en-US" sz="2400" b="1" baseline="-25000">
                <a:solidFill>
                  <a:srgbClr val="BC0081"/>
                </a:solidFill>
                <a:latin typeface="+mn-lt"/>
              </a:rPr>
              <a:t>3</a:t>
            </a:r>
            <a:r>
              <a:rPr lang="en-US" sz="2400" b="1">
                <a:solidFill>
                  <a:srgbClr val="BC0081"/>
                </a:solidFill>
                <a:latin typeface="+mn-lt"/>
              </a:rPr>
              <a:t>CH</a:t>
            </a:r>
            <a:r>
              <a:rPr lang="en-US" sz="2400" b="1" baseline="-25000">
                <a:solidFill>
                  <a:srgbClr val="BC0081"/>
                </a:solidFill>
                <a:latin typeface="+mn-lt"/>
              </a:rPr>
              <a:t>3</a:t>
            </a:r>
          </a:p>
        </p:txBody>
      </p:sp>
      <p:grpSp>
        <p:nvGrpSpPr>
          <p:cNvPr id="14364" name="Group 28"/>
          <p:cNvGrpSpPr>
            <a:grpSpLocks/>
          </p:cNvGrpSpPr>
          <p:nvPr/>
        </p:nvGrpSpPr>
        <p:grpSpPr bwMode="auto">
          <a:xfrm>
            <a:off x="3125788" y="4362450"/>
            <a:ext cx="1936750" cy="661988"/>
            <a:chOff x="1969" y="2748"/>
            <a:chExt cx="1220" cy="417"/>
          </a:xfrm>
        </p:grpSpPr>
        <p:sp>
          <p:nvSpPr>
            <p:cNvPr id="14361" name="Line 25"/>
            <p:cNvSpPr>
              <a:spLocks noChangeShapeType="1"/>
            </p:cNvSpPr>
            <p:nvPr/>
          </p:nvSpPr>
          <p:spPr bwMode="auto">
            <a:xfrm>
              <a:off x="1969" y="3080"/>
              <a:ext cx="203" cy="85"/>
            </a:xfrm>
            <a:prstGeom prst="line">
              <a:avLst/>
            </a:prstGeom>
            <a:noFill/>
            <a:ln w="12700">
              <a:solidFill>
                <a:srgbClr val="BC008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14362" name="Line 26"/>
            <p:cNvSpPr>
              <a:spLocks noChangeShapeType="1"/>
            </p:cNvSpPr>
            <p:nvPr/>
          </p:nvSpPr>
          <p:spPr bwMode="auto">
            <a:xfrm flipV="1">
              <a:off x="2986" y="3078"/>
              <a:ext cx="203" cy="85"/>
            </a:xfrm>
            <a:prstGeom prst="line">
              <a:avLst/>
            </a:prstGeom>
            <a:noFill/>
            <a:ln w="12700">
              <a:solidFill>
                <a:srgbClr val="BC0081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14363" name="Line 27"/>
            <p:cNvSpPr>
              <a:spLocks noChangeShapeType="1"/>
            </p:cNvSpPr>
            <p:nvPr/>
          </p:nvSpPr>
          <p:spPr bwMode="auto">
            <a:xfrm>
              <a:off x="2568" y="2748"/>
              <a:ext cx="0" cy="182"/>
            </a:xfrm>
            <a:prstGeom prst="line">
              <a:avLst/>
            </a:prstGeom>
            <a:noFill/>
            <a:ln w="12700">
              <a:solidFill>
                <a:srgbClr val="BC008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</p:grpSp>
      <p:sp>
        <p:nvSpPr>
          <p:cNvPr id="14365" name="Rectangle 29"/>
          <p:cNvSpPr>
            <a:spLocks noChangeArrowheads="1"/>
          </p:cNvSpPr>
          <p:nvPr/>
        </p:nvSpPr>
        <p:spPr bwMode="auto">
          <a:xfrm>
            <a:off x="5900738" y="4835525"/>
            <a:ext cx="1878719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rgbClr val="BC0081"/>
                </a:solidFill>
                <a:latin typeface="+mn-lt"/>
              </a:rPr>
              <a:t>CH</a:t>
            </a:r>
            <a:r>
              <a:rPr lang="en-US" sz="2400" b="1" baseline="-25000">
                <a:solidFill>
                  <a:srgbClr val="BC0081"/>
                </a:solidFill>
                <a:latin typeface="+mn-lt"/>
              </a:rPr>
              <a:t>3</a:t>
            </a:r>
            <a:r>
              <a:rPr lang="en-US" sz="2400" b="1">
                <a:solidFill>
                  <a:srgbClr val="BC0081"/>
                </a:solidFill>
                <a:latin typeface="+mn-lt"/>
              </a:rPr>
              <a:t>CH</a:t>
            </a:r>
            <a:r>
              <a:rPr lang="en-US" sz="2400" b="1" baseline="-25000">
                <a:solidFill>
                  <a:srgbClr val="BC0081"/>
                </a:solidFill>
                <a:latin typeface="+mn-lt"/>
              </a:rPr>
              <a:t>2</a:t>
            </a:r>
            <a:r>
              <a:rPr lang="en-US" sz="2400" b="1">
                <a:solidFill>
                  <a:srgbClr val="BC0081"/>
                </a:solidFill>
                <a:latin typeface="+mn-lt"/>
              </a:rPr>
              <a:t>CH</a:t>
            </a:r>
            <a:r>
              <a:rPr lang="en-US" sz="2400" b="1" baseline="-25000">
                <a:solidFill>
                  <a:srgbClr val="BC0081"/>
                </a:solidFill>
                <a:latin typeface="+mn-lt"/>
              </a:rPr>
              <a:t>3</a:t>
            </a:r>
          </a:p>
        </p:txBody>
      </p:sp>
      <p:grpSp>
        <p:nvGrpSpPr>
          <p:cNvPr id="14370" name="Group 34"/>
          <p:cNvGrpSpPr>
            <a:grpSpLocks/>
          </p:cNvGrpSpPr>
          <p:nvPr/>
        </p:nvGrpSpPr>
        <p:grpSpPr bwMode="auto">
          <a:xfrm>
            <a:off x="3524250" y="5095875"/>
            <a:ext cx="1708150" cy="966788"/>
            <a:chOff x="2220" y="3210"/>
            <a:chExt cx="1076" cy="609"/>
          </a:xfrm>
        </p:grpSpPr>
        <p:sp>
          <p:nvSpPr>
            <p:cNvPr id="14366" name="Line 30"/>
            <p:cNvSpPr>
              <a:spLocks noChangeShapeType="1"/>
            </p:cNvSpPr>
            <p:nvPr/>
          </p:nvSpPr>
          <p:spPr bwMode="auto">
            <a:xfrm>
              <a:off x="2588" y="3210"/>
              <a:ext cx="0" cy="182"/>
            </a:xfrm>
            <a:prstGeom prst="line">
              <a:avLst/>
            </a:prstGeom>
            <a:noFill/>
            <a:ln w="12700">
              <a:solidFill>
                <a:srgbClr val="BC008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14367" name="Line 31"/>
            <p:cNvSpPr>
              <a:spLocks noChangeShapeType="1"/>
            </p:cNvSpPr>
            <p:nvPr/>
          </p:nvSpPr>
          <p:spPr bwMode="auto">
            <a:xfrm flipV="1">
              <a:off x="2952" y="3637"/>
              <a:ext cx="0" cy="182"/>
            </a:xfrm>
            <a:prstGeom prst="line">
              <a:avLst/>
            </a:prstGeom>
            <a:noFill/>
            <a:ln w="12700">
              <a:solidFill>
                <a:srgbClr val="BC008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14368" name="Line 32"/>
            <p:cNvSpPr>
              <a:spLocks noChangeShapeType="1"/>
            </p:cNvSpPr>
            <p:nvPr/>
          </p:nvSpPr>
          <p:spPr bwMode="auto">
            <a:xfrm>
              <a:off x="3296" y="3234"/>
              <a:ext cx="0" cy="182"/>
            </a:xfrm>
            <a:prstGeom prst="line">
              <a:avLst/>
            </a:prstGeom>
            <a:noFill/>
            <a:ln w="12700">
              <a:solidFill>
                <a:srgbClr val="BC008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14369" name="Line 33"/>
            <p:cNvSpPr>
              <a:spLocks noChangeShapeType="1"/>
            </p:cNvSpPr>
            <p:nvPr/>
          </p:nvSpPr>
          <p:spPr bwMode="auto">
            <a:xfrm flipV="1">
              <a:off x="2220" y="3625"/>
              <a:ext cx="0" cy="182"/>
            </a:xfrm>
            <a:prstGeom prst="line">
              <a:avLst/>
            </a:prstGeom>
            <a:noFill/>
            <a:ln w="12700">
              <a:solidFill>
                <a:srgbClr val="BC008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</p:grpSp>
      <p:sp>
        <p:nvSpPr>
          <p:cNvPr id="14371" name="Rectangle 35"/>
          <p:cNvSpPr>
            <a:spLocks noChangeArrowheads="1"/>
          </p:cNvSpPr>
          <p:nvPr/>
        </p:nvSpPr>
        <p:spPr bwMode="auto">
          <a:xfrm>
            <a:off x="5900738" y="5414963"/>
            <a:ext cx="244297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400" b="1">
                <a:solidFill>
                  <a:srgbClr val="BC0081"/>
                </a:solidFill>
                <a:latin typeface="+mn-lt"/>
              </a:rPr>
              <a:t>CH</a:t>
            </a:r>
            <a:r>
              <a:rPr lang="en-US" sz="2400" b="1" baseline="-25000">
                <a:solidFill>
                  <a:srgbClr val="BC0081"/>
                </a:solidFill>
                <a:latin typeface="+mn-lt"/>
              </a:rPr>
              <a:t>3</a:t>
            </a:r>
            <a:r>
              <a:rPr lang="en-US" sz="2400" b="1">
                <a:solidFill>
                  <a:srgbClr val="BC0081"/>
                </a:solidFill>
                <a:latin typeface="+mn-lt"/>
              </a:rPr>
              <a:t>CH</a:t>
            </a:r>
            <a:r>
              <a:rPr lang="en-US" sz="2400" b="1" baseline="-25000">
                <a:solidFill>
                  <a:srgbClr val="BC0081"/>
                </a:solidFill>
                <a:latin typeface="+mn-lt"/>
              </a:rPr>
              <a:t>2</a:t>
            </a:r>
            <a:r>
              <a:rPr lang="en-US" sz="2400" b="1">
                <a:solidFill>
                  <a:srgbClr val="BC0081"/>
                </a:solidFill>
                <a:latin typeface="+mn-lt"/>
              </a:rPr>
              <a:t>CH</a:t>
            </a:r>
            <a:r>
              <a:rPr lang="en-US" sz="2400" b="1" baseline="-25000">
                <a:solidFill>
                  <a:srgbClr val="BC0081"/>
                </a:solidFill>
                <a:latin typeface="+mn-lt"/>
              </a:rPr>
              <a:t>2</a:t>
            </a:r>
            <a:r>
              <a:rPr lang="en-US" sz="2400" b="1">
                <a:solidFill>
                  <a:srgbClr val="BC0081"/>
                </a:solidFill>
                <a:latin typeface="+mn-lt"/>
              </a:rPr>
              <a:t>CH</a:t>
            </a:r>
            <a:r>
              <a:rPr lang="en-US" sz="2400" b="1" baseline="-25000">
                <a:solidFill>
                  <a:srgbClr val="BC0081"/>
                </a:solidFill>
                <a:latin typeface="+mn-lt"/>
              </a:rPr>
              <a:t>3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43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4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300"/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100"/>
                            </p:stCondLst>
                            <p:childTnLst>
                              <p:par>
                                <p:cTn id="3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300"/>
                                        <p:tgtEl>
                                          <p:spTgt spid="14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"/>
                            </p:stCondLst>
                            <p:childTnLst>
                              <p:par>
                                <p:cTn id="44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6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"/>
                            </p:stCondLst>
                            <p:childTnLst>
                              <p:par>
                                <p:cTn id="4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300"/>
                                        <p:tgtEl>
                                          <p:spTgt spid="14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"/>
                            </p:stCondLst>
                            <p:childTnLst>
                              <p:par>
                                <p:cTn id="57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9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100"/>
                            </p:stCondLst>
                            <p:childTnLst>
                              <p:par>
                                <p:cTn id="6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600"/>
                            </p:stCondLst>
                            <p:childTnLst>
                              <p:par>
                                <p:cTn id="6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7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300"/>
                                        <p:tgtEl>
                                          <p:spTgt spid="14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75"/>
                                        <p:tgtEl>
                                          <p:spTgt spid="14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75"/>
                                        <p:tgtEl>
                                          <p:spTgt spid="14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75"/>
                                        <p:tgtEl>
                                          <p:spTgt spid="14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 build="p" autoUpdateAnimBg="0" advAuto="0"/>
      <p:bldP spid="14345" grpId="0" build="p" autoUpdateAnimBg="0"/>
      <p:bldP spid="14347" grpId="0" build="p" autoUpdateAnimBg="0" advAuto="0"/>
      <p:bldP spid="14348" grpId="0" animBg="1"/>
      <p:bldP spid="14349" grpId="0" build="p" autoUpdateAnimBg="0"/>
      <p:bldP spid="14350" grpId="0" animBg="1"/>
      <p:bldP spid="14351" grpId="0" animBg="1"/>
      <p:bldP spid="14352" grpId="0" build="p" autoUpdateAnimBg="0"/>
      <p:bldP spid="14353" grpId="0" animBg="1"/>
      <p:bldP spid="14354" grpId="0" animBg="1"/>
      <p:bldP spid="14355" grpId="0" animBg="1"/>
      <p:bldP spid="14356" grpId="0" build="p" autoUpdateAnimBg="0"/>
      <p:bldP spid="14360" grpId="0" build="p" autoUpdateAnimBg="0"/>
      <p:bldP spid="14365" grpId="0" build="p" autoUpdateAnimBg="0"/>
      <p:bldP spid="1437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852613" y="793750"/>
            <a:ext cx="186013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endParaRPr lang="en-GB" sz="24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609600" y="838200"/>
            <a:ext cx="7971734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US" sz="2400" b="1">
                <a:solidFill>
                  <a:srgbClr val="330099"/>
                </a:solidFill>
                <a:latin typeface="+mn-lt"/>
              </a:rPr>
              <a:t>Naloga:  </a:t>
            </a:r>
            <a:r>
              <a:rPr lang="en-US" sz="2400">
                <a:solidFill>
                  <a:srgbClr val="330099"/>
                </a:solidFill>
                <a:latin typeface="+mn-lt"/>
              </a:rPr>
              <a:t>Napiši imena in racionalne formule naslednjih spojin:</a:t>
            </a:r>
          </a:p>
        </p:txBody>
      </p:sp>
      <p:grpSp>
        <p:nvGrpSpPr>
          <p:cNvPr id="16394" name="Group 10"/>
          <p:cNvGrpSpPr>
            <a:grpSpLocks/>
          </p:cNvGrpSpPr>
          <p:nvPr/>
        </p:nvGrpSpPr>
        <p:grpSpPr bwMode="auto">
          <a:xfrm>
            <a:off x="1350963" y="2757488"/>
            <a:ext cx="2438400" cy="644525"/>
            <a:chOff x="851" y="1737"/>
            <a:chExt cx="1536" cy="406"/>
          </a:xfrm>
        </p:grpSpPr>
        <p:sp>
          <p:nvSpPr>
            <p:cNvPr id="16390" name="Line 6"/>
            <p:cNvSpPr>
              <a:spLocks noChangeShapeType="1"/>
            </p:cNvSpPr>
            <p:nvPr/>
          </p:nvSpPr>
          <p:spPr bwMode="auto">
            <a:xfrm flipV="1">
              <a:off x="851" y="1737"/>
              <a:ext cx="405" cy="406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16391" name="Line 7"/>
            <p:cNvSpPr>
              <a:spLocks noChangeShapeType="1"/>
            </p:cNvSpPr>
            <p:nvPr/>
          </p:nvSpPr>
          <p:spPr bwMode="auto">
            <a:xfrm>
              <a:off x="1240" y="1739"/>
              <a:ext cx="385" cy="386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16392" name="Line 8"/>
            <p:cNvSpPr>
              <a:spLocks noChangeShapeType="1"/>
            </p:cNvSpPr>
            <p:nvPr/>
          </p:nvSpPr>
          <p:spPr bwMode="auto">
            <a:xfrm flipV="1">
              <a:off x="1611" y="1741"/>
              <a:ext cx="392" cy="390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16393" name="Line 9"/>
            <p:cNvSpPr>
              <a:spLocks noChangeShapeType="1"/>
            </p:cNvSpPr>
            <p:nvPr/>
          </p:nvSpPr>
          <p:spPr bwMode="auto">
            <a:xfrm>
              <a:off x="1988" y="1750"/>
              <a:ext cx="399" cy="393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</p:grpSp>
      <p:grpSp>
        <p:nvGrpSpPr>
          <p:cNvPr id="16400" name="Group 16"/>
          <p:cNvGrpSpPr>
            <a:grpSpLocks/>
          </p:cNvGrpSpPr>
          <p:nvPr/>
        </p:nvGrpSpPr>
        <p:grpSpPr bwMode="auto">
          <a:xfrm>
            <a:off x="962025" y="2408238"/>
            <a:ext cx="3206750" cy="1328737"/>
            <a:chOff x="606" y="1517"/>
            <a:chExt cx="2020" cy="837"/>
          </a:xfrm>
        </p:grpSpPr>
        <p:sp>
          <p:nvSpPr>
            <p:cNvPr id="16395" name="Line 11"/>
            <p:cNvSpPr>
              <a:spLocks noChangeShapeType="1"/>
            </p:cNvSpPr>
            <p:nvPr/>
          </p:nvSpPr>
          <p:spPr bwMode="auto">
            <a:xfrm>
              <a:off x="606" y="2042"/>
              <a:ext cx="203" cy="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16396" name="Line 12"/>
            <p:cNvSpPr>
              <a:spLocks noChangeShapeType="1"/>
            </p:cNvSpPr>
            <p:nvPr/>
          </p:nvSpPr>
          <p:spPr bwMode="auto">
            <a:xfrm flipV="1">
              <a:off x="2423" y="2032"/>
              <a:ext cx="203" cy="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16397" name="Line 13"/>
            <p:cNvSpPr>
              <a:spLocks noChangeShapeType="1"/>
            </p:cNvSpPr>
            <p:nvPr/>
          </p:nvSpPr>
          <p:spPr bwMode="auto">
            <a:xfrm>
              <a:off x="1243" y="1529"/>
              <a:ext cx="0" cy="1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16398" name="Line 14"/>
            <p:cNvSpPr>
              <a:spLocks noChangeShapeType="1"/>
            </p:cNvSpPr>
            <p:nvPr/>
          </p:nvSpPr>
          <p:spPr bwMode="auto">
            <a:xfrm flipV="1">
              <a:off x="1631" y="2172"/>
              <a:ext cx="0" cy="1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16399" name="Line 15"/>
            <p:cNvSpPr>
              <a:spLocks noChangeShapeType="1"/>
            </p:cNvSpPr>
            <p:nvPr/>
          </p:nvSpPr>
          <p:spPr bwMode="auto">
            <a:xfrm>
              <a:off x="1987" y="1517"/>
              <a:ext cx="0" cy="1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</p:grp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2074863" y="4087813"/>
            <a:ext cx="1224887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000" b="1">
                <a:solidFill>
                  <a:srgbClr val="330099"/>
                </a:solidFill>
                <a:latin typeface="+mn-lt"/>
              </a:rPr>
              <a:t>PENTAN</a:t>
            </a:r>
          </a:p>
        </p:txBody>
      </p:sp>
      <p:grpSp>
        <p:nvGrpSpPr>
          <p:cNvPr id="16406" name="Group 22"/>
          <p:cNvGrpSpPr>
            <a:grpSpLocks/>
          </p:cNvGrpSpPr>
          <p:nvPr/>
        </p:nvGrpSpPr>
        <p:grpSpPr bwMode="auto">
          <a:xfrm>
            <a:off x="6165850" y="2628900"/>
            <a:ext cx="819150" cy="831850"/>
            <a:chOff x="3884" y="1656"/>
            <a:chExt cx="516" cy="524"/>
          </a:xfrm>
        </p:grpSpPr>
        <p:sp>
          <p:nvSpPr>
            <p:cNvPr id="16402" name="Line 18"/>
            <p:cNvSpPr>
              <a:spLocks noChangeShapeType="1"/>
            </p:cNvSpPr>
            <p:nvPr/>
          </p:nvSpPr>
          <p:spPr bwMode="auto">
            <a:xfrm flipV="1">
              <a:off x="4392" y="1656"/>
              <a:ext cx="0" cy="524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16403" name="Line 19"/>
            <p:cNvSpPr>
              <a:spLocks noChangeShapeType="1"/>
            </p:cNvSpPr>
            <p:nvPr/>
          </p:nvSpPr>
          <p:spPr bwMode="auto">
            <a:xfrm flipV="1">
              <a:off x="3886" y="1660"/>
              <a:ext cx="0" cy="520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16404" name="Line 20"/>
            <p:cNvSpPr>
              <a:spLocks noChangeShapeType="1"/>
            </p:cNvSpPr>
            <p:nvPr/>
          </p:nvSpPr>
          <p:spPr bwMode="auto">
            <a:xfrm flipV="1">
              <a:off x="3884" y="2166"/>
              <a:ext cx="514" cy="2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16405" name="Line 21"/>
            <p:cNvSpPr>
              <a:spLocks noChangeShapeType="1"/>
            </p:cNvSpPr>
            <p:nvPr/>
          </p:nvSpPr>
          <p:spPr bwMode="auto">
            <a:xfrm>
              <a:off x="3896" y="1672"/>
              <a:ext cx="504" cy="0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</p:grpSp>
      <p:pic>
        <p:nvPicPr>
          <p:cNvPr id="16407" name="Picture 23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0300" y="269081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6412" name="Group 28"/>
          <p:cNvGrpSpPr>
            <a:grpSpLocks/>
          </p:cNvGrpSpPr>
          <p:nvPr/>
        </p:nvGrpSpPr>
        <p:grpSpPr bwMode="auto">
          <a:xfrm>
            <a:off x="6165850" y="2276475"/>
            <a:ext cx="781050" cy="1546225"/>
            <a:chOff x="3884" y="1434"/>
            <a:chExt cx="492" cy="974"/>
          </a:xfrm>
        </p:grpSpPr>
        <p:sp>
          <p:nvSpPr>
            <p:cNvPr id="16408" name="Line 24"/>
            <p:cNvSpPr>
              <a:spLocks noChangeShapeType="1"/>
            </p:cNvSpPr>
            <p:nvPr/>
          </p:nvSpPr>
          <p:spPr bwMode="auto">
            <a:xfrm>
              <a:off x="3884" y="1434"/>
              <a:ext cx="0" cy="1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16409" name="Line 25"/>
            <p:cNvSpPr>
              <a:spLocks noChangeShapeType="1"/>
            </p:cNvSpPr>
            <p:nvPr/>
          </p:nvSpPr>
          <p:spPr bwMode="auto">
            <a:xfrm flipV="1">
              <a:off x="3908" y="2226"/>
              <a:ext cx="0" cy="1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16410" name="Line 26"/>
            <p:cNvSpPr>
              <a:spLocks noChangeShapeType="1"/>
            </p:cNvSpPr>
            <p:nvPr/>
          </p:nvSpPr>
          <p:spPr bwMode="auto">
            <a:xfrm flipV="1">
              <a:off x="4376" y="2226"/>
              <a:ext cx="0" cy="1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16411" name="Line 27"/>
            <p:cNvSpPr>
              <a:spLocks noChangeShapeType="1"/>
            </p:cNvSpPr>
            <p:nvPr/>
          </p:nvSpPr>
          <p:spPr bwMode="auto">
            <a:xfrm>
              <a:off x="4352" y="1446"/>
              <a:ext cx="0" cy="1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</p:grpSp>
      <p:sp>
        <p:nvSpPr>
          <p:cNvPr id="16413" name="Rectangle 29"/>
          <p:cNvSpPr>
            <a:spLocks noChangeArrowheads="1"/>
          </p:cNvSpPr>
          <p:nvPr/>
        </p:nvSpPr>
        <p:spPr bwMode="auto">
          <a:xfrm>
            <a:off x="5676900" y="4146550"/>
            <a:ext cx="1922193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000" b="1">
                <a:solidFill>
                  <a:srgbClr val="D60093"/>
                </a:solidFill>
                <a:latin typeface="+mn-lt"/>
              </a:rPr>
              <a:t>CIKLO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BUTAN</a:t>
            </a:r>
          </a:p>
        </p:txBody>
      </p:sp>
      <p:sp>
        <p:nvSpPr>
          <p:cNvPr id="16414" name="Line 30"/>
          <p:cNvSpPr>
            <a:spLocks noChangeShapeType="1"/>
          </p:cNvSpPr>
          <p:nvPr/>
        </p:nvSpPr>
        <p:spPr bwMode="auto">
          <a:xfrm flipV="1">
            <a:off x="4905375" y="2654300"/>
            <a:ext cx="0" cy="806450"/>
          </a:xfrm>
          <a:prstGeom prst="line">
            <a:avLst/>
          </a:prstGeom>
          <a:noFill/>
          <a:ln w="50800">
            <a:solidFill>
              <a:srgbClr val="BC008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l-SI">
              <a:latin typeface="+mn-lt"/>
            </a:endParaRPr>
          </a:p>
        </p:txBody>
      </p:sp>
      <p:grpSp>
        <p:nvGrpSpPr>
          <p:cNvPr id="16417" name="Group 33"/>
          <p:cNvGrpSpPr>
            <a:grpSpLocks/>
          </p:cNvGrpSpPr>
          <p:nvPr/>
        </p:nvGrpSpPr>
        <p:grpSpPr bwMode="auto">
          <a:xfrm>
            <a:off x="4568825" y="2665413"/>
            <a:ext cx="288925" cy="800100"/>
            <a:chOff x="2878" y="1679"/>
            <a:chExt cx="182" cy="504"/>
          </a:xfrm>
        </p:grpSpPr>
        <p:sp>
          <p:nvSpPr>
            <p:cNvPr id="16415" name="Line 31"/>
            <p:cNvSpPr>
              <a:spLocks noChangeShapeType="1"/>
            </p:cNvSpPr>
            <p:nvPr/>
          </p:nvSpPr>
          <p:spPr bwMode="auto">
            <a:xfrm>
              <a:off x="2878" y="2183"/>
              <a:ext cx="18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16416" name="Line 32"/>
            <p:cNvSpPr>
              <a:spLocks noChangeShapeType="1"/>
            </p:cNvSpPr>
            <p:nvPr/>
          </p:nvSpPr>
          <p:spPr bwMode="auto">
            <a:xfrm>
              <a:off x="2878" y="1679"/>
              <a:ext cx="18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</p:grpSp>
      <p:sp>
        <p:nvSpPr>
          <p:cNvPr id="16418" name="Rectangle 34"/>
          <p:cNvSpPr>
            <a:spLocks noChangeArrowheads="1"/>
          </p:cNvSpPr>
          <p:nvPr/>
        </p:nvSpPr>
        <p:spPr bwMode="auto">
          <a:xfrm>
            <a:off x="4438650" y="4146550"/>
            <a:ext cx="881844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000" b="1">
                <a:solidFill>
                  <a:srgbClr val="330099"/>
                </a:solidFill>
                <a:latin typeface="+mn-lt"/>
              </a:rPr>
              <a:t>ETAN</a:t>
            </a:r>
          </a:p>
        </p:txBody>
      </p:sp>
      <p:sp>
        <p:nvSpPr>
          <p:cNvPr id="16419" name="Rectangle 35"/>
          <p:cNvSpPr>
            <a:spLocks noChangeArrowheads="1"/>
          </p:cNvSpPr>
          <p:nvPr/>
        </p:nvSpPr>
        <p:spPr bwMode="auto">
          <a:xfrm>
            <a:off x="1371600" y="5086350"/>
            <a:ext cx="2552700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US" sz="2000" b="1">
                <a:solidFill>
                  <a:srgbClr val="330099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3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2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2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2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3</a:t>
            </a:r>
          </a:p>
        </p:txBody>
      </p:sp>
      <p:sp>
        <p:nvSpPr>
          <p:cNvPr id="16420" name="Rectangle 36"/>
          <p:cNvSpPr>
            <a:spLocks noChangeArrowheads="1"/>
          </p:cNvSpPr>
          <p:nvPr/>
        </p:nvSpPr>
        <p:spPr bwMode="auto">
          <a:xfrm>
            <a:off x="4324350" y="5086350"/>
            <a:ext cx="1295400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US" sz="2000" b="1">
                <a:solidFill>
                  <a:srgbClr val="330099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3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3</a:t>
            </a:r>
            <a:endParaRPr lang="en-US" sz="2400" b="1" baseline="-25000">
              <a:solidFill>
                <a:srgbClr val="BC0081"/>
              </a:solidFill>
              <a:latin typeface="+mn-lt"/>
            </a:endParaRPr>
          </a:p>
        </p:txBody>
      </p:sp>
      <p:sp>
        <p:nvSpPr>
          <p:cNvPr id="16421" name="Rectangle 37"/>
          <p:cNvSpPr>
            <a:spLocks noChangeArrowheads="1"/>
          </p:cNvSpPr>
          <p:nvPr/>
        </p:nvSpPr>
        <p:spPr bwMode="auto">
          <a:xfrm>
            <a:off x="6000750" y="4838700"/>
            <a:ext cx="2209800" cy="91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US" sz="2000" b="1">
                <a:solidFill>
                  <a:srgbClr val="330099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2</a:t>
            </a:r>
            <a:r>
              <a:rPr lang="sl-SI" sz="2000" b="1" baseline="-25000">
                <a:solidFill>
                  <a:srgbClr val="330099"/>
                </a:solidFill>
                <a:latin typeface="+mn-lt"/>
              </a:rPr>
              <a:t> 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–</a:t>
            </a:r>
            <a:r>
              <a:rPr lang="sl-SI" sz="2000" b="1">
                <a:solidFill>
                  <a:srgbClr val="330099"/>
                </a:solidFill>
                <a:latin typeface="+mn-lt"/>
              </a:rPr>
              <a:t>  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2</a:t>
            </a:r>
          </a:p>
          <a:p>
            <a:pPr defTabSz="762000"/>
            <a:r>
              <a:rPr lang="en-US" sz="2000" baseline="-25000">
                <a:solidFill>
                  <a:srgbClr val="330099"/>
                </a:solidFill>
                <a:latin typeface="+mn-lt"/>
                <a:sym typeface="Symbol" pitchFamily="18" charset="2"/>
              </a:rPr>
              <a:t>  </a:t>
            </a:r>
            <a:r>
              <a:rPr lang="en-US" sz="2000" b="1" baseline="-25000">
                <a:solidFill>
                  <a:srgbClr val="330099"/>
                </a:solidFill>
                <a:latin typeface="+mn-lt"/>
                <a:sym typeface="Symbol" pitchFamily="18" charset="2"/>
              </a:rPr>
              <a:t>             </a:t>
            </a:r>
            <a:r>
              <a:rPr lang="sl-SI" sz="2000" b="1" baseline="-25000">
                <a:solidFill>
                  <a:srgbClr val="330099"/>
                </a:solidFill>
                <a:latin typeface="+mn-lt"/>
                <a:sym typeface="Symbol" pitchFamily="18" charset="2"/>
              </a:rPr>
              <a:t> </a:t>
            </a:r>
            <a:r>
              <a:rPr lang="en-US" sz="2000" baseline="-25000">
                <a:solidFill>
                  <a:srgbClr val="330099"/>
                </a:solidFill>
                <a:latin typeface="+mn-lt"/>
                <a:sym typeface="Symbol" pitchFamily="18" charset="2"/>
              </a:rPr>
              <a:t></a:t>
            </a:r>
            <a:endParaRPr lang="en-US" sz="2000" baseline="-25000">
              <a:solidFill>
                <a:srgbClr val="330099"/>
              </a:solidFill>
              <a:latin typeface="+mn-lt"/>
            </a:endParaRPr>
          </a:p>
          <a:p>
            <a:pPr defTabSz="762000"/>
            <a:r>
              <a:rPr lang="en-US" sz="2000" b="1">
                <a:solidFill>
                  <a:srgbClr val="330099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2</a:t>
            </a:r>
            <a:r>
              <a:rPr lang="sl-SI" sz="2000" b="1" baseline="-25000">
                <a:solidFill>
                  <a:srgbClr val="330099"/>
                </a:solidFill>
                <a:latin typeface="+mn-lt"/>
              </a:rPr>
              <a:t> 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–</a:t>
            </a:r>
            <a:r>
              <a:rPr lang="sl-SI" sz="2000" b="1">
                <a:solidFill>
                  <a:srgbClr val="330099"/>
                </a:solidFill>
                <a:latin typeface="+mn-lt"/>
              </a:rPr>
              <a:t>  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2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75"/>
                                        <p:tgtEl>
                                          <p:spTgt spid="1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75"/>
                                        <p:tgtEl>
                                          <p:spTgt spid="16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75"/>
                                        <p:tgtEl>
                                          <p:spTgt spid="164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75"/>
                                        <p:tgtEl>
                                          <p:spTgt spid="164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75"/>
                                        <p:tgtEl>
                                          <p:spTgt spid="16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 autoUpdateAnimBg="0" advAuto="0"/>
      <p:bldP spid="16401" grpId="0" autoUpdateAnimBg="0"/>
      <p:bldP spid="16413" grpId="0" autoUpdateAnimBg="0"/>
      <p:bldP spid="16414" grpId="0" animBg="1"/>
      <p:bldP spid="16418" grpId="0" autoUpdateAnimBg="0"/>
      <p:bldP spid="16419" grpId="0" build="p" autoUpdateAnimBg="0"/>
      <p:bldP spid="16420" grpId="0" build="p" autoUpdateAnimBg="0"/>
      <p:bldP spid="1642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1852613" y="793750"/>
            <a:ext cx="186013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endParaRPr lang="en-GB" sz="24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373063" y="838200"/>
            <a:ext cx="8449429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US" sz="2400" b="1">
                <a:solidFill>
                  <a:srgbClr val="330099"/>
                </a:solidFill>
                <a:latin typeface="+mn-lt"/>
              </a:rPr>
              <a:t>Naloga:  </a:t>
            </a:r>
            <a:r>
              <a:rPr lang="en-US" sz="2400">
                <a:solidFill>
                  <a:srgbClr val="330099"/>
                </a:solidFill>
                <a:latin typeface="+mn-lt"/>
              </a:rPr>
              <a:t>Napiši ime in racionalno formulo naslednjima spojinama:</a:t>
            </a:r>
          </a:p>
        </p:txBody>
      </p:sp>
      <p:sp>
        <p:nvSpPr>
          <p:cNvPr id="50191" name="Rectangle 15"/>
          <p:cNvSpPr>
            <a:spLocks noChangeArrowheads="1"/>
          </p:cNvSpPr>
          <p:nvPr/>
        </p:nvSpPr>
        <p:spPr bwMode="auto">
          <a:xfrm>
            <a:off x="1179513" y="4392613"/>
            <a:ext cx="2294090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000" b="1">
                <a:solidFill>
                  <a:srgbClr val="330099"/>
                </a:solidFill>
                <a:latin typeface="+mn-lt"/>
              </a:rPr>
              <a:t>2-</a:t>
            </a:r>
            <a:r>
              <a:rPr lang="en-US" sz="2000" b="1">
                <a:solidFill>
                  <a:srgbClr val="D60093"/>
                </a:solidFill>
                <a:latin typeface="+mn-lt"/>
              </a:rPr>
              <a:t>METIL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PENTAN</a:t>
            </a:r>
          </a:p>
        </p:txBody>
      </p:sp>
      <p:grpSp>
        <p:nvGrpSpPr>
          <p:cNvPr id="50234" name="Group 58"/>
          <p:cNvGrpSpPr>
            <a:grpSpLocks/>
          </p:cNvGrpSpPr>
          <p:nvPr/>
        </p:nvGrpSpPr>
        <p:grpSpPr bwMode="auto">
          <a:xfrm>
            <a:off x="1350963" y="1981200"/>
            <a:ext cx="2438400" cy="1420813"/>
            <a:chOff x="851" y="1248"/>
            <a:chExt cx="1536" cy="895"/>
          </a:xfrm>
        </p:grpSpPr>
        <p:sp>
          <p:nvSpPr>
            <p:cNvPr id="50181" name="Line 5"/>
            <p:cNvSpPr>
              <a:spLocks noChangeShapeType="1"/>
            </p:cNvSpPr>
            <p:nvPr/>
          </p:nvSpPr>
          <p:spPr bwMode="auto">
            <a:xfrm flipV="1">
              <a:off x="851" y="1737"/>
              <a:ext cx="405" cy="406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50182" name="Line 6"/>
            <p:cNvSpPr>
              <a:spLocks noChangeShapeType="1"/>
            </p:cNvSpPr>
            <p:nvPr/>
          </p:nvSpPr>
          <p:spPr bwMode="auto">
            <a:xfrm>
              <a:off x="1240" y="1739"/>
              <a:ext cx="385" cy="386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50183" name="Line 7"/>
            <p:cNvSpPr>
              <a:spLocks noChangeShapeType="1"/>
            </p:cNvSpPr>
            <p:nvPr/>
          </p:nvSpPr>
          <p:spPr bwMode="auto">
            <a:xfrm flipV="1">
              <a:off x="1611" y="1741"/>
              <a:ext cx="392" cy="390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50184" name="Line 8"/>
            <p:cNvSpPr>
              <a:spLocks noChangeShapeType="1"/>
            </p:cNvSpPr>
            <p:nvPr/>
          </p:nvSpPr>
          <p:spPr bwMode="auto">
            <a:xfrm>
              <a:off x="1988" y="1750"/>
              <a:ext cx="399" cy="393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50204" name="Line 28"/>
            <p:cNvSpPr>
              <a:spLocks noChangeShapeType="1"/>
            </p:cNvSpPr>
            <p:nvPr/>
          </p:nvSpPr>
          <p:spPr bwMode="auto">
            <a:xfrm flipV="1">
              <a:off x="1992" y="1248"/>
              <a:ext cx="0" cy="508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</p:grpSp>
      <p:sp>
        <p:nvSpPr>
          <p:cNvPr id="50209" name="Rectangle 33"/>
          <p:cNvSpPr>
            <a:spLocks noChangeArrowheads="1"/>
          </p:cNvSpPr>
          <p:nvPr/>
        </p:nvSpPr>
        <p:spPr bwMode="auto">
          <a:xfrm>
            <a:off x="742950" y="5029200"/>
            <a:ext cx="3505200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US" sz="2000" b="1">
                <a:solidFill>
                  <a:srgbClr val="330099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3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2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2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CH(</a:t>
            </a:r>
            <a:r>
              <a:rPr lang="en-US" sz="2000" b="1">
                <a:solidFill>
                  <a:srgbClr val="D60093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D60093"/>
                </a:solidFill>
                <a:latin typeface="+mn-lt"/>
              </a:rPr>
              <a:t>3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)CH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3</a:t>
            </a:r>
            <a:endParaRPr lang="en-US" sz="2400" b="1" baseline="-25000">
              <a:solidFill>
                <a:srgbClr val="BC0081"/>
              </a:solidFill>
              <a:latin typeface="+mn-lt"/>
            </a:endParaRPr>
          </a:p>
        </p:txBody>
      </p:sp>
      <p:grpSp>
        <p:nvGrpSpPr>
          <p:cNvPr id="50221" name="Group 45"/>
          <p:cNvGrpSpPr>
            <a:grpSpLocks/>
          </p:cNvGrpSpPr>
          <p:nvPr/>
        </p:nvGrpSpPr>
        <p:grpSpPr bwMode="auto">
          <a:xfrm>
            <a:off x="4646613" y="1962150"/>
            <a:ext cx="3067050" cy="2178050"/>
            <a:chOff x="2927" y="1236"/>
            <a:chExt cx="1932" cy="1372"/>
          </a:xfrm>
        </p:grpSpPr>
        <p:sp>
          <p:nvSpPr>
            <p:cNvPr id="50214" name="Line 38"/>
            <p:cNvSpPr>
              <a:spLocks noChangeShapeType="1"/>
            </p:cNvSpPr>
            <p:nvPr/>
          </p:nvSpPr>
          <p:spPr bwMode="auto">
            <a:xfrm flipV="1">
              <a:off x="2927" y="1725"/>
              <a:ext cx="405" cy="406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50215" name="Line 39"/>
            <p:cNvSpPr>
              <a:spLocks noChangeShapeType="1"/>
            </p:cNvSpPr>
            <p:nvPr/>
          </p:nvSpPr>
          <p:spPr bwMode="auto">
            <a:xfrm>
              <a:off x="3316" y="1727"/>
              <a:ext cx="385" cy="386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50216" name="Line 40"/>
            <p:cNvSpPr>
              <a:spLocks noChangeShapeType="1"/>
            </p:cNvSpPr>
            <p:nvPr/>
          </p:nvSpPr>
          <p:spPr bwMode="auto">
            <a:xfrm flipV="1">
              <a:off x="3687" y="1729"/>
              <a:ext cx="392" cy="390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50217" name="Line 41"/>
            <p:cNvSpPr>
              <a:spLocks noChangeShapeType="1"/>
            </p:cNvSpPr>
            <p:nvPr/>
          </p:nvSpPr>
          <p:spPr bwMode="auto">
            <a:xfrm>
              <a:off x="4064" y="1738"/>
              <a:ext cx="399" cy="393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50218" name="Line 42"/>
            <p:cNvSpPr>
              <a:spLocks noChangeShapeType="1"/>
            </p:cNvSpPr>
            <p:nvPr/>
          </p:nvSpPr>
          <p:spPr bwMode="auto">
            <a:xfrm flipV="1">
              <a:off x="4068" y="1236"/>
              <a:ext cx="0" cy="508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50219" name="Line 43"/>
            <p:cNvSpPr>
              <a:spLocks noChangeShapeType="1"/>
            </p:cNvSpPr>
            <p:nvPr/>
          </p:nvSpPr>
          <p:spPr bwMode="auto">
            <a:xfrm flipV="1">
              <a:off x="4464" y="2100"/>
              <a:ext cx="0" cy="508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  <p:sp>
          <p:nvSpPr>
            <p:cNvPr id="50220" name="Line 44"/>
            <p:cNvSpPr>
              <a:spLocks noChangeShapeType="1"/>
            </p:cNvSpPr>
            <p:nvPr/>
          </p:nvSpPr>
          <p:spPr bwMode="auto">
            <a:xfrm flipV="1">
              <a:off x="4467" y="1741"/>
              <a:ext cx="392" cy="390"/>
            </a:xfrm>
            <a:prstGeom prst="line">
              <a:avLst/>
            </a:prstGeom>
            <a:noFill/>
            <a:ln w="50800">
              <a:solidFill>
                <a:srgbClr val="BC008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sl-SI">
                <a:latin typeface="+mn-lt"/>
              </a:endParaRPr>
            </a:p>
          </p:txBody>
        </p:sp>
      </p:grpSp>
      <p:sp>
        <p:nvSpPr>
          <p:cNvPr id="50232" name="Rectangle 56"/>
          <p:cNvSpPr>
            <a:spLocks noChangeArrowheads="1"/>
          </p:cNvSpPr>
          <p:nvPr/>
        </p:nvSpPr>
        <p:spPr bwMode="auto">
          <a:xfrm>
            <a:off x="4779963" y="4373563"/>
            <a:ext cx="2816477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US" sz="2000" b="1">
                <a:solidFill>
                  <a:srgbClr val="330099"/>
                </a:solidFill>
                <a:latin typeface="+mn-lt"/>
              </a:rPr>
              <a:t>2,3-</a:t>
            </a:r>
            <a:r>
              <a:rPr lang="en-US" sz="2000" b="1">
                <a:solidFill>
                  <a:srgbClr val="D60093"/>
                </a:solidFill>
                <a:latin typeface="+mn-lt"/>
              </a:rPr>
              <a:t>DI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METILHEKSAN</a:t>
            </a:r>
          </a:p>
        </p:txBody>
      </p:sp>
      <p:sp>
        <p:nvSpPr>
          <p:cNvPr id="50233" name="Rectangle 57"/>
          <p:cNvSpPr>
            <a:spLocks noChangeArrowheads="1"/>
          </p:cNvSpPr>
          <p:nvPr/>
        </p:nvSpPr>
        <p:spPr bwMode="auto">
          <a:xfrm>
            <a:off x="4152900" y="5029200"/>
            <a:ext cx="4248150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US" sz="2000" b="1">
                <a:solidFill>
                  <a:srgbClr val="330099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3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2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2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CH(</a:t>
            </a:r>
            <a:r>
              <a:rPr lang="en-US" sz="2000" b="1">
                <a:solidFill>
                  <a:srgbClr val="D60093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D60093"/>
                </a:solidFill>
                <a:latin typeface="+mn-lt"/>
              </a:rPr>
              <a:t>3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)CH(</a:t>
            </a:r>
            <a:r>
              <a:rPr lang="en-US" sz="2000" b="1">
                <a:solidFill>
                  <a:srgbClr val="D60093"/>
                </a:solidFill>
                <a:latin typeface="+mn-lt"/>
              </a:rPr>
              <a:t>CH</a:t>
            </a:r>
            <a:r>
              <a:rPr lang="en-US" sz="2000" b="1" baseline="-25000">
                <a:solidFill>
                  <a:srgbClr val="D60093"/>
                </a:solidFill>
                <a:latin typeface="+mn-lt"/>
              </a:rPr>
              <a:t>3</a:t>
            </a:r>
            <a:r>
              <a:rPr lang="en-US" sz="2000" b="1">
                <a:solidFill>
                  <a:srgbClr val="330099"/>
                </a:solidFill>
                <a:latin typeface="+mn-lt"/>
              </a:rPr>
              <a:t>)CH</a:t>
            </a:r>
            <a:r>
              <a:rPr lang="en-US" sz="2000" b="1" baseline="-25000">
                <a:solidFill>
                  <a:srgbClr val="330099"/>
                </a:solidFill>
                <a:latin typeface="+mn-lt"/>
              </a:rPr>
              <a:t>3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0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0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75"/>
                                        <p:tgtEl>
                                          <p:spTgt spid="50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0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0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75"/>
                                        <p:tgtEl>
                                          <p:spTgt spid="50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autoUpdateAnimBg="0" advAuto="0"/>
      <p:bldP spid="50191" grpId="0" autoUpdateAnimBg="0"/>
      <p:bldP spid="50209" grpId="0" autoUpdateAnimBg="0"/>
      <p:bldP spid="50232" grpId="0" autoUpdateAnimBg="0"/>
      <p:bldP spid="50233" grpId="0" autoUpdateAnimBg="0"/>
    </p:bldLst>
  </p:timing>
</p:sld>
</file>

<file path=ppt/theme/theme1.xml><?xml version="1.0" encoding="utf-8"?>
<a:theme xmlns:a="http://schemas.openxmlformats.org/drawingml/2006/main" name="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ivzeti načr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Impac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Impact" pitchFamily="34" charset="0"/>
          </a:defRPr>
        </a:defPPr>
      </a:lstStyle>
    </a:lnDef>
  </a:objectDefaults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1710</TotalTime>
  <Words>537</Words>
  <Application>Microsoft PowerPoint</Application>
  <PresentationFormat>Diaprojekcija na zaslonu (4:3)</PresentationFormat>
  <Paragraphs>228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26</vt:i4>
      </vt:variant>
    </vt:vector>
  </HeadingPairs>
  <TitlesOfParts>
    <vt:vector size="27" baseType="lpstr">
      <vt:lpstr>Privzeti načrt</vt:lpstr>
      <vt:lpstr>Diapozitiv 1</vt:lpstr>
      <vt:lpstr>Diapozitiv 2</vt:lpstr>
      <vt:lpstr>Diapozitiv 3</vt:lpstr>
      <vt:lpstr>Diapozitiv 4</vt:lpstr>
      <vt:lpstr>Diapozitiv 5</vt:lpstr>
      <vt:lpstr>Diapozitiv 6</vt:lpstr>
      <vt:lpstr>Diapozitiv 7</vt:lpstr>
      <vt:lpstr>Diapozitiv 8</vt:lpstr>
      <vt:lpstr>Diapozitiv 9</vt:lpstr>
      <vt:lpstr>Diapozitiv 10</vt:lpstr>
      <vt:lpstr>Diapozitiv 11</vt:lpstr>
      <vt:lpstr>Diapozitiv 12</vt:lpstr>
      <vt:lpstr>Diapozitiv 13</vt:lpstr>
      <vt:lpstr>Diapozitiv 14</vt:lpstr>
      <vt:lpstr>Diapozitiv 15</vt:lpstr>
      <vt:lpstr>Diapozitiv 16</vt:lpstr>
      <vt:lpstr>Diapozitiv 17</vt:lpstr>
      <vt:lpstr>Diapozitiv 18</vt:lpstr>
      <vt:lpstr>Diapozitiv 19</vt:lpstr>
      <vt:lpstr>Diapozitiv 20</vt:lpstr>
      <vt:lpstr>Diapozitiv 21</vt:lpstr>
      <vt:lpstr>Diapozitiv 22</vt:lpstr>
      <vt:lpstr>Diapozitiv 23</vt:lpstr>
      <vt:lpstr>Diapozitiv 24</vt:lpstr>
      <vt:lpstr>Diapozitiv 25</vt:lpstr>
      <vt:lpstr>Diapozitiv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Borut Cufer</dc:creator>
  <cp:lastModifiedBy>Mojca</cp:lastModifiedBy>
  <cp:revision>38</cp:revision>
  <cp:lastPrinted>1996-11-11T19:19:50Z</cp:lastPrinted>
  <dcterms:created xsi:type="dcterms:W3CDTF">1996-11-04T07:58:12Z</dcterms:created>
  <dcterms:modified xsi:type="dcterms:W3CDTF">2010-09-08T20:15:16Z</dcterms:modified>
</cp:coreProperties>
</file>