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66" r:id="rId6"/>
  </p:sldMasterIdLst>
  <p:notesMasterIdLst>
    <p:notesMasterId r:id="rId43"/>
  </p:notesMasterIdLst>
  <p:sldIdLst>
    <p:sldId id="256" r:id="rId7"/>
    <p:sldId id="257" r:id="rId8"/>
    <p:sldId id="542" r:id="rId9"/>
    <p:sldId id="258" r:id="rId10"/>
    <p:sldId id="267" r:id="rId11"/>
    <p:sldId id="259" r:id="rId12"/>
    <p:sldId id="268" r:id="rId13"/>
    <p:sldId id="269" r:id="rId14"/>
    <p:sldId id="270" r:id="rId15"/>
    <p:sldId id="272" r:id="rId16"/>
    <p:sldId id="271" r:id="rId17"/>
    <p:sldId id="260" r:id="rId18"/>
    <p:sldId id="273" r:id="rId19"/>
    <p:sldId id="274" r:id="rId20"/>
    <p:sldId id="541" r:id="rId21"/>
    <p:sldId id="275" r:id="rId22"/>
    <p:sldId id="261" r:id="rId23"/>
    <p:sldId id="276" r:id="rId24"/>
    <p:sldId id="277" r:id="rId25"/>
    <p:sldId id="427" r:id="rId26"/>
    <p:sldId id="400" r:id="rId27"/>
    <p:sldId id="410" r:id="rId28"/>
    <p:sldId id="401" r:id="rId29"/>
    <p:sldId id="405" r:id="rId30"/>
    <p:sldId id="545" r:id="rId31"/>
    <p:sldId id="278" r:id="rId32"/>
    <p:sldId id="538" r:id="rId33"/>
    <p:sldId id="262" r:id="rId34"/>
    <p:sldId id="546" r:id="rId35"/>
    <p:sldId id="263" r:id="rId36"/>
    <p:sldId id="264" r:id="rId37"/>
    <p:sldId id="265" r:id="rId38"/>
    <p:sldId id="539" r:id="rId39"/>
    <p:sldId id="540" r:id="rId40"/>
    <p:sldId id="547" r:id="rId41"/>
    <p:sldId id="266" r:id="rId42"/>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C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559" autoAdjust="0"/>
  </p:normalViewPr>
  <p:slideViewPr>
    <p:cSldViewPr snapToGrid="0">
      <p:cViewPr varScale="1">
        <p:scale>
          <a:sx n="89" d="100"/>
          <a:sy n="89" d="100"/>
        </p:scale>
        <p:origin x="437"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4E620F-8789-4ADB-92CF-DAF372541032}" type="datetimeFigureOut">
              <a:rPr lang="sl-SI" smtClean="0"/>
              <a:t>12. 05. 2026</a:t>
            </a:fld>
            <a:endParaRPr lang="sl-SI"/>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D9D2CB-DC8B-4F86-B385-1761D819C425}" type="slidenum">
              <a:rPr lang="sl-SI" smtClean="0"/>
              <a:t>‹#›</a:t>
            </a:fld>
            <a:endParaRPr lang="sl-SI"/>
          </a:p>
        </p:txBody>
      </p:sp>
    </p:spTree>
    <p:extLst>
      <p:ext uri="{BB962C8B-B14F-4D97-AF65-F5344CB8AC3E}">
        <p14:creationId xmlns:p14="http://schemas.microsoft.com/office/powerpoint/2010/main" val="2081691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228600" marR="0" lvl="0" indent="-228600" algn="l" defTabSz="914400" rtl="0" eaLnBrk="1" fontAlgn="auto" latinLnBrk="0" hangingPunct="1">
              <a:lnSpc>
                <a:spcPct val="107000"/>
              </a:lnSpc>
              <a:spcBef>
                <a:spcPts val="1000"/>
              </a:spcBef>
              <a:spcAft>
                <a:spcPts val="800"/>
              </a:spcAft>
              <a:buClrTx/>
              <a:buSzTx/>
              <a:buFont typeface="Arial" panose="020B0604020202020204" pitchFamily="34" charset="0"/>
              <a:buNone/>
              <a:tabLst/>
              <a:defRPr/>
            </a:pPr>
            <a:r>
              <a:rPr kumimoji="0" lang="sl-SI"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»Trajnostna mobilnost v VIZ ni le prometna tema. Je tema zdravja, varnosti, okolja, kulture in vzgoje. Otroci, ki danes hodijo in kolesarijo, bodo jutri odrasli, ki razumejo pomen trajnostnih odločitev.«</a:t>
            </a:r>
          </a:p>
          <a:p>
            <a:endParaRPr lang="sl-SI" dirty="0"/>
          </a:p>
        </p:txBody>
      </p:sp>
      <p:sp>
        <p:nvSpPr>
          <p:cNvPr id="4" name="Označba mesta številke diapozitiva 3"/>
          <p:cNvSpPr>
            <a:spLocks noGrp="1"/>
          </p:cNvSpPr>
          <p:nvPr>
            <p:ph type="sldNum" sz="quarter" idx="5"/>
          </p:nvPr>
        </p:nvSpPr>
        <p:spPr/>
        <p:txBody>
          <a:bodyPr/>
          <a:lstStyle/>
          <a:p>
            <a:fld id="{D9D9D2CB-DC8B-4F86-B385-1761D819C425}" type="slidenum">
              <a:rPr lang="sl-SI" smtClean="0"/>
              <a:t>2</a:t>
            </a:fld>
            <a:endParaRPr lang="sl-SI"/>
          </a:p>
        </p:txBody>
      </p:sp>
    </p:spTree>
    <p:extLst>
      <p:ext uri="{BB962C8B-B14F-4D97-AF65-F5344CB8AC3E}">
        <p14:creationId xmlns:p14="http://schemas.microsoft.com/office/powerpoint/2010/main" val="1927297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Označba mesta stranske slik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Označba mesta opomb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l-SI" altLang="sl-SI" dirty="0"/>
              <a:t>In vse te kompleksnosti</a:t>
            </a:r>
            <a:r>
              <a:rPr lang="sl-SI" altLang="sl-SI" baseline="0" dirty="0"/>
              <a:t> </a:t>
            </a:r>
            <a:r>
              <a:rPr lang="sl-SI" altLang="sl-SI" baseline="0" dirty="0" err="1"/>
              <a:t>Tr</a:t>
            </a:r>
            <a:r>
              <a:rPr lang="sl-SI" altLang="sl-SI" baseline="0" dirty="0"/>
              <a:t> naj bi zajela </a:t>
            </a:r>
            <a:r>
              <a:rPr lang="sl-SI" altLang="sl-SI" baseline="0" dirty="0" err="1"/>
              <a:t>Vitr</a:t>
            </a:r>
            <a:r>
              <a:rPr lang="sl-SI" altLang="sl-SI" baseline="0" dirty="0"/>
              <a:t>. Kako to </a:t>
            </a:r>
            <a:r>
              <a:rPr lang="sl-SI" altLang="sl-SI" baseline="0" dirty="0" err="1"/>
              <a:t>kompkesnost</a:t>
            </a:r>
            <a:r>
              <a:rPr lang="sl-SI" altLang="sl-SI" baseline="0" dirty="0"/>
              <a:t> pripeljati v </a:t>
            </a:r>
            <a:r>
              <a:rPr lang="sl-SI" altLang="sl-SI" baseline="0" dirty="0" err="1"/>
              <a:t>šolsk</a:t>
            </a:r>
            <a:r>
              <a:rPr lang="sl-SI" altLang="sl-SI" baseline="0" dirty="0"/>
              <a:t> </a:t>
            </a:r>
            <a:r>
              <a:rPr lang="sl-SI" altLang="sl-SI" baseline="0" dirty="0" err="1"/>
              <a:t>iprostor</a:t>
            </a:r>
            <a:r>
              <a:rPr lang="sl-SI" dirty="0" err="1"/>
              <a:t>Prepletanje</a:t>
            </a:r>
            <a:r>
              <a:rPr lang="sl-SI" dirty="0"/>
              <a:t> vseh treh vidikov nikakor ni vedno </a:t>
            </a:r>
            <a:r>
              <a:rPr lang="sl-SI" dirty="0" err="1"/>
              <a:t>sinergistično</a:t>
            </a:r>
            <a:r>
              <a:rPr lang="sl-SI" dirty="0"/>
              <a:t>, </a:t>
            </a:r>
          </a:p>
        </p:txBody>
      </p:sp>
      <p:sp>
        <p:nvSpPr>
          <p:cNvPr id="26628" name="Označba mesta številke diapoz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15B0CE9-537A-47F4-9946-53DEFB10EDD0}" type="slidenum">
              <a:rPr kumimoji="0" lang="sl-SI" altLang="sl-SI"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sl-SI" altLang="sl-SI"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98639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Označba mesta stranske slike 1"/>
          <p:cNvSpPr>
            <a:spLocks noGrp="1" noRot="1" noChangeAspect="1" noTextEdit="1"/>
          </p:cNvSpPr>
          <p:nvPr>
            <p:ph type="sldImg"/>
          </p:nvPr>
        </p:nvSpPr>
        <p:spPr bwMode="auto">
          <a:xfrm>
            <a:off x="409575" y="1233488"/>
            <a:ext cx="5916613" cy="3328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Označba mesta opomb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6625"/>
            <a:endParaRPr lang="sl-SI" altLang="sl-SI"/>
          </a:p>
        </p:txBody>
      </p:sp>
      <p:sp>
        <p:nvSpPr>
          <p:cNvPr id="30724" name="Označba mesta številke diapoz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8F1DE42-3B19-48A7-81E3-3B73D58AB83F}" type="slidenum">
              <a:rPr kumimoji="0" lang="sl-SI" altLang="sl-SI"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sl-SI" altLang="sl-SI"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9302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7CBC22-9CE0-E44E-B14B-50CA23BED9C9}" type="slidenum">
              <a:rPr kumimoji="0" lang="en-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896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a:lnSpc>
                <a:spcPct val="107000"/>
              </a:lnSpc>
              <a:spcAft>
                <a:spcPts val="800"/>
              </a:spcAft>
              <a:buNone/>
            </a:pPr>
            <a:r>
              <a:rPr lang="sl-SI" sz="1200" dirty="0">
                <a:effectLst/>
                <a:latin typeface="Calibri" panose="020F0502020204030204" pitchFamily="34" charset="0"/>
                <a:ea typeface="Calibri" panose="020F0502020204030204" pitchFamily="34" charset="0"/>
                <a:cs typeface="Times New Roman" panose="02020603050405020304" pitchFamily="18" charset="0"/>
              </a:rPr>
              <a:t>»Na devetem posvetu smo govorili o inovacijah. O tem, kako lahko tehnologija podpira varnost, načrtovanje poti in ozaveščanje.«</a:t>
            </a:r>
          </a:p>
          <a:p>
            <a:endParaRPr lang="sl-SI" dirty="0"/>
          </a:p>
        </p:txBody>
      </p:sp>
      <p:sp>
        <p:nvSpPr>
          <p:cNvPr id="4" name="Označba mesta številke diapozitiva 3"/>
          <p:cNvSpPr>
            <a:spLocks noGrp="1"/>
          </p:cNvSpPr>
          <p:nvPr>
            <p:ph type="sldNum" sz="quarter" idx="5"/>
          </p:nvPr>
        </p:nvSpPr>
        <p:spPr/>
        <p:txBody>
          <a:bodyPr/>
          <a:lstStyle/>
          <a:p>
            <a:fld id="{D9D9D2CB-DC8B-4F86-B385-1761D819C425}" type="slidenum">
              <a:rPr lang="sl-SI" smtClean="0"/>
              <a:t>28</a:t>
            </a:fld>
            <a:endParaRPr lang="sl-SI"/>
          </a:p>
        </p:txBody>
      </p:sp>
    </p:spTree>
    <p:extLst>
      <p:ext uri="{BB962C8B-B14F-4D97-AF65-F5344CB8AC3E}">
        <p14:creationId xmlns:p14="http://schemas.microsoft.com/office/powerpoint/2010/main" val="3017631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sz="1200" dirty="0">
                <a:effectLst/>
                <a:latin typeface="Calibri" panose="020F0502020204030204" pitchFamily="34" charset="0"/>
                <a:ea typeface="Calibri" panose="020F0502020204030204" pitchFamily="34" charset="0"/>
                <a:cs typeface="Times New Roman" panose="02020603050405020304" pitchFamily="18" charset="0"/>
              </a:rPr>
              <a:t>»Danes lahko rečemo, da je trajnostna mobilnost postala del identitete slovenskega šolskega prostora. Od vrtca do srednje šole.«</a:t>
            </a:r>
          </a:p>
          <a:p>
            <a:pPr marL="342900" lvl="0" indent="-342900">
              <a:lnSpc>
                <a:spcPct val="107000"/>
              </a:lnSpc>
              <a:spcAft>
                <a:spcPts val="800"/>
              </a:spcAft>
              <a:buSzPts val="1000"/>
              <a:buFont typeface="Symbol" panose="05050102010706020507" pitchFamily="18" charset="2"/>
              <a:buChar char=""/>
              <a:tabLst>
                <a:tab pos="457200" algn="l"/>
              </a:tabLst>
            </a:pPr>
            <a:r>
              <a:rPr lang="sl-SI" sz="12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več kot 300 šol vključenih v programe TM</a:t>
            </a:r>
          </a:p>
          <a:p>
            <a:pPr marL="342900" lvl="0" indent="-342900">
              <a:lnSpc>
                <a:spcPct val="107000"/>
              </a:lnSpc>
              <a:spcAft>
                <a:spcPts val="800"/>
              </a:spcAft>
              <a:buSzPts val="1000"/>
              <a:buFont typeface="Symbol" panose="05050102010706020507" pitchFamily="18" charset="2"/>
              <a:buChar char=""/>
              <a:tabLst>
                <a:tab pos="457200" algn="l"/>
              </a:tabLst>
            </a:pPr>
            <a:r>
              <a:rPr lang="sl-SI" sz="12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sistemska podpora ZRSŠ, AVP, MVI, občin</a:t>
            </a:r>
          </a:p>
          <a:p>
            <a:endParaRPr lang="sl-SI" dirty="0"/>
          </a:p>
        </p:txBody>
      </p:sp>
      <p:sp>
        <p:nvSpPr>
          <p:cNvPr id="4" name="Označba mesta številke diapozitiva 3"/>
          <p:cNvSpPr>
            <a:spLocks noGrp="1"/>
          </p:cNvSpPr>
          <p:nvPr>
            <p:ph type="sldNum" sz="quarter" idx="5"/>
          </p:nvPr>
        </p:nvSpPr>
        <p:spPr/>
        <p:txBody>
          <a:bodyPr/>
          <a:lstStyle/>
          <a:p>
            <a:fld id="{D9D9D2CB-DC8B-4F86-B385-1761D819C425}" type="slidenum">
              <a:rPr lang="sl-SI" smtClean="0"/>
              <a:t>30</a:t>
            </a:fld>
            <a:endParaRPr lang="sl-SI"/>
          </a:p>
        </p:txBody>
      </p:sp>
    </p:spTree>
    <p:extLst>
      <p:ext uri="{BB962C8B-B14F-4D97-AF65-F5344CB8AC3E}">
        <p14:creationId xmlns:p14="http://schemas.microsoft.com/office/powerpoint/2010/main" val="4073586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sz="1200" dirty="0">
                <a:effectLst/>
                <a:latin typeface="Calibri" panose="020F0502020204030204" pitchFamily="34" charset="0"/>
                <a:ea typeface="Calibri" panose="020F0502020204030204" pitchFamily="34" charset="0"/>
                <a:cs typeface="Times New Roman" panose="02020603050405020304" pitchFamily="18" charset="0"/>
              </a:rPr>
              <a:t>»Dosežki niso le številke. So spremembe v kulturi, v navadah, v razmišljanju. To je največja zmaga.«</a:t>
            </a:r>
            <a:endParaRPr lang="sl-SI" dirty="0"/>
          </a:p>
        </p:txBody>
      </p:sp>
      <p:sp>
        <p:nvSpPr>
          <p:cNvPr id="4" name="Označba mesta številke diapozitiva 3"/>
          <p:cNvSpPr>
            <a:spLocks noGrp="1"/>
          </p:cNvSpPr>
          <p:nvPr>
            <p:ph type="sldNum" sz="quarter" idx="5"/>
          </p:nvPr>
        </p:nvSpPr>
        <p:spPr/>
        <p:txBody>
          <a:bodyPr/>
          <a:lstStyle/>
          <a:p>
            <a:fld id="{D9D9D2CB-DC8B-4F86-B385-1761D819C425}" type="slidenum">
              <a:rPr lang="sl-SI" smtClean="0"/>
              <a:t>31</a:t>
            </a:fld>
            <a:endParaRPr lang="sl-SI"/>
          </a:p>
        </p:txBody>
      </p:sp>
    </p:spTree>
    <p:extLst>
      <p:ext uri="{BB962C8B-B14F-4D97-AF65-F5344CB8AC3E}">
        <p14:creationId xmlns:p14="http://schemas.microsoft.com/office/powerpoint/2010/main" val="7636479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a:lnSpc>
                <a:spcPct val="107000"/>
              </a:lnSpc>
              <a:spcAft>
                <a:spcPts val="800"/>
              </a:spcAft>
              <a:buNone/>
            </a:pPr>
            <a:r>
              <a:rPr lang="sl-SI" sz="1200" dirty="0">
                <a:effectLst/>
                <a:latin typeface="Calibri" panose="020F0502020204030204" pitchFamily="34" charset="0"/>
                <a:ea typeface="Calibri" panose="020F0502020204030204" pitchFamily="34" charset="0"/>
                <a:cs typeface="Times New Roman" panose="02020603050405020304" pitchFamily="18" charset="0"/>
              </a:rPr>
              <a:t>»Izzivi ostajajo. A prav zaradi njih je pomembno, da ostanemo povezani in usklajeni.«</a:t>
            </a:r>
          </a:p>
          <a:p>
            <a:endParaRPr lang="sl-SI" dirty="0"/>
          </a:p>
        </p:txBody>
      </p:sp>
      <p:sp>
        <p:nvSpPr>
          <p:cNvPr id="4" name="Označba mesta številke diapozitiva 3"/>
          <p:cNvSpPr>
            <a:spLocks noGrp="1"/>
          </p:cNvSpPr>
          <p:nvPr>
            <p:ph type="sldNum" sz="quarter" idx="5"/>
          </p:nvPr>
        </p:nvSpPr>
        <p:spPr/>
        <p:txBody>
          <a:bodyPr/>
          <a:lstStyle/>
          <a:p>
            <a:fld id="{D9D9D2CB-DC8B-4F86-B385-1761D819C425}" type="slidenum">
              <a:rPr lang="sl-SI" smtClean="0"/>
              <a:t>32</a:t>
            </a:fld>
            <a:endParaRPr lang="sl-SI"/>
          </a:p>
        </p:txBody>
      </p:sp>
    </p:spTree>
    <p:extLst>
      <p:ext uri="{BB962C8B-B14F-4D97-AF65-F5344CB8AC3E}">
        <p14:creationId xmlns:p14="http://schemas.microsoft.com/office/powerpoint/2010/main" val="10521816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a:buNone/>
            </a:pPr>
            <a:br>
              <a:rPr lang="sl-SI" dirty="0"/>
            </a:br>
            <a:br>
              <a:rPr lang="sl-SI" dirty="0"/>
            </a:br>
            <a:br>
              <a:rPr lang="sl-SI" dirty="0"/>
            </a:br>
            <a:endParaRPr lang="sl-SI" dirty="0"/>
          </a:p>
          <a:p>
            <a:pPr>
              <a:buNone/>
            </a:pPr>
            <a:r>
              <a:rPr lang="sl-SI" b="1" dirty="0" err="1"/>
              <a:t>Rangiranje</a:t>
            </a:r>
            <a:r>
              <a:rPr lang="sl-SI" b="1" dirty="0"/>
              <a:t> prometno‑varnostnih dejavnikov (po M – povprečni oceni pomembnosti)</a:t>
            </a:r>
          </a:p>
          <a:p>
            <a:pPr>
              <a:buNone/>
            </a:pPr>
            <a:r>
              <a:rPr lang="sl-SI" i="1" dirty="0"/>
              <a:t>(od najvišje do najnižje vrednosti)</a:t>
            </a:r>
            <a:endParaRPr lang="sl-SI" dirty="0"/>
          </a:p>
          <a:p>
            <a:pPr>
              <a:buFont typeface="+mj-lt"/>
              <a:buAutoNum type="arabicPeriod"/>
            </a:pPr>
            <a:r>
              <a:rPr lang="sl-SI" b="1" dirty="0"/>
              <a:t>Q1a – Na poti je veliko prometa</a:t>
            </a:r>
            <a:r>
              <a:rPr lang="sl-SI" dirty="0"/>
              <a:t> — M = </a:t>
            </a:r>
            <a:r>
              <a:rPr lang="sl-SI" b="1" dirty="0"/>
              <a:t>3,6</a:t>
            </a:r>
            <a:endParaRPr lang="sl-SI" dirty="0"/>
          </a:p>
          <a:p>
            <a:pPr>
              <a:buFont typeface="+mj-lt"/>
              <a:buAutoNum type="arabicPeriod"/>
            </a:pPr>
            <a:r>
              <a:rPr lang="sl-SI" b="1" dirty="0"/>
              <a:t>Q1e – Vozniki ne upoštevajo pravil</a:t>
            </a:r>
            <a:r>
              <a:rPr lang="sl-SI" dirty="0"/>
              <a:t> — M = </a:t>
            </a:r>
            <a:r>
              <a:rPr lang="sl-SI" b="1" dirty="0"/>
              <a:t>3,6</a:t>
            </a:r>
            <a:endParaRPr lang="sl-SI" dirty="0"/>
          </a:p>
          <a:p>
            <a:pPr>
              <a:buFont typeface="+mj-lt"/>
              <a:buAutoNum type="arabicPeriod"/>
            </a:pPr>
            <a:r>
              <a:rPr lang="sl-SI" b="1" dirty="0"/>
              <a:t>Q1d – Nevarne ali manjkajoče kolesarske poti</a:t>
            </a:r>
            <a:r>
              <a:rPr lang="sl-SI" dirty="0"/>
              <a:t> — M = </a:t>
            </a:r>
            <a:r>
              <a:rPr lang="sl-SI" b="1" dirty="0"/>
              <a:t>3,3</a:t>
            </a:r>
            <a:endParaRPr lang="sl-SI" dirty="0"/>
          </a:p>
          <a:p>
            <a:pPr>
              <a:buFont typeface="+mj-lt"/>
              <a:buAutoNum type="arabicPeriod"/>
            </a:pPr>
            <a:r>
              <a:rPr lang="sl-SI" b="1" dirty="0"/>
              <a:t>Q1b – Nevarni cestni odseki</a:t>
            </a:r>
            <a:r>
              <a:rPr lang="sl-SI" dirty="0"/>
              <a:t> — M = </a:t>
            </a:r>
            <a:r>
              <a:rPr lang="sl-SI" b="1" dirty="0"/>
              <a:t>3,2</a:t>
            </a:r>
            <a:endParaRPr lang="sl-SI" dirty="0"/>
          </a:p>
          <a:p>
            <a:pPr>
              <a:buFont typeface="+mj-lt"/>
              <a:buAutoNum type="arabicPeriod"/>
            </a:pPr>
            <a:r>
              <a:rPr lang="sl-SI" b="1" dirty="0"/>
              <a:t>Q1f – Šolski prometniki ali varne točke</a:t>
            </a:r>
            <a:r>
              <a:rPr lang="sl-SI" dirty="0"/>
              <a:t> — M = </a:t>
            </a:r>
            <a:r>
              <a:rPr lang="sl-SI" b="1" dirty="0"/>
              <a:t>3,2</a:t>
            </a:r>
            <a:endParaRPr lang="sl-SI" dirty="0"/>
          </a:p>
          <a:p>
            <a:pPr>
              <a:buFont typeface="+mj-lt"/>
              <a:buAutoNum type="arabicPeriod"/>
            </a:pPr>
            <a:r>
              <a:rPr lang="sl-SI" b="1" dirty="0"/>
              <a:t>Q1c – Ni ali slabo urejeni pločniki</a:t>
            </a:r>
            <a:r>
              <a:rPr lang="sl-SI" dirty="0"/>
              <a:t> — M = </a:t>
            </a:r>
            <a:r>
              <a:rPr lang="sl-SI" b="1" dirty="0"/>
              <a:t>3,0</a:t>
            </a:r>
            <a:endParaRPr lang="sl-SI" dirty="0"/>
          </a:p>
          <a:p>
            <a:pPr>
              <a:buNone/>
            </a:pPr>
            <a:br>
              <a:rPr lang="sl-SI" dirty="0"/>
            </a:br>
            <a:endParaRPr lang="sl-SI" dirty="0"/>
          </a:p>
          <a:p>
            <a:pPr>
              <a:buNone/>
            </a:pPr>
            <a:r>
              <a:rPr lang="sl-SI" b="1" dirty="0"/>
              <a:t>Kaj graf jasno pokaže</a:t>
            </a:r>
          </a:p>
          <a:p>
            <a:pPr>
              <a:buFont typeface="Arial" panose="020B0604020202020204" pitchFamily="34" charset="0"/>
              <a:buChar char="•"/>
            </a:pPr>
            <a:r>
              <a:rPr lang="sl-SI" b="1" dirty="0"/>
              <a:t>Največji vpliv imajo prometna gostota in neupoštevanje pravil voznikov</a:t>
            </a:r>
            <a:r>
              <a:rPr lang="sl-SI" dirty="0"/>
              <a:t> — oba dejavnika sta ocenjena kot najpomembnejša.</a:t>
            </a:r>
          </a:p>
          <a:p>
            <a:pPr>
              <a:buFont typeface="Arial" panose="020B0604020202020204" pitchFamily="34" charset="0"/>
              <a:buChar char="•"/>
            </a:pPr>
            <a:r>
              <a:rPr lang="sl-SI" b="1" dirty="0"/>
              <a:t>Kolesarske poti</a:t>
            </a:r>
            <a:r>
              <a:rPr lang="sl-SI" dirty="0"/>
              <a:t> so tretji najpomembnejši dejavnik, kar kaže, da učenci dobro zaznavajo pomanjkljivosti infrastrukture.</a:t>
            </a:r>
          </a:p>
          <a:p>
            <a:pPr>
              <a:buFont typeface="Arial" panose="020B0604020202020204" pitchFamily="34" charset="0"/>
              <a:buChar char="•"/>
            </a:pPr>
            <a:r>
              <a:rPr lang="sl-SI" b="1" dirty="0"/>
              <a:t>Nevarni odseki in varne točke</a:t>
            </a:r>
            <a:r>
              <a:rPr lang="sl-SI" dirty="0"/>
              <a:t> so v sredini — pomembni, a ne najmočnejši.</a:t>
            </a:r>
          </a:p>
          <a:p>
            <a:pPr>
              <a:buFont typeface="Arial" panose="020B0604020202020204" pitchFamily="34" charset="0"/>
              <a:buChar char="•"/>
            </a:pPr>
            <a:r>
              <a:rPr lang="sl-SI" b="1" dirty="0"/>
              <a:t>Najnižjo oceno</a:t>
            </a:r>
            <a:r>
              <a:rPr lang="sl-SI" dirty="0"/>
              <a:t> imajo </a:t>
            </a:r>
            <a:r>
              <a:rPr lang="sl-SI" b="1" dirty="0"/>
              <a:t>pločniki</a:t>
            </a:r>
            <a:r>
              <a:rPr lang="sl-SI" dirty="0"/>
              <a:t>, kar je zanimivo, ker so objektivno zelo pomembni, a jih učenci subjektivno ocenjujejo nižje.</a:t>
            </a:r>
          </a:p>
          <a:p>
            <a:pPr>
              <a:buNone/>
            </a:pPr>
            <a:br>
              <a:rPr lang="sl-SI" dirty="0"/>
            </a:br>
            <a:endParaRPr lang="sl-SI" dirty="0"/>
          </a:p>
          <a:p>
            <a:pPr>
              <a:buNone/>
            </a:pPr>
            <a:r>
              <a:rPr lang="sl-SI" dirty="0"/>
              <a:t>Če želiš, lahko pripravim še:</a:t>
            </a:r>
          </a:p>
          <a:p>
            <a:pPr>
              <a:buNone/>
            </a:pPr>
            <a:r>
              <a:rPr lang="sl-SI" dirty="0"/>
              <a:t>📌 interpretacijo razlik med učenci in starši,</a:t>
            </a:r>
            <a:br>
              <a:rPr lang="sl-SI" dirty="0"/>
            </a:br>
            <a:r>
              <a:rPr lang="sl-SI" dirty="0"/>
              <a:t>📌 </a:t>
            </a:r>
            <a:r>
              <a:rPr lang="sl-SI" dirty="0" err="1"/>
              <a:t>slajd</a:t>
            </a:r>
            <a:r>
              <a:rPr lang="sl-SI" dirty="0"/>
              <a:t> z glavnimi ugotovitvami,</a:t>
            </a:r>
            <a:br>
              <a:rPr lang="sl-SI" dirty="0"/>
            </a:br>
            <a:r>
              <a:rPr lang="sl-SI" dirty="0"/>
              <a:t>📌 skupno sintezo vseh dejavnikov (varnost, infrastruktura, navade, vreme).</a:t>
            </a:r>
          </a:p>
          <a:p>
            <a:pPr>
              <a:buNone/>
            </a:pPr>
            <a:endParaRPr lang="sl-SI" dirty="0"/>
          </a:p>
          <a:p>
            <a:pPr>
              <a:buNone/>
            </a:pPr>
            <a:r>
              <a:rPr lang="sl-SI" b="1" dirty="0"/>
              <a:t>🟦 </a:t>
            </a:r>
            <a:r>
              <a:rPr lang="sl-SI" b="1" dirty="0" err="1"/>
              <a:t>Rangiranje</a:t>
            </a:r>
            <a:r>
              <a:rPr lang="sl-SI" b="1" dirty="0"/>
              <a:t> prometno‑varnostnih dejavnikov (po M – povprečni oceni pomembnosti)</a:t>
            </a:r>
          </a:p>
          <a:p>
            <a:pPr>
              <a:buNone/>
            </a:pPr>
            <a:r>
              <a:rPr lang="sl-SI" i="1" dirty="0"/>
              <a:t>(od najvišje do najnižje vrednosti)</a:t>
            </a:r>
            <a:endParaRPr lang="sl-SI" dirty="0"/>
          </a:p>
          <a:p>
            <a:pPr>
              <a:buFont typeface="+mj-lt"/>
              <a:buAutoNum type="arabicPeriod"/>
            </a:pPr>
            <a:r>
              <a:rPr lang="sl-SI" b="1" dirty="0"/>
              <a:t>Q1a – Na poti je veliko prometa</a:t>
            </a:r>
            <a:r>
              <a:rPr lang="sl-SI" dirty="0"/>
              <a:t> — M = </a:t>
            </a:r>
            <a:r>
              <a:rPr lang="sl-SI" b="1" dirty="0"/>
              <a:t>3,6</a:t>
            </a:r>
            <a:endParaRPr lang="sl-SI" dirty="0"/>
          </a:p>
          <a:p>
            <a:pPr>
              <a:buFont typeface="+mj-lt"/>
              <a:buAutoNum type="arabicPeriod"/>
            </a:pPr>
            <a:r>
              <a:rPr lang="sl-SI" b="1" dirty="0"/>
              <a:t>Q1e – Vozniki ne upoštevajo pravil</a:t>
            </a:r>
            <a:r>
              <a:rPr lang="sl-SI" dirty="0"/>
              <a:t> — M = </a:t>
            </a:r>
            <a:r>
              <a:rPr lang="sl-SI" b="1" dirty="0"/>
              <a:t>3,6</a:t>
            </a:r>
            <a:endParaRPr lang="sl-SI" dirty="0"/>
          </a:p>
          <a:p>
            <a:pPr>
              <a:buFont typeface="+mj-lt"/>
              <a:buAutoNum type="arabicPeriod"/>
            </a:pPr>
            <a:r>
              <a:rPr lang="sl-SI" b="1" dirty="0"/>
              <a:t>Q1d – Nevarne ali manjkajoče kolesarske poti</a:t>
            </a:r>
            <a:r>
              <a:rPr lang="sl-SI" dirty="0"/>
              <a:t> — M = </a:t>
            </a:r>
            <a:r>
              <a:rPr lang="sl-SI" b="1" dirty="0"/>
              <a:t>3,3</a:t>
            </a:r>
            <a:endParaRPr lang="sl-SI" dirty="0"/>
          </a:p>
          <a:p>
            <a:pPr>
              <a:buFont typeface="+mj-lt"/>
              <a:buAutoNum type="arabicPeriod"/>
            </a:pPr>
            <a:r>
              <a:rPr lang="sl-SI" b="1" dirty="0"/>
              <a:t>Q1b – Nevarni cestni odseki</a:t>
            </a:r>
            <a:r>
              <a:rPr lang="sl-SI" dirty="0"/>
              <a:t> — M = </a:t>
            </a:r>
            <a:r>
              <a:rPr lang="sl-SI" b="1" dirty="0"/>
              <a:t>3,2</a:t>
            </a:r>
            <a:endParaRPr lang="sl-SI" dirty="0"/>
          </a:p>
          <a:p>
            <a:pPr>
              <a:buFont typeface="+mj-lt"/>
              <a:buAutoNum type="arabicPeriod"/>
            </a:pPr>
            <a:r>
              <a:rPr lang="sl-SI" b="1" dirty="0"/>
              <a:t>Q1f – Šolski prometniki ali varne točke</a:t>
            </a:r>
            <a:r>
              <a:rPr lang="sl-SI" dirty="0"/>
              <a:t> — M = </a:t>
            </a:r>
            <a:r>
              <a:rPr lang="sl-SI" b="1" dirty="0"/>
              <a:t>3,2</a:t>
            </a:r>
            <a:endParaRPr lang="sl-SI" dirty="0"/>
          </a:p>
          <a:p>
            <a:pPr>
              <a:buFont typeface="+mj-lt"/>
              <a:buAutoNum type="arabicPeriod"/>
            </a:pPr>
            <a:r>
              <a:rPr lang="sl-SI" b="1" dirty="0"/>
              <a:t>Q1c – Ni ali slabo urejeni pločniki</a:t>
            </a:r>
            <a:r>
              <a:rPr lang="sl-SI" dirty="0"/>
              <a:t> — M = </a:t>
            </a:r>
            <a:r>
              <a:rPr lang="sl-SI" b="1" dirty="0"/>
              <a:t>3</a:t>
            </a:r>
          </a:p>
          <a:p>
            <a:pPr>
              <a:buFont typeface="Arial" panose="020B0604020202020204" pitchFamily="34" charset="0"/>
              <a:buChar char="•"/>
            </a:pPr>
            <a:r>
              <a:rPr lang="sl-SI" b="1" dirty="0"/>
              <a:t>Največji vpliv imajo prometna gostota in neupoštevanje pravil voznikov</a:t>
            </a:r>
            <a:r>
              <a:rPr lang="sl-SI" dirty="0"/>
              <a:t> — oba dejavnika sta ocenjena kot najpomembnejša.</a:t>
            </a:r>
          </a:p>
          <a:p>
            <a:pPr>
              <a:buFont typeface="Arial" panose="020B0604020202020204" pitchFamily="34" charset="0"/>
              <a:buChar char="•"/>
            </a:pPr>
            <a:r>
              <a:rPr lang="sl-SI" b="1" dirty="0"/>
              <a:t>Kolesarske poti</a:t>
            </a:r>
            <a:r>
              <a:rPr lang="sl-SI" dirty="0"/>
              <a:t> so tretji najpomembnejši dejavnik, kar kaže, da učenci dobro zaznavajo pomanjkljivosti infrastrukture.</a:t>
            </a:r>
          </a:p>
          <a:p>
            <a:pPr>
              <a:buFont typeface="Arial" panose="020B0604020202020204" pitchFamily="34" charset="0"/>
              <a:buChar char="•"/>
            </a:pPr>
            <a:r>
              <a:rPr lang="sl-SI" b="1" dirty="0"/>
              <a:t>Nevarni odseki in varne točke</a:t>
            </a:r>
            <a:r>
              <a:rPr lang="sl-SI" dirty="0"/>
              <a:t> so v sredini — pomembni, a ne najmočnejši.</a:t>
            </a:r>
          </a:p>
          <a:p>
            <a:pPr>
              <a:buFont typeface="Arial" panose="020B0604020202020204" pitchFamily="34" charset="0"/>
              <a:buChar char="•"/>
            </a:pPr>
            <a:r>
              <a:rPr lang="sl-SI" b="1" dirty="0"/>
              <a:t>Najnižjo oceno</a:t>
            </a:r>
            <a:r>
              <a:rPr lang="sl-SI" dirty="0"/>
              <a:t> imajo </a:t>
            </a:r>
            <a:r>
              <a:rPr lang="sl-SI" b="1" dirty="0"/>
              <a:t>pločniki</a:t>
            </a:r>
            <a:r>
              <a:rPr lang="sl-SI" dirty="0"/>
              <a:t>, kar je zanimivo, ker so objektivno zelo pomembni, a jih učenci subjektivno ocenjujejo nižje.</a:t>
            </a:r>
          </a:p>
          <a:p>
            <a:pPr>
              <a:buNone/>
            </a:pPr>
            <a:br>
              <a:rPr lang="sl-SI" dirty="0"/>
            </a:br>
            <a:endParaRPr lang="sl-SI" dirty="0"/>
          </a:p>
          <a:p>
            <a:endParaRPr lang="sl-SI" dirty="0"/>
          </a:p>
        </p:txBody>
      </p:sp>
      <p:sp>
        <p:nvSpPr>
          <p:cNvPr id="4" name="Označba mesta številke diapozitiva 3"/>
          <p:cNvSpPr>
            <a:spLocks noGrp="1"/>
          </p:cNvSpPr>
          <p:nvPr>
            <p:ph type="sldNum" sz="quarter" idx="5"/>
          </p:nvPr>
        </p:nvSpPr>
        <p:spPr/>
        <p:txBody>
          <a:bodyPr/>
          <a:lstStyle/>
          <a:p>
            <a:fld id="{D9D9D2CB-DC8B-4F86-B385-1761D819C425}" type="slidenum">
              <a:rPr lang="sl-SI" smtClean="0"/>
              <a:t>34</a:t>
            </a:fld>
            <a:endParaRPr lang="sl-SI"/>
          </a:p>
        </p:txBody>
      </p:sp>
    </p:spTree>
    <p:extLst>
      <p:ext uri="{BB962C8B-B14F-4D97-AF65-F5344CB8AC3E}">
        <p14:creationId xmlns:p14="http://schemas.microsoft.com/office/powerpoint/2010/main" val="12523127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sz="1200" dirty="0">
                <a:effectLst/>
                <a:latin typeface="Calibri" panose="020F0502020204030204" pitchFamily="34" charset="0"/>
                <a:ea typeface="Calibri" panose="020F0502020204030204" pitchFamily="34" charset="0"/>
                <a:cs typeface="Times New Roman" panose="02020603050405020304" pitchFamily="18" charset="0"/>
              </a:rPr>
              <a:t>»Naša vizija je jasna: šole, kjer je hoja prva izbira, kolesarjenje naravna odločitev, promet pa varen in urejen.«</a:t>
            </a:r>
            <a:endParaRPr lang="sl-SI" dirty="0"/>
          </a:p>
        </p:txBody>
      </p:sp>
      <p:sp>
        <p:nvSpPr>
          <p:cNvPr id="4" name="Označba mesta številke diapozitiva 3"/>
          <p:cNvSpPr>
            <a:spLocks noGrp="1"/>
          </p:cNvSpPr>
          <p:nvPr>
            <p:ph type="sldNum" sz="quarter" idx="5"/>
          </p:nvPr>
        </p:nvSpPr>
        <p:spPr/>
        <p:txBody>
          <a:bodyPr/>
          <a:lstStyle/>
          <a:p>
            <a:fld id="{D9D9D2CB-DC8B-4F86-B385-1761D819C425}" type="slidenum">
              <a:rPr lang="sl-SI" smtClean="0"/>
              <a:t>36</a:t>
            </a:fld>
            <a:endParaRPr lang="sl-SI"/>
          </a:p>
        </p:txBody>
      </p:sp>
    </p:spTree>
    <p:extLst>
      <p:ext uri="{BB962C8B-B14F-4D97-AF65-F5344CB8AC3E}">
        <p14:creationId xmlns:p14="http://schemas.microsoft.com/office/powerpoint/2010/main" val="2052662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sz="1200" dirty="0">
                <a:effectLst/>
                <a:latin typeface="Calibri" panose="020F0502020204030204" pitchFamily="34" charset="0"/>
                <a:ea typeface="Calibri" panose="020F0502020204030204" pitchFamily="34" charset="0"/>
                <a:cs typeface="Times New Roman" panose="02020603050405020304" pitchFamily="18" charset="0"/>
              </a:rPr>
              <a:t>»Leta 2016 smo prvič sistemsko odprli vprašanje trajnostne mobilnosti v šolah in vrtcih. Takrat še kot pilot, danes kot nacionalna zgodba.«</a:t>
            </a:r>
            <a:endParaRPr lang="sl-SI" dirty="0"/>
          </a:p>
        </p:txBody>
      </p:sp>
      <p:sp>
        <p:nvSpPr>
          <p:cNvPr id="4" name="Označba mesta številke diapozitiva 3"/>
          <p:cNvSpPr>
            <a:spLocks noGrp="1"/>
          </p:cNvSpPr>
          <p:nvPr>
            <p:ph type="sldNum" sz="quarter" idx="5"/>
          </p:nvPr>
        </p:nvSpPr>
        <p:spPr/>
        <p:txBody>
          <a:bodyPr/>
          <a:lstStyle/>
          <a:p>
            <a:fld id="{D9D9D2CB-DC8B-4F86-B385-1761D819C425}" type="slidenum">
              <a:rPr lang="sl-SI" smtClean="0"/>
              <a:t>4</a:t>
            </a:fld>
            <a:endParaRPr lang="sl-SI"/>
          </a:p>
        </p:txBody>
      </p:sp>
    </p:spTree>
    <p:extLst>
      <p:ext uri="{BB962C8B-B14F-4D97-AF65-F5344CB8AC3E}">
        <p14:creationId xmlns:p14="http://schemas.microsoft.com/office/powerpoint/2010/main" val="1612072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a:lnSpc>
                <a:spcPct val="107000"/>
              </a:lnSpc>
              <a:spcAft>
                <a:spcPts val="800"/>
              </a:spcAft>
              <a:buNone/>
            </a:pPr>
            <a:r>
              <a:rPr lang="sl-SI" sz="1200" dirty="0">
                <a:effectLst/>
                <a:latin typeface="Calibri" panose="020F0502020204030204" pitchFamily="34" charset="0"/>
                <a:ea typeface="Calibri" panose="020F0502020204030204" pitchFamily="34" charset="0"/>
                <a:cs typeface="Times New Roman" panose="02020603050405020304" pitchFamily="18" charset="0"/>
              </a:rPr>
              <a:t>»V tem obdobju smo gradili temelje. Učitelji so začeli uvajati prve aktivnosti, občine so prepoznale pomen varnih šolskih poti, starši pa so se začeli vključevati v razpravo.«</a:t>
            </a:r>
          </a:p>
          <a:p>
            <a:endParaRPr lang="sl-SI" dirty="0"/>
          </a:p>
        </p:txBody>
      </p:sp>
      <p:sp>
        <p:nvSpPr>
          <p:cNvPr id="4" name="Označba mesta številke diapozitiva 3"/>
          <p:cNvSpPr>
            <a:spLocks noGrp="1"/>
          </p:cNvSpPr>
          <p:nvPr>
            <p:ph type="sldNum" sz="quarter" idx="5"/>
          </p:nvPr>
        </p:nvSpPr>
        <p:spPr/>
        <p:txBody>
          <a:bodyPr/>
          <a:lstStyle/>
          <a:p>
            <a:fld id="{D9D9D2CB-DC8B-4F86-B385-1761D819C425}" type="slidenum">
              <a:rPr lang="sl-SI" smtClean="0"/>
              <a:t>6</a:t>
            </a:fld>
            <a:endParaRPr lang="sl-SI"/>
          </a:p>
        </p:txBody>
      </p:sp>
    </p:spTree>
    <p:extLst>
      <p:ext uri="{BB962C8B-B14F-4D97-AF65-F5344CB8AC3E}">
        <p14:creationId xmlns:p14="http://schemas.microsoft.com/office/powerpoint/2010/main" val="3714183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a:lnSpc>
                <a:spcPct val="107000"/>
              </a:lnSpc>
              <a:spcAft>
                <a:spcPts val="800"/>
              </a:spcAft>
              <a:buNone/>
            </a:pPr>
            <a:r>
              <a:rPr lang="sl-SI" sz="1200" dirty="0">
                <a:effectLst/>
                <a:latin typeface="Calibri" panose="020F0502020204030204" pitchFamily="34" charset="0"/>
                <a:ea typeface="Calibri" panose="020F0502020204030204" pitchFamily="34" charset="0"/>
                <a:cs typeface="Times New Roman" panose="02020603050405020304" pitchFamily="18" charset="0"/>
              </a:rPr>
              <a:t>»Pet let po začetku smo dosegli preboj: trajnostna mobilnost je postala del nacionalnih dokumentov. To je bil trenutek, ko je tema dobila sistemsko težo.«</a:t>
            </a:r>
          </a:p>
          <a:p>
            <a:endParaRPr lang="sl-SI" dirty="0"/>
          </a:p>
        </p:txBody>
      </p:sp>
      <p:sp>
        <p:nvSpPr>
          <p:cNvPr id="4" name="Označba mesta številke diapozitiva 3"/>
          <p:cNvSpPr>
            <a:spLocks noGrp="1"/>
          </p:cNvSpPr>
          <p:nvPr>
            <p:ph type="sldNum" sz="quarter" idx="5"/>
          </p:nvPr>
        </p:nvSpPr>
        <p:spPr/>
        <p:txBody>
          <a:bodyPr/>
          <a:lstStyle/>
          <a:p>
            <a:fld id="{D9D9D2CB-DC8B-4F86-B385-1761D819C425}" type="slidenum">
              <a:rPr lang="sl-SI" smtClean="0"/>
              <a:t>12</a:t>
            </a:fld>
            <a:endParaRPr lang="sl-SI"/>
          </a:p>
        </p:txBody>
      </p:sp>
    </p:spTree>
    <p:extLst>
      <p:ext uri="{BB962C8B-B14F-4D97-AF65-F5344CB8AC3E}">
        <p14:creationId xmlns:p14="http://schemas.microsoft.com/office/powerpoint/2010/main" val="979012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a:lnSpc>
                <a:spcPct val="107000"/>
              </a:lnSpc>
              <a:spcAft>
                <a:spcPts val="800"/>
              </a:spcAft>
              <a:buNone/>
            </a:pPr>
            <a:r>
              <a:rPr lang="sl-SI" sz="1200" dirty="0">
                <a:effectLst/>
                <a:latin typeface="Calibri" panose="020F0502020204030204" pitchFamily="34" charset="0"/>
                <a:ea typeface="Calibri" panose="020F0502020204030204" pitchFamily="34" charset="0"/>
                <a:cs typeface="Times New Roman" panose="02020603050405020304" pitchFamily="18" charset="0"/>
              </a:rPr>
              <a:t>»V tem obdobju smo naredili največje premike. Trajnostna mobilnost je postala del učnih načrtov, del šolskih politik in del lokalnih strategij.«</a:t>
            </a:r>
          </a:p>
          <a:p>
            <a:endParaRPr lang="sl-SI" dirty="0"/>
          </a:p>
        </p:txBody>
      </p:sp>
      <p:sp>
        <p:nvSpPr>
          <p:cNvPr id="4" name="Označba mesta številke diapozitiva 3"/>
          <p:cNvSpPr>
            <a:spLocks noGrp="1"/>
          </p:cNvSpPr>
          <p:nvPr>
            <p:ph type="sldNum" sz="quarter" idx="5"/>
          </p:nvPr>
        </p:nvSpPr>
        <p:spPr/>
        <p:txBody>
          <a:bodyPr/>
          <a:lstStyle/>
          <a:p>
            <a:fld id="{D9D9D2CB-DC8B-4F86-B385-1761D819C425}" type="slidenum">
              <a:rPr lang="sl-SI" smtClean="0"/>
              <a:t>17</a:t>
            </a:fld>
            <a:endParaRPr lang="sl-SI"/>
          </a:p>
        </p:txBody>
      </p:sp>
    </p:spTree>
    <p:extLst>
      <p:ext uri="{BB962C8B-B14F-4D97-AF65-F5344CB8AC3E}">
        <p14:creationId xmlns:p14="http://schemas.microsoft.com/office/powerpoint/2010/main" val="910584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Trajnostni razvoj (Saša Kregar)</a:t>
            </a:r>
          </a:p>
          <a:p>
            <a:r>
              <a:rPr lang="sl-SI" dirty="0"/>
              <a:t>Trajnostna mobilnost (Marta Novak)</a:t>
            </a:r>
          </a:p>
          <a:p>
            <a:r>
              <a:rPr lang="sl-SI" dirty="0"/>
              <a:t>Mehki ukrepi trajnostne mobilnosti v VIZ (Milena Černilogar Radež)</a:t>
            </a:r>
          </a:p>
          <a:p>
            <a:r>
              <a:rPr lang="sl-SI" dirty="0"/>
              <a:t>Varnost na vesti v srcu in umu (Violeta Bulc)</a:t>
            </a:r>
          </a:p>
          <a:p>
            <a:r>
              <a:rPr lang="sl-SI" dirty="0"/>
              <a:t>Primeri dobre prakse na področju TM v VIZ</a:t>
            </a:r>
          </a:p>
          <a:p>
            <a:endParaRPr lang="sl-SI" dirty="0"/>
          </a:p>
        </p:txBody>
      </p:sp>
      <p:sp>
        <p:nvSpPr>
          <p:cNvPr id="4" name="Označba mesta številke diapozitiva 3"/>
          <p:cNvSpPr>
            <a:spLocks noGrp="1"/>
          </p:cNvSpPr>
          <p:nvPr>
            <p:ph type="sldNum" sz="quarter" idx="5"/>
          </p:nvPr>
        </p:nvSpPr>
        <p:spPr/>
        <p:txBody>
          <a:bodyPr/>
          <a:lstStyle/>
          <a:p>
            <a:fld id="{D9D9D2CB-DC8B-4F86-B385-1761D819C425}" type="slidenum">
              <a:rPr lang="sl-SI" smtClean="0"/>
              <a:t>18</a:t>
            </a:fld>
            <a:endParaRPr lang="sl-SI"/>
          </a:p>
        </p:txBody>
      </p:sp>
    </p:spTree>
    <p:extLst>
      <p:ext uri="{BB962C8B-B14F-4D97-AF65-F5344CB8AC3E}">
        <p14:creationId xmlns:p14="http://schemas.microsoft.com/office/powerpoint/2010/main" val="2005828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Označba mesta stranske slik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Označba mesta opomb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sl-SI" altLang="sl-SI"/>
          </a:p>
        </p:txBody>
      </p:sp>
      <p:sp>
        <p:nvSpPr>
          <p:cNvPr id="11268" name="Označba mesta številke diapoz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8A3B885-1F10-4B0A-8128-5C1A3D643F13}" type="slidenum">
              <a:rPr kumimoji="0" lang="sl-SI" altLang="sl-SI"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sl-SI" altLang="sl-SI"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44577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458" name="Google Shape;126;p9:notes"/>
          <p:cNvSpPr>
            <a:spLocks noGrp="1" noRot="1" noChangeAspect="1" noTextEdit="1"/>
          </p:cNvSpPr>
          <p:nvPr>
            <p:ph type="sldImg" idx="2"/>
          </p:nvPr>
        </p:nvSpPr>
        <p:spPr bwMode="auto">
          <a:xfrm>
            <a:off x="409575" y="1233488"/>
            <a:ext cx="5916613" cy="3328987"/>
          </a:xfrm>
          <a:custGeom>
            <a:avLst/>
            <a:gdLst>
              <a:gd name="T0" fmla="*/ 0 w 120000"/>
              <a:gd name="T1" fmla="*/ 0 h 120000"/>
              <a:gd name="T2" fmla="*/ 2147483646 w 120000"/>
              <a:gd name="T3" fmla="*/ 0 h 120000"/>
              <a:gd name="T4" fmla="*/ 2147483646 w 120000"/>
              <a:gd name="T5" fmla="*/ 2041115087 h 120000"/>
              <a:gd name="T6" fmla="*/ 0 w 120000"/>
              <a:gd name="T7" fmla="*/ 2041115087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9459" name="Google Shape;127;p9:note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pPr>
            <a:r>
              <a:rPr lang="sl-SI" altLang="sl-SI" sz="1800" dirty="0">
                <a:latin typeface="Arial" panose="020B0604020202020204" pitchFamily="34" charset="0"/>
                <a:cs typeface="Arial" panose="020B0604020202020204" pitchFamily="34" charset="0"/>
                <a:sym typeface="Arial" panose="020B0604020202020204" pitchFamily="34" charset="0"/>
              </a:rPr>
              <a:t>P. KO OBRAVNAVAMO PROMET SE DEJNASKO PREPLETAJO VSI TRIJE </a:t>
            </a:r>
            <a:r>
              <a:rPr lang="sl-SI" altLang="sl-SI" sz="1800" dirty="0" err="1">
                <a:latin typeface="Arial" panose="020B0604020202020204" pitchFamily="34" charset="0"/>
                <a:cs typeface="Arial" panose="020B0604020202020204" pitchFamily="34" charset="0"/>
                <a:sym typeface="Arial" panose="020B0604020202020204" pitchFamily="34" charset="0"/>
              </a:rPr>
              <a:t>VIDIKI,rav</a:t>
            </a:r>
            <a:r>
              <a:rPr lang="sl-SI" altLang="sl-SI" sz="1800" baseline="0" dirty="0">
                <a:latin typeface="Arial" panose="020B0604020202020204" pitchFamily="34" charset="0"/>
                <a:cs typeface="Arial" panose="020B0604020202020204" pitchFamily="34" charset="0"/>
                <a:sym typeface="Arial" panose="020B0604020202020204" pitchFamily="34" charset="0"/>
              </a:rPr>
              <a:t> zaradi izjemne kompleksnosti je potrebno razumeti, da je v okviru vsakega CTR potrebno upoštevati vse tri vidike in da s </a:t>
            </a:r>
            <a:r>
              <a:rPr lang="sl-SI" altLang="sl-SI" sz="1800" baseline="0" dirty="0" err="1">
                <a:latin typeface="Arial" panose="020B0604020202020204" pitchFamily="34" charset="0"/>
                <a:cs typeface="Arial" panose="020B0604020202020204" pitchFamily="34" charset="0"/>
                <a:sym typeface="Arial" panose="020B0604020202020204" pitchFamily="34" charset="0"/>
              </a:rPr>
              <a:t>epogosto</a:t>
            </a:r>
            <a:r>
              <a:rPr lang="sl-SI" altLang="sl-SI" sz="1800" baseline="0" dirty="0">
                <a:latin typeface="Arial" panose="020B0604020202020204" pitchFamily="34" charset="0"/>
                <a:cs typeface="Arial" panose="020B0604020202020204" pitchFamily="34" charset="0"/>
                <a:sym typeface="Arial" panose="020B0604020202020204" pitchFamily="34" charset="0"/>
              </a:rPr>
              <a:t> zgodi, da </a:t>
            </a:r>
            <a:r>
              <a:rPr lang="sl-SI" altLang="sl-SI" sz="1800" baseline="0" dirty="0" err="1">
                <a:latin typeface="Arial" panose="020B0604020202020204" pitchFamily="34" charset="0"/>
                <a:cs typeface="Arial" panose="020B0604020202020204" pitchFamily="34" charset="0"/>
                <a:sym typeface="Arial" panose="020B0604020202020204" pitchFamily="34" charset="0"/>
              </a:rPr>
              <a:t>tazvoj</a:t>
            </a:r>
            <a:r>
              <a:rPr lang="sl-SI" altLang="sl-SI" sz="1800" baseline="0" dirty="0">
                <a:latin typeface="Arial" panose="020B0604020202020204" pitchFamily="34" charset="0"/>
                <a:cs typeface="Arial" panose="020B0604020202020204" pitchFamily="34" charset="0"/>
                <a:sym typeface="Arial" panose="020B0604020202020204" pitchFamily="34" charset="0"/>
              </a:rPr>
              <a:t> določenega področja, </a:t>
            </a:r>
            <a:r>
              <a:rPr lang="sl-SI" altLang="sl-SI" sz="1800" baseline="0" dirty="0" err="1">
                <a:latin typeface="Arial" panose="020B0604020202020204" pitchFamily="34" charset="0"/>
                <a:cs typeface="Arial" panose="020B0604020202020204" pitchFamily="34" charset="0"/>
                <a:sym typeface="Arial" panose="020B0604020202020204" pitchFamily="34" charset="0"/>
              </a:rPr>
              <a:t>negativn</a:t>
            </a:r>
            <a:r>
              <a:rPr lang="sl-SI" altLang="sl-SI" sz="1800" baseline="0" dirty="0">
                <a:latin typeface="Arial" panose="020B0604020202020204" pitchFamily="34" charset="0"/>
                <a:cs typeface="Arial" panose="020B0604020202020204" pitchFamily="34" charset="0"/>
                <a:sym typeface="Arial" panose="020B0604020202020204" pitchFamily="34" charset="0"/>
              </a:rPr>
              <a:t> </a:t>
            </a:r>
            <a:r>
              <a:rPr lang="sl-SI" altLang="sl-SI" sz="1800" baseline="0" dirty="0" err="1">
                <a:latin typeface="Arial" panose="020B0604020202020204" pitchFamily="34" charset="0"/>
                <a:cs typeface="Arial" panose="020B0604020202020204" pitchFamily="34" charset="0"/>
                <a:sym typeface="Arial" panose="020B0604020202020204" pitchFamily="34" charset="0"/>
              </a:rPr>
              <a:t>ovpliva</a:t>
            </a:r>
            <a:r>
              <a:rPr lang="sl-SI" altLang="sl-SI" sz="1800" baseline="0" dirty="0">
                <a:latin typeface="Arial" panose="020B0604020202020204" pitchFamily="34" charset="0"/>
                <a:cs typeface="Arial" panose="020B0604020202020204" pitchFamily="34" charset="0"/>
                <a:sym typeface="Arial" panose="020B0604020202020204" pitchFamily="34" charset="0"/>
              </a:rPr>
              <a:t> na razvoj drugega področja</a:t>
            </a:r>
            <a:endParaRPr lang="sl-SI" altLang="sl-SI" sz="1800" dirty="0">
              <a:latin typeface="Arial" panose="020B0604020202020204" pitchFamily="34" charset="0"/>
              <a:cs typeface="Arial" panose="020B0604020202020204" pitchFamily="34" charset="0"/>
              <a:sym typeface="Arial" panose="020B0604020202020204" pitchFamily="34" charset="0"/>
            </a:endParaRPr>
          </a:p>
        </p:txBody>
      </p:sp>
      <p:sp>
        <p:nvSpPr>
          <p:cNvPr id="19460" name="Google Shape;128;p9:notes"/>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656F35B-88A1-44A0-85D8-EC3AE01739A0}" type="slidenum">
              <a:rPr kumimoji="0" lang="sl-SI" altLang="sl-SI"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sl-SI" altLang="sl-SI"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71564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a:xfrm>
            <a:off x="409575" y="1233488"/>
            <a:ext cx="5916613" cy="3328987"/>
          </a:xfrm>
        </p:spPr>
      </p:sp>
      <p:sp>
        <p:nvSpPr>
          <p:cNvPr id="3" name="Označba mesta opomb 2"/>
          <p:cNvSpPr>
            <a:spLocks noGrp="1"/>
          </p:cNvSpPr>
          <p:nvPr>
            <p:ph type="body" idx="1"/>
          </p:nvPr>
        </p:nvSpPr>
        <p:spPr/>
        <p:txBody>
          <a:bodyPr/>
          <a:lstStyle/>
          <a:p>
            <a:r>
              <a:rPr lang="sl-SI" dirty="0"/>
              <a:t>Kako pomen in kompleksnost CTR predstaviti </a:t>
            </a:r>
            <a:r>
              <a:rPr lang="sl-SI" dirty="0" err="1"/>
              <a:t>prebovalcem</a:t>
            </a:r>
            <a:r>
              <a:rPr lang="sl-SI" dirty="0"/>
              <a:t>? Svetovni forum o izobraževanju: okvir za implementacijo CTR 4 zagotavljana vključujočo</a:t>
            </a:r>
            <a:r>
              <a:rPr lang="sl-SI" baseline="0" dirty="0"/>
              <a:t> in vsem dostopno kakovostno izobraževanje in ponuja priložnost za vseživljenjsko učenje vseh. </a:t>
            </a:r>
            <a:endParaRPr lang="sl-SI" dirty="0"/>
          </a:p>
        </p:txBody>
      </p:sp>
      <p:sp>
        <p:nvSpPr>
          <p:cNvPr id="4" name="Označba mesta številke diapoz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8A2250-873A-4596-82EC-7B4CA77D873B}"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137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aslovni diapozitiv">
    <p:spTree>
      <p:nvGrpSpPr>
        <p:cNvPr id="1" name=""/>
        <p:cNvGrpSpPr/>
        <p:nvPr/>
      </p:nvGrpSpPr>
      <p:grpSpPr>
        <a:xfrm>
          <a:off x="0" y="0"/>
          <a:ext cx="0" cy="0"/>
          <a:chOff x="0" y="0"/>
          <a:chExt cx="0" cy="0"/>
        </a:xfrm>
      </p:grpSpPr>
      <p:pic>
        <p:nvPicPr>
          <p:cNvPr id="7" name="Slika 6">
            <a:extLst>
              <a:ext uri="{FF2B5EF4-FFF2-40B4-BE49-F238E27FC236}">
                <a16:creationId xmlns:a16="http://schemas.microsoft.com/office/drawing/2014/main" id="{B76BD61F-404B-6795-942A-55FB924DCC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028700"/>
          </a:xfrm>
          <a:prstGeom prst="rect">
            <a:avLst/>
          </a:prstGeom>
        </p:spPr>
      </p:pic>
      <p:pic>
        <p:nvPicPr>
          <p:cNvPr id="8" name="Slika 7">
            <a:extLst>
              <a:ext uri="{FF2B5EF4-FFF2-40B4-BE49-F238E27FC236}">
                <a16:creationId xmlns:a16="http://schemas.microsoft.com/office/drawing/2014/main" id="{20B3C5BA-0C47-9A01-4083-CC5D577B8F2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191250"/>
            <a:ext cx="12192000" cy="666750"/>
          </a:xfrm>
          <a:prstGeom prst="rect">
            <a:avLst/>
          </a:prstGeom>
        </p:spPr>
      </p:pic>
      <p:cxnSp>
        <p:nvCxnSpPr>
          <p:cNvPr id="9" name="Raven povezovalnik 8">
            <a:extLst>
              <a:ext uri="{FF2B5EF4-FFF2-40B4-BE49-F238E27FC236}">
                <a16:creationId xmlns:a16="http://schemas.microsoft.com/office/drawing/2014/main" id="{6AE4F735-610B-5D5F-010B-F717DE06FE80}"/>
              </a:ext>
            </a:extLst>
          </p:cNvPr>
          <p:cNvCxnSpPr/>
          <p:nvPr userDrawn="1"/>
        </p:nvCxnSpPr>
        <p:spPr>
          <a:xfrm>
            <a:off x="2475611" y="2657434"/>
            <a:ext cx="8859330" cy="0"/>
          </a:xfrm>
          <a:prstGeom prst="line">
            <a:avLst/>
          </a:prstGeom>
          <a:ln>
            <a:solidFill>
              <a:srgbClr val="007C9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296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79814CE-9D73-B7DA-CD0A-D605CC78FEDC}"/>
              </a:ext>
            </a:extLst>
          </p:cNvPr>
          <p:cNvSpPr>
            <a:spLocks noGrp="1"/>
          </p:cNvSpPr>
          <p:nvPr>
            <p:ph type="title"/>
          </p:nvPr>
        </p:nvSpPr>
        <p:spPr/>
        <p:txBody>
          <a:bodyPr/>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045355CF-4B9D-2A94-7B24-2505F492E573}"/>
              </a:ext>
            </a:extLst>
          </p:cNvPr>
          <p:cNvSpPr>
            <a:spLocks noGrp="1"/>
          </p:cNvSpPr>
          <p:nvPr>
            <p:ph type="body" orient="vert" idx="1"/>
          </p:nvPr>
        </p:nvSpPr>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D2DCE13F-59F9-035A-BA95-2C2635976C05}"/>
              </a:ext>
            </a:extLst>
          </p:cNvPr>
          <p:cNvSpPr>
            <a:spLocks noGrp="1"/>
          </p:cNvSpPr>
          <p:nvPr>
            <p:ph type="dt" sz="half" idx="10"/>
          </p:nvPr>
        </p:nvSpPr>
        <p:spPr/>
        <p:txBody>
          <a:bodyPr/>
          <a:lstStyle/>
          <a:p>
            <a:fld id="{F3C81A88-4A21-4EC2-9E92-3D0FE17FAFFE}" type="datetimeFigureOut">
              <a:rPr lang="sl-SI" smtClean="0"/>
              <a:t>12. 05. 2026</a:t>
            </a:fld>
            <a:endParaRPr lang="sl-SI"/>
          </a:p>
        </p:txBody>
      </p:sp>
      <p:sp>
        <p:nvSpPr>
          <p:cNvPr id="5" name="Označba mesta noge 4">
            <a:extLst>
              <a:ext uri="{FF2B5EF4-FFF2-40B4-BE49-F238E27FC236}">
                <a16:creationId xmlns:a16="http://schemas.microsoft.com/office/drawing/2014/main" id="{CB30F1B2-FFA1-F818-3F1D-0492F22C707A}"/>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577AC973-7BBD-3153-3DCE-5C717B0E7A0B}"/>
              </a:ext>
            </a:extLst>
          </p:cNvPr>
          <p:cNvSpPr>
            <a:spLocks noGrp="1"/>
          </p:cNvSpPr>
          <p:nvPr>
            <p:ph type="sldNum" sz="quarter" idx="12"/>
          </p:nvPr>
        </p:nvSpPr>
        <p:spPr/>
        <p:txBody>
          <a:bodyPr/>
          <a:lstStyle/>
          <a:p>
            <a:fld id="{50C9C8FB-2E31-42FB-A470-75E70F95FA6E}" type="slidenum">
              <a:rPr lang="sl-SI" smtClean="0"/>
              <a:t>‹#›</a:t>
            </a:fld>
            <a:endParaRPr lang="sl-SI"/>
          </a:p>
        </p:txBody>
      </p:sp>
    </p:spTree>
    <p:extLst>
      <p:ext uri="{BB962C8B-B14F-4D97-AF65-F5344CB8AC3E}">
        <p14:creationId xmlns:p14="http://schemas.microsoft.com/office/powerpoint/2010/main" val="3485294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6FC0B4A1-51DA-9689-FD76-047704542113}"/>
              </a:ext>
            </a:extLst>
          </p:cNvPr>
          <p:cNvSpPr>
            <a:spLocks noGrp="1"/>
          </p:cNvSpPr>
          <p:nvPr>
            <p:ph type="title" orient="vert"/>
          </p:nvPr>
        </p:nvSpPr>
        <p:spPr>
          <a:xfrm>
            <a:off x="8724900" y="365125"/>
            <a:ext cx="2628900" cy="5811838"/>
          </a:xfrm>
        </p:spPr>
        <p:txBody>
          <a:bodyPr vert="eaVert"/>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D3FBB4BA-9F72-6EC2-AE16-1795095FDCC9}"/>
              </a:ext>
            </a:extLst>
          </p:cNvPr>
          <p:cNvSpPr>
            <a:spLocks noGrp="1"/>
          </p:cNvSpPr>
          <p:nvPr>
            <p:ph type="body" orient="vert" idx="1"/>
          </p:nvPr>
        </p:nvSpPr>
        <p:spPr>
          <a:xfrm>
            <a:off x="838200" y="365125"/>
            <a:ext cx="7734300" cy="5811838"/>
          </a:xfrm>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0BEECE35-F701-5490-4DF8-561A75BFEC7C}"/>
              </a:ext>
            </a:extLst>
          </p:cNvPr>
          <p:cNvSpPr>
            <a:spLocks noGrp="1"/>
          </p:cNvSpPr>
          <p:nvPr>
            <p:ph type="dt" sz="half" idx="10"/>
          </p:nvPr>
        </p:nvSpPr>
        <p:spPr/>
        <p:txBody>
          <a:bodyPr/>
          <a:lstStyle/>
          <a:p>
            <a:fld id="{F3C81A88-4A21-4EC2-9E92-3D0FE17FAFFE}" type="datetimeFigureOut">
              <a:rPr lang="sl-SI" smtClean="0"/>
              <a:t>12. 05. 2026</a:t>
            </a:fld>
            <a:endParaRPr lang="sl-SI"/>
          </a:p>
        </p:txBody>
      </p:sp>
      <p:sp>
        <p:nvSpPr>
          <p:cNvPr id="5" name="Označba mesta noge 4">
            <a:extLst>
              <a:ext uri="{FF2B5EF4-FFF2-40B4-BE49-F238E27FC236}">
                <a16:creationId xmlns:a16="http://schemas.microsoft.com/office/drawing/2014/main" id="{51C3CA7D-9158-4A50-603C-9C65FB49FC7A}"/>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24B7C6C3-A6A9-9B13-638E-8867A84F9F88}"/>
              </a:ext>
            </a:extLst>
          </p:cNvPr>
          <p:cNvSpPr>
            <a:spLocks noGrp="1"/>
          </p:cNvSpPr>
          <p:nvPr>
            <p:ph type="sldNum" sz="quarter" idx="12"/>
          </p:nvPr>
        </p:nvSpPr>
        <p:spPr/>
        <p:txBody>
          <a:bodyPr/>
          <a:lstStyle/>
          <a:p>
            <a:fld id="{50C9C8FB-2E31-42FB-A470-75E70F95FA6E}" type="slidenum">
              <a:rPr lang="sl-SI" smtClean="0"/>
              <a:t>‹#›</a:t>
            </a:fld>
            <a:endParaRPr lang="sl-SI"/>
          </a:p>
        </p:txBody>
      </p:sp>
    </p:spTree>
    <p:extLst>
      <p:ext uri="{BB962C8B-B14F-4D97-AF65-F5344CB8AC3E}">
        <p14:creationId xmlns:p14="http://schemas.microsoft.com/office/powerpoint/2010/main" val="2796634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cSld name="Naslov in slika">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2389718" y="4800601"/>
            <a:ext cx="7315199" cy="566737"/>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dk2"/>
                </a:solidFill>
                <a:latin typeface="Arial"/>
                <a:ea typeface="Arial"/>
                <a:cs typeface="Arial"/>
                <a:sym typeface="Arial"/>
              </a:defRPr>
            </a:lvl1pPr>
            <a:lvl2pPr marL="0" marR="0" lvl="1" indent="0" algn="l" rtl="0">
              <a:spcBef>
                <a:spcPts val="0"/>
              </a:spcBef>
              <a:spcAft>
                <a:spcPts val="0"/>
              </a:spcAft>
              <a:buNone/>
              <a:defRPr sz="3200" b="1" i="0" u="none" strike="noStrike" cap="none">
                <a:solidFill>
                  <a:schemeClr val="dk2"/>
                </a:solidFill>
                <a:latin typeface="Arial"/>
                <a:ea typeface="Arial"/>
                <a:cs typeface="Arial"/>
                <a:sym typeface="Arial"/>
              </a:defRPr>
            </a:lvl2pPr>
            <a:lvl3pPr marL="0" marR="0" lvl="2" indent="0" algn="l" rtl="0">
              <a:spcBef>
                <a:spcPts val="0"/>
              </a:spcBef>
              <a:spcAft>
                <a:spcPts val="0"/>
              </a:spcAft>
              <a:buNone/>
              <a:defRPr sz="3200" b="1" i="0" u="none" strike="noStrike" cap="none">
                <a:solidFill>
                  <a:schemeClr val="dk2"/>
                </a:solidFill>
                <a:latin typeface="Arial"/>
                <a:ea typeface="Arial"/>
                <a:cs typeface="Arial"/>
                <a:sym typeface="Arial"/>
              </a:defRPr>
            </a:lvl3pPr>
            <a:lvl4pPr marL="0" marR="0" lvl="3" indent="0" algn="l" rtl="0">
              <a:spcBef>
                <a:spcPts val="0"/>
              </a:spcBef>
              <a:spcAft>
                <a:spcPts val="0"/>
              </a:spcAft>
              <a:buNone/>
              <a:defRPr sz="3200" b="1" i="0" u="none" strike="noStrike" cap="none">
                <a:solidFill>
                  <a:schemeClr val="dk2"/>
                </a:solidFill>
                <a:latin typeface="Arial"/>
                <a:ea typeface="Arial"/>
                <a:cs typeface="Arial"/>
                <a:sym typeface="Arial"/>
              </a:defRPr>
            </a:lvl4pPr>
            <a:lvl5pPr marL="0" marR="0" lvl="4" indent="0" algn="l" rtl="0">
              <a:spcBef>
                <a:spcPts val="0"/>
              </a:spcBef>
              <a:spcAft>
                <a:spcPts val="0"/>
              </a:spcAft>
              <a:buNone/>
              <a:defRPr sz="3200" b="1" i="0" u="none" strike="noStrike" cap="none">
                <a:solidFill>
                  <a:schemeClr val="dk2"/>
                </a:solidFill>
                <a:latin typeface="Arial"/>
                <a:ea typeface="Arial"/>
                <a:cs typeface="Arial"/>
                <a:sym typeface="Arial"/>
              </a:defRPr>
            </a:lvl5pPr>
            <a:lvl6pPr marL="457200" marR="0" lvl="5" indent="0" algn="l" rtl="0">
              <a:spcBef>
                <a:spcPts val="0"/>
              </a:spcBef>
              <a:spcAft>
                <a:spcPts val="0"/>
              </a:spcAft>
              <a:buNone/>
              <a:defRPr sz="3200" b="1" i="0" u="none" strike="noStrike" cap="none">
                <a:solidFill>
                  <a:schemeClr val="dk2"/>
                </a:solidFill>
                <a:latin typeface="Arial"/>
                <a:ea typeface="Arial"/>
                <a:cs typeface="Arial"/>
                <a:sym typeface="Arial"/>
              </a:defRPr>
            </a:lvl6pPr>
            <a:lvl7pPr marL="914400" marR="0" lvl="6" indent="0" algn="l" rtl="0">
              <a:spcBef>
                <a:spcPts val="0"/>
              </a:spcBef>
              <a:spcAft>
                <a:spcPts val="0"/>
              </a:spcAft>
              <a:buNone/>
              <a:defRPr sz="3200" b="1" i="0" u="none" strike="noStrike" cap="none">
                <a:solidFill>
                  <a:schemeClr val="dk2"/>
                </a:solidFill>
                <a:latin typeface="Arial"/>
                <a:ea typeface="Arial"/>
                <a:cs typeface="Arial"/>
                <a:sym typeface="Arial"/>
              </a:defRPr>
            </a:lvl7pPr>
            <a:lvl8pPr marL="1371600" marR="0" lvl="7" indent="0" algn="l" rtl="0">
              <a:spcBef>
                <a:spcPts val="0"/>
              </a:spcBef>
              <a:spcAft>
                <a:spcPts val="0"/>
              </a:spcAft>
              <a:buNone/>
              <a:defRPr sz="3200" b="1" i="0" u="none" strike="noStrike" cap="none">
                <a:solidFill>
                  <a:schemeClr val="dk2"/>
                </a:solidFill>
                <a:latin typeface="Arial"/>
                <a:ea typeface="Arial"/>
                <a:cs typeface="Arial"/>
                <a:sym typeface="Arial"/>
              </a:defRPr>
            </a:lvl8pPr>
            <a:lvl9pPr marL="1828800" marR="0" lvl="8" indent="0" algn="l" rtl="0">
              <a:spcBef>
                <a:spcPts val="0"/>
              </a:spcBef>
              <a:spcAft>
                <a:spcPts val="0"/>
              </a:spcAft>
              <a:buNone/>
              <a:defRPr sz="3200" b="1" i="0" u="none" strike="noStrike" cap="none">
                <a:solidFill>
                  <a:schemeClr val="dk2"/>
                </a:solidFill>
                <a:latin typeface="Arial"/>
                <a:ea typeface="Arial"/>
                <a:cs typeface="Arial"/>
                <a:sym typeface="Arial"/>
              </a:defRPr>
            </a:lvl9pPr>
          </a:lstStyle>
          <a:p>
            <a:endParaRPr/>
          </a:p>
        </p:txBody>
      </p:sp>
      <p:sp>
        <p:nvSpPr>
          <p:cNvPr id="42" name="Shape 42"/>
          <p:cNvSpPr>
            <a:spLocks noGrp="1"/>
          </p:cNvSpPr>
          <p:nvPr>
            <p:ph type="pic" idx="2"/>
          </p:nvPr>
        </p:nvSpPr>
        <p:spPr>
          <a:xfrm>
            <a:off x="2389718" y="612775"/>
            <a:ext cx="7315199" cy="4114800"/>
          </a:xfrm>
          <a:prstGeom prst="rect">
            <a:avLst/>
          </a:prstGeom>
          <a:noFill/>
          <a:ln>
            <a:noFill/>
          </a:ln>
        </p:spPr>
        <p:txBody>
          <a:bodyPr lIns="91425" tIns="91425" rIns="91425" bIns="91425" anchor="t" anchorCtr="0"/>
          <a:lstStyle>
            <a:lvl1pPr marL="0" marR="0" lvl="0" indent="0" algn="l" rtl="0">
              <a:spcBef>
                <a:spcPts val="640"/>
              </a:spcBef>
              <a:spcAft>
                <a:spcPts val="0"/>
              </a:spcAft>
              <a:buClr>
                <a:schemeClr val="lt2"/>
              </a:buClr>
              <a:buFont typeface="Arial"/>
              <a:buNone/>
              <a:defRPr sz="3200" b="0" i="0" u="none" strike="noStrike" cap="none">
                <a:solidFill>
                  <a:schemeClr val="dk1"/>
                </a:solidFill>
                <a:latin typeface="Arial"/>
                <a:ea typeface="Arial"/>
                <a:cs typeface="Arial"/>
                <a:sym typeface="Arial"/>
              </a:defRPr>
            </a:lvl1pPr>
            <a:lvl2pPr marL="457200" marR="0" lvl="1" indent="0" algn="l" rtl="0">
              <a:spcBef>
                <a:spcPts val="560"/>
              </a:spcBef>
              <a:spcAft>
                <a:spcPts val="0"/>
              </a:spcAft>
              <a:buClr>
                <a:schemeClr val="lt2"/>
              </a:buClr>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480"/>
              </a:spcBef>
              <a:spcAft>
                <a:spcPts val="0"/>
              </a:spcAft>
              <a:buClr>
                <a:schemeClr val="lt2"/>
              </a:buClr>
              <a:buFont typeface="Arial"/>
              <a:buNone/>
              <a:defRPr sz="2400" b="0" i="0" u="none" strike="noStrike" cap="none">
                <a:solidFill>
                  <a:schemeClr val="dk1"/>
                </a:solidFill>
                <a:latin typeface="Arial"/>
                <a:ea typeface="Arial"/>
                <a:cs typeface="Arial"/>
                <a:sym typeface="Arial"/>
              </a:defRPr>
            </a:lvl3pPr>
            <a:lvl4pPr marL="1371600" marR="0" lvl="3" indent="0" algn="l" rtl="0">
              <a:spcBef>
                <a:spcPts val="400"/>
              </a:spcBef>
              <a:spcAft>
                <a:spcPts val="0"/>
              </a:spcAft>
              <a:buClr>
                <a:schemeClr val="lt2"/>
              </a:buClr>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400"/>
              </a:spcBef>
              <a:spcAft>
                <a:spcPts val="0"/>
              </a:spcAft>
              <a:buClr>
                <a:schemeClr val="lt2"/>
              </a:buClr>
              <a:buFont typeface="Arial"/>
              <a:buNone/>
              <a:defRPr sz="2000" b="0" i="0" u="none" strike="noStrike" cap="none">
                <a:solidFill>
                  <a:schemeClr val="dk1"/>
                </a:solidFill>
                <a:latin typeface="Arial"/>
                <a:ea typeface="Arial"/>
                <a:cs typeface="Arial"/>
                <a:sym typeface="Arial"/>
              </a:defRPr>
            </a:lvl5pPr>
            <a:lvl6pPr marL="2286000" marR="0" lvl="5" indent="0" algn="l" rtl="0">
              <a:spcBef>
                <a:spcPts val="400"/>
              </a:spcBef>
              <a:spcAft>
                <a:spcPts val="0"/>
              </a:spcAft>
              <a:buClr>
                <a:schemeClr val="lt2"/>
              </a:buClr>
              <a:buFont typeface="Arial"/>
              <a:buNone/>
              <a:defRPr sz="2000" b="0" i="0" u="none" strike="noStrike" cap="none">
                <a:solidFill>
                  <a:schemeClr val="dk1"/>
                </a:solidFill>
                <a:latin typeface="Arial"/>
                <a:ea typeface="Arial"/>
                <a:cs typeface="Arial"/>
                <a:sym typeface="Arial"/>
              </a:defRPr>
            </a:lvl6pPr>
            <a:lvl7pPr marL="2743200" marR="0" lvl="6" indent="0" algn="l" rtl="0">
              <a:spcBef>
                <a:spcPts val="400"/>
              </a:spcBef>
              <a:spcAft>
                <a:spcPts val="0"/>
              </a:spcAft>
              <a:buClr>
                <a:schemeClr val="lt2"/>
              </a:buClr>
              <a:buFont typeface="Arial"/>
              <a:buNone/>
              <a:defRPr sz="2000" b="0" i="0" u="none" strike="noStrike" cap="none">
                <a:solidFill>
                  <a:schemeClr val="dk1"/>
                </a:solidFill>
                <a:latin typeface="Arial"/>
                <a:ea typeface="Arial"/>
                <a:cs typeface="Arial"/>
                <a:sym typeface="Arial"/>
              </a:defRPr>
            </a:lvl7pPr>
            <a:lvl8pPr marL="3200400" marR="0" lvl="7" indent="0" algn="l" rtl="0">
              <a:spcBef>
                <a:spcPts val="400"/>
              </a:spcBef>
              <a:spcAft>
                <a:spcPts val="0"/>
              </a:spcAft>
              <a:buClr>
                <a:schemeClr val="lt2"/>
              </a:buClr>
              <a:buFont typeface="Arial"/>
              <a:buNone/>
              <a:defRPr sz="2000" b="0" i="0" u="none" strike="noStrike" cap="none">
                <a:solidFill>
                  <a:schemeClr val="dk1"/>
                </a:solidFill>
                <a:latin typeface="Arial"/>
                <a:ea typeface="Arial"/>
                <a:cs typeface="Arial"/>
                <a:sym typeface="Arial"/>
              </a:defRPr>
            </a:lvl8pPr>
            <a:lvl9pPr marL="3657600" marR="0" lvl="8" indent="0" algn="l" rtl="0">
              <a:spcBef>
                <a:spcPts val="400"/>
              </a:spcBef>
              <a:spcAft>
                <a:spcPts val="0"/>
              </a:spcAft>
              <a:buClr>
                <a:schemeClr val="lt2"/>
              </a:buClr>
              <a:buFont typeface="Arial"/>
              <a:buNone/>
              <a:defRPr sz="20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body" idx="1"/>
          </p:nvPr>
        </p:nvSpPr>
        <p:spPr>
          <a:xfrm>
            <a:off x="2389718" y="5367338"/>
            <a:ext cx="7315199" cy="804861"/>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lt2"/>
              </a:buClr>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lt2"/>
              </a:buClr>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lt2"/>
              </a:buClr>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lt2"/>
              </a:buClr>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lt2"/>
              </a:buClr>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lt2"/>
              </a:buClr>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lt2"/>
              </a:buClr>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lt2"/>
              </a:buClr>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lt2"/>
              </a:buClr>
              <a:buFont typeface="Arial"/>
              <a:buNone/>
              <a:defRPr sz="9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121492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cSld name="Naslov in navpično besedilo">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200" b="1" i="0" u="none" strike="noStrike" cap="none">
                <a:solidFill>
                  <a:schemeClr val="dk2"/>
                </a:solidFill>
                <a:latin typeface="Arial"/>
                <a:ea typeface="Arial"/>
                <a:cs typeface="Arial"/>
                <a:sym typeface="Arial"/>
              </a:defRPr>
            </a:lvl1pPr>
            <a:lvl2pPr marL="0" marR="0" lvl="1" indent="0" algn="l" rtl="0">
              <a:spcBef>
                <a:spcPts val="0"/>
              </a:spcBef>
              <a:spcAft>
                <a:spcPts val="0"/>
              </a:spcAft>
              <a:buNone/>
              <a:defRPr sz="3200" b="1" i="0" u="none" strike="noStrike" cap="none">
                <a:solidFill>
                  <a:schemeClr val="dk2"/>
                </a:solidFill>
                <a:latin typeface="Arial"/>
                <a:ea typeface="Arial"/>
                <a:cs typeface="Arial"/>
                <a:sym typeface="Arial"/>
              </a:defRPr>
            </a:lvl2pPr>
            <a:lvl3pPr marL="0" marR="0" lvl="2" indent="0" algn="l" rtl="0">
              <a:spcBef>
                <a:spcPts val="0"/>
              </a:spcBef>
              <a:spcAft>
                <a:spcPts val="0"/>
              </a:spcAft>
              <a:buNone/>
              <a:defRPr sz="3200" b="1" i="0" u="none" strike="noStrike" cap="none">
                <a:solidFill>
                  <a:schemeClr val="dk2"/>
                </a:solidFill>
                <a:latin typeface="Arial"/>
                <a:ea typeface="Arial"/>
                <a:cs typeface="Arial"/>
                <a:sym typeface="Arial"/>
              </a:defRPr>
            </a:lvl3pPr>
            <a:lvl4pPr marL="0" marR="0" lvl="3" indent="0" algn="l" rtl="0">
              <a:spcBef>
                <a:spcPts val="0"/>
              </a:spcBef>
              <a:spcAft>
                <a:spcPts val="0"/>
              </a:spcAft>
              <a:buNone/>
              <a:defRPr sz="3200" b="1" i="0" u="none" strike="noStrike" cap="none">
                <a:solidFill>
                  <a:schemeClr val="dk2"/>
                </a:solidFill>
                <a:latin typeface="Arial"/>
                <a:ea typeface="Arial"/>
                <a:cs typeface="Arial"/>
                <a:sym typeface="Arial"/>
              </a:defRPr>
            </a:lvl4pPr>
            <a:lvl5pPr marL="0" marR="0" lvl="4" indent="0" algn="l" rtl="0">
              <a:spcBef>
                <a:spcPts val="0"/>
              </a:spcBef>
              <a:spcAft>
                <a:spcPts val="0"/>
              </a:spcAft>
              <a:buNone/>
              <a:defRPr sz="3200" b="1" i="0" u="none" strike="noStrike" cap="none">
                <a:solidFill>
                  <a:schemeClr val="dk2"/>
                </a:solidFill>
                <a:latin typeface="Arial"/>
                <a:ea typeface="Arial"/>
                <a:cs typeface="Arial"/>
                <a:sym typeface="Arial"/>
              </a:defRPr>
            </a:lvl5pPr>
            <a:lvl6pPr marL="457200" marR="0" lvl="5" indent="0" algn="l" rtl="0">
              <a:spcBef>
                <a:spcPts val="0"/>
              </a:spcBef>
              <a:spcAft>
                <a:spcPts val="0"/>
              </a:spcAft>
              <a:buNone/>
              <a:defRPr sz="3200" b="1" i="0" u="none" strike="noStrike" cap="none">
                <a:solidFill>
                  <a:schemeClr val="dk2"/>
                </a:solidFill>
                <a:latin typeface="Arial"/>
                <a:ea typeface="Arial"/>
                <a:cs typeface="Arial"/>
                <a:sym typeface="Arial"/>
              </a:defRPr>
            </a:lvl6pPr>
            <a:lvl7pPr marL="914400" marR="0" lvl="6" indent="0" algn="l" rtl="0">
              <a:spcBef>
                <a:spcPts val="0"/>
              </a:spcBef>
              <a:spcAft>
                <a:spcPts val="0"/>
              </a:spcAft>
              <a:buNone/>
              <a:defRPr sz="3200" b="1" i="0" u="none" strike="noStrike" cap="none">
                <a:solidFill>
                  <a:schemeClr val="dk2"/>
                </a:solidFill>
                <a:latin typeface="Arial"/>
                <a:ea typeface="Arial"/>
                <a:cs typeface="Arial"/>
                <a:sym typeface="Arial"/>
              </a:defRPr>
            </a:lvl7pPr>
            <a:lvl8pPr marL="1371600" marR="0" lvl="7" indent="0" algn="l" rtl="0">
              <a:spcBef>
                <a:spcPts val="0"/>
              </a:spcBef>
              <a:spcAft>
                <a:spcPts val="0"/>
              </a:spcAft>
              <a:buNone/>
              <a:defRPr sz="3200" b="1" i="0" u="none" strike="noStrike" cap="none">
                <a:solidFill>
                  <a:schemeClr val="dk2"/>
                </a:solidFill>
                <a:latin typeface="Arial"/>
                <a:ea typeface="Arial"/>
                <a:cs typeface="Arial"/>
                <a:sym typeface="Arial"/>
              </a:defRPr>
            </a:lvl8pPr>
            <a:lvl9pPr marL="1828800" marR="0" lvl="8" indent="0" algn="l" rtl="0">
              <a:spcBef>
                <a:spcPts val="0"/>
              </a:spcBef>
              <a:spcAft>
                <a:spcPts val="0"/>
              </a:spcAft>
              <a:buNone/>
              <a:defRPr sz="3200" b="1" i="0" u="none" strike="noStrike" cap="none">
                <a:solidFill>
                  <a:schemeClr val="dk2"/>
                </a:solidFill>
                <a:latin typeface="Arial"/>
                <a:ea typeface="Arial"/>
                <a:cs typeface="Arial"/>
                <a:sym typeface="Arial"/>
              </a:defRPr>
            </a:lvl9pPr>
          </a:lstStyle>
          <a:p>
            <a:endParaRPr/>
          </a:p>
        </p:txBody>
      </p:sp>
      <p:sp>
        <p:nvSpPr>
          <p:cNvPr id="46" name="Shape 46"/>
          <p:cNvSpPr txBox="1">
            <a:spLocks noGrp="1"/>
          </p:cNvSpPr>
          <p:nvPr>
            <p:ph type="body" idx="1"/>
          </p:nvPr>
        </p:nvSpPr>
        <p:spPr>
          <a:xfrm rot="5400000">
            <a:off x="3993355" y="-1783556"/>
            <a:ext cx="4205288" cy="10972800"/>
          </a:xfrm>
          <a:prstGeom prst="rect">
            <a:avLst/>
          </a:prstGeom>
          <a:noFill/>
          <a:ln>
            <a:noFill/>
          </a:ln>
        </p:spPr>
        <p:txBody>
          <a:bodyPr lIns="91425" tIns="91425" rIns="91425" bIns="91425" anchor="t" anchorCtr="0"/>
          <a:lstStyle>
            <a:lvl1pPr marL="180975" marR="0" lvl="0" indent="-3175" algn="l" rtl="0">
              <a:spcBef>
                <a:spcPts val="560"/>
              </a:spcBef>
              <a:spcAft>
                <a:spcPts val="0"/>
              </a:spcAft>
              <a:buClr>
                <a:schemeClr val="lt2"/>
              </a:buClr>
              <a:buSzPct val="100000"/>
              <a:buFont typeface="Arial"/>
              <a:buChar char="•"/>
              <a:defRPr sz="2800" b="0" i="0" u="none" strike="noStrike" cap="none">
                <a:solidFill>
                  <a:schemeClr val="dk1"/>
                </a:solidFill>
                <a:latin typeface="Arial"/>
                <a:ea typeface="Arial"/>
                <a:cs typeface="Arial"/>
                <a:sym typeface="Arial"/>
              </a:defRPr>
            </a:lvl1pPr>
            <a:lvl2pPr marL="541338" marR="0" lvl="1" indent="-33337" algn="l" rtl="0">
              <a:spcBef>
                <a:spcPts val="480"/>
              </a:spcBef>
              <a:spcAft>
                <a:spcPts val="0"/>
              </a:spcAft>
              <a:buClr>
                <a:schemeClr val="lt2"/>
              </a:buClr>
              <a:buSzPct val="100000"/>
              <a:buFont typeface="Arial"/>
              <a:buChar char="▪"/>
              <a:defRPr sz="2400" b="0" i="0" u="none" strike="noStrike" cap="none">
                <a:solidFill>
                  <a:schemeClr val="dk1"/>
                </a:solidFill>
                <a:latin typeface="Arial"/>
                <a:ea typeface="Arial"/>
                <a:cs typeface="Arial"/>
                <a:sym typeface="Arial"/>
              </a:defRPr>
            </a:lvl2pPr>
            <a:lvl3pPr marL="901700" marR="0" lvl="2" indent="-63500" algn="l" rtl="0">
              <a:spcBef>
                <a:spcPts val="400"/>
              </a:spcBef>
              <a:spcAft>
                <a:spcPts val="0"/>
              </a:spcAft>
              <a:buClr>
                <a:schemeClr val="lt2"/>
              </a:buClr>
              <a:buSzPct val="100000"/>
              <a:buFont typeface="Arial"/>
              <a:buChar char="▪"/>
              <a:defRPr sz="2000" b="0" i="0" u="none" strike="noStrike" cap="none">
                <a:solidFill>
                  <a:schemeClr val="dk1"/>
                </a:solidFill>
                <a:latin typeface="Arial"/>
                <a:ea typeface="Arial"/>
                <a:cs typeface="Arial"/>
                <a:sym typeface="Arial"/>
              </a:defRPr>
            </a:lvl3pPr>
            <a:lvl4pPr marL="1262063" marR="0" lvl="3" indent="-55562" algn="l" rtl="0">
              <a:spcBef>
                <a:spcPts val="400"/>
              </a:spcBef>
              <a:spcAft>
                <a:spcPts val="0"/>
              </a:spcAft>
              <a:buClr>
                <a:schemeClr val="lt2"/>
              </a:buClr>
              <a:buSzPct val="100000"/>
              <a:buFont typeface="Arial"/>
              <a:buChar char="▪"/>
              <a:defRPr sz="2000" b="0" i="0" u="none" strike="noStrike" cap="none">
                <a:solidFill>
                  <a:schemeClr val="dk1"/>
                </a:solidFill>
                <a:latin typeface="Arial"/>
                <a:ea typeface="Arial"/>
                <a:cs typeface="Arial"/>
                <a:sym typeface="Arial"/>
              </a:defRPr>
            </a:lvl4pPr>
            <a:lvl5pPr marL="1609725" marR="0" lvl="4" indent="-47625" algn="l" rtl="0">
              <a:spcBef>
                <a:spcPts val="400"/>
              </a:spcBef>
              <a:spcAft>
                <a:spcPts val="0"/>
              </a:spcAft>
              <a:buClr>
                <a:schemeClr val="lt2"/>
              </a:buClr>
              <a:buSzPct val="100000"/>
              <a:buFont typeface="Arial"/>
              <a:buChar char="▪"/>
              <a:defRPr sz="2000" b="0" i="0" u="none" strike="noStrike" cap="none">
                <a:solidFill>
                  <a:schemeClr val="dk1"/>
                </a:solidFill>
                <a:latin typeface="Arial"/>
                <a:ea typeface="Arial"/>
                <a:cs typeface="Arial"/>
                <a:sym typeface="Arial"/>
              </a:defRPr>
            </a:lvl5pPr>
            <a:lvl6pPr marL="2066925" marR="0" lvl="5" indent="-47625" algn="l" rtl="0">
              <a:spcBef>
                <a:spcPts val="400"/>
              </a:spcBef>
              <a:spcAft>
                <a:spcPts val="0"/>
              </a:spcAft>
              <a:buClr>
                <a:schemeClr val="lt2"/>
              </a:buClr>
              <a:buSzPct val="100000"/>
              <a:buFont typeface="Arial"/>
              <a:buChar char="▪"/>
              <a:defRPr sz="2000" b="0" i="0" u="none" strike="noStrike" cap="none">
                <a:solidFill>
                  <a:schemeClr val="dk1"/>
                </a:solidFill>
                <a:latin typeface="Arial"/>
                <a:ea typeface="Arial"/>
                <a:cs typeface="Arial"/>
                <a:sym typeface="Arial"/>
              </a:defRPr>
            </a:lvl6pPr>
            <a:lvl7pPr marL="2524125" marR="0" lvl="6" indent="-47625" algn="l" rtl="0">
              <a:spcBef>
                <a:spcPts val="400"/>
              </a:spcBef>
              <a:spcAft>
                <a:spcPts val="0"/>
              </a:spcAft>
              <a:buClr>
                <a:schemeClr val="lt2"/>
              </a:buClr>
              <a:buSzPct val="100000"/>
              <a:buFont typeface="Arial"/>
              <a:buChar char="▪"/>
              <a:defRPr sz="2000" b="0" i="0" u="none" strike="noStrike" cap="none">
                <a:solidFill>
                  <a:schemeClr val="dk1"/>
                </a:solidFill>
                <a:latin typeface="Arial"/>
                <a:ea typeface="Arial"/>
                <a:cs typeface="Arial"/>
                <a:sym typeface="Arial"/>
              </a:defRPr>
            </a:lvl7pPr>
            <a:lvl8pPr marL="2981325" marR="0" lvl="7" indent="-47625" algn="l" rtl="0">
              <a:spcBef>
                <a:spcPts val="400"/>
              </a:spcBef>
              <a:spcAft>
                <a:spcPts val="0"/>
              </a:spcAft>
              <a:buClr>
                <a:schemeClr val="lt2"/>
              </a:buClr>
              <a:buSzPct val="100000"/>
              <a:buFont typeface="Arial"/>
              <a:buChar char="▪"/>
              <a:defRPr sz="2000" b="0" i="0" u="none" strike="noStrike" cap="none">
                <a:solidFill>
                  <a:schemeClr val="dk1"/>
                </a:solidFill>
                <a:latin typeface="Arial"/>
                <a:ea typeface="Arial"/>
                <a:cs typeface="Arial"/>
                <a:sym typeface="Arial"/>
              </a:defRPr>
            </a:lvl8pPr>
            <a:lvl9pPr marL="3438525" marR="0" lvl="8" indent="-47625" algn="l" rtl="0">
              <a:spcBef>
                <a:spcPts val="400"/>
              </a:spcBef>
              <a:spcAft>
                <a:spcPts val="0"/>
              </a:spcAft>
              <a:buClr>
                <a:schemeClr val="lt2"/>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624186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cSld name="Navpični naslov in besedilo">
    <p:spTree>
      <p:nvGrpSpPr>
        <p:cNvPr id="1" name="Shape 47"/>
        <p:cNvGrpSpPr/>
        <p:nvPr/>
      </p:nvGrpSpPr>
      <p:grpSpPr>
        <a:xfrm>
          <a:off x="0" y="0"/>
          <a:ext cx="0" cy="0"/>
          <a:chOff x="0" y="0"/>
          <a:chExt cx="0" cy="0"/>
        </a:xfrm>
      </p:grpSpPr>
      <p:sp>
        <p:nvSpPr>
          <p:cNvPr id="48" name="Shape 48"/>
          <p:cNvSpPr txBox="1">
            <a:spLocks noGrp="1"/>
          </p:cNvSpPr>
          <p:nvPr>
            <p:ph type="title"/>
          </p:nvPr>
        </p:nvSpPr>
        <p:spPr>
          <a:xfrm rot="5400000">
            <a:off x="7445374" y="1668463"/>
            <a:ext cx="5530850" cy="27432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200" b="1" i="0" u="none" strike="noStrike" cap="none">
                <a:solidFill>
                  <a:schemeClr val="dk2"/>
                </a:solidFill>
                <a:latin typeface="Arial"/>
                <a:ea typeface="Arial"/>
                <a:cs typeface="Arial"/>
                <a:sym typeface="Arial"/>
              </a:defRPr>
            </a:lvl1pPr>
            <a:lvl2pPr marL="0" marR="0" lvl="1" indent="0" algn="l" rtl="0">
              <a:spcBef>
                <a:spcPts val="0"/>
              </a:spcBef>
              <a:spcAft>
                <a:spcPts val="0"/>
              </a:spcAft>
              <a:buNone/>
              <a:defRPr sz="3200" b="1" i="0" u="none" strike="noStrike" cap="none">
                <a:solidFill>
                  <a:schemeClr val="dk2"/>
                </a:solidFill>
                <a:latin typeface="Arial"/>
                <a:ea typeface="Arial"/>
                <a:cs typeface="Arial"/>
                <a:sym typeface="Arial"/>
              </a:defRPr>
            </a:lvl2pPr>
            <a:lvl3pPr marL="0" marR="0" lvl="2" indent="0" algn="l" rtl="0">
              <a:spcBef>
                <a:spcPts val="0"/>
              </a:spcBef>
              <a:spcAft>
                <a:spcPts val="0"/>
              </a:spcAft>
              <a:buNone/>
              <a:defRPr sz="3200" b="1" i="0" u="none" strike="noStrike" cap="none">
                <a:solidFill>
                  <a:schemeClr val="dk2"/>
                </a:solidFill>
                <a:latin typeface="Arial"/>
                <a:ea typeface="Arial"/>
                <a:cs typeface="Arial"/>
                <a:sym typeface="Arial"/>
              </a:defRPr>
            </a:lvl3pPr>
            <a:lvl4pPr marL="0" marR="0" lvl="3" indent="0" algn="l" rtl="0">
              <a:spcBef>
                <a:spcPts val="0"/>
              </a:spcBef>
              <a:spcAft>
                <a:spcPts val="0"/>
              </a:spcAft>
              <a:buNone/>
              <a:defRPr sz="3200" b="1" i="0" u="none" strike="noStrike" cap="none">
                <a:solidFill>
                  <a:schemeClr val="dk2"/>
                </a:solidFill>
                <a:latin typeface="Arial"/>
                <a:ea typeface="Arial"/>
                <a:cs typeface="Arial"/>
                <a:sym typeface="Arial"/>
              </a:defRPr>
            </a:lvl4pPr>
            <a:lvl5pPr marL="0" marR="0" lvl="4" indent="0" algn="l" rtl="0">
              <a:spcBef>
                <a:spcPts val="0"/>
              </a:spcBef>
              <a:spcAft>
                <a:spcPts val="0"/>
              </a:spcAft>
              <a:buNone/>
              <a:defRPr sz="3200" b="1" i="0" u="none" strike="noStrike" cap="none">
                <a:solidFill>
                  <a:schemeClr val="dk2"/>
                </a:solidFill>
                <a:latin typeface="Arial"/>
                <a:ea typeface="Arial"/>
                <a:cs typeface="Arial"/>
                <a:sym typeface="Arial"/>
              </a:defRPr>
            </a:lvl5pPr>
            <a:lvl6pPr marL="457200" marR="0" lvl="5" indent="0" algn="l" rtl="0">
              <a:spcBef>
                <a:spcPts val="0"/>
              </a:spcBef>
              <a:spcAft>
                <a:spcPts val="0"/>
              </a:spcAft>
              <a:buNone/>
              <a:defRPr sz="3200" b="1" i="0" u="none" strike="noStrike" cap="none">
                <a:solidFill>
                  <a:schemeClr val="dk2"/>
                </a:solidFill>
                <a:latin typeface="Arial"/>
                <a:ea typeface="Arial"/>
                <a:cs typeface="Arial"/>
                <a:sym typeface="Arial"/>
              </a:defRPr>
            </a:lvl6pPr>
            <a:lvl7pPr marL="914400" marR="0" lvl="6" indent="0" algn="l" rtl="0">
              <a:spcBef>
                <a:spcPts val="0"/>
              </a:spcBef>
              <a:spcAft>
                <a:spcPts val="0"/>
              </a:spcAft>
              <a:buNone/>
              <a:defRPr sz="3200" b="1" i="0" u="none" strike="noStrike" cap="none">
                <a:solidFill>
                  <a:schemeClr val="dk2"/>
                </a:solidFill>
                <a:latin typeface="Arial"/>
                <a:ea typeface="Arial"/>
                <a:cs typeface="Arial"/>
                <a:sym typeface="Arial"/>
              </a:defRPr>
            </a:lvl7pPr>
            <a:lvl8pPr marL="1371600" marR="0" lvl="7" indent="0" algn="l" rtl="0">
              <a:spcBef>
                <a:spcPts val="0"/>
              </a:spcBef>
              <a:spcAft>
                <a:spcPts val="0"/>
              </a:spcAft>
              <a:buNone/>
              <a:defRPr sz="3200" b="1" i="0" u="none" strike="noStrike" cap="none">
                <a:solidFill>
                  <a:schemeClr val="dk2"/>
                </a:solidFill>
                <a:latin typeface="Arial"/>
                <a:ea typeface="Arial"/>
                <a:cs typeface="Arial"/>
                <a:sym typeface="Arial"/>
              </a:defRPr>
            </a:lvl8pPr>
            <a:lvl9pPr marL="1828800" marR="0" lvl="8" indent="0" algn="l" rtl="0">
              <a:spcBef>
                <a:spcPts val="0"/>
              </a:spcBef>
              <a:spcAft>
                <a:spcPts val="0"/>
              </a:spcAft>
              <a:buNone/>
              <a:defRPr sz="3200" b="1" i="0" u="none" strike="noStrike" cap="none">
                <a:solidFill>
                  <a:schemeClr val="dk2"/>
                </a:solidFill>
                <a:latin typeface="Arial"/>
                <a:ea typeface="Arial"/>
                <a:cs typeface="Arial"/>
                <a:sym typeface="Arial"/>
              </a:defRPr>
            </a:lvl9pPr>
          </a:lstStyle>
          <a:p>
            <a:endParaRPr/>
          </a:p>
        </p:txBody>
      </p:sp>
      <p:sp>
        <p:nvSpPr>
          <p:cNvPr id="49" name="Shape 49"/>
          <p:cNvSpPr txBox="1">
            <a:spLocks noGrp="1"/>
          </p:cNvSpPr>
          <p:nvPr>
            <p:ph type="body" idx="1"/>
          </p:nvPr>
        </p:nvSpPr>
        <p:spPr>
          <a:xfrm rot="5400000">
            <a:off x="1857375" y="-973137"/>
            <a:ext cx="5530850" cy="8026399"/>
          </a:xfrm>
          <a:prstGeom prst="rect">
            <a:avLst/>
          </a:prstGeom>
          <a:noFill/>
          <a:ln>
            <a:noFill/>
          </a:ln>
        </p:spPr>
        <p:txBody>
          <a:bodyPr lIns="91425" tIns="91425" rIns="91425" bIns="91425" anchor="t" anchorCtr="0"/>
          <a:lstStyle>
            <a:lvl1pPr marL="180975" marR="0" lvl="0" indent="-3175" algn="l" rtl="0">
              <a:spcBef>
                <a:spcPts val="560"/>
              </a:spcBef>
              <a:spcAft>
                <a:spcPts val="0"/>
              </a:spcAft>
              <a:buClr>
                <a:schemeClr val="lt2"/>
              </a:buClr>
              <a:buSzPct val="100000"/>
              <a:buFont typeface="Arial"/>
              <a:buChar char="•"/>
              <a:defRPr sz="2800" b="0" i="0" u="none" strike="noStrike" cap="none">
                <a:solidFill>
                  <a:schemeClr val="dk1"/>
                </a:solidFill>
                <a:latin typeface="Arial"/>
                <a:ea typeface="Arial"/>
                <a:cs typeface="Arial"/>
                <a:sym typeface="Arial"/>
              </a:defRPr>
            </a:lvl1pPr>
            <a:lvl2pPr marL="541338" marR="0" lvl="1" indent="-33337" algn="l" rtl="0">
              <a:spcBef>
                <a:spcPts val="480"/>
              </a:spcBef>
              <a:spcAft>
                <a:spcPts val="0"/>
              </a:spcAft>
              <a:buClr>
                <a:schemeClr val="lt2"/>
              </a:buClr>
              <a:buSzPct val="100000"/>
              <a:buFont typeface="Arial"/>
              <a:buChar char="▪"/>
              <a:defRPr sz="2400" b="0" i="0" u="none" strike="noStrike" cap="none">
                <a:solidFill>
                  <a:schemeClr val="dk1"/>
                </a:solidFill>
                <a:latin typeface="Arial"/>
                <a:ea typeface="Arial"/>
                <a:cs typeface="Arial"/>
                <a:sym typeface="Arial"/>
              </a:defRPr>
            </a:lvl2pPr>
            <a:lvl3pPr marL="901700" marR="0" lvl="2" indent="-63500" algn="l" rtl="0">
              <a:spcBef>
                <a:spcPts val="400"/>
              </a:spcBef>
              <a:spcAft>
                <a:spcPts val="0"/>
              </a:spcAft>
              <a:buClr>
                <a:schemeClr val="lt2"/>
              </a:buClr>
              <a:buSzPct val="100000"/>
              <a:buFont typeface="Arial"/>
              <a:buChar char="▪"/>
              <a:defRPr sz="2000" b="0" i="0" u="none" strike="noStrike" cap="none">
                <a:solidFill>
                  <a:schemeClr val="dk1"/>
                </a:solidFill>
                <a:latin typeface="Arial"/>
                <a:ea typeface="Arial"/>
                <a:cs typeface="Arial"/>
                <a:sym typeface="Arial"/>
              </a:defRPr>
            </a:lvl3pPr>
            <a:lvl4pPr marL="1262063" marR="0" lvl="3" indent="-55562" algn="l" rtl="0">
              <a:spcBef>
                <a:spcPts val="400"/>
              </a:spcBef>
              <a:spcAft>
                <a:spcPts val="0"/>
              </a:spcAft>
              <a:buClr>
                <a:schemeClr val="lt2"/>
              </a:buClr>
              <a:buSzPct val="100000"/>
              <a:buFont typeface="Arial"/>
              <a:buChar char="▪"/>
              <a:defRPr sz="2000" b="0" i="0" u="none" strike="noStrike" cap="none">
                <a:solidFill>
                  <a:schemeClr val="dk1"/>
                </a:solidFill>
                <a:latin typeface="Arial"/>
                <a:ea typeface="Arial"/>
                <a:cs typeface="Arial"/>
                <a:sym typeface="Arial"/>
              </a:defRPr>
            </a:lvl4pPr>
            <a:lvl5pPr marL="1609725" marR="0" lvl="4" indent="-47625" algn="l" rtl="0">
              <a:spcBef>
                <a:spcPts val="400"/>
              </a:spcBef>
              <a:spcAft>
                <a:spcPts val="0"/>
              </a:spcAft>
              <a:buClr>
                <a:schemeClr val="lt2"/>
              </a:buClr>
              <a:buSzPct val="100000"/>
              <a:buFont typeface="Arial"/>
              <a:buChar char="▪"/>
              <a:defRPr sz="2000" b="0" i="0" u="none" strike="noStrike" cap="none">
                <a:solidFill>
                  <a:schemeClr val="dk1"/>
                </a:solidFill>
                <a:latin typeface="Arial"/>
                <a:ea typeface="Arial"/>
                <a:cs typeface="Arial"/>
                <a:sym typeface="Arial"/>
              </a:defRPr>
            </a:lvl5pPr>
            <a:lvl6pPr marL="2066925" marR="0" lvl="5" indent="-47625" algn="l" rtl="0">
              <a:spcBef>
                <a:spcPts val="400"/>
              </a:spcBef>
              <a:spcAft>
                <a:spcPts val="0"/>
              </a:spcAft>
              <a:buClr>
                <a:schemeClr val="lt2"/>
              </a:buClr>
              <a:buSzPct val="100000"/>
              <a:buFont typeface="Arial"/>
              <a:buChar char="▪"/>
              <a:defRPr sz="2000" b="0" i="0" u="none" strike="noStrike" cap="none">
                <a:solidFill>
                  <a:schemeClr val="dk1"/>
                </a:solidFill>
                <a:latin typeface="Arial"/>
                <a:ea typeface="Arial"/>
                <a:cs typeface="Arial"/>
                <a:sym typeface="Arial"/>
              </a:defRPr>
            </a:lvl6pPr>
            <a:lvl7pPr marL="2524125" marR="0" lvl="6" indent="-47625" algn="l" rtl="0">
              <a:spcBef>
                <a:spcPts val="400"/>
              </a:spcBef>
              <a:spcAft>
                <a:spcPts val="0"/>
              </a:spcAft>
              <a:buClr>
                <a:schemeClr val="lt2"/>
              </a:buClr>
              <a:buSzPct val="100000"/>
              <a:buFont typeface="Arial"/>
              <a:buChar char="▪"/>
              <a:defRPr sz="2000" b="0" i="0" u="none" strike="noStrike" cap="none">
                <a:solidFill>
                  <a:schemeClr val="dk1"/>
                </a:solidFill>
                <a:latin typeface="Arial"/>
                <a:ea typeface="Arial"/>
                <a:cs typeface="Arial"/>
                <a:sym typeface="Arial"/>
              </a:defRPr>
            </a:lvl7pPr>
            <a:lvl8pPr marL="2981325" marR="0" lvl="7" indent="-47625" algn="l" rtl="0">
              <a:spcBef>
                <a:spcPts val="400"/>
              </a:spcBef>
              <a:spcAft>
                <a:spcPts val="0"/>
              </a:spcAft>
              <a:buClr>
                <a:schemeClr val="lt2"/>
              </a:buClr>
              <a:buSzPct val="100000"/>
              <a:buFont typeface="Arial"/>
              <a:buChar char="▪"/>
              <a:defRPr sz="2000" b="0" i="0" u="none" strike="noStrike" cap="none">
                <a:solidFill>
                  <a:schemeClr val="dk1"/>
                </a:solidFill>
                <a:latin typeface="Arial"/>
                <a:ea typeface="Arial"/>
                <a:cs typeface="Arial"/>
                <a:sym typeface="Arial"/>
              </a:defRPr>
            </a:lvl8pPr>
            <a:lvl9pPr marL="3438525" marR="0" lvl="8" indent="-47625" algn="l" rtl="0">
              <a:spcBef>
                <a:spcPts val="400"/>
              </a:spcBef>
              <a:spcAft>
                <a:spcPts val="0"/>
              </a:spcAft>
              <a:buClr>
                <a:schemeClr val="lt2"/>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759845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Prazen">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sl-SI" altLang="sl-SI"/>
          </a:p>
        </p:txBody>
      </p:sp>
      <p:sp>
        <p:nvSpPr>
          <p:cNvPr id="3" name="Rectangle 5"/>
          <p:cNvSpPr>
            <a:spLocks noGrp="1" noChangeArrowheads="1"/>
          </p:cNvSpPr>
          <p:nvPr>
            <p:ph type="ftr" sz="quarter" idx="11"/>
          </p:nvPr>
        </p:nvSpPr>
        <p:spPr>
          <a:ln/>
        </p:spPr>
        <p:txBody>
          <a:bodyPr/>
          <a:lstStyle>
            <a:lvl1pPr>
              <a:defRPr/>
            </a:lvl1pPr>
          </a:lstStyle>
          <a:p>
            <a:pPr>
              <a:defRPr/>
            </a:pPr>
            <a:r>
              <a:rPr lang="sl-SI" altLang="sl-SI"/>
              <a:t>ŠESTA NACIONALNA KONFERENCA O TRAJNOSTNI MOBILNOSTI V VZGOJI IN IZOBRAŽEVANJU</a:t>
            </a:r>
          </a:p>
        </p:txBody>
      </p:sp>
      <p:sp>
        <p:nvSpPr>
          <p:cNvPr id="4" name="Rectangle 6"/>
          <p:cNvSpPr>
            <a:spLocks noGrp="1" noChangeArrowheads="1"/>
          </p:cNvSpPr>
          <p:nvPr>
            <p:ph type="sldNum" sz="quarter" idx="12"/>
          </p:nvPr>
        </p:nvSpPr>
        <p:spPr>
          <a:ln/>
        </p:spPr>
        <p:txBody>
          <a:bodyPr/>
          <a:lstStyle>
            <a:lvl1pPr>
              <a:defRPr/>
            </a:lvl1pPr>
          </a:lstStyle>
          <a:p>
            <a:pPr>
              <a:defRPr/>
            </a:pPr>
            <a:fld id="{7B5BCA9F-C417-4BA7-8618-9BCBD0E80AA2}" type="slidenum">
              <a:rPr lang="sl-SI" altLang="sl-SI"/>
              <a:pPr>
                <a:defRPr/>
              </a:pPr>
              <a:t>‹#›</a:t>
            </a:fld>
            <a:endParaRPr lang="sl-SI" altLang="sl-SI"/>
          </a:p>
        </p:txBody>
      </p:sp>
    </p:spTree>
    <p:extLst>
      <p:ext uri="{BB962C8B-B14F-4D97-AF65-F5344CB8AC3E}">
        <p14:creationId xmlns:p14="http://schemas.microsoft.com/office/powerpoint/2010/main" val="2553691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sl-SI"/>
              <a:t>Uredite slog naslova matrice</a:t>
            </a:r>
            <a:endParaRPr lang="en-US" dirty="0"/>
          </a:p>
        </p:txBody>
      </p:sp>
      <p:sp>
        <p:nvSpPr>
          <p:cNvPr id="3" name="Content Placeholder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505131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92A0445-6AB3-DEA2-0AE1-5DB5F1A445B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Subtitle 2"/>
          <p:cNvSpPr>
            <a:spLocks noGrp="1"/>
          </p:cNvSpPr>
          <p:nvPr>
            <p:ph type="subTitle" idx="1"/>
          </p:nvPr>
        </p:nvSpPr>
        <p:spPr>
          <a:xfrm>
            <a:off x="1165222" y="5145440"/>
            <a:ext cx="7916785" cy="627682"/>
          </a:xfrm>
        </p:spPr>
        <p:txBody>
          <a:bodyPr anchor="b" anchorCtr="0">
            <a:normAutofit/>
          </a:bodyPr>
          <a:lstStyle>
            <a:lvl1pPr marL="0" indent="0" algn="l">
              <a:buNone/>
              <a:defRPr sz="2000">
                <a:solidFill>
                  <a:schemeClr val="tx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pic>
        <p:nvPicPr>
          <p:cNvPr id="19" name="Picture 18">
            <a:extLst>
              <a:ext uri="{FF2B5EF4-FFF2-40B4-BE49-F238E27FC236}">
                <a16:creationId xmlns:a16="http://schemas.microsoft.com/office/drawing/2014/main" id="{DBE6C4DC-92CC-30C8-A388-BF61752B929E}"/>
              </a:ext>
            </a:extLst>
          </p:cNvPr>
          <p:cNvPicPr>
            <a:picLocks noChangeAspect="1"/>
          </p:cNvPicPr>
          <p:nvPr userDrawn="1"/>
        </p:nvPicPr>
        <p:blipFill>
          <a:blip r:embed="rId3"/>
          <a:stretch>
            <a:fillRect/>
          </a:stretch>
        </p:blipFill>
        <p:spPr>
          <a:xfrm>
            <a:off x="9136273" y="645377"/>
            <a:ext cx="2273085" cy="452690"/>
          </a:xfrm>
          <a:prstGeom prst="rect">
            <a:avLst/>
          </a:prstGeom>
        </p:spPr>
      </p:pic>
      <p:sp>
        <p:nvSpPr>
          <p:cNvPr id="2" name="Title 1"/>
          <p:cNvSpPr>
            <a:spLocks noGrp="1"/>
          </p:cNvSpPr>
          <p:nvPr>
            <p:ph type="ctrTitle"/>
          </p:nvPr>
        </p:nvSpPr>
        <p:spPr>
          <a:xfrm>
            <a:off x="1165222" y="2564706"/>
            <a:ext cx="7916785" cy="2561704"/>
          </a:xfrm>
        </p:spPr>
        <p:txBody>
          <a:bodyPr anchor="t" anchorCtr="0"/>
          <a:lstStyle>
            <a:lvl1pPr algn="l">
              <a:defRPr b="1">
                <a:solidFill>
                  <a:schemeClr val="bg1"/>
                </a:solidFill>
              </a:defRPr>
            </a:lvl1pPr>
          </a:lstStyle>
          <a:p>
            <a:r>
              <a:rPr lang="en-GB"/>
              <a:t>Click to edit Master title style</a:t>
            </a:r>
            <a:endParaRPr lang="en-US"/>
          </a:p>
        </p:txBody>
      </p:sp>
      <p:sp>
        <p:nvSpPr>
          <p:cNvPr id="26" name="Text Placeholder 25">
            <a:extLst>
              <a:ext uri="{FF2B5EF4-FFF2-40B4-BE49-F238E27FC236}">
                <a16:creationId xmlns:a16="http://schemas.microsoft.com/office/drawing/2014/main" id="{EF39B765-408B-C7EC-47B2-69CE2C07A531}"/>
              </a:ext>
            </a:extLst>
          </p:cNvPr>
          <p:cNvSpPr>
            <a:spLocks noGrp="1"/>
          </p:cNvSpPr>
          <p:nvPr>
            <p:ph type="body" sz="quarter" idx="10" hasCustomPrompt="1"/>
          </p:nvPr>
        </p:nvSpPr>
        <p:spPr>
          <a:xfrm>
            <a:off x="1165222" y="1914196"/>
            <a:ext cx="7916785" cy="565150"/>
          </a:xfrm>
        </p:spPr>
        <p:txBody>
          <a:bodyPr anchor="b" anchorCtr="0">
            <a:noAutofit/>
          </a:bodyPr>
          <a:lstStyle>
            <a:lvl1pPr marL="0" indent="0">
              <a:buFontTx/>
              <a:buNone/>
              <a:defRPr sz="1800" spc="0">
                <a:solidFill>
                  <a:schemeClr val="bg1"/>
                </a:solidFill>
              </a:defRPr>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GB"/>
              <a:t>CLICK TO EDIT MASTER TEXT STYLES</a:t>
            </a:r>
          </a:p>
        </p:txBody>
      </p:sp>
      <p:sp>
        <p:nvSpPr>
          <p:cNvPr id="28" name="Text Placeholder 27">
            <a:extLst>
              <a:ext uri="{FF2B5EF4-FFF2-40B4-BE49-F238E27FC236}">
                <a16:creationId xmlns:a16="http://schemas.microsoft.com/office/drawing/2014/main" id="{308AE5E9-8ABD-8748-15EB-BB3FF0022B84}"/>
              </a:ext>
            </a:extLst>
          </p:cNvPr>
          <p:cNvSpPr>
            <a:spLocks noGrp="1"/>
          </p:cNvSpPr>
          <p:nvPr>
            <p:ph type="body" sz="quarter" idx="11"/>
          </p:nvPr>
        </p:nvSpPr>
        <p:spPr>
          <a:xfrm>
            <a:off x="1165225" y="5796826"/>
            <a:ext cx="7970838" cy="503237"/>
          </a:xfrm>
        </p:spPr>
        <p:txBody>
          <a:bodyPr>
            <a:noAutofit/>
          </a:bodyPr>
          <a:lstStyle>
            <a:lvl1pPr marL="0" indent="0">
              <a:buFontTx/>
              <a:buNone/>
              <a:defRPr sz="1600">
                <a:solidFill>
                  <a:schemeClr val="tx2">
                    <a:lumMod val="40000"/>
                    <a:lumOff val="60000"/>
                  </a:schemeClr>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GB"/>
              <a:t>Click to edit Master text styles</a:t>
            </a:r>
            <a:endParaRPr lang="en-SI"/>
          </a:p>
        </p:txBody>
      </p:sp>
    </p:spTree>
    <p:extLst>
      <p:ext uri="{BB962C8B-B14F-4D97-AF65-F5344CB8AC3E}">
        <p14:creationId xmlns:p14="http://schemas.microsoft.com/office/powerpoint/2010/main" val="19744159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945856"/>
            <a:ext cx="10972800" cy="1143000"/>
          </a:xfrm>
        </p:spPr>
        <p:txBody>
          <a:bodyPr anchor="t" anchorCtr="0">
            <a:normAutofit/>
          </a:bodyPr>
          <a:lstStyle>
            <a:lvl1pPr algn="l">
              <a:defRPr sz="3600" b="1">
                <a:solidFill>
                  <a:srgbClr val="007C92"/>
                </a:solidFill>
                <a:latin typeface="+mj-lt"/>
              </a:defRPr>
            </a:lvl1pPr>
          </a:lstStyle>
          <a:p>
            <a:r>
              <a:rPr lang="en-GB"/>
              <a:t>Click to edit Master title style</a:t>
            </a:r>
            <a:endParaRPr lang="en-US"/>
          </a:p>
        </p:txBody>
      </p:sp>
      <p:sp>
        <p:nvSpPr>
          <p:cNvPr id="3" name="Content Placeholder 2"/>
          <p:cNvSpPr>
            <a:spLocks noGrp="1"/>
          </p:cNvSpPr>
          <p:nvPr>
            <p:ph idx="1"/>
          </p:nvPr>
        </p:nvSpPr>
        <p:spPr>
          <a:xfrm>
            <a:off x="609600" y="2386738"/>
            <a:ext cx="10972800" cy="3739425"/>
          </a:xfrm>
        </p:spPr>
        <p:txBody>
          <a:bodyPr>
            <a:normAutofit/>
          </a:bodyPr>
          <a:lstStyle>
            <a:lvl1pPr>
              <a:buClr>
                <a:schemeClr val="accent3"/>
              </a:buClr>
              <a:defRPr sz="2400">
                <a:solidFill>
                  <a:schemeClr val="tx1">
                    <a:lumMod val="75000"/>
                    <a:lumOff val="25000"/>
                  </a:schemeClr>
                </a:solidFill>
              </a:defRPr>
            </a:lvl1pPr>
            <a:lvl2pPr>
              <a:buClr>
                <a:schemeClr val="accent3"/>
              </a:buClr>
              <a:defRPr sz="2400">
                <a:solidFill>
                  <a:schemeClr val="tx1">
                    <a:lumMod val="75000"/>
                    <a:lumOff val="25000"/>
                  </a:schemeClr>
                </a:solidFill>
              </a:defRPr>
            </a:lvl2pPr>
            <a:lvl3pPr>
              <a:buClr>
                <a:schemeClr val="accent3"/>
              </a:buClr>
              <a:defRPr sz="2400">
                <a:solidFill>
                  <a:schemeClr val="tx1">
                    <a:lumMod val="75000"/>
                    <a:lumOff val="25000"/>
                  </a:schemeClr>
                </a:solidFill>
              </a:defRPr>
            </a:lvl3pPr>
            <a:lvl4pPr>
              <a:buClr>
                <a:schemeClr val="accent3"/>
              </a:buClr>
              <a:defRPr sz="2400">
                <a:solidFill>
                  <a:schemeClr val="tx1">
                    <a:lumMod val="75000"/>
                    <a:lumOff val="25000"/>
                  </a:schemeClr>
                </a:solidFill>
              </a:defRPr>
            </a:lvl4pPr>
            <a:lvl5pPr>
              <a:buClr>
                <a:schemeClr val="accent3"/>
              </a:buClr>
              <a:defRPr sz="2400">
                <a:solidFill>
                  <a:schemeClr val="tx1">
                    <a:lumMod val="75000"/>
                    <a:lumOff val="2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1"/>
          </p:nvPr>
        </p:nvSpPr>
        <p:spPr>
          <a:xfrm>
            <a:off x="609601" y="6449339"/>
            <a:ext cx="7416800" cy="365125"/>
          </a:xfrm>
        </p:spPr>
        <p:txBody>
          <a:bodyPr anchor="t" anchorCtr="0"/>
          <a:lstStyle>
            <a:lvl1pPr algn="l">
              <a:defRPr sz="1100">
                <a:solidFill>
                  <a:schemeClr val="accent1"/>
                </a:solidFill>
              </a:defRPr>
            </a:lvl1pPr>
          </a:lstStyle>
          <a:p>
            <a:r>
              <a:rPr lang="sv-SE"/>
              <a:t>Otrok raziskuje, se igra in ustvarja ...                                                                ŠS l. 2023/24</a:t>
            </a:r>
            <a:endParaRPr lang="en-US"/>
          </a:p>
        </p:txBody>
      </p:sp>
      <p:sp>
        <p:nvSpPr>
          <p:cNvPr id="6" name="Slide Number Placeholder 5"/>
          <p:cNvSpPr>
            <a:spLocks noGrp="1"/>
          </p:cNvSpPr>
          <p:nvPr>
            <p:ph type="sldNum" sz="quarter" idx="12"/>
          </p:nvPr>
        </p:nvSpPr>
        <p:spPr>
          <a:xfrm>
            <a:off x="8737600" y="6449339"/>
            <a:ext cx="2844800" cy="365125"/>
          </a:xfrm>
        </p:spPr>
        <p:txBody>
          <a:bodyPr anchor="t" anchorCtr="0"/>
          <a:lstStyle>
            <a:lvl1pPr>
              <a:defRPr sz="1100">
                <a:solidFill>
                  <a:schemeClr val="accent1"/>
                </a:solidFill>
              </a:defRPr>
            </a:lvl1pPr>
          </a:lstStyle>
          <a:p>
            <a:fld id="{BBC33A9F-7E15-B342-95DB-76D69CE41599}" type="slidenum">
              <a:rPr lang="en-US" smtClean="0"/>
              <a:pPr/>
              <a:t>‹#›</a:t>
            </a:fld>
            <a:endParaRPr lang="en-US"/>
          </a:p>
        </p:txBody>
      </p:sp>
      <p:cxnSp>
        <p:nvCxnSpPr>
          <p:cNvPr id="8" name="Straight Connector 7">
            <a:extLst>
              <a:ext uri="{FF2B5EF4-FFF2-40B4-BE49-F238E27FC236}">
                <a16:creationId xmlns:a16="http://schemas.microsoft.com/office/drawing/2014/main" id="{B49D149E-BCA7-CE6B-8EEF-BB92869555BF}"/>
              </a:ext>
            </a:extLst>
          </p:cNvPr>
          <p:cNvCxnSpPr>
            <a:cxnSpLocks/>
          </p:cNvCxnSpPr>
          <p:nvPr userDrawn="1"/>
        </p:nvCxnSpPr>
        <p:spPr>
          <a:xfrm>
            <a:off x="609600" y="6424045"/>
            <a:ext cx="10972800" cy="0"/>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A258AD48-6A59-F258-3A5E-692B8496D955}"/>
              </a:ext>
            </a:extLst>
          </p:cNvPr>
          <p:cNvCxnSpPr>
            <a:cxnSpLocks/>
          </p:cNvCxnSpPr>
          <p:nvPr userDrawn="1"/>
        </p:nvCxnSpPr>
        <p:spPr>
          <a:xfrm>
            <a:off x="609600" y="470087"/>
            <a:ext cx="10972800" cy="0"/>
          </a:xfrm>
          <a:prstGeom prst="line">
            <a:avLst/>
          </a:prstGeom>
          <a:ln w="12700"/>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5143D269-DA1D-BB3F-D591-8D0052532CFA}"/>
              </a:ext>
            </a:extLst>
          </p:cNvPr>
          <p:cNvPicPr>
            <a:picLocks noChangeAspect="1"/>
          </p:cNvPicPr>
          <p:nvPr userDrawn="1"/>
        </p:nvPicPr>
        <p:blipFill>
          <a:blip r:embed="rId2"/>
          <a:stretch>
            <a:fillRect/>
          </a:stretch>
        </p:blipFill>
        <p:spPr>
          <a:xfrm>
            <a:off x="11144674" y="143278"/>
            <a:ext cx="391232" cy="214608"/>
          </a:xfrm>
          <a:prstGeom prst="rect">
            <a:avLst/>
          </a:prstGeom>
        </p:spPr>
      </p:pic>
    </p:spTree>
    <p:extLst>
      <p:ext uri="{BB962C8B-B14F-4D97-AF65-F5344CB8AC3E}">
        <p14:creationId xmlns:p14="http://schemas.microsoft.com/office/powerpoint/2010/main" val="22606117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945856"/>
            <a:ext cx="10972800" cy="1143000"/>
          </a:xfrm>
        </p:spPr>
        <p:txBody>
          <a:bodyPr anchor="t" anchorCtr="0">
            <a:normAutofit/>
          </a:bodyPr>
          <a:lstStyle>
            <a:lvl1pPr algn="l">
              <a:defRPr sz="3600" b="1">
                <a:solidFill>
                  <a:srgbClr val="007C92"/>
                </a:solidFill>
                <a:latin typeface="+mj-lt"/>
              </a:defRPr>
            </a:lvl1pPr>
          </a:lstStyle>
          <a:p>
            <a:r>
              <a:rPr lang="en-GB"/>
              <a:t>Click to edit Master title style</a:t>
            </a:r>
            <a:endParaRPr lang="en-US"/>
          </a:p>
        </p:txBody>
      </p:sp>
      <p:sp>
        <p:nvSpPr>
          <p:cNvPr id="3" name="Content Placeholder 2"/>
          <p:cNvSpPr>
            <a:spLocks noGrp="1"/>
          </p:cNvSpPr>
          <p:nvPr>
            <p:ph idx="1"/>
          </p:nvPr>
        </p:nvSpPr>
        <p:spPr>
          <a:xfrm>
            <a:off x="609600" y="2952433"/>
            <a:ext cx="5357247" cy="3173730"/>
          </a:xfrm>
        </p:spPr>
        <p:txBody>
          <a:bodyPr>
            <a:normAutofit/>
          </a:bodyPr>
          <a:lstStyle>
            <a:lvl1pPr marL="0" indent="0">
              <a:lnSpc>
                <a:spcPct val="100000"/>
              </a:lnSpc>
              <a:buClr>
                <a:schemeClr val="accent3"/>
              </a:buClr>
              <a:buFontTx/>
              <a:buNone/>
              <a:defRPr sz="1800">
                <a:solidFill>
                  <a:schemeClr val="tx1">
                    <a:lumMod val="75000"/>
                    <a:lumOff val="25000"/>
                  </a:schemeClr>
                </a:solidFill>
              </a:defRPr>
            </a:lvl1pPr>
            <a:lvl2pPr marL="457200" indent="0">
              <a:buClr>
                <a:schemeClr val="accent3"/>
              </a:buClr>
              <a:buFontTx/>
              <a:buNone/>
              <a:defRPr sz="2400">
                <a:solidFill>
                  <a:schemeClr val="tx1">
                    <a:lumMod val="75000"/>
                    <a:lumOff val="25000"/>
                  </a:schemeClr>
                </a:solidFill>
              </a:defRPr>
            </a:lvl2pPr>
            <a:lvl3pPr marL="914400" indent="0">
              <a:buClr>
                <a:schemeClr val="accent3"/>
              </a:buClr>
              <a:buFontTx/>
              <a:buNone/>
              <a:defRPr sz="2400">
                <a:solidFill>
                  <a:schemeClr val="tx1">
                    <a:lumMod val="75000"/>
                    <a:lumOff val="25000"/>
                  </a:schemeClr>
                </a:solidFill>
              </a:defRPr>
            </a:lvl3pPr>
            <a:lvl4pPr marL="1371600" indent="0">
              <a:buClr>
                <a:schemeClr val="accent3"/>
              </a:buClr>
              <a:buFontTx/>
              <a:buNone/>
              <a:defRPr sz="2400">
                <a:solidFill>
                  <a:schemeClr val="tx1">
                    <a:lumMod val="75000"/>
                    <a:lumOff val="25000"/>
                  </a:schemeClr>
                </a:solidFill>
              </a:defRPr>
            </a:lvl4pPr>
            <a:lvl5pPr marL="1828800" indent="0">
              <a:buClr>
                <a:schemeClr val="accent3"/>
              </a:buClr>
              <a:buFontTx/>
              <a:buNone/>
              <a:defRPr sz="2400">
                <a:solidFill>
                  <a:schemeClr val="tx1">
                    <a:lumMod val="75000"/>
                    <a:lumOff val="25000"/>
                  </a:schemeClr>
                </a:solidFill>
              </a:defRPr>
            </a:lvl5pPr>
          </a:lstStyle>
          <a:p>
            <a:pPr lvl="0"/>
            <a:r>
              <a:rPr lang="en-GB"/>
              <a:t>Click to edit Master text styles</a:t>
            </a:r>
            <a:endParaRPr lang="en-US"/>
          </a:p>
        </p:txBody>
      </p:sp>
      <p:sp>
        <p:nvSpPr>
          <p:cNvPr id="5" name="Footer Placeholder 4"/>
          <p:cNvSpPr>
            <a:spLocks noGrp="1"/>
          </p:cNvSpPr>
          <p:nvPr>
            <p:ph type="ftr" sz="quarter" idx="11"/>
          </p:nvPr>
        </p:nvSpPr>
        <p:spPr>
          <a:xfrm>
            <a:off x="609601" y="6449339"/>
            <a:ext cx="7416800" cy="365125"/>
          </a:xfrm>
        </p:spPr>
        <p:txBody>
          <a:bodyPr anchor="t" anchorCtr="0"/>
          <a:lstStyle>
            <a:lvl1pPr algn="l">
              <a:defRPr sz="1100">
                <a:solidFill>
                  <a:schemeClr val="accent1"/>
                </a:solidFill>
              </a:defRPr>
            </a:lvl1pPr>
          </a:lstStyle>
          <a:p>
            <a:r>
              <a:rPr lang="sv-SE"/>
              <a:t>Otrok raziskuje, se igra in ustvarja ...                                                                ŠS l. 2023/24</a:t>
            </a:r>
            <a:endParaRPr lang="en-US"/>
          </a:p>
        </p:txBody>
      </p:sp>
      <p:sp>
        <p:nvSpPr>
          <p:cNvPr id="6" name="Slide Number Placeholder 5"/>
          <p:cNvSpPr>
            <a:spLocks noGrp="1"/>
          </p:cNvSpPr>
          <p:nvPr>
            <p:ph type="sldNum" sz="quarter" idx="12"/>
          </p:nvPr>
        </p:nvSpPr>
        <p:spPr>
          <a:xfrm>
            <a:off x="8737600" y="6449339"/>
            <a:ext cx="2844800" cy="365125"/>
          </a:xfrm>
        </p:spPr>
        <p:txBody>
          <a:bodyPr anchor="t" anchorCtr="0"/>
          <a:lstStyle>
            <a:lvl1pPr>
              <a:defRPr sz="1100">
                <a:solidFill>
                  <a:schemeClr val="accent1"/>
                </a:solidFill>
              </a:defRPr>
            </a:lvl1pPr>
          </a:lstStyle>
          <a:p>
            <a:fld id="{BBC33A9F-7E15-B342-95DB-76D69CE41599}" type="slidenum">
              <a:rPr lang="en-US" smtClean="0"/>
              <a:pPr/>
              <a:t>‹#›</a:t>
            </a:fld>
            <a:endParaRPr lang="en-US"/>
          </a:p>
        </p:txBody>
      </p:sp>
      <p:cxnSp>
        <p:nvCxnSpPr>
          <p:cNvPr id="8" name="Straight Connector 7">
            <a:extLst>
              <a:ext uri="{FF2B5EF4-FFF2-40B4-BE49-F238E27FC236}">
                <a16:creationId xmlns:a16="http://schemas.microsoft.com/office/drawing/2014/main" id="{B49D149E-BCA7-CE6B-8EEF-BB92869555BF}"/>
              </a:ext>
            </a:extLst>
          </p:cNvPr>
          <p:cNvCxnSpPr>
            <a:cxnSpLocks/>
          </p:cNvCxnSpPr>
          <p:nvPr userDrawn="1"/>
        </p:nvCxnSpPr>
        <p:spPr>
          <a:xfrm>
            <a:off x="609600" y="6424045"/>
            <a:ext cx="10972800" cy="0"/>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A258AD48-6A59-F258-3A5E-692B8496D955}"/>
              </a:ext>
            </a:extLst>
          </p:cNvPr>
          <p:cNvCxnSpPr>
            <a:cxnSpLocks/>
          </p:cNvCxnSpPr>
          <p:nvPr userDrawn="1"/>
        </p:nvCxnSpPr>
        <p:spPr>
          <a:xfrm>
            <a:off x="609600" y="470087"/>
            <a:ext cx="10972800" cy="0"/>
          </a:xfrm>
          <a:prstGeom prst="line">
            <a:avLst/>
          </a:prstGeom>
          <a:ln w="12700"/>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5143D269-DA1D-BB3F-D591-8D0052532CFA}"/>
              </a:ext>
            </a:extLst>
          </p:cNvPr>
          <p:cNvPicPr>
            <a:picLocks noChangeAspect="1"/>
          </p:cNvPicPr>
          <p:nvPr userDrawn="1"/>
        </p:nvPicPr>
        <p:blipFill>
          <a:blip r:embed="rId2"/>
          <a:stretch>
            <a:fillRect/>
          </a:stretch>
        </p:blipFill>
        <p:spPr>
          <a:xfrm>
            <a:off x="11144674" y="143278"/>
            <a:ext cx="391232" cy="214608"/>
          </a:xfrm>
          <a:prstGeom prst="rect">
            <a:avLst/>
          </a:prstGeom>
        </p:spPr>
      </p:pic>
      <p:sp>
        <p:nvSpPr>
          <p:cNvPr id="9" name="Content Placeholder 2">
            <a:extLst>
              <a:ext uri="{FF2B5EF4-FFF2-40B4-BE49-F238E27FC236}">
                <a16:creationId xmlns:a16="http://schemas.microsoft.com/office/drawing/2014/main" id="{82939BFA-8653-4FD4-70ED-C68677C5900A}"/>
              </a:ext>
            </a:extLst>
          </p:cNvPr>
          <p:cNvSpPr>
            <a:spLocks noGrp="1"/>
          </p:cNvSpPr>
          <p:nvPr>
            <p:ph idx="13"/>
          </p:nvPr>
        </p:nvSpPr>
        <p:spPr>
          <a:xfrm>
            <a:off x="6225153" y="2952433"/>
            <a:ext cx="5357247" cy="3173730"/>
          </a:xfrm>
        </p:spPr>
        <p:txBody>
          <a:bodyPr>
            <a:normAutofit/>
          </a:bodyPr>
          <a:lstStyle>
            <a:lvl1pPr>
              <a:buClr>
                <a:schemeClr val="accent3"/>
              </a:buClr>
              <a:defRPr sz="1800">
                <a:solidFill>
                  <a:schemeClr val="tx1">
                    <a:lumMod val="75000"/>
                    <a:lumOff val="25000"/>
                  </a:schemeClr>
                </a:solidFill>
              </a:defRPr>
            </a:lvl1pPr>
            <a:lvl2pPr>
              <a:buClr>
                <a:schemeClr val="accent3"/>
              </a:buClr>
              <a:defRPr sz="1800">
                <a:solidFill>
                  <a:schemeClr val="tx1">
                    <a:lumMod val="75000"/>
                    <a:lumOff val="25000"/>
                  </a:schemeClr>
                </a:solidFill>
              </a:defRPr>
            </a:lvl2pPr>
            <a:lvl3pPr>
              <a:buClr>
                <a:schemeClr val="accent3"/>
              </a:buClr>
              <a:defRPr sz="1800">
                <a:solidFill>
                  <a:schemeClr val="tx1">
                    <a:lumMod val="75000"/>
                    <a:lumOff val="25000"/>
                  </a:schemeClr>
                </a:solidFill>
              </a:defRPr>
            </a:lvl3pPr>
            <a:lvl4pPr>
              <a:buClr>
                <a:schemeClr val="accent3"/>
              </a:buClr>
              <a:defRPr sz="1800">
                <a:solidFill>
                  <a:schemeClr val="tx1">
                    <a:lumMod val="75000"/>
                    <a:lumOff val="25000"/>
                  </a:schemeClr>
                </a:solidFill>
              </a:defRPr>
            </a:lvl4pPr>
            <a:lvl5pPr>
              <a:buClr>
                <a:schemeClr val="accent3"/>
              </a:buClr>
              <a:defRPr sz="1800">
                <a:solidFill>
                  <a:schemeClr val="tx1">
                    <a:lumMod val="75000"/>
                    <a:lumOff val="2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6">
            <a:extLst>
              <a:ext uri="{FF2B5EF4-FFF2-40B4-BE49-F238E27FC236}">
                <a16:creationId xmlns:a16="http://schemas.microsoft.com/office/drawing/2014/main" id="{D01C4267-8057-2A53-548C-452EACA236B4}"/>
              </a:ext>
            </a:extLst>
          </p:cNvPr>
          <p:cNvSpPr>
            <a:spLocks noGrp="1"/>
          </p:cNvSpPr>
          <p:nvPr>
            <p:ph type="body" sz="quarter" idx="14"/>
          </p:nvPr>
        </p:nvSpPr>
        <p:spPr>
          <a:xfrm>
            <a:off x="609600" y="2324100"/>
            <a:ext cx="5357813" cy="542925"/>
          </a:xfrm>
        </p:spPr>
        <p:txBody>
          <a:bodyPr>
            <a:normAutofit/>
          </a:bodyPr>
          <a:lstStyle>
            <a:lvl1pPr marL="0" indent="0">
              <a:buFontTx/>
              <a:buNone/>
              <a:defRPr sz="2400" b="1">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endParaRPr lang="en-SI"/>
          </a:p>
        </p:txBody>
      </p:sp>
    </p:spTree>
    <p:extLst>
      <p:ext uri="{BB962C8B-B14F-4D97-AF65-F5344CB8AC3E}">
        <p14:creationId xmlns:p14="http://schemas.microsoft.com/office/powerpoint/2010/main" val="1081593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slov in vsebina">
    <p:spTree>
      <p:nvGrpSpPr>
        <p:cNvPr id="1" name=""/>
        <p:cNvGrpSpPr/>
        <p:nvPr/>
      </p:nvGrpSpPr>
      <p:grpSpPr>
        <a:xfrm>
          <a:off x="0" y="0"/>
          <a:ext cx="0" cy="0"/>
          <a:chOff x="0" y="0"/>
          <a:chExt cx="0" cy="0"/>
        </a:xfrm>
      </p:grpSpPr>
      <p:pic>
        <p:nvPicPr>
          <p:cNvPr id="8" name="Slika 7">
            <a:extLst>
              <a:ext uri="{FF2B5EF4-FFF2-40B4-BE49-F238E27FC236}">
                <a16:creationId xmlns:a16="http://schemas.microsoft.com/office/drawing/2014/main" id="{7090B5A7-30F4-A55F-1042-0BBBDF3F8E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787400"/>
          </a:xfrm>
          <a:prstGeom prst="rect">
            <a:avLst/>
          </a:prstGeom>
        </p:spPr>
      </p:pic>
      <p:pic>
        <p:nvPicPr>
          <p:cNvPr id="10" name="Slika 9">
            <a:extLst>
              <a:ext uri="{FF2B5EF4-FFF2-40B4-BE49-F238E27FC236}">
                <a16:creationId xmlns:a16="http://schemas.microsoft.com/office/drawing/2014/main" id="{DB83EEDB-038F-0976-E619-108D2DC1CF0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711950"/>
            <a:ext cx="12192000" cy="146050"/>
          </a:xfrm>
          <a:prstGeom prst="rect">
            <a:avLst/>
          </a:prstGeom>
        </p:spPr>
      </p:pic>
      <p:sp>
        <p:nvSpPr>
          <p:cNvPr id="11" name="Naslov 10">
            <a:extLst>
              <a:ext uri="{FF2B5EF4-FFF2-40B4-BE49-F238E27FC236}">
                <a16:creationId xmlns:a16="http://schemas.microsoft.com/office/drawing/2014/main" id="{3BB8C943-59DB-E20D-6830-46562F19B3AB}"/>
              </a:ext>
            </a:extLst>
          </p:cNvPr>
          <p:cNvSpPr>
            <a:spLocks noGrp="1"/>
          </p:cNvSpPr>
          <p:nvPr>
            <p:ph type="title" hasCustomPrompt="1"/>
          </p:nvPr>
        </p:nvSpPr>
        <p:spPr>
          <a:xfrm>
            <a:off x="838200" y="511774"/>
            <a:ext cx="10515600" cy="1325563"/>
          </a:xfrm>
        </p:spPr>
        <p:txBody>
          <a:bodyPr>
            <a:normAutofit/>
          </a:bodyPr>
          <a:lstStyle>
            <a:lvl1pPr>
              <a:defRPr sz="3600">
                <a:solidFill>
                  <a:srgbClr val="007C92"/>
                </a:solidFill>
              </a:defRPr>
            </a:lvl1pPr>
          </a:lstStyle>
          <a:p>
            <a:r>
              <a:rPr lang="sl-SI"/>
              <a:t>Naslov</a:t>
            </a:r>
          </a:p>
        </p:txBody>
      </p:sp>
      <p:sp>
        <p:nvSpPr>
          <p:cNvPr id="15" name="Označba mesta vsebine 2">
            <a:extLst>
              <a:ext uri="{FF2B5EF4-FFF2-40B4-BE49-F238E27FC236}">
                <a16:creationId xmlns:a16="http://schemas.microsoft.com/office/drawing/2014/main" id="{5EECD618-1445-73E4-4936-F2EC1890B662}"/>
              </a:ext>
            </a:extLst>
          </p:cNvPr>
          <p:cNvSpPr>
            <a:spLocks noGrp="1"/>
          </p:cNvSpPr>
          <p:nvPr>
            <p:ph sz="half" idx="1"/>
          </p:nvPr>
        </p:nvSpPr>
        <p:spPr>
          <a:xfrm>
            <a:off x="838199" y="1825625"/>
            <a:ext cx="10515599"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Tree>
    <p:extLst>
      <p:ext uri="{BB962C8B-B14F-4D97-AF65-F5344CB8AC3E}">
        <p14:creationId xmlns:p14="http://schemas.microsoft.com/office/powerpoint/2010/main" val="14408873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rgbClr val="007C92"/>
                </a:solidFill>
              </a:defRPr>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accent6">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7" name="Footer Placeholder 4">
            <a:extLst>
              <a:ext uri="{FF2B5EF4-FFF2-40B4-BE49-F238E27FC236}">
                <a16:creationId xmlns:a16="http://schemas.microsoft.com/office/drawing/2014/main" id="{A4AA1EF4-FEA6-D0A3-B796-A7334D66D9CF}"/>
              </a:ext>
            </a:extLst>
          </p:cNvPr>
          <p:cNvSpPr>
            <a:spLocks noGrp="1"/>
          </p:cNvSpPr>
          <p:nvPr>
            <p:ph type="ftr" sz="quarter" idx="11"/>
          </p:nvPr>
        </p:nvSpPr>
        <p:spPr>
          <a:xfrm>
            <a:off x="609601" y="6449339"/>
            <a:ext cx="7416800" cy="365125"/>
          </a:xfrm>
        </p:spPr>
        <p:txBody>
          <a:bodyPr anchor="t" anchorCtr="0"/>
          <a:lstStyle>
            <a:lvl1pPr algn="l">
              <a:defRPr sz="1100">
                <a:solidFill>
                  <a:schemeClr val="accent1"/>
                </a:solidFill>
              </a:defRPr>
            </a:lvl1pPr>
          </a:lstStyle>
          <a:p>
            <a:r>
              <a:rPr lang="sv-SE"/>
              <a:t>Otrok raziskuje, se igra in ustvarja ...                                                                ŠS l. 2023/24</a:t>
            </a:r>
            <a:endParaRPr lang="en-US"/>
          </a:p>
        </p:txBody>
      </p:sp>
      <p:sp>
        <p:nvSpPr>
          <p:cNvPr id="8" name="Slide Number Placeholder 5">
            <a:extLst>
              <a:ext uri="{FF2B5EF4-FFF2-40B4-BE49-F238E27FC236}">
                <a16:creationId xmlns:a16="http://schemas.microsoft.com/office/drawing/2014/main" id="{CDCA1BAE-F2C7-895B-B9C6-C09CBDB79718}"/>
              </a:ext>
            </a:extLst>
          </p:cNvPr>
          <p:cNvSpPr>
            <a:spLocks noGrp="1"/>
          </p:cNvSpPr>
          <p:nvPr>
            <p:ph type="sldNum" sz="quarter" idx="12"/>
          </p:nvPr>
        </p:nvSpPr>
        <p:spPr>
          <a:xfrm>
            <a:off x="8737600" y="6449339"/>
            <a:ext cx="2844800" cy="365125"/>
          </a:xfrm>
        </p:spPr>
        <p:txBody>
          <a:bodyPr anchor="t" anchorCtr="0"/>
          <a:lstStyle>
            <a:lvl1pPr>
              <a:defRPr sz="1100">
                <a:solidFill>
                  <a:schemeClr val="accent1"/>
                </a:solidFill>
              </a:defRPr>
            </a:lvl1pPr>
          </a:lstStyle>
          <a:p>
            <a:fld id="{BBC33A9F-7E15-B342-95DB-76D69CE41599}" type="slidenum">
              <a:rPr lang="en-US" smtClean="0"/>
              <a:pPr/>
              <a:t>‹#›</a:t>
            </a:fld>
            <a:endParaRPr lang="en-US"/>
          </a:p>
        </p:txBody>
      </p:sp>
      <p:cxnSp>
        <p:nvCxnSpPr>
          <p:cNvPr id="9" name="Straight Connector 8">
            <a:extLst>
              <a:ext uri="{FF2B5EF4-FFF2-40B4-BE49-F238E27FC236}">
                <a16:creationId xmlns:a16="http://schemas.microsoft.com/office/drawing/2014/main" id="{B35E7981-A9E9-DE44-BE9E-4C2ADE6E6798}"/>
              </a:ext>
            </a:extLst>
          </p:cNvPr>
          <p:cNvCxnSpPr>
            <a:cxnSpLocks/>
          </p:cNvCxnSpPr>
          <p:nvPr userDrawn="1"/>
        </p:nvCxnSpPr>
        <p:spPr>
          <a:xfrm>
            <a:off x="609600" y="6424045"/>
            <a:ext cx="10972800" cy="0"/>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321B91D3-4675-33A0-76B5-1E4C219700FF}"/>
              </a:ext>
            </a:extLst>
          </p:cNvPr>
          <p:cNvCxnSpPr>
            <a:cxnSpLocks/>
          </p:cNvCxnSpPr>
          <p:nvPr userDrawn="1"/>
        </p:nvCxnSpPr>
        <p:spPr>
          <a:xfrm>
            <a:off x="609600" y="470087"/>
            <a:ext cx="10972800" cy="0"/>
          </a:xfrm>
          <a:prstGeom prst="line">
            <a:avLst/>
          </a:prstGeom>
          <a:ln w="12700"/>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BF596F4A-601C-1345-B334-0D80CFDD7A3F}"/>
              </a:ext>
            </a:extLst>
          </p:cNvPr>
          <p:cNvPicPr>
            <a:picLocks noChangeAspect="1"/>
          </p:cNvPicPr>
          <p:nvPr userDrawn="1"/>
        </p:nvPicPr>
        <p:blipFill>
          <a:blip r:embed="rId2"/>
          <a:srcRect/>
          <a:stretch/>
        </p:blipFill>
        <p:spPr>
          <a:xfrm>
            <a:off x="11144674" y="143278"/>
            <a:ext cx="391232" cy="214607"/>
          </a:xfrm>
          <a:prstGeom prst="rect">
            <a:avLst/>
          </a:prstGeom>
        </p:spPr>
      </p:pic>
    </p:spTree>
    <p:extLst>
      <p:ext uri="{BB962C8B-B14F-4D97-AF65-F5344CB8AC3E}">
        <p14:creationId xmlns:p14="http://schemas.microsoft.com/office/powerpoint/2010/main" val="41249673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chemeClr val="bg1"/>
                </a:solidFill>
              </a:defRPr>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7" name="Footer Placeholder 4">
            <a:extLst>
              <a:ext uri="{FF2B5EF4-FFF2-40B4-BE49-F238E27FC236}">
                <a16:creationId xmlns:a16="http://schemas.microsoft.com/office/drawing/2014/main" id="{A4AA1EF4-FEA6-D0A3-B796-A7334D66D9CF}"/>
              </a:ext>
            </a:extLst>
          </p:cNvPr>
          <p:cNvSpPr>
            <a:spLocks noGrp="1"/>
          </p:cNvSpPr>
          <p:nvPr>
            <p:ph type="ftr" sz="quarter" idx="11"/>
          </p:nvPr>
        </p:nvSpPr>
        <p:spPr>
          <a:xfrm>
            <a:off x="609601" y="6449339"/>
            <a:ext cx="7416800" cy="365125"/>
          </a:xfrm>
        </p:spPr>
        <p:txBody>
          <a:bodyPr anchor="t" anchorCtr="0"/>
          <a:lstStyle>
            <a:lvl1pPr algn="l">
              <a:defRPr sz="1100">
                <a:solidFill>
                  <a:schemeClr val="accent1"/>
                </a:solidFill>
              </a:defRPr>
            </a:lvl1pPr>
          </a:lstStyle>
          <a:p>
            <a:r>
              <a:rPr lang="sv-SE"/>
              <a:t>Otrok raziskuje, se igra in ustvarja ...                                                                ŠS l. 2023/24</a:t>
            </a:r>
            <a:endParaRPr lang="en-US"/>
          </a:p>
        </p:txBody>
      </p:sp>
      <p:sp>
        <p:nvSpPr>
          <p:cNvPr id="8" name="Slide Number Placeholder 5">
            <a:extLst>
              <a:ext uri="{FF2B5EF4-FFF2-40B4-BE49-F238E27FC236}">
                <a16:creationId xmlns:a16="http://schemas.microsoft.com/office/drawing/2014/main" id="{CDCA1BAE-F2C7-895B-B9C6-C09CBDB79718}"/>
              </a:ext>
            </a:extLst>
          </p:cNvPr>
          <p:cNvSpPr>
            <a:spLocks noGrp="1"/>
          </p:cNvSpPr>
          <p:nvPr>
            <p:ph type="sldNum" sz="quarter" idx="12"/>
          </p:nvPr>
        </p:nvSpPr>
        <p:spPr>
          <a:xfrm>
            <a:off x="8737600" y="6449339"/>
            <a:ext cx="2844800" cy="365125"/>
          </a:xfrm>
        </p:spPr>
        <p:txBody>
          <a:bodyPr anchor="t" anchorCtr="0"/>
          <a:lstStyle>
            <a:lvl1pPr>
              <a:defRPr sz="1100">
                <a:solidFill>
                  <a:schemeClr val="accent1"/>
                </a:solidFill>
              </a:defRPr>
            </a:lvl1pPr>
          </a:lstStyle>
          <a:p>
            <a:fld id="{BBC33A9F-7E15-B342-95DB-76D69CE41599}" type="slidenum">
              <a:rPr lang="en-US" smtClean="0"/>
              <a:pPr/>
              <a:t>‹#›</a:t>
            </a:fld>
            <a:endParaRPr lang="en-US"/>
          </a:p>
        </p:txBody>
      </p:sp>
      <p:cxnSp>
        <p:nvCxnSpPr>
          <p:cNvPr id="9" name="Straight Connector 8">
            <a:extLst>
              <a:ext uri="{FF2B5EF4-FFF2-40B4-BE49-F238E27FC236}">
                <a16:creationId xmlns:a16="http://schemas.microsoft.com/office/drawing/2014/main" id="{B35E7981-A9E9-DE44-BE9E-4C2ADE6E6798}"/>
              </a:ext>
            </a:extLst>
          </p:cNvPr>
          <p:cNvCxnSpPr>
            <a:cxnSpLocks/>
          </p:cNvCxnSpPr>
          <p:nvPr userDrawn="1"/>
        </p:nvCxnSpPr>
        <p:spPr>
          <a:xfrm>
            <a:off x="609600" y="6424045"/>
            <a:ext cx="10972800" cy="0"/>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321B91D3-4675-33A0-76B5-1E4C219700FF}"/>
              </a:ext>
            </a:extLst>
          </p:cNvPr>
          <p:cNvCxnSpPr>
            <a:cxnSpLocks/>
          </p:cNvCxnSpPr>
          <p:nvPr userDrawn="1"/>
        </p:nvCxnSpPr>
        <p:spPr>
          <a:xfrm>
            <a:off x="609600" y="470087"/>
            <a:ext cx="10972800" cy="0"/>
          </a:xfrm>
          <a:prstGeom prst="line">
            <a:avLst/>
          </a:prstGeom>
          <a:ln w="12700"/>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BF596F4A-601C-1345-B334-0D80CFDD7A3F}"/>
              </a:ext>
            </a:extLst>
          </p:cNvPr>
          <p:cNvPicPr>
            <a:picLocks noChangeAspect="1"/>
          </p:cNvPicPr>
          <p:nvPr userDrawn="1"/>
        </p:nvPicPr>
        <p:blipFill>
          <a:blip r:embed="rId2"/>
          <a:srcRect/>
          <a:stretch/>
        </p:blipFill>
        <p:spPr>
          <a:xfrm>
            <a:off x="11144674" y="143278"/>
            <a:ext cx="391232" cy="214607"/>
          </a:xfrm>
          <a:prstGeom prst="rect">
            <a:avLst/>
          </a:prstGeom>
        </p:spPr>
      </p:pic>
    </p:spTree>
    <p:extLst>
      <p:ext uri="{BB962C8B-B14F-4D97-AF65-F5344CB8AC3E}">
        <p14:creationId xmlns:p14="http://schemas.microsoft.com/office/powerpoint/2010/main" val="990073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2_Section Header">
    <p:bg>
      <p:bgPr>
        <a:solidFill>
          <a:srgbClr val="007C9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chemeClr val="bg1"/>
                </a:solidFill>
              </a:defRPr>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7" name="Footer Placeholder 4">
            <a:extLst>
              <a:ext uri="{FF2B5EF4-FFF2-40B4-BE49-F238E27FC236}">
                <a16:creationId xmlns:a16="http://schemas.microsoft.com/office/drawing/2014/main" id="{A4AA1EF4-FEA6-D0A3-B796-A7334D66D9CF}"/>
              </a:ext>
            </a:extLst>
          </p:cNvPr>
          <p:cNvSpPr>
            <a:spLocks noGrp="1"/>
          </p:cNvSpPr>
          <p:nvPr>
            <p:ph type="ftr" sz="quarter" idx="11"/>
          </p:nvPr>
        </p:nvSpPr>
        <p:spPr>
          <a:xfrm>
            <a:off x="609601" y="6449339"/>
            <a:ext cx="7416800" cy="365125"/>
          </a:xfrm>
        </p:spPr>
        <p:txBody>
          <a:bodyPr anchor="t" anchorCtr="0"/>
          <a:lstStyle>
            <a:lvl1pPr algn="l">
              <a:defRPr sz="1100">
                <a:solidFill>
                  <a:schemeClr val="bg1"/>
                </a:solidFill>
              </a:defRPr>
            </a:lvl1pPr>
          </a:lstStyle>
          <a:p>
            <a:r>
              <a:rPr lang="sv-SE"/>
              <a:t>Otrok raziskuje, se igra in ustvarja ...                                                                ŠS l. 2023/24</a:t>
            </a:r>
            <a:endParaRPr lang="en-US"/>
          </a:p>
        </p:txBody>
      </p:sp>
      <p:sp>
        <p:nvSpPr>
          <p:cNvPr id="8" name="Slide Number Placeholder 5">
            <a:extLst>
              <a:ext uri="{FF2B5EF4-FFF2-40B4-BE49-F238E27FC236}">
                <a16:creationId xmlns:a16="http://schemas.microsoft.com/office/drawing/2014/main" id="{CDCA1BAE-F2C7-895B-B9C6-C09CBDB79718}"/>
              </a:ext>
            </a:extLst>
          </p:cNvPr>
          <p:cNvSpPr>
            <a:spLocks noGrp="1"/>
          </p:cNvSpPr>
          <p:nvPr>
            <p:ph type="sldNum" sz="quarter" idx="12"/>
          </p:nvPr>
        </p:nvSpPr>
        <p:spPr>
          <a:xfrm>
            <a:off x="8737600" y="6449339"/>
            <a:ext cx="2844800" cy="365125"/>
          </a:xfrm>
        </p:spPr>
        <p:txBody>
          <a:bodyPr anchor="t" anchorCtr="0"/>
          <a:lstStyle>
            <a:lvl1pPr>
              <a:defRPr sz="1100">
                <a:solidFill>
                  <a:schemeClr val="bg1"/>
                </a:solidFill>
              </a:defRPr>
            </a:lvl1pPr>
          </a:lstStyle>
          <a:p>
            <a:fld id="{BBC33A9F-7E15-B342-95DB-76D69CE41599}" type="slidenum">
              <a:rPr lang="en-US" smtClean="0"/>
              <a:pPr/>
              <a:t>‹#›</a:t>
            </a:fld>
            <a:endParaRPr lang="en-US"/>
          </a:p>
        </p:txBody>
      </p:sp>
      <p:cxnSp>
        <p:nvCxnSpPr>
          <p:cNvPr id="9" name="Straight Connector 8">
            <a:extLst>
              <a:ext uri="{FF2B5EF4-FFF2-40B4-BE49-F238E27FC236}">
                <a16:creationId xmlns:a16="http://schemas.microsoft.com/office/drawing/2014/main" id="{B35E7981-A9E9-DE44-BE9E-4C2ADE6E6798}"/>
              </a:ext>
            </a:extLst>
          </p:cNvPr>
          <p:cNvCxnSpPr>
            <a:cxnSpLocks/>
          </p:cNvCxnSpPr>
          <p:nvPr userDrawn="1"/>
        </p:nvCxnSpPr>
        <p:spPr>
          <a:xfrm>
            <a:off x="609600" y="6424045"/>
            <a:ext cx="10972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321B91D3-4675-33A0-76B5-1E4C219700FF}"/>
              </a:ext>
            </a:extLst>
          </p:cNvPr>
          <p:cNvCxnSpPr>
            <a:cxnSpLocks/>
          </p:cNvCxnSpPr>
          <p:nvPr userDrawn="1"/>
        </p:nvCxnSpPr>
        <p:spPr>
          <a:xfrm>
            <a:off x="609600" y="470087"/>
            <a:ext cx="10972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BF596F4A-601C-1345-B334-0D80CFDD7A3F}"/>
              </a:ext>
            </a:extLst>
          </p:cNvPr>
          <p:cNvPicPr>
            <a:picLocks noChangeAspect="1"/>
          </p:cNvPicPr>
          <p:nvPr userDrawn="1"/>
        </p:nvPicPr>
        <p:blipFill>
          <a:blip r:embed="rId2"/>
          <a:srcRect/>
          <a:stretch/>
        </p:blipFill>
        <p:spPr>
          <a:xfrm>
            <a:off x="11144675" y="143278"/>
            <a:ext cx="391230" cy="214607"/>
          </a:xfrm>
          <a:prstGeom prst="rect">
            <a:avLst/>
          </a:prstGeom>
        </p:spPr>
      </p:pic>
    </p:spTree>
    <p:extLst>
      <p:ext uri="{BB962C8B-B14F-4D97-AF65-F5344CB8AC3E}">
        <p14:creationId xmlns:p14="http://schemas.microsoft.com/office/powerpoint/2010/main" val="5189087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599" y="2288501"/>
            <a:ext cx="5384800" cy="4525963"/>
          </a:xfrm>
        </p:spPr>
        <p:txBody>
          <a:bodyPr/>
          <a:lstStyle>
            <a:lvl1pPr>
              <a:buClr>
                <a:schemeClr val="accent3"/>
              </a:buClr>
              <a:defRPr sz="2800">
                <a:solidFill>
                  <a:schemeClr val="tx1">
                    <a:lumMod val="75000"/>
                    <a:lumOff val="25000"/>
                  </a:schemeClr>
                </a:solidFill>
              </a:defRPr>
            </a:lvl1pPr>
            <a:lvl2pPr>
              <a:buClr>
                <a:schemeClr val="accent3"/>
              </a:buClr>
              <a:defRPr sz="2400">
                <a:solidFill>
                  <a:schemeClr val="tx1">
                    <a:lumMod val="75000"/>
                    <a:lumOff val="25000"/>
                  </a:schemeClr>
                </a:solidFill>
              </a:defRPr>
            </a:lvl2pPr>
            <a:lvl3pPr>
              <a:buClr>
                <a:schemeClr val="accent3"/>
              </a:buClr>
              <a:defRPr sz="2000">
                <a:solidFill>
                  <a:schemeClr val="tx1">
                    <a:lumMod val="75000"/>
                    <a:lumOff val="25000"/>
                  </a:schemeClr>
                </a:solidFill>
              </a:defRPr>
            </a:lvl3pPr>
            <a:lvl4pPr>
              <a:buClr>
                <a:schemeClr val="accent3"/>
              </a:buClr>
              <a:defRPr sz="1800">
                <a:solidFill>
                  <a:schemeClr val="tx1">
                    <a:lumMod val="75000"/>
                    <a:lumOff val="25000"/>
                  </a:schemeClr>
                </a:solidFill>
              </a:defRPr>
            </a:lvl4pPr>
            <a:lvl5pPr>
              <a:buClr>
                <a:schemeClr val="accent3"/>
              </a:buCl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599" y="2288501"/>
            <a:ext cx="5384800" cy="4525963"/>
          </a:xfrm>
        </p:spPr>
        <p:txBody>
          <a:bodyPr/>
          <a:lstStyle>
            <a:lvl1pPr>
              <a:buClr>
                <a:schemeClr val="accent3"/>
              </a:buClr>
              <a:defRPr sz="2800">
                <a:solidFill>
                  <a:schemeClr val="tx1">
                    <a:lumMod val="75000"/>
                    <a:lumOff val="25000"/>
                  </a:schemeClr>
                </a:solidFill>
              </a:defRPr>
            </a:lvl1pPr>
            <a:lvl2pPr>
              <a:buClr>
                <a:schemeClr val="accent3"/>
              </a:buClr>
              <a:defRPr sz="2400">
                <a:solidFill>
                  <a:schemeClr val="tx1">
                    <a:lumMod val="75000"/>
                    <a:lumOff val="25000"/>
                  </a:schemeClr>
                </a:solidFill>
              </a:defRPr>
            </a:lvl2pPr>
            <a:lvl3pPr>
              <a:buClr>
                <a:schemeClr val="accent3"/>
              </a:buClr>
              <a:defRPr sz="2000">
                <a:solidFill>
                  <a:schemeClr val="tx1">
                    <a:lumMod val="75000"/>
                    <a:lumOff val="25000"/>
                  </a:schemeClr>
                </a:solidFill>
              </a:defRPr>
            </a:lvl3pPr>
            <a:lvl4pPr>
              <a:buClr>
                <a:schemeClr val="accent3"/>
              </a:buClr>
              <a:defRPr sz="1800">
                <a:solidFill>
                  <a:schemeClr val="tx1">
                    <a:lumMod val="75000"/>
                    <a:lumOff val="25000"/>
                  </a:schemeClr>
                </a:solidFill>
              </a:defRPr>
            </a:lvl4pPr>
            <a:lvl5pPr>
              <a:buClr>
                <a:schemeClr val="accent3"/>
              </a:buCl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Footer Placeholder 4">
            <a:extLst>
              <a:ext uri="{FF2B5EF4-FFF2-40B4-BE49-F238E27FC236}">
                <a16:creationId xmlns:a16="http://schemas.microsoft.com/office/drawing/2014/main" id="{5F021E95-0D05-4DD3-51FD-C8060A7D72F3}"/>
              </a:ext>
            </a:extLst>
          </p:cNvPr>
          <p:cNvSpPr>
            <a:spLocks noGrp="1"/>
          </p:cNvSpPr>
          <p:nvPr>
            <p:ph type="ftr" sz="quarter" idx="11"/>
          </p:nvPr>
        </p:nvSpPr>
        <p:spPr>
          <a:xfrm>
            <a:off x="609601" y="6449339"/>
            <a:ext cx="7416800" cy="365125"/>
          </a:xfrm>
        </p:spPr>
        <p:txBody>
          <a:bodyPr anchor="t" anchorCtr="0"/>
          <a:lstStyle>
            <a:lvl1pPr algn="l">
              <a:defRPr sz="1100">
                <a:solidFill>
                  <a:schemeClr val="accent1"/>
                </a:solidFill>
              </a:defRPr>
            </a:lvl1pPr>
          </a:lstStyle>
          <a:p>
            <a:r>
              <a:rPr lang="sv-SE"/>
              <a:t>Otrok raziskuje, se igra in ustvarja ...                                                                ŠS l. 2023/24</a:t>
            </a:r>
            <a:endParaRPr lang="en-US"/>
          </a:p>
        </p:txBody>
      </p:sp>
      <p:sp>
        <p:nvSpPr>
          <p:cNvPr id="9" name="Slide Number Placeholder 5">
            <a:extLst>
              <a:ext uri="{FF2B5EF4-FFF2-40B4-BE49-F238E27FC236}">
                <a16:creationId xmlns:a16="http://schemas.microsoft.com/office/drawing/2014/main" id="{2404AF9F-F820-29C2-9268-56CA7B3209A4}"/>
              </a:ext>
            </a:extLst>
          </p:cNvPr>
          <p:cNvSpPr>
            <a:spLocks noGrp="1"/>
          </p:cNvSpPr>
          <p:nvPr>
            <p:ph type="sldNum" sz="quarter" idx="12"/>
          </p:nvPr>
        </p:nvSpPr>
        <p:spPr>
          <a:xfrm>
            <a:off x="8737600" y="6449339"/>
            <a:ext cx="2844800" cy="365125"/>
          </a:xfrm>
        </p:spPr>
        <p:txBody>
          <a:bodyPr anchor="t" anchorCtr="0"/>
          <a:lstStyle>
            <a:lvl1pPr>
              <a:defRPr sz="1100">
                <a:solidFill>
                  <a:schemeClr val="accent1"/>
                </a:solidFill>
              </a:defRPr>
            </a:lvl1pPr>
          </a:lstStyle>
          <a:p>
            <a:fld id="{BBC33A9F-7E15-B342-95DB-76D69CE41599}" type="slidenum">
              <a:rPr lang="en-US" smtClean="0"/>
              <a:pPr/>
              <a:t>‹#›</a:t>
            </a:fld>
            <a:endParaRPr lang="en-US"/>
          </a:p>
        </p:txBody>
      </p:sp>
      <p:cxnSp>
        <p:nvCxnSpPr>
          <p:cNvPr id="10" name="Straight Connector 9">
            <a:extLst>
              <a:ext uri="{FF2B5EF4-FFF2-40B4-BE49-F238E27FC236}">
                <a16:creationId xmlns:a16="http://schemas.microsoft.com/office/drawing/2014/main" id="{46EA86DA-E2C5-9D1D-6E4A-E0E59A358035}"/>
              </a:ext>
            </a:extLst>
          </p:cNvPr>
          <p:cNvCxnSpPr>
            <a:cxnSpLocks/>
          </p:cNvCxnSpPr>
          <p:nvPr userDrawn="1"/>
        </p:nvCxnSpPr>
        <p:spPr>
          <a:xfrm>
            <a:off x="609600" y="6424045"/>
            <a:ext cx="10972800" cy="0"/>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B82E29D9-7E61-2B92-38E6-919AFC7DA409}"/>
              </a:ext>
            </a:extLst>
          </p:cNvPr>
          <p:cNvCxnSpPr>
            <a:cxnSpLocks/>
          </p:cNvCxnSpPr>
          <p:nvPr userDrawn="1"/>
        </p:nvCxnSpPr>
        <p:spPr>
          <a:xfrm>
            <a:off x="609600" y="470087"/>
            <a:ext cx="10972800" cy="0"/>
          </a:xfrm>
          <a:prstGeom prst="line">
            <a:avLst/>
          </a:prstGeom>
          <a:ln w="12700"/>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747B75B3-7339-D61D-9009-196B4BBC6978}"/>
              </a:ext>
            </a:extLst>
          </p:cNvPr>
          <p:cNvPicPr>
            <a:picLocks noChangeAspect="1"/>
          </p:cNvPicPr>
          <p:nvPr userDrawn="1"/>
        </p:nvPicPr>
        <p:blipFill>
          <a:blip r:embed="rId2"/>
          <a:stretch>
            <a:fillRect/>
          </a:stretch>
        </p:blipFill>
        <p:spPr>
          <a:xfrm>
            <a:off x="11144674" y="143278"/>
            <a:ext cx="391232" cy="214608"/>
          </a:xfrm>
          <a:prstGeom prst="rect">
            <a:avLst/>
          </a:prstGeom>
        </p:spPr>
      </p:pic>
      <p:sp>
        <p:nvSpPr>
          <p:cNvPr id="13" name="Title 1">
            <a:extLst>
              <a:ext uri="{FF2B5EF4-FFF2-40B4-BE49-F238E27FC236}">
                <a16:creationId xmlns:a16="http://schemas.microsoft.com/office/drawing/2014/main" id="{AB3E2A9A-2BD1-F19A-AEC1-AF41F0C3F46C}"/>
              </a:ext>
            </a:extLst>
          </p:cNvPr>
          <p:cNvSpPr>
            <a:spLocks noGrp="1"/>
          </p:cNvSpPr>
          <p:nvPr>
            <p:ph type="title"/>
          </p:nvPr>
        </p:nvSpPr>
        <p:spPr>
          <a:xfrm>
            <a:off x="609600" y="945856"/>
            <a:ext cx="10972800" cy="1143000"/>
          </a:xfrm>
        </p:spPr>
        <p:txBody>
          <a:bodyPr anchor="t" anchorCtr="0">
            <a:normAutofit/>
          </a:bodyPr>
          <a:lstStyle>
            <a:lvl1pPr algn="l">
              <a:defRPr sz="3600" b="1">
                <a:solidFill>
                  <a:srgbClr val="007C92"/>
                </a:solidFill>
                <a:latin typeface="+mj-lt"/>
              </a:defRPr>
            </a:lvl1pPr>
          </a:lstStyle>
          <a:p>
            <a:r>
              <a:rPr lang="en-GB"/>
              <a:t>Click to edit Master title style</a:t>
            </a:r>
            <a:endParaRPr lang="en-US"/>
          </a:p>
        </p:txBody>
      </p:sp>
    </p:spTree>
    <p:extLst>
      <p:ext uri="{BB962C8B-B14F-4D97-AF65-F5344CB8AC3E}">
        <p14:creationId xmlns:p14="http://schemas.microsoft.com/office/powerpoint/2010/main" val="37487872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007C9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661737"/>
            <a:ext cx="10972800" cy="3227978"/>
          </a:xfrm>
        </p:spPr>
        <p:txBody>
          <a:bodyPr/>
          <a:lstStyle>
            <a:lvl1pPr>
              <a:defRPr>
                <a:solidFill>
                  <a:schemeClr val="bg1"/>
                </a:solidFill>
              </a:defRPr>
            </a:lvl1pPr>
          </a:lstStyle>
          <a:p>
            <a:r>
              <a:rPr lang="en-GB"/>
              <a:t>Click to edit Master title style</a:t>
            </a:r>
            <a:endParaRPr lang="en-US"/>
          </a:p>
        </p:txBody>
      </p:sp>
      <p:sp>
        <p:nvSpPr>
          <p:cNvPr id="6" name="Footer Placeholder 4">
            <a:extLst>
              <a:ext uri="{FF2B5EF4-FFF2-40B4-BE49-F238E27FC236}">
                <a16:creationId xmlns:a16="http://schemas.microsoft.com/office/drawing/2014/main" id="{980FF30D-481B-C2C8-F81F-7BC49C3D9644}"/>
              </a:ext>
            </a:extLst>
          </p:cNvPr>
          <p:cNvSpPr>
            <a:spLocks noGrp="1"/>
          </p:cNvSpPr>
          <p:nvPr>
            <p:ph type="ftr" sz="quarter" idx="11"/>
          </p:nvPr>
        </p:nvSpPr>
        <p:spPr>
          <a:xfrm>
            <a:off x="609601" y="6449339"/>
            <a:ext cx="7416800" cy="365125"/>
          </a:xfrm>
        </p:spPr>
        <p:txBody>
          <a:bodyPr anchor="t" anchorCtr="0"/>
          <a:lstStyle>
            <a:lvl1pPr algn="l">
              <a:defRPr sz="1100">
                <a:solidFill>
                  <a:schemeClr val="bg1"/>
                </a:solidFill>
              </a:defRPr>
            </a:lvl1pPr>
          </a:lstStyle>
          <a:p>
            <a:r>
              <a:rPr lang="sv-SE"/>
              <a:t>Otrok raziskuje, se igra in ustvarja ...                                                                ŠS l. 2023/24</a:t>
            </a:r>
            <a:endParaRPr lang="en-US"/>
          </a:p>
        </p:txBody>
      </p:sp>
      <p:sp>
        <p:nvSpPr>
          <p:cNvPr id="7" name="Slide Number Placeholder 5">
            <a:extLst>
              <a:ext uri="{FF2B5EF4-FFF2-40B4-BE49-F238E27FC236}">
                <a16:creationId xmlns:a16="http://schemas.microsoft.com/office/drawing/2014/main" id="{A31EE0E5-469A-80A8-EBE1-F048335A9261}"/>
              </a:ext>
            </a:extLst>
          </p:cNvPr>
          <p:cNvSpPr>
            <a:spLocks noGrp="1"/>
          </p:cNvSpPr>
          <p:nvPr>
            <p:ph type="sldNum" sz="quarter" idx="12"/>
          </p:nvPr>
        </p:nvSpPr>
        <p:spPr>
          <a:xfrm>
            <a:off x="8737600" y="6449339"/>
            <a:ext cx="2844800" cy="365125"/>
          </a:xfrm>
        </p:spPr>
        <p:txBody>
          <a:bodyPr anchor="t" anchorCtr="0"/>
          <a:lstStyle>
            <a:lvl1pPr>
              <a:defRPr sz="1100">
                <a:solidFill>
                  <a:schemeClr val="bg1"/>
                </a:solidFill>
              </a:defRPr>
            </a:lvl1pPr>
          </a:lstStyle>
          <a:p>
            <a:fld id="{BBC33A9F-7E15-B342-95DB-76D69CE41599}" type="slidenum">
              <a:rPr lang="en-US" smtClean="0"/>
              <a:pPr/>
              <a:t>‹#›</a:t>
            </a:fld>
            <a:endParaRPr lang="en-US"/>
          </a:p>
        </p:txBody>
      </p:sp>
      <p:cxnSp>
        <p:nvCxnSpPr>
          <p:cNvPr id="8" name="Straight Connector 7">
            <a:extLst>
              <a:ext uri="{FF2B5EF4-FFF2-40B4-BE49-F238E27FC236}">
                <a16:creationId xmlns:a16="http://schemas.microsoft.com/office/drawing/2014/main" id="{1AB9DADB-177D-67C2-21FD-95AD97E4FCED}"/>
              </a:ext>
            </a:extLst>
          </p:cNvPr>
          <p:cNvCxnSpPr>
            <a:cxnSpLocks/>
          </p:cNvCxnSpPr>
          <p:nvPr userDrawn="1"/>
        </p:nvCxnSpPr>
        <p:spPr>
          <a:xfrm>
            <a:off x="609600" y="6424045"/>
            <a:ext cx="10972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DD2040AF-6D29-4EC2-89C1-F0C06839CB5D}"/>
              </a:ext>
            </a:extLst>
          </p:cNvPr>
          <p:cNvCxnSpPr>
            <a:cxnSpLocks/>
          </p:cNvCxnSpPr>
          <p:nvPr userDrawn="1"/>
        </p:nvCxnSpPr>
        <p:spPr>
          <a:xfrm>
            <a:off x="609600" y="470087"/>
            <a:ext cx="10972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AAE6168E-8B72-7E86-8189-FF2316B1F9AE}"/>
              </a:ext>
            </a:extLst>
          </p:cNvPr>
          <p:cNvPicPr>
            <a:picLocks noChangeAspect="1"/>
          </p:cNvPicPr>
          <p:nvPr userDrawn="1"/>
        </p:nvPicPr>
        <p:blipFill>
          <a:blip r:embed="rId2"/>
          <a:srcRect/>
          <a:stretch/>
        </p:blipFill>
        <p:spPr>
          <a:xfrm>
            <a:off x="11144675" y="143278"/>
            <a:ext cx="391230" cy="214607"/>
          </a:xfrm>
          <a:prstGeom prst="rect">
            <a:avLst/>
          </a:prstGeom>
        </p:spPr>
      </p:pic>
    </p:spTree>
    <p:extLst>
      <p:ext uri="{BB962C8B-B14F-4D97-AF65-F5344CB8AC3E}">
        <p14:creationId xmlns:p14="http://schemas.microsoft.com/office/powerpoint/2010/main" val="27205458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67969"/>
            <a:ext cx="4011084" cy="1162050"/>
          </a:xfrm>
        </p:spPr>
        <p:txBody>
          <a:bodyPr anchor="b"/>
          <a:lstStyle>
            <a:lvl1pPr algn="l">
              <a:defRPr sz="2000" b="1">
                <a:solidFill>
                  <a:schemeClr val="tx1">
                    <a:lumMod val="75000"/>
                    <a:lumOff val="25000"/>
                  </a:schemeClr>
                </a:solidFill>
              </a:defRPr>
            </a:lvl1pPr>
          </a:lstStyle>
          <a:p>
            <a:r>
              <a:rPr lang="en-GB"/>
              <a:t>Click to edit Master title style</a:t>
            </a:r>
            <a:endParaRPr lang="en-US"/>
          </a:p>
        </p:txBody>
      </p:sp>
      <p:sp>
        <p:nvSpPr>
          <p:cNvPr id="3" name="Content Placeholder 2"/>
          <p:cNvSpPr>
            <a:spLocks noGrp="1"/>
          </p:cNvSpPr>
          <p:nvPr>
            <p:ph idx="1"/>
          </p:nvPr>
        </p:nvSpPr>
        <p:spPr>
          <a:xfrm>
            <a:off x="4766733" y="2084525"/>
            <a:ext cx="6815667" cy="4041639"/>
          </a:xfrm>
        </p:spPr>
        <p:txBody>
          <a:bodyPr>
            <a:normAutofit/>
          </a:bodyPr>
          <a:lstStyle>
            <a:lvl1pPr>
              <a:buClr>
                <a:schemeClr val="accent3"/>
              </a:buClr>
              <a:defRPr sz="1800">
                <a:solidFill>
                  <a:schemeClr val="tx1">
                    <a:lumMod val="75000"/>
                    <a:lumOff val="25000"/>
                  </a:schemeClr>
                </a:solidFill>
              </a:defRPr>
            </a:lvl1pPr>
            <a:lvl2pPr>
              <a:buClr>
                <a:schemeClr val="accent3"/>
              </a:buClr>
              <a:defRPr sz="1800">
                <a:solidFill>
                  <a:schemeClr val="tx1">
                    <a:lumMod val="75000"/>
                    <a:lumOff val="25000"/>
                  </a:schemeClr>
                </a:solidFill>
              </a:defRPr>
            </a:lvl2pPr>
            <a:lvl3pPr>
              <a:buClr>
                <a:schemeClr val="accent3"/>
              </a:buClr>
              <a:defRPr sz="1800">
                <a:solidFill>
                  <a:schemeClr val="tx1">
                    <a:lumMod val="75000"/>
                    <a:lumOff val="25000"/>
                  </a:schemeClr>
                </a:solidFill>
              </a:defRPr>
            </a:lvl3pPr>
            <a:lvl4pPr>
              <a:buClr>
                <a:schemeClr val="accent3"/>
              </a:buClr>
              <a:defRPr sz="1800">
                <a:solidFill>
                  <a:schemeClr val="tx1">
                    <a:lumMod val="75000"/>
                    <a:lumOff val="25000"/>
                  </a:schemeClr>
                </a:solidFill>
              </a:defRPr>
            </a:lvl4pPr>
            <a:lvl5pPr>
              <a:buClr>
                <a:schemeClr val="accent3"/>
              </a:buClr>
              <a:defRPr sz="1800">
                <a:solidFill>
                  <a:schemeClr val="tx1">
                    <a:lumMod val="75000"/>
                    <a:lumOff val="25000"/>
                  </a:schemeClr>
                </a:solidFill>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2084525"/>
            <a:ext cx="4011084" cy="4041639"/>
          </a:xfrm>
        </p:spPr>
        <p:txBody>
          <a:bodyPr>
            <a:normAutofit/>
          </a:bodyPr>
          <a:lstStyle>
            <a:lvl1pPr marL="0" indent="0">
              <a:buNone/>
              <a:defRPr sz="18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8" name="Footer Placeholder 4">
            <a:extLst>
              <a:ext uri="{FF2B5EF4-FFF2-40B4-BE49-F238E27FC236}">
                <a16:creationId xmlns:a16="http://schemas.microsoft.com/office/drawing/2014/main" id="{D991EA62-4809-0ADC-F19B-F61521C65095}"/>
              </a:ext>
            </a:extLst>
          </p:cNvPr>
          <p:cNvSpPr>
            <a:spLocks noGrp="1"/>
          </p:cNvSpPr>
          <p:nvPr>
            <p:ph type="ftr" sz="quarter" idx="11"/>
          </p:nvPr>
        </p:nvSpPr>
        <p:spPr>
          <a:xfrm>
            <a:off x="609601" y="6449339"/>
            <a:ext cx="7416800" cy="365125"/>
          </a:xfrm>
        </p:spPr>
        <p:txBody>
          <a:bodyPr anchor="t" anchorCtr="0"/>
          <a:lstStyle>
            <a:lvl1pPr algn="l">
              <a:defRPr sz="1100">
                <a:solidFill>
                  <a:schemeClr val="accent1"/>
                </a:solidFill>
              </a:defRPr>
            </a:lvl1pPr>
          </a:lstStyle>
          <a:p>
            <a:r>
              <a:rPr lang="sv-SE"/>
              <a:t>Otrok raziskuje, se igra in ustvarja ...                                                                ŠS l. 2023/24</a:t>
            </a:r>
            <a:endParaRPr lang="en-US"/>
          </a:p>
        </p:txBody>
      </p:sp>
      <p:sp>
        <p:nvSpPr>
          <p:cNvPr id="9" name="Slide Number Placeholder 5">
            <a:extLst>
              <a:ext uri="{FF2B5EF4-FFF2-40B4-BE49-F238E27FC236}">
                <a16:creationId xmlns:a16="http://schemas.microsoft.com/office/drawing/2014/main" id="{35FDB556-62E1-3F2C-80E6-458C03441AE3}"/>
              </a:ext>
            </a:extLst>
          </p:cNvPr>
          <p:cNvSpPr>
            <a:spLocks noGrp="1"/>
          </p:cNvSpPr>
          <p:nvPr>
            <p:ph type="sldNum" sz="quarter" idx="12"/>
          </p:nvPr>
        </p:nvSpPr>
        <p:spPr>
          <a:xfrm>
            <a:off x="8737600" y="6449339"/>
            <a:ext cx="2844800" cy="365125"/>
          </a:xfrm>
        </p:spPr>
        <p:txBody>
          <a:bodyPr anchor="t" anchorCtr="0"/>
          <a:lstStyle>
            <a:lvl1pPr>
              <a:defRPr sz="1100">
                <a:solidFill>
                  <a:schemeClr val="accent1"/>
                </a:solidFill>
              </a:defRPr>
            </a:lvl1pPr>
          </a:lstStyle>
          <a:p>
            <a:fld id="{BBC33A9F-7E15-B342-95DB-76D69CE41599}" type="slidenum">
              <a:rPr lang="en-US" smtClean="0"/>
              <a:pPr/>
              <a:t>‹#›</a:t>
            </a:fld>
            <a:endParaRPr lang="en-US"/>
          </a:p>
        </p:txBody>
      </p:sp>
      <p:cxnSp>
        <p:nvCxnSpPr>
          <p:cNvPr id="10" name="Straight Connector 9">
            <a:extLst>
              <a:ext uri="{FF2B5EF4-FFF2-40B4-BE49-F238E27FC236}">
                <a16:creationId xmlns:a16="http://schemas.microsoft.com/office/drawing/2014/main" id="{A1B6C6EF-FB9B-8552-D814-53FA63AB1FA5}"/>
              </a:ext>
            </a:extLst>
          </p:cNvPr>
          <p:cNvCxnSpPr>
            <a:cxnSpLocks/>
          </p:cNvCxnSpPr>
          <p:nvPr userDrawn="1"/>
        </p:nvCxnSpPr>
        <p:spPr>
          <a:xfrm>
            <a:off x="609600" y="6424045"/>
            <a:ext cx="10972800" cy="0"/>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3165927C-3706-3A71-A110-12514B3D3377}"/>
              </a:ext>
            </a:extLst>
          </p:cNvPr>
          <p:cNvCxnSpPr>
            <a:cxnSpLocks/>
          </p:cNvCxnSpPr>
          <p:nvPr userDrawn="1"/>
        </p:nvCxnSpPr>
        <p:spPr>
          <a:xfrm>
            <a:off x="609600" y="470087"/>
            <a:ext cx="10972800" cy="0"/>
          </a:xfrm>
          <a:prstGeom prst="line">
            <a:avLst/>
          </a:prstGeom>
          <a:ln w="12700"/>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37445F32-694A-1586-5439-359BF1C91BC4}"/>
              </a:ext>
            </a:extLst>
          </p:cNvPr>
          <p:cNvPicPr>
            <a:picLocks noChangeAspect="1"/>
          </p:cNvPicPr>
          <p:nvPr userDrawn="1"/>
        </p:nvPicPr>
        <p:blipFill>
          <a:blip r:embed="rId2"/>
          <a:srcRect/>
          <a:stretch/>
        </p:blipFill>
        <p:spPr>
          <a:xfrm>
            <a:off x="11144674" y="143278"/>
            <a:ext cx="391232" cy="214607"/>
          </a:xfrm>
          <a:prstGeom prst="rect">
            <a:avLst/>
          </a:prstGeom>
        </p:spPr>
      </p:pic>
    </p:spTree>
    <p:extLst>
      <p:ext uri="{BB962C8B-B14F-4D97-AF65-F5344CB8AC3E}">
        <p14:creationId xmlns:p14="http://schemas.microsoft.com/office/powerpoint/2010/main" val="38640339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62592"/>
            <a:ext cx="7315200" cy="566738"/>
          </a:xfrm>
        </p:spPr>
        <p:txBody>
          <a:bodyPr anchor="b"/>
          <a:lstStyle>
            <a:lvl1pPr algn="l">
              <a:defRPr sz="2000" b="1">
                <a:solidFill>
                  <a:schemeClr val="tx1">
                    <a:lumMod val="75000"/>
                    <a:lumOff val="25000"/>
                  </a:schemeClr>
                </a:solidFill>
              </a:defRPr>
            </a:lvl1pPr>
          </a:lstStyle>
          <a:p>
            <a:r>
              <a:rPr lang="en-GB"/>
              <a:t>Click to edit Master title style</a:t>
            </a:r>
            <a:endParaRPr lang="en-US"/>
          </a:p>
        </p:txBody>
      </p:sp>
      <p:sp>
        <p:nvSpPr>
          <p:cNvPr id="3" name="Picture Placeholder 2"/>
          <p:cNvSpPr>
            <a:spLocks noGrp="1"/>
          </p:cNvSpPr>
          <p:nvPr>
            <p:ph type="pic" idx="1"/>
          </p:nvPr>
        </p:nvSpPr>
        <p:spPr>
          <a:xfrm>
            <a:off x="2389717" y="674767"/>
            <a:ext cx="7315200" cy="4114800"/>
          </a:xfrm>
        </p:spPr>
        <p:txBody>
          <a:bodyPr/>
          <a:lstStyle>
            <a:lvl1pPr marL="0" indent="0">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2389717" y="5429330"/>
            <a:ext cx="7315200" cy="804862"/>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8" name="Footer Placeholder 4">
            <a:extLst>
              <a:ext uri="{FF2B5EF4-FFF2-40B4-BE49-F238E27FC236}">
                <a16:creationId xmlns:a16="http://schemas.microsoft.com/office/drawing/2014/main" id="{D2959A48-8CF9-C396-5F86-3F76B0C248E9}"/>
              </a:ext>
            </a:extLst>
          </p:cNvPr>
          <p:cNvSpPr>
            <a:spLocks noGrp="1"/>
          </p:cNvSpPr>
          <p:nvPr>
            <p:ph type="ftr" sz="quarter" idx="11"/>
          </p:nvPr>
        </p:nvSpPr>
        <p:spPr>
          <a:xfrm>
            <a:off x="609601" y="6449339"/>
            <a:ext cx="7416800" cy="365125"/>
          </a:xfrm>
        </p:spPr>
        <p:txBody>
          <a:bodyPr anchor="t" anchorCtr="0"/>
          <a:lstStyle>
            <a:lvl1pPr algn="l">
              <a:defRPr sz="1100">
                <a:solidFill>
                  <a:schemeClr val="accent1"/>
                </a:solidFill>
              </a:defRPr>
            </a:lvl1pPr>
          </a:lstStyle>
          <a:p>
            <a:r>
              <a:rPr lang="sv-SE"/>
              <a:t>Otrok raziskuje, se igra in ustvarja ...                                                                ŠS l. 2023/24</a:t>
            </a:r>
            <a:endParaRPr lang="en-US"/>
          </a:p>
        </p:txBody>
      </p:sp>
      <p:sp>
        <p:nvSpPr>
          <p:cNvPr id="9" name="Slide Number Placeholder 5">
            <a:extLst>
              <a:ext uri="{FF2B5EF4-FFF2-40B4-BE49-F238E27FC236}">
                <a16:creationId xmlns:a16="http://schemas.microsoft.com/office/drawing/2014/main" id="{631F1F98-A873-6181-A1A8-62FEB194A2F6}"/>
              </a:ext>
            </a:extLst>
          </p:cNvPr>
          <p:cNvSpPr>
            <a:spLocks noGrp="1"/>
          </p:cNvSpPr>
          <p:nvPr>
            <p:ph type="sldNum" sz="quarter" idx="12"/>
          </p:nvPr>
        </p:nvSpPr>
        <p:spPr>
          <a:xfrm>
            <a:off x="8737600" y="6449339"/>
            <a:ext cx="2844800" cy="365125"/>
          </a:xfrm>
        </p:spPr>
        <p:txBody>
          <a:bodyPr anchor="t" anchorCtr="0"/>
          <a:lstStyle>
            <a:lvl1pPr>
              <a:defRPr sz="1100">
                <a:solidFill>
                  <a:schemeClr val="accent1"/>
                </a:solidFill>
              </a:defRPr>
            </a:lvl1pPr>
          </a:lstStyle>
          <a:p>
            <a:fld id="{BBC33A9F-7E15-B342-95DB-76D69CE41599}" type="slidenum">
              <a:rPr lang="en-US" smtClean="0"/>
              <a:pPr/>
              <a:t>‹#›</a:t>
            </a:fld>
            <a:endParaRPr lang="en-US"/>
          </a:p>
        </p:txBody>
      </p:sp>
      <p:cxnSp>
        <p:nvCxnSpPr>
          <p:cNvPr id="10" name="Straight Connector 9">
            <a:extLst>
              <a:ext uri="{FF2B5EF4-FFF2-40B4-BE49-F238E27FC236}">
                <a16:creationId xmlns:a16="http://schemas.microsoft.com/office/drawing/2014/main" id="{AC6928C4-5C71-7D06-D814-571E906B43D0}"/>
              </a:ext>
            </a:extLst>
          </p:cNvPr>
          <p:cNvCxnSpPr>
            <a:cxnSpLocks/>
          </p:cNvCxnSpPr>
          <p:nvPr userDrawn="1"/>
        </p:nvCxnSpPr>
        <p:spPr>
          <a:xfrm>
            <a:off x="609600" y="6424045"/>
            <a:ext cx="10972800" cy="0"/>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E0F45AF-5D56-B40C-7968-5178A2CCFFD3}"/>
              </a:ext>
            </a:extLst>
          </p:cNvPr>
          <p:cNvCxnSpPr>
            <a:cxnSpLocks/>
          </p:cNvCxnSpPr>
          <p:nvPr userDrawn="1"/>
        </p:nvCxnSpPr>
        <p:spPr>
          <a:xfrm>
            <a:off x="609600" y="470087"/>
            <a:ext cx="10972800" cy="0"/>
          </a:xfrm>
          <a:prstGeom prst="line">
            <a:avLst/>
          </a:prstGeom>
          <a:ln w="12700"/>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361940DE-6A6A-3A2E-658C-C85114427AFB}"/>
              </a:ext>
            </a:extLst>
          </p:cNvPr>
          <p:cNvPicPr>
            <a:picLocks noChangeAspect="1"/>
          </p:cNvPicPr>
          <p:nvPr userDrawn="1"/>
        </p:nvPicPr>
        <p:blipFill>
          <a:blip r:embed="rId2"/>
          <a:srcRect/>
          <a:stretch/>
        </p:blipFill>
        <p:spPr>
          <a:xfrm>
            <a:off x="11144674" y="143278"/>
            <a:ext cx="391232" cy="214607"/>
          </a:xfrm>
          <a:prstGeom prst="rect">
            <a:avLst/>
          </a:prstGeom>
        </p:spPr>
      </p:pic>
    </p:spTree>
    <p:extLst>
      <p:ext uri="{BB962C8B-B14F-4D97-AF65-F5344CB8AC3E}">
        <p14:creationId xmlns:p14="http://schemas.microsoft.com/office/powerpoint/2010/main" val="37846372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Prazen">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A5DF5CF-C7F3-A8FB-C344-F4FB7E4F946F}"/>
              </a:ext>
            </a:extLst>
          </p:cNvPr>
          <p:cNvSpPr>
            <a:spLocks noGrp="1" noChangeArrowheads="1"/>
          </p:cNvSpPr>
          <p:nvPr>
            <p:ph type="dt" sz="half" idx="10"/>
          </p:nvPr>
        </p:nvSpPr>
        <p:spPr>
          <a:ln/>
        </p:spPr>
        <p:txBody>
          <a:bodyPr/>
          <a:lstStyle>
            <a:lvl1pPr>
              <a:defRPr/>
            </a:lvl1pPr>
          </a:lstStyle>
          <a:p>
            <a:pPr>
              <a:defRPr/>
            </a:pPr>
            <a:endParaRPr lang="sl-SI" altLang="sl-SI"/>
          </a:p>
        </p:txBody>
      </p:sp>
      <p:sp>
        <p:nvSpPr>
          <p:cNvPr id="3" name="Rectangle 5">
            <a:extLst>
              <a:ext uri="{FF2B5EF4-FFF2-40B4-BE49-F238E27FC236}">
                <a16:creationId xmlns:a16="http://schemas.microsoft.com/office/drawing/2014/main" id="{B2C9A820-6173-5253-67ED-BB1E63B76C59}"/>
              </a:ext>
            </a:extLst>
          </p:cNvPr>
          <p:cNvSpPr>
            <a:spLocks noGrp="1" noChangeArrowheads="1"/>
          </p:cNvSpPr>
          <p:nvPr>
            <p:ph type="ftr" sz="quarter" idx="11"/>
          </p:nvPr>
        </p:nvSpPr>
        <p:spPr>
          <a:ln/>
        </p:spPr>
        <p:txBody>
          <a:bodyPr/>
          <a:lstStyle>
            <a:lvl1pPr>
              <a:defRPr/>
            </a:lvl1pPr>
          </a:lstStyle>
          <a:p>
            <a:pPr>
              <a:defRPr/>
            </a:pPr>
            <a:r>
              <a:rPr lang="sl-SI" altLang="sl-SI"/>
              <a:t>ŠESTA NACIONALNA KONFERENCA O TRAJNOSTNI MOBILNOSTI V VZGOJI IN IZOBRAŽEVANJU</a:t>
            </a:r>
          </a:p>
        </p:txBody>
      </p:sp>
      <p:sp>
        <p:nvSpPr>
          <p:cNvPr id="4" name="Rectangle 6">
            <a:extLst>
              <a:ext uri="{FF2B5EF4-FFF2-40B4-BE49-F238E27FC236}">
                <a16:creationId xmlns:a16="http://schemas.microsoft.com/office/drawing/2014/main" id="{76DE75DC-007F-AE5B-41C9-1282018C5579}"/>
              </a:ext>
            </a:extLst>
          </p:cNvPr>
          <p:cNvSpPr>
            <a:spLocks noGrp="1" noChangeArrowheads="1"/>
          </p:cNvSpPr>
          <p:nvPr>
            <p:ph type="sldNum" sz="quarter" idx="12"/>
          </p:nvPr>
        </p:nvSpPr>
        <p:spPr>
          <a:ln/>
        </p:spPr>
        <p:txBody>
          <a:bodyPr/>
          <a:lstStyle>
            <a:lvl1pPr>
              <a:defRPr/>
            </a:lvl1pPr>
          </a:lstStyle>
          <a:p>
            <a:fld id="{738024AE-D66D-40D5-BCCD-7DA708BA27BC}" type="slidenum">
              <a:rPr lang="sl-SI" altLang="sl-SI"/>
              <a:pPr/>
              <a:t>‹#›</a:t>
            </a:fld>
            <a:endParaRPr lang="sl-SI" altLang="sl-SI"/>
          </a:p>
        </p:txBody>
      </p:sp>
    </p:spTree>
    <p:extLst>
      <p:ext uri="{BB962C8B-B14F-4D97-AF65-F5344CB8AC3E}">
        <p14:creationId xmlns:p14="http://schemas.microsoft.com/office/powerpoint/2010/main" val="3000357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891DFB1-70FE-E674-AF6E-004B6FDAAEA6}"/>
              </a:ext>
            </a:extLst>
          </p:cNvPr>
          <p:cNvSpPr>
            <a:spLocks noGrp="1"/>
          </p:cNvSpPr>
          <p:nvPr>
            <p:ph type="title"/>
          </p:nvPr>
        </p:nvSpPr>
        <p:spPr>
          <a:xfrm>
            <a:off x="831850" y="1709738"/>
            <a:ext cx="10515600" cy="2852737"/>
          </a:xfrm>
        </p:spPr>
        <p:txBody>
          <a:bodyPr anchor="b"/>
          <a:lstStyle>
            <a:lvl1pPr>
              <a:defRPr sz="6000"/>
            </a:lvl1pPr>
          </a:lstStyle>
          <a:p>
            <a:r>
              <a:rPr lang="sl-SI"/>
              <a:t>Kliknite, če želite urediti slog naslova matrice</a:t>
            </a:r>
          </a:p>
        </p:txBody>
      </p:sp>
      <p:sp>
        <p:nvSpPr>
          <p:cNvPr id="3" name="Označba mesta besedila 2">
            <a:extLst>
              <a:ext uri="{FF2B5EF4-FFF2-40B4-BE49-F238E27FC236}">
                <a16:creationId xmlns:a16="http://schemas.microsoft.com/office/drawing/2014/main" id="{85C3B3E9-6ABB-33A7-A3E8-3AE8F99750F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l-SI"/>
              <a:t>Kliknite za urejanje slogov besedila matrice</a:t>
            </a:r>
          </a:p>
        </p:txBody>
      </p:sp>
      <p:sp>
        <p:nvSpPr>
          <p:cNvPr id="4" name="Označba mesta datuma 3">
            <a:extLst>
              <a:ext uri="{FF2B5EF4-FFF2-40B4-BE49-F238E27FC236}">
                <a16:creationId xmlns:a16="http://schemas.microsoft.com/office/drawing/2014/main" id="{E6DD4620-BD0E-4632-8A03-707FB0ADF651}"/>
              </a:ext>
            </a:extLst>
          </p:cNvPr>
          <p:cNvSpPr>
            <a:spLocks noGrp="1"/>
          </p:cNvSpPr>
          <p:nvPr>
            <p:ph type="dt" sz="half" idx="10"/>
          </p:nvPr>
        </p:nvSpPr>
        <p:spPr/>
        <p:txBody>
          <a:bodyPr/>
          <a:lstStyle/>
          <a:p>
            <a:fld id="{F3C81A88-4A21-4EC2-9E92-3D0FE17FAFFE}" type="datetimeFigureOut">
              <a:rPr lang="sl-SI" smtClean="0"/>
              <a:t>12. 05. 2026</a:t>
            </a:fld>
            <a:endParaRPr lang="sl-SI"/>
          </a:p>
        </p:txBody>
      </p:sp>
      <p:sp>
        <p:nvSpPr>
          <p:cNvPr id="5" name="Označba mesta noge 4">
            <a:extLst>
              <a:ext uri="{FF2B5EF4-FFF2-40B4-BE49-F238E27FC236}">
                <a16:creationId xmlns:a16="http://schemas.microsoft.com/office/drawing/2014/main" id="{664D2175-ADF1-4E1E-D4DF-0695D302D783}"/>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AA1F7DE7-A8A1-18A0-6B3A-292249C21B80}"/>
              </a:ext>
            </a:extLst>
          </p:cNvPr>
          <p:cNvSpPr>
            <a:spLocks noGrp="1"/>
          </p:cNvSpPr>
          <p:nvPr>
            <p:ph type="sldNum" sz="quarter" idx="12"/>
          </p:nvPr>
        </p:nvSpPr>
        <p:spPr/>
        <p:txBody>
          <a:bodyPr/>
          <a:lstStyle/>
          <a:p>
            <a:fld id="{50C9C8FB-2E31-42FB-A470-75E70F95FA6E}" type="slidenum">
              <a:rPr lang="sl-SI" smtClean="0"/>
              <a:t>‹#›</a:t>
            </a:fld>
            <a:endParaRPr lang="sl-SI"/>
          </a:p>
        </p:txBody>
      </p:sp>
    </p:spTree>
    <p:extLst>
      <p:ext uri="{BB962C8B-B14F-4D97-AF65-F5344CB8AC3E}">
        <p14:creationId xmlns:p14="http://schemas.microsoft.com/office/powerpoint/2010/main" val="1767603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4665EC2-BA20-25C2-4F06-B30386618244}"/>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0C74462E-2E38-54F0-1882-1DCC0B9CA733}"/>
              </a:ext>
            </a:extLst>
          </p:cNvPr>
          <p:cNvSpPr>
            <a:spLocks noGrp="1"/>
          </p:cNvSpPr>
          <p:nvPr>
            <p:ph sz="half" idx="1"/>
          </p:nvPr>
        </p:nvSpPr>
        <p:spPr>
          <a:xfrm>
            <a:off x="838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9A1AF97F-A01E-0F7B-DD6C-B5448C35A870}"/>
              </a:ext>
            </a:extLst>
          </p:cNvPr>
          <p:cNvSpPr>
            <a:spLocks noGrp="1"/>
          </p:cNvSpPr>
          <p:nvPr>
            <p:ph sz="half" idx="2"/>
          </p:nvPr>
        </p:nvSpPr>
        <p:spPr>
          <a:xfrm>
            <a:off x="6172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EB6F6E0A-D74E-395F-6B26-87C5E354459A}"/>
              </a:ext>
            </a:extLst>
          </p:cNvPr>
          <p:cNvSpPr>
            <a:spLocks noGrp="1"/>
          </p:cNvSpPr>
          <p:nvPr>
            <p:ph type="dt" sz="half" idx="10"/>
          </p:nvPr>
        </p:nvSpPr>
        <p:spPr/>
        <p:txBody>
          <a:bodyPr/>
          <a:lstStyle/>
          <a:p>
            <a:fld id="{F3C81A88-4A21-4EC2-9E92-3D0FE17FAFFE}" type="datetimeFigureOut">
              <a:rPr lang="sl-SI" smtClean="0"/>
              <a:t>12. 05. 2026</a:t>
            </a:fld>
            <a:endParaRPr lang="sl-SI"/>
          </a:p>
        </p:txBody>
      </p:sp>
      <p:sp>
        <p:nvSpPr>
          <p:cNvPr id="6" name="Označba mesta noge 5">
            <a:extLst>
              <a:ext uri="{FF2B5EF4-FFF2-40B4-BE49-F238E27FC236}">
                <a16:creationId xmlns:a16="http://schemas.microsoft.com/office/drawing/2014/main" id="{419C4EE6-C475-4948-5B4B-C75F6F93368F}"/>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34AA757A-103E-4C61-8BBF-738D59D7C9C2}"/>
              </a:ext>
            </a:extLst>
          </p:cNvPr>
          <p:cNvSpPr>
            <a:spLocks noGrp="1"/>
          </p:cNvSpPr>
          <p:nvPr>
            <p:ph type="sldNum" sz="quarter" idx="12"/>
          </p:nvPr>
        </p:nvSpPr>
        <p:spPr/>
        <p:txBody>
          <a:bodyPr/>
          <a:lstStyle/>
          <a:p>
            <a:fld id="{50C9C8FB-2E31-42FB-A470-75E70F95FA6E}" type="slidenum">
              <a:rPr lang="sl-SI" smtClean="0"/>
              <a:t>‹#›</a:t>
            </a:fld>
            <a:endParaRPr lang="sl-SI"/>
          </a:p>
        </p:txBody>
      </p:sp>
    </p:spTree>
    <p:extLst>
      <p:ext uri="{BB962C8B-B14F-4D97-AF65-F5344CB8AC3E}">
        <p14:creationId xmlns:p14="http://schemas.microsoft.com/office/powerpoint/2010/main" val="1026561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3A5F9E4-C2FF-EE03-159B-ACA6258F9E3C}"/>
              </a:ext>
            </a:extLst>
          </p:cNvPr>
          <p:cNvSpPr>
            <a:spLocks noGrp="1"/>
          </p:cNvSpPr>
          <p:nvPr>
            <p:ph type="title"/>
          </p:nvPr>
        </p:nvSpPr>
        <p:spPr>
          <a:xfrm>
            <a:off x="839788" y="365125"/>
            <a:ext cx="10515600" cy="1325563"/>
          </a:xfrm>
        </p:spPr>
        <p:txBody>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753275B6-5AAD-5938-38F4-3B35FBC77A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4" name="Označba mesta vsebine 3">
            <a:extLst>
              <a:ext uri="{FF2B5EF4-FFF2-40B4-BE49-F238E27FC236}">
                <a16:creationId xmlns:a16="http://schemas.microsoft.com/office/drawing/2014/main" id="{A8F05586-2929-0CA5-E0C0-9096BA419163}"/>
              </a:ext>
            </a:extLst>
          </p:cNvPr>
          <p:cNvSpPr>
            <a:spLocks noGrp="1"/>
          </p:cNvSpPr>
          <p:nvPr>
            <p:ph sz="half" idx="2"/>
          </p:nvPr>
        </p:nvSpPr>
        <p:spPr>
          <a:xfrm>
            <a:off x="839788" y="2505075"/>
            <a:ext cx="5157787"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F2A092E7-AA46-603A-D3E7-F2D506E552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6" name="Označba mesta vsebine 5">
            <a:extLst>
              <a:ext uri="{FF2B5EF4-FFF2-40B4-BE49-F238E27FC236}">
                <a16:creationId xmlns:a16="http://schemas.microsoft.com/office/drawing/2014/main" id="{54855159-078F-5202-51FC-9F3889896AAA}"/>
              </a:ext>
            </a:extLst>
          </p:cNvPr>
          <p:cNvSpPr>
            <a:spLocks noGrp="1"/>
          </p:cNvSpPr>
          <p:nvPr>
            <p:ph sz="quarter" idx="4"/>
          </p:nvPr>
        </p:nvSpPr>
        <p:spPr>
          <a:xfrm>
            <a:off x="6172200" y="2505075"/>
            <a:ext cx="5183188"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761EAFBE-5BD5-75E2-F627-8F55D3D58839}"/>
              </a:ext>
            </a:extLst>
          </p:cNvPr>
          <p:cNvSpPr>
            <a:spLocks noGrp="1"/>
          </p:cNvSpPr>
          <p:nvPr>
            <p:ph type="dt" sz="half" idx="10"/>
          </p:nvPr>
        </p:nvSpPr>
        <p:spPr/>
        <p:txBody>
          <a:bodyPr/>
          <a:lstStyle/>
          <a:p>
            <a:fld id="{F3C81A88-4A21-4EC2-9E92-3D0FE17FAFFE}" type="datetimeFigureOut">
              <a:rPr lang="sl-SI" smtClean="0"/>
              <a:t>12. 05. 2026</a:t>
            </a:fld>
            <a:endParaRPr lang="sl-SI"/>
          </a:p>
        </p:txBody>
      </p:sp>
      <p:sp>
        <p:nvSpPr>
          <p:cNvPr id="8" name="Označba mesta noge 7">
            <a:extLst>
              <a:ext uri="{FF2B5EF4-FFF2-40B4-BE49-F238E27FC236}">
                <a16:creationId xmlns:a16="http://schemas.microsoft.com/office/drawing/2014/main" id="{DA27DFBB-E547-9C85-BC6B-31942BC1DDAB}"/>
              </a:ext>
            </a:extLst>
          </p:cNvPr>
          <p:cNvSpPr>
            <a:spLocks noGrp="1"/>
          </p:cNvSpPr>
          <p:nvPr>
            <p:ph type="ftr" sz="quarter" idx="11"/>
          </p:nvPr>
        </p:nvSpPr>
        <p:spPr/>
        <p:txBody>
          <a:bodyPr/>
          <a:lstStyle/>
          <a:p>
            <a:endParaRPr lang="sl-SI"/>
          </a:p>
        </p:txBody>
      </p:sp>
      <p:sp>
        <p:nvSpPr>
          <p:cNvPr id="9" name="Označba mesta številke diapozitiva 8">
            <a:extLst>
              <a:ext uri="{FF2B5EF4-FFF2-40B4-BE49-F238E27FC236}">
                <a16:creationId xmlns:a16="http://schemas.microsoft.com/office/drawing/2014/main" id="{76B11330-BDA5-81A8-BF20-B3EB242D191C}"/>
              </a:ext>
            </a:extLst>
          </p:cNvPr>
          <p:cNvSpPr>
            <a:spLocks noGrp="1"/>
          </p:cNvSpPr>
          <p:nvPr>
            <p:ph type="sldNum" sz="quarter" idx="12"/>
          </p:nvPr>
        </p:nvSpPr>
        <p:spPr/>
        <p:txBody>
          <a:bodyPr/>
          <a:lstStyle/>
          <a:p>
            <a:fld id="{50C9C8FB-2E31-42FB-A470-75E70F95FA6E}" type="slidenum">
              <a:rPr lang="sl-SI" smtClean="0"/>
              <a:t>‹#›</a:t>
            </a:fld>
            <a:endParaRPr lang="sl-SI"/>
          </a:p>
        </p:txBody>
      </p:sp>
    </p:spTree>
    <p:extLst>
      <p:ext uri="{BB962C8B-B14F-4D97-AF65-F5344CB8AC3E}">
        <p14:creationId xmlns:p14="http://schemas.microsoft.com/office/powerpoint/2010/main" val="1953747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2872611-0207-75C5-C8AB-8E5714C50003}"/>
              </a:ext>
            </a:extLst>
          </p:cNvPr>
          <p:cNvSpPr>
            <a:spLocks noGrp="1"/>
          </p:cNvSpPr>
          <p:nvPr>
            <p:ph type="title"/>
          </p:nvPr>
        </p:nvSpPr>
        <p:spPr/>
        <p:txBody>
          <a:bodyPr/>
          <a:lstStyle/>
          <a:p>
            <a:r>
              <a:rPr lang="sl-SI"/>
              <a:t>Kliknite, če želite urediti slog naslova matrice</a:t>
            </a:r>
          </a:p>
        </p:txBody>
      </p:sp>
      <p:sp>
        <p:nvSpPr>
          <p:cNvPr id="3" name="Označba mesta datuma 2">
            <a:extLst>
              <a:ext uri="{FF2B5EF4-FFF2-40B4-BE49-F238E27FC236}">
                <a16:creationId xmlns:a16="http://schemas.microsoft.com/office/drawing/2014/main" id="{DDE4A043-5D1F-2788-D57D-FE6C1CF810C2}"/>
              </a:ext>
            </a:extLst>
          </p:cNvPr>
          <p:cNvSpPr>
            <a:spLocks noGrp="1"/>
          </p:cNvSpPr>
          <p:nvPr>
            <p:ph type="dt" sz="half" idx="10"/>
          </p:nvPr>
        </p:nvSpPr>
        <p:spPr/>
        <p:txBody>
          <a:bodyPr/>
          <a:lstStyle/>
          <a:p>
            <a:fld id="{F3C81A88-4A21-4EC2-9E92-3D0FE17FAFFE}" type="datetimeFigureOut">
              <a:rPr lang="sl-SI" smtClean="0"/>
              <a:t>12. 05. 2026</a:t>
            </a:fld>
            <a:endParaRPr lang="sl-SI"/>
          </a:p>
        </p:txBody>
      </p:sp>
      <p:sp>
        <p:nvSpPr>
          <p:cNvPr id="4" name="Označba mesta noge 3">
            <a:extLst>
              <a:ext uri="{FF2B5EF4-FFF2-40B4-BE49-F238E27FC236}">
                <a16:creationId xmlns:a16="http://schemas.microsoft.com/office/drawing/2014/main" id="{D49CFB3A-AEFD-E0DF-1173-B9E05E9D137C}"/>
              </a:ext>
            </a:extLst>
          </p:cNvPr>
          <p:cNvSpPr>
            <a:spLocks noGrp="1"/>
          </p:cNvSpPr>
          <p:nvPr>
            <p:ph type="ftr" sz="quarter" idx="11"/>
          </p:nvPr>
        </p:nvSpPr>
        <p:spPr/>
        <p:txBody>
          <a:bodyPr/>
          <a:lstStyle/>
          <a:p>
            <a:endParaRPr lang="sl-SI"/>
          </a:p>
        </p:txBody>
      </p:sp>
      <p:sp>
        <p:nvSpPr>
          <p:cNvPr id="5" name="Označba mesta številke diapozitiva 4">
            <a:extLst>
              <a:ext uri="{FF2B5EF4-FFF2-40B4-BE49-F238E27FC236}">
                <a16:creationId xmlns:a16="http://schemas.microsoft.com/office/drawing/2014/main" id="{4E6A5C29-2867-3239-5912-6B0F5EFD8B90}"/>
              </a:ext>
            </a:extLst>
          </p:cNvPr>
          <p:cNvSpPr>
            <a:spLocks noGrp="1"/>
          </p:cNvSpPr>
          <p:nvPr>
            <p:ph type="sldNum" sz="quarter" idx="12"/>
          </p:nvPr>
        </p:nvSpPr>
        <p:spPr/>
        <p:txBody>
          <a:bodyPr/>
          <a:lstStyle/>
          <a:p>
            <a:fld id="{50C9C8FB-2E31-42FB-A470-75E70F95FA6E}" type="slidenum">
              <a:rPr lang="sl-SI" smtClean="0"/>
              <a:t>‹#›</a:t>
            </a:fld>
            <a:endParaRPr lang="sl-SI"/>
          </a:p>
        </p:txBody>
      </p:sp>
    </p:spTree>
    <p:extLst>
      <p:ext uri="{BB962C8B-B14F-4D97-AF65-F5344CB8AC3E}">
        <p14:creationId xmlns:p14="http://schemas.microsoft.com/office/powerpoint/2010/main" val="1674672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89ACFF9A-B504-40C9-C0D2-767F2E7C101C}"/>
              </a:ext>
            </a:extLst>
          </p:cNvPr>
          <p:cNvSpPr>
            <a:spLocks noGrp="1"/>
          </p:cNvSpPr>
          <p:nvPr>
            <p:ph type="dt" sz="half" idx="10"/>
          </p:nvPr>
        </p:nvSpPr>
        <p:spPr/>
        <p:txBody>
          <a:bodyPr/>
          <a:lstStyle/>
          <a:p>
            <a:fld id="{F3C81A88-4A21-4EC2-9E92-3D0FE17FAFFE}" type="datetimeFigureOut">
              <a:rPr lang="sl-SI" smtClean="0"/>
              <a:t>12. 05. 2026</a:t>
            </a:fld>
            <a:endParaRPr lang="sl-SI"/>
          </a:p>
        </p:txBody>
      </p:sp>
      <p:sp>
        <p:nvSpPr>
          <p:cNvPr id="3" name="Označba mesta noge 2">
            <a:extLst>
              <a:ext uri="{FF2B5EF4-FFF2-40B4-BE49-F238E27FC236}">
                <a16:creationId xmlns:a16="http://schemas.microsoft.com/office/drawing/2014/main" id="{3C879788-439E-F17F-3BBF-A5496033B5D6}"/>
              </a:ext>
            </a:extLst>
          </p:cNvPr>
          <p:cNvSpPr>
            <a:spLocks noGrp="1"/>
          </p:cNvSpPr>
          <p:nvPr>
            <p:ph type="ftr" sz="quarter" idx="11"/>
          </p:nvPr>
        </p:nvSpPr>
        <p:spPr/>
        <p:txBody>
          <a:bodyPr/>
          <a:lstStyle/>
          <a:p>
            <a:endParaRPr lang="sl-SI"/>
          </a:p>
        </p:txBody>
      </p:sp>
      <p:sp>
        <p:nvSpPr>
          <p:cNvPr id="4" name="Označba mesta številke diapozitiva 3">
            <a:extLst>
              <a:ext uri="{FF2B5EF4-FFF2-40B4-BE49-F238E27FC236}">
                <a16:creationId xmlns:a16="http://schemas.microsoft.com/office/drawing/2014/main" id="{4546EF7B-9BB6-79D7-E2EF-623545A2313A}"/>
              </a:ext>
            </a:extLst>
          </p:cNvPr>
          <p:cNvSpPr>
            <a:spLocks noGrp="1"/>
          </p:cNvSpPr>
          <p:nvPr>
            <p:ph type="sldNum" sz="quarter" idx="12"/>
          </p:nvPr>
        </p:nvSpPr>
        <p:spPr/>
        <p:txBody>
          <a:bodyPr/>
          <a:lstStyle/>
          <a:p>
            <a:fld id="{50C9C8FB-2E31-42FB-A470-75E70F95FA6E}" type="slidenum">
              <a:rPr lang="sl-SI" smtClean="0"/>
              <a:t>‹#›</a:t>
            </a:fld>
            <a:endParaRPr lang="sl-SI"/>
          </a:p>
        </p:txBody>
      </p:sp>
    </p:spTree>
    <p:extLst>
      <p:ext uri="{BB962C8B-B14F-4D97-AF65-F5344CB8AC3E}">
        <p14:creationId xmlns:p14="http://schemas.microsoft.com/office/powerpoint/2010/main" val="397129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D17A405-97EE-4AC0-4BF9-7FB955748D50}"/>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vsebine 2">
            <a:extLst>
              <a:ext uri="{FF2B5EF4-FFF2-40B4-BE49-F238E27FC236}">
                <a16:creationId xmlns:a16="http://schemas.microsoft.com/office/drawing/2014/main" id="{7EFAF371-76E6-0A55-0291-2A792E389B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FD20E0A1-6909-6BB1-38BE-1571F97CD2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15AA827F-1AF8-B1EA-9602-3EB1B5B9EDF7}"/>
              </a:ext>
            </a:extLst>
          </p:cNvPr>
          <p:cNvSpPr>
            <a:spLocks noGrp="1"/>
          </p:cNvSpPr>
          <p:nvPr>
            <p:ph type="dt" sz="half" idx="10"/>
          </p:nvPr>
        </p:nvSpPr>
        <p:spPr/>
        <p:txBody>
          <a:bodyPr/>
          <a:lstStyle/>
          <a:p>
            <a:fld id="{F3C81A88-4A21-4EC2-9E92-3D0FE17FAFFE}" type="datetimeFigureOut">
              <a:rPr lang="sl-SI" smtClean="0"/>
              <a:t>12. 05. 2026</a:t>
            </a:fld>
            <a:endParaRPr lang="sl-SI"/>
          </a:p>
        </p:txBody>
      </p:sp>
      <p:sp>
        <p:nvSpPr>
          <p:cNvPr id="6" name="Označba mesta noge 5">
            <a:extLst>
              <a:ext uri="{FF2B5EF4-FFF2-40B4-BE49-F238E27FC236}">
                <a16:creationId xmlns:a16="http://schemas.microsoft.com/office/drawing/2014/main" id="{F3F1D76A-89FB-7602-FD18-EDBC3FD66744}"/>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BC195807-40A1-3996-9332-5B0D4BA62EB8}"/>
              </a:ext>
            </a:extLst>
          </p:cNvPr>
          <p:cNvSpPr>
            <a:spLocks noGrp="1"/>
          </p:cNvSpPr>
          <p:nvPr>
            <p:ph type="sldNum" sz="quarter" idx="12"/>
          </p:nvPr>
        </p:nvSpPr>
        <p:spPr/>
        <p:txBody>
          <a:bodyPr/>
          <a:lstStyle/>
          <a:p>
            <a:fld id="{50C9C8FB-2E31-42FB-A470-75E70F95FA6E}" type="slidenum">
              <a:rPr lang="sl-SI" smtClean="0"/>
              <a:t>‹#›</a:t>
            </a:fld>
            <a:endParaRPr lang="sl-SI"/>
          </a:p>
        </p:txBody>
      </p:sp>
    </p:spTree>
    <p:extLst>
      <p:ext uri="{BB962C8B-B14F-4D97-AF65-F5344CB8AC3E}">
        <p14:creationId xmlns:p14="http://schemas.microsoft.com/office/powerpoint/2010/main" val="4258715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C66FCE2-EAB8-E6B0-5522-059C6DC8B53C}"/>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slike 2">
            <a:extLst>
              <a:ext uri="{FF2B5EF4-FFF2-40B4-BE49-F238E27FC236}">
                <a16:creationId xmlns:a16="http://schemas.microsoft.com/office/drawing/2014/main" id="{F33D1FF4-7845-E362-64C8-DE1FE33804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a:extLst>
              <a:ext uri="{FF2B5EF4-FFF2-40B4-BE49-F238E27FC236}">
                <a16:creationId xmlns:a16="http://schemas.microsoft.com/office/drawing/2014/main" id="{F5CD8AE3-8AD5-76BC-8961-68241DC6C1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B31509D6-9DD0-81BC-6919-B66EC83EFF8C}"/>
              </a:ext>
            </a:extLst>
          </p:cNvPr>
          <p:cNvSpPr>
            <a:spLocks noGrp="1"/>
          </p:cNvSpPr>
          <p:nvPr>
            <p:ph type="dt" sz="half" idx="10"/>
          </p:nvPr>
        </p:nvSpPr>
        <p:spPr/>
        <p:txBody>
          <a:bodyPr/>
          <a:lstStyle/>
          <a:p>
            <a:fld id="{F3C81A88-4A21-4EC2-9E92-3D0FE17FAFFE}" type="datetimeFigureOut">
              <a:rPr lang="sl-SI" smtClean="0"/>
              <a:t>12. 05. 2026</a:t>
            </a:fld>
            <a:endParaRPr lang="sl-SI"/>
          </a:p>
        </p:txBody>
      </p:sp>
      <p:sp>
        <p:nvSpPr>
          <p:cNvPr id="6" name="Označba mesta noge 5">
            <a:extLst>
              <a:ext uri="{FF2B5EF4-FFF2-40B4-BE49-F238E27FC236}">
                <a16:creationId xmlns:a16="http://schemas.microsoft.com/office/drawing/2014/main" id="{B3F777A6-5CB5-73F1-0D6E-AD94F33B440C}"/>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635D7399-F640-B3F4-0E8D-F0CC46FA7ADF}"/>
              </a:ext>
            </a:extLst>
          </p:cNvPr>
          <p:cNvSpPr>
            <a:spLocks noGrp="1"/>
          </p:cNvSpPr>
          <p:nvPr>
            <p:ph type="sldNum" sz="quarter" idx="12"/>
          </p:nvPr>
        </p:nvSpPr>
        <p:spPr/>
        <p:txBody>
          <a:bodyPr/>
          <a:lstStyle/>
          <a:p>
            <a:fld id="{50C9C8FB-2E31-42FB-A470-75E70F95FA6E}" type="slidenum">
              <a:rPr lang="sl-SI" smtClean="0"/>
              <a:t>‹#›</a:t>
            </a:fld>
            <a:endParaRPr lang="sl-SI"/>
          </a:p>
        </p:txBody>
      </p:sp>
    </p:spTree>
    <p:extLst>
      <p:ext uri="{BB962C8B-B14F-4D97-AF65-F5344CB8AC3E}">
        <p14:creationId xmlns:p14="http://schemas.microsoft.com/office/powerpoint/2010/main" val="2950019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5.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1F4A2469-8D62-FE0B-F1FE-93DF98C6CD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0D54D5BE-2A9E-C693-7031-D38F119216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096E25B7-D810-B26F-1BB8-AC0276C6E4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3C81A88-4A21-4EC2-9E92-3D0FE17FAFFE}" type="datetimeFigureOut">
              <a:rPr lang="sl-SI" smtClean="0"/>
              <a:t>12. 05. 2026</a:t>
            </a:fld>
            <a:endParaRPr lang="sl-SI"/>
          </a:p>
        </p:txBody>
      </p:sp>
      <p:sp>
        <p:nvSpPr>
          <p:cNvPr id="5" name="Označba mesta noge 4">
            <a:extLst>
              <a:ext uri="{FF2B5EF4-FFF2-40B4-BE49-F238E27FC236}">
                <a16:creationId xmlns:a16="http://schemas.microsoft.com/office/drawing/2014/main" id="{DFB37839-9EEE-EE37-C72E-981BFFBE6D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sl-SI"/>
          </a:p>
        </p:txBody>
      </p:sp>
      <p:sp>
        <p:nvSpPr>
          <p:cNvPr id="6" name="Označba mesta številke diapozitiva 5">
            <a:extLst>
              <a:ext uri="{FF2B5EF4-FFF2-40B4-BE49-F238E27FC236}">
                <a16:creationId xmlns:a16="http://schemas.microsoft.com/office/drawing/2014/main" id="{87AAE4F9-10D0-9DE0-8DB9-CFE26B713B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0C9C8FB-2E31-42FB-A470-75E70F95FA6E}" type="slidenum">
              <a:rPr lang="sl-SI" smtClean="0"/>
              <a:t>‹#›</a:t>
            </a:fld>
            <a:endParaRPr lang="sl-SI"/>
          </a:p>
        </p:txBody>
      </p:sp>
    </p:spTree>
    <p:extLst>
      <p:ext uri="{BB962C8B-B14F-4D97-AF65-F5344CB8AC3E}">
        <p14:creationId xmlns:p14="http://schemas.microsoft.com/office/powerpoint/2010/main" val="25642094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200" b="1" i="0" u="none" strike="noStrike" cap="none">
                <a:solidFill>
                  <a:schemeClr val="dk2"/>
                </a:solidFill>
                <a:latin typeface="Arial"/>
                <a:ea typeface="Arial"/>
                <a:cs typeface="Arial"/>
                <a:sym typeface="Arial"/>
              </a:defRPr>
            </a:lvl1pPr>
            <a:lvl2pPr marL="0" marR="0" lvl="1" indent="0" algn="l" rtl="0">
              <a:spcBef>
                <a:spcPts val="0"/>
              </a:spcBef>
              <a:spcAft>
                <a:spcPts val="0"/>
              </a:spcAft>
              <a:buNone/>
              <a:defRPr sz="3200" b="1" i="0" u="none" strike="noStrike" cap="none">
                <a:solidFill>
                  <a:schemeClr val="dk2"/>
                </a:solidFill>
                <a:latin typeface="Arial"/>
                <a:ea typeface="Arial"/>
                <a:cs typeface="Arial"/>
                <a:sym typeface="Arial"/>
              </a:defRPr>
            </a:lvl2pPr>
            <a:lvl3pPr marL="0" marR="0" lvl="2" indent="0" algn="l" rtl="0">
              <a:spcBef>
                <a:spcPts val="0"/>
              </a:spcBef>
              <a:spcAft>
                <a:spcPts val="0"/>
              </a:spcAft>
              <a:buNone/>
              <a:defRPr sz="3200" b="1" i="0" u="none" strike="noStrike" cap="none">
                <a:solidFill>
                  <a:schemeClr val="dk2"/>
                </a:solidFill>
                <a:latin typeface="Arial"/>
                <a:ea typeface="Arial"/>
                <a:cs typeface="Arial"/>
                <a:sym typeface="Arial"/>
              </a:defRPr>
            </a:lvl3pPr>
            <a:lvl4pPr marL="0" marR="0" lvl="3" indent="0" algn="l" rtl="0">
              <a:spcBef>
                <a:spcPts val="0"/>
              </a:spcBef>
              <a:spcAft>
                <a:spcPts val="0"/>
              </a:spcAft>
              <a:buNone/>
              <a:defRPr sz="3200" b="1" i="0" u="none" strike="noStrike" cap="none">
                <a:solidFill>
                  <a:schemeClr val="dk2"/>
                </a:solidFill>
                <a:latin typeface="Arial"/>
                <a:ea typeface="Arial"/>
                <a:cs typeface="Arial"/>
                <a:sym typeface="Arial"/>
              </a:defRPr>
            </a:lvl4pPr>
            <a:lvl5pPr marL="0" marR="0" lvl="4" indent="0" algn="l" rtl="0">
              <a:spcBef>
                <a:spcPts val="0"/>
              </a:spcBef>
              <a:spcAft>
                <a:spcPts val="0"/>
              </a:spcAft>
              <a:buNone/>
              <a:defRPr sz="3200" b="1" i="0" u="none" strike="noStrike" cap="none">
                <a:solidFill>
                  <a:schemeClr val="dk2"/>
                </a:solidFill>
                <a:latin typeface="Arial"/>
                <a:ea typeface="Arial"/>
                <a:cs typeface="Arial"/>
                <a:sym typeface="Arial"/>
              </a:defRPr>
            </a:lvl5pPr>
            <a:lvl6pPr marL="457200" marR="0" lvl="5" indent="0" algn="l" rtl="0">
              <a:spcBef>
                <a:spcPts val="0"/>
              </a:spcBef>
              <a:spcAft>
                <a:spcPts val="0"/>
              </a:spcAft>
              <a:buNone/>
              <a:defRPr sz="3200" b="1" i="0" u="none" strike="noStrike" cap="none">
                <a:solidFill>
                  <a:schemeClr val="dk2"/>
                </a:solidFill>
                <a:latin typeface="Arial"/>
                <a:ea typeface="Arial"/>
                <a:cs typeface="Arial"/>
                <a:sym typeface="Arial"/>
              </a:defRPr>
            </a:lvl6pPr>
            <a:lvl7pPr marL="914400" marR="0" lvl="6" indent="0" algn="l" rtl="0">
              <a:spcBef>
                <a:spcPts val="0"/>
              </a:spcBef>
              <a:spcAft>
                <a:spcPts val="0"/>
              </a:spcAft>
              <a:buNone/>
              <a:defRPr sz="3200" b="1" i="0" u="none" strike="noStrike" cap="none">
                <a:solidFill>
                  <a:schemeClr val="dk2"/>
                </a:solidFill>
                <a:latin typeface="Arial"/>
                <a:ea typeface="Arial"/>
                <a:cs typeface="Arial"/>
                <a:sym typeface="Arial"/>
              </a:defRPr>
            </a:lvl7pPr>
            <a:lvl8pPr marL="1371600" marR="0" lvl="7" indent="0" algn="l" rtl="0">
              <a:spcBef>
                <a:spcPts val="0"/>
              </a:spcBef>
              <a:spcAft>
                <a:spcPts val="0"/>
              </a:spcAft>
              <a:buNone/>
              <a:defRPr sz="3200" b="1" i="0" u="none" strike="noStrike" cap="none">
                <a:solidFill>
                  <a:schemeClr val="dk2"/>
                </a:solidFill>
                <a:latin typeface="Arial"/>
                <a:ea typeface="Arial"/>
                <a:cs typeface="Arial"/>
                <a:sym typeface="Arial"/>
              </a:defRPr>
            </a:lvl8pPr>
            <a:lvl9pPr marL="1828800" marR="0" lvl="8" indent="0" algn="l" rtl="0">
              <a:spcBef>
                <a:spcPts val="0"/>
              </a:spcBef>
              <a:spcAft>
                <a:spcPts val="0"/>
              </a:spcAft>
              <a:buNone/>
              <a:defRPr sz="3200" b="1" i="0" u="none" strike="noStrike" cap="none">
                <a:solidFill>
                  <a:schemeClr val="dk2"/>
                </a:solidFill>
                <a:latin typeface="Arial"/>
                <a:ea typeface="Arial"/>
                <a:cs typeface="Arial"/>
                <a:sym typeface="Arial"/>
              </a:defRPr>
            </a:lvl9pPr>
          </a:lstStyle>
          <a:p>
            <a:endParaRPr/>
          </a:p>
        </p:txBody>
      </p:sp>
      <p:sp>
        <p:nvSpPr>
          <p:cNvPr id="11" name="Shape 11"/>
          <p:cNvSpPr txBox="1">
            <a:spLocks noGrp="1"/>
          </p:cNvSpPr>
          <p:nvPr>
            <p:ph type="body" idx="1"/>
          </p:nvPr>
        </p:nvSpPr>
        <p:spPr>
          <a:xfrm>
            <a:off x="609600" y="1600200"/>
            <a:ext cx="10972800" cy="4205288"/>
          </a:xfrm>
          <a:prstGeom prst="rect">
            <a:avLst/>
          </a:prstGeom>
          <a:noFill/>
          <a:ln>
            <a:noFill/>
          </a:ln>
        </p:spPr>
        <p:txBody>
          <a:bodyPr lIns="91425" tIns="91425" rIns="91425" bIns="91425" anchor="t" anchorCtr="0"/>
          <a:lstStyle>
            <a:lvl1pPr marL="180975" marR="0" lvl="0" indent="-3175" algn="l" rtl="0">
              <a:spcBef>
                <a:spcPts val="560"/>
              </a:spcBef>
              <a:spcAft>
                <a:spcPts val="0"/>
              </a:spcAft>
              <a:buClr>
                <a:schemeClr val="lt2"/>
              </a:buClr>
              <a:buSzPct val="100000"/>
              <a:buFont typeface="Arial"/>
              <a:buChar char="•"/>
              <a:defRPr sz="2800" b="0" i="0" u="none" strike="noStrike" cap="none">
                <a:solidFill>
                  <a:schemeClr val="dk1"/>
                </a:solidFill>
                <a:latin typeface="Arial"/>
                <a:ea typeface="Arial"/>
                <a:cs typeface="Arial"/>
                <a:sym typeface="Arial"/>
              </a:defRPr>
            </a:lvl1pPr>
            <a:lvl2pPr marL="541338" marR="0" lvl="1" indent="-33337" algn="l" rtl="0">
              <a:spcBef>
                <a:spcPts val="480"/>
              </a:spcBef>
              <a:spcAft>
                <a:spcPts val="0"/>
              </a:spcAft>
              <a:buClr>
                <a:schemeClr val="lt2"/>
              </a:buClr>
              <a:buSzPct val="100000"/>
              <a:buFont typeface="Arial"/>
              <a:buChar char="▪"/>
              <a:defRPr sz="2400" b="0" i="0" u="none" strike="noStrike" cap="none">
                <a:solidFill>
                  <a:schemeClr val="dk1"/>
                </a:solidFill>
                <a:latin typeface="Arial"/>
                <a:ea typeface="Arial"/>
                <a:cs typeface="Arial"/>
                <a:sym typeface="Arial"/>
              </a:defRPr>
            </a:lvl2pPr>
            <a:lvl3pPr marL="901700" marR="0" lvl="2" indent="-63500" algn="l" rtl="0">
              <a:spcBef>
                <a:spcPts val="400"/>
              </a:spcBef>
              <a:spcAft>
                <a:spcPts val="0"/>
              </a:spcAft>
              <a:buClr>
                <a:schemeClr val="lt2"/>
              </a:buClr>
              <a:buSzPct val="100000"/>
              <a:buFont typeface="Arial"/>
              <a:buChar char="▪"/>
              <a:defRPr sz="2000" b="0" i="0" u="none" strike="noStrike" cap="none">
                <a:solidFill>
                  <a:schemeClr val="dk1"/>
                </a:solidFill>
                <a:latin typeface="Arial"/>
                <a:ea typeface="Arial"/>
                <a:cs typeface="Arial"/>
                <a:sym typeface="Arial"/>
              </a:defRPr>
            </a:lvl3pPr>
            <a:lvl4pPr marL="1262063" marR="0" lvl="3" indent="-55562" algn="l" rtl="0">
              <a:spcBef>
                <a:spcPts val="400"/>
              </a:spcBef>
              <a:spcAft>
                <a:spcPts val="0"/>
              </a:spcAft>
              <a:buClr>
                <a:schemeClr val="lt2"/>
              </a:buClr>
              <a:buSzPct val="100000"/>
              <a:buFont typeface="Arial"/>
              <a:buChar char="▪"/>
              <a:defRPr sz="2000" b="0" i="0" u="none" strike="noStrike" cap="none">
                <a:solidFill>
                  <a:schemeClr val="dk1"/>
                </a:solidFill>
                <a:latin typeface="Arial"/>
                <a:ea typeface="Arial"/>
                <a:cs typeface="Arial"/>
                <a:sym typeface="Arial"/>
              </a:defRPr>
            </a:lvl4pPr>
            <a:lvl5pPr marL="1609725" marR="0" lvl="4" indent="-47625" algn="l" rtl="0">
              <a:spcBef>
                <a:spcPts val="400"/>
              </a:spcBef>
              <a:spcAft>
                <a:spcPts val="0"/>
              </a:spcAft>
              <a:buClr>
                <a:schemeClr val="lt2"/>
              </a:buClr>
              <a:buSzPct val="100000"/>
              <a:buFont typeface="Arial"/>
              <a:buChar char="▪"/>
              <a:defRPr sz="2000" b="0" i="0" u="none" strike="noStrike" cap="none">
                <a:solidFill>
                  <a:schemeClr val="dk1"/>
                </a:solidFill>
                <a:latin typeface="Arial"/>
                <a:ea typeface="Arial"/>
                <a:cs typeface="Arial"/>
                <a:sym typeface="Arial"/>
              </a:defRPr>
            </a:lvl5pPr>
            <a:lvl6pPr marL="2066925" marR="0" lvl="5" indent="-47625" algn="l" rtl="0">
              <a:spcBef>
                <a:spcPts val="400"/>
              </a:spcBef>
              <a:spcAft>
                <a:spcPts val="0"/>
              </a:spcAft>
              <a:buClr>
                <a:schemeClr val="lt2"/>
              </a:buClr>
              <a:buSzPct val="100000"/>
              <a:buFont typeface="Arial"/>
              <a:buChar char="▪"/>
              <a:defRPr sz="2000" b="0" i="0" u="none" strike="noStrike" cap="none">
                <a:solidFill>
                  <a:schemeClr val="dk1"/>
                </a:solidFill>
                <a:latin typeface="Arial"/>
                <a:ea typeface="Arial"/>
                <a:cs typeface="Arial"/>
                <a:sym typeface="Arial"/>
              </a:defRPr>
            </a:lvl6pPr>
            <a:lvl7pPr marL="2524125" marR="0" lvl="6" indent="-47625" algn="l" rtl="0">
              <a:spcBef>
                <a:spcPts val="400"/>
              </a:spcBef>
              <a:spcAft>
                <a:spcPts val="0"/>
              </a:spcAft>
              <a:buClr>
                <a:schemeClr val="lt2"/>
              </a:buClr>
              <a:buSzPct val="100000"/>
              <a:buFont typeface="Arial"/>
              <a:buChar char="▪"/>
              <a:defRPr sz="2000" b="0" i="0" u="none" strike="noStrike" cap="none">
                <a:solidFill>
                  <a:schemeClr val="dk1"/>
                </a:solidFill>
                <a:latin typeface="Arial"/>
                <a:ea typeface="Arial"/>
                <a:cs typeface="Arial"/>
                <a:sym typeface="Arial"/>
              </a:defRPr>
            </a:lvl7pPr>
            <a:lvl8pPr marL="2981325" marR="0" lvl="7" indent="-47625" algn="l" rtl="0">
              <a:spcBef>
                <a:spcPts val="400"/>
              </a:spcBef>
              <a:spcAft>
                <a:spcPts val="0"/>
              </a:spcAft>
              <a:buClr>
                <a:schemeClr val="lt2"/>
              </a:buClr>
              <a:buSzPct val="100000"/>
              <a:buFont typeface="Arial"/>
              <a:buChar char="▪"/>
              <a:defRPr sz="2000" b="0" i="0" u="none" strike="noStrike" cap="none">
                <a:solidFill>
                  <a:schemeClr val="dk1"/>
                </a:solidFill>
                <a:latin typeface="Arial"/>
                <a:ea typeface="Arial"/>
                <a:cs typeface="Arial"/>
                <a:sym typeface="Arial"/>
              </a:defRPr>
            </a:lvl8pPr>
            <a:lvl9pPr marL="3438525" marR="0" lvl="8" indent="-47625" algn="l" rtl="0">
              <a:spcBef>
                <a:spcPts val="400"/>
              </a:spcBef>
              <a:spcAft>
                <a:spcPts val="0"/>
              </a:spcAft>
              <a:buClr>
                <a:schemeClr val="lt2"/>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2" name="Shape 12"/>
          <p:cNvPicPr preferRelativeResize="0"/>
          <p:nvPr/>
        </p:nvPicPr>
        <p:blipFill rotWithShape="1">
          <a:blip r:embed="rId7">
            <a:alphaModFix/>
          </a:blip>
          <a:srcRect/>
          <a:stretch/>
        </p:blipFill>
        <p:spPr>
          <a:xfrm>
            <a:off x="0" y="5862637"/>
            <a:ext cx="12192000" cy="995362"/>
          </a:xfrm>
          <a:prstGeom prst="rect">
            <a:avLst/>
          </a:prstGeom>
          <a:noFill/>
          <a:ln>
            <a:noFill/>
          </a:ln>
        </p:spPr>
      </p:pic>
    </p:spTree>
    <p:extLst>
      <p:ext uri="{BB962C8B-B14F-4D97-AF65-F5344CB8AC3E}">
        <p14:creationId xmlns:p14="http://schemas.microsoft.com/office/powerpoint/2010/main" val="38169718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v-SE"/>
              <a:t>Otrok raziskuje, se igra in ustvarja ...                                                                ŠS l. 2023/24</a:t>
            </a: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C33A9F-7E15-B342-95DB-76D69CE41599}" type="slidenum">
              <a:rPr lang="en-US" smtClean="0"/>
              <a:t>‹#›</a:t>
            </a:fld>
            <a:endParaRPr lang="en-US"/>
          </a:p>
        </p:txBody>
      </p:sp>
    </p:spTree>
    <p:extLst>
      <p:ext uri="{BB962C8B-B14F-4D97-AF65-F5344CB8AC3E}">
        <p14:creationId xmlns:p14="http://schemas.microsoft.com/office/powerpoint/2010/main" val="341809980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youtu.be/FIwhFnSVFSU"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www.aktivnovsolo.si/" TargetMode="Externa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38.jpeg"/><Relationship Id="rId5" Type="http://schemas.openxmlformats.org/officeDocument/2006/relationships/image" Target="../media/image32.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35.png"/><Relationship Id="rId5" Type="http://schemas.openxmlformats.org/officeDocument/2006/relationships/image" Target="../media/image32.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35.png"/><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2.png"/><Relationship Id="rId1" Type="http://schemas.openxmlformats.org/officeDocument/2006/relationships/slideLayout" Target="../slideLayouts/slideLayout16.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zrss.si/pdf/Konceptualizacija_VITR.pdf" TargetMode="External"/><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53.png"/><Relationship Id="rId5" Type="http://schemas.openxmlformats.org/officeDocument/2006/relationships/hyperlink" Target="https://www.zrss.si/pdf/Celostni_program_VITR.pdf" TargetMode="Externa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a:extLst>
              <a:ext uri="{FF2B5EF4-FFF2-40B4-BE49-F238E27FC236}">
                <a16:creationId xmlns:a16="http://schemas.microsoft.com/office/drawing/2014/main" id="{FBC93EC5-E0C2-FEE3-3B5B-A06F0903DA39}"/>
              </a:ext>
            </a:extLst>
          </p:cNvPr>
          <p:cNvSpPr txBox="1"/>
          <p:nvPr/>
        </p:nvSpPr>
        <p:spPr>
          <a:xfrm>
            <a:off x="1218798" y="4947880"/>
            <a:ext cx="8587232" cy="830997"/>
          </a:xfrm>
          <a:prstGeom prst="rect">
            <a:avLst/>
          </a:prstGeom>
          <a:noFill/>
        </p:spPr>
        <p:txBody>
          <a:bodyPr wrap="square" rtlCol="0">
            <a:spAutoFit/>
          </a:bodyPr>
          <a:lstStyle/>
          <a:p>
            <a:r>
              <a:rPr lang="sl-SI" sz="2400" i="1" dirty="0">
                <a:solidFill>
                  <a:srgbClr val="007C92"/>
                </a:solidFill>
              </a:rPr>
              <a:t>Mojca Dolinar, Zavod RS za šolstvo in mag. Marta Novak</a:t>
            </a:r>
          </a:p>
          <a:p>
            <a:r>
              <a:rPr lang="sl-SI" sz="2400" i="1" dirty="0">
                <a:solidFill>
                  <a:srgbClr val="007C92"/>
                </a:solidFill>
              </a:rPr>
              <a:t>Podčetrtek, 13. maj 2026</a:t>
            </a:r>
          </a:p>
        </p:txBody>
      </p:sp>
      <p:sp>
        <p:nvSpPr>
          <p:cNvPr id="3" name="PoljeZBesedilom 2">
            <a:extLst>
              <a:ext uri="{FF2B5EF4-FFF2-40B4-BE49-F238E27FC236}">
                <a16:creationId xmlns:a16="http://schemas.microsoft.com/office/drawing/2014/main" id="{A89D173F-22D5-0FA8-C4FE-032D520C48BD}"/>
              </a:ext>
            </a:extLst>
          </p:cNvPr>
          <p:cNvSpPr txBox="1"/>
          <p:nvPr/>
        </p:nvSpPr>
        <p:spPr>
          <a:xfrm>
            <a:off x="406400" y="1539895"/>
            <a:ext cx="10759440" cy="2492990"/>
          </a:xfrm>
          <a:prstGeom prst="rect">
            <a:avLst/>
          </a:prstGeom>
          <a:noFill/>
        </p:spPr>
        <p:txBody>
          <a:bodyPr wrap="square" rtlCol="0">
            <a:spAutoFit/>
          </a:bodyPr>
          <a:lstStyle/>
          <a:p>
            <a:pPr algn="ctr"/>
            <a:r>
              <a:rPr lang="sl-SI" sz="3200" b="1" dirty="0">
                <a:solidFill>
                  <a:srgbClr val="007C92"/>
                </a:solidFill>
              </a:rPr>
              <a:t>SPODBUJANJE TRAJNOSTNE MOBILNOSTI V VIZ SKOZI DESETLETJE</a:t>
            </a:r>
          </a:p>
          <a:p>
            <a:pPr algn="ctr"/>
            <a:endParaRPr lang="sl-SI" sz="3200" b="1" dirty="0">
              <a:solidFill>
                <a:srgbClr val="007C92"/>
              </a:solidFill>
            </a:endParaRPr>
          </a:p>
          <a:p>
            <a:pPr algn="ctr"/>
            <a:r>
              <a:rPr lang="sl-SI" sz="3200" b="1" i="1" dirty="0">
                <a:solidFill>
                  <a:srgbClr val="007C92"/>
                </a:solidFill>
              </a:rPr>
              <a:t>Kje smo začeli in kam želimo priti?</a:t>
            </a:r>
          </a:p>
          <a:p>
            <a:endParaRPr lang="sl-SI" sz="2800" b="1" dirty="0">
              <a:solidFill>
                <a:srgbClr val="007C92"/>
              </a:solidFill>
            </a:endParaRPr>
          </a:p>
        </p:txBody>
      </p:sp>
      <p:pic>
        <p:nvPicPr>
          <p:cNvPr id="4" name="Picture 3">
            <a:extLst>
              <a:ext uri="{FF2B5EF4-FFF2-40B4-BE49-F238E27FC236}">
                <a16:creationId xmlns:a16="http://schemas.microsoft.com/office/drawing/2014/main" id="{6533EE15-80B3-B027-81DC-012613B9BD51}"/>
              </a:ext>
            </a:extLst>
          </p:cNvPr>
          <p:cNvPicPr>
            <a:picLocks noChangeAspect="1"/>
          </p:cNvPicPr>
          <p:nvPr/>
        </p:nvPicPr>
        <p:blipFill>
          <a:blip r:embed="rId2"/>
          <a:stretch>
            <a:fillRect/>
          </a:stretch>
        </p:blipFill>
        <p:spPr>
          <a:xfrm>
            <a:off x="9877904" y="2885440"/>
            <a:ext cx="1907696" cy="1414733"/>
          </a:xfrm>
          <a:prstGeom prst="rect">
            <a:avLst/>
          </a:prstGeom>
        </p:spPr>
      </p:pic>
    </p:spTree>
    <p:extLst>
      <p:ext uri="{BB962C8B-B14F-4D97-AF65-F5344CB8AC3E}">
        <p14:creationId xmlns:p14="http://schemas.microsoft.com/office/powerpoint/2010/main" val="440315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B27DCE0-6537-CCD2-3CFD-412D2F74D9AC}"/>
              </a:ext>
            </a:extLst>
          </p:cNvPr>
          <p:cNvSpPr>
            <a:spLocks noGrp="1"/>
          </p:cNvSpPr>
          <p:nvPr>
            <p:ph type="title"/>
          </p:nvPr>
        </p:nvSpPr>
        <p:spPr>
          <a:xfrm>
            <a:off x="757889" y="369534"/>
            <a:ext cx="10515600" cy="1325563"/>
          </a:xfrm>
        </p:spPr>
        <p:txBody>
          <a:bodyPr/>
          <a:lstStyle/>
          <a:p>
            <a:r>
              <a:rPr lang="sl-SI" dirty="0"/>
              <a:t>DOKUMENT STRATEGIJA … do leta 2020</a:t>
            </a:r>
          </a:p>
        </p:txBody>
      </p:sp>
      <p:sp>
        <p:nvSpPr>
          <p:cNvPr id="7" name="Označba mesta vsebine 6">
            <a:extLst>
              <a:ext uri="{FF2B5EF4-FFF2-40B4-BE49-F238E27FC236}">
                <a16:creationId xmlns:a16="http://schemas.microsoft.com/office/drawing/2014/main" id="{70FB7F2B-36D2-E948-810E-233131A2C897}"/>
              </a:ext>
            </a:extLst>
          </p:cNvPr>
          <p:cNvSpPr>
            <a:spLocks noGrp="1"/>
          </p:cNvSpPr>
          <p:nvPr>
            <p:ph sz="half" idx="1"/>
          </p:nvPr>
        </p:nvSpPr>
        <p:spPr>
          <a:xfrm>
            <a:off x="483569" y="1440474"/>
            <a:ext cx="9168431" cy="4686006"/>
          </a:xfrm>
        </p:spPr>
        <p:txBody>
          <a:bodyPr>
            <a:normAutofit fontScale="85000" lnSpcReduction="10000"/>
          </a:bodyPr>
          <a:lstStyle/>
          <a:p>
            <a:pPr marL="0" indent="0">
              <a:buNone/>
            </a:pPr>
            <a:r>
              <a:rPr lang="sl-SI" sz="2400" b="1" dirty="0">
                <a:latin typeface="Calibri" panose="020F0502020204030204" pitchFamily="34" charset="0"/>
                <a:cs typeface="Calibri" panose="020F0502020204030204" pitchFamily="34" charset="0"/>
              </a:rPr>
              <a:t>SPLOŠNA NAČELA</a:t>
            </a:r>
          </a:p>
          <a:p>
            <a:pPr marL="0" indent="0">
              <a:buNone/>
            </a:pPr>
            <a:r>
              <a:rPr lang="sl-SI" sz="2400" dirty="0">
                <a:latin typeface="Calibri" panose="020F0502020204030204" pitchFamily="34" charset="0"/>
                <a:cs typeface="Calibri" panose="020F0502020204030204" pitchFamily="34" charset="0"/>
              </a:rPr>
              <a:t>1. Načelo avtonomnosti in strokovne odgovornosti vodstvenih in strokovnih delavcev</a:t>
            </a:r>
          </a:p>
          <a:p>
            <a:pPr marL="0" indent="0">
              <a:buNone/>
            </a:pPr>
            <a:r>
              <a:rPr lang="sl-SI" sz="2400" dirty="0">
                <a:latin typeface="Calibri" panose="020F0502020204030204" pitchFamily="34" charset="0"/>
                <a:cs typeface="Calibri" panose="020F0502020204030204" pitchFamily="34" charset="0"/>
              </a:rPr>
              <a:t>2. Načelo informiranosti in dostopnosti</a:t>
            </a:r>
          </a:p>
          <a:p>
            <a:pPr marL="0" indent="0">
              <a:buNone/>
            </a:pPr>
            <a:r>
              <a:rPr lang="sl-SI" sz="2400" dirty="0">
                <a:latin typeface="Calibri" panose="020F0502020204030204" pitchFamily="34" charset="0"/>
                <a:cs typeface="Calibri" panose="020F0502020204030204" pitchFamily="34" charset="0"/>
              </a:rPr>
              <a:t>3. Načelo enakih možnosti  </a:t>
            </a:r>
          </a:p>
          <a:p>
            <a:pPr marL="0" indent="0">
              <a:buNone/>
            </a:pPr>
            <a:r>
              <a:rPr lang="sl-SI" sz="2400" dirty="0">
                <a:latin typeface="Calibri" panose="020F0502020204030204" pitchFamily="34" charset="0"/>
                <a:cs typeface="Calibri" panose="020F0502020204030204" pitchFamily="34" charset="0"/>
              </a:rPr>
              <a:t>4. Načelo povezovanja in sodelovanja ter interdisciplinarnosti</a:t>
            </a:r>
          </a:p>
          <a:p>
            <a:pPr marL="0" indent="0">
              <a:buNone/>
            </a:pPr>
            <a:r>
              <a:rPr lang="sl-SI" sz="2400" dirty="0">
                <a:latin typeface="Calibri" panose="020F0502020204030204" pitchFamily="34" charset="0"/>
                <a:cs typeface="Calibri" panose="020F0502020204030204" pitchFamily="34" charset="0"/>
              </a:rPr>
              <a:t>5. Načelo odprtosti </a:t>
            </a:r>
            <a:r>
              <a:rPr lang="sl-SI" sz="2400" dirty="0" err="1">
                <a:latin typeface="Calibri" panose="020F0502020204030204" pitchFamily="34" charset="0"/>
                <a:cs typeface="Calibri" panose="020F0502020204030204" pitchFamily="34" charset="0"/>
              </a:rPr>
              <a:t>kurikula</a:t>
            </a:r>
            <a:r>
              <a:rPr lang="sl-SI" sz="2400" dirty="0">
                <a:latin typeface="Calibri" panose="020F0502020204030204" pitchFamily="34" charset="0"/>
                <a:cs typeface="Calibri" panose="020F0502020204030204" pitchFamily="34" charset="0"/>
              </a:rPr>
              <a:t>  </a:t>
            </a:r>
          </a:p>
          <a:p>
            <a:pPr marL="0" indent="0">
              <a:buNone/>
            </a:pPr>
            <a:r>
              <a:rPr lang="sl-SI" sz="2400" dirty="0">
                <a:latin typeface="Calibri" panose="020F0502020204030204" pitchFamily="34" charset="0"/>
                <a:cs typeface="Calibri" panose="020F0502020204030204" pitchFamily="34" charset="0"/>
              </a:rPr>
              <a:t>6. Načelo kontinuitete izobraževanja in stalnega strokovnega usposabljanja  </a:t>
            </a:r>
          </a:p>
          <a:p>
            <a:pPr marL="0" indent="0">
              <a:buNone/>
            </a:pPr>
            <a:r>
              <a:rPr lang="sl-SI" sz="2400" dirty="0">
                <a:latin typeface="Calibri" panose="020F0502020204030204" pitchFamily="34" charset="0"/>
                <a:cs typeface="Calibri" panose="020F0502020204030204" pitchFamily="34" charset="0"/>
              </a:rPr>
              <a:t>7. Načelo celovitega izobraževanja in usposabljanja strokovnih delavcev in drugih strokovnjakov </a:t>
            </a:r>
          </a:p>
          <a:p>
            <a:pPr marL="0" indent="0">
              <a:buNone/>
            </a:pPr>
            <a:r>
              <a:rPr lang="sl-SI" sz="2400" b="1" dirty="0">
                <a:latin typeface="Calibri" panose="020F0502020204030204" pitchFamily="34" charset="0"/>
                <a:cs typeface="Calibri" panose="020F0502020204030204" pitchFamily="34" charset="0"/>
              </a:rPr>
              <a:t>POSEBNA NAČELA </a:t>
            </a:r>
          </a:p>
          <a:p>
            <a:pPr marL="0" indent="0">
              <a:buNone/>
            </a:pPr>
            <a:r>
              <a:rPr lang="sl-SI" sz="2400" b="1" dirty="0">
                <a:latin typeface="Calibri" panose="020F0502020204030204" pitchFamily="34" charset="0"/>
                <a:cs typeface="Calibri" panose="020F0502020204030204" pitchFamily="34" charset="0"/>
              </a:rPr>
              <a:t>8. Načelo kulture vedenja v prometu (vedenje, vrednote, pravila ravnanja) </a:t>
            </a:r>
          </a:p>
          <a:p>
            <a:pPr marL="0" indent="0">
              <a:buNone/>
            </a:pPr>
            <a:r>
              <a:rPr lang="sl-SI" sz="2400" b="1" dirty="0">
                <a:latin typeface="Calibri" panose="020F0502020204030204" pitchFamily="34" charset="0"/>
                <a:cs typeface="Calibri" panose="020F0502020204030204" pitchFamily="34" charset="0"/>
              </a:rPr>
              <a:t>9. Načelo ohranjanja okolja in skrb za čisto okolje </a:t>
            </a:r>
          </a:p>
          <a:p>
            <a:pPr marL="0" indent="0">
              <a:buNone/>
            </a:pPr>
            <a:r>
              <a:rPr lang="sl-SI" sz="2400" b="1" dirty="0">
                <a:latin typeface="Calibri" panose="020F0502020204030204" pitchFamily="34" charset="0"/>
                <a:cs typeface="Calibri" panose="020F0502020204030204" pitchFamily="34" charset="0"/>
              </a:rPr>
              <a:t>10   Načelo gibanja in skrb za zdravje </a:t>
            </a:r>
          </a:p>
        </p:txBody>
      </p:sp>
      <p:pic>
        <p:nvPicPr>
          <p:cNvPr id="4" name="Slika 3">
            <a:extLst>
              <a:ext uri="{FF2B5EF4-FFF2-40B4-BE49-F238E27FC236}">
                <a16:creationId xmlns:a16="http://schemas.microsoft.com/office/drawing/2014/main" id="{C8A0579F-8490-B247-DF1E-BF9287D39894}"/>
              </a:ext>
            </a:extLst>
          </p:cNvPr>
          <p:cNvPicPr>
            <a:picLocks noChangeAspect="1"/>
          </p:cNvPicPr>
          <p:nvPr/>
        </p:nvPicPr>
        <p:blipFill>
          <a:blip r:embed="rId2"/>
          <a:stretch>
            <a:fillRect/>
          </a:stretch>
        </p:blipFill>
        <p:spPr>
          <a:xfrm>
            <a:off x="9313901" y="2619699"/>
            <a:ext cx="2552921" cy="3292125"/>
          </a:xfrm>
          <a:prstGeom prst="rect">
            <a:avLst/>
          </a:prstGeom>
          <a:ln>
            <a:solidFill>
              <a:srgbClr val="007C92"/>
            </a:solidFill>
          </a:ln>
        </p:spPr>
      </p:pic>
    </p:spTree>
    <p:extLst>
      <p:ext uri="{BB962C8B-B14F-4D97-AF65-F5344CB8AC3E}">
        <p14:creationId xmlns:p14="http://schemas.microsoft.com/office/powerpoint/2010/main" val="14272351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3AD7D4B-784E-8960-FFDE-C0096A9F8818}"/>
              </a:ext>
            </a:extLst>
          </p:cNvPr>
          <p:cNvSpPr>
            <a:spLocks noGrp="1"/>
          </p:cNvSpPr>
          <p:nvPr>
            <p:ph type="title"/>
          </p:nvPr>
        </p:nvSpPr>
        <p:spPr>
          <a:xfrm>
            <a:off x="293298" y="93646"/>
            <a:ext cx="10515600" cy="1325563"/>
          </a:xfrm>
        </p:spPr>
        <p:txBody>
          <a:bodyPr/>
          <a:lstStyle/>
          <a:p>
            <a:r>
              <a:rPr lang="sl-SI" dirty="0"/>
              <a:t>4. posvet: Od varne k trajnostni mobilnosti  (2018, Bled) </a:t>
            </a:r>
          </a:p>
        </p:txBody>
      </p:sp>
      <p:sp>
        <p:nvSpPr>
          <p:cNvPr id="3" name="Označba mesta vsebine 2">
            <a:extLst>
              <a:ext uri="{FF2B5EF4-FFF2-40B4-BE49-F238E27FC236}">
                <a16:creationId xmlns:a16="http://schemas.microsoft.com/office/drawing/2014/main" id="{B2AAD747-3C5A-D7DA-3958-CBC0FFFD121A}"/>
              </a:ext>
            </a:extLst>
          </p:cNvPr>
          <p:cNvSpPr>
            <a:spLocks noGrp="1"/>
          </p:cNvSpPr>
          <p:nvPr>
            <p:ph sz="half" idx="1"/>
          </p:nvPr>
        </p:nvSpPr>
        <p:spPr>
          <a:xfrm>
            <a:off x="535453" y="2292914"/>
            <a:ext cx="6745242" cy="4565086"/>
          </a:xfrm>
        </p:spPr>
        <p:txBody>
          <a:bodyPr>
            <a:norm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lang="sl-SI" sz="2400" b="1" dirty="0">
              <a:latin typeface="Calibri" panose="020F0502020204030204" pitchFamily="34" charset="0"/>
              <a:cs typeface="Calibri" panose="020F0502020204030204" pitchFamily="34" charset="0"/>
            </a:endParaRPr>
          </a:p>
          <a:p>
            <a:pPr marL="0" indent="0">
              <a:buNone/>
            </a:pPr>
            <a:r>
              <a:rPr lang="sl-SI" sz="2400" dirty="0"/>
              <a:t>Vizija nič</a:t>
            </a:r>
          </a:p>
          <a:p>
            <a:pPr marL="0" indent="0">
              <a:buNone/>
            </a:pPr>
            <a:r>
              <a:rPr kumimoji="0" lang="sl-SI" altLang="sl-SI"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Trajnostna mobilnost v šoli, </a:t>
            </a:r>
          </a:p>
          <a:p>
            <a:pPr marL="0" indent="0">
              <a:buNone/>
            </a:pPr>
            <a:r>
              <a:rPr lang="sl-SI" sz="2400" dirty="0"/>
              <a:t>Vizija varne/trajnostne mobilnosti v vzgoji in izobraževanju</a:t>
            </a:r>
            <a:endParaRPr lang="sl-SI" sz="2400" dirty="0">
              <a:latin typeface="Calibri" panose="020F0502020204030204" pitchFamily="34" charset="0"/>
              <a:cs typeface="Calibri" panose="020F0502020204030204" pitchFamily="34" charset="0"/>
            </a:endParaRPr>
          </a:p>
          <a:p>
            <a:pPr marL="0" indent="0">
              <a:buNone/>
            </a:pPr>
            <a:r>
              <a:rPr lang="sl-SI" sz="2400" dirty="0"/>
              <a:t>Odprta kavarna: predstavitve dobre prakse z razpravo </a:t>
            </a:r>
          </a:p>
          <a:p>
            <a:pPr marL="0" indent="0">
              <a:buNone/>
            </a:pPr>
            <a:r>
              <a:rPr lang="sl-SI" sz="2400" dirty="0"/>
              <a:t>Predstavitev projekta Dijaki dijakom (2018- 2021)</a:t>
            </a:r>
          </a:p>
          <a:p>
            <a:pPr marL="0" indent="0">
              <a:buNone/>
            </a:pPr>
            <a:r>
              <a:rPr lang="sl-SI" sz="2400" dirty="0"/>
              <a:t>Razstava na temo Varna mobilnost</a:t>
            </a:r>
          </a:p>
          <a:p>
            <a:pPr marL="0" indent="0">
              <a:buNone/>
            </a:pPr>
            <a:endParaRPr lang="sl-SI" dirty="0"/>
          </a:p>
        </p:txBody>
      </p:sp>
      <p:sp>
        <p:nvSpPr>
          <p:cNvPr id="5" name="PoljeZBesedilom 4">
            <a:extLst>
              <a:ext uri="{FF2B5EF4-FFF2-40B4-BE49-F238E27FC236}">
                <a16:creationId xmlns:a16="http://schemas.microsoft.com/office/drawing/2014/main" id="{EBE38526-47D9-4132-A2DE-EE7F3B4BFEDE}"/>
              </a:ext>
            </a:extLst>
          </p:cNvPr>
          <p:cNvSpPr txBox="1"/>
          <p:nvPr/>
        </p:nvSpPr>
        <p:spPr>
          <a:xfrm>
            <a:off x="8516219" y="5422896"/>
            <a:ext cx="3510279" cy="923330"/>
          </a:xfrm>
          <a:prstGeom prst="rect">
            <a:avLst/>
          </a:prstGeom>
          <a:noFill/>
        </p:spPr>
        <p:txBody>
          <a:bodyPr wrap="square">
            <a:spAutoFit/>
          </a:bodyPr>
          <a:lstStyle/>
          <a:p>
            <a:r>
              <a:rPr lang="sl-SI" i="1" dirty="0"/>
              <a:t>Posvet</a:t>
            </a:r>
          </a:p>
          <a:p>
            <a:r>
              <a:rPr lang="sl-SI" dirty="0">
                <a:hlinkClick r:id="rId2"/>
              </a:rPr>
              <a:t>https://youtu.be/FIwhFnSVFSU</a:t>
            </a:r>
            <a:endParaRPr lang="sl-SI" dirty="0"/>
          </a:p>
          <a:p>
            <a:endParaRPr lang="sl-SI" dirty="0"/>
          </a:p>
        </p:txBody>
      </p:sp>
      <p:pic>
        <p:nvPicPr>
          <p:cNvPr id="6" name="Slika 5">
            <a:extLst>
              <a:ext uri="{FF2B5EF4-FFF2-40B4-BE49-F238E27FC236}">
                <a16:creationId xmlns:a16="http://schemas.microsoft.com/office/drawing/2014/main" id="{4963BC05-F197-AB27-9D5D-EF14B1EF8822}"/>
              </a:ext>
            </a:extLst>
          </p:cNvPr>
          <p:cNvPicPr>
            <a:picLocks noChangeAspect="1"/>
          </p:cNvPicPr>
          <p:nvPr/>
        </p:nvPicPr>
        <p:blipFill>
          <a:blip r:embed="rId3"/>
          <a:stretch>
            <a:fillRect/>
          </a:stretch>
        </p:blipFill>
        <p:spPr>
          <a:xfrm>
            <a:off x="6630014" y="2292914"/>
            <a:ext cx="5430143" cy="2870165"/>
          </a:xfrm>
          <a:prstGeom prst="rect">
            <a:avLst/>
          </a:prstGeom>
        </p:spPr>
      </p:pic>
      <p:sp>
        <p:nvSpPr>
          <p:cNvPr id="7" name="PoljeZBesedilom 6">
            <a:extLst>
              <a:ext uri="{FF2B5EF4-FFF2-40B4-BE49-F238E27FC236}">
                <a16:creationId xmlns:a16="http://schemas.microsoft.com/office/drawing/2014/main" id="{05CBF9C7-476D-D98F-A291-7AE15248C7CF}"/>
              </a:ext>
            </a:extLst>
          </p:cNvPr>
          <p:cNvSpPr txBox="1"/>
          <p:nvPr/>
        </p:nvSpPr>
        <p:spPr>
          <a:xfrm>
            <a:off x="535452" y="2211899"/>
            <a:ext cx="6094562" cy="369332"/>
          </a:xfrm>
          <a:prstGeom prst="rect">
            <a:avLst/>
          </a:prstGeom>
          <a:noFill/>
        </p:spPr>
        <p:txBody>
          <a:bodyPr wrap="square">
            <a:spAutoFit/>
          </a:bodyPr>
          <a:lstStyle/>
          <a:p>
            <a:pPr marL="0" indent="0">
              <a:buNone/>
            </a:pPr>
            <a:r>
              <a:rPr lang="sl-SI" b="1" dirty="0">
                <a:solidFill>
                  <a:schemeClr val="accent1"/>
                </a:solidFill>
              </a:rPr>
              <a:t>Strokovni poudarki: </a:t>
            </a:r>
          </a:p>
        </p:txBody>
      </p:sp>
      <p:sp>
        <p:nvSpPr>
          <p:cNvPr id="9" name="PoljeZBesedilom 8">
            <a:extLst>
              <a:ext uri="{FF2B5EF4-FFF2-40B4-BE49-F238E27FC236}">
                <a16:creationId xmlns:a16="http://schemas.microsoft.com/office/drawing/2014/main" id="{D77E49FC-3FAA-282F-474E-A81ECDF51182}"/>
              </a:ext>
            </a:extLst>
          </p:cNvPr>
          <p:cNvSpPr txBox="1"/>
          <p:nvPr/>
        </p:nvSpPr>
        <p:spPr>
          <a:xfrm>
            <a:off x="802256" y="1221049"/>
            <a:ext cx="9689574"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sl-SI" sz="1800" b="1" dirty="0">
                <a:latin typeface="Calibri" panose="020F0502020204030204" pitchFamily="34" charset="0"/>
                <a:cs typeface="Calibri" panose="020F0502020204030204" pitchFamily="34" charset="0"/>
              </a:rPr>
              <a:t>Cilj posveta: </a:t>
            </a:r>
            <a:r>
              <a:rPr kumimoji="0" lang="sl-SI" altLang="sl-SI" sz="1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r>
              <a:rPr kumimoji="0" lang="sl-SI" altLang="sl-SI" sz="18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Skupaj našim otrokom soustvarjamo varnejši jutri in s tem uresničujemo vizijo nič“.</a:t>
            </a:r>
          </a:p>
        </p:txBody>
      </p:sp>
    </p:spTree>
    <p:extLst>
      <p:ext uri="{BB962C8B-B14F-4D97-AF65-F5344CB8AC3E}">
        <p14:creationId xmlns:p14="http://schemas.microsoft.com/office/powerpoint/2010/main" val="171051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B7EC797-4FCD-B3F9-A839-4A8A0CF673E9}"/>
              </a:ext>
            </a:extLst>
          </p:cNvPr>
          <p:cNvSpPr>
            <a:spLocks noGrp="1"/>
          </p:cNvSpPr>
          <p:nvPr>
            <p:ph type="title"/>
          </p:nvPr>
        </p:nvSpPr>
        <p:spPr/>
        <p:txBody>
          <a:bodyPr/>
          <a:lstStyle/>
          <a:p>
            <a:pPr>
              <a:lnSpc>
                <a:spcPct val="107000"/>
              </a:lnSpc>
              <a:spcAft>
                <a:spcPts val="800"/>
              </a:spcAft>
            </a:pPr>
            <a:r>
              <a:rPr lang="sl-SI" sz="3600" b="1" dirty="0">
                <a:effectLst/>
                <a:latin typeface="Calibri" panose="020F0502020204030204" pitchFamily="34" charset="0"/>
                <a:ea typeface="Calibri" panose="020F0502020204030204" pitchFamily="34" charset="0"/>
                <a:cs typeface="Times New Roman" panose="02020603050405020304" pitchFamily="18" charset="0"/>
              </a:rPr>
              <a:t>5. posvet: Uresničevanje ciljev TM v VIZ (Bled, 2019)</a:t>
            </a:r>
            <a:br>
              <a:rPr lang="sl-SI" sz="3600" dirty="0">
                <a:effectLst/>
                <a:latin typeface="Calibri" panose="020F0502020204030204" pitchFamily="34" charset="0"/>
                <a:ea typeface="Calibri" panose="020F0502020204030204" pitchFamily="34" charset="0"/>
                <a:cs typeface="Times New Roman" panose="02020603050405020304" pitchFamily="18" charset="0"/>
              </a:rPr>
            </a:br>
            <a:endParaRPr lang="sl-SI" dirty="0"/>
          </a:p>
        </p:txBody>
      </p:sp>
      <p:sp>
        <p:nvSpPr>
          <p:cNvPr id="3" name="Označba mesta vsebine 2">
            <a:extLst>
              <a:ext uri="{FF2B5EF4-FFF2-40B4-BE49-F238E27FC236}">
                <a16:creationId xmlns:a16="http://schemas.microsoft.com/office/drawing/2014/main" id="{7890580F-0461-8CE7-86E0-93211B5A32FD}"/>
              </a:ext>
            </a:extLst>
          </p:cNvPr>
          <p:cNvSpPr>
            <a:spLocks noGrp="1"/>
          </p:cNvSpPr>
          <p:nvPr>
            <p:ph sz="half" idx="1"/>
          </p:nvPr>
        </p:nvSpPr>
        <p:spPr>
          <a:xfrm>
            <a:off x="438673" y="1873584"/>
            <a:ext cx="7989993" cy="4634901"/>
          </a:xfrm>
        </p:spPr>
        <p:txBody>
          <a:bodyPr>
            <a:normAutofit fontScale="77500" lnSpcReduction="20000"/>
          </a:bodyPr>
          <a:lstStyle/>
          <a:p>
            <a:pPr marL="342900" lvl="0" indent="-342900">
              <a:lnSpc>
                <a:spcPct val="107000"/>
              </a:lnSpc>
              <a:spcAft>
                <a:spcPts val="800"/>
              </a:spcAft>
              <a:buSzPts val="1000"/>
              <a:buFont typeface="Symbol" panose="05050102010706020507" pitchFamily="18" charset="2"/>
              <a:buChar char=""/>
              <a:tabLst>
                <a:tab pos="457200" algn="l"/>
              </a:tabLst>
            </a:pPr>
            <a:r>
              <a:rPr lang="sl-SI" sz="2800" dirty="0">
                <a:effectLst/>
                <a:latin typeface="Calibri" panose="020F0502020204030204" pitchFamily="34" charset="0"/>
                <a:ea typeface="Calibri" panose="020F0502020204030204" pitchFamily="34" charset="0"/>
                <a:cs typeface="Times New Roman" panose="02020603050405020304" pitchFamily="18" charset="0"/>
              </a:rPr>
              <a:t>TM umeščena v strateške dokumente: cilji varne mobilnosti, prometni dnevi/tedni</a:t>
            </a:r>
          </a:p>
          <a:p>
            <a:pPr marL="342900" lvl="0" indent="-342900">
              <a:lnSpc>
                <a:spcPct val="107000"/>
              </a:lnSpc>
              <a:spcAft>
                <a:spcPts val="800"/>
              </a:spcAft>
              <a:buSzPts val="1000"/>
              <a:buFont typeface="Symbol" panose="05050102010706020507" pitchFamily="18" charset="2"/>
              <a:buChar char=""/>
              <a:tabLst>
                <a:tab pos="457200" algn="l"/>
              </a:tabLst>
            </a:pPr>
            <a:r>
              <a:rPr lang="sl-SI" dirty="0">
                <a:latin typeface="Calibri" panose="020F0502020204030204" pitchFamily="34" charset="0"/>
                <a:ea typeface="Calibri" panose="020F0502020204030204" pitchFamily="34" charset="0"/>
                <a:cs typeface="Times New Roman" panose="02020603050405020304" pitchFamily="18" charset="0"/>
              </a:rPr>
              <a:t>p</a:t>
            </a:r>
            <a:r>
              <a:rPr lang="sl-SI" sz="2800" dirty="0">
                <a:effectLst/>
                <a:latin typeface="Calibri" panose="020F0502020204030204" pitchFamily="34" charset="0"/>
                <a:ea typeface="Calibri" panose="020F0502020204030204" pitchFamily="34" charset="0"/>
                <a:cs typeface="Times New Roman" panose="02020603050405020304" pitchFamily="18" charset="0"/>
              </a:rPr>
              <a:t>renovljen dokument Koncepta usposabljanja za vožnjo kolesa</a:t>
            </a:r>
          </a:p>
          <a:p>
            <a:pPr marL="342900" lvl="0" indent="-342900">
              <a:lnSpc>
                <a:spcPct val="107000"/>
              </a:lnSpc>
              <a:spcAft>
                <a:spcPts val="800"/>
              </a:spcAft>
              <a:buSzPts val="1000"/>
              <a:buFont typeface="Symbol" panose="05050102010706020507" pitchFamily="18" charset="2"/>
              <a:buChar char=""/>
              <a:tabLst>
                <a:tab pos="457200" algn="l"/>
              </a:tabLst>
            </a:pPr>
            <a:r>
              <a:rPr lang="sl-SI" dirty="0">
                <a:latin typeface="Calibri" panose="020F0502020204030204" pitchFamily="34" charset="0"/>
                <a:ea typeface="Calibri" panose="020F0502020204030204" pitchFamily="34" charset="0"/>
                <a:cs typeface="Times New Roman" panose="02020603050405020304" pitchFamily="18" charset="0"/>
              </a:rPr>
              <a:t>poskus </a:t>
            </a:r>
            <a:r>
              <a:rPr lang="sl-SI" dirty="0" err="1">
                <a:latin typeface="Calibri" panose="020F0502020204030204" pitchFamily="34" charset="0"/>
                <a:ea typeface="Calibri" panose="020F0502020204030204" pitchFamily="34" charset="0"/>
                <a:cs typeface="Times New Roman" panose="02020603050405020304" pitchFamily="18" charset="0"/>
              </a:rPr>
              <a:t>RaP</a:t>
            </a:r>
            <a:r>
              <a:rPr lang="sl-SI" dirty="0">
                <a:latin typeface="Calibri" panose="020F0502020204030204" pitchFamily="34" charset="0"/>
                <a:ea typeface="Calibri" panose="020F0502020204030204" pitchFamily="34" charset="0"/>
                <a:cs typeface="Times New Roman" panose="02020603050405020304" pitchFamily="18" charset="0"/>
              </a:rPr>
              <a:t> v OŠ – aktivnosti VM; kolesarski izpiti, kolesarski izleti</a:t>
            </a:r>
          </a:p>
          <a:p>
            <a:pPr marL="342900" lvl="0" indent="-342900">
              <a:lnSpc>
                <a:spcPct val="107000"/>
              </a:lnSpc>
              <a:spcAft>
                <a:spcPts val="800"/>
              </a:spcAft>
              <a:buSzPts val="1000"/>
              <a:buFont typeface="Symbol" panose="05050102010706020507" pitchFamily="18" charset="2"/>
              <a:buChar char=""/>
              <a:tabLst>
                <a:tab pos="457200" algn="l"/>
              </a:tabLst>
            </a:pPr>
            <a:r>
              <a:rPr lang="sl-SI" dirty="0">
                <a:latin typeface="Calibri" panose="020F0502020204030204" pitchFamily="34" charset="0"/>
                <a:ea typeface="Calibri" panose="020F0502020204030204" pitchFamily="34" charset="0"/>
                <a:cs typeface="Times New Roman" panose="02020603050405020304" pitchFamily="18" charset="0"/>
              </a:rPr>
              <a:t>n</a:t>
            </a:r>
            <a:r>
              <a:rPr lang="sl-SI" sz="2800" dirty="0">
                <a:effectLst/>
                <a:latin typeface="Calibri" panose="020F0502020204030204" pitchFamily="34" charset="0"/>
                <a:ea typeface="Calibri" panose="020F0502020204030204" pitchFamily="34" charset="0"/>
                <a:cs typeface="Times New Roman" panose="02020603050405020304" pitchFamily="18" charset="0"/>
              </a:rPr>
              <a:t>ačrt šolskih poti/</a:t>
            </a:r>
            <a:r>
              <a:rPr lang="sl-SI" dirty="0" err="1">
                <a:latin typeface="Calibri" panose="020F0502020204030204" pitchFamily="34" charset="0"/>
                <a:ea typeface="Calibri" panose="020F0502020204030204" pitchFamily="34" charset="0"/>
                <a:cs typeface="Times New Roman" panose="02020603050405020304" pitchFamily="18" charset="0"/>
              </a:rPr>
              <a:t>m</a:t>
            </a:r>
            <a:r>
              <a:rPr lang="sl-SI" sz="2800" dirty="0" err="1">
                <a:effectLst/>
                <a:latin typeface="Calibri" panose="020F0502020204030204" pitchFamily="34" charset="0"/>
                <a:ea typeface="Calibri" panose="020F0502020204030204" pitchFamily="34" charset="0"/>
                <a:cs typeface="Times New Roman" panose="02020603050405020304" pitchFamily="18" charset="0"/>
              </a:rPr>
              <a:t>obilnostni</a:t>
            </a:r>
            <a:r>
              <a:rPr lang="sl-SI" sz="2800" dirty="0">
                <a:effectLst/>
                <a:latin typeface="Calibri" panose="020F0502020204030204" pitchFamily="34" charset="0"/>
                <a:ea typeface="Calibri" panose="020F0502020204030204" pitchFamily="34" charset="0"/>
                <a:cs typeface="Times New Roman" panose="02020603050405020304" pitchFamily="18" charset="0"/>
              </a:rPr>
              <a:t> načrti</a:t>
            </a:r>
          </a:p>
          <a:p>
            <a:pPr marL="342900" lvl="0" indent="-342900">
              <a:lnSpc>
                <a:spcPct val="107000"/>
              </a:lnSpc>
              <a:spcAft>
                <a:spcPts val="800"/>
              </a:spcAft>
              <a:buSzPts val="1000"/>
              <a:buFont typeface="Symbol" panose="05050102010706020507" pitchFamily="18" charset="2"/>
              <a:buChar char=""/>
              <a:tabLst>
                <a:tab pos="457200" algn="l"/>
              </a:tabLst>
            </a:pPr>
            <a:r>
              <a:rPr lang="sl-SI" sz="2800" dirty="0">
                <a:effectLst/>
                <a:latin typeface="Calibri" panose="020F0502020204030204" pitchFamily="34" charset="0"/>
                <a:ea typeface="Calibri" panose="020F0502020204030204" pitchFamily="34" charset="0"/>
                <a:cs typeface="Times New Roman" panose="02020603050405020304" pitchFamily="18" charset="0"/>
              </a:rPr>
              <a:t>širitev programov Aktivno v šolo, </a:t>
            </a:r>
            <a:r>
              <a:rPr lang="sl-SI" sz="2800" dirty="0" err="1">
                <a:effectLst/>
                <a:latin typeface="Calibri" panose="020F0502020204030204" pitchFamily="34" charset="0"/>
                <a:ea typeface="Calibri" panose="020F0502020204030204" pitchFamily="34" charset="0"/>
                <a:cs typeface="Times New Roman" panose="02020603050405020304" pitchFamily="18" charset="0"/>
              </a:rPr>
              <a:t>Bicivlak</a:t>
            </a:r>
            <a:r>
              <a:rPr lang="sl-SI" sz="2800" dirty="0">
                <a:effectLst/>
                <a:latin typeface="Calibri" panose="020F0502020204030204" pitchFamily="34" charset="0"/>
                <a:ea typeface="Calibri" panose="020F0502020204030204" pitchFamily="34" charset="0"/>
                <a:cs typeface="Times New Roman" panose="02020603050405020304" pitchFamily="18" charset="0"/>
              </a:rPr>
              <a:t>, </a:t>
            </a:r>
            <a:r>
              <a:rPr lang="sl-SI" dirty="0" err="1">
                <a:latin typeface="Calibri" panose="020F0502020204030204" pitchFamily="34" charset="0"/>
                <a:ea typeface="Calibri" panose="020F0502020204030204" pitchFamily="34" charset="0"/>
                <a:cs typeface="Times New Roman" panose="02020603050405020304" pitchFamily="18" charset="0"/>
              </a:rPr>
              <a:t>P</a:t>
            </a:r>
            <a:r>
              <a:rPr lang="sl-SI" sz="2800" dirty="0" err="1">
                <a:effectLst/>
                <a:latin typeface="Calibri" panose="020F0502020204030204" pitchFamily="34" charset="0"/>
                <a:ea typeface="Calibri" panose="020F0502020204030204" pitchFamily="34" charset="0"/>
                <a:cs typeface="Times New Roman" panose="02020603050405020304" pitchFamily="18" charset="0"/>
              </a:rPr>
              <a:t>ešbus</a:t>
            </a:r>
            <a:endParaRPr lang="sl-SI"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sl-SI" dirty="0">
                <a:latin typeface="Calibri" panose="020F0502020204030204" pitchFamily="34" charset="0"/>
                <a:ea typeface="Calibri" panose="020F0502020204030204" pitchFamily="34" charset="0"/>
                <a:cs typeface="Times New Roman" panose="02020603050405020304" pitchFamily="18" charset="0"/>
              </a:rPr>
              <a:t>Podpora varni mobilnosti z uporabo sodobne digitalne tehnologije</a:t>
            </a:r>
          </a:p>
          <a:p>
            <a:pPr marL="0" marR="0" lvl="0" indent="0" algn="l" defTabSz="914400" rtl="0" eaLnBrk="0" fontAlgn="base" latinLnBrk="0" hangingPunct="0">
              <a:lnSpc>
                <a:spcPct val="100000"/>
              </a:lnSpc>
              <a:spcBef>
                <a:spcPct val="0"/>
              </a:spcBef>
              <a:spcAft>
                <a:spcPct val="0"/>
              </a:spcAft>
              <a:buClrTx/>
              <a:buSzTx/>
              <a:buFontTx/>
              <a:buNone/>
              <a:tabLst/>
              <a:defRPr/>
            </a:pPr>
            <a:r>
              <a:rPr lang="sl-SI" dirty="0"/>
              <a:t>Aktivnosti IPOP: </a:t>
            </a:r>
            <a:r>
              <a:rPr kumimoji="0" lang="sl-SI" altLang="sl-SI"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Spodbujamo aktivno pot v šolo. Prizadevamo si za zdrav življenjski slog in samostojnost osnovnošolcev.</a:t>
            </a:r>
            <a:br>
              <a:rPr kumimoji="0" lang="sl-SI" altLang="sl-SI"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endParaRPr kumimoji="0" lang="sl-SI" altLang="sl-SI"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indent="0">
              <a:buNone/>
            </a:pPr>
            <a:endParaRPr lang="sl-SI" dirty="0"/>
          </a:p>
        </p:txBody>
      </p:sp>
      <p:pic>
        <p:nvPicPr>
          <p:cNvPr id="4" name="Picture 2" descr="undefined">
            <a:extLst>
              <a:ext uri="{FF2B5EF4-FFF2-40B4-BE49-F238E27FC236}">
                <a16:creationId xmlns:a16="http://schemas.microsoft.com/office/drawing/2014/main" id="{FC82E991-36F1-D9E3-C78D-F24311A591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6029" y="1711324"/>
            <a:ext cx="2870584" cy="199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Bicivlak">
            <a:extLst>
              <a:ext uri="{FF2B5EF4-FFF2-40B4-BE49-F238E27FC236}">
                <a16:creationId xmlns:a16="http://schemas.microsoft.com/office/drawing/2014/main" id="{4F110544-6174-C48A-9544-CEE504C134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5827" y="4028774"/>
            <a:ext cx="285750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PoljeZBesedilom 6">
            <a:extLst>
              <a:ext uri="{FF2B5EF4-FFF2-40B4-BE49-F238E27FC236}">
                <a16:creationId xmlns:a16="http://schemas.microsoft.com/office/drawing/2014/main" id="{10A4507F-FF5C-A9D1-AA5D-EF3C1A0F391A}"/>
              </a:ext>
            </a:extLst>
          </p:cNvPr>
          <p:cNvSpPr txBox="1"/>
          <p:nvPr/>
        </p:nvSpPr>
        <p:spPr>
          <a:xfrm>
            <a:off x="6437541" y="6046820"/>
            <a:ext cx="6098720"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sl-SI" altLang="sl-SI" sz="2400" b="0" i="0" u="none" strike="noStrike" kern="0" cap="none" spc="0" normalizeH="0" baseline="0" noProof="0" dirty="0">
                <a:ln>
                  <a:noFill/>
                </a:ln>
                <a:solidFill>
                  <a:srgbClr val="000000"/>
                </a:solidFill>
                <a:effectLst/>
                <a:uLnTx/>
                <a:uFillTx/>
                <a:latin typeface="Arial"/>
                <a:ea typeface="+mn-ea"/>
                <a:cs typeface="+mn-cs"/>
                <a:hlinkClick r:id="rId5"/>
              </a:rPr>
              <a:t>http://www.aktivnovsolo.si/</a:t>
            </a:r>
            <a:endParaRPr kumimoji="0" lang="sl-SI" altLang="sl-SI" sz="2400" b="0" i="0" u="none" strike="noStrike" kern="0" cap="none" spc="0" normalizeH="0" baseline="0" noProof="0" dirty="0">
              <a:ln>
                <a:noFill/>
              </a:ln>
              <a:solidFill>
                <a:srgbClr val="000000"/>
              </a:solidFill>
              <a:effectLst/>
              <a:uLnTx/>
              <a:uFillTx/>
              <a:latin typeface="Arial"/>
              <a:ea typeface="+mn-ea"/>
              <a:cs typeface="+mn-cs"/>
            </a:endParaRPr>
          </a:p>
        </p:txBody>
      </p:sp>
      <p:sp>
        <p:nvSpPr>
          <p:cNvPr id="6" name="PoljeZBesedilom 5">
            <a:extLst>
              <a:ext uri="{FF2B5EF4-FFF2-40B4-BE49-F238E27FC236}">
                <a16:creationId xmlns:a16="http://schemas.microsoft.com/office/drawing/2014/main" id="{AC3CB690-5FD7-3172-74BD-010125A59145}"/>
              </a:ext>
            </a:extLst>
          </p:cNvPr>
          <p:cNvSpPr txBox="1"/>
          <p:nvPr/>
        </p:nvSpPr>
        <p:spPr>
          <a:xfrm>
            <a:off x="438673" y="1341992"/>
            <a:ext cx="6094562" cy="369332"/>
          </a:xfrm>
          <a:prstGeom prst="rect">
            <a:avLst/>
          </a:prstGeom>
          <a:noFill/>
        </p:spPr>
        <p:txBody>
          <a:bodyPr wrap="square">
            <a:spAutoFit/>
          </a:bodyPr>
          <a:lstStyle/>
          <a:p>
            <a:pPr marL="0" indent="0">
              <a:buNone/>
            </a:pPr>
            <a:r>
              <a:rPr lang="sl-SI" b="1" dirty="0">
                <a:solidFill>
                  <a:schemeClr val="accent1"/>
                </a:solidFill>
              </a:rPr>
              <a:t>Strokovni poudarki: </a:t>
            </a:r>
          </a:p>
        </p:txBody>
      </p:sp>
    </p:spTree>
    <p:extLst>
      <p:ext uri="{BB962C8B-B14F-4D97-AF65-F5344CB8AC3E}">
        <p14:creationId xmlns:p14="http://schemas.microsoft.com/office/powerpoint/2010/main" val="5555593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F5321F3-6C23-22B4-48A9-2B2B73DCB86A}"/>
              </a:ext>
            </a:extLst>
          </p:cNvPr>
          <p:cNvSpPr>
            <a:spLocks noGrp="1"/>
          </p:cNvSpPr>
          <p:nvPr>
            <p:ph type="title"/>
          </p:nvPr>
        </p:nvSpPr>
        <p:spPr/>
        <p:txBody>
          <a:bodyPr/>
          <a:lstStyle/>
          <a:p>
            <a:r>
              <a:rPr lang="sl-SI" dirty="0"/>
              <a:t>VARNA MOBILNOST – TRAJNOSTNA MOBILNOST v VIZ</a:t>
            </a:r>
          </a:p>
        </p:txBody>
      </p:sp>
      <p:sp>
        <p:nvSpPr>
          <p:cNvPr id="3" name="Označba mesta vsebine 2">
            <a:extLst>
              <a:ext uri="{FF2B5EF4-FFF2-40B4-BE49-F238E27FC236}">
                <a16:creationId xmlns:a16="http://schemas.microsoft.com/office/drawing/2014/main" id="{D87E6249-9C1E-D6DB-9D31-1C82E240EFEF}"/>
              </a:ext>
            </a:extLst>
          </p:cNvPr>
          <p:cNvSpPr>
            <a:spLocks noGrp="1"/>
          </p:cNvSpPr>
          <p:nvPr>
            <p:ph sz="half" idx="1"/>
          </p:nvPr>
        </p:nvSpPr>
        <p:spPr>
          <a:xfrm>
            <a:off x="619760" y="1635760"/>
            <a:ext cx="10921999" cy="4856480"/>
          </a:xfrm>
        </p:spPr>
        <p:txBody>
          <a:bodyPr>
            <a:normAutofit fontScale="77500" lnSpcReduction="20000"/>
          </a:bodyPr>
          <a:lstStyle/>
          <a:p>
            <a:pPr>
              <a:buFontTx/>
              <a:buChar char="-"/>
            </a:pPr>
            <a:r>
              <a:rPr lang="sl-SI" dirty="0"/>
              <a:t>V vrtcih: </a:t>
            </a:r>
            <a:r>
              <a:rPr kumimoji="0" lang="sl-SI" sz="2400" b="0" i="0" u="none" strike="noStrike" kern="0" cap="none" spc="0" normalizeH="0" baseline="0" noProof="0" dirty="0">
                <a:ln>
                  <a:noFill/>
                </a:ln>
                <a:solidFill>
                  <a:srgbClr val="000000"/>
                </a:solidFill>
                <a:effectLst/>
                <a:uLnTx/>
                <a:uFillTx/>
                <a:latin typeface="Arial"/>
                <a:ea typeface="+mn-ea"/>
                <a:cs typeface="+mn-cs"/>
              </a:rPr>
              <a:t>Kurikulum za vrtce (2011) vključuje dejavnosti na področjih, kjer lahko privzgajamo trajnostne potovalne navade.</a:t>
            </a:r>
          </a:p>
          <a:p>
            <a:pPr>
              <a:buFontTx/>
              <a:buChar char="-"/>
            </a:pPr>
            <a:r>
              <a:rPr kumimoji="0" lang="sl-SI" altLang="sl-SI" sz="2400" b="0" i="0" u="none" strike="noStrike" kern="0" cap="none" spc="0" normalizeH="0" baseline="0" noProof="0" dirty="0">
                <a:ln>
                  <a:noFill/>
                </a:ln>
                <a:solidFill>
                  <a:srgbClr val="000000"/>
                </a:solidFill>
                <a:effectLst/>
                <a:uLnTx/>
                <a:uFillTx/>
                <a:latin typeface="Arial"/>
                <a:ea typeface="+mn-ea"/>
                <a:cs typeface="+mn-cs"/>
              </a:rPr>
              <a:t>UN za OŠ (2011) vključujejo cilje na področjih, kjer lahko privzgajamo trajnostne potovalne navade.</a:t>
            </a:r>
          </a:p>
          <a:p>
            <a:pPr>
              <a:buFontTx/>
              <a:buChar char="-"/>
            </a:pPr>
            <a:r>
              <a:rPr kumimoji="0" lang="sl-SI" altLang="sl-SI" sz="2400" b="0" i="0" u="none" strike="noStrike" kern="0" cap="none" spc="0" normalizeH="0" baseline="0" noProof="0" dirty="0">
                <a:ln>
                  <a:noFill/>
                </a:ln>
                <a:solidFill>
                  <a:srgbClr val="000000"/>
                </a:solidFill>
                <a:effectLst/>
                <a:uLnTx/>
                <a:uFillTx/>
                <a:latin typeface="Arial"/>
                <a:ea typeface="+mn-ea"/>
                <a:cs typeface="+mn-cs"/>
              </a:rPr>
              <a:t>UN za SŠ (2011) vključujejo cilje na področjih, kjer lahko privzgajamo trajnostne potovalne navade</a:t>
            </a:r>
            <a:endParaRPr lang="sl-SI" sz="2400" kern="0" dirty="0">
              <a:solidFill>
                <a:srgbClr val="000000"/>
              </a:solidFill>
              <a:latin typeface="Arial"/>
            </a:endParaRPr>
          </a:p>
          <a:p>
            <a:pPr marL="0" indent="0">
              <a:buNone/>
            </a:pPr>
            <a:endParaRPr lang="sl-SI" sz="2400" kern="0" dirty="0">
              <a:solidFill>
                <a:srgbClr val="000000"/>
              </a:solidFill>
              <a:latin typeface="Arial"/>
            </a:endParaRPr>
          </a:p>
          <a:p>
            <a:pPr marL="0" indent="0">
              <a:buNone/>
            </a:pPr>
            <a:r>
              <a:rPr lang="sl-SI" sz="2300" b="1" kern="0" dirty="0">
                <a:solidFill>
                  <a:srgbClr val="000000"/>
                </a:solidFill>
                <a:latin typeface="Arial"/>
              </a:rPr>
              <a:t>PREDSTAVITEV RAZISKAVE O TM V VIZ na 5. posvetu</a:t>
            </a:r>
          </a:p>
          <a:p>
            <a:pPr>
              <a:buNone/>
            </a:pPr>
            <a:r>
              <a:rPr lang="sl-SI" dirty="0"/>
              <a:t>Prva raziskava v Sloveniji o TM v izobraževanju (2018)</a:t>
            </a:r>
          </a:p>
          <a:p>
            <a:pPr>
              <a:buNone/>
            </a:pPr>
            <a:r>
              <a:rPr lang="sl-SI" dirty="0">
                <a:effectLst/>
              </a:rPr>
              <a:t>Avtorji (</a:t>
            </a:r>
            <a:r>
              <a:rPr lang="sl-SI" dirty="0"/>
              <a:t>Resnik Planinc, Ogrin in Ilc Klun ) </a:t>
            </a:r>
            <a:r>
              <a:rPr lang="sl-SI" dirty="0">
                <a:effectLst/>
              </a:rPr>
              <a:t>so izvedli prvo sistematično raziskavo med vzgojitelji in učitelji, ki je proučevala:</a:t>
            </a:r>
            <a:endParaRPr lang="sl-SI" dirty="0"/>
          </a:p>
          <a:p>
            <a:pPr>
              <a:buFont typeface="Arial" panose="020B0604020202020204" pitchFamily="34" charset="0"/>
              <a:buChar char="•"/>
            </a:pPr>
            <a:r>
              <a:rPr lang="sl-SI" dirty="0">
                <a:effectLst/>
              </a:rPr>
              <a:t>kako razumejo pojem trajnostne mobilnosti,</a:t>
            </a:r>
            <a:endParaRPr lang="sl-SI" dirty="0"/>
          </a:p>
          <a:p>
            <a:pPr>
              <a:buFont typeface="Arial" panose="020B0604020202020204" pitchFamily="34" charset="0"/>
              <a:buChar char="•"/>
            </a:pPr>
            <a:r>
              <a:rPr lang="sl-SI" dirty="0">
                <a:effectLst/>
              </a:rPr>
              <a:t>kako ga vključujejo v pouk,</a:t>
            </a:r>
            <a:endParaRPr lang="sl-SI" dirty="0"/>
          </a:p>
          <a:p>
            <a:pPr>
              <a:buFont typeface="Arial" panose="020B0604020202020204" pitchFamily="34" charset="0"/>
              <a:buChar char="•"/>
            </a:pPr>
            <a:r>
              <a:rPr lang="sl-SI" dirty="0">
                <a:effectLst/>
              </a:rPr>
              <a:t>katere ovire zaznavajo pri izvajanju,</a:t>
            </a:r>
            <a:endParaRPr lang="sl-SI" dirty="0"/>
          </a:p>
          <a:p>
            <a:pPr>
              <a:buFont typeface="Arial" panose="020B0604020202020204" pitchFamily="34" charset="0"/>
              <a:buChar char="•"/>
            </a:pPr>
            <a:r>
              <a:rPr lang="sl-SI" dirty="0">
                <a:effectLst/>
              </a:rPr>
              <a:t>kakšne priložnosti vidijo za razvoj.</a:t>
            </a:r>
            <a:endParaRPr lang="sl-SI" dirty="0"/>
          </a:p>
          <a:p>
            <a:pPr marL="0" indent="0">
              <a:buNone/>
            </a:pPr>
            <a:endParaRPr lang="sl-SI" dirty="0"/>
          </a:p>
        </p:txBody>
      </p:sp>
    </p:spTree>
    <p:extLst>
      <p:ext uri="{BB962C8B-B14F-4D97-AF65-F5344CB8AC3E}">
        <p14:creationId xmlns:p14="http://schemas.microsoft.com/office/powerpoint/2010/main" val="3702037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DE49712-6E82-BCFE-9AA9-7C15164FC619}"/>
              </a:ext>
            </a:extLst>
          </p:cNvPr>
          <p:cNvSpPr>
            <a:spLocks noGrp="1"/>
          </p:cNvSpPr>
          <p:nvPr>
            <p:ph type="title"/>
          </p:nvPr>
        </p:nvSpPr>
        <p:spPr/>
        <p:txBody>
          <a:bodyPr/>
          <a:lstStyle/>
          <a:p>
            <a:r>
              <a:rPr lang="sl-SI" dirty="0"/>
              <a:t>Raziskava Resnik Planinc, Ogrin in Ilc Klun (2015–2018) </a:t>
            </a:r>
          </a:p>
        </p:txBody>
      </p:sp>
      <p:sp>
        <p:nvSpPr>
          <p:cNvPr id="3" name="Označba mesta vsebine 2">
            <a:extLst>
              <a:ext uri="{FF2B5EF4-FFF2-40B4-BE49-F238E27FC236}">
                <a16:creationId xmlns:a16="http://schemas.microsoft.com/office/drawing/2014/main" id="{FCA903D1-1877-1258-7F2C-E667ADC770E4}"/>
              </a:ext>
            </a:extLst>
          </p:cNvPr>
          <p:cNvSpPr>
            <a:spLocks noGrp="1"/>
          </p:cNvSpPr>
          <p:nvPr>
            <p:ph sz="half" idx="1"/>
          </p:nvPr>
        </p:nvSpPr>
        <p:spPr>
          <a:xfrm>
            <a:off x="473529" y="1518557"/>
            <a:ext cx="10880269" cy="4658406"/>
          </a:xfrm>
        </p:spPr>
        <p:txBody>
          <a:bodyPr>
            <a:normAutofit lnSpcReduction="10000"/>
          </a:bodyPr>
          <a:lstStyle/>
          <a:p>
            <a:pPr marL="0" indent="0">
              <a:buNone/>
            </a:pPr>
            <a:r>
              <a:rPr lang="sl-SI" dirty="0"/>
              <a:t>Je pokazala, da učitelji in vzgojitelji trajnostno mobilnost prepoznavajo kot pomembno, vendar jo v praksi pogosto obravnavajo predvsem skozi prometno varnost. </a:t>
            </a:r>
          </a:p>
          <a:p>
            <a:pPr marL="0" indent="0">
              <a:buNone/>
            </a:pPr>
            <a:r>
              <a:rPr lang="sl-SI" dirty="0"/>
              <a:t>Manj je razumevanja TM kot širše teme, ki vključuje zdravje, okolje, prostor in družbo. Učni načrti TM omenjajo, vendar razpršeno in brez jasnih kompetenčnih ciljev. Avtorji zato priporočajo več medpredmetnega povezovanja, razvoj kompetenc TM, podporo učiteljem ter vključevanje TM v šolsko kulturo in sodelovanje z lokalno skupnostjo.</a:t>
            </a:r>
          </a:p>
          <a:p>
            <a:pPr marL="0" indent="0">
              <a:buNone/>
            </a:pPr>
            <a:r>
              <a:rPr lang="sl-SI" b="1" dirty="0"/>
              <a:t>Premik je jasen: od prometne varnosti k celostni trajnostni mobilnosti, ki vključuje zdravje, okolje, kulturo, kompetence in šolsko skupnost.</a:t>
            </a:r>
          </a:p>
        </p:txBody>
      </p:sp>
    </p:spTree>
    <p:extLst>
      <p:ext uri="{BB962C8B-B14F-4D97-AF65-F5344CB8AC3E}">
        <p14:creationId xmlns:p14="http://schemas.microsoft.com/office/powerpoint/2010/main" val="3458877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526C462-1332-6164-0592-593836C8CE43}"/>
              </a:ext>
            </a:extLst>
          </p:cNvPr>
          <p:cNvSpPr>
            <a:spLocks noGrp="1"/>
          </p:cNvSpPr>
          <p:nvPr>
            <p:ph type="title"/>
          </p:nvPr>
        </p:nvSpPr>
        <p:spPr/>
        <p:txBody>
          <a:bodyPr/>
          <a:lstStyle/>
          <a:p>
            <a:r>
              <a:rPr lang="sl-SI" dirty="0"/>
              <a:t>TEMATSKA ŠTEVILKA REVIJE  RP</a:t>
            </a:r>
            <a:br>
              <a:rPr lang="sl-SI" dirty="0"/>
            </a:br>
            <a:r>
              <a:rPr lang="sl-SI" dirty="0"/>
              <a:t>TRAJNOSTNA MOBILNOST (2021)</a:t>
            </a:r>
          </a:p>
        </p:txBody>
      </p:sp>
      <p:pic>
        <p:nvPicPr>
          <p:cNvPr id="12" name="Označba mesta vsebine 11">
            <a:extLst>
              <a:ext uri="{FF2B5EF4-FFF2-40B4-BE49-F238E27FC236}">
                <a16:creationId xmlns:a16="http://schemas.microsoft.com/office/drawing/2014/main" id="{C99AE4B8-5C90-6605-E721-FD8CFB2524E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l="43433" t="11981" r="22025" b="9566"/>
          <a:stretch>
            <a:fillRect/>
          </a:stretch>
        </p:blipFill>
        <p:spPr>
          <a:xfrm>
            <a:off x="1137919" y="1837337"/>
            <a:ext cx="3715142" cy="4746343"/>
          </a:xfrm>
        </p:spPr>
      </p:pic>
      <p:pic>
        <p:nvPicPr>
          <p:cNvPr id="14" name="Slika 13">
            <a:extLst>
              <a:ext uri="{FF2B5EF4-FFF2-40B4-BE49-F238E27FC236}">
                <a16:creationId xmlns:a16="http://schemas.microsoft.com/office/drawing/2014/main" id="{88B8CBAC-C960-52FB-90A5-77AB8B2241EA}"/>
              </a:ext>
            </a:extLst>
          </p:cNvPr>
          <p:cNvPicPr>
            <a:picLocks noChangeAspect="1"/>
          </p:cNvPicPr>
          <p:nvPr/>
        </p:nvPicPr>
        <p:blipFill>
          <a:blip r:embed="rId3">
            <a:extLst>
              <a:ext uri="{28A0092B-C50C-407E-A947-70E740481C1C}">
                <a14:useLocalDpi xmlns:a14="http://schemas.microsoft.com/office/drawing/2010/main" val="0"/>
              </a:ext>
            </a:extLst>
          </a:blip>
          <a:srcRect l="14420" t="4325" r="4189" b="11941"/>
          <a:stretch>
            <a:fillRect/>
          </a:stretch>
        </p:blipFill>
        <p:spPr>
          <a:xfrm>
            <a:off x="5932278" y="1946286"/>
            <a:ext cx="5421522" cy="4501540"/>
          </a:xfrm>
          <a:prstGeom prst="rect">
            <a:avLst/>
          </a:prstGeom>
        </p:spPr>
      </p:pic>
    </p:spTree>
    <p:extLst>
      <p:ext uri="{BB962C8B-B14F-4D97-AF65-F5344CB8AC3E}">
        <p14:creationId xmlns:p14="http://schemas.microsoft.com/office/powerpoint/2010/main" val="15242408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značba mesta vsebine 3">
            <a:extLst>
              <a:ext uri="{FF2B5EF4-FFF2-40B4-BE49-F238E27FC236}">
                <a16:creationId xmlns:a16="http://schemas.microsoft.com/office/drawing/2014/main" id="{4091C2CF-B61A-E230-1D34-C88151D02D12}"/>
              </a:ext>
            </a:extLst>
          </p:cNvPr>
          <p:cNvGraphicFramePr>
            <a:graphicFrameLocks noGrp="1"/>
          </p:cNvGraphicFramePr>
          <p:nvPr>
            <p:ph sz="half" idx="1"/>
            <p:extLst>
              <p:ext uri="{D42A27DB-BD31-4B8C-83A1-F6EECF244321}">
                <p14:modId xmlns:p14="http://schemas.microsoft.com/office/powerpoint/2010/main" val="2263949415"/>
              </p:ext>
            </p:extLst>
          </p:nvPr>
        </p:nvGraphicFramePr>
        <p:xfrm>
          <a:off x="320041" y="377791"/>
          <a:ext cx="11079939" cy="6102418"/>
        </p:xfrm>
        <a:graphic>
          <a:graphicData uri="http://schemas.openxmlformats.org/drawingml/2006/table">
            <a:tbl>
              <a:tblPr/>
              <a:tblGrid>
                <a:gridCol w="3693313">
                  <a:extLst>
                    <a:ext uri="{9D8B030D-6E8A-4147-A177-3AD203B41FA5}">
                      <a16:colId xmlns:a16="http://schemas.microsoft.com/office/drawing/2014/main" val="3082208416"/>
                    </a:ext>
                  </a:extLst>
                </a:gridCol>
                <a:gridCol w="3693313">
                  <a:extLst>
                    <a:ext uri="{9D8B030D-6E8A-4147-A177-3AD203B41FA5}">
                      <a16:colId xmlns:a16="http://schemas.microsoft.com/office/drawing/2014/main" val="2404264825"/>
                    </a:ext>
                  </a:extLst>
                </a:gridCol>
                <a:gridCol w="3693313">
                  <a:extLst>
                    <a:ext uri="{9D8B030D-6E8A-4147-A177-3AD203B41FA5}">
                      <a16:colId xmlns:a16="http://schemas.microsoft.com/office/drawing/2014/main" val="4243132092"/>
                    </a:ext>
                  </a:extLst>
                </a:gridCol>
              </a:tblGrid>
              <a:tr h="446246">
                <a:tc>
                  <a:txBody>
                    <a:bodyPr/>
                    <a:lstStyle/>
                    <a:p>
                      <a:pPr>
                        <a:buNone/>
                      </a:pPr>
                      <a:r>
                        <a:rPr lang="sl-SI" sz="1800" b="1"/>
                        <a:t>Raziskava (2015–2018)</a:t>
                      </a:r>
                    </a:p>
                  </a:txBody>
                  <a:tcPr marL="90653" marR="90653" marT="45326" marB="45326" anchor="ctr">
                    <a:lnL>
                      <a:noFill/>
                    </a:lnL>
                    <a:lnR>
                      <a:noFill/>
                    </a:lnR>
                    <a:lnT>
                      <a:noFill/>
                    </a:lnT>
                    <a:lnB>
                      <a:noFill/>
                    </a:lnB>
                    <a:noFill/>
                  </a:tcPr>
                </a:tc>
                <a:tc>
                  <a:txBody>
                    <a:bodyPr/>
                    <a:lstStyle/>
                    <a:p>
                      <a:pPr>
                        <a:buNone/>
                      </a:pPr>
                      <a:r>
                        <a:rPr lang="pl-PL" b="1" dirty="0"/>
                        <a:t>Evropski svet za varnost v prometu (</a:t>
                      </a:r>
                      <a:r>
                        <a:rPr lang="sl-SI" sz="1800" b="1" dirty="0"/>
                        <a:t>ETSC 2020).</a:t>
                      </a:r>
                    </a:p>
                  </a:txBody>
                  <a:tcPr marL="90653" marR="90653" marT="45326" marB="45326" anchor="ctr">
                    <a:lnL>
                      <a:noFill/>
                    </a:lnL>
                    <a:lnR>
                      <a:noFill/>
                    </a:lnR>
                    <a:lnT>
                      <a:noFill/>
                    </a:lnT>
                    <a:lnB>
                      <a:noFill/>
                    </a:lnB>
                    <a:noFill/>
                  </a:tcPr>
                </a:tc>
                <a:tc>
                  <a:txBody>
                    <a:bodyPr/>
                    <a:lstStyle/>
                    <a:p>
                      <a:pPr>
                        <a:buNone/>
                      </a:pPr>
                      <a:r>
                        <a:rPr lang="pl-PL" b="1" dirty="0"/>
                        <a:t>Izobraževanje za trajnostni razvoj: Kažipot (2020)</a:t>
                      </a:r>
                      <a:r>
                        <a:rPr lang="sl-SI" sz="1800" b="1" dirty="0"/>
                        <a:t> &amp; </a:t>
                      </a:r>
                      <a:r>
                        <a:rPr lang="sl-SI" b="1" i="1" dirty="0"/>
                        <a:t>Nacionalni program vzgoje in izobraževanja 2023</a:t>
                      </a:r>
                      <a:r>
                        <a:rPr lang="sl-SI" b="1" dirty="0"/>
                        <a:t>. Vlada Republike Slovenije. </a:t>
                      </a:r>
                      <a:endParaRPr lang="sl-SI" sz="1800" dirty="0"/>
                    </a:p>
                  </a:txBody>
                  <a:tcPr marL="90653" marR="90653" marT="45326" marB="45326" anchor="ctr">
                    <a:lnL>
                      <a:noFill/>
                    </a:lnL>
                    <a:lnR>
                      <a:noFill/>
                    </a:lnR>
                    <a:lnT>
                      <a:noFill/>
                    </a:lnT>
                    <a:lnB>
                      <a:noFill/>
                    </a:lnB>
                    <a:noFill/>
                  </a:tcPr>
                </a:tc>
                <a:extLst>
                  <a:ext uri="{0D108BD9-81ED-4DB2-BD59-A6C34878D82A}">
                    <a16:rowId xmlns:a16="http://schemas.microsoft.com/office/drawing/2014/main" val="3107216946"/>
                  </a:ext>
                </a:extLst>
              </a:tr>
              <a:tr h="781653">
                <a:tc>
                  <a:txBody>
                    <a:bodyPr/>
                    <a:lstStyle/>
                    <a:p>
                      <a:pPr>
                        <a:buNone/>
                      </a:pPr>
                      <a:r>
                        <a:rPr lang="sl-SI" sz="1800"/>
                        <a:t>TM obravnavana predvsem kot prometna varnost</a:t>
                      </a:r>
                    </a:p>
                  </a:txBody>
                  <a:tcPr marL="90653" marR="90653" marT="45326" marB="45326" anchor="ctr">
                    <a:lnL>
                      <a:noFill/>
                    </a:lnL>
                    <a:lnR>
                      <a:noFill/>
                    </a:lnR>
                    <a:lnT>
                      <a:noFill/>
                    </a:lnT>
                    <a:lnB>
                      <a:noFill/>
                    </a:lnB>
                    <a:noFill/>
                  </a:tcPr>
                </a:tc>
                <a:tc>
                  <a:txBody>
                    <a:bodyPr/>
                    <a:lstStyle/>
                    <a:p>
                      <a:pPr>
                        <a:buNone/>
                      </a:pPr>
                      <a:r>
                        <a:rPr lang="sl-SI" sz="1800" dirty="0"/>
                        <a:t>Močan poudarek na varnosti, tveganjih, odgovornosti</a:t>
                      </a:r>
                    </a:p>
                  </a:txBody>
                  <a:tcPr marL="90653" marR="90653" marT="45326" marB="45326" anchor="ctr">
                    <a:lnL>
                      <a:noFill/>
                    </a:lnL>
                    <a:lnR>
                      <a:noFill/>
                    </a:lnR>
                    <a:lnT>
                      <a:noFill/>
                    </a:lnT>
                    <a:lnB>
                      <a:noFill/>
                    </a:lnB>
                    <a:noFill/>
                  </a:tcPr>
                </a:tc>
                <a:tc>
                  <a:txBody>
                    <a:bodyPr/>
                    <a:lstStyle/>
                    <a:p>
                      <a:pPr>
                        <a:buNone/>
                      </a:pPr>
                      <a:r>
                        <a:rPr lang="nn-NO" sz="1800"/>
                        <a:t>TM kot del trajnostnega razvoja, zdravja, okolja, državljanstva</a:t>
                      </a:r>
                    </a:p>
                  </a:txBody>
                  <a:tcPr marL="90653" marR="90653" marT="45326" marB="45326" anchor="ctr">
                    <a:lnL>
                      <a:noFill/>
                    </a:lnL>
                    <a:lnR>
                      <a:noFill/>
                    </a:lnR>
                    <a:lnT>
                      <a:noFill/>
                    </a:lnT>
                    <a:lnB>
                      <a:noFill/>
                    </a:lnB>
                    <a:noFill/>
                  </a:tcPr>
                </a:tc>
                <a:extLst>
                  <a:ext uri="{0D108BD9-81ED-4DB2-BD59-A6C34878D82A}">
                    <a16:rowId xmlns:a16="http://schemas.microsoft.com/office/drawing/2014/main" val="1531985115"/>
                  </a:ext>
                </a:extLst>
              </a:tr>
              <a:tr h="1117060">
                <a:tc>
                  <a:txBody>
                    <a:bodyPr/>
                    <a:lstStyle/>
                    <a:p>
                      <a:pPr>
                        <a:buNone/>
                      </a:pPr>
                      <a:r>
                        <a:rPr lang="sl-SI" sz="1800"/>
                        <a:t>Učitelji potrebujejo več gradiv in usposabljanj</a:t>
                      </a:r>
                    </a:p>
                  </a:txBody>
                  <a:tcPr marL="90653" marR="90653" marT="45326" marB="45326" anchor="ctr">
                    <a:lnL>
                      <a:noFill/>
                    </a:lnL>
                    <a:lnR>
                      <a:noFill/>
                    </a:lnR>
                    <a:lnT>
                      <a:noFill/>
                    </a:lnT>
                    <a:lnB>
                      <a:noFill/>
                    </a:lnB>
                    <a:noFill/>
                  </a:tcPr>
                </a:tc>
                <a:tc>
                  <a:txBody>
                    <a:bodyPr/>
                    <a:lstStyle/>
                    <a:p>
                      <a:pPr>
                        <a:buNone/>
                      </a:pPr>
                      <a:r>
                        <a:rPr lang="sl-SI" sz="1800"/>
                        <a:t>Poudarek na sistematičnem usposabljanju in kazalnikih</a:t>
                      </a:r>
                    </a:p>
                  </a:txBody>
                  <a:tcPr marL="90653" marR="90653" marT="45326" marB="45326" anchor="ctr">
                    <a:lnL>
                      <a:noFill/>
                    </a:lnL>
                    <a:lnR>
                      <a:noFill/>
                    </a:lnR>
                    <a:lnT>
                      <a:noFill/>
                    </a:lnT>
                    <a:lnB>
                      <a:noFill/>
                    </a:lnB>
                    <a:noFill/>
                  </a:tcPr>
                </a:tc>
                <a:tc>
                  <a:txBody>
                    <a:bodyPr/>
                    <a:lstStyle/>
                    <a:p>
                      <a:pPr>
                        <a:buNone/>
                      </a:pPr>
                      <a:r>
                        <a:rPr lang="sl-SI" sz="1800"/>
                        <a:t>Poudarek na kompetencah, transformativnem učenju, celostni šolski kulturi</a:t>
                      </a:r>
                    </a:p>
                  </a:txBody>
                  <a:tcPr marL="90653" marR="90653" marT="45326" marB="45326" anchor="ctr">
                    <a:lnL>
                      <a:noFill/>
                    </a:lnL>
                    <a:lnR>
                      <a:noFill/>
                    </a:lnR>
                    <a:lnT>
                      <a:noFill/>
                    </a:lnT>
                    <a:lnB>
                      <a:noFill/>
                    </a:lnB>
                    <a:noFill/>
                  </a:tcPr>
                </a:tc>
                <a:extLst>
                  <a:ext uri="{0D108BD9-81ED-4DB2-BD59-A6C34878D82A}">
                    <a16:rowId xmlns:a16="http://schemas.microsoft.com/office/drawing/2014/main" val="1710861354"/>
                  </a:ext>
                </a:extLst>
              </a:tr>
              <a:tr h="1117060">
                <a:tc>
                  <a:txBody>
                    <a:bodyPr/>
                    <a:lstStyle/>
                    <a:p>
                      <a:pPr>
                        <a:buNone/>
                      </a:pPr>
                      <a:r>
                        <a:rPr lang="sl-SI" sz="1800"/>
                        <a:t>TM v učnih načrtih razpršena, brez jasnih ciljev</a:t>
                      </a:r>
                    </a:p>
                  </a:txBody>
                  <a:tcPr marL="90653" marR="90653" marT="45326" marB="45326" anchor="ctr">
                    <a:lnL>
                      <a:noFill/>
                    </a:lnL>
                    <a:lnR>
                      <a:noFill/>
                    </a:lnR>
                    <a:lnT>
                      <a:noFill/>
                    </a:lnT>
                    <a:lnB>
                      <a:noFill/>
                    </a:lnB>
                    <a:noFill/>
                  </a:tcPr>
                </a:tc>
                <a:tc>
                  <a:txBody>
                    <a:bodyPr/>
                    <a:lstStyle/>
                    <a:p>
                      <a:pPr>
                        <a:buNone/>
                      </a:pPr>
                      <a:r>
                        <a:rPr lang="it-IT" sz="1800"/>
                        <a:t>Jasni varnostni cilji in priporočila</a:t>
                      </a:r>
                    </a:p>
                  </a:txBody>
                  <a:tcPr marL="90653" marR="90653" marT="45326" marB="45326" anchor="ctr">
                    <a:lnL>
                      <a:noFill/>
                    </a:lnL>
                    <a:lnR>
                      <a:noFill/>
                    </a:lnR>
                    <a:lnT>
                      <a:noFill/>
                    </a:lnT>
                    <a:lnB>
                      <a:noFill/>
                    </a:lnB>
                    <a:noFill/>
                  </a:tcPr>
                </a:tc>
                <a:tc>
                  <a:txBody>
                    <a:bodyPr/>
                    <a:lstStyle/>
                    <a:p>
                      <a:pPr>
                        <a:buNone/>
                      </a:pPr>
                      <a:r>
                        <a:rPr lang="sl-SI" sz="1800"/>
                        <a:t>Jasni kompetenčni okviri (trajnost, zdravje, digitalno, državljanstvo)</a:t>
                      </a:r>
                    </a:p>
                  </a:txBody>
                  <a:tcPr marL="90653" marR="90653" marT="45326" marB="45326" anchor="ctr">
                    <a:lnL>
                      <a:noFill/>
                    </a:lnL>
                    <a:lnR>
                      <a:noFill/>
                    </a:lnR>
                    <a:lnT>
                      <a:noFill/>
                    </a:lnT>
                    <a:lnB>
                      <a:noFill/>
                    </a:lnB>
                    <a:noFill/>
                  </a:tcPr>
                </a:tc>
                <a:extLst>
                  <a:ext uri="{0D108BD9-81ED-4DB2-BD59-A6C34878D82A}">
                    <a16:rowId xmlns:a16="http://schemas.microsoft.com/office/drawing/2014/main" val="1507863268"/>
                  </a:ext>
                </a:extLst>
              </a:tr>
              <a:tr h="1117060">
                <a:tc>
                  <a:txBody>
                    <a:bodyPr/>
                    <a:lstStyle/>
                    <a:p>
                      <a:pPr>
                        <a:buNone/>
                      </a:pPr>
                      <a:r>
                        <a:rPr lang="sl-SI" sz="1800"/>
                        <a:t>TM premalo razumljena kot kulturni in okoljski vidik</a:t>
                      </a:r>
                    </a:p>
                  </a:txBody>
                  <a:tcPr marL="90653" marR="90653" marT="45326" marB="45326" anchor="ctr">
                    <a:lnL>
                      <a:noFill/>
                    </a:lnL>
                    <a:lnR>
                      <a:noFill/>
                    </a:lnR>
                    <a:lnT>
                      <a:noFill/>
                    </a:lnT>
                    <a:lnB>
                      <a:noFill/>
                    </a:lnB>
                    <a:noFill/>
                  </a:tcPr>
                </a:tc>
                <a:tc>
                  <a:txBody>
                    <a:bodyPr/>
                    <a:lstStyle/>
                    <a:p>
                      <a:pPr>
                        <a:buNone/>
                      </a:pPr>
                      <a:r>
                        <a:rPr lang="sv-SE" sz="1800"/>
                        <a:t>Fokus na varni infrastrukturi in vedenju</a:t>
                      </a:r>
                    </a:p>
                  </a:txBody>
                  <a:tcPr marL="90653" marR="90653" marT="45326" marB="45326" anchor="ctr">
                    <a:lnL>
                      <a:noFill/>
                    </a:lnL>
                    <a:lnR>
                      <a:noFill/>
                    </a:lnR>
                    <a:lnT>
                      <a:noFill/>
                    </a:lnT>
                    <a:lnB>
                      <a:noFill/>
                    </a:lnB>
                    <a:noFill/>
                  </a:tcPr>
                </a:tc>
                <a:tc>
                  <a:txBody>
                    <a:bodyPr/>
                    <a:lstStyle/>
                    <a:p>
                      <a:pPr>
                        <a:buNone/>
                      </a:pPr>
                      <a:r>
                        <a:rPr lang="sl-SI" sz="1800"/>
                        <a:t>TM kot del šolske kulture, partnerstva, skupnost, aktivno državljanstvo</a:t>
                      </a:r>
                    </a:p>
                  </a:txBody>
                  <a:tcPr marL="90653" marR="90653" marT="45326" marB="45326" anchor="ctr">
                    <a:lnL>
                      <a:noFill/>
                    </a:lnL>
                    <a:lnR>
                      <a:noFill/>
                    </a:lnR>
                    <a:lnT>
                      <a:noFill/>
                    </a:lnT>
                    <a:lnB>
                      <a:noFill/>
                    </a:lnB>
                    <a:noFill/>
                  </a:tcPr>
                </a:tc>
                <a:extLst>
                  <a:ext uri="{0D108BD9-81ED-4DB2-BD59-A6C34878D82A}">
                    <a16:rowId xmlns:a16="http://schemas.microsoft.com/office/drawing/2014/main" val="1253297238"/>
                  </a:ext>
                </a:extLst>
              </a:tr>
              <a:tr h="781653">
                <a:tc>
                  <a:txBody>
                    <a:bodyPr/>
                    <a:lstStyle/>
                    <a:p>
                      <a:pPr>
                        <a:buNone/>
                      </a:pPr>
                      <a:r>
                        <a:rPr lang="sl-SI" sz="1800"/>
                        <a:t>Potreba po medpredmetnem povezovanju</a:t>
                      </a:r>
                    </a:p>
                  </a:txBody>
                  <a:tcPr marL="90653" marR="90653" marT="45326" marB="45326" anchor="ctr">
                    <a:lnL>
                      <a:noFill/>
                    </a:lnL>
                    <a:lnR>
                      <a:noFill/>
                    </a:lnR>
                    <a:lnT>
                      <a:noFill/>
                    </a:lnT>
                    <a:lnB>
                      <a:noFill/>
                    </a:lnB>
                    <a:noFill/>
                  </a:tcPr>
                </a:tc>
                <a:tc>
                  <a:txBody>
                    <a:bodyPr/>
                    <a:lstStyle/>
                    <a:p>
                      <a:pPr>
                        <a:buNone/>
                      </a:pPr>
                      <a:r>
                        <a:rPr lang="sl-SI" sz="1800"/>
                        <a:t>Poudarek na celostnih pristopih</a:t>
                      </a:r>
                    </a:p>
                  </a:txBody>
                  <a:tcPr marL="90653" marR="90653" marT="45326" marB="45326" anchor="ctr">
                    <a:lnL>
                      <a:noFill/>
                    </a:lnL>
                    <a:lnR>
                      <a:noFill/>
                    </a:lnR>
                    <a:lnT>
                      <a:noFill/>
                    </a:lnT>
                    <a:lnB>
                      <a:noFill/>
                    </a:lnB>
                    <a:noFill/>
                  </a:tcPr>
                </a:tc>
                <a:tc>
                  <a:txBody>
                    <a:bodyPr/>
                    <a:lstStyle/>
                    <a:p>
                      <a:pPr>
                        <a:buNone/>
                      </a:pPr>
                      <a:r>
                        <a:rPr lang="en-US" sz="1800" dirty="0" err="1"/>
                        <a:t>Poudarek</a:t>
                      </a:r>
                      <a:r>
                        <a:rPr lang="en-US" sz="1800" dirty="0"/>
                        <a:t> </a:t>
                      </a:r>
                      <a:r>
                        <a:rPr lang="en-US" sz="1800" dirty="0" err="1"/>
                        <a:t>na</a:t>
                      </a:r>
                      <a:r>
                        <a:rPr lang="en-US" sz="1800" dirty="0"/>
                        <a:t> whole‑school approach, </a:t>
                      </a:r>
                      <a:r>
                        <a:rPr lang="en-US" sz="1800" dirty="0" err="1"/>
                        <a:t>interdisciplinarnosti</a:t>
                      </a:r>
                      <a:endParaRPr lang="en-US" sz="1800" dirty="0"/>
                    </a:p>
                  </a:txBody>
                  <a:tcPr marL="90653" marR="90653" marT="45326" marB="45326" anchor="ctr">
                    <a:lnL>
                      <a:noFill/>
                    </a:lnL>
                    <a:lnR>
                      <a:noFill/>
                    </a:lnR>
                    <a:lnT>
                      <a:noFill/>
                    </a:lnT>
                    <a:lnB>
                      <a:noFill/>
                    </a:lnB>
                    <a:noFill/>
                  </a:tcPr>
                </a:tc>
                <a:extLst>
                  <a:ext uri="{0D108BD9-81ED-4DB2-BD59-A6C34878D82A}">
                    <a16:rowId xmlns:a16="http://schemas.microsoft.com/office/drawing/2014/main" val="1337056029"/>
                  </a:ext>
                </a:extLst>
              </a:tr>
            </a:tbl>
          </a:graphicData>
        </a:graphic>
      </p:graphicFrame>
    </p:spTree>
    <p:extLst>
      <p:ext uri="{BB962C8B-B14F-4D97-AF65-F5344CB8AC3E}">
        <p14:creationId xmlns:p14="http://schemas.microsoft.com/office/powerpoint/2010/main" val="39625377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3DD4AAF-DB85-B99A-BAE0-A4E3E8ED9BD7}"/>
              </a:ext>
            </a:extLst>
          </p:cNvPr>
          <p:cNvSpPr>
            <a:spLocks noGrp="1"/>
          </p:cNvSpPr>
          <p:nvPr>
            <p:ph type="title"/>
          </p:nvPr>
        </p:nvSpPr>
        <p:spPr>
          <a:xfrm>
            <a:off x="838199" y="511774"/>
            <a:ext cx="10772955" cy="1325563"/>
          </a:xfrm>
        </p:spPr>
        <p:txBody>
          <a:bodyPr/>
          <a:lstStyle/>
          <a:p>
            <a:r>
              <a:rPr lang="sl-SI" sz="3600" b="1" dirty="0">
                <a:effectLst/>
                <a:latin typeface="Calibri" panose="020F0502020204030204" pitchFamily="34" charset="0"/>
                <a:ea typeface="Calibri" panose="020F0502020204030204" pitchFamily="34" charset="0"/>
                <a:cs typeface="Times New Roman" panose="02020603050405020304" pitchFamily="18" charset="0"/>
              </a:rPr>
              <a:t>6.–8. posvet: Sistemizacija in širitev (2022 – 2024)  </a:t>
            </a:r>
            <a:endParaRPr lang="sl-SI" dirty="0"/>
          </a:p>
        </p:txBody>
      </p:sp>
      <p:sp>
        <p:nvSpPr>
          <p:cNvPr id="3" name="Označba mesta vsebine 2">
            <a:extLst>
              <a:ext uri="{FF2B5EF4-FFF2-40B4-BE49-F238E27FC236}">
                <a16:creationId xmlns:a16="http://schemas.microsoft.com/office/drawing/2014/main" id="{F15214E2-091C-307D-2752-A32F5E0D484A}"/>
              </a:ext>
            </a:extLst>
          </p:cNvPr>
          <p:cNvSpPr>
            <a:spLocks noGrp="1"/>
          </p:cNvSpPr>
          <p:nvPr>
            <p:ph sz="half" idx="1"/>
          </p:nvPr>
        </p:nvSpPr>
        <p:spPr>
          <a:xfrm>
            <a:off x="622539" y="2136176"/>
            <a:ext cx="10515599" cy="4351338"/>
          </a:xfrm>
        </p:spPr>
        <p:txBody>
          <a:bodyPr/>
          <a:lstStyle/>
          <a:p>
            <a:pPr marL="342900" lvl="0" indent="-342900">
              <a:lnSpc>
                <a:spcPct val="107000"/>
              </a:lnSpc>
              <a:spcAft>
                <a:spcPts val="800"/>
              </a:spcAft>
              <a:buSzPts val="1000"/>
              <a:buFont typeface="Symbol" panose="05050102010706020507" pitchFamily="18" charset="2"/>
              <a:buChar char=""/>
              <a:tabLst>
                <a:tab pos="457200" algn="l"/>
              </a:tabLst>
            </a:pPr>
            <a:r>
              <a:rPr lang="sl-SI" sz="2800" dirty="0">
                <a:effectLst/>
                <a:latin typeface="Calibri" panose="020F0502020204030204" pitchFamily="34" charset="0"/>
                <a:ea typeface="Calibri" panose="020F0502020204030204" pitchFamily="34" charset="0"/>
                <a:cs typeface="Times New Roman" panose="02020603050405020304" pitchFamily="18" charset="0"/>
              </a:rPr>
              <a:t>vključitev TM v prenovljene učne načrte OŠ</a:t>
            </a:r>
          </a:p>
          <a:p>
            <a:pPr marL="342900" lvl="0" indent="-342900">
              <a:lnSpc>
                <a:spcPct val="107000"/>
              </a:lnSpc>
              <a:spcAft>
                <a:spcPts val="800"/>
              </a:spcAft>
              <a:buSzPts val="1000"/>
              <a:buFont typeface="Symbol" panose="05050102010706020507" pitchFamily="18" charset="2"/>
              <a:buChar char=""/>
              <a:tabLst>
                <a:tab pos="457200" algn="l"/>
              </a:tabLst>
            </a:pPr>
            <a:r>
              <a:rPr lang="sl-SI" sz="2800" dirty="0">
                <a:effectLst/>
                <a:latin typeface="Calibri" panose="020F0502020204030204" pitchFamily="34" charset="0"/>
                <a:ea typeface="Calibri" panose="020F0502020204030204" pitchFamily="34" charset="0"/>
                <a:cs typeface="Times New Roman" panose="02020603050405020304" pitchFamily="18" charset="0"/>
              </a:rPr>
              <a:t>vključitev TM v kataloge znanj SŠ</a:t>
            </a:r>
          </a:p>
          <a:p>
            <a:pPr marL="342900" lvl="0" indent="-342900">
              <a:lnSpc>
                <a:spcPct val="107000"/>
              </a:lnSpc>
              <a:spcAft>
                <a:spcPts val="800"/>
              </a:spcAft>
              <a:buSzPts val="1000"/>
              <a:buFont typeface="Symbol" panose="05050102010706020507" pitchFamily="18" charset="2"/>
              <a:buChar char=""/>
              <a:tabLst>
                <a:tab pos="457200" algn="l"/>
              </a:tabLst>
            </a:pPr>
            <a:r>
              <a:rPr lang="sl-SI" sz="2800" dirty="0">
                <a:effectLst/>
                <a:latin typeface="Calibri" panose="020F0502020204030204" pitchFamily="34" charset="0"/>
                <a:ea typeface="Calibri" panose="020F0502020204030204" pitchFamily="34" charset="0"/>
                <a:cs typeface="Times New Roman" panose="02020603050405020304" pitchFamily="18" charset="0"/>
              </a:rPr>
              <a:t>razvoj gradiv in strokovne podpore</a:t>
            </a:r>
          </a:p>
          <a:p>
            <a:pPr marL="342900" lvl="0" indent="-342900">
              <a:lnSpc>
                <a:spcPct val="107000"/>
              </a:lnSpc>
              <a:spcAft>
                <a:spcPts val="800"/>
              </a:spcAft>
              <a:buSzPts val="1000"/>
              <a:buFont typeface="Symbol" panose="05050102010706020507" pitchFamily="18" charset="2"/>
              <a:buChar char=""/>
              <a:tabLst>
                <a:tab pos="457200" algn="l"/>
              </a:tabLst>
            </a:pPr>
            <a:r>
              <a:rPr lang="sl-SI" dirty="0">
                <a:latin typeface="Calibri" panose="020F0502020204030204" pitchFamily="34" charset="0"/>
                <a:ea typeface="Calibri" panose="020F0502020204030204" pitchFamily="34" charset="0"/>
                <a:cs typeface="Times New Roman" panose="02020603050405020304" pitchFamily="18" charset="0"/>
              </a:rPr>
              <a:t>kurikulum za vrtec</a:t>
            </a:r>
            <a:endParaRPr lang="sl-SI"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sl-SI" sz="2800" dirty="0">
                <a:effectLst/>
                <a:latin typeface="Calibri" panose="020F0502020204030204" pitchFamily="34" charset="0"/>
                <a:ea typeface="Calibri" panose="020F0502020204030204" pitchFamily="34" charset="0"/>
                <a:cs typeface="Times New Roman" panose="02020603050405020304" pitchFamily="18" charset="0"/>
              </a:rPr>
              <a:t>poudarek na prevozni revščini in enakosti</a:t>
            </a:r>
          </a:p>
          <a:p>
            <a:pPr marL="342900" lvl="0" indent="-342900">
              <a:lnSpc>
                <a:spcPct val="107000"/>
              </a:lnSpc>
              <a:spcAft>
                <a:spcPts val="800"/>
              </a:spcAft>
              <a:buSzPts val="1000"/>
              <a:buFont typeface="Symbol" panose="05050102010706020507" pitchFamily="18" charset="2"/>
              <a:buChar char=""/>
              <a:tabLst>
                <a:tab pos="457200" algn="l"/>
              </a:tabLst>
            </a:pPr>
            <a:r>
              <a:rPr lang="sl-SI" sz="2800" dirty="0">
                <a:effectLst/>
                <a:latin typeface="Calibri" panose="020F0502020204030204" pitchFamily="34" charset="0"/>
                <a:ea typeface="Calibri" panose="020F0502020204030204" pitchFamily="34" charset="0"/>
                <a:cs typeface="Times New Roman" panose="02020603050405020304" pitchFamily="18" charset="0"/>
              </a:rPr>
              <a:t>zapiranje šolskih ulic (prvi primeri)</a:t>
            </a:r>
          </a:p>
          <a:p>
            <a:endParaRPr lang="sl-SI" dirty="0"/>
          </a:p>
        </p:txBody>
      </p:sp>
      <p:sp>
        <p:nvSpPr>
          <p:cNvPr id="5" name="PoljeZBesedilom 4">
            <a:extLst>
              <a:ext uri="{FF2B5EF4-FFF2-40B4-BE49-F238E27FC236}">
                <a16:creationId xmlns:a16="http://schemas.microsoft.com/office/drawing/2014/main" id="{DE80AE13-475B-03DB-795A-27D9E035682D}"/>
              </a:ext>
            </a:extLst>
          </p:cNvPr>
          <p:cNvSpPr txBox="1"/>
          <p:nvPr/>
        </p:nvSpPr>
        <p:spPr>
          <a:xfrm>
            <a:off x="838199" y="1652671"/>
            <a:ext cx="6094562" cy="369332"/>
          </a:xfrm>
          <a:prstGeom prst="rect">
            <a:avLst/>
          </a:prstGeom>
          <a:noFill/>
        </p:spPr>
        <p:txBody>
          <a:bodyPr wrap="square">
            <a:spAutoFit/>
          </a:bodyPr>
          <a:lstStyle/>
          <a:p>
            <a:pPr marL="0" indent="0">
              <a:buNone/>
            </a:pPr>
            <a:r>
              <a:rPr lang="sl-SI" b="1" dirty="0">
                <a:solidFill>
                  <a:schemeClr val="accent1"/>
                </a:solidFill>
              </a:rPr>
              <a:t>Strokovni poudarki: </a:t>
            </a:r>
          </a:p>
        </p:txBody>
      </p:sp>
    </p:spTree>
    <p:extLst>
      <p:ext uri="{BB962C8B-B14F-4D97-AF65-F5344CB8AC3E}">
        <p14:creationId xmlns:p14="http://schemas.microsoft.com/office/powerpoint/2010/main" val="78390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688BA09-9F41-115A-6E9B-A41126295CAA}"/>
              </a:ext>
            </a:extLst>
          </p:cNvPr>
          <p:cNvSpPr>
            <a:spLocks noGrp="1"/>
          </p:cNvSpPr>
          <p:nvPr>
            <p:ph type="title"/>
          </p:nvPr>
        </p:nvSpPr>
        <p:spPr/>
        <p:txBody>
          <a:bodyPr/>
          <a:lstStyle/>
          <a:p>
            <a:r>
              <a:rPr lang="sl-SI" dirty="0"/>
              <a:t>6. nacionalna konferenca: Trajnostni razvoj in umeščanje TM v VIZ (Laško, 2022)</a:t>
            </a:r>
          </a:p>
        </p:txBody>
      </p:sp>
      <p:sp>
        <p:nvSpPr>
          <p:cNvPr id="3" name="Označba mesta vsebine 2">
            <a:extLst>
              <a:ext uri="{FF2B5EF4-FFF2-40B4-BE49-F238E27FC236}">
                <a16:creationId xmlns:a16="http://schemas.microsoft.com/office/drawing/2014/main" id="{51164831-ED99-6146-EA6C-613275A64D4D}"/>
              </a:ext>
            </a:extLst>
          </p:cNvPr>
          <p:cNvSpPr>
            <a:spLocks noGrp="1"/>
          </p:cNvSpPr>
          <p:nvPr>
            <p:ph sz="half" idx="1"/>
          </p:nvPr>
        </p:nvSpPr>
        <p:spPr>
          <a:xfrm>
            <a:off x="487104" y="2201545"/>
            <a:ext cx="5745481" cy="4656455"/>
          </a:xfrm>
        </p:spPr>
        <p:txBody>
          <a:bodyPr>
            <a:normAutofit/>
          </a:bodyPr>
          <a:lstStyle/>
          <a:p>
            <a:pPr marL="0" indent="0">
              <a:buNone/>
            </a:pPr>
            <a:r>
              <a:rPr lang="sl-SI" sz="2200" b="1" dirty="0">
                <a:solidFill>
                  <a:schemeClr val="accent1"/>
                </a:solidFill>
              </a:rPr>
              <a:t>Strokovni poudarki: </a:t>
            </a:r>
          </a:p>
          <a:p>
            <a:r>
              <a:rPr lang="sl-SI" dirty="0"/>
              <a:t>Trajnostnem razvoju</a:t>
            </a:r>
          </a:p>
          <a:p>
            <a:r>
              <a:rPr lang="sl-SI" dirty="0"/>
              <a:t>Trajnostni mobilnosti</a:t>
            </a:r>
          </a:p>
          <a:p>
            <a:r>
              <a:rPr lang="sl-SI" dirty="0"/>
              <a:t>Mehkih ukrepih trajnostne mobilnosti v VIZ </a:t>
            </a:r>
          </a:p>
          <a:p>
            <a:r>
              <a:rPr lang="sl-SI" dirty="0"/>
              <a:t>Varnosti na vesti v srcu in umu </a:t>
            </a:r>
          </a:p>
          <a:p>
            <a:r>
              <a:rPr lang="sl-SI" dirty="0"/>
              <a:t>Primerih dobre prakse na področju TM v VIZ</a:t>
            </a:r>
          </a:p>
          <a:p>
            <a:endParaRPr lang="sl-SI" dirty="0"/>
          </a:p>
        </p:txBody>
      </p:sp>
      <p:pic>
        <p:nvPicPr>
          <p:cNvPr id="7" name="Slika 6">
            <a:extLst>
              <a:ext uri="{FF2B5EF4-FFF2-40B4-BE49-F238E27FC236}">
                <a16:creationId xmlns:a16="http://schemas.microsoft.com/office/drawing/2014/main" id="{9918BD8F-2CC3-A3D6-D79A-076B606F0AA5}"/>
              </a:ext>
            </a:extLst>
          </p:cNvPr>
          <p:cNvPicPr>
            <a:picLocks noChangeAspect="1"/>
          </p:cNvPicPr>
          <p:nvPr/>
        </p:nvPicPr>
        <p:blipFill>
          <a:blip r:embed="rId3">
            <a:extLst>
              <a:ext uri="{28A0092B-C50C-407E-A947-70E740481C1C}">
                <a14:useLocalDpi xmlns:a14="http://schemas.microsoft.com/office/drawing/2010/main" val="0"/>
              </a:ext>
            </a:extLst>
          </a:blip>
          <a:srcRect l="14693" t="24880" r="13108" b="7472"/>
          <a:stretch>
            <a:fillRect/>
          </a:stretch>
        </p:blipFill>
        <p:spPr>
          <a:xfrm>
            <a:off x="6321725" y="2463316"/>
            <a:ext cx="5516430" cy="2907383"/>
          </a:xfrm>
          <a:prstGeom prst="rect">
            <a:avLst/>
          </a:prstGeom>
        </p:spPr>
      </p:pic>
      <p:sp>
        <p:nvSpPr>
          <p:cNvPr id="9" name="PoljeZBesedilom 8">
            <a:extLst>
              <a:ext uri="{FF2B5EF4-FFF2-40B4-BE49-F238E27FC236}">
                <a16:creationId xmlns:a16="http://schemas.microsoft.com/office/drawing/2014/main" id="{3C88885C-2D39-446D-ABEF-DE94CE09E2C3}"/>
              </a:ext>
            </a:extLst>
          </p:cNvPr>
          <p:cNvSpPr txBox="1"/>
          <p:nvPr/>
        </p:nvSpPr>
        <p:spPr>
          <a:xfrm>
            <a:off x="6321725" y="5380723"/>
            <a:ext cx="5870275" cy="184666"/>
          </a:xfrm>
          <a:prstGeom prst="rect">
            <a:avLst/>
          </a:prstGeom>
          <a:noFill/>
        </p:spPr>
        <p:txBody>
          <a:bodyPr wrap="square">
            <a:spAutoFit/>
          </a:bodyPr>
          <a:lstStyle/>
          <a:p>
            <a:r>
              <a:rPr lang="sl-SI" sz="600" dirty="0" err="1"/>
              <a:t>chrome-extension</a:t>
            </a:r>
            <a:r>
              <a:rPr lang="sl-SI" sz="600" dirty="0"/>
              <a:t>://</a:t>
            </a:r>
            <a:r>
              <a:rPr lang="sl-SI" sz="600" dirty="0" err="1"/>
              <a:t>efaidnbmnnnibpcajpcglclefindmkaj</a:t>
            </a:r>
            <a:r>
              <a:rPr lang="sl-SI" sz="600" dirty="0"/>
              <a:t>/file:///C:/Users/hp/Downloads/Trajnostna%20mobilnost%20v%20vzgoji%20in%20izobra%C5%BEevanju.pdf</a:t>
            </a:r>
          </a:p>
        </p:txBody>
      </p:sp>
    </p:spTree>
    <p:extLst>
      <p:ext uri="{BB962C8B-B14F-4D97-AF65-F5344CB8AC3E}">
        <p14:creationId xmlns:p14="http://schemas.microsoft.com/office/powerpoint/2010/main" val="35665010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B9BB29D-54A5-4F52-C1A1-1D72B4154C23}"/>
              </a:ext>
            </a:extLst>
          </p:cNvPr>
          <p:cNvSpPr>
            <a:spLocks noGrp="1"/>
          </p:cNvSpPr>
          <p:nvPr>
            <p:ph type="title"/>
          </p:nvPr>
        </p:nvSpPr>
        <p:spPr/>
        <p:txBody>
          <a:bodyPr>
            <a:normAutofit fontScale="90000"/>
          </a:bodyPr>
          <a:lstStyle/>
          <a:p>
            <a:r>
              <a:rPr lang="sl-SI" dirty="0"/>
              <a:t>7. nacionalna konferenca: Spodbujanje trajnostne mobilnosti in izobraževanje za trajnostni razvoj v VIZ (Laško, 2023)</a:t>
            </a:r>
          </a:p>
        </p:txBody>
      </p:sp>
      <p:sp>
        <p:nvSpPr>
          <p:cNvPr id="3" name="Označba mesta vsebine 2">
            <a:extLst>
              <a:ext uri="{FF2B5EF4-FFF2-40B4-BE49-F238E27FC236}">
                <a16:creationId xmlns:a16="http://schemas.microsoft.com/office/drawing/2014/main" id="{B959FD81-0F31-780B-6DCD-05C74E722379}"/>
              </a:ext>
            </a:extLst>
          </p:cNvPr>
          <p:cNvSpPr>
            <a:spLocks noGrp="1"/>
          </p:cNvSpPr>
          <p:nvPr>
            <p:ph sz="half" idx="1"/>
          </p:nvPr>
        </p:nvSpPr>
        <p:spPr>
          <a:xfrm>
            <a:off x="630973" y="2818004"/>
            <a:ext cx="7736649" cy="4185321"/>
          </a:xfrm>
        </p:spPr>
        <p:txBody>
          <a:bodyPr/>
          <a:lstStyle/>
          <a:p>
            <a:pPr marL="0" indent="0">
              <a:buNone/>
            </a:pPr>
            <a:r>
              <a:rPr lang="sl-SI" dirty="0"/>
              <a:t>1. Vzgoja in izobraževanje za trajnostni razvoj</a:t>
            </a:r>
          </a:p>
          <a:p>
            <a:pPr marL="0" indent="0">
              <a:buNone/>
            </a:pPr>
            <a:r>
              <a:rPr lang="sl-SI" dirty="0"/>
              <a:t>2. Priložnosti za spodbujanje TM v VIZ</a:t>
            </a:r>
          </a:p>
          <a:p>
            <a:pPr marL="514350" indent="-514350">
              <a:buAutoNum type="arabicPeriod" startAt="3"/>
            </a:pPr>
            <a:r>
              <a:rPr lang="sl-SI" dirty="0"/>
              <a:t>Nova mobilnost potrebuje nove pristope</a:t>
            </a:r>
          </a:p>
          <a:p>
            <a:pPr marL="514350" indent="-514350">
              <a:buAutoNum type="arabicPeriod" startAt="3"/>
            </a:pPr>
            <a:r>
              <a:rPr lang="sl-SI" dirty="0"/>
              <a:t>Vizija izobraževanja za trajnostni razvoj (Kažipot VITR)</a:t>
            </a:r>
          </a:p>
          <a:p>
            <a:pPr marL="0" indent="0">
              <a:buNone/>
            </a:pPr>
            <a:endParaRPr lang="sl-SI" dirty="0"/>
          </a:p>
          <a:p>
            <a:pPr marL="0" indent="0">
              <a:buNone/>
            </a:pPr>
            <a:endParaRPr lang="sl-SI" dirty="0"/>
          </a:p>
        </p:txBody>
      </p:sp>
      <p:pic>
        <p:nvPicPr>
          <p:cNvPr id="4" name="Slika 8">
            <a:extLst>
              <a:ext uri="{FF2B5EF4-FFF2-40B4-BE49-F238E27FC236}">
                <a16:creationId xmlns:a16="http://schemas.microsoft.com/office/drawing/2014/main" id="{AA2AFCD9-1A70-FD80-0BC7-CCD4665D09B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79346" y="2251590"/>
            <a:ext cx="2903849" cy="3756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oljeZBesedilom 5">
            <a:extLst>
              <a:ext uri="{FF2B5EF4-FFF2-40B4-BE49-F238E27FC236}">
                <a16:creationId xmlns:a16="http://schemas.microsoft.com/office/drawing/2014/main" id="{677C67C6-5FDB-86BF-08A6-BDBE1FDF2BF2}"/>
              </a:ext>
            </a:extLst>
          </p:cNvPr>
          <p:cNvSpPr txBox="1"/>
          <p:nvPr/>
        </p:nvSpPr>
        <p:spPr>
          <a:xfrm>
            <a:off x="630973" y="2251590"/>
            <a:ext cx="6094562" cy="369332"/>
          </a:xfrm>
          <a:prstGeom prst="rect">
            <a:avLst/>
          </a:prstGeom>
          <a:noFill/>
        </p:spPr>
        <p:txBody>
          <a:bodyPr wrap="square">
            <a:spAutoFit/>
          </a:bodyPr>
          <a:lstStyle/>
          <a:p>
            <a:pPr marL="0" indent="0">
              <a:buNone/>
            </a:pPr>
            <a:r>
              <a:rPr lang="sl-SI" b="1" dirty="0">
                <a:solidFill>
                  <a:schemeClr val="accent1"/>
                </a:solidFill>
              </a:rPr>
              <a:t>Strokovni poudarki: </a:t>
            </a:r>
          </a:p>
        </p:txBody>
      </p:sp>
    </p:spTree>
    <p:extLst>
      <p:ext uri="{BB962C8B-B14F-4D97-AF65-F5344CB8AC3E}">
        <p14:creationId xmlns:p14="http://schemas.microsoft.com/office/powerpoint/2010/main" val="4403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C16D5EE-3FEA-B3AE-BA87-9093BE147082}"/>
              </a:ext>
            </a:extLst>
          </p:cNvPr>
          <p:cNvSpPr>
            <a:spLocks noGrp="1"/>
          </p:cNvSpPr>
          <p:nvPr>
            <p:ph type="title"/>
          </p:nvPr>
        </p:nvSpPr>
        <p:spPr/>
        <p:txBody>
          <a:bodyPr/>
          <a:lstStyle/>
          <a:p>
            <a:pPr>
              <a:lnSpc>
                <a:spcPct val="107000"/>
              </a:lnSpc>
              <a:spcAft>
                <a:spcPts val="800"/>
              </a:spcAft>
            </a:pPr>
            <a:r>
              <a:rPr lang="sl-SI" sz="3600" b="1" dirty="0">
                <a:effectLst/>
                <a:latin typeface="Calibri" panose="020F0502020204030204" pitchFamily="34" charset="0"/>
                <a:ea typeface="Calibri" panose="020F0502020204030204" pitchFamily="34" charset="0"/>
                <a:cs typeface="Times New Roman" panose="02020603050405020304" pitchFamily="18" charset="0"/>
              </a:rPr>
              <a:t>Zakaj trajnostna mobilnost v VIZ?</a:t>
            </a:r>
            <a:br>
              <a:rPr lang="sl-SI" sz="3600" dirty="0">
                <a:effectLst/>
                <a:latin typeface="Calibri" panose="020F0502020204030204" pitchFamily="34" charset="0"/>
                <a:ea typeface="Calibri" panose="020F0502020204030204" pitchFamily="34" charset="0"/>
                <a:cs typeface="Times New Roman" panose="02020603050405020304" pitchFamily="18" charset="0"/>
              </a:rPr>
            </a:br>
            <a:endParaRPr lang="sl-SI" dirty="0"/>
          </a:p>
        </p:txBody>
      </p:sp>
      <p:sp>
        <p:nvSpPr>
          <p:cNvPr id="3" name="Označba mesta vsebine 2">
            <a:extLst>
              <a:ext uri="{FF2B5EF4-FFF2-40B4-BE49-F238E27FC236}">
                <a16:creationId xmlns:a16="http://schemas.microsoft.com/office/drawing/2014/main" id="{A1ED89FE-725D-598F-1334-2B15E73830B2}"/>
              </a:ext>
            </a:extLst>
          </p:cNvPr>
          <p:cNvSpPr>
            <a:spLocks noGrp="1"/>
          </p:cNvSpPr>
          <p:nvPr>
            <p:ph sz="half" idx="1"/>
          </p:nvPr>
        </p:nvSpPr>
        <p:spPr>
          <a:xfrm>
            <a:off x="968143" y="2219175"/>
            <a:ext cx="10515599" cy="4351338"/>
          </a:xfrm>
        </p:spPr>
        <p:txBody>
          <a:bodyPr>
            <a:normAutofit lnSpcReduction="10000"/>
          </a:bodyPr>
          <a:lstStyle/>
          <a:p>
            <a:pPr marL="342900" lvl="0" indent="-342900">
              <a:lnSpc>
                <a:spcPct val="107000"/>
              </a:lnSpc>
              <a:spcAft>
                <a:spcPts val="800"/>
              </a:spcAft>
              <a:buSzPts val="1000"/>
              <a:buFont typeface="Symbol" panose="05050102010706020507" pitchFamily="18" charset="2"/>
              <a:buChar char=""/>
              <a:tabLst>
                <a:tab pos="318770" algn="l"/>
              </a:tabLst>
            </a:pPr>
            <a:r>
              <a:rPr lang="sl-SI" sz="2800" dirty="0">
                <a:effectLst/>
                <a:latin typeface="Calibri" panose="020F0502020204030204" pitchFamily="34" charset="0"/>
                <a:ea typeface="Calibri" panose="020F0502020204030204" pitchFamily="34" charset="0"/>
                <a:cs typeface="Times New Roman" panose="02020603050405020304" pitchFamily="18" charset="0"/>
              </a:rPr>
              <a:t>vpliv na zdravje otrok</a:t>
            </a:r>
          </a:p>
          <a:p>
            <a:pPr marL="342900" lvl="0" indent="-342900">
              <a:lnSpc>
                <a:spcPct val="107000"/>
              </a:lnSpc>
              <a:spcAft>
                <a:spcPts val="800"/>
              </a:spcAft>
              <a:buSzPts val="1000"/>
              <a:buFont typeface="Symbol" panose="05050102010706020507" pitchFamily="18" charset="2"/>
              <a:buChar char=""/>
              <a:tabLst>
                <a:tab pos="318770" algn="l"/>
              </a:tabLst>
            </a:pPr>
            <a:r>
              <a:rPr lang="sl-SI" sz="2800" dirty="0">
                <a:effectLst/>
                <a:latin typeface="Calibri" panose="020F0502020204030204" pitchFamily="34" charset="0"/>
                <a:ea typeface="Calibri" panose="020F0502020204030204" pitchFamily="34" charset="0"/>
                <a:cs typeface="Times New Roman" panose="02020603050405020304" pitchFamily="18" charset="0"/>
              </a:rPr>
              <a:t>vpliv na varnost</a:t>
            </a:r>
          </a:p>
          <a:p>
            <a:pPr marL="342900" lvl="0" indent="-342900">
              <a:lnSpc>
                <a:spcPct val="107000"/>
              </a:lnSpc>
              <a:spcAft>
                <a:spcPts val="800"/>
              </a:spcAft>
              <a:buSzPts val="1000"/>
              <a:buFont typeface="Symbol" panose="05050102010706020507" pitchFamily="18" charset="2"/>
              <a:buChar char=""/>
              <a:tabLst>
                <a:tab pos="318770" algn="l"/>
              </a:tabLst>
            </a:pPr>
            <a:r>
              <a:rPr lang="sl-SI" sz="2800" dirty="0">
                <a:effectLst/>
                <a:latin typeface="Calibri" panose="020F0502020204030204" pitchFamily="34" charset="0"/>
                <a:ea typeface="Calibri" panose="020F0502020204030204" pitchFamily="34" charset="0"/>
                <a:cs typeface="Times New Roman" panose="02020603050405020304" pitchFamily="18" charset="0"/>
              </a:rPr>
              <a:t>vpliv na okolje</a:t>
            </a:r>
          </a:p>
          <a:p>
            <a:pPr marL="342900" lvl="0" indent="-342900">
              <a:lnSpc>
                <a:spcPct val="107000"/>
              </a:lnSpc>
              <a:spcAft>
                <a:spcPts val="800"/>
              </a:spcAft>
              <a:buSzPts val="1000"/>
              <a:buFont typeface="Symbol" panose="05050102010706020507" pitchFamily="18" charset="2"/>
              <a:buChar char=""/>
              <a:tabLst>
                <a:tab pos="318770" algn="l"/>
              </a:tabLst>
            </a:pPr>
            <a:r>
              <a:rPr lang="sl-SI" sz="2800" dirty="0">
                <a:effectLst/>
                <a:latin typeface="Calibri" panose="020F0502020204030204" pitchFamily="34" charset="0"/>
                <a:ea typeface="Calibri" panose="020F0502020204030204" pitchFamily="34" charset="0"/>
                <a:cs typeface="Times New Roman" panose="02020603050405020304" pitchFamily="18" charset="0"/>
              </a:rPr>
              <a:t>vpliv na prometno kulturo</a:t>
            </a:r>
          </a:p>
          <a:p>
            <a:pPr marL="342900" lvl="0" indent="-342900">
              <a:lnSpc>
                <a:spcPct val="107000"/>
              </a:lnSpc>
              <a:spcAft>
                <a:spcPts val="800"/>
              </a:spcAft>
              <a:buSzPts val="1000"/>
              <a:buFont typeface="Symbol" panose="05050102010706020507" pitchFamily="18" charset="2"/>
              <a:buChar char=""/>
              <a:tabLst>
                <a:tab pos="318770" algn="l"/>
              </a:tabLst>
            </a:pPr>
            <a:r>
              <a:rPr lang="sl-SI" sz="2800" dirty="0">
                <a:effectLst/>
                <a:latin typeface="Calibri" panose="020F0502020204030204" pitchFamily="34" charset="0"/>
                <a:ea typeface="Calibri" panose="020F0502020204030204" pitchFamily="34" charset="0"/>
                <a:cs typeface="Times New Roman" panose="02020603050405020304" pitchFamily="18" charset="0"/>
              </a:rPr>
              <a:t>vpliv na navade prihodnjih generacij</a:t>
            </a:r>
          </a:p>
          <a:p>
            <a:pPr>
              <a:lnSpc>
                <a:spcPct val="107000"/>
              </a:lnSpc>
              <a:spcAft>
                <a:spcPts val="800"/>
              </a:spcAft>
              <a:buNone/>
            </a:pPr>
            <a:br>
              <a:rPr lang="sl-SI" sz="2800" dirty="0">
                <a:effectLst/>
                <a:latin typeface="Calibri" panose="020F0502020204030204" pitchFamily="34" charset="0"/>
                <a:ea typeface="Calibri" panose="020F0502020204030204" pitchFamily="34" charset="0"/>
                <a:cs typeface="Times New Roman" panose="02020603050405020304" pitchFamily="18" charset="0"/>
              </a:rPr>
            </a:br>
            <a:endParaRPr lang="sl-SI" dirty="0"/>
          </a:p>
        </p:txBody>
      </p:sp>
      <p:pic>
        <p:nvPicPr>
          <p:cNvPr id="5" name="Slika 4">
            <a:extLst>
              <a:ext uri="{FF2B5EF4-FFF2-40B4-BE49-F238E27FC236}">
                <a16:creationId xmlns:a16="http://schemas.microsoft.com/office/drawing/2014/main" id="{0B6FA9DF-2311-14C8-A7B1-4DE0EF7B8921}"/>
              </a:ext>
            </a:extLst>
          </p:cNvPr>
          <p:cNvPicPr>
            <a:picLocks noChangeAspect="1"/>
          </p:cNvPicPr>
          <p:nvPr/>
        </p:nvPicPr>
        <p:blipFill>
          <a:blip r:embed="rId3"/>
          <a:stretch>
            <a:fillRect/>
          </a:stretch>
        </p:blipFill>
        <p:spPr>
          <a:xfrm>
            <a:off x="7350597" y="1270219"/>
            <a:ext cx="4305673" cy="4709568"/>
          </a:xfrm>
          <a:prstGeom prst="rect">
            <a:avLst/>
          </a:prstGeom>
        </p:spPr>
      </p:pic>
      <p:sp>
        <p:nvSpPr>
          <p:cNvPr id="7" name="PoljeZBesedilom 6">
            <a:extLst>
              <a:ext uri="{FF2B5EF4-FFF2-40B4-BE49-F238E27FC236}">
                <a16:creationId xmlns:a16="http://schemas.microsoft.com/office/drawing/2014/main" id="{1C7BE198-1231-BD37-63BA-E4D6060E9C76}"/>
              </a:ext>
            </a:extLst>
          </p:cNvPr>
          <p:cNvSpPr txBox="1"/>
          <p:nvPr/>
        </p:nvSpPr>
        <p:spPr>
          <a:xfrm>
            <a:off x="7540378" y="6084626"/>
            <a:ext cx="3274616" cy="276999"/>
          </a:xfrm>
          <a:prstGeom prst="rect">
            <a:avLst/>
          </a:prstGeom>
          <a:noFill/>
        </p:spPr>
        <p:txBody>
          <a:bodyPr wrap="square">
            <a:spAutoFit/>
          </a:bodyPr>
          <a:lstStyle/>
          <a:p>
            <a:r>
              <a:rPr lang="sl-SI" sz="1200" dirty="0"/>
              <a:t>Vrtec Jožice Flander, Maribor</a:t>
            </a:r>
          </a:p>
        </p:txBody>
      </p:sp>
    </p:spTree>
    <p:extLst>
      <p:ext uri="{BB962C8B-B14F-4D97-AF65-F5344CB8AC3E}">
        <p14:creationId xmlns:p14="http://schemas.microsoft.com/office/powerpoint/2010/main" val="1339616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Naslov 1"/>
          <p:cNvSpPr>
            <a:spLocks noGrp="1"/>
          </p:cNvSpPr>
          <p:nvPr>
            <p:ph type="title"/>
          </p:nvPr>
        </p:nvSpPr>
        <p:spPr>
          <a:xfrm>
            <a:off x="713715" y="265170"/>
            <a:ext cx="6851650" cy="1143001"/>
          </a:xfrm>
        </p:spPr>
        <p:txBody>
          <a:bodyPr/>
          <a:lstStyle/>
          <a:p>
            <a:r>
              <a:rPr lang="sl-SI" altLang="sl-SI" b="1" dirty="0">
                <a:solidFill>
                  <a:srgbClr val="0070C0"/>
                </a:solidFill>
              </a:rPr>
              <a:t>Kaj je trajnostni razvoj?</a:t>
            </a:r>
          </a:p>
        </p:txBody>
      </p:sp>
      <p:sp>
        <p:nvSpPr>
          <p:cNvPr id="10243" name="Označba mesta vsebine 2"/>
          <p:cNvSpPr>
            <a:spLocks noGrp="1"/>
          </p:cNvSpPr>
          <p:nvPr>
            <p:ph idx="1"/>
          </p:nvPr>
        </p:nvSpPr>
        <p:spPr>
          <a:xfrm>
            <a:off x="927301" y="1365957"/>
            <a:ext cx="9734948" cy="4525963"/>
          </a:xfrm>
        </p:spPr>
        <p:txBody>
          <a:bodyPr/>
          <a:lstStyle/>
          <a:p>
            <a:pPr marL="0" indent="0">
              <a:buNone/>
            </a:pPr>
            <a:endParaRPr lang="sl-SI" altLang="sl-SI" sz="2400" dirty="0">
              <a:solidFill>
                <a:schemeClr val="accent6">
                  <a:lumMod val="75000"/>
                </a:schemeClr>
              </a:solidFill>
            </a:endParaRPr>
          </a:p>
          <a:p>
            <a:pPr marL="0" indent="0">
              <a:buNone/>
            </a:pPr>
            <a:r>
              <a:rPr lang="sl-SI" altLang="sl-SI" sz="2400" i="1" dirty="0">
                <a:solidFill>
                  <a:schemeClr val="accent6">
                    <a:lumMod val="75000"/>
                  </a:schemeClr>
                </a:solidFill>
              </a:rPr>
              <a:t>Trajnostni razvoj zadovoljuje potrebe sedanjega človeškega rodu, ne da bi ogrozili možnosti prihodnjih rodov, da zadovoljijo svoje potrebe.</a:t>
            </a:r>
          </a:p>
          <a:p>
            <a:pPr marL="0" indent="0" algn="r">
              <a:buNone/>
            </a:pPr>
            <a:r>
              <a:rPr lang="sl-SI" altLang="sl-SI" sz="2400" dirty="0">
                <a:solidFill>
                  <a:schemeClr val="accent6">
                    <a:lumMod val="75000"/>
                  </a:schemeClr>
                </a:solidFill>
              </a:rPr>
              <a:t>(</a:t>
            </a:r>
            <a:r>
              <a:rPr lang="sl-SI" altLang="sl-SI" sz="2400" dirty="0" err="1">
                <a:solidFill>
                  <a:schemeClr val="accent6">
                    <a:lumMod val="75000"/>
                  </a:schemeClr>
                </a:solidFill>
              </a:rPr>
              <a:t>Gro</a:t>
            </a:r>
            <a:r>
              <a:rPr lang="sl-SI" altLang="sl-SI" sz="2400" dirty="0">
                <a:solidFill>
                  <a:schemeClr val="accent6">
                    <a:lumMod val="75000"/>
                  </a:schemeClr>
                </a:solidFill>
              </a:rPr>
              <a:t> H. </a:t>
            </a:r>
            <a:r>
              <a:rPr lang="sl-SI" altLang="sl-SI" sz="2400" dirty="0" err="1">
                <a:solidFill>
                  <a:schemeClr val="accent6">
                    <a:lumMod val="75000"/>
                  </a:schemeClr>
                </a:solidFill>
              </a:rPr>
              <a:t>Brundtland</a:t>
            </a:r>
            <a:r>
              <a:rPr lang="sl-SI" altLang="sl-SI" sz="2400" dirty="0">
                <a:solidFill>
                  <a:schemeClr val="accent6">
                    <a:lumMod val="75000"/>
                  </a:schemeClr>
                </a:solidFill>
              </a:rPr>
              <a:t>, 1987)</a:t>
            </a:r>
          </a:p>
          <a:p>
            <a:pPr marL="0" indent="0">
              <a:buNone/>
            </a:pPr>
            <a:endParaRPr lang="sl-SI" altLang="sl-SI" sz="2400" i="1" dirty="0">
              <a:solidFill>
                <a:schemeClr val="accent6">
                  <a:lumMod val="75000"/>
                </a:schemeClr>
              </a:solidFill>
            </a:endParaRPr>
          </a:p>
        </p:txBody>
      </p:sp>
      <p:pic>
        <p:nvPicPr>
          <p:cNvPr id="4" name="Slika 3">
            <a:extLst>
              <a:ext uri="{FF2B5EF4-FFF2-40B4-BE49-F238E27FC236}">
                <a16:creationId xmlns:a16="http://schemas.microsoft.com/office/drawing/2014/main" id="{25781DB7-8D4D-7A25-53D9-8359EE92BCB0}"/>
              </a:ext>
            </a:extLst>
          </p:cNvPr>
          <p:cNvPicPr>
            <a:picLocks noChangeAspect="1"/>
          </p:cNvPicPr>
          <p:nvPr/>
        </p:nvPicPr>
        <p:blipFill>
          <a:blip r:embed="rId3"/>
          <a:stretch>
            <a:fillRect/>
          </a:stretch>
        </p:blipFill>
        <p:spPr>
          <a:xfrm>
            <a:off x="0" y="5850325"/>
            <a:ext cx="12192000" cy="1076686"/>
          </a:xfrm>
          <a:prstGeom prst="rect">
            <a:avLst/>
          </a:prstGeom>
        </p:spPr>
      </p:pic>
      <p:pic>
        <p:nvPicPr>
          <p:cNvPr id="7" name="Slika 6"/>
          <p:cNvPicPr>
            <a:picLocks noChangeAspect="1"/>
          </p:cNvPicPr>
          <p:nvPr/>
        </p:nvPicPr>
        <p:blipFill>
          <a:blip r:embed="rId4"/>
          <a:stretch>
            <a:fillRect/>
          </a:stretch>
        </p:blipFill>
        <p:spPr>
          <a:xfrm>
            <a:off x="713715" y="3576126"/>
            <a:ext cx="2552305" cy="3086617"/>
          </a:xfrm>
          <a:prstGeom prst="rect">
            <a:avLst/>
          </a:prstGeom>
        </p:spPr>
      </p:pic>
      <p:pic>
        <p:nvPicPr>
          <p:cNvPr id="8" name="Picture 2" descr="Ο χρήστης IISD στο Twitter: &quot;The Brundtland Commission gave birth to  #sustdev in 1987. Here's why it still matters 30 years later  https://t.co/Lzq9KTNcrU #BrundtlandAt30 https://t.co/b6MuT4jabF&quot; / Twit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0294" y="3576127"/>
            <a:ext cx="4340929" cy="3045131"/>
          </a:xfrm>
          <a:prstGeom prst="rect">
            <a:avLst/>
          </a:prstGeom>
          <a:noFill/>
          <a:extLst>
            <a:ext uri="{909E8E84-426E-40DD-AFC4-6F175D3DCCD1}">
              <a14:hiddenFill xmlns:a14="http://schemas.microsoft.com/office/drawing/2010/main">
                <a:solidFill>
                  <a:srgbClr val="FFFFFF"/>
                </a:solidFill>
              </a14:hiddenFill>
            </a:ext>
          </a:extLst>
        </p:spPr>
      </p:pic>
      <p:pic>
        <p:nvPicPr>
          <p:cNvPr id="9" name="Slika 8">
            <a:extLst>
              <a:ext uri="{FF2B5EF4-FFF2-40B4-BE49-F238E27FC236}">
                <a16:creationId xmlns:a16="http://schemas.microsoft.com/office/drawing/2014/main" id="{F71C3B8D-7A0B-E811-0CE7-AE9E95C02FCF}"/>
              </a:ext>
            </a:extLst>
          </p:cNvPr>
          <p:cNvPicPr>
            <a:picLocks noChangeAspect="1"/>
          </p:cNvPicPr>
          <p:nvPr/>
        </p:nvPicPr>
        <p:blipFill>
          <a:blip r:embed="rId6"/>
          <a:stretch>
            <a:fillRect/>
          </a:stretch>
        </p:blipFill>
        <p:spPr>
          <a:xfrm>
            <a:off x="9412594" y="6126682"/>
            <a:ext cx="1550181" cy="351174"/>
          </a:xfrm>
          <a:prstGeom prst="rect">
            <a:avLst/>
          </a:prstGeom>
        </p:spPr>
      </p:pic>
      <p:pic>
        <p:nvPicPr>
          <p:cNvPr id="10" name="Picture 10" descr="Brundtland v govoru kongresu Norveške delavske stranke, 2007. Foto:Harry Wa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16207" y="3545130"/>
            <a:ext cx="1646568" cy="2305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10642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Slika 3"/>
          <p:cNvPicPr>
            <a:picLocks noChangeAspect="1"/>
          </p:cNvPicPr>
          <p:nvPr/>
        </p:nvPicPr>
        <p:blipFill>
          <a:blip r:embed="rId3">
            <a:extLst>
              <a:ext uri="{28A0092B-C50C-407E-A947-70E740481C1C}">
                <a14:useLocalDpi xmlns:a14="http://schemas.microsoft.com/office/drawing/2010/main" val="0"/>
              </a:ext>
            </a:extLst>
          </a:blip>
          <a:srcRect r="4500"/>
          <a:stretch>
            <a:fillRect/>
          </a:stretch>
        </p:blipFill>
        <p:spPr bwMode="auto">
          <a:xfrm>
            <a:off x="6183009" y="253228"/>
            <a:ext cx="5981449" cy="4575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Pravokotnik 1"/>
          <p:cNvSpPr>
            <a:spLocks noChangeArrowheads="1"/>
          </p:cNvSpPr>
          <p:nvPr/>
        </p:nvSpPr>
        <p:spPr bwMode="auto">
          <a:xfrm>
            <a:off x="8951358" y="5534025"/>
            <a:ext cx="32131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sl-SI" altLang="sl-SI"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https://www.mdpi.com/2071-1050/11/5/1496/htm</a:t>
            </a:r>
          </a:p>
        </p:txBody>
      </p:sp>
      <p:pic>
        <p:nvPicPr>
          <p:cNvPr id="2" name="Slika 1">
            <a:extLst>
              <a:ext uri="{FF2B5EF4-FFF2-40B4-BE49-F238E27FC236}">
                <a16:creationId xmlns:a16="http://schemas.microsoft.com/office/drawing/2014/main" id="{DFB42010-C0A4-D4ED-0326-6979DA10D349}"/>
              </a:ext>
            </a:extLst>
          </p:cNvPr>
          <p:cNvPicPr>
            <a:picLocks noChangeAspect="1"/>
          </p:cNvPicPr>
          <p:nvPr/>
        </p:nvPicPr>
        <p:blipFill>
          <a:blip r:embed="rId4"/>
          <a:stretch>
            <a:fillRect/>
          </a:stretch>
        </p:blipFill>
        <p:spPr>
          <a:xfrm>
            <a:off x="10280631" y="4968221"/>
            <a:ext cx="1883827" cy="426757"/>
          </a:xfrm>
          <a:prstGeom prst="rect">
            <a:avLst/>
          </a:prstGeom>
        </p:spPr>
      </p:pic>
      <p:pic>
        <p:nvPicPr>
          <p:cNvPr id="3" name="Slika 2">
            <a:extLst>
              <a:ext uri="{FF2B5EF4-FFF2-40B4-BE49-F238E27FC236}">
                <a16:creationId xmlns:a16="http://schemas.microsoft.com/office/drawing/2014/main" id="{10DABE57-A026-AED9-E707-2655D4540E55}"/>
              </a:ext>
            </a:extLst>
          </p:cNvPr>
          <p:cNvPicPr>
            <a:picLocks noChangeAspect="1"/>
          </p:cNvPicPr>
          <p:nvPr/>
        </p:nvPicPr>
        <p:blipFill>
          <a:blip r:embed="rId5"/>
          <a:stretch>
            <a:fillRect/>
          </a:stretch>
        </p:blipFill>
        <p:spPr>
          <a:xfrm>
            <a:off x="0" y="5850325"/>
            <a:ext cx="12192000" cy="1076686"/>
          </a:xfrm>
          <a:prstGeom prst="rect">
            <a:avLst/>
          </a:prstGeom>
        </p:spPr>
      </p:pic>
      <p:pic>
        <p:nvPicPr>
          <p:cNvPr id="4" name="Slika 3" descr="C:\Users\Lea Avguštin\Downloads\IMG_2081.jpg">
            <a:extLst>
              <a:ext uri="{FF2B5EF4-FFF2-40B4-BE49-F238E27FC236}">
                <a16:creationId xmlns:a16="http://schemas.microsoft.com/office/drawing/2014/main" id="{9456DF76-0EF8-59EE-3998-F386C13C35D9}"/>
              </a:ext>
            </a:extLst>
          </p:cNvPr>
          <p:cNvPicPr/>
          <p:nvPr/>
        </p:nvPicPr>
        <p:blipFill rotWithShape="1">
          <a:blip r:embed="rId6">
            <a:extLst>
              <a:ext uri="{28A0092B-C50C-407E-A947-70E740481C1C}">
                <a14:useLocalDpi xmlns:a14="http://schemas.microsoft.com/office/drawing/2010/main" val="0"/>
              </a:ext>
            </a:extLst>
          </a:blip>
          <a:srcRect l="9368" r="7176"/>
          <a:stretch/>
        </p:blipFill>
        <p:spPr bwMode="auto">
          <a:xfrm>
            <a:off x="81671" y="664901"/>
            <a:ext cx="5927321" cy="5723767"/>
          </a:xfrm>
          <a:prstGeom prst="rect">
            <a:avLst/>
          </a:prstGeom>
          <a:noFill/>
          <a:ln>
            <a:noFill/>
          </a:ln>
        </p:spPr>
      </p:pic>
    </p:spTree>
    <p:extLst>
      <p:ext uri="{BB962C8B-B14F-4D97-AF65-F5344CB8AC3E}">
        <p14:creationId xmlns:p14="http://schemas.microsoft.com/office/powerpoint/2010/main" val="38250791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Slika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8761" y="202255"/>
            <a:ext cx="4678362"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Slika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94550" y="490855"/>
            <a:ext cx="3990975"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lika 2">
            <a:extLst>
              <a:ext uri="{FF2B5EF4-FFF2-40B4-BE49-F238E27FC236}">
                <a16:creationId xmlns:a16="http://schemas.microsoft.com/office/drawing/2014/main" id="{41759536-4D96-D03B-324C-4944D1B2A728}"/>
              </a:ext>
            </a:extLst>
          </p:cNvPr>
          <p:cNvPicPr>
            <a:picLocks noChangeAspect="1"/>
          </p:cNvPicPr>
          <p:nvPr/>
        </p:nvPicPr>
        <p:blipFill>
          <a:blip r:embed="rId5"/>
          <a:stretch>
            <a:fillRect/>
          </a:stretch>
        </p:blipFill>
        <p:spPr>
          <a:xfrm>
            <a:off x="0" y="5850325"/>
            <a:ext cx="12192000" cy="1076686"/>
          </a:xfrm>
          <a:prstGeom prst="rect">
            <a:avLst/>
          </a:prstGeom>
        </p:spPr>
      </p:pic>
      <p:sp>
        <p:nvSpPr>
          <p:cNvPr id="4" name="Pravokotnik 2">
            <a:extLst>
              <a:ext uri="{FF2B5EF4-FFF2-40B4-BE49-F238E27FC236}">
                <a16:creationId xmlns:a16="http://schemas.microsoft.com/office/drawing/2014/main" id="{60DFC25D-60D0-B65E-6181-F25A78350426}"/>
              </a:ext>
            </a:extLst>
          </p:cNvPr>
          <p:cNvSpPr>
            <a:spLocks noChangeArrowheads="1"/>
          </p:cNvSpPr>
          <p:nvPr/>
        </p:nvSpPr>
        <p:spPr bwMode="auto">
          <a:xfrm>
            <a:off x="398761" y="3370625"/>
            <a:ext cx="11160635" cy="2775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457200" rtl="0" eaLnBrk="1" fontAlgn="auto" latinLnBrk="0" hangingPunct="1">
              <a:lnSpc>
                <a:spcPct val="115000"/>
              </a:lnSpc>
              <a:spcBef>
                <a:spcPct val="0"/>
              </a:spcBef>
              <a:spcAft>
                <a:spcPts val="800"/>
              </a:spcAft>
              <a:buClrTx/>
              <a:buSzTx/>
              <a:buFontTx/>
              <a:buNone/>
              <a:tabLst/>
              <a:defRPr/>
            </a:pPr>
            <a:r>
              <a:rPr kumimoji="0" lang="sl-SI" altLang="sl-SI" sz="4400" b="1" i="0" u="none" strike="noStrike" kern="1200" cap="none" spc="0" normalizeH="0" baseline="0" noProof="0" dirty="0" err="1">
                <a:ln>
                  <a:noFill/>
                </a:ln>
                <a:solidFill>
                  <a:srgbClr val="007C92"/>
                </a:solidFill>
                <a:effectLst/>
                <a:uLnTx/>
                <a:uFillTx/>
                <a:latin typeface="Calibri" panose="020F0502020204030204" pitchFamily="34" charset="0"/>
                <a:ea typeface="Calibri" panose="020F0502020204030204" pitchFamily="34" charset="0"/>
                <a:cs typeface="Times New Roman" panose="02020603050405020304" pitchFamily="18" charset="0"/>
              </a:rPr>
              <a:t>Incheonska</a:t>
            </a:r>
            <a:r>
              <a:rPr kumimoji="0" lang="sl-SI" altLang="sl-SI" sz="4400" b="1" i="0" u="none" strike="noStrike" kern="1200" cap="none" spc="0" normalizeH="0" baseline="0" noProof="0" dirty="0">
                <a:ln>
                  <a:noFill/>
                </a:ln>
                <a:solidFill>
                  <a:srgbClr val="007C92"/>
                </a:solidFill>
                <a:effectLst/>
                <a:uLnTx/>
                <a:uFillTx/>
                <a:latin typeface="Calibri" panose="020F0502020204030204" pitchFamily="34" charset="0"/>
                <a:ea typeface="Calibri" panose="020F0502020204030204" pitchFamily="34" charset="0"/>
                <a:cs typeface="Times New Roman" panose="02020603050405020304" pitchFamily="18" charset="0"/>
              </a:rPr>
              <a:t> deklaracija, 2015</a:t>
            </a:r>
          </a:p>
          <a:p>
            <a:pPr marL="0" marR="0" lvl="0" indent="0" algn="just" defTabSz="457200" rtl="0" eaLnBrk="1" fontAlgn="auto" latinLnBrk="0" hangingPunct="1">
              <a:lnSpc>
                <a:spcPct val="115000"/>
              </a:lnSpc>
              <a:spcBef>
                <a:spcPct val="0"/>
              </a:spcBef>
              <a:spcAft>
                <a:spcPts val="800"/>
              </a:spcAft>
              <a:buClrTx/>
              <a:buSzTx/>
              <a:buFontTx/>
              <a:buNone/>
              <a:tabLst/>
              <a:defRPr/>
            </a:pPr>
            <a:r>
              <a:rPr kumimoji="0" lang="sl-SI" altLang="sl-SI"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sl-SI" altLang="sl-SI" sz="2400" b="0" i="0" u="none" strike="noStrike" kern="1200" cap="none" spc="0" normalizeH="0" baseline="0" noProof="0" dirty="0">
                <a:ln>
                  <a:noFill/>
                </a:ln>
                <a:solidFill>
                  <a:srgbClr val="007C92"/>
                </a:solidFill>
                <a:effectLst/>
                <a:uLnTx/>
                <a:uFillTx/>
                <a:latin typeface="Calibri" panose="020F0502020204030204" pitchFamily="34" charset="0"/>
                <a:ea typeface="Calibri" panose="020F0502020204030204" pitchFamily="34" charset="0"/>
                <a:cs typeface="Times New Roman" panose="02020603050405020304" pitchFamily="18" charset="0"/>
              </a:rPr>
              <a:t>Nova vizija za izobraževanje v naslednjih petnajstih letih:</a:t>
            </a:r>
          </a:p>
          <a:p>
            <a:pPr marL="0" marR="0" lvl="0" indent="0" algn="just" defTabSz="457200" rtl="0" eaLnBrk="1" fontAlgn="auto" latinLnBrk="0" hangingPunct="1">
              <a:lnSpc>
                <a:spcPct val="115000"/>
              </a:lnSpc>
              <a:spcBef>
                <a:spcPct val="0"/>
              </a:spcBef>
              <a:spcAft>
                <a:spcPts val="800"/>
              </a:spcAft>
              <a:buClrTx/>
              <a:buSzTx/>
              <a:buFontTx/>
              <a:buNone/>
              <a:tabLst/>
              <a:defRPr/>
            </a:pPr>
            <a:r>
              <a:rPr kumimoji="0" lang="sl-SI" altLang="sl-SI" sz="2400" b="0" i="1" u="none" strike="noStrike" kern="1200" cap="none" spc="0" normalizeH="0" baseline="0" noProof="0" dirty="0">
                <a:ln>
                  <a:noFill/>
                </a:ln>
                <a:solidFill>
                  <a:srgbClr val="007C92"/>
                </a:solidFill>
                <a:effectLst/>
                <a:uLnTx/>
                <a:uFillTx/>
                <a:latin typeface="Calibri" panose="020F0502020204030204" pitchFamily="34" charset="0"/>
                <a:ea typeface="Calibri" panose="020F0502020204030204" pitchFamily="34" charset="0"/>
                <a:cs typeface="Times New Roman" panose="02020603050405020304" pitchFamily="18" charset="0"/>
              </a:rPr>
              <a:t>»Naša vizija je spreminjanje življenj z vzgojo in izobraževanjem, ob prepoznavanju pomembne </a:t>
            </a:r>
            <a:r>
              <a:rPr kumimoji="0" lang="sl-SI" altLang="sl-SI" sz="2400" b="1" i="1" u="none" strike="noStrike" kern="1200" cap="none" spc="0" normalizeH="0" baseline="0" noProof="0" dirty="0">
                <a:ln>
                  <a:noFill/>
                </a:ln>
                <a:solidFill>
                  <a:srgbClr val="007C92"/>
                </a:solidFill>
                <a:effectLst/>
                <a:uLnTx/>
                <a:uFillTx/>
                <a:latin typeface="Calibri" panose="020F0502020204030204" pitchFamily="34" charset="0"/>
                <a:ea typeface="Calibri" panose="020F0502020204030204" pitchFamily="34" charset="0"/>
                <a:cs typeface="Times New Roman" panose="02020603050405020304" pitchFamily="18" charset="0"/>
              </a:rPr>
              <a:t>vloge vzgoje in izobraževanja kot glavnega nosilca razvoja in uresničevanja drugih predlaganih ciljev trajnostnega razvoja«</a:t>
            </a:r>
            <a:r>
              <a:rPr kumimoji="0" lang="sl-SI" altLang="sl-SI" sz="2400" b="1" i="0" u="none" strike="noStrike" kern="1200" cap="none" spc="0" normalizeH="0" baseline="0" noProof="0" dirty="0">
                <a:ln>
                  <a:noFill/>
                </a:ln>
                <a:solidFill>
                  <a:srgbClr val="007C92"/>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sl-SI" altLang="sl-SI" sz="2000" b="1" i="0" u="none" strike="noStrike" kern="1200" cap="none" spc="0" normalizeH="0" baseline="0" noProof="0" dirty="0">
              <a:ln>
                <a:noFill/>
              </a:ln>
              <a:solidFill>
                <a:srgbClr val="007C92"/>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5" name="Slika 4">
            <a:extLst>
              <a:ext uri="{FF2B5EF4-FFF2-40B4-BE49-F238E27FC236}">
                <a16:creationId xmlns:a16="http://schemas.microsoft.com/office/drawing/2014/main" id="{96CD903B-43D2-D5A8-C6CE-F4AF39E08D5A}"/>
              </a:ext>
            </a:extLst>
          </p:cNvPr>
          <p:cNvPicPr>
            <a:picLocks noChangeAspect="1"/>
          </p:cNvPicPr>
          <p:nvPr/>
        </p:nvPicPr>
        <p:blipFill>
          <a:blip r:embed="rId6"/>
          <a:stretch>
            <a:fillRect/>
          </a:stretch>
        </p:blipFill>
        <p:spPr>
          <a:xfrm>
            <a:off x="10074330" y="6109620"/>
            <a:ext cx="1883827" cy="426757"/>
          </a:xfrm>
          <a:prstGeom prst="rect">
            <a:avLst/>
          </a:prstGeom>
        </p:spPr>
      </p:pic>
    </p:spTree>
    <p:extLst>
      <p:ext uri="{BB962C8B-B14F-4D97-AF65-F5344CB8AC3E}">
        <p14:creationId xmlns:p14="http://schemas.microsoft.com/office/powerpoint/2010/main" val="40253407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Slika 1"/>
          <p:cNvPicPr>
            <a:picLocks noChangeAspect="1"/>
          </p:cNvPicPr>
          <p:nvPr/>
        </p:nvPicPr>
        <p:blipFill>
          <a:blip r:embed="rId3">
            <a:extLst>
              <a:ext uri="{28A0092B-C50C-407E-A947-70E740481C1C}">
                <a14:useLocalDpi xmlns:a14="http://schemas.microsoft.com/office/drawing/2010/main" val="0"/>
              </a:ext>
            </a:extLst>
          </a:blip>
          <a:srcRect b="27692"/>
          <a:stretch>
            <a:fillRect/>
          </a:stretch>
        </p:blipFill>
        <p:spPr bwMode="auto">
          <a:xfrm>
            <a:off x="866709" y="2956560"/>
            <a:ext cx="10161655" cy="1959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PoljeZBesedilom 2"/>
          <p:cNvSpPr txBox="1">
            <a:spLocks noChangeArrowheads="1"/>
          </p:cNvSpPr>
          <p:nvPr/>
        </p:nvSpPr>
        <p:spPr bwMode="auto">
          <a:xfrm>
            <a:off x="2135189" y="5300664"/>
            <a:ext cx="17287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sl-SI" altLang="sl-SI" sz="1800" b="1" i="0" u="none" strike="noStrike" kern="1200" cap="none" spc="0" normalizeH="0" baseline="0" noProof="0">
                <a:ln>
                  <a:noFill/>
                </a:ln>
                <a:solidFill>
                  <a:srgbClr val="00B0F0"/>
                </a:solidFill>
                <a:effectLst/>
                <a:uLnTx/>
                <a:uFillTx/>
                <a:latin typeface="Arial" panose="020B0604020202020204" pitchFamily="34" charset="0"/>
                <a:ea typeface="+mn-ea"/>
                <a:cs typeface="+mn-cs"/>
              </a:rPr>
              <a:t>Razvoj politik</a:t>
            </a:r>
          </a:p>
        </p:txBody>
      </p:sp>
      <p:sp>
        <p:nvSpPr>
          <p:cNvPr id="22532" name="PoljeZBesedilom 3"/>
          <p:cNvSpPr txBox="1">
            <a:spLocks noChangeArrowheads="1"/>
          </p:cNvSpPr>
          <p:nvPr/>
        </p:nvSpPr>
        <p:spPr bwMode="auto">
          <a:xfrm>
            <a:off x="3756026" y="4978401"/>
            <a:ext cx="19081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sl-SI" altLang="sl-SI" sz="1800" b="1" i="0" u="none" strike="noStrike" kern="1200" cap="none" spc="0" normalizeH="0" baseline="0" noProof="0">
                <a:ln>
                  <a:noFill/>
                </a:ln>
                <a:solidFill>
                  <a:srgbClr val="FFC000"/>
                </a:solidFill>
                <a:effectLst/>
                <a:uLnTx/>
                <a:uFillTx/>
                <a:latin typeface="Arial" panose="020B0604020202020204" pitchFamily="34" charset="0"/>
                <a:ea typeface="+mn-ea"/>
                <a:cs typeface="+mn-cs"/>
              </a:rPr>
              <a:t>Preoblikovanje učnih okolij</a:t>
            </a:r>
          </a:p>
        </p:txBody>
      </p:sp>
      <p:sp>
        <p:nvSpPr>
          <p:cNvPr id="22533" name="PoljeZBesedilom 4"/>
          <p:cNvSpPr txBox="1">
            <a:spLocks noChangeArrowheads="1"/>
          </p:cNvSpPr>
          <p:nvPr/>
        </p:nvSpPr>
        <p:spPr bwMode="auto">
          <a:xfrm>
            <a:off x="5472113" y="4976813"/>
            <a:ext cx="18002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sl-SI" altLang="sl-SI" sz="1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Krepitev kompetenc izobraževalcev</a:t>
            </a:r>
          </a:p>
        </p:txBody>
      </p:sp>
      <p:sp>
        <p:nvSpPr>
          <p:cNvPr id="22534" name="PoljeZBesedilom 6"/>
          <p:cNvSpPr txBox="1">
            <a:spLocks noChangeArrowheads="1"/>
          </p:cNvSpPr>
          <p:nvPr/>
        </p:nvSpPr>
        <p:spPr bwMode="auto">
          <a:xfrm>
            <a:off x="7175500" y="4791075"/>
            <a:ext cx="19812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sl-SI" altLang="sl-SI" sz="1800" b="1" i="0" u="none" strike="noStrike" kern="1200" cap="none" spc="0" normalizeH="0" baseline="0" noProof="0" dirty="0" err="1">
                <a:ln>
                  <a:noFill/>
                </a:ln>
                <a:solidFill>
                  <a:srgbClr val="FF6699"/>
                </a:solidFill>
                <a:effectLst/>
                <a:uLnTx/>
                <a:uFillTx/>
                <a:latin typeface="Arial" panose="020B0604020202020204" pitchFamily="34" charset="0"/>
                <a:ea typeface="+mn-ea"/>
                <a:cs typeface="+mn-cs"/>
              </a:rPr>
              <a:t>Opolnomočenje</a:t>
            </a:r>
            <a:r>
              <a:rPr kumimoji="0" lang="sl-SI" altLang="sl-SI" sz="1800" b="1" i="0" u="none" strike="noStrike" kern="1200" cap="none" spc="0" normalizeH="0" baseline="0" noProof="0" dirty="0">
                <a:ln>
                  <a:noFill/>
                </a:ln>
                <a:solidFill>
                  <a:srgbClr val="FF6699"/>
                </a:solidFill>
                <a:effectLst/>
                <a:uLnTx/>
                <a:uFillTx/>
                <a:latin typeface="Arial" panose="020B0604020202020204" pitchFamily="34" charset="0"/>
                <a:ea typeface="+mn-ea"/>
                <a:cs typeface="+mn-cs"/>
              </a:rPr>
              <a:t> in mobilizacija mladih</a:t>
            </a:r>
          </a:p>
        </p:txBody>
      </p:sp>
      <p:sp>
        <p:nvSpPr>
          <p:cNvPr id="22535" name="PoljeZBesedilom 7"/>
          <p:cNvSpPr txBox="1">
            <a:spLocks noChangeArrowheads="1"/>
          </p:cNvSpPr>
          <p:nvPr/>
        </p:nvSpPr>
        <p:spPr bwMode="auto">
          <a:xfrm flipH="1">
            <a:off x="8982076" y="4978400"/>
            <a:ext cx="179387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sl-SI" altLang="sl-SI" sz="1800" b="1" i="0" u="none" strike="noStrike" kern="1200" cap="none" spc="0" normalizeH="0" baseline="0" noProof="0">
                <a:ln>
                  <a:noFill/>
                </a:ln>
                <a:solidFill>
                  <a:srgbClr val="800080"/>
                </a:solidFill>
                <a:effectLst/>
                <a:uLnTx/>
                <a:uFillTx/>
                <a:latin typeface="Arial" panose="020B0604020202020204" pitchFamily="34" charset="0"/>
                <a:ea typeface="+mn-ea"/>
                <a:cs typeface="+mn-cs"/>
              </a:rPr>
              <a:t>Pospeševanje delovanja na lokalni ravni</a:t>
            </a:r>
          </a:p>
        </p:txBody>
      </p:sp>
      <p:pic>
        <p:nvPicPr>
          <p:cNvPr id="9" name="Slika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488" y="93663"/>
            <a:ext cx="1799271" cy="2937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Slika 9"/>
          <p:cNvPicPr>
            <a:picLocks noChangeAspect="1"/>
          </p:cNvPicPr>
          <p:nvPr/>
        </p:nvPicPr>
        <p:blipFill>
          <a:blip r:embed="rId5"/>
          <a:stretch>
            <a:fillRect/>
          </a:stretch>
        </p:blipFill>
        <p:spPr>
          <a:xfrm>
            <a:off x="7508241" y="199231"/>
            <a:ext cx="4372876" cy="2848779"/>
          </a:xfrm>
          <a:prstGeom prst="rect">
            <a:avLst/>
          </a:prstGeom>
        </p:spPr>
      </p:pic>
      <p:pic>
        <p:nvPicPr>
          <p:cNvPr id="2" name="Slika 1">
            <a:extLst>
              <a:ext uri="{FF2B5EF4-FFF2-40B4-BE49-F238E27FC236}">
                <a16:creationId xmlns:a16="http://schemas.microsoft.com/office/drawing/2014/main" id="{AD3E8ED2-697B-5941-067D-1551B41187AB}"/>
              </a:ext>
            </a:extLst>
          </p:cNvPr>
          <p:cNvPicPr>
            <a:picLocks noChangeAspect="1"/>
          </p:cNvPicPr>
          <p:nvPr/>
        </p:nvPicPr>
        <p:blipFill>
          <a:blip r:embed="rId6"/>
          <a:stretch>
            <a:fillRect/>
          </a:stretch>
        </p:blipFill>
        <p:spPr>
          <a:xfrm>
            <a:off x="289988" y="5411135"/>
            <a:ext cx="1883827" cy="426757"/>
          </a:xfrm>
          <a:prstGeom prst="rect">
            <a:avLst/>
          </a:prstGeom>
        </p:spPr>
      </p:pic>
      <p:pic>
        <p:nvPicPr>
          <p:cNvPr id="3" name="Slika 2">
            <a:extLst>
              <a:ext uri="{FF2B5EF4-FFF2-40B4-BE49-F238E27FC236}">
                <a16:creationId xmlns:a16="http://schemas.microsoft.com/office/drawing/2014/main" id="{E6CFC495-BB94-40BC-5C0E-570CB8503353}"/>
              </a:ext>
            </a:extLst>
          </p:cNvPr>
          <p:cNvPicPr>
            <a:picLocks noChangeAspect="1"/>
          </p:cNvPicPr>
          <p:nvPr/>
        </p:nvPicPr>
        <p:blipFill>
          <a:blip r:embed="rId7"/>
          <a:stretch>
            <a:fillRect/>
          </a:stretch>
        </p:blipFill>
        <p:spPr>
          <a:xfrm>
            <a:off x="0" y="5850325"/>
            <a:ext cx="12192000" cy="1076686"/>
          </a:xfrm>
          <a:prstGeom prst="rect">
            <a:avLst/>
          </a:prstGeom>
        </p:spPr>
      </p:pic>
    </p:spTree>
    <p:extLst>
      <p:ext uri="{BB962C8B-B14F-4D97-AF65-F5344CB8AC3E}">
        <p14:creationId xmlns:p14="http://schemas.microsoft.com/office/powerpoint/2010/main" val="4162051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fade">
                                      <p:cBhvr>
                                        <p:cTn id="7" dur="1000"/>
                                        <p:tgtEl>
                                          <p:spTgt spid="22530"/>
                                        </p:tgtEl>
                                      </p:cBhvr>
                                    </p:animEffect>
                                    <p:anim calcmode="lin" valueType="num">
                                      <p:cBhvr>
                                        <p:cTn id="8" dur="1000" fill="hold"/>
                                        <p:tgtEl>
                                          <p:spTgt spid="22530"/>
                                        </p:tgtEl>
                                        <p:attrNameLst>
                                          <p:attrName>ppt_x</p:attrName>
                                        </p:attrNameLst>
                                      </p:cBhvr>
                                      <p:tavLst>
                                        <p:tav tm="0">
                                          <p:val>
                                            <p:strVal val="#ppt_x"/>
                                          </p:val>
                                        </p:tav>
                                        <p:tav tm="100000">
                                          <p:val>
                                            <p:strVal val="#ppt_x"/>
                                          </p:val>
                                        </p:tav>
                                      </p:tavLst>
                                    </p:anim>
                                    <p:anim calcmode="lin" valueType="num">
                                      <p:cBhvr>
                                        <p:cTn id="9" dur="1000" fill="hold"/>
                                        <p:tgtEl>
                                          <p:spTgt spid="225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531"/>
                                        </p:tgtEl>
                                        <p:attrNameLst>
                                          <p:attrName>style.visibility</p:attrName>
                                        </p:attrNameLst>
                                      </p:cBhvr>
                                      <p:to>
                                        <p:strVal val="visible"/>
                                      </p:to>
                                    </p:set>
                                    <p:animEffect transition="in" filter="fade">
                                      <p:cBhvr>
                                        <p:cTn id="12" dur="1000"/>
                                        <p:tgtEl>
                                          <p:spTgt spid="22531"/>
                                        </p:tgtEl>
                                      </p:cBhvr>
                                    </p:animEffect>
                                    <p:anim calcmode="lin" valueType="num">
                                      <p:cBhvr>
                                        <p:cTn id="13" dur="1000" fill="hold"/>
                                        <p:tgtEl>
                                          <p:spTgt spid="22531"/>
                                        </p:tgtEl>
                                        <p:attrNameLst>
                                          <p:attrName>ppt_x</p:attrName>
                                        </p:attrNameLst>
                                      </p:cBhvr>
                                      <p:tavLst>
                                        <p:tav tm="0">
                                          <p:val>
                                            <p:strVal val="#ppt_x"/>
                                          </p:val>
                                        </p:tav>
                                        <p:tav tm="100000">
                                          <p:val>
                                            <p:strVal val="#ppt_x"/>
                                          </p:val>
                                        </p:tav>
                                      </p:tavLst>
                                    </p:anim>
                                    <p:anim calcmode="lin" valueType="num">
                                      <p:cBhvr>
                                        <p:cTn id="14" dur="1000" fill="hold"/>
                                        <p:tgtEl>
                                          <p:spTgt spid="225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2532"/>
                                        </p:tgtEl>
                                        <p:attrNameLst>
                                          <p:attrName>style.visibility</p:attrName>
                                        </p:attrNameLst>
                                      </p:cBhvr>
                                      <p:to>
                                        <p:strVal val="visible"/>
                                      </p:to>
                                    </p:set>
                                    <p:animEffect transition="in" filter="fade">
                                      <p:cBhvr>
                                        <p:cTn id="17" dur="1000"/>
                                        <p:tgtEl>
                                          <p:spTgt spid="22532"/>
                                        </p:tgtEl>
                                      </p:cBhvr>
                                    </p:animEffect>
                                    <p:anim calcmode="lin" valueType="num">
                                      <p:cBhvr>
                                        <p:cTn id="18" dur="1000" fill="hold"/>
                                        <p:tgtEl>
                                          <p:spTgt spid="22532"/>
                                        </p:tgtEl>
                                        <p:attrNameLst>
                                          <p:attrName>ppt_x</p:attrName>
                                        </p:attrNameLst>
                                      </p:cBhvr>
                                      <p:tavLst>
                                        <p:tav tm="0">
                                          <p:val>
                                            <p:strVal val="#ppt_x"/>
                                          </p:val>
                                        </p:tav>
                                        <p:tav tm="100000">
                                          <p:val>
                                            <p:strVal val="#ppt_x"/>
                                          </p:val>
                                        </p:tav>
                                      </p:tavLst>
                                    </p:anim>
                                    <p:anim calcmode="lin" valueType="num">
                                      <p:cBhvr>
                                        <p:cTn id="19" dur="1000" fill="hold"/>
                                        <p:tgtEl>
                                          <p:spTgt spid="2253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2533"/>
                                        </p:tgtEl>
                                        <p:attrNameLst>
                                          <p:attrName>style.visibility</p:attrName>
                                        </p:attrNameLst>
                                      </p:cBhvr>
                                      <p:to>
                                        <p:strVal val="visible"/>
                                      </p:to>
                                    </p:set>
                                    <p:animEffect transition="in" filter="fade">
                                      <p:cBhvr>
                                        <p:cTn id="22" dur="1000"/>
                                        <p:tgtEl>
                                          <p:spTgt spid="22533"/>
                                        </p:tgtEl>
                                      </p:cBhvr>
                                    </p:animEffect>
                                    <p:anim calcmode="lin" valueType="num">
                                      <p:cBhvr>
                                        <p:cTn id="23" dur="1000" fill="hold"/>
                                        <p:tgtEl>
                                          <p:spTgt spid="22533"/>
                                        </p:tgtEl>
                                        <p:attrNameLst>
                                          <p:attrName>ppt_x</p:attrName>
                                        </p:attrNameLst>
                                      </p:cBhvr>
                                      <p:tavLst>
                                        <p:tav tm="0">
                                          <p:val>
                                            <p:strVal val="#ppt_x"/>
                                          </p:val>
                                        </p:tav>
                                        <p:tav tm="100000">
                                          <p:val>
                                            <p:strVal val="#ppt_x"/>
                                          </p:val>
                                        </p:tav>
                                      </p:tavLst>
                                    </p:anim>
                                    <p:anim calcmode="lin" valueType="num">
                                      <p:cBhvr>
                                        <p:cTn id="24" dur="1000" fill="hold"/>
                                        <p:tgtEl>
                                          <p:spTgt spid="2253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2534"/>
                                        </p:tgtEl>
                                        <p:attrNameLst>
                                          <p:attrName>style.visibility</p:attrName>
                                        </p:attrNameLst>
                                      </p:cBhvr>
                                      <p:to>
                                        <p:strVal val="visible"/>
                                      </p:to>
                                    </p:set>
                                    <p:animEffect transition="in" filter="fade">
                                      <p:cBhvr>
                                        <p:cTn id="27" dur="1000"/>
                                        <p:tgtEl>
                                          <p:spTgt spid="22534"/>
                                        </p:tgtEl>
                                      </p:cBhvr>
                                    </p:animEffect>
                                    <p:anim calcmode="lin" valueType="num">
                                      <p:cBhvr>
                                        <p:cTn id="28" dur="1000" fill="hold"/>
                                        <p:tgtEl>
                                          <p:spTgt spid="22534"/>
                                        </p:tgtEl>
                                        <p:attrNameLst>
                                          <p:attrName>ppt_x</p:attrName>
                                        </p:attrNameLst>
                                      </p:cBhvr>
                                      <p:tavLst>
                                        <p:tav tm="0">
                                          <p:val>
                                            <p:strVal val="#ppt_x"/>
                                          </p:val>
                                        </p:tav>
                                        <p:tav tm="100000">
                                          <p:val>
                                            <p:strVal val="#ppt_x"/>
                                          </p:val>
                                        </p:tav>
                                      </p:tavLst>
                                    </p:anim>
                                    <p:anim calcmode="lin" valueType="num">
                                      <p:cBhvr>
                                        <p:cTn id="29" dur="1000" fill="hold"/>
                                        <p:tgtEl>
                                          <p:spTgt spid="2253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2535"/>
                                        </p:tgtEl>
                                        <p:attrNameLst>
                                          <p:attrName>style.visibility</p:attrName>
                                        </p:attrNameLst>
                                      </p:cBhvr>
                                      <p:to>
                                        <p:strVal val="visible"/>
                                      </p:to>
                                    </p:set>
                                    <p:animEffect transition="in" filter="fade">
                                      <p:cBhvr>
                                        <p:cTn id="32" dur="1000"/>
                                        <p:tgtEl>
                                          <p:spTgt spid="22535"/>
                                        </p:tgtEl>
                                      </p:cBhvr>
                                    </p:animEffect>
                                    <p:anim calcmode="lin" valueType="num">
                                      <p:cBhvr>
                                        <p:cTn id="33" dur="1000" fill="hold"/>
                                        <p:tgtEl>
                                          <p:spTgt spid="22535"/>
                                        </p:tgtEl>
                                        <p:attrNameLst>
                                          <p:attrName>ppt_x</p:attrName>
                                        </p:attrNameLst>
                                      </p:cBhvr>
                                      <p:tavLst>
                                        <p:tav tm="0">
                                          <p:val>
                                            <p:strVal val="#ppt_x"/>
                                          </p:val>
                                        </p:tav>
                                        <p:tav tm="100000">
                                          <p:val>
                                            <p:strVal val="#ppt_x"/>
                                          </p:val>
                                        </p:tav>
                                      </p:tavLst>
                                    </p:anim>
                                    <p:anim calcmode="lin" valueType="num">
                                      <p:cBhvr>
                                        <p:cTn id="34" dur="1000" fill="hold"/>
                                        <p:tgtEl>
                                          <p:spTgt spid="2253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p:bldP spid="22532" grpId="0"/>
      <p:bldP spid="22533" grpId="0"/>
      <p:bldP spid="22534" grpId="0"/>
      <p:bldP spid="2253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8" descr="http://hiesd.org/wp/wp-content/uploads/2021/06/country_report_3.png"/>
          <p:cNvPicPr>
            <a:picLocks noChangeAspect="1" noChangeArrowheads="1"/>
          </p:cNvPicPr>
          <p:nvPr/>
        </p:nvPicPr>
        <p:blipFill>
          <a:blip r:embed="rId3">
            <a:extLst>
              <a:ext uri="{28A0092B-C50C-407E-A947-70E740481C1C}">
                <a14:useLocalDpi xmlns:a14="http://schemas.microsoft.com/office/drawing/2010/main" val="0"/>
              </a:ext>
            </a:extLst>
          </a:blip>
          <a:srcRect l="6920" t="7208" r="76315" b="69958"/>
          <a:stretch>
            <a:fillRect/>
          </a:stretch>
        </p:blipFill>
        <p:spPr bwMode="auto">
          <a:xfrm>
            <a:off x="0" y="115888"/>
            <a:ext cx="1512887"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Naslov 2"/>
          <p:cNvSpPr>
            <a:spLocks noGrp="1"/>
          </p:cNvSpPr>
          <p:nvPr>
            <p:ph type="title"/>
          </p:nvPr>
        </p:nvSpPr>
        <p:spPr>
          <a:xfrm>
            <a:off x="2279650" y="387350"/>
            <a:ext cx="8229600" cy="1143000"/>
          </a:xfrm>
        </p:spPr>
        <p:txBody>
          <a:bodyPr>
            <a:normAutofit fontScale="90000"/>
          </a:bodyPr>
          <a:lstStyle/>
          <a:p>
            <a:r>
              <a:rPr lang="sl-SI" altLang="sl-SI">
                <a:solidFill>
                  <a:srgbClr val="0070C0"/>
                </a:solidFill>
              </a:rPr>
              <a:t>Vključevanje VITR v </a:t>
            </a:r>
            <a:br>
              <a:rPr lang="sl-SI" altLang="sl-SI">
                <a:solidFill>
                  <a:srgbClr val="0070C0"/>
                </a:solidFill>
              </a:rPr>
            </a:br>
            <a:r>
              <a:rPr lang="sl-SI" altLang="sl-SI">
                <a:solidFill>
                  <a:srgbClr val="0070C0"/>
                </a:solidFill>
              </a:rPr>
              <a:t>vzgojno izobraževalne politike</a:t>
            </a:r>
            <a:br>
              <a:rPr lang="sl-SI" altLang="sl-SI">
                <a:solidFill>
                  <a:srgbClr val="0070C0"/>
                </a:solidFill>
              </a:rPr>
            </a:br>
            <a:endParaRPr lang="sl-SI" altLang="sl-SI">
              <a:solidFill>
                <a:srgbClr val="0070C0"/>
              </a:solidFill>
            </a:endParaRPr>
          </a:p>
        </p:txBody>
      </p:sp>
      <p:sp>
        <p:nvSpPr>
          <p:cNvPr id="29700" name="Označba mesta vsebine 3"/>
          <p:cNvSpPr>
            <a:spLocks noGrp="1"/>
          </p:cNvSpPr>
          <p:nvPr>
            <p:ph idx="1"/>
          </p:nvPr>
        </p:nvSpPr>
        <p:spPr>
          <a:xfrm>
            <a:off x="432319" y="1734297"/>
            <a:ext cx="8229600" cy="4133850"/>
          </a:xfrm>
        </p:spPr>
        <p:txBody>
          <a:bodyPr/>
          <a:lstStyle/>
          <a:p>
            <a:pPr marL="0" indent="0">
              <a:buNone/>
            </a:pPr>
            <a:r>
              <a:rPr lang="sl-SI" altLang="sl-SI" sz="2400" b="1" dirty="0">
                <a:solidFill>
                  <a:srgbClr val="007C92"/>
                </a:solidFill>
              </a:rPr>
              <a:t>Prenova vzgojno-izobraževalnega sistema za zeleni in digitalni prehod: prenova učnih načrtov.</a:t>
            </a:r>
          </a:p>
        </p:txBody>
      </p:sp>
      <p:pic>
        <p:nvPicPr>
          <p:cNvPr id="29701" name="Slika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756" y="3176974"/>
            <a:ext cx="5342950" cy="271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https://www.zrss.si/wp-content/uploads/2022/03/naslovnic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68364" y="2554040"/>
            <a:ext cx="2229880" cy="320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Grafika, na kateri so v krogu izpisana področja osnutka Načrta za okrevanje in odpornost: opredeljenih devet razvojnih področij oziroma prioritet, ki podpirajo ključne cilje, in sicer: Trg dela; Zdravstveni sistem (v celoti izpisana v nadaljevanju novic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66198" y="243588"/>
            <a:ext cx="2961588" cy="1743711"/>
          </a:xfrm>
          <a:prstGeom prst="rect">
            <a:avLst/>
          </a:prstGeom>
          <a:noFill/>
          <a:extLst>
            <a:ext uri="{909E8E84-426E-40DD-AFC4-6F175D3DCCD1}">
              <a14:hiddenFill xmlns:a14="http://schemas.microsoft.com/office/drawing/2010/main">
                <a:solidFill>
                  <a:srgbClr val="FFFFFF"/>
                </a:solidFill>
              </a14:hiddenFill>
            </a:ext>
          </a:extLst>
        </p:spPr>
      </p:pic>
      <p:pic>
        <p:nvPicPr>
          <p:cNvPr id="3" name="Slika 2">
            <a:extLst>
              <a:ext uri="{FF2B5EF4-FFF2-40B4-BE49-F238E27FC236}">
                <a16:creationId xmlns:a16="http://schemas.microsoft.com/office/drawing/2014/main" id="{9DF71C93-6B35-F3BA-C0EF-3FAE11778B48}"/>
              </a:ext>
            </a:extLst>
          </p:cNvPr>
          <p:cNvPicPr>
            <a:picLocks noChangeAspect="1"/>
          </p:cNvPicPr>
          <p:nvPr/>
        </p:nvPicPr>
        <p:blipFill>
          <a:blip r:embed="rId7"/>
          <a:stretch>
            <a:fillRect/>
          </a:stretch>
        </p:blipFill>
        <p:spPr>
          <a:xfrm>
            <a:off x="0" y="5850325"/>
            <a:ext cx="12192000" cy="1076686"/>
          </a:xfrm>
          <a:prstGeom prst="rect">
            <a:avLst/>
          </a:prstGeom>
        </p:spPr>
      </p:pic>
      <p:sp>
        <p:nvSpPr>
          <p:cNvPr id="4" name="Pravokotnik 3">
            <a:extLst>
              <a:ext uri="{FF2B5EF4-FFF2-40B4-BE49-F238E27FC236}">
                <a16:creationId xmlns:a16="http://schemas.microsoft.com/office/drawing/2014/main" id="{E7E56BA4-CF2E-509D-E6C9-101A0BE0B4B3}"/>
              </a:ext>
            </a:extLst>
          </p:cNvPr>
          <p:cNvSpPr/>
          <p:nvPr/>
        </p:nvSpPr>
        <p:spPr>
          <a:xfrm>
            <a:off x="10158812" y="6086630"/>
            <a:ext cx="1544285" cy="31142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1000" dirty="0">
                <a:solidFill>
                  <a:schemeClr val="tx1"/>
                </a:solidFill>
              </a:rPr>
              <a:t>Vir: Saša Kregar, 2023, konferenca TM</a:t>
            </a:r>
          </a:p>
        </p:txBody>
      </p:sp>
      <p:pic>
        <p:nvPicPr>
          <p:cNvPr id="8" name="Slika 7">
            <a:extLst>
              <a:ext uri="{FF2B5EF4-FFF2-40B4-BE49-F238E27FC236}">
                <a16:creationId xmlns:a16="http://schemas.microsoft.com/office/drawing/2014/main" id="{71E03B84-28E3-9EF8-3F5A-D39FFCCB6BF0}"/>
              </a:ext>
            </a:extLst>
          </p:cNvPr>
          <p:cNvPicPr>
            <a:picLocks noChangeAspect="1"/>
          </p:cNvPicPr>
          <p:nvPr/>
        </p:nvPicPr>
        <p:blipFill>
          <a:blip r:embed="rId8"/>
          <a:stretch>
            <a:fillRect/>
          </a:stretch>
        </p:blipFill>
        <p:spPr>
          <a:xfrm>
            <a:off x="5651740" y="3044717"/>
            <a:ext cx="3571522" cy="2937865"/>
          </a:xfrm>
          <a:prstGeom prst="rect">
            <a:avLst/>
          </a:prstGeom>
        </p:spPr>
      </p:pic>
    </p:spTree>
    <p:extLst>
      <p:ext uri="{BB962C8B-B14F-4D97-AF65-F5344CB8AC3E}">
        <p14:creationId xmlns:p14="http://schemas.microsoft.com/office/powerpoint/2010/main" val="30359709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jeZBesedilom 5">
            <a:extLst>
              <a:ext uri="{FF2B5EF4-FFF2-40B4-BE49-F238E27FC236}">
                <a16:creationId xmlns:a16="http://schemas.microsoft.com/office/drawing/2014/main" id="{304DB7D2-A906-E328-5925-2D6614591428}"/>
              </a:ext>
            </a:extLst>
          </p:cNvPr>
          <p:cNvSpPr txBox="1"/>
          <p:nvPr/>
        </p:nvSpPr>
        <p:spPr>
          <a:xfrm>
            <a:off x="4469921" y="6116128"/>
            <a:ext cx="702436" cy="369332"/>
          </a:xfrm>
          <a:prstGeom prst="rect">
            <a:avLst/>
          </a:prstGeom>
          <a:noFill/>
        </p:spPr>
        <p:txBody>
          <a:bodyPr wrap="none" rtlCol="0">
            <a:spAutoFit/>
          </a:bodyPr>
          <a:lstStyle/>
          <a:p>
            <a:r>
              <a:rPr lang="sl-SI" dirty="0">
                <a:solidFill>
                  <a:srgbClr val="007C92"/>
                </a:solidFill>
              </a:rPr>
              <a:t>ZRSŠ</a:t>
            </a:r>
          </a:p>
        </p:txBody>
      </p:sp>
      <p:sp>
        <p:nvSpPr>
          <p:cNvPr id="7" name="PoljeZBesedilom 6">
            <a:extLst>
              <a:ext uri="{FF2B5EF4-FFF2-40B4-BE49-F238E27FC236}">
                <a16:creationId xmlns:a16="http://schemas.microsoft.com/office/drawing/2014/main" id="{32D1ADB7-A640-7348-DE6C-BC11249C7622}"/>
              </a:ext>
            </a:extLst>
          </p:cNvPr>
          <p:cNvSpPr txBox="1"/>
          <p:nvPr/>
        </p:nvSpPr>
        <p:spPr>
          <a:xfrm>
            <a:off x="10161918" y="6042748"/>
            <a:ext cx="579967" cy="369332"/>
          </a:xfrm>
          <a:prstGeom prst="rect">
            <a:avLst/>
          </a:prstGeom>
          <a:noFill/>
        </p:spPr>
        <p:txBody>
          <a:bodyPr wrap="none" rtlCol="0">
            <a:spAutoFit/>
          </a:bodyPr>
          <a:lstStyle/>
          <a:p>
            <a:r>
              <a:rPr lang="sl-SI" dirty="0">
                <a:solidFill>
                  <a:srgbClr val="007C92"/>
                </a:solidFill>
              </a:rPr>
              <a:t>AVP</a:t>
            </a:r>
          </a:p>
        </p:txBody>
      </p:sp>
      <p:pic>
        <p:nvPicPr>
          <p:cNvPr id="2" name="Slika 1">
            <a:extLst>
              <a:ext uri="{FF2B5EF4-FFF2-40B4-BE49-F238E27FC236}">
                <a16:creationId xmlns:a16="http://schemas.microsoft.com/office/drawing/2014/main" id="{C0891E47-76FC-8AC9-A029-4260D4E07390}"/>
              </a:ext>
            </a:extLst>
          </p:cNvPr>
          <p:cNvPicPr>
            <a:picLocks noChangeAspect="1"/>
          </p:cNvPicPr>
          <p:nvPr/>
        </p:nvPicPr>
        <p:blipFill>
          <a:blip r:embed="rId2"/>
          <a:stretch>
            <a:fillRect/>
          </a:stretch>
        </p:blipFill>
        <p:spPr>
          <a:xfrm>
            <a:off x="0" y="5781314"/>
            <a:ext cx="12192000" cy="1076686"/>
          </a:xfrm>
          <a:prstGeom prst="rect">
            <a:avLst/>
          </a:prstGeom>
        </p:spPr>
      </p:pic>
      <p:pic>
        <p:nvPicPr>
          <p:cNvPr id="3" name="Slika 2">
            <a:extLst>
              <a:ext uri="{FF2B5EF4-FFF2-40B4-BE49-F238E27FC236}">
                <a16:creationId xmlns:a16="http://schemas.microsoft.com/office/drawing/2014/main" id="{8F9C905F-6ACA-1BE0-2A3F-642D1C3B49DE}"/>
              </a:ext>
            </a:extLst>
          </p:cNvPr>
          <p:cNvPicPr>
            <a:picLocks noChangeAspect="1"/>
          </p:cNvPicPr>
          <p:nvPr/>
        </p:nvPicPr>
        <p:blipFill>
          <a:blip r:embed="rId3"/>
          <a:stretch>
            <a:fillRect/>
          </a:stretch>
        </p:blipFill>
        <p:spPr>
          <a:xfrm>
            <a:off x="304867" y="213724"/>
            <a:ext cx="4259855" cy="6424136"/>
          </a:xfrm>
          <a:prstGeom prst="rect">
            <a:avLst/>
          </a:prstGeom>
          <a:ln>
            <a:solidFill>
              <a:srgbClr val="007C92"/>
            </a:solidFill>
          </a:ln>
        </p:spPr>
      </p:pic>
      <p:pic>
        <p:nvPicPr>
          <p:cNvPr id="8" name="Slika 7">
            <a:extLst>
              <a:ext uri="{FF2B5EF4-FFF2-40B4-BE49-F238E27FC236}">
                <a16:creationId xmlns:a16="http://schemas.microsoft.com/office/drawing/2014/main" id="{4AE04DB2-E1C5-EEE1-3787-B0A30E614C22}"/>
              </a:ext>
            </a:extLst>
          </p:cNvPr>
          <p:cNvPicPr>
            <a:picLocks noChangeAspect="1"/>
          </p:cNvPicPr>
          <p:nvPr/>
        </p:nvPicPr>
        <p:blipFill>
          <a:blip r:embed="rId4"/>
          <a:stretch>
            <a:fillRect/>
          </a:stretch>
        </p:blipFill>
        <p:spPr>
          <a:xfrm>
            <a:off x="5608033" y="181283"/>
            <a:ext cx="4942073" cy="6456577"/>
          </a:xfrm>
          <a:prstGeom prst="rect">
            <a:avLst/>
          </a:prstGeom>
          <a:ln>
            <a:solidFill>
              <a:srgbClr val="007C92"/>
            </a:solidFill>
          </a:ln>
        </p:spPr>
      </p:pic>
      <p:sp>
        <p:nvSpPr>
          <p:cNvPr id="9" name="PoljeZBesedilom 8">
            <a:extLst>
              <a:ext uri="{FF2B5EF4-FFF2-40B4-BE49-F238E27FC236}">
                <a16:creationId xmlns:a16="http://schemas.microsoft.com/office/drawing/2014/main" id="{4619645A-A3B0-2E84-323B-C2A9A1E44236}"/>
              </a:ext>
            </a:extLst>
          </p:cNvPr>
          <p:cNvSpPr txBox="1"/>
          <p:nvPr/>
        </p:nvSpPr>
        <p:spPr>
          <a:xfrm>
            <a:off x="4622321" y="6268528"/>
            <a:ext cx="702436" cy="369332"/>
          </a:xfrm>
          <a:prstGeom prst="rect">
            <a:avLst/>
          </a:prstGeom>
          <a:noFill/>
        </p:spPr>
        <p:txBody>
          <a:bodyPr wrap="none" rtlCol="0">
            <a:spAutoFit/>
          </a:bodyPr>
          <a:lstStyle/>
          <a:p>
            <a:r>
              <a:rPr lang="sl-SI" dirty="0">
                <a:solidFill>
                  <a:srgbClr val="007C92"/>
                </a:solidFill>
              </a:rPr>
              <a:t>ZRSŠ</a:t>
            </a:r>
          </a:p>
        </p:txBody>
      </p:sp>
      <p:sp>
        <p:nvSpPr>
          <p:cNvPr id="10" name="PoljeZBesedilom 9">
            <a:extLst>
              <a:ext uri="{FF2B5EF4-FFF2-40B4-BE49-F238E27FC236}">
                <a16:creationId xmlns:a16="http://schemas.microsoft.com/office/drawing/2014/main" id="{04190F9A-69CA-33C1-E0C4-B68330DC99A0}"/>
              </a:ext>
            </a:extLst>
          </p:cNvPr>
          <p:cNvSpPr txBox="1"/>
          <p:nvPr/>
        </p:nvSpPr>
        <p:spPr>
          <a:xfrm>
            <a:off x="10560731" y="6288545"/>
            <a:ext cx="579967" cy="369332"/>
          </a:xfrm>
          <a:prstGeom prst="rect">
            <a:avLst/>
          </a:prstGeom>
          <a:noFill/>
        </p:spPr>
        <p:txBody>
          <a:bodyPr wrap="none" rtlCol="0">
            <a:spAutoFit/>
          </a:bodyPr>
          <a:lstStyle/>
          <a:p>
            <a:r>
              <a:rPr lang="sl-SI" dirty="0">
                <a:solidFill>
                  <a:srgbClr val="007C92"/>
                </a:solidFill>
              </a:rPr>
              <a:t>AVP</a:t>
            </a:r>
          </a:p>
        </p:txBody>
      </p:sp>
      <p:sp>
        <p:nvSpPr>
          <p:cNvPr id="4" name="PoljeZBesedilom 3">
            <a:extLst>
              <a:ext uri="{FF2B5EF4-FFF2-40B4-BE49-F238E27FC236}">
                <a16:creationId xmlns:a16="http://schemas.microsoft.com/office/drawing/2014/main" id="{74B99DC5-9C58-5850-784F-6659D44D8316}"/>
              </a:ext>
            </a:extLst>
          </p:cNvPr>
          <p:cNvSpPr txBox="1"/>
          <p:nvPr/>
        </p:nvSpPr>
        <p:spPr>
          <a:xfrm>
            <a:off x="417299" y="5622197"/>
            <a:ext cx="4147423" cy="369332"/>
          </a:xfrm>
          <a:prstGeom prst="rect">
            <a:avLst/>
          </a:prstGeom>
          <a:noFill/>
        </p:spPr>
        <p:txBody>
          <a:bodyPr wrap="square" rtlCol="0">
            <a:spAutoFit/>
          </a:bodyPr>
          <a:lstStyle/>
          <a:p>
            <a:r>
              <a:rPr lang="sl-SI" dirty="0">
                <a:solidFill>
                  <a:srgbClr val="007C92"/>
                </a:solidFill>
              </a:rPr>
              <a:t>Implementacija - AKCIJSKI NAČRT</a:t>
            </a:r>
          </a:p>
        </p:txBody>
      </p:sp>
    </p:spTree>
    <p:extLst>
      <p:ext uri="{BB962C8B-B14F-4D97-AF65-F5344CB8AC3E}">
        <p14:creationId xmlns:p14="http://schemas.microsoft.com/office/powerpoint/2010/main" val="36314230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D878766-A1D9-F131-9B47-F8D0F7AD29F3}"/>
              </a:ext>
            </a:extLst>
          </p:cNvPr>
          <p:cNvSpPr>
            <a:spLocks noGrp="1"/>
          </p:cNvSpPr>
          <p:nvPr>
            <p:ph type="title"/>
          </p:nvPr>
        </p:nvSpPr>
        <p:spPr/>
        <p:txBody>
          <a:bodyPr/>
          <a:lstStyle/>
          <a:p>
            <a:r>
              <a:rPr lang="sl-SI" dirty="0"/>
              <a:t>8. nacionalna konferenca o TM (2024, Laško)</a:t>
            </a:r>
          </a:p>
        </p:txBody>
      </p:sp>
      <p:sp>
        <p:nvSpPr>
          <p:cNvPr id="3" name="Označba mesta vsebine 2">
            <a:extLst>
              <a:ext uri="{FF2B5EF4-FFF2-40B4-BE49-F238E27FC236}">
                <a16:creationId xmlns:a16="http://schemas.microsoft.com/office/drawing/2014/main" id="{89C6C719-5B55-6D92-5AC2-769FD30724F6}"/>
              </a:ext>
            </a:extLst>
          </p:cNvPr>
          <p:cNvSpPr>
            <a:spLocks noGrp="1"/>
          </p:cNvSpPr>
          <p:nvPr>
            <p:ph sz="half" idx="1"/>
          </p:nvPr>
        </p:nvSpPr>
        <p:spPr>
          <a:xfrm>
            <a:off x="424482" y="2107031"/>
            <a:ext cx="6588793" cy="4351338"/>
          </a:xfrm>
        </p:spPr>
        <p:txBody>
          <a:bodyPr/>
          <a:lstStyle/>
          <a:p>
            <a:pPr marL="0" indent="0">
              <a:buNone/>
            </a:pPr>
            <a:r>
              <a:rPr lang="sl-SI" b="1" dirty="0">
                <a:solidFill>
                  <a:srgbClr val="007C92"/>
                </a:solidFill>
                <a:latin typeface="Calibri" panose="020F0502020204030204" pitchFamily="34" charset="0"/>
                <a:cs typeface="Calibri" panose="020F0502020204030204" pitchFamily="34" charset="0"/>
              </a:rPr>
              <a:t>Strokovni poudarki:</a:t>
            </a:r>
          </a:p>
          <a:p>
            <a:pPr marL="0" indent="0" defTabSz="457200">
              <a:lnSpc>
                <a:spcPct val="100000"/>
              </a:lnSpc>
              <a:spcBef>
                <a:spcPct val="20000"/>
              </a:spcBef>
              <a:buClr>
                <a:srgbClr val="FF5C3E"/>
              </a:buClr>
              <a:buNone/>
              <a:defRPr/>
            </a:pPr>
            <a:r>
              <a:rPr kumimoji="0" lang="sl-SI" sz="240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Povezovanje trajnostne mobilnosti s cilji trajnostnega razvoja</a:t>
            </a:r>
          </a:p>
          <a:p>
            <a:pPr marL="0" indent="0" defTabSz="457200">
              <a:lnSpc>
                <a:spcPct val="100000"/>
              </a:lnSpc>
              <a:spcBef>
                <a:spcPct val="20000"/>
              </a:spcBef>
              <a:buClr>
                <a:srgbClr val="FF5C3E"/>
              </a:buClr>
              <a:buNone/>
              <a:defRPr/>
            </a:pPr>
            <a:r>
              <a:rPr lang="sl-SI" sz="2400" dirty="0">
                <a:latin typeface="Calibri" panose="020F0502020204030204" pitchFamily="34" charset="0"/>
                <a:cs typeface="Calibri" panose="020F0502020204030204" pitchFamily="34" charset="0"/>
              </a:rPr>
              <a:t>- Nekateri izzivi trajnostnega prometa in mobilnosti</a:t>
            </a:r>
          </a:p>
          <a:p>
            <a:pPr marL="0" indent="0" defTabSz="457200">
              <a:lnSpc>
                <a:spcPct val="100000"/>
              </a:lnSpc>
              <a:spcBef>
                <a:spcPct val="20000"/>
              </a:spcBef>
              <a:buClr>
                <a:srgbClr val="FF5C3E"/>
              </a:buClr>
              <a:buNone/>
              <a:defRPr/>
            </a:pPr>
            <a:r>
              <a:rPr lang="sl-SI" sz="2400" dirty="0">
                <a:latin typeface="Calibri" panose="020F0502020204030204" pitchFamily="34" charset="0"/>
                <a:cs typeface="Calibri" panose="020F0502020204030204" pitchFamily="34" charset="0"/>
              </a:rPr>
              <a:t>- Tržnica dobrih praks</a:t>
            </a:r>
          </a:p>
          <a:p>
            <a:pPr marL="0" indent="0" defTabSz="457200">
              <a:lnSpc>
                <a:spcPct val="100000"/>
              </a:lnSpc>
              <a:spcBef>
                <a:spcPct val="20000"/>
              </a:spcBef>
              <a:buClr>
                <a:srgbClr val="FF5C3E"/>
              </a:buClr>
              <a:buNone/>
              <a:defRPr/>
            </a:pPr>
            <a:r>
              <a:rPr lang="sl-SI" sz="2400" dirty="0">
                <a:latin typeface="Calibri" panose="020F0502020204030204" pitchFamily="34" charset="0"/>
                <a:cs typeface="Calibri" panose="020F0502020204030204" pitchFamily="34" charset="0"/>
              </a:rPr>
              <a:t>- Delavnice za vrtce, OŠ in SŠ</a:t>
            </a:r>
          </a:p>
          <a:p>
            <a:pPr marL="0" indent="0" defTabSz="457200">
              <a:lnSpc>
                <a:spcPct val="100000"/>
              </a:lnSpc>
              <a:spcBef>
                <a:spcPct val="20000"/>
              </a:spcBef>
              <a:buClr>
                <a:srgbClr val="FF5C3E"/>
              </a:buClr>
              <a:buNone/>
              <a:defRPr/>
            </a:pPr>
            <a:r>
              <a:rPr lang="sl-SI" sz="2400" dirty="0">
                <a:latin typeface="Calibri" panose="020F0502020204030204" pitchFamily="34" charset="0"/>
                <a:cs typeface="Calibri" panose="020F0502020204030204" pitchFamily="34" charset="0"/>
              </a:rPr>
              <a:t>- Prenovljeni Koncept usposabljanja za vožnjo kolesa in kolesarskih izpitov v OŠ</a:t>
            </a:r>
          </a:p>
          <a:p>
            <a:pPr marR="0" lvl="0" algn="l" defTabSz="457200" rtl="0" eaLnBrk="1" fontAlgn="auto" latinLnBrk="0" hangingPunct="1">
              <a:lnSpc>
                <a:spcPct val="100000"/>
              </a:lnSpc>
              <a:spcBef>
                <a:spcPct val="20000"/>
              </a:spcBef>
              <a:spcAft>
                <a:spcPts val="0"/>
              </a:spcAft>
              <a:buClr>
                <a:srgbClr val="FF5C3E"/>
              </a:buClr>
              <a:buSzTx/>
              <a:buFontTx/>
              <a:buChar char="-"/>
              <a:tabLst/>
              <a:defRPr/>
            </a:pPr>
            <a:endParaRPr kumimoji="0" lang="sl-SI" sz="240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R="0" lvl="0" algn="l" defTabSz="457200" rtl="0" eaLnBrk="1" fontAlgn="auto" latinLnBrk="0" hangingPunct="1">
              <a:lnSpc>
                <a:spcPct val="100000"/>
              </a:lnSpc>
              <a:spcBef>
                <a:spcPct val="20000"/>
              </a:spcBef>
              <a:spcAft>
                <a:spcPts val="0"/>
              </a:spcAft>
              <a:buClr>
                <a:srgbClr val="FF5C3E"/>
              </a:buClr>
              <a:buSzTx/>
              <a:buFontTx/>
              <a:buChar char="-"/>
              <a:tabLst/>
              <a:defRPr/>
            </a:pPr>
            <a:endParaRPr kumimoji="0" lang="sl-SI" sz="240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indent="0">
              <a:buNone/>
            </a:pPr>
            <a:endParaRPr lang="sl-SI" dirty="0"/>
          </a:p>
        </p:txBody>
      </p:sp>
      <p:pic>
        <p:nvPicPr>
          <p:cNvPr id="7" name="Slika 6">
            <a:extLst>
              <a:ext uri="{FF2B5EF4-FFF2-40B4-BE49-F238E27FC236}">
                <a16:creationId xmlns:a16="http://schemas.microsoft.com/office/drawing/2014/main" id="{7AA15413-BB67-928F-17A4-990B9A234BB5}"/>
              </a:ext>
            </a:extLst>
          </p:cNvPr>
          <p:cNvPicPr>
            <a:picLocks noChangeAspect="1"/>
          </p:cNvPicPr>
          <p:nvPr/>
        </p:nvPicPr>
        <p:blipFill>
          <a:blip r:embed="rId2"/>
          <a:stretch>
            <a:fillRect/>
          </a:stretch>
        </p:blipFill>
        <p:spPr>
          <a:xfrm>
            <a:off x="6863976" y="2300699"/>
            <a:ext cx="5233133" cy="3453120"/>
          </a:xfrm>
          <a:prstGeom prst="rect">
            <a:avLst/>
          </a:prstGeom>
        </p:spPr>
      </p:pic>
    </p:spTree>
    <p:extLst>
      <p:ext uri="{BB962C8B-B14F-4D97-AF65-F5344CB8AC3E}">
        <p14:creationId xmlns:p14="http://schemas.microsoft.com/office/powerpoint/2010/main" val="5520724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 poster of a group of people&#10;&#10;Description automatically generated">
            <a:hlinkClick r:id="rId3"/>
            <a:extLst>
              <a:ext uri="{FF2B5EF4-FFF2-40B4-BE49-F238E27FC236}">
                <a16:creationId xmlns:a16="http://schemas.microsoft.com/office/drawing/2014/main" id="{F5E6F418-11B0-926E-9FC2-B9538ECED2F8}"/>
              </a:ext>
            </a:extLst>
          </p:cNvPr>
          <p:cNvPicPr>
            <a:picLocks noChangeAspect="1"/>
          </p:cNvPicPr>
          <p:nvPr/>
        </p:nvPicPr>
        <p:blipFill>
          <a:blip r:embed="rId4"/>
          <a:stretch>
            <a:fillRect/>
          </a:stretch>
        </p:blipFill>
        <p:spPr>
          <a:xfrm>
            <a:off x="576649" y="639234"/>
            <a:ext cx="4464908" cy="5531734"/>
          </a:xfrm>
          <a:prstGeom prst="rect">
            <a:avLst/>
          </a:prstGeom>
        </p:spPr>
      </p:pic>
      <p:pic>
        <p:nvPicPr>
          <p:cNvPr id="6" name="Picture 3" descr="A landscape with trees and mountains&#10;&#10;Description automatically generated">
            <a:hlinkClick r:id="rId5"/>
            <a:extLst>
              <a:ext uri="{FF2B5EF4-FFF2-40B4-BE49-F238E27FC236}">
                <a16:creationId xmlns:a16="http://schemas.microsoft.com/office/drawing/2014/main" id="{EE0FEBD3-FDF8-CD7B-97A6-22C12006C58E}"/>
              </a:ext>
            </a:extLst>
          </p:cNvPr>
          <p:cNvPicPr>
            <a:picLocks noChangeAspect="1"/>
          </p:cNvPicPr>
          <p:nvPr/>
        </p:nvPicPr>
        <p:blipFill>
          <a:blip r:embed="rId6"/>
          <a:stretch>
            <a:fillRect/>
          </a:stretch>
        </p:blipFill>
        <p:spPr>
          <a:xfrm>
            <a:off x="6071520" y="633926"/>
            <a:ext cx="3899765" cy="5541065"/>
          </a:xfrm>
          <a:prstGeom prst="rect">
            <a:avLst/>
          </a:prstGeom>
        </p:spPr>
      </p:pic>
    </p:spTree>
    <p:extLst>
      <p:ext uri="{BB962C8B-B14F-4D97-AF65-F5344CB8AC3E}">
        <p14:creationId xmlns:p14="http://schemas.microsoft.com/office/powerpoint/2010/main" val="36809156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3847753-C1EF-A993-429D-70797D721B35}"/>
              </a:ext>
            </a:extLst>
          </p:cNvPr>
          <p:cNvSpPr>
            <a:spLocks noGrp="1"/>
          </p:cNvSpPr>
          <p:nvPr>
            <p:ph type="title"/>
          </p:nvPr>
        </p:nvSpPr>
        <p:spPr>
          <a:xfrm>
            <a:off x="469230" y="672195"/>
            <a:ext cx="10515600" cy="1325563"/>
          </a:xfrm>
        </p:spPr>
        <p:txBody>
          <a:bodyPr>
            <a:normAutofit fontScale="90000"/>
          </a:bodyPr>
          <a:lstStyle/>
          <a:p>
            <a:pPr>
              <a:lnSpc>
                <a:spcPct val="107000"/>
              </a:lnSpc>
              <a:spcAft>
                <a:spcPts val="800"/>
              </a:spcAft>
            </a:pPr>
            <a:r>
              <a:rPr lang="sl-SI" sz="3600" b="1" dirty="0">
                <a:effectLst/>
                <a:latin typeface="Calibri" panose="020F0502020204030204" pitchFamily="34" charset="0"/>
                <a:ea typeface="Calibri" panose="020F0502020204030204" pitchFamily="34" charset="0"/>
                <a:cs typeface="Times New Roman" panose="02020603050405020304" pitchFamily="18" charset="0"/>
              </a:rPr>
              <a:t>9. nacionalna konferenca Trajnostna mobilnost v VIZ (2025)</a:t>
            </a:r>
            <a:br>
              <a:rPr lang="sl-SI" sz="3600" dirty="0">
                <a:effectLst/>
                <a:latin typeface="Calibri" panose="020F0502020204030204" pitchFamily="34" charset="0"/>
                <a:ea typeface="Calibri" panose="020F0502020204030204" pitchFamily="34" charset="0"/>
                <a:cs typeface="Times New Roman" panose="02020603050405020304" pitchFamily="18" charset="0"/>
              </a:rPr>
            </a:br>
            <a:endParaRPr lang="sl-SI" dirty="0"/>
          </a:p>
        </p:txBody>
      </p:sp>
      <p:sp>
        <p:nvSpPr>
          <p:cNvPr id="3" name="Označba mesta vsebine 2">
            <a:extLst>
              <a:ext uri="{FF2B5EF4-FFF2-40B4-BE49-F238E27FC236}">
                <a16:creationId xmlns:a16="http://schemas.microsoft.com/office/drawing/2014/main" id="{AD5BA1B9-5329-5B12-9525-1767B675929B}"/>
              </a:ext>
            </a:extLst>
          </p:cNvPr>
          <p:cNvSpPr>
            <a:spLocks noGrp="1"/>
          </p:cNvSpPr>
          <p:nvPr>
            <p:ph sz="half" idx="1"/>
          </p:nvPr>
        </p:nvSpPr>
        <p:spPr>
          <a:xfrm>
            <a:off x="324852" y="1617078"/>
            <a:ext cx="7680160" cy="4976227"/>
          </a:xfrm>
        </p:spPr>
        <p:txBody>
          <a:bodyPr>
            <a:normAutofit/>
          </a:bodyPr>
          <a:lstStyle/>
          <a:p>
            <a:pPr marL="0" indent="0">
              <a:lnSpc>
                <a:spcPct val="107000"/>
              </a:lnSpc>
              <a:spcAft>
                <a:spcPts val="800"/>
              </a:spcAft>
              <a:buSzPts val="1000"/>
              <a:buNone/>
              <a:tabLst>
                <a:tab pos="457200" algn="l"/>
              </a:tabLst>
            </a:pPr>
            <a:r>
              <a:rPr lang="sl-SI" sz="2400" b="1" dirty="0">
                <a:solidFill>
                  <a:srgbClr val="007C92"/>
                </a:solidFill>
                <a:latin typeface="Calibri" panose="020F0502020204030204" pitchFamily="34" charset="0"/>
                <a:ea typeface="Calibri" panose="020F0502020204030204" pitchFamily="34" charset="0"/>
                <a:cs typeface="Times New Roman" panose="02020603050405020304" pitchFamily="18" charset="0"/>
              </a:rPr>
              <a:t>Strokovni poudarki:</a:t>
            </a:r>
          </a:p>
          <a:p>
            <a:pPr>
              <a:lnSpc>
                <a:spcPct val="107000"/>
              </a:lnSpc>
              <a:spcAft>
                <a:spcPts val="800"/>
              </a:spcAft>
              <a:buSzPts val="1000"/>
              <a:tabLst>
                <a:tab pos="457200" algn="l"/>
              </a:tabLst>
            </a:pPr>
            <a:r>
              <a:rPr lang="sl-SI" sz="2600" dirty="0">
                <a:latin typeface="Calibri" panose="020F0502020204030204" pitchFamily="34" charset="0"/>
                <a:ea typeface="Calibri" panose="020F0502020204030204" pitchFamily="34" charset="0"/>
                <a:cs typeface="Times New Roman" panose="02020603050405020304" pitchFamily="18" charset="0"/>
              </a:rPr>
              <a:t>P</a:t>
            </a:r>
            <a:r>
              <a:rPr lang="sl-SI" sz="2600" dirty="0">
                <a:effectLst/>
                <a:latin typeface="Calibri" panose="020F0502020204030204" pitchFamily="34" charset="0"/>
                <a:ea typeface="Calibri" panose="020F0502020204030204" pitchFamily="34" charset="0"/>
                <a:cs typeface="Times New Roman" panose="02020603050405020304" pitchFamily="18" charset="0"/>
              </a:rPr>
              <a:t>renovljeni </a:t>
            </a:r>
            <a:r>
              <a:rPr lang="sl-SI" sz="2600" dirty="0" err="1">
                <a:effectLst/>
                <a:latin typeface="Calibri" panose="020F0502020204030204" pitchFamily="34" charset="0"/>
                <a:ea typeface="Calibri" panose="020F0502020204030204" pitchFamily="34" charset="0"/>
                <a:cs typeface="Times New Roman" panose="02020603050405020304" pitchFamily="18" charset="0"/>
              </a:rPr>
              <a:t>kurikularni</a:t>
            </a:r>
            <a:r>
              <a:rPr lang="sl-SI" sz="2600" dirty="0">
                <a:latin typeface="Calibri" panose="020F0502020204030204" pitchFamily="34" charset="0"/>
                <a:ea typeface="Calibri" panose="020F0502020204030204" pitchFamily="34" charset="0"/>
                <a:cs typeface="Times New Roman" panose="02020603050405020304" pitchFamily="18" charset="0"/>
              </a:rPr>
              <a:t> dokumenti s trajnostnim razvojem in mobilnostjo v vrtcih, osnovnih in srednjih šolah  </a:t>
            </a:r>
            <a:endParaRPr lang="sl-SI" sz="2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sl-SI" sz="2600" dirty="0">
                <a:effectLst/>
                <a:latin typeface="Calibri" panose="020F0502020204030204" pitchFamily="34" charset="0"/>
                <a:ea typeface="Calibri" panose="020F0502020204030204" pitchFamily="34" charset="0"/>
                <a:cs typeface="Times New Roman" panose="02020603050405020304" pitchFamily="18" charset="0"/>
              </a:rPr>
              <a:t>Trajnostna mobilnost z zgledom</a:t>
            </a:r>
          </a:p>
          <a:p>
            <a:pPr marL="342900" lvl="0" indent="-342900">
              <a:lnSpc>
                <a:spcPct val="107000"/>
              </a:lnSpc>
              <a:spcAft>
                <a:spcPts val="800"/>
              </a:spcAft>
              <a:buSzPts val="1000"/>
              <a:buFont typeface="Symbol" panose="05050102010706020507" pitchFamily="18" charset="2"/>
              <a:buChar char=""/>
              <a:tabLst>
                <a:tab pos="457200" algn="l"/>
              </a:tabLst>
            </a:pPr>
            <a:r>
              <a:rPr lang="sl-SI" sz="2600" dirty="0">
                <a:latin typeface="Calibri" panose="020F0502020204030204" pitchFamily="34" charset="0"/>
                <a:ea typeface="Calibri" panose="020F0502020204030204" pitchFamily="34" charset="0"/>
                <a:cs typeface="Times New Roman" panose="02020603050405020304" pitchFamily="18" charset="0"/>
              </a:rPr>
              <a:t>Vloga Agencije za varnost v prometu, krepitev sodelovanja z občinami in VIZ</a:t>
            </a:r>
          </a:p>
          <a:p>
            <a:pPr marL="342900" lvl="0" indent="-342900">
              <a:lnSpc>
                <a:spcPct val="107000"/>
              </a:lnSpc>
              <a:spcAft>
                <a:spcPts val="800"/>
              </a:spcAft>
              <a:buSzPts val="1000"/>
              <a:buFont typeface="Symbol" panose="05050102010706020507" pitchFamily="18" charset="2"/>
              <a:buChar char=""/>
              <a:tabLst>
                <a:tab pos="457200" algn="l"/>
              </a:tabLst>
            </a:pPr>
            <a:r>
              <a:rPr lang="sl-SI" sz="2600" dirty="0">
                <a:effectLst/>
                <a:latin typeface="Calibri" panose="020F0502020204030204" pitchFamily="34" charset="0"/>
                <a:ea typeface="Calibri" panose="020F0502020204030204" pitchFamily="34" charset="0"/>
                <a:cs typeface="Times New Roman" panose="02020603050405020304" pitchFamily="18" charset="0"/>
              </a:rPr>
              <a:t>Podporne aktivnosti SPV za vzgojno-izobraževalne institucije </a:t>
            </a:r>
          </a:p>
          <a:p>
            <a:endParaRPr lang="sl-SI" dirty="0"/>
          </a:p>
        </p:txBody>
      </p:sp>
      <p:pic>
        <p:nvPicPr>
          <p:cNvPr id="5" name="Slika 4">
            <a:extLst>
              <a:ext uri="{FF2B5EF4-FFF2-40B4-BE49-F238E27FC236}">
                <a16:creationId xmlns:a16="http://schemas.microsoft.com/office/drawing/2014/main" id="{8E98999A-5FBC-95A1-5384-0F087C29F59C}"/>
              </a:ext>
            </a:extLst>
          </p:cNvPr>
          <p:cNvPicPr>
            <a:picLocks noChangeAspect="1"/>
          </p:cNvPicPr>
          <p:nvPr/>
        </p:nvPicPr>
        <p:blipFill>
          <a:blip r:embed="rId3"/>
          <a:stretch>
            <a:fillRect/>
          </a:stretch>
        </p:blipFill>
        <p:spPr>
          <a:xfrm>
            <a:off x="7865742" y="2245924"/>
            <a:ext cx="4138019" cy="3939881"/>
          </a:xfrm>
          <a:prstGeom prst="rect">
            <a:avLst/>
          </a:prstGeom>
        </p:spPr>
      </p:pic>
      <p:sp>
        <p:nvSpPr>
          <p:cNvPr id="6" name="PoljeZBesedilom 5">
            <a:extLst>
              <a:ext uri="{FF2B5EF4-FFF2-40B4-BE49-F238E27FC236}">
                <a16:creationId xmlns:a16="http://schemas.microsoft.com/office/drawing/2014/main" id="{FD808629-76F7-E860-9A44-258CF8E317DE}"/>
              </a:ext>
            </a:extLst>
          </p:cNvPr>
          <p:cNvSpPr txBox="1"/>
          <p:nvPr/>
        </p:nvSpPr>
        <p:spPr>
          <a:xfrm>
            <a:off x="10676876" y="6185805"/>
            <a:ext cx="1026371" cy="276999"/>
          </a:xfrm>
          <a:prstGeom prst="rect">
            <a:avLst/>
          </a:prstGeom>
          <a:noFill/>
        </p:spPr>
        <p:txBody>
          <a:bodyPr wrap="none" rtlCol="0">
            <a:spAutoFit/>
          </a:bodyPr>
          <a:lstStyle/>
          <a:p>
            <a:r>
              <a:rPr lang="sl-SI" sz="1200" dirty="0">
                <a:solidFill>
                  <a:schemeClr val="accent1"/>
                </a:solidFill>
              </a:rPr>
              <a:t>OŠ Medvode</a:t>
            </a:r>
          </a:p>
        </p:txBody>
      </p:sp>
      <p:cxnSp>
        <p:nvCxnSpPr>
          <p:cNvPr id="8" name="Raven povezovalnik 7">
            <a:extLst>
              <a:ext uri="{FF2B5EF4-FFF2-40B4-BE49-F238E27FC236}">
                <a16:creationId xmlns:a16="http://schemas.microsoft.com/office/drawing/2014/main" id="{4E52626D-20DA-9902-CD37-D4469F7E8CD0}"/>
              </a:ext>
            </a:extLst>
          </p:cNvPr>
          <p:cNvCxnSpPr>
            <a:cxnSpLocks/>
          </p:cNvCxnSpPr>
          <p:nvPr/>
        </p:nvCxnSpPr>
        <p:spPr>
          <a:xfrm>
            <a:off x="7677507" y="4105191"/>
            <a:ext cx="4514491" cy="0"/>
          </a:xfrm>
          <a:prstGeom prst="line">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9748755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2085D2E-DBC3-3871-26DC-5DAA87339FD2}"/>
              </a:ext>
            </a:extLst>
          </p:cNvPr>
          <p:cNvSpPr>
            <a:spLocks noGrp="1"/>
          </p:cNvSpPr>
          <p:nvPr>
            <p:ph type="title"/>
          </p:nvPr>
        </p:nvSpPr>
        <p:spPr>
          <a:xfrm>
            <a:off x="462280" y="308574"/>
            <a:ext cx="10515600" cy="1325563"/>
          </a:xfrm>
        </p:spPr>
        <p:txBody>
          <a:bodyPr>
            <a:normAutofit/>
          </a:bodyPr>
          <a:lstStyle/>
          <a:p>
            <a:r>
              <a:rPr lang="sl-SI" sz="2800" dirty="0"/>
              <a:t>PRENOVA NACIONALNEGA KURIKULA (2025)</a:t>
            </a:r>
          </a:p>
        </p:txBody>
      </p:sp>
      <p:pic>
        <p:nvPicPr>
          <p:cNvPr id="5" name="Slika 4">
            <a:extLst>
              <a:ext uri="{FF2B5EF4-FFF2-40B4-BE49-F238E27FC236}">
                <a16:creationId xmlns:a16="http://schemas.microsoft.com/office/drawing/2014/main" id="{5FA8E8CF-7274-B81A-3536-2108FA0A4BC8}"/>
              </a:ext>
            </a:extLst>
          </p:cNvPr>
          <p:cNvPicPr>
            <a:picLocks noChangeAspect="1"/>
          </p:cNvPicPr>
          <p:nvPr/>
        </p:nvPicPr>
        <p:blipFill>
          <a:blip r:embed="rId2"/>
          <a:stretch>
            <a:fillRect/>
          </a:stretch>
        </p:blipFill>
        <p:spPr>
          <a:xfrm>
            <a:off x="258857" y="2515651"/>
            <a:ext cx="2769301" cy="4033775"/>
          </a:xfrm>
          <a:prstGeom prst="rect">
            <a:avLst/>
          </a:prstGeom>
        </p:spPr>
      </p:pic>
      <p:pic>
        <p:nvPicPr>
          <p:cNvPr id="7" name="Slika 6">
            <a:extLst>
              <a:ext uri="{FF2B5EF4-FFF2-40B4-BE49-F238E27FC236}">
                <a16:creationId xmlns:a16="http://schemas.microsoft.com/office/drawing/2014/main" id="{62DB8DE5-77C9-FE65-3335-A13087BFAB00}"/>
              </a:ext>
            </a:extLst>
          </p:cNvPr>
          <p:cNvPicPr>
            <a:picLocks noChangeAspect="1"/>
          </p:cNvPicPr>
          <p:nvPr/>
        </p:nvPicPr>
        <p:blipFill>
          <a:blip r:embed="rId3"/>
          <a:stretch>
            <a:fillRect/>
          </a:stretch>
        </p:blipFill>
        <p:spPr>
          <a:xfrm>
            <a:off x="2540450" y="1412112"/>
            <a:ext cx="2816421" cy="4033775"/>
          </a:xfrm>
          <a:prstGeom prst="rect">
            <a:avLst/>
          </a:prstGeom>
        </p:spPr>
      </p:pic>
      <p:pic>
        <p:nvPicPr>
          <p:cNvPr id="9" name="Slika 8">
            <a:extLst>
              <a:ext uri="{FF2B5EF4-FFF2-40B4-BE49-F238E27FC236}">
                <a16:creationId xmlns:a16="http://schemas.microsoft.com/office/drawing/2014/main" id="{B41D73DE-45A4-3FE1-50A7-0D3780D65664}"/>
              </a:ext>
            </a:extLst>
          </p:cNvPr>
          <p:cNvPicPr>
            <a:picLocks noChangeAspect="1"/>
          </p:cNvPicPr>
          <p:nvPr/>
        </p:nvPicPr>
        <p:blipFill>
          <a:blip r:embed="rId4"/>
          <a:stretch>
            <a:fillRect/>
          </a:stretch>
        </p:blipFill>
        <p:spPr>
          <a:xfrm>
            <a:off x="5633891" y="1278842"/>
            <a:ext cx="2826739" cy="4033776"/>
          </a:xfrm>
          <a:prstGeom prst="rect">
            <a:avLst/>
          </a:prstGeom>
        </p:spPr>
      </p:pic>
      <p:pic>
        <p:nvPicPr>
          <p:cNvPr id="13" name="Slika 12">
            <a:extLst>
              <a:ext uri="{FF2B5EF4-FFF2-40B4-BE49-F238E27FC236}">
                <a16:creationId xmlns:a16="http://schemas.microsoft.com/office/drawing/2014/main" id="{EA7F1786-8AED-1380-633C-E0FBC4EDA98E}"/>
              </a:ext>
            </a:extLst>
          </p:cNvPr>
          <p:cNvPicPr>
            <a:picLocks noChangeAspect="1"/>
          </p:cNvPicPr>
          <p:nvPr/>
        </p:nvPicPr>
        <p:blipFill>
          <a:blip r:embed="rId5"/>
          <a:stretch>
            <a:fillRect/>
          </a:stretch>
        </p:blipFill>
        <p:spPr>
          <a:xfrm>
            <a:off x="8945592" y="971355"/>
            <a:ext cx="2987551" cy="4245178"/>
          </a:xfrm>
          <a:prstGeom prst="rect">
            <a:avLst/>
          </a:prstGeom>
        </p:spPr>
      </p:pic>
      <p:pic>
        <p:nvPicPr>
          <p:cNvPr id="15" name="Slika 14">
            <a:extLst>
              <a:ext uri="{FF2B5EF4-FFF2-40B4-BE49-F238E27FC236}">
                <a16:creationId xmlns:a16="http://schemas.microsoft.com/office/drawing/2014/main" id="{CE4113BF-0CE7-4953-4C2A-57C72DB624D2}"/>
              </a:ext>
            </a:extLst>
          </p:cNvPr>
          <p:cNvPicPr>
            <a:picLocks noChangeAspect="1"/>
          </p:cNvPicPr>
          <p:nvPr/>
        </p:nvPicPr>
        <p:blipFill>
          <a:blip r:embed="rId6"/>
          <a:stretch>
            <a:fillRect/>
          </a:stretch>
        </p:blipFill>
        <p:spPr>
          <a:xfrm>
            <a:off x="4346807" y="3138037"/>
            <a:ext cx="2574168" cy="3732544"/>
          </a:xfrm>
          <a:prstGeom prst="rect">
            <a:avLst/>
          </a:prstGeom>
        </p:spPr>
      </p:pic>
      <p:pic>
        <p:nvPicPr>
          <p:cNvPr id="17" name="Slika 16">
            <a:extLst>
              <a:ext uri="{FF2B5EF4-FFF2-40B4-BE49-F238E27FC236}">
                <a16:creationId xmlns:a16="http://schemas.microsoft.com/office/drawing/2014/main" id="{BF9BC208-316C-4E0B-43C4-27B00B096939}"/>
              </a:ext>
            </a:extLst>
          </p:cNvPr>
          <p:cNvPicPr>
            <a:picLocks noChangeAspect="1"/>
          </p:cNvPicPr>
          <p:nvPr/>
        </p:nvPicPr>
        <p:blipFill>
          <a:blip r:embed="rId7"/>
          <a:stretch>
            <a:fillRect/>
          </a:stretch>
        </p:blipFill>
        <p:spPr>
          <a:xfrm>
            <a:off x="7197994" y="2749848"/>
            <a:ext cx="2687877" cy="3901918"/>
          </a:xfrm>
          <a:prstGeom prst="rect">
            <a:avLst/>
          </a:prstGeom>
        </p:spPr>
      </p:pic>
    </p:spTree>
    <p:extLst>
      <p:ext uri="{BB962C8B-B14F-4D97-AF65-F5344CB8AC3E}">
        <p14:creationId xmlns:p14="http://schemas.microsoft.com/office/powerpoint/2010/main" val="1849707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F12500A-CFC2-F314-5D8B-4F3E87B0FD07}"/>
              </a:ext>
            </a:extLst>
          </p:cNvPr>
          <p:cNvSpPr>
            <a:spLocks noGrp="1"/>
          </p:cNvSpPr>
          <p:nvPr>
            <p:ph type="title"/>
          </p:nvPr>
        </p:nvSpPr>
        <p:spPr>
          <a:xfrm>
            <a:off x="838200" y="511774"/>
            <a:ext cx="11049000" cy="1325563"/>
          </a:xfrm>
        </p:spPr>
        <p:txBody>
          <a:bodyPr/>
          <a:lstStyle/>
          <a:p>
            <a:r>
              <a:rPr lang="sl-SI" dirty="0"/>
              <a:t>Zakonodajna podlaga za razvoj področja varne mobilnosti </a:t>
            </a:r>
          </a:p>
        </p:txBody>
      </p:sp>
      <p:sp>
        <p:nvSpPr>
          <p:cNvPr id="3" name="Označba mesta vsebine 2">
            <a:extLst>
              <a:ext uri="{FF2B5EF4-FFF2-40B4-BE49-F238E27FC236}">
                <a16:creationId xmlns:a16="http://schemas.microsoft.com/office/drawing/2014/main" id="{373246F0-8A3F-D4BC-5680-69B893EBF41E}"/>
              </a:ext>
            </a:extLst>
          </p:cNvPr>
          <p:cNvSpPr>
            <a:spLocks noGrp="1"/>
          </p:cNvSpPr>
          <p:nvPr>
            <p:ph sz="half" idx="1"/>
          </p:nvPr>
        </p:nvSpPr>
        <p:spPr>
          <a:xfrm>
            <a:off x="894620" y="2506662"/>
            <a:ext cx="5490714" cy="4351338"/>
          </a:xfrm>
        </p:spPr>
        <p:txBody>
          <a:bodyPr/>
          <a:lstStyle/>
          <a:p>
            <a:pPr marL="0" indent="0">
              <a:buNone/>
            </a:pPr>
            <a:r>
              <a:rPr lang="sl-SI" sz="2400" dirty="0">
                <a:solidFill>
                  <a:srgbClr val="007C92"/>
                </a:solidFill>
              </a:rPr>
              <a:t>Državni zbor je 24. aprila 2013 sprejel </a:t>
            </a:r>
          </a:p>
          <a:p>
            <a:pPr marL="0" indent="0">
              <a:buNone/>
            </a:pPr>
            <a:r>
              <a:rPr lang="sl-SI" dirty="0">
                <a:solidFill>
                  <a:srgbClr val="007C92"/>
                </a:solidFill>
              </a:rPr>
              <a:t>RESOLUCIJO O NACIONALNEM PROGRAMU VARNOSTI CESTNEGA PROMETA ZA OBDOBJE OD 2013 DO 2022 (ReNVCP13-22)</a:t>
            </a:r>
          </a:p>
        </p:txBody>
      </p:sp>
      <p:pic>
        <p:nvPicPr>
          <p:cNvPr id="6" name="Slika 5">
            <a:extLst>
              <a:ext uri="{FF2B5EF4-FFF2-40B4-BE49-F238E27FC236}">
                <a16:creationId xmlns:a16="http://schemas.microsoft.com/office/drawing/2014/main" id="{012ABDBA-9B6A-1603-4E60-F359AE462FFA}"/>
              </a:ext>
            </a:extLst>
          </p:cNvPr>
          <p:cNvPicPr>
            <a:picLocks noChangeAspect="1"/>
          </p:cNvPicPr>
          <p:nvPr/>
        </p:nvPicPr>
        <p:blipFill>
          <a:blip r:embed="rId2"/>
          <a:stretch>
            <a:fillRect/>
          </a:stretch>
        </p:blipFill>
        <p:spPr>
          <a:xfrm>
            <a:off x="7116792" y="1559593"/>
            <a:ext cx="4038950" cy="5052498"/>
          </a:xfrm>
          <a:prstGeom prst="rect">
            <a:avLst/>
          </a:prstGeom>
          <a:ln>
            <a:solidFill>
              <a:srgbClr val="007C92"/>
            </a:solidFill>
          </a:ln>
        </p:spPr>
      </p:pic>
    </p:spTree>
    <p:extLst>
      <p:ext uri="{BB962C8B-B14F-4D97-AF65-F5344CB8AC3E}">
        <p14:creationId xmlns:p14="http://schemas.microsoft.com/office/powerpoint/2010/main" val="1294666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74F4658-B29C-4C63-3DFF-2C213CE65CD4}"/>
              </a:ext>
            </a:extLst>
          </p:cNvPr>
          <p:cNvSpPr>
            <a:spLocks noGrp="1"/>
          </p:cNvSpPr>
          <p:nvPr>
            <p:ph type="title"/>
          </p:nvPr>
        </p:nvSpPr>
        <p:spPr>
          <a:xfrm>
            <a:off x="485272" y="587563"/>
            <a:ext cx="10868528" cy="1325563"/>
          </a:xfrm>
        </p:spPr>
        <p:txBody>
          <a:bodyPr>
            <a:normAutofit fontScale="90000"/>
          </a:bodyPr>
          <a:lstStyle/>
          <a:p>
            <a:pPr>
              <a:lnSpc>
                <a:spcPct val="107000"/>
              </a:lnSpc>
              <a:spcAft>
                <a:spcPts val="800"/>
              </a:spcAft>
            </a:pPr>
            <a:r>
              <a:rPr lang="sl-SI" sz="3600" b="1" dirty="0">
                <a:effectLst/>
                <a:latin typeface="Calibri" panose="020F0502020204030204" pitchFamily="34" charset="0"/>
                <a:ea typeface="Calibri" panose="020F0502020204030204" pitchFamily="34" charset="0"/>
                <a:cs typeface="Times New Roman" panose="02020603050405020304" pitchFamily="18" charset="0"/>
              </a:rPr>
              <a:t>10. nacionalna konferenca Trajnostna mobilnost v VIZ (danes)</a:t>
            </a:r>
            <a:br>
              <a:rPr lang="sl-SI" sz="3600" dirty="0">
                <a:effectLst/>
                <a:latin typeface="Calibri" panose="020F0502020204030204" pitchFamily="34" charset="0"/>
                <a:ea typeface="Calibri" panose="020F0502020204030204" pitchFamily="34" charset="0"/>
                <a:cs typeface="Times New Roman" panose="02020603050405020304" pitchFamily="18" charset="0"/>
              </a:rPr>
            </a:br>
            <a:endParaRPr lang="sl-SI" dirty="0"/>
          </a:p>
        </p:txBody>
      </p:sp>
      <p:sp>
        <p:nvSpPr>
          <p:cNvPr id="3" name="Označba mesta vsebine 2">
            <a:extLst>
              <a:ext uri="{FF2B5EF4-FFF2-40B4-BE49-F238E27FC236}">
                <a16:creationId xmlns:a16="http://schemas.microsoft.com/office/drawing/2014/main" id="{532DA272-6AC1-E29E-1A44-E95D7674AFAC}"/>
              </a:ext>
            </a:extLst>
          </p:cNvPr>
          <p:cNvSpPr>
            <a:spLocks noGrp="1"/>
          </p:cNvSpPr>
          <p:nvPr>
            <p:ph sz="half" idx="1"/>
          </p:nvPr>
        </p:nvSpPr>
        <p:spPr>
          <a:xfrm>
            <a:off x="485272" y="1681246"/>
            <a:ext cx="7407443" cy="4351338"/>
          </a:xfrm>
        </p:spPr>
        <p:txBody>
          <a:bodyPr>
            <a:normAutofit/>
          </a:bodyPr>
          <a:lstStyle/>
          <a:p>
            <a:pPr marL="0" lvl="0" indent="0">
              <a:lnSpc>
                <a:spcPct val="107000"/>
              </a:lnSpc>
              <a:spcAft>
                <a:spcPts val="800"/>
              </a:spcAft>
              <a:buSzPts val="1000"/>
              <a:buNone/>
              <a:tabLst>
                <a:tab pos="457200" algn="l"/>
              </a:tabLst>
            </a:pPr>
            <a:r>
              <a:rPr lang="sl-SI" sz="28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Strokovni poudarki:</a:t>
            </a:r>
          </a:p>
          <a:p>
            <a:pPr marL="342900" lvl="0" indent="-342900">
              <a:lnSpc>
                <a:spcPct val="107000"/>
              </a:lnSpc>
              <a:spcAft>
                <a:spcPts val="800"/>
              </a:spcAft>
              <a:buSzPts val="1000"/>
              <a:buFont typeface="Symbol" panose="05050102010706020507" pitchFamily="18" charset="2"/>
              <a:buChar char=""/>
              <a:tabLst>
                <a:tab pos="457200" algn="l"/>
              </a:tabLst>
            </a:pPr>
            <a:r>
              <a:rPr lang="sl-SI" sz="28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Trajnostna mobilnost – pot do kompetenc trajnosti</a:t>
            </a:r>
          </a:p>
          <a:p>
            <a:pPr marL="342900" lvl="0" indent="-342900">
              <a:lnSpc>
                <a:spcPct val="107000"/>
              </a:lnSpc>
              <a:spcAft>
                <a:spcPts val="800"/>
              </a:spcAft>
              <a:buSzPts val="1000"/>
              <a:buFont typeface="Symbol" panose="05050102010706020507" pitchFamily="18" charset="2"/>
              <a:buChar char=""/>
              <a:tabLst>
                <a:tab pos="457200" algn="l"/>
              </a:tabLst>
            </a:pPr>
            <a:r>
              <a:rPr lang="sl-SI" sz="28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Šola kot stičišče prizadevanj za aktivno mobilnost in zdravje</a:t>
            </a:r>
          </a:p>
          <a:p>
            <a:pPr marL="342900" lvl="0" indent="-342900">
              <a:lnSpc>
                <a:spcPct val="107000"/>
              </a:lnSpc>
              <a:spcAft>
                <a:spcPts val="800"/>
              </a:spcAft>
              <a:buSzPts val="1000"/>
              <a:buFont typeface="Symbol" panose="05050102010706020507" pitchFamily="18" charset="2"/>
              <a:buChar char=""/>
              <a:tabLst>
                <a:tab pos="457200" algn="l"/>
              </a:tabLst>
            </a:pPr>
            <a:r>
              <a:rPr lang="sl-SI" sz="28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Zakaj (ne)kolesarimo?</a:t>
            </a:r>
          </a:p>
          <a:p>
            <a:pPr marL="342900" lvl="0" indent="-342900">
              <a:lnSpc>
                <a:spcPct val="107000"/>
              </a:lnSpc>
              <a:spcAft>
                <a:spcPts val="800"/>
              </a:spcAft>
              <a:buSzPts val="1000"/>
              <a:buFont typeface="Symbol" panose="05050102010706020507" pitchFamily="18" charset="2"/>
              <a:buChar char=""/>
              <a:tabLst>
                <a:tab pos="457200" algn="l"/>
              </a:tabLst>
            </a:pPr>
            <a:r>
              <a:rPr lang="sl-SI" sz="28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Trajnostna mobilnost kot del šolske kulture</a:t>
            </a:r>
          </a:p>
          <a:p>
            <a:pPr marL="0" indent="0">
              <a:buNone/>
            </a:pPr>
            <a:endParaRPr lang="sl-SI" dirty="0"/>
          </a:p>
        </p:txBody>
      </p:sp>
      <p:pic>
        <p:nvPicPr>
          <p:cNvPr id="5" name="Slika 4">
            <a:extLst>
              <a:ext uri="{FF2B5EF4-FFF2-40B4-BE49-F238E27FC236}">
                <a16:creationId xmlns:a16="http://schemas.microsoft.com/office/drawing/2014/main" id="{FE4F9597-2746-C082-06CB-0668F2E946D6}"/>
              </a:ext>
            </a:extLst>
          </p:cNvPr>
          <p:cNvPicPr>
            <a:picLocks noChangeAspect="1"/>
          </p:cNvPicPr>
          <p:nvPr/>
        </p:nvPicPr>
        <p:blipFill>
          <a:blip r:embed="rId3"/>
          <a:stretch>
            <a:fillRect/>
          </a:stretch>
        </p:blipFill>
        <p:spPr>
          <a:xfrm>
            <a:off x="7475622" y="2275368"/>
            <a:ext cx="4535248" cy="3394974"/>
          </a:xfrm>
          <a:prstGeom prst="rect">
            <a:avLst/>
          </a:prstGeom>
        </p:spPr>
      </p:pic>
    </p:spTree>
    <p:extLst>
      <p:ext uri="{BB962C8B-B14F-4D97-AF65-F5344CB8AC3E}">
        <p14:creationId xmlns:p14="http://schemas.microsoft.com/office/powerpoint/2010/main" val="22261948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E6058BB-FC6B-4E93-9ECE-E5C7FE43FFF8}"/>
              </a:ext>
            </a:extLst>
          </p:cNvPr>
          <p:cNvSpPr>
            <a:spLocks noGrp="1"/>
          </p:cNvSpPr>
          <p:nvPr>
            <p:ph type="title"/>
          </p:nvPr>
        </p:nvSpPr>
        <p:spPr/>
        <p:txBody>
          <a:bodyPr/>
          <a:lstStyle/>
          <a:p>
            <a:r>
              <a:rPr lang="sl-SI" sz="3600" b="1" dirty="0">
                <a:effectLst/>
                <a:latin typeface="Calibri" panose="020F0502020204030204" pitchFamily="34" charset="0"/>
                <a:ea typeface="Calibri" panose="020F0502020204030204" pitchFamily="34" charset="0"/>
                <a:cs typeface="Times New Roman" panose="02020603050405020304" pitchFamily="18" charset="0"/>
              </a:rPr>
              <a:t>Ključni dosežki desetletja</a:t>
            </a:r>
            <a:endParaRPr lang="sl-SI" dirty="0"/>
          </a:p>
        </p:txBody>
      </p:sp>
      <p:sp>
        <p:nvSpPr>
          <p:cNvPr id="3" name="Označba mesta vsebine 2">
            <a:extLst>
              <a:ext uri="{FF2B5EF4-FFF2-40B4-BE49-F238E27FC236}">
                <a16:creationId xmlns:a16="http://schemas.microsoft.com/office/drawing/2014/main" id="{1D8D289A-A6B3-23B5-C2FD-E7231AB5BB60}"/>
              </a:ext>
            </a:extLst>
          </p:cNvPr>
          <p:cNvSpPr>
            <a:spLocks noGrp="1"/>
          </p:cNvSpPr>
          <p:nvPr>
            <p:ph sz="half" idx="1"/>
          </p:nvPr>
        </p:nvSpPr>
        <p:spPr>
          <a:xfrm>
            <a:off x="570780" y="1713482"/>
            <a:ext cx="10515599" cy="4351338"/>
          </a:xfrm>
        </p:spPr>
        <p:txBody>
          <a:bodyPr>
            <a:normAutofit fontScale="85000" lnSpcReduction="20000"/>
          </a:bodyPr>
          <a:lstStyle/>
          <a:p>
            <a:pPr marL="342900" lvl="0" indent="-342900">
              <a:lnSpc>
                <a:spcPct val="107000"/>
              </a:lnSpc>
              <a:spcAft>
                <a:spcPts val="800"/>
              </a:spcAft>
              <a:buSzPts val="1000"/>
              <a:buFont typeface="Symbol" panose="05050102010706020507" pitchFamily="18" charset="2"/>
              <a:buChar char=""/>
              <a:tabLst>
                <a:tab pos="457200" algn="l"/>
              </a:tabLst>
            </a:pPr>
            <a:r>
              <a:rPr lang="sl-SI" sz="2800" dirty="0">
                <a:effectLst/>
                <a:latin typeface="Calibri" panose="020F0502020204030204" pitchFamily="34" charset="0"/>
                <a:ea typeface="Calibri" panose="020F0502020204030204" pitchFamily="34" charset="0"/>
                <a:cs typeface="Times New Roman" panose="02020603050405020304" pitchFamily="18" charset="0"/>
              </a:rPr>
              <a:t>sistemska umestitev TM v VIZ</a:t>
            </a:r>
          </a:p>
          <a:p>
            <a:pPr marL="342900" lvl="0" indent="-342900">
              <a:lnSpc>
                <a:spcPct val="107000"/>
              </a:lnSpc>
              <a:spcAft>
                <a:spcPts val="800"/>
              </a:spcAft>
              <a:buSzPts val="1000"/>
              <a:buFont typeface="Symbol" panose="05050102010706020507" pitchFamily="18" charset="2"/>
              <a:buChar char=""/>
              <a:tabLst>
                <a:tab pos="457200" algn="l"/>
              </a:tabLst>
            </a:pPr>
            <a:r>
              <a:rPr lang="sl-SI" dirty="0">
                <a:latin typeface="Calibri" panose="020F0502020204030204" pitchFamily="34" charset="0"/>
                <a:ea typeface="Calibri" panose="020F0502020204030204" pitchFamily="34" charset="0"/>
                <a:cs typeface="Times New Roman" panose="02020603050405020304" pitchFamily="18" charset="0"/>
              </a:rPr>
              <a:t>u</a:t>
            </a:r>
            <a:r>
              <a:rPr lang="sl-SI" sz="2800" dirty="0">
                <a:effectLst/>
                <a:latin typeface="Calibri" panose="020F0502020204030204" pitchFamily="34" charset="0"/>
                <a:ea typeface="Calibri" panose="020F0502020204030204" pitchFamily="34" charset="0"/>
                <a:cs typeface="Times New Roman" panose="02020603050405020304" pitchFamily="18" charset="0"/>
              </a:rPr>
              <a:t>mestitev KI v sistem (obvezni, razširjeni program OŠ)</a:t>
            </a:r>
          </a:p>
          <a:p>
            <a:pPr marL="342900" lvl="0" indent="-342900">
              <a:lnSpc>
                <a:spcPct val="107000"/>
              </a:lnSpc>
              <a:spcAft>
                <a:spcPts val="800"/>
              </a:spcAft>
              <a:buSzPts val="1000"/>
              <a:buFont typeface="Symbol" panose="05050102010706020507" pitchFamily="18" charset="2"/>
              <a:buChar char=""/>
              <a:tabLst>
                <a:tab pos="457200" algn="l"/>
              </a:tabLst>
            </a:pPr>
            <a:r>
              <a:rPr lang="sl-SI" sz="2800" dirty="0">
                <a:effectLst/>
                <a:latin typeface="Calibri" panose="020F0502020204030204" pitchFamily="34" charset="0"/>
                <a:ea typeface="Calibri" panose="020F0502020204030204" pitchFamily="34" charset="0"/>
                <a:cs typeface="Times New Roman" panose="02020603050405020304" pitchFamily="18" charset="0"/>
              </a:rPr>
              <a:t>razvoj strokovne podpore VIZ-om</a:t>
            </a:r>
          </a:p>
          <a:p>
            <a:pPr marL="342900" lvl="0" indent="-342900">
              <a:lnSpc>
                <a:spcPct val="107000"/>
              </a:lnSpc>
              <a:spcAft>
                <a:spcPts val="800"/>
              </a:spcAft>
              <a:buSzPts val="1000"/>
              <a:buFont typeface="Symbol" panose="05050102010706020507" pitchFamily="18" charset="2"/>
              <a:buChar char=""/>
              <a:tabLst>
                <a:tab pos="457200" algn="l"/>
              </a:tabLst>
            </a:pPr>
            <a:r>
              <a:rPr lang="sl-SI" sz="2800" dirty="0">
                <a:effectLst/>
                <a:latin typeface="Calibri" panose="020F0502020204030204" pitchFamily="34" charset="0"/>
                <a:ea typeface="Calibri" panose="020F0502020204030204" pitchFamily="34" charset="0"/>
                <a:cs typeface="Times New Roman" panose="02020603050405020304" pitchFamily="18" charset="0"/>
              </a:rPr>
              <a:t>nacionalni programi (</a:t>
            </a:r>
            <a:r>
              <a:rPr lang="sl-SI" sz="2800" dirty="0" err="1">
                <a:effectLst/>
                <a:latin typeface="Calibri" panose="020F0502020204030204" pitchFamily="34" charset="0"/>
                <a:ea typeface="Calibri" panose="020F0502020204030204" pitchFamily="34" charset="0"/>
                <a:cs typeface="Times New Roman" panose="02020603050405020304" pitchFamily="18" charset="0"/>
              </a:rPr>
              <a:t>Pešbus</a:t>
            </a:r>
            <a:r>
              <a:rPr lang="sl-SI" sz="2800" dirty="0">
                <a:effectLst/>
                <a:latin typeface="Calibri" panose="020F0502020204030204" pitchFamily="34" charset="0"/>
                <a:ea typeface="Calibri" panose="020F0502020204030204" pitchFamily="34" charset="0"/>
                <a:cs typeface="Times New Roman" panose="02020603050405020304" pitchFamily="18" charset="0"/>
              </a:rPr>
              <a:t>, Varno na kolesu, Aktivno v šolo)</a:t>
            </a:r>
          </a:p>
          <a:p>
            <a:pPr marL="342900" indent="-342900">
              <a:lnSpc>
                <a:spcPct val="107000"/>
              </a:lnSpc>
              <a:spcAft>
                <a:spcPts val="800"/>
              </a:spcAft>
              <a:buSzPts val="1000"/>
              <a:buFont typeface="Symbol" panose="05050102010706020507" pitchFamily="18" charset="2"/>
              <a:buChar char=""/>
              <a:tabLst>
                <a:tab pos="457200" algn="l"/>
              </a:tabLst>
            </a:pPr>
            <a:r>
              <a:rPr lang="sl-SI" dirty="0">
                <a:latin typeface="Calibri" panose="020F0502020204030204" pitchFamily="34" charset="0"/>
                <a:ea typeface="Calibri" panose="020F0502020204030204" pitchFamily="34" charset="0"/>
                <a:cs typeface="Times New Roman" panose="02020603050405020304" pitchFamily="18" charset="0"/>
              </a:rPr>
              <a:t>krepitev prometne kulture</a:t>
            </a:r>
          </a:p>
          <a:p>
            <a:pPr marL="342900" indent="-342900">
              <a:lnSpc>
                <a:spcPct val="107000"/>
              </a:lnSpc>
              <a:spcAft>
                <a:spcPts val="800"/>
              </a:spcAft>
              <a:buSzPts val="1000"/>
              <a:buFont typeface="Symbol" panose="05050102010706020507" pitchFamily="18" charset="2"/>
              <a:buChar char=""/>
              <a:tabLst>
                <a:tab pos="457200" algn="l"/>
              </a:tabLst>
            </a:pPr>
            <a:r>
              <a:rPr lang="sl-SI" dirty="0">
                <a:latin typeface="Calibri" panose="020F0502020204030204" pitchFamily="34" charset="0"/>
                <a:ea typeface="Calibri" panose="020F0502020204030204" pitchFamily="34" charset="0"/>
                <a:cs typeface="Times New Roman" panose="02020603050405020304" pitchFamily="18" charset="0"/>
              </a:rPr>
              <a:t>sodelovanje z občinami</a:t>
            </a:r>
          </a:p>
          <a:p>
            <a:pPr marL="342900" lvl="0" indent="-342900">
              <a:lnSpc>
                <a:spcPct val="107000"/>
              </a:lnSpc>
              <a:spcAft>
                <a:spcPts val="800"/>
              </a:spcAft>
              <a:buSzPts val="1000"/>
              <a:buFont typeface="Symbol" panose="05050102010706020507" pitchFamily="18" charset="2"/>
              <a:buChar char=""/>
              <a:tabLst>
                <a:tab pos="457200" algn="l"/>
              </a:tabLst>
            </a:pPr>
            <a:r>
              <a:rPr lang="sl-SI" sz="2800" dirty="0">
                <a:effectLst/>
                <a:latin typeface="Calibri" panose="020F0502020204030204" pitchFamily="34" charset="0"/>
                <a:ea typeface="Calibri" panose="020F0502020204030204" pitchFamily="34" charset="0"/>
                <a:cs typeface="Times New Roman" panose="02020603050405020304" pitchFamily="18" charset="0"/>
              </a:rPr>
              <a:t>zapiranje šolskih ulic</a:t>
            </a:r>
          </a:p>
          <a:p>
            <a:pPr marL="342900" lvl="0" indent="-342900">
              <a:lnSpc>
                <a:spcPct val="107000"/>
              </a:lnSpc>
              <a:spcAft>
                <a:spcPts val="800"/>
              </a:spcAft>
              <a:buSzPts val="1000"/>
              <a:buFont typeface="Symbol" panose="05050102010706020507" pitchFamily="18" charset="2"/>
              <a:buChar char=""/>
              <a:tabLst>
                <a:tab pos="457200" algn="l"/>
              </a:tabLst>
            </a:pPr>
            <a:r>
              <a:rPr lang="sl-SI" sz="2800" dirty="0">
                <a:effectLst/>
                <a:latin typeface="Calibri" panose="020F0502020204030204" pitchFamily="34" charset="0"/>
                <a:ea typeface="Calibri" panose="020F0502020204030204" pitchFamily="34" charset="0"/>
                <a:cs typeface="Times New Roman" panose="02020603050405020304" pitchFamily="18" charset="0"/>
              </a:rPr>
              <a:t>vključevanje staršev</a:t>
            </a:r>
          </a:p>
          <a:p>
            <a:endParaRPr lang="sl-SI" dirty="0"/>
          </a:p>
        </p:txBody>
      </p:sp>
    </p:spTree>
    <p:extLst>
      <p:ext uri="{BB962C8B-B14F-4D97-AF65-F5344CB8AC3E}">
        <p14:creationId xmlns:p14="http://schemas.microsoft.com/office/powerpoint/2010/main" val="1941706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4AD25BC-B339-A80B-7AAC-5E81931B7A16}"/>
              </a:ext>
            </a:extLst>
          </p:cNvPr>
          <p:cNvSpPr>
            <a:spLocks noGrp="1"/>
          </p:cNvSpPr>
          <p:nvPr>
            <p:ph type="title"/>
          </p:nvPr>
        </p:nvSpPr>
        <p:spPr/>
        <p:txBody>
          <a:bodyPr/>
          <a:lstStyle/>
          <a:p>
            <a:pPr>
              <a:lnSpc>
                <a:spcPct val="107000"/>
              </a:lnSpc>
              <a:spcAft>
                <a:spcPts val="800"/>
              </a:spcAft>
            </a:pPr>
            <a:r>
              <a:rPr lang="sl-SI" sz="3600" b="1" dirty="0">
                <a:effectLst/>
                <a:latin typeface="Calibri" panose="020F0502020204030204" pitchFamily="34" charset="0"/>
                <a:ea typeface="Calibri" panose="020F0502020204030204" pitchFamily="34" charset="0"/>
                <a:cs typeface="Times New Roman" panose="02020603050405020304" pitchFamily="18" charset="0"/>
              </a:rPr>
              <a:t>Izzivi prihodnosti</a:t>
            </a:r>
            <a:br>
              <a:rPr lang="sl-SI" sz="3600" dirty="0">
                <a:effectLst/>
                <a:latin typeface="Calibri" panose="020F0502020204030204" pitchFamily="34" charset="0"/>
                <a:ea typeface="Calibri" panose="020F0502020204030204" pitchFamily="34" charset="0"/>
                <a:cs typeface="Times New Roman" panose="02020603050405020304" pitchFamily="18" charset="0"/>
              </a:rPr>
            </a:br>
            <a:endParaRPr lang="sl-SI" dirty="0"/>
          </a:p>
        </p:txBody>
      </p:sp>
      <p:sp>
        <p:nvSpPr>
          <p:cNvPr id="3" name="Označba mesta vsebine 2">
            <a:extLst>
              <a:ext uri="{FF2B5EF4-FFF2-40B4-BE49-F238E27FC236}">
                <a16:creationId xmlns:a16="http://schemas.microsoft.com/office/drawing/2014/main" id="{9EE155C4-130B-E76F-9970-37BA958B3DCC}"/>
              </a:ext>
            </a:extLst>
          </p:cNvPr>
          <p:cNvSpPr>
            <a:spLocks noGrp="1"/>
          </p:cNvSpPr>
          <p:nvPr>
            <p:ph sz="half" idx="1"/>
          </p:nvPr>
        </p:nvSpPr>
        <p:spPr>
          <a:xfrm>
            <a:off x="838200" y="1466396"/>
            <a:ext cx="10515599" cy="4351338"/>
          </a:xfrm>
        </p:spPr>
        <p:txBody>
          <a:bodyPr>
            <a:normAutofit fontScale="92500" lnSpcReduction="10000"/>
          </a:bodyPr>
          <a:lstStyle/>
          <a:p>
            <a:pPr marL="342900" lvl="0" indent="-342900">
              <a:lnSpc>
                <a:spcPct val="107000"/>
              </a:lnSpc>
              <a:spcAft>
                <a:spcPts val="800"/>
              </a:spcAft>
              <a:buSzPts val="1000"/>
              <a:buFont typeface="Symbol" panose="05050102010706020507" pitchFamily="18" charset="2"/>
              <a:buChar char=""/>
              <a:tabLst>
                <a:tab pos="457200" algn="l"/>
              </a:tabLst>
            </a:pPr>
            <a:r>
              <a:rPr lang="sl-SI" sz="2800" dirty="0">
                <a:effectLst/>
                <a:latin typeface="Calibri" panose="020F0502020204030204" pitchFamily="34" charset="0"/>
                <a:ea typeface="Calibri" panose="020F0502020204030204" pitchFamily="34" charset="0"/>
                <a:cs typeface="Times New Roman" panose="02020603050405020304" pitchFamily="18" charset="0"/>
              </a:rPr>
              <a:t>sprememba navad staršev </a:t>
            </a:r>
          </a:p>
          <a:p>
            <a:pPr marL="342900" lvl="0" indent="-342900">
              <a:lnSpc>
                <a:spcPct val="107000"/>
              </a:lnSpc>
              <a:spcAft>
                <a:spcPts val="800"/>
              </a:spcAft>
              <a:buSzPts val="1000"/>
              <a:buFont typeface="Symbol" panose="05050102010706020507" pitchFamily="18" charset="2"/>
              <a:buChar char=""/>
              <a:tabLst>
                <a:tab pos="457200" algn="l"/>
              </a:tabLst>
            </a:pPr>
            <a:r>
              <a:rPr lang="sl-SI" sz="2800" dirty="0">
                <a:effectLst/>
                <a:latin typeface="Calibri" panose="020F0502020204030204" pitchFamily="34" charset="0"/>
                <a:ea typeface="Calibri" panose="020F0502020204030204" pitchFamily="34" charset="0"/>
                <a:cs typeface="Times New Roman" panose="02020603050405020304" pitchFamily="18" charset="0"/>
              </a:rPr>
              <a:t>infrastruktura</a:t>
            </a:r>
          </a:p>
          <a:p>
            <a:pPr marL="342900" lvl="0" indent="-342900">
              <a:lnSpc>
                <a:spcPct val="107000"/>
              </a:lnSpc>
              <a:spcAft>
                <a:spcPts val="800"/>
              </a:spcAft>
              <a:buSzPts val="1000"/>
              <a:buFont typeface="Symbol" panose="05050102010706020507" pitchFamily="18" charset="2"/>
              <a:buChar char=""/>
              <a:tabLst>
                <a:tab pos="457200" algn="l"/>
              </a:tabLst>
            </a:pPr>
            <a:r>
              <a:rPr lang="sl-SI" sz="2800" dirty="0">
                <a:effectLst/>
                <a:latin typeface="Calibri" panose="020F0502020204030204" pitchFamily="34" charset="0"/>
                <a:ea typeface="Calibri" panose="020F0502020204030204" pitchFamily="34" charset="0"/>
                <a:cs typeface="Times New Roman" panose="02020603050405020304" pitchFamily="18" charset="0"/>
              </a:rPr>
              <a:t>varnost na šolskih poteh</a:t>
            </a:r>
          </a:p>
          <a:p>
            <a:pPr marL="342900" lvl="0" indent="-342900">
              <a:lnSpc>
                <a:spcPct val="107000"/>
              </a:lnSpc>
              <a:spcAft>
                <a:spcPts val="800"/>
              </a:spcAft>
              <a:buSzPts val="1000"/>
              <a:buFont typeface="Symbol" panose="05050102010706020507" pitchFamily="18" charset="2"/>
              <a:buChar char=""/>
              <a:tabLst>
                <a:tab pos="457200" algn="l"/>
              </a:tabLst>
            </a:pPr>
            <a:r>
              <a:rPr lang="sl-SI" sz="2800" dirty="0">
                <a:effectLst/>
                <a:latin typeface="Calibri" panose="020F0502020204030204" pitchFamily="34" charset="0"/>
                <a:ea typeface="Calibri" panose="020F0502020204030204" pitchFamily="34" charset="0"/>
                <a:cs typeface="Times New Roman" panose="02020603050405020304" pitchFamily="18" charset="0"/>
              </a:rPr>
              <a:t>prevozna revščina</a:t>
            </a:r>
          </a:p>
          <a:p>
            <a:pPr marL="342900" lvl="0" indent="-342900">
              <a:lnSpc>
                <a:spcPct val="107000"/>
              </a:lnSpc>
              <a:spcAft>
                <a:spcPts val="800"/>
              </a:spcAft>
              <a:buSzPts val="1000"/>
              <a:buFont typeface="Symbol" panose="05050102010706020507" pitchFamily="18" charset="2"/>
              <a:buChar char=""/>
              <a:tabLst>
                <a:tab pos="457200" algn="l"/>
              </a:tabLst>
            </a:pPr>
            <a:r>
              <a:rPr lang="sl-SI" sz="2800" dirty="0">
                <a:effectLst/>
                <a:latin typeface="Calibri" panose="020F0502020204030204" pitchFamily="34" charset="0"/>
                <a:ea typeface="Calibri" panose="020F0502020204030204" pitchFamily="34" charset="0"/>
                <a:cs typeface="Times New Roman" panose="02020603050405020304" pitchFamily="18" charset="0"/>
              </a:rPr>
              <a:t>kadrovske obremenitve</a:t>
            </a:r>
          </a:p>
          <a:p>
            <a:pPr marL="342900" lvl="0" indent="-342900">
              <a:lnSpc>
                <a:spcPct val="107000"/>
              </a:lnSpc>
              <a:spcAft>
                <a:spcPts val="800"/>
              </a:spcAft>
              <a:buSzPts val="1000"/>
              <a:buFont typeface="Symbol" panose="05050102010706020507" pitchFamily="18" charset="2"/>
              <a:buChar char=""/>
              <a:tabLst>
                <a:tab pos="457200" algn="l"/>
              </a:tabLst>
            </a:pPr>
            <a:r>
              <a:rPr lang="sl-SI" sz="2800" dirty="0">
                <a:effectLst/>
                <a:latin typeface="Calibri" panose="020F0502020204030204" pitchFamily="34" charset="0"/>
                <a:ea typeface="Calibri" panose="020F0502020204030204" pitchFamily="34" charset="0"/>
                <a:cs typeface="Times New Roman" panose="02020603050405020304" pitchFamily="18" charset="0"/>
              </a:rPr>
              <a:t>digitalizacija in nove tehnologije</a:t>
            </a:r>
          </a:p>
          <a:p>
            <a:pPr marL="342900" lvl="0" indent="-342900">
              <a:lnSpc>
                <a:spcPct val="107000"/>
              </a:lnSpc>
              <a:spcAft>
                <a:spcPts val="800"/>
              </a:spcAft>
              <a:buSzPts val="1000"/>
              <a:buFont typeface="Symbol" panose="05050102010706020507" pitchFamily="18" charset="2"/>
              <a:buChar char=""/>
              <a:tabLst>
                <a:tab pos="457200" algn="l"/>
              </a:tabLst>
            </a:pPr>
            <a:r>
              <a:rPr lang="sl-SI" sz="2800" dirty="0">
                <a:effectLst/>
                <a:latin typeface="Calibri" panose="020F0502020204030204" pitchFamily="34" charset="0"/>
                <a:ea typeface="Calibri" panose="020F0502020204030204" pitchFamily="34" charset="0"/>
                <a:cs typeface="Times New Roman" panose="02020603050405020304" pitchFamily="18" charset="0"/>
              </a:rPr>
              <a:t>dolgoročna finančna stabilnost programov</a:t>
            </a:r>
          </a:p>
          <a:p>
            <a:pPr marL="342900" lvl="0" indent="-342900">
              <a:lnSpc>
                <a:spcPct val="107000"/>
              </a:lnSpc>
              <a:spcAft>
                <a:spcPts val="800"/>
              </a:spcAft>
              <a:buSzPts val="1000"/>
              <a:buFont typeface="Symbol" panose="05050102010706020507" pitchFamily="18" charset="2"/>
              <a:buChar char=""/>
              <a:tabLst>
                <a:tab pos="457200" algn="l"/>
              </a:tabLst>
            </a:pPr>
            <a:endParaRPr lang="sl-SI"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sl-SI" dirty="0"/>
          </a:p>
        </p:txBody>
      </p:sp>
    </p:spTree>
    <p:extLst>
      <p:ext uri="{BB962C8B-B14F-4D97-AF65-F5344CB8AC3E}">
        <p14:creationId xmlns:p14="http://schemas.microsoft.com/office/powerpoint/2010/main" val="8829193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B57F519-8892-93A1-584F-4435F17AE2F4}"/>
              </a:ext>
            </a:extLst>
          </p:cNvPr>
          <p:cNvSpPr>
            <a:spLocks noGrp="1"/>
          </p:cNvSpPr>
          <p:nvPr>
            <p:ph type="title"/>
          </p:nvPr>
        </p:nvSpPr>
        <p:spPr>
          <a:xfrm>
            <a:off x="177800" y="2301293"/>
            <a:ext cx="3581400" cy="1325563"/>
          </a:xfrm>
        </p:spPr>
        <p:txBody>
          <a:bodyPr>
            <a:normAutofit fontScale="90000"/>
          </a:bodyPr>
          <a:lstStyle/>
          <a:p>
            <a:pPr algn="ctr"/>
            <a:br>
              <a:rPr lang="sl-SI" sz="3100" dirty="0"/>
            </a:br>
            <a:r>
              <a:rPr lang="sl-SI" sz="2700" dirty="0">
                <a:latin typeface="Calibri" panose="020F0502020204030204" pitchFamily="34" charset="0"/>
                <a:cs typeface="Calibri" panose="020F0502020204030204" pitchFamily="34" charset="0"/>
              </a:rPr>
              <a:t>Raziskava na področju trajnostne in varne mobilnosti, 2026, </a:t>
            </a:r>
            <a:br>
              <a:rPr lang="sl-SI" sz="2700" dirty="0">
                <a:latin typeface="Calibri" panose="020F0502020204030204" pitchFamily="34" charset="0"/>
                <a:cs typeface="Calibri" panose="020F0502020204030204" pitchFamily="34" charset="0"/>
              </a:rPr>
            </a:br>
            <a:r>
              <a:rPr lang="sl-SI" sz="2700" dirty="0">
                <a:latin typeface="Calibri" panose="020F0502020204030204" pitchFamily="34" charset="0"/>
                <a:cs typeface="Calibri" panose="020F0502020204030204" pitchFamily="34" charset="0"/>
              </a:rPr>
              <a:t>magistrska naloga, </a:t>
            </a:r>
            <a:br>
              <a:rPr lang="sl-SI" sz="2700" dirty="0">
                <a:latin typeface="Calibri" panose="020F0502020204030204" pitchFamily="34" charset="0"/>
                <a:cs typeface="Calibri" panose="020F0502020204030204" pitchFamily="34" charset="0"/>
              </a:rPr>
            </a:br>
            <a:r>
              <a:rPr lang="sl-SI" sz="2700" dirty="0">
                <a:latin typeface="Calibri" panose="020F0502020204030204" pitchFamily="34" charset="0"/>
                <a:cs typeface="Calibri" panose="020F0502020204030204" pitchFamily="34" charset="0"/>
              </a:rPr>
              <a:t>LRK</a:t>
            </a:r>
            <a:br>
              <a:rPr lang="sl-SI" sz="2700" dirty="0">
                <a:latin typeface="Calibri" panose="020F0502020204030204" pitchFamily="34" charset="0"/>
                <a:cs typeface="Calibri" panose="020F0502020204030204" pitchFamily="34" charset="0"/>
              </a:rPr>
            </a:br>
            <a:br>
              <a:rPr lang="sl-SI" sz="2700" dirty="0"/>
            </a:br>
            <a:br>
              <a:rPr lang="sl-SI" sz="2700" dirty="0"/>
            </a:br>
            <a:br>
              <a:rPr lang="sl-SI" sz="2700" dirty="0"/>
            </a:br>
            <a:r>
              <a:rPr lang="sl-SI" sz="2700" b="1" dirty="0">
                <a:latin typeface="Calibri" panose="020F0502020204030204" pitchFamily="34" charset="0"/>
                <a:cs typeface="Calibri" panose="020F0502020204030204" pitchFamily="34" charset="0"/>
              </a:rPr>
              <a:t>TRAJNOSTNO IN VARNO V ŠOLO IN DOMOV</a:t>
            </a:r>
            <a:br>
              <a:rPr lang="sl-SI" sz="2700" b="1" dirty="0">
                <a:latin typeface="Calibri" panose="020F0502020204030204" pitchFamily="34" charset="0"/>
                <a:cs typeface="Calibri" panose="020F0502020204030204" pitchFamily="34" charset="0"/>
              </a:rPr>
            </a:br>
            <a:br>
              <a:rPr lang="sl-SI" sz="2700" b="1" dirty="0"/>
            </a:br>
            <a:r>
              <a:rPr lang="sl-SI" sz="2700" b="1" i="1" dirty="0">
                <a:latin typeface="Calibri" panose="020F0502020204030204" pitchFamily="34" charset="0"/>
                <a:cs typeface="Calibri" panose="020F0502020204030204" pitchFamily="34" charset="0"/>
              </a:rPr>
              <a:t>Anketni vprašalnik za starše </a:t>
            </a:r>
            <a:br>
              <a:rPr lang="sl-SI" sz="2700" i="1" dirty="0">
                <a:latin typeface="Calibri" panose="020F0502020204030204" pitchFamily="34" charset="0"/>
                <a:cs typeface="Calibri" panose="020F0502020204030204" pitchFamily="34" charset="0"/>
              </a:rPr>
            </a:br>
            <a:r>
              <a:rPr lang="sl-SI" sz="2700" i="1" dirty="0">
                <a:latin typeface="Calibri" panose="020F0502020204030204" pitchFamily="34" charset="0"/>
                <a:cs typeface="Calibri" panose="020F0502020204030204" pitchFamily="34" charset="0"/>
              </a:rPr>
              <a:t>Vprašanje: Kateri dejavniki vplivajo na odločitev staršev o izbiri varne poti v šolo in domov?</a:t>
            </a:r>
            <a:br>
              <a:rPr lang="sl-SI" sz="2700" i="1" dirty="0">
                <a:latin typeface="Calibri" panose="020F0502020204030204" pitchFamily="34" charset="0"/>
                <a:cs typeface="Calibri" panose="020F0502020204030204" pitchFamily="34" charset="0"/>
              </a:rPr>
            </a:br>
            <a:endParaRPr lang="sl-SI" sz="2700" i="1" dirty="0">
              <a:latin typeface="Calibri" panose="020F0502020204030204" pitchFamily="34" charset="0"/>
              <a:cs typeface="Calibri" panose="020F0502020204030204" pitchFamily="34" charset="0"/>
            </a:endParaRPr>
          </a:p>
        </p:txBody>
      </p:sp>
      <p:sp>
        <p:nvSpPr>
          <p:cNvPr id="7" name="PoljeZBesedilom 6">
            <a:extLst>
              <a:ext uri="{FF2B5EF4-FFF2-40B4-BE49-F238E27FC236}">
                <a16:creationId xmlns:a16="http://schemas.microsoft.com/office/drawing/2014/main" id="{744E8C8A-6836-B594-DDAA-51851055EAE7}"/>
              </a:ext>
            </a:extLst>
          </p:cNvPr>
          <p:cNvSpPr txBox="1"/>
          <p:nvPr/>
        </p:nvSpPr>
        <p:spPr>
          <a:xfrm>
            <a:off x="9804400" y="5887042"/>
            <a:ext cx="2306320" cy="612027"/>
          </a:xfrm>
          <a:prstGeom prst="rect">
            <a:avLst/>
          </a:prstGeom>
          <a:noFill/>
        </p:spPr>
        <p:txBody>
          <a:bodyPr wrap="square">
            <a:spAutoFit/>
          </a:bodyPr>
          <a:lstStyle/>
          <a:p>
            <a:pPr algn="just">
              <a:lnSpc>
                <a:spcPct val="115000"/>
              </a:lnSpc>
              <a:spcAft>
                <a:spcPts val="800"/>
              </a:spcAft>
              <a:buNone/>
            </a:pPr>
            <a:r>
              <a:rPr lang="sl-SI" sz="1000" i="1" spc="-10" dirty="0">
                <a:effectLst/>
                <a:latin typeface="Times New Roman" panose="02020603050405020304" pitchFamily="18" charset="0"/>
                <a:ea typeface="Arial" panose="020B0604020202020204" pitchFamily="34" charset="0"/>
                <a:cs typeface="Times New Roman" panose="02020603050405020304" pitchFamily="18" charset="0"/>
              </a:rPr>
              <a:t>Graf: Dejavniki, ki vplivajo na </a:t>
            </a:r>
            <a:r>
              <a:rPr lang="sl-SI" sz="1000" b="1" i="1" spc="-10" dirty="0">
                <a:effectLst/>
                <a:latin typeface="Times New Roman" panose="02020603050405020304" pitchFamily="18" charset="0"/>
                <a:ea typeface="Arial" panose="020B0604020202020204" pitchFamily="34" charset="0"/>
                <a:cs typeface="Times New Roman" panose="02020603050405020304" pitchFamily="18" charset="0"/>
              </a:rPr>
              <a:t>odločitev staršev </a:t>
            </a:r>
            <a:r>
              <a:rPr lang="sl-SI" sz="1000" i="1" spc="-10" dirty="0">
                <a:effectLst/>
                <a:latin typeface="Times New Roman" panose="02020603050405020304" pitchFamily="18" charset="0"/>
                <a:ea typeface="Arial" panose="020B0604020202020204" pitchFamily="34" charset="0"/>
                <a:cs typeface="Times New Roman" panose="02020603050405020304" pitchFamily="18" charset="0"/>
              </a:rPr>
              <a:t>o izbiri varne poti v šolo in domov (frekvence pogostosti odločitev, N = 60)</a:t>
            </a:r>
            <a:endParaRPr lang="sl-SI"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Označba mesta vsebine 9">
            <a:extLst>
              <a:ext uri="{FF2B5EF4-FFF2-40B4-BE49-F238E27FC236}">
                <a16:creationId xmlns:a16="http://schemas.microsoft.com/office/drawing/2014/main" id="{BD498EE6-2BCE-4DD3-B3D2-543376D6C913}"/>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5161280" y="358931"/>
            <a:ext cx="4561840" cy="6285710"/>
          </a:xfrm>
          <a:prstGeom prst="rect">
            <a:avLst/>
          </a:prstGeom>
          <a:noFill/>
          <a:ln>
            <a:noFill/>
          </a:ln>
        </p:spPr>
      </p:pic>
    </p:spTree>
    <p:extLst>
      <p:ext uri="{BB962C8B-B14F-4D97-AF65-F5344CB8AC3E}">
        <p14:creationId xmlns:p14="http://schemas.microsoft.com/office/powerpoint/2010/main" val="26781340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lika 5">
            <a:extLst>
              <a:ext uri="{FF2B5EF4-FFF2-40B4-BE49-F238E27FC236}">
                <a16:creationId xmlns:a16="http://schemas.microsoft.com/office/drawing/2014/main" id="{01EC44F7-7417-DAE2-B48E-D3517A226F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8723"/>
            <a:ext cx="8164097" cy="5049522"/>
          </a:xfrm>
          <a:prstGeom prst="rect">
            <a:avLst/>
          </a:prstGeom>
        </p:spPr>
      </p:pic>
      <p:sp>
        <p:nvSpPr>
          <p:cNvPr id="9" name="PoljeZBesedilom 8">
            <a:extLst>
              <a:ext uri="{FF2B5EF4-FFF2-40B4-BE49-F238E27FC236}">
                <a16:creationId xmlns:a16="http://schemas.microsoft.com/office/drawing/2014/main" id="{CE4BB311-EC0A-94FA-B573-35A93A84E126}"/>
              </a:ext>
            </a:extLst>
          </p:cNvPr>
          <p:cNvSpPr txBox="1"/>
          <p:nvPr/>
        </p:nvSpPr>
        <p:spPr>
          <a:xfrm>
            <a:off x="524377" y="6264645"/>
            <a:ext cx="6559334" cy="258084"/>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sl-SI" sz="1000" b="0" i="1" u="none" strike="noStrike" kern="1200" cap="none" spc="-1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Graf: Dejavniki, ki vplivajo na izbiro varne poti v šolo in domov po </a:t>
            </a:r>
            <a:r>
              <a:rPr kumimoji="0" lang="sl-SI" sz="1000" b="1" i="1" u="none" strike="noStrike" kern="1200" cap="none" spc="-1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mnenju učencev </a:t>
            </a:r>
            <a:r>
              <a:rPr kumimoji="0" lang="sl-SI" sz="1000" b="0" i="1" u="none" strike="noStrike" kern="1200" cap="none" spc="-1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(frekvence pogostosti odločitev, N = 60)</a:t>
            </a:r>
            <a:endParaRPr kumimoji="0" lang="sl-SI"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PoljeZBesedilom 3">
            <a:extLst>
              <a:ext uri="{FF2B5EF4-FFF2-40B4-BE49-F238E27FC236}">
                <a16:creationId xmlns:a16="http://schemas.microsoft.com/office/drawing/2014/main" id="{9138FED8-B35A-0390-7229-B0C3F3E3E3B0}"/>
              </a:ext>
            </a:extLst>
          </p:cNvPr>
          <p:cNvSpPr txBox="1"/>
          <p:nvPr/>
        </p:nvSpPr>
        <p:spPr>
          <a:xfrm>
            <a:off x="501985" y="534907"/>
            <a:ext cx="8261949" cy="369332"/>
          </a:xfrm>
          <a:prstGeom prst="rect">
            <a:avLst/>
          </a:prstGeom>
          <a:noFill/>
        </p:spPr>
        <p:txBody>
          <a:bodyPr wrap="square">
            <a:spAutoFit/>
          </a:bodyPr>
          <a:lstStyle/>
          <a:p>
            <a:pPr marL="0" indent="0">
              <a:buNone/>
            </a:pPr>
            <a:r>
              <a:rPr lang="sl-SI" sz="1800" b="1" spc="-10" dirty="0">
                <a:solidFill>
                  <a:srgbClr val="002060"/>
                </a:solidFill>
                <a:latin typeface="Calibri" panose="020F0502020204030204" pitchFamily="34" charset="0"/>
                <a:ea typeface="Arial" panose="020B0604020202020204" pitchFamily="34" charset="0"/>
                <a:cs typeface="Calibri" panose="020F0502020204030204" pitchFamily="34" charset="0"/>
              </a:rPr>
              <a:t>Anketni vprašalnik za učence: Prometno‑varnostni dejavniki na poti v šolo in domov</a:t>
            </a:r>
          </a:p>
        </p:txBody>
      </p:sp>
      <p:sp>
        <p:nvSpPr>
          <p:cNvPr id="7" name="PoljeZBesedilom 6">
            <a:extLst>
              <a:ext uri="{FF2B5EF4-FFF2-40B4-BE49-F238E27FC236}">
                <a16:creationId xmlns:a16="http://schemas.microsoft.com/office/drawing/2014/main" id="{049A3747-5B5C-7E72-C602-4713E3ADB49D}"/>
              </a:ext>
            </a:extLst>
          </p:cNvPr>
          <p:cNvSpPr txBox="1"/>
          <p:nvPr/>
        </p:nvSpPr>
        <p:spPr>
          <a:xfrm>
            <a:off x="8438287" y="2077818"/>
            <a:ext cx="3474793" cy="2811026"/>
          </a:xfrm>
          <a:prstGeom prst="rect">
            <a:avLst/>
          </a:prstGeom>
          <a:noFill/>
        </p:spPr>
        <p:txBody>
          <a:bodyPr wrap="square">
            <a:spAutoFit/>
          </a:bodyPr>
          <a:lstStyle/>
          <a:p>
            <a:pPr>
              <a:spcAft>
                <a:spcPts val="1000"/>
              </a:spcAft>
              <a:buNone/>
            </a:pPr>
            <a:r>
              <a:rPr lang="it-IT" sz="2400" spc="-10" dirty="0">
                <a:solidFill>
                  <a:srgbClr val="002060"/>
                </a:solidFill>
                <a:latin typeface="Calibri" panose="020F0502020204030204" pitchFamily="34" charset="0"/>
                <a:ea typeface="Arial" panose="020B0604020202020204" pitchFamily="34" charset="0"/>
                <a:cs typeface="Calibri" panose="020F0502020204030204" pitchFamily="34" charset="0"/>
              </a:rPr>
              <a:t>Kateri so </a:t>
            </a:r>
            <a:r>
              <a:rPr lang="it-IT" sz="2400" spc="-10" dirty="0" err="1">
                <a:solidFill>
                  <a:srgbClr val="002060"/>
                </a:solidFill>
                <a:latin typeface="Calibri" panose="020F0502020204030204" pitchFamily="34" charset="0"/>
                <a:ea typeface="Arial" panose="020B0604020202020204" pitchFamily="34" charset="0"/>
                <a:cs typeface="Calibri" panose="020F0502020204030204" pitchFamily="34" charset="0"/>
              </a:rPr>
              <a:t>prometno-varnostni</a:t>
            </a:r>
            <a:r>
              <a:rPr lang="it-IT" sz="2400" spc="-10" dirty="0">
                <a:solidFill>
                  <a:srgbClr val="002060"/>
                </a:solidFill>
                <a:latin typeface="Calibri" panose="020F0502020204030204" pitchFamily="34" charset="0"/>
                <a:ea typeface="Arial" panose="020B0604020202020204" pitchFamily="34" charset="0"/>
                <a:cs typeface="Calibri" panose="020F0502020204030204" pitchFamily="34" charset="0"/>
              </a:rPr>
              <a:t> </a:t>
            </a:r>
            <a:r>
              <a:rPr lang="it-IT" sz="2400" spc="-10" dirty="0" err="1">
                <a:solidFill>
                  <a:srgbClr val="002060"/>
                </a:solidFill>
                <a:latin typeface="Calibri" panose="020F0502020204030204" pitchFamily="34" charset="0"/>
                <a:ea typeface="Arial" panose="020B0604020202020204" pitchFamily="34" charset="0"/>
                <a:cs typeface="Calibri" panose="020F0502020204030204" pitchFamily="34" charset="0"/>
              </a:rPr>
              <a:t>dejavniki</a:t>
            </a:r>
            <a:r>
              <a:rPr lang="it-IT" sz="2400" spc="-10" dirty="0">
                <a:solidFill>
                  <a:srgbClr val="002060"/>
                </a:solidFill>
                <a:latin typeface="Calibri" panose="020F0502020204030204" pitchFamily="34" charset="0"/>
                <a:ea typeface="Arial" panose="020B0604020202020204" pitchFamily="34" charset="0"/>
                <a:cs typeface="Calibri" panose="020F0502020204030204" pitchFamily="34" charset="0"/>
              </a:rPr>
              <a:t>, </a:t>
            </a:r>
            <a:r>
              <a:rPr lang="it-IT" sz="2400" spc="-10" dirty="0" err="1">
                <a:solidFill>
                  <a:srgbClr val="002060"/>
                </a:solidFill>
                <a:latin typeface="Calibri" panose="020F0502020204030204" pitchFamily="34" charset="0"/>
                <a:ea typeface="Arial" panose="020B0604020202020204" pitchFamily="34" charset="0"/>
                <a:cs typeface="Calibri" panose="020F0502020204030204" pitchFamily="34" charset="0"/>
              </a:rPr>
              <a:t>ki</a:t>
            </a:r>
            <a:r>
              <a:rPr lang="it-IT" sz="2400" spc="-10" dirty="0">
                <a:solidFill>
                  <a:srgbClr val="002060"/>
                </a:solidFill>
                <a:latin typeface="Calibri" panose="020F0502020204030204" pitchFamily="34" charset="0"/>
                <a:ea typeface="Arial" panose="020B0604020202020204" pitchFamily="34" charset="0"/>
                <a:cs typeface="Calibri" panose="020F0502020204030204" pitchFamily="34" charset="0"/>
              </a:rPr>
              <a:t> </a:t>
            </a:r>
            <a:r>
              <a:rPr lang="it-IT" sz="2400" spc="-10" dirty="0" err="1">
                <a:solidFill>
                  <a:srgbClr val="002060"/>
                </a:solidFill>
                <a:latin typeface="Calibri" panose="020F0502020204030204" pitchFamily="34" charset="0"/>
                <a:ea typeface="Arial" panose="020B0604020202020204" pitchFamily="34" charset="0"/>
                <a:cs typeface="Calibri" panose="020F0502020204030204" pitchFamily="34" charset="0"/>
              </a:rPr>
              <a:t>vplivajo</a:t>
            </a:r>
            <a:r>
              <a:rPr lang="it-IT" sz="2400" spc="-10" dirty="0">
                <a:solidFill>
                  <a:srgbClr val="002060"/>
                </a:solidFill>
                <a:latin typeface="Calibri" panose="020F0502020204030204" pitchFamily="34" charset="0"/>
                <a:ea typeface="Arial" panose="020B0604020202020204" pitchFamily="34" charset="0"/>
                <a:cs typeface="Calibri" panose="020F0502020204030204" pitchFamily="34" charset="0"/>
              </a:rPr>
              <a:t> </a:t>
            </a:r>
            <a:r>
              <a:rPr lang="it-IT" sz="2400" spc="-10" dirty="0" err="1">
                <a:solidFill>
                  <a:srgbClr val="002060"/>
                </a:solidFill>
                <a:latin typeface="Calibri" panose="020F0502020204030204" pitchFamily="34" charset="0"/>
                <a:ea typeface="Arial" panose="020B0604020202020204" pitchFamily="34" charset="0"/>
                <a:cs typeface="Calibri" panose="020F0502020204030204" pitchFamily="34" charset="0"/>
              </a:rPr>
              <a:t>na</a:t>
            </a:r>
            <a:r>
              <a:rPr lang="it-IT" sz="2400" spc="-10" dirty="0">
                <a:solidFill>
                  <a:srgbClr val="002060"/>
                </a:solidFill>
                <a:latin typeface="Calibri" panose="020F0502020204030204" pitchFamily="34" charset="0"/>
                <a:ea typeface="Arial" panose="020B0604020202020204" pitchFamily="34" charset="0"/>
                <a:cs typeface="Calibri" panose="020F0502020204030204" pitchFamily="34" charset="0"/>
              </a:rPr>
              <a:t> </a:t>
            </a:r>
            <a:r>
              <a:rPr lang="it-IT" sz="2400" spc="-10" dirty="0" err="1">
                <a:solidFill>
                  <a:srgbClr val="002060"/>
                </a:solidFill>
                <a:latin typeface="Calibri" panose="020F0502020204030204" pitchFamily="34" charset="0"/>
                <a:ea typeface="Arial" panose="020B0604020202020204" pitchFamily="34" charset="0"/>
                <a:cs typeface="Calibri" panose="020F0502020204030204" pitchFamily="34" charset="0"/>
              </a:rPr>
              <a:t>izbiro</a:t>
            </a:r>
            <a:r>
              <a:rPr lang="it-IT" sz="2400" spc="-10" dirty="0">
                <a:solidFill>
                  <a:srgbClr val="002060"/>
                </a:solidFill>
                <a:latin typeface="Calibri" panose="020F0502020204030204" pitchFamily="34" charset="0"/>
                <a:ea typeface="Arial" panose="020B0604020202020204" pitchFamily="34" charset="0"/>
                <a:cs typeface="Calibri" panose="020F0502020204030204" pitchFamily="34" charset="0"/>
              </a:rPr>
              <a:t> </a:t>
            </a:r>
            <a:r>
              <a:rPr lang="it-IT" sz="2400" spc="-10" dirty="0" err="1">
                <a:solidFill>
                  <a:srgbClr val="002060"/>
                </a:solidFill>
                <a:latin typeface="Calibri" panose="020F0502020204030204" pitchFamily="34" charset="0"/>
                <a:ea typeface="Arial" panose="020B0604020202020204" pitchFamily="34" charset="0"/>
                <a:cs typeface="Calibri" panose="020F0502020204030204" pitchFamily="34" charset="0"/>
              </a:rPr>
              <a:t>varne</a:t>
            </a:r>
            <a:r>
              <a:rPr lang="it-IT" sz="2400" spc="-10" dirty="0">
                <a:solidFill>
                  <a:srgbClr val="002060"/>
                </a:solidFill>
                <a:latin typeface="Calibri" panose="020F0502020204030204" pitchFamily="34" charset="0"/>
                <a:ea typeface="Arial" panose="020B0604020202020204" pitchFamily="34" charset="0"/>
                <a:cs typeface="Calibri" panose="020F0502020204030204" pitchFamily="34" charset="0"/>
              </a:rPr>
              <a:t> poti v </a:t>
            </a:r>
            <a:r>
              <a:rPr lang="it-IT" sz="2400" spc="-10" dirty="0" err="1">
                <a:solidFill>
                  <a:srgbClr val="002060"/>
                </a:solidFill>
                <a:latin typeface="Calibri" panose="020F0502020204030204" pitchFamily="34" charset="0"/>
                <a:ea typeface="Arial" panose="020B0604020202020204" pitchFamily="34" charset="0"/>
                <a:cs typeface="Calibri" panose="020F0502020204030204" pitchFamily="34" charset="0"/>
              </a:rPr>
              <a:t>šolo</a:t>
            </a:r>
            <a:r>
              <a:rPr lang="it-IT" sz="2400" spc="-10" dirty="0">
                <a:solidFill>
                  <a:srgbClr val="002060"/>
                </a:solidFill>
                <a:latin typeface="Calibri" panose="020F0502020204030204" pitchFamily="34" charset="0"/>
                <a:ea typeface="Arial" panose="020B0604020202020204" pitchFamily="34" charset="0"/>
                <a:cs typeface="Calibri" panose="020F0502020204030204" pitchFamily="34" charset="0"/>
              </a:rPr>
              <a:t> in </a:t>
            </a:r>
            <a:r>
              <a:rPr lang="it-IT" sz="2400" spc="-10" dirty="0" err="1">
                <a:solidFill>
                  <a:srgbClr val="002060"/>
                </a:solidFill>
                <a:latin typeface="Calibri" panose="020F0502020204030204" pitchFamily="34" charset="0"/>
                <a:ea typeface="Arial" panose="020B0604020202020204" pitchFamily="34" charset="0"/>
                <a:cs typeface="Calibri" panose="020F0502020204030204" pitchFamily="34" charset="0"/>
              </a:rPr>
              <a:t>domov</a:t>
            </a:r>
            <a:r>
              <a:rPr lang="sl-SI" sz="2400" spc="-10" dirty="0">
                <a:solidFill>
                  <a:srgbClr val="002060"/>
                </a:solidFill>
                <a:latin typeface="Calibri" panose="020F0502020204030204" pitchFamily="34" charset="0"/>
                <a:ea typeface="Arial" panose="020B0604020202020204" pitchFamily="34" charset="0"/>
                <a:cs typeface="Calibri" panose="020F0502020204030204" pitchFamily="34" charset="0"/>
              </a:rPr>
              <a:t>?</a:t>
            </a:r>
            <a:r>
              <a:rPr lang="it-IT" sz="2400" spc="-10" dirty="0">
                <a:solidFill>
                  <a:srgbClr val="002060"/>
                </a:solidFill>
                <a:latin typeface="Calibri" panose="020F0502020204030204" pitchFamily="34" charset="0"/>
                <a:ea typeface="Arial" panose="020B0604020202020204" pitchFamily="34" charset="0"/>
                <a:cs typeface="Calibri" panose="020F0502020204030204" pitchFamily="34" charset="0"/>
              </a:rPr>
              <a:t> </a:t>
            </a:r>
            <a:endParaRPr lang="sl-SI" sz="2400" spc="-10" dirty="0">
              <a:solidFill>
                <a:srgbClr val="002060"/>
              </a:solidFill>
              <a:latin typeface="Calibri" panose="020F0502020204030204" pitchFamily="34" charset="0"/>
              <a:ea typeface="Arial" panose="020B0604020202020204" pitchFamily="34" charset="0"/>
              <a:cs typeface="Calibri" panose="020F0502020204030204" pitchFamily="34" charset="0"/>
            </a:endParaRPr>
          </a:p>
          <a:p>
            <a:pPr>
              <a:spcAft>
                <a:spcPts val="1000"/>
              </a:spcAft>
              <a:buNone/>
            </a:pPr>
            <a:r>
              <a:rPr lang="sl-SI" sz="2000" spc="-10" dirty="0">
                <a:solidFill>
                  <a:srgbClr val="002060"/>
                </a:solidFill>
                <a:latin typeface="Calibri" panose="020F0502020204030204" pitchFamily="34" charset="0"/>
                <a:ea typeface="Arial" panose="020B0604020202020204" pitchFamily="34" charset="0"/>
                <a:cs typeface="Calibri" panose="020F0502020204030204" pitchFamily="34" charset="0"/>
              </a:rPr>
              <a:t>(Odgovori učencev </a:t>
            </a:r>
            <a:r>
              <a:rPr lang="sl-SI" sz="2000" spc="-10" dirty="0" err="1">
                <a:solidFill>
                  <a:srgbClr val="002060"/>
                </a:solidFill>
                <a:latin typeface="Calibri" panose="020F0502020204030204" pitchFamily="34" charset="0"/>
                <a:ea typeface="Arial" panose="020B0604020202020204" pitchFamily="34" charset="0"/>
                <a:cs typeface="Calibri" panose="020F0502020204030204" pitchFamily="34" charset="0"/>
              </a:rPr>
              <a:t>rangirani</a:t>
            </a:r>
            <a:r>
              <a:rPr lang="sl-SI" sz="2000" spc="-10" dirty="0">
                <a:solidFill>
                  <a:srgbClr val="002060"/>
                </a:solidFill>
                <a:latin typeface="Calibri" panose="020F0502020204030204" pitchFamily="34" charset="0"/>
                <a:ea typeface="Arial" panose="020B0604020202020204" pitchFamily="34" charset="0"/>
                <a:cs typeface="Calibri" panose="020F0502020204030204" pitchFamily="34" charset="0"/>
              </a:rPr>
              <a:t> po pomembnosti)</a:t>
            </a:r>
          </a:p>
          <a:p>
            <a:pPr>
              <a:spcAft>
                <a:spcPts val="1000"/>
              </a:spcAft>
              <a:buNone/>
            </a:pPr>
            <a:endParaRPr lang="it-IT" sz="2400" spc="-10" dirty="0">
              <a:solidFill>
                <a:srgbClr val="002060"/>
              </a:solidFill>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19250024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99FEA66-4D1E-67DA-7CE7-0857C27D51B7}"/>
              </a:ext>
            </a:extLst>
          </p:cNvPr>
          <p:cNvSpPr>
            <a:spLocks noGrp="1"/>
          </p:cNvSpPr>
          <p:nvPr>
            <p:ph type="title"/>
          </p:nvPr>
        </p:nvSpPr>
        <p:spPr>
          <a:xfrm>
            <a:off x="713833" y="827866"/>
            <a:ext cx="10764329" cy="1325563"/>
          </a:xfrm>
        </p:spPr>
        <p:txBody>
          <a:bodyPr>
            <a:normAutofit fontScale="90000"/>
          </a:bodyPr>
          <a:lstStyle/>
          <a:p>
            <a:r>
              <a:rPr lang="sl-SI" dirty="0"/>
              <a:t>Nacionalno poročilo o kakovosti sistema vzgoje in izobraževanja v Sloveniji</a:t>
            </a:r>
            <a:br>
              <a:rPr lang="sl-SI" dirty="0"/>
            </a:br>
            <a:r>
              <a:rPr lang="sl-SI" dirty="0"/>
              <a:t>                                                        </a:t>
            </a:r>
            <a:r>
              <a:rPr lang="sl-SI" sz="2000" dirty="0"/>
              <a:t>(Projekt Analitsko središče, Ministrstvo za vzgojo in izobraževanje) </a:t>
            </a:r>
          </a:p>
        </p:txBody>
      </p:sp>
      <p:sp>
        <p:nvSpPr>
          <p:cNvPr id="3" name="Označba mesta vsebine 2">
            <a:extLst>
              <a:ext uri="{FF2B5EF4-FFF2-40B4-BE49-F238E27FC236}">
                <a16:creationId xmlns:a16="http://schemas.microsoft.com/office/drawing/2014/main" id="{F4943792-7282-15CF-3BC0-2E70866DF621}"/>
              </a:ext>
            </a:extLst>
          </p:cNvPr>
          <p:cNvSpPr>
            <a:spLocks noGrp="1"/>
          </p:cNvSpPr>
          <p:nvPr>
            <p:ph sz="half" idx="1"/>
          </p:nvPr>
        </p:nvSpPr>
        <p:spPr>
          <a:xfrm>
            <a:off x="319178" y="2153429"/>
            <a:ext cx="11490384" cy="4351338"/>
          </a:xfrm>
        </p:spPr>
        <p:txBody>
          <a:bodyPr>
            <a:normAutofit fontScale="77500" lnSpcReduction="20000"/>
          </a:bodyPr>
          <a:lstStyle/>
          <a:p>
            <a:pPr marL="0" indent="0">
              <a:buNone/>
            </a:pPr>
            <a:r>
              <a:rPr lang="sl-SI" sz="2200" dirty="0"/>
              <a:t>Kazalniki:</a:t>
            </a:r>
          </a:p>
          <a:p>
            <a:pPr marL="0" indent="0">
              <a:buNone/>
            </a:pPr>
            <a:r>
              <a:rPr lang="sl-SI" sz="2200" dirty="0"/>
              <a:t>Učiteljem in učiteljicam je zagotovljeno kakovostno začetno izobraževanje.</a:t>
            </a:r>
          </a:p>
          <a:p>
            <a:pPr marL="0" indent="0">
              <a:buNone/>
            </a:pPr>
            <a:r>
              <a:rPr lang="sl-SI" sz="2200" dirty="0"/>
              <a:t>Izmerjena ali ocenjena vrednost:</a:t>
            </a:r>
          </a:p>
          <a:p>
            <a:r>
              <a:rPr lang="sl-SI" sz="2200" dirty="0"/>
              <a:t>89% učiteljev in učiteljic je izrazilo, da prva kvalifikacija omogoča dobro razumevanje predmeta, ki ga poučujejo;</a:t>
            </a:r>
          </a:p>
          <a:p>
            <a:r>
              <a:rPr lang="sl-SI" sz="2200" dirty="0"/>
              <a:t>38% učiteljev in učiteljic je izrazilo, da jim daje dovolj praktičnih priložnosti za poučevanje v šoli.</a:t>
            </a:r>
          </a:p>
          <a:p>
            <a:pPr marL="0" indent="0">
              <a:buNone/>
            </a:pPr>
            <a:r>
              <a:rPr lang="sl-SI" sz="2200" dirty="0"/>
              <a:t>Učiteljem in učiteljicam je zagotovljena kakovostna podpora ob vstopu v poklic.</a:t>
            </a:r>
          </a:p>
          <a:p>
            <a:r>
              <a:rPr lang="sl-SI" sz="2200" dirty="0"/>
              <a:t>44% učiteljev in učiteljic z do petimi leti delovnih izkušenj s poučevanjem je vključenih v formalno obliko uvajanja na trenutni šoli.</a:t>
            </a:r>
          </a:p>
          <a:p>
            <a:pPr marL="0" indent="0">
              <a:buNone/>
            </a:pPr>
            <a:r>
              <a:rPr lang="sl-SI" sz="2200" dirty="0"/>
              <a:t>Učiteljicam in učiteljem je omogočen kakovosten profesionalni razvoj.</a:t>
            </a:r>
          </a:p>
          <a:p>
            <a:pPr marL="0" indent="0">
              <a:buNone/>
            </a:pPr>
            <a:r>
              <a:rPr lang="sl-SI" sz="2200" dirty="0"/>
              <a:t>Izmerjena ali ocenjena vrednost:</a:t>
            </a:r>
          </a:p>
          <a:p>
            <a:r>
              <a:rPr lang="sl-SI" sz="2200" dirty="0"/>
              <a:t>98% učiteljev in učiteljic je v letu pred raziskavo sodelovalo v vsaj eni dejavnosti profesionalnega razvoja;</a:t>
            </a:r>
          </a:p>
          <a:p>
            <a:r>
              <a:rPr lang="sl-SI" sz="2200" dirty="0"/>
              <a:t>43% učiteljev in učiteljic je izrazilo, da so dejavnosti profesionalnega razvoja, v katerih so sodelovali, so zelo pozitivno vplivale na njihovo poučevanje;</a:t>
            </a:r>
          </a:p>
          <a:p>
            <a:r>
              <a:rPr lang="sl-SI" sz="2200" dirty="0"/>
              <a:t>4% učiteljev se je udeležilo usposabljanja v trajanju 24 ur ali več v šol. L. 2023/2024;</a:t>
            </a:r>
          </a:p>
          <a:p>
            <a:pPr marL="0" indent="0">
              <a:buNone/>
            </a:pPr>
            <a:endParaRPr lang="sl-SI" sz="2200" dirty="0"/>
          </a:p>
        </p:txBody>
      </p:sp>
    </p:spTree>
    <p:extLst>
      <p:ext uri="{BB962C8B-B14F-4D97-AF65-F5344CB8AC3E}">
        <p14:creationId xmlns:p14="http://schemas.microsoft.com/office/powerpoint/2010/main" val="41890955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9F30B17-4B31-B096-35B1-77D882A3E272}"/>
              </a:ext>
            </a:extLst>
          </p:cNvPr>
          <p:cNvSpPr>
            <a:spLocks noGrp="1"/>
          </p:cNvSpPr>
          <p:nvPr>
            <p:ph type="title"/>
          </p:nvPr>
        </p:nvSpPr>
        <p:spPr/>
        <p:txBody>
          <a:bodyPr/>
          <a:lstStyle/>
          <a:p>
            <a:pPr>
              <a:lnSpc>
                <a:spcPct val="107000"/>
              </a:lnSpc>
              <a:spcAft>
                <a:spcPts val="800"/>
              </a:spcAft>
            </a:pPr>
            <a:r>
              <a:rPr lang="sl-SI" sz="3600" b="1" dirty="0">
                <a:effectLst/>
                <a:latin typeface="Calibri" panose="020F0502020204030204" pitchFamily="34" charset="0"/>
                <a:ea typeface="Calibri" panose="020F0502020204030204" pitchFamily="34" charset="0"/>
                <a:cs typeface="Times New Roman" panose="02020603050405020304" pitchFamily="18" charset="0"/>
              </a:rPr>
              <a:t>Vizija 2030</a:t>
            </a:r>
            <a:br>
              <a:rPr lang="sl-SI" sz="3600" dirty="0">
                <a:effectLst/>
                <a:latin typeface="Calibri" panose="020F0502020204030204" pitchFamily="34" charset="0"/>
                <a:ea typeface="Calibri" panose="020F0502020204030204" pitchFamily="34" charset="0"/>
                <a:cs typeface="Times New Roman" panose="02020603050405020304" pitchFamily="18" charset="0"/>
              </a:rPr>
            </a:br>
            <a:endParaRPr lang="sl-SI" dirty="0"/>
          </a:p>
        </p:txBody>
      </p:sp>
      <p:sp>
        <p:nvSpPr>
          <p:cNvPr id="3" name="Označba mesta vsebine 2">
            <a:extLst>
              <a:ext uri="{FF2B5EF4-FFF2-40B4-BE49-F238E27FC236}">
                <a16:creationId xmlns:a16="http://schemas.microsoft.com/office/drawing/2014/main" id="{02142FED-8050-3F59-A065-679B72523FFE}"/>
              </a:ext>
            </a:extLst>
          </p:cNvPr>
          <p:cNvSpPr>
            <a:spLocks noGrp="1"/>
          </p:cNvSpPr>
          <p:nvPr>
            <p:ph sz="half" idx="1"/>
          </p:nvPr>
        </p:nvSpPr>
        <p:spPr>
          <a:xfrm>
            <a:off x="639791" y="1480568"/>
            <a:ext cx="10515599" cy="4351338"/>
          </a:xfrm>
        </p:spPr>
        <p:txBody>
          <a:bodyPr/>
          <a:lstStyle/>
          <a:p>
            <a:pPr marL="342900" lvl="0" indent="-342900">
              <a:lnSpc>
                <a:spcPct val="107000"/>
              </a:lnSpc>
              <a:spcAft>
                <a:spcPts val="800"/>
              </a:spcAft>
              <a:buSzPts val="1000"/>
              <a:buFont typeface="Symbol" panose="05050102010706020507" pitchFamily="18" charset="2"/>
              <a:buChar char=""/>
              <a:tabLst>
                <a:tab pos="457200" algn="l"/>
              </a:tabLst>
            </a:pPr>
            <a:r>
              <a:rPr lang="sl-SI" sz="2800" dirty="0">
                <a:effectLst/>
                <a:latin typeface="Calibri" panose="020F0502020204030204" pitchFamily="34" charset="0"/>
                <a:ea typeface="Calibri" panose="020F0502020204030204" pitchFamily="34" charset="0"/>
                <a:cs typeface="Times New Roman" panose="02020603050405020304" pitchFamily="18" charset="0"/>
              </a:rPr>
              <a:t>šole brez prometa pred vhodi</a:t>
            </a:r>
          </a:p>
          <a:p>
            <a:pPr marL="342900" lvl="0" indent="-342900">
              <a:lnSpc>
                <a:spcPct val="107000"/>
              </a:lnSpc>
              <a:spcAft>
                <a:spcPts val="800"/>
              </a:spcAft>
              <a:buSzPts val="1000"/>
              <a:buFont typeface="Symbol" panose="05050102010706020507" pitchFamily="18" charset="2"/>
              <a:buChar char=""/>
              <a:tabLst>
                <a:tab pos="457200" algn="l"/>
              </a:tabLst>
            </a:pPr>
            <a:r>
              <a:rPr lang="sl-SI" sz="2800" dirty="0">
                <a:effectLst/>
                <a:latin typeface="Calibri" panose="020F0502020204030204" pitchFamily="34" charset="0"/>
                <a:ea typeface="Calibri" panose="020F0502020204030204" pitchFamily="34" charset="0"/>
                <a:cs typeface="Times New Roman" panose="02020603050405020304" pitchFamily="18" charset="0"/>
              </a:rPr>
              <a:t>varne šolske poti v vseh občinah</a:t>
            </a:r>
          </a:p>
          <a:p>
            <a:pPr marL="342900" lvl="0" indent="-342900">
              <a:lnSpc>
                <a:spcPct val="107000"/>
              </a:lnSpc>
              <a:spcAft>
                <a:spcPts val="800"/>
              </a:spcAft>
              <a:buSzPts val="1000"/>
              <a:buFont typeface="Symbol" panose="05050102010706020507" pitchFamily="18" charset="2"/>
              <a:buChar char=""/>
              <a:tabLst>
                <a:tab pos="457200" algn="l"/>
              </a:tabLst>
            </a:pPr>
            <a:r>
              <a:rPr lang="sl-SI" sz="2800" dirty="0">
                <a:effectLst/>
                <a:latin typeface="Calibri" panose="020F0502020204030204" pitchFamily="34" charset="0"/>
                <a:ea typeface="Calibri" panose="020F0502020204030204" pitchFamily="34" charset="0"/>
                <a:cs typeface="Times New Roman" panose="02020603050405020304" pitchFamily="18" charset="0"/>
              </a:rPr>
              <a:t>50 % otrok prihaja v šolo peš ali s kolesom</a:t>
            </a:r>
          </a:p>
          <a:p>
            <a:pPr marL="342900" lvl="0" indent="-342900">
              <a:lnSpc>
                <a:spcPct val="107000"/>
              </a:lnSpc>
              <a:spcAft>
                <a:spcPts val="800"/>
              </a:spcAft>
              <a:buSzPts val="1000"/>
              <a:buFont typeface="Symbol" panose="05050102010706020507" pitchFamily="18" charset="2"/>
              <a:buChar char=""/>
              <a:tabLst>
                <a:tab pos="457200" algn="l"/>
              </a:tabLst>
            </a:pPr>
            <a:r>
              <a:rPr lang="sl-SI" sz="2800" dirty="0">
                <a:effectLst/>
                <a:latin typeface="Calibri" panose="020F0502020204030204" pitchFamily="34" charset="0"/>
                <a:ea typeface="Calibri" panose="020F0502020204030204" pitchFamily="34" charset="0"/>
                <a:cs typeface="Times New Roman" panose="02020603050405020304" pitchFamily="18" charset="0"/>
              </a:rPr>
              <a:t>integrirani šolski prevozi</a:t>
            </a:r>
          </a:p>
          <a:p>
            <a:pPr marL="342900" lvl="0" indent="-342900">
              <a:lnSpc>
                <a:spcPct val="107000"/>
              </a:lnSpc>
              <a:spcAft>
                <a:spcPts val="800"/>
              </a:spcAft>
              <a:buSzPts val="1000"/>
              <a:buFont typeface="Symbol" panose="05050102010706020507" pitchFamily="18" charset="2"/>
              <a:buChar char=""/>
              <a:tabLst>
                <a:tab pos="457200" algn="l"/>
              </a:tabLst>
            </a:pPr>
            <a:r>
              <a:rPr lang="sl-SI" sz="2800" dirty="0">
                <a:effectLst/>
                <a:latin typeface="Calibri" panose="020F0502020204030204" pitchFamily="34" charset="0"/>
                <a:ea typeface="Calibri" panose="020F0502020204030204" pitchFamily="34" charset="0"/>
                <a:cs typeface="Times New Roman" panose="02020603050405020304" pitchFamily="18" charset="0"/>
              </a:rPr>
              <a:t>digitalna orodja za spremljanje poti</a:t>
            </a:r>
          </a:p>
          <a:p>
            <a:pPr marL="342900" lvl="0" indent="-342900">
              <a:lnSpc>
                <a:spcPct val="107000"/>
              </a:lnSpc>
              <a:spcAft>
                <a:spcPts val="800"/>
              </a:spcAft>
              <a:buSzPts val="1000"/>
              <a:buFont typeface="Symbol" panose="05050102010706020507" pitchFamily="18" charset="2"/>
              <a:buChar char=""/>
              <a:tabLst>
                <a:tab pos="457200" algn="l"/>
              </a:tabLst>
            </a:pPr>
            <a:r>
              <a:rPr lang="sl-SI" sz="2800" dirty="0">
                <a:effectLst/>
                <a:latin typeface="Calibri" panose="020F0502020204030204" pitchFamily="34" charset="0"/>
                <a:ea typeface="Calibri" panose="020F0502020204030204" pitchFamily="34" charset="0"/>
                <a:cs typeface="Times New Roman" panose="02020603050405020304" pitchFamily="18" charset="0"/>
              </a:rPr>
              <a:t>TM kot del šolske identitete</a:t>
            </a:r>
          </a:p>
          <a:p>
            <a:endParaRPr lang="sl-SI" dirty="0"/>
          </a:p>
        </p:txBody>
      </p:sp>
    </p:spTree>
    <p:extLst>
      <p:ext uri="{BB962C8B-B14F-4D97-AF65-F5344CB8AC3E}">
        <p14:creationId xmlns:p14="http://schemas.microsoft.com/office/powerpoint/2010/main" val="24346567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F158909-6CF6-13FF-A883-08314BD0F5D6}"/>
              </a:ext>
            </a:extLst>
          </p:cNvPr>
          <p:cNvSpPr>
            <a:spLocks noGrp="1"/>
          </p:cNvSpPr>
          <p:nvPr>
            <p:ph type="title"/>
          </p:nvPr>
        </p:nvSpPr>
        <p:spPr/>
        <p:txBody>
          <a:bodyPr/>
          <a:lstStyle/>
          <a:p>
            <a:pPr>
              <a:lnSpc>
                <a:spcPct val="107000"/>
              </a:lnSpc>
              <a:spcAft>
                <a:spcPts val="800"/>
              </a:spcAft>
            </a:pPr>
            <a:r>
              <a:rPr lang="sl-SI" b="1" dirty="0">
                <a:latin typeface="Calibri" panose="020F0502020204030204" pitchFamily="34" charset="0"/>
                <a:ea typeface="Calibri" panose="020F0502020204030204" pitchFamily="34" charset="0"/>
                <a:cs typeface="Times New Roman" panose="02020603050405020304" pitchFamily="18" charset="0"/>
              </a:rPr>
              <a:t>1. posvet (začetki)</a:t>
            </a:r>
            <a:r>
              <a:rPr lang="sl-SI" sz="3600" b="1" dirty="0">
                <a:effectLst/>
                <a:latin typeface="Calibri" panose="020F0502020204030204" pitchFamily="34" charset="0"/>
                <a:ea typeface="Calibri" panose="020F0502020204030204" pitchFamily="34" charset="0"/>
                <a:cs typeface="Times New Roman" panose="02020603050405020304" pitchFamily="18" charset="0"/>
              </a:rPr>
              <a:t>: Prometna vzgoja (2015), Bled</a:t>
            </a:r>
            <a:br>
              <a:rPr lang="sl-SI" sz="3600" dirty="0">
                <a:effectLst/>
                <a:latin typeface="Calibri" panose="020F0502020204030204" pitchFamily="34" charset="0"/>
                <a:ea typeface="Calibri" panose="020F0502020204030204" pitchFamily="34" charset="0"/>
                <a:cs typeface="Times New Roman" panose="02020603050405020304" pitchFamily="18" charset="0"/>
              </a:rPr>
            </a:br>
            <a:endParaRPr lang="sl-SI" dirty="0"/>
          </a:p>
        </p:txBody>
      </p:sp>
      <p:sp>
        <p:nvSpPr>
          <p:cNvPr id="3" name="Označba mesta vsebine 2">
            <a:extLst>
              <a:ext uri="{FF2B5EF4-FFF2-40B4-BE49-F238E27FC236}">
                <a16:creationId xmlns:a16="http://schemas.microsoft.com/office/drawing/2014/main" id="{E4F6F90A-2D25-21EF-7905-84DEE3A31686}"/>
              </a:ext>
            </a:extLst>
          </p:cNvPr>
          <p:cNvSpPr>
            <a:spLocks noGrp="1"/>
          </p:cNvSpPr>
          <p:nvPr>
            <p:ph sz="half" idx="1"/>
          </p:nvPr>
        </p:nvSpPr>
        <p:spPr>
          <a:xfrm>
            <a:off x="555445" y="1977546"/>
            <a:ext cx="7165196" cy="4351338"/>
          </a:xfrm>
        </p:spPr>
        <p:txBody>
          <a:bodyPr>
            <a:normAutofit fontScale="92500" lnSpcReduction="20000"/>
          </a:bodyPr>
          <a:lstStyle/>
          <a:p>
            <a:pPr marL="342900" lvl="0" indent="-342900">
              <a:lnSpc>
                <a:spcPct val="107000"/>
              </a:lnSpc>
              <a:spcAft>
                <a:spcPts val="800"/>
              </a:spcAft>
              <a:buSzPts val="1000"/>
              <a:buFont typeface="Symbol" panose="05050102010706020507" pitchFamily="18" charset="2"/>
              <a:buChar char=""/>
              <a:tabLst>
                <a:tab pos="457200" algn="l"/>
              </a:tabLst>
            </a:pPr>
            <a:r>
              <a:rPr lang="sl-SI" sz="2800" dirty="0">
                <a:effectLst/>
                <a:latin typeface="Calibri" panose="020F0502020204030204" pitchFamily="34" charset="0"/>
                <a:ea typeface="Calibri" panose="020F0502020204030204" pitchFamily="34" charset="0"/>
                <a:cs typeface="Times New Roman" panose="02020603050405020304" pitchFamily="18" charset="0"/>
              </a:rPr>
              <a:t>prvič odprta tema Prometna vzgoja v VIZ na nacionalni ravni</a:t>
            </a:r>
          </a:p>
          <a:p>
            <a:pPr marL="342900" lvl="0" indent="-342900">
              <a:lnSpc>
                <a:spcPct val="107000"/>
              </a:lnSpc>
              <a:spcAft>
                <a:spcPts val="800"/>
              </a:spcAft>
              <a:buSzPts val="1000"/>
              <a:buFont typeface="Symbol" panose="05050102010706020507" pitchFamily="18" charset="2"/>
              <a:buChar char=""/>
              <a:tabLst>
                <a:tab pos="457200" algn="l"/>
              </a:tabLst>
            </a:pPr>
            <a:r>
              <a:rPr lang="sl-SI" sz="2800" dirty="0">
                <a:effectLst/>
                <a:latin typeface="Calibri" panose="020F0502020204030204" pitchFamily="34" charset="0"/>
                <a:ea typeface="Calibri" panose="020F0502020204030204" pitchFamily="34" charset="0"/>
                <a:cs typeface="Times New Roman" panose="02020603050405020304" pitchFamily="18" charset="0"/>
              </a:rPr>
              <a:t>poudarek na varnosti otrok</a:t>
            </a:r>
          </a:p>
          <a:p>
            <a:pPr marL="342900" lvl="0" indent="-342900">
              <a:lnSpc>
                <a:spcPct val="107000"/>
              </a:lnSpc>
              <a:spcAft>
                <a:spcPts val="800"/>
              </a:spcAft>
              <a:buSzPts val="1000"/>
              <a:buFont typeface="Symbol" panose="05050102010706020507" pitchFamily="18" charset="2"/>
              <a:buChar char=""/>
              <a:tabLst>
                <a:tab pos="457200" algn="l"/>
              </a:tabLst>
            </a:pPr>
            <a:r>
              <a:rPr lang="sl-SI" sz="2800" dirty="0">
                <a:effectLst/>
                <a:latin typeface="Calibri" panose="020F0502020204030204" pitchFamily="34" charset="0"/>
                <a:ea typeface="Calibri" panose="020F0502020204030204" pitchFamily="34" charset="0"/>
                <a:cs typeface="Times New Roman" panose="02020603050405020304" pitchFamily="18" charset="0"/>
              </a:rPr>
              <a:t>začetki povezovanja ZRSŠ, AVP, MZI, občin</a:t>
            </a:r>
          </a:p>
          <a:p>
            <a:pPr marL="342900" lvl="0" indent="-342900">
              <a:lnSpc>
                <a:spcPct val="107000"/>
              </a:lnSpc>
              <a:spcAft>
                <a:spcPts val="800"/>
              </a:spcAft>
              <a:buSzPts val="1000"/>
              <a:buFont typeface="Symbol" panose="05050102010706020507" pitchFamily="18" charset="2"/>
              <a:buChar char=""/>
              <a:tabLst>
                <a:tab pos="457200" algn="l"/>
              </a:tabLst>
            </a:pPr>
            <a:r>
              <a:rPr lang="sl-SI" sz="2800" dirty="0">
                <a:effectLst/>
                <a:latin typeface="Calibri" panose="020F0502020204030204" pitchFamily="34" charset="0"/>
                <a:ea typeface="Calibri" panose="020F0502020204030204" pitchFamily="34" charset="0"/>
                <a:cs typeface="Times New Roman" panose="02020603050405020304" pitchFamily="18" charset="0"/>
              </a:rPr>
              <a:t>prvi pilotni projekti (</a:t>
            </a:r>
            <a:r>
              <a:rPr lang="sl-SI" sz="2800" dirty="0" err="1">
                <a:effectLst/>
                <a:latin typeface="Calibri" panose="020F0502020204030204" pitchFamily="34" charset="0"/>
                <a:ea typeface="Calibri" panose="020F0502020204030204" pitchFamily="34" charset="0"/>
                <a:cs typeface="Times New Roman" panose="02020603050405020304" pitchFamily="18" charset="0"/>
              </a:rPr>
              <a:t>Pešbus</a:t>
            </a:r>
            <a:r>
              <a:rPr lang="sl-SI" sz="2800" dirty="0">
                <a:effectLst/>
                <a:latin typeface="Calibri" panose="020F0502020204030204" pitchFamily="34" charset="0"/>
                <a:ea typeface="Calibri" panose="020F0502020204030204" pitchFamily="34" charset="0"/>
                <a:cs typeface="Times New Roman" panose="02020603050405020304" pitchFamily="18" charset="0"/>
              </a:rPr>
              <a:t>, </a:t>
            </a:r>
            <a:r>
              <a:rPr lang="sl-SI" sz="2800" dirty="0" err="1">
                <a:effectLst/>
                <a:latin typeface="Calibri" panose="020F0502020204030204" pitchFamily="34" charset="0"/>
                <a:ea typeface="Calibri" panose="020F0502020204030204" pitchFamily="34" charset="0"/>
                <a:cs typeface="Times New Roman" panose="02020603050405020304" pitchFamily="18" charset="0"/>
              </a:rPr>
              <a:t>Bicivlak</a:t>
            </a:r>
            <a:r>
              <a:rPr lang="sl-SI" sz="2800" dirty="0">
                <a:effectLst/>
                <a:latin typeface="Calibri" panose="020F0502020204030204" pitchFamily="34" charset="0"/>
                <a:ea typeface="Calibri" panose="020F0502020204030204" pitchFamily="34" charset="0"/>
                <a:cs typeface="Times New Roman" panose="02020603050405020304" pitchFamily="18" charset="0"/>
              </a:rPr>
              <a:t>, Varno na kolesu)</a:t>
            </a:r>
          </a:p>
          <a:p>
            <a:pPr marL="0" indent="0">
              <a:buNone/>
            </a:pPr>
            <a:r>
              <a:rPr lang="sl-SI" sz="2400" dirty="0"/>
              <a:t>POMEN STROKOVNE PODPORE PRI RAZVIJANJU PROMETNE VZGOJE IN PROMETNE KULTURE V OŠ</a:t>
            </a:r>
          </a:p>
          <a:p>
            <a:pPr marL="0" indent="0">
              <a:buNone/>
            </a:pPr>
            <a:r>
              <a:rPr lang="sl-SI" sz="2400" dirty="0"/>
              <a:t> </a:t>
            </a:r>
            <a:r>
              <a:rPr lang="pl-PL" sz="2400" dirty="0"/>
              <a:t>NACIONALNI PROGRAM VARNOSTI CESTNEGA PROMETA 2013 – 2022 Mladostniki in otroci </a:t>
            </a:r>
            <a:endParaRPr lang="sl-SI" sz="2400" dirty="0"/>
          </a:p>
        </p:txBody>
      </p:sp>
      <p:pic>
        <p:nvPicPr>
          <p:cNvPr id="5" name="Slika 4">
            <a:extLst>
              <a:ext uri="{FF2B5EF4-FFF2-40B4-BE49-F238E27FC236}">
                <a16:creationId xmlns:a16="http://schemas.microsoft.com/office/drawing/2014/main" id="{E6348158-0CD3-0909-1D1B-7610540423BD}"/>
              </a:ext>
            </a:extLst>
          </p:cNvPr>
          <p:cNvPicPr>
            <a:picLocks noChangeAspect="1"/>
          </p:cNvPicPr>
          <p:nvPr/>
        </p:nvPicPr>
        <p:blipFill>
          <a:blip r:embed="rId3"/>
          <a:stretch>
            <a:fillRect/>
          </a:stretch>
        </p:blipFill>
        <p:spPr>
          <a:xfrm>
            <a:off x="7720641" y="1837337"/>
            <a:ext cx="4268673" cy="3947502"/>
          </a:xfrm>
          <a:prstGeom prst="rect">
            <a:avLst/>
          </a:prstGeom>
        </p:spPr>
      </p:pic>
      <p:sp>
        <p:nvSpPr>
          <p:cNvPr id="6" name="PoljeZBesedilom 5">
            <a:extLst>
              <a:ext uri="{FF2B5EF4-FFF2-40B4-BE49-F238E27FC236}">
                <a16:creationId xmlns:a16="http://schemas.microsoft.com/office/drawing/2014/main" id="{61632846-23D4-0C49-1E39-0DC4A788F706}"/>
              </a:ext>
            </a:extLst>
          </p:cNvPr>
          <p:cNvSpPr txBox="1"/>
          <p:nvPr/>
        </p:nvSpPr>
        <p:spPr>
          <a:xfrm>
            <a:off x="555445" y="1468005"/>
            <a:ext cx="6094562" cy="369332"/>
          </a:xfrm>
          <a:prstGeom prst="rect">
            <a:avLst/>
          </a:prstGeom>
          <a:noFill/>
        </p:spPr>
        <p:txBody>
          <a:bodyPr wrap="square">
            <a:spAutoFit/>
          </a:bodyPr>
          <a:lstStyle/>
          <a:p>
            <a:pPr marL="0" indent="0">
              <a:buNone/>
            </a:pPr>
            <a:r>
              <a:rPr lang="sl-SI" b="1" dirty="0">
                <a:solidFill>
                  <a:schemeClr val="accent1"/>
                </a:solidFill>
              </a:rPr>
              <a:t>Strokovni poudarki: </a:t>
            </a:r>
          </a:p>
        </p:txBody>
      </p:sp>
    </p:spTree>
    <p:extLst>
      <p:ext uri="{BB962C8B-B14F-4D97-AF65-F5344CB8AC3E}">
        <p14:creationId xmlns:p14="http://schemas.microsoft.com/office/powerpoint/2010/main" val="3073485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3819E58-D983-18C9-B02C-04ACDA8271E3}"/>
              </a:ext>
            </a:extLst>
          </p:cNvPr>
          <p:cNvSpPr>
            <a:spLocks noGrp="1"/>
          </p:cNvSpPr>
          <p:nvPr>
            <p:ph type="title"/>
          </p:nvPr>
        </p:nvSpPr>
        <p:spPr>
          <a:xfrm>
            <a:off x="353683" y="511774"/>
            <a:ext cx="11671539" cy="1325563"/>
          </a:xfrm>
        </p:spPr>
        <p:txBody>
          <a:bodyPr/>
          <a:lstStyle/>
          <a:p>
            <a:r>
              <a:rPr lang="sl-SI" dirty="0"/>
              <a:t>KAM SMO ŽELELI NA PODROČJU PROMETNE VZGOJE </a:t>
            </a:r>
            <a:r>
              <a:rPr lang="sl-SI" sz="3000" dirty="0"/>
              <a:t>(2015)? </a:t>
            </a:r>
          </a:p>
        </p:txBody>
      </p:sp>
      <p:sp>
        <p:nvSpPr>
          <p:cNvPr id="3" name="Označba mesta vsebine 2">
            <a:extLst>
              <a:ext uri="{FF2B5EF4-FFF2-40B4-BE49-F238E27FC236}">
                <a16:creationId xmlns:a16="http://schemas.microsoft.com/office/drawing/2014/main" id="{777D789C-36E8-8DE2-3DBD-4FD527F8DBA2}"/>
              </a:ext>
            </a:extLst>
          </p:cNvPr>
          <p:cNvSpPr>
            <a:spLocks noGrp="1"/>
          </p:cNvSpPr>
          <p:nvPr>
            <p:ph sz="half" idx="1"/>
          </p:nvPr>
        </p:nvSpPr>
        <p:spPr>
          <a:xfrm>
            <a:off x="443523" y="1692964"/>
            <a:ext cx="7434531" cy="4351338"/>
          </a:xfrm>
        </p:spPr>
        <p:txBody>
          <a:bodyPr>
            <a:normAutofit/>
          </a:bodyPr>
          <a:lstStyle/>
          <a:p>
            <a:r>
              <a:rPr lang="sl-SI" dirty="0"/>
              <a:t>OD PROMETNE VZGOJE K VARNI MOBILNOSTI </a:t>
            </a:r>
          </a:p>
          <a:p>
            <a:pPr marL="0" indent="0">
              <a:buNone/>
            </a:pPr>
            <a:r>
              <a:rPr lang="sl-SI" dirty="0"/>
              <a:t>• VIZIJA ŠOLE: opredeljeno področje prometne vzgoje/varne mobilnosti </a:t>
            </a:r>
          </a:p>
          <a:p>
            <a:pPr marL="0" indent="0">
              <a:buNone/>
            </a:pPr>
            <a:r>
              <a:rPr lang="sl-SI" dirty="0"/>
              <a:t>• ZGLEDI: odraslih </a:t>
            </a:r>
          </a:p>
          <a:p>
            <a:pPr marL="0" indent="0">
              <a:buNone/>
            </a:pPr>
            <a:r>
              <a:rPr lang="sl-SI" dirty="0"/>
              <a:t>• ZAUPANJE V OTROKA: posredovanje pristojnosti mobilnosti </a:t>
            </a:r>
          </a:p>
          <a:p>
            <a:pPr marL="0" indent="0">
              <a:buNone/>
            </a:pPr>
            <a:r>
              <a:rPr lang="sl-SI" dirty="0"/>
              <a:t>• OZAVEŠČANJE VSEH </a:t>
            </a:r>
          </a:p>
          <a:p>
            <a:pPr marL="0" indent="0">
              <a:buNone/>
            </a:pPr>
            <a:r>
              <a:rPr lang="sl-SI" dirty="0"/>
              <a:t>• POVEZOVANJE in SODELOVANJE</a:t>
            </a:r>
          </a:p>
        </p:txBody>
      </p:sp>
      <p:pic>
        <p:nvPicPr>
          <p:cNvPr id="4" name="Slika 3">
            <a:extLst>
              <a:ext uri="{FF2B5EF4-FFF2-40B4-BE49-F238E27FC236}">
                <a16:creationId xmlns:a16="http://schemas.microsoft.com/office/drawing/2014/main" id="{29CAE4C5-DC40-5CA5-2CCF-53C90BEB4A5C}"/>
              </a:ext>
            </a:extLst>
          </p:cNvPr>
          <p:cNvPicPr>
            <a:picLocks noChangeAspect="1"/>
          </p:cNvPicPr>
          <p:nvPr/>
        </p:nvPicPr>
        <p:blipFill>
          <a:blip r:embed="rId2"/>
          <a:stretch>
            <a:fillRect/>
          </a:stretch>
        </p:blipFill>
        <p:spPr>
          <a:xfrm>
            <a:off x="7073660" y="2849719"/>
            <a:ext cx="4674817" cy="3496507"/>
          </a:xfrm>
          <a:prstGeom prst="rect">
            <a:avLst/>
          </a:prstGeom>
        </p:spPr>
      </p:pic>
      <p:sp>
        <p:nvSpPr>
          <p:cNvPr id="5" name="PoljeZBesedilom 4">
            <a:extLst>
              <a:ext uri="{FF2B5EF4-FFF2-40B4-BE49-F238E27FC236}">
                <a16:creationId xmlns:a16="http://schemas.microsoft.com/office/drawing/2014/main" id="{D3EE628D-AE72-828C-AEAB-484081FFDB9A}"/>
              </a:ext>
            </a:extLst>
          </p:cNvPr>
          <p:cNvSpPr txBox="1"/>
          <p:nvPr/>
        </p:nvSpPr>
        <p:spPr>
          <a:xfrm>
            <a:off x="7073660" y="6443932"/>
            <a:ext cx="1125501" cy="276999"/>
          </a:xfrm>
          <a:prstGeom prst="rect">
            <a:avLst/>
          </a:prstGeom>
          <a:noFill/>
        </p:spPr>
        <p:txBody>
          <a:bodyPr wrap="none" rtlCol="0">
            <a:spAutoFit/>
          </a:bodyPr>
          <a:lstStyle/>
          <a:p>
            <a:r>
              <a:rPr lang="sl-SI" sz="1200" dirty="0">
                <a:solidFill>
                  <a:schemeClr val="bg1">
                    <a:lumMod val="50000"/>
                  </a:schemeClr>
                </a:solidFill>
              </a:rPr>
              <a:t>Vrtec Sečovlje</a:t>
            </a:r>
          </a:p>
        </p:txBody>
      </p:sp>
    </p:spTree>
    <p:extLst>
      <p:ext uri="{BB962C8B-B14F-4D97-AF65-F5344CB8AC3E}">
        <p14:creationId xmlns:p14="http://schemas.microsoft.com/office/powerpoint/2010/main" val="1523719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1D34D1D-F8C1-1F5B-3EC7-F88EDB4A5E96}"/>
              </a:ext>
            </a:extLst>
          </p:cNvPr>
          <p:cNvSpPr>
            <a:spLocks noGrp="1"/>
          </p:cNvSpPr>
          <p:nvPr>
            <p:ph type="title"/>
          </p:nvPr>
        </p:nvSpPr>
        <p:spPr/>
        <p:txBody>
          <a:bodyPr/>
          <a:lstStyle/>
          <a:p>
            <a:pPr>
              <a:lnSpc>
                <a:spcPct val="107000"/>
              </a:lnSpc>
              <a:spcAft>
                <a:spcPts val="800"/>
              </a:spcAft>
            </a:pPr>
            <a:r>
              <a:rPr lang="sl-SI" sz="3600" b="1" dirty="0">
                <a:effectLst/>
                <a:latin typeface="Calibri" panose="020F0502020204030204" pitchFamily="34" charset="0"/>
                <a:ea typeface="Calibri" panose="020F0502020204030204" pitchFamily="34" charset="0"/>
                <a:cs typeface="Times New Roman" panose="02020603050405020304" pitchFamily="18" charset="0"/>
              </a:rPr>
              <a:t>2.– 4. posvet: Utrjevanje temeljev (2016 – 2019)</a:t>
            </a:r>
            <a:br>
              <a:rPr lang="sl-SI" sz="3600" dirty="0">
                <a:effectLst/>
                <a:latin typeface="Calibri" panose="020F0502020204030204" pitchFamily="34" charset="0"/>
                <a:ea typeface="Calibri" panose="020F0502020204030204" pitchFamily="34" charset="0"/>
                <a:cs typeface="Times New Roman" panose="02020603050405020304" pitchFamily="18" charset="0"/>
              </a:rPr>
            </a:br>
            <a:endParaRPr lang="sl-SI" dirty="0"/>
          </a:p>
        </p:txBody>
      </p:sp>
      <p:sp>
        <p:nvSpPr>
          <p:cNvPr id="3" name="Označba mesta vsebine 2">
            <a:extLst>
              <a:ext uri="{FF2B5EF4-FFF2-40B4-BE49-F238E27FC236}">
                <a16:creationId xmlns:a16="http://schemas.microsoft.com/office/drawing/2014/main" id="{30366790-25BD-5689-51CE-19660B7DB0F3}"/>
              </a:ext>
            </a:extLst>
          </p:cNvPr>
          <p:cNvSpPr>
            <a:spLocks noGrp="1"/>
          </p:cNvSpPr>
          <p:nvPr>
            <p:ph sz="half" idx="1"/>
          </p:nvPr>
        </p:nvSpPr>
        <p:spPr>
          <a:xfrm>
            <a:off x="291319" y="1994888"/>
            <a:ext cx="10515599" cy="4351338"/>
          </a:xfrm>
        </p:spPr>
        <p:txBody>
          <a:bodyPr/>
          <a:lstStyle/>
          <a:p>
            <a:pPr marL="342900" lvl="0" indent="-342900">
              <a:lnSpc>
                <a:spcPct val="107000"/>
              </a:lnSpc>
              <a:spcAft>
                <a:spcPts val="800"/>
              </a:spcAft>
              <a:buSzPts val="1000"/>
              <a:buFont typeface="Symbol" panose="05050102010706020507" pitchFamily="18" charset="2"/>
              <a:buChar char=""/>
              <a:tabLst>
                <a:tab pos="457200" algn="l"/>
              </a:tabLst>
            </a:pPr>
            <a:r>
              <a:rPr lang="sl-SI" sz="2800" dirty="0">
                <a:effectLst/>
                <a:latin typeface="Calibri" panose="020F0502020204030204" pitchFamily="34" charset="0"/>
                <a:ea typeface="Calibri" panose="020F0502020204030204" pitchFamily="34" charset="0"/>
                <a:cs typeface="Times New Roman" panose="02020603050405020304" pitchFamily="18" charset="0"/>
              </a:rPr>
              <a:t>razvoj prvih smernic</a:t>
            </a:r>
          </a:p>
          <a:p>
            <a:pPr marL="342900" lvl="0" indent="-342900">
              <a:lnSpc>
                <a:spcPct val="107000"/>
              </a:lnSpc>
              <a:spcAft>
                <a:spcPts val="800"/>
              </a:spcAft>
              <a:buSzPts val="1000"/>
              <a:buFont typeface="Symbol" panose="05050102010706020507" pitchFamily="18" charset="2"/>
              <a:buChar char=""/>
              <a:tabLst>
                <a:tab pos="457200" algn="l"/>
              </a:tabLst>
            </a:pPr>
            <a:r>
              <a:rPr lang="sl-SI" dirty="0">
                <a:latin typeface="Calibri" panose="020F0502020204030204" pitchFamily="34" charset="0"/>
                <a:ea typeface="Calibri" panose="020F0502020204030204" pitchFamily="34" charset="0"/>
                <a:cs typeface="Times New Roman" panose="02020603050405020304" pitchFamily="18" charset="0"/>
              </a:rPr>
              <a:t>uresničevanje Agende 2030</a:t>
            </a:r>
          </a:p>
          <a:p>
            <a:pPr marL="342900" lvl="0" indent="-342900">
              <a:lnSpc>
                <a:spcPct val="107000"/>
              </a:lnSpc>
              <a:spcAft>
                <a:spcPts val="800"/>
              </a:spcAft>
              <a:buSzPts val="1000"/>
              <a:buFont typeface="Symbol" panose="05050102010706020507" pitchFamily="18" charset="2"/>
              <a:buChar char=""/>
              <a:tabLst>
                <a:tab pos="457200" algn="l"/>
              </a:tabLst>
            </a:pPr>
            <a:r>
              <a:rPr lang="sl-SI" sz="2800" dirty="0">
                <a:effectLst/>
                <a:latin typeface="Calibri" panose="020F0502020204030204" pitchFamily="34" charset="0"/>
                <a:ea typeface="Calibri" panose="020F0502020204030204" pitchFamily="34" charset="0"/>
                <a:cs typeface="Times New Roman" panose="02020603050405020304" pitchFamily="18" charset="0"/>
              </a:rPr>
              <a:t>Strategija za varno </a:t>
            </a:r>
            <a:r>
              <a:rPr lang="sl-SI" dirty="0">
                <a:latin typeface="Calibri" panose="020F0502020204030204" pitchFamily="34" charset="0"/>
                <a:ea typeface="Calibri" panose="020F0502020204030204" pitchFamily="34" charset="0"/>
                <a:cs typeface="Times New Roman" panose="02020603050405020304" pitchFamily="18" charset="0"/>
              </a:rPr>
              <a:t>mobilnost </a:t>
            </a:r>
            <a:endParaRPr lang="sl-SI"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sl-SI" sz="2800" dirty="0">
                <a:effectLst/>
                <a:latin typeface="Calibri" panose="020F0502020204030204" pitchFamily="34" charset="0"/>
                <a:ea typeface="Calibri" panose="020F0502020204030204" pitchFamily="34" charset="0"/>
                <a:cs typeface="Times New Roman" panose="02020603050405020304" pitchFamily="18" charset="0"/>
              </a:rPr>
              <a:t>vključevanje TM v šolske projekte</a:t>
            </a:r>
          </a:p>
          <a:p>
            <a:pPr marL="342900" lvl="0" indent="-342900">
              <a:lnSpc>
                <a:spcPct val="107000"/>
              </a:lnSpc>
              <a:spcAft>
                <a:spcPts val="800"/>
              </a:spcAft>
              <a:buSzPts val="1000"/>
              <a:buFont typeface="Symbol" panose="05050102010706020507" pitchFamily="18" charset="2"/>
              <a:buChar char=""/>
              <a:tabLst>
                <a:tab pos="457200" algn="l"/>
              </a:tabLst>
            </a:pPr>
            <a:r>
              <a:rPr lang="sl-SI" sz="2800" dirty="0">
                <a:effectLst/>
                <a:latin typeface="Calibri" panose="020F0502020204030204" pitchFamily="34" charset="0"/>
                <a:ea typeface="Calibri" panose="020F0502020204030204" pitchFamily="34" charset="0"/>
                <a:cs typeface="Times New Roman" panose="02020603050405020304" pitchFamily="18" charset="0"/>
              </a:rPr>
              <a:t>krepitev sodelovanja z občinami</a:t>
            </a:r>
          </a:p>
          <a:p>
            <a:pPr marL="342900" lvl="0" indent="-342900">
              <a:lnSpc>
                <a:spcPct val="107000"/>
              </a:lnSpc>
              <a:spcAft>
                <a:spcPts val="800"/>
              </a:spcAft>
              <a:buSzPts val="1000"/>
              <a:buFont typeface="Symbol" panose="05050102010706020507" pitchFamily="18" charset="2"/>
              <a:buChar char=""/>
              <a:tabLst>
                <a:tab pos="457200" algn="l"/>
              </a:tabLst>
            </a:pPr>
            <a:r>
              <a:rPr lang="sl-SI" sz="2800" dirty="0">
                <a:effectLst/>
                <a:latin typeface="Calibri" panose="020F0502020204030204" pitchFamily="34" charset="0"/>
                <a:ea typeface="Calibri" panose="020F0502020204030204" pitchFamily="34" charset="0"/>
                <a:cs typeface="Times New Roman" panose="02020603050405020304" pitchFamily="18" charset="0"/>
              </a:rPr>
              <a:t>začetek spremljanja dobrih praks</a:t>
            </a:r>
          </a:p>
          <a:p>
            <a:endParaRPr lang="sl-SI" dirty="0"/>
          </a:p>
        </p:txBody>
      </p:sp>
      <p:pic>
        <p:nvPicPr>
          <p:cNvPr id="7" name="Slika 6">
            <a:extLst>
              <a:ext uri="{FF2B5EF4-FFF2-40B4-BE49-F238E27FC236}">
                <a16:creationId xmlns:a16="http://schemas.microsoft.com/office/drawing/2014/main" id="{9486E298-50A3-BF5A-3DA4-647BA8EA516B}"/>
              </a:ext>
            </a:extLst>
          </p:cNvPr>
          <p:cNvPicPr>
            <a:picLocks noChangeAspect="1"/>
          </p:cNvPicPr>
          <p:nvPr/>
        </p:nvPicPr>
        <p:blipFill>
          <a:blip r:embed="rId3"/>
          <a:stretch>
            <a:fillRect/>
          </a:stretch>
        </p:blipFill>
        <p:spPr>
          <a:xfrm>
            <a:off x="5755313" y="1837337"/>
            <a:ext cx="6287162" cy="3951154"/>
          </a:xfrm>
          <a:prstGeom prst="rect">
            <a:avLst/>
          </a:prstGeom>
        </p:spPr>
      </p:pic>
      <p:sp>
        <p:nvSpPr>
          <p:cNvPr id="9" name="PoljeZBesedilom 8">
            <a:extLst>
              <a:ext uri="{FF2B5EF4-FFF2-40B4-BE49-F238E27FC236}">
                <a16:creationId xmlns:a16="http://schemas.microsoft.com/office/drawing/2014/main" id="{CD675392-7DB8-39F3-F816-A266D6F8F7A5}"/>
              </a:ext>
            </a:extLst>
          </p:cNvPr>
          <p:cNvSpPr txBox="1"/>
          <p:nvPr/>
        </p:nvSpPr>
        <p:spPr>
          <a:xfrm>
            <a:off x="675017" y="1426558"/>
            <a:ext cx="6094562" cy="369332"/>
          </a:xfrm>
          <a:prstGeom prst="rect">
            <a:avLst/>
          </a:prstGeom>
          <a:noFill/>
        </p:spPr>
        <p:txBody>
          <a:bodyPr wrap="square">
            <a:spAutoFit/>
          </a:bodyPr>
          <a:lstStyle/>
          <a:p>
            <a:pPr marL="0" indent="0">
              <a:buNone/>
            </a:pPr>
            <a:r>
              <a:rPr lang="sl-SI" b="1" dirty="0">
                <a:solidFill>
                  <a:schemeClr val="accent1"/>
                </a:solidFill>
              </a:rPr>
              <a:t>Strokovni poudarki: </a:t>
            </a:r>
          </a:p>
        </p:txBody>
      </p:sp>
    </p:spTree>
    <p:extLst>
      <p:ext uri="{BB962C8B-B14F-4D97-AF65-F5344CB8AC3E}">
        <p14:creationId xmlns:p14="http://schemas.microsoft.com/office/powerpoint/2010/main" val="3890272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01386EA-600C-FAC5-A54C-03E1824D5B8D}"/>
              </a:ext>
            </a:extLst>
          </p:cNvPr>
          <p:cNvSpPr>
            <a:spLocks noGrp="1"/>
          </p:cNvSpPr>
          <p:nvPr>
            <p:ph type="title"/>
          </p:nvPr>
        </p:nvSpPr>
        <p:spPr/>
        <p:txBody>
          <a:bodyPr/>
          <a:lstStyle/>
          <a:p>
            <a:r>
              <a:rPr kumimoji="0" lang="sl-SI" sz="3600" b="0" i="0" u="none" strike="noStrike" kern="1200" cap="none" spc="0" normalizeH="0" baseline="0" noProof="0" dirty="0">
                <a:ln>
                  <a:noFill/>
                </a:ln>
                <a:solidFill>
                  <a:srgbClr val="007C92"/>
                </a:solidFill>
                <a:effectLst/>
                <a:uLnTx/>
                <a:uFillTx/>
                <a:latin typeface="Aptos Display" panose="02110004020202020204"/>
                <a:ea typeface="+mj-ea"/>
                <a:cs typeface="+mj-cs"/>
              </a:rPr>
              <a:t>2. posvet (2016, Bled)</a:t>
            </a:r>
            <a:br>
              <a:rPr kumimoji="0" lang="sl-SI" sz="3600" b="0" i="0" u="none" strike="noStrike" kern="1200" cap="none" spc="0" normalizeH="0" baseline="0" noProof="0" dirty="0">
                <a:ln>
                  <a:noFill/>
                </a:ln>
                <a:solidFill>
                  <a:srgbClr val="007C92"/>
                </a:solidFill>
                <a:effectLst/>
                <a:uLnTx/>
                <a:uFillTx/>
                <a:latin typeface="Aptos Display" panose="02110004020202020204"/>
                <a:ea typeface="+mj-ea"/>
                <a:cs typeface="+mj-cs"/>
              </a:rPr>
            </a:br>
            <a:endParaRPr lang="sl-SI" b="1" dirty="0"/>
          </a:p>
        </p:txBody>
      </p:sp>
      <p:pic>
        <p:nvPicPr>
          <p:cNvPr id="5" name="Označba mesta vsebine 4">
            <a:extLst>
              <a:ext uri="{FF2B5EF4-FFF2-40B4-BE49-F238E27FC236}">
                <a16:creationId xmlns:a16="http://schemas.microsoft.com/office/drawing/2014/main" id="{B2DDB145-9D22-467E-C1A4-45CA257FEB7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l="47374" t="37408" r="20164" b="18417"/>
          <a:stretch>
            <a:fillRect/>
          </a:stretch>
        </p:blipFill>
        <p:spPr>
          <a:xfrm>
            <a:off x="388849" y="2245360"/>
            <a:ext cx="5707151" cy="4368666"/>
          </a:xfrm>
        </p:spPr>
      </p:pic>
      <p:pic>
        <p:nvPicPr>
          <p:cNvPr id="7" name="Slika 6">
            <a:extLst>
              <a:ext uri="{FF2B5EF4-FFF2-40B4-BE49-F238E27FC236}">
                <a16:creationId xmlns:a16="http://schemas.microsoft.com/office/drawing/2014/main" id="{F99FDF9D-37EB-A559-CA12-4A89EA535331}"/>
              </a:ext>
            </a:extLst>
          </p:cNvPr>
          <p:cNvPicPr>
            <a:picLocks noChangeAspect="1"/>
          </p:cNvPicPr>
          <p:nvPr/>
        </p:nvPicPr>
        <p:blipFill>
          <a:blip r:embed="rId3"/>
          <a:srcRect l="30000" t="34793" r="31166" b="9926"/>
          <a:stretch>
            <a:fillRect/>
          </a:stretch>
        </p:blipFill>
        <p:spPr>
          <a:xfrm>
            <a:off x="6261329" y="1435788"/>
            <a:ext cx="5707151" cy="4569966"/>
          </a:xfrm>
          <a:prstGeom prst="rect">
            <a:avLst/>
          </a:prstGeom>
        </p:spPr>
      </p:pic>
      <p:sp>
        <p:nvSpPr>
          <p:cNvPr id="3" name="PoljeZBesedilom 2">
            <a:extLst>
              <a:ext uri="{FF2B5EF4-FFF2-40B4-BE49-F238E27FC236}">
                <a16:creationId xmlns:a16="http://schemas.microsoft.com/office/drawing/2014/main" id="{63040736-F858-5162-4ED0-11A6410BB437}"/>
              </a:ext>
            </a:extLst>
          </p:cNvPr>
          <p:cNvSpPr txBox="1"/>
          <p:nvPr/>
        </p:nvSpPr>
        <p:spPr>
          <a:xfrm>
            <a:off x="388849" y="1598687"/>
            <a:ext cx="6094562" cy="369332"/>
          </a:xfrm>
          <a:prstGeom prst="rect">
            <a:avLst/>
          </a:prstGeom>
          <a:noFill/>
        </p:spPr>
        <p:txBody>
          <a:bodyPr wrap="square">
            <a:spAutoFit/>
          </a:bodyPr>
          <a:lstStyle/>
          <a:p>
            <a:pPr marL="0" indent="0">
              <a:buNone/>
            </a:pPr>
            <a:r>
              <a:rPr lang="sl-SI" b="1" dirty="0">
                <a:solidFill>
                  <a:schemeClr val="accent1"/>
                </a:solidFill>
              </a:rPr>
              <a:t>Strokovni poudarki: </a:t>
            </a:r>
          </a:p>
        </p:txBody>
      </p:sp>
    </p:spTree>
    <p:extLst>
      <p:ext uri="{BB962C8B-B14F-4D97-AF65-F5344CB8AC3E}">
        <p14:creationId xmlns:p14="http://schemas.microsoft.com/office/powerpoint/2010/main" val="2685790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značba mesta vsebine 6">
            <a:extLst>
              <a:ext uri="{FF2B5EF4-FFF2-40B4-BE49-F238E27FC236}">
                <a16:creationId xmlns:a16="http://schemas.microsoft.com/office/drawing/2014/main" id="{F7BCD5CE-D8EA-2778-D849-4ED4331D1BD8}"/>
              </a:ext>
            </a:extLst>
          </p:cNvPr>
          <p:cNvPicPr>
            <a:picLocks noGrp="1" noChangeAspect="1"/>
          </p:cNvPicPr>
          <p:nvPr>
            <p:ph sz="half" idx="1"/>
          </p:nvPr>
        </p:nvPicPr>
        <p:blipFill>
          <a:blip r:embed="rId2"/>
          <a:srcRect l="91" t="401" r="36636" b="15872"/>
          <a:stretch>
            <a:fillRect/>
          </a:stretch>
        </p:blipFill>
        <p:spPr>
          <a:xfrm>
            <a:off x="461952" y="210320"/>
            <a:ext cx="7147888" cy="6437359"/>
          </a:xfrm>
          <a:prstGeom prst="rect">
            <a:avLst/>
          </a:prstGeom>
        </p:spPr>
      </p:pic>
      <p:sp>
        <p:nvSpPr>
          <p:cNvPr id="8" name="Pravokotnik: zaokroženi vogali 7">
            <a:extLst>
              <a:ext uri="{FF2B5EF4-FFF2-40B4-BE49-F238E27FC236}">
                <a16:creationId xmlns:a16="http://schemas.microsoft.com/office/drawing/2014/main" id="{BDE855B1-1742-EC9D-ED25-9393CAE897D3}"/>
              </a:ext>
            </a:extLst>
          </p:cNvPr>
          <p:cNvSpPr/>
          <p:nvPr/>
        </p:nvSpPr>
        <p:spPr>
          <a:xfrm>
            <a:off x="8036560" y="1554480"/>
            <a:ext cx="3616960" cy="37490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2400" b="1" dirty="0"/>
              <a:t>OD VARNE K TRAJNOSTNI MOBILNOSTI</a:t>
            </a:r>
          </a:p>
        </p:txBody>
      </p:sp>
    </p:spTree>
    <p:extLst>
      <p:ext uri="{BB962C8B-B14F-4D97-AF65-F5344CB8AC3E}">
        <p14:creationId xmlns:p14="http://schemas.microsoft.com/office/powerpoint/2010/main" val="1976605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888E5F5-EBD1-03DE-DAB7-7F8179B2568A}"/>
              </a:ext>
            </a:extLst>
          </p:cNvPr>
          <p:cNvSpPr>
            <a:spLocks noGrp="1"/>
          </p:cNvSpPr>
          <p:nvPr>
            <p:ph type="title"/>
          </p:nvPr>
        </p:nvSpPr>
        <p:spPr>
          <a:xfrm>
            <a:off x="360680" y="308574"/>
            <a:ext cx="10515600" cy="1325563"/>
          </a:xfrm>
        </p:spPr>
        <p:txBody>
          <a:bodyPr/>
          <a:lstStyle/>
          <a:p>
            <a:r>
              <a:rPr lang="sl-SI" dirty="0"/>
              <a:t>3. posvet: Varna mobilnost (2017, Ljubljana)</a:t>
            </a:r>
          </a:p>
        </p:txBody>
      </p:sp>
      <p:sp>
        <p:nvSpPr>
          <p:cNvPr id="11" name="Pravokotnik 10">
            <a:extLst>
              <a:ext uri="{FF2B5EF4-FFF2-40B4-BE49-F238E27FC236}">
                <a16:creationId xmlns:a16="http://schemas.microsoft.com/office/drawing/2014/main" id="{A8E93A80-EB11-7AE3-1AF1-EF283889ED92}"/>
              </a:ext>
            </a:extLst>
          </p:cNvPr>
          <p:cNvSpPr/>
          <p:nvPr/>
        </p:nvSpPr>
        <p:spPr>
          <a:xfrm>
            <a:off x="8737599" y="1488649"/>
            <a:ext cx="3119981" cy="44653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sz="2400" b="1" dirty="0"/>
          </a:p>
        </p:txBody>
      </p:sp>
      <p:pic>
        <p:nvPicPr>
          <p:cNvPr id="23" name="Slika 22">
            <a:extLst>
              <a:ext uri="{FF2B5EF4-FFF2-40B4-BE49-F238E27FC236}">
                <a16:creationId xmlns:a16="http://schemas.microsoft.com/office/drawing/2014/main" id="{D9E8BF29-3D4D-62B6-5A4C-8D19565254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7599" y="1935187"/>
            <a:ext cx="3119979" cy="4159972"/>
          </a:xfrm>
          <a:prstGeom prst="rect">
            <a:avLst/>
          </a:prstGeom>
        </p:spPr>
      </p:pic>
      <p:sp>
        <p:nvSpPr>
          <p:cNvPr id="24" name="Pravokotnik 23">
            <a:extLst>
              <a:ext uri="{FF2B5EF4-FFF2-40B4-BE49-F238E27FC236}">
                <a16:creationId xmlns:a16="http://schemas.microsoft.com/office/drawing/2014/main" id="{F9A6CB21-939B-3A59-FAEE-C895359A4700}"/>
              </a:ext>
            </a:extLst>
          </p:cNvPr>
          <p:cNvSpPr/>
          <p:nvPr/>
        </p:nvSpPr>
        <p:spPr>
          <a:xfrm>
            <a:off x="8737600" y="5957437"/>
            <a:ext cx="3119980" cy="44653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dirty="0"/>
              <a:t>Udeleženci 3. posveta</a:t>
            </a:r>
          </a:p>
        </p:txBody>
      </p:sp>
      <p:sp>
        <p:nvSpPr>
          <p:cNvPr id="4" name="PoljeZBesedilom 3">
            <a:extLst>
              <a:ext uri="{FF2B5EF4-FFF2-40B4-BE49-F238E27FC236}">
                <a16:creationId xmlns:a16="http://schemas.microsoft.com/office/drawing/2014/main" id="{1A8474C7-8F9A-C8C0-73D3-DAAB25F1AE09}"/>
              </a:ext>
            </a:extLst>
          </p:cNvPr>
          <p:cNvSpPr txBox="1"/>
          <p:nvPr/>
        </p:nvSpPr>
        <p:spPr>
          <a:xfrm>
            <a:off x="1224951" y="1488649"/>
            <a:ext cx="5673445" cy="4801314"/>
          </a:xfrm>
          <a:prstGeom prst="rect">
            <a:avLst/>
          </a:prstGeom>
          <a:noFill/>
        </p:spPr>
        <p:txBody>
          <a:bodyPr wrap="square">
            <a:spAutoFit/>
          </a:bodyPr>
          <a:lstStyle/>
          <a:p>
            <a:r>
              <a:rPr lang="sl-SI" b="1" dirty="0">
                <a:solidFill>
                  <a:schemeClr val="accent1"/>
                </a:solidFill>
              </a:rPr>
              <a:t>TRAJNOSTNA MOBILNOST IN AGENDA 2030</a:t>
            </a:r>
          </a:p>
          <a:p>
            <a:endParaRPr lang="sl-SI" b="1" dirty="0">
              <a:solidFill>
                <a:schemeClr val="accent1"/>
              </a:solidFill>
            </a:endParaRPr>
          </a:p>
          <a:p>
            <a:r>
              <a:rPr lang="sl-SI" dirty="0">
                <a:solidFill>
                  <a:schemeClr val="accent1"/>
                </a:solidFill>
              </a:rPr>
              <a:t>• Vloga prometa v razvoju je bila najprej priznana v dokumentu svetovne konference o okolju in razvoju, ki je bil sprejet v Riu de Janeiru 1992.</a:t>
            </a:r>
          </a:p>
          <a:p>
            <a:r>
              <a:rPr lang="sl-SI" dirty="0">
                <a:solidFill>
                  <a:schemeClr val="accent1"/>
                </a:solidFill>
              </a:rPr>
              <a:t>• Na Vrhu OZN o trajnostnem razvoju je bila 25. septembra 2015 soglasno sprejeta Agenda 2030 za trajnostni razvoj.</a:t>
            </a:r>
          </a:p>
          <a:p>
            <a:endParaRPr lang="sl-SI" dirty="0">
              <a:solidFill>
                <a:schemeClr val="accent1"/>
              </a:solidFill>
            </a:endParaRPr>
          </a:p>
          <a:p>
            <a:endParaRPr lang="sl-SI" dirty="0">
              <a:solidFill>
                <a:schemeClr val="accent1"/>
              </a:solidFill>
            </a:endParaRPr>
          </a:p>
          <a:p>
            <a:r>
              <a:rPr lang="sl-SI" dirty="0">
                <a:solidFill>
                  <a:schemeClr val="accent1"/>
                </a:solidFill>
              </a:rPr>
              <a:t>INDUSTRIJA, INOVACIJE IN INFRASTRUKTURA</a:t>
            </a:r>
          </a:p>
          <a:p>
            <a:r>
              <a:rPr lang="sl-SI" dirty="0">
                <a:solidFill>
                  <a:schemeClr val="accent1"/>
                </a:solidFill>
              </a:rPr>
              <a:t>Zgraditi vzdržljivo infrastrukturo, spodbujati vključujočo in trajnostno industrializacijo ter pospeševati inovacije.</a:t>
            </a:r>
          </a:p>
          <a:p>
            <a:endParaRPr lang="sl-SI" dirty="0">
              <a:solidFill>
                <a:schemeClr val="accent1"/>
              </a:solidFill>
            </a:endParaRPr>
          </a:p>
          <a:p>
            <a:r>
              <a:rPr lang="sl-SI" dirty="0">
                <a:solidFill>
                  <a:schemeClr val="accent1"/>
                </a:solidFill>
              </a:rPr>
              <a:t>TRAJNOSTNA MESTA IN SKUPNOSTI</a:t>
            </a:r>
          </a:p>
          <a:p>
            <a:r>
              <a:rPr lang="sl-SI" dirty="0">
                <a:solidFill>
                  <a:schemeClr val="accent1"/>
                </a:solidFill>
              </a:rPr>
              <a:t>Poskrbeti za odprta, varna, vzdržljiva in trajnostna mesta in naselja.</a:t>
            </a:r>
          </a:p>
        </p:txBody>
      </p:sp>
      <p:pic>
        <p:nvPicPr>
          <p:cNvPr id="7" name="Slika 6">
            <a:extLst>
              <a:ext uri="{FF2B5EF4-FFF2-40B4-BE49-F238E27FC236}">
                <a16:creationId xmlns:a16="http://schemas.microsoft.com/office/drawing/2014/main" id="{475ACE5F-2F63-FEFB-4C97-D19A30DC5F26}"/>
              </a:ext>
            </a:extLst>
          </p:cNvPr>
          <p:cNvPicPr>
            <a:picLocks noChangeAspect="1"/>
          </p:cNvPicPr>
          <p:nvPr/>
        </p:nvPicPr>
        <p:blipFill>
          <a:blip r:embed="rId3"/>
          <a:stretch>
            <a:fillRect/>
          </a:stretch>
        </p:blipFill>
        <p:spPr>
          <a:xfrm>
            <a:off x="243650" y="4220481"/>
            <a:ext cx="981301" cy="2036464"/>
          </a:xfrm>
          <a:prstGeom prst="rect">
            <a:avLst/>
          </a:prstGeom>
        </p:spPr>
      </p:pic>
      <p:pic>
        <p:nvPicPr>
          <p:cNvPr id="9" name="Slika 8">
            <a:extLst>
              <a:ext uri="{FF2B5EF4-FFF2-40B4-BE49-F238E27FC236}">
                <a16:creationId xmlns:a16="http://schemas.microsoft.com/office/drawing/2014/main" id="{14EE8E38-7DE0-8127-5B55-079D7639CE55}"/>
              </a:ext>
            </a:extLst>
          </p:cNvPr>
          <p:cNvPicPr>
            <a:picLocks noChangeAspect="1"/>
          </p:cNvPicPr>
          <p:nvPr/>
        </p:nvPicPr>
        <p:blipFill>
          <a:blip r:embed="rId4"/>
          <a:stretch>
            <a:fillRect/>
          </a:stretch>
        </p:blipFill>
        <p:spPr>
          <a:xfrm>
            <a:off x="6797056" y="4868844"/>
            <a:ext cx="1836834" cy="1535131"/>
          </a:xfrm>
          <a:prstGeom prst="rect">
            <a:avLst/>
          </a:prstGeom>
        </p:spPr>
      </p:pic>
      <p:pic>
        <p:nvPicPr>
          <p:cNvPr id="12" name="Slika 11">
            <a:extLst>
              <a:ext uri="{FF2B5EF4-FFF2-40B4-BE49-F238E27FC236}">
                <a16:creationId xmlns:a16="http://schemas.microsoft.com/office/drawing/2014/main" id="{F0C95B62-3346-AB36-7781-469F52431989}"/>
              </a:ext>
            </a:extLst>
          </p:cNvPr>
          <p:cNvPicPr>
            <a:picLocks noChangeAspect="1"/>
          </p:cNvPicPr>
          <p:nvPr/>
        </p:nvPicPr>
        <p:blipFill>
          <a:blip r:embed="rId5"/>
          <a:stretch>
            <a:fillRect/>
          </a:stretch>
        </p:blipFill>
        <p:spPr>
          <a:xfrm>
            <a:off x="7229213" y="1488649"/>
            <a:ext cx="1300968" cy="1471803"/>
          </a:xfrm>
          <a:prstGeom prst="rect">
            <a:avLst/>
          </a:prstGeom>
        </p:spPr>
      </p:pic>
    </p:spTree>
    <p:extLst>
      <p:ext uri="{BB962C8B-B14F-4D97-AF65-F5344CB8AC3E}">
        <p14:creationId xmlns:p14="http://schemas.microsoft.com/office/powerpoint/2010/main" val="2568399794"/>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isarna">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2_01_tipična_stran">
  <a:themeElements>
    <a:clrScheme name="11_01_tipična_stra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Theme">
  <a:themeElements>
    <a:clrScheme name="zrss124">
      <a:dk1>
        <a:srgbClr val="000000"/>
      </a:dk1>
      <a:lt1>
        <a:srgbClr val="FFFFFF"/>
      </a:lt1>
      <a:dk2>
        <a:srgbClr val="007C92"/>
      </a:dk2>
      <a:lt2>
        <a:srgbClr val="EAE8E3"/>
      </a:lt2>
      <a:accent1>
        <a:srgbClr val="0086A8"/>
      </a:accent1>
      <a:accent2>
        <a:srgbClr val="00C0B5"/>
      </a:accent2>
      <a:accent3>
        <a:srgbClr val="FF5C3E"/>
      </a:accent3>
      <a:accent4>
        <a:srgbClr val="FF9300"/>
      </a:accent4>
      <a:accent5>
        <a:srgbClr val="003C4C"/>
      </a:accent5>
      <a:accent6>
        <a:srgbClr val="006C79"/>
      </a:accent6>
      <a:hlink>
        <a:srgbClr val="00C8FF"/>
      </a:hlink>
      <a:folHlink>
        <a:srgbClr val="00D3B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260309BBD776D4788E641FCAA6354EB" ma:contentTypeVersion="11" ma:contentTypeDescription="Create a new document." ma:contentTypeScope="" ma:versionID="9cef660072f3f7ff050fb7a5bc5b516c">
  <xsd:schema xmlns:xsd="http://www.w3.org/2001/XMLSchema" xmlns:xs="http://www.w3.org/2001/XMLSchema" xmlns:p="http://schemas.microsoft.com/office/2006/metadata/properties" xmlns:ns2="8847fd2c-87f2-4454-bcd1-8e68782159c7" xmlns:ns3="2ba187c1-16e3-48fc-b6b6-992b563aa32f" targetNamespace="http://schemas.microsoft.com/office/2006/metadata/properties" ma:root="true" ma:fieldsID="947c80dbda41d6cc8646ca6c13374a16" ns2:_="" ns3:_="">
    <xsd:import namespace="8847fd2c-87f2-4454-bcd1-8e68782159c7"/>
    <xsd:import namespace="2ba187c1-16e3-48fc-b6b6-992b563aa32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47fd2c-87f2-4454-bcd1-8e68782159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672001a-a426-428b-916b-40e63e7c602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ba187c1-16e3-48fc-b6b6-992b563aa32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9a08ef4-0987-44d4-b362-c6431db91662}" ma:internalName="TaxCatchAll" ma:showField="CatchAllData" ma:web="2ba187c1-16e3-48fc-b6b6-992b563aa3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ba187c1-16e3-48fc-b6b6-992b563aa32f" xsi:nil="true"/>
    <lcf76f155ced4ddcb4097134ff3c332f xmlns="8847fd2c-87f2-4454-bcd1-8e68782159c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D66C5B5-2E16-4C51-BA7D-543690843D8F}">
  <ds:schemaRefs>
    <ds:schemaRef ds:uri="http://schemas.microsoft.com/sharepoint/v3/contenttype/forms"/>
  </ds:schemaRefs>
</ds:datastoreItem>
</file>

<file path=customXml/itemProps2.xml><?xml version="1.0" encoding="utf-8"?>
<ds:datastoreItem xmlns:ds="http://schemas.openxmlformats.org/officeDocument/2006/customXml" ds:itemID="{F4C2CFC0-E74D-4C9B-B6F3-BAEA659285FF}">
  <ds:schemaRefs>
    <ds:schemaRef ds:uri="2ba187c1-16e3-48fc-b6b6-992b563aa32f"/>
    <ds:schemaRef ds:uri="8847fd2c-87f2-4454-bcd1-8e68782159c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27A75EB-37ED-4743-88B1-FF49D63C0010}">
  <ds:schemaRefs>
    <ds:schemaRef ds:uri="2ba187c1-16e3-48fc-b6b6-992b563aa32f"/>
    <ds:schemaRef ds:uri="8847fd2c-87f2-4454-bcd1-8e68782159c7"/>
    <ds:schemaRef ds:uri="a9e71bab-8d91-4ad3-8236-76f6b1161525"/>
    <ds:schemaRef ds:uri="d432854d-2198-48c5-9bb5-f073f9387e1a"/>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564</TotalTime>
  <Words>2789</Words>
  <Application>Microsoft Office PowerPoint</Application>
  <PresentationFormat>Širokozaslonsko</PresentationFormat>
  <Paragraphs>304</Paragraphs>
  <Slides>36</Slides>
  <Notes>18</Notes>
  <HiddenSlides>0</HiddenSlides>
  <MMClips>0</MMClips>
  <ScaleCrop>false</ScaleCrop>
  <HeadingPairs>
    <vt:vector size="6" baseType="variant">
      <vt:variant>
        <vt:lpstr>Uporabljene pisave</vt:lpstr>
      </vt:variant>
      <vt:variant>
        <vt:i4>6</vt:i4>
      </vt:variant>
      <vt:variant>
        <vt:lpstr>Tema</vt:lpstr>
      </vt:variant>
      <vt:variant>
        <vt:i4>3</vt:i4>
      </vt:variant>
      <vt:variant>
        <vt:lpstr>Naslovi diapozitivov</vt:lpstr>
      </vt:variant>
      <vt:variant>
        <vt:i4>36</vt:i4>
      </vt:variant>
    </vt:vector>
  </HeadingPairs>
  <TitlesOfParts>
    <vt:vector size="45" baseType="lpstr">
      <vt:lpstr>Aptos</vt:lpstr>
      <vt:lpstr>Aptos Display</vt:lpstr>
      <vt:lpstr>Arial</vt:lpstr>
      <vt:lpstr>Calibri</vt:lpstr>
      <vt:lpstr>Symbol</vt:lpstr>
      <vt:lpstr>Times New Roman</vt:lpstr>
      <vt:lpstr>Officeova tema</vt:lpstr>
      <vt:lpstr>12_01_tipična_stran</vt:lpstr>
      <vt:lpstr>Default Theme</vt:lpstr>
      <vt:lpstr>PowerPointova predstavitev</vt:lpstr>
      <vt:lpstr>Zakaj trajnostna mobilnost v VIZ? </vt:lpstr>
      <vt:lpstr>Zakonodajna podlaga za razvoj področja varne mobilnosti </vt:lpstr>
      <vt:lpstr>1. posvet (začetki): Prometna vzgoja (2015), Bled </vt:lpstr>
      <vt:lpstr>KAM SMO ŽELELI NA PODROČJU PROMETNE VZGOJE (2015)? </vt:lpstr>
      <vt:lpstr>2.– 4. posvet: Utrjevanje temeljev (2016 – 2019) </vt:lpstr>
      <vt:lpstr>2. posvet (2016, Bled) </vt:lpstr>
      <vt:lpstr>PowerPointova predstavitev</vt:lpstr>
      <vt:lpstr>3. posvet: Varna mobilnost (2017, Ljubljana)</vt:lpstr>
      <vt:lpstr>DOKUMENT STRATEGIJA … do leta 2020</vt:lpstr>
      <vt:lpstr>4. posvet: Od varne k trajnostni mobilnosti  (2018, Bled) </vt:lpstr>
      <vt:lpstr>5. posvet: Uresničevanje ciljev TM v VIZ (Bled, 2019) </vt:lpstr>
      <vt:lpstr>VARNA MOBILNOST – TRAJNOSTNA MOBILNOST v VIZ</vt:lpstr>
      <vt:lpstr>Raziskava Resnik Planinc, Ogrin in Ilc Klun (2015–2018) </vt:lpstr>
      <vt:lpstr>TEMATSKA ŠTEVILKA REVIJE  RP TRAJNOSTNA MOBILNOST (2021)</vt:lpstr>
      <vt:lpstr>PowerPointova predstavitev</vt:lpstr>
      <vt:lpstr>6.–8. posvet: Sistemizacija in širitev (2022 – 2024)  </vt:lpstr>
      <vt:lpstr>6. nacionalna konferenca: Trajnostni razvoj in umeščanje TM v VIZ (Laško, 2022)</vt:lpstr>
      <vt:lpstr>7. nacionalna konferenca: Spodbujanje trajnostne mobilnosti in izobraževanje za trajnostni razvoj v VIZ (Laško, 2023)</vt:lpstr>
      <vt:lpstr>Kaj je trajnostni razvoj?</vt:lpstr>
      <vt:lpstr>PowerPointova predstavitev</vt:lpstr>
      <vt:lpstr>PowerPointova predstavitev</vt:lpstr>
      <vt:lpstr>PowerPointova predstavitev</vt:lpstr>
      <vt:lpstr>Vključevanje VITR v  vzgojno izobraževalne politike </vt:lpstr>
      <vt:lpstr>PowerPointova predstavitev</vt:lpstr>
      <vt:lpstr>8. nacionalna konferenca o TM (2024, Laško)</vt:lpstr>
      <vt:lpstr>PowerPointova predstavitev</vt:lpstr>
      <vt:lpstr>9. nacionalna konferenca Trajnostna mobilnost v VIZ (2025) </vt:lpstr>
      <vt:lpstr>PRENOVA NACIONALNEGA KURIKULA (2025)</vt:lpstr>
      <vt:lpstr>10. nacionalna konferenca Trajnostna mobilnost v VIZ (danes) </vt:lpstr>
      <vt:lpstr>Ključni dosežki desetletja</vt:lpstr>
      <vt:lpstr>Izzivi prihodnosti </vt:lpstr>
      <vt:lpstr> Raziskava na področju trajnostne in varne mobilnosti, 2026,  magistrska naloga,  LRK    TRAJNOSTNO IN VARNO V ŠOLO IN DOMOV  Anketni vprašalnik za starše  Vprašanje: Kateri dejavniki vplivajo na odločitev staršev o izbiri varne poti v šolo in domov? </vt:lpstr>
      <vt:lpstr>PowerPointova predstavitev</vt:lpstr>
      <vt:lpstr>Nacionalno poročilo o kakovosti sistema vzgoje in izobraževanja v Sloveniji                                                         (Projekt Analitsko središče, Ministrstvo za vzgojo in izobraževanje) </vt:lpstr>
      <vt:lpstr>Vizija 2030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Zvonka Kos</dc:creator>
  <cp:lastModifiedBy>Mojca Dolinar</cp:lastModifiedBy>
  <cp:revision>70</cp:revision>
  <dcterms:created xsi:type="dcterms:W3CDTF">2025-03-07T15:04:14Z</dcterms:created>
  <dcterms:modified xsi:type="dcterms:W3CDTF">2026-05-12T20:26:25Z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0x0101009260309BBD776D4788E641FCAA6354EB</vt:lpwstr>
  </property>
  <property fmtid="{D5CDD505-2E9C-101B-9397-08002B2CF9AE}" pid="3" name="MediaServiceImageTags">
    <vt:lpwstr/>
  </property>
</Properties>
</file>