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A1A1"/>
    <a:srgbClr val="B3CC82"/>
    <a:srgbClr val="357515"/>
    <a:srgbClr val="4B731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C86A5-F34B-4CF4-8CAC-94A3D1F9BE3A}" type="datetimeFigureOut">
              <a:rPr lang="sl-SI" smtClean="0"/>
              <a:t>9.6.2010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6DAC4-C3A7-4DFF-9871-A8DF2A059E3A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1470025"/>
          </a:xfrm>
        </p:spPr>
        <p:txBody>
          <a:bodyPr>
            <a:noAutofit/>
          </a:bodyPr>
          <a:lstStyle/>
          <a:p>
            <a:r>
              <a:rPr lang="sl-SI" sz="4000" b="1" i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itchFamily="82" charset="0"/>
              </a:rPr>
              <a:t>RAZLIKA </a:t>
            </a:r>
            <a:r>
              <a:rPr lang="sl-SI" sz="4000" b="1" i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itchFamily="82" charset="0"/>
              </a:rPr>
              <a:t> MED  </a:t>
            </a:r>
            <a:r>
              <a:rPr lang="sl-SI" sz="4000" b="1" i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itchFamily="82" charset="0"/>
              </a:rPr>
              <a:t>EKOLOŠKO </a:t>
            </a:r>
            <a:r>
              <a:rPr lang="sl-SI" sz="4000" b="1" i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itchFamily="82" charset="0"/>
              </a:rPr>
              <a:t> IN  INDUSTRIJSKO  PRIDELAVO  HRANE</a:t>
            </a:r>
            <a:endParaRPr lang="sl-SI" sz="4000" b="1" i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29124" y="5105400"/>
            <a:ext cx="6400800" cy="1752600"/>
          </a:xfrm>
        </p:spPr>
        <p:txBody>
          <a:bodyPr>
            <a:normAutofit/>
          </a:bodyPr>
          <a:lstStyle/>
          <a:p>
            <a:endParaRPr lang="sl-SI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  <a:cs typeface="Arial" pitchFamily="34" charset="0"/>
            </a:endParaRPr>
          </a:p>
          <a:p>
            <a:r>
              <a:rPr lang="sl-SI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Monika Vidović, 2.b</a:t>
            </a:r>
          </a:p>
          <a:p>
            <a:r>
              <a:rPr lang="sl-SI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Prof. Maja Arzenšek</a:t>
            </a:r>
          </a:p>
          <a:p>
            <a:r>
              <a:rPr lang="sl-SI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Predmet: študij okolja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l-SI" u="sng" dirty="0" smtClean="0">
                <a:latin typeface="Broadway" pitchFamily="82" charset="0"/>
              </a:rPr>
              <a:t>Ekološko pridelana hrana</a:t>
            </a:r>
            <a:endParaRPr lang="sl-SI" u="sng" dirty="0">
              <a:latin typeface="Broadway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sz="1800" dirty="0">
                <a:latin typeface="Arial" pitchFamily="34" charset="0"/>
                <a:cs typeface="Arial" pitchFamily="34" charset="0"/>
              </a:rPr>
              <a:t>v Sloveniji več kot 90 odstotkov certicificiranih ekoloških kmetijskih površin pašnikov, </a:t>
            </a:r>
            <a:r>
              <a:rPr lang="sl-SI" sz="1800" dirty="0" smtClean="0">
                <a:latin typeface="Arial" pitchFamily="34" charset="0"/>
                <a:cs typeface="Arial" pitchFamily="34" charset="0"/>
              </a:rPr>
              <a:t>pridelovalne </a:t>
            </a:r>
            <a:r>
              <a:rPr lang="sl-SI" sz="1800" dirty="0">
                <a:latin typeface="Arial" pitchFamily="34" charset="0"/>
                <a:cs typeface="Arial" pitchFamily="34" charset="0"/>
              </a:rPr>
              <a:t>površine za sadje in zelenjavo pa je manj kot </a:t>
            </a:r>
            <a:r>
              <a:rPr lang="sl-SI" sz="1800" dirty="0" smtClean="0">
                <a:latin typeface="Arial" pitchFamily="34" charset="0"/>
                <a:cs typeface="Arial" pitchFamily="34" charset="0"/>
              </a:rPr>
              <a:t>devet.</a:t>
            </a:r>
          </a:p>
          <a:p>
            <a:endParaRPr lang="sl-SI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1800" dirty="0">
                <a:latin typeface="Arial" pitchFamily="34" charset="0"/>
                <a:cs typeface="Arial" pitchFamily="34" charset="0"/>
              </a:rPr>
              <a:t>80 odstotkov ekoloških izdelkov se v Sloveniji proda v super-, hiper- in drugih </a:t>
            </a:r>
            <a:r>
              <a:rPr lang="sl-SI" sz="1800" dirty="0" smtClean="0">
                <a:latin typeface="Arial" pitchFamily="34" charset="0"/>
                <a:cs typeface="Arial" pitchFamily="34" charset="0"/>
              </a:rPr>
              <a:t>megamarketih.</a:t>
            </a:r>
          </a:p>
          <a:p>
            <a:endParaRPr lang="sl-SI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1800" dirty="0">
                <a:latin typeface="Arial" pitchFamily="34" charset="0"/>
                <a:cs typeface="Arial" pitchFamily="34" charset="0"/>
              </a:rPr>
              <a:t>okrog 15 odstotkov proizvodov se proda v približno dvajsetih slovenskih trgovinah z ekološkimi </a:t>
            </a:r>
            <a:r>
              <a:rPr lang="sl-SI" sz="1800" dirty="0" smtClean="0">
                <a:latin typeface="Arial" pitchFamily="34" charset="0"/>
                <a:cs typeface="Arial" pitchFamily="34" charset="0"/>
              </a:rPr>
              <a:t>izdelki, le </a:t>
            </a:r>
            <a:r>
              <a:rPr lang="sl-SI" sz="1800" dirty="0">
                <a:latin typeface="Arial" pitchFamily="34" charset="0"/>
                <a:cs typeface="Arial" pitchFamily="34" charset="0"/>
              </a:rPr>
              <a:t>5 odstotkov pa na ekoloških kmetijah in </a:t>
            </a:r>
            <a:r>
              <a:rPr lang="sl-SI" sz="1800" dirty="0" smtClean="0">
                <a:latin typeface="Arial" pitchFamily="34" charset="0"/>
                <a:cs typeface="Arial" pitchFamily="34" charset="0"/>
              </a:rPr>
              <a:t>tržnicah.</a:t>
            </a:r>
          </a:p>
          <a:p>
            <a:endParaRPr lang="sl-SI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1800" dirty="0">
                <a:latin typeface="Arial" pitchFamily="34" charset="0"/>
                <a:cs typeface="Arial" pitchFamily="34" charset="0"/>
              </a:rPr>
              <a:t>za  sveže sadje in zelenjavo ter vsa žita, stročnice in druga semena po vrsti </a:t>
            </a:r>
            <a:r>
              <a:rPr lang="sl-SI" sz="1800" dirty="0" smtClean="0">
                <a:latin typeface="Arial" pitchFamily="34" charset="0"/>
                <a:cs typeface="Arial" pitchFamily="34" charset="0"/>
              </a:rPr>
              <a:t>velja</a:t>
            </a:r>
            <a:r>
              <a:rPr lang="sl-SI" sz="1800" dirty="0">
                <a:latin typeface="Arial" pitchFamily="34" charset="0"/>
                <a:cs typeface="Arial" pitchFamily="34" charset="0"/>
              </a:rPr>
              <a:t>, da vsebuje več hranil, okusa in arom kot konvencionalno pridelane hrana in ni obremenjena s pesticidi ter »napihnjena« z mineralnimi </a:t>
            </a:r>
            <a:r>
              <a:rPr lang="sl-SI" sz="1800" dirty="0" smtClean="0">
                <a:latin typeface="Arial" pitchFamily="34" charset="0"/>
                <a:cs typeface="Arial" pitchFamily="34" charset="0"/>
              </a:rPr>
              <a:t>gnojili.</a:t>
            </a:r>
          </a:p>
          <a:p>
            <a:endParaRPr lang="sl-SI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1800" dirty="0"/>
              <a:t>pridelana je brez omenjenih strupov in z uporabo naravi prijaznih, naravnih zaščitnih </a:t>
            </a:r>
            <a:r>
              <a:rPr lang="sl-SI" sz="1800" dirty="0" smtClean="0"/>
              <a:t>sredstev.</a:t>
            </a:r>
            <a:endParaRPr lang="sl-SI" sz="1800" dirty="0" smtClean="0">
              <a:latin typeface="Arial" pitchFamily="34" charset="0"/>
              <a:cs typeface="Arial" pitchFamily="34" charset="0"/>
            </a:endParaRPr>
          </a:p>
          <a:p>
            <a:endParaRPr lang="sl-SI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>
                <a:alpha val="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2800" b="1" dirty="0">
                <a:latin typeface="Broadway" pitchFamily="82" charset="0"/>
              </a:rPr>
              <a:t>Ekološka pridelava hrane ni zgolj način življenja, temveč je izjemno pomemben del zdrave </a:t>
            </a:r>
            <a:r>
              <a:rPr lang="sl-SI" sz="2800" b="1" dirty="0" smtClean="0">
                <a:latin typeface="Broadway" pitchFamily="82" charset="0"/>
              </a:rPr>
              <a:t>prehrane</a:t>
            </a:r>
            <a:endParaRPr lang="sl-SI" sz="2800" dirty="0">
              <a:latin typeface="Broadway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sl-SI" sz="1600" dirty="0" smtClean="0"/>
              <a:t>Antioksidanti </a:t>
            </a:r>
            <a:r>
              <a:rPr lang="sl-SI" sz="1600" dirty="0"/>
              <a:t>so ključnega pomena za naše telo, ker upočasnjujejo in </a:t>
            </a:r>
            <a:r>
              <a:rPr lang="sl-SI" sz="1600" dirty="0" smtClean="0"/>
              <a:t>preprečujejo </a:t>
            </a:r>
            <a:r>
              <a:rPr lang="sl-SI" sz="1600" dirty="0"/>
              <a:t>oksidantne poškodbe, ki nastanejo kot posledica delovanja prostih </a:t>
            </a:r>
            <a:r>
              <a:rPr lang="sl-SI" sz="1600" dirty="0" smtClean="0"/>
              <a:t>radikalov.</a:t>
            </a:r>
          </a:p>
          <a:p>
            <a:pPr>
              <a:buFont typeface="Arial" charset="0"/>
              <a:buChar char="•"/>
            </a:pPr>
            <a:r>
              <a:rPr lang="sl-SI" sz="1600" dirty="0"/>
              <a:t>vitamini (A, C, E), seleni, karotenoidi in flavonoidi,so antioksidanti ki jih najdemo v svežem sadju in zelenjavi ter v čaju in </a:t>
            </a:r>
            <a:r>
              <a:rPr lang="sl-SI" sz="1600" dirty="0" smtClean="0"/>
              <a:t>oreških.</a:t>
            </a:r>
          </a:p>
          <a:p>
            <a:r>
              <a:rPr lang="sl-SI" sz="1600" dirty="0"/>
              <a:t>ekološko pridelana hrana vsebuje več vitaminov od konvencionalno </a:t>
            </a:r>
            <a:r>
              <a:rPr lang="sl-SI" sz="1600" dirty="0" smtClean="0"/>
              <a:t>pridelane, eko </a:t>
            </a:r>
            <a:r>
              <a:rPr lang="sl-SI" sz="1600" dirty="0"/>
              <a:t>sadje in zelenjava vsebujeta do 40 odstotkov več </a:t>
            </a:r>
            <a:r>
              <a:rPr lang="sl-SI" sz="1600" dirty="0" smtClean="0"/>
              <a:t>antioksidantov, mlečni </a:t>
            </a:r>
            <a:r>
              <a:rPr lang="sl-SI" sz="1600" dirty="0"/>
              <a:t>izdelki vsebujejo celo do 80 odstotkov več </a:t>
            </a:r>
            <a:r>
              <a:rPr lang="sl-SI" sz="1600" dirty="0" smtClean="0"/>
              <a:t>antioksidantov.</a:t>
            </a:r>
          </a:p>
          <a:p>
            <a:endParaRPr lang="sl-SI" sz="1600" dirty="0" smtClean="0"/>
          </a:p>
          <a:p>
            <a:r>
              <a:rPr lang="sl-SI" sz="1600" b="1" dirty="0"/>
              <a:t>Ekološki način pridelave in predelave </a:t>
            </a:r>
            <a:r>
              <a:rPr lang="sl-SI" sz="1600" b="1" dirty="0" smtClean="0"/>
              <a:t>hrane: </a:t>
            </a:r>
            <a:endParaRPr lang="sl-SI" sz="1600" dirty="0"/>
          </a:p>
          <a:p>
            <a:pPr>
              <a:buNone/>
            </a:pPr>
            <a:r>
              <a:rPr lang="sl-SI" sz="1600" dirty="0" smtClean="0"/>
              <a:t>                 - </a:t>
            </a:r>
            <a:r>
              <a:rPr lang="sl-SI" sz="1600" dirty="0"/>
              <a:t>je sodoben način gospodarjenja</a:t>
            </a:r>
          </a:p>
          <a:p>
            <a:pPr>
              <a:buNone/>
            </a:pPr>
            <a:r>
              <a:rPr lang="sl-SI" sz="1600" dirty="0" smtClean="0"/>
              <a:t>                 - </a:t>
            </a:r>
            <a:r>
              <a:rPr lang="sl-SI" sz="1600" dirty="0"/>
              <a:t>pridelki in živila so pridelana in predelana</a:t>
            </a:r>
            <a:r>
              <a:rPr lang="sl-SI" sz="1600" dirty="0" smtClean="0"/>
              <a:t>:</a:t>
            </a:r>
          </a:p>
          <a:p>
            <a:pPr>
              <a:buNone/>
            </a:pPr>
            <a:r>
              <a:rPr lang="sl-SI" sz="1600" dirty="0"/>
              <a:t> </a:t>
            </a:r>
            <a:r>
              <a:rPr lang="sl-SI" sz="1600" dirty="0" smtClean="0"/>
              <a:t>                                                    -</a:t>
            </a:r>
            <a:r>
              <a:rPr lang="sl-SI" sz="1600" dirty="0"/>
              <a:t> brez uporabe lahkotopnih mineralnih gnojil, </a:t>
            </a:r>
            <a:endParaRPr lang="sl-SI" sz="1600" dirty="0" smtClean="0"/>
          </a:p>
          <a:p>
            <a:pPr>
              <a:buNone/>
            </a:pPr>
            <a:r>
              <a:rPr lang="sl-SI" sz="1600" dirty="0"/>
              <a:t> </a:t>
            </a:r>
            <a:r>
              <a:rPr lang="sl-SI" sz="1600" dirty="0" smtClean="0"/>
              <a:t>                                                    </a:t>
            </a:r>
            <a:r>
              <a:rPr lang="sl-SI" sz="1600" dirty="0"/>
              <a:t>- brez uporabe gensko spremenjenih organizmov,</a:t>
            </a:r>
          </a:p>
          <a:p>
            <a:pPr>
              <a:buNone/>
            </a:pPr>
            <a:r>
              <a:rPr lang="sl-SI" sz="1600" dirty="0" smtClean="0"/>
              <a:t>                                                     - </a:t>
            </a:r>
            <a:r>
              <a:rPr lang="sl-SI" sz="1600" dirty="0"/>
              <a:t>brez uporabe nevarnih kemičnih aditivov in po naravnih postopkih,</a:t>
            </a:r>
          </a:p>
          <a:p>
            <a:pPr>
              <a:buNone/>
            </a:pPr>
            <a:r>
              <a:rPr lang="sl-SI" sz="1600" dirty="0" smtClean="0"/>
              <a:t>                                                     - </a:t>
            </a:r>
            <a:r>
              <a:rPr lang="sl-SI" sz="1600" dirty="0"/>
              <a:t>z upoštevanjem predpisanih pravil</a:t>
            </a:r>
            <a:endParaRPr lang="sl-SI" sz="1600" dirty="0" smtClean="0"/>
          </a:p>
          <a:p>
            <a:endParaRPr lang="sl-SI" sz="1600" dirty="0" smtClean="0"/>
          </a:p>
          <a:p>
            <a:pPr>
              <a:buFont typeface="Arial" charset="0"/>
              <a:buChar char="•"/>
            </a:pPr>
            <a:endParaRPr lang="sl-SI" sz="1600" dirty="0" smtClean="0"/>
          </a:p>
          <a:p>
            <a:pPr>
              <a:buFont typeface="Arial" charset="0"/>
              <a:buChar char="•"/>
            </a:pPr>
            <a:endParaRPr lang="sl-SI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0"/>
            <a:ext cx="8215370" cy="1142984"/>
          </a:xfrm>
        </p:spPr>
        <p:txBody>
          <a:bodyPr>
            <a:noAutofit/>
          </a:bodyPr>
          <a:lstStyle/>
          <a:p>
            <a:r>
              <a:rPr lang="sl-SI" sz="2800" b="1" dirty="0">
                <a:latin typeface="Broadway" pitchFamily="82" charset="0"/>
              </a:rPr>
              <a:t>H kmetu po ekološko pridelano </a:t>
            </a:r>
            <a:r>
              <a:rPr lang="sl-SI" sz="2800" b="1" dirty="0" smtClean="0">
                <a:latin typeface="Broadway" pitchFamily="82" charset="0"/>
              </a:rPr>
              <a:t>hrano!</a:t>
            </a:r>
            <a:endParaRPr lang="sl-SI" sz="2800" dirty="0">
              <a:latin typeface="Broadway" pitchFamily="82" charset="0"/>
            </a:endParaRPr>
          </a:p>
        </p:txBody>
      </p:sp>
      <p:pic>
        <p:nvPicPr>
          <p:cNvPr id="6" name="Content Placeholder 5" descr="monika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571612"/>
            <a:ext cx="3786214" cy="4199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286248" y="1357298"/>
            <a:ext cx="4500594" cy="4691063"/>
          </a:xfrm>
        </p:spPr>
        <p:txBody>
          <a:bodyPr>
            <a:normAutofit fontScale="92500"/>
          </a:bodyPr>
          <a:lstStyle/>
          <a:p>
            <a:pPr>
              <a:buFont typeface="Arial" charset="0"/>
              <a:buChar char="•"/>
            </a:pPr>
            <a:r>
              <a:rPr lang="sl-SI" dirty="0" smtClean="0"/>
              <a:t> </a:t>
            </a:r>
            <a:r>
              <a:rPr lang="sl-SI" sz="1600" dirty="0" smtClean="0">
                <a:latin typeface="Arial" pitchFamily="34" charset="0"/>
                <a:cs typeface="Arial" pitchFamily="34" charset="0"/>
              </a:rPr>
              <a:t>ekološka </a:t>
            </a:r>
            <a:r>
              <a:rPr lang="sl-SI" sz="1600" dirty="0">
                <a:latin typeface="Arial" pitchFamily="34" charset="0"/>
                <a:cs typeface="Arial" pitchFamily="34" charset="0"/>
              </a:rPr>
              <a:t>pridelava </a:t>
            </a:r>
            <a:r>
              <a:rPr lang="sl-SI" sz="1600" dirty="0" smtClean="0">
                <a:latin typeface="Arial" pitchFamily="34" charset="0"/>
                <a:cs typeface="Arial" pitchFamily="34" charset="0"/>
              </a:rPr>
              <a:t>se razširila</a:t>
            </a:r>
            <a:r>
              <a:rPr lang="sl-SI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sl-SI" sz="1600" dirty="0" smtClean="0">
                <a:latin typeface="Arial" pitchFamily="34" charset="0"/>
                <a:cs typeface="Arial" pitchFamily="34" charset="0"/>
              </a:rPr>
              <a:t>in se še širi.</a:t>
            </a:r>
          </a:p>
          <a:p>
            <a:pPr>
              <a:buFont typeface="Arial" charset="0"/>
              <a:buChar char="•"/>
            </a:pPr>
            <a:endParaRPr lang="sl-SI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sl-SI" sz="1600" dirty="0" smtClean="0">
                <a:latin typeface="Arial" pitchFamily="34" charset="0"/>
                <a:cs typeface="Arial" pitchFamily="34" charset="0"/>
              </a:rPr>
              <a:t> nekateri </a:t>
            </a:r>
            <a:r>
              <a:rPr lang="sl-SI" sz="1600" dirty="0">
                <a:latin typeface="Arial" pitchFamily="34" charset="0"/>
                <a:cs typeface="Arial" pitchFamily="34" charset="0"/>
              </a:rPr>
              <a:t>ekoizdelki </a:t>
            </a:r>
            <a:r>
              <a:rPr lang="sl-SI" sz="1600" dirty="0" smtClean="0">
                <a:latin typeface="Arial" pitchFamily="34" charset="0"/>
                <a:cs typeface="Arial" pitchFamily="34" charset="0"/>
              </a:rPr>
              <a:t>tudi </a:t>
            </a:r>
            <a:r>
              <a:rPr lang="sl-SI" sz="1600" dirty="0">
                <a:latin typeface="Arial" pitchFamily="34" charset="0"/>
                <a:cs typeface="Arial" pitchFamily="34" charset="0"/>
              </a:rPr>
              <a:t>trikrat dražji od </a:t>
            </a:r>
            <a:r>
              <a:rPr lang="sl-SI" sz="1600" dirty="0" smtClean="0">
                <a:latin typeface="Arial" pitchFamily="34" charset="0"/>
                <a:cs typeface="Arial" pitchFamily="34" charset="0"/>
              </a:rPr>
              <a:t>konvencionalnih in ponudba </a:t>
            </a:r>
            <a:r>
              <a:rPr lang="sl-SI" sz="1600" dirty="0">
                <a:latin typeface="Arial" pitchFamily="34" charset="0"/>
                <a:cs typeface="Arial" pitchFamily="34" charset="0"/>
              </a:rPr>
              <a:t>ostaja nedostopna večini prebivalcev v razvitem </a:t>
            </a:r>
            <a:r>
              <a:rPr lang="sl-SI" sz="1600" dirty="0" smtClean="0">
                <a:latin typeface="Arial" pitchFamily="34" charset="0"/>
                <a:cs typeface="Arial" pitchFamily="34" charset="0"/>
              </a:rPr>
              <a:t>svetu.</a:t>
            </a:r>
          </a:p>
          <a:p>
            <a:pPr>
              <a:buFont typeface="Arial" charset="0"/>
              <a:buChar char="•"/>
            </a:pPr>
            <a:endParaRPr lang="sl-SI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sl-SI" sz="1600" i="1" dirty="0">
                <a:latin typeface="Arial" pitchFamily="34" charset="0"/>
                <a:cs typeface="Arial" pitchFamily="34" charset="0"/>
              </a:rPr>
              <a:t>Ekološki proizvodi ne vsebujejo strupenih </a:t>
            </a:r>
            <a:r>
              <a:rPr lang="sl-SI" sz="1600" i="1" dirty="0" smtClean="0">
                <a:latin typeface="Arial" pitchFamily="34" charset="0"/>
                <a:cs typeface="Arial" pitchFamily="34" charset="0"/>
              </a:rPr>
              <a:t>kemikalij!</a:t>
            </a:r>
          </a:p>
          <a:p>
            <a:pPr>
              <a:buFont typeface="Arial" charset="0"/>
              <a:buChar char="•"/>
            </a:pPr>
            <a:r>
              <a:rPr lang="sl-SI" sz="1600" dirty="0">
                <a:latin typeface="Arial" pitchFamily="34" charset="0"/>
                <a:cs typeface="Arial" pitchFamily="34" charset="0"/>
              </a:rPr>
              <a:t>sveže ekološko pridelano sadje </a:t>
            </a:r>
            <a:r>
              <a:rPr lang="sl-SI" sz="1600" dirty="0" smtClean="0">
                <a:latin typeface="Arial" pitchFamily="34" charset="0"/>
                <a:cs typeface="Arial" pitchFamily="34" charset="0"/>
              </a:rPr>
              <a:t>povprečno </a:t>
            </a:r>
            <a:r>
              <a:rPr lang="sl-SI" sz="1600" dirty="0">
                <a:latin typeface="Arial" pitchFamily="34" charset="0"/>
                <a:cs typeface="Arial" pitchFamily="34" charset="0"/>
              </a:rPr>
              <a:t>50% več vitaminov, mineralov, </a:t>
            </a:r>
            <a:r>
              <a:rPr lang="sl-SI" sz="1600" dirty="0" smtClean="0">
                <a:latin typeface="Arial" pitchFamily="34" charset="0"/>
                <a:cs typeface="Arial" pitchFamily="34" charset="0"/>
              </a:rPr>
              <a:t>encimov, ostalih hranil.</a:t>
            </a:r>
          </a:p>
          <a:p>
            <a:pPr>
              <a:buFont typeface="Arial" charset="0"/>
              <a:buChar char="•"/>
            </a:pPr>
            <a:endParaRPr lang="sl-SI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sl-SI" sz="1600" dirty="0" smtClean="0">
                <a:latin typeface="Arial" pitchFamily="34" charset="0"/>
                <a:cs typeface="Arial" pitchFamily="34" charset="0"/>
              </a:rPr>
              <a:t>edini </a:t>
            </a:r>
            <a:r>
              <a:rPr lang="sl-SI" sz="1600" dirty="0">
                <a:latin typeface="Arial" pitchFamily="34" charset="0"/>
                <a:cs typeface="Arial" pitchFamily="34" charset="0"/>
              </a:rPr>
              <a:t>način, da se izognemo gensko spremenjeni prehrani (GSO), je ekološka </a:t>
            </a:r>
            <a:r>
              <a:rPr lang="sl-SI" sz="1600" dirty="0" smtClean="0">
                <a:latin typeface="Arial" pitchFamily="34" charset="0"/>
                <a:cs typeface="Arial" pitchFamily="34" charset="0"/>
              </a:rPr>
              <a:t>pridelava.</a:t>
            </a:r>
          </a:p>
          <a:p>
            <a:pPr>
              <a:buFont typeface="Arial" charset="0"/>
              <a:buChar char="•"/>
            </a:pPr>
            <a:endParaRPr lang="sl-SI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sl-SI" sz="1600" dirty="0" smtClean="0">
                <a:latin typeface="Arial" pitchFamily="34" charset="0"/>
                <a:cs typeface="Arial" pitchFamily="34" charset="0"/>
              </a:rPr>
              <a:t>organski </a:t>
            </a:r>
            <a:r>
              <a:rPr lang="sl-SI" sz="1600" dirty="0">
                <a:latin typeface="Arial" pitchFamily="34" charset="0"/>
                <a:cs typeface="Arial" pitchFamily="34" charset="0"/>
              </a:rPr>
              <a:t>proizvodi imajo veliko boljši in naraven okus. Sadje in zelenjava so </a:t>
            </a:r>
            <a:r>
              <a:rPr lang="sl-SI" sz="1600" dirty="0" smtClean="0">
                <a:latin typeface="Arial" pitchFamily="34" charset="0"/>
                <a:cs typeface="Arial" pitchFamily="34" charset="0"/>
              </a:rPr>
              <a:t>polni sokov in arom.</a:t>
            </a:r>
            <a:endParaRPr lang="sl-SI" sz="1600" i="1" dirty="0" smtClean="0">
              <a:latin typeface="Arial" pitchFamily="34" charset="0"/>
              <a:cs typeface="Arial" pitchFamily="34" charset="0"/>
            </a:endParaRPr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u="sng" dirty="0" smtClean="0">
                <a:latin typeface="Broadway" pitchFamily="82" charset="0"/>
              </a:rPr>
              <a:t>Industrijsko pridelana hrana</a:t>
            </a:r>
            <a:endParaRPr lang="sl-SI" u="sng" dirty="0">
              <a:latin typeface="Broadway" pitchFamily="82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214282" y="1500174"/>
            <a:ext cx="8715436" cy="5143536"/>
          </a:xfrm>
        </p:spPr>
        <p:txBody>
          <a:bodyPr/>
          <a:lstStyle/>
          <a:p>
            <a:endParaRPr lang="sl-SI" sz="1400" dirty="0" smtClean="0">
              <a:latin typeface="Arial" pitchFamily="34" charset="0"/>
              <a:cs typeface="Arial" pitchFamily="34" charset="0"/>
            </a:endParaRPr>
          </a:p>
          <a:p>
            <a:endParaRPr lang="sl-SI" sz="1400" dirty="0">
              <a:latin typeface="Arial" pitchFamily="34" charset="0"/>
              <a:cs typeface="Arial" pitchFamily="34" charset="0"/>
            </a:endParaRPr>
          </a:p>
          <a:p>
            <a:r>
              <a:rPr lang="sl-SI" sz="1600" dirty="0" smtClean="0">
                <a:latin typeface="Arial" pitchFamily="34" charset="0"/>
                <a:cs typeface="Arial" pitchFamily="34" charset="0"/>
              </a:rPr>
              <a:t>Industrijska </a:t>
            </a:r>
            <a:r>
              <a:rPr lang="sl-SI" sz="1600" dirty="0">
                <a:latin typeface="Arial" pitchFamily="34" charset="0"/>
                <a:cs typeface="Arial" pitchFamily="34" charset="0"/>
              </a:rPr>
              <a:t>revolucija je preobrazila civilizacijo 19. stoletja in z njo se je dokončno uveljavila zamisel množične proizvodnje materialnih </a:t>
            </a:r>
            <a:r>
              <a:rPr lang="sl-SI" sz="1600" dirty="0" smtClean="0">
                <a:latin typeface="Arial" pitchFamily="34" charset="0"/>
                <a:cs typeface="Arial" pitchFamily="34" charset="0"/>
              </a:rPr>
              <a:t>dobrin.</a:t>
            </a:r>
          </a:p>
          <a:p>
            <a:endParaRPr lang="sl-SI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1600" dirty="0"/>
              <a:t>porodil se je koncept industrijskega </a:t>
            </a:r>
            <a:r>
              <a:rPr lang="sl-SI" sz="1600" dirty="0" smtClean="0"/>
              <a:t>kmetijstva , invazije </a:t>
            </a:r>
            <a:r>
              <a:rPr lang="sl-SI" sz="1600" dirty="0"/>
              <a:t>škodljivcev in nujnost </a:t>
            </a:r>
            <a:r>
              <a:rPr lang="sl-SI" sz="1600" dirty="0" smtClean="0"/>
              <a:t>pesticidov.</a:t>
            </a:r>
          </a:p>
          <a:p>
            <a:endParaRPr lang="sl-SI" sz="1600" dirty="0" smtClean="0"/>
          </a:p>
          <a:p>
            <a:r>
              <a:rPr lang="sl-SI" sz="1600" b="1" dirty="0"/>
              <a:t>Bele </a:t>
            </a:r>
            <a:r>
              <a:rPr lang="sl-SI" sz="1600" b="1" dirty="0" smtClean="0"/>
              <a:t>nevarnosti</a:t>
            </a:r>
            <a:endParaRPr lang="sl-SI" sz="1600" dirty="0"/>
          </a:p>
          <a:p>
            <a:pPr>
              <a:buNone/>
            </a:pPr>
            <a:r>
              <a:rPr lang="sl-SI" sz="1600" dirty="0" smtClean="0"/>
              <a:t>          -med </a:t>
            </a:r>
            <a:r>
              <a:rPr lang="sl-SI" sz="1600" dirty="0"/>
              <a:t>bele nevarnosti v naši vsakodnevni prehrani spadajo </a:t>
            </a:r>
            <a:r>
              <a:rPr lang="sl-SI" sz="1600" dirty="0" smtClean="0"/>
              <a:t>:</a:t>
            </a:r>
            <a:r>
              <a:rPr lang="sl-SI" sz="1600" dirty="0" smtClean="0"/>
              <a:t> bela moka, belo mleko, bela sol, bela maščoba in beli sladkor.</a:t>
            </a:r>
            <a:endParaRPr lang="sl-SI" sz="1600" dirty="0"/>
          </a:p>
          <a:p>
            <a:pPr>
              <a:buNone/>
            </a:pPr>
            <a:r>
              <a:rPr lang="sl-SI" sz="1600" dirty="0" smtClean="0"/>
              <a:t>          - </a:t>
            </a:r>
            <a:r>
              <a:rPr lang="sl-SI" sz="1600" dirty="0"/>
              <a:t>so industrijsko procesirana, kemično obdelana in zato biološko manjvredna</a:t>
            </a:r>
          </a:p>
          <a:p>
            <a:pPr>
              <a:buNone/>
            </a:pPr>
            <a:r>
              <a:rPr lang="sl-SI" sz="1600" dirty="0" smtClean="0"/>
              <a:t>          - </a:t>
            </a:r>
            <a:r>
              <a:rPr lang="sl-SI" sz="1600" dirty="0"/>
              <a:t>pojavila so se umetna </a:t>
            </a:r>
            <a:r>
              <a:rPr lang="sl-SI" sz="1600" dirty="0" smtClean="0"/>
              <a:t>sladila.</a:t>
            </a:r>
          </a:p>
          <a:p>
            <a:pPr>
              <a:buNone/>
            </a:pPr>
            <a:endParaRPr lang="sl-SI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1600" dirty="0"/>
              <a:t>pesticidi in aditivi nikakor niso namenjeni nam, pač pa zgolj profitnemu interesu proizvajalcev</a:t>
            </a:r>
          </a:p>
          <a:p>
            <a:r>
              <a:rPr lang="sl-SI" sz="1600" dirty="0" smtClean="0"/>
              <a:t>za </a:t>
            </a:r>
            <a:r>
              <a:rPr lang="sl-SI" sz="1600" dirty="0"/>
              <a:t>noben aditiv ali pesticid niso izdelane celovite in neodvisne študije o dolgoročnih tveganjih za naše zdravje.</a:t>
            </a:r>
            <a:endParaRPr lang="sl-SI" sz="1600" dirty="0">
              <a:latin typeface="Arial" pitchFamily="34" charset="0"/>
              <a:cs typeface="Arial" pitchFamily="34" charset="0"/>
            </a:endParaRPr>
          </a:p>
          <a:p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>
                <a:latin typeface="Broadway" pitchFamily="82" charset="0"/>
              </a:rPr>
              <a:t>Pesticidi</a:t>
            </a:r>
            <a:endParaRPr lang="sl-SI" sz="3200" dirty="0">
              <a:latin typeface="Broadway" pitchFamily="82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571472" y="1643050"/>
            <a:ext cx="4040188" cy="428628"/>
          </a:xfrm>
        </p:spPr>
        <p:txBody>
          <a:bodyPr>
            <a:noAutofit/>
          </a:bodyPr>
          <a:lstStyle/>
          <a:p>
            <a:pPr>
              <a:buFont typeface="Arial" charset="0"/>
              <a:buChar char="•"/>
            </a:pPr>
            <a:r>
              <a:rPr lang="sl-SI" sz="1600" i="1" dirty="0" smtClean="0"/>
              <a:t>48 </a:t>
            </a:r>
            <a:r>
              <a:rPr lang="sl-SI" sz="1600" i="1" dirty="0"/>
              <a:t>% sadja in zelenjave vsebuje ostanke nevarnih </a:t>
            </a:r>
            <a:r>
              <a:rPr lang="sl-SI" sz="1600" i="1" dirty="0" smtClean="0"/>
              <a:t>pesticidov!</a:t>
            </a:r>
          </a:p>
        </p:txBody>
      </p:sp>
      <p:pic>
        <p:nvPicPr>
          <p:cNvPr id="10" name="Content Placeholder 9" descr="monika3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15008" y="1571612"/>
            <a:ext cx="2333618" cy="20002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357158" y="3214686"/>
            <a:ext cx="4041775" cy="3354406"/>
          </a:xfrm>
        </p:spPr>
        <p:txBody>
          <a:bodyPr>
            <a:normAutofit fontScale="77500" lnSpcReduction="20000"/>
          </a:bodyPr>
          <a:lstStyle/>
          <a:p>
            <a:pPr>
              <a:buFont typeface="Arial" charset="0"/>
              <a:buChar char="•"/>
            </a:pPr>
            <a:r>
              <a:rPr lang="sl-SI" dirty="0" smtClean="0"/>
              <a:t>štiri </a:t>
            </a:r>
            <a:r>
              <a:rPr lang="sl-SI" dirty="0"/>
              <a:t>glavne skupine strupenih pesticidov </a:t>
            </a:r>
            <a:r>
              <a:rPr lang="sl-SI" dirty="0" smtClean="0"/>
              <a:t>:</a:t>
            </a:r>
          </a:p>
          <a:p>
            <a:pPr>
              <a:buFont typeface="Arial" charset="0"/>
              <a:buChar char="•"/>
            </a:pPr>
            <a:endParaRPr lang="sl-SI" dirty="0"/>
          </a:p>
          <a:p>
            <a:r>
              <a:rPr lang="sl-SI" sz="2600" i="1" u="sng" dirty="0" smtClean="0">
                <a:solidFill>
                  <a:schemeClr val="accent6">
                    <a:lumMod val="75000"/>
                  </a:schemeClr>
                </a:solidFill>
              </a:rPr>
              <a:t>1.skupina</a:t>
            </a:r>
            <a:r>
              <a:rPr lang="sl-SI" dirty="0" smtClean="0"/>
              <a:t>: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dirty="0"/>
              <a:t>nevrotoksini oziroma živčni strupi</a:t>
            </a:r>
          </a:p>
          <a:p>
            <a:r>
              <a:rPr lang="sl-SI" sz="2600" i="1" u="sng" dirty="0">
                <a:solidFill>
                  <a:schemeClr val="accent6">
                    <a:lumMod val="75000"/>
                  </a:schemeClr>
                </a:solidFill>
              </a:rPr>
              <a:t>2.skupina</a:t>
            </a:r>
            <a:r>
              <a:rPr lang="sl-SI" dirty="0"/>
              <a:t>: motilci, ki imajo estrogeni </a:t>
            </a:r>
            <a:r>
              <a:rPr lang="sl-SI" i="1" dirty="0"/>
              <a:t>učinek</a:t>
            </a:r>
          </a:p>
          <a:p>
            <a:r>
              <a:rPr lang="sl-SI" sz="2800" i="1" u="sng" dirty="0">
                <a:solidFill>
                  <a:schemeClr val="accent6">
                    <a:lumMod val="75000"/>
                  </a:schemeClr>
                </a:solidFill>
              </a:rPr>
              <a:t>3.skupina</a:t>
            </a:r>
            <a:r>
              <a:rPr lang="sl-SI" dirty="0"/>
              <a:t>: metabolični strupi, ki delujejo predvsem na energetski nivo </a:t>
            </a:r>
            <a:r>
              <a:rPr lang="sl-SI" i="1" dirty="0"/>
              <a:t>celice</a:t>
            </a:r>
          </a:p>
          <a:p>
            <a:r>
              <a:rPr lang="sl-SI" sz="2800" i="1" u="sng" dirty="0">
                <a:solidFill>
                  <a:schemeClr val="accent6">
                    <a:lumMod val="75000"/>
                  </a:schemeClr>
                </a:solidFill>
              </a:rPr>
              <a:t>4.skupina</a:t>
            </a:r>
            <a:r>
              <a:rPr lang="sl-SI" dirty="0"/>
              <a:t>: snovi, ki so kancerogene snovi (rakotvorne)</a:t>
            </a:r>
          </a:p>
          <a:p>
            <a:endParaRPr lang="sl-SI" dirty="0"/>
          </a:p>
        </p:txBody>
      </p:sp>
      <p:pic>
        <p:nvPicPr>
          <p:cNvPr id="17" name="Content Placeholder 16" descr="monika4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929190" y="3714752"/>
            <a:ext cx="4041775" cy="2730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000240"/>
            <a:ext cx="47863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š</a:t>
            </a:r>
            <a:r>
              <a:rPr kumimoji="0" lang="sl-SI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tevilo rakavih bolnikov je iz 3.500-3.800 poskočilo na preko 10 tisoč na leto</a:t>
            </a:r>
            <a:r>
              <a:rPr lang="sl-SI" sz="11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sl-SI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večino strupov dobimo skozi hrano in vodo.</a:t>
            </a:r>
            <a:endParaRPr kumimoji="0" lang="sl-SI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5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u="sng" dirty="0">
                <a:latin typeface="Broadway" pitchFamily="82" charset="0"/>
              </a:rPr>
              <a:t>JE EKOLOŠKA HRANA BOLJŠA OD INDUSTRIJSKE 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sl-SI" dirty="0" smtClean="0"/>
              <a:t>znanstveni </a:t>
            </a:r>
            <a:r>
              <a:rPr lang="sl-SI" dirty="0"/>
              <a:t>izsledki nakazujejo, da je med eko. in indust. hrano ogromna razlika, ki se kaže predvsem v hranilni vrednosti prehranskih </a:t>
            </a:r>
            <a:r>
              <a:rPr lang="sl-SI" dirty="0" smtClean="0"/>
              <a:t>produktov.</a:t>
            </a:r>
          </a:p>
        </p:txBody>
      </p:sp>
      <p:pic>
        <p:nvPicPr>
          <p:cNvPr id="7" name="Content Placeholder 6" descr="monika5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1472" y="2285992"/>
            <a:ext cx="3780637" cy="37806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sl-SI" dirty="0" smtClean="0"/>
              <a:t>raziskava </a:t>
            </a:r>
            <a:r>
              <a:rPr lang="sl-SI" dirty="0"/>
              <a:t>je pokazala, da je v ekološki zelenjavi in sadju bilo najdenih več kot 40 % antioksidantov kot v zelenjavi in sadju konvencionalne </a:t>
            </a:r>
            <a:r>
              <a:rPr lang="sl-SI" dirty="0" smtClean="0"/>
              <a:t>pridelave.</a:t>
            </a:r>
          </a:p>
        </p:txBody>
      </p:sp>
      <p:pic>
        <p:nvPicPr>
          <p:cNvPr id="8" name="Content Placeholder 7" descr="monika6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141912" y="2626519"/>
            <a:ext cx="3048000" cy="30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611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RAZLIKA  MED  EKOLOŠKO  IN  INDUSTRIJSKO  PRIDELAVO  HRANE</vt:lpstr>
      <vt:lpstr>Ekološko pridelana hrana</vt:lpstr>
      <vt:lpstr>Ekološka pridelava hrane ni zgolj način življenja, temveč je izjemno pomemben del zdrave prehrane</vt:lpstr>
      <vt:lpstr>H kmetu po ekološko pridelano hrano!</vt:lpstr>
      <vt:lpstr>Industrijsko pridelana hrana</vt:lpstr>
      <vt:lpstr>Pesticidi</vt:lpstr>
      <vt:lpstr>JE EKOLOŠKA HRANA BOLJŠA OD INDUSTRIJSKE ?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RAZLIKA  MED  EKOLOŠKO  IN  INDUSTRIJSKO  PRIDELAVO  HRANE</dc:title>
  <dc:creator>xxx</dc:creator>
  <cp:lastModifiedBy>xxx</cp:lastModifiedBy>
  <cp:revision>8</cp:revision>
  <dcterms:created xsi:type="dcterms:W3CDTF">2010-06-09T20:43:42Z</dcterms:created>
  <dcterms:modified xsi:type="dcterms:W3CDTF">2010-06-09T21:55:04Z</dcterms:modified>
</cp:coreProperties>
</file>