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81" r:id="rId4"/>
    <p:sldId id="258" r:id="rId5"/>
    <p:sldId id="259" r:id="rId6"/>
    <p:sldId id="260" r:id="rId7"/>
    <p:sldId id="270" r:id="rId8"/>
    <p:sldId id="269" r:id="rId9"/>
    <p:sldId id="272" r:id="rId10"/>
    <p:sldId id="271" r:id="rId11"/>
    <p:sldId id="273" r:id="rId12"/>
    <p:sldId id="274" r:id="rId13"/>
    <p:sldId id="275" r:id="rId14"/>
    <p:sldId id="276" r:id="rId15"/>
    <p:sldId id="261" r:id="rId16"/>
    <p:sldId id="263" r:id="rId17"/>
    <p:sldId id="264" r:id="rId18"/>
    <p:sldId id="265" r:id="rId19"/>
    <p:sldId id="266" r:id="rId20"/>
    <p:sldId id="267" r:id="rId21"/>
    <p:sldId id="268" r:id="rId22"/>
    <p:sldId id="277" r:id="rId2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89" d="100"/>
          <a:sy n="89" d="100"/>
        </p:scale>
        <p:origin x="-34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7E2E8DDA-CE9E-40A1-A75A-21AC4F00F9BD}" type="datetimeFigureOut">
              <a:rPr lang="sl-SI" smtClean="0"/>
              <a:t>22.8.2019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307339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E2E8DDA-CE9E-40A1-A75A-21AC4F00F9BD}" type="datetimeFigureOut">
              <a:rPr lang="sl-SI" smtClean="0"/>
              <a:t>22.8.2019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355783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E2E8DDA-CE9E-40A1-A75A-21AC4F00F9BD}" type="datetimeFigureOut">
              <a:rPr lang="sl-SI" smtClean="0"/>
              <a:t>22.8.2019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81500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E2E8DDA-CE9E-40A1-A75A-21AC4F00F9BD}" type="datetimeFigureOut">
              <a:rPr lang="sl-SI" smtClean="0"/>
              <a:t>22.8.2019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170882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7E2E8DDA-CE9E-40A1-A75A-21AC4F00F9BD}" type="datetimeFigureOut">
              <a:rPr lang="sl-SI" smtClean="0"/>
              <a:t>22.8.2019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276625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7E2E8DDA-CE9E-40A1-A75A-21AC4F00F9BD}" type="datetimeFigureOut">
              <a:rPr lang="sl-SI" smtClean="0"/>
              <a:t>22.8.2019</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277672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7E2E8DDA-CE9E-40A1-A75A-21AC4F00F9BD}" type="datetimeFigureOut">
              <a:rPr lang="sl-SI" smtClean="0"/>
              <a:t>22.8.2019</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387959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7E2E8DDA-CE9E-40A1-A75A-21AC4F00F9BD}" type="datetimeFigureOut">
              <a:rPr lang="sl-SI" smtClean="0"/>
              <a:t>22.8.2019</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243333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7E2E8DDA-CE9E-40A1-A75A-21AC4F00F9BD}" type="datetimeFigureOut">
              <a:rPr lang="sl-SI" smtClean="0"/>
              <a:t>22.8.2019</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81970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E2E8DDA-CE9E-40A1-A75A-21AC4F00F9BD}" type="datetimeFigureOut">
              <a:rPr lang="sl-SI" smtClean="0"/>
              <a:t>22.8.2019</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87382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E2E8DDA-CE9E-40A1-A75A-21AC4F00F9BD}" type="datetimeFigureOut">
              <a:rPr lang="sl-SI" smtClean="0"/>
              <a:t>22.8.2019</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A396F651-D252-4193-8312-619E0CE09C28}" type="slidenum">
              <a:rPr lang="sl-SI" smtClean="0"/>
              <a:t>‹#›</a:t>
            </a:fld>
            <a:endParaRPr lang="sl-SI"/>
          </a:p>
        </p:txBody>
      </p:sp>
    </p:spTree>
    <p:extLst>
      <p:ext uri="{BB962C8B-B14F-4D97-AF65-F5344CB8AC3E}">
        <p14:creationId xmlns:p14="http://schemas.microsoft.com/office/powerpoint/2010/main" val="102518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E8DDA-CE9E-40A1-A75A-21AC4F00F9BD}" type="datetimeFigureOut">
              <a:rPr lang="sl-SI" smtClean="0"/>
              <a:t>22.8.2019</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6F651-D252-4193-8312-619E0CE09C28}" type="slidenum">
              <a:rPr lang="sl-SI" smtClean="0"/>
              <a:t>‹#›</a:t>
            </a:fld>
            <a:endParaRPr lang="sl-SI"/>
          </a:p>
        </p:txBody>
      </p:sp>
    </p:spTree>
    <p:extLst>
      <p:ext uri="{BB962C8B-B14F-4D97-AF65-F5344CB8AC3E}">
        <p14:creationId xmlns:p14="http://schemas.microsoft.com/office/powerpoint/2010/main" val="25467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books.google.si/books?id=CjhXqFUtFgcC&amp;pg=PA221&amp;lpg=PA221&amp;dq=understanding+geographical+and+environmental+education&amp;source=bl&amp;ots=r0o0MMET2R&amp;sig=ACfU3U2GGYLKaeLhdJoiYa3-6RPqTNJqCA&amp;hl=sl&amp;sa=X&amp;ved=2ahUKEwjK5-2-3_bfAhXLa1AKHTWJAzQQ6AEwB3oECAIQAQ#v=onepage&amp;q=understanding%20geographical%20and%20environmental%20education&amp;f=false" TargetMode="External"/><Relationship Id="rId3" Type="http://schemas.openxmlformats.org/officeDocument/2006/relationships/hyperlink" Target="http://pefprints.pef.uni-lj.si/1980/1/Irena_Hergan_-_disertacija_s_prilogami.pdf" TargetMode="External"/><Relationship Id="rId7" Type="http://schemas.openxmlformats.org/officeDocument/2006/relationships/hyperlink" Target="http://os-krapinske-toplice.skole.hr/upload/os-krapinske-toplice/multistatic/269/Geografija_-_kriteriji_ocjenjivanja.pdf" TargetMode="External"/><Relationship Id="rId2" Type="http://schemas.openxmlformats.org/officeDocument/2006/relationships/hyperlink" Target="https://repozitorij.uni-lj.si/Dokument.php?lang=slv&amp;id=108635" TargetMode="External"/><Relationship Id="rId1" Type="http://schemas.openxmlformats.org/officeDocument/2006/relationships/slideLayout" Target="../slideLayouts/slideLayout6.xml"/><Relationship Id="rId6" Type="http://schemas.openxmlformats.org/officeDocument/2006/relationships/hyperlink" Target="https://www.google.com/url?sa=t&amp;rct=j&amp;q=&amp;esrc=s&amp;source=web&amp;cd=3&amp;ved=2ahUKEwjQqu7CxfveAhXJsqQKHRN_BVEQFjACegQIARAC&amp;url=https://www.teachitgeography.co.uk/attachments/26031/cartographic-skills.pdf&amp;usg=AOvVaw0_TH0jj7hl6CdkghrwUwAl" TargetMode="External"/><Relationship Id="rId5" Type="http://schemas.openxmlformats.org/officeDocument/2006/relationships/hyperlink" Target="https://www.dlib.si/stream/URN:NBN:SI:DOC-8Y2KTVAU/a95ed28a-bd19-4b03-960e-3475da906040/PDF" TargetMode="External"/><Relationship Id="rId10" Type="http://schemas.openxmlformats.org/officeDocument/2006/relationships/hyperlink" Target="http://pefprints.pef.uni-lj.si/4466/1/PREMRL.pdf" TargetMode="External"/><Relationship Id="rId4" Type="http://schemas.openxmlformats.org/officeDocument/2006/relationships/hyperlink" Target="https://dk.um.si/Dokument.php?id=52914" TargetMode="External"/><Relationship Id="rId9" Type="http://schemas.openxmlformats.org/officeDocument/2006/relationships/hyperlink" Target="http://lazarus.elte.hu/cet/publications/088.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048000" y="900294"/>
            <a:ext cx="9144000" cy="1738673"/>
          </a:xfrm>
        </p:spPr>
        <p:txBody>
          <a:bodyPr>
            <a:normAutofit fontScale="90000"/>
          </a:bodyPr>
          <a:lstStyle/>
          <a:p>
            <a:r>
              <a:rPr lang="sl-SI" sz="4000" dirty="0" smtClean="0"/>
              <a:t>RAZVOJNA NALOGA:</a:t>
            </a:r>
            <a:r>
              <a:rPr lang="sl-SI" sz="3200" dirty="0" smtClean="0"/>
              <a:t/>
            </a:r>
            <a:br>
              <a:rPr lang="sl-SI" sz="3200" dirty="0" smtClean="0"/>
            </a:br>
            <a:r>
              <a:rPr lang="sl-SI" sz="3200" b="1" dirty="0" smtClean="0"/>
              <a:t>UVAJANJE </a:t>
            </a:r>
            <a:r>
              <a:rPr lang="sl-SI" sz="3200" b="1" dirty="0"/>
              <a:t>FORMATIVNEGA SPREMLJANJA IN INKLUZIVNE </a:t>
            </a:r>
            <a:r>
              <a:rPr lang="sl-SI" sz="3200" b="1" dirty="0" smtClean="0"/>
              <a:t>PARADIGME </a:t>
            </a:r>
            <a:r>
              <a:rPr lang="sl-SI" sz="3200" dirty="0" smtClean="0"/>
              <a:t>-  pri geografiji</a:t>
            </a:r>
            <a:r>
              <a:rPr lang="sl-SI" sz="3200" dirty="0"/>
              <a:t/>
            </a:r>
            <a:br>
              <a:rPr lang="sl-SI" sz="3200" dirty="0"/>
            </a:br>
            <a:endParaRPr lang="sl-SI" sz="3200" dirty="0"/>
          </a:p>
        </p:txBody>
      </p:sp>
      <p:sp>
        <p:nvSpPr>
          <p:cNvPr id="3" name="Podnaslov 2"/>
          <p:cNvSpPr>
            <a:spLocks noGrp="1"/>
          </p:cNvSpPr>
          <p:nvPr>
            <p:ph type="subTitle" idx="1"/>
          </p:nvPr>
        </p:nvSpPr>
        <p:spPr>
          <a:xfrm>
            <a:off x="2098765" y="4420848"/>
            <a:ext cx="9144000" cy="1655762"/>
          </a:xfrm>
        </p:spPr>
        <p:txBody>
          <a:bodyPr/>
          <a:lstStyle/>
          <a:p>
            <a:pPr algn="r"/>
            <a:r>
              <a:rPr lang="sl-SI" dirty="0" smtClean="0"/>
              <a:t>Predstavitev pripravila: </a:t>
            </a:r>
          </a:p>
          <a:p>
            <a:pPr algn="r"/>
            <a:r>
              <a:rPr lang="sl-SI" dirty="0" smtClean="0"/>
              <a:t>Katarina Bola  ZUPANČIČ</a:t>
            </a:r>
          </a:p>
          <a:p>
            <a:pPr algn="r"/>
            <a:r>
              <a:rPr lang="sl-SI" dirty="0" smtClean="0"/>
              <a:t>GESŠ TRBOVLJE</a:t>
            </a:r>
            <a:endParaRPr lang="sl-SI" dirty="0"/>
          </a:p>
        </p:txBody>
      </p:sp>
      <p:pic>
        <p:nvPicPr>
          <p:cNvPr id="4" name="Slika 3"/>
          <p:cNvPicPr>
            <a:picLocks noChangeAspect="1"/>
          </p:cNvPicPr>
          <p:nvPr/>
        </p:nvPicPr>
        <p:blipFill rotWithShape="1">
          <a:blip r:embed="rId2"/>
          <a:srcRect l="1512" t="8857"/>
          <a:stretch/>
        </p:blipFill>
        <p:spPr>
          <a:xfrm>
            <a:off x="143692" y="5447212"/>
            <a:ext cx="8508546" cy="1258796"/>
          </a:xfrm>
          <a:prstGeom prst="rect">
            <a:avLst/>
          </a:prstGeom>
        </p:spPr>
      </p:pic>
    </p:spTree>
    <p:extLst>
      <p:ext uri="{BB962C8B-B14F-4D97-AF65-F5344CB8AC3E}">
        <p14:creationId xmlns:p14="http://schemas.microsoft.com/office/powerpoint/2010/main" val="275051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35578" y="0"/>
            <a:ext cx="11508376" cy="6771084"/>
          </a:xfrm>
          <a:prstGeom prst="rect">
            <a:avLst/>
          </a:prstGeom>
        </p:spPr>
        <p:txBody>
          <a:bodyPr wrap="square">
            <a:spAutoFit/>
          </a:bodyPr>
          <a:lstStyle/>
          <a:p>
            <a:pPr algn="just">
              <a:spcAft>
                <a:spcPts val="0"/>
              </a:spcAft>
            </a:pPr>
            <a:r>
              <a:rPr lang="sl-SI" sz="1400" cap="all" dirty="0">
                <a:latin typeface="Times New Roman" panose="02020603050405020304" pitchFamily="18" charset="0"/>
                <a:ea typeface="Times New Roman" panose="02020603050405020304" pitchFamily="18" charset="0"/>
              </a:rPr>
              <a:t>Opisniki za VREDNOTENJE KARTOGRAFSKIH veščin</a:t>
            </a:r>
            <a:endParaRPr lang="sl-SI" sz="1400" dirty="0">
              <a:latin typeface="Times New Roman" panose="02020603050405020304" pitchFamily="18" charset="0"/>
              <a:ea typeface="Times New Roman" panose="02020603050405020304" pitchFamily="18" charset="0"/>
            </a:endParaRPr>
          </a:p>
          <a:p>
            <a:pPr algn="just">
              <a:spcAft>
                <a:spcPts val="0"/>
              </a:spcAft>
              <a:tabLst>
                <a:tab pos="342900" algn="l"/>
                <a:tab pos="838200" algn="l"/>
              </a:tabLst>
            </a:pPr>
            <a:r>
              <a:rPr lang="sl-SI" sz="1400" dirty="0">
                <a:solidFill>
                  <a:srgbClr val="000000"/>
                </a:solidFill>
                <a:latin typeface="Times New Roman" panose="02020603050405020304" pitchFamily="18" charset="0"/>
                <a:ea typeface="Times New Roman" panose="02020603050405020304" pitchFamily="18" charset="0"/>
              </a:rPr>
              <a:t> </a:t>
            </a:r>
            <a:endParaRPr lang="sl-SI" sz="1400" dirty="0">
              <a:latin typeface="Times New Roman" panose="02020603050405020304" pitchFamily="18" charset="0"/>
              <a:ea typeface="Times New Roman" panose="02020603050405020304" pitchFamily="18" charset="0"/>
            </a:endParaRPr>
          </a:p>
          <a:p>
            <a:pPr algn="just">
              <a:spcAft>
                <a:spcPts val="0"/>
              </a:spcAft>
              <a:tabLst>
                <a:tab pos="342900" algn="l"/>
                <a:tab pos="838200" algn="l"/>
              </a:tabLst>
            </a:pPr>
            <a:r>
              <a:rPr lang="sl-SI" sz="1400" dirty="0">
                <a:solidFill>
                  <a:srgbClr val="000000"/>
                </a:solidFill>
                <a:latin typeface="Times New Roman" panose="02020603050405020304" pitchFamily="18" charset="0"/>
                <a:ea typeface="Times New Roman" panose="02020603050405020304" pitchFamily="18" charset="0"/>
              </a:rPr>
              <a:t>Področja: </a:t>
            </a:r>
            <a:endParaRPr lang="sl-SI"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838200" algn="l"/>
              </a:tabLst>
            </a:pPr>
            <a:r>
              <a:rPr lang="sl-SI" sz="1400" dirty="0">
                <a:solidFill>
                  <a:srgbClr val="000000"/>
                </a:solidFill>
                <a:latin typeface="Times New Roman" panose="02020603050405020304" pitchFamily="18" charset="0"/>
                <a:ea typeface="Times New Roman" panose="02020603050405020304" pitchFamily="18" charset="0"/>
              </a:rPr>
              <a:t>branje zemljevida,</a:t>
            </a:r>
            <a:endParaRPr lang="sl-SI"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838200" algn="l"/>
              </a:tabLst>
            </a:pPr>
            <a:r>
              <a:rPr lang="sl-SI" sz="1400" dirty="0">
                <a:solidFill>
                  <a:srgbClr val="000000"/>
                </a:solidFill>
                <a:latin typeface="Times New Roman" panose="02020603050405020304" pitchFamily="18" charset="0"/>
                <a:ea typeface="Times New Roman" panose="02020603050405020304" pitchFamily="18" charset="0"/>
              </a:rPr>
              <a:t>interpretacija zemljevida,</a:t>
            </a:r>
            <a:endParaRPr lang="sl-SI"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838200" algn="l"/>
              </a:tabLst>
            </a:pPr>
            <a:r>
              <a:rPr lang="sl-SI" sz="1400" dirty="0">
                <a:solidFill>
                  <a:srgbClr val="FF0000"/>
                </a:solidFill>
                <a:latin typeface="Times New Roman" panose="02020603050405020304" pitchFamily="18" charset="0"/>
                <a:ea typeface="Times New Roman" panose="02020603050405020304" pitchFamily="18" charset="0"/>
              </a:rPr>
              <a:t>risanje zemljevida,</a:t>
            </a:r>
            <a:endParaRPr lang="sl-SI"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838200" algn="l"/>
              </a:tabLst>
            </a:pPr>
            <a:r>
              <a:rPr lang="sl-SI" sz="1400" dirty="0">
                <a:solidFill>
                  <a:srgbClr val="000000"/>
                </a:solidFill>
                <a:latin typeface="Times New Roman" panose="02020603050405020304" pitchFamily="18" charset="0"/>
                <a:ea typeface="Times New Roman" panose="02020603050405020304" pitchFamily="18" charset="0"/>
              </a:rPr>
              <a:t>uporaba zemljevida. </a:t>
            </a:r>
            <a:endParaRPr lang="sl-SI" sz="1400" dirty="0">
              <a:latin typeface="Times New Roman" panose="02020603050405020304" pitchFamily="18" charset="0"/>
              <a:ea typeface="Times New Roman" panose="02020603050405020304" pitchFamily="18" charset="0"/>
            </a:endParaRPr>
          </a:p>
          <a:p>
            <a:pPr algn="just">
              <a:spcAft>
                <a:spcPts val="0"/>
              </a:spcAft>
              <a:tabLst>
                <a:tab pos="342900" algn="l"/>
                <a:tab pos="838200" algn="l"/>
              </a:tabLst>
            </a:pPr>
            <a:r>
              <a:rPr lang="sl-SI" sz="1400" dirty="0">
                <a:solidFill>
                  <a:srgbClr val="000000"/>
                </a:solidFill>
                <a:latin typeface="Times New Roman" panose="02020603050405020304" pitchFamily="18" charset="0"/>
                <a:ea typeface="Times New Roman" panose="02020603050405020304" pitchFamily="18" charset="0"/>
              </a:rPr>
              <a:t> </a:t>
            </a:r>
            <a:endParaRPr lang="sl-SI" sz="1400" dirty="0">
              <a:latin typeface="Times New Roman" panose="02020603050405020304" pitchFamily="18" charset="0"/>
              <a:ea typeface="Times New Roman" panose="02020603050405020304" pitchFamily="18" charset="0"/>
            </a:endParaRPr>
          </a:p>
          <a:p>
            <a:pPr algn="just">
              <a:spcAft>
                <a:spcPts val="0"/>
              </a:spcAft>
              <a:tabLst>
                <a:tab pos="342900" algn="l"/>
                <a:tab pos="838200" algn="l"/>
              </a:tabLst>
            </a:pPr>
            <a:r>
              <a:rPr lang="sl-SI" sz="1400" dirty="0">
                <a:solidFill>
                  <a:srgbClr val="000000"/>
                </a:solidFill>
                <a:latin typeface="Times New Roman" panose="02020603050405020304" pitchFamily="18" charset="0"/>
                <a:ea typeface="Times New Roman" panose="02020603050405020304" pitchFamily="18" charset="0"/>
              </a:rPr>
              <a:t>1. Branje zemljevida zajema poznavanje in razumevanje znakov in zapisov, s katerimi je predstavljena vsebina zemljevidov. To so:</a:t>
            </a:r>
            <a:endParaRPr lang="sl-SI"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450215" algn="l"/>
                <a:tab pos="838200" algn="l"/>
              </a:tabLst>
            </a:pPr>
            <a:r>
              <a:rPr lang="sl-SI"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linije, točkovni in površinski kartografski znaki,</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450215" algn="l"/>
                <a:tab pos="838200" algn="l"/>
              </a:tabLst>
            </a:pP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vrstni ali količinski kartografski znaki,</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450215" algn="l"/>
                <a:tab pos="838200" algn="l"/>
              </a:tabLst>
            </a:pPr>
            <a:r>
              <a:rPr lang="sl-SI"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alfanumerični</a:t>
            </a: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znaki (črke, številke),</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450215" algn="l"/>
                <a:tab pos="838200" algn="l"/>
              </a:tabLst>
            </a:pP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standardne sestavine (merilo, smer, legenda, mreža vzporednikov in poldnevnikov, kilometrska mreža…).</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838200" algn="l"/>
              </a:tabLst>
            </a:pPr>
            <a:r>
              <a:rPr lang="sl-SI" sz="1400" dirty="0">
                <a:solidFill>
                  <a:srgbClr val="000000"/>
                </a:solidFill>
                <a:latin typeface="Times New Roman" panose="02020603050405020304" pitchFamily="18" charset="0"/>
                <a:ea typeface="Times New Roman" panose="02020603050405020304" pitchFamily="18" charset="0"/>
              </a:rPr>
              <a:t> </a:t>
            </a:r>
            <a:endParaRPr lang="sl-SI" sz="1400" dirty="0">
              <a:latin typeface="Times New Roman" panose="02020603050405020304" pitchFamily="18" charset="0"/>
              <a:ea typeface="Times New Roman" panose="02020603050405020304" pitchFamily="18" charset="0"/>
            </a:endParaRPr>
          </a:p>
          <a:p>
            <a:pPr algn="just">
              <a:spcAft>
                <a:spcPts val="0"/>
              </a:spcAft>
              <a:tabLst>
                <a:tab pos="838200" algn="l"/>
              </a:tabLst>
            </a:pPr>
            <a:r>
              <a:rPr lang="sl-SI" sz="1400" dirty="0">
                <a:solidFill>
                  <a:srgbClr val="000000"/>
                </a:solidFill>
                <a:latin typeface="Times New Roman" panose="02020603050405020304" pitchFamily="18" charset="0"/>
                <a:ea typeface="Times New Roman" panose="02020603050405020304" pitchFamily="18" charset="0"/>
              </a:rPr>
              <a:t>2. Interpretacija zemljevida zajema (</a:t>
            </a:r>
            <a:r>
              <a:rPr lang="sl-SI" sz="1400" dirty="0" err="1">
                <a:solidFill>
                  <a:srgbClr val="000000"/>
                </a:solidFill>
                <a:latin typeface="Times New Roman" panose="02020603050405020304" pitchFamily="18" charset="0"/>
                <a:ea typeface="Times New Roman" panose="02020603050405020304" pitchFamily="18" charset="0"/>
              </a:rPr>
              <a:t>Catling</a:t>
            </a:r>
            <a:r>
              <a:rPr lang="sl-SI" sz="1400" dirty="0">
                <a:solidFill>
                  <a:srgbClr val="000000"/>
                </a:solidFill>
                <a:latin typeface="Times New Roman" panose="02020603050405020304" pitchFamily="18" charset="0"/>
                <a:ea typeface="Times New Roman" panose="02020603050405020304" pitchFamily="18" charset="0"/>
              </a:rPr>
              <a:t>, S., 1996):</a:t>
            </a:r>
            <a:endParaRPr lang="sl-SI"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povezava zemljevida z okolico,</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vizualizacija zemljevida (oblikovanje mentalne podobe zemljevida, opisati ali narisati realno podobo pokrajine, ki jo prikazuje zemljevid), </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prepoznavanje kompleksnejših značilnosti s povezovanjem posameznih značilnosti v konfiguracije,</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sklepanje na dejavnosti ljudi v pokrajini (npr. na osnovi cest, pristanišč…),</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predvidevanje pokrajine (kaj bom tam videl…),</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prepoznavanje vzorcev prostorske razporeditve pojavov,</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primerjanje zemljevidov (tematskih ali glede na čas…). </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sz="1400" dirty="0">
                <a:solidFill>
                  <a:srgbClr val="000000"/>
                </a:solidFill>
                <a:latin typeface="Times New Roman" panose="02020603050405020304" pitchFamily="18" charset="0"/>
                <a:ea typeface="Times New Roman" panose="02020603050405020304" pitchFamily="18" charset="0"/>
              </a:rPr>
              <a:t> </a:t>
            </a:r>
            <a:endParaRPr lang="sl-SI" sz="1400" dirty="0">
              <a:latin typeface="Times New Roman" panose="02020603050405020304" pitchFamily="18" charset="0"/>
              <a:ea typeface="Times New Roman" panose="02020603050405020304" pitchFamily="18" charset="0"/>
            </a:endParaRPr>
          </a:p>
          <a:p>
            <a:pPr algn="just">
              <a:spcAft>
                <a:spcPts val="0"/>
              </a:spcAft>
              <a:tabLst>
                <a:tab pos="838200" algn="l"/>
              </a:tabLst>
            </a:pPr>
            <a:r>
              <a:rPr lang="sl-SI" sz="1400" dirty="0">
                <a:solidFill>
                  <a:srgbClr val="000000"/>
                </a:solidFill>
                <a:latin typeface="Times New Roman" panose="02020603050405020304" pitchFamily="18" charset="0"/>
                <a:ea typeface="Times New Roman" panose="02020603050405020304" pitchFamily="18" charset="0"/>
              </a:rPr>
              <a:t>3. Ustvarjanje, risanje zemljevida, drugo delo z zemljevidom: </a:t>
            </a:r>
            <a:endParaRPr lang="sl-SI"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prikazati pokrajino iz vertikalne perspektive,</a:t>
            </a:r>
            <a:endParaRPr lang="sl-SI"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risanje skic pokrajin (prikaz glavnih značilnosti, prikaz izbranih pojavov hkrati…),</a:t>
            </a:r>
            <a:endParaRPr lang="sl-SI"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540385" algn="l"/>
              </a:tabLst>
            </a:pPr>
            <a:r>
              <a:rPr lang="sl-SI"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risanje pokrajin, izsekov, območij…,</a:t>
            </a:r>
            <a:endParaRPr lang="sl-SI"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540385" algn="l"/>
              </a:tabLst>
            </a:pPr>
            <a:r>
              <a:rPr lang="sl-SI"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dopolnjevanje osnovnih zemljevidov (predlog), pregled in dodajanje plasti, poligonov, točk, grafičnih in slikovnih elementov idr.,</a:t>
            </a:r>
            <a:endParaRPr lang="sl-SI"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sl-SI" sz="1400" dirty="0">
                <a:solidFill>
                  <a:srgbClr val="000000"/>
                </a:solidFill>
                <a:latin typeface="Times New Roman" panose="02020603050405020304" pitchFamily="18" charset="0"/>
                <a:ea typeface="Times New Roman" panose="02020603050405020304" pitchFamily="18" charset="0"/>
              </a:rPr>
              <a:t> </a:t>
            </a:r>
            <a:endParaRPr lang="sl-SI" sz="1400" dirty="0">
              <a:latin typeface="Times New Roman" panose="02020603050405020304" pitchFamily="18" charset="0"/>
              <a:ea typeface="Times New Roman" panose="02020603050405020304" pitchFamily="18" charset="0"/>
            </a:endParaRPr>
          </a:p>
          <a:p>
            <a:pPr algn="just">
              <a:spcAft>
                <a:spcPts val="0"/>
              </a:spcAft>
            </a:pPr>
            <a:r>
              <a:rPr lang="sl-SI" sz="1400" dirty="0">
                <a:solidFill>
                  <a:srgbClr val="000000"/>
                </a:solidFill>
                <a:latin typeface="Times New Roman" panose="02020603050405020304" pitchFamily="18" charset="0"/>
                <a:ea typeface="Times New Roman" panose="02020603050405020304" pitchFamily="18" charset="0"/>
              </a:rPr>
              <a:t>4. Uporaba zemljevida:</a:t>
            </a:r>
            <a:endParaRPr lang="sl-SI"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orientacija: gibanje po začrtani ali opisani poti,</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orientacija: iskanje izbranih prvin na poljubnem zemljevidu,</a:t>
            </a:r>
            <a:endParaRPr lang="sl-SI"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sl-SI"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načrtovanje poti.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42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52900333"/>
              </p:ext>
            </p:extLst>
          </p:nvPr>
        </p:nvGraphicFramePr>
        <p:xfrm>
          <a:off x="666205" y="457200"/>
          <a:ext cx="10489474" cy="6096024"/>
        </p:xfrm>
        <a:graphic>
          <a:graphicData uri="http://schemas.openxmlformats.org/drawingml/2006/table">
            <a:tbl>
              <a:tblPr firstRow="1" firstCol="1" lastRow="1" lastCol="1" bandRow="1" bandCol="1">
                <a:tableStyleId>{5C22544A-7EE6-4342-B048-85BDC9FD1C3A}</a:tableStyleId>
              </a:tblPr>
              <a:tblGrid>
                <a:gridCol w="2136934">
                  <a:extLst>
                    <a:ext uri="{9D8B030D-6E8A-4147-A177-3AD203B41FA5}">
                      <a16:colId xmlns:a16="http://schemas.microsoft.com/office/drawing/2014/main" xmlns="" val="3965639441"/>
                    </a:ext>
                  </a:extLst>
                </a:gridCol>
                <a:gridCol w="1820382">
                  <a:extLst>
                    <a:ext uri="{9D8B030D-6E8A-4147-A177-3AD203B41FA5}">
                      <a16:colId xmlns:a16="http://schemas.microsoft.com/office/drawing/2014/main" xmlns="" val="1160978964"/>
                    </a:ext>
                  </a:extLst>
                </a:gridCol>
                <a:gridCol w="2285449">
                  <a:extLst>
                    <a:ext uri="{9D8B030D-6E8A-4147-A177-3AD203B41FA5}">
                      <a16:colId xmlns:a16="http://schemas.microsoft.com/office/drawing/2014/main" xmlns="" val="2322118228"/>
                    </a:ext>
                  </a:extLst>
                </a:gridCol>
                <a:gridCol w="2286299">
                  <a:extLst>
                    <a:ext uri="{9D8B030D-6E8A-4147-A177-3AD203B41FA5}">
                      <a16:colId xmlns:a16="http://schemas.microsoft.com/office/drawing/2014/main" xmlns="" val="886100779"/>
                    </a:ext>
                  </a:extLst>
                </a:gridCol>
                <a:gridCol w="1960410">
                  <a:extLst>
                    <a:ext uri="{9D8B030D-6E8A-4147-A177-3AD203B41FA5}">
                      <a16:colId xmlns:a16="http://schemas.microsoft.com/office/drawing/2014/main" xmlns="" val="2580376468"/>
                    </a:ext>
                  </a:extLst>
                </a:gridCol>
              </a:tblGrid>
              <a:tr h="134651">
                <a:tc>
                  <a:txBody>
                    <a:bodyPr/>
                    <a:lstStyle/>
                    <a:p>
                      <a:pPr>
                        <a:spcAft>
                          <a:spcPts val="0"/>
                        </a:spcAft>
                        <a:tabLst>
                          <a:tab pos="342900" algn="l"/>
                          <a:tab pos="838200" algn="l"/>
                        </a:tabLst>
                      </a:pPr>
                      <a:r>
                        <a:rPr lang="sl-SI" sz="1600">
                          <a:effectLst/>
                        </a:rPr>
                        <a:t>ocena</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5</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4</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3</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dirty="0">
                          <a:effectLst/>
                          <a:latin typeface="+mn-lt"/>
                          <a:ea typeface="+mn-ea"/>
                        </a:rPr>
                        <a:t>1</a:t>
                      </a:r>
                      <a:endParaRPr lang="sl-SI" sz="1600" dirty="0">
                        <a:effectLst/>
                        <a:latin typeface="Times New Roman" panose="02020603050405020304" pitchFamily="18" charset="0"/>
                        <a:ea typeface="Times New Roman" panose="02020603050405020304" pitchFamily="18" charset="0"/>
                      </a:endParaRPr>
                    </a:p>
                  </a:txBody>
                  <a:tcPr marL="45537" marR="45537" marT="0" marB="0"/>
                </a:tc>
                <a:extLst>
                  <a:ext uri="{0D108BD9-81ED-4DB2-BD59-A6C34878D82A}">
                    <a16:rowId xmlns:a16="http://schemas.microsoft.com/office/drawing/2014/main" xmlns="" val="4291600507"/>
                  </a:ext>
                </a:extLst>
              </a:tr>
              <a:tr h="134651">
                <a:tc>
                  <a:txBody>
                    <a:bodyPr/>
                    <a:lstStyle/>
                    <a:p>
                      <a:pPr>
                        <a:spcAft>
                          <a:spcPts val="0"/>
                        </a:spcAft>
                        <a:tabLst>
                          <a:tab pos="342900" algn="l"/>
                          <a:tab pos="838200" algn="l"/>
                        </a:tabLst>
                      </a:pPr>
                      <a:r>
                        <a:rPr lang="sl-SI" sz="1600">
                          <a:effectLst/>
                        </a:rPr>
                        <a:t>BRANJE ZEMLJEVIDA</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 </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 </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 </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dirty="0">
                          <a:effectLst/>
                        </a:rPr>
                        <a:t> </a:t>
                      </a:r>
                      <a:endParaRPr lang="sl-SI" sz="1600" dirty="0">
                        <a:effectLst/>
                        <a:latin typeface="Times New Roman" panose="02020603050405020304" pitchFamily="18" charset="0"/>
                        <a:ea typeface="Times New Roman" panose="02020603050405020304" pitchFamily="18" charset="0"/>
                      </a:endParaRPr>
                    </a:p>
                  </a:txBody>
                  <a:tcPr marL="45537" marR="45537" marT="0" marB="0"/>
                </a:tc>
                <a:extLst>
                  <a:ext uri="{0D108BD9-81ED-4DB2-BD59-A6C34878D82A}">
                    <a16:rowId xmlns:a16="http://schemas.microsoft.com/office/drawing/2014/main" xmlns="" val="845451212"/>
                  </a:ext>
                </a:extLst>
              </a:tr>
              <a:tr h="1149542">
                <a:tc>
                  <a:txBody>
                    <a:bodyPr/>
                    <a:lstStyle/>
                    <a:p>
                      <a:pPr>
                        <a:spcAft>
                          <a:spcPts val="0"/>
                        </a:spcAft>
                        <a:tabLst>
                          <a:tab pos="342900" algn="l"/>
                          <a:tab pos="838200" algn="l"/>
                        </a:tabLst>
                      </a:pPr>
                      <a:r>
                        <a:rPr lang="sl-SI" sz="1200">
                          <a:effectLst/>
                        </a:rPr>
                        <a:t>Lociranje glede na strani neba ali druge elemente (poznavanje in prepoznavanje držav, regij, mest, rek, gorovij…) glede na toplotni pas, celine, oceane in morja, sosednje države, regije, kraje... </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a:effectLst/>
                        </a:rPr>
                        <a:t>Na zemljevidu se zelo dobro znajde. Pozna ožjo lokacijo zahtevanih pojmov in jih hitro locira na poljubnem zemljevidu in globusu. </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a:effectLst/>
                        </a:rPr>
                        <a:t>Na zemljevidu se dobro znajde. Pozna širšo lokacijo zahtevanih pojmov in jih hitro poišče na zemljevidu, ki ga je vajen. </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a:effectLst/>
                        </a:rPr>
                        <a:t>Na zemljevidu se s težavo znajde. Pozna le najširšo lokacijo zahtevanih pojmov (država, velika regija)in jih dolgo išče na zemljevidu, ki ga je vajen. </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dirty="0">
                          <a:effectLst/>
                        </a:rPr>
                        <a:t>Na zemljevidu se ne znajde brez pomoči. Pozna najširšo lokacijo zahtevanih pojmov (država, velika regija) in jih poišče na zemljevidu ob pomoči učitelja ali sošolcev. </a:t>
                      </a:r>
                      <a:endParaRPr lang="sl-SI" sz="1200" dirty="0">
                        <a:effectLst/>
                        <a:latin typeface="Times New Roman" panose="02020603050405020304" pitchFamily="18" charset="0"/>
                        <a:ea typeface="Times New Roman" panose="02020603050405020304" pitchFamily="18" charset="0"/>
                      </a:endParaRPr>
                    </a:p>
                  </a:txBody>
                  <a:tcPr marL="45537" marR="45537" marT="0" marB="0"/>
                </a:tc>
                <a:extLst>
                  <a:ext uri="{0D108BD9-81ED-4DB2-BD59-A6C34878D82A}">
                    <a16:rowId xmlns:a16="http://schemas.microsoft.com/office/drawing/2014/main" xmlns="" val="3928635307"/>
                  </a:ext>
                </a:extLst>
              </a:tr>
              <a:tr h="2682264">
                <a:tc>
                  <a:txBody>
                    <a:bodyPr/>
                    <a:lstStyle/>
                    <a:p>
                      <a:pPr>
                        <a:spcAft>
                          <a:spcPts val="0"/>
                        </a:spcAft>
                        <a:tabLst>
                          <a:tab pos="342900" algn="l"/>
                          <a:tab pos="838200" algn="l"/>
                        </a:tabLst>
                      </a:pPr>
                      <a:r>
                        <a:rPr lang="sl-SI" sz="1200">
                          <a:effectLst/>
                        </a:rPr>
                        <a:t>Prepoznavanje simbolov (znakov)</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a:effectLst/>
                        </a:rPr>
                        <a:t>Iz simbolov na zemljevidu, ki so prikazani v legendi, zna opisati značilnosti pokrajine: izoblikovanost reliefa, vodovje, državne meje, gostote poselitve, prometnih poti, naravna bogastva, gospodarstvo, geografsko lego (oddaljenost od ekvatorja in začetnega poldnevnika). Posamezne prvine in značilnosti zna opisati tudi brez pomoči legende. </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a:effectLst/>
                        </a:rPr>
                        <a:t>Iz simbolov na zemljevidu, ki so prikazani v legendi, zna opisati značilnosti pokrajine: izoblikovanost reliefa, vodovje, državne meje, gostote poselitve, prometnih poti, naravna bogastva, gospodarstvo, geografsko lego (oddaljenost od ekvatorja in začetnega poldnevnika).</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a:effectLst/>
                        </a:rPr>
                        <a:t>Iz simbolov na zemljevidu, ki so prikazani v legendi, zna pravilno razbrati</a:t>
                      </a:r>
                    </a:p>
                    <a:p>
                      <a:pPr>
                        <a:spcAft>
                          <a:spcPts val="0"/>
                        </a:spcAft>
                        <a:tabLst>
                          <a:tab pos="342900" algn="l"/>
                          <a:tab pos="838200" algn="l"/>
                        </a:tabLst>
                      </a:pPr>
                      <a:r>
                        <a:rPr lang="sl-SI" sz="1200">
                          <a:effectLst/>
                        </a:rPr>
                        <a:t>nadmorsko višino, globino morja, državne meje, mesta, prometnice, naravna bogastva. Razbiranje geografske lege (glede na oddaljenost od ekvatorja in začetnega poldnevnika) mu dela težave. </a:t>
                      </a:r>
                    </a:p>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a:effectLst/>
                        </a:rPr>
                        <a:t>Zna prepoznati simbole na zemljevidu, ki so prikazani v legendi tako, da našteje posamezne elemente, ki se v neki pokrajini pojavljajo.</a:t>
                      </a:r>
                    </a:p>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45537" marR="45537" marT="0" marB="0"/>
                </a:tc>
                <a:extLst>
                  <a:ext uri="{0D108BD9-81ED-4DB2-BD59-A6C34878D82A}">
                    <a16:rowId xmlns:a16="http://schemas.microsoft.com/office/drawing/2014/main" xmlns="" val="4207920225"/>
                  </a:ext>
                </a:extLst>
              </a:tr>
              <a:tr h="1404996">
                <a:tc>
                  <a:txBody>
                    <a:bodyPr/>
                    <a:lstStyle/>
                    <a:p>
                      <a:pPr>
                        <a:spcAft>
                          <a:spcPts val="0"/>
                        </a:spcAft>
                        <a:tabLst>
                          <a:tab pos="342900" algn="l"/>
                          <a:tab pos="838200" algn="l"/>
                        </a:tabLst>
                      </a:pPr>
                      <a:r>
                        <a:rPr lang="sl-SI" sz="1200">
                          <a:effectLst/>
                        </a:rPr>
                        <a:t>Merilo zemljevida</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dirty="0">
                          <a:effectLst/>
                        </a:rPr>
                        <a:t>Iz številčnega in grafičnega merila zna brez napake izračunati dejanske razdalje v km. </a:t>
                      </a:r>
                    </a:p>
                    <a:p>
                      <a:pPr>
                        <a:spcAft>
                          <a:spcPts val="0"/>
                        </a:spcAft>
                        <a:tabLst>
                          <a:tab pos="342900" algn="l"/>
                          <a:tab pos="838200" algn="l"/>
                        </a:tabLst>
                      </a:pPr>
                      <a:r>
                        <a:rPr lang="sl-SI" sz="1200" dirty="0">
                          <a:effectLst/>
                        </a:rPr>
                        <a:t> </a:t>
                      </a:r>
                    </a:p>
                    <a:p>
                      <a:pPr>
                        <a:spcAft>
                          <a:spcPts val="0"/>
                        </a:spcAft>
                        <a:tabLst>
                          <a:tab pos="342900" algn="l"/>
                          <a:tab pos="838200" algn="l"/>
                        </a:tabLst>
                      </a:pPr>
                      <a:r>
                        <a:rPr lang="sl-SI" sz="1200" dirty="0">
                          <a:effectLst/>
                        </a:rPr>
                        <a:t>Karto, ki jo je izdelal sam, pravilno opremi s številčnim in grafičnim merilom. </a:t>
                      </a:r>
                      <a:endParaRPr lang="sl-SI" sz="1200" dirty="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a:effectLst/>
                        </a:rPr>
                        <a:t>Iz številčnega in grafičnega merila zna izračunati dejanske razdalje v km. </a:t>
                      </a:r>
                    </a:p>
                    <a:p>
                      <a:pPr>
                        <a:spcAft>
                          <a:spcPts val="0"/>
                        </a:spcAft>
                        <a:tabLst>
                          <a:tab pos="342900" algn="l"/>
                          <a:tab pos="838200" algn="l"/>
                        </a:tabLst>
                      </a:pPr>
                      <a:r>
                        <a:rPr lang="sl-SI" sz="1200">
                          <a:effectLst/>
                        </a:rPr>
                        <a:t> </a:t>
                      </a:r>
                    </a:p>
                    <a:p>
                      <a:pPr>
                        <a:spcAft>
                          <a:spcPts val="0"/>
                        </a:spcAft>
                        <a:tabLst>
                          <a:tab pos="342900" algn="l"/>
                          <a:tab pos="838200" algn="l"/>
                        </a:tabLst>
                      </a:pPr>
                      <a:r>
                        <a:rPr lang="sl-SI" sz="1200">
                          <a:effectLst/>
                        </a:rPr>
                        <a:t>Zemljevidu, ki ga je po predlogi izdelal sam, pravilno zapiše le številčno ali nariše le grafično merilo. </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a:effectLst/>
                        </a:rPr>
                        <a:t>Pravilno zna uporabiti le številčno in grafično merilo zemljevida. </a:t>
                      </a:r>
                    </a:p>
                    <a:p>
                      <a:pPr>
                        <a:spcAft>
                          <a:spcPts val="0"/>
                        </a:spcAft>
                        <a:tabLst>
                          <a:tab pos="342900" algn="l"/>
                          <a:tab pos="838200" algn="l"/>
                        </a:tabLst>
                      </a:pPr>
                      <a:r>
                        <a:rPr lang="sl-SI" sz="1200">
                          <a:effectLst/>
                        </a:rPr>
                        <a:t> </a:t>
                      </a:r>
                    </a:p>
                    <a:p>
                      <a:pPr>
                        <a:spcAft>
                          <a:spcPts val="0"/>
                        </a:spcAft>
                        <a:tabLst>
                          <a:tab pos="342900" algn="l"/>
                          <a:tab pos="838200" algn="l"/>
                        </a:tabLst>
                      </a:pPr>
                      <a:r>
                        <a:rPr lang="sl-SI" sz="1200">
                          <a:effectLst/>
                        </a:rPr>
                        <a:t>Karti, ki jo je izdelal po predlogi, napiše merilo ob pomoči učitelja. </a:t>
                      </a:r>
                      <a:endParaRPr lang="sl-SI" sz="12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200" dirty="0">
                          <a:effectLst/>
                        </a:rPr>
                        <a:t>Iz številčnega ali grafičnega merila izračuna dejansko razdaljo le z podpornimi vprašanji učitelja ali jo izračuna nepravilno. </a:t>
                      </a:r>
                    </a:p>
                    <a:p>
                      <a:pPr>
                        <a:spcAft>
                          <a:spcPts val="0"/>
                        </a:spcAft>
                        <a:tabLst>
                          <a:tab pos="342900" algn="l"/>
                          <a:tab pos="838200" algn="l"/>
                        </a:tabLst>
                      </a:pPr>
                      <a:r>
                        <a:rPr lang="sl-SI" sz="1200" dirty="0">
                          <a:effectLst/>
                        </a:rPr>
                        <a:t> </a:t>
                      </a:r>
                    </a:p>
                    <a:p>
                      <a:pPr>
                        <a:spcAft>
                          <a:spcPts val="0"/>
                        </a:spcAft>
                        <a:tabLst>
                          <a:tab pos="342900" algn="l"/>
                          <a:tab pos="838200" algn="l"/>
                        </a:tabLst>
                      </a:pPr>
                      <a:r>
                        <a:rPr lang="sl-SI" sz="1200" dirty="0">
                          <a:effectLst/>
                        </a:rPr>
                        <a:t>Merilo zna le razbrati, ne zna ga pa tudi izdelati. </a:t>
                      </a:r>
                      <a:endParaRPr lang="sl-SI" sz="1200" dirty="0">
                        <a:effectLst/>
                        <a:latin typeface="Times New Roman" panose="02020603050405020304" pitchFamily="18" charset="0"/>
                        <a:ea typeface="Times New Roman" panose="02020603050405020304" pitchFamily="18" charset="0"/>
                      </a:endParaRPr>
                    </a:p>
                  </a:txBody>
                  <a:tcPr marL="45537" marR="45537" marT="0" marB="0"/>
                </a:tc>
                <a:extLst>
                  <a:ext uri="{0D108BD9-81ED-4DB2-BD59-A6C34878D82A}">
                    <a16:rowId xmlns:a16="http://schemas.microsoft.com/office/drawing/2014/main" xmlns="" val="3852534207"/>
                  </a:ext>
                </a:extLst>
              </a:tr>
            </a:tbl>
          </a:graphicData>
        </a:graphic>
      </p:graphicFrame>
    </p:spTree>
    <p:extLst>
      <p:ext uri="{BB962C8B-B14F-4D97-AF65-F5344CB8AC3E}">
        <p14:creationId xmlns:p14="http://schemas.microsoft.com/office/powerpoint/2010/main" val="209531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070050060"/>
              </p:ext>
            </p:extLst>
          </p:nvPr>
        </p:nvGraphicFramePr>
        <p:xfrm>
          <a:off x="600892" y="444136"/>
          <a:ext cx="11011988" cy="5974080"/>
        </p:xfrm>
        <a:graphic>
          <a:graphicData uri="http://schemas.openxmlformats.org/drawingml/2006/table">
            <a:tbl>
              <a:tblPr firstRow="1" firstCol="1" lastRow="1" lastCol="1" bandRow="1" bandCol="1">
                <a:tableStyleId>{5C22544A-7EE6-4342-B048-85BDC9FD1C3A}</a:tableStyleId>
              </a:tblPr>
              <a:tblGrid>
                <a:gridCol w="2246106">
                  <a:extLst>
                    <a:ext uri="{9D8B030D-6E8A-4147-A177-3AD203B41FA5}">
                      <a16:colId xmlns:a16="http://schemas.microsoft.com/office/drawing/2014/main" xmlns="" val="4226224038"/>
                    </a:ext>
                  </a:extLst>
                </a:gridCol>
                <a:gridCol w="2047187">
                  <a:extLst>
                    <a:ext uri="{9D8B030D-6E8A-4147-A177-3AD203B41FA5}">
                      <a16:colId xmlns:a16="http://schemas.microsoft.com/office/drawing/2014/main" xmlns="" val="2227873900"/>
                    </a:ext>
                  </a:extLst>
                </a:gridCol>
                <a:gridCol w="2402209">
                  <a:extLst>
                    <a:ext uri="{9D8B030D-6E8A-4147-A177-3AD203B41FA5}">
                      <a16:colId xmlns:a16="http://schemas.microsoft.com/office/drawing/2014/main" xmlns="" val="3622457693"/>
                    </a:ext>
                  </a:extLst>
                </a:gridCol>
                <a:gridCol w="2403101">
                  <a:extLst>
                    <a:ext uri="{9D8B030D-6E8A-4147-A177-3AD203B41FA5}">
                      <a16:colId xmlns:a16="http://schemas.microsoft.com/office/drawing/2014/main" xmlns="" val="1815051387"/>
                    </a:ext>
                  </a:extLst>
                </a:gridCol>
                <a:gridCol w="1913385">
                  <a:extLst>
                    <a:ext uri="{9D8B030D-6E8A-4147-A177-3AD203B41FA5}">
                      <a16:colId xmlns:a16="http://schemas.microsoft.com/office/drawing/2014/main" xmlns="" val="1024479240"/>
                    </a:ext>
                  </a:extLst>
                </a:gridCol>
              </a:tblGrid>
              <a:tr h="154657">
                <a:tc>
                  <a:txBody>
                    <a:bodyPr/>
                    <a:lstStyle/>
                    <a:p>
                      <a:pPr>
                        <a:spcAft>
                          <a:spcPts val="0"/>
                        </a:spcAft>
                        <a:tabLst>
                          <a:tab pos="342900" algn="l"/>
                          <a:tab pos="838200" algn="l"/>
                        </a:tabLst>
                      </a:pPr>
                      <a:r>
                        <a:rPr lang="sl-SI" sz="1600">
                          <a:effectLst/>
                        </a:rPr>
                        <a:t>INTERPRETACIJA ZEMLJEVIDA</a:t>
                      </a:r>
                      <a:endParaRPr lang="sl-SI" sz="16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600">
                          <a:effectLst/>
                        </a:rPr>
                        <a:t> </a:t>
                      </a:r>
                      <a:endParaRPr lang="sl-SI" sz="16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600">
                          <a:effectLst/>
                        </a:rPr>
                        <a:t> </a:t>
                      </a:r>
                      <a:endParaRPr lang="sl-SI" sz="16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600">
                          <a:effectLst/>
                        </a:rPr>
                        <a:t> </a:t>
                      </a:r>
                      <a:endParaRPr lang="sl-SI" sz="16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600" dirty="0">
                          <a:effectLst/>
                        </a:rPr>
                        <a:t> </a:t>
                      </a:r>
                      <a:endParaRPr lang="sl-SI" sz="1600" dirty="0">
                        <a:effectLst/>
                        <a:latin typeface="Times New Roman" panose="02020603050405020304" pitchFamily="18" charset="0"/>
                        <a:ea typeface="Times New Roman" panose="02020603050405020304" pitchFamily="18" charset="0"/>
                      </a:endParaRPr>
                    </a:p>
                  </a:txBody>
                  <a:tcPr marL="50208" marR="50208" marT="0" marB="0"/>
                </a:tc>
                <a:extLst>
                  <a:ext uri="{0D108BD9-81ED-4DB2-BD59-A6C34878D82A}">
                    <a16:rowId xmlns:a16="http://schemas.microsoft.com/office/drawing/2014/main" xmlns="" val="3385082472"/>
                  </a:ext>
                </a:extLst>
              </a:tr>
              <a:tr h="2119883">
                <a:tc>
                  <a:txBody>
                    <a:bodyPr/>
                    <a:lstStyle/>
                    <a:p>
                      <a:pPr>
                        <a:spcAft>
                          <a:spcPts val="0"/>
                        </a:spcAft>
                        <a:tabLst>
                          <a:tab pos="342900" algn="l"/>
                          <a:tab pos="838200" algn="l"/>
                        </a:tabLst>
                      </a:pPr>
                      <a:r>
                        <a:rPr lang="sl-SI" sz="1200" dirty="0">
                          <a:effectLst/>
                        </a:rPr>
                        <a:t>Vizualizacija zemljevida in predvidevanje pokrajine (s prepoznavanjem simbolov in njihovega pomena)</a:t>
                      </a:r>
                      <a:endParaRPr lang="sl-SI" sz="1200" dirty="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Iz simbolov na zemljevidu, ki so prikazani v legendi, zna orisati in ovrednotiti značilnosti pokrajine iz določenega zornega kota:izoblikovanost reliefa, vodovja, državne meje, gostote poselitve, prometnih poti, naravna bogastva, gospodarstvo, geografsko lego (oddaljenost od ekvatorja in začetnega poldnevnika).</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Dobro opiše vsebino zemljevida, ki jo dešifrira po posameznih prvinah in znakih. Prepozna in opiše ključne značilnosti, ki bi jih našel v dejanski pokrajini. </a:t>
                      </a:r>
                    </a:p>
                    <a:p>
                      <a:pPr>
                        <a:spcAft>
                          <a:spcPts val="0"/>
                        </a:spcAft>
                        <a:tabLst>
                          <a:tab pos="342900" algn="l"/>
                          <a:tab pos="838200" algn="l"/>
                        </a:tabLst>
                      </a:pPr>
                      <a:r>
                        <a:rPr lang="sl-SI" sz="1200">
                          <a:effectLst/>
                        </a:rPr>
                        <a:t> </a:t>
                      </a:r>
                    </a:p>
                    <a:p>
                      <a:pPr>
                        <a:spcAft>
                          <a:spcPts val="0"/>
                        </a:spcAft>
                        <a:tabLst>
                          <a:tab pos="342900" algn="l"/>
                          <a:tab pos="838200" algn="l"/>
                        </a:tabLst>
                      </a:pPr>
                      <a:r>
                        <a:rPr lang="sl-SI" sz="1200">
                          <a:effectLst/>
                        </a:rPr>
                        <a:t>Iz simbolov na zemljevidu, ki so prikazani v legendi, zna opisati značilnosti pokrajine: izoblikovanost reliefa, vodovje, državne meje, gostote poselitve, prometnih poti, naravna bogastva, gospodarstvo, oddaljenost od ekvatorja in začetnega poldnevnika. Za sintezo potrebuje dodatna usmerjevalna vprašanja.</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pPr>
                      <a:r>
                        <a:rPr lang="sl-SI" sz="1200">
                          <a:effectLst/>
                        </a:rPr>
                        <a:t>Učenec naredi besedni opis pokrajine na podlagi  dogovorjenih kartografskih znakov na zemljevidu. </a:t>
                      </a:r>
                    </a:p>
                    <a:p>
                      <a:pPr>
                        <a:spcAft>
                          <a:spcPts val="0"/>
                        </a:spcAft>
                        <a:tabLst>
                          <a:tab pos="342900" algn="l"/>
                          <a:tab pos="838200" algn="l"/>
                        </a:tabLst>
                      </a:pPr>
                      <a:r>
                        <a:rPr lang="sl-SI" sz="1200">
                          <a:effectLst/>
                        </a:rPr>
                        <a:t> </a:t>
                      </a:r>
                    </a:p>
                    <a:p>
                      <a:pPr>
                        <a:spcAft>
                          <a:spcPts val="0"/>
                        </a:spcAft>
                        <a:tabLst>
                          <a:tab pos="342900" algn="l"/>
                          <a:tab pos="838200" algn="l"/>
                        </a:tabLst>
                      </a:pPr>
                      <a:r>
                        <a:rPr lang="sl-SI" sz="1200">
                          <a:effectLst/>
                        </a:rPr>
                        <a:t>Iz simbolov na zemljevidu, ki so prikazani v legendi, zna pravilno razbrati</a:t>
                      </a:r>
                    </a:p>
                    <a:p>
                      <a:pPr>
                        <a:spcAft>
                          <a:spcPts val="0"/>
                        </a:spcAft>
                        <a:tabLst>
                          <a:tab pos="342900" algn="l"/>
                          <a:tab pos="838200" algn="l"/>
                        </a:tabLst>
                      </a:pPr>
                      <a:r>
                        <a:rPr lang="sl-SI" sz="1200">
                          <a:effectLst/>
                        </a:rPr>
                        <a:t>Nadmorsko višino, globino morja, državne meje, mesta, prometnice, naravna bogastva, gospodarske dejavnosti, geografsko lego (oddaljenost od ekvatorja in začetnega poldnevnika).</a:t>
                      </a:r>
                    </a:p>
                    <a:p>
                      <a:pPr>
                        <a:spcAft>
                          <a:spcPts val="0"/>
                        </a:spcAft>
                        <a:tabLst>
                          <a:tab pos="342900" algn="l"/>
                          <a:tab pos="838200" algn="l"/>
                        </a:tabLst>
                      </a:pPr>
                      <a:r>
                        <a:rPr lang="sl-SI" sz="1200">
                          <a:effectLst/>
                        </a:rPr>
                        <a:t> </a:t>
                      </a:r>
                    </a:p>
                    <a:p>
                      <a:pPr>
                        <a:spcAft>
                          <a:spcPts val="0"/>
                        </a:spcAft>
                        <a:tabLst>
                          <a:tab pos="342900" algn="l"/>
                          <a:tab pos="838200" algn="l"/>
                        </a:tabLst>
                      </a:pPr>
                      <a:r>
                        <a:rPr lang="sl-SI" sz="1200">
                          <a:effectLst/>
                        </a:rPr>
                        <a:t>Zaključki, ki jih oblikuje iz podatkov, imajo napake.</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Iz simbolov na zemljevidu, ki so prikazani v legendi, zna pravilno razbrati</a:t>
                      </a:r>
                    </a:p>
                    <a:p>
                      <a:pPr>
                        <a:spcAft>
                          <a:spcPts val="0"/>
                        </a:spcAft>
                        <a:tabLst>
                          <a:tab pos="342900" algn="l"/>
                          <a:tab pos="838200" algn="l"/>
                        </a:tabLst>
                      </a:pPr>
                      <a:r>
                        <a:rPr lang="sl-SI" sz="1200">
                          <a:effectLst/>
                        </a:rPr>
                        <a:t>Nadmorsko višino, globino morja, državne meje, mesta, prometnice, naravna bogastva. Razbiranje geografske lege mu dela težave. </a:t>
                      </a:r>
                    </a:p>
                    <a:p>
                      <a:pPr>
                        <a:spcAft>
                          <a:spcPts val="0"/>
                        </a:spcAft>
                        <a:tabLst>
                          <a:tab pos="342900" algn="l"/>
                          <a:tab pos="838200" algn="l"/>
                        </a:tabLst>
                      </a:pPr>
                      <a:r>
                        <a:rPr lang="sl-SI" sz="1200">
                          <a:effectLst/>
                        </a:rPr>
                        <a:t> </a:t>
                      </a:r>
                    </a:p>
                    <a:p>
                      <a:pPr>
                        <a:spcAft>
                          <a:spcPts val="0"/>
                        </a:spcAft>
                        <a:tabLst>
                          <a:tab pos="342900" algn="l"/>
                          <a:tab pos="838200" algn="l"/>
                        </a:tabLst>
                      </a:pPr>
                      <a:r>
                        <a:rPr lang="sl-SI" sz="1200">
                          <a:effectLst/>
                        </a:rPr>
                        <a:t> </a:t>
                      </a:r>
                    </a:p>
                    <a:p>
                      <a:pPr>
                        <a:spcAft>
                          <a:spcPts val="0"/>
                        </a:spcAft>
                        <a:tabLst>
                          <a:tab pos="342900" algn="l"/>
                          <a:tab pos="838200" algn="l"/>
                        </a:tabLst>
                      </a:pPr>
                      <a:r>
                        <a:rPr lang="sl-SI" sz="1200">
                          <a:effectLst/>
                        </a:rPr>
                        <a:t>Zaključki, ki jih oblikuje iz podatkov, so napačni ali jih ni.</a:t>
                      </a:r>
                      <a:endParaRPr lang="sl-SI" sz="1200">
                        <a:effectLst/>
                        <a:latin typeface="Times New Roman" panose="02020603050405020304" pitchFamily="18" charset="0"/>
                        <a:ea typeface="Times New Roman" panose="02020603050405020304" pitchFamily="18" charset="0"/>
                      </a:endParaRPr>
                    </a:p>
                  </a:txBody>
                  <a:tcPr marL="50208" marR="50208" marT="0" marB="0"/>
                </a:tc>
                <a:extLst>
                  <a:ext uri="{0D108BD9-81ED-4DB2-BD59-A6C34878D82A}">
                    <a16:rowId xmlns:a16="http://schemas.microsoft.com/office/drawing/2014/main" xmlns="" val="790004163"/>
                  </a:ext>
                </a:extLst>
              </a:tr>
              <a:tr h="892582">
                <a:tc>
                  <a:txBody>
                    <a:bodyPr/>
                    <a:lstStyle/>
                    <a:p>
                      <a:pPr>
                        <a:spcAft>
                          <a:spcPts val="0"/>
                        </a:spcAft>
                        <a:tabLst>
                          <a:tab pos="342900" algn="l"/>
                          <a:tab pos="838200" algn="l"/>
                        </a:tabLst>
                      </a:pPr>
                      <a:r>
                        <a:rPr lang="sl-SI" sz="1200">
                          <a:effectLst/>
                        </a:rPr>
                        <a:t>Prepoznavanje kompleksnejših značilnosti, predvidevanje pokrajine in sklepanje na dejavnosti ljudi</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Na osnovi naravnih in družbenih elementov, prikazanih na zemljevidu (npr. infrastrukture, razmestitve naselij…), sklepa na dejavnost ljudi. </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50208" marR="50208" marT="0" marB="0"/>
                </a:tc>
                <a:extLst>
                  <a:ext uri="{0D108BD9-81ED-4DB2-BD59-A6C34878D82A}">
                    <a16:rowId xmlns:a16="http://schemas.microsoft.com/office/drawing/2014/main" xmlns="" val="2091319448"/>
                  </a:ext>
                </a:extLst>
              </a:tr>
              <a:tr h="557864">
                <a:tc>
                  <a:txBody>
                    <a:bodyPr/>
                    <a:lstStyle/>
                    <a:p>
                      <a:pPr>
                        <a:spcAft>
                          <a:spcPts val="0"/>
                        </a:spcAft>
                        <a:tabLst>
                          <a:tab pos="342900" algn="l"/>
                          <a:tab pos="838200" algn="l"/>
                        </a:tabLst>
                      </a:pPr>
                      <a:r>
                        <a:rPr lang="sl-SI" sz="1200">
                          <a:effectLst/>
                        </a:rPr>
                        <a:t>Prepoznavanje prostorskih vzorcev</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Prepozna kompleksnejše vzorce, ki so nastali pod medsebojnim vplivom več dejavnikov. </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Prepoznavanje kompleksnejših vzorcev.</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50208" marR="50208" marT="0" marB="0"/>
                </a:tc>
                <a:extLst>
                  <a:ext uri="{0D108BD9-81ED-4DB2-BD59-A6C34878D82A}">
                    <a16:rowId xmlns:a16="http://schemas.microsoft.com/office/drawing/2014/main" xmlns="" val="2269098782"/>
                  </a:ext>
                </a:extLst>
              </a:tr>
              <a:tr h="557864">
                <a:tc>
                  <a:txBody>
                    <a:bodyPr/>
                    <a:lstStyle/>
                    <a:p>
                      <a:pPr>
                        <a:spcAft>
                          <a:spcPts val="0"/>
                        </a:spcAft>
                        <a:tabLst>
                          <a:tab pos="342900" algn="l"/>
                          <a:tab pos="838200" algn="l"/>
                        </a:tabLst>
                      </a:pPr>
                      <a:r>
                        <a:rPr lang="sl-SI" sz="1200">
                          <a:effectLst/>
                        </a:rPr>
                        <a:t>Primerjanje zemljevidov</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Primerjava dveh ali več zemljevidov je dobra; učenec zna povezovati izbrane prvine in njihovo vplivanje oz. povezavo. </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a:effectLst/>
                        </a:rPr>
                        <a:t>Z dveh ali več zemljevidov zna ugotoviti nekaj elementov, ki so se bolj ali manj spremenili skozi čas. </a:t>
                      </a:r>
                      <a:endParaRPr lang="sl-SI" sz="1200">
                        <a:effectLst/>
                        <a:latin typeface="Times New Roman" panose="02020603050405020304" pitchFamily="18" charset="0"/>
                        <a:ea typeface="Times New Roman" panose="02020603050405020304" pitchFamily="18" charset="0"/>
                      </a:endParaRPr>
                    </a:p>
                  </a:txBody>
                  <a:tcPr marL="50208" marR="50208" marT="0" marB="0"/>
                </a:tc>
                <a:tc>
                  <a:txBody>
                    <a:bodyPr/>
                    <a:lstStyle/>
                    <a:p>
                      <a:pPr>
                        <a:spcAft>
                          <a:spcPts val="0"/>
                        </a:spcAft>
                        <a:tabLst>
                          <a:tab pos="342900" algn="l"/>
                          <a:tab pos="838200" algn="l"/>
                        </a:tabLst>
                      </a:pPr>
                      <a:r>
                        <a:rPr lang="sl-SI" sz="1200" dirty="0">
                          <a:effectLst/>
                        </a:rPr>
                        <a:t> </a:t>
                      </a:r>
                      <a:endParaRPr lang="sl-SI" sz="1200" dirty="0">
                        <a:effectLst/>
                        <a:latin typeface="Times New Roman" panose="02020603050405020304" pitchFamily="18" charset="0"/>
                        <a:ea typeface="Times New Roman" panose="02020603050405020304" pitchFamily="18" charset="0"/>
                      </a:endParaRPr>
                    </a:p>
                  </a:txBody>
                  <a:tcPr marL="50208" marR="50208" marT="0" marB="0"/>
                </a:tc>
                <a:extLst>
                  <a:ext uri="{0D108BD9-81ED-4DB2-BD59-A6C34878D82A}">
                    <a16:rowId xmlns:a16="http://schemas.microsoft.com/office/drawing/2014/main" xmlns="" val="2893832216"/>
                  </a:ext>
                </a:extLst>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4040899165"/>
              </p:ext>
            </p:extLst>
          </p:nvPr>
        </p:nvGraphicFramePr>
        <p:xfrm>
          <a:off x="600892" y="200296"/>
          <a:ext cx="11011987" cy="243840"/>
        </p:xfrm>
        <a:graphic>
          <a:graphicData uri="http://schemas.openxmlformats.org/drawingml/2006/table">
            <a:tbl>
              <a:tblPr firstRow="1" firstCol="1" lastRow="1" lastCol="1" bandRow="1" bandCol="1">
                <a:tableStyleId>{5C22544A-7EE6-4342-B048-85BDC9FD1C3A}</a:tableStyleId>
              </a:tblPr>
              <a:tblGrid>
                <a:gridCol w="2243381">
                  <a:extLst>
                    <a:ext uri="{9D8B030D-6E8A-4147-A177-3AD203B41FA5}">
                      <a16:colId xmlns:a16="http://schemas.microsoft.com/office/drawing/2014/main" xmlns="" val="3456177727"/>
                    </a:ext>
                  </a:extLst>
                </a:gridCol>
                <a:gridCol w="2041236">
                  <a:extLst>
                    <a:ext uri="{9D8B030D-6E8A-4147-A177-3AD203B41FA5}">
                      <a16:colId xmlns:a16="http://schemas.microsoft.com/office/drawing/2014/main" xmlns="" val="660273848"/>
                    </a:ext>
                  </a:extLst>
                </a:gridCol>
                <a:gridCol w="2403565">
                  <a:extLst>
                    <a:ext uri="{9D8B030D-6E8A-4147-A177-3AD203B41FA5}">
                      <a16:colId xmlns:a16="http://schemas.microsoft.com/office/drawing/2014/main" xmlns="" val="3234269755"/>
                    </a:ext>
                  </a:extLst>
                </a:gridCol>
                <a:gridCol w="2442755">
                  <a:extLst>
                    <a:ext uri="{9D8B030D-6E8A-4147-A177-3AD203B41FA5}">
                      <a16:colId xmlns:a16="http://schemas.microsoft.com/office/drawing/2014/main" xmlns="" val="568021494"/>
                    </a:ext>
                  </a:extLst>
                </a:gridCol>
                <a:gridCol w="1881050">
                  <a:extLst>
                    <a:ext uri="{9D8B030D-6E8A-4147-A177-3AD203B41FA5}">
                      <a16:colId xmlns:a16="http://schemas.microsoft.com/office/drawing/2014/main" xmlns="" val="1490474364"/>
                    </a:ext>
                  </a:extLst>
                </a:gridCol>
              </a:tblGrid>
              <a:tr h="134651">
                <a:tc>
                  <a:txBody>
                    <a:bodyPr/>
                    <a:lstStyle/>
                    <a:p>
                      <a:pPr>
                        <a:spcAft>
                          <a:spcPts val="0"/>
                        </a:spcAft>
                        <a:tabLst>
                          <a:tab pos="342900" algn="l"/>
                          <a:tab pos="838200" algn="l"/>
                        </a:tabLst>
                      </a:pPr>
                      <a:r>
                        <a:rPr lang="sl-SI" sz="1600">
                          <a:effectLst/>
                        </a:rPr>
                        <a:t>ocena</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5</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4</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3</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dirty="0">
                          <a:effectLst/>
                          <a:latin typeface="+mn-lt"/>
                          <a:ea typeface="+mn-ea"/>
                        </a:rPr>
                        <a:t>1</a:t>
                      </a:r>
                      <a:endParaRPr lang="sl-SI" sz="1600" dirty="0">
                        <a:effectLst/>
                        <a:latin typeface="Times New Roman" panose="02020603050405020304" pitchFamily="18" charset="0"/>
                        <a:ea typeface="Times New Roman" panose="02020603050405020304" pitchFamily="18" charset="0"/>
                      </a:endParaRPr>
                    </a:p>
                  </a:txBody>
                  <a:tcPr marL="45537" marR="45537" marT="0" marB="0"/>
                </a:tc>
                <a:extLst>
                  <a:ext uri="{0D108BD9-81ED-4DB2-BD59-A6C34878D82A}">
                    <a16:rowId xmlns:a16="http://schemas.microsoft.com/office/drawing/2014/main" xmlns="" val="2070064483"/>
                  </a:ext>
                </a:extLst>
              </a:tr>
            </a:tbl>
          </a:graphicData>
        </a:graphic>
      </p:graphicFrame>
    </p:spTree>
    <p:extLst>
      <p:ext uri="{BB962C8B-B14F-4D97-AF65-F5344CB8AC3E}">
        <p14:creationId xmlns:p14="http://schemas.microsoft.com/office/powerpoint/2010/main" val="182160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761710654"/>
              </p:ext>
            </p:extLst>
          </p:nvPr>
        </p:nvGraphicFramePr>
        <p:xfrm>
          <a:off x="1073331" y="1634740"/>
          <a:ext cx="10489475" cy="3291840"/>
        </p:xfrm>
        <a:graphic>
          <a:graphicData uri="http://schemas.openxmlformats.org/drawingml/2006/table">
            <a:tbl>
              <a:tblPr firstRow="1" firstCol="1" lastRow="1" lastCol="1" bandRow="1" bandCol="1">
                <a:tableStyleId>{5C22544A-7EE6-4342-B048-85BDC9FD1C3A}</a:tableStyleId>
              </a:tblPr>
              <a:tblGrid>
                <a:gridCol w="2168514">
                  <a:extLst>
                    <a:ext uri="{9D8B030D-6E8A-4147-A177-3AD203B41FA5}">
                      <a16:colId xmlns:a16="http://schemas.microsoft.com/office/drawing/2014/main" xmlns="" val="2122321418"/>
                    </a:ext>
                  </a:extLst>
                </a:gridCol>
                <a:gridCol w="1679349">
                  <a:extLst>
                    <a:ext uri="{9D8B030D-6E8A-4147-A177-3AD203B41FA5}">
                      <a16:colId xmlns:a16="http://schemas.microsoft.com/office/drawing/2014/main" xmlns="" val="3920138495"/>
                    </a:ext>
                  </a:extLst>
                </a:gridCol>
                <a:gridCol w="2319225">
                  <a:extLst>
                    <a:ext uri="{9D8B030D-6E8A-4147-A177-3AD203B41FA5}">
                      <a16:colId xmlns:a16="http://schemas.microsoft.com/office/drawing/2014/main" xmlns="" val="1742959524"/>
                    </a:ext>
                  </a:extLst>
                </a:gridCol>
                <a:gridCol w="2320086">
                  <a:extLst>
                    <a:ext uri="{9D8B030D-6E8A-4147-A177-3AD203B41FA5}">
                      <a16:colId xmlns:a16="http://schemas.microsoft.com/office/drawing/2014/main" xmlns="" val="2326219539"/>
                    </a:ext>
                  </a:extLst>
                </a:gridCol>
                <a:gridCol w="2002301">
                  <a:extLst>
                    <a:ext uri="{9D8B030D-6E8A-4147-A177-3AD203B41FA5}">
                      <a16:colId xmlns:a16="http://schemas.microsoft.com/office/drawing/2014/main" xmlns="" val="2880924023"/>
                    </a:ext>
                  </a:extLst>
                </a:gridCol>
              </a:tblGrid>
              <a:tr h="0">
                <a:tc>
                  <a:txBody>
                    <a:bodyPr/>
                    <a:lstStyle/>
                    <a:p>
                      <a:pPr>
                        <a:spcAft>
                          <a:spcPts val="0"/>
                        </a:spcAft>
                        <a:tabLst>
                          <a:tab pos="342900" algn="l"/>
                          <a:tab pos="838200" algn="l"/>
                        </a:tabLst>
                      </a:pPr>
                      <a:r>
                        <a:rPr lang="sl-SI" sz="1200">
                          <a:effectLst/>
                        </a:rPr>
                        <a:t>RISANJE ZEMLJEVIDA</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746245480"/>
                  </a:ext>
                </a:extLst>
              </a:tr>
              <a:tr h="0">
                <a:tc>
                  <a:txBody>
                    <a:bodyPr/>
                    <a:lstStyle/>
                    <a:p>
                      <a:pPr>
                        <a:spcAft>
                          <a:spcPts val="0"/>
                        </a:spcAft>
                        <a:tabLst>
                          <a:tab pos="342900" algn="l"/>
                          <a:tab pos="838200" algn="l"/>
                        </a:tabLst>
                      </a:pPr>
                      <a:r>
                        <a:rPr lang="sl-SI" sz="1200" dirty="0">
                          <a:effectLst/>
                        </a:rPr>
                        <a:t>Risanje skic</a:t>
                      </a:r>
                    </a:p>
                    <a:p>
                      <a:pPr>
                        <a:spcAft>
                          <a:spcPts val="0"/>
                        </a:spcAft>
                        <a:tabLst>
                          <a:tab pos="342900" algn="l"/>
                          <a:tab pos="838200" algn="l"/>
                        </a:tabLst>
                      </a:pPr>
                      <a:r>
                        <a:rPr lang="sl-SI" sz="1200" dirty="0">
                          <a:effectLst/>
                        </a:rPr>
                        <a:t>Risanje pokrajin</a:t>
                      </a:r>
                    </a:p>
                    <a:p>
                      <a:pPr>
                        <a:spcAft>
                          <a:spcPts val="0"/>
                        </a:spcAft>
                        <a:tabLst>
                          <a:tab pos="342900" algn="l"/>
                          <a:tab pos="838200" algn="l"/>
                        </a:tabLst>
                      </a:pPr>
                      <a:r>
                        <a:rPr lang="sl-SI" sz="1200" dirty="0">
                          <a:effectLst/>
                        </a:rPr>
                        <a:t>Dopolnjevanje osnovnih zemljevidov in ustrezna oprema z nujnimi elementi. </a:t>
                      </a:r>
                      <a:endParaRPr lang="sl-SI"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Učenec izdela svoj reliefni zemljevid in panoramsko skico domače pokrajine na terenu. Pri tem uporabi ustrezne tehnike in znake, vključi ustrezno legendo, merilo in označi smeri neba.</a:t>
                      </a:r>
                    </a:p>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dirty="0">
                          <a:effectLst/>
                        </a:rPr>
                        <a:t> </a:t>
                      </a:r>
                      <a:endParaRPr lang="sl-SI"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937043023"/>
                  </a:ext>
                </a:extLst>
              </a:tr>
              <a:tr h="0">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Učenec izdela svoj zemljevid na poljubno vsebino in ga ustrezno opremi s standardnimi sestavinami in kartografskimi znaki. </a:t>
                      </a:r>
                    </a:p>
                    <a:p>
                      <a:pPr>
                        <a:spcAft>
                          <a:spcPts val="0"/>
                        </a:spcAft>
                        <a:tabLst>
                          <a:tab pos="342900" algn="l"/>
                          <a:tab pos="838200" algn="l"/>
                        </a:tabLst>
                      </a:pPr>
                      <a:r>
                        <a:rPr lang="sl-SI" sz="1200">
                          <a:effectLst/>
                        </a:rPr>
                        <a:t> </a:t>
                      </a:r>
                    </a:p>
                    <a:p>
                      <a:pPr>
                        <a:spcAft>
                          <a:spcPts val="0"/>
                        </a:spcAft>
                        <a:tabLst>
                          <a:tab pos="342900" algn="l"/>
                          <a:tab pos="838200" algn="l"/>
                        </a:tabLst>
                      </a:pPr>
                      <a:r>
                        <a:rPr lang="sl-SI" sz="1200">
                          <a:effectLst/>
                        </a:rPr>
                        <a:t>Učenec na predlogo zemljevida doriše zahtevane prvine in jih ustrezno označi in doda manjkajoče prvine zemljevida.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dirty="0">
                          <a:effectLst/>
                        </a:rPr>
                        <a:t> </a:t>
                      </a:r>
                      <a:endParaRPr lang="sl-SI"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152508387"/>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3962482267"/>
              </p:ext>
            </p:extLst>
          </p:nvPr>
        </p:nvGraphicFramePr>
        <p:xfrm>
          <a:off x="1073332" y="1390900"/>
          <a:ext cx="10489474" cy="243840"/>
        </p:xfrm>
        <a:graphic>
          <a:graphicData uri="http://schemas.openxmlformats.org/drawingml/2006/table">
            <a:tbl>
              <a:tblPr firstRow="1" firstCol="1" lastRow="1" lastCol="1" bandRow="1" bandCol="1">
                <a:tableStyleId>{5C22544A-7EE6-4342-B048-85BDC9FD1C3A}</a:tableStyleId>
              </a:tblPr>
              <a:tblGrid>
                <a:gridCol w="2192382">
                  <a:extLst>
                    <a:ext uri="{9D8B030D-6E8A-4147-A177-3AD203B41FA5}">
                      <a16:colId xmlns:a16="http://schemas.microsoft.com/office/drawing/2014/main" xmlns="" val="4203486151"/>
                    </a:ext>
                  </a:extLst>
                </a:gridCol>
                <a:gridCol w="1685109">
                  <a:extLst>
                    <a:ext uri="{9D8B030D-6E8A-4147-A177-3AD203B41FA5}">
                      <a16:colId xmlns:a16="http://schemas.microsoft.com/office/drawing/2014/main" xmlns="" val="1271254015"/>
                    </a:ext>
                  </a:extLst>
                </a:gridCol>
                <a:gridCol w="2272937">
                  <a:extLst>
                    <a:ext uri="{9D8B030D-6E8A-4147-A177-3AD203B41FA5}">
                      <a16:colId xmlns:a16="http://schemas.microsoft.com/office/drawing/2014/main" xmlns="" val="1463862776"/>
                    </a:ext>
                  </a:extLst>
                </a:gridCol>
                <a:gridCol w="2312126">
                  <a:extLst>
                    <a:ext uri="{9D8B030D-6E8A-4147-A177-3AD203B41FA5}">
                      <a16:colId xmlns:a16="http://schemas.microsoft.com/office/drawing/2014/main" xmlns="" val="520320171"/>
                    </a:ext>
                  </a:extLst>
                </a:gridCol>
                <a:gridCol w="2026920">
                  <a:extLst>
                    <a:ext uri="{9D8B030D-6E8A-4147-A177-3AD203B41FA5}">
                      <a16:colId xmlns:a16="http://schemas.microsoft.com/office/drawing/2014/main" xmlns="" val="897483130"/>
                    </a:ext>
                  </a:extLst>
                </a:gridCol>
              </a:tblGrid>
              <a:tr h="134651">
                <a:tc>
                  <a:txBody>
                    <a:bodyPr/>
                    <a:lstStyle/>
                    <a:p>
                      <a:pPr>
                        <a:spcAft>
                          <a:spcPts val="0"/>
                        </a:spcAft>
                        <a:tabLst>
                          <a:tab pos="342900" algn="l"/>
                          <a:tab pos="838200" algn="l"/>
                        </a:tabLst>
                      </a:pPr>
                      <a:r>
                        <a:rPr lang="sl-SI" sz="1600">
                          <a:effectLst/>
                        </a:rPr>
                        <a:t>ocena</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5</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4</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a:effectLst/>
                        </a:rPr>
                        <a:t>3</a:t>
                      </a:r>
                      <a:endParaRPr lang="sl-SI" sz="16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1600" dirty="0">
                          <a:effectLst/>
                          <a:latin typeface="+mn-lt"/>
                          <a:ea typeface="+mn-ea"/>
                        </a:rPr>
                        <a:t>1</a:t>
                      </a:r>
                      <a:endParaRPr lang="sl-SI" sz="1600" dirty="0">
                        <a:effectLst/>
                        <a:latin typeface="Times New Roman" panose="02020603050405020304" pitchFamily="18" charset="0"/>
                        <a:ea typeface="Times New Roman" panose="02020603050405020304" pitchFamily="18" charset="0"/>
                      </a:endParaRPr>
                    </a:p>
                  </a:txBody>
                  <a:tcPr marL="45537" marR="45537" marT="0" marB="0"/>
                </a:tc>
                <a:extLst>
                  <a:ext uri="{0D108BD9-81ED-4DB2-BD59-A6C34878D82A}">
                    <a16:rowId xmlns:a16="http://schemas.microsoft.com/office/drawing/2014/main" xmlns="" val="1763444707"/>
                  </a:ext>
                </a:extLst>
              </a:tr>
            </a:tbl>
          </a:graphicData>
        </a:graphic>
      </p:graphicFrame>
    </p:spTree>
    <p:extLst>
      <p:ext uri="{BB962C8B-B14F-4D97-AF65-F5344CB8AC3E}">
        <p14:creationId xmlns:p14="http://schemas.microsoft.com/office/powerpoint/2010/main" val="4952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906483561"/>
              </p:ext>
            </p:extLst>
          </p:nvPr>
        </p:nvGraphicFramePr>
        <p:xfrm>
          <a:off x="838200" y="1825625"/>
          <a:ext cx="10489474" cy="304800"/>
        </p:xfrm>
        <a:graphic>
          <a:graphicData uri="http://schemas.openxmlformats.org/drawingml/2006/table">
            <a:tbl>
              <a:tblPr firstRow="1" firstCol="1" lastRow="1" lastCol="1" bandRow="1" bandCol="1">
                <a:tableStyleId>{5C22544A-7EE6-4342-B048-85BDC9FD1C3A}</a:tableStyleId>
              </a:tblPr>
              <a:tblGrid>
                <a:gridCol w="2136934">
                  <a:extLst>
                    <a:ext uri="{9D8B030D-6E8A-4147-A177-3AD203B41FA5}">
                      <a16:colId xmlns:a16="http://schemas.microsoft.com/office/drawing/2014/main" xmlns="" val="4203486151"/>
                    </a:ext>
                  </a:extLst>
                </a:gridCol>
                <a:gridCol w="1820382">
                  <a:extLst>
                    <a:ext uri="{9D8B030D-6E8A-4147-A177-3AD203B41FA5}">
                      <a16:colId xmlns:a16="http://schemas.microsoft.com/office/drawing/2014/main" xmlns="" val="1271254015"/>
                    </a:ext>
                  </a:extLst>
                </a:gridCol>
                <a:gridCol w="2285449">
                  <a:extLst>
                    <a:ext uri="{9D8B030D-6E8A-4147-A177-3AD203B41FA5}">
                      <a16:colId xmlns:a16="http://schemas.microsoft.com/office/drawing/2014/main" xmlns="" val="1463862776"/>
                    </a:ext>
                  </a:extLst>
                </a:gridCol>
                <a:gridCol w="2286299">
                  <a:extLst>
                    <a:ext uri="{9D8B030D-6E8A-4147-A177-3AD203B41FA5}">
                      <a16:colId xmlns:a16="http://schemas.microsoft.com/office/drawing/2014/main" xmlns="" val="520320171"/>
                    </a:ext>
                  </a:extLst>
                </a:gridCol>
                <a:gridCol w="1960410">
                  <a:extLst>
                    <a:ext uri="{9D8B030D-6E8A-4147-A177-3AD203B41FA5}">
                      <a16:colId xmlns:a16="http://schemas.microsoft.com/office/drawing/2014/main" xmlns="" val="897483130"/>
                    </a:ext>
                  </a:extLst>
                </a:gridCol>
              </a:tblGrid>
              <a:tr h="134651">
                <a:tc>
                  <a:txBody>
                    <a:bodyPr/>
                    <a:lstStyle/>
                    <a:p>
                      <a:pPr>
                        <a:spcAft>
                          <a:spcPts val="0"/>
                        </a:spcAft>
                        <a:tabLst>
                          <a:tab pos="342900" algn="l"/>
                          <a:tab pos="838200" algn="l"/>
                        </a:tabLst>
                      </a:pPr>
                      <a:r>
                        <a:rPr lang="sl-SI" sz="2000">
                          <a:effectLst/>
                        </a:rPr>
                        <a:t>ocena</a:t>
                      </a:r>
                      <a:endParaRPr lang="sl-SI" sz="20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2000">
                          <a:effectLst/>
                        </a:rPr>
                        <a:t>5</a:t>
                      </a:r>
                      <a:endParaRPr lang="sl-SI" sz="20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2000">
                          <a:effectLst/>
                        </a:rPr>
                        <a:t>4</a:t>
                      </a:r>
                      <a:endParaRPr lang="sl-SI" sz="20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2000">
                          <a:effectLst/>
                        </a:rPr>
                        <a:t>3</a:t>
                      </a:r>
                      <a:endParaRPr lang="sl-SI" sz="2000">
                        <a:effectLst/>
                        <a:latin typeface="Times New Roman" panose="02020603050405020304" pitchFamily="18" charset="0"/>
                        <a:ea typeface="Times New Roman" panose="02020603050405020304" pitchFamily="18" charset="0"/>
                      </a:endParaRPr>
                    </a:p>
                  </a:txBody>
                  <a:tcPr marL="45537" marR="45537" marT="0" marB="0"/>
                </a:tc>
                <a:tc>
                  <a:txBody>
                    <a:bodyPr/>
                    <a:lstStyle/>
                    <a:p>
                      <a:pPr>
                        <a:spcAft>
                          <a:spcPts val="0"/>
                        </a:spcAft>
                        <a:tabLst>
                          <a:tab pos="342900" algn="l"/>
                          <a:tab pos="838200" algn="l"/>
                        </a:tabLst>
                      </a:pPr>
                      <a:r>
                        <a:rPr lang="sl-SI" sz="2000" dirty="0">
                          <a:effectLst/>
                        </a:rPr>
                        <a:t>2</a:t>
                      </a:r>
                      <a:endParaRPr lang="sl-SI" sz="2000" dirty="0">
                        <a:effectLst/>
                        <a:latin typeface="Times New Roman" panose="02020603050405020304" pitchFamily="18" charset="0"/>
                        <a:ea typeface="Times New Roman" panose="02020603050405020304" pitchFamily="18" charset="0"/>
                      </a:endParaRPr>
                    </a:p>
                  </a:txBody>
                  <a:tcPr marL="45537" marR="45537" marT="0" marB="0"/>
                </a:tc>
                <a:extLst>
                  <a:ext uri="{0D108BD9-81ED-4DB2-BD59-A6C34878D82A}">
                    <a16:rowId xmlns:a16="http://schemas.microsoft.com/office/drawing/2014/main" xmlns="" val="1763444707"/>
                  </a:ext>
                </a:extLst>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2138214175"/>
              </p:ext>
            </p:extLst>
          </p:nvPr>
        </p:nvGraphicFramePr>
        <p:xfrm>
          <a:off x="838200" y="2069465"/>
          <a:ext cx="10489473" cy="2377440"/>
        </p:xfrm>
        <a:graphic>
          <a:graphicData uri="http://schemas.openxmlformats.org/drawingml/2006/table">
            <a:tbl>
              <a:tblPr firstRow="1" firstCol="1" lastRow="1" lastCol="1" bandRow="1" bandCol="1">
                <a:tableStyleId>{5C22544A-7EE6-4342-B048-85BDC9FD1C3A}</a:tableStyleId>
              </a:tblPr>
              <a:tblGrid>
                <a:gridCol w="2153194">
                  <a:extLst>
                    <a:ext uri="{9D8B030D-6E8A-4147-A177-3AD203B41FA5}">
                      <a16:colId xmlns:a16="http://schemas.microsoft.com/office/drawing/2014/main" xmlns="" val="3793274717"/>
                    </a:ext>
                  </a:extLst>
                </a:gridCol>
                <a:gridCol w="1802675">
                  <a:extLst>
                    <a:ext uri="{9D8B030D-6E8A-4147-A177-3AD203B41FA5}">
                      <a16:colId xmlns:a16="http://schemas.microsoft.com/office/drawing/2014/main" xmlns="" val="472812034"/>
                    </a:ext>
                  </a:extLst>
                </a:gridCol>
                <a:gridCol w="2286000">
                  <a:extLst>
                    <a:ext uri="{9D8B030D-6E8A-4147-A177-3AD203B41FA5}">
                      <a16:colId xmlns:a16="http://schemas.microsoft.com/office/drawing/2014/main" xmlns="" val="1042658704"/>
                    </a:ext>
                  </a:extLst>
                </a:gridCol>
                <a:gridCol w="2299062">
                  <a:extLst>
                    <a:ext uri="{9D8B030D-6E8A-4147-A177-3AD203B41FA5}">
                      <a16:colId xmlns:a16="http://schemas.microsoft.com/office/drawing/2014/main" xmlns="" val="2608023203"/>
                    </a:ext>
                  </a:extLst>
                </a:gridCol>
                <a:gridCol w="1948542">
                  <a:extLst>
                    <a:ext uri="{9D8B030D-6E8A-4147-A177-3AD203B41FA5}">
                      <a16:colId xmlns:a16="http://schemas.microsoft.com/office/drawing/2014/main" xmlns="" val="4021075349"/>
                    </a:ext>
                  </a:extLst>
                </a:gridCol>
              </a:tblGrid>
              <a:tr h="0">
                <a:tc>
                  <a:txBody>
                    <a:bodyPr/>
                    <a:lstStyle/>
                    <a:p>
                      <a:pPr>
                        <a:spcAft>
                          <a:spcPts val="0"/>
                        </a:spcAft>
                        <a:tabLst>
                          <a:tab pos="342900" algn="l"/>
                          <a:tab pos="838200" algn="l"/>
                        </a:tabLst>
                      </a:pPr>
                      <a:r>
                        <a:rPr lang="sl-SI" sz="1200">
                          <a:effectLst/>
                        </a:rPr>
                        <a:t>UPORABA ZEMLJEVIDA ZA ORIENTACIJO</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dirty="0">
                          <a:effectLst/>
                        </a:rPr>
                        <a:t> </a:t>
                      </a:r>
                      <a:endParaRPr lang="sl-SI"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183406667"/>
                  </a:ext>
                </a:extLst>
              </a:tr>
              <a:tr h="0">
                <a:tc>
                  <a:txBody>
                    <a:bodyPr/>
                    <a:lstStyle/>
                    <a:p>
                      <a:pPr>
                        <a:spcAft>
                          <a:spcPts val="0"/>
                        </a:spcAft>
                      </a:pPr>
                      <a:r>
                        <a:rPr lang="sl-SI" sz="1200" dirty="0">
                          <a:effectLst/>
                        </a:rPr>
                        <a:t>Orientacija: gibanje po začrtani ali opisani poti.</a:t>
                      </a:r>
                      <a:endParaRPr lang="sl-SI"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Učenec se giblje v naravi s pomočjo kompasa in zemljevida.</a:t>
                      </a:r>
                    </a:p>
                    <a:p>
                      <a:pPr>
                        <a:spcAft>
                          <a:spcPts val="0"/>
                        </a:spcAft>
                        <a:tabLst>
                          <a:tab pos="342900" algn="l"/>
                          <a:tab pos="838200" algn="l"/>
                        </a:tabLst>
                      </a:pPr>
                      <a:r>
                        <a:rPr lang="sl-SI" sz="1200">
                          <a:effectLst/>
                        </a:rPr>
                        <a:t> </a:t>
                      </a:r>
                    </a:p>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673728238"/>
                  </a:ext>
                </a:extLst>
              </a:tr>
              <a:tr h="0">
                <a:tc>
                  <a:txBody>
                    <a:bodyPr/>
                    <a:lstStyle/>
                    <a:p>
                      <a:pPr>
                        <a:spcAft>
                          <a:spcPts val="0"/>
                        </a:spcAft>
                      </a:pPr>
                      <a:r>
                        <a:rPr lang="sl-SI" sz="1200">
                          <a:effectLst/>
                        </a:rPr>
                        <a:t>Orientacija: iskanje izbranih prvin na poljubnem zemljevidu.</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Na zemljevidu najde (locira) določen/izbran geografski element.</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587620414"/>
                  </a:ext>
                </a:extLst>
              </a:tr>
              <a:tr h="0">
                <a:tc>
                  <a:txBody>
                    <a:bodyPr/>
                    <a:lstStyle/>
                    <a:p>
                      <a:pPr>
                        <a:spcAft>
                          <a:spcPts val="0"/>
                        </a:spcAft>
                      </a:pPr>
                      <a:r>
                        <a:rPr lang="sl-SI" sz="1200">
                          <a:effectLst/>
                        </a:rPr>
                        <a:t>Načrtovanje poti</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Načrtovanje poti je glede na zadano nalogo oziroma cilje ustrezno. Primerno izbran čas, postanki in drugi elementi.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342900" algn="l"/>
                          <a:tab pos="838200" algn="l"/>
                        </a:tabLst>
                      </a:pPr>
                      <a:r>
                        <a:rPr lang="sl-SI" sz="1200" dirty="0">
                          <a:effectLst/>
                        </a:rPr>
                        <a:t> </a:t>
                      </a:r>
                      <a:endParaRPr lang="sl-SI"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07045610"/>
                  </a:ext>
                </a:extLst>
              </a:tr>
            </a:tbl>
          </a:graphicData>
        </a:graphic>
      </p:graphicFrame>
    </p:spTree>
    <p:extLst>
      <p:ext uri="{BB962C8B-B14F-4D97-AF65-F5344CB8AC3E}">
        <p14:creationId xmlns:p14="http://schemas.microsoft.com/office/powerpoint/2010/main" val="342092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avokotnik 10"/>
          <p:cNvSpPr/>
          <p:nvPr/>
        </p:nvSpPr>
        <p:spPr>
          <a:xfrm>
            <a:off x="526868" y="121514"/>
            <a:ext cx="10106298" cy="369332"/>
          </a:xfrm>
          <a:prstGeom prst="rect">
            <a:avLst/>
          </a:prstGeom>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USKLAJEVANJE KRITERIJEV ZA VREDNOTENJE IZDELKOV UČENCEV (</a:t>
            </a:r>
            <a:r>
              <a:rPr lang="sl-SI" b="1" dirty="0">
                <a:latin typeface="Calibri" panose="020F0502020204030204" pitchFamily="34" charset="0"/>
                <a:ea typeface="Calibri" panose="020F0502020204030204" pitchFamily="34" charset="0"/>
                <a:cs typeface="Times New Roman" panose="02020603050405020304" pitchFamily="18" charset="0"/>
              </a:rPr>
              <a:t>MODERACIJA)</a:t>
            </a:r>
            <a:endParaRPr lang="sl-SI" dirty="0"/>
          </a:p>
        </p:txBody>
      </p:sp>
      <p:graphicFrame>
        <p:nvGraphicFramePr>
          <p:cNvPr id="12" name="Tabela 11"/>
          <p:cNvGraphicFramePr>
            <a:graphicFrameLocks noGrp="1"/>
          </p:cNvGraphicFramePr>
          <p:nvPr>
            <p:extLst>
              <p:ext uri="{D42A27DB-BD31-4B8C-83A1-F6EECF244321}">
                <p14:modId xmlns:p14="http://schemas.microsoft.com/office/powerpoint/2010/main" val="3558529763"/>
              </p:ext>
            </p:extLst>
          </p:nvPr>
        </p:nvGraphicFramePr>
        <p:xfrm>
          <a:off x="526868" y="529929"/>
          <a:ext cx="10890069" cy="560832"/>
        </p:xfrm>
        <a:graphic>
          <a:graphicData uri="http://schemas.openxmlformats.org/drawingml/2006/table">
            <a:tbl>
              <a:tblPr firstRow="1" firstCol="1" bandRow="1">
                <a:tableStyleId>{5C22544A-7EE6-4342-B048-85BDC9FD1C3A}</a:tableStyleId>
              </a:tblPr>
              <a:tblGrid>
                <a:gridCol w="2482536">
                  <a:extLst>
                    <a:ext uri="{9D8B030D-6E8A-4147-A177-3AD203B41FA5}">
                      <a16:colId xmlns:a16="http://schemas.microsoft.com/office/drawing/2014/main" xmlns="" val="373119458"/>
                    </a:ext>
                  </a:extLst>
                </a:gridCol>
                <a:gridCol w="2161545">
                  <a:extLst>
                    <a:ext uri="{9D8B030D-6E8A-4147-A177-3AD203B41FA5}">
                      <a16:colId xmlns:a16="http://schemas.microsoft.com/office/drawing/2014/main" xmlns="" val="93045002"/>
                    </a:ext>
                  </a:extLst>
                </a:gridCol>
                <a:gridCol w="2053277">
                  <a:extLst>
                    <a:ext uri="{9D8B030D-6E8A-4147-A177-3AD203B41FA5}">
                      <a16:colId xmlns:a16="http://schemas.microsoft.com/office/drawing/2014/main" xmlns="" val="2879480793"/>
                    </a:ext>
                  </a:extLst>
                </a:gridCol>
                <a:gridCol w="1620968">
                  <a:extLst>
                    <a:ext uri="{9D8B030D-6E8A-4147-A177-3AD203B41FA5}">
                      <a16:colId xmlns:a16="http://schemas.microsoft.com/office/drawing/2014/main" xmlns="" val="105934436"/>
                    </a:ext>
                  </a:extLst>
                </a:gridCol>
                <a:gridCol w="2571743">
                  <a:extLst>
                    <a:ext uri="{9D8B030D-6E8A-4147-A177-3AD203B41FA5}">
                      <a16:colId xmlns:a16="http://schemas.microsoft.com/office/drawing/2014/main" xmlns="" val="1243097924"/>
                    </a:ext>
                  </a:extLst>
                </a:gridCol>
              </a:tblGrid>
              <a:tr h="0">
                <a:tc>
                  <a:txBody>
                    <a:bodyPr/>
                    <a:lstStyle/>
                    <a:p>
                      <a:pPr algn="l">
                        <a:lnSpc>
                          <a:spcPct val="115000"/>
                        </a:lnSpc>
                        <a:spcAft>
                          <a:spcPts val="0"/>
                        </a:spcAft>
                      </a:pPr>
                      <a:r>
                        <a:rPr lang="sl-SI" sz="1600">
                          <a:effectLst/>
                        </a:rPr>
                        <a:t>Učitelj:KB Zupančič</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sl-SI" sz="1600">
                          <a:effectLst/>
                        </a:rPr>
                        <a:t>Šola: GESŠ Trbovlje</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sl-SI" sz="1600">
                          <a:effectLst/>
                        </a:rPr>
                        <a:t>Predmet: geografija</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sl-SI" sz="1600">
                          <a:effectLst/>
                        </a:rPr>
                        <a:t>Razred: 3.letnik</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sl-SI" sz="1600">
                          <a:effectLst/>
                        </a:rPr>
                        <a:t>Datum: oddaja 12/11</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00655107"/>
                  </a:ext>
                </a:extLst>
              </a:tr>
              <a:tr h="0">
                <a:tc gridSpan="4">
                  <a:txBody>
                    <a:bodyPr/>
                    <a:lstStyle/>
                    <a:p>
                      <a:pPr algn="l">
                        <a:lnSpc>
                          <a:spcPct val="115000"/>
                        </a:lnSpc>
                        <a:spcAft>
                          <a:spcPts val="0"/>
                        </a:spcAft>
                      </a:pPr>
                      <a:r>
                        <a:rPr lang="sl-SI" sz="1600" dirty="0">
                          <a:effectLst/>
                        </a:rPr>
                        <a:t>UČNI/TEMATSKI SKLOP: Uvod v  Evropo</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l-SI"/>
                    </a:p>
                  </a:txBody>
                  <a:tcPr/>
                </a:tc>
                <a:tc hMerge="1">
                  <a:txBody>
                    <a:bodyPr/>
                    <a:lstStyle/>
                    <a:p>
                      <a:endParaRPr lang="sl-SI"/>
                    </a:p>
                  </a:txBody>
                  <a:tcPr/>
                </a:tc>
                <a:tc hMerge="1">
                  <a:txBody>
                    <a:bodyPr/>
                    <a:lstStyle/>
                    <a:p>
                      <a:endParaRPr lang="sl-SI"/>
                    </a:p>
                  </a:txBody>
                  <a:tcPr/>
                </a:tc>
                <a:tc>
                  <a:txBody>
                    <a:bodyPr/>
                    <a:lstStyle/>
                    <a:p>
                      <a:pPr algn="l">
                        <a:lnSpc>
                          <a:spcPct val="115000"/>
                        </a:lnSpc>
                        <a:spcAft>
                          <a:spcPts val="0"/>
                        </a:spcAft>
                      </a:pPr>
                      <a:r>
                        <a:rPr lang="sl-SI" sz="1600" dirty="0">
                          <a:effectLst/>
                        </a:rPr>
                        <a:t>Število ur: domača naloga</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67168341"/>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1440325419"/>
              </p:ext>
            </p:extLst>
          </p:nvPr>
        </p:nvGraphicFramePr>
        <p:xfrm>
          <a:off x="409301" y="1209675"/>
          <a:ext cx="11125201" cy="5648325"/>
        </p:xfrm>
        <a:graphic>
          <a:graphicData uri="http://schemas.openxmlformats.org/drawingml/2006/table">
            <a:tbl>
              <a:tblPr firstRow="1" firstCol="1" bandRow="1">
                <a:tableStyleId>{5C22544A-7EE6-4342-B048-85BDC9FD1C3A}</a:tableStyleId>
              </a:tblPr>
              <a:tblGrid>
                <a:gridCol w="2299682">
                  <a:extLst>
                    <a:ext uri="{9D8B030D-6E8A-4147-A177-3AD203B41FA5}">
                      <a16:colId xmlns:a16="http://schemas.microsoft.com/office/drawing/2014/main" xmlns="" val="1185709969"/>
                    </a:ext>
                  </a:extLst>
                </a:gridCol>
                <a:gridCol w="1901733">
                  <a:extLst>
                    <a:ext uri="{9D8B030D-6E8A-4147-A177-3AD203B41FA5}">
                      <a16:colId xmlns:a16="http://schemas.microsoft.com/office/drawing/2014/main" xmlns="" val="3638664742"/>
                    </a:ext>
                  </a:extLst>
                </a:gridCol>
                <a:gridCol w="2615426">
                  <a:extLst>
                    <a:ext uri="{9D8B030D-6E8A-4147-A177-3AD203B41FA5}">
                      <a16:colId xmlns:a16="http://schemas.microsoft.com/office/drawing/2014/main" xmlns="" val="1237466021"/>
                    </a:ext>
                  </a:extLst>
                </a:gridCol>
                <a:gridCol w="2615426">
                  <a:extLst>
                    <a:ext uri="{9D8B030D-6E8A-4147-A177-3AD203B41FA5}">
                      <a16:colId xmlns:a16="http://schemas.microsoft.com/office/drawing/2014/main" xmlns="" val="2685596839"/>
                    </a:ext>
                  </a:extLst>
                </a:gridCol>
                <a:gridCol w="1692934">
                  <a:extLst>
                    <a:ext uri="{9D8B030D-6E8A-4147-A177-3AD203B41FA5}">
                      <a16:colId xmlns:a16="http://schemas.microsoft.com/office/drawing/2014/main" xmlns="" val="2438987184"/>
                    </a:ext>
                  </a:extLst>
                </a:gridCol>
              </a:tblGrid>
              <a:tr h="329978">
                <a:tc>
                  <a:txBody>
                    <a:bodyPr/>
                    <a:lstStyle/>
                    <a:p>
                      <a:pPr>
                        <a:lnSpc>
                          <a:spcPct val="115000"/>
                        </a:lnSpc>
                        <a:spcAft>
                          <a:spcPts val="0"/>
                        </a:spcAft>
                      </a:pPr>
                      <a:r>
                        <a:rPr lang="sl-SI" sz="1200">
                          <a:effectLst/>
                        </a:rPr>
                        <a:t>UČNI NAČRT</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gridSpan="3">
                  <a:txBody>
                    <a:bodyPr/>
                    <a:lstStyle/>
                    <a:p>
                      <a:pPr algn="ctr">
                        <a:lnSpc>
                          <a:spcPct val="115000"/>
                        </a:lnSpc>
                        <a:spcAft>
                          <a:spcPts val="0"/>
                        </a:spcAft>
                      </a:pPr>
                      <a:r>
                        <a:rPr lang="sl-SI" sz="1200" dirty="0">
                          <a:effectLst/>
                        </a:rPr>
                        <a:t>OBLIKOVANO/NAČRTOVANO SKUPAJ Z UČENCI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hMerge="1">
                  <a:txBody>
                    <a:bodyPr/>
                    <a:lstStyle/>
                    <a:p>
                      <a:endParaRPr lang="sl-SI"/>
                    </a:p>
                  </a:txBody>
                  <a:tcPr/>
                </a:tc>
                <a:tc hMerge="1">
                  <a:txBody>
                    <a:bodyPr/>
                    <a:lstStyle/>
                    <a:p>
                      <a:endParaRPr lang="sl-SI"/>
                    </a:p>
                  </a:txBody>
                  <a:tcPr/>
                </a:tc>
                <a:tc>
                  <a:txBody>
                    <a:bodyPr/>
                    <a:lstStyle/>
                    <a:p>
                      <a:pPr>
                        <a:lnSpc>
                          <a:spcPct val="115000"/>
                        </a:lnSpc>
                        <a:spcAft>
                          <a:spcPts val="0"/>
                        </a:spcAft>
                      </a:pPr>
                      <a:r>
                        <a:rPr lang="sl-SI" sz="1200">
                          <a:effectLst/>
                        </a:rPr>
                        <a:t>VREDNOTENJE</a:t>
                      </a:r>
                    </a:p>
                    <a:p>
                      <a:pPr>
                        <a:lnSpc>
                          <a:spcPct val="115000"/>
                        </a:lnSpc>
                        <a:spcAft>
                          <a:spcPts val="0"/>
                        </a:spcAft>
                      </a:pPr>
                      <a:r>
                        <a:rPr lang="sl-SI" sz="1200">
                          <a:effectLst/>
                        </a:rPr>
                        <a:t>(namenjeno moderaciji)</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extLst>
                  <a:ext uri="{0D108BD9-81ED-4DB2-BD59-A6C34878D82A}">
                    <a16:rowId xmlns:a16="http://schemas.microsoft.com/office/drawing/2014/main" xmlns="" val="3169172515"/>
                  </a:ext>
                </a:extLst>
              </a:tr>
              <a:tr h="312611">
                <a:tc rowSpan="2">
                  <a:txBody>
                    <a:bodyPr/>
                    <a:lstStyle/>
                    <a:p>
                      <a:pPr>
                        <a:lnSpc>
                          <a:spcPct val="115000"/>
                        </a:lnSpc>
                        <a:spcAft>
                          <a:spcPts val="0"/>
                        </a:spcAft>
                      </a:pPr>
                      <a:r>
                        <a:rPr lang="sl-SI" sz="1200" dirty="0">
                          <a:effectLst/>
                        </a:rPr>
                        <a:t>Učni cilji:</a:t>
                      </a:r>
                    </a:p>
                    <a:p>
                      <a:pPr>
                        <a:lnSpc>
                          <a:spcPct val="115000"/>
                        </a:lnSpc>
                        <a:spcAft>
                          <a:spcPts val="0"/>
                        </a:spcAft>
                      </a:pPr>
                      <a:r>
                        <a:rPr lang="sl-SI" sz="1200" dirty="0">
                          <a:effectLst/>
                        </a:rPr>
                        <a:t> </a:t>
                      </a:r>
                    </a:p>
                    <a:p>
                      <a:pPr>
                        <a:lnSpc>
                          <a:spcPct val="107000"/>
                        </a:lnSpc>
                        <a:spcAft>
                          <a:spcPts val="800"/>
                        </a:spcAft>
                      </a:pPr>
                      <a:r>
                        <a:rPr lang="en-GB" sz="1200" dirty="0">
                          <a:effectLst/>
                        </a:rPr>
                        <a:t>. </a:t>
                      </a:r>
                      <a:r>
                        <a:rPr lang="en-GB" sz="1200" dirty="0" err="1">
                          <a:effectLst/>
                        </a:rPr>
                        <a:t>ustvarjalen</a:t>
                      </a:r>
                      <a:r>
                        <a:rPr lang="en-GB" sz="1200" dirty="0">
                          <a:effectLst/>
                        </a:rPr>
                        <a:t>  </a:t>
                      </a:r>
                      <a:r>
                        <a:rPr lang="en-GB" sz="1200" dirty="0" err="1">
                          <a:effectLst/>
                        </a:rPr>
                        <a:t>grafični</a:t>
                      </a:r>
                      <a:r>
                        <a:rPr lang="en-GB" sz="1200" dirty="0">
                          <a:effectLst/>
                        </a:rPr>
                        <a:t> </a:t>
                      </a:r>
                      <a:r>
                        <a:rPr lang="en-GB" sz="1200" dirty="0" err="1">
                          <a:effectLst/>
                        </a:rPr>
                        <a:t>prikaz</a:t>
                      </a:r>
                      <a:r>
                        <a:rPr lang="en-GB" sz="1200" dirty="0">
                          <a:effectLst/>
                        </a:rPr>
                        <a:t> </a:t>
                      </a:r>
                      <a:r>
                        <a:rPr lang="en-GB" sz="1200" dirty="0" err="1">
                          <a:effectLst/>
                        </a:rPr>
                        <a:t>naravno</a:t>
                      </a:r>
                      <a:r>
                        <a:rPr lang="en-GB" sz="1200" dirty="0">
                          <a:effectLst/>
                        </a:rPr>
                        <a:t> in </a:t>
                      </a:r>
                      <a:r>
                        <a:rPr lang="en-GB" sz="1200" dirty="0" err="1">
                          <a:effectLst/>
                        </a:rPr>
                        <a:t>družbeno</a:t>
                      </a:r>
                      <a:r>
                        <a:rPr lang="en-GB" sz="1200" dirty="0">
                          <a:effectLst/>
                        </a:rPr>
                        <a:t> </a:t>
                      </a:r>
                      <a:r>
                        <a:rPr lang="en-GB" sz="1200" dirty="0" err="1">
                          <a:effectLst/>
                        </a:rPr>
                        <a:t>geografskih</a:t>
                      </a:r>
                      <a:r>
                        <a:rPr lang="en-GB" sz="1200" dirty="0">
                          <a:effectLst/>
                        </a:rPr>
                        <a:t> </a:t>
                      </a:r>
                      <a:r>
                        <a:rPr lang="en-GB" sz="1200" dirty="0" err="1">
                          <a:effectLst/>
                        </a:rPr>
                        <a:t>procesov</a:t>
                      </a:r>
                      <a:r>
                        <a:rPr lang="en-GB" sz="1200" dirty="0">
                          <a:effectLst/>
                        </a:rPr>
                        <a:t> v </a:t>
                      </a:r>
                      <a:r>
                        <a:rPr lang="en-GB" sz="1200" dirty="0" err="1">
                          <a:effectLst/>
                        </a:rPr>
                        <a:t>specifičnem</a:t>
                      </a:r>
                      <a:r>
                        <a:rPr lang="en-GB" sz="1200" dirty="0">
                          <a:effectLst/>
                        </a:rPr>
                        <a:t> </a:t>
                      </a:r>
                      <a:r>
                        <a:rPr lang="en-GB" sz="1200" dirty="0" err="1">
                          <a:effectLst/>
                        </a:rPr>
                        <a:t>okolju</a:t>
                      </a:r>
                      <a:r>
                        <a:rPr lang="en-GB" sz="1200" dirty="0">
                          <a:effectLst/>
                        </a:rPr>
                        <a:t> /  </a:t>
                      </a:r>
                      <a:r>
                        <a:rPr lang="en-GB" sz="1200" dirty="0" err="1">
                          <a:effectLst/>
                        </a:rPr>
                        <a:t>določeni</a:t>
                      </a:r>
                      <a:r>
                        <a:rPr lang="en-GB" sz="1200" dirty="0">
                          <a:effectLst/>
                        </a:rPr>
                        <a:t> </a:t>
                      </a:r>
                      <a:r>
                        <a:rPr lang="en-GB" sz="1200" dirty="0" err="1">
                          <a:effectLst/>
                        </a:rPr>
                        <a:t>državi</a:t>
                      </a:r>
                      <a:r>
                        <a:rPr lang="en-GB" sz="1200" dirty="0">
                          <a:effectLst/>
                        </a:rPr>
                        <a:t>,</a:t>
                      </a:r>
                      <a:endParaRPr lang="sl-SI" sz="1200" dirty="0">
                        <a:effectLst/>
                      </a:endParaRPr>
                    </a:p>
                    <a:p>
                      <a:pPr>
                        <a:lnSpc>
                          <a:spcPct val="107000"/>
                        </a:lnSpc>
                        <a:spcAft>
                          <a:spcPts val="800"/>
                        </a:spcAft>
                      </a:pPr>
                      <a:r>
                        <a:rPr lang="en-GB" sz="1200" dirty="0">
                          <a:effectLst/>
                        </a:rPr>
                        <a:t>. </a:t>
                      </a:r>
                      <a:r>
                        <a:rPr lang="en-GB" sz="1200" dirty="0" err="1">
                          <a:effectLst/>
                        </a:rPr>
                        <a:t>prostorski</a:t>
                      </a:r>
                      <a:r>
                        <a:rPr lang="en-GB" sz="1200" dirty="0">
                          <a:effectLst/>
                        </a:rPr>
                        <a:t> </a:t>
                      </a:r>
                      <a:r>
                        <a:rPr lang="en-GB" sz="1200" dirty="0" err="1">
                          <a:effectLst/>
                        </a:rPr>
                        <a:t>prikaz</a:t>
                      </a:r>
                      <a:r>
                        <a:rPr lang="en-GB" sz="1200" dirty="0">
                          <a:effectLst/>
                        </a:rPr>
                        <a:t> </a:t>
                      </a:r>
                      <a:r>
                        <a:rPr lang="en-GB" sz="1200" dirty="0" err="1">
                          <a:effectLst/>
                        </a:rPr>
                        <a:t>vrednotenja</a:t>
                      </a:r>
                      <a:r>
                        <a:rPr lang="en-GB" sz="1200" dirty="0">
                          <a:effectLst/>
                        </a:rPr>
                        <a:t> </a:t>
                      </a:r>
                      <a:r>
                        <a:rPr lang="en-GB" sz="1200" dirty="0" err="1">
                          <a:effectLst/>
                        </a:rPr>
                        <a:t>specifičnih</a:t>
                      </a:r>
                      <a:r>
                        <a:rPr lang="en-GB" sz="1200" dirty="0">
                          <a:effectLst/>
                        </a:rPr>
                        <a:t> </a:t>
                      </a:r>
                      <a:r>
                        <a:rPr lang="en-GB" sz="1200" dirty="0" err="1">
                          <a:effectLst/>
                        </a:rPr>
                        <a:t>procesov</a:t>
                      </a:r>
                      <a:r>
                        <a:rPr lang="en-GB" sz="1200" dirty="0">
                          <a:effectLst/>
                        </a:rPr>
                        <a:t>,</a:t>
                      </a:r>
                      <a:endParaRPr lang="sl-SI" sz="1200" dirty="0">
                        <a:effectLst/>
                      </a:endParaRPr>
                    </a:p>
                    <a:p>
                      <a:pPr>
                        <a:lnSpc>
                          <a:spcPct val="107000"/>
                        </a:lnSpc>
                        <a:spcAft>
                          <a:spcPts val="800"/>
                        </a:spcAft>
                      </a:pPr>
                      <a:r>
                        <a:rPr lang="en-GB" sz="1200" dirty="0">
                          <a:effectLst/>
                        </a:rPr>
                        <a:t>. </a:t>
                      </a:r>
                      <a:r>
                        <a:rPr lang="en-GB" sz="1200" dirty="0" err="1">
                          <a:effectLst/>
                        </a:rPr>
                        <a:t>uporaba</a:t>
                      </a:r>
                      <a:r>
                        <a:rPr lang="en-GB" sz="1200" dirty="0">
                          <a:effectLst/>
                        </a:rPr>
                        <a:t> </a:t>
                      </a:r>
                      <a:r>
                        <a:rPr lang="en-GB" sz="1200" dirty="0" err="1">
                          <a:effectLst/>
                        </a:rPr>
                        <a:t>specifičnih</a:t>
                      </a:r>
                      <a:r>
                        <a:rPr lang="en-GB" sz="1200" dirty="0">
                          <a:effectLst/>
                        </a:rPr>
                        <a:t> </a:t>
                      </a:r>
                      <a:r>
                        <a:rPr lang="en-GB" sz="1200" dirty="0" err="1">
                          <a:effectLst/>
                        </a:rPr>
                        <a:t>geografskih</a:t>
                      </a:r>
                      <a:r>
                        <a:rPr lang="en-GB" sz="1200" dirty="0">
                          <a:effectLst/>
                        </a:rPr>
                        <a:t> </a:t>
                      </a:r>
                      <a:r>
                        <a:rPr lang="en-GB" sz="1200" dirty="0" err="1">
                          <a:effectLst/>
                        </a:rPr>
                        <a:t>prostorskih</a:t>
                      </a:r>
                      <a:r>
                        <a:rPr lang="en-GB" sz="1200" dirty="0">
                          <a:effectLst/>
                        </a:rPr>
                        <a:t> </a:t>
                      </a:r>
                      <a:r>
                        <a:rPr lang="en-GB" sz="1200" dirty="0" err="1">
                          <a:effectLst/>
                        </a:rPr>
                        <a:t>metod</a:t>
                      </a:r>
                      <a:r>
                        <a:rPr lang="en-GB" sz="1200" dirty="0">
                          <a:effectLst/>
                        </a:rPr>
                        <a:t>,</a:t>
                      </a:r>
                      <a:endParaRPr lang="sl-SI" sz="1200" dirty="0">
                        <a:effectLst/>
                      </a:endParaRPr>
                    </a:p>
                    <a:p>
                      <a:pPr>
                        <a:lnSpc>
                          <a:spcPct val="107000"/>
                        </a:lnSpc>
                        <a:spcAft>
                          <a:spcPts val="800"/>
                        </a:spcAft>
                      </a:pPr>
                      <a:r>
                        <a:rPr lang="en-GB" sz="1200" dirty="0">
                          <a:effectLst/>
                        </a:rPr>
                        <a:t>. </a:t>
                      </a:r>
                      <a:r>
                        <a:rPr lang="en-GB" sz="1200" dirty="0" err="1">
                          <a:effectLst/>
                        </a:rPr>
                        <a:t>izkazati</a:t>
                      </a:r>
                      <a:r>
                        <a:rPr lang="en-GB" sz="1200" dirty="0">
                          <a:effectLst/>
                        </a:rPr>
                        <a:t> in </a:t>
                      </a:r>
                      <a:r>
                        <a:rPr lang="en-GB" sz="1200" dirty="0" err="1">
                          <a:effectLst/>
                        </a:rPr>
                        <a:t>povezati</a:t>
                      </a:r>
                      <a:r>
                        <a:rPr lang="en-GB" sz="1200" dirty="0">
                          <a:effectLst/>
                        </a:rPr>
                        <a:t> </a:t>
                      </a:r>
                      <a:r>
                        <a:rPr lang="en-GB" sz="1200" dirty="0" err="1">
                          <a:effectLst/>
                        </a:rPr>
                        <a:t>različne</a:t>
                      </a:r>
                      <a:r>
                        <a:rPr lang="en-GB" sz="1200" dirty="0">
                          <a:effectLst/>
                        </a:rPr>
                        <a:t> </a:t>
                      </a:r>
                      <a:r>
                        <a:rPr lang="en-GB" sz="1200" dirty="0" err="1">
                          <a:effectLst/>
                        </a:rPr>
                        <a:t>vidike</a:t>
                      </a:r>
                      <a:r>
                        <a:rPr lang="en-GB" sz="1200" dirty="0">
                          <a:effectLst/>
                        </a:rPr>
                        <a:t> </a:t>
                      </a:r>
                      <a:r>
                        <a:rPr lang="en-GB" sz="1200" dirty="0" err="1">
                          <a:effectLst/>
                        </a:rPr>
                        <a:t>izobraževanja</a:t>
                      </a:r>
                      <a:r>
                        <a:rPr lang="en-GB" sz="1200" dirty="0">
                          <a:effectLst/>
                        </a:rPr>
                        <a:t>. </a:t>
                      </a:r>
                      <a:endParaRPr lang="sl-SI" sz="1200" dirty="0">
                        <a:effectLst/>
                      </a:endParaRPr>
                    </a:p>
                    <a:p>
                      <a:pPr>
                        <a:lnSpc>
                          <a:spcPct val="107000"/>
                        </a:lnSpc>
                        <a:spcAft>
                          <a:spcPts val="800"/>
                        </a:spcAft>
                      </a:pPr>
                      <a:r>
                        <a:rPr lang="en-GB" sz="1200" dirty="0">
                          <a:effectLst/>
                        </a:rPr>
                        <a:t> </a:t>
                      </a:r>
                      <a:endParaRPr lang="sl-SI" sz="1200" dirty="0">
                        <a:effectLst/>
                      </a:endParaRPr>
                    </a:p>
                    <a:p>
                      <a:pPr>
                        <a:lnSpc>
                          <a:spcPct val="107000"/>
                        </a:lnSpc>
                        <a:spcAft>
                          <a:spcPts val="800"/>
                        </a:spcAft>
                      </a:pPr>
                      <a:r>
                        <a:rPr lang="en-GB" sz="1200" dirty="0">
                          <a:effectLst/>
                        </a:rPr>
                        <a:t>Na </a:t>
                      </a:r>
                      <a:r>
                        <a:rPr lang="en-GB" sz="1200" dirty="0" err="1">
                          <a:effectLst/>
                        </a:rPr>
                        <a:t>osnovi</a:t>
                      </a:r>
                      <a:r>
                        <a:rPr lang="en-GB" sz="1200" dirty="0">
                          <a:effectLst/>
                        </a:rPr>
                        <a:t> </a:t>
                      </a:r>
                      <a:r>
                        <a:rPr lang="en-GB" sz="1200" dirty="0" err="1">
                          <a:effectLst/>
                        </a:rPr>
                        <a:t>poznavanja</a:t>
                      </a:r>
                      <a:r>
                        <a:rPr lang="en-GB" sz="1200" dirty="0">
                          <a:effectLst/>
                        </a:rPr>
                        <a:t> </a:t>
                      </a:r>
                      <a:r>
                        <a:rPr lang="en-GB" sz="1200" dirty="0" err="1">
                          <a:effectLst/>
                        </a:rPr>
                        <a:t>naravnih</a:t>
                      </a:r>
                      <a:r>
                        <a:rPr lang="en-GB" sz="1200" dirty="0">
                          <a:effectLst/>
                        </a:rPr>
                        <a:t> in </a:t>
                      </a:r>
                      <a:r>
                        <a:rPr lang="en-GB" sz="1200" dirty="0" err="1">
                          <a:effectLst/>
                        </a:rPr>
                        <a:t>družbbenih</a:t>
                      </a:r>
                      <a:r>
                        <a:rPr lang="en-GB" sz="1200" dirty="0">
                          <a:effectLst/>
                        </a:rPr>
                        <a:t> </a:t>
                      </a:r>
                      <a:r>
                        <a:rPr lang="en-GB" sz="1200" dirty="0" err="1">
                          <a:effectLst/>
                        </a:rPr>
                        <a:t>procesov</a:t>
                      </a:r>
                      <a:r>
                        <a:rPr lang="en-GB" sz="1200" dirty="0">
                          <a:effectLst/>
                        </a:rPr>
                        <a:t>, </a:t>
                      </a:r>
                      <a:r>
                        <a:rPr lang="en-GB" sz="1200" dirty="0" err="1">
                          <a:effectLst/>
                        </a:rPr>
                        <a:t>ki</a:t>
                      </a:r>
                      <a:r>
                        <a:rPr lang="en-GB" sz="1200" dirty="0">
                          <a:effectLst/>
                        </a:rPr>
                        <a:t> so </a:t>
                      </a:r>
                      <a:r>
                        <a:rPr lang="en-GB" sz="1200" dirty="0" err="1">
                          <a:effectLst/>
                        </a:rPr>
                        <a:t>oblikovali</a:t>
                      </a:r>
                      <a:r>
                        <a:rPr lang="en-GB" sz="1200" dirty="0">
                          <a:effectLst/>
                        </a:rPr>
                        <a:t> </a:t>
                      </a:r>
                      <a:r>
                        <a:rPr lang="en-GB" sz="1200" dirty="0" err="1">
                          <a:effectLst/>
                        </a:rPr>
                        <a:t>evropske</a:t>
                      </a:r>
                      <a:r>
                        <a:rPr lang="en-GB" sz="1200" dirty="0">
                          <a:effectLst/>
                        </a:rPr>
                        <a:t> </a:t>
                      </a:r>
                      <a:r>
                        <a:rPr lang="en-GB" sz="1200" dirty="0" err="1">
                          <a:effectLst/>
                        </a:rPr>
                        <a:t>pokrajine</a:t>
                      </a:r>
                      <a:r>
                        <a:rPr lang="en-GB" sz="1200" dirty="0">
                          <a:effectLst/>
                        </a:rPr>
                        <a:t> le-</a:t>
                      </a:r>
                      <a:r>
                        <a:rPr lang="en-GB" sz="1200" dirty="0" err="1">
                          <a:effectLst/>
                        </a:rPr>
                        <a:t>te</a:t>
                      </a:r>
                      <a:r>
                        <a:rPr lang="en-GB" sz="1200" dirty="0">
                          <a:effectLst/>
                        </a:rPr>
                        <a:t> ( </a:t>
                      </a:r>
                      <a:r>
                        <a:rPr lang="en-GB" sz="1200" dirty="0" err="1">
                          <a:effectLst/>
                        </a:rPr>
                        <a:t>procese</a:t>
                      </a:r>
                      <a:r>
                        <a:rPr lang="en-GB" sz="1200" dirty="0">
                          <a:effectLst/>
                        </a:rPr>
                        <a:t>) </a:t>
                      </a:r>
                      <a:r>
                        <a:rPr lang="en-GB" sz="1200" dirty="0" err="1">
                          <a:effectLst/>
                        </a:rPr>
                        <a:t>prikažejo</a:t>
                      </a:r>
                      <a:r>
                        <a:rPr lang="en-GB" sz="1200" dirty="0">
                          <a:effectLst/>
                        </a:rPr>
                        <a:t> </a:t>
                      </a:r>
                      <a:r>
                        <a:rPr lang="en-GB" sz="1200" dirty="0" err="1">
                          <a:effectLst/>
                        </a:rPr>
                        <a:t>na</a:t>
                      </a:r>
                      <a:r>
                        <a:rPr lang="en-GB" sz="1200" dirty="0">
                          <a:effectLst/>
                        </a:rPr>
                        <a:t> </a:t>
                      </a:r>
                      <a:r>
                        <a:rPr lang="en-GB" sz="1200" dirty="0" err="1">
                          <a:effectLst/>
                        </a:rPr>
                        <a:t>primeru</a:t>
                      </a:r>
                      <a:r>
                        <a:rPr lang="en-GB" sz="1200" dirty="0">
                          <a:effectLst/>
                        </a:rPr>
                        <a:t> </a:t>
                      </a:r>
                      <a:r>
                        <a:rPr lang="en-GB" sz="1200" dirty="0" err="1">
                          <a:effectLst/>
                        </a:rPr>
                        <a:t>izbrane</a:t>
                      </a:r>
                      <a:r>
                        <a:rPr lang="en-GB" sz="1200" dirty="0">
                          <a:effectLst/>
                        </a:rPr>
                        <a:t> </a:t>
                      </a:r>
                      <a:r>
                        <a:rPr lang="en-GB" sz="1200" dirty="0" err="1">
                          <a:effectLst/>
                        </a:rPr>
                        <a:t>države</a:t>
                      </a:r>
                      <a:r>
                        <a:rPr lang="en-GB" sz="1200" dirty="0">
                          <a:effectLst/>
                        </a:rPr>
                        <a:t>.</a:t>
                      </a:r>
                      <a:endParaRPr lang="sl-SI" sz="1200" dirty="0">
                        <a:effectLst/>
                      </a:endParaRPr>
                    </a:p>
                    <a:p>
                      <a:pPr>
                        <a:lnSpc>
                          <a:spcPct val="107000"/>
                        </a:lnSpc>
                        <a:spcAft>
                          <a:spcPts val="800"/>
                        </a:spcAft>
                      </a:pPr>
                      <a:r>
                        <a:rPr lang="en-GB" sz="1200" dirty="0" err="1">
                          <a:effectLst/>
                        </a:rPr>
                        <a:t>Urijo</a:t>
                      </a:r>
                      <a:r>
                        <a:rPr lang="en-GB" sz="1200" dirty="0">
                          <a:effectLst/>
                        </a:rPr>
                        <a:t> se  v </a:t>
                      </a:r>
                      <a:r>
                        <a:rPr lang="en-GB" sz="1200" dirty="0" err="1">
                          <a:effectLst/>
                        </a:rPr>
                        <a:t>zapisu</a:t>
                      </a:r>
                      <a:r>
                        <a:rPr lang="en-GB" sz="1200" dirty="0">
                          <a:effectLst/>
                        </a:rPr>
                        <a:t> </a:t>
                      </a:r>
                      <a:r>
                        <a:rPr lang="en-GB" sz="1200" dirty="0" err="1">
                          <a:effectLst/>
                        </a:rPr>
                        <a:t>mnenja</a:t>
                      </a:r>
                      <a:r>
                        <a:rPr lang="en-GB" sz="1200" dirty="0">
                          <a:effectLst/>
                        </a:rPr>
                        <a:t> in </a:t>
                      </a:r>
                      <a:r>
                        <a:rPr lang="en-GB" sz="1200" dirty="0" err="1">
                          <a:effectLst/>
                        </a:rPr>
                        <a:t>komentarja</a:t>
                      </a:r>
                      <a:r>
                        <a:rPr lang="en-GB" sz="1200" dirty="0">
                          <a:effectLst/>
                        </a:rPr>
                        <a:t> </a:t>
                      </a:r>
                      <a:r>
                        <a:rPr lang="en-GB" sz="1200" dirty="0" err="1">
                          <a:effectLst/>
                        </a:rPr>
                        <a:t>na</a:t>
                      </a:r>
                      <a:r>
                        <a:rPr lang="en-GB" sz="1200" dirty="0">
                          <a:effectLst/>
                        </a:rPr>
                        <a:t> </a:t>
                      </a:r>
                      <a:r>
                        <a:rPr lang="en-GB" sz="1200" dirty="0" err="1">
                          <a:effectLst/>
                        </a:rPr>
                        <a:t>podano</a:t>
                      </a:r>
                      <a:r>
                        <a:rPr lang="en-GB" sz="1200" dirty="0">
                          <a:effectLst/>
                        </a:rPr>
                        <a:t> </a:t>
                      </a:r>
                      <a:r>
                        <a:rPr lang="en-GB" sz="1200" dirty="0" err="1">
                          <a:effectLst/>
                        </a:rPr>
                        <a:t>mnenje</a:t>
                      </a:r>
                      <a:r>
                        <a:rPr lang="en-GB" sz="1200" dirty="0">
                          <a:effectLst/>
                        </a:rPr>
                        <a:t> </a:t>
                      </a:r>
                      <a:r>
                        <a:rPr lang="en-GB" sz="1200" dirty="0" err="1">
                          <a:effectLst/>
                        </a:rPr>
                        <a:t>sošolcev</a:t>
                      </a:r>
                      <a:r>
                        <a:rPr lang="en-GB" sz="1200" dirty="0" smtClean="0">
                          <a:effectLst/>
                        </a:rPr>
                        <a:t>.</a:t>
                      </a:r>
                      <a:endParaRPr lang="sl-SI" sz="1200" dirty="0">
                        <a:effectLst/>
                      </a:endParaRPr>
                    </a:p>
                  </a:txBody>
                  <a:tcPr marL="42781" marR="42781" marT="0" marB="0"/>
                </a:tc>
                <a:tc>
                  <a:txBody>
                    <a:bodyPr/>
                    <a:lstStyle/>
                    <a:p>
                      <a:pPr>
                        <a:lnSpc>
                          <a:spcPct val="115000"/>
                        </a:lnSpc>
                        <a:spcAft>
                          <a:spcPts val="0"/>
                        </a:spcAft>
                      </a:pPr>
                      <a:r>
                        <a:rPr lang="sl-SI" sz="1200" dirty="0">
                          <a:effectLst/>
                        </a:rPr>
                        <a:t>Nameni učenja:</a:t>
                      </a:r>
                    </a:p>
                    <a:p>
                      <a:pPr>
                        <a:lnSpc>
                          <a:spcPct val="115000"/>
                        </a:lnSpc>
                        <a:spcAft>
                          <a:spcPts val="0"/>
                        </a:spcAft>
                        <a:tabLst>
                          <a:tab pos="482600" algn="l"/>
                          <a:tab pos="2159000" algn="l"/>
                        </a:tabLst>
                      </a:pPr>
                      <a:r>
                        <a:rPr lang="sl-SI" sz="1200" dirty="0">
                          <a:effectLst/>
                        </a:rPr>
                        <a:t>( razvijanje posebnih kompetenc)</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a:lnSpc>
                          <a:spcPct val="115000"/>
                        </a:lnSpc>
                        <a:spcAft>
                          <a:spcPts val="0"/>
                        </a:spcAft>
                      </a:pPr>
                      <a:r>
                        <a:rPr lang="sl-SI" sz="1200" dirty="0">
                          <a:effectLst/>
                        </a:rPr>
                        <a:t>Učne dejavnosti, metode:</a:t>
                      </a:r>
                    </a:p>
                    <a:p>
                      <a:pPr>
                        <a:lnSpc>
                          <a:spcPct val="115000"/>
                        </a:lnSpc>
                        <a:spcAft>
                          <a:spcPts val="0"/>
                        </a:spcAft>
                        <a:tabLst>
                          <a:tab pos="482600" algn="l"/>
                          <a:tab pos="2159000" algn="l"/>
                        </a:tabLs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a:lnSpc>
                          <a:spcPct val="115000"/>
                        </a:lnSpc>
                        <a:spcAft>
                          <a:spcPts val="0"/>
                        </a:spcAft>
                        <a:tabLst>
                          <a:tab pos="482600" algn="l"/>
                          <a:tab pos="2159000" algn="l"/>
                        </a:tabLst>
                      </a:pPr>
                      <a:r>
                        <a:rPr lang="sl-SI" sz="1200">
                          <a:effectLst/>
                        </a:rPr>
                        <a:t>Učenčevi izdelki oz. dokazi, ki izhajajo iz pogovorov ali opazovanj pri pouku:</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rowSpan="2">
                  <a:txBody>
                    <a:bodyPr/>
                    <a:lstStyle/>
                    <a:p>
                      <a:pPr>
                        <a:lnSpc>
                          <a:spcPct val="115000"/>
                        </a:lnSpc>
                        <a:spcAft>
                          <a:spcPts val="0"/>
                        </a:spcAft>
                      </a:pPr>
                      <a:r>
                        <a:rPr lang="sl-SI" sz="1200" dirty="0">
                          <a:effectLst/>
                        </a:rPr>
                        <a:t>Vrednotenje izdelka:</a:t>
                      </a:r>
                    </a:p>
                    <a:p>
                      <a:pPr>
                        <a:lnSpc>
                          <a:spcPct val="115000"/>
                        </a:lnSpc>
                        <a:spcAft>
                          <a:spcPts val="0"/>
                        </a:spcAft>
                      </a:pPr>
                      <a:r>
                        <a:rPr lang="sl-SI" sz="1200" dirty="0">
                          <a:effectLst/>
                        </a:rPr>
                        <a:t> </a:t>
                      </a:r>
                    </a:p>
                    <a:p>
                      <a:pPr>
                        <a:lnSpc>
                          <a:spcPct val="115000"/>
                        </a:lnSpc>
                        <a:spcAft>
                          <a:spcPts val="0"/>
                        </a:spcAft>
                      </a:pPr>
                      <a:r>
                        <a:rPr lang="sl-SI" sz="1200" dirty="0">
                          <a:effectLst/>
                        </a:rPr>
                        <a:t/>
                      </a:r>
                      <a:br>
                        <a:rPr lang="sl-SI" sz="1200" dirty="0">
                          <a:effectLst/>
                        </a:rPr>
                      </a:br>
                      <a:r>
                        <a:rPr lang="sl-SI" sz="1200" dirty="0">
                          <a:effectLst/>
                        </a:rPr>
                        <a:t>Izjemen</a:t>
                      </a:r>
                    </a:p>
                    <a:p>
                      <a:pPr marL="449580">
                        <a:lnSpc>
                          <a:spcPct val="115000"/>
                        </a:lnSpc>
                        <a:spcAft>
                          <a:spcPts val="0"/>
                        </a:spcAft>
                      </a:pPr>
                      <a:r>
                        <a:rPr lang="sl-SI" sz="1200" dirty="0">
                          <a:effectLst/>
                        </a:rPr>
                        <a:t> </a:t>
                      </a:r>
                    </a:p>
                    <a:p>
                      <a:pPr>
                        <a:lnSpc>
                          <a:spcPct val="115000"/>
                        </a:lnSpc>
                        <a:spcAft>
                          <a:spcPts val="0"/>
                        </a:spcAft>
                      </a:pPr>
                      <a:r>
                        <a:rPr lang="sl-SI" sz="1200" dirty="0">
                          <a:effectLst/>
                        </a:rPr>
                        <a:t>Nad pričakovanji</a:t>
                      </a:r>
                    </a:p>
                    <a:p>
                      <a:pPr marL="449580">
                        <a:lnSpc>
                          <a:spcPct val="115000"/>
                        </a:lnSpc>
                        <a:spcAft>
                          <a:spcPts val="0"/>
                        </a:spcAft>
                      </a:pPr>
                      <a:r>
                        <a:rPr lang="sl-SI" sz="1200" dirty="0">
                          <a:effectLst/>
                        </a:rPr>
                        <a:t> </a:t>
                      </a:r>
                    </a:p>
                    <a:p>
                      <a:pPr>
                        <a:lnSpc>
                          <a:spcPct val="115000"/>
                        </a:lnSpc>
                        <a:spcAft>
                          <a:spcPts val="0"/>
                        </a:spcAft>
                      </a:pPr>
                      <a:r>
                        <a:rPr lang="sl-SI" sz="1200" dirty="0">
                          <a:effectLst/>
                        </a:rPr>
                        <a:t>V skladu s pričakovanji </a:t>
                      </a:r>
                    </a:p>
                    <a:p>
                      <a:pPr marL="449580">
                        <a:lnSpc>
                          <a:spcPct val="115000"/>
                        </a:lnSpc>
                        <a:spcAft>
                          <a:spcPts val="0"/>
                        </a:spcAft>
                      </a:pPr>
                      <a:r>
                        <a:rPr lang="sl-SI" sz="1200" dirty="0">
                          <a:effectLst/>
                        </a:rPr>
                        <a:t> </a:t>
                      </a:r>
                    </a:p>
                    <a:p>
                      <a:pPr>
                        <a:lnSpc>
                          <a:spcPct val="115000"/>
                        </a:lnSpc>
                        <a:spcAft>
                          <a:spcPts val="0"/>
                        </a:spcAft>
                      </a:pPr>
                      <a:r>
                        <a:rPr lang="sl-SI" sz="1200" dirty="0">
                          <a:effectLst/>
                        </a:rPr>
                        <a:t>Določenih </a:t>
                      </a:r>
                    </a:p>
                    <a:p>
                      <a:pPr>
                        <a:lnSpc>
                          <a:spcPct val="115000"/>
                        </a:lnSpc>
                        <a:spcAft>
                          <a:spcPts val="0"/>
                        </a:spcAft>
                      </a:pPr>
                      <a:r>
                        <a:rPr lang="sl-SI" sz="1200" dirty="0">
                          <a:effectLst/>
                        </a:rPr>
                        <a:t>standardov znanja</a:t>
                      </a:r>
                    </a:p>
                    <a:p>
                      <a:pPr>
                        <a:lnSpc>
                          <a:spcPct val="115000"/>
                        </a:lnSpc>
                        <a:spcAft>
                          <a:spcPts val="0"/>
                        </a:spcAft>
                      </a:pPr>
                      <a:r>
                        <a:rPr lang="sl-SI" sz="1200" dirty="0">
                          <a:effectLst/>
                        </a:rPr>
                        <a:t>(še) ne dosega</a:t>
                      </a:r>
                    </a:p>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Utemeljitev ocene:</a:t>
                      </a:r>
                    </a:p>
                    <a:p>
                      <a:pPr>
                        <a:lnSpc>
                          <a:spcPct val="115000"/>
                        </a:lnSpc>
                        <a:spcAft>
                          <a:spcPts val="0"/>
                        </a:spcAft>
                      </a:pPr>
                      <a:endParaRPr lang="sl-SI" sz="1200" dirty="0">
                        <a:effectLst/>
                      </a:endParaRPr>
                    </a:p>
                  </a:txBody>
                  <a:tcPr marL="42781" marR="42781" marT="0" marB="0"/>
                </a:tc>
                <a:extLst>
                  <a:ext uri="{0D108BD9-81ED-4DB2-BD59-A6C34878D82A}">
                    <a16:rowId xmlns:a16="http://schemas.microsoft.com/office/drawing/2014/main" xmlns="" val="2760373071"/>
                  </a:ext>
                </a:extLst>
              </a:tr>
              <a:tr h="2813501">
                <a:tc vMerge="1">
                  <a:txBody>
                    <a:bodyPr/>
                    <a:lstStyle/>
                    <a:p>
                      <a:endParaRPr lang="sl-SI"/>
                    </a:p>
                  </a:txBody>
                  <a:tcPr/>
                </a:tc>
                <a:tc>
                  <a:txBody>
                    <a:bodyPr/>
                    <a:lstStyle/>
                    <a:p>
                      <a:pPr>
                        <a:lnSpc>
                          <a:spcPct val="115000"/>
                        </a:lnSpc>
                        <a:spcAft>
                          <a:spcPts val="0"/>
                        </a:spcAft>
                      </a:pPr>
                      <a:r>
                        <a:rPr lang="sl-SI" sz="1200" dirty="0">
                          <a:effectLst/>
                        </a:rPr>
                        <a:t> </a:t>
                      </a:r>
                    </a:p>
                    <a:p>
                      <a:pPr>
                        <a:lnSpc>
                          <a:spcPct val="107000"/>
                        </a:lnSpc>
                        <a:spcAft>
                          <a:spcPts val="800"/>
                        </a:spcAft>
                      </a:pPr>
                      <a:r>
                        <a:rPr lang="en-GB" sz="1200" dirty="0">
                          <a:effectLst/>
                        </a:rPr>
                        <a:t>. </a:t>
                      </a:r>
                      <a:r>
                        <a:rPr lang="en-GB" sz="1200" dirty="0" err="1">
                          <a:effectLst/>
                        </a:rPr>
                        <a:t>razvijanje</a:t>
                      </a:r>
                      <a:r>
                        <a:rPr lang="en-GB" sz="1200" dirty="0">
                          <a:effectLst/>
                        </a:rPr>
                        <a:t> </a:t>
                      </a:r>
                      <a:r>
                        <a:rPr lang="en-GB" sz="1200" dirty="0" err="1">
                          <a:effectLst/>
                        </a:rPr>
                        <a:t>zmožnosti</a:t>
                      </a:r>
                      <a:r>
                        <a:rPr lang="en-GB" sz="1200" dirty="0">
                          <a:effectLst/>
                        </a:rPr>
                        <a:t> o </a:t>
                      </a:r>
                      <a:r>
                        <a:rPr lang="en-GB" sz="1200" dirty="0" err="1">
                          <a:effectLst/>
                        </a:rPr>
                        <a:t>prostorski</a:t>
                      </a:r>
                      <a:r>
                        <a:rPr lang="en-GB" sz="1200" dirty="0">
                          <a:effectLst/>
                        </a:rPr>
                        <a:t> in </a:t>
                      </a:r>
                      <a:r>
                        <a:rPr lang="en-GB" sz="1200" dirty="0" err="1">
                          <a:effectLst/>
                        </a:rPr>
                        <a:t>časovni</a:t>
                      </a:r>
                      <a:r>
                        <a:rPr lang="en-GB" sz="1200" dirty="0">
                          <a:effectLst/>
                        </a:rPr>
                        <a:t> </a:t>
                      </a:r>
                      <a:r>
                        <a:rPr lang="en-GB" sz="1200" dirty="0" err="1">
                          <a:effectLst/>
                        </a:rPr>
                        <a:t>dimenziji</a:t>
                      </a:r>
                      <a:r>
                        <a:rPr lang="en-GB" sz="1200" dirty="0">
                          <a:effectLst/>
                        </a:rPr>
                        <a:t>,</a:t>
                      </a:r>
                      <a:endParaRPr lang="sl-SI" sz="1200" dirty="0">
                        <a:effectLst/>
                      </a:endParaRPr>
                    </a:p>
                    <a:p>
                      <a:pPr>
                        <a:lnSpc>
                          <a:spcPct val="107000"/>
                        </a:lnSpc>
                        <a:spcAft>
                          <a:spcPts val="800"/>
                        </a:spcAft>
                      </a:pPr>
                      <a:r>
                        <a:rPr lang="en-GB" sz="1200" dirty="0">
                          <a:effectLst/>
                        </a:rPr>
                        <a:t>. </a:t>
                      </a:r>
                      <a:r>
                        <a:rPr lang="en-GB" sz="1200" dirty="0" err="1">
                          <a:effectLst/>
                        </a:rPr>
                        <a:t>zavedanje</a:t>
                      </a:r>
                      <a:r>
                        <a:rPr lang="en-GB" sz="1200" dirty="0">
                          <a:effectLst/>
                        </a:rPr>
                        <a:t> o </a:t>
                      </a:r>
                      <a:r>
                        <a:rPr lang="en-GB" sz="1200" dirty="0" err="1">
                          <a:effectLst/>
                        </a:rPr>
                        <a:t>raznolikosti</a:t>
                      </a:r>
                      <a:r>
                        <a:rPr lang="en-GB" sz="1200" dirty="0">
                          <a:effectLst/>
                        </a:rPr>
                        <a:t>, </a:t>
                      </a:r>
                      <a:r>
                        <a:rPr lang="en-GB" sz="1200" dirty="0" err="1">
                          <a:effectLst/>
                        </a:rPr>
                        <a:t>uporaba</a:t>
                      </a:r>
                      <a:r>
                        <a:rPr lang="en-GB" sz="1200" dirty="0">
                          <a:effectLst/>
                        </a:rPr>
                        <a:t> </a:t>
                      </a:r>
                      <a:r>
                        <a:rPr lang="en-GB" sz="1200" dirty="0" err="1">
                          <a:effectLst/>
                        </a:rPr>
                        <a:t>na</a:t>
                      </a:r>
                      <a:r>
                        <a:rPr lang="en-GB" sz="1200" dirty="0">
                          <a:effectLst/>
                        </a:rPr>
                        <a:t> </a:t>
                      </a:r>
                      <a:r>
                        <a:rPr lang="en-GB" sz="1200" dirty="0" err="1">
                          <a:effectLst/>
                        </a:rPr>
                        <a:t>konkretnem</a:t>
                      </a:r>
                      <a:r>
                        <a:rPr lang="en-GB" sz="1200" dirty="0">
                          <a:effectLst/>
                        </a:rPr>
                        <a:t> </a:t>
                      </a:r>
                      <a:r>
                        <a:rPr lang="en-GB" sz="1200" dirty="0" err="1">
                          <a:effectLst/>
                        </a:rPr>
                        <a:t>primeru</a:t>
                      </a:r>
                      <a:r>
                        <a:rPr lang="en-GB" sz="1200" dirty="0">
                          <a:effectLst/>
                        </a:rPr>
                        <a:t>,</a:t>
                      </a:r>
                      <a:endParaRPr lang="sl-SI" sz="1200" dirty="0">
                        <a:effectLst/>
                      </a:endParaRPr>
                    </a:p>
                    <a:p>
                      <a:pPr>
                        <a:lnSpc>
                          <a:spcPct val="107000"/>
                        </a:lnSpc>
                        <a:spcAft>
                          <a:spcPts val="800"/>
                        </a:spcAft>
                      </a:pPr>
                      <a:r>
                        <a:rPr lang="en-GB" sz="1200" dirty="0">
                          <a:effectLst/>
                        </a:rPr>
                        <a:t>. </a:t>
                      </a:r>
                      <a:r>
                        <a:rPr lang="en-GB" sz="1200" dirty="0" err="1">
                          <a:effectLst/>
                        </a:rPr>
                        <a:t>kritično</a:t>
                      </a:r>
                      <a:r>
                        <a:rPr lang="en-GB" sz="1200" dirty="0">
                          <a:effectLst/>
                        </a:rPr>
                        <a:t> </a:t>
                      </a:r>
                      <a:r>
                        <a:rPr lang="en-GB" sz="1200" dirty="0" err="1">
                          <a:effectLst/>
                        </a:rPr>
                        <a:t>razumevanje</a:t>
                      </a:r>
                      <a:r>
                        <a:rPr lang="en-GB" sz="1200" dirty="0">
                          <a:effectLst/>
                        </a:rPr>
                        <a:t> </a:t>
                      </a:r>
                      <a:r>
                        <a:rPr lang="en-GB" sz="1200" dirty="0" err="1">
                          <a:effectLst/>
                        </a:rPr>
                        <a:t>prostorske</a:t>
                      </a:r>
                      <a:r>
                        <a:rPr lang="en-GB" sz="1200" dirty="0">
                          <a:effectLst/>
                        </a:rPr>
                        <a:t> </a:t>
                      </a:r>
                      <a:r>
                        <a:rPr lang="en-GB" sz="1200" dirty="0" err="1">
                          <a:effectLst/>
                        </a:rPr>
                        <a:t>razmestitve</a:t>
                      </a:r>
                      <a:r>
                        <a:rPr lang="en-GB" sz="1200" dirty="0">
                          <a:effectLst/>
                        </a:rPr>
                        <a:t> </a:t>
                      </a:r>
                      <a:r>
                        <a:rPr lang="en-GB" sz="1200" dirty="0" err="1">
                          <a:effectLst/>
                        </a:rPr>
                        <a:t>pojavov</a:t>
                      </a:r>
                      <a:r>
                        <a:rPr lang="en-GB" sz="1200" dirty="0">
                          <a:effectLst/>
                        </a:rPr>
                        <a:t>,</a:t>
                      </a:r>
                      <a:endParaRPr lang="sl-SI" sz="1200" dirty="0">
                        <a:effectLst/>
                      </a:endParaRPr>
                    </a:p>
                    <a:p>
                      <a:pPr>
                        <a:lnSpc>
                          <a:spcPct val="107000"/>
                        </a:lnSpc>
                        <a:spcAft>
                          <a:spcPts val="800"/>
                        </a:spcAft>
                      </a:pPr>
                      <a:r>
                        <a:rPr lang="en-GB" sz="1200" dirty="0">
                          <a:effectLst/>
                        </a:rPr>
                        <a:t>. </a:t>
                      </a:r>
                      <a:r>
                        <a:rPr lang="en-GB" sz="1200" dirty="0" err="1">
                          <a:effectLst/>
                        </a:rPr>
                        <a:t>iskanje</a:t>
                      </a:r>
                      <a:r>
                        <a:rPr lang="en-GB" sz="1200" dirty="0">
                          <a:effectLst/>
                        </a:rPr>
                        <a:t> </a:t>
                      </a:r>
                      <a:r>
                        <a:rPr lang="en-GB" sz="1200" dirty="0" err="1">
                          <a:effectLst/>
                        </a:rPr>
                        <a:t>vzročno</a:t>
                      </a:r>
                      <a:r>
                        <a:rPr lang="en-GB" sz="1200" dirty="0">
                          <a:effectLst/>
                        </a:rPr>
                        <a:t>-  </a:t>
                      </a:r>
                      <a:r>
                        <a:rPr lang="en-GB" sz="1200" dirty="0" err="1">
                          <a:effectLst/>
                        </a:rPr>
                        <a:t>posledičnega</a:t>
                      </a:r>
                      <a:r>
                        <a:rPr lang="en-GB" sz="1200" dirty="0">
                          <a:effectLst/>
                        </a:rPr>
                        <a:t> </a:t>
                      </a:r>
                      <a:r>
                        <a:rPr lang="en-GB" sz="1200" dirty="0" err="1">
                          <a:effectLst/>
                        </a:rPr>
                        <a:t>sobivanja</a:t>
                      </a:r>
                      <a:r>
                        <a:rPr lang="en-GB" sz="1200" dirty="0">
                          <a:effectLst/>
                        </a:rPr>
                        <a:t>,</a:t>
                      </a:r>
                      <a:endParaRPr lang="sl-SI" sz="1200" dirty="0">
                        <a:effectLst/>
                      </a:endParaRPr>
                    </a:p>
                    <a:p>
                      <a:pPr>
                        <a:lnSpc>
                          <a:spcPct val="107000"/>
                        </a:lnSpc>
                        <a:spcAft>
                          <a:spcPts val="800"/>
                        </a:spcAft>
                      </a:pPr>
                      <a:r>
                        <a:rPr lang="en-GB" sz="1200" dirty="0">
                          <a:effectLst/>
                        </a:rPr>
                        <a:t>. </a:t>
                      </a:r>
                      <a:r>
                        <a:rPr lang="en-GB" sz="1200" dirty="0" err="1">
                          <a:effectLst/>
                        </a:rPr>
                        <a:t>povezovanje</a:t>
                      </a:r>
                      <a:r>
                        <a:rPr lang="en-GB" sz="1200" dirty="0">
                          <a:effectLst/>
                        </a:rPr>
                        <a:t> </a:t>
                      </a:r>
                      <a:r>
                        <a:rPr lang="en-GB" sz="1200" dirty="0" err="1">
                          <a:effectLst/>
                        </a:rPr>
                        <a:t>celovitega</a:t>
                      </a:r>
                      <a:r>
                        <a:rPr lang="en-GB" sz="1200" dirty="0">
                          <a:effectLst/>
                        </a:rPr>
                        <a:t> </a:t>
                      </a:r>
                      <a:r>
                        <a:rPr lang="en-GB" sz="1200" dirty="0" err="1">
                          <a:effectLst/>
                        </a:rPr>
                        <a:t>umevanja</a:t>
                      </a:r>
                      <a:r>
                        <a:rPr lang="en-GB" sz="1200" dirty="0">
                          <a:effectLst/>
                        </a:rPr>
                        <a:t> </a:t>
                      </a:r>
                      <a:r>
                        <a:rPr lang="en-GB" sz="1200" dirty="0" err="1">
                          <a:effectLst/>
                        </a:rPr>
                        <a:t>sveta</a:t>
                      </a:r>
                      <a:r>
                        <a:rPr lang="en-GB" sz="1200" dirty="0">
                          <a:effectLst/>
                        </a:rPr>
                        <a:t>,</a:t>
                      </a:r>
                      <a:endParaRPr lang="sl-SI" sz="1200" dirty="0">
                        <a:effectLst/>
                      </a:endParaRPr>
                    </a:p>
                    <a:p>
                      <a:pPr>
                        <a:lnSpc>
                          <a:spcPct val="107000"/>
                        </a:lnSpc>
                        <a:spcAft>
                          <a:spcPts val="800"/>
                        </a:spcAft>
                      </a:pPr>
                      <a:r>
                        <a:rPr lang="en-GB" sz="1200" dirty="0">
                          <a:effectLst/>
                        </a:rPr>
                        <a:t>. </a:t>
                      </a:r>
                      <a:r>
                        <a:rPr lang="en-GB" sz="1200" dirty="0" err="1">
                          <a:effectLst/>
                        </a:rPr>
                        <a:t>razumevanje</a:t>
                      </a:r>
                      <a:r>
                        <a:rPr lang="en-GB" sz="1200" dirty="0">
                          <a:effectLst/>
                        </a:rPr>
                        <a:t> </a:t>
                      </a:r>
                      <a:r>
                        <a:rPr lang="en-GB" sz="1200" dirty="0" err="1">
                          <a:effectLst/>
                        </a:rPr>
                        <a:t>kompleksnosti</a:t>
                      </a:r>
                      <a:r>
                        <a:rPr lang="en-GB" sz="1200" dirty="0">
                          <a:effectLst/>
                        </a:rPr>
                        <a:t> </a:t>
                      </a:r>
                      <a:r>
                        <a:rPr lang="en-GB" sz="1200" dirty="0" err="1">
                          <a:effectLst/>
                        </a:rPr>
                        <a:t>prostorskih</a:t>
                      </a:r>
                      <a:r>
                        <a:rPr lang="en-GB" sz="1200" dirty="0">
                          <a:effectLst/>
                        </a:rPr>
                        <a:t> </a:t>
                      </a:r>
                      <a:r>
                        <a:rPr lang="en-GB" sz="1200" dirty="0" err="1">
                          <a:effectLst/>
                        </a:rPr>
                        <a:t>problemov</a:t>
                      </a:r>
                      <a:r>
                        <a:rPr lang="en-GB" sz="1200" dirty="0">
                          <a:effectLst/>
                        </a:rPr>
                        <a:t>.</a:t>
                      </a:r>
                      <a:endParaRPr lang="sl-SI" sz="1200" dirty="0">
                        <a:effectLst/>
                      </a:endParaRPr>
                    </a:p>
                    <a:p>
                      <a:pPr>
                        <a:lnSpc>
                          <a:spcPct val="115000"/>
                        </a:lnSpc>
                        <a:spcAft>
                          <a:spcPts val="0"/>
                        </a:spcAft>
                      </a:pPr>
                      <a:r>
                        <a:rPr lang="sl-SI" sz="1200" dirty="0">
                          <a:effectLst/>
                        </a:rPr>
                        <a:t> </a:t>
                      </a:r>
                    </a:p>
                    <a:p>
                      <a:pPr>
                        <a:lnSpc>
                          <a:spcPct val="115000"/>
                        </a:lnSpc>
                        <a:spcAft>
                          <a:spcPts val="0"/>
                        </a:spcAft>
                      </a:pPr>
                      <a:endParaRPr lang="sl-SI" sz="1200" dirty="0">
                        <a:effectLst/>
                      </a:endParaRPr>
                    </a:p>
                    <a:p>
                      <a:pPr>
                        <a:lnSpc>
                          <a:spcPct val="115000"/>
                        </a:lnSpc>
                        <a:spcAft>
                          <a:spcPts val="0"/>
                        </a:spcAft>
                      </a:pPr>
                      <a:r>
                        <a:rPr lang="sl-SI" sz="1200" dirty="0">
                          <a:effectLst/>
                        </a:rPr>
                        <a:t> </a:t>
                      </a:r>
                    </a:p>
                    <a:p>
                      <a:pPr>
                        <a:lnSpc>
                          <a:spcPct val="115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a:lnSpc>
                          <a:spcPct val="115000"/>
                        </a:lnSpc>
                        <a:spcAft>
                          <a:spcPts val="0"/>
                        </a:spcAft>
                      </a:pPr>
                      <a:r>
                        <a:rPr lang="sl-SI" sz="1200" dirty="0">
                          <a:effectLst/>
                        </a:rPr>
                        <a:t>Zadolžitev dijakov: </a:t>
                      </a:r>
                    </a:p>
                    <a:p>
                      <a:pPr>
                        <a:lnSpc>
                          <a:spcPct val="107000"/>
                        </a:lnSpc>
                        <a:spcAft>
                          <a:spcPts val="800"/>
                        </a:spcAft>
                      </a:pPr>
                      <a:r>
                        <a:rPr lang="en-GB" sz="1200" dirty="0">
                          <a:effectLst/>
                        </a:rPr>
                        <a:t>.Na </a:t>
                      </a:r>
                      <a:r>
                        <a:rPr lang="en-GB" sz="1200" dirty="0" err="1">
                          <a:effectLst/>
                        </a:rPr>
                        <a:t>osnovi</a:t>
                      </a:r>
                      <a:r>
                        <a:rPr lang="en-GB" sz="1200" dirty="0">
                          <a:effectLst/>
                        </a:rPr>
                        <a:t> </a:t>
                      </a:r>
                      <a:r>
                        <a:rPr lang="en-GB" sz="1200" dirty="0" err="1">
                          <a:effectLst/>
                        </a:rPr>
                        <a:t>dane</a:t>
                      </a:r>
                      <a:r>
                        <a:rPr lang="en-GB" sz="1200" dirty="0">
                          <a:effectLst/>
                        </a:rPr>
                        <a:t> </a:t>
                      </a:r>
                      <a:r>
                        <a:rPr lang="en-GB" sz="1200" dirty="0" err="1">
                          <a:effectLst/>
                        </a:rPr>
                        <a:t>države</a:t>
                      </a:r>
                      <a:r>
                        <a:rPr lang="en-GB" sz="1200" dirty="0">
                          <a:effectLst/>
                        </a:rPr>
                        <a:t> </a:t>
                      </a:r>
                      <a:r>
                        <a:rPr lang="en-GB" sz="1200" dirty="0" err="1">
                          <a:effectLst/>
                        </a:rPr>
                        <a:t>prikažejo</a:t>
                      </a:r>
                      <a:r>
                        <a:rPr lang="en-GB" sz="1200" dirty="0">
                          <a:effectLst/>
                        </a:rPr>
                        <a:t> </a:t>
                      </a:r>
                      <a:r>
                        <a:rPr lang="en-GB" sz="1200" dirty="0" err="1">
                          <a:effectLst/>
                        </a:rPr>
                        <a:t>temeljne</a:t>
                      </a:r>
                      <a:r>
                        <a:rPr lang="en-GB" sz="1200" dirty="0">
                          <a:effectLst/>
                        </a:rPr>
                        <a:t> </a:t>
                      </a:r>
                      <a:r>
                        <a:rPr lang="en-GB" sz="1200" dirty="0" err="1">
                          <a:effectLst/>
                        </a:rPr>
                        <a:t>naravne</a:t>
                      </a:r>
                      <a:r>
                        <a:rPr lang="en-GB" sz="1200" dirty="0">
                          <a:effectLst/>
                        </a:rPr>
                        <a:t> in </a:t>
                      </a:r>
                      <a:r>
                        <a:rPr lang="en-GB" sz="1200" dirty="0" err="1">
                          <a:effectLst/>
                        </a:rPr>
                        <a:t>družbene</a:t>
                      </a:r>
                      <a:r>
                        <a:rPr lang="en-GB" sz="1200" dirty="0">
                          <a:effectLst/>
                        </a:rPr>
                        <a:t>  </a:t>
                      </a:r>
                      <a:r>
                        <a:rPr lang="en-GB" sz="1200" dirty="0" err="1">
                          <a:effectLst/>
                        </a:rPr>
                        <a:t>značilnosti</a:t>
                      </a:r>
                      <a:r>
                        <a:rPr lang="en-GB" sz="1200" dirty="0">
                          <a:effectLst/>
                        </a:rPr>
                        <a:t> </a:t>
                      </a:r>
                      <a:r>
                        <a:rPr lang="en-GB" sz="1200" dirty="0" err="1">
                          <a:effectLst/>
                        </a:rPr>
                        <a:t>posamezne</a:t>
                      </a:r>
                      <a:r>
                        <a:rPr lang="en-GB" sz="1200" dirty="0">
                          <a:effectLst/>
                        </a:rPr>
                        <a:t> </a:t>
                      </a:r>
                      <a:r>
                        <a:rPr lang="en-GB" sz="1200" dirty="0" err="1">
                          <a:effectLst/>
                        </a:rPr>
                        <a:t>države</a:t>
                      </a:r>
                      <a:r>
                        <a:rPr lang="en-GB" sz="1200" dirty="0">
                          <a:effectLst/>
                        </a:rPr>
                        <a:t>. </a:t>
                      </a:r>
                      <a:r>
                        <a:rPr lang="en-GB" sz="1200" dirty="0" err="1">
                          <a:effectLst/>
                        </a:rPr>
                        <a:t>Pazi</a:t>
                      </a:r>
                      <a:r>
                        <a:rPr lang="en-GB" sz="1200" dirty="0">
                          <a:effectLst/>
                        </a:rPr>
                        <a:t> </a:t>
                      </a:r>
                      <a:r>
                        <a:rPr lang="en-GB" sz="1200" dirty="0" err="1">
                          <a:effectLst/>
                        </a:rPr>
                        <a:t>legenda</a:t>
                      </a:r>
                      <a:r>
                        <a:rPr lang="en-GB" sz="1200" dirty="0">
                          <a:effectLst/>
                        </a:rPr>
                        <a:t>!</a:t>
                      </a:r>
                      <a:endParaRPr lang="sl-SI" sz="1200" dirty="0">
                        <a:effectLst/>
                      </a:endParaRPr>
                    </a:p>
                    <a:p>
                      <a:pPr>
                        <a:lnSpc>
                          <a:spcPct val="107000"/>
                        </a:lnSpc>
                        <a:spcAft>
                          <a:spcPts val="800"/>
                        </a:spcAft>
                      </a:pPr>
                      <a:r>
                        <a:rPr lang="en-GB" sz="1200" dirty="0">
                          <a:effectLst/>
                        </a:rPr>
                        <a:t>.</a:t>
                      </a:r>
                      <a:r>
                        <a:rPr lang="en-GB" sz="1200" dirty="0" err="1">
                          <a:effectLst/>
                        </a:rPr>
                        <a:t>Prikaz</a:t>
                      </a:r>
                      <a:r>
                        <a:rPr lang="en-GB" sz="1200" dirty="0">
                          <a:effectLst/>
                        </a:rPr>
                        <a:t> </a:t>
                      </a:r>
                      <a:r>
                        <a:rPr lang="en-GB" sz="1200" dirty="0" err="1">
                          <a:effectLst/>
                        </a:rPr>
                        <a:t>smiselno</a:t>
                      </a:r>
                      <a:r>
                        <a:rPr lang="en-GB" sz="1200" dirty="0">
                          <a:effectLst/>
                        </a:rPr>
                        <a:t> »</a:t>
                      </a:r>
                      <a:r>
                        <a:rPr lang="en-GB" sz="1200" dirty="0" err="1">
                          <a:effectLst/>
                        </a:rPr>
                        <a:t>udarno</a:t>
                      </a:r>
                      <a:r>
                        <a:rPr lang="en-GB" sz="1200" dirty="0">
                          <a:effectLst/>
                        </a:rPr>
                        <a:t>« </a:t>
                      </a:r>
                      <a:r>
                        <a:rPr lang="en-GB" sz="1200" dirty="0" err="1">
                          <a:effectLst/>
                        </a:rPr>
                        <a:t>poimenujejo</a:t>
                      </a:r>
                      <a:r>
                        <a:rPr lang="en-GB" sz="1200" dirty="0">
                          <a:effectLst/>
                        </a:rPr>
                        <a:t> = </a:t>
                      </a:r>
                      <a:r>
                        <a:rPr lang="en-GB" sz="1200" dirty="0" err="1">
                          <a:effectLst/>
                        </a:rPr>
                        <a:t>naslov</a:t>
                      </a:r>
                      <a:r>
                        <a:rPr lang="en-GB" sz="1200" dirty="0">
                          <a:effectLst/>
                        </a:rPr>
                        <a:t> </a:t>
                      </a:r>
                      <a:r>
                        <a:rPr lang="en-GB" sz="1200" dirty="0" err="1">
                          <a:effectLst/>
                        </a:rPr>
                        <a:t>karte</a:t>
                      </a:r>
                      <a:endParaRPr lang="sl-SI" sz="1200" dirty="0">
                        <a:effectLst/>
                      </a:endParaRPr>
                    </a:p>
                    <a:p>
                      <a:pPr>
                        <a:lnSpc>
                          <a:spcPct val="107000"/>
                        </a:lnSpc>
                        <a:spcAft>
                          <a:spcPts val="800"/>
                        </a:spcAft>
                      </a:pPr>
                      <a:r>
                        <a:rPr lang="en-GB" sz="1200" dirty="0">
                          <a:effectLst/>
                        </a:rPr>
                        <a:t>.</a:t>
                      </a:r>
                      <a:r>
                        <a:rPr lang="en-GB" sz="1200" dirty="0" err="1">
                          <a:effectLst/>
                        </a:rPr>
                        <a:t>Prikaz</a:t>
                      </a:r>
                      <a:r>
                        <a:rPr lang="en-GB" sz="1200" dirty="0">
                          <a:effectLst/>
                        </a:rPr>
                        <a:t> </a:t>
                      </a:r>
                      <a:r>
                        <a:rPr lang="en-GB" sz="1200" dirty="0" err="1">
                          <a:effectLst/>
                        </a:rPr>
                        <a:t>izbire</a:t>
                      </a:r>
                      <a:r>
                        <a:rPr lang="en-GB" sz="1200" dirty="0">
                          <a:effectLst/>
                        </a:rPr>
                        <a:t> </a:t>
                      </a:r>
                      <a:r>
                        <a:rPr lang="en-GB" sz="1200" dirty="0" err="1">
                          <a:effectLst/>
                        </a:rPr>
                        <a:t>kazalcev</a:t>
                      </a:r>
                      <a:r>
                        <a:rPr lang="en-GB" sz="1200" dirty="0">
                          <a:effectLst/>
                        </a:rPr>
                        <a:t>, </a:t>
                      </a:r>
                      <a:r>
                        <a:rPr lang="en-GB" sz="1200" dirty="0" err="1">
                          <a:effectLst/>
                        </a:rPr>
                        <a:t>procesov</a:t>
                      </a:r>
                      <a:r>
                        <a:rPr lang="en-GB" sz="1200" dirty="0">
                          <a:effectLst/>
                        </a:rPr>
                        <a:t> …  v </a:t>
                      </a:r>
                      <a:r>
                        <a:rPr lang="en-GB" sz="1200" dirty="0" err="1">
                          <a:effectLst/>
                        </a:rPr>
                        <a:t>nekaj</a:t>
                      </a:r>
                      <a:r>
                        <a:rPr lang="en-GB" sz="1200" dirty="0">
                          <a:effectLst/>
                        </a:rPr>
                        <a:t> </a:t>
                      </a:r>
                      <a:r>
                        <a:rPr lang="en-GB" sz="1200" dirty="0" err="1">
                          <a:effectLst/>
                        </a:rPr>
                        <a:t>povedih</a:t>
                      </a:r>
                      <a:r>
                        <a:rPr lang="en-GB" sz="1200" dirty="0">
                          <a:effectLst/>
                        </a:rPr>
                        <a:t>  ( </a:t>
                      </a:r>
                      <a:r>
                        <a:rPr lang="en-GB" sz="1200" dirty="0" err="1">
                          <a:effectLst/>
                        </a:rPr>
                        <a:t>največ</a:t>
                      </a:r>
                      <a:r>
                        <a:rPr lang="en-GB" sz="1200" dirty="0">
                          <a:effectLst/>
                        </a:rPr>
                        <a:t> 5) </a:t>
                      </a:r>
                      <a:r>
                        <a:rPr lang="en-GB" sz="1200" dirty="0" err="1">
                          <a:effectLst/>
                        </a:rPr>
                        <a:t>pojasnijo</a:t>
                      </a:r>
                      <a:r>
                        <a:rPr lang="en-GB" sz="1200" dirty="0">
                          <a:effectLst/>
                        </a:rPr>
                        <a:t>. </a:t>
                      </a:r>
                      <a:r>
                        <a:rPr lang="en-GB" sz="1200" dirty="0" err="1">
                          <a:effectLst/>
                        </a:rPr>
                        <a:t>Pojasnijo</a:t>
                      </a:r>
                      <a:r>
                        <a:rPr lang="en-GB" sz="1200" dirty="0">
                          <a:effectLst/>
                        </a:rPr>
                        <a:t> </a:t>
                      </a:r>
                      <a:r>
                        <a:rPr lang="en-GB" sz="1200" dirty="0" err="1">
                          <a:effectLst/>
                        </a:rPr>
                        <a:t>metodologijo</a:t>
                      </a:r>
                      <a:r>
                        <a:rPr lang="en-GB" sz="1200" dirty="0">
                          <a:effectLst/>
                        </a:rPr>
                        <a:t>.  </a:t>
                      </a:r>
                      <a:endParaRPr lang="sl-SI" sz="1200" dirty="0">
                        <a:effectLst/>
                      </a:endParaRPr>
                    </a:p>
                    <a:p>
                      <a:pPr>
                        <a:lnSpc>
                          <a:spcPct val="107000"/>
                        </a:lnSpc>
                        <a:spcAft>
                          <a:spcPts val="800"/>
                        </a:spcAft>
                      </a:pPr>
                      <a:r>
                        <a:rPr lang="en-GB" sz="1200" dirty="0">
                          <a:effectLst/>
                        </a:rPr>
                        <a:t>.V </a:t>
                      </a:r>
                      <a:r>
                        <a:rPr lang="en-GB" sz="1200" dirty="0" err="1">
                          <a:effectLst/>
                        </a:rPr>
                        <a:t>razredu</a:t>
                      </a:r>
                      <a:r>
                        <a:rPr lang="en-GB" sz="1200" dirty="0">
                          <a:effectLst/>
                        </a:rPr>
                        <a:t> </a:t>
                      </a:r>
                      <a:r>
                        <a:rPr lang="en-GB" sz="1200" dirty="0" err="1">
                          <a:effectLst/>
                        </a:rPr>
                        <a:t>si</a:t>
                      </a:r>
                      <a:r>
                        <a:rPr lang="en-GB" sz="1200" dirty="0">
                          <a:effectLst/>
                        </a:rPr>
                        <a:t> </a:t>
                      </a:r>
                      <a:r>
                        <a:rPr lang="en-GB" sz="1200" dirty="0" err="1">
                          <a:effectLst/>
                        </a:rPr>
                        <a:t>vsak</a:t>
                      </a:r>
                      <a:r>
                        <a:rPr lang="en-GB" sz="1200" dirty="0">
                          <a:effectLst/>
                        </a:rPr>
                        <a:t> </a:t>
                      </a:r>
                      <a:r>
                        <a:rPr lang="en-GB" sz="1200" dirty="0" err="1">
                          <a:effectLst/>
                        </a:rPr>
                        <a:t>pridobi</a:t>
                      </a:r>
                      <a:r>
                        <a:rPr lang="en-GB" sz="1200" dirty="0">
                          <a:effectLst/>
                        </a:rPr>
                        <a:t>  </a:t>
                      </a:r>
                      <a:r>
                        <a:rPr lang="en-GB" sz="1200" dirty="0" err="1">
                          <a:effectLst/>
                        </a:rPr>
                        <a:t>kritično</a:t>
                      </a:r>
                      <a:r>
                        <a:rPr lang="en-GB" sz="1200" dirty="0">
                          <a:effectLst/>
                        </a:rPr>
                        <a:t> </a:t>
                      </a:r>
                      <a:r>
                        <a:rPr lang="en-GB" sz="1200" dirty="0" err="1">
                          <a:effectLst/>
                        </a:rPr>
                        <a:t>mnenje</a:t>
                      </a:r>
                      <a:r>
                        <a:rPr lang="en-GB" sz="1200" dirty="0">
                          <a:effectLst/>
                        </a:rPr>
                        <a:t> </a:t>
                      </a:r>
                      <a:r>
                        <a:rPr lang="en-GB" sz="1200" dirty="0" err="1">
                          <a:effectLst/>
                        </a:rPr>
                        <a:t>vsaj</a:t>
                      </a:r>
                      <a:r>
                        <a:rPr lang="en-GB" sz="1200" dirty="0">
                          <a:effectLst/>
                        </a:rPr>
                        <a:t> </a:t>
                      </a:r>
                      <a:r>
                        <a:rPr lang="en-GB" sz="1200" dirty="0" err="1">
                          <a:effectLst/>
                        </a:rPr>
                        <a:t>dveh</a:t>
                      </a:r>
                      <a:r>
                        <a:rPr lang="en-GB" sz="1200" dirty="0">
                          <a:effectLst/>
                        </a:rPr>
                        <a:t> </a:t>
                      </a:r>
                      <a:r>
                        <a:rPr lang="en-GB" sz="1200" dirty="0" err="1">
                          <a:effectLst/>
                        </a:rPr>
                        <a:t>sošolcev</a:t>
                      </a:r>
                      <a:r>
                        <a:rPr lang="en-GB" sz="1200" dirty="0">
                          <a:effectLst/>
                        </a:rPr>
                        <a:t>. </a:t>
                      </a:r>
                      <a:endParaRPr lang="sl-SI" sz="1200" dirty="0">
                        <a:effectLst/>
                      </a:endParaRPr>
                    </a:p>
                    <a:p>
                      <a:pPr>
                        <a:lnSpc>
                          <a:spcPct val="107000"/>
                        </a:lnSpc>
                        <a:spcAft>
                          <a:spcPts val="800"/>
                        </a:spcAft>
                      </a:pPr>
                      <a:r>
                        <a:rPr lang="en-GB" sz="1200" dirty="0">
                          <a:effectLst/>
                        </a:rPr>
                        <a:t>.</a:t>
                      </a:r>
                      <a:r>
                        <a:rPr lang="en-GB" sz="1200" dirty="0" err="1">
                          <a:effectLst/>
                        </a:rPr>
                        <a:t>rok</a:t>
                      </a:r>
                      <a:r>
                        <a:rPr lang="en-GB" sz="1200" dirty="0">
                          <a:effectLst/>
                        </a:rPr>
                        <a:t> </a:t>
                      </a:r>
                      <a:r>
                        <a:rPr lang="en-GB" sz="1200" dirty="0" err="1">
                          <a:effectLst/>
                        </a:rPr>
                        <a:t>oddaje</a:t>
                      </a:r>
                      <a:r>
                        <a:rPr lang="en-GB" sz="1200" dirty="0">
                          <a:effectLst/>
                        </a:rPr>
                        <a:t> </a:t>
                      </a:r>
                      <a:r>
                        <a:rPr lang="en-GB" sz="1200" dirty="0" smtClean="0">
                          <a:effectLst/>
                        </a:rPr>
                        <a:t>12/11</a:t>
                      </a:r>
                      <a:endParaRPr lang="sl-SI" sz="1200" dirty="0">
                        <a:effectLst/>
                      </a:endParaRPr>
                    </a:p>
                    <a:p>
                      <a:pPr>
                        <a:lnSpc>
                          <a:spcPct val="115000"/>
                        </a:lnSpc>
                        <a:spcAft>
                          <a:spcPts val="0"/>
                        </a:spcAft>
                      </a:pPr>
                      <a:r>
                        <a:rPr lang="sl-SI" sz="1200" dirty="0">
                          <a:effectLst/>
                        </a:rPr>
                        <a:t> </a:t>
                      </a:r>
                    </a:p>
                    <a:p>
                      <a:pPr>
                        <a:lnSpc>
                          <a:spcPct val="115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Izdelava karte na v naprej podani  predlogi ( Nemčija, Francija, Španija, Italija) na osnovi poznavanja uvodnih naravnih in družbenih značilnosti iz poglavij Evrope s primerno zasnovano legendo in opisom metodologije. </a:t>
                      </a:r>
                    </a:p>
                    <a:p>
                      <a:pPr>
                        <a:lnSpc>
                          <a:spcPct val="115000"/>
                        </a:lnSpc>
                        <a:spcAft>
                          <a:spcPts val="0"/>
                        </a:spcAft>
                      </a:pPr>
                      <a:endParaRPr lang="sl-SI" sz="1200" dirty="0">
                        <a:effectLst/>
                      </a:endParaRPr>
                    </a:p>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 </a:t>
                      </a:r>
                    </a:p>
                    <a:p>
                      <a:pPr>
                        <a:lnSpc>
                          <a:spcPct val="115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vMerge="1">
                  <a:txBody>
                    <a:bodyPr/>
                    <a:lstStyle/>
                    <a:p>
                      <a:endParaRPr lang="sl-SI"/>
                    </a:p>
                  </a:txBody>
                  <a:tcPr/>
                </a:tc>
                <a:extLst>
                  <a:ext uri="{0D108BD9-81ED-4DB2-BD59-A6C34878D82A}">
                    <a16:rowId xmlns:a16="http://schemas.microsoft.com/office/drawing/2014/main" xmlns="" val="2325748841"/>
                  </a:ext>
                </a:extLst>
              </a:tr>
            </a:tbl>
          </a:graphicData>
        </a:graphic>
      </p:graphicFrame>
    </p:spTree>
    <p:extLst>
      <p:ext uri="{BB962C8B-B14F-4D97-AF65-F5344CB8AC3E}">
        <p14:creationId xmlns:p14="http://schemas.microsoft.com/office/powerpoint/2010/main" val="264151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31075" y="1298496"/>
            <a:ext cx="5368834" cy="5196102"/>
          </a:xfrm>
          <a:prstGeom prst="rect">
            <a:avLst/>
          </a:prstGeom>
        </p:spPr>
        <p:txBody>
          <a:bodyPr wrap="square">
            <a:spAutoFit/>
          </a:bodyPr>
          <a:lstStyle/>
          <a:p>
            <a:pPr>
              <a:lnSpc>
                <a:spcPct val="115000"/>
              </a:lnSpc>
              <a:spcAft>
                <a:spcPts val="1000"/>
              </a:spcAft>
            </a:pPr>
            <a:r>
              <a:rPr lang="sl-SI" sz="1400" b="1" dirty="0">
                <a:latin typeface="Calibri" panose="020F0502020204030204" pitchFamily="34" charset="0"/>
                <a:ea typeface="Calibri" panose="020F0502020204030204" pitchFamily="34" charset="0"/>
                <a:cs typeface="Times New Roman" panose="02020603050405020304" pitchFamily="18" charset="0"/>
              </a:rPr>
              <a:t>Standardi znanja/učni dosežki:</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a:t>
            </a:r>
            <a:r>
              <a:rPr lang="sl-SI" sz="1400" dirty="0" smtClean="0">
                <a:latin typeface="Calibri" panose="020F0502020204030204" pitchFamily="34" charset="0"/>
                <a:ea typeface="Calibri" panose="020F0502020204030204" pitchFamily="34" charset="0"/>
                <a:cs typeface="Times New Roman" panose="02020603050405020304" pitchFamily="18" charset="0"/>
              </a:rPr>
              <a:t>nariše, </a:t>
            </a:r>
            <a:r>
              <a:rPr lang="sl-SI" sz="1400" dirty="0">
                <a:latin typeface="Calibri" panose="020F0502020204030204" pitchFamily="34" charset="0"/>
                <a:ea typeface="Calibri" panose="020F0502020204030204" pitchFamily="34" charset="0"/>
                <a:cs typeface="Times New Roman" panose="02020603050405020304" pitchFamily="18" charset="0"/>
              </a:rPr>
              <a:t>izdela vrsto preprostejše karte na vnaprej podano podlago,</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.samostojno prikaže podatke,</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.išče vzročno-posledično </a:t>
            </a:r>
            <a:r>
              <a:rPr lang="sl-SI" sz="1400" dirty="0" err="1">
                <a:latin typeface="Calibri" panose="020F0502020204030204" pitchFamily="34" charset="0"/>
                <a:ea typeface="Calibri" panose="020F0502020204030204" pitchFamily="34" charset="0"/>
                <a:cs typeface="Times New Roman" panose="02020603050405020304" pitchFamily="18" charset="0"/>
              </a:rPr>
              <a:t>sovplivanje</a:t>
            </a:r>
            <a:r>
              <a:rPr lang="sl-SI" sz="1400" dirty="0">
                <a:latin typeface="Calibri" panose="020F0502020204030204" pitchFamily="34" charset="0"/>
                <a:ea typeface="Calibri" panose="020F0502020204030204" pitchFamily="34" charset="0"/>
                <a:cs typeface="Times New Roman" panose="02020603050405020304" pitchFamily="18" charset="0"/>
              </a:rPr>
              <a:t> naravnih in družbenih procesov v pokrajini,</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.grafično izraža geografsko znanje z uporabo sodobne tehnologije – karte,</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.vrednoti delo, predlaga spremembe.</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 </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Naloge dijakov so sledeče.</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400" dirty="0">
                <a:latin typeface="Calibri" panose="020F0502020204030204" pitchFamily="34" charset="0"/>
                <a:ea typeface="Calibri" panose="020F0502020204030204" pitchFamily="34" charset="0"/>
                <a:cs typeface="Times New Roman" panose="02020603050405020304" pitchFamily="18" charset="0"/>
              </a:rPr>
              <a:t>Izdelava karte.</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400" dirty="0">
                <a:latin typeface="Calibri" panose="020F0502020204030204" pitchFamily="34" charset="0"/>
                <a:ea typeface="Calibri" panose="020F0502020204030204" pitchFamily="34" charset="0"/>
                <a:cs typeface="Times New Roman" panose="02020603050405020304" pitchFamily="18" charset="0"/>
              </a:rPr>
              <a:t>»Udarni« naslov karte.</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400" dirty="0">
                <a:latin typeface="Calibri" panose="020F0502020204030204" pitchFamily="34" charset="0"/>
                <a:ea typeface="Calibri" panose="020F0502020204030204" pitchFamily="34" charset="0"/>
                <a:cs typeface="Times New Roman" panose="02020603050405020304" pitchFamily="18" charset="0"/>
              </a:rPr>
              <a:t>Opis metodologije.</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sl-SI" sz="1400" dirty="0">
                <a:latin typeface="Calibri" panose="020F0502020204030204" pitchFamily="34" charset="0"/>
                <a:ea typeface="Calibri" panose="020F0502020204030204" pitchFamily="34" charset="0"/>
                <a:cs typeface="Times New Roman" panose="02020603050405020304" pitchFamily="18" charset="0"/>
              </a:rPr>
              <a:t>Kritično mnenje.</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(Dijaki so pred oddajo pridobili 2 mnenji sošolcev glede na njihov zapis metodologije.)</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ravokotnik 4"/>
          <p:cNvSpPr/>
          <p:nvPr/>
        </p:nvSpPr>
        <p:spPr>
          <a:xfrm>
            <a:off x="6731726" y="1298496"/>
            <a:ext cx="4188823" cy="5154744"/>
          </a:xfrm>
          <a:prstGeom prst="rect">
            <a:avLst/>
          </a:prstGeom>
        </p:spPr>
        <p:txBody>
          <a:bodyPr wrap="square">
            <a:spAutoFit/>
          </a:bodyPr>
          <a:lstStyle/>
          <a:p>
            <a:pPr>
              <a:lnSpc>
                <a:spcPct val="115000"/>
              </a:lnSpc>
              <a:spcAft>
                <a:spcPts val="1000"/>
              </a:spcAft>
            </a:pPr>
            <a:r>
              <a:rPr lang="sl-SI" sz="1400" b="1">
                <a:latin typeface="Calibri" panose="020F0502020204030204" pitchFamily="34" charset="0"/>
                <a:ea typeface="Calibri" panose="020F0502020204030204" pitchFamily="34" charset="0"/>
                <a:cs typeface="Times New Roman" panose="02020603050405020304" pitchFamily="18" charset="0"/>
              </a:rPr>
              <a:t>Kriteriji uspešnosti:</a:t>
            </a:r>
            <a:endParaRPr lang="sl-SI" sz="1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K 1:</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.primerni in primerljivi  kazalci</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.izbrani naravni in družbeni kazalci -  smiselnost glede na součinkovanje</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.izdelana legenda</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K 2.</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.Kompatibilnost med naslovom in tematiko</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.posebnost naslova</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K 3.</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 opis načina izvedbe -  kratko jedrnato ali opis procesov (kar ni zahteva).</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400" dirty="0">
                <a:latin typeface="Calibri" panose="020F0502020204030204" pitchFamily="34" charset="0"/>
                <a:ea typeface="Calibri" panose="020F0502020204030204" pitchFamily="34" charset="0"/>
                <a:cs typeface="Times New Roman" panose="02020603050405020304" pitchFamily="18" charset="0"/>
              </a:rPr>
              <a:t>K4.</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l-SI" sz="1400" dirty="0">
                <a:latin typeface="Calibri" panose="020F0502020204030204" pitchFamily="34" charset="0"/>
                <a:ea typeface="Calibri" panose="020F0502020204030204" pitchFamily="34" charset="0"/>
                <a:cs typeface="Times New Roman" panose="02020603050405020304" pitchFamily="18" charset="0"/>
              </a:rPr>
              <a:t>Smiselnost zapisanega -  ali vedo, kaj so naredili dobro, kaj ne, kaj morajo popraviti, spremeniti. </a:t>
            </a:r>
            <a:endParaRPr lang="sl-SI" sz="1400" dirty="0"/>
          </a:p>
        </p:txBody>
      </p:sp>
      <p:sp>
        <p:nvSpPr>
          <p:cNvPr id="6" name="PoljeZBesedilom 5"/>
          <p:cNvSpPr txBox="1"/>
          <p:nvPr/>
        </p:nvSpPr>
        <p:spPr>
          <a:xfrm>
            <a:off x="431075" y="326571"/>
            <a:ext cx="9744891" cy="461665"/>
          </a:xfrm>
          <a:prstGeom prst="rect">
            <a:avLst/>
          </a:prstGeom>
          <a:noFill/>
        </p:spPr>
        <p:txBody>
          <a:bodyPr wrap="square" rtlCol="0">
            <a:spAutoFit/>
          </a:bodyPr>
          <a:lstStyle/>
          <a:p>
            <a:r>
              <a:rPr lang="sl-SI" sz="2400" b="1" dirty="0" smtClean="0"/>
              <a:t>Standardi znanja/učni dosežki in kriteriji uspešnosti</a:t>
            </a:r>
            <a:endParaRPr lang="sl-SI" sz="2400" b="1" dirty="0"/>
          </a:p>
        </p:txBody>
      </p:sp>
    </p:spTree>
    <p:extLst>
      <p:ext uri="{BB962C8B-B14F-4D97-AF65-F5344CB8AC3E}">
        <p14:creationId xmlns:p14="http://schemas.microsoft.com/office/powerpoint/2010/main" val="17944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19386097"/>
              </p:ext>
            </p:extLst>
          </p:nvPr>
        </p:nvGraphicFramePr>
        <p:xfrm>
          <a:off x="391885" y="339633"/>
          <a:ext cx="11247120" cy="6519672"/>
        </p:xfrm>
        <a:graphic>
          <a:graphicData uri="http://schemas.openxmlformats.org/drawingml/2006/table">
            <a:tbl>
              <a:tblPr firstRow="1" firstCol="1" bandRow="1">
                <a:tableStyleId>{5C22544A-7EE6-4342-B048-85BDC9FD1C3A}</a:tableStyleId>
              </a:tblPr>
              <a:tblGrid>
                <a:gridCol w="2770994">
                  <a:extLst>
                    <a:ext uri="{9D8B030D-6E8A-4147-A177-3AD203B41FA5}">
                      <a16:colId xmlns:a16="http://schemas.microsoft.com/office/drawing/2014/main" xmlns="" val="1356689009"/>
                    </a:ext>
                  </a:extLst>
                </a:gridCol>
                <a:gridCol w="2052347">
                  <a:extLst>
                    <a:ext uri="{9D8B030D-6E8A-4147-A177-3AD203B41FA5}">
                      <a16:colId xmlns:a16="http://schemas.microsoft.com/office/drawing/2014/main" xmlns="" val="894865995"/>
                    </a:ext>
                  </a:extLst>
                </a:gridCol>
                <a:gridCol w="2347636">
                  <a:extLst>
                    <a:ext uri="{9D8B030D-6E8A-4147-A177-3AD203B41FA5}">
                      <a16:colId xmlns:a16="http://schemas.microsoft.com/office/drawing/2014/main" xmlns="" val="1409621497"/>
                    </a:ext>
                  </a:extLst>
                </a:gridCol>
                <a:gridCol w="1994429">
                  <a:extLst>
                    <a:ext uri="{9D8B030D-6E8A-4147-A177-3AD203B41FA5}">
                      <a16:colId xmlns:a16="http://schemas.microsoft.com/office/drawing/2014/main" xmlns="" val="3767824583"/>
                    </a:ext>
                  </a:extLst>
                </a:gridCol>
                <a:gridCol w="2081714">
                  <a:extLst>
                    <a:ext uri="{9D8B030D-6E8A-4147-A177-3AD203B41FA5}">
                      <a16:colId xmlns:a16="http://schemas.microsoft.com/office/drawing/2014/main" xmlns="" val="2911222798"/>
                    </a:ext>
                  </a:extLst>
                </a:gridCol>
              </a:tblGrid>
              <a:tr h="205255">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Neuspešen/nezadosten</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Manj uspešen</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uspešen</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nadpovprečen</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838276480"/>
                  </a:ext>
                </a:extLst>
              </a:tr>
              <a:tr h="205255">
                <a:tc>
                  <a:txBody>
                    <a:bodyPr/>
                    <a:lstStyle/>
                    <a:p>
                      <a:pPr>
                        <a:lnSpc>
                          <a:spcPct val="115000"/>
                        </a:lnSpc>
                        <a:spcAft>
                          <a:spcPts val="0"/>
                        </a:spcAft>
                      </a:pPr>
                      <a:r>
                        <a:rPr lang="sl-SI" sz="1200">
                          <a:effectLst/>
                        </a:rPr>
                        <a:t>K 1:</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1003563789"/>
                  </a:ext>
                </a:extLst>
              </a:tr>
              <a:tr h="615766">
                <a:tc>
                  <a:txBody>
                    <a:bodyPr/>
                    <a:lstStyle/>
                    <a:p>
                      <a:pPr>
                        <a:lnSpc>
                          <a:spcPct val="115000"/>
                        </a:lnSpc>
                        <a:spcAft>
                          <a:spcPts val="0"/>
                        </a:spcAft>
                      </a:pPr>
                      <a:r>
                        <a:rPr lang="sl-SI" sz="1200">
                          <a:effectLst/>
                        </a:rPr>
                        <a:t>.primerni in primerljivi  kazalci</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.kazalca sta dva naravna ali dva družbena</a:t>
                      </a:r>
                    </a:p>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.kazalca sta en naraven in en družben</a:t>
                      </a:r>
                    </a:p>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.primerna součinkujoča kazalca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.součinkujoča kazalca/ali več kazalcev</a:t>
                      </a:r>
                    </a:p>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69367223"/>
                  </a:ext>
                </a:extLst>
              </a:tr>
              <a:tr h="615766">
                <a:tc>
                  <a:txBody>
                    <a:bodyPr/>
                    <a:lstStyle/>
                    <a:p>
                      <a:pPr>
                        <a:lnSpc>
                          <a:spcPct val="115000"/>
                        </a:lnSpc>
                        <a:spcAft>
                          <a:spcPts val="0"/>
                        </a:spcAft>
                      </a:pPr>
                      <a:r>
                        <a:rPr lang="sl-SI" sz="1200">
                          <a:effectLst/>
                        </a:rPr>
                        <a:t>.izbrani naravni in družbeni kazalci -  smiselnost glede na součinkovanje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.kazalca ne součinkujeta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.povezanost/součinkovanje je težko dokazljivo</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.kazalca součinkujeta</a:t>
                      </a:r>
                    </a:p>
                    <a:p>
                      <a:pPr>
                        <a:lnSpc>
                          <a:spcPct val="115000"/>
                        </a:lnSpc>
                        <a:spcAft>
                          <a:spcPts val="0"/>
                        </a:spcAft>
                      </a:pPr>
                      <a:r>
                        <a:rPr lang="sl-SI" sz="1200">
                          <a:effectLst/>
                        </a:rPr>
                        <a:t>.součinkovanje je razvidno iz izrisa karte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.prikazan problemski pristop</a:t>
                      </a:r>
                    </a:p>
                    <a:p>
                      <a:pPr>
                        <a:lnSpc>
                          <a:spcPct val="115000"/>
                        </a:lnSpc>
                        <a:spcAft>
                          <a:spcPts val="0"/>
                        </a:spcAft>
                      </a:pPr>
                      <a:r>
                        <a:rPr lang="sl-SI" sz="1200">
                          <a:effectLst/>
                        </a:rPr>
                        <a:t>.prikazana soodvisnost med kazalci</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3290742438"/>
                  </a:ext>
                </a:extLst>
              </a:tr>
              <a:tr h="821022">
                <a:tc>
                  <a:txBody>
                    <a:bodyPr/>
                    <a:lstStyle/>
                    <a:p>
                      <a:pPr>
                        <a:lnSpc>
                          <a:spcPct val="115000"/>
                        </a:lnSpc>
                        <a:spcAft>
                          <a:spcPts val="0"/>
                        </a:spcAft>
                      </a:pPr>
                      <a:r>
                        <a:rPr lang="sl-SI" sz="1200">
                          <a:effectLst/>
                        </a:rPr>
                        <a:t>.izdelana legenda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ni primerna glede na izbrane kazalce</a:t>
                      </a:r>
                    </a:p>
                    <a:p>
                      <a:pPr>
                        <a:lnSpc>
                          <a:spcPct val="115000"/>
                        </a:lnSpc>
                        <a:spcAft>
                          <a:spcPts val="0"/>
                        </a:spcAft>
                      </a:pPr>
                      <a:r>
                        <a:rPr lang="sl-SI" sz="1200">
                          <a:effectLst/>
                        </a:rPr>
                        <a:t>.tudi preveč kompleksna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.primeren izbor prikaza</a:t>
                      </a:r>
                    </a:p>
                    <a:p>
                      <a:pPr>
                        <a:lnSpc>
                          <a:spcPct val="115000"/>
                        </a:lnSpc>
                        <a:spcAft>
                          <a:spcPts val="0"/>
                        </a:spcAft>
                      </a:pPr>
                      <a:r>
                        <a:rPr lang="sl-SI" sz="1200">
                          <a:effectLst/>
                        </a:rPr>
                        <a:t>.pri prikazu se pojavljajo napake/nepravilnosti</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.primeren prikaz glede na izbrana kazalca</a:t>
                      </a:r>
                    </a:p>
                    <a:p>
                      <a:pPr>
                        <a:lnSpc>
                          <a:spcPct val="115000"/>
                        </a:lnSpc>
                        <a:spcAft>
                          <a:spcPts val="0"/>
                        </a:spcAft>
                      </a:pPr>
                      <a:r>
                        <a:rPr lang="sl-SI" sz="1200">
                          <a:effectLst/>
                        </a:rPr>
                        <a:t>.karta je enostavno berljiva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.kompleksnost legende</a:t>
                      </a:r>
                    </a:p>
                    <a:p>
                      <a:pPr>
                        <a:lnSpc>
                          <a:spcPct val="115000"/>
                        </a:lnSpc>
                        <a:spcAft>
                          <a:spcPts val="0"/>
                        </a:spcAft>
                      </a:pPr>
                      <a:r>
                        <a:rPr lang="sl-SI" sz="1200">
                          <a:effectLst/>
                        </a:rPr>
                        <a:t>. barvna kompatibilnost</a:t>
                      </a:r>
                    </a:p>
                    <a:p>
                      <a:pPr>
                        <a:lnSpc>
                          <a:spcPct val="115000"/>
                        </a:lnSpc>
                        <a:spcAft>
                          <a:spcPts val="0"/>
                        </a:spcAft>
                      </a:pPr>
                      <a:r>
                        <a:rPr lang="sl-SI" sz="1200">
                          <a:effectLst/>
                        </a:rPr>
                        <a:t>.primerna/kompatibilna ploskovna lestvica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3083952756"/>
                  </a:ext>
                </a:extLst>
              </a:tr>
              <a:tr h="205255">
                <a:tc>
                  <a:txBody>
                    <a:bodyPr/>
                    <a:lstStyle/>
                    <a:p>
                      <a:pPr>
                        <a:lnSpc>
                          <a:spcPct val="115000"/>
                        </a:lnSpc>
                        <a:spcAft>
                          <a:spcPts val="0"/>
                        </a:spcAft>
                      </a:pPr>
                      <a:r>
                        <a:rPr lang="sl-SI" sz="1200">
                          <a:effectLst/>
                        </a:rPr>
                        <a:t>K 2.</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374290461"/>
                  </a:ext>
                </a:extLst>
              </a:tr>
              <a:tr h="615766">
                <a:tc>
                  <a:txBody>
                    <a:bodyPr/>
                    <a:lstStyle/>
                    <a:p>
                      <a:pPr>
                        <a:lnSpc>
                          <a:spcPct val="115000"/>
                        </a:lnSpc>
                        <a:spcAft>
                          <a:spcPts val="0"/>
                        </a:spcAft>
                      </a:pPr>
                      <a:r>
                        <a:rPr lang="sl-SI" sz="1200">
                          <a:effectLst/>
                        </a:rPr>
                        <a:t>.Kompatibilnost med naslovom in tematiko</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iz naslova ne razberemo tematskega prikaza karte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gridSpan="2">
                  <a:txBody>
                    <a:bodyPr/>
                    <a:lstStyle/>
                    <a:p>
                      <a:pPr>
                        <a:lnSpc>
                          <a:spcPct val="115000"/>
                        </a:lnSpc>
                        <a:spcAft>
                          <a:spcPts val="0"/>
                        </a:spcAft>
                      </a:pPr>
                      <a:r>
                        <a:rPr lang="sl-SI" sz="1200">
                          <a:effectLst/>
                        </a:rPr>
                        <a:t>.naslov pove součinkovanje med kazalcema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hMerge="1">
                  <a:txBody>
                    <a:bodyPr/>
                    <a:lstStyle/>
                    <a:p>
                      <a:endParaRPr lang="sl-SI"/>
                    </a:p>
                  </a:txBody>
                  <a:tcPr/>
                </a:tc>
                <a:tc>
                  <a:txBody>
                    <a:bodyPr/>
                    <a:lstStyle/>
                    <a:p>
                      <a:pPr>
                        <a:lnSpc>
                          <a:spcPct val="115000"/>
                        </a:lnSpc>
                        <a:spcAft>
                          <a:spcPts val="0"/>
                        </a:spcAft>
                      </a:pPr>
                      <a:r>
                        <a:rPr lang="sl-SI" sz="1200">
                          <a:effectLst/>
                        </a:rPr>
                        <a:t>.iz naslova posredno razberemo tematiko</a:t>
                      </a:r>
                    </a:p>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1226098220"/>
                  </a:ext>
                </a:extLst>
              </a:tr>
              <a:tr h="410511">
                <a:tc>
                  <a:txBody>
                    <a:bodyPr/>
                    <a:lstStyle/>
                    <a:p>
                      <a:pPr>
                        <a:lnSpc>
                          <a:spcPct val="115000"/>
                        </a:lnSpc>
                        <a:spcAft>
                          <a:spcPts val="0"/>
                        </a:spcAft>
                      </a:pPr>
                      <a:r>
                        <a:rPr lang="sl-SI" sz="1200">
                          <a:effectLst/>
                        </a:rPr>
                        <a:t>.posebnost naslova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.ni poseben, presplošen</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gridSpan="2">
                  <a:txBody>
                    <a:bodyPr/>
                    <a:lstStyle/>
                    <a:p>
                      <a:pPr>
                        <a:lnSpc>
                          <a:spcPct val="115000"/>
                        </a:lnSpc>
                        <a:spcAft>
                          <a:spcPts val="0"/>
                        </a:spcAft>
                      </a:pPr>
                      <a:r>
                        <a:rPr lang="sl-SI" sz="1200">
                          <a:effectLst/>
                        </a:rPr>
                        <a:t>. naslov je primeren, vendar v izrazu ne izstopa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hMerge="1">
                  <a:txBody>
                    <a:bodyPr/>
                    <a:lstStyle/>
                    <a:p>
                      <a:endParaRPr lang="sl-SI"/>
                    </a:p>
                  </a:txBody>
                  <a:tcPr/>
                </a:tc>
                <a:tc>
                  <a:txBody>
                    <a:bodyPr/>
                    <a:lstStyle/>
                    <a:p>
                      <a:pPr>
                        <a:lnSpc>
                          <a:spcPct val="115000"/>
                        </a:lnSpc>
                        <a:spcAft>
                          <a:spcPts val="0"/>
                        </a:spcAft>
                      </a:pPr>
                      <a:r>
                        <a:rPr lang="sl-SI" sz="1200">
                          <a:effectLst/>
                        </a:rPr>
                        <a:t>.naslov je metaforičen in je odraz izrisane situacije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2304318535"/>
                  </a:ext>
                </a:extLst>
              </a:tr>
              <a:tr h="205255">
                <a:tc>
                  <a:txBody>
                    <a:bodyPr/>
                    <a:lstStyle/>
                    <a:p>
                      <a:pPr>
                        <a:lnSpc>
                          <a:spcPct val="115000"/>
                        </a:lnSpc>
                        <a:spcAft>
                          <a:spcPts val="0"/>
                        </a:spcAft>
                      </a:pPr>
                      <a:r>
                        <a:rPr lang="sl-SI" sz="1200">
                          <a:effectLst/>
                        </a:rPr>
                        <a:t>K 3.</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644984131"/>
                  </a:ext>
                </a:extLst>
              </a:tr>
              <a:tr h="821022">
                <a:tc>
                  <a:txBody>
                    <a:bodyPr/>
                    <a:lstStyle/>
                    <a:p>
                      <a:pPr>
                        <a:lnSpc>
                          <a:spcPct val="115000"/>
                        </a:lnSpc>
                        <a:spcAft>
                          <a:spcPts val="0"/>
                        </a:spcAft>
                      </a:pPr>
                      <a:r>
                        <a:rPr lang="sl-SI" sz="1200">
                          <a:effectLst/>
                        </a:rPr>
                        <a:t>. opis načina izvedbe -  kratko jedrnato ali opis procesov (kar ni zahteva) -  opis metodologije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.opis posameznih kazalcev</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.mestoma omeni posamezne kazalce, vendar  tudi metodologijo</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.metodologijo razloži s pomočjo prikazanih kazalcev</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.primeren, natančen opis metodologije</a:t>
                      </a:r>
                    </a:p>
                    <a:p>
                      <a:pPr>
                        <a:lnSpc>
                          <a:spcPct val="115000"/>
                        </a:lnSpc>
                        <a:spcAft>
                          <a:spcPts val="0"/>
                        </a:spcAft>
                      </a:pPr>
                      <a:r>
                        <a:rPr lang="sl-SI" sz="1200">
                          <a:effectLst/>
                        </a:rPr>
                        <a:t>.pojasni vzročno-posledično odvisnost</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1716786347"/>
                  </a:ext>
                </a:extLst>
              </a:tr>
              <a:tr h="205255">
                <a:tc>
                  <a:txBody>
                    <a:bodyPr/>
                    <a:lstStyle/>
                    <a:p>
                      <a:pPr>
                        <a:lnSpc>
                          <a:spcPct val="115000"/>
                        </a:lnSpc>
                        <a:spcAft>
                          <a:spcPts val="0"/>
                        </a:spcAft>
                      </a:pPr>
                      <a:r>
                        <a:rPr lang="sl-SI" sz="1200">
                          <a:effectLst/>
                        </a:rPr>
                        <a:t>K4.</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1503176983"/>
                  </a:ext>
                </a:extLst>
              </a:tr>
              <a:tr h="1436788">
                <a:tc>
                  <a:txBody>
                    <a:bodyPr/>
                    <a:lstStyle/>
                    <a:p>
                      <a:pPr>
                        <a:lnSpc>
                          <a:spcPct val="115000"/>
                        </a:lnSpc>
                        <a:spcAft>
                          <a:spcPts val="0"/>
                        </a:spcAft>
                      </a:pPr>
                      <a:r>
                        <a:rPr lang="sl-SI" sz="1200">
                          <a:effectLst/>
                        </a:rPr>
                        <a:t>Smiselnost zapisanega -  ali vedo, kaj so naredili dobro, kaj ne, kaj morajo popraviti, spremeniti. – dajanje povratne informacije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.zapis ni smiseln</a:t>
                      </a:r>
                    </a:p>
                    <a:p>
                      <a:pPr>
                        <a:lnSpc>
                          <a:spcPct val="115000"/>
                        </a:lnSpc>
                        <a:spcAft>
                          <a:spcPts val="0"/>
                        </a:spcAft>
                      </a:pPr>
                      <a:r>
                        <a:rPr lang="sl-SI" sz="1200">
                          <a:effectLst/>
                        </a:rPr>
                        <a:t>.karta je pregledana površno</a:t>
                      </a:r>
                    </a:p>
                    <a:p>
                      <a:pPr>
                        <a:lnSpc>
                          <a:spcPct val="115000"/>
                        </a:lnSpc>
                        <a:spcAft>
                          <a:spcPts val="0"/>
                        </a:spcAft>
                      </a:pPr>
                      <a:r>
                        <a:rPr lang="sl-SI" sz="1200">
                          <a:effectLst/>
                        </a:rPr>
                        <a:t>.informacija služi samo kolegialni dopadljivosti</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 smiselni , kratek zapis</a:t>
                      </a:r>
                    </a:p>
                    <a:p>
                      <a:pPr>
                        <a:lnSpc>
                          <a:spcPct val="115000"/>
                        </a:lnSpc>
                        <a:spcAft>
                          <a:spcPts val="0"/>
                        </a:spcAft>
                      </a:pPr>
                      <a:r>
                        <a:rPr lang="sl-SI" sz="1200">
                          <a:effectLst/>
                        </a:rPr>
                        <a:t>. ali opozarja na napake</a:t>
                      </a:r>
                    </a:p>
                    <a:p>
                      <a:pPr>
                        <a:lnSpc>
                          <a:spcPct val="115000"/>
                        </a:lnSpc>
                        <a:spcAft>
                          <a:spcPts val="0"/>
                        </a:spcAft>
                      </a:pPr>
                      <a:r>
                        <a:rPr lang="sl-SI" sz="1200">
                          <a:effectLst/>
                        </a:rPr>
                        <a:t>. ali nudi napotke za izboljšanje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a:effectLst/>
                        </a:rPr>
                        <a:t>.vzročno-posledično utemeljen zapis</a:t>
                      </a:r>
                    </a:p>
                    <a:p>
                      <a:pPr>
                        <a:lnSpc>
                          <a:spcPct val="115000"/>
                        </a:lnSpc>
                        <a:spcAft>
                          <a:spcPts val="0"/>
                        </a:spcAft>
                      </a:pPr>
                      <a:r>
                        <a:rPr lang="sl-SI" sz="1200">
                          <a:effectLst/>
                        </a:rPr>
                        <a:t>.opozori in na napake in nudi napotek za izboljšanje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tc>
                  <a:txBody>
                    <a:bodyPr/>
                    <a:lstStyle/>
                    <a:p>
                      <a:pPr>
                        <a:lnSpc>
                          <a:spcPct val="115000"/>
                        </a:lnSpc>
                        <a:spcAft>
                          <a:spcPts val="0"/>
                        </a:spcAft>
                      </a:pPr>
                      <a:r>
                        <a:rPr lang="sl-SI" sz="1200" dirty="0">
                          <a:effectLst/>
                        </a:rPr>
                        <a:t>. z jasnimi in vzročno –posledičnimi besedami zabeležena povratna informacija</a:t>
                      </a:r>
                    </a:p>
                    <a:p>
                      <a:pPr>
                        <a:lnSpc>
                          <a:spcPct val="115000"/>
                        </a:lnSpc>
                        <a:spcAft>
                          <a:spcPts val="0"/>
                        </a:spcAft>
                      </a:pPr>
                      <a:r>
                        <a:rPr lang="sl-SI" sz="1200" dirty="0">
                          <a:effectLst/>
                        </a:rPr>
                        <a:t>.prepozna in zabeleži prednosti in pomanjkljivosti</a:t>
                      </a:r>
                    </a:p>
                    <a:p>
                      <a:pPr>
                        <a:lnSpc>
                          <a:spcPct val="115000"/>
                        </a:lnSpc>
                        <a:spcAft>
                          <a:spcPts val="0"/>
                        </a:spcAft>
                      </a:pPr>
                      <a:r>
                        <a:rPr lang="sl-SI" sz="1200" dirty="0">
                          <a:effectLst/>
                        </a:rPr>
                        <a:t>.iz PI razberemo svetovanje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26" marR="54926" marT="0" marB="0"/>
                </a:tc>
                <a:extLst>
                  <a:ext uri="{0D108BD9-81ED-4DB2-BD59-A6C34878D82A}">
                    <a16:rowId xmlns:a16="http://schemas.microsoft.com/office/drawing/2014/main" xmlns="" val="2399078043"/>
                  </a:ext>
                </a:extLst>
              </a:tr>
            </a:tbl>
          </a:graphicData>
        </a:graphic>
      </p:graphicFrame>
    </p:spTree>
    <p:extLst>
      <p:ext uri="{BB962C8B-B14F-4D97-AF65-F5344CB8AC3E}">
        <p14:creationId xmlns:p14="http://schemas.microsoft.com/office/powerpoint/2010/main" val="369340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897762969"/>
              </p:ext>
            </p:extLst>
          </p:nvPr>
        </p:nvGraphicFramePr>
        <p:xfrm>
          <a:off x="1084217" y="862147"/>
          <a:ext cx="9744892" cy="5583879"/>
        </p:xfrm>
        <a:graphic>
          <a:graphicData uri="http://schemas.openxmlformats.org/drawingml/2006/table">
            <a:tbl>
              <a:tblPr firstRow="1" firstCol="1" bandRow="1">
                <a:tableStyleId>{5C22544A-7EE6-4342-B048-85BDC9FD1C3A}</a:tableStyleId>
              </a:tblPr>
              <a:tblGrid>
                <a:gridCol w="4614020">
                  <a:extLst>
                    <a:ext uri="{9D8B030D-6E8A-4147-A177-3AD203B41FA5}">
                      <a16:colId xmlns:a16="http://schemas.microsoft.com/office/drawing/2014/main" xmlns="" val="2026942526"/>
                    </a:ext>
                  </a:extLst>
                </a:gridCol>
                <a:gridCol w="5130872">
                  <a:extLst>
                    <a:ext uri="{9D8B030D-6E8A-4147-A177-3AD203B41FA5}">
                      <a16:colId xmlns:a16="http://schemas.microsoft.com/office/drawing/2014/main" xmlns="" val="3063442811"/>
                    </a:ext>
                  </a:extLst>
                </a:gridCol>
              </a:tblGrid>
              <a:tr h="297861">
                <a:tc>
                  <a:txBody>
                    <a:bodyPr/>
                    <a:lstStyle/>
                    <a:p>
                      <a:pPr>
                        <a:lnSpc>
                          <a:spcPct val="115000"/>
                        </a:lnSpc>
                        <a:spcAft>
                          <a:spcPts val="0"/>
                        </a:spcAft>
                      </a:pPr>
                      <a:r>
                        <a:rPr lang="sl-SI" sz="1200" b="0">
                          <a:solidFill>
                            <a:schemeClr val="tx1"/>
                          </a:solidFill>
                          <a:effectLst/>
                        </a:rPr>
                        <a:t>Izjemen</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6">
                  <a:txBody>
                    <a:bodyPr/>
                    <a:lstStyle/>
                    <a:p>
                      <a:pPr>
                        <a:lnSpc>
                          <a:spcPct val="115000"/>
                        </a:lnSpc>
                        <a:spcAft>
                          <a:spcPts val="0"/>
                        </a:spcAft>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13551507"/>
                  </a:ext>
                </a:extLst>
              </a:tr>
              <a:tr h="297861">
                <a:tc>
                  <a:txBody>
                    <a:bodyPr/>
                    <a:lstStyle/>
                    <a:p>
                      <a:pPr>
                        <a:lnSpc>
                          <a:spcPct val="115000"/>
                        </a:lnSpc>
                        <a:spcAft>
                          <a:spcPts val="0"/>
                        </a:spcAft>
                      </a:pPr>
                      <a:r>
                        <a:rPr lang="sl-SI" sz="1200" b="1" dirty="0">
                          <a:solidFill>
                            <a:schemeClr val="tx1"/>
                          </a:solidFill>
                          <a:effectLst/>
                        </a:rPr>
                        <a:t>Nad pričakovanji</a:t>
                      </a:r>
                      <a:endParaRPr lang="sl-SI"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2201836575"/>
                  </a:ext>
                </a:extLst>
              </a:tr>
              <a:tr h="297861">
                <a:tc>
                  <a:txBody>
                    <a:bodyPr/>
                    <a:lstStyle/>
                    <a:p>
                      <a:pPr>
                        <a:lnSpc>
                          <a:spcPct val="115000"/>
                        </a:lnSpc>
                        <a:spcAft>
                          <a:spcPts val="0"/>
                        </a:spcAft>
                      </a:pPr>
                      <a:r>
                        <a:rPr lang="sl-SI" sz="1200" b="0">
                          <a:solidFill>
                            <a:schemeClr val="tx1"/>
                          </a:solidFill>
                          <a:effectLst/>
                        </a:rPr>
                        <a:t>V skladu s pričakovanji </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2677229677"/>
                  </a:ext>
                </a:extLst>
              </a:tr>
              <a:tr h="297861">
                <a:tc>
                  <a:txBody>
                    <a:bodyPr/>
                    <a:lstStyle/>
                    <a:p>
                      <a:pPr>
                        <a:lnSpc>
                          <a:spcPct val="115000"/>
                        </a:lnSpc>
                        <a:spcAft>
                          <a:spcPts val="0"/>
                        </a:spcAft>
                      </a:pPr>
                      <a:r>
                        <a:rPr lang="sl-SI" sz="1200" b="0">
                          <a:solidFill>
                            <a:schemeClr val="tx1"/>
                          </a:solidFill>
                          <a:effectLst/>
                        </a:rPr>
                        <a:t>Določenih standardov znanja (še) ne dosega</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3342587010"/>
                  </a:ext>
                </a:extLst>
              </a:tr>
              <a:tr h="614253">
                <a:tc>
                  <a:txBody>
                    <a:bodyPr/>
                    <a:lstStyle/>
                    <a:p>
                      <a:pPr>
                        <a:lnSpc>
                          <a:spcPct val="115000"/>
                        </a:lnSpc>
                        <a:spcAft>
                          <a:spcPts val="0"/>
                        </a:spcAft>
                      </a:pPr>
                      <a:r>
                        <a:rPr lang="sl-SI" sz="1200" b="0">
                          <a:solidFill>
                            <a:schemeClr val="tx1"/>
                          </a:solidFill>
                          <a:effectLst/>
                        </a:rPr>
                        <a:t>Utemeljitev ocene:</a:t>
                      </a:r>
                      <a:endParaRPr lang="sl-SI" sz="1100" b="0">
                        <a:solidFill>
                          <a:schemeClr val="tx1"/>
                        </a:solidFill>
                        <a:effectLst/>
                      </a:endParaRPr>
                    </a:p>
                    <a:p>
                      <a:pPr>
                        <a:lnSpc>
                          <a:spcPct val="115000"/>
                        </a:lnSpc>
                        <a:spcAft>
                          <a:spcPts val="0"/>
                        </a:spcAft>
                      </a:pPr>
                      <a:r>
                        <a:rPr lang="sl-SI" sz="1200" b="0">
                          <a:solidFill>
                            <a:schemeClr val="tx1"/>
                          </a:solidFill>
                          <a:effectLst/>
                        </a:rPr>
                        <a:t> </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3430521070"/>
                  </a:ext>
                </a:extLst>
              </a:tr>
              <a:tr h="3778182">
                <a:tc>
                  <a:txBody>
                    <a:bodyPr/>
                    <a:lstStyle/>
                    <a:p>
                      <a:pPr>
                        <a:lnSpc>
                          <a:spcPct val="115000"/>
                        </a:lnSpc>
                        <a:spcAft>
                          <a:spcPts val="0"/>
                        </a:spcAft>
                      </a:pPr>
                      <a:r>
                        <a:rPr lang="sl-SI" sz="1200" b="0" dirty="0">
                          <a:solidFill>
                            <a:schemeClr val="tx1"/>
                          </a:solidFill>
                          <a:effectLst/>
                        </a:rPr>
                        <a:t>Dijakinja je izbrala ustrezne naravne in družbene kazalce, ki med seboj </a:t>
                      </a:r>
                      <a:r>
                        <a:rPr lang="sl-SI" sz="1200" b="0" dirty="0" err="1">
                          <a:solidFill>
                            <a:schemeClr val="tx1"/>
                          </a:solidFill>
                          <a:effectLst/>
                        </a:rPr>
                        <a:t>sovplivajo</a:t>
                      </a:r>
                      <a:r>
                        <a:rPr lang="sl-SI" sz="1200" b="0" dirty="0">
                          <a:solidFill>
                            <a:schemeClr val="tx1"/>
                          </a:solidFill>
                          <a:effectLst/>
                        </a:rPr>
                        <a:t>. Povezala je dijakom neljubo dogajanje v geoloških dobah z nastankom rudnin in energetskih virov, ki so vplivali na zgostitve poselitve ( oblikovanje tudi Modre banane). Na karti opazimo prekrivanje in tako odvisnost med kazalci, uporabila je primerno barvno lestvico.  Glede na podan naslov lahko posredno razberemo tematiko, ki je hkrati metaforičen -  tudi ljudje so s starostjo vedno bolj nagubani? Opis metodologije je vzročno – posledičen in natančen. </a:t>
                      </a:r>
                      <a:endParaRPr lang="sl-SI" sz="1100" b="0" dirty="0">
                        <a:solidFill>
                          <a:schemeClr val="tx1"/>
                        </a:solidFill>
                        <a:effectLst/>
                      </a:endParaRPr>
                    </a:p>
                    <a:p>
                      <a:pPr>
                        <a:lnSpc>
                          <a:spcPct val="115000"/>
                        </a:lnSpc>
                        <a:spcAft>
                          <a:spcPts val="0"/>
                        </a:spcAft>
                      </a:pPr>
                      <a:r>
                        <a:rPr lang="sl-SI" sz="1200" b="0" dirty="0">
                          <a:solidFill>
                            <a:schemeClr val="tx1"/>
                          </a:solidFill>
                          <a:effectLst/>
                        </a:rPr>
                        <a:t>Povratna informacija sošolcev je nalogi primerna. </a:t>
                      </a:r>
                      <a:endParaRPr lang="sl-SI" sz="1100" b="0" dirty="0">
                        <a:solidFill>
                          <a:schemeClr val="tx1"/>
                        </a:solidFill>
                        <a:effectLst/>
                      </a:endParaRPr>
                    </a:p>
                    <a:p>
                      <a:pPr>
                        <a:lnSpc>
                          <a:spcPct val="115000"/>
                        </a:lnSpc>
                        <a:spcAft>
                          <a:spcPts val="0"/>
                        </a:spcAft>
                      </a:pPr>
                      <a:r>
                        <a:rPr lang="sl-SI" sz="1200" b="0" dirty="0">
                          <a:solidFill>
                            <a:schemeClr val="tx1"/>
                          </a:solidFill>
                          <a:effectLst/>
                        </a:rPr>
                        <a:t> </a:t>
                      </a:r>
                      <a:endParaRPr lang="sl-SI"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2492046779"/>
                  </a:ext>
                </a:extLst>
              </a:tr>
            </a:tbl>
          </a:graphicData>
        </a:graphic>
      </p:graphicFrame>
      <p:pic>
        <p:nvPicPr>
          <p:cNvPr id="5121" name="Slika 16" descr="New Doc 2019-01-08 18.10.2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78552" y="1612089"/>
            <a:ext cx="5438775"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1201782" y="156754"/>
            <a:ext cx="9110707" cy="461665"/>
          </a:xfrm>
          <a:prstGeom prst="rect">
            <a:avLst/>
          </a:prstGeom>
          <a:noFill/>
        </p:spPr>
        <p:txBody>
          <a:bodyPr wrap="square" rtlCol="0">
            <a:spAutoFit/>
          </a:bodyPr>
          <a:lstStyle/>
          <a:p>
            <a:r>
              <a:rPr lang="sl-SI" sz="2400" b="1" dirty="0" smtClean="0"/>
              <a:t>Vrednotenje izdelka: Od gubanja k ljudem</a:t>
            </a:r>
            <a:endParaRPr lang="sl-SI" sz="2400" b="1" dirty="0"/>
          </a:p>
        </p:txBody>
      </p:sp>
    </p:spTree>
    <p:extLst>
      <p:ext uri="{BB962C8B-B14F-4D97-AF65-F5344CB8AC3E}">
        <p14:creationId xmlns:p14="http://schemas.microsoft.com/office/powerpoint/2010/main" val="137987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752856498"/>
              </p:ext>
            </p:extLst>
          </p:nvPr>
        </p:nvGraphicFramePr>
        <p:xfrm>
          <a:off x="1267096" y="1154882"/>
          <a:ext cx="9353007" cy="5363483"/>
        </p:xfrm>
        <a:graphic>
          <a:graphicData uri="http://schemas.openxmlformats.org/drawingml/2006/table">
            <a:tbl>
              <a:tblPr firstRow="1" firstCol="1" bandRow="1">
                <a:tableStyleId>{5C22544A-7EE6-4342-B048-85BDC9FD1C3A}</a:tableStyleId>
              </a:tblPr>
              <a:tblGrid>
                <a:gridCol w="4166379">
                  <a:extLst>
                    <a:ext uri="{9D8B030D-6E8A-4147-A177-3AD203B41FA5}">
                      <a16:colId xmlns:a16="http://schemas.microsoft.com/office/drawing/2014/main" xmlns="" val="498070768"/>
                    </a:ext>
                  </a:extLst>
                </a:gridCol>
                <a:gridCol w="5186628">
                  <a:extLst>
                    <a:ext uri="{9D8B030D-6E8A-4147-A177-3AD203B41FA5}">
                      <a16:colId xmlns:a16="http://schemas.microsoft.com/office/drawing/2014/main" xmlns="" val="1290502315"/>
                    </a:ext>
                  </a:extLst>
                </a:gridCol>
              </a:tblGrid>
              <a:tr h="286104">
                <a:tc>
                  <a:txBody>
                    <a:bodyPr/>
                    <a:lstStyle/>
                    <a:p>
                      <a:pPr>
                        <a:lnSpc>
                          <a:spcPct val="115000"/>
                        </a:lnSpc>
                        <a:spcAft>
                          <a:spcPts val="0"/>
                        </a:spcAft>
                      </a:pPr>
                      <a:r>
                        <a:rPr lang="sl-SI" sz="1200" b="0" dirty="0">
                          <a:solidFill>
                            <a:schemeClr val="tx1"/>
                          </a:solidFill>
                          <a:effectLst/>
                        </a:rPr>
                        <a:t>Izjemen</a:t>
                      </a:r>
                      <a:endParaRPr lang="sl-SI"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6">
                  <a:txBody>
                    <a:bodyPr/>
                    <a:lstStyle/>
                    <a:p>
                      <a:pPr>
                        <a:lnSpc>
                          <a:spcPct val="115000"/>
                        </a:lnSpc>
                        <a:spcAft>
                          <a:spcPts val="0"/>
                        </a:spcAft>
                      </a:pP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96106458"/>
                  </a:ext>
                </a:extLst>
              </a:tr>
              <a:tr h="286104">
                <a:tc>
                  <a:txBody>
                    <a:bodyPr/>
                    <a:lstStyle/>
                    <a:p>
                      <a:pPr>
                        <a:lnSpc>
                          <a:spcPct val="115000"/>
                        </a:lnSpc>
                        <a:spcAft>
                          <a:spcPts val="0"/>
                        </a:spcAft>
                      </a:pPr>
                      <a:r>
                        <a:rPr lang="sl-SI" sz="1200" b="0">
                          <a:solidFill>
                            <a:schemeClr val="tx1"/>
                          </a:solidFill>
                          <a:effectLst/>
                        </a:rPr>
                        <a:t>Nad pričakovanji</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1667263358"/>
                  </a:ext>
                </a:extLst>
              </a:tr>
              <a:tr h="286104">
                <a:tc>
                  <a:txBody>
                    <a:bodyPr/>
                    <a:lstStyle/>
                    <a:p>
                      <a:pPr>
                        <a:lnSpc>
                          <a:spcPct val="115000"/>
                        </a:lnSpc>
                        <a:spcAft>
                          <a:spcPts val="0"/>
                        </a:spcAft>
                      </a:pPr>
                      <a:r>
                        <a:rPr lang="sl-SI" sz="1200" b="1" dirty="0">
                          <a:solidFill>
                            <a:schemeClr val="tx1"/>
                          </a:solidFill>
                          <a:effectLst/>
                        </a:rPr>
                        <a:t>V skladu s pričakovanji </a:t>
                      </a:r>
                      <a:endParaRPr lang="sl-SI"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3518178491"/>
                  </a:ext>
                </a:extLst>
              </a:tr>
              <a:tr h="286104">
                <a:tc>
                  <a:txBody>
                    <a:bodyPr/>
                    <a:lstStyle/>
                    <a:p>
                      <a:pPr>
                        <a:lnSpc>
                          <a:spcPct val="115000"/>
                        </a:lnSpc>
                        <a:spcAft>
                          <a:spcPts val="0"/>
                        </a:spcAft>
                      </a:pPr>
                      <a:r>
                        <a:rPr lang="sl-SI" sz="1200" b="0">
                          <a:solidFill>
                            <a:schemeClr val="tx1"/>
                          </a:solidFill>
                          <a:effectLst/>
                        </a:rPr>
                        <a:t>Določenih standardov znanja (še) ne dosega</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2870919524"/>
                  </a:ext>
                </a:extLst>
              </a:tr>
              <a:tr h="590009">
                <a:tc>
                  <a:txBody>
                    <a:bodyPr/>
                    <a:lstStyle/>
                    <a:p>
                      <a:pPr>
                        <a:lnSpc>
                          <a:spcPct val="115000"/>
                        </a:lnSpc>
                        <a:spcAft>
                          <a:spcPts val="0"/>
                        </a:spcAft>
                      </a:pPr>
                      <a:r>
                        <a:rPr lang="sl-SI" sz="1200" b="0">
                          <a:solidFill>
                            <a:schemeClr val="tx1"/>
                          </a:solidFill>
                          <a:effectLst/>
                        </a:rPr>
                        <a:t>Utemeljitev ocene:</a:t>
                      </a:r>
                      <a:endParaRPr lang="sl-SI" sz="1100" b="0">
                        <a:solidFill>
                          <a:schemeClr val="tx1"/>
                        </a:solidFill>
                        <a:effectLst/>
                      </a:endParaRPr>
                    </a:p>
                    <a:p>
                      <a:pPr>
                        <a:lnSpc>
                          <a:spcPct val="115000"/>
                        </a:lnSpc>
                        <a:spcAft>
                          <a:spcPts val="0"/>
                        </a:spcAft>
                      </a:pPr>
                      <a:r>
                        <a:rPr lang="sl-SI" sz="1200" b="0">
                          <a:solidFill>
                            <a:schemeClr val="tx1"/>
                          </a:solidFill>
                          <a:effectLst/>
                        </a:rPr>
                        <a:t> </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3251368048"/>
                  </a:ext>
                </a:extLst>
              </a:tr>
              <a:tr h="3629058">
                <a:tc>
                  <a:txBody>
                    <a:bodyPr/>
                    <a:lstStyle/>
                    <a:p>
                      <a:pPr>
                        <a:lnSpc>
                          <a:spcPct val="115000"/>
                        </a:lnSpc>
                        <a:spcAft>
                          <a:spcPts val="0"/>
                        </a:spcAft>
                      </a:pPr>
                      <a:r>
                        <a:rPr lang="sl-SI" sz="1200" b="0" dirty="0">
                          <a:solidFill>
                            <a:schemeClr val="tx1"/>
                          </a:solidFill>
                          <a:effectLst/>
                        </a:rPr>
                        <a:t>Dijak je na karti prikazal primerne / </a:t>
                      </a:r>
                      <a:r>
                        <a:rPr lang="sl-SI" sz="1200" b="0" dirty="0" err="1">
                          <a:solidFill>
                            <a:schemeClr val="tx1"/>
                          </a:solidFill>
                          <a:effectLst/>
                        </a:rPr>
                        <a:t>sovplivajoče</a:t>
                      </a:r>
                      <a:r>
                        <a:rPr lang="sl-SI" sz="1200" b="0" dirty="0">
                          <a:solidFill>
                            <a:schemeClr val="tx1"/>
                          </a:solidFill>
                          <a:effectLst/>
                        </a:rPr>
                        <a:t> naravne in družbene  kazalce. Legenda je dobro izdelana in primerna. Iz naslova ne razberemo o čem karta govori, po pregledu legende nas pa že naslov navede na odvisnost med vključenimi komponentami. Naslov je s tega vidika gotovo metaforičen. Metodologija je primerno vzročno – posledično pojasnjena.  Navdušenje nad na eni strani enostavno izbranimi/osnovnimi kazalci in izgledom karte ter ujemanje kazalcev je očitno. Naslov se je zdel sošolcem kreativen. </a:t>
                      </a:r>
                      <a:endParaRPr lang="sl-SI" sz="1100" b="0" dirty="0">
                        <a:solidFill>
                          <a:schemeClr val="tx1"/>
                        </a:solidFill>
                        <a:effectLst/>
                      </a:endParaRPr>
                    </a:p>
                    <a:p>
                      <a:pPr>
                        <a:lnSpc>
                          <a:spcPct val="115000"/>
                        </a:lnSpc>
                        <a:spcAft>
                          <a:spcPts val="0"/>
                        </a:spcAft>
                      </a:pPr>
                      <a:r>
                        <a:rPr lang="sl-SI" sz="1200" b="0" dirty="0">
                          <a:solidFill>
                            <a:schemeClr val="tx1"/>
                          </a:solidFill>
                          <a:effectLst/>
                        </a:rPr>
                        <a:t> </a:t>
                      </a:r>
                      <a:endParaRPr lang="sl-SI"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3303152871"/>
                  </a:ext>
                </a:extLst>
              </a:tr>
            </a:tbl>
          </a:graphicData>
        </a:graphic>
      </p:graphicFrame>
      <p:sp>
        <p:nvSpPr>
          <p:cNvPr id="3" name="Rectangle 2"/>
          <p:cNvSpPr>
            <a:spLocks noChangeArrowheads="1"/>
          </p:cNvSpPr>
          <p:nvPr/>
        </p:nvSpPr>
        <p:spPr bwMode="auto">
          <a:xfrm>
            <a:off x="1267096" y="577887"/>
            <a:ext cx="62000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Vrednotenje izdelka: </a:t>
            </a:r>
            <a:r>
              <a:rPr kumimoji="0" lang="sl-SI" altLang="sl-SI"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Premosorazmerje</a:t>
            </a:r>
            <a:r>
              <a:rPr kumimoji="0" lang="sl-SI" altLang="sl-SI"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Francije</a:t>
            </a:r>
            <a:endParaRPr kumimoji="0" lang="sl-SI" altLang="sl-SI" sz="2400" b="0" i="0" u="none" strike="noStrike" cap="none" normalizeH="0" baseline="0" dirty="0" smtClean="0">
              <a:ln>
                <a:noFill/>
              </a:ln>
              <a:solidFill>
                <a:schemeClr val="tx1"/>
              </a:solidFill>
              <a:effectLst/>
              <a:latin typeface="Arial" panose="020B0604020202020204" pitchFamily="34" charset="0"/>
            </a:endParaRPr>
          </a:p>
        </p:txBody>
      </p:sp>
      <p:pic>
        <p:nvPicPr>
          <p:cNvPr id="6145" name="Slika 15" descr="New Doc 2019-01-08 18.10.28_2"/>
          <p:cNvPicPr>
            <a:picLocks noChangeAspect="1" noChangeArrowheads="1"/>
          </p:cNvPicPr>
          <p:nvPr/>
        </p:nvPicPr>
        <p:blipFill>
          <a:blip r:embed="rId2" cstate="print">
            <a:extLst>
              <a:ext uri="{28A0092B-C50C-407E-A947-70E740481C1C}">
                <a14:useLocalDpi xmlns:a14="http://schemas.microsoft.com/office/drawing/2010/main" val="0"/>
              </a:ext>
            </a:extLst>
          </a:blip>
          <a:srcRect t="3773"/>
          <a:stretch>
            <a:fillRect/>
          </a:stretch>
        </p:blipFill>
        <p:spPr bwMode="auto">
          <a:xfrm>
            <a:off x="5943599" y="1165315"/>
            <a:ext cx="43434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6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Cilji projekta  </a:t>
            </a:r>
            <a:endParaRPr lang="sl-SI" dirty="0"/>
          </a:p>
        </p:txBody>
      </p:sp>
      <p:sp>
        <p:nvSpPr>
          <p:cNvPr id="3" name="Označba mesta vsebine 2"/>
          <p:cNvSpPr>
            <a:spLocks noGrp="1"/>
          </p:cNvSpPr>
          <p:nvPr>
            <p:ph idx="1"/>
          </p:nvPr>
        </p:nvSpPr>
        <p:spPr>
          <a:xfrm>
            <a:off x="838199" y="2510110"/>
            <a:ext cx="10670177" cy="4117658"/>
          </a:xfrm>
        </p:spPr>
        <p:txBody>
          <a:bodyPr>
            <a:normAutofit fontScale="70000" lnSpcReduction="20000"/>
          </a:bodyPr>
          <a:lstStyle/>
          <a:p>
            <a:r>
              <a:rPr lang="sl-SI" dirty="0"/>
              <a:t>Spodbuditi </a:t>
            </a:r>
            <a:r>
              <a:rPr lang="sl-SI" b="1" dirty="0"/>
              <a:t>individualni razvoj učencev</a:t>
            </a:r>
            <a:r>
              <a:rPr lang="sl-SI" dirty="0"/>
              <a:t>, izboljšati kakovost in trajnost znanja ter druge učne dosežke.</a:t>
            </a:r>
          </a:p>
          <a:p>
            <a:r>
              <a:rPr lang="sl-SI" b="1" dirty="0"/>
              <a:t>Posodobiti didaktiko </a:t>
            </a:r>
            <a:r>
              <a:rPr lang="sl-SI" dirty="0"/>
              <a:t>pouka skladno s formativnim spremljanjem.</a:t>
            </a:r>
          </a:p>
          <a:p>
            <a:r>
              <a:rPr lang="sl-SI" dirty="0"/>
              <a:t>Spodbuditi razvoj šolske prakse skladno s pričakovanji, </a:t>
            </a:r>
            <a:r>
              <a:rPr lang="sl-SI" b="1" dirty="0"/>
              <a:t>individualnimi potrebami in zmožnostmi učencev.</a:t>
            </a:r>
          </a:p>
          <a:p>
            <a:r>
              <a:rPr lang="sl-SI" b="1" dirty="0"/>
              <a:t>Učencem</a:t>
            </a:r>
            <a:r>
              <a:rPr lang="sl-SI" dirty="0"/>
              <a:t> zagotoviti </a:t>
            </a:r>
            <a:r>
              <a:rPr lang="sl-SI" b="1" dirty="0"/>
              <a:t>dejavno vlogo </a:t>
            </a:r>
            <a:r>
              <a:rPr lang="sl-SI" dirty="0"/>
              <a:t>v vseh fazah učnega procesa.</a:t>
            </a:r>
          </a:p>
          <a:p>
            <a:r>
              <a:rPr lang="sl-SI" b="1" dirty="0"/>
              <a:t>Izboljšati motiviranost učencev </a:t>
            </a:r>
            <a:r>
              <a:rPr lang="sl-SI" dirty="0"/>
              <a:t>za učenje in drugo šolsko delo.</a:t>
            </a:r>
          </a:p>
          <a:p>
            <a:r>
              <a:rPr lang="sl-SI" b="1" dirty="0"/>
              <a:t>Spodbuditi</a:t>
            </a:r>
            <a:r>
              <a:rPr lang="sl-SI" dirty="0"/>
              <a:t> razvoj višjih ravni mišljenja, inovativnost, ustvarjalnost, odgovornost in </a:t>
            </a:r>
            <a:r>
              <a:rPr lang="sl-SI" dirty="0" err="1"/>
              <a:t>samoregulativnost</a:t>
            </a:r>
            <a:r>
              <a:rPr lang="sl-SI" dirty="0"/>
              <a:t> </a:t>
            </a:r>
            <a:r>
              <a:rPr lang="sl-SI" b="1" dirty="0"/>
              <a:t>učencev ter strokovnih udeležencev</a:t>
            </a:r>
            <a:r>
              <a:rPr lang="sl-SI" dirty="0"/>
              <a:t>.</a:t>
            </a:r>
          </a:p>
          <a:p>
            <a:r>
              <a:rPr lang="sl-SI" dirty="0"/>
              <a:t>Spodbuditi </a:t>
            </a:r>
            <a:r>
              <a:rPr lang="sl-SI" b="1" dirty="0" err="1"/>
              <a:t>medvrstniško</a:t>
            </a:r>
            <a:r>
              <a:rPr lang="sl-SI" b="1" dirty="0"/>
              <a:t> sodelovanje in učenje </a:t>
            </a:r>
            <a:r>
              <a:rPr lang="sl-SI" dirty="0"/>
              <a:t>(izmenjava znanja in izkušenj, medsebojna pomoč in podajanje povratnih informacij). </a:t>
            </a:r>
          </a:p>
          <a:p>
            <a:r>
              <a:rPr lang="sl-SI" dirty="0"/>
              <a:t>Ustvariti </a:t>
            </a:r>
            <a:r>
              <a:rPr lang="sl-SI" b="1" dirty="0"/>
              <a:t>spodbudno učno okolje</a:t>
            </a:r>
            <a:r>
              <a:rPr lang="sl-SI" dirty="0"/>
              <a:t>, v katerem se učenci počutijo sprejete, vključene in imajo ustrezne pogoje za optimalni razvoj.</a:t>
            </a:r>
          </a:p>
          <a:p>
            <a:r>
              <a:rPr lang="sl-SI" dirty="0"/>
              <a:t>Širiti spoznanja o formativnem spremljanju in dobro prakso </a:t>
            </a:r>
            <a:r>
              <a:rPr lang="sl-SI" b="1" dirty="0"/>
              <a:t>med strokovne delavce v kolektivih</a:t>
            </a:r>
            <a:r>
              <a:rPr lang="sl-SI" dirty="0"/>
              <a:t>.</a:t>
            </a:r>
          </a:p>
          <a:p>
            <a:pPr marL="0" indent="0">
              <a:buNone/>
            </a:pPr>
            <a:endParaRPr lang="sl-SI" dirty="0"/>
          </a:p>
        </p:txBody>
      </p:sp>
    </p:spTree>
    <p:extLst>
      <p:ext uri="{BB962C8B-B14F-4D97-AF65-F5344CB8AC3E}">
        <p14:creationId xmlns:p14="http://schemas.microsoft.com/office/powerpoint/2010/main" val="327155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724100715"/>
              </p:ext>
            </p:extLst>
          </p:nvPr>
        </p:nvGraphicFramePr>
        <p:xfrm>
          <a:off x="1029630" y="1240972"/>
          <a:ext cx="9263901" cy="5355770"/>
        </p:xfrm>
        <a:graphic>
          <a:graphicData uri="http://schemas.openxmlformats.org/drawingml/2006/table">
            <a:tbl>
              <a:tblPr firstRow="1" firstCol="1" bandRow="1">
                <a:tableStyleId>{5C22544A-7EE6-4342-B048-85BDC9FD1C3A}</a:tableStyleId>
              </a:tblPr>
              <a:tblGrid>
                <a:gridCol w="4780369">
                  <a:extLst>
                    <a:ext uri="{9D8B030D-6E8A-4147-A177-3AD203B41FA5}">
                      <a16:colId xmlns:a16="http://schemas.microsoft.com/office/drawing/2014/main" xmlns="" val="3550260296"/>
                    </a:ext>
                  </a:extLst>
                </a:gridCol>
                <a:gridCol w="4483532">
                  <a:extLst>
                    <a:ext uri="{9D8B030D-6E8A-4147-A177-3AD203B41FA5}">
                      <a16:colId xmlns:a16="http://schemas.microsoft.com/office/drawing/2014/main" xmlns="" val="3629145990"/>
                    </a:ext>
                  </a:extLst>
                </a:gridCol>
              </a:tblGrid>
              <a:tr h="371042">
                <a:tc>
                  <a:txBody>
                    <a:bodyPr/>
                    <a:lstStyle/>
                    <a:p>
                      <a:pPr>
                        <a:lnSpc>
                          <a:spcPct val="115000"/>
                        </a:lnSpc>
                        <a:spcAft>
                          <a:spcPts val="0"/>
                        </a:spcAft>
                      </a:pPr>
                      <a:r>
                        <a:rPr lang="sl-SI" sz="1200" b="0">
                          <a:solidFill>
                            <a:schemeClr val="tx1"/>
                          </a:solidFill>
                          <a:effectLst/>
                        </a:rPr>
                        <a:t>Izjemen</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6">
                  <a:txBody>
                    <a:bodyPr/>
                    <a:lstStyle/>
                    <a:p>
                      <a:pPr>
                        <a:lnSpc>
                          <a:spcPct val="115000"/>
                        </a:lnSpc>
                        <a:spcAft>
                          <a:spcPts val="0"/>
                        </a:spcAft>
                      </a:pP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86355526"/>
                  </a:ext>
                </a:extLst>
              </a:tr>
              <a:tr h="265020">
                <a:tc>
                  <a:txBody>
                    <a:bodyPr/>
                    <a:lstStyle/>
                    <a:p>
                      <a:pPr>
                        <a:lnSpc>
                          <a:spcPct val="115000"/>
                        </a:lnSpc>
                        <a:spcAft>
                          <a:spcPts val="0"/>
                        </a:spcAft>
                      </a:pPr>
                      <a:r>
                        <a:rPr lang="sl-SI" sz="1200" b="0">
                          <a:solidFill>
                            <a:schemeClr val="tx1"/>
                          </a:solidFill>
                          <a:effectLst/>
                        </a:rPr>
                        <a:t>Nad pričakovanji</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3213738081"/>
                  </a:ext>
                </a:extLst>
              </a:tr>
              <a:tr h="265020">
                <a:tc>
                  <a:txBody>
                    <a:bodyPr/>
                    <a:lstStyle/>
                    <a:p>
                      <a:pPr>
                        <a:lnSpc>
                          <a:spcPct val="115000"/>
                        </a:lnSpc>
                        <a:spcAft>
                          <a:spcPts val="0"/>
                        </a:spcAft>
                      </a:pPr>
                      <a:r>
                        <a:rPr lang="sl-SI" sz="1200" b="0">
                          <a:solidFill>
                            <a:schemeClr val="tx1"/>
                          </a:solidFill>
                          <a:effectLst/>
                        </a:rPr>
                        <a:t>V skladu s pričakovanji </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2930757602"/>
                  </a:ext>
                </a:extLst>
              </a:tr>
              <a:tr h="265020">
                <a:tc>
                  <a:txBody>
                    <a:bodyPr/>
                    <a:lstStyle/>
                    <a:p>
                      <a:pPr>
                        <a:lnSpc>
                          <a:spcPct val="115000"/>
                        </a:lnSpc>
                        <a:spcAft>
                          <a:spcPts val="0"/>
                        </a:spcAft>
                      </a:pPr>
                      <a:r>
                        <a:rPr lang="sl-SI" sz="1200" b="1" dirty="0">
                          <a:solidFill>
                            <a:schemeClr val="tx1"/>
                          </a:solidFill>
                          <a:effectLst/>
                        </a:rPr>
                        <a:t>Določenih standardov znanja (še) ne dosega -  podpovprečna</a:t>
                      </a:r>
                      <a:endParaRPr lang="sl-SI"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3142233253"/>
                  </a:ext>
                </a:extLst>
              </a:tr>
              <a:tr h="546530">
                <a:tc>
                  <a:txBody>
                    <a:bodyPr/>
                    <a:lstStyle/>
                    <a:p>
                      <a:pPr>
                        <a:lnSpc>
                          <a:spcPct val="115000"/>
                        </a:lnSpc>
                        <a:spcAft>
                          <a:spcPts val="0"/>
                        </a:spcAft>
                      </a:pPr>
                      <a:r>
                        <a:rPr lang="sl-SI" sz="1200" b="0" dirty="0">
                          <a:solidFill>
                            <a:schemeClr val="tx1"/>
                          </a:solidFill>
                          <a:effectLst/>
                        </a:rPr>
                        <a:t>Utemeljitev ocene:</a:t>
                      </a:r>
                      <a:endParaRPr lang="sl-SI" sz="1100" b="0" dirty="0">
                        <a:solidFill>
                          <a:schemeClr val="tx1"/>
                        </a:solidFill>
                        <a:effectLst/>
                      </a:endParaRPr>
                    </a:p>
                    <a:p>
                      <a:pPr>
                        <a:lnSpc>
                          <a:spcPct val="115000"/>
                        </a:lnSpc>
                        <a:spcAft>
                          <a:spcPts val="0"/>
                        </a:spcAft>
                      </a:pPr>
                      <a:r>
                        <a:rPr lang="sl-SI" sz="1200" b="0" dirty="0">
                          <a:solidFill>
                            <a:schemeClr val="tx1"/>
                          </a:solidFill>
                          <a:effectLst/>
                        </a:rPr>
                        <a:t> </a:t>
                      </a:r>
                      <a:endParaRPr lang="sl-SI"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1128246742"/>
                  </a:ext>
                </a:extLst>
              </a:tr>
              <a:tr h="3643138">
                <a:tc>
                  <a:txBody>
                    <a:bodyPr/>
                    <a:lstStyle/>
                    <a:p>
                      <a:pPr>
                        <a:lnSpc>
                          <a:spcPct val="115000"/>
                        </a:lnSpc>
                        <a:spcAft>
                          <a:spcPts val="0"/>
                        </a:spcAft>
                      </a:pPr>
                      <a:r>
                        <a:rPr lang="sl-SI" sz="1200" b="0" dirty="0">
                          <a:solidFill>
                            <a:schemeClr val="tx1"/>
                          </a:solidFill>
                          <a:effectLst/>
                        </a:rPr>
                        <a:t>Dijak, ki je izrisal to karto je odličen dijak; vesten, natančen in je odraz njegovega dela. V želji, da ne bi karkoli izpustil, narisal, vključil premalo, je skušal zaobjeti vse.  Kaj je nastalo -  groza. </a:t>
                      </a:r>
                      <a:endParaRPr lang="sl-SI" sz="1100" b="0" dirty="0">
                        <a:solidFill>
                          <a:schemeClr val="tx1"/>
                        </a:solidFill>
                        <a:effectLst/>
                      </a:endParaRPr>
                    </a:p>
                    <a:p>
                      <a:pPr>
                        <a:lnSpc>
                          <a:spcPct val="115000"/>
                        </a:lnSpc>
                        <a:spcAft>
                          <a:spcPts val="0"/>
                        </a:spcAft>
                      </a:pPr>
                      <a:r>
                        <a:rPr lang="sl-SI" sz="1200" b="0" dirty="0">
                          <a:solidFill>
                            <a:schemeClr val="tx1"/>
                          </a:solidFill>
                          <a:effectLst/>
                        </a:rPr>
                        <a:t>Vrednotenje: preveč izbranih kazalcev, nemogoče je dokazati vso kompleksnost. Marsikje podatki celo manjkajo. </a:t>
                      </a:r>
                      <a:r>
                        <a:rPr lang="sl-SI" sz="1200" b="0" dirty="0" err="1">
                          <a:solidFill>
                            <a:schemeClr val="tx1"/>
                          </a:solidFill>
                          <a:effectLst/>
                        </a:rPr>
                        <a:t>Prekompleksnost</a:t>
                      </a:r>
                      <a:r>
                        <a:rPr lang="sl-SI" sz="1200" b="0" dirty="0">
                          <a:solidFill>
                            <a:schemeClr val="tx1"/>
                          </a:solidFill>
                          <a:effectLst/>
                        </a:rPr>
                        <a:t> legende. Tematike iz naslova ne razberemo, je pa naslov popolnoma kompatibilen z neurejenostjo, kompleksnostjo, </a:t>
                      </a:r>
                      <a:r>
                        <a:rPr lang="sl-SI" sz="1200" b="0" dirty="0" err="1">
                          <a:solidFill>
                            <a:schemeClr val="tx1"/>
                          </a:solidFill>
                          <a:effectLst/>
                        </a:rPr>
                        <a:t>preobsežnostjo</a:t>
                      </a:r>
                      <a:r>
                        <a:rPr lang="sl-SI" sz="1200" b="0" dirty="0">
                          <a:solidFill>
                            <a:schemeClr val="tx1"/>
                          </a:solidFill>
                          <a:effectLst/>
                        </a:rPr>
                        <a:t> zadanega izrisa. Temu primeren je opis metodologije, sicer zelo kratek, vendar z njim niti ne opiše kazalcev, niti metodologije. Smiselna povratna informacija sošolke je primerno zabeležena: »Vključil je veliko elementov, kar lahko nekoliko zmede. » cit. </a:t>
                      </a:r>
                      <a:endParaRPr lang="sl-SI" sz="1100" b="0" dirty="0">
                        <a:solidFill>
                          <a:schemeClr val="tx1"/>
                        </a:solidFill>
                        <a:effectLst/>
                      </a:endParaRPr>
                    </a:p>
                    <a:p>
                      <a:pPr>
                        <a:lnSpc>
                          <a:spcPct val="115000"/>
                        </a:lnSpc>
                        <a:spcAft>
                          <a:spcPts val="0"/>
                        </a:spcAft>
                      </a:pPr>
                      <a:r>
                        <a:rPr lang="sl-SI" sz="1200" b="0" dirty="0">
                          <a:solidFill>
                            <a:schemeClr val="tx1"/>
                          </a:solidFill>
                          <a:effectLst/>
                        </a:rPr>
                        <a:t> </a:t>
                      </a:r>
                      <a:endParaRPr lang="sl-SI"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2766989219"/>
                  </a:ext>
                </a:extLst>
              </a:tr>
            </a:tbl>
          </a:graphicData>
        </a:graphic>
      </p:graphicFrame>
      <p:sp>
        <p:nvSpPr>
          <p:cNvPr id="3" name="Rectangle 2"/>
          <p:cNvSpPr>
            <a:spLocks noChangeArrowheads="1"/>
          </p:cNvSpPr>
          <p:nvPr/>
        </p:nvSpPr>
        <p:spPr bwMode="auto">
          <a:xfrm>
            <a:off x="1132976" y="377135"/>
            <a:ext cx="7485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Vrednotenje izdelka: Nemčija –združena v razdrobljenosti</a:t>
            </a:r>
            <a:endParaRPr kumimoji="0" lang="sl-SI" altLang="sl-SI" sz="2400" b="0" i="0" u="none" strike="noStrike" cap="none" normalizeH="0" baseline="0" dirty="0" smtClean="0">
              <a:ln>
                <a:noFill/>
              </a:ln>
              <a:solidFill>
                <a:schemeClr val="tx1"/>
              </a:solidFill>
              <a:effectLst/>
              <a:latin typeface="Arial" panose="020B0604020202020204" pitchFamily="34" charset="0"/>
            </a:endParaRPr>
          </a:p>
        </p:txBody>
      </p:sp>
      <p:pic>
        <p:nvPicPr>
          <p:cNvPr id="7169" name="Slika 13" descr="New Doc 2019-01-08 18.10.28_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339" y="1319892"/>
            <a:ext cx="3857625"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2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947993107"/>
              </p:ext>
            </p:extLst>
          </p:nvPr>
        </p:nvGraphicFramePr>
        <p:xfrm>
          <a:off x="954541" y="1195393"/>
          <a:ext cx="9730876" cy="5322972"/>
        </p:xfrm>
        <a:graphic>
          <a:graphicData uri="http://schemas.openxmlformats.org/drawingml/2006/table">
            <a:tbl>
              <a:tblPr firstRow="1" firstCol="1" bandRow="1">
                <a:tableStyleId>{5C22544A-7EE6-4342-B048-85BDC9FD1C3A}</a:tableStyleId>
              </a:tblPr>
              <a:tblGrid>
                <a:gridCol w="4869296">
                  <a:extLst>
                    <a:ext uri="{9D8B030D-6E8A-4147-A177-3AD203B41FA5}">
                      <a16:colId xmlns:a16="http://schemas.microsoft.com/office/drawing/2014/main" xmlns="" val="3872088080"/>
                    </a:ext>
                  </a:extLst>
                </a:gridCol>
                <a:gridCol w="4861580">
                  <a:extLst>
                    <a:ext uri="{9D8B030D-6E8A-4147-A177-3AD203B41FA5}">
                      <a16:colId xmlns:a16="http://schemas.microsoft.com/office/drawing/2014/main" xmlns="" val="2612802318"/>
                    </a:ext>
                  </a:extLst>
                </a:gridCol>
              </a:tblGrid>
              <a:tr h="320233">
                <a:tc>
                  <a:txBody>
                    <a:bodyPr/>
                    <a:lstStyle/>
                    <a:p>
                      <a:pPr>
                        <a:lnSpc>
                          <a:spcPct val="115000"/>
                        </a:lnSpc>
                        <a:spcAft>
                          <a:spcPts val="0"/>
                        </a:spcAft>
                      </a:pPr>
                      <a:r>
                        <a:rPr lang="sl-SI" sz="1200" b="0" dirty="0">
                          <a:solidFill>
                            <a:schemeClr val="tx1"/>
                          </a:solidFill>
                          <a:effectLst/>
                        </a:rPr>
                        <a:t>Izjemen</a:t>
                      </a:r>
                      <a:endParaRPr lang="sl-SI"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6">
                  <a:txBody>
                    <a:bodyPr/>
                    <a:lstStyle/>
                    <a:p>
                      <a:pPr>
                        <a:lnSpc>
                          <a:spcPct val="115000"/>
                        </a:lnSpc>
                        <a:spcAft>
                          <a:spcPts val="0"/>
                        </a:spcAft>
                      </a:pPr>
                      <a:endParaRPr lang="sl-SI"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510658"/>
                  </a:ext>
                </a:extLst>
              </a:tr>
              <a:tr h="320233">
                <a:tc>
                  <a:txBody>
                    <a:bodyPr/>
                    <a:lstStyle/>
                    <a:p>
                      <a:pPr>
                        <a:lnSpc>
                          <a:spcPct val="115000"/>
                        </a:lnSpc>
                        <a:spcAft>
                          <a:spcPts val="0"/>
                        </a:spcAft>
                      </a:pPr>
                      <a:r>
                        <a:rPr lang="sl-SI" sz="1200" b="0">
                          <a:solidFill>
                            <a:schemeClr val="tx1"/>
                          </a:solidFill>
                          <a:effectLst/>
                        </a:rPr>
                        <a:t>Nad pričakovanji</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4141100163"/>
                  </a:ext>
                </a:extLst>
              </a:tr>
              <a:tr h="320233">
                <a:tc>
                  <a:txBody>
                    <a:bodyPr/>
                    <a:lstStyle/>
                    <a:p>
                      <a:pPr>
                        <a:lnSpc>
                          <a:spcPct val="115000"/>
                        </a:lnSpc>
                        <a:spcAft>
                          <a:spcPts val="0"/>
                        </a:spcAft>
                      </a:pPr>
                      <a:r>
                        <a:rPr lang="sl-SI" sz="1200" b="0">
                          <a:solidFill>
                            <a:schemeClr val="tx1"/>
                          </a:solidFill>
                          <a:effectLst/>
                        </a:rPr>
                        <a:t>V skladu s pričakovanji </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2711008229"/>
                  </a:ext>
                </a:extLst>
              </a:tr>
              <a:tr h="660390">
                <a:tc>
                  <a:txBody>
                    <a:bodyPr/>
                    <a:lstStyle/>
                    <a:p>
                      <a:pPr>
                        <a:lnSpc>
                          <a:spcPct val="115000"/>
                        </a:lnSpc>
                        <a:spcAft>
                          <a:spcPts val="0"/>
                        </a:spcAft>
                      </a:pPr>
                      <a:r>
                        <a:rPr lang="sl-SI" sz="1200" b="1" dirty="0">
                          <a:solidFill>
                            <a:schemeClr val="tx1"/>
                          </a:solidFill>
                          <a:effectLst/>
                        </a:rPr>
                        <a:t>Določenih standardov znanja (še) ne dosega /  podpovprečna naloga</a:t>
                      </a:r>
                      <a:endParaRPr lang="sl-SI"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2815802763"/>
                  </a:ext>
                </a:extLst>
              </a:tr>
              <a:tr h="660390">
                <a:tc>
                  <a:txBody>
                    <a:bodyPr/>
                    <a:lstStyle/>
                    <a:p>
                      <a:pPr>
                        <a:lnSpc>
                          <a:spcPct val="115000"/>
                        </a:lnSpc>
                        <a:spcAft>
                          <a:spcPts val="0"/>
                        </a:spcAft>
                      </a:pPr>
                      <a:r>
                        <a:rPr lang="sl-SI" sz="1200" b="0">
                          <a:solidFill>
                            <a:schemeClr val="tx1"/>
                          </a:solidFill>
                          <a:effectLst/>
                        </a:rPr>
                        <a:t>Utemeljitev ocene:</a:t>
                      </a:r>
                      <a:endParaRPr lang="sl-SI" sz="1100" b="0">
                        <a:solidFill>
                          <a:schemeClr val="tx1"/>
                        </a:solidFill>
                        <a:effectLst/>
                      </a:endParaRPr>
                    </a:p>
                    <a:p>
                      <a:pPr>
                        <a:lnSpc>
                          <a:spcPct val="115000"/>
                        </a:lnSpc>
                        <a:spcAft>
                          <a:spcPts val="0"/>
                        </a:spcAft>
                      </a:pPr>
                      <a:r>
                        <a:rPr lang="sl-SI" sz="1200" b="0">
                          <a:solidFill>
                            <a:schemeClr val="tx1"/>
                          </a:solidFill>
                          <a:effectLst/>
                        </a:rPr>
                        <a:t> </a:t>
                      </a:r>
                      <a:endParaRPr lang="sl-SI"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727669330"/>
                  </a:ext>
                </a:extLst>
              </a:tr>
              <a:tr h="3041493">
                <a:tc>
                  <a:txBody>
                    <a:bodyPr/>
                    <a:lstStyle/>
                    <a:p>
                      <a:pPr>
                        <a:lnSpc>
                          <a:spcPct val="115000"/>
                        </a:lnSpc>
                        <a:spcAft>
                          <a:spcPts val="0"/>
                        </a:spcAft>
                      </a:pPr>
                      <a:r>
                        <a:rPr lang="sl-SI" sz="1200" b="0" dirty="0">
                          <a:solidFill>
                            <a:schemeClr val="tx1"/>
                          </a:solidFill>
                          <a:effectLst/>
                        </a:rPr>
                        <a:t>V primerjavi z vsemi ostalimi pripravljenimi nalogami je ta pusta ali izrisana zelo na hitro ali pa tako površno. Dijakinja je prikazala naraven in družben dejavnik ali več družbenih?, vendar kazalca ne </a:t>
                      </a:r>
                      <a:r>
                        <a:rPr lang="sl-SI" sz="1200" b="0" dirty="0" err="1">
                          <a:solidFill>
                            <a:schemeClr val="tx1"/>
                          </a:solidFill>
                          <a:effectLst/>
                        </a:rPr>
                        <a:t>sovplivata</a:t>
                      </a:r>
                      <a:r>
                        <a:rPr lang="sl-SI" sz="1200" b="0" dirty="0">
                          <a:solidFill>
                            <a:schemeClr val="tx1"/>
                          </a:solidFill>
                          <a:effectLst/>
                        </a:rPr>
                        <a:t>, vsaj ne tako kot si je dijakinja to zamislila. V primeru drugačne karte bi verjetno tudi naslov lahko bil metaforičen? Metodologija ni opisana, ampak so opisani posamezni kazalci. Povratna informacija sošolcev ni smiselna, karta je bila pregledana površno, informacija je kolegialno dopadljiva. </a:t>
                      </a:r>
                      <a:endParaRPr lang="sl-SI" sz="1100" b="0" dirty="0">
                        <a:solidFill>
                          <a:schemeClr val="tx1"/>
                        </a:solidFill>
                        <a:effectLst/>
                      </a:endParaRPr>
                    </a:p>
                    <a:p>
                      <a:pPr>
                        <a:lnSpc>
                          <a:spcPct val="115000"/>
                        </a:lnSpc>
                        <a:spcAft>
                          <a:spcPts val="0"/>
                        </a:spcAft>
                      </a:pPr>
                      <a:r>
                        <a:rPr lang="sl-SI" sz="1200" b="0" dirty="0">
                          <a:solidFill>
                            <a:schemeClr val="tx1"/>
                          </a:solidFill>
                          <a:effectLst/>
                        </a:rPr>
                        <a:t> </a:t>
                      </a:r>
                      <a:endParaRPr lang="sl-SI"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sl-SI"/>
                    </a:p>
                  </a:txBody>
                  <a:tcPr/>
                </a:tc>
                <a:extLst>
                  <a:ext uri="{0D108BD9-81ED-4DB2-BD59-A6C34878D82A}">
                    <a16:rowId xmlns:a16="http://schemas.microsoft.com/office/drawing/2014/main" xmlns="" val="3813234614"/>
                  </a:ext>
                </a:extLst>
              </a:tr>
            </a:tbl>
          </a:graphicData>
        </a:graphic>
      </p:graphicFrame>
      <p:sp>
        <p:nvSpPr>
          <p:cNvPr id="3" name="Rectangle 2"/>
          <p:cNvSpPr>
            <a:spLocks noChangeArrowheads="1"/>
          </p:cNvSpPr>
          <p:nvPr/>
        </p:nvSpPr>
        <p:spPr bwMode="auto">
          <a:xfrm>
            <a:off x="954541" y="184466"/>
            <a:ext cx="8063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Vrednotenje izdelka: Nemčija – evropska gospodarska velesila</a:t>
            </a:r>
            <a:endParaRPr kumimoji="0" lang="sl-SI" altLang="sl-SI" sz="2400" b="0" i="0" u="none" strike="noStrike" cap="none" normalizeH="0" baseline="0" dirty="0" smtClean="0">
              <a:ln>
                <a:noFill/>
              </a:ln>
              <a:solidFill>
                <a:schemeClr val="tx1"/>
              </a:solidFill>
              <a:effectLst/>
              <a:latin typeface="Arial" panose="020B0604020202020204" pitchFamily="34" charset="0"/>
            </a:endParaRPr>
          </a:p>
        </p:txBody>
      </p:sp>
      <p:pic>
        <p:nvPicPr>
          <p:cNvPr id="8193" name="Slika 14" descr="New Doc 2019-01-08 18.10.28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396" y="1394666"/>
            <a:ext cx="4257675"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08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00892" y="671691"/>
            <a:ext cx="11142616" cy="5016758"/>
          </a:xfrm>
          <a:prstGeom prst="rect">
            <a:avLst/>
          </a:prstGeom>
        </p:spPr>
        <p:txBody>
          <a:bodyPr wrap="square">
            <a:spAutoFit/>
          </a:bodyPr>
          <a:lstStyle/>
          <a:p>
            <a:pPr>
              <a:spcAft>
                <a:spcPts val="0"/>
              </a:spcAft>
            </a:pPr>
            <a:r>
              <a:rPr lang="sl-SI" dirty="0">
                <a:latin typeface="Times New Roman" panose="02020603050405020304" pitchFamily="18" charset="0"/>
                <a:ea typeface="Times New Roman" panose="02020603050405020304" pitchFamily="18" charset="0"/>
              </a:rPr>
              <a:t>Viri: </a:t>
            </a:r>
            <a:endParaRPr lang="sl-SI" sz="2000" dirty="0" smtClean="0">
              <a:effectLst/>
              <a:latin typeface="Times New Roman" panose="02020603050405020304" pitchFamily="18" charset="0"/>
              <a:ea typeface="Times New Roman" panose="02020603050405020304" pitchFamily="18" charset="0"/>
            </a:endParaRPr>
          </a:p>
          <a:p>
            <a:pPr>
              <a:spcAft>
                <a:spcPts val="0"/>
              </a:spcAft>
            </a:pPr>
            <a:r>
              <a:rPr lang="sl-SI" sz="1200" dirty="0">
                <a:latin typeface="Times New Roman" panose="02020603050405020304" pitchFamily="18" charset="0"/>
                <a:ea typeface="Times New Roman" panose="02020603050405020304" pitchFamily="18" charset="0"/>
              </a:rPr>
              <a:t>Cigler, N., 2003 (ur.): Primeri pouka izbranih učnih tem iz geografije v osnovni in srednji šoli. Zbirka K novi kulturi pouka. ZRSŠ. Ljubljana, str. 36-37. </a:t>
            </a:r>
            <a:endParaRPr lang="sl-SI" sz="1200" dirty="0" smtClean="0">
              <a:effectLst/>
              <a:latin typeface="Times New Roman" panose="02020603050405020304" pitchFamily="18" charset="0"/>
              <a:ea typeface="Times New Roman" panose="02020603050405020304" pitchFamily="18" charset="0"/>
            </a:endParaRPr>
          </a:p>
          <a:p>
            <a:pPr>
              <a:spcAft>
                <a:spcPts val="0"/>
              </a:spcAft>
            </a:pPr>
            <a:r>
              <a:rPr lang="sl-SI" sz="1200" dirty="0">
                <a:latin typeface="Times New Roman" panose="02020603050405020304" pitchFamily="18" charset="0"/>
                <a:ea typeface="Times New Roman" panose="02020603050405020304" pitchFamily="18" charset="0"/>
              </a:rPr>
              <a:t>Polšak, A., 2010 (ur.): Geografija. Posodobitve pouka v gimnazijski praksi. ZRSŠ. Ljubljana, str. 267.</a:t>
            </a:r>
            <a:endParaRPr lang="sl-SI" sz="1200" dirty="0" smtClean="0">
              <a:effectLst/>
              <a:latin typeface="Times New Roman" panose="02020603050405020304" pitchFamily="18" charset="0"/>
              <a:ea typeface="Times New Roman" panose="02020603050405020304" pitchFamily="18" charset="0"/>
            </a:endParaRPr>
          </a:p>
          <a:p>
            <a:pPr>
              <a:spcAft>
                <a:spcPts val="0"/>
              </a:spcAft>
            </a:pPr>
            <a:r>
              <a:rPr lang="sl-SI" sz="1200" dirty="0">
                <a:latin typeface="Times New Roman" panose="02020603050405020304" pitchFamily="18" charset="0"/>
                <a:ea typeface="Times New Roman" panose="02020603050405020304" pitchFamily="18" charset="0"/>
              </a:rPr>
              <a:t>Polšak, A., 2013 (ur.): Geografija. Izzivi razvijanja znanja v gimnazijski praksi. ZRSŠ. Ljubljana, str. 39. </a:t>
            </a:r>
            <a:endParaRPr lang="sl-SI" sz="1200" dirty="0" smtClean="0">
              <a:effectLst/>
              <a:latin typeface="Times New Roman" panose="02020603050405020304" pitchFamily="18" charset="0"/>
              <a:ea typeface="Times New Roman" panose="02020603050405020304" pitchFamily="18" charset="0"/>
            </a:endParaRPr>
          </a:p>
          <a:p>
            <a:pPr>
              <a:spcAft>
                <a:spcPts val="0"/>
              </a:spcAft>
            </a:pPr>
            <a:r>
              <a:rPr lang="sl-SI" sz="1200" dirty="0">
                <a:latin typeface="Times New Roman" panose="02020603050405020304" pitchFamily="18" charset="0"/>
                <a:ea typeface="Times New Roman" panose="02020603050405020304" pitchFamily="18" charset="0"/>
              </a:rPr>
              <a:t>Sirk, M. 2017: Uporaba zemljevidov pri pouku geografije in zgodovine v OŠ. Magistrsko delo. Oddelek za geografijo, Oddelek za zgodovino. FF. Ljubljana. Splet: </a:t>
            </a:r>
            <a:r>
              <a:rPr lang="sl-SI" sz="1200" u="sng" dirty="0">
                <a:solidFill>
                  <a:srgbClr val="0000FF"/>
                </a:solidFill>
                <a:latin typeface="Times New Roman" panose="02020603050405020304" pitchFamily="18" charset="0"/>
                <a:ea typeface="Times New Roman" panose="02020603050405020304" pitchFamily="18" charset="0"/>
                <a:hlinkClick r:id="rId2"/>
              </a:rPr>
              <a:t>https://repozitorij.uni-lj.si/Dokument.php?lang=slv&amp;id=108635</a:t>
            </a:r>
            <a:endParaRPr lang="sl-SI" sz="1200" dirty="0" smtClean="0">
              <a:effectLst/>
              <a:latin typeface="Times New Roman" panose="02020603050405020304" pitchFamily="18" charset="0"/>
              <a:ea typeface="Times New Roman" panose="02020603050405020304" pitchFamily="18" charset="0"/>
            </a:endParaRPr>
          </a:p>
          <a:p>
            <a:pPr>
              <a:spcAft>
                <a:spcPts val="0"/>
              </a:spcAft>
            </a:pPr>
            <a:r>
              <a:rPr lang="sl-SI" sz="1200" dirty="0" err="1" smtClean="0">
                <a:effectLst/>
                <a:latin typeface="Times New Roman" panose="02020603050405020304" pitchFamily="18" charset="0"/>
                <a:ea typeface="Times New Roman" panose="02020603050405020304" pitchFamily="18" charset="0"/>
              </a:rPr>
              <a:t>Hergan</a:t>
            </a:r>
            <a:r>
              <a:rPr lang="sl-SI" sz="1200" dirty="0" smtClean="0">
                <a:effectLst/>
                <a:latin typeface="Times New Roman" panose="02020603050405020304" pitchFamily="18" charset="0"/>
                <a:ea typeface="Times New Roman" panose="02020603050405020304" pitchFamily="18" charset="0"/>
              </a:rPr>
              <a:t>, I. 2013: Razvijanje kartografske pismenosti 10-letnih učencev. Dok. </a:t>
            </a:r>
            <a:r>
              <a:rPr lang="sl-SI" sz="1200" dirty="0" err="1" smtClean="0">
                <a:effectLst/>
                <a:latin typeface="Times New Roman" panose="02020603050405020304" pitchFamily="18" charset="0"/>
                <a:ea typeface="Times New Roman" panose="02020603050405020304" pitchFamily="18" charset="0"/>
              </a:rPr>
              <a:t>dis</a:t>
            </a:r>
            <a:r>
              <a:rPr lang="sl-SI" sz="1200" dirty="0" smtClean="0">
                <a:effectLst/>
                <a:latin typeface="Times New Roman" panose="02020603050405020304" pitchFamily="18" charset="0"/>
                <a:ea typeface="Times New Roman" panose="02020603050405020304" pitchFamily="18" charset="0"/>
              </a:rPr>
              <a:t>. </a:t>
            </a:r>
            <a:r>
              <a:rPr lang="sl-SI" sz="1200" u="sng" dirty="0" smtClean="0">
                <a:solidFill>
                  <a:srgbClr val="0000FF"/>
                </a:solidFill>
                <a:effectLst/>
                <a:latin typeface="Times New Roman" panose="02020603050405020304" pitchFamily="18" charset="0"/>
                <a:ea typeface="Times New Roman" panose="02020603050405020304" pitchFamily="18" charset="0"/>
                <a:hlinkClick r:id="rId3"/>
              </a:rPr>
              <a:t>http://pefprints.pef.uni-lj.si/1980/1/Irena_Hergan_-_disertacija_s_prilogami.pdf</a:t>
            </a:r>
            <a:r>
              <a:rPr lang="sl-SI" sz="1200" dirty="0" smtClean="0">
                <a:effectLst/>
                <a:latin typeface="Times New Roman" panose="02020603050405020304" pitchFamily="18" charset="0"/>
                <a:ea typeface="Times New Roman" panose="02020603050405020304" pitchFamily="18" charset="0"/>
              </a:rPr>
              <a:t>. </a:t>
            </a:r>
          </a:p>
          <a:p>
            <a:pPr>
              <a:spcAft>
                <a:spcPts val="0"/>
              </a:spcAft>
            </a:pPr>
            <a:r>
              <a:rPr lang="sl-SI" sz="1200" dirty="0" smtClean="0">
                <a:effectLst/>
                <a:latin typeface="Times New Roman" panose="02020603050405020304" pitchFamily="18" charset="0"/>
                <a:ea typeface="Times New Roman" panose="02020603050405020304" pitchFamily="18" charset="0"/>
              </a:rPr>
              <a:t>Mlakar, T, 2012: Uporaba kartografskih pripomočkov in kartografska pismenost učencev v OŠ.  Diplomsko delo. </a:t>
            </a:r>
            <a:r>
              <a:rPr lang="sl-SI" sz="1200" u="sng" dirty="0" smtClean="0">
                <a:solidFill>
                  <a:srgbClr val="0000FF"/>
                </a:solidFill>
                <a:effectLst/>
                <a:latin typeface="Times New Roman" panose="02020603050405020304" pitchFamily="18" charset="0"/>
                <a:ea typeface="Times New Roman" panose="02020603050405020304" pitchFamily="18" charset="0"/>
                <a:hlinkClick r:id="rId4"/>
              </a:rPr>
              <a:t>https://dk.um.si/Dokument.php?id=52914</a:t>
            </a:r>
            <a:r>
              <a:rPr lang="sl-SI" sz="1200" dirty="0" smtClean="0">
                <a:effectLst/>
                <a:latin typeface="Times New Roman" panose="02020603050405020304" pitchFamily="18" charset="0"/>
                <a:ea typeface="Times New Roman" panose="02020603050405020304" pitchFamily="18" charset="0"/>
              </a:rPr>
              <a:t>. </a:t>
            </a:r>
          </a:p>
          <a:p>
            <a:pPr>
              <a:spcAft>
                <a:spcPts val="0"/>
              </a:spcAft>
            </a:pPr>
            <a:r>
              <a:rPr lang="sl-SI" sz="1200" dirty="0">
                <a:latin typeface="Times New Roman" panose="02020603050405020304" pitchFamily="18" charset="0"/>
                <a:ea typeface="Times New Roman" panose="02020603050405020304" pitchFamily="18" charset="0"/>
              </a:rPr>
              <a:t>Hojnik, Hus, 2012: Analiza kartografskega opismenjevanja v slovenskih</a:t>
            </a:r>
            <a:endParaRPr lang="sl-SI" sz="1200" dirty="0" smtClean="0">
              <a:effectLst/>
              <a:latin typeface="Times New Roman" panose="02020603050405020304" pitchFamily="18" charset="0"/>
              <a:ea typeface="Times New Roman" panose="02020603050405020304" pitchFamily="18" charset="0"/>
            </a:endParaRPr>
          </a:p>
          <a:p>
            <a:pPr>
              <a:spcAft>
                <a:spcPts val="0"/>
              </a:spcAft>
            </a:pPr>
            <a:r>
              <a:rPr lang="sl-SI" sz="1200" dirty="0">
                <a:latin typeface="Times New Roman" panose="02020603050405020304" pitchFamily="18" charset="0"/>
                <a:ea typeface="Times New Roman" panose="02020603050405020304" pitchFamily="18" charset="0"/>
              </a:rPr>
              <a:t>in angleških osnovnih šolah. </a:t>
            </a:r>
            <a:r>
              <a:rPr lang="sl-SI" sz="1200" u="sng" dirty="0">
                <a:solidFill>
                  <a:srgbClr val="0000FF"/>
                </a:solidFill>
                <a:latin typeface="Times New Roman" panose="02020603050405020304" pitchFamily="18" charset="0"/>
                <a:ea typeface="Times New Roman" panose="02020603050405020304" pitchFamily="18" charset="0"/>
                <a:hlinkClick r:id="rId5"/>
              </a:rPr>
              <a:t>https://www.dlib.si/stream/URN:NBN:SI:DOC-8Y2KTVAU/a95ed28a-bd19-4b03-960e-3475da906040/PDF</a:t>
            </a:r>
            <a:endParaRPr lang="sl-SI" sz="1200" dirty="0" smtClean="0">
              <a:effectLst/>
              <a:latin typeface="Times New Roman" panose="02020603050405020304" pitchFamily="18" charset="0"/>
              <a:ea typeface="Times New Roman" panose="02020603050405020304" pitchFamily="18" charset="0"/>
            </a:endParaRPr>
          </a:p>
          <a:p>
            <a:pPr>
              <a:spcAft>
                <a:spcPts val="0"/>
              </a:spcAft>
            </a:pPr>
            <a:r>
              <a:rPr lang="sl-SI" sz="2000" dirty="0" smtClean="0">
                <a:effectLst/>
                <a:latin typeface="Times New Roman" panose="02020603050405020304" pitchFamily="18" charset="0"/>
                <a:ea typeface="Times New Roman" panose="02020603050405020304" pitchFamily="18" charset="0"/>
              </a:rPr>
              <a:t> </a:t>
            </a:r>
          </a:p>
          <a:p>
            <a:pPr marL="342900" lvl="0" indent="-342900">
              <a:spcAft>
                <a:spcPts val="0"/>
              </a:spcAft>
              <a:buFont typeface="Symbol" panose="05050102010706020507" pitchFamily="18" charset="2"/>
              <a:buChar char=""/>
            </a:pPr>
            <a:r>
              <a:rPr lang="sl-SI"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https://www.google.com/url?sa=t&amp;rct=j&amp;q=&amp;esrc=s&amp;source=web&amp;cd=3&amp;ved=2ahUKEwjQqu7CxfveAhXJsqQKHRN_BVEQFjACegQIARAC&amp;url=https%3A%2F%2Fwww.teachitgeography.co.uk%2Fattachments%2F26031%2Fcartographic-skills.pdf&amp;usg=AOvVaw0_TH0jj7hl6CdkghrwUwAl</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l-SI"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http://os-krapinske-toplice.skole.hr/upload/os-krapinske-toplice/multistatic/269/Geografija_-_kriteriji_ocjenjivanja.pdf</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l-SI" sz="1400" dirty="0" err="1" smtClean="0">
                <a:effectLst/>
                <a:latin typeface="Calibri" panose="020F0502020204030204" pitchFamily="34" charset="0"/>
                <a:ea typeface="Calibri" panose="020F0502020204030204" pitchFamily="34" charset="0"/>
                <a:cs typeface="Times New Roman" panose="02020603050405020304" pitchFamily="18" charset="0"/>
              </a:rPr>
              <a:t>Catling</a:t>
            </a:r>
            <a:r>
              <a:rPr lang="sl-SI" sz="1400" dirty="0" smtClean="0">
                <a:effectLst/>
                <a:latin typeface="Calibri" panose="020F0502020204030204" pitchFamily="34" charset="0"/>
                <a:ea typeface="Calibri" panose="020F0502020204030204" pitchFamily="34" charset="0"/>
                <a:cs typeface="Times New Roman" panose="02020603050405020304" pitchFamily="18" charset="0"/>
              </a:rPr>
              <a:t>, S. 1996: </a:t>
            </a:r>
            <a:r>
              <a:rPr lang="sl-SI"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https://books.google.si/books?id=CjhXqFUtFgcC&amp;pg=PA221&amp;lpg=PA221&amp;dq=understanding+geographical+and+environmental+education&amp;source=bl&amp;ots=r0o0MMET2R&amp;sig=ACfU3U2GGYLKaeLhdJoiYa3-6RPqTNJqCA&amp;hl=sl&amp;sa=X&amp;ved=2ahUKEwjK5-2-3_bfAhXLa1AKHTWJAzQQ6AEwB3oECAIQAQ#v=onepage&amp;q=understanding%20geographical%20and%20environmental%20education&amp;f=false</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l-SI"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http://lazarus.elte.hu/cet/publications/088.pdf</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l-SI"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http://pefprints.pef.uni-lj.si/4466/1/PREMRL.pdf</a:t>
            </a:r>
            <a:endParaRPr lang="sl-SI"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l-SI" sz="1400" dirty="0" smtClean="0">
                <a:effectLst/>
                <a:latin typeface="Times New Roman" panose="02020603050405020304" pitchFamily="18" charset="0"/>
                <a:ea typeface="Times New Roman" panose="02020603050405020304" pitchFamily="18" charset="0"/>
              </a:rPr>
              <a:t> </a:t>
            </a:r>
          </a:p>
          <a:p>
            <a:pPr>
              <a:spcAft>
                <a:spcPts val="0"/>
              </a:spcAft>
            </a:pPr>
            <a:endParaRPr lang="sl-SI" sz="1400" dirty="0">
              <a:latin typeface="Times New Roman" panose="02020603050405020304" pitchFamily="18" charset="0"/>
              <a:ea typeface="Times New Roman" panose="02020603050405020304" pitchFamily="18" charset="0"/>
            </a:endParaRPr>
          </a:p>
          <a:p>
            <a:pPr>
              <a:spcAft>
                <a:spcPts val="0"/>
              </a:spcAft>
            </a:pPr>
            <a:r>
              <a:rPr lang="sl-SI" sz="1400" dirty="0" smtClean="0">
                <a:effectLst/>
                <a:latin typeface="Times New Roman" panose="02020603050405020304" pitchFamily="18" charset="0"/>
                <a:ea typeface="Times New Roman" panose="02020603050405020304" pitchFamily="18" charset="0"/>
              </a:rPr>
              <a:t>* Gradiva nastala tekom seminarja RN FSP, vir tudi drugi avtorji</a:t>
            </a:r>
            <a:endParaRPr lang="sl-SI"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530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2129246" y="297688"/>
            <a:ext cx="7889965" cy="6228252"/>
          </a:xfrm>
          <a:prstGeom prst="rect">
            <a:avLst/>
          </a:prstGeom>
        </p:spPr>
      </p:pic>
      <p:sp>
        <p:nvSpPr>
          <p:cNvPr id="4" name="Pravokotnik 3"/>
          <p:cNvSpPr/>
          <p:nvPr/>
        </p:nvSpPr>
        <p:spPr>
          <a:xfrm>
            <a:off x="8622771" y="6156608"/>
            <a:ext cx="2792880" cy="369332"/>
          </a:xfrm>
          <a:prstGeom prst="rect">
            <a:avLst/>
          </a:prstGeom>
        </p:spPr>
        <p:txBody>
          <a:bodyPr wrap="none">
            <a:spAutoFit/>
          </a:bodyPr>
          <a:lstStyle/>
          <a:p>
            <a:r>
              <a:rPr lang="sl-SI" dirty="0"/>
              <a:t>https://wordart.com/create</a:t>
            </a:r>
          </a:p>
        </p:txBody>
      </p:sp>
    </p:spTree>
    <p:extLst>
      <p:ext uri="{BB962C8B-B14F-4D97-AF65-F5344CB8AC3E}">
        <p14:creationId xmlns:p14="http://schemas.microsoft.com/office/powerpoint/2010/main" val="76214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RN FSP – geografija</a:t>
            </a:r>
            <a:endParaRPr lang="sl-SI" dirty="0"/>
          </a:p>
        </p:txBody>
      </p:sp>
      <p:sp>
        <p:nvSpPr>
          <p:cNvPr id="3" name="Označba mesta vsebine 2"/>
          <p:cNvSpPr>
            <a:spLocks noGrp="1"/>
          </p:cNvSpPr>
          <p:nvPr>
            <p:ph idx="1"/>
          </p:nvPr>
        </p:nvSpPr>
        <p:spPr>
          <a:xfrm>
            <a:off x="838200" y="1825625"/>
            <a:ext cx="6829697" cy="4351338"/>
          </a:xfrm>
        </p:spPr>
        <p:txBody>
          <a:bodyPr/>
          <a:lstStyle/>
          <a:p>
            <a:r>
              <a:rPr lang="sl-SI" b="1" dirty="0"/>
              <a:t>Predmetna skupina za geografijo se je odločila, da bo usklajevanje meril/kriterijev preverila na učenčevem / dijakovem  izdelku </a:t>
            </a:r>
            <a:r>
              <a:rPr lang="sl-SI" b="1" dirty="0" smtClean="0"/>
              <a:t>zemljevidu. </a:t>
            </a:r>
          </a:p>
          <a:p>
            <a:pPr marL="0" indent="0">
              <a:buNone/>
            </a:pPr>
            <a:endParaRPr lang="sl-SI" b="1" dirty="0" smtClean="0"/>
          </a:p>
          <a:p>
            <a:r>
              <a:rPr lang="sl-SI" b="1" dirty="0"/>
              <a:t>Načelni cilj: </a:t>
            </a:r>
            <a:endParaRPr lang="sl-SI" b="1" dirty="0" smtClean="0"/>
          </a:p>
          <a:p>
            <a:pPr marL="0" indent="0">
              <a:buNone/>
            </a:pPr>
            <a:r>
              <a:rPr lang="sl-SI" dirty="0" smtClean="0"/>
              <a:t>Ali </a:t>
            </a:r>
            <a:r>
              <a:rPr lang="sl-SI" dirty="0"/>
              <a:t>in kako je možno usklajevati in uskladiti merila za vrednotenje učenčevega/dijakovega izdelka ter izdelati priporočila za pomoč </a:t>
            </a:r>
            <a:r>
              <a:rPr lang="sl-SI" dirty="0" smtClean="0"/>
              <a:t>učiteljem. </a:t>
            </a:r>
            <a:endParaRPr lang="sl-SI" dirty="0"/>
          </a:p>
          <a:p>
            <a:endParaRPr lang="sl-SI" dirty="0"/>
          </a:p>
        </p:txBody>
      </p:sp>
    </p:spTree>
    <p:extLst>
      <p:ext uri="{BB962C8B-B14F-4D97-AF65-F5344CB8AC3E}">
        <p14:creationId xmlns:p14="http://schemas.microsoft.com/office/powerpoint/2010/main" val="21870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78188"/>
            <a:ext cx="10515600" cy="1325563"/>
          </a:xfrm>
        </p:spPr>
        <p:txBody>
          <a:bodyPr/>
          <a:lstStyle/>
          <a:p>
            <a:r>
              <a:rPr lang="sl-SI" dirty="0" smtClean="0"/>
              <a:t>Kako smo se zastavljenega cilja lotili?</a:t>
            </a:r>
            <a:endParaRPr lang="sl-SI" dirty="0"/>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3678669054"/>
              </p:ext>
            </p:extLst>
          </p:nvPr>
        </p:nvGraphicFramePr>
        <p:xfrm>
          <a:off x="838200" y="1926368"/>
          <a:ext cx="8081055" cy="4626864"/>
        </p:xfrm>
        <a:graphic>
          <a:graphicData uri="http://schemas.openxmlformats.org/drawingml/2006/table">
            <a:tbl>
              <a:tblPr firstRow="1" firstCol="1" bandRow="1">
                <a:tableStyleId>{5C22544A-7EE6-4342-B048-85BDC9FD1C3A}</a:tableStyleId>
              </a:tblPr>
              <a:tblGrid>
                <a:gridCol w="4307817">
                  <a:extLst>
                    <a:ext uri="{9D8B030D-6E8A-4147-A177-3AD203B41FA5}">
                      <a16:colId xmlns:a16="http://schemas.microsoft.com/office/drawing/2014/main" xmlns="" val="1886481538"/>
                    </a:ext>
                  </a:extLst>
                </a:gridCol>
                <a:gridCol w="3773238">
                  <a:extLst>
                    <a:ext uri="{9D8B030D-6E8A-4147-A177-3AD203B41FA5}">
                      <a16:colId xmlns:a16="http://schemas.microsoft.com/office/drawing/2014/main" xmlns="" val="1760241299"/>
                    </a:ext>
                  </a:extLst>
                </a:gridCol>
              </a:tblGrid>
              <a:tr h="0">
                <a:tc>
                  <a:txBody>
                    <a:bodyPr/>
                    <a:lstStyle/>
                    <a:p>
                      <a:pPr algn="l">
                        <a:lnSpc>
                          <a:spcPct val="115000"/>
                        </a:lnSpc>
                        <a:spcAft>
                          <a:spcPts val="1000"/>
                        </a:spcAft>
                      </a:pPr>
                      <a:r>
                        <a:rPr lang="sl-SI" sz="2400">
                          <a:effectLst/>
                        </a:rPr>
                        <a:t>Cilji</a:t>
                      </a:r>
                      <a:endParaRPr lang="sl-SI"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sl-SI" sz="2400" dirty="0">
                          <a:effectLst/>
                        </a:rPr>
                        <a:t>Opravilo/aktivnosti</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20290592"/>
                  </a:ext>
                </a:extLst>
              </a:tr>
              <a:tr h="0">
                <a:tc>
                  <a:txBody>
                    <a:bodyPr/>
                    <a:lstStyle/>
                    <a:p>
                      <a:pPr algn="l">
                        <a:lnSpc>
                          <a:spcPct val="115000"/>
                        </a:lnSpc>
                        <a:spcAft>
                          <a:spcPts val="1000"/>
                        </a:spcAft>
                      </a:pPr>
                      <a:r>
                        <a:rPr lang="sl-SI" sz="2000" b="0">
                          <a:effectLst/>
                        </a:rPr>
                        <a:t>Oblikovati skupine, seznanitev z nalogami, projektom, priprava spletne učilnice</a:t>
                      </a:r>
                      <a:endParaRPr lang="sl-SI"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sl-SI" sz="2000" b="0" dirty="0">
                          <a:effectLst/>
                        </a:rPr>
                        <a:t>Izbiranje, delovna srečanja</a:t>
                      </a:r>
                      <a:endParaRPr lang="sl-SI"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0843981"/>
                  </a:ext>
                </a:extLst>
              </a:tr>
              <a:tr h="0">
                <a:tc>
                  <a:txBody>
                    <a:bodyPr/>
                    <a:lstStyle/>
                    <a:p>
                      <a:pPr algn="l">
                        <a:lnSpc>
                          <a:spcPct val="115000"/>
                        </a:lnSpc>
                        <a:spcAft>
                          <a:spcPts val="1000"/>
                        </a:spcAft>
                      </a:pPr>
                      <a:r>
                        <a:rPr lang="sl-SI" sz="2000" b="0">
                          <a:effectLst/>
                        </a:rPr>
                        <a:t>Razmisliti o možnostih za izdelavo kriterijev/meril za vrednotenje izdelka</a:t>
                      </a:r>
                      <a:endParaRPr lang="sl-SI"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sl-SI" sz="2000" b="0" dirty="0">
                          <a:effectLst/>
                        </a:rPr>
                        <a:t>Delo na domu/v razredu – risanje v šoli</a:t>
                      </a:r>
                      <a:endParaRPr lang="sl-SI"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29281562"/>
                  </a:ext>
                </a:extLst>
              </a:tr>
              <a:tr h="0">
                <a:tc>
                  <a:txBody>
                    <a:bodyPr/>
                    <a:lstStyle/>
                    <a:p>
                      <a:pPr algn="l">
                        <a:lnSpc>
                          <a:spcPct val="115000"/>
                        </a:lnSpc>
                        <a:spcAft>
                          <a:spcPts val="1000"/>
                        </a:spcAft>
                      </a:pPr>
                      <a:r>
                        <a:rPr lang="sl-SI" sz="2000" b="0">
                          <a:effectLst/>
                        </a:rPr>
                        <a:t>Učenci oblikujejo izdelke</a:t>
                      </a:r>
                      <a:endParaRPr lang="sl-SI"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sl-SI" sz="2000" b="0" dirty="0">
                          <a:effectLst/>
                        </a:rPr>
                        <a:t>Risanje v šoli/doma, podajanje mnenja</a:t>
                      </a:r>
                      <a:endParaRPr lang="sl-SI"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11378480"/>
                  </a:ext>
                </a:extLst>
              </a:tr>
              <a:tr h="0">
                <a:tc>
                  <a:txBody>
                    <a:bodyPr/>
                    <a:lstStyle/>
                    <a:p>
                      <a:pPr algn="l">
                        <a:lnSpc>
                          <a:spcPct val="115000"/>
                        </a:lnSpc>
                        <a:spcAft>
                          <a:spcPts val="1000"/>
                        </a:spcAft>
                      </a:pPr>
                      <a:r>
                        <a:rPr lang="sl-SI" sz="2000" b="0">
                          <a:effectLst/>
                        </a:rPr>
                        <a:t>Objaviti tri zemljevide in formular</a:t>
                      </a:r>
                      <a:endParaRPr lang="sl-SI"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sl-SI" sz="2000" b="0" dirty="0">
                          <a:effectLst/>
                        </a:rPr>
                        <a:t>Poročanje skupini</a:t>
                      </a:r>
                      <a:endParaRPr lang="sl-SI"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7136175"/>
                  </a:ext>
                </a:extLst>
              </a:tr>
              <a:tr h="0">
                <a:tc>
                  <a:txBody>
                    <a:bodyPr/>
                    <a:lstStyle/>
                    <a:p>
                      <a:pPr algn="l">
                        <a:lnSpc>
                          <a:spcPct val="115000"/>
                        </a:lnSpc>
                        <a:spcAft>
                          <a:spcPts val="1000"/>
                        </a:spcAft>
                      </a:pPr>
                      <a:r>
                        <a:rPr lang="sl-SI" sz="2000" b="0">
                          <a:effectLst/>
                        </a:rPr>
                        <a:t>Izdelati osnutek usklajevalnega formularja za preverjanje izdelka, usklajevanje, izboljšava pripravljenega formularja</a:t>
                      </a:r>
                      <a:endParaRPr lang="sl-SI"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sl-SI" sz="2000" b="0" dirty="0">
                          <a:effectLst/>
                        </a:rPr>
                        <a:t>Izdelovanje osnutka z elementi zemljevida, opisniki za kakovost in povratno informiranje</a:t>
                      </a:r>
                      <a:endParaRPr lang="sl-SI"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578822"/>
                  </a:ext>
                </a:extLst>
              </a:tr>
            </a:tbl>
          </a:graphicData>
        </a:graphic>
      </p:graphicFrame>
    </p:spTree>
    <p:extLst>
      <p:ext uri="{BB962C8B-B14F-4D97-AF65-F5344CB8AC3E}">
        <p14:creationId xmlns:p14="http://schemas.microsoft.com/office/powerpoint/2010/main" val="168230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2565" t="3061" r="4365"/>
          <a:stretch/>
        </p:blipFill>
        <p:spPr>
          <a:xfrm>
            <a:off x="418011" y="1449976"/>
            <a:ext cx="8856618" cy="3722915"/>
          </a:xfrm>
          <a:prstGeom prst="rect">
            <a:avLst/>
          </a:prstGeom>
        </p:spPr>
      </p:pic>
      <p:sp>
        <p:nvSpPr>
          <p:cNvPr id="3" name="PoljeZBesedilom 2"/>
          <p:cNvSpPr txBox="1"/>
          <p:nvPr/>
        </p:nvSpPr>
        <p:spPr>
          <a:xfrm>
            <a:off x="1776549" y="809191"/>
            <a:ext cx="5238205" cy="523220"/>
          </a:xfrm>
          <a:prstGeom prst="rect">
            <a:avLst/>
          </a:prstGeom>
          <a:noFill/>
        </p:spPr>
        <p:txBody>
          <a:bodyPr wrap="square" rtlCol="0">
            <a:spAutoFit/>
          </a:bodyPr>
          <a:lstStyle/>
          <a:p>
            <a:r>
              <a:rPr lang="sl-SI" sz="2800" dirty="0" smtClean="0"/>
              <a:t>…napotki/usmeritve</a:t>
            </a:r>
            <a:endParaRPr lang="sl-SI" sz="2800" dirty="0"/>
          </a:p>
        </p:txBody>
      </p:sp>
      <p:sp>
        <p:nvSpPr>
          <p:cNvPr id="4" name="Polje z besedilom 7"/>
          <p:cNvSpPr txBox="1"/>
          <p:nvPr/>
        </p:nvSpPr>
        <p:spPr>
          <a:xfrm>
            <a:off x="9274629" y="1449976"/>
            <a:ext cx="2755537" cy="4762500"/>
          </a:xfrm>
          <a:prstGeom prst="rect">
            <a:avLst/>
          </a:prstGeom>
          <a:ln w="635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sl-SI" sz="1400">
                <a:effectLst/>
                <a:ea typeface="Calibri" panose="020F0502020204030204" pitchFamily="34" charset="0"/>
                <a:cs typeface="Times New Roman" panose="02020603050405020304" pitchFamily="18" charset="0"/>
              </a:rPr>
              <a:t>Preskus znanja NE spada med dokaze, ki jih vrednotimo na usklajevanju. </a:t>
            </a:r>
            <a:endParaRPr lang="sl-SI" sz="1100">
              <a:effectLst/>
              <a:ea typeface="Calibri" panose="020F0502020204030204" pitchFamily="34" charset="0"/>
              <a:cs typeface="Times New Roman" panose="02020603050405020304" pitchFamily="18" charset="0"/>
            </a:endParaRPr>
          </a:p>
          <a:p>
            <a:pPr>
              <a:lnSpc>
                <a:spcPct val="115000"/>
              </a:lnSpc>
              <a:spcAft>
                <a:spcPts val="1000"/>
              </a:spcAft>
            </a:pPr>
            <a:r>
              <a:rPr lang="sl-SI" sz="1100">
                <a:solidFill>
                  <a:srgbClr val="1F497D"/>
                </a:solidFill>
                <a:effectLst/>
                <a:ea typeface="Calibri" panose="020F0502020204030204" pitchFamily="34" charset="0"/>
                <a:cs typeface="Times New Roman" panose="02020603050405020304" pitchFamily="18" charset="0"/>
              </a:rPr>
              <a:t> </a:t>
            </a:r>
            <a:endParaRPr lang="sl-SI" sz="1100">
              <a:effectLst/>
              <a:ea typeface="Calibri" panose="020F0502020204030204" pitchFamily="34" charset="0"/>
              <a:cs typeface="Times New Roman" panose="02020603050405020304" pitchFamily="18" charset="0"/>
            </a:endParaRPr>
          </a:p>
          <a:p>
            <a:pPr>
              <a:lnSpc>
                <a:spcPct val="115000"/>
              </a:lnSpc>
              <a:spcAft>
                <a:spcPts val="1000"/>
              </a:spcAft>
            </a:pPr>
            <a:r>
              <a:rPr lang="sl-SI" sz="1400">
                <a:effectLst/>
                <a:ea typeface="Calibri" panose="020F0502020204030204" pitchFamily="34" charset="0"/>
                <a:cs typeface="Times New Roman" panose="02020603050405020304" pitchFamily="18" charset="0"/>
              </a:rPr>
              <a:t>Doseganje ravni znanja (</a:t>
            </a:r>
            <a:r>
              <a:rPr lang="sl-SI" sz="1400" i="1">
                <a:effectLst/>
                <a:ea typeface="Calibri" panose="020F0502020204030204" pitchFamily="34" charset="0"/>
                <a:cs typeface="Times New Roman" panose="02020603050405020304" pitchFamily="18" charset="0"/>
              </a:rPr>
              <a:t>Izjemen</a:t>
            </a:r>
            <a:r>
              <a:rPr lang="sl-SI" sz="1400">
                <a:effectLst/>
                <a:ea typeface="Calibri" panose="020F0502020204030204" pitchFamily="34" charset="0"/>
                <a:cs typeface="Times New Roman" panose="02020603050405020304" pitchFamily="18" charset="0"/>
              </a:rPr>
              <a:t>, </a:t>
            </a:r>
            <a:r>
              <a:rPr lang="sl-SI" sz="1400" i="1">
                <a:effectLst/>
                <a:ea typeface="Calibri" panose="020F0502020204030204" pitchFamily="34" charset="0"/>
                <a:cs typeface="Times New Roman" panose="02020603050405020304" pitchFamily="18" charset="0"/>
              </a:rPr>
              <a:t>Nad pričakovanji,</a:t>
            </a:r>
            <a:r>
              <a:rPr lang="sl-SI" sz="1400">
                <a:effectLst/>
                <a:ea typeface="Calibri" panose="020F0502020204030204" pitchFamily="34" charset="0"/>
                <a:cs typeface="Times New Roman" panose="02020603050405020304" pitchFamily="18" charset="0"/>
              </a:rPr>
              <a:t> …) ni poimenovano z izrazi za šolske ocene, ker izdelke/dokaze vrednotimo le z OPISI.</a:t>
            </a:r>
            <a:endParaRPr lang="sl-SI" sz="1100">
              <a:effectLst/>
              <a:ea typeface="Calibri" panose="020F0502020204030204" pitchFamily="34" charset="0"/>
              <a:cs typeface="Times New Roman" panose="02020603050405020304" pitchFamily="18" charset="0"/>
            </a:endParaRPr>
          </a:p>
          <a:p>
            <a:pPr>
              <a:lnSpc>
                <a:spcPct val="115000"/>
              </a:lnSpc>
              <a:spcAft>
                <a:spcPts val="1000"/>
              </a:spcAft>
            </a:pPr>
            <a:r>
              <a:rPr lang="sl-SI" sz="1400">
                <a:effectLst/>
                <a:ea typeface="Calibri" panose="020F0502020204030204" pitchFamily="34" charset="0"/>
                <a:cs typeface="Times New Roman" panose="02020603050405020304" pitchFamily="18" charset="0"/>
              </a:rPr>
              <a:t>Pri opisih  poudarimo, kaj je učenec že dosegel in nakažemo možnost napredka – kaj in kako lahko svoje delo še izboljša.</a:t>
            </a:r>
            <a:r>
              <a:rPr lang="sl-SI" sz="1100">
                <a:effectLst/>
                <a:ea typeface="Calibri" panose="020F0502020204030204" pitchFamily="34" charset="0"/>
                <a:cs typeface="Times New Roman" panose="02020603050405020304" pitchFamily="18" charset="0"/>
              </a:rPr>
              <a:t> </a:t>
            </a:r>
          </a:p>
          <a:p>
            <a:pPr>
              <a:lnSpc>
                <a:spcPct val="115000"/>
              </a:lnSpc>
              <a:spcAft>
                <a:spcPts val="1000"/>
              </a:spcAft>
            </a:pPr>
            <a:r>
              <a:rPr lang="sl-SI" sz="1100">
                <a:effectLst/>
                <a:ea typeface="Calibri" panose="020F0502020204030204" pitchFamily="34" charset="0"/>
                <a:cs typeface="Times New Roman" panose="02020603050405020304" pitchFamily="18" charset="0"/>
              </a:rPr>
              <a:t> </a:t>
            </a:r>
          </a:p>
          <a:p>
            <a:pPr>
              <a:lnSpc>
                <a:spcPct val="115000"/>
              </a:lnSpc>
              <a:spcAft>
                <a:spcPts val="1000"/>
              </a:spcAft>
            </a:pPr>
            <a:r>
              <a:rPr lang="sl-SI" sz="11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1361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91735148"/>
              </p:ext>
            </p:extLst>
          </p:nvPr>
        </p:nvGraphicFramePr>
        <p:xfrm>
          <a:off x="768940" y="1623332"/>
          <a:ext cx="10500326" cy="5047488"/>
        </p:xfrm>
        <a:graphic>
          <a:graphicData uri="http://schemas.openxmlformats.org/drawingml/2006/table">
            <a:tbl>
              <a:tblPr firstRow="1" firstCol="1" bandRow="1">
                <a:tableStyleId>{5C22544A-7EE6-4342-B048-85BDC9FD1C3A}</a:tableStyleId>
              </a:tblPr>
              <a:tblGrid>
                <a:gridCol w="3499614">
                  <a:extLst>
                    <a:ext uri="{9D8B030D-6E8A-4147-A177-3AD203B41FA5}">
                      <a16:colId xmlns:a16="http://schemas.microsoft.com/office/drawing/2014/main" xmlns="" val="2079757780"/>
                    </a:ext>
                  </a:extLst>
                </a:gridCol>
                <a:gridCol w="3500356">
                  <a:extLst>
                    <a:ext uri="{9D8B030D-6E8A-4147-A177-3AD203B41FA5}">
                      <a16:colId xmlns:a16="http://schemas.microsoft.com/office/drawing/2014/main" xmlns="" val="2280964751"/>
                    </a:ext>
                  </a:extLst>
                </a:gridCol>
                <a:gridCol w="3500356">
                  <a:extLst>
                    <a:ext uri="{9D8B030D-6E8A-4147-A177-3AD203B41FA5}">
                      <a16:colId xmlns:a16="http://schemas.microsoft.com/office/drawing/2014/main" xmlns="" val="3832469413"/>
                    </a:ext>
                  </a:extLst>
                </a:gridCol>
              </a:tblGrid>
              <a:tr h="0">
                <a:tc>
                  <a:txBody>
                    <a:bodyPr/>
                    <a:lstStyle/>
                    <a:p>
                      <a:pPr>
                        <a:lnSpc>
                          <a:spcPct val="115000"/>
                        </a:lnSpc>
                        <a:spcAft>
                          <a:spcPts val="1000"/>
                        </a:spcAft>
                      </a:pPr>
                      <a:r>
                        <a:rPr lang="sl-SI" sz="1800" dirty="0">
                          <a:effectLst/>
                        </a:rPr>
                        <a:t>Dokazi</a:t>
                      </a:r>
                      <a:r>
                        <a:rPr lang="sl-SI" sz="1800" baseline="30000" dirty="0">
                          <a:effectLst/>
                          <a:hlinkClick r:id="rId2" action="ppaction://hlinkfile"/>
                        </a:rPr>
                        <a:t>[1]</a:t>
                      </a:r>
                      <a:r>
                        <a:rPr lang="sl-SI" sz="1800" dirty="0">
                          <a:effectLst/>
                        </a:rPr>
                        <a:t>, ki izhajajo iz pogovorov med poukom</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l-SI" sz="1800">
                          <a:effectLst/>
                        </a:rPr>
                        <a:t>Dokazi, ki izhajajo iz opazovanj</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l-SI" sz="1800" dirty="0">
                          <a:effectLst/>
                        </a:rPr>
                        <a:t>Izdelki</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08598045"/>
                  </a:ext>
                </a:extLst>
              </a:tr>
              <a:tr h="0">
                <a:tc>
                  <a:txBody>
                    <a:bodyPr/>
                    <a:lstStyle/>
                    <a:p>
                      <a:pPr marL="342900" lvl="0" indent="-342900">
                        <a:lnSpc>
                          <a:spcPct val="115000"/>
                        </a:lnSpc>
                        <a:spcAft>
                          <a:spcPts val="0"/>
                        </a:spcAft>
                        <a:buFont typeface="Wingdings" panose="05000000000000000000" pitchFamily="2" charset="2"/>
                        <a:buChar char=""/>
                      </a:pPr>
                      <a:r>
                        <a:rPr lang="sl-SI" sz="1400">
                          <a:effectLst/>
                        </a:rPr>
                        <a:t>ustna vprašanja in odgovori učenca,</a:t>
                      </a:r>
                    </a:p>
                    <a:p>
                      <a:pPr marL="342900" lvl="0" indent="-342900">
                        <a:lnSpc>
                          <a:spcPct val="115000"/>
                        </a:lnSpc>
                        <a:spcAft>
                          <a:spcPts val="0"/>
                        </a:spcAft>
                        <a:buFont typeface="Wingdings" panose="05000000000000000000" pitchFamily="2" charset="2"/>
                        <a:buChar char=""/>
                      </a:pPr>
                      <a:r>
                        <a:rPr lang="sl-SI" sz="1400">
                          <a:effectLst/>
                        </a:rPr>
                        <a:t>problemsko ,vprašanje, ki ga postavi učenec</a:t>
                      </a:r>
                    </a:p>
                    <a:p>
                      <a:pPr marL="342900" lvl="0" indent="-342900">
                        <a:lnSpc>
                          <a:spcPct val="115000"/>
                        </a:lnSpc>
                        <a:spcAft>
                          <a:spcPts val="0"/>
                        </a:spcAft>
                        <a:buFont typeface="Wingdings" panose="05000000000000000000" pitchFamily="2" charset="2"/>
                        <a:buChar char=""/>
                      </a:pPr>
                      <a:r>
                        <a:rPr lang="sl-SI" sz="1400">
                          <a:effectLst/>
                        </a:rPr>
                        <a:t>odgovori na intervju, ki ga ima učitelj z učencem/intervju na določeno problematiko, ki ga pripravi učenec?</a:t>
                      </a:r>
                    </a:p>
                    <a:p>
                      <a:pPr marL="342900" lvl="0" indent="-342900">
                        <a:lnSpc>
                          <a:spcPct val="115000"/>
                        </a:lnSpc>
                        <a:spcAft>
                          <a:spcPts val="0"/>
                        </a:spcAft>
                        <a:buFont typeface="Wingdings" panose="05000000000000000000" pitchFamily="2" charset="2"/>
                        <a:buChar char=""/>
                      </a:pPr>
                      <a:r>
                        <a:rPr lang="sl-SI" sz="1400">
                          <a:effectLst/>
                        </a:rPr>
                        <a:t>sodelovanje/prispevek učenca na okrogli mizi (kaj je učenec povedal, kako se je pripravil…),</a:t>
                      </a:r>
                    </a:p>
                    <a:p>
                      <a:pPr marL="342900" lvl="0" indent="-342900">
                        <a:lnSpc>
                          <a:spcPct val="115000"/>
                        </a:lnSpc>
                        <a:spcAft>
                          <a:spcPts val="0"/>
                        </a:spcAft>
                        <a:buFont typeface="Wingdings" panose="05000000000000000000" pitchFamily="2" charset="2"/>
                        <a:buChar char=""/>
                      </a:pPr>
                      <a:r>
                        <a:rPr lang="sl-SI" sz="1400">
                          <a:effectLst/>
                        </a:rPr>
                        <a:t>ovrednotenje lastnega dela učenca (samovrednotenje nečesa) in ovrednotenje dela učenca s strani sošolcev (vrstniško vrednotenje),</a:t>
                      </a:r>
                    </a:p>
                    <a:p>
                      <a:pPr marL="342900" lvl="0" indent="-342900">
                        <a:lnSpc>
                          <a:spcPct val="115000"/>
                        </a:lnSpc>
                        <a:spcAft>
                          <a:spcPts val="0"/>
                        </a:spcAft>
                        <a:buFont typeface="Wingdings" panose="05000000000000000000" pitchFamily="2" charset="2"/>
                        <a:buChar char=""/>
                      </a:pPr>
                      <a:r>
                        <a:rPr lang="sl-SI" sz="1400">
                          <a:effectLst/>
                        </a:rPr>
                        <a:t>ustne refleksije učencev (učenec pove nekaj misli o svojih stališčih, prepričanjih v zvezi z neko vsebino ali proces učenja).</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Wingdings" panose="05000000000000000000" pitchFamily="2" charset="2"/>
                        <a:buChar char=""/>
                      </a:pPr>
                      <a:r>
                        <a:rPr lang="sl-SI" sz="1400">
                          <a:effectLst/>
                        </a:rPr>
                        <a:t>avdio in video posnetki, kjer je videna neka dejavnost učenca v povezavi z razvojem izbrane zmožnosti,</a:t>
                      </a:r>
                    </a:p>
                    <a:p>
                      <a:pPr marL="342900" lvl="0" indent="-342900">
                        <a:lnSpc>
                          <a:spcPct val="115000"/>
                        </a:lnSpc>
                        <a:spcAft>
                          <a:spcPts val="0"/>
                        </a:spcAft>
                        <a:buFont typeface="Wingdings" panose="05000000000000000000" pitchFamily="2" charset="2"/>
                        <a:buChar char=""/>
                      </a:pPr>
                      <a:r>
                        <a:rPr lang="sl-SI" sz="1400">
                          <a:effectLst/>
                        </a:rPr>
                        <a:t>učenčevi izdelki, načrti, miselni vzorci, zapisi, kjer je učenec nekaj načrtoval ali izvajal neko dejavnost,</a:t>
                      </a:r>
                    </a:p>
                    <a:p>
                      <a:pPr marL="342900" lvl="0" indent="-342900">
                        <a:lnSpc>
                          <a:spcPct val="115000"/>
                        </a:lnSpc>
                        <a:spcAft>
                          <a:spcPts val="0"/>
                        </a:spcAft>
                        <a:buFont typeface="Wingdings" panose="05000000000000000000" pitchFamily="2" charset="2"/>
                        <a:buChar char=""/>
                      </a:pPr>
                      <a:r>
                        <a:rPr lang="sl-SI" sz="1400">
                          <a:effectLst/>
                        </a:rPr>
                        <a:t>zapis opazovanja ali kakršnokoli drugačno opazovanje dejavnosti učenca v skupini,</a:t>
                      </a:r>
                    </a:p>
                    <a:p>
                      <a:pPr marL="342900" lvl="0" indent="-342900">
                        <a:lnSpc>
                          <a:spcPct val="115000"/>
                        </a:lnSpc>
                        <a:spcAft>
                          <a:spcPts val="0"/>
                        </a:spcAft>
                        <a:buFont typeface="Wingdings" panose="05000000000000000000" pitchFamily="2" charset="2"/>
                        <a:buChar char=""/>
                      </a:pPr>
                      <a:r>
                        <a:rPr lang="sl-SI" sz="1400">
                          <a:effectLst/>
                        </a:rPr>
                        <a:t>pogovor z učencem, pogovor s sošolci, pregled nekega izdelka, ki dokazuje prispevek učenca k skupinskemu dosežku (dokazilo je torej to, kar učitelj sliši, kar si zapiše, kar posname, izdelek, ki ga je naredil učenec…),</a:t>
                      </a:r>
                    </a:p>
                    <a:p>
                      <a:pPr marL="342900" lvl="0" indent="-342900">
                        <a:lnSpc>
                          <a:spcPct val="115000"/>
                        </a:lnSpc>
                        <a:spcAft>
                          <a:spcPts val="0"/>
                        </a:spcAft>
                        <a:buFont typeface="Wingdings" panose="05000000000000000000" pitchFamily="2" charset="2"/>
                        <a:buChar char=""/>
                      </a:pPr>
                      <a:r>
                        <a:rPr lang="sl-SI" sz="1400">
                          <a:effectLst/>
                        </a:rPr>
                        <a:t>ustno ali pisno preverjanje razumevanja pojmov pri učencu (izdelek so torej ustni ali zapisani odgovori, ki jih učitelj sliši ali vidi…).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Wingdings" panose="05000000000000000000" pitchFamily="2" charset="2"/>
                        <a:buChar char=""/>
                      </a:pPr>
                      <a:r>
                        <a:rPr lang="sl-SI" sz="1400" dirty="0">
                          <a:effectLst/>
                        </a:rPr>
                        <a:t>digitalne predstavitve: projekcija, spletna stran, fotografija, film, skladba...,</a:t>
                      </a:r>
                    </a:p>
                    <a:p>
                      <a:pPr marL="342900" lvl="0" indent="-342900">
                        <a:lnSpc>
                          <a:spcPct val="115000"/>
                        </a:lnSpc>
                        <a:spcAft>
                          <a:spcPts val="0"/>
                        </a:spcAft>
                        <a:buFont typeface="Wingdings" panose="05000000000000000000" pitchFamily="2" charset="2"/>
                        <a:buChar char=""/>
                      </a:pPr>
                      <a:r>
                        <a:rPr lang="sl-SI" sz="1400" dirty="0">
                          <a:effectLst/>
                        </a:rPr>
                        <a:t>medijska orodja: časopis, reklama, prospekt, uvodnik, oglas, strip, poročilo, članek, reportaža,</a:t>
                      </a:r>
                    </a:p>
                    <a:p>
                      <a:pPr marL="342900" lvl="0" indent="-342900">
                        <a:lnSpc>
                          <a:spcPct val="115000"/>
                        </a:lnSpc>
                        <a:spcAft>
                          <a:spcPts val="0"/>
                        </a:spcAft>
                        <a:buFont typeface="Wingdings" panose="05000000000000000000" pitchFamily="2" charset="2"/>
                        <a:buChar char=""/>
                      </a:pPr>
                      <a:r>
                        <a:rPr lang="sl-SI" sz="1400" dirty="0">
                          <a:effectLst/>
                        </a:rPr>
                        <a:t>temeljna pisna sporočila: spis, poročilo, pismo, novica, scenarij,</a:t>
                      </a:r>
                    </a:p>
                    <a:p>
                      <a:pPr marL="342900" lvl="0" indent="-342900">
                        <a:lnSpc>
                          <a:spcPct val="115000"/>
                        </a:lnSpc>
                        <a:spcAft>
                          <a:spcPts val="0"/>
                        </a:spcAft>
                        <a:buFont typeface="Wingdings" panose="05000000000000000000" pitchFamily="2" charset="2"/>
                        <a:buChar char=""/>
                      </a:pPr>
                      <a:r>
                        <a:rPr lang="sl-SI" sz="1400" dirty="0">
                          <a:effectLst/>
                        </a:rPr>
                        <a:t>vizualne predstavitve: stenska slika, plakat, diagram, oglasna deska, razstava, skica, grafični organizatorji, </a:t>
                      </a:r>
                    </a:p>
                    <a:p>
                      <a:pPr marL="342900" lvl="0" indent="-342900">
                        <a:lnSpc>
                          <a:spcPct val="115000"/>
                        </a:lnSpc>
                        <a:spcAft>
                          <a:spcPts val="0"/>
                        </a:spcAft>
                        <a:buFont typeface="Wingdings" panose="05000000000000000000" pitchFamily="2" charset="2"/>
                        <a:buChar char=""/>
                      </a:pPr>
                      <a:r>
                        <a:rPr lang="sl-SI" sz="1400" dirty="0">
                          <a:effectLst/>
                        </a:rPr>
                        <a:t>ustne in praktične predstavitve: eksperiment, dramatizacija, igra vlog, skladba, zapeta pesem…,</a:t>
                      </a:r>
                    </a:p>
                    <a:p>
                      <a:pPr marL="342900" lvl="0" indent="-342900">
                        <a:lnSpc>
                          <a:spcPct val="115000"/>
                        </a:lnSpc>
                        <a:spcAft>
                          <a:spcPts val="1000"/>
                        </a:spcAft>
                        <a:buFont typeface="Wingdings" panose="05000000000000000000" pitchFamily="2" charset="2"/>
                        <a:buChar char=""/>
                      </a:pPr>
                      <a:r>
                        <a:rPr lang="sl-SI" sz="1400" dirty="0">
                          <a:effectLst/>
                        </a:rPr>
                        <a:t>drugo.</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0435896"/>
                  </a:ext>
                </a:extLst>
              </a:tr>
            </a:tbl>
          </a:graphicData>
        </a:graphic>
      </p:graphicFrame>
      <p:sp>
        <p:nvSpPr>
          <p:cNvPr id="3" name="Rectangle 1"/>
          <p:cNvSpPr>
            <a:spLocks noChangeArrowheads="1"/>
          </p:cNvSpPr>
          <p:nvPr/>
        </p:nvSpPr>
        <p:spPr bwMode="auto">
          <a:xfrm>
            <a:off x="677499" y="1613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smtClean="0">
                <a:ln>
                  <a:noFill/>
                </a:ln>
                <a:solidFill>
                  <a:schemeClr val="tx1"/>
                </a:solidFill>
                <a:effectLst/>
                <a:latin typeface="Arial" panose="020B0604020202020204" pitchFamily="34" charset="0"/>
              </a:rPr>
              <a:t/>
            </a:r>
            <a:br>
              <a:rPr kumimoji="0" lang="sl-SI" altLang="sl-SI" sz="1800" b="0" i="0" u="none" strike="noStrike" cap="none" normalizeH="0" baseline="0" smtClean="0">
                <a:ln>
                  <a:noFill/>
                </a:ln>
                <a:solidFill>
                  <a:schemeClr val="tx1"/>
                </a:solidFill>
                <a:effectLst/>
                <a:latin typeface="Arial" panose="020B0604020202020204" pitchFamily="34" charset="0"/>
              </a:rPr>
            </a:br>
            <a:endParaRPr kumimoji="0" lang="sl-SI" altLang="sl-SI"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677499" y="1613807"/>
            <a:ext cx="4022725"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5" name="Rectangle 3"/>
          <p:cNvSpPr>
            <a:spLocks noChangeArrowheads="1"/>
          </p:cNvSpPr>
          <p:nvPr/>
        </p:nvSpPr>
        <p:spPr bwMode="auto">
          <a:xfrm>
            <a:off x="768940" y="609715"/>
            <a:ext cx="101904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2000"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rPr>
              <a:t>[</a:t>
            </a:r>
            <a:r>
              <a:rPr kumimoji="0" lang="sl-SI" altLang="sl-SI" sz="2000" b="0" i="0" u="none" strike="noStrike" cap="none" normalizeH="0" baseline="3000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rPr>
              <a:t>1]</a:t>
            </a:r>
            <a:r>
              <a:rPr kumimoji="0" lang="en-GB" altLang="sl-SI"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sl-SI" altLang="sl-SI"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Dokazi so lahko slišni, vidni ali tipni, glede na drugo delitev ustni in pisni, posebna skupina pa bi bili konkretni izdelki? </a:t>
            </a:r>
            <a:endParaRPr kumimoji="0" lang="sl-SI" altLang="sl-SI"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7199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27018" y="472330"/>
            <a:ext cx="11051176" cy="830997"/>
          </a:xfrm>
          <a:prstGeom prst="rect">
            <a:avLst/>
          </a:prstGeom>
        </p:spPr>
        <p:txBody>
          <a:bodyPr wrap="square">
            <a:spAutoFit/>
          </a:bodyPr>
          <a:lstStyle/>
          <a:p>
            <a:r>
              <a:rPr lang="sl-SI" sz="2400" b="1" dirty="0" smtClean="0"/>
              <a:t>Cilj: Ali in kako je možno usklajevati in uskladiti merila za vrednotenje učenčevega/dijakovega izdelka ter izdelati priporočila za pomoč učiteljem. </a:t>
            </a:r>
            <a:endParaRPr lang="sl-SI" sz="2400" b="1" dirty="0"/>
          </a:p>
        </p:txBody>
      </p:sp>
      <p:sp>
        <p:nvSpPr>
          <p:cNvPr id="4" name="PoljeZBesedilom 3"/>
          <p:cNvSpPr txBox="1"/>
          <p:nvPr/>
        </p:nvSpPr>
        <p:spPr>
          <a:xfrm>
            <a:off x="627018" y="1828800"/>
            <a:ext cx="6923314" cy="400110"/>
          </a:xfrm>
          <a:prstGeom prst="rect">
            <a:avLst/>
          </a:prstGeom>
          <a:noFill/>
        </p:spPr>
        <p:txBody>
          <a:bodyPr wrap="square" rtlCol="0">
            <a:spAutoFit/>
          </a:bodyPr>
          <a:lstStyle/>
          <a:p>
            <a:r>
              <a:rPr lang="sl-SI" sz="2000" b="1" dirty="0" smtClean="0"/>
              <a:t>Opisniki za vrednotenje kartografskih veščin</a:t>
            </a:r>
            <a:endParaRPr lang="sl-SI" sz="2000" b="1" dirty="0"/>
          </a:p>
        </p:txBody>
      </p:sp>
      <p:sp>
        <p:nvSpPr>
          <p:cNvPr id="5" name="PoljeZBesedilom 4"/>
          <p:cNvSpPr txBox="1"/>
          <p:nvPr/>
        </p:nvSpPr>
        <p:spPr>
          <a:xfrm>
            <a:off x="627018" y="2481943"/>
            <a:ext cx="5199017" cy="1631216"/>
          </a:xfrm>
          <a:prstGeom prst="rect">
            <a:avLst/>
          </a:prstGeom>
          <a:noFill/>
        </p:spPr>
        <p:txBody>
          <a:bodyPr wrap="square" rtlCol="0">
            <a:spAutoFit/>
          </a:bodyPr>
          <a:lstStyle/>
          <a:p>
            <a:r>
              <a:rPr lang="sl-SI" sz="2000" dirty="0" smtClean="0"/>
              <a:t>Področja vrednotenja:</a:t>
            </a:r>
          </a:p>
          <a:p>
            <a:pPr marL="285750" indent="-285750">
              <a:buFontTx/>
              <a:buChar char="-"/>
            </a:pPr>
            <a:r>
              <a:rPr lang="sl-SI" sz="2000" dirty="0" smtClean="0"/>
              <a:t>branje karte.</a:t>
            </a:r>
          </a:p>
          <a:p>
            <a:pPr marL="285750" indent="-285750">
              <a:buFontTx/>
              <a:buChar char="-"/>
            </a:pPr>
            <a:r>
              <a:rPr lang="sl-SI" sz="2000" dirty="0" smtClean="0"/>
              <a:t>interpretacija zemljevida,</a:t>
            </a:r>
          </a:p>
          <a:p>
            <a:pPr marL="285750" indent="-285750">
              <a:buFontTx/>
              <a:buChar char="-"/>
            </a:pPr>
            <a:r>
              <a:rPr lang="sl-SI" sz="2000" dirty="0" smtClean="0"/>
              <a:t>risanje zemljevida,</a:t>
            </a:r>
          </a:p>
          <a:p>
            <a:pPr marL="285750" indent="-285750">
              <a:buFontTx/>
              <a:buChar char="-"/>
            </a:pPr>
            <a:r>
              <a:rPr lang="sl-SI" sz="2000" dirty="0" smtClean="0"/>
              <a:t>uporaba zemljevida. </a:t>
            </a:r>
            <a:endParaRPr lang="sl-SI" sz="2000" dirty="0"/>
          </a:p>
        </p:txBody>
      </p:sp>
    </p:spTree>
    <p:extLst>
      <p:ext uri="{BB962C8B-B14F-4D97-AF65-F5344CB8AC3E}">
        <p14:creationId xmlns:p14="http://schemas.microsoft.com/office/powerpoint/2010/main" val="84880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706029"/>
          </a:xfrm>
        </p:spPr>
        <p:txBody>
          <a:bodyPr>
            <a:normAutofit/>
          </a:bodyPr>
          <a:lstStyle/>
          <a:p>
            <a:r>
              <a:rPr lang="sl-SI" sz="2400" b="1" dirty="0" smtClean="0"/>
              <a:t>Merila za izdelavo dobrega zemljevida</a:t>
            </a:r>
            <a:endParaRPr lang="sl-SI" sz="2400" b="1" dirty="0"/>
          </a:p>
        </p:txBody>
      </p:sp>
      <p:graphicFrame>
        <p:nvGraphicFramePr>
          <p:cNvPr id="3" name="Tabela 2"/>
          <p:cNvGraphicFramePr>
            <a:graphicFrameLocks noGrp="1"/>
          </p:cNvGraphicFramePr>
          <p:nvPr>
            <p:extLst>
              <p:ext uri="{D42A27DB-BD31-4B8C-83A1-F6EECF244321}">
                <p14:modId xmlns:p14="http://schemas.microsoft.com/office/powerpoint/2010/main" val="2217141935"/>
              </p:ext>
            </p:extLst>
          </p:nvPr>
        </p:nvGraphicFramePr>
        <p:xfrm>
          <a:off x="636813" y="1071154"/>
          <a:ext cx="10918373" cy="5414045"/>
        </p:xfrm>
        <a:graphic>
          <a:graphicData uri="http://schemas.openxmlformats.org/drawingml/2006/table">
            <a:tbl>
              <a:tblPr firstRow="1" firstCol="1" bandRow="1">
                <a:tableStyleId>{5C22544A-7EE6-4342-B048-85BDC9FD1C3A}</a:tableStyleId>
              </a:tblPr>
              <a:tblGrid>
                <a:gridCol w="3461105">
                  <a:extLst>
                    <a:ext uri="{9D8B030D-6E8A-4147-A177-3AD203B41FA5}">
                      <a16:colId xmlns:a16="http://schemas.microsoft.com/office/drawing/2014/main" xmlns="" val="3268180747"/>
                    </a:ext>
                  </a:extLst>
                </a:gridCol>
                <a:gridCol w="2309516">
                  <a:extLst>
                    <a:ext uri="{9D8B030D-6E8A-4147-A177-3AD203B41FA5}">
                      <a16:colId xmlns:a16="http://schemas.microsoft.com/office/drawing/2014/main" xmlns="" val="3103733678"/>
                    </a:ext>
                  </a:extLst>
                </a:gridCol>
                <a:gridCol w="1941950">
                  <a:extLst>
                    <a:ext uri="{9D8B030D-6E8A-4147-A177-3AD203B41FA5}">
                      <a16:colId xmlns:a16="http://schemas.microsoft.com/office/drawing/2014/main" xmlns="" val="2028469569"/>
                    </a:ext>
                  </a:extLst>
                </a:gridCol>
                <a:gridCol w="2330592">
                  <a:extLst>
                    <a:ext uri="{9D8B030D-6E8A-4147-A177-3AD203B41FA5}">
                      <a16:colId xmlns:a16="http://schemas.microsoft.com/office/drawing/2014/main" xmlns="" val="2216770683"/>
                    </a:ext>
                  </a:extLst>
                </a:gridCol>
                <a:gridCol w="875210">
                  <a:extLst>
                    <a:ext uri="{9D8B030D-6E8A-4147-A177-3AD203B41FA5}">
                      <a16:colId xmlns:a16="http://schemas.microsoft.com/office/drawing/2014/main" xmlns="" val="3090406971"/>
                    </a:ext>
                  </a:extLst>
                </a:gridCol>
              </a:tblGrid>
              <a:tr h="250051">
                <a:tc>
                  <a:txBody>
                    <a:bodyPr/>
                    <a:lstStyle/>
                    <a:p>
                      <a:pPr algn="ctr">
                        <a:lnSpc>
                          <a:spcPct val="107000"/>
                        </a:lnSpc>
                        <a:spcAft>
                          <a:spcPts val="0"/>
                        </a:spcAft>
                      </a:pPr>
                      <a:r>
                        <a:rPr lang="sl-SI" sz="1600" dirty="0" smtClean="0">
                          <a:effectLst/>
                        </a:rPr>
                        <a:t>element, po katerem vrednotimo zemljevid</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gn="ctr">
                        <a:lnSpc>
                          <a:spcPct val="107000"/>
                        </a:lnSpc>
                        <a:spcAft>
                          <a:spcPts val="0"/>
                        </a:spcAft>
                      </a:pPr>
                      <a:r>
                        <a:rPr lang="sl-SI" sz="1600">
                          <a:effectLst/>
                        </a:rPr>
                        <a:t>0</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gn="ctr">
                        <a:lnSpc>
                          <a:spcPct val="107000"/>
                        </a:lnSpc>
                        <a:spcAft>
                          <a:spcPts val="0"/>
                        </a:spcAft>
                      </a:pPr>
                      <a:r>
                        <a:rPr lang="sl-SI" sz="1600">
                          <a:effectLst/>
                        </a:rPr>
                        <a:t>1</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gn="ctr">
                        <a:lnSpc>
                          <a:spcPct val="107000"/>
                        </a:lnSpc>
                        <a:spcAft>
                          <a:spcPts val="0"/>
                        </a:spcAft>
                      </a:pPr>
                      <a:r>
                        <a:rPr lang="sl-SI" sz="1600">
                          <a:effectLst/>
                        </a:rPr>
                        <a:t>2</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gn="ctr">
                        <a:lnSpc>
                          <a:spcPct val="107000"/>
                        </a:lnSpc>
                        <a:spcAft>
                          <a:spcPts val="0"/>
                        </a:spcAft>
                      </a:pPr>
                      <a:r>
                        <a:rPr lang="sl-SI" sz="1600" dirty="0" smtClean="0">
                          <a:effectLst/>
                        </a:rPr>
                        <a:t>Vsota/ opombe</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extLst>
                  <a:ext uri="{0D108BD9-81ED-4DB2-BD59-A6C34878D82A}">
                    <a16:rowId xmlns:a16="http://schemas.microsoft.com/office/drawing/2014/main" xmlns="" val="2476544690"/>
                  </a:ext>
                </a:extLst>
              </a:tr>
              <a:tr h="725592">
                <a:tc>
                  <a:txBody>
                    <a:bodyPr/>
                    <a:lstStyle/>
                    <a:p>
                      <a:pPr>
                        <a:lnSpc>
                          <a:spcPct val="107000"/>
                        </a:lnSpc>
                        <a:spcAft>
                          <a:spcPts val="0"/>
                        </a:spcAft>
                      </a:pPr>
                      <a:r>
                        <a:rPr lang="sl-SI" sz="1200" dirty="0" smtClean="0">
                          <a:effectLst/>
                        </a:rPr>
                        <a:t>legenda</a:t>
                      </a:r>
                    </a:p>
                    <a:p>
                      <a:pPr>
                        <a:lnSpc>
                          <a:spcPct val="107000"/>
                        </a:lnSpc>
                        <a:spcAft>
                          <a:spcPts val="0"/>
                        </a:spcAft>
                      </a:pPr>
                      <a:r>
                        <a:rPr lang="sl-SI" sz="1200" dirty="0" smtClean="0">
                          <a:effectLst/>
                        </a:rPr>
                        <a:t>zemljevid je poimenovan</a:t>
                      </a:r>
                    </a:p>
                    <a:p>
                      <a:pPr>
                        <a:lnSpc>
                          <a:spcPct val="107000"/>
                        </a:lnSpc>
                        <a:spcAft>
                          <a:spcPts val="0"/>
                        </a:spcAft>
                      </a:pPr>
                      <a:r>
                        <a:rPr lang="sl-SI" sz="1200" dirty="0" smtClean="0">
                          <a:effectLst/>
                        </a:rPr>
                        <a:t>avtor zemljevida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spcAft>
                          <a:spcPts val="0"/>
                        </a:spcAft>
                      </a:pPr>
                      <a:r>
                        <a:rPr lang="sl-SI" sz="1200">
                          <a:effectLst/>
                        </a:rPr>
                        <a:t>legende ni</a:t>
                      </a:r>
                    </a:p>
                    <a:p>
                      <a:pPr>
                        <a:spcAft>
                          <a:spcPts val="0"/>
                        </a:spcAft>
                      </a:pPr>
                      <a:r>
                        <a:rPr lang="sl-SI" sz="1200">
                          <a:effectLst/>
                        </a:rPr>
                        <a:t>naslova ni</a:t>
                      </a:r>
                    </a:p>
                    <a:p>
                      <a:pPr>
                        <a:spcAft>
                          <a:spcPts val="0"/>
                        </a:spcAft>
                      </a:pPr>
                      <a:r>
                        <a:rPr lang="sl-SI" sz="1200">
                          <a:effectLst/>
                        </a:rPr>
                        <a:t>avtor ni naveden</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spcAft>
                          <a:spcPts val="0"/>
                        </a:spcAft>
                      </a:pPr>
                      <a:r>
                        <a:rPr lang="sl-SI" sz="1200">
                          <a:effectLst/>
                        </a:rPr>
                        <a:t>legenda je pomanjkljiva</a:t>
                      </a:r>
                    </a:p>
                    <a:p>
                      <a:pPr>
                        <a:lnSpc>
                          <a:spcPct val="107000"/>
                        </a:lnSpc>
                        <a:spcAft>
                          <a:spcPts val="0"/>
                        </a:spcAft>
                      </a:pPr>
                      <a:r>
                        <a:rPr lang="sl-SI" sz="1200">
                          <a:effectLst/>
                        </a:rPr>
                        <a:t>pomanjkljiv, presplošen naslov</a:t>
                      </a:r>
                    </a:p>
                    <a:p>
                      <a:pPr>
                        <a:spcAft>
                          <a:spcPts val="0"/>
                        </a:spcAft>
                      </a:pPr>
                      <a:r>
                        <a:rPr lang="sl-SI" sz="1200">
                          <a:effectLst/>
                        </a:rPr>
                        <a:t>avtor ni razviden</a:t>
                      </a:r>
                    </a:p>
                    <a:p>
                      <a:pPr>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spcAft>
                          <a:spcPts val="0"/>
                        </a:spcAft>
                      </a:pPr>
                      <a:r>
                        <a:rPr lang="sl-SI" sz="1200">
                          <a:effectLst/>
                        </a:rPr>
                        <a:t>legenda je barvna, sistematična, popolna</a:t>
                      </a:r>
                    </a:p>
                    <a:p>
                      <a:pPr>
                        <a:lnSpc>
                          <a:spcPct val="107000"/>
                        </a:lnSpc>
                        <a:spcAft>
                          <a:spcPts val="0"/>
                        </a:spcAft>
                      </a:pPr>
                      <a:r>
                        <a:rPr lang="sl-SI" sz="1200">
                          <a:effectLst/>
                        </a:rPr>
                        <a:t>naslov natančno sporoča vsebino karte, je izviren, zanimiv,</a:t>
                      </a:r>
                    </a:p>
                    <a:p>
                      <a:pPr>
                        <a:spcAft>
                          <a:spcPts val="0"/>
                        </a:spcAft>
                      </a:pPr>
                      <a:r>
                        <a:rPr lang="sl-SI" sz="1200">
                          <a:effectLst/>
                        </a:rPr>
                        <a:t>avtor je naveden</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extLst>
                  <a:ext uri="{0D108BD9-81ED-4DB2-BD59-A6C34878D82A}">
                    <a16:rowId xmlns:a16="http://schemas.microsoft.com/office/drawing/2014/main" xmlns="" val="440155086"/>
                  </a:ext>
                </a:extLst>
              </a:tr>
              <a:tr h="625129">
                <a:tc>
                  <a:txBody>
                    <a:bodyPr/>
                    <a:lstStyle/>
                    <a:p>
                      <a:pPr>
                        <a:lnSpc>
                          <a:spcPct val="107000"/>
                        </a:lnSpc>
                        <a:spcAft>
                          <a:spcPts val="0"/>
                        </a:spcAft>
                      </a:pPr>
                      <a:r>
                        <a:rPr lang="sl-SI" sz="1200" dirty="0" smtClean="0">
                          <a:effectLst/>
                        </a:rPr>
                        <a:t>vrisani elementi (število_____): reliefne enote / reke / morski tokovi / območja podnebnih tipov / prometne poti / kraji / druga območja:__________________</a:t>
                      </a:r>
                    </a:p>
                    <a:p>
                      <a:pPr>
                        <a:lnSpc>
                          <a:spcPct val="107000"/>
                        </a:lnSpc>
                        <a:spcAft>
                          <a:spcPts val="0"/>
                        </a:spcAft>
                      </a:pPr>
                      <a:r>
                        <a:rPr lang="sl-SI" sz="1200" dirty="0" smtClean="0">
                          <a:effectLst/>
                        </a:rPr>
                        <a:t>mestni načrt: lokacija elementov…</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vrisani elementi odstopajo od zastavljenega -/+ 4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manjka par elementov</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vrisani so vsi zastavljeni elementi in kakšen več</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extLst>
                  <a:ext uri="{0D108BD9-81ED-4DB2-BD59-A6C34878D82A}">
                    <a16:rowId xmlns:a16="http://schemas.microsoft.com/office/drawing/2014/main" xmlns="" val="1076977866"/>
                  </a:ext>
                </a:extLst>
              </a:tr>
              <a:tr h="750154">
                <a:tc>
                  <a:txBody>
                    <a:bodyPr/>
                    <a:lstStyle/>
                    <a:p>
                      <a:pPr>
                        <a:lnSpc>
                          <a:spcPct val="107000"/>
                        </a:lnSpc>
                        <a:spcAft>
                          <a:spcPts val="0"/>
                        </a:spcAft>
                      </a:pPr>
                      <a:r>
                        <a:rPr lang="sl-SI" sz="1200" dirty="0" smtClean="0">
                          <a:effectLst/>
                        </a:rPr>
                        <a:t>natančnost risanja</a:t>
                      </a:r>
                    </a:p>
                    <a:p>
                      <a:pPr>
                        <a:lnSpc>
                          <a:spcPct val="107000"/>
                        </a:lnSpc>
                        <a:spcAft>
                          <a:spcPts val="0"/>
                        </a:spcAft>
                      </a:pPr>
                      <a:r>
                        <a:rPr lang="sl-SI" sz="1200" dirty="0" smtClean="0">
                          <a:effectLst/>
                        </a:rPr>
                        <a:t>(upoštevanje merila)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elementi niso (pravilno) vrisani, odstopanje je večje od 10%</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elementi so pomanjkljivo vrisani in odstopajo do 10% od svojega položaja / napake v poimenovanju</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vsi zastavljeni elementi so pravilno vrisani (označeni, pobarvani) in poimenovani</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extLst>
                  <a:ext uri="{0D108BD9-81ED-4DB2-BD59-A6C34878D82A}">
                    <a16:rowId xmlns:a16="http://schemas.microsoft.com/office/drawing/2014/main" xmlns="" val="1339530692"/>
                  </a:ext>
                </a:extLst>
              </a:tr>
              <a:tr h="625129">
                <a:tc>
                  <a:txBody>
                    <a:bodyPr/>
                    <a:lstStyle/>
                    <a:p>
                      <a:pPr>
                        <a:lnSpc>
                          <a:spcPct val="107000"/>
                        </a:lnSpc>
                        <a:spcAft>
                          <a:spcPts val="0"/>
                        </a:spcAft>
                      </a:pPr>
                      <a:r>
                        <a:rPr lang="sl-SI" sz="1200" dirty="0" smtClean="0">
                          <a:effectLst/>
                        </a:rPr>
                        <a:t>označeni osnovni vzporedniki in strani neba</a:t>
                      </a:r>
                    </a:p>
                    <a:p>
                      <a:pPr>
                        <a:lnSpc>
                          <a:spcPct val="107000"/>
                        </a:lnSpc>
                        <a:spcAft>
                          <a:spcPts val="0"/>
                        </a:spcAft>
                      </a:pPr>
                      <a:r>
                        <a:rPr lang="sl-SI" sz="1200" dirty="0" smtClean="0">
                          <a:effectLst/>
                        </a:rPr>
                        <a:t>(ekvator, povratnika, tečajnika)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vzporedniki niso (pravilno) vrisani </a:t>
                      </a:r>
                    </a:p>
                    <a:p>
                      <a:pPr>
                        <a:lnSpc>
                          <a:spcPct val="107000"/>
                        </a:lnSpc>
                        <a:spcAft>
                          <a:spcPts val="0"/>
                        </a:spcAft>
                      </a:pPr>
                      <a:r>
                        <a:rPr lang="sl-SI" sz="1200">
                          <a:effectLst/>
                        </a:rPr>
                        <a:t>smeri neba niso označene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vzporedniki niso na popolnoma pravilnem mestu</a:t>
                      </a:r>
                    </a:p>
                    <a:p>
                      <a:pPr>
                        <a:lnSpc>
                          <a:spcPct val="107000"/>
                        </a:lnSpc>
                        <a:spcAft>
                          <a:spcPts val="0"/>
                        </a:spcAft>
                      </a:pPr>
                      <a:r>
                        <a:rPr lang="sl-SI" sz="1200">
                          <a:effectLst/>
                        </a:rPr>
                        <a:t>pomanjkljivo označene smeri neba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vzporedniki so pravilno vrisani in označeni</a:t>
                      </a:r>
                    </a:p>
                    <a:p>
                      <a:pPr>
                        <a:lnSpc>
                          <a:spcPct val="107000"/>
                        </a:lnSpc>
                        <a:spcAft>
                          <a:spcPts val="0"/>
                        </a:spcAft>
                      </a:pPr>
                      <a:r>
                        <a:rPr lang="sl-SI" sz="1200">
                          <a:effectLst/>
                        </a:rPr>
                        <a:t>smeri neba so pravilno označene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extLst>
                  <a:ext uri="{0D108BD9-81ED-4DB2-BD59-A6C34878D82A}">
                    <a16:rowId xmlns:a16="http://schemas.microsoft.com/office/drawing/2014/main" xmlns="" val="1222966904"/>
                  </a:ext>
                </a:extLst>
              </a:tr>
              <a:tr h="625129">
                <a:tc>
                  <a:txBody>
                    <a:bodyPr/>
                    <a:lstStyle/>
                    <a:p>
                      <a:pPr>
                        <a:lnSpc>
                          <a:spcPct val="107000"/>
                        </a:lnSpc>
                        <a:spcAft>
                          <a:spcPts val="0"/>
                        </a:spcAft>
                      </a:pPr>
                      <a:r>
                        <a:rPr lang="sl-SI" sz="1200" dirty="0" smtClean="0">
                          <a:effectLst/>
                        </a:rPr>
                        <a:t>likovna pestrost in</a:t>
                      </a:r>
                    </a:p>
                    <a:p>
                      <a:pPr>
                        <a:lnSpc>
                          <a:spcPct val="107000"/>
                        </a:lnSpc>
                        <a:spcAft>
                          <a:spcPts val="0"/>
                        </a:spcAft>
                      </a:pPr>
                      <a:r>
                        <a:rPr lang="sl-SI" sz="1200" dirty="0" smtClean="0">
                          <a:effectLst/>
                        </a:rPr>
                        <a:t>barvna lestvica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ni pobarvan</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pomanjkljivo / neestetsko pobarvan zemljevid, neustrezna barvna lestvica</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zemljevid ima ustrezno barvno lestvico, je estetsko pobarvan in izkazuje prepričljivost karte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extLst>
                  <a:ext uri="{0D108BD9-81ED-4DB2-BD59-A6C34878D82A}">
                    <a16:rowId xmlns:a16="http://schemas.microsoft.com/office/drawing/2014/main" xmlns="" val="2398365611"/>
                  </a:ext>
                </a:extLst>
              </a:tr>
              <a:tr h="750154">
                <a:tc>
                  <a:txBody>
                    <a:bodyPr/>
                    <a:lstStyle/>
                    <a:p>
                      <a:pPr>
                        <a:lnSpc>
                          <a:spcPct val="107000"/>
                        </a:lnSpc>
                        <a:spcAft>
                          <a:spcPts val="0"/>
                        </a:spcAft>
                      </a:pPr>
                      <a:r>
                        <a:rPr lang="sl-SI" sz="1200" dirty="0" smtClean="0">
                          <a:effectLst/>
                        </a:rPr>
                        <a:t>velikost zemljevida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zemljevid je premajhen in nepregleden</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zemljevid je premajhen, vrisani elementi niso pregledno vidni</a:t>
                      </a:r>
                    </a:p>
                    <a:p>
                      <a:pPr>
                        <a:lnSpc>
                          <a:spcPct val="107000"/>
                        </a:lnSpc>
                        <a:spcAft>
                          <a:spcPts val="0"/>
                        </a:spcAft>
                      </a:pPr>
                      <a:r>
                        <a:rPr lang="sl-SI" sz="1200">
                          <a:effectLst/>
                        </a:rPr>
                        <a:t>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a:effectLst/>
                        </a:rPr>
                        <a:t>zemljevid je ustrezne velikosti (A4 ali več), tako da je dovolj pregleden, natančen, vrisani elementi so zelo dobro vidni</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tc>
                  <a:txBody>
                    <a:bodyPr/>
                    <a:lstStyle/>
                    <a:p>
                      <a:pPr>
                        <a:lnSpc>
                          <a:spcPct val="107000"/>
                        </a:lnSpc>
                        <a:spcAft>
                          <a:spcPts val="0"/>
                        </a:spcAft>
                      </a:pPr>
                      <a:r>
                        <a:rPr lang="sl-SI" sz="1200" dirty="0">
                          <a:effectLst/>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797" marR="47797" marT="0" marB="0"/>
                </a:tc>
                <a:extLst>
                  <a:ext uri="{0D108BD9-81ED-4DB2-BD59-A6C34878D82A}">
                    <a16:rowId xmlns:a16="http://schemas.microsoft.com/office/drawing/2014/main" xmlns="" val="2786180273"/>
                  </a:ext>
                </a:extLst>
              </a:tr>
            </a:tbl>
          </a:graphicData>
        </a:graphic>
      </p:graphicFrame>
      <p:pic>
        <p:nvPicPr>
          <p:cNvPr id="4" name="Slika 3"/>
          <p:cNvPicPr>
            <a:picLocks noChangeAspect="1"/>
          </p:cNvPicPr>
          <p:nvPr/>
        </p:nvPicPr>
        <p:blipFill rotWithShape="1">
          <a:blip r:embed="rId2"/>
          <a:srcRect l="-797" t="-914" r="28955" b="-3058"/>
          <a:stretch/>
        </p:blipFill>
        <p:spPr>
          <a:xfrm>
            <a:off x="6779623" y="182880"/>
            <a:ext cx="5120640" cy="888274"/>
          </a:xfrm>
          <a:prstGeom prst="rect">
            <a:avLst/>
          </a:prstGeom>
        </p:spPr>
      </p:pic>
    </p:spTree>
    <p:extLst>
      <p:ext uri="{BB962C8B-B14F-4D97-AF65-F5344CB8AC3E}">
        <p14:creationId xmlns:p14="http://schemas.microsoft.com/office/powerpoint/2010/main" val="394254420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2619</TotalTime>
  <Words>2938</Words>
  <Application>Microsoft Office PowerPoint</Application>
  <PresentationFormat>Po meri</PresentationFormat>
  <Paragraphs>516</Paragraphs>
  <Slides>22</Slides>
  <Notes>0</Notes>
  <HiddenSlides>0</HiddenSlides>
  <MMClips>0</MMClips>
  <ScaleCrop>false</ScaleCrop>
  <HeadingPairs>
    <vt:vector size="4" baseType="variant">
      <vt:variant>
        <vt:lpstr>Tema</vt:lpstr>
      </vt:variant>
      <vt:variant>
        <vt:i4>1</vt:i4>
      </vt:variant>
      <vt:variant>
        <vt:lpstr>Naslovi diapozitivov</vt:lpstr>
      </vt:variant>
      <vt:variant>
        <vt:i4>22</vt:i4>
      </vt:variant>
    </vt:vector>
  </HeadingPairs>
  <TitlesOfParts>
    <vt:vector size="23" baseType="lpstr">
      <vt:lpstr>Officeova tema</vt:lpstr>
      <vt:lpstr>RAZVOJNA NALOGA: UVAJANJE FORMATIVNEGA SPREMLJANJA IN INKLUZIVNE PARADIGME -  pri geografiji </vt:lpstr>
      <vt:lpstr>Cilji projekta  </vt:lpstr>
      <vt:lpstr>PowerPointova predstavitev</vt:lpstr>
      <vt:lpstr>RN FSP – geografija</vt:lpstr>
      <vt:lpstr>Kako smo se zastavljenega cilja lotili?</vt:lpstr>
      <vt:lpstr>PowerPointova predstavitev</vt:lpstr>
      <vt:lpstr>PowerPointova predstavitev</vt:lpstr>
      <vt:lpstr>PowerPointova predstavitev</vt:lpstr>
      <vt:lpstr>Merila za izdelavo dobrega zemljevida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RAZVOJNA NALOGE: UVAJANJE FORMATIVNEGA SPREMLJANJA IN INKLUZIVNE PARADIGME -  pri geografiji</dc:title>
  <dc:creator>Katarina Bola Zupančič</dc:creator>
  <cp:lastModifiedBy>Tone</cp:lastModifiedBy>
  <cp:revision>18</cp:revision>
  <dcterms:created xsi:type="dcterms:W3CDTF">2019-07-02T17:07:41Z</dcterms:created>
  <dcterms:modified xsi:type="dcterms:W3CDTF">2019-08-22T05:32:00Z</dcterms:modified>
</cp:coreProperties>
</file>