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71" r:id="rId9"/>
    <p:sldId id="260" r:id="rId10"/>
    <p:sldId id="261" r:id="rId11"/>
    <p:sldId id="262" r:id="rId12"/>
    <p:sldId id="266" r:id="rId13"/>
    <p:sldId id="267" r:id="rId14"/>
    <p:sldId id="263" r:id="rId15"/>
    <p:sldId id="264" r:id="rId16"/>
    <p:sldId id="265" r:id="rId17"/>
  </p:sldIdLst>
  <p:sldSz cx="18288000" cy="10287000"/>
  <p:notesSz cx="6858000" cy="9144000"/>
  <p:embeddedFontLst>
    <p:embeddedFont>
      <p:font typeface="Jenthill Caps" panose="020B0604020202020204" charset="0"/>
      <p:regular r:id="rId19"/>
    </p:embeddedFont>
    <p:embeddedFont>
      <p:font typeface="Jenthill Caps Bold" panose="020B0604020202020204" charset="-18"/>
      <p:regular r:id="rId20"/>
    </p:embeddedFont>
    <p:embeddedFont>
      <p:font typeface="Poppins" panose="00000500000000000000" pitchFamily="2" charset="-18"/>
      <p:regular r:id="rId21"/>
    </p:embeddedFont>
    <p:embeddedFont>
      <p:font typeface="Poppins Bold" panose="020B0604020202020204" charset="-18"/>
      <p:regular r:id="rId22"/>
    </p:embeddedFont>
    <p:embeddedFont>
      <p:font typeface="Raleway Italics" panose="020B0604020202020204" charset="-18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98" y="21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54BAD-F582-49FF-8FA6-FFDAB56E1D6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8214B-4CEE-48FE-8DBD-C18A72C0F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1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8214B-4CEE-48FE-8DBD-C18A72C0F8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46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brezavta.si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73841" y="1902876"/>
            <a:ext cx="6571608" cy="6481248"/>
          </a:xfrm>
          <a:custGeom>
            <a:avLst/>
            <a:gdLst/>
            <a:ahLst/>
            <a:cxnLst/>
            <a:rect l="l" t="t" r="r" b="b"/>
            <a:pathLst>
              <a:path w="6571608" h="6481248">
                <a:moveTo>
                  <a:pt x="0" y="0"/>
                </a:moveTo>
                <a:lnTo>
                  <a:pt x="6571608" y="0"/>
                </a:lnTo>
                <a:lnTo>
                  <a:pt x="6571608" y="6481248"/>
                </a:lnTo>
                <a:lnTo>
                  <a:pt x="0" y="6481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3" name="Group 3"/>
          <p:cNvGrpSpPr/>
          <p:nvPr/>
        </p:nvGrpSpPr>
        <p:grpSpPr>
          <a:xfrm>
            <a:off x="-3320878" y="-772297"/>
            <a:ext cx="13743802" cy="11955162"/>
            <a:chOff x="0" y="0"/>
            <a:chExt cx="3619767" cy="31486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19767" cy="3148685"/>
            </a:xfrm>
            <a:custGeom>
              <a:avLst/>
              <a:gdLst/>
              <a:ahLst/>
              <a:cxnLst/>
              <a:rect l="l" t="t" r="r" b="b"/>
              <a:pathLst>
                <a:path w="3619767" h="3148685">
                  <a:moveTo>
                    <a:pt x="0" y="0"/>
                  </a:moveTo>
                  <a:lnTo>
                    <a:pt x="3619767" y="0"/>
                  </a:lnTo>
                  <a:lnTo>
                    <a:pt x="3619767" y="3148685"/>
                  </a:lnTo>
                  <a:lnTo>
                    <a:pt x="0" y="3148685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619767" cy="3186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3779709"/>
            <a:ext cx="8941501" cy="310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sl-SI" sz="5000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  <a:cs typeface="Jenthill Caps"/>
                <a:sym typeface="Jenthill Caps"/>
              </a:rPr>
              <a:t>TRŽNICA DOBRIH PRAKS</a:t>
            </a:r>
            <a:r>
              <a:rPr lang="en-US" sz="5000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  <a:cs typeface="Jenthill Caps"/>
                <a:sym typeface="Jenthill Caps"/>
              </a:rPr>
              <a:t>: </a:t>
            </a:r>
          </a:p>
          <a:p>
            <a:pPr algn="ctr">
              <a:lnSpc>
                <a:spcPts val="6159"/>
              </a:lnSpc>
            </a:pPr>
            <a:r>
              <a:rPr lang="en-US" sz="5599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SPODBUJANJE TRAJNOSTNE MOBILNOSTI </a:t>
            </a:r>
          </a:p>
          <a:p>
            <a:pPr algn="ctr">
              <a:lnSpc>
                <a:spcPts val="6159"/>
              </a:lnSpc>
            </a:pPr>
            <a:r>
              <a:rPr lang="en-US" sz="5599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NA SZŠLJ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35031" y="-2677034"/>
            <a:ext cx="23827317" cy="4885031"/>
            <a:chOff x="0" y="0"/>
            <a:chExt cx="6275507" cy="128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507" cy="1286593"/>
            </a:xfrm>
            <a:custGeom>
              <a:avLst/>
              <a:gdLst/>
              <a:ahLst/>
              <a:cxnLst/>
              <a:rect l="l" t="t" r="r" b="b"/>
              <a:pathLst>
                <a:path w="6275507" h="1286593">
                  <a:moveTo>
                    <a:pt x="0" y="0"/>
                  </a:moveTo>
                  <a:lnTo>
                    <a:pt x="6275507" y="0"/>
                  </a:lnTo>
                  <a:lnTo>
                    <a:pt x="6275507" y="1286593"/>
                  </a:lnTo>
                  <a:lnTo>
                    <a:pt x="0" y="128659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275507" cy="132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133352" y="4932460"/>
            <a:ext cx="4243099" cy="3265368"/>
          </a:xfrm>
          <a:custGeom>
            <a:avLst/>
            <a:gdLst/>
            <a:ahLst/>
            <a:cxnLst/>
            <a:rect l="l" t="t" r="r" b="b"/>
            <a:pathLst>
              <a:path w="4243099" h="3265368">
                <a:moveTo>
                  <a:pt x="0" y="0"/>
                </a:moveTo>
                <a:lnTo>
                  <a:pt x="4243099" y="0"/>
                </a:lnTo>
                <a:lnTo>
                  <a:pt x="4243099" y="3265368"/>
                </a:lnTo>
                <a:lnTo>
                  <a:pt x="0" y="3265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6" name="Freeform 6"/>
          <p:cNvSpPr/>
          <p:nvPr/>
        </p:nvSpPr>
        <p:spPr>
          <a:xfrm>
            <a:off x="13376451" y="3973168"/>
            <a:ext cx="4684867" cy="6085689"/>
          </a:xfrm>
          <a:custGeom>
            <a:avLst/>
            <a:gdLst/>
            <a:ahLst/>
            <a:cxnLst/>
            <a:rect l="l" t="t" r="r" b="b"/>
            <a:pathLst>
              <a:path w="4684867" h="6085689">
                <a:moveTo>
                  <a:pt x="0" y="0"/>
                </a:moveTo>
                <a:lnTo>
                  <a:pt x="4684867" y="0"/>
                </a:lnTo>
                <a:lnTo>
                  <a:pt x="4684867" y="6085688"/>
                </a:lnTo>
                <a:lnTo>
                  <a:pt x="0" y="60856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7" name="Freeform 7"/>
          <p:cNvSpPr/>
          <p:nvPr/>
        </p:nvSpPr>
        <p:spPr>
          <a:xfrm>
            <a:off x="550306" y="4079635"/>
            <a:ext cx="3809384" cy="4971019"/>
          </a:xfrm>
          <a:custGeom>
            <a:avLst/>
            <a:gdLst/>
            <a:ahLst/>
            <a:cxnLst/>
            <a:rect l="l" t="t" r="r" b="b"/>
            <a:pathLst>
              <a:path w="3809384" h="4971019">
                <a:moveTo>
                  <a:pt x="0" y="0"/>
                </a:moveTo>
                <a:lnTo>
                  <a:pt x="3809384" y="0"/>
                </a:lnTo>
                <a:lnTo>
                  <a:pt x="3809384" y="4971019"/>
                </a:lnTo>
                <a:lnTo>
                  <a:pt x="0" y="49710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8" name="Freeform 8"/>
          <p:cNvSpPr/>
          <p:nvPr/>
        </p:nvSpPr>
        <p:spPr>
          <a:xfrm>
            <a:off x="4565476" y="4079635"/>
            <a:ext cx="4362090" cy="5702079"/>
          </a:xfrm>
          <a:custGeom>
            <a:avLst/>
            <a:gdLst/>
            <a:ahLst/>
            <a:cxnLst/>
            <a:rect l="l" t="t" r="r" b="b"/>
            <a:pathLst>
              <a:path w="4362090" h="5702079">
                <a:moveTo>
                  <a:pt x="0" y="0"/>
                </a:moveTo>
                <a:lnTo>
                  <a:pt x="4362090" y="0"/>
                </a:lnTo>
                <a:lnTo>
                  <a:pt x="4362090" y="5702078"/>
                </a:lnTo>
                <a:lnTo>
                  <a:pt x="0" y="57020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TextBox 9"/>
          <p:cNvSpPr txBox="1"/>
          <p:nvPr/>
        </p:nvSpPr>
        <p:spPr>
          <a:xfrm>
            <a:off x="1018052" y="902036"/>
            <a:ext cx="16230600" cy="257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89"/>
              </a:lnSpc>
            </a:pPr>
            <a:r>
              <a:rPr lang="en-US" sz="908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SODELOVANJE S PRIDRUŽENIMI ČLANI ...</a:t>
            </a:r>
          </a:p>
          <a:p>
            <a:pPr algn="ctr">
              <a:lnSpc>
                <a:spcPts val="9989"/>
              </a:lnSpc>
            </a:pPr>
            <a:endParaRPr lang="en-US" sz="9081">
              <a:solidFill>
                <a:srgbClr val="000000"/>
              </a:solidFill>
              <a:latin typeface="Jenthill Caps"/>
              <a:ea typeface="Jenthill Caps"/>
              <a:cs typeface="Jenthill Caps"/>
              <a:sym typeface="Jenthill Cap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89023" y="2738180"/>
            <a:ext cx="15576767" cy="122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1" lvl="1" indent="-377820" algn="ctr">
              <a:lnSpc>
                <a:spcPts val="4899"/>
              </a:lnSpc>
              <a:buFont typeface="Arial"/>
              <a:buChar char="•"/>
            </a:pP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Delavnica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»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Medvedku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 je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zgodila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nesreča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« –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Vrtec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ČuriMuri</a:t>
            </a: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sl-SI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Štepanjsko</a:t>
            </a: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naselje</a:t>
            </a:r>
            <a:endParaRPr lang="en-US" sz="34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35031" y="-2677034"/>
            <a:ext cx="23827317" cy="4885031"/>
            <a:chOff x="0" y="0"/>
            <a:chExt cx="6275507" cy="128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507" cy="1286593"/>
            </a:xfrm>
            <a:custGeom>
              <a:avLst/>
              <a:gdLst/>
              <a:ahLst/>
              <a:cxnLst/>
              <a:rect l="l" t="t" r="r" b="b"/>
              <a:pathLst>
                <a:path w="6275507" h="1286593">
                  <a:moveTo>
                    <a:pt x="0" y="0"/>
                  </a:moveTo>
                  <a:lnTo>
                    <a:pt x="6275507" y="0"/>
                  </a:lnTo>
                  <a:lnTo>
                    <a:pt x="6275507" y="1286593"/>
                  </a:lnTo>
                  <a:lnTo>
                    <a:pt x="0" y="128659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275507" cy="132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89410" y="6175588"/>
            <a:ext cx="4506808" cy="3334456"/>
          </a:xfrm>
          <a:custGeom>
            <a:avLst/>
            <a:gdLst/>
            <a:ahLst/>
            <a:cxnLst/>
            <a:rect l="l" t="t" r="r" b="b"/>
            <a:pathLst>
              <a:path w="4506808" h="3334456">
                <a:moveTo>
                  <a:pt x="0" y="0"/>
                </a:moveTo>
                <a:lnTo>
                  <a:pt x="4506808" y="0"/>
                </a:lnTo>
                <a:lnTo>
                  <a:pt x="4506808" y="3334456"/>
                </a:lnTo>
                <a:lnTo>
                  <a:pt x="0" y="3334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13" b="-1613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6" name="Freeform 6"/>
          <p:cNvSpPr/>
          <p:nvPr/>
        </p:nvSpPr>
        <p:spPr>
          <a:xfrm>
            <a:off x="5448058" y="4436444"/>
            <a:ext cx="3466616" cy="4538940"/>
          </a:xfrm>
          <a:custGeom>
            <a:avLst/>
            <a:gdLst/>
            <a:ahLst/>
            <a:cxnLst/>
            <a:rect l="l" t="t" r="r" b="b"/>
            <a:pathLst>
              <a:path w="3466616" h="4538940">
                <a:moveTo>
                  <a:pt x="0" y="0"/>
                </a:moveTo>
                <a:lnTo>
                  <a:pt x="3466616" y="0"/>
                </a:lnTo>
                <a:lnTo>
                  <a:pt x="3466616" y="4538940"/>
                </a:lnTo>
                <a:lnTo>
                  <a:pt x="0" y="4538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7" name="Freeform 7"/>
          <p:cNvSpPr/>
          <p:nvPr/>
        </p:nvSpPr>
        <p:spPr>
          <a:xfrm>
            <a:off x="190500" y="3739198"/>
            <a:ext cx="5038880" cy="2172016"/>
          </a:xfrm>
          <a:custGeom>
            <a:avLst/>
            <a:gdLst/>
            <a:ahLst/>
            <a:cxnLst/>
            <a:rect l="l" t="t" r="r" b="b"/>
            <a:pathLst>
              <a:path w="5038880" h="2172016">
                <a:moveTo>
                  <a:pt x="0" y="0"/>
                </a:moveTo>
                <a:lnTo>
                  <a:pt x="5038880" y="0"/>
                </a:lnTo>
                <a:lnTo>
                  <a:pt x="5038880" y="2172015"/>
                </a:lnTo>
                <a:lnTo>
                  <a:pt x="0" y="2172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29" r="-1212" b="-629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8" name="Freeform 8"/>
          <p:cNvSpPr/>
          <p:nvPr/>
        </p:nvSpPr>
        <p:spPr>
          <a:xfrm>
            <a:off x="9144000" y="3801646"/>
            <a:ext cx="3964731" cy="5173738"/>
          </a:xfrm>
          <a:custGeom>
            <a:avLst/>
            <a:gdLst/>
            <a:ahLst/>
            <a:cxnLst/>
            <a:rect l="l" t="t" r="r" b="b"/>
            <a:pathLst>
              <a:path w="3964731" h="5173738">
                <a:moveTo>
                  <a:pt x="0" y="0"/>
                </a:moveTo>
                <a:lnTo>
                  <a:pt x="3964731" y="0"/>
                </a:lnTo>
                <a:lnTo>
                  <a:pt x="3964731" y="5173738"/>
                </a:lnTo>
                <a:lnTo>
                  <a:pt x="0" y="51737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Freeform 9"/>
          <p:cNvSpPr/>
          <p:nvPr/>
        </p:nvSpPr>
        <p:spPr>
          <a:xfrm>
            <a:off x="13234427" y="3527435"/>
            <a:ext cx="4863073" cy="6356958"/>
          </a:xfrm>
          <a:custGeom>
            <a:avLst/>
            <a:gdLst/>
            <a:ahLst/>
            <a:cxnLst/>
            <a:rect l="l" t="t" r="r" b="b"/>
            <a:pathLst>
              <a:path w="4863073" h="6356958">
                <a:moveTo>
                  <a:pt x="0" y="0"/>
                </a:moveTo>
                <a:lnTo>
                  <a:pt x="4863073" y="0"/>
                </a:lnTo>
                <a:lnTo>
                  <a:pt x="486307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0" name="TextBox 10"/>
          <p:cNvSpPr txBox="1"/>
          <p:nvPr/>
        </p:nvSpPr>
        <p:spPr>
          <a:xfrm>
            <a:off x="1018052" y="902036"/>
            <a:ext cx="16230600" cy="257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89"/>
              </a:lnSpc>
            </a:pPr>
            <a:r>
              <a:rPr lang="en-US" sz="908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SODELOVANJE S PRIDRUŽENIMI ČLANI ...</a:t>
            </a:r>
          </a:p>
          <a:p>
            <a:pPr algn="ctr">
              <a:lnSpc>
                <a:spcPts val="9989"/>
              </a:lnSpc>
            </a:pPr>
            <a:endParaRPr lang="en-US" sz="9081">
              <a:solidFill>
                <a:srgbClr val="000000"/>
              </a:solidFill>
              <a:latin typeface="Jenthill Caps"/>
              <a:ea typeface="Jenthill Caps"/>
              <a:cs typeface="Jenthill Caps"/>
              <a:sym typeface="Jenthill Cap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38200" y="2959940"/>
            <a:ext cx="15576767" cy="59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1" lvl="1" indent="-377820" algn="ctr">
              <a:lnSpc>
                <a:spcPts val="4899"/>
              </a:lnSpc>
              <a:buFont typeface="Arial"/>
              <a:buChar char="•"/>
            </a:pP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Delavnice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prve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pomoči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– OŠ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Poljane</a:t>
            </a:r>
            <a:endParaRPr lang="en-US" sz="34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35031" y="-2677034"/>
            <a:ext cx="23827317" cy="4885031"/>
            <a:chOff x="0" y="0"/>
            <a:chExt cx="6275507" cy="128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507" cy="1286593"/>
            </a:xfrm>
            <a:custGeom>
              <a:avLst/>
              <a:gdLst/>
              <a:ahLst/>
              <a:cxnLst/>
              <a:rect l="l" t="t" r="r" b="b"/>
              <a:pathLst>
                <a:path w="6275507" h="1286593">
                  <a:moveTo>
                    <a:pt x="0" y="0"/>
                  </a:moveTo>
                  <a:lnTo>
                    <a:pt x="6275507" y="0"/>
                  </a:lnTo>
                  <a:lnTo>
                    <a:pt x="6275507" y="1286593"/>
                  </a:lnTo>
                  <a:lnTo>
                    <a:pt x="0" y="128659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275507" cy="132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18052" y="902036"/>
            <a:ext cx="16230600" cy="257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89"/>
              </a:lnSpc>
            </a:pPr>
            <a:r>
              <a:rPr lang="en-US" sz="908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SODELOVANJE S PRIDRUŽENIMI ČLANI ...</a:t>
            </a:r>
          </a:p>
          <a:p>
            <a:pPr algn="ctr">
              <a:lnSpc>
                <a:spcPts val="9989"/>
              </a:lnSpc>
            </a:pPr>
            <a:endParaRPr lang="en-US" sz="9081">
              <a:solidFill>
                <a:srgbClr val="000000"/>
              </a:solidFill>
              <a:latin typeface="Jenthill Caps"/>
              <a:ea typeface="Jenthill Caps"/>
              <a:cs typeface="Jenthill Caps"/>
              <a:sym typeface="Jenthill Cap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1467" y="2352658"/>
            <a:ext cx="15576767" cy="122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1" lvl="1" indent="-377820" algn="ctr">
              <a:lnSpc>
                <a:spcPts val="4899"/>
              </a:lnSpc>
              <a:buFont typeface="Arial"/>
              <a:buChar char="•"/>
            </a:pP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Delavnice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prve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4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pomoči</a:t>
            </a: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igri „KAČA“ in</a:t>
            </a:r>
            <a:b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</a:b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„SEMAFOR“ 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– </a:t>
            </a: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1. razred 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OŠ </a:t>
            </a: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Predoslje Kranj</a:t>
            </a:r>
            <a:endParaRPr lang="en-US" sz="34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7507180A-05BD-4EC3-80B4-539C8983E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44400" y="4610100"/>
            <a:ext cx="6096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25D50FA-739B-4E20-8C7B-710096368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3200" y="4610100"/>
            <a:ext cx="6096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CE8C2D00-8B79-405E-AE71-C88A4C171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5" y="3848100"/>
            <a:ext cx="4581525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46691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35031" y="-2677034"/>
            <a:ext cx="23827317" cy="4885031"/>
            <a:chOff x="0" y="0"/>
            <a:chExt cx="6275507" cy="128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507" cy="1286593"/>
            </a:xfrm>
            <a:custGeom>
              <a:avLst/>
              <a:gdLst/>
              <a:ahLst/>
              <a:cxnLst/>
              <a:rect l="l" t="t" r="r" b="b"/>
              <a:pathLst>
                <a:path w="6275507" h="1286593">
                  <a:moveTo>
                    <a:pt x="0" y="0"/>
                  </a:moveTo>
                  <a:lnTo>
                    <a:pt x="6275507" y="0"/>
                  </a:lnTo>
                  <a:lnTo>
                    <a:pt x="6275507" y="1286593"/>
                  </a:lnTo>
                  <a:lnTo>
                    <a:pt x="0" y="128659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275507" cy="132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18052" y="902036"/>
            <a:ext cx="16230600" cy="257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89"/>
              </a:lnSpc>
            </a:pPr>
            <a:r>
              <a:rPr lang="en-US" sz="908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SODELOVANJE S PRIDRUŽENIMI ČLANI ...</a:t>
            </a:r>
          </a:p>
          <a:p>
            <a:pPr algn="ctr">
              <a:lnSpc>
                <a:spcPts val="9989"/>
              </a:lnSpc>
            </a:pPr>
            <a:endParaRPr lang="en-US" sz="9081" dirty="0">
              <a:solidFill>
                <a:srgbClr val="000000"/>
              </a:solidFill>
              <a:latin typeface="Jenthill Caps"/>
              <a:ea typeface="Jenthill Caps"/>
              <a:cs typeface="Jenthill Caps"/>
              <a:sym typeface="Jenthill Cap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1467" y="2352658"/>
            <a:ext cx="15576767" cy="122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1" lvl="1" indent="-377820" algn="ctr">
              <a:lnSpc>
                <a:spcPts val="4899"/>
              </a:lnSpc>
              <a:buFont typeface="Arial"/>
              <a:buChar char="•"/>
            </a:pP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„Mali Medvedek in njegova velika dogodivščina“  in</a:t>
            </a:r>
            <a:b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</a:b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„SEMAFOR“ 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– </a:t>
            </a: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vrtec pri </a:t>
            </a:r>
            <a:r>
              <a:rPr lang="en-US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OŠ </a:t>
            </a:r>
            <a:r>
              <a:rPr lang="sl-SI" sz="3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Predoslje Kranj</a:t>
            </a:r>
            <a:endParaRPr lang="en-US" sz="34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0EB24B9-CA39-41CD-8F98-8A5285241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589" y="3771113"/>
            <a:ext cx="4581525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DDE1AFC-9CDE-493D-9E9C-74146A50A2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91" y="3776556"/>
            <a:ext cx="4581525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489D94D8-D997-4865-851A-7D9CD5406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1727" y="3771113"/>
            <a:ext cx="4581525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93142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3326" y="1459127"/>
            <a:ext cx="15321349" cy="1865871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79493" y="4618855"/>
            <a:ext cx="4469142" cy="3413307"/>
          </a:xfrm>
          <a:custGeom>
            <a:avLst/>
            <a:gdLst/>
            <a:ahLst/>
            <a:cxnLst/>
            <a:rect l="l" t="t" r="r" b="b"/>
            <a:pathLst>
              <a:path w="4469142" h="3413307">
                <a:moveTo>
                  <a:pt x="0" y="0"/>
                </a:moveTo>
                <a:lnTo>
                  <a:pt x="4469142" y="0"/>
                </a:lnTo>
                <a:lnTo>
                  <a:pt x="4469142" y="3413308"/>
                </a:lnTo>
                <a:lnTo>
                  <a:pt x="0" y="34133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Freeform 9"/>
          <p:cNvSpPr/>
          <p:nvPr/>
        </p:nvSpPr>
        <p:spPr>
          <a:xfrm>
            <a:off x="3648682" y="6784557"/>
            <a:ext cx="4562157" cy="3502443"/>
          </a:xfrm>
          <a:custGeom>
            <a:avLst/>
            <a:gdLst/>
            <a:ahLst/>
            <a:cxnLst/>
            <a:rect l="l" t="t" r="r" b="b"/>
            <a:pathLst>
              <a:path w="4562157" h="3502443">
                <a:moveTo>
                  <a:pt x="0" y="0"/>
                </a:moveTo>
                <a:lnTo>
                  <a:pt x="4562156" y="0"/>
                </a:lnTo>
                <a:lnTo>
                  <a:pt x="4562156" y="3502443"/>
                </a:lnTo>
                <a:lnTo>
                  <a:pt x="0" y="35024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0" name="Freeform 10"/>
          <p:cNvSpPr/>
          <p:nvPr/>
        </p:nvSpPr>
        <p:spPr>
          <a:xfrm>
            <a:off x="7315706" y="4618855"/>
            <a:ext cx="4631072" cy="3579269"/>
          </a:xfrm>
          <a:custGeom>
            <a:avLst/>
            <a:gdLst/>
            <a:ahLst/>
            <a:cxnLst/>
            <a:rect l="l" t="t" r="r" b="b"/>
            <a:pathLst>
              <a:path w="4631072" h="3579269">
                <a:moveTo>
                  <a:pt x="0" y="0"/>
                </a:moveTo>
                <a:lnTo>
                  <a:pt x="4631072" y="0"/>
                </a:lnTo>
                <a:lnTo>
                  <a:pt x="4631072" y="3579270"/>
                </a:lnTo>
                <a:lnTo>
                  <a:pt x="0" y="35792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3598087" y="4425536"/>
            <a:ext cx="4208118" cy="3252401"/>
          </a:xfrm>
          <a:custGeom>
            <a:avLst/>
            <a:gdLst/>
            <a:ahLst/>
            <a:cxnLst/>
            <a:rect l="l" t="t" r="r" b="b"/>
            <a:pathLst>
              <a:path w="4208118" h="3252401">
                <a:moveTo>
                  <a:pt x="0" y="0"/>
                </a:moveTo>
                <a:lnTo>
                  <a:pt x="4208117" y="0"/>
                </a:lnTo>
                <a:lnTo>
                  <a:pt x="4208117" y="3252401"/>
                </a:lnTo>
                <a:lnTo>
                  <a:pt x="0" y="32524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2" name="Freeform 12"/>
          <p:cNvSpPr/>
          <p:nvPr/>
        </p:nvSpPr>
        <p:spPr>
          <a:xfrm>
            <a:off x="11041520" y="6051737"/>
            <a:ext cx="3120900" cy="4072589"/>
          </a:xfrm>
          <a:custGeom>
            <a:avLst/>
            <a:gdLst/>
            <a:ahLst/>
            <a:cxnLst/>
            <a:rect l="l" t="t" r="r" b="b"/>
            <a:pathLst>
              <a:path w="3120900" h="4072589">
                <a:moveTo>
                  <a:pt x="0" y="0"/>
                </a:moveTo>
                <a:lnTo>
                  <a:pt x="3120900" y="0"/>
                </a:lnTo>
                <a:lnTo>
                  <a:pt x="3120900" y="4072588"/>
                </a:lnTo>
                <a:lnTo>
                  <a:pt x="0" y="407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3" name="TextBox 13"/>
          <p:cNvSpPr txBox="1"/>
          <p:nvPr/>
        </p:nvSpPr>
        <p:spPr>
          <a:xfrm>
            <a:off x="1628389" y="2113729"/>
            <a:ext cx="14531546" cy="616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...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kako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smo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skupaj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z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dijaki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živeli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trajnostno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mobilnost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83326" y="3612043"/>
            <a:ext cx="15321349" cy="1006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1394" lvl="1" indent="-380697" algn="l">
              <a:lnSpc>
                <a:spcPts val="3879"/>
              </a:lnSpc>
              <a:buFont typeface="Arial"/>
              <a:buChar char="•"/>
            </a:pPr>
            <a:r>
              <a:rPr lang="en-US" sz="352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Izvedba delavnic v obliki poligona, kjer so dijaki pridobili potrebna znanja in veščine za varno vožnjo s kolesom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3326" y="1459127"/>
            <a:ext cx="15321349" cy="1865871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483326" y="4766618"/>
            <a:ext cx="4003969" cy="5225408"/>
          </a:xfrm>
          <a:custGeom>
            <a:avLst/>
            <a:gdLst/>
            <a:ahLst/>
            <a:cxnLst/>
            <a:rect l="l" t="t" r="r" b="b"/>
            <a:pathLst>
              <a:path w="4003969" h="5225408">
                <a:moveTo>
                  <a:pt x="0" y="0"/>
                </a:moveTo>
                <a:lnTo>
                  <a:pt x="4003968" y="0"/>
                </a:lnTo>
                <a:lnTo>
                  <a:pt x="4003968" y="5225407"/>
                </a:lnTo>
                <a:lnTo>
                  <a:pt x="0" y="52254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Freeform 9"/>
          <p:cNvSpPr/>
          <p:nvPr/>
        </p:nvSpPr>
        <p:spPr>
          <a:xfrm>
            <a:off x="5620291" y="4409305"/>
            <a:ext cx="5676571" cy="4321290"/>
          </a:xfrm>
          <a:custGeom>
            <a:avLst/>
            <a:gdLst/>
            <a:ahLst/>
            <a:cxnLst/>
            <a:rect l="l" t="t" r="r" b="b"/>
            <a:pathLst>
              <a:path w="5676571" h="4321290">
                <a:moveTo>
                  <a:pt x="0" y="0"/>
                </a:moveTo>
                <a:lnTo>
                  <a:pt x="5676571" y="0"/>
                </a:lnTo>
                <a:lnTo>
                  <a:pt x="5676571" y="4321290"/>
                </a:lnTo>
                <a:lnTo>
                  <a:pt x="0" y="4321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0" name="Freeform 10"/>
          <p:cNvSpPr/>
          <p:nvPr/>
        </p:nvSpPr>
        <p:spPr>
          <a:xfrm>
            <a:off x="11601054" y="3635067"/>
            <a:ext cx="4863073" cy="6356958"/>
          </a:xfrm>
          <a:custGeom>
            <a:avLst/>
            <a:gdLst/>
            <a:ahLst/>
            <a:cxnLst/>
            <a:rect l="l" t="t" r="r" b="b"/>
            <a:pathLst>
              <a:path w="4863073" h="6356958">
                <a:moveTo>
                  <a:pt x="0" y="0"/>
                </a:moveTo>
                <a:lnTo>
                  <a:pt x="4863073" y="0"/>
                </a:lnTo>
                <a:lnTo>
                  <a:pt x="486307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TextBox 11"/>
          <p:cNvSpPr txBox="1"/>
          <p:nvPr/>
        </p:nvSpPr>
        <p:spPr>
          <a:xfrm>
            <a:off x="1628389" y="2113729"/>
            <a:ext cx="14531546" cy="616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...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kako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smo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skupaj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z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dijaki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živeli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trajnostno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mobilnost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83326" y="3612043"/>
            <a:ext cx="15321349" cy="521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1394" lvl="1" indent="-380697" algn="l">
              <a:lnSpc>
                <a:spcPts val="3879"/>
              </a:lnSpc>
              <a:buFont typeface="Arial"/>
              <a:buChar char="•"/>
            </a:pPr>
            <a:r>
              <a:rPr lang="en-US" sz="352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Izvedba stojnice  - Teden mobilnosti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20878" y="-772297"/>
            <a:ext cx="13743802" cy="11955162"/>
            <a:chOff x="0" y="0"/>
            <a:chExt cx="3619767" cy="314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767" cy="3148685"/>
            </a:xfrm>
            <a:custGeom>
              <a:avLst/>
              <a:gdLst/>
              <a:ahLst/>
              <a:cxnLst/>
              <a:rect l="l" t="t" r="r" b="b"/>
              <a:pathLst>
                <a:path w="3619767" h="3148685">
                  <a:moveTo>
                    <a:pt x="0" y="0"/>
                  </a:moveTo>
                  <a:lnTo>
                    <a:pt x="3619767" y="0"/>
                  </a:lnTo>
                  <a:lnTo>
                    <a:pt x="3619767" y="3148685"/>
                  </a:lnTo>
                  <a:lnTo>
                    <a:pt x="0" y="3148685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619767" cy="3186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035796" y="868176"/>
            <a:ext cx="6519869" cy="8550648"/>
          </a:xfrm>
          <a:custGeom>
            <a:avLst/>
            <a:gdLst/>
            <a:ahLst/>
            <a:cxnLst/>
            <a:rect l="l" t="t" r="r" b="b"/>
            <a:pathLst>
              <a:path w="6519869" h="8550648">
                <a:moveTo>
                  <a:pt x="0" y="0"/>
                </a:moveTo>
                <a:lnTo>
                  <a:pt x="6519870" y="0"/>
                </a:lnTo>
                <a:lnTo>
                  <a:pt x="6519870" y="8550648"/>
                </a:lnTo>
                <a:lnTo>
                  <a:pt x="0" y="8550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6" name="TextBox 6"/>
          <p:cNvSpPr txBox="1"/>
          <p:nvPr/>
        </p:nvSpPr>
        <p:spPr>
          <a:xfrm>
            <a:off x="1028700" y="2153920"/>
            <a:ext cx="8941501" cy="601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“ ...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največja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vrednost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projekta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so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mladi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ki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v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te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navade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vstopajo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samozavestni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informirani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in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pripravljeni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da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jih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prenašajo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naprej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.</a:t>
            </a:r>
          </a:p>
          <a:p>
            <a:pPr algn="ctr">
              <a:lnSpc>
                <a:spcPts val="4730"/>
              </a:lnSpc>
            </a:pPr>
            <a:endParaRPr lang="en-US" sz="4300" i="1" dirty="0">
              <a:solidFill>
                <a:srgbClr val="000000"/>
              </a:solidFill>
              <a:latin typeface="Raleway Italics"/>
              <a:ea typeface="Raleway Italics"/>
              <a:cs typeface="Raleway Italics"/>
              <a:sym typeface="Raleway Italics"/>
            </a:endParaRPr>
          </a:p>
          <a:p>
            <a:pPr algn="ctr">
              <a:lnSpc>
                <a:spcPts val="4730"/>
              </a:lnSpc>
            </a:pP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Zato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verjamemo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da je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vsak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korak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ki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smo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ga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naredili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pravzaprav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korak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v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boljšo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prihodnost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– za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nas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za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dijake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, za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šolo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in za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lokalno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 </a:t>
            </a:r>
            <a:r>
              <a:rPr lang="en-US" sz="4300" i="1" dirty="0" err="1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skupnost</a:t>
            </a:r>
            <a:r>
              <a:rPr lang="en-US" sz="4300" i="1" dirty="0">
                <a:solidFill>
                  <a:srgbClr val="000000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."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3326" y="1459127"/>
            <a:ext cx="15321349" cy="1865871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046402" y="3847275"/>
            <a:ext cx="4643810" cy="4684802"/>
          </a:xfrm>
          <a:custGeom>
            <a:avLst/>
            <a:gdLst/>
            <a:ahLst/>
            <a:cxnLst/>
            <a:rect l="l" t="t" r="r" b="b"/>
            <a:pathLst>
              <a:path w="4643810" h="4684802">
                <a:moveTo>
                  <a:pt x="0" y="0"/>
                </a:moveTo>
                <a:lnTo>
                  <a:pt x="4643810" y="0"/>
                </a:lnTo>
                <a:lnTo>
                  <a:pt x="4643810" y="4684802"/>
                </a:lnTo>
                <a:lnTo>
                  <a:pt x="0" y="46848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TextBox 9"/>
          <p:cNvSpPr txBox="1"/>
          <p:nvPr/>
        </p:nvSpPr>
        <p:spPr>
          <a:xfrm>
            <a:off x="1628389" y="2113729"/>
            <a:ext cx="14531546" cy="616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...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kako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smo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skupaj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z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dijaki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živeli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trajnostno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2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mobilnost</a:t>
            </a:r>
            <a:r>
              <a:rPr lang="en-US" sz="42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83326" y="3612043"/>
            <a:ext cx="11943517" cy="5164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2983" lvl="1" indent="-391492" algn="l">
              <a:lnSpc>
                <a:spcPts val="3989"/>
              </a:lnSpc>
              <a:buFont typeface="Arial"/>
              <a:buChar char="•"/>
            </a:pPr>
            <a:r>
              <a:rPr lang="en-US" sz="362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Izvedba učne ure trajnostne mobilnosti  pri predmetu “Skrb za zdravje”</a:t>
            </a:r>
          </a:p>
          <a:p>
            <a:pPr algn="l">
              <a:lnSpc>
                <a:spcPts val="3989"/>
              </a:lnSpc>
            </a:pPr>
            <a:endParaRPr lang="en-US" sz="362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3989"/>
              </a:lnSpc>
            </a:pPr>
            <a:r>
              <a:rPr lang="en-US" sz="362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Vsebino in kviz smo povzeli po priročniku: »Trajnostna mobilnost, Priročnik za učitelje v srednjih šolah« dostopnem na SPTM: https://www.sptm.si/gradiva/prirocniki</a:t>
            </a:r>
          </a:p>
          <a:p>
            <a:pPr algn="l">
              <a:lnSpc>
                <a:spcPts val="3989"/>
              </a:lnSpc>
            </a:pPr>
            <a:endParaRPr lang="en-US" sz="3626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782983" lvl="1" indent="-391492" algn="l">
              <a:lnSpc>
                <a:spcPts val="3989"/>
              </a:lnSpc>
              <a:buFont typeface="Arial"/>
              <a:buChar char="•"/>
            </a:pPr>
            <a:r>
              <a:rPr lang="en-US" sz="362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Kviz je rešilo 25/30 dijakov (2. letnik TZN).</a:t>
            </a:r>
          </a:p>
          <a:p>
            <a:pPr algn="l">
              <a:lnSpc>
                <a:spcPts val="4649"/>
              </a:lnSpc>
            </a:pPr>
            <a:endParaRPr lang="en-US" sz="3626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3326" y="1459127"/>
            <a:ext cx="15321349" cy="1865871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8389" y="2123254"/>
            <a:ext cx="14531546" cy="5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...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kako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smo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skupaj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z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dijaki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živeli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trajnostno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mobilnost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3326" y="3592963"/>
            <a:ext cx="15775974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2965" lvl="1" indent="-381482" algn="l">
              <a:lnSpc>
                <a:spcPts val="3887"/>
              </a:lnSpc>
              <a:buFont typeface="Arial"/>
              <a:buChar char="•"/>
            </a:pPr>
            <a:r>
              <a:rPr lang="en-US" sz="3533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Izvedba</a:t>
            </a:r>
            <a:r>
              <a:rPr lang="en-US" sz="3533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533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delavnice</a:t>
            </a:r>
            <a:r>
              <a:rPr lang="en-US" sz="3533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“5x STOP je KUL” – </a:t>
            </a:r>
            <a:r>
              <a:rPr lang="en-US" sz="3533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Zavod</a:t>
            </a:r>
            <a:r>
              <a:rPr lang="en-US" sz="3533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Varna pot</a:t>
            </a:r>
          </a:p>
          <a:p>
            <a:pPr algn="l">
              <a:lnSpc>
                <a:spcPts val="3887"/>
              </a:lnSpc>
            </a:pPr>
            <a:endParaRPr lang="en-US" sz="3533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3887"/>
              </a:lnSpc>
            </a:pP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v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kateri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je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sodelovalo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okvirno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200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dijakov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( 3.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letnik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).</a:t>
            </a:r>
          </a:p>
          <a:p>
            <a:pPr algn="l">
              <a:lnSpc>
                <a:spcPts val="3887"/>
              </a:lnSpc>
            </a:pPr>
            <a:endParaRPr lang="en-US" sz="353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887"/>
              </a:lnSpc>
            </a:pP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prvem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delu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vsake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delavnice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smo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izvedli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interaktivne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dejavnosti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3887"/>
              </a:lnSpc>
            </a:pP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skupinah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ki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temeljile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izkustvenemu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učenju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diskusiji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</a:p>
          <a:p>
            <a:pPr algn="l">
              <a:lnSpc>
                <a:spcPts val="3887"/>
              </a:lnSpc>
            </a:pPr>
            <a:endParaRPr lang="en-US" sz="353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887"/>
              </a:lnSpc>
            </a:pP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Sledil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je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zaključni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del,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ki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je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sestavljen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iz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ogledov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preventivnih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video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vsebin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osebno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izpovedjo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žrtve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prometne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3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nesreče</a:t>
            </a:r>
            <a:r>
              <a:rPr lang="en-US" sz="353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3887"/>
              </a:lnSpc>
            </a:pPr>
            <a:endParaRPr lang="en-US" sz="353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530"/>
              </a:lnSpc>
            </a:pPr>
            <a:endParaRPr lang="en-US" sz="353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84194C49-B83D-4106-BE16-DDB4F4BDB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0" y="3989125"/>
            <a:ext cx="2981741" cy="15813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3326" y="1459127"/>
            <a:ext cx="15321349" cy="1865871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28389" y="4113898"/>
            <a:ext cx="4881588" cy="6003444"/>
          </a:xfrm>
          <a:custGeom>
            <a:avLst/>
            <a:gdLst/>
            <a:ahLst/>
            <a:cxnLst/>
            <a:rect l="l" t="t" r="r" b="b"/>
            <a:pathLst>
              <a:path w="4881588" h="6003444">
                <a:moveTo>
                  <a:pt x="0" y="0"/>
                </a:moveTo>
                <a:lnTo>
                  <a:pt x="4881588" y="0"/>
                </a:lnTo>
                <a:lnTo>
                  <a:pt x="4881588" y="6003444"/>
                </a:lnTo>
                <a:lnTo>
                  <a:pt x="0" y="6003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Freeform 9"/>
          <p:cNvSpPr/>
          <p:nvPr/>
        </p:nvSpPr>
        <p:spPr>
          <a:xfrm>
            <a:off x="6695912" y="4113898"/>
            <a:ext cx="4896176" cy="6003444"/>
          </a:xfrm>
          <a:custGeom>
            <a:avLst/>
            <a:gdLst/>
            <a:ahLst/>
            <a:cxnLst/>
            <a:rect l="l" t="t" r="r" b="b"/>
            <a:pathLst>
              <a:path w="4896176" h="6003444">
                <a:moveTo>
                  <a:pt x="0" y="0"/>
                </a:moveTo>
                <a:lnTo>
                  <a:pt x="4896176" y="0"/>
                </a:lnTo>
                <a:lnTo>
                  <a:pt x="4896176" y="6003444"/>
                </a:lnTo>
                <a:lnTo>
                  <a:pt x="0" y="60034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0" r="-470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0" name="Freeform 10"/>
          <p:cNvSpPr/>
          <p:nvPr/>
        </p:nvSpPr>
        <p:spPr>
          <a:xfrm>
            <a:off x="11640401" y="4113898"/>
            <a:ext cx="4874258" cy="5947502"/>
          </a:xfrm>
          <a:custGeom>
            <a:avLst/>
            <a:gdLst/>
            <a:ahLst/>
            <a:cxnLst/>
            <a:rect l="l" t="t" r="r" b="b"/>
            <a:pathLst>
              <a:path w="4874258" h="5947502">
                <a:moveTo>
                  <a:pt x="0" y="0"/>
                </a:moveTo>
                <a:lnTo>
                  <a:pt x="4874257" y="0"/>
                </a:lnTo>
                <a:lnTo>
                  <a:pt x="4874257" y="5947502"/>
                </a:lnTo>
                <a:lnTo>
                  <a:pt x="0" y="59475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896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TextBox 11"/>
          <p:cNvSpPr txBox="1"/>
          <p:nvPr/>
        </p:nvSpPr>
        <p:spPr>
          <a:xfrm>
            <a:off x="1628389" y="2123254"/>
            <a:ext cx="14531546" cy="5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...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kako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smo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skupaj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z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dijaki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živeli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trajnostno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mobilnost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83326" y="3583438"/>
            <a:ext cx="13637882" cy="530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653" lvl="1" indent="-379827" algn="l">
              <a:lnSpc>
                <a:spcPts val="3870"/>
              </a:lnSpc>
              <a:buFont typeface="Arial"/>
              <a:buChar char="•"/>
            </a:pPr>
            <a:r>
              <a:rPr lang="en-US" sz="3518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Predavanje</a:t>
            </a:r>
            <a:r>
              <a:rPr lang="en-US" sz="351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 </a:t>
            </a:r>
            <a:r>
              <a:rPr lang="en-US" sz="3518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delavnica</a:t>
            </a:r>
            <a:r>
              <a:rPr lang="en-US" sz="351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AVP RS – “</a:t>
            </a:r>
            <a:r>
              <a:rPr lang="en-US" sz="3518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Vozimo</a:t>
            </a:r>
            <a:r>
              <a:rPr lang="en-US" sz="351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518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Pametno</a:t>
            </a:r>
            <a:r>
              <a:rPr lang="en-US" sz="351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775037"/>
            <a:ext cx="16230600" cy="8542824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5401" y="1282363"/>
            <a:ext cx="15511268" cy="1651337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28389" y="2011181"/>
            <a:ext cx="14531546" cy="5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...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kako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smo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skupaj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z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dijaki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živeli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trajnostno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mobilnost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28389" y="3158149"/>
            <a:ext cx="13637882" cy="504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653" lvl="1" indent="-379827" algn="ctr">
              <a:lnSpc>
                <a:spcPts val="3870"/>
              </a:lnSpc>
              <a:buFont typeface="Arial"/>
              <a:buChar char="•"/>
            </a:pP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Izvedena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aktivnost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»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Misija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zeleni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koraki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«</a:t>
            </a:r>
            <a:endParaRPr lang="en-US" sz="3600" b="1" dirty="0">
              <a:solidFill>
                <a:srgbClr val="000000"/>
              </a:solidFill>
              <a:latin typeface="Poppins Bold" panose="020B0604020202020204" charset="-18"/>
              <a:ea typeface="Poppins Bold"/>
              <a:cs typeface="Poppins Bold" panose="020B0604020202020204" charset="-18"/>
              <a:sym typeface="Poppins Bold"/>
            </a:endParaRP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4A061DAA-737D-487D-9BB3-76A2F68C9871}"/>
              </a:ext>
            </a:extLst>
          </p:cNvPr>
          <p:cNvSpPr/>
          <p:nvPr/>
        </p:nvSpPr>
        <p:spPr>
          <a:xfrm>
            <a:off x="1295400" y="3799852"/>
            <a:ext cx="832266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V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okviru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b="1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Evropskega</a:t>
            </a:r>
            <a:r>
              <a:rPr lang="en-US" sz="35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b="1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tedna</a:t>
            </a:r>
            <a:r>
              <a:rPr lang="en-US" sz="35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b="1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mobilnosti</a:t>
            </a:r>
            <a:r>
              <a:rPr lang="en-US" sz="35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 2025 »</a:t>
            </a:r>
            <a:r>
              <a:rPr lang="en-US" sz="3500" b="1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Mobilnost</a:t>
            </a:r>
            <a:r>
              <a:rPr lang="en-US" sz="35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 za </a:t>
            </a:r>
            <a:r>
              <a:rPr lang="en-US" sz="3500" b="1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vse</a:t>
            </a:r>
            <a:r>
              <a:rPr lang="en-US" sz="35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!«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smo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izvedli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aktivnost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sl-SI" sz="35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US" sz="3500" b="1" dirty="0">
                <a:latin typeface="Calibri" panose="020F0502020204030204" pitchFamily="34" charset="0"/>
                <a:ea typeface="Times New Roman" panose="02020603050405020304" pitchFamily="18" charset="0"/>
              </a:rPr>
              <a:t>»</a:t>
            </a:r>
            <a:r>
              <a:rPr lang="en-US" sz="35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Misija</a:t>
            </a:r>
            <a:r>
              <a:rPr lang="en-US" sz="35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zeleni</a:t>
            </a:r>
            <a:r>
              <a:rPr lang="en-US" sz="35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koraki</a:t>
            </a:r>
            <a:r>
              <a:rPr lang="en-US" sz="3500" b="1" dirty="0">
                <a:latin typeface="Calibri" panose="020F0502020204030204" pitchFamily="34" charset="0"/>
                <a:ea typeface="Times New Roman" panose="02020603050405020304" pitchFamily="18" charset="0"/>
              </a:rPr>
              <a:t>«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ter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vzpostavili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informativno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točko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za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dijake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zaposlene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. V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aktivnosti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je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sodelovalo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več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kot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100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dijakov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nekaj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profesorjev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Spremljali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smo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število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prehojenih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korakov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višinske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metre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ter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prevožene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kilometre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s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kolesom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najbolj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aktivne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dijake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pa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smo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nagradili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s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praktičnimi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nagradami</a:t>
            </a:r>
            <a:r>
              <a:rPr lang="en-US" sz="3500" dirty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US" sz="3500" dirty="0"/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0A36B16A-3B83-4CF8-A8EF-B0D603A6189C}"/>
              </a:ext>
            </a:extLst>
          </p:cNvPr>
          <p:cNvSpPr/>
          <p:nvPr/>
        </p:nvSpPr>
        <p:spPr>
          <a:xfrm>
            <a:off x="4897218" y="9317861"/>
            <a:ext cx="13390782" cy="6718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 INFO 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točka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 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tednu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mobilnosti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»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Evropski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teden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mobilnosti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2025 -»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Mobilnost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 </a:t>
            </a:r>
            <a:r>
              <a:rPr lang="en-US" sz="28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vse</a:t>
            </a: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!«</a:t>
            </a:r>
            <a:endParaRPr lang="en-GB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A71C5127-A8EC-492B-A6CE-849895C3D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5113" y="3524266"/>
            <a:ext cx="6514498" cy="5793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6780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775037"/>
            <a:ext cx="16230600" cy="8542824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5401" y="1282363"/>
            <a:ext cx="15511268" cy="1651337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28389" y="2011181"/>
            <a:ext cx="14531546" cy="5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...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kako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smo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skupaj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z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dijaki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živeli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trajnostno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mobilnost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28389" y="3158149"/>
            <a:ext cx="13637882" cy="50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653" lvl="1" indent="-379827" algn="ctr">
              <a:lnSpc>
                <a:spcPts val="3870"/>
              </a:lnSpc>
              <a:buFont typeface="Arial"/>
              <a:buChar char="•"/>
            </a:pP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Predstavitev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aplikacije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brezavta.si</a:t>
            </a:r>
            <a:endParaRPr lang="en-US" sz="3600" b="1" dirty="0">
              <a:solidFill>
                <a:srgbClr val="000000"/>
              </a:solidFill>
              <a:latin typeface="Poppins Bold" panose="020B0604020202020204" charset="-18"/>
              <a:ea typeface="Poppins Bold"/>
              <a:cs typeface="Poppins Bold" panose="020B0604020202020204" charset="-18"/>
              <a:sym typeface="Poppins Bold"/>
            </a:endParaRP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4A061DAA-737D-487D-9BB3-76A2F68C9871}"/>
              </a:ext>
            </a:extLst>
          </p:cNvPr>
          <p:cNvSpPr/>
          <p:nvPr/>
        </p:nvSpPr>
        <p:spPr>
          <a:xfrm>
            <a:off x="1295400" y="3799852"/>
            <a:ext cx="155112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Dijakom</a:t>
            </a:r>
            <a:r>
              <a:rPr lang="en-US" sz="3600" dirty="0"/>
              <a:t> in </a:t>
            </a:r>
            <a:r>
              <a:rPr lang="en-US" sz="3600" dirty="0" err="1"/>
              <a:t>zaposlenim</a:t>
            </a:r>
            <a:r>
              <a:rPr lang="en-US" sz="3600" dirty="0"/>
              <a:t> </a:t>
            </a:r>
            <a:r>
              <a:rPr lang="en-US" sz="3600" dirty="0" err="1"/>
              <a:t>smo</a:t>
            </a:r>
            <a:r>
              <a:rPr lang="en-US" sz="3600" dirty="0"/>
              <a:t> </a:t>
            </a:r>
            <a:r>
              <a:rPr lang="en-US" sz="3600" dirty="0" err="1"/>
              <a:t>predstavili</a:t>
            </a:r>
            <a:r>
              <a:rPr lang="en-US" sz="3600" dirty="0"/>
              <a:t> </a:t>
            </a:r>
            <a:r>
              <a:rPr lang="en-US" sz="3600" dirty="0" err="1"/>
              <a:t>aplikacijo</a:t>
            </a:r>
            <a:r>
              <a:rPr lang="en-US" sz="3600" dirty="0"/>
              <a:t> </a:t>
            </a:r>
            <a:r>
              <a:rPr lang="en-US" sz="3600" u="sng" dirty="0">
                <a:hlinkClick r:id="rId2" tooltip="https://brezavta.si/"/>
              </a:rPr>
              <a:t>https://brezavta.si/</a:t>
            </a:r>
            <a:r>
              <a:rPr lang="en-US" sz="3600" dirty="0"/>
              <a:t>, </a:t>
            </a:r>
            <a:r>
              <a:rPr lang="en-US" sz="3600" dirty="0" err="1"/>
              <a:t>ki</a:t>
            </a:r>
            <a:r>
              <a:rPr lang="en-US" sz="3600" dirty="0"/>
              <a:t> </a:t>
            </a:r>
            <a:r>
              <a:rPr lang="en-US" sz="3600" dirty="0" err="1"/>
              <a:t>spodbuja</a:t>
            </a:r>
            <a:r>
              <a:rPr lang="en-US" sz="3600" dirty="0"/>
              <a:t> </a:t>
            </a:r>
            <a:r>
              <a:rPr lang="en-US" sz="3600" dirty="0" err="1"/>
              <a:t>uporabo</a:t>
            </a:r>
            <a:r>
              <a:rPr lang="en-US" sz="3600" dirty="0"/>
              <a:t> </a:t>
            </a:r>
            <a:r>
              <a:rPr lang="en-US" sz="3600" dirty="0" err="1"/>
              <a:t>trajnostnih</a:t>
            </a:r>
            <a:r>
              <a:rPr lang="en-US" sz="3600" dirty="0"/>
              <a:t> </a:t>
            </a:r>
            <a:r>
              <a:rPr lang="en-US" sz="3600" dirty="0" err="1"/>
              <a:t>načinov</a:t>
            </a:r>
            <a:r>
              <a:rPr lang="en-US" sz="3600" dirty="0"/>
              <a:t> </a:t>
            </a:r>
            <a:r>
              <a:rPr lang="en-US" sz="3600" dirty="0" err="1"/>
              <a:t>mobilnosti</a:t>
            </a:r>
            <a:r>
              <a:rPr lang="en-US" sz="3600" dirty="0"/>
              <a:t> in </a:t>
            </a:r>
            <a:r>
              <a:rPr lang="en-US" sz="3600" dirty="0" err="1"/>
              <a:t>zmanjševanje</a:t>
            </a:r>
            <a:r>
              <a:rPr lang="en-US" sz="3600" dirty="0"/>
              <a:t> uporabe </a:t>
            </a:r>
            <a:r>
              <a:rPr lang="en-US" sz="3600" dirty="0" err="1"/>
              <a:t>osebnih</a:t>
            </a:r>
            <a:r>
              <a:rPr lang="en-US" sz="3600" dirty="0"/>
              <a:t> </a:t>
            </a:r>
            <a:r>
              <a:rPr lang="en-US" sz="3600" dirty="0" err="1"/>
              <a:t>avtomobilov</a:t>
            </a:r>
            <a:r>
              <a:rPr lang="en-US" sz="3600" dirty="0"/>
              <a:t>.</a:t>
            </a:r>
            <a:endParaRPr lang="en-GB" sz="3600" dirty="0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EFA4DBCE-7CDD-471B-891D-3FABC608C33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63982" y="5506504"/>
            <a:ext cx="4062715" cy="3256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99D3E66E-EAF7-4D70-B2DB-5C40998BAA5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41106" y="5560142"/>
            <a:ext cx="4096054" cy="3103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7D27C7AC-A578-4468-A593-4CC1284B40A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87900" y="5522055"/>
            <a:ext cx="4172229" cy="3103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4303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775037"/>
            <a:ext cx="16230600" cy="8542824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5401" y="1282363"/>
            <a:ext cx="15511268" cy="1651337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28389" y="2011181"/>
            <a:ext cx="14531546" cy="5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...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kako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smo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skupaj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z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dijaki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živeli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trajnostno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mobilnost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28389" y="3158149"/>
            <a:ext cx="13637882" cy="504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653" lvl="1" indent="-379827" algn="ctr">
              <a:lnSpc>
                <a:spcPts val="3870"/>
              </a:lnSpc>
              <a:buFont typeface="Arial"/>
              <a:buChar char="•"/>
            </a:pP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Izvedena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aktivnost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»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Svetleči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600" b="1" dirty="0" err="1">
                <a:latin typeface="Poppins Bold" panose="020B0604020202020204" charset="-18"/>
                <a:cs typeface="Poppins Bold" panose="020B0604020202020204" charset="-18"/>
              </a:rPr>
              <a:t>december</a:t>
            </a:r>
            <a:r>
              <a:rPr lang="en-US" sz="3600" b="1" dirty="0">
                <a:latin typeface="Poppins Bold" panose="020B0604020202020204" charset="-18"/>
                <a:cs typeface="Poppins Bold" panose="020B0604020202020204" charset="-18"/>
              </a:rPr>
              <a:t>« </a:t>
            </a:r>
            <a:endParaRPr lang="en-US" sz="3600" b="1" dirty="0">
              <a:solidFill>
                <a:srgbClr val="000000"/>
              </a:solidFill>
              <a:latin typeface="Poppins Bold" panose="020B0604020202020204" charset="-18"/>
              <a:ea typeface="Poppins Bold"/>
              <a:cs typeface="Poppins Bold" panose="020B0604020202020204" charset="-18"/>
              <a:sym typeface="Poppins Bold"/>
            </a:endParaRP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4A061DAA-737D-487D-9BB3-76A2F68C9871}"/>
              </a:ext>
            </a:extLst>
          </p:cNvPr>
          <p:cNvSpPr/>
          <p:nvPr/>
        </p:nvSpPr>
        <p:spPr>
          <a:xfrm>
            <a:off x="1295400" y="3799851"/>
            <a:ext cx="47871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pozno</a:t>
            </a:r>
            <a:r>
              <a:rPr lang="en-US" sz="3200" dirty="0"/>
              <a:t> </a:t>
            </a:r>
            <a:r>
              <a:rPr lang="en-US" sz="3200" dirty="0" err="1"/>
              <a:t>popoldanski</a:t>
            </a:r>
            <a:r>
              <a:rPr lang="en-US" sz="3200" dirty="0"/>
              <a:t> </a:t>
            </a:r>
            <a:r>
              <a:rPr lang="en-US" sz="3200" dirty="0" err="1"/>
              <a:t>sprehod</a:t>
            </a:r>
            <a:r>
              <a:rPr lang="en-US" sz="3200" dirty="0"/>
              <a:t> z </a:t>
            </a:r>
            <a:r>
              <a:rPr lang="en-US" sz="3200" dirty="0" err="1"/>
              <a:t>uporabo</a:t>
            </a:r>
            <a:r>
              <a:rPr lang="en-US" sz="3200" dirty="0"/>
              <a:t> </a:t>
            </a:r>
            <a:r>
              <a:rPr lang="en-US" sz="3200" dirty="0" err="1"/>
              <a:t>odsevnikov</a:t>
            </a:r>
            <a:r>
              <a:rPr lang="en-US" sz="3200" dirty="0"/>
              <a:t> + </a:t>
            </a:r>
            <a:r>
              <a:rPr lang="en-US" sz="3200" b="1" dirty="0" err="1"/>
              <a:t>ozaveščevalne</a:t>
            </a:r>
            <a:r>
              <a:rPr lang="en-US" sz="3200" b="1" dirty="0"/>
              <a:t> </a:t>
            </a:r>
            <a:r>
              <a:rPr lang="en-US" sz="3200" b="1" dirty="0" err="1"/>
              <a:t>aktivnosti</a:t>
            </a:r>
            <a:r>
              <a:rPr lang="en-US" sz="3200" b="1" dirty="0"/>
              <a:t> v </a:t>
            </a:r>
            <a:r>
              <a:rPr lang="en-US" sz="3200" b="1" dirty="0" err="1"/>
              <a:t>razredih</a:t>
            </a:r>
            <a:r>
              <a:rPr lang="en-US" sz="3200" dirty="0"/>
              <a:t> (</a:t>
            </a:r>
            <a:r>
              <a:rPr lang="en-US" sz="3200" dirty="0" err="1"/>
              <a:t>delitev</a:t>
            </a:r>
            <a:r>
              <a:rPr lang="en-US" sz="3200" dirty="0"/>
              <a:t> </a:t>
            </a:r>
            <a:r>
              <a:rPr lang="en-US" sz="3200" dirty="0" err="1"/>
              <a:t>odsevnikov</a:t>
            </a:r>
            <a:r>
              <a:rPr lang="en-US" sz="3200" dirty="0"/>
              <a:t> za </a:t>
            </a:r>
            <a:r>
              <a:rPr lang="en-US" sz="3200" dirty="0" err="1"/>
              <a:t>večjo</a:t>
            </a:r>
            <a:r>
              <a:rPr lang="en-US" sz="3200" dirty="0"/>
              <a:t> </a:t>
            </a:r>
            <a:r>
              <a:rPr lang="en-US" sz="3200" dirty="0" err="1"/>
              <a:t>varnost</a:t>
            </a:r>
            <a:r>
              <a:rPr lang="en-US" sz="3200" dirty="0"/>
              <a:t> </a:t>
            </a:r>
            <a:r>
              <a:rPr lang="en-US" sz="3200" dirty="0" err="1"/>
              <a:t>pešcev</a:t>
            </a:r>
            <a:r>
              <a:rPr lang="en-US" sz="3200" dirty="0"/>
              <a:t> »</a:t>
            </a:r>
            <a:r>
              <a:rPr lang="en-US" sz="3200" i="1" dirty="0" err="1"/>
              <a:t>Bodi</a:t>
            </a:r>
            <a:r>
              <a:rPr lang="en-US" sz="3200" i="1" dirty="0"/>
              <a:t> </a:t>
            </a:r>
            <a:r>
              <a:rPr lang="en-US" sz="3200" i="1" dirty="0" err="1"/>
              <a:t>viden</a:t>
            </a:r>
            <a:r>
              <a:rPr lang="en-US" sz="3200" i="1" dirty="0"/>
              <a:t> – </a:t>
            </a:r>
            <a:r>
              <a:rPr lang="en-US" sz="3200" i="1" dirty="0" err="1"/>
              <a:t>bodi</a:t>
            </a:r>
            <a:r>
              <a:rPr lang="en-US" sz="3200" i="1" dirty="0"/>
              <a:t> </a:t>
            </a:r>
            <a:r>
              <a:rPr lang="en-US" sz="3200" i="1" dirty="0" err="1"/>
              <a:t>previden</a:t>
            </a:r>
            <a:r>
              <a:rPr lang="en-US" sz="3200" dirty="0"/>
              <a:t>« v </a:t>
            </a:r>
            <a:r>
              <a:rPr lang="en-US" sz="3200" dirty="0" err="1"/>
              <a:t>sodelovanju</a:t>
            </a:r>
            <a:r>
              <a:rPr lang="en-US" sz="3200" dirty="0"/>
              <a:t> z </a:t>
            </a:r>
            <a:r>
              <a:rPr lang="en-US" sz="3200" dirty="0" err="1"/>
              <a:t>Agencijo</a:t>
            </a:r>
            <a:r>
              <a:rPr lang="en-US" sz="3200" dirty="0"/>
              <a:t> za </a:t>
            </a:r>
            <a:r>
              <a:rPr lang="en-US" sz="3200" dirty="0" err="1"/>
              <a:t>varnost</a:t>
            </a:r>
            <a:r>
              <a:rPr lang="en-US" sz="3200" dirty="0"/>
              <a:t> </a:t>
            </a:r>
            <a:r>
              <a:rPr lang="en-US" sz="3200" dirty="0" err="1"/>
              <a:t>prometa</a:t>
            </a:r>
            <a:r>
              <a:rPr lang="en-US" sz="3200" dirty="0"/>
              <a:t> RS).</a:t>
            </a:r>
            <a:endParaRPr lang="en-GB" sz="3200" dirty="0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54EE3C5E-DA24-42A2-A1F0-C48616330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767" y="3812685"/>
            <a:ext cx="10122031" cy="5191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90664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775037"/>
            <a:ext cx="16230600" cy="8542824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5400" y="1008413"/>
            <a:ext cx="15511268" cy="1391888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63927" y="1475177"/>
            <a:ext cx="14531546" cy="5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...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kako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smo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skupaj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z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dijaki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živeli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trajnostno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 </a:t>
            </a:r>
            <a:r>
              <a:rPr lang="en-US" sz="4081" b="1" dirty="0" err="1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mobilnost</a:t>
            </a:r>
            <a:r>
              <a:rPr lang="en-US" sz="4081" b="1" dirty="0">
                <a:solidFill>
                  <a:srgbClr val="000000"/>
                </a:solidFill>
                <a:latin typeface="Jenthill Caps"/>
                <a:ea typeface="Jenthill Caps"/>
                <a:cs typeface="Jenthill Caps"/>
                <a:sym typeface="Jenthill Caps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58888" y="4050269"/>
            <a:ext cx="6743017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300" b="1" dirty="0" err="1">
                <a:latin typeface="Poppins Bold" panose="020B0604020202020204" charset="-18"/>
                <a:cs typeface="Poppins Bold" panose="020B0604020202020204" charset="-18"/>
              </a:rPr>
              <a:t>ozaveščevalne</a:t>
            </a:r>
            <a:r>
              <a:rPr lang="en-US" sz="3300" b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300" b="1" dirty="0" err="1">
                <a:latin typeface="Poppins Bold" panose="020B0604020202020204" charset="-18"/>
                <a:cs typeface="Poppins Bold" panose="020B0604020202020204" charset="-18"/>
              </a:rPr>
              <a:t>aktivnosti</a:t>
            </a:r>
            <a:r>
              <a:rPr lang="en-US" sz="3300" b="1" dirty="0">
                <a:latin typeface="Poppins Bold" panose="020B0604020202020204" charset="-18"/>
                <a:cs typeface="Poppins Bold" panose="020B0604020202020204" charset="-18"/>
              </a:rPr>
              <a:t> v </a:t>
            </a:r>
            <a:r>
              <a:rPr lang="en-US" sz="3300" b="1" dirty="0" err="1">
                <a:latin typeface="Poppins Bold" panose="020B0604020202020204" charset="-18"/>
                <a:cs typeface="Poppins Bold" panose="020B0604020202020204" charset="-18"/>
              </a:rPr>
              <a:t>razredih</a:t>
            </a:r>
            <a:r>
              <a:rPr lang="sl-SI" sz="3300" b="1" dirty="0">
                <a:latin typeface="Poppins Bold" panose="020B0604020202020204" charset="-18"/>
                <a:cs typeface="Poppins Bold" panose="020B0604020202020204" charset="-18"/>
              </a:rPr>
              <a:t>: 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za </a:t>
            </a:r>
            <a:r>
              <a:rPr lang="en-US" sz="3300" dirty="0" err="1">
                <a:latin typeface="Poppins Bold" panose="020B0604020202020204" charset="-18"/>
                <a:cs typeface="Poppins Bold" panose="020B0604020202020204" charset="-18"/>
              </a:rPr>
              <a:t>večjo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300" dirty="0" err="1">
                <a:latin typeface="Poppins Bold" panose="020B0604020202020204" charset="-18"/>
                <a:cs typeface="Poppins Bold" panose="020B0604020202020204" charset="-18"/>
              </a:rPr>
              <a:t>varnost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300" dirty="0" err="1">
                <a:latin typeface="Poppins Bold" panose="020B0604020202020204" charset="-18"/>
                <a:cs typeface="Poppins Bold" panose="020B0604020202020204" charset="-18"/>
              </a:rPr>
              <a:t>pešcev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 »</a:t>
            </a:r>
            <a:r>
              <a:rPr lang="en-US" sz="3300" b="1" i="1" dirty="0" err="1">
                <a:latin typeface="Poppins Bold" panose="020B0604020202020204" charset="-18"/>
                <a:cs typeface="Poppins Bold" panose="020B0604020202020204" charset="-18"/>
              </a:rPr>
              <a:t>Bodi</a:t>
            </a:r>
            <a:r>
              <a:rPr lang="en-US" sz="3300" b="1" i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300" b="1" i="1" dirty="0" err="1">
                <a:latin typeface="Poppins Bold" panose="020B0604020202020204" charset="-18"/>
                <a:cs typeface="Poppins Bold" panose="020B0604020202020204" charset="-18"/>
              </a:rPr>
              <a:t>viden</a:t>
            </a:r>
            <a:r>
              <a:rPr lang="en-US" sz="3300" b="1" i="1" dirty="0">
                <a:latin typeface="Poppins Bold" panose="020B0604020202020204" charset="-18"/>
                <a:cs typeface="Poppins Bold" panose="020B0604020202020204" charset="-18"/>
              </a:rPr>
              <a:t> – </a:t>
            </a:r>
            <a:r>
              <a:rPr lang="en-US" sz="3300" b="1" i="1" dirty="0" err="1">
                <a:latin typeface="Poppins Bold" panose="020B0604020202020204" charset="-18"/>
                <a:cs typeface="Poppins Bold" panose="020B0604020202020204" charset="-18"/>
              </a:rPr>
              <a:t>bodi</a:t>
            </a:r>
            <a:r>
              <a:rPr lang="en-US" sz="3300" b="1" i="1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300" b="1" i="1" dirty="0" err="1">
                <a:latin typeface="Poppins Bold" panose="020B0604020202020204" charset="-18"/>
                <a:cs typeface="Poppins Bold" panose="020B0604020202020204" charset="-18"/>
              </a:rPr>
              <a:t>previden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« v </a:t>
            </a:r>
            <a:r>
              <a:rPr lang="en-US" sz="3300" dirty="0" err="1">
                <a:latin typeface="Poppins Bold" panose="020B0604020202020204" charset="-18"/>
                <a:cs typeface="Poppins Bold" panose="020B0604020202020204" charset="-18"/>
              </a:rPr>
              <a:t>sodelovanju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 z </a:t>
            </a:r>
            <a:r>
              <a:rPr lang="en-US" sz="3300" dirty="0" err="1">
                <a:latin typeface="Poppins Bold" panose="020B0604020202020204" charset="-18"/>
                <a:cs typeface="Poppins Bold" panose="020B0604020202020204" charset="-18"/>
              </a:rPr>
              <a:t>Agencijo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 za </a:t>
            </a:r>
            <a:r>
              <a:rPr lang="en-US" sz="3300" dirty="0" err="1">
                <a:latin typeface="Poppins Bold" panose="020B0604020202020204" charset="-18"/>
                <a:cs typeface="Poppins Bold" panose="020B0604020202020204" charset="-18"/>
              </a:rPr>
              <a:t>varnost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en-US" sz="3300" dirty="0" err="1">
                <a:latin typeface="Poppins Bold" panose="020B0604020202020204" charset="-18"/>
                <a:cs typeface="Poppins Bold" panose="020B0604020202020204" charset="-18"/>
              </a:rPr>
              <a:t>prometa</a:t>
            </a:r>
            <a:r>
              <a:rPr lang="en-US" sz="3300" dirty="0">
                <a:latin typeface="Poppins Bold" panose="020B0604020202020204" charset="-18"/>
                <a:cs typeface="Poppins Bold" panose="020B0604020202020204" charset="-18"/>
              </a:rPr>
              <a:t> RS).</a:t>
            </a:r>
            <a:endParaRPr lang="en-GB" sz="3300" b="1" dirty="0">
              <a:latin typeface="Poppins Bold" panose="020B0604020202020204" charset="-18"/>
              <a:cs typeface="Poppins Bold" panose="020B0604020202020204" charset="-18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E834B52C-9B14-4835-8DEA-6556D8E7C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163" y="2624153"/>
            <a:ext cx="8564752" cy="64817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34554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3326" y="1459127"/>
            <a:ext cx="15321349" cy="1865871"/>
            <a:chOff x="0" y="0"/>
            <a:chExt cx="4035252" cy="4914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35253" cy="491423"/>
            </a:xfrm>
            <a:custGeom>
              <a:avLst/>
              <a:gdLst/>
              <a:ahLst/>
              <a:cxnLst/>
              <a:rect l="l" t="t" r="r" b="b"/>
              <a:pathLst>
                <a:path w="4035253" h="491423">
                  <a:moveTo>
                    <a:pt x="0" y="0"/>
                  </a:moveTo>
                  <a:lnTo>
                    <a:pt x="4035253" y="0"/>
                  </a:lnTo>
                  <a:lnTo>
                    <a:pt x="4035253" y="491423"/>
                  </a:lnTo>
                  <a:lnTo>
                    <a:pt x="0" y="491423"/>
                  </a:lnTo>
                  <a:close/>
                </a:path>
              </a:pathLst>
            </a:custGeom>
            <a:solidFill>
              <a:srgbClr val="52BBE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35252" cy="5295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62680" y="4599673"/>
            <a:ext cx="4052211" cy="3099941"/>
          </a:xfrm>
          <a:custGeom>
            <a:avLst/>
            <a:gdLst/>
            <a:ahLst/>
            <a:cxnLst/>
            <a:rect l="l" t="t" r="r" b="b"/>
            <a:pathLst>
              <a:path w="4052211" h="3099941">
                <a:moveTo>
                  <a:pt x="0" y="0"/>
                </a:moveTo>
                <a:lnTo>
                  <a:pt x="4052211" y="0"/>
                </a:lnTo>
                <a:lnTo>
                  <a:pt x="4052211" y="3099942"/>
                </a:lnTo>
                <a:lnTo>
                  <a:pt x="0" y="3099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Freeform 9"/>
          <p:cNvSpPr/>
          <p:nvPr/>
        </p:nvSpPr>
        <p:spPr>
          <a:xfrm>
            <a:off x="3516489" y="4169259"/>
            <a:ext cx="3484386" cy="3301585"/>
          </a:xfrm>
          <a:custGeom>
            <a:avLst/>
            <a:gdLst/>
            <a:ahLst/>
            <a:cxnLst/>
            <a:rect l="l" t="t" r="r" b="b"/>
            <a:pathLst>
              <a:path w="3484386" h="3301585">
                <a:moveTo>
                  <a:pt x="0" y="0"/>
                </a:moveTo>
                <a:lnTo>
                  <a:pt x="3484386" y="0"/>
                </a:lnTo>
                <a:lnTo>
                  <a:pt x="3484386" y="3301585"/>
                </a:lnTo>
                <a:lnTo>
                  <a:pt x="0" y="33015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721" b="-42843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0" name="Freeform 10"/>
          <p:cNvSpPr/>
          <p:nvPr/>
        </p:nvSpPr>
        <p:spPr>
          <a:xfrm>
            <a:off x="2640881" y="7224310"/>
            <a:ext cx="4010069" cy="3062690"/>
          </a:xfrm>
          <a:custGeom>
            <a:avLst/>
            <a:gdLst/>
            <a:ahLst/>
            <a:cxnLst/>
            <a:rect l="l" t="t" r="r" b="b"/>
            <a:pathLst>
              <a:path w="4010069" h="3062690">
                <a:moveTo>
                  <a:pt x="0" y="0"/>
                </a:moveTo>
                <a:lnTo>
                  <a:pt x="4010069" y="0"/>
                </a:lnTo>
                <a:lnTo>
                  <a:pt x="4010069" y="3062690"/>
                </a:lnTo>
                <a:lnTo>
                  <a:pt x="0" y="30626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6533170" y="5043522"/>
            <a:ext cx="3342356" cy="4361575"/>
          </a:xfrm>
          <a:custGeom>
            <a:avLst/>
            <a:gdLst/>
            <a:ahLst/>
            <a:cxnLst/>
            <a:rect l="l" t="t" r="r" b="b"/>
            <a:pathLst>
              <a:path w="3342356" h="4361575">
                <a:moveTo>
                  <a:pt x="0" y="0"/>
                </a:moveTo>
                <a:lnTo>
                  <a:pt x="3342355" y="0"/>
                </a:lnTo>
                <a:lnTo>
                  <a:pt x="3342355" y="4361575"/>
                </a:lnTo>
                <a:lnTo>
                  <a:pt x="0" y="43615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2" name="Freeform 12"/>
          <p:cNvSpPr/>
          <p:nvPr/>
        </p:nvSpPr>
        <p:spPr>
          <a:xfrm>
            <a:off x="9250467" y="4405571"/>
            <a:ext cx="3179801" cy="4136986"/>
          </a:xfrm>
          <a:custGeom>
            <a:avLst/>
            <a:gdLst/>
            <a:ahLst/>
            <a:cxnLst/>
            <a:rect l="l" t="t" r="r" b="b"/>
            <a:pathLst>
              <a:path w="3179801" h="4136986">
                <a:moveTo>
                  <a:pt x="0" y="0"/>
                </a:moveTo>
                <a:lnTo>
                  <a:pt x="3179801" y="0"/>
                </a:lnTo>
                <a:lnTo>
                  <a:pt x="3179801" y="4136985"/>
                </a:lnTo>
                <a:lnTo>
                  <a:pt x="0" y="41369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3" name="Freeform 13"/>
          <p:cNvSpPr/>
          <p:nvPr/>
        </p:nvSpPr>
        <p:spPr>
          <a:xfrm>
            <a:off x="10966019" y="5779809"/>
            <a:ext cx="3221094" cy="4217471"/>
          </a:xfrm>
          <a:custGeom>
            <a:avLst/>
            <a:gdLst/>
            <a:ahLst/>
            <a:cxnLst/>
            <a:rect l="l" t="t" r="r" b="b"/>
            <a:pathLst>
              <a:path w="3221094" h="4217471">
                <a:moveTo>
                  <a:pt x="0" y="0"/>
                </a:moveTo>
                <a:lnTo>
                  <a:pt x="3221094" y="0"/>
                </a:lnTo>
                <a:lnTo>
                  <a:pt x="3221094" y="4217471"/>
                </a:lnTo>
                <a:lnTo>
                  <a:pt x="0" y="4217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4" name="Freeform 14"/>
          <p:cNvSpPr/>
          <p:nvPr/>
        </p:nvSpPr>
        <p:spPr>
          <a:xfrm>
            <a:off x="13348209" y="3686421"/>
            <a:ext cx="4830080" cy="3682936"/>
          </a:xfrm>
          <a:custGeom>
            <a:avLst/>
            <a:gdLst/>
            <a:ahLst/>
            <a:cxnLst/>
            <a:rect l="l" t="t" r="r" b="b"/>
            <a:pathLst>
              <a:path w="4830080" h="3682936">
                <a:moveTo>
                  <a:pt x="0" y="0"/>
                </a:moveTo>
                <a:lnTo>
                  <a:pt x="4830080" y="0"/>
                </a:lnTo>
                <a:lnTo>
                  <a:pt x="4830080" y="3682935"/>
                </a:lnTo>
                <a:lnTo>
                  <a:pt x="0" y="36829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5" name="Freeform 15"/>
          <p:cNvSpPr/>
          <p:nvPr/>
        </p:nvSpPr>
        <p:spPr>
          <a:xfrm>
            <a:off x="14466066" y="7461962"/>
            <a:ext cx="3387738" cy="2587385"/>
          </a:xfrm>
          <a:custGeom>
            <a:avLst/>
            <a:gdLst/>
            <a:ahLst/>
            <a:cxnLst/>
            <a:rect l="l" t="t" r="r" b="b"/>
            <a:pathLst>
              <a:path w="3387738" h="2587385">
                <a:moveTo>
                  <a:pt x="0" y="0"/>
                </a:moveTo>
                <a:lnTo>
                  <a:pt x="3387738" y="0"/>
                </a:lnTo>
                <a:lnTo>
                  <a:pt x="3387738" y="2587386"/>
                </a:lnTo>
                <a:lnTo>
                  <a:pt x="0" y="258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6" name="TextBox 16"/>
          <p:cNvSpPr txBox="1"/>
          <p:nvPr/>
        </p:nvSpPr>
        <p:spPr>
          <a:xfrm>
            <a:off x="1628389" y="2123254"/>
            <a:ext cx="14531546" cy="5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...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kako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smo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skupaj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z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dijaki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živeli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trajnostno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 </a:t>
            </a:r>
            <a:r>
              <a:rPr lang="en-US" sz="4081" dirty="0" err="1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mobilnost</a:t>
            </a:r>
            <a:r>
              <a:rPr lang="en-US" sz="4081" dirty="0">
                <a:solidFill>
                  <a:srgbClr val="000000"/>
                </a:solidFill>
                <a:latin typeface="Jenthill Caps Bold"/>
                <a:ea typeface="Jenthill Caps Bold"/>
                <a:cs typeface="Jenthill Caps Bold"/>
                <a:sym typeface="Jenthill Caps Bold"/>
              </a:rPr>
              <a:t>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46439" y="3389335"/>
            <a:ext cx="14676609" cy="101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653" lvl="1" indent="-379827" algn="l">
              <a:lnSpc>
                <a:spcPts val="3870"/>
              </a:lnSpc>
              <a:buFont typeface="Arial"/>
              <a:buChar char="•"/>
            </a:pPr>
            <a:r>
              <a:rPr lang="en-US" sz="351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Trajnostni izlet – Sv. Jošt nad Kranjem (kombinacija hoje in JPP – vlak, SZŠ Ljubljana → ŽP Ljubljana → Kranj → Sv. Jošt)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613</Words>
  <Application>Microsoft Office PowerPoint</Application>
  <PresentationFormat>Po meri</PresentationFormat>
  <Paragraphs>51</Paragraphs>
  <Slides>16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5" baseType="lpstr">
      <vt:lpstr>Poppins Bold</vt:lpstr>
      <vt:lpstr>Poppins</vt:lpstr>
      <vt:lpstr>Calibri</vt:lpstr>
      <vt:lpstr>Jenthill Caps</vt:lpstr>
      <vt:lpstr>Arial</vt:lpstr>
      <vt:lpstr>Raleway Italics</vt:lpstr>
      <vt:lpstr>Batang</vt:lpstr>
      <vt:lpstr>Jenthill Caps Bold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Change and Management Social Studies Presentation in Blue Green Illustrative Style</dc:title>
  <dc:creator>Uporabnik</dc:creator>
  <cp:lastModifiedBy>Mojca Dolinar</cp:lastModifiedBy>
  <cp:revision>7</cp:revision>
  <dcterms:created xsi:type="dcterms:W3CDTF">2006-08-16T00:00:00Z</dcterms:created>
  <dcterms:modified xsi:type="dcterms:W3CDTF">2026-04-22T05:42:03Z</dcterms:modified>
  <dc:identifier>DAG4mJcZTp8</dc:identifier>
</cp:coreProperties>
</file>