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84" r:id="rId2"/>
    <p:sldId id="282" r:id="rId3"/>
    <p:sldId id="269" r:id="rId4"/>
    <p:sldId id="259" r:id="rId5"/>
    <p:sldId id="260" r:id="rId6"/>
    <p:sldId id="281" r:id="rId7"/>
    <p:sldId id="258" r:id="rId8"/>
    <p:sldId id="268" r:id="rId9"/>
    <p:sldId id="261" r:id="rId10"/>
    <p:sldId id="262" r:id="rId11"/>
    <p:sldId id="264" r:id="rId12"/>
    <p:sldId id="265" r:id="rId13"/>
    <p:sldId id="271" r:id="rId14"/>
    <p:sldId id="26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0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 CE" pitchFamily="34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6" autoAdjust="0"/>
  </p:normalViewPr>
  <p:slideViewPr>
    <p:cSldViewPr>
      <p:cViewPr varScale="1">
        <p:scale>
          <a:sx n="78" d="100"/>
          <a:sy n="78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3074" name="Freeform 2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077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3075" name="Freeform 3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076" name="Freeform 4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3080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3078" name="Freeform 6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079" name="Freeform 7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3082" name="Freeform 10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9CA194-A59E-40E7-9FB1-EFA10B3AC7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9879-F4C0-460B-A80E-43C18A7EF2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BC0A0-AC98-4878-859B-330B1164D9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3FD289-AE76-4EB4-871E-A3780E1894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F348EB-46FF-44F1-B7CF-3E2FD29BD8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2A0702-31EB-4E26-AFEF-AC39BB4F6C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06BBC1-0ED1-4857-A765-10CF3C41B4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89D2-D718-4DDF-A89F-E437669FBD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D865A-B876-4C17-9788-830E222662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B8B7-8925-493B-ADFA-D2E8C903BD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3450-9539-41F2-8D95-4CDEAB1048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925F-AB48-4A2A-B4EA-F9579E85B4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F822-8F93-4DE9-9D0A-3971F1A88F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E362-9B95-4B17-9D25-05189C4FD1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84DA2-1B86-4891-8114-EBC6330966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026" name="Freeform 2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034" name="Freeform 10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GB"/>
              <a:t>Magda Možina OŠ Koseze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BF6F1E9-75F6-4360-A457-89A8F22EABE1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hyperlink" Target="http://www.animationfactory.com/en/search/close-up.mc?&amp;oid=4967613&amp;s=1&amp;sc=1&amp;st=48&amp;category_id=E1J&amp;q=CHEMISTRY&amp;spage=1&amp;hoid=6353e752809c8fc95286d151ec18146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mc?&amp;oid=4969269&amp;s=1&amp;sc=1&amp;st=11&amp;category_id=E1J&amp;q=ATOM&amp;spage=1&amp;hoid=12be4856fcdffe40d3eafe1c71ba0a9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wx.prenhall.com/petrucci/medialib/media_portfolio/text_images/006_RUTHERFORD.MOV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9iby4CWNyJFrxUBTyWjzbkF;_ylu=X3oDMTA4NDgyNWN0BHNlYwNwcm9m/SIG=11qbb469i/EXP=1159956758/**http%3a/www.howstuffworks.com/atom6.htm" TargetMode="External"/><Relationship Id="rId13" Type="http://schemas.openxmlformats.org/officeDocument/2006/relationships/hyperlink" Target="http://www.icjt.org/tech/predavanja/predavanja.htm" TargetMode="External"/><Relationship Id="rId18" Type="http://schemas.openxmlformats.org/officeDocument/2006/relationships/hyperlink" Target="http://www.meta-library.net/physgloss/bohr-body.html" TargetMode="External"/><Relationship Id="rId26" Type="http://schemas.openxmlformats.org/officeDocument/2006/relationships/hyperlink" Target="http://www.onlinekunst.de/september/12_09_JoliotCurie" TargetMode="External"/><Relationship Id="rId3" Type="http://schemas.openxmlformats.org/officeDocument/2006/relationships/hyperlink" Target="http://www.24carat.co.uk/goldcoinsets.html" TargetMode="External"/><Relationship Id="rId21" Type="http://schemas.openxmlformats.org/officeDocument/2006/relationships/hyperlink" Target="http://www.ph.qmul.ac.uk/~phy319/lectures/lect2002.html" TargetMode="External"/><Relationship Id="rId7" Type="http://schemas.openxmlformats.org/officeDocument/2006/relationships/hyperlink" Target="http://goalfinder.com/articles.asp" TargetMode="External"/><Relationship Id="rId12" Type="http://schemas.openxmlformats.org/officeDocument/2006/relationships/hyperlink" Target="http://www.minet.si/sola/slovarcek.php?section=2&amp;id=3" TargetMode="External"/><Relationship Id="rId17" Type="http://schemas.openxmlformats.org/officeDocument/2006/relationships/hyperlink" Target="http://wwwlapp.in2p3.fr/neutrinos/anhistory.html" TargetMode="External"/><Relationship Id="rId25" Type="http://schemas.openxmlformats.org/officeDocument/2006/relationships/hyperlink" Target="http://careo.elearning.ubc.ca/cgi-bin/wiki.pl?action=history&amp;id=ScienceRoom" TargetMode="External"/><Relationship Id="rId2" Type="http://schemas.openxmlformats.org/officeDocument/2006/relationships/hyperlink" Target="http://www.minerals.net/mineral/elements/gold/gold1.htm" TargetMode="External"/><Relationship Id="rId16" Type="http://schemas.openxmlformats.org/officeDocument/2006/relationships/hyperlink" Target="http://www.antonine-education.co.uk/Physics_AS/Module_1/Topic_1/topic_1.htm" TargetMode="External"/><Relationship Id="rId20" Type="http://schemas.openxmlformats.org/officeDocument/2006/relationships/hyperlink" Target="http://www.deutsches-museum-bonn.de/ausstellungen/heisenberg/defaul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mino.research.ibm.com/comm/pr.nsf/pages/rscd.sub-a-picd.html" TargetMode="External"/><Relationship Id="rId11" Type="http://schemas.openxmlformats.org/officeDocument/2006/relationships/hyperlink" Target="http://www.icjt.org/tech/razstava/zgrazstava/c15.html" TargetMode="External"/><Relationship Id="rId24" Type="http://schemas.openxmlformats.org/officeDocument/2006/relationships/hyperlink" Target="http://blazelabs.com/f-p-prop.asp" TargetMode="External"/><Relationship Id="rId5" Type="http://schemas.openxmlformats.org/officeDocument/2006/relationships/hyperlink" Target="http://rds.yahoo.com/_ylt=A9iby4HzLiJF3HMAm0qjzbkF;_ylu=X3oDMTA4NDgyNWN0BHNlYwNwcm9m/SIG=12g0k3545/EXP=1159954547/**http%3a/www.gly.uga.edu/schroeder/geol3010/3010lecture08.html" TargetMode="External"/><Relationship Id="rId15" Type="http://schemas.openxmlformats.org/officeDocument/2006/relationships/hyperlink" Target="http://www.acienciasgalilei.com/biograf0.htm" TargetMode="External"/><Relationship Id="rId23" Type="http://schemas.openxmlformats.org/officeDocument/2006/relationships/hyperlink" Target="http://www.kennethsnelson.net/circ_sph" TargetMode="External"/><Relationship Id="rId10" Type="http://schemas.openxmlformats.org/officeDocument/2006/relationships/hyperlink" Target="http://www.animationfactory.com/en/search/index.mc?cid=E1J&amp;q=CHEMISTRY" TargetMode="External"/><Relationship Id="rId19" Type="http://schemas.openxmlformats.org/officeDocument/2006/relationships/hyperlink" Target="http://www.chemsoc.org/timeline/pages/1913.html" TargetMode="External"/><Relationship Id="rId4" Type="http://schemas.openxmlformats.org/officeDocument/2006/relationships/hyperlink" Target="http://rds.yahoo.com/_ylt=A9ibyGYwLSJF_0YB4RSjzbkF;_ylu=X3oDMTA4NDgyNWN0BHNlYwNwcm9m/SIG=11vbfb6gg/EXP=1159954096/**http%3a/www.pixelpoke.com/pages/btn_gold.htm" TargetMode="External"/><Relationship Id="rId9" Type="http://schemas.openxmlformats.org/officeDocument/2006/relationships/hyperlink" Target="http://www.sp.uconn.edu/~terry/images/mols/atomfig1.html" TargetMode="External"/><Relationship Id="rId14" Type="http://schemas.openxmlformats.org/officeDocument/2006/relationships/hyperlink" Target="http://www.chemheritage.org/explore/matter-dalton.html" TargetMode="External"/><Relationship Id="rId22" Type="http://schemas.openxmlformats.org/officeDocument/2006/relationships/hyperlink" Target="http://www.spaceandmotion.com/quantum-theory-de-broglie-quote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mc?&amp;oid=4967639&amp;s=1&amp;sc=1&amp;st=11&amp;category_id=E1J&amp;q=ATOM&amp;spage=1&amp;hoid=2a540768320c3396ad05762f1a1a0a8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animationfactory.com/en/search/close-up.mc?&amp;oid=4967715&amp;s=1&amp;sc=1&amp;st=11&amp;category_id=E1J&amp;q=ATOM&amp;spage=1&amp;hoid=dd8cb5eadcd82240504101ecad11810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2987675" y="333375"/>
            <a:ext cx="3271838" cy="1276350"/>
          </a:xfrm>
        </p:spPr>
        <p:txBody>
          <a:bodyPr/>
          <a:lstStyle/>
          <a:p>
            <a:r>
              <a:rPr lang="en-GB" sz="6600" i="0">
                <a:solidFill>
                  <a:schemeClr val="tx1"/>
                </a:solidFill>
                <a:latin typeface="Arial" pitchFamily="34" charset="0"/>
              </a:rPr>
              <a:t>ATOM</a:t>
            </a:r>
            <a:endParaRPr lang="sl-SI" sz="6600" i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3799" name="Picture 7" descr="at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700213"/>
            <a:ext cx="4464050" cy="4464050"/>
          </a:xfrm>
          <a:prstGeom prst="rect">
            <a:avLst/>
          </a:prstGeom>
          <a:noFill/>
        </p:spPr>
      </p:pic>
      <p:pic>
        <p:nvPicPr>
          <p:cNvPr id="33800" name="Picture 8" descr="Moving Atom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49275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  <a:t>MASNO ŠTEVILO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495800"/>
          </a:xfrm>
          <a:noFill/>
          <a:ln/>
        </p:spPr>
        <p:txBody>
          <a:bodyPr/>
          <a:lstStyle/>
          <a:p>
            <a:r>
              <a:rPr lang="en-GB" sz="4000">
                <a:latin typeface="Arial" pitchFamily="34" charset="0"/>
              </a:rPr>
              <a:t>Masa atoma je v jedru.</a:t>
            </a:r>
          </a:p>
          <a:p>
            <a:r>
              <a:rPr lang="en-GB" sz="4000">
                <a:latin typeface="Arial" pitchFamily="34" charset="0"/>
              </a:rPr>
              <a:t>Proton ima maso 1.</a:t>
            </a:r>
          </a:p>
          <a:p>
            <a:r>
              <a:rPr lang="en-GB" sz="4000">
                <a:latin typeface="Arial" pitchFamily="34" charset="0"/>
              </a:rPr>
              <a:t>Nevtron ima maso 1.</a:t>
            </a:r>
          </a:p>
          <a:p>
            <a:r>
              <a:rPr lang="en-GB" sz="4000">
                <a:latin typeface="Arial" pitchFamily="34" charset="0"/>
              </a:rPr>
              <a:t>Vsota p</a:t>
            </a:r>
            <a:r>
              <a:rPr lang="sl-SI" sz="4000">
                <a:latin typeface="Arial" pitchFamily="34" charset="0"/>
              </a:rPr>
              <a:t>rotonov</a:t>
            </a:r>
            <a:r>
              <a:rPr lang="en-GB" sz="4000">
                <a:latin typeface="Arial" pitchFamily="34" charset="0"/>
              </a:rPr>
              <a:t> in n</a:t>
            </a:r>
            <a:r>
              <a:rPr lang="sl-SI" sz="4000">
                <a:latin typeface="Arial" pitchFamily="34" charset="0"/>
              </a:rPr>
              <a:t>evtronov</a:t>
            </a:r>
            <a:r>
              <a:rPr lang="en-GB" sz="4000">
                <a:latin typeface="Arial" pitchFamily="34" charset="0"/>
              </a:rPr>
              <a:t> je </a:t>
            </a:r>
            <a:r>
              <a:rPr lang="sl-SI" sz="4000">
                <a:latin typeface="Arial" pitchFamily="34" charset="0"/>
              </a:rPr>
              <a:t>enaka </a:t>
            </a:r>
            <a:r>
              <a:rPr lang="en-GB" sz="4000">
                <a:latin typeface="Arial" pitchFamily="34" charset="0"/>
              </a:rPr>
              <a:t>mas</a:t>
            </a:r>
            <a:r>
              <a:rPr lang="sl-SI" sz="4000">
                <a:latin typeface="Arial" pitchFamily="34" charset="0"/>
              </a:rPr>
              <a:t>i</a:t>
            </a:r>
            <a:r>
              <a:rPr lang="en-GB" sz="4000">
                <a:latin typeface="Arial" pitchFamily="34" charset="0"/>
              </a:rPr>
              <a:t> jedra.</a:t>
            </a:r>
          </a:p>
          <a:p>
            <a:r>
              <a:rPr lang="en-GB" b="1">
                <a:solidFill>
                  <a:srgbClr val="FF7C80"/>
                </a:solidFill>
                <a:latin typeface="Arial" pitchFamily="34" charset="0"/>
              </a:rPr>
              <a:t>Masa jedra = masi atoma= masno število</a:t>
            </a:r>
            <a:r>
              <a:rPr lang="en-GB">
                <a:solidFill>
                  <a:srgbClr val="FF7C80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9221" name="Picture 5" descr="Atomic Molecules Orbiting Bal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04813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836613"/>
            <a:ext cx="3128962" cy="1276350"/>
          </a:xfrm>
          <a:noFill/>
          <a:ln/>
        </p:spPr>
        <p:txBody>
          <a:bodyPr/>
          <a:lstStyle/>
          <a:p>
            <a:pPr algn="ctr"/>
            <a: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  <a:t>IZOTOPI </a:t>
            </a:r>
            <a:b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GB" sz="5400" i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243" name="Object 3"/>
          <p:cNvGraphicFramePr>
            <a:graphicFrameLocks/>
          </p:cNvGraphicFramePr>
          <p:nvPr>
            <p:ph type="dgm" idx="1"/>
          </p:nvPr>
        </p:nvGraphicFramePr>
        <p:xfrm>
          <a:off x="250825" y="2708275"/>
          <a:ext cx="8534400" cy="3452813"/>
        </p:xfrm>
        <a:graphic>
          <a:graphicData uri="http://schemas.openxmlformats.org/presentationml/2006/ole">
            <p:oleObj spid="_x0000_s10243" name="MS Org Chart" r:id="rId4" imgW="7746840" imgH="2609640" progId="OrgPlusWOPX.4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000" i="0">
                <a:solidFill>
                  <a:schemeClr val="tx1"/>
                </a:solidFill>
                <a:effectLst/>
                <a:latin typeface="Arial" pitchFamily="34" charset="0"/>
              </a:rPr>
              <a:t>ZGRADBA ELEKTRONSKE OVOJNICE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356225" cy="4400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>
                <a:latin typeface="Arial" pitchFamily="34" charset="0"/>
              </a:rPr>
              <a:t>Atom ima od 1 do 7 lupin.</a:t>
            </a:r>
          </a:p>
          <a:p>
            <a:pPr>
              <a:lnSpc>
                <a:spcPct val="90000"/>
              </a:lnSpc>
            </a:pPr>
            <a:r>
              <a:rPr lang="en-GB" sz="3600">
                <a:latin typeface="Arial" pitchFamily="34" charset="0"/>
              </a:rPr>
              <a:t>Število elektronov po lupinah:</a:t>
            </a:r>
            <a:r>
              <a:rPr lang="sl-SI" sz="3600">
                <a:latin typeface="Arial" pitchFamily="34" charset="0"/>
              </a:rPr>
              <a:t>                   </a:t>
            </a:r>
            <a:r>
              <a:rPr lang="en-GB" sz="3600">
                <a:latin typeface="Arial" pitchFamily="34" charset="0"/>
              </a:rPr>
              <a:t> </a:t>
            </a:r>
            <a:r>
              <a:rPr lang="sl-SI" sz="3600">
                <a:latin typeface="Arial" pitchFamily="34" charset="0"/>
              </a:rPr>
              <a:t>   </a:t>
            </a:r>
            <a:r>
              <a:rPr lang="en-GB" sz="3600">
                <a:latin typeface="Arial" pitchFamily="34" charset="0"/>
              </a:rPr>
              <a:t>2, 8, 18, 32, 18, 8 in 2.</a:t>
            </a:r>
          </a:p>
          <a:p>
            <a:pPr>
              <a:lnSpc>
                <a:spcPct val="90000"/>
              </a:lnSpc>
            </a:pPr>
            <a:r>
              <a:rPr lang="en-GB" sz="3600">
                <a:latin typeface="Arial" pitchFamily="34" charset="0"/>
              </a:rPr>
              <a:t>Pomen zunanjih e</a:t>
            </a:r>
            <a:r>
              <a:rPr lang="en-GB" sz="3600" baseline="30000">
                <a:latin typeface="Arial" pitchFamily="34" charset="0"/>
              </a:rPr>
              <a:t>-</a:t>
            </a:r>
            <a:r>
              <a:rPr lang="en-GB" sz="3600">
                <a:latin typeface="Arial" pitchFamily="34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GB" sz="3600">
                <a:latin typeface="Arial" pitchFamily="34" charset="0"/>
              </a:rPr>
              <a:t>Število zunanjih e</a:t>
            </a:r>
            <a:r>
              <a:rPr lang="en-GB" sz="3600" baseline="30000">
                <a:latin typeface="Arial" pitchFamily="34" charset="0"/>
              </a:rPr>
              <a:t>-</a:t>
            </a:r>
            <a:r>
              <a:rPr lang="en-GB" sz="3600">
                <a:latin typeface="Arial" pitchFamily="34" charset="0"/>
              </a:rPr>
              <a:t>: od 1 do 8.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1088"/>
            <a:ext cx="6011863" cy="3236912"/>
          </a:xfrm>
          <a:prstGeom prst="rect">
            <a:avLst/>
          </a:prstGeom>
          <a:noFill/>
        </p:spPr>
      </p:pic>
      <p:sp>
        <p:nvSpPr>
          <p:cNvPr id="11297" name="Oval 33"/>
          <p:cNvSpPr>
            <a:spLocks noChangeArrowheads="1"/>
          </p:cNvSpPr>
          <p:nvPr/>
        </p:nvSpPr>
        <p:spPr bwMode="auto">
          <a:xfrm rot="-2656246">
            <a:off x="7019925" y="2276475"/>
            <a:ext cx="936625" cy="2952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2503737">
            <a:off x="6948488" y="2347913"/>
            <a:ext cx="936625" cy="2952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6948488" y="2347913"/>
            <a:ext cx="936625" cy="2952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 rot="5400000">
            <a:off x="6948487" y="2276476"/>
            <a:ext cx="936625" cy="2952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7235825" y="3573463"/>
            <a:ext cx="360363" cy="360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5867400" y="35734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8748713" y="364490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8243888" y="2636838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6300788" y="48688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7740650" y="2852738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6875463" y="44370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6300788" y="2924175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8388350" y="42211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9.82659E-7 C -0.00157 -0.00139 -0.00365 -0.00208 -0.00487 -0.00416 C -0.00834 -0.00971 -0.0066 -0.01549 -0.01442 -0.01896 C -0.01737 -0.02035 -0.02067 -0.02035 -0.02379 -0.02104 C -0.02987 -0.02867 -0.02605 -0.02382 -0.0349 -0.03584 C -0.0382 -0.04046 -0.04445 -0.037 -0.04931 -0.03792 C -0.05817 -0.03954 -0.06563 -0.04301 -0.07466 -0.04439 C -0.08716 -0.04971 -0.09966 -0.05226 -0.11268 -0.0548 C -0.15452 -0.05364 -0.19653 -0.05549 -0.2382 -0.05064 C -0.24706 -0.04971 -0.25886 -0.04162 -0.26824 -0.04 C -0.27952 -0.03515 -0.28976 -0.03353 -0.30157 -0.03168 C -0.30765 -0.02382 -0.30383 -0.0296 -0.31112 -0.0148 C -0.31216 -0.01272 -0.31442 -0.00833 -0.31442 -0.00833 C -0.31667 0.00092 -0.32101 0.01919 -0.31598 0.02751 C -0.31372 0.03144 -0.30851 0.0289 -0.30487 0.02959 C -0.30435 0.03607 -0.30504 0.04277 -0.30331 0.04878 C -0.30261 0.05087 -0.30018 0.0504 -0.29844 0.05087 C -0.29011 0.05272 -0.2816 0.05341 -0.2731 0.05503 C -0.26806 0.083 -0.22692 0.06728 -0.21442 0.06774 C -0.19931 0.0726 -0.18369 0.07144 -0.16824 0.07399 C -0.15643 0.0793 -0.17292 0.07352 -0.15556 0.07191 C -0.12657 0.06936 -0.0974 0.06913 -0.06824 0.06774 C -0.03994 0.05826 -0.09133 0.06312 -0.02379 0.05919 C -0.01841 0.05688 -0.01876 0.05826 -0.01598 0.05087 C -0.01528 0.04878 -0.01563 0.04601 -0.01442 0.04439 C -0.0132 0.04277 -0.01112 0.043 -0.00956 0.04231 C -0.00556 0.03422 -0.00487 0.02659 -0.00487 0.01688 " pathEditMode="relative" ptsTypes="ffffffffffffffffffffffffffA">
                                      <p:cBhvr>
                                        <p:cTn id="22" dur="2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C 0.00261 0.01989 0.00087 0.01087 0.00521 0.02821 C 0.00591 0.03099 0.00486 0.03515 0.00677 0.03677 C 0.0099 0.03931 0.01424 0.03816 0.01788 0.03885 C 0.02379 0.04625 0.04913 0.04833 0.05764 0.04948 C 0.07222 0.05896 0.05434 0.04856 0.07986 0.05573 C 0.08212 0.05642 0.08403 0.0592 0.08629 0.05989 C 0.12361 0.07168 0.16632 0.06706 0.20365 0.06844 C 0.20747 0.06821 0.27153 0.06451 0.28629 0.05989 C 0.28854 0.0592 0.29479 0.04648 0.29566 0.04509 C 0.30226 0.03515 0.30938 0.02914 0.31632 0.01989 C 0.3158 0.01342 0.31597 0.00694 0.31476 0.0007 C 0.3132 -0.00763 0.30677 -0.00878 0.30209 -0.01202 C 0.29288 -0.01826 0.28698 -0.02057 0.27674 -0.02242 C 0.27518 -0.02381 0.27361 -0.02543 0.27188 -0.02682 C 0.26979 -0.02843 0.26754 -0.02936 0.26563 -0.03098 C 0.25972 -0.03606 0.26511 -0.03491 0.25764 -0.0393 C 0.25174 -0.04277 0.23976 -0.043 0.23542 -0.04369 C 0.21962 -0.04878 0.20417 -0.05132 0.18785 -0.0541 C 0.17101 -0.05248 0.1665 -0.05179 0.15295 -0.04578 C 0.1224 -0.05086 0.09271 -0.0504 0.06233 -0.04369 C 0.05538 -0.03722 0.04809 -0.03815 0.04011 -0.03514 C 0.03403 -0.03283 0.025 -0.03121 0.01962 -0.02682 C 0.01025 -0.01919 0.01459 -0.0215 0.00677 -0.01826 C -0.00104 -0.01132 0.00243 -0.01664 0.00052 0.0007 Z " pathEditMode="relative" ptsTypes="fffffffffffffffffffffffff">
                                      <p:cBhvr>
                                        <p:cTn id="24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56069E-6 C 0.00069 0.01086 0.00208 0.04485 0.0078 0.05294 C 0.01058 0.06266 0.01197 0.08254 0.02065 0.0867 C 0.02464 0.08855 0.02916 0.08809 0.03333 0.08878 C 0.04253 0.10774 0.03159 0.10219 0.06023 0.09942 C 0.06145 0.08393 0.05885 0.07468 0.06978 0.06982 C 0.07326 0.06057 0.07412 0.04555 0.07777 0.03815 C 0.07898 0.0356 0.08107 0.03399 0.08246 0.03167 C 0.09114 0.01641 0.09322 0.00115 0.09669 -0.01688 C 0.09826 -0.02474 0.10155 -0.02821 0.10155 -0.03792 C 0.10155 -0.04232 0.09947 -0.0296 0.09843 -0.02544 C 0.10051 -0.04555 0.10208 -0.06081 0.10312 -0.08232 C 0.10416 -0.13642 0.11058 -0.18914 0.09843 -0.24093 C 0.09583 -0.25226 0.09461 -0.27075 0.08558 -0.27469 C 0.08506 -0.28463 0.08541 -0.29457 0.08402 -0.30428 C 0.08367 -0.30636 0.08176 -0.30706 0.08089 -0.30867 C 0.07968 -0.31075 0.07933 -0.31353 0.07777 -0.31492 C 0.07499 -0.31723 0.06822 -0.31908 0.06822 -0.31908 C 0.06093 -0.32948 0.06579 -0.32509 0.046 -0.31908 C 0.0427 -0.31815 0.03645 -0.31492 0.03645 -0.31492 C 0.02812 -0.30382 0.02794 -0.28786 0.02221 -0.27469 C 0.01996 -0.2696 0.01579 -0.26428 0.01267 -0.25989 C 0.01093 -0.25295 0.00971 -0.24578 0.0078 -0.23885 C 0.00659 -0.22359 0.00485 -0.21804 0.00155 -0.20509 C -0.00053 -0.15145 -0.00556 -0.10174 -0.00331 -0.04856 C -0.00279 -0.03792 -0.00227 -0.02752 -0.00157 -0.01688 C -0.00122 -0.01133 -0.0014 -0.00532 -6.38889E-6 -1.56069E-6 C 0.00069 0.00277 0.00468 0.00647 0.00468 0.00647 C 0.00468 0.00647 0.00155 0.00208 -6.38889E-6 -1.56069E-6 Z " pathEditMode="relative" ptsTypes="fffffffffffffffffffffffffffff">
                                      <p:cBhvr>
                                        <p:cTn id="26" dur="2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77457E-6 C -0.00607 -0.01387 -0.01041 -0.02936 -0.01909 -0.04023 C -0.02221 -0.05295 -0.03124 -0.06243 -0.03958 -0.06983 C -0.04392 -0.06844 -0.04826 -0.06774 -0.05242 -0.06566 C -0.05728 -0.06312 -0.05451 -0.05942 -0.05711 -0.05503 C -0.05833 -0.05318 -0.06041 -0.05248 -0.0618 -0.05087 C -0.06631 -0.04601 -0.06805 -0.04046 -0.07291 -0.03607 C -0.07916 -0.02381 -0.08037 -0.00994 -0.08732 0.00208 C -0.08975 0.01318 -0.09131 0.02335 -0.09513 0.03376 C -0.10086 0.08879 -0.10642 0.14636 -0.09513 0.20069 C -0.09409 0.22058 -0.09357 0.26844 -0.08888 0.28532 C -0.08645 0.29387 -0.08124 0.30081 -0.07777 0.30867 C -0.07343 0.33156 -0.06857 0.34289 -0.05069 0.34867 C -0.04964 0.35006 -0.04912 0.35283 -0.04756 0.35306 C -0.04183 0.35376 -0.03541 0.35445 -0.0302 0.35075 C -0.02725 0.34867 -0.02794 0.34243 -0.0269 0.33827 C -0.02482 0.32902 -0.02482 0.32116 -0.02065 0.31283 C -0.01944 0.29734 -0.01787 0.28324 -0.01423 0.26844 C -0.01249 0.24278 -0.00763 0.21873 -0.00155 0.19445 C 5.27778E-6 0.16763 0.00018 0.13989 0.00643 0.11399 C 0.00591 0.10058 0.00539 0.0874 0.00487 0.07399 C 0.00417 0.05503 0.00313 0.01688 0.00313 0.01688 L 5.27778E-6 2.77457E-6 Z " pathEditMode="relative" ptsTypes="fffffffffffffffffffffAf">
                                      <p:cBhvr>
                                        <p:cTn id="28" dur="2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7 C 0.01076 0.00462 0.0085 0.00462 0.02708 -2.89017E-7 C 0.03159 -0.00116 0.03559 -0.0044 0.03975 -0.00648 C 0.04132 -0.00717 0.04444 -0.00856 0.04444 -0.00856 C 0.05087 -0.01688 0.05885 -0.02336 0.0651 -0.03168 C 0.06649 -0.03353 0.06684 -0.03654 0.0684 -0.03815 C 0.07326 -0.0437 0.07587 -0.04417 0.08107 -0.04648 C 0.08437 -0.05341 0.08906 -0.0585 0.09219 -0.06567 C 0.09653 -0.07584 0.09375 -0.07307 0.1 -0.08255 C 0.10521 -0.09064 0.11232 -0.0955 0.11753 -0.10359 C 0.12378 -0.1133 0.11962 -0.117 0.13021 -0.12047 C 0.13559 -0.1281 0.14288 -0.12972 0.1493 -0.13526 C 0.1526 -0.14867 0.14809 -0.13526 0.15729 -0.1459 C 0.1625 -0.15168 0.16354 -0.1607 0.1684 -0.16694 C 0.17291 -0.17919 0.17708 -0.18012 0.18576 -0.18613 C 0.19184 -0.19815 0.19826 -0.20902 0.20798 -0.21573 C 0.21493 -0.22706 0.21458 -0.23099 0.21909 -0.24324 C 0.22083 -0.26521 0.22465 -0.28139 0.22066 -0.30451 C 0.22031 -0.30659 0.21753 -0.30567 0.21597 -0.30659 C 0.20087 -0.31654 0.22847 -0.30914 0.18889 -0.31284 C 0.17882 -0.31214 0.16875 -0.3133 0.15885 -0.31076 C 0.15729 -0.31029 0.15833 -0.30613 0.15729 -0.30451 C 0.15607 -0.30243 0.15416 -0.30151 0.15243 -0.30012 C 0.13403 -0.28602 0.15764 -0.30636 0.14132 -0.28972 C 0.13837 -0.28671 0.13177 -0.28116 0.13177 -0.28116 C 0.12812 -0.26683 0.13333 -0.28162 0.12552 -0.27284 C 0.10156 -0.24578 0.11875 -0.25642 0.10173 -0.2474 C 0.10069 -0.24463 0.1 -0.24139 0.09844 -0.23885 C 0.09722 -0.237 0.09479 -0.23677 0.09375 -0.23469 C 0.08923 -0.22544 0.09409 -0.22243 0.0842 -0.21365 C 0.08055 -0.20717 0.07587 -0.19815 0.07153 -0.19237 C 0.06962 -0.18983 0.06684 -0.18867 0.0651 -0.18613 C 0.05885 -0.17688 0.05677 -0.16532 0.0493 -0.15862 C 0.04305 -0.14151 0.03159 -0.1163 0.01753 -0.11006 C 0.01406 -0.0955 0.01909 -0.11284 0.00955 -0.09526 C 0.0085 -0.09341 0.00885 -0.09087 0.00798 -0.08879 C 0.00625 -0.0844 0.00173 -0.07607 0.00173 -0.07607 C 0.00121 -0.0733 0.00069 -0.07052 5.55556E-7 -0.06775 C -0.00104 -0.06359 -0.00313 -0.05503 -0.00313 -0.05503 C -0.00417 -0.03908 -0.00504 -0.0259 -0.00781 -0.01064 C -0.00729 -0.00787 -0.00816 -0.0037 -0.00625 -0.00209 C -0.00347 0.00023 0.01284 -2.89017E-7 5.55556E-7 -2.89017E-7 Z " pathEditMode="relative" ptsTypes="ffffffffffffffffffffffffffffffffffffffffff">
                                      <p:cBhvr>
                                        <p:cTn id="30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01156E-6 C -0.00105 -0.00139 -0.00174 -0.00347 -0.00313 -0.0044 C -0.00608 -0.00648 -0.01268 -0.00856 -0.01268 -0.00856 C -0.01858 -0.00648 -0.025 -0.00509 -0.03004 -6.01156E-6 C -0.0448 0.01479 -0.02848 0.00323 -0.04289 0.01248 C -0.04983 0.02219 -0.05782 0.03052 -0.06511 0.03999 C -0.06893 0.04485 -0.07778 0.05271 -0.07778 0.05271 C -0.08021 0.06242 -0.08959 0.07121 -0.09514 0.08023 C -0.09844 0.08554 -0.10625 0.09502 -0.10625 0.09502 C -0.10625 0.09502 -0.10938 0.10982 -0.11111 0.10774 C -0.11268 0.10589 -0.1073 0.09919 -0.10955 0.09919 C -0.11355 0.09919 -0.1224 0.11283 -0.12535 0.11606 C -0.12934 0.12069 -0.13403 0.12439 -0.13802 0.12878 C -0.14271 0.13387 -0.1441 0.14358 -0.14914 0.14797 C -0.15226 0.15075 -0.15556 0.15352 -0.15868 0.1563 C -0.15973 0.15838 -0.16094 0.16046 -0.16181 0.16277 C -0.1625 0.16485 -0.1625 0.16716 -0.16337 0.16901 C -0.1658 0.1741 -0.17153 0.18335 -0.17448 0.18797 C -0.179 0.19514 -0.18542 0.20023 -0.19046 0.20716 C -0.1941 0.22612 -0.18889 0.2067 -0.19671 0.21965 C -0.19775 0.2215 -0.1974 0.22427 -0.19844 0.22612 C -0.20018 0.22936 -0.20261 0.23167 -0.20469 0.23445 C -0.2066 0.24462 -0.21285 0.25895 -0.21736 0.26843 C -0.21789 0.27121 -0.21823 0.27398 -0.21893 0.27676 C -0.21997 0.28115 -0.22223 0.28947 -0.22223 0.28947 C -0.22171 0.29872 -0.22361 0.30867 -0.22066 0.31699 C -0.21927 0.32092 -0.21424 0.31976 -0.21111 0.32115 C -0.20539 0.32369 -0.19931 0.32508 -0.19358 0.32762 C -0.18455 0.32624 -0.17552 0.32554 -0.16667 0.32323 C -0.16146 0.32184 -0.14427 0.2978 -0.14115 0.29364 C -0.13368 0.28369 -0.12587 0.27653 -0.11736 0.26843 C -0.11233 0.26358 -0.1158 0.26404 -0.11111 0.2578 C -0.10643 0.25156 -0.1007 0.24346 -0.09514 0.23884 C -0.08733 0.22288 -0.08177 0.21687 -0.0698 0.20485 C -0.06684 0.20184 -0.06511 0.19676 -0.06181 0.19445 C -0.05973 0.19306 -0.0573 0.19213 -0.05556 0.19005 C -0.05105 0.18497 -0.04705 0.17872 -0.04289 0.17317 C -0.03421 0.16161 -0.03004 0.14658 -0.01893 0.13942 C -0.01841 0.13618 -0.01736 0.12647 -0.0158 0.12254 C -0.01285 0.11537 -0.00625 0.10127 -0.00625 0.10127 C -0.0033 0.08138 -0.00747 0.09942 0.00486 0.07815 C 0.00694 0.07445 0.00764 0.06936 0.00954 0.06543 C 0.00902 0.06057 0.00833 0.05549 0.00798 0.05063 C 0.00729 0.04208 0.00729 0.03352 0.00642 0.0252 C 0.0052 0.01271 -0.0033 0.01341 1.94444E-6 -6.01156E-6 Z " pathEditMode="relative" ptsTypes="fffffffffffffffffffffffffffffffffffffffffffff">
                                      <p:cBhvr>
                                        <p:cTn id="32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1387E-6 C 0.00156 0.00601 0.0026 0.0141 0.00625 0.01896 C 0.01111 0.02543 0.01319 0.02543 0.01736 0.03376 C 0.01962 0.04462 0.01927 0.04208 0.02066 0.05503 C 0.02153 0.06289 0.02014 0.07214 0.02378 0.07815 C 0.02639 0.08254 0.03125 0.08324 0.03489 0.08462 C 0.04201 0.09387 0.05469 0.1059 0.05868 0.11838 C 0.06007 0.12254 0.06267 0.13734 0.0651 0.1415 C 0.06771 0.14636 0.07153 0.15006 0.07465 0.15422 C 0.07621 0.1563 0.07934 0.16069 0.07934 0.16069 C 0.08333 0.17665 0.07743 0.15723 0.08576 0.1711 C 0.0868 0.17295 0.08611 0.17595 0.08733 0.17757 C 0.08993 0.18127 0.09427 0.18243 0.09687 0.1859 C 0.10069 0.19098 0.10156 0.2 0.10625 0.20301 C 0.11371 0.20786 0.12083 0.21642 0.12847 0.21988 C 0.13646 0.23584 0.13663 0.2363 0.15069 0.24092 C 0.16441 0.25272 0.1743 0.24971 0.19201 0.25156 C 0.20208 0.25249 0.21215 0.25433 0.22222 0.25572 C 0.22691 0.25156 0.23455 0.25017 0.23646 0.24301 C 0.24288 0.21965 0.23489 0.20763 0.22691 0.19237 C 0.22483 0.18381 0.22396 0.18035 0.21736 0.17757 C 0.20208 0.1563 0.22483 0.18728 0.20625 0.16486 C 0.20295 0.16092 0.19687 0.15214 0.19687 0.15214 C 0.1934 0.13965 0.18594 0.13387 0.17934 0.12462 C 0.1717 0.08301 0.18038 0.12694 0.17292 0.09711 C 0.17066 0.08809 0.17118 0.07723 0.16667 0.06983 C 0.16493 0.06705 0.16233 0.06543 0.16024 0.06335 C 0.15781 0.05387 0.15469 0.05295 0.14757 0.05064 C 0.14496 0.04717 0.14201 0.04416 0.13958 0.04023 C 0.13715 0.0363 0.13663 0.02983 0.13333 0.02751 C 0.12292 0.02035 0.11614 0.00786 0.10469 0.00416 C 0.10364 0.00139 0.10243 -0.00139 0.10156 -0.00416 C 0.10087 -0.00624 0.10121 -0.00902 0.1 -0.01064 C 0.09774 -0.01364 0.09444 -0.01457 0.09201 -0.01688 C 0.0908 -0.01803 0.09028 -0.02035 0.08889 -0.02127 C 0.08264 -0.02543 0.07031 -0.03145 0.06354 -0.03376 C 0.05798 -0.04116 0.05017 -0.04116 0.04288 -0.04439 C 0.02135 -0.0541 0.03785 -0.04832 0.02378 -0.05295 C 0.02222 -0.05434 0.02101 -0.05688 0.0191 -0.05711 C -0.01719 -0.06035 -0.00556 -0.03838 -5.55556E-7 -1.21387E-6 Z " pathEditMode="relative" ptsTypes="ffffffffffffffffffffffffffffffffffffffff">
                                      <p:cBhvr>
                                        <p:cTn id="34" dur="2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0289E-6 C -0.00296 -0.0111 0.00034 -0.00278 -0.00643 -0.01064 C -0.01389 -0.01942 -0.01702 -0.02613 -0.02552 -0.03168 C -0.02657 -0.03306 -0.02743 -0.03468 -0.02865 -0.03607 C -0.03073 -0.03838 -0.03316 -0.03977 -0.03507 -0.04231 C -0.04098 -0.05017 -0.04115 -0.05965 -0.04931 -0.06359 C -0.05105 -0.07491 -0.05487 -0.08486 -0.05886 -0.09526 C -0.05938 -0.09873 -0.05921 -0.10266 -0.06042 -0.10567 C -0.06129 -0.10798 -0.06389 -0.10798 -0.06511 -0.11006 C -0.06615 -0.11168 -0.0658 -0.11445 -0.06667 -0.1163 C -0.06754 -0.11792 -0.06893 -0.11885 -0.06997 -0.12046 C -0.07223 -0.12393 -0.07448 -0.12717 -0.07622 -0.1311 C -0.08125 -0.14243 -0.08195 -0.14913 -0.09063 -0.15653 C -0.09427 -0.16393 -0.09844 -0.17156 -0.1033 -0.17757 C -0.10643 -0.1859 -0.10938 -0.1963 -0.11441 -0.20301 C -0.1257 -0.2178 -0.14393 -0.22197 -0.15886 -0.22636 C -0.16198 -0.22913 -0.16476 -0.23376 -0.16841 -0.23468 C -0.17466 -0.2363 -0.17987 -0.23815 -0.18577 -0.24116 C -0.19323 -0.23908 -0.20087 -0.23815 -0.20799 -0.23468 C -0.20973 -0.23376 -0.20973 -0.23006 -0.21112 -0.22844 C -0.21302 -0.22636 -0.21546 -0.22543 -0.21754 -0.22405 C -0.225 -0.20971 -0.22275 -0.21642 -0.22552 -0.20509 C -0.22431 -0.17688 -0.22761 -0.17226 -0.21754 -0.15445 C -0.2158 -0.14543 -0.21355 -0.13896 -0.20955 -0.1311 C -0.20695 -0.12046 -0.20556 -0.11191 -0.20174 -0.1015 C -0.19931 -0.08648 -0.19532 -0.08 -0.18421 -0.07607 C -0.18056 -0.06174 -0.17275 -0.04832 -0.16667 -0.03607 C -0.16268 -0.02798 -0.16181 -0.02035 -0.15556 -0.0148 C -0.14584 0.0111 -0.12761 0.02566 -0.10643 0.02959 C -0.10434 0.03306 -0.10261 0.03699 -0.1 0.04 C -0.09827 0.04208 -0.09549 0.04208 -0.09375 0.04439 C -0.0908 0.04855 -0.09011 0.05503 -0.08733 0.05919 C -0.07934 0.07121 -0.06962 0.08162 -0.05886 0.08878 C -0.05174 0.09364 -0.03108 0.09295 -0.03021 0.09295 C -0.01424 0.09826 -0.02171 0.09526 -0.00799 0.1015 C -0.0033 0.10081 0.00503 0.10543 0.00625 0.09919 C 0.01076 0.07653 0.00625 0.05919 0.00156 0.04 C -0.00087 0.01688 8.33333E-7 0.03029 8.33333E-7 1.50289E-6 Z " pathEditMode="relative" ptsTypes="ffffffffffffffffffffffffffffffffffffff">
                                      <p:cBhvr>
                                        <p:cTn id="36" dur="2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MASA ATOMA IN NABOJ ATOMA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5329237" cy="4616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Atom ima majhno maso, ravno tako delci, ki ga gradijo.</a:t>
            </a:r>
          </a:p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Maso atoma izražamo v atomskih masnih enotah.</a:t>
            </a:r>
          </a:p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Število pozitivnih in negativnih delcev je enako.</a:t>
            </a:r>
          </a:p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Zato je atom nevtralen.</a:t>
            </a:r>
          </a:p>
        </p:txBody>
      </p:sp>
      <p:pic>
        <p:nvPicPr>
          <p:cNvPr id="18437" name="Picture 5" descr="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413" y="1989138"/>
            <a:ext cx="3684587" cy="393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5400" i="0">
                <a:solidFill>
                  <a:schemeClr val="hlink"/>
                </a:solidFill>
                <a:effectLst/>
                <a:latin typeface="Arial" pitchFamily="34" charset="0"/>
              </a:rPr>
              <a:t>KLJUČNI POJMI</a:t>
            </a:r>
          </a:p>
        </p:txBody>
      </p:sp>
      <p:graphicFrame>
        <p:nvGraphicFramePr>
          <p:cNvPr id="12291" name="Object 3"/>
          <p:cNvGraphicFramePr>
            <a:graphicFrameLocks/>
          </p:cNvGraphicFramePr>
          <p:nvPr>
            <p:ph type="tbl" idx="1"/>
          </p:nvPr>
        </p:nvGraphicFramePr>
        <p:xfrm>
          <a:off x="844550" y="1974850"/>
          <a:ext cx="7208838" cy="5018088"/>
        </p:xfrm>
        <a:graphic>
          <a:graphicData uri="http://schemas.openxmlformats.org/presentationml/2006/ole">
            <p:oleObj spid="_x0000_s12291" name="Document" r:id="rId5" imgW="9576720" imgH="66661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i="0">
                <a:solidFill>
                  <a:schemeClr val="tx1"/>
                </a:solidFill>
                <a:effectLst/>
                <a:latin typeface="Arial CE" pitchFamily="34" charset="-18"/>
              </a:rPr>
              <a:t>RADIOAKTIVNOST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564563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Je sevanje, ki nastane pri razpadu atomskega jedra.</a:t>
            </a:r>
          </a:p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Marie in Piere Curie sta skupaj s henrijem Becquelom raziskovala radioaktivnost.</a:t>
            </a:r>
          </a:p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Uporaba radioaktivnosti: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>
                <a:latin typeface="Arial CE" pitchFamily="34" charset="-18"/>
              </a:rPr>
              <a:t>v medicini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>
                <a:latin typeface="Arial CE" pitchFamily="34" charset="-18"/>
              </a:rPr>
              <a:t>ugotavljanje starosti kamnin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>
                <a:latin typeface="Arial CE" pitchFamily="34" charset="-18"/>
              </a:rPr>
              <a:t>pridobivanje električne energije</a:t>
            </a:r>
          </a:p>
        </p:txBody>
      </p:sp>
      <p:pic>
        <p:nvPicPr>
          <p:cNvPr id="19460" name="Picture 4" descr="c15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97425"/>
            <a:ext cx="2484437" cy="1798638"/>
          </a:xfrm>
          <a:prstGeom prst="rect">
            <a:avLst/>
          </a:prstGeom>
          <a:noFill/>
        </p:spPr>
      </p:pic>
      <p:pic>
        <p:nvPicPr>
          <p:cNvPr id="19461" name="Picture 5" descr="Irene und ihr Mann im Lab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21163"/>
            <a:ext cx="30480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 ZNANOSTI IN ZGRADBA ATOMA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708275"/>
            <a:ext cx="3957637" cy="2600325"/>
          </a:xfrm>
        </p:spPr>
        <p:txBody>
          <a:bodyPr/>
          <a:lstStyle/>
          <a:p>
            <a:r>
              <a:rPr lang="sl-SI">
                <a:latin typeface="Arial CE" pitchFamily="34" charset="-18"/>
              </a:rPr>
              <a:t>JOHN DALTON</a:t>
            </a:r>
          </a:p>
          <a:p>
            <a:pPr>
              <a:buFont typeface="Monotype Sorts" charset="2"/>
              <a:buNone/>
            </a:pPr>
            <a:r>
              <a:rPr lang="sl-SI">
                <a:latin typeface="Arial CE" pitchFamily="34" charset="-18"/>
              </a:rPr>
              <a:t>   Je uvedel pojem atom, kot delec snovi.</a:t>
            </a:r>
          </a:p>
        </p:txBody>
      </p:sp>
      <p:pic>
        <p:nvPicPr>
          <p:cNvPr id="20485" name="Picture 5" descr="r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904875" cy="914400"/>
          </a:xfrm>
          <a:prstGeom prst="rect">
            <a:avLst/>
          </a:prstGeom>
          <a:noFill/>
        </p:spPr>
      </p:pic>
      <p:pic>
        <p:nvPicPr>
          <p:cNvPr id="20487" name="Picture 7" descr="da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30607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 ZNANOSTI IN ZGRADBA ATOMA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844675"/>
            <a:ext cx="5867400" cy="4114800"/>
          </a:xfrm>
        </p:spPr>
        <p:txBody>
          <a:bodyPr/>
          <a:lstStyle/>
          <a:p>
            <a:r>
              <a:rPr lang="sl-SI">
                <a:latin typeface="Arial CE" pitchFamily="34" charset="-18"/>
              </a:rPr>
              <a:t>JOSEPH JOHN THOMSON </a:t>
            </a:r>
          </a:p>
          <a:p>
            <a:pPr>
              <a:buFont typeface="Monotype Sorts" charset="2"/>
              <a:buNone/>
            </a:pPr>
            <a:r>
              <a:rPr lang="sl-SI">
                <a:latin typeface="Arial CE" pitchFamily="34" charset="-18"/>
              </a:rPr>
              <a:t>    je odkril elektrone.</a:t>
            </a:r>
          </a:p>
          <a:p>
            <a:endParaRPr lang="sl-SI">
              <a:latin typeface="Arial CE" pitchFamily="34" charset="-18"/>
            </a:endParaRPr>
          </a:p>
          <a:p>
            <a:r>
              <a:rPr lang="sl-SI">
                <a:latin typeface="Arial CE" pitchFamily="34" charset="-18"/>
              </a:rPr>
              <a:t>Dobil je Nobelovo nagrado za fiziko.</a:t>
            </a:r>
          </a:p>
        </p:txBody>
      </p:sp>
      <p:pic>
        <p:nvPicPr>
          <p:cNvPr id="21513" name="Picture 9" descr="r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  <p:pic>
        <p:nvPicPr>
          <p:cNvPr id="21515" name="Picture 11" descr="J.J. 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05038"/>
            <a:ext cx="3003550" cy="4248150"/>
          </a:xfrm>
          <a:prstGeom prst="rect">
            <a:avLst/>
          </a:prstGeom>
          <a:noFill/>
        </p:spPr>
      </p:pic>
      <p:pic>
        <p:nvPicPr>
          <p:cNvPr id="21516" name="Picture 12" descr="Ato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81525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RAZVOJA ZNANOSTI IN ZGRADBA ATOMA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2349500"/>
            <a:ext cx="5473700" cy="244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>
                <a:latin typeface="Arial CE" pitchFamily="34" charset="-18"/>
              </a:rPr>
              <a:t>ERNEST RUTHERFORD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sl-SI">
                <a:latin typeface="Arial CE" pitchFamily="34" charset="-18"/>
              </a:rPr>
              <a:t>   je predpostavil, da je vsa masa atoma zbrana v jedru, ki ima pozitiven naboj.</a:t>
            </a:r>
          </a:p>
        </p:txBody>
      </p:sp>
      <p:pic>
        <p:nvPicPr>
          <p:cNvPr id="22533" name="Picture 5" descr="r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  <p:pic>
        <p:nvPicPr>
          <p:cNvPr id="22535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3079750" cy="4105275"/>
          </a:xfrm>
          <a:prstGeom prst="rect">
            <a:avLst/>
          </a:prstGeom>
          <a:noFill/>
        </p:spPr>
      </p:pic>
      <p:pic>
        <p:nvPicPr>
          <p:cNvPr id="22539" name="Picture 11" descr="rutherford-model-of-a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565400"/>
            <a:ext cx="4446587" cy="3594100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27088" y="1773238"/>
            <a:ext cx="66976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sz="1200">
                <a:hlinkClick r:id="rId5"/>
              </a:rPr>
              <a:t>http://cwx.prenhall.com/petrucci/medialib/media_portfolio/text_images/006_RUTHERFORD.MOV</a:t>
            </a:r>
            <a:endParaRPr lang="sl-SI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1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 ZNANOSTI IN ZGRADBA ATOMA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981200"/>
            <a:ext cx="4716462" cy="4114800"/>
          </a:xfrm>
        </p:spPr>
        <p:txBody>
          <a:bodyPr/>
          <a:lstStyle/>
          <a:p>
            <a:r>
              <a:rPr lang="sl-SI">
                <a:latin typeface="Arial CE" pitchFamily="34" charset="-18"/>
              </a:rPr>
              <a:t>JAMES CHADWICK        je odkril nevtron.</a:t>
            </a:r>
          </a:p>
        </p:txBody>
      </p:sp>
      <p:pic>
        <p:nvPicPr>
          <p:cNvPr id="23557" name="Picture 5" descr="chad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3178175" cy="4321175"/>
          </a:xfrm>
          <a:prstGeom prst="rect">
            <a:avLst/>
          </a:prstGeom>
          <a:noFill/>
        </p:spPr>
      </p:pic>
      <p:pic>
        <p:nvPicPr>
          <p:cNvPr id="23558" name="Picture 6" descr="Modè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357563"/>
            <a:ext cx="2286000" cy="3019425"/>
          </a:xfrm>
          <a:prstGeom prst="rect">
            <a:avLst/>
          </a:prstGeom>
          <a:noFill/>
        </p:spPr>
      </p:pic>
      <p:pic>
        <p:nvPicPr>
          <p:cNvPr id="23559" name="Picture 7" descr="r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/>
              <a:t>Svet atomov</a:t>
            </a:r>
            <a:r>
              <a:rPr lang="sl-SI"/>
              <a:t>: slika atomov posneta s tunelskim elektronskim mikroskopom </a:t>
            </a:r>
          </a:p>
        </p:txBody>
      </p:sp>
      <p:pic>
        <p:nvPicPr>
          <p:cNvPr id="29700" name="Picture 4" descr="Slika atom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00438"/>
            <a:ext cx="23812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 ZNANOSTI IN ZGRADBA ATOMA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981200"/>
            <a:ext cx="4678362" cy="2311400"/>
          </a:xfrm>
        </p:spPr>
        <p:txBody>
          <a:bodyPr/>
          <a:lstStyle/>
          <a:p>
            <a:r>
              <a:rPr lang="sl-SI">
                <a:latin typeface="Arial CE" pitchFamily="34" charset="-18"/>
              </a:rPr>
              <a:t>NIELS BOHR je predpostavil, da elektroni krožijo okoli jedra.</a:t>
            </a:r>
          </a:p>
        </p:txBody>
      </p:sp>
      <p:pic>
        <p:nvPicPr>
          <p:cNvPr id="24581" name="Picture 5" descr="bo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059113" cy="4151312"/>
          </a:xfrm>
          <a:prstGeom prst="rect">
            <a:avLst/>
          </a:prstGeom>
          <a:noFill/>
        </p:spPr>
      </p:pic>
      <p:pic>
        <p:nvPicPr>
          <p:cNvPr id="24583" name="Picture 7" descr="1913_boh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33600"/>
            <a:ext cx="5580062" cy="4219575"/>
          </a:xfrm>
          <a:prstGeom prst="rect">
            <a:avLst/>
          </a:prstGeom>
          <a:noFill/>
        </p:spPr>
      </p:pic>
      <p:pic>
        <p:nvPicPr>
          <p:cNvPr id="24584" name="Picture 8" descr="r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9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i="0">
                <a:solidFill>
                  <a:schemeClr val="tx1"/>
                </a:solidFill>
                <a:effectLst/>
                <a:latin typeface="Arial CE" pitchFamily="34" charset="-18"/>
              </a:rPr>
              <a:t>RAZVOJ ZNANOSTI IN ZGRADBA ATOMA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2924175"/>
            <a:ext cx="5400675" cy="1223963"/>
          </a:xfrm>
        </p:spPr>
        <p:txBody>
          <a:bodyPr/>
          <a:lstStyle/>
          <a:p>
            <a:r>
              <a:rPr lang="sl-SI">
                <a:latin typeface="Arial CE" pitchFamily="34" charset="-18"/>
              </a:rPr>
              <a:t>Sodoben model atoma je nastal po odkritjih. </a:t>
            </a:r>
          </a:p>
        </p:txBody>
      </p:sp>
      <p:pic>
        <p:nvPicPr>
          <p:cNvPr id="25605" name="Picture 5" descr="heisenberg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2976563" cy="4341813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743325" y="4076700"/>
            <a:ext cx="5076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sl-SI" sz="3200"/>
              <a:t>WERNER HEISENBERG</a:t>
            </a:r>
          </a:p>
        </p:txBody>
      </p:sp>
      <p:pic>
        <p:nvPicPr>
          <p:cNvPr id="25607" name="Picture 7" descr="Erwin Schrodinger, 1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3027363" cy="4224338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779838" y="4868863"/>
            <a:ext cx="5076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sl-SI" sz="3200"/>
              <a:t>ERWIN SHR</a:t>
            </a:r>
            <a:r>
              <a:rPr lang="en-US" sz="3200"/>
              <a:t>Ö</a:t>
            </a:r>
            <a:r>
              <a:rPr lang="sl-SI" sz="3200"/>
              <a:t>DINGER</a:t>
            </a:r>
          </a:p>
        </p:txBody>
      </p:sp>
      <p:pic>
        <p:nvPicPr>
          <p:cNvPr id="25609" name="Picture 9" descr="de-Broglie-physics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76475"/>
            <a:ext cx="32083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708400" y="5634038"/>
            <a:ext cx="5076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sl-SI" sz="3200"/>
              <a:t>LOUIS DE BROGLIE</a:t>
            </a:r>
          </a:p>
        </p:txBody>
      </p:sp>
      <p:pic>
        <p:nvPicPr>
          <p:cNvPr id="25611" name="Picture 11" descr="atom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146175"/>
            <a:ext cx="1979612" cy="1801813"/>
          </a:xfrm>
          <a:prstGeom prst="rect">
            <a:avLst/>
          </a:prstGeom>
          <a:noFill/>
        </p:spPr>
      </p:pic>
      <p:pic>
        <p:nvPicPr>
          <p:cNvPr id="25612" name="Picture 12" descr="ra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6" grpId="1"/>
      <p:bldP spid="25608" grpId="0"/>
      <p:bldP spid="25608" grpId="1"/>
      <p:bldP spid="256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pic>
        <p:nvPicPr>
          <p:cNvPr id="27652" name="Picture 4" descr="debrog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12875"/>
            <a:ext cx="6337300" cy="4754563"/>
          </a:xfrm>
          <a:prstGeom prst="rect">
            <a:avLst/>
          </a:prstGeom>
          <a:noFill/>
        </p:spPr>
      </p:pic>
      <p:pic>
        <p:nvPicPr>
          <p:cNvPr id="27653" name="Picture 5" descr="fig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7632700" cy="4667250"/>
          </a:xfrm>
          <a:prstGeom prst="rect">
            <a:avLst/>
          </a:prstGeom>
          <a:noFill/>
        </p:spPr>
      </p:pic>
      <p:pic>
        <p:nvPicPr>
          <p:cNvPr id="27654" name="Picture 6" descr="fig_20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44675"/>
            <a:ext cx="7632700" cy="3889375"/>
          </a:xfrm>
          <a:prstGeom prst="rect">
            <a:avLst/>
          </a:prstGeom>
          <a:noFill/>
        </p:spPr>
      </p:pic>
      <p:pic>
        <p:nvPicPr>
          <p:cNvPr id="27655" name="Picture 7" descr="r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20713"/>
            <a:ext cx="90487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24862" cy="638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1400">
                <a:hlinkClick r:id="rId2"/>
              </a:rPr>
              <a:t>http://www.minerals.net/mineral/elements/gold/gold1.htm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3"/>
              </a:rPr>
              <a:t>http://www.24carat.co.uk/goldcoinsets.html</a:t>
            </a:r>
            <a:endParaRPr lang="sl-SI" sz="1400"/>
          </a:p>
          <a:p>
            <a:pPr>
              <a:lnSpc>
                <a:spcPct val="80000"/>
              </a:lnSpc>
            </a:pPr>
            <a:r>
              <a:rPr lang="sl-SI" sz="1400">
                <a:hlinkClick r:id="rId4"/>
              </a:rPr>
              <a:t>http://www.pixelpoke.com/pages/btn_gold.htm</a:t>
            </a:r>
            <a:r>
              <a:rPr lang="sl-SI" sz="1400"/>
              <a:t> 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5"/>
              </a:rPr>
              <a:t>http://www.gly.uga.edu/schroeder/geol3010/3010lecture08.html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6"/>
              </a:rPr>
              <a:t>http://domino.research.ibm.com/comm/pr.nsf/pages/rscd.sub-a-picd.html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7"/>
              </a:rPr>
              <a:t>http://goalfinder.com/articles.asp</a:t>
            </a:r>
            <a:endParaRPr lang="sl-SI" sz="1400"/>
          </a:p>
          <a:p>
            <a:pPr>
              <a:lnSpc>
                <a:spcPct val="80000"/>
              </a:lnSpc>
            </a:pPr>
            <a:r>
              <a:rPr lang="sl-SI" sz="1400">
                <a:hlinkClick r:id="rId8"/>
              </a:rPr>
              <a:t>http://www.howstuffworks.com/atom6.htm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9"/>
              </a:rPr>
              <a:t>http://www.sp.uconn.edu/~terry/images/mols/atomfig1.html</a:t>
            </a:r>
            <a:r>
              <a:rPr lang="sl-SI" sz="1400"/>
              <a:t>  </a:t>
            </a:r>
          </a:p>
          <a:p>
            <a:pPr>
              <a:lnSpc>
                <a:spcPct val="80000"/>
              </a:lnSpc>
            </a:pPr>
            <a:r>
              <a:rPr lang="sl-SI" sz="1400">
                <a:hlinkClick r:id="rId10"/>
              </a:rPr>
              <a:t>http://www.animationfactory.com/en/search/index.mc?cid=E1J&amp;q=CHEMISTRY</a:t>
            </a:r>
            <a:endParaRPr lang="sl-SI" sz="1400"/>
          </a:p>
          <a:p>
            <a:pPr>
              <a:lnSpc>
                <a:spcPct val="80000"/>
              </a:lnSpc>
            </a:pPr>
            <a:r>
              <a:rPr lang="sl-SI" sz="1400"/>
              <a:t>serc.carleton.edu/.../atom-with-electrons.gif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1"/>
              </a:rPr>
              <a:t>www.icjt.org/tech/razstava/zgrazstava/c15.html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2"/>
              </a:rPr>
              <a:t>www.minet.si/sola/slovarcek.php?section=2&amp;id=3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3"/>
              </a:rPr>
              <a:t>www.icjt.org/tech/predavanja/predavanja.htm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4"/>
              </a:rPr>
              <a:t>www.chemheritage.org/explore/matter-dalton.html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/>
              <a:t>nobelprize.org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5"/>
              </a:rPr>
              <a:t>www.acienciasgalilei.com/biograf0.htm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6"/>
              </a:rPr>
              <a:t>www.antonine-education.co.uk/.../topic_1.htm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7"/>
              </a:rPr>
              <a:t>wwwlapp.in2p3.fr/neutrinos/anhistory.html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18"/>
              </a:rPr>
              <a:t>www.meta-library.net/physgloss/bohr-body.html</a:t>
            </a:r>
            <a:endParaRPr lang="sl-SI" sz="1400" b="1"/>
          </a:p>
          <a:p>
            <a:pPr>
              <a:lnSpc>
                <a:spcPct val="80000"/>
              </a:lnSpc>
            </a:pPr>
            <a:r>
              <a:rPr lang="sl-SI" sz="1400" b="1">
                <a:hlinkClick r:id="rId19"/>
              </a:rPr>
              <a:t>www.chemsoc.org/timeline/pages/1913.html</a:t>
            </a:r>
            <a:r>
              <a:rPr lang="sl-SI" sz="1400"/>
              <a:t> 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20"/>
              </a:rPr>
              <a:t>www.deutsches-museum-bonn.de/.../default.html</a:t>
            </a:r>
            <a:r>
              <a:rPr lang="sl-SI" sz="1400"/>
              <a:t> </a:t>
            </a:r>
          </a:p>
          <a:p>
            <a:pPr>
              <a:lnSpc>
                <a:spcPct val="80000"/>
              </a:lnSpc>
            </a:pPr>
            <a:r>
              <a:rPr lang="sl-SI" sz="1400" b="1">
                <a:hlinkClick r:id="rId21"/>
              </a:rPr>
              <a:t>www.ph.qmul.ac.uk/~phy319/lectures/lect2002.html</a:t>
            </a:r>
            <a:endParaRPr lang="sl-SI" sz="1400" b="1"/>
          </a:p>
          <a:p>
            <a:pPr>
              <a:lnSpc>
                <a:spcPct val="80000"/>
              </a:lnSpc>
            </a:pPr>
            <a:r>
              <a:rPr lang="sl-SI" sz="1400" b="1">
                <a:hlinkClick r:id="rId22"/>
              </a:rPr>
              <a:t>www.spaceandmotion.com/quantum-theory-de-brog...</a:t>
            </a:r>
            <a:endParaRPr lang="sl-SI" sz="1400" b="1"/>
          </a:p>
          <a:p>
            <a:pPr>
              <a:lnSpc>
                <a:spcPct val="80000"/>
              </a:lnSpc>
            </a:pPr>
            <a:r>
              <a:rPr lang="sl-SI" sz="1400">
                <a:hlinkClick r:id="rId23"/>
              </a:rPr>
              <a:t>http://www.kennethsnelson.net/circ_sph</a:t>
            </a:r>
            <a:endParaRPr lang="sl-SI" sz="1400"/>
          </a:p>
          <a:p>
            <a:pPr>
              <a:lnSpc>
                <a:spcPct val="80000"/>
              </a:lnSpc>
            </a:pPr>
            <a:r>
              <a:rPr lang="sl-SI" sz="1400">
                <a:hlinkClick r:id="rId24"/>
              </a:rPr>
              <a:t>http://blazelabs.com/f-p-prop.asp</a:t>
            </a:r>
            <a:endParaRPr lang="sl-SI" sz="1400"/>
          </a:p>
          <a:p>
            <a:pPr>
              <a:lnSpc>
                <a:spcPct val="80000"/>
              </a:lnSpc>
            </a:pPr>
            <a:r>
              <a:rPr lang="sl-SI" sz="1400" b="1">
                <a:hlinkClick r:id="rId25"/>
              </a:rPr>
              <a:t>careo.elearning.ubc.ca/cgi-bin/wiki.pl?action...</a:t>
            </a:r>
            <a:endParaRPr lang="sl-SI" sz="1400" b="1"/>
          </a:p>
          <a:p>
            <a:pPr>
              <a:lnSpc>
                <a:spcPct val="80000"/>
              </a:lnSpc>
            </a:pPr>
            <a:r>
              <a:rPr lang="sl-SI" sz="1400" b="1"/>
              <a:t>http://www.marymount.k12.ny.us/marynet/studentresources/summercamp/htm/index.htm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sz="1400"/>
              <a:t>       </a:t>
            </a:r>
            <a:r>
              <a:rPr lang="sl-SI" sz="1400">
                <a:hlinkClick r:id="rId26"/>
              </a:rPr>
              <a:t>http://www.onlinekunst.de/september/12_09_JoliotCurie</a:t>
            </a:r>
            <a:r>
              <a:rPr lang="sl-SI" sz="1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sz="1400"/>
          </a:p>
          <a:p>
            <a:pPr>
              <a:lnSpc>
                <a:spcPct val="80000"/>
              </a:lnSpc>
            </a:pPr>
            <a:endParaRPr lang="sl-SI" sz="1400"/>
          </a:p>
          <a:p>
            <a:pPr>
              <a:lnSpc>
                <a:spcPct val="80000"/>
              </a:lnSpc>
            </a:pP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pic>
        <p:nvPicPr>
          <p:cNvPr id="16389" name="Picture 5" descr="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8913"/>
            <a:ext cx="7273925" cy="6289675"/>
          </a:xfrm>
          <a:prstGeom prst="rect">
            <a:avLst/>
          </a:prstGeom>
          <a:noFill/>
        </p:spPr>
      </p:pic>
      <p:pic>
        <p:nvPicPr>
          <p:cNvPr id="16391" name="Picture 7" descr="1999 Three Coin Gold Proof Set Ł2 to Half Sovere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681038"/>
            <a:ext cx="6983413" cy="5830887"/>
          </a:xfrm>
          <a:prstGeom prst="rect">
            <a:avLst/>
          </a:prstGeom>
          <a:noFill/>
        </p:spPr>
      </p:pic>
      <p:pic>
        <p:nvPicPr>
          <p:cNvPr id="16393" name="Picture 9" descr="btn_g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981075"/>
            <a:ext cx="5313362" cy="5313363"/>
          </a:xfrm>
          <a:prstGeom prst="rect">
            <a:avLst/>
          </a:prstGeom>
          <a:noFill/>
        </p:spPr>
      </p:pic>
      <p:pic>
        <p:nvPicPr>
          <p:cNvPr id="16395" name="Picture 11" descr="go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508125"/>
            <a:ext cx="4537075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  <a:t>ZGRADBA ATOMA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100512" cy="4114800"/>
          </a:xfrm>
          <a:noFill/>
          <a:ln/>
        </p:spPr>
        <p:txBody>
          <a:bodyPr/>
          <a:lstStyle/>
          <a:p>
            <a:r>
              <a:rPr lang="en-GB" sz="4800">
                <a:latin typeface="Arial" pitchFamily="34" charset="0"/>
              </a:rPr>
              <a:t>atomsko jedro</a:t>
            </a:r>
          </a:p>
          <a:p>
            <a:r>
              <a:rPr lang="sl-SI" sz="4800">
                <a:latin typeface="Arial" pitchFamily="34" charset="0"/>
              </a:rPr>
              <a:t>e</a:t>
            </a:r>
            <a:r>
              <a:rPr lang="en-GB" sz="4800">
                <a:latin typeface="Arial" pitchFamily="34" charset="0"/>
              </a:rPr>
              <a:t>lektronsk</a:t>
            </a:r>
            <a:r>
              <a:rPr lang="sl-SI" sz="4800">
                <a:latin typeface="Arial" pitchFamily="34" charset="0"/>
              </a:rPr>
              <a:t>a ovojnica</a:t>
            </a:r>
            <a:endParaRPr lang="en-GB" sz="4800">
              <a:latin typeface="Arial" pitchFamily="34" charset="0"/>
            </a:endParaRPr>
          </a:p>
        </p:txBody>
      </p:sp>
      <p:pic>
        <p:nvPicPr>
          <p:cNvPr id="6150" name="Picture 6" descr="rutherford-model-of-ato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63775"/>
            <a:ext cx="4176713" cy="3376613"/>
          </a:xfrm>
          <a:noFill/>
          <a:ln/>
        </p:spPr>
      </p:pic>
      <p:pic>
        <p:nvPicPr>
          <p:cNvPr id="6152" name="Picture 8" descr="Circling Atom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49275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  <a:t>RAZPOREJENOST DELCEV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44975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>
                <a:latin typeface="Arial" pitchFamily="34" charset="0"/>
              </a:rPr>
              <a:t>Atomsko jedro sestavljajo p</a:t>
            </a:r>
            <a:r>
              <a:rPr lang="sl-SI" sz="4000">
                <a:latin typeface="Arial" pitchFamily="34" charset="0"/>
              </a:rPr>
              <a:t>rotoni</a:t>
            </a:r>
            <a:r>
              <a:rPr lang="en-GB" sz="4000">
                <a:latin typeface="Arial" pitchFamily="34" charset="0"/>
              </a:rPr>
              <a:t> in n</a:t>
            </a:r>
            <a:r>
              <a:rPr lang="sl-SI" sz="4000">
                <a:latin typeface="Arial" pitchFamily="34" charset="0"/>
              </a:rPr>
              <a:t>evtroni</a:t>
            </a:r>
            <a:r>
              <a:rPr lang="en-GB" sz="4000"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sz="4000">
                <a:latin typeface="Arial" pitchFamily="34" charset="0"/>
              </a:rPr>
              <a:t>V elektronsk</a:t>
            </a:r>
            <a:r>
              <a:rPr lang="sl-SI" sz="4000">
                <a:latin typeface="Arial" pitchFamily="34" charset="0"/>
              </a:rPr>
              <a:t>i</a:t>
            </a:r>
            <a:r>
              <a:rPr lang="en-GB" sz="4000">
                <a:latin typeface="Arial" pitchFamily="34" charset="0"/>
              </a:rPr>
              <a:t> </a:t>
            </a:r>
            <a:r>
              <a:rPr lang="sl-SI" sz="4000">
                <a:latin typeface="Arial" pitchFamily="34" charset="0"/>
              </a:rPr>
              <a:t>ovojnici </a:t>
            </a:r>
            <a:r>
              <a:rPr lang="en-GB" sz="4000">
                <a:latin typeface="Arial" pitchFamily="34" charset="0"/>
              </a:rPr>
              <a:t>so e</a:t>
            </a:r>
            <a:r>
              <a:rPr lang="sl-SI" sz="4000">
                <a:latin typeface="Arial" pitchFamily="34" charset="0"/>
              </a:rPr>
              <a:t>lektroni</a:t>
            </a:r>
            <a:r>
              <a:rPr lang="en-GB" sz="4000">
                <a:latin typeface="Arial" pitchFamily="34" charset="0"/>
              </a:rPr>
              <a:t>.</a:t>
            </a:r>
          </a:p>
        </p:txBody>
      </p:sp>
      <p:pic>
        <p:nvPicPr>
          <p:cNvPr id="7177" name="Picture 9" descr="Atoms Movin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04813"/>
            <a:ext cx="857250" cy="857250"/>
          </a:xfrm>
          <a:prstGeom prst="rect">
            <a:avLst/>
          </a:prstGeom>
          <a:noFill/>
        </p:spPr>
      </p:pic>
      <p:pic>
        <p:nvPicPr>
          <p:cNvPr id="7179" name="Picture 11" descr="atom-with-electron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2038" y="2509838"/>
            <a:ext cx="3048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b="1" i="0">
                <a:latin typeface="Arial CE" pitchFamily="34" charset="-18"/>
              </a:rPr>
              <a:t>ZGRADBA JEDRA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39750" y="1916113"/>
            <a:ext cx="8305800" cy="1970087"/>
            <a:chOff x="240" y="2036"/>
            <a:chExt cx="5232" cy="1241"/>
          </a:xfrm>
        </p:grpSpPr>
        <p:pic>
          <p:nvPicPr>
            <p:cNvPr id="28677" name="Picture 5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036"/>
              <a:ext cx="5232" cy="1241"/>
            </a:xfrm>
            <a:prstGeom prst="rect">
              <a:avLst/>
            </a:prstGeom>
            <a:noFill/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216" y="2477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>
                  <a:solidFill>
                    <a:schemeClr val="bg2"/>
                  </a:solidFill>
                  <a:latin typeface="Times New Roman" pitchFamily="18" charset="0"/>
                </a:rPr>
                <a:t>p</a:t>
              </a:r>
              <a:endParaRPr lang="en-GB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922" y="259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1">
                  <a:solidFill>
                    <a:schemeClr val="bg2"/>
                  </a:solidFill>
                  <a:latin typeface="Times New Roman" pitchFamily="18" charset="0"/>
                </a:rPr>
                <a:t>p</a:t>
              </a:r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360" y="21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2"/>
                  </a:solidFill>
                  <a:latin typeface="Times New Roman" pitchFamily="18" charset="0"/>
                </a:rPr>
                <a:t>p</a:t>
              </a:r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976" y="22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2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216" y="283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2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3552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>
                  <a:solidFill>
                    <a:schemeClr val="bg2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700338" y="3068638"/>
            <a:ext cx="2209800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292725" y="3500438"/>
            <a:ext cx="533400" cy="11430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l-SI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56550" y="3357563"/>
            <a:ext cx="0" cy="13716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sl-SI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811338" y="4508500"/>
            <a:ext cx="180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PROTONI</a:t>
            </a:r>
            <a:endParaRPr lang="en-GB" sz="2400" b="1">
              <a:solidFill>
                <a:srgbClr val="FF3300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716463" y="4724400"/>
            <a:ext cx="2319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FFFF"/>
                </a:solidFill>
              </a:rPr>
              <a:t>NEVTRONI</a:t>
            </a:r>
            <a:endParaRPr lang="en-GB" sz="2400" b="1">
              <a:solidFill>
                <a:schemeClr val="hlink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61213" y="4797425"/>
            <a:ext cx="1547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9999FF"/>
                </a:solidFill>
              </a:rPr>
              <a:t>KVARKI</a:t>
            </a:r>
            <a:endParaRPr lang="en-GB" sz="2400" b="1">
              <a:solidFill>
                <a:srgbClr val="9999FF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2700338" y="5157788"/>
            <a:ext cx="0" cy="609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968500" y="58547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P</a:t>
            </a:r>
            <a:r>
              <a:rPr lang="en-US" sz="3200" b="1" baseline="30000">
                <a:solidFill>
                  <a:srgbClr val="CC3300"/>
                </a:solidFill>
              </a:rPr>
              <a:t>+</a:t>
            </a:r>
            <a:endParaRPr lang="en-US" sz="2400" b="1">
              <a:solidFill>
                <a:srgbClr val="CC33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5867400" y="5300663"/>
            <a:ext cx="0" cy="609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076825" y="594995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</a:rPr>
              <a:t>n</a:t>
            </a:r>
            <a:r>
              <a:rPr lang="en-US" sz="3200" b="1" baseline="30000">
                <a:solidFill>
                  <a:srgbClr val="00FFFF"/>
                </a:solidFill>
              </a:rPr>
              <a:t>o</a:t>
            </a:r>
            <a:endParaRPr lang="en-US" sz="2400" b="1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2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25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6" grpId="0" animBg="1"/>
      <p:bldP spid="28687" grpId="0" autoUpdateAnimBg="0"/>
      <p:bldP spid="28687" grpId="1"/>
      <p:bldP spid="28688" grpId="0" autoUpdateAnimBg="0"/>
      <p:bldP spid="28689" grpId="0" autoUpdateAnimBg="0"/>
      <p:bldP spid="28690" grpId="0" animBg="1"/>
      <p:bldP spid="28690" grpId="1" animBg="1"/>
      <p:bldP spid="28691" grpId="0" autoUpdateAnimBg="0"/>
      <p:bldP spid="28691" grpId="1"/>
      <p:bldP spid="28692" grpId="0" animBg="1"/>
      <p:bldP spid="2869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sz="5400" i="0">
                <a:solidFill>
                  <a:schemeClr val="tx1"/>
                </a:solidFill>
                <a:effectLst/>
                <a:latin typeface="Arial" pitchFamily="34" charset="0"/>
              </a:rPr>
              <a:t>OPIS DELCEV</a:t>
            </a:r>
            <a:endParaRPr lang="en-GB" sz="5400" i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5111750" cy="46799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>
                <a:latin typeface="Arial" pitchFamily="34" charset="0"/>
              </a:rPr>
              <a:t>Atom je sestavljen</a:t>
            </a:r>
            <a:endParaRPr lang="sl-SI" sz="4000">
              <a:latin typeface="Arial" pitchFamily="34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sl-SI" sz="4000">
                <a:latin typeface="Arial" pitchFamily="34" charset="0"/>
              </a:rPr>
              <a:t>  </a:t>
            </a:r>
            <a:r>
              <a:rPr lang="en-GB" sz="4000">
                <a:latin typeface="Arial" pitchFamily="34" charset="0"/>
              </a:rPr>
              <a:t> iz manjših delcev.</a:t>
            </a:r>
          </a:p>
          <a:p>
            <a:pPr>
              <a:lnSpc>
                <a:spcPct val="80000"/>
              </a:lnSpc>
            </a:pPr>
            <a:r>
              <a:rPr lang="en-GB" sz="4000">
                <a:latin typeface="Arial" pitchFamily="34" charset="0"/>
              </a:rPr>
              <a:t>ELEKTRONI so </a:t>
            </a:r>
            <a:endParaRPr lang="sl-SI" sz="4000">
              <a:latin typeface="Arial" pitchFamily="34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sl-SI" sz="4000">
                <a:latin typeface="Arial" pitchFamily="34" charset="0"/>
              </a:rPr>
              <a:t>   </a:t>
            </a:r>
            <a:r>
              <a:rPr lang="en-GB" sz="4000">
                <a:latin typeface="Arial" pitchFamily="34" charset="0"/>
              </a:rPr>
              <a:t>- nabiti.</a:t>
            </a:r>
          </a:p>
          <a:p>
            <a:pPr>
              <a:lnSpc>
                <a:spcPct val="80000"/>
              </a:lnSpc>
            </a:pPr>
            <a:r>
              <a:rPr lang="en-GB" sz="4000">
                <a:latin typeface="Arial" pitchFamily="34" charset="0"/>
              </a:rPr>
              <a:t>PROTONI so </a:t>
            </a:r>
            <a:endParaRPr lang="sl-SI" sz="4000">
              <a:latin typeface="Arial" pitchFamily="34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sl-SI" sz="4000">
                <a:latin typeface="Arial" pitchFamily="34" charset="0"/>
              </a:rPr>
              <a:t>  </a:t>
            </a:r>
            <a:r>
              <a:rPr lang="en-GB" sz="4000">
                <a:latin typeface="Arial" pitchFamily="34" charset="0"/>
              </a:rPr>
              <a:t>+ nabiti.</a:t>
            </a:r>
          </a:p>
          <a:p>
            <a:pPr>
              <a:lnSpc>
                <a:spcPct val="80000"/>
              </a:lnSpc>
            </a:pPr>
            <a:r>
              <a:rPr lang="en-GB" sz="4000">
                <a:latin typeface="Arial" pitchFamily="34" charset="0"/>
              </a:rPr>
              <a:t>NEVTRONI so brez naboja.</a:t>
            </a:r>
          </a:p>
        </p:txBody>
      </p:sp>
      <p:pic>
        <p:nvPicPr>
          <p:cNvPr id="5130" name="Picture 10" descr="ato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060575"/>
            <a:ext cx="3851275" cy="385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8064500" cy="4921250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50913" y="5670550"/>
            <a:ext cx="18415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71550" y="5876925"/>
            <a:ext cx="2287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chemeClr val="tx2"/>
                </a:solidFill>
              </a:rPr>
              <a:t>Običajno stanje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227763" y="5949950"/>
            <a:ext cx="2457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chemeClr val="tx2"/>
                </a:solidFill>
              </a:rPr>
              <a:t>Vzburjeno stanje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981075"/>
            <a:ext cx="6086475" cy="489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Magda Možina OŠ Koseze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5400" i="0">
                <a:solidFill>
                  <a:schemeClr val="tx1"/>
                </a:solidFill>
                <a:effectLst/>
                <a:latin typeface="Arial" pitchFamily="34" charset="0"/>
              </a:rPr>
              <a:t>ATOMSKO ŠTEVILO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648200" cy="4114800"/>
          </a:xfrm>
          <a:noFill/>
          <a:ln/>
        </p:spPr>
        <p:txBody>
          <a:bodyPr/>
          <a:lstStyle/>
          <a:p>
            <a:r>
              <a:rPr lang="en-GB" sz="3600">
                <a:latin typeface="Arial" pitchFamily="34" charset="0"/>
              </a:rPr>
              <a:t>Proton </a:t>
            </a:r>
            <a:r>
              <a:rPr lang="sl-SI" sz="3600">
                <a:latin typeface="Arial" pitchFamily="34" charset="0"/>
              </a:rPr>
              <a:t>ima </a:t>
            </a:r>
            <a:r>
              <a:rPr lang="en-GB" sz="3600">
                <a:latin typeface="Arial" pitchFamily="34" charset="0"/>
              </a:rPr>
              <a:t>maso 1.</a:t>
            </a:r>
          </a:p>
          <a:p>
            <a:r>
              <a:rPr lang="en-GB" sz="3600">
                <a:latin typeface="Arial" pitchFamily="34" charset="0"/>
              </a:rPr>
              <a:t>Vsak element ima značilno št</a:t>
            </a:r>
            <a:r>
              <a:rPr lang="sl-SI" sz="3600">
                <a:latin typeface="Arial" pitchFamily="34" charset="0"/>
              </a:rPr>
              <a:t>evilo </a:t>
            </a:r>
            <a:r>
              <a:rPr lang="en-GB" sz="3600">
                <a:latin typeface="Arial" pitchFamily="34" charset="0"/>
              </a:rPr>
              <a:t>protonov.</a:t>
            </a:r>
            <a:endParaRPr lang="sl-SI" sz="3600">
              <a:latin typeface="Arial" pitchFamily="34" charset="0"/>
            </a:endParaRPr>
          </a:p>
          <a:p>
            <a:r>
              <a:rPr lang="en-GB" sz="3600">
                <a:latin typeface="Arial" pitchFamily="34" charset="0"/>
              </a:rPr>
              <a:t> Atomsko število</a:t>
            </a:r>
            <a:r>
              <a:rPr lang="sl-SI" sz="3600">
                <a:latin typeface="Arial" pitchFamily="34" charset="0"/>
              </a:rPr>
              <a:t> ali vrstno število</a:t>
            </a:r>
            <a:r>
              <a:rPr lang="en-GB" sz="3600">
                <a:latin typeface="Arial" pitchFamily="34" charset="0"/>
              </a:rPr>
              <a:t>.</a:t>
            </a:r>
          </a:p>
        </p:txBody>
      </p:sp>
      <p:pic>
        <p:nvPicPr>
          <p:cNvPr id="8196" name="Picture 4"/>
          <p:cNvPicPr>
            <a:picLocks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03425"/>
            <a:ext cx="4265613" cy="3863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theme/theme1.xml><?xml version="1.0" encoding="utf-8"?>
<a:theme xmlns:a="http://schemas.openxmlformats.org/drawingml/2006/main" name="Twinkle">
  <a:themeElements>
    <a:clrScheme name="Twinkle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itchFamily="34" charset="-18"/>
          </a:defRPr>
        </a:defPPr>
      </a:lstStyle>
    </a:lnDef>
  </a:objectDefaults>
  <a:extraClrSchemeLst>
    <a:extraClrScheme>
      <a:clrScheme name="Twinkle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C:\MSOffice\Predloge\Predloge predstavitev\Twinkle.pot</Template>
  <TotalTime>789</TotalTime>
  <Words>536</Words>
  <Application>Microsoft Office PowerPoint</Application>
  <PresentationFormat>Diaprojekcija na zaslonu (4:3)</PresentationFormat>
  <Paragraphs>132</Paragraphs>
  <Slides>23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Times New Roman</vt:lpstr>
      <vt:lpstr>Monotype Sorts</vt:lpstr>
      <vt:lpstr>Arial</vt:lpstr>
      <vt:lpstr>Arial CE</vt:lpstr>
      <vt:lpstr>Twinkle</vt:lpstr>
      <vt:lpstr>MS Organization Chart 2.0</vt:lpstr>
      <vt:lpstr>Microsoft Word Document</vt:lpstr>
      <vt:lpstr>ATOM</vt:lpstr>
      <vt:lpstr>Diapozitiv 2</vt:lpstr>
      <vt:lpstr>Diapozitiv 3</vt:lpstr>
      <vt:lpstr>ZGRADBA ATOMA</vt:lpstr>
      <vt:lpstr>RAZPOREJENOST DELCEV</vt:lpstr>
      <vt:lpstr>ZGRADBA JEDRA</vt:lpstr>
      <vt:lpstr>OPIS DELCEV</vt:lpstr>
      <vt:lpstr>Diapozitiv 8</vt:lpstr>
      <vt:lpstr>ATOMSKO ŠTEVILO</vt:lpstr>
      <vt:lpstr>MASNO ŠTEVILO</vt:lpstr>
      <vt:lpstr>IZOTOPI  </vt:lpstr>
      <vt:lpstr>ZGRADBA ELEKTRONSKE OVOJNICE</vt:lpstr>
      <vt:lpstr>MASA ATOMA IN NABOJ ATOMA</vt:lpstr>
      <vt:lpstr>KLJUČNI POJMI</vt:lpstr>
      <vt:lpstr>RADIOAKTIVNOST</vt:lpstr>
      <vt:lpstr>RAZVOJ ZNANOSTI IN ZGRADBA ATOMA</vt:lpstr>
      <vt:lpstr>RAZVOJ ZNANOSTI IN ZGRADBA ATOMA</vt:lpstr>
      <vt:lpstr>RAZVOJA ZNANOSTI IN ZGRADBA ATOMA</vt:lpstr>
      <vt:lpstr>RAZVOJ ZNANOSTI IN ZGRADBA ATOMA</vt:lpstr>
      <vt:lpstr>RAZVOJ ZNANOSTI IN ZGRADBA ATOMA</vt:lpstr>
      <vt:lpstr>RAZVOJ ZNANOSTI IN ZGRADBA ATOMA</vt:lpstr>
      <vt:lpstr>Diapozitiv 22</vt:lpstr>
      <vt:lpstr>Diapozitiv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Stojan Možina</dc:creator>
  <cp:lastModifiedBy>Jasmina</cp:lastModifiedBy>
  <cp:revision>27</cp:revision>
  <dcterms:created xsi:type="dcterms:W3CDTF">1997-10-30T18:37:46Z</dcterms:created>
  <dcterms:modified xsi:type="dcterms:W3CDTF">2010-07-15T07:28:04Z</dcterms:modified>
</cp:coreProperties>
</file>