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60" r:id="rId4"/>
    <p:sldId id="263" r:id="rId5"/>
    <p:sldId id="273" r:id="rId6"/>
    <p:sldId id="257" r:id="rId7"/>
    <p:sldId id="264" r:id="rId8"/>
    <p:sldId id="274" r:id="rId9"/>
    <p:sldId id="279" r:id="rId10"/>
    <p:sldId id="282" r:id="rId11"/>
    <p:sldId id="275" r:id="rId12"/>
    <p:sldId id="270" r:id="rId13"/>
    <p:sldId id="277" r:id="rId14"/>
    <p:sldId id="285" r:id="rId15"/>
    <p:sldId id="286" r:id="rId16"/>
    <p:sldId id="287" r:id="rId17"/>
    <p:sldId id="288" r:id="rId18"/>
    <p:sldId id="298" r:id="rId19"/>
    <p:sldId id="316" r:id="rId20"/>
    <p:sldId id="301" r:id="rId21"/>
    <p:sldId id="303" r:id="rId22"/>
    <p:sldId id="304" r:id="rId23"/>
    <p:sldId id="305" r:id="rId24"/>
  </p:sldIdLst>
  <p:sldSz cx="9144000" cy="6858000" type="screen4x3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56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4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slivar\Slu&#382;ba\sluzba\Raziskava%20Izobra&#382;evanja%20na%20daljavo\poro&#269;ilo\grafi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velensek\AppData\Local\Microsoft\Windows\INetCache\Content.Outlook\VXAJ0JB0\graf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velensek\AppData\Local\Microsoft\Windows\INetCache\Content.Outlook\VXAJ0JB0\graf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velensek\AppData\Local\Microsoft\Windows\INetCache\Content.Outlook\VXAJ0JB0\grafi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dirty="0"/>
              <a:t>Usklajenost načinov komuniciranja na šoli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[Tabele_učenci.xlsx]List2!$D$70</c:f>
              <c:strCache>
                <c:ptCount val="1"/>
                <c:pt idx="0">
                  <c:v>Na šoli se glede tega nismo uskladili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[Tabele_učenci.xlsx]List2!$E$69:$G$69</c:f>
              <c:strCache>
                <c:ptCount val="3"/>
                <c:pt idx="0">
                  <c:v>Razredna stopnja</c:v>
                </c:pt>
                <c:pt idx="1">
                  <c:v>Predmetna stopnja</c:v>
                </c:pt>
                <c:pt idx="2">
                  <c:v>Srednja šola</c:v>
                </c:pt>
              </c:strCache>
            </c:strRef>
          </c:cat>
          <c:val>
            <c:numRef>
              <c:f>[Tabele_učenci.xlsx]List2!$E$70:$G$70</c:f>
              <c:numCache>
                <c:formatCode>0.00%</c:formatCode>
                <c:ptCount val="3"/>
                <c:pt idx="0">
                  <c:v>0.158</c:v>
                </c:pt>
                <c:pt idx="1">
                  <c:v>0.11700000000000001</c:v>
                </c:pt>
                <c:pt idx="2">
                  <c:v>0.17199999999999999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4-487D-9FAD-E6949A727DC7}"/>
            </c:ext>
          </c:extLst>
        </c:ser>
        <c:ser>
          <c:idx val="1"/>
          <c:order val="1"/>
          <c:tx>
            <c:strRef>
              <c:f>[Tabele_učenci.xlsx]List2!$D$71</c:f>
              <c:strCache>
                <c:ptCount val="1"/>
                <c:pt idx="0">
                  <c:v>Na šoli smo se glede tega delno uskladili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[Tabele_učenci.xlsx]List2!$E$69:$G$69</c:f>
              <c:strCache>
                <c:ptCount val="3"/>
                <c:pt idx="0">
                  <c:v>Razredna stopnja</c:v>
                </c:pt>
                <c:pt idx="1">
                  <c:v>Predmetna stopnja</c:v>
                </c:pt>
                <c:pt idx="2">
                  <c:v>Srednja šola</c:v>
                </c:pt>
              </c:strCache>
            </c:strRef>
          </c:cat>
          <c:val>
            <c:numRef>
              <c:f>[Tabele_učenci.xlsx]List2!$E$71:$G$71</c:f>
              <c:numCache>
                <c:formatCode>0.00%</c:formatCode>
                <c:ptCount val="3"/>
                <c:pt idx="0">
                  <c:v>0.35599999999999998</c:v>
                </c:pt>
                <c:pt idx="1">
                  <c:v>0.35199999999999998</c:v>
                </c:pt>
                <c:pt idx="2">
                  <c:v>0.38500000000000001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84-487D-9FAD-E6949A727DC7}"/>
            </c:ext>
          </c:extLst>
        </c:ser>
        <c:ser>
          <c:idx val="2"/>
          <c:order val="2"/>
          <c:tx>
            <c:strRef>
              <c:f>[Tabele_učenci.xlsx]List2!$D$72</c:f>
              <c:strCache>
                <c:ptCount val="1"/>
                <c:pt idx="0">
                  <c:v>Na šoli smo se glede tega v celoti uskladili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[Tabele_učenci.xlsx]List2!$E$69:$G$69</c:f>
              <c:strCache>
                <c:ptCount val="3"/>
                <c:pt idx="0">
                  <c:v>Razredna stopnja</c:v>
                </c:pt>
                <c:pt idx="1">
                  <c:v>Predmetna stopnja</c:v>
                </c:pt>
                <c:pt idx="2">
                  <c:v>Srednja šola</c:v>
                </c:pt>
              </c:strCache>
            </c:strRef>
          </c:cat>
          <c:val>
            <c:numRef>
              <c:f>[Tabele_učenci.xlsx]List2!$E$72:$G$72</c:f>
              <c:numCache>
                <c:formatCode>0.00%</c:formatCode>
                <c:ptCount val="3"/>
                <c:pt idx="0">
                  <c:v>0.48599999999999999</c:v>
                </c:pt>
                <c:pt idx="1">
                  <c:v>0.53100000000000003</c:v>
                </c:pt>
                <c:pt idx="2">
                  <c:v>0.442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84-487D-9FAD-E6949A727DC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246640456"/>
        <c:axId val="246640064"/>
      </c:barChart>
      <c:catAx>
        <c:axId val="246640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46640064"/>
        <c:crosses val="autoZero"/>
        <c:auto val="1"/>
        <c:lblAlgn val="ctr"/>
        <c:lblOffset val="100"/>
        <c:noMultiLvlLbl val="0"/>
      </c:catAx>
      <c:valAx>
        <c:axId val="246640064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246640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List1!$C$3</c:f>
              <c:strCache>
                <c:ptCount val="1"/>
                <c:pt idx="0">
                  <c:v> 2.VIO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List1!$B$4:$B$11</c:f>
              <c:strCache>
                <c:ptCount val="8"/>
                <c:pt idx="0">
                  <c:v>Naloge, ki mi jih pošilja učitelj/-ica, so zanimive</c:v>
                </c:pt>
                <c:pt idx="1">
                  <c:v>Naloge, ki jih moram reševati samostojno, so zahtevne</c:v>
                </c:pt>
                <c:pt idx="2">
                  <c:v>Naloge, ki jih rešujem na daljavo, zahtevajo sodelovanje s sošolci</c:v>
                </c:pt>
                <c:pt idx="3">
                  <c:v>Pouk na daljavo me močno obremenjuje</c:v>
                </c:pt>
                <c:pt idx="4">
                  <c:v>Pouk na daljavo mi je v izziv</c:v>
                </c:pt>
                <c:pt idx="5">
                  <c:v>Pri pouku na daljavo sem ustvarjalen/-na</c:v>
                </c:pt>
                <c:pt idx="6">
                  <c:v>Pouk na daljavo mi je všeč</c:v>
                </c:pt>
                <c:pt idx="7">
                  <c:v>Pouk na daljavo je zahtevnejši od pouka v živo</c:v>
                </c:pt>
              </c:strCache>
            </c:strRef>
          </c:cat>
          <c:val>
            <c:numRef>
              <c:f>List1!$C$4:$C$11</c:f>
              <c:numCache>
                <c:formatCode>General</c:formatCode>
                <c:ptCount val="8"/>
                <c:pt idx="0">
                  <c:v>4.0199999999999996</c:v>
                </c:pt>
                <c:pt idx="1">
                  <c:v>2.92</c:v>
                </c:pt>
                <c:pt idx="2">
                  <c:v>1.89</c:v>
                </c:pt>
                <c:pt idx="3">
                  <c:v>2.34</c:v>
                </c:pt>
                <c:pt idx="4">
                  <c:v>3.15</c:v>
                </c:pt>
                <c:pt idx="5">
                  <c:v>3.85</c:v>
                </c:pt>
                <c:pt idx="6">
                  <c:v>3.57</c:v>
                </c:pt>
                <c:pt idx="7">
                  <c:v>3.28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61-434E-A37A-CA4C9E92F165}"/>
            </c:ext>
          </c:extLst>
        </c:ser>
        <c:ser>
          <c:idx val="1"/>
          <c:order val="1"/>
          <c:tx>
            <c:strRef>
              <c:f>List1!$D$3</c:f>
              <c:strCache>
                <c:ptCount val="1"/>
                <c:pt idx="0">
                  <c:v> 3.VIO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List1!$B$4:$B$11</c:f>
              <c:strCache>
                <c:ptCount val="8"/>
                <c:pt idx="0">
                  <c:v>Naloge, ki mi jih pošilja učitelj/-ica, so zanimive</c:v>
                </c:pt>
                <c:pt idx="1">
                  <c:v>Naloge, ki jih moram reševati samostojno, so zahtevne</c:v>
                </c:pt>
                <c:pt idx="2">
                  <c:v>Naloge, ki jih rešujem na daljavo, zahtevajo sodelovanje s sošolci</c:v>
                </c:pt>
                <c:pt idx="3">
                  <c:v>Pouk na daljavo me močno obremenjuje</c:v>
                </c:pt>
                <c:pt idx="4">
                  <c:v>Pouk na daljavo mi je v izziv</c:v>
                </c:pt>
                <c:pt idx="5">
                  <c:v>Pri pouku na daljavo sem ustvarjalen/-na</c:v>
                </c:pt>
                <c:pt idx="6">
                  <c:v>Pouk na daljavo mi je všeč</c:v>
                </c:pt>
                <c:pt idx="7">
                  <c:v>Pouk na daljavo je zahtevnejši od pouka v živo</c:v>
                </c:pt>
              </c:strCache>
            </c:strRef>
          </c:cat>
          <c:val>
            <c:numRef>
              <c:f>List1!$D$4:$D$11</c:f>
              <c:numCache>
                <c:formatCode>General</c:formatCode>
                <c:ptCount val="8"/>
                <c:pt idx="0">
                  <c:v>3.58</c:v>
                </c:pt>
                <c:pt idx="1">
                  <c:v>2.9</c:v>
                </c:pt>
                <c:pt idx="2">
                  <c:v>2.09</c:v>
                </c:pt>
                <c:pt idx="3">
                  <c:v>2.4900000000000002</c:v>
                </c:pt>
                <c:pt idx="4">
                  <c:v>2.95</c:v>
                </c:pt>
                <c:pt idx="5">
                  <c:v>3.53</c:v>
                </c:pt>
                <c:pt idx="6">
                  <c:v>3.66</c:v>
                </c:pt>
                <c:pt idx="7">
                  <c:v>3.12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61-434E-A37A-CA4C9E92F165}"/>
            </c:ext>
          </c:extLst>
        </c:ser>
        <c:ser>
          <c:idx val="2"/>
          <c:order val="2"/>
          <c:tx>
            <c:strRef>
              <c:f>List1!$E$3</c:f>
              <c:strCache>
                <c:ptCount val="1"/>
                <c:pt idx="0">
                  <c:v>SŠ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List1!$B$4:$B$11</c:f>
              <c:strCache>
                <c:ptCount val="8"/>
                <c:pt idx="0">
                  <c:v>Naloge, ki mi jih pošilja učitelj/-ica, so zanimive</c:v>
                </c:pt>
                <c:pt idx="1">
                  <c:v>Naloge, ki jih moram reševati samostojno, so zahtevne</c:v>
                </c:pt>
                <c:pt idx="2">
                  <c:v>Naloge, ki jih rešujem na daljavo, zahtevajo sodelovanje s sošolci</c:v>
                </c:pt>
                <c:pt idx="3">
                  <c:v>Pouk na daljavo me močno obremenjuje</c:v>
                </c:pt>
                <c:pt idx="4">
                  <c:v>Pouk na daljavo mi je v izziv</c:v>
                </c:pt>
                <c:pt idx="5">
                  <c:v>Pri pouku na daljavo sem ustvarjalen/-na</c:v>
                </c:pt>
                <c:pt idx="6">
                  <c:v>Pouk na daljavo mi je všeč</c:v>
                </c:pt>
                <c:pt idx="7">
                  <c:v>Pouk na daljavo je zahtevnejši od pouka v živo</c:v>
                </c:pt>
              </c:strCache>
            </c:strRef>
          </c:cat>
          <c:val>
            <c:numRef>
              <c:f>List1!$E$4:$E$11</c:f>
              <c:numCache>
                <c:formatCode>General</c:formatCode>
                <c:ptCount val="8"/>
                <c:pt idx="0">
                  <c:v>3.36</c:v>
                </c:pt>
                <c:pt idx="1">
                  <c:v>3.11</c:v>
                </c:pt>
                <c:pt idx="2">
                  <c:v>2.57</c:v>
                </c:pt>
                <c:pt idx="3">
                  <c:v>2.84</c:v>
                </c:pt>
                <c:pt idx="4">
                  <c:v>3.11</c:v>
                </c:pt>
                <c:pt idx="5">
                  <c:v>3.27</c:v>
                </c:pt>
                <c:pt idx="6">
                  <c:v>3.5</c:v>
                </c:pt>
                <c:pt idx="7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61-434E-A37A-CA4C9E92F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5465904"/>
        <c:axId val="225466296"/>
      </c:barChart>
      <c:catAx>
        <c:axId val="225465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5466296"/>
        <c:crosses val="autoZero"/>
        <c:auto val="1"/>
        <c:lblAlgn val="ctr"/>
        <c:lblOffset val="100"/>
        <c:noMultiLvlLbl val="0"/>
      </c:catAx>
      <c:valAx>
        <c:axId val="225466296"/>
        <c:scaling>
          <c:orientation val="minMax"/>
          <c:max val="5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546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852672499990422"/>
          <c:y val="4.0112821257900173E-2"/>
          <c:w val="0.48511551877377607"/>
          <c:h val="0.758000718030028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List1!$C$36</c:f>
              <c:strCache>
                <c:ptCount val="1"/>
                <c:pt idx="0">
                  <c:v> 2.VIO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List1!$B$37:$B$45</c:f>
              <c:strCache>
                <c:ptCount val="9"/>
                <c:pt idx="0">
                  <c:v>Nimam ustrezne opreme, da bi lahko sledil/-a pouku na daljavo (računalnik, slušalke, tiskalnik, internetna povezava itd.)</c:v>
                </c:pt>
                <c:pt idx="1">
                  <c:v>Računalnik si delim z družinskimi člani, zato ga lahko redko uporabim</c:v>
                </c:pt>
                <c:pt idx="2">
                  <c:v>Računalnika ne znam uporabljati</c:v>
                </c:pt>
                <c:pt idx="3">
                  <c:v>Nimam prostora, kjer bi se v miru učil/-a</c:v>
                </c:pt>
                <c:pt idx="4">
                  <c:v>Pogosto ne razumem navodil učitelja/-ice</c:v>
                </c:pt>
                <c:pt idx="5">
                  <c:v>Nikogar ne morem vprašati, če nečesa ne razumem</c:v>
                </c:pt>
                <c:pt idx="6">
                  <c:v>Ne dobim povratne informacije ali sem nalogo pravilno rešil/-a</c:v>
                </c:pt>
                <c:pt idx="7">
                  <c:v>Pogrešam razlago učitelja/-ice</c:v>
                </c:pt>
                <c:pt idx="8">
                  <c:v>Pogrešam sodelovanje s sošolci</c:v>
                </c:pt>
              </c:strCache>
            </c:strRef>
          </c:cat>
          <c:val>
            <c:numRef>
              <c:f>List1!$C$37:$C$45</c:f>
              <c:numCache>
                <c:formatCode>0.00%</c:formatCode>
                <c:ptCount val="9"/>
                <c:pt idx="0">
                  <c:v>4.8000000000000001E-2</c:v>
                </c:pt>
                <c:pt idx="1">
                  <c:v>0.20499999999999999</c:v>
                </c:pt>
                <c:pt idx="2">
                  <c:v>4.4999999999999998E-2</c:v>
                </c:pt>
                <c:pt idx="3">
                  <c:v>6.4000000000000001E-2</c:v>
                </c:pt>
                <c:pt idx="4">
                  <c:v>0.14399999999999999</c:v>
                </c:pt>
                <c:pt idx="5">
                  <c:v>3.6999999999999998E-2</c:v>
                </c:pt>
                <c:pt idx="6">
                  <c:v>6.4000000000000001E-2</c:v>
                </c:pt>
                <c:pt idx="7">
                  <c:v>0.66700000000000004</c:v>
                </c:pt>
                <c:pt idx="8">
                  <c:v>0.76900000000000002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E1-4456-BDD7-18B856823C68}"/>
            </c:ext>
          </c:extLst>
        </c:ser>
        <c:ser>
          <c:idx val="1"/>
          <c:order val="1"/>
          <c:tx>
            <c:strRef>
              <c:f>List1!$D$36</c:f>
              <c:strCache>
                <c:ptCount val="1"/>
                <c:pt idx="0">
                  <c:v> 3.VIO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List1!$B$37:$B$45</c:f>
              <c:strCache>
                <c:ptCount val="9"/>
                <c:pt idx="0">
                  <c:v>Nimam ustrezne opreme, da bi lahko sledil/-a pouku na daljavo (računalnik, slušalke, tiskalnik, internetna povezava itd.)</c:v>
                </c:pt>
                <c:pt idx="1">
                  <c:v>Računalnik si delim z družinskimi člani, zato ga lahko redko uporabim</c:v>
                </c:pt>
                <c:pt idx="2">
                  <c:v>Računalnika ne znam uporabljati</c:v>
                </c:pt>
                <c:pt idx="3">
                  <c:v>Nimam prostora, kjer bi se v miru učil/-a</c:v>
                </c:pt>
                <c:pt idx="4">
                  <c:v>Pogosto ne razumem navodil učitelja/-ice</c:v>
                </c:pt>
                <c:pt idx="5">
                  <c:v>Nikogar ne morem vprašati, če nečesa ne razumem</c:v>
                </c:pt>
                <c:pt idx="6">
                  <c:v>Ne dobim povratne informacije ali sem nalogo pravilno rešil/-a</c:v>
                </c:pt>
                <c:pt idx="7">
                  <c:v>Pogrešam razlago učitelja/-ice</c:v>
                </c:pt>
                <c:pt idx="8">
                  <c:v>Pogrešam sodelovanje s sošolci</c:v>
                </c:pt>
              </c:strCache>
            </c:strRef>
          </c:cat>
          <c:val>
            <c:numRef>
              <c:f>List1!$D$37:$D$45</c:f>
              <c:numCache>
                <c:formatCode>0.00%</c:formatCode>
                <c:ptCount val="9"/>
                <c:pt idx="0">
                  <c:v>5.5E-2</c:v>
                </c:pt>
                <c:pt idx="1">
                  <c:v>0.17299999999999999</c:v>
                </c:pt>
                <c:pt idx="2">
                  <c:v>2.4E-2</c:v>
                </c:pt>
                <c:pt idx="3">
                  <c:v>7.0999999999999994E-2</c:v>
                </c:pt>
                <c:pt idx="4">
                  <c:v>0.21099999999999999</c:v>
                </c:pt>
                <c:pt idx="5">
                  <c:v>7.6999999999999999E-2</c:v>
                </c:pt>
                <c:pt idx="6">
                  <c:v>0.14099999999999999</c:v>
                </c:pt>
                <c:pt idx="7">
                  <c:v>0.63600000000000001</c:v>
                </c:pt>
                <c:pt idx="8">
                  <c:v>0.65400000000000003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E1-4456-BDD7-18B856823C68}"/>
            </c:ext>
          </c:extLst>
        </c:ser>
        <c:ser>
          <c:idx val="2"/>
          <c:order val="2"/>
          <c:tx>
            <c:strRef>
              <c:f>List1!$E$36</c:f>
              <c:strCache>
                <c:ptCount val="1"/>
                <c:pt idx="0">
                  <c:v>SŠ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List1!$B$37:$B$45</c:f>
              <c:strCache>
                <c:ptCount val="9"/>
                <c:pt idx="0">
                  <c:v>Nimam ustrezne opreme, da bi lahko sledil/-a pouku na daljavo (računalnik, slušalke, tiskalnik, internetna povezava itd.)</c:v>
                </c:pt>
                <c:pt idx="1">
                  <c:v>Računalnik si delim z družinskimi člani, zato ga lahko redko uporabim</c:v>
                </c:pt>
                <c:pt idx="2">
                  <c:v>Računalnika ne znam uporabljati</c:v>
                </c:pt>
                <c:pt idx="3">
                  <c:v>Nimam prostora, kjer bi se v miru učil/-a</c:v>
                </c:pt>
                <c:pt idx="4">
                  <c:v>Pogosto ne razumem navodil učitelja/-ice</c:v>
                </c:pt>
                <c:pt idx="5">
                  <c:v>Nikogar ne morem vprašati, če nečesa ne razumem</c:v>
                </c:pt>
                <c:pt idx="6">
                  <c:v>Ne dobim povratne informacije ali sem nalogo pravilno rešil/-a</c:v>
                </c:pt>
                <c:pt idx="7">
                  <c:v>Pogrešam razlago učitelja/-ice</c:v>
                </c:pt>
                <c:pt idx="8">
                  <c:v>Pogrešam sodelovanje s sošolci</c:v>
                </c:pt>
              </c:strCache>
            </c:strRef>
          </c:cat>
          <c:val>
            <c:numRef>
              <c:f>List1!$E$37:$E$45</c:f>
              <c:numCache>
                <c:formatCode>0.00%</c:formatCode>
                <c:ptCount val="9"/>
                <c:pt idx="0">
                  <c:v>9.2999999999999999E-2</c:v>
                </c:pt>
                <c:pt idx="1">
                  <c:v>0.157</c:v>
                </c:pt>
                <c:pt idx="2">
                  <c:v>2.5000000000000001E-2</c:v>
                </c:pt>
                <c:pt idx="3">
                  <c:v>0.111</c:v>
                </c:pt>
                <c:pt idx="4">
                  <c:v>0.28199999999999997</c:v>
                </c:pt>
                <c:pt idx="5">
                  <c:v>0.183</c:v>
                </c:pt>
                <c:pt idx="6">
                  <c:v>0.30099999999999999</c:v>
                </c:pt>
                <c:pt idx="7">
                  <c:v>0.61699999999999999</c:v>
                </c:pt>
                <c:pt idx="8">
                  <c:v>0.53800000000000003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E1-4456-BDD7-18B856823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6012832"/>
        <c:axId val="226013224"/>
      </c:barChart>
      <c:catAx>
        <c:axId val="226012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3224"/>
        <c:crosses val="autoZero"/>
        <c:auto val="1"/>
        <c:lblAlgn val="ctr"/>
        <c:lblOffset val="100"/>
        <c:noMultiLvlLbl val="0"/>
      </c:catAx>
      <c:valAx>
        <c:axId val="226013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2832"/>
        <c:crosses val="autoZero"/>
        <c:crossBetween val="between"/>
        <c:min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List1!$C$66</c:f>
              <c:strCache>
                <c:ptCount val="1"/>
                <c:pt idx="0">
                  <c:v> 2.VIO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List1!$B$67:$B$72</c:f>
              <c:strCache>
                <c:ptCount val="6"/>
                <c:pt idx="0">
                  <c:v>Da si lahko preko dneva sam/-a razporejam delo</c:v>
                </c:pt>
                <c:pt idx="1">
                  <c:v>Da delamo zanimive naloge</c:v>
                </c:pt>
                <c:pt idx="2">
                  <c:v>Da mi ni treba nastopati pred sošolci</c:v>
                </c:pt>
                <c:pt idx="3">
                  <c:v>Da lahko zjutraj dlje časa spim</c:v>
                </c:pt>
                <c:pt idx="4">
                  <c:v>Da mi pri šolskem delu pomagajo starši</c:v>
                </c:pt>
                <c:pt idx="5">
                  <c:v>Da mi pri šolskem delu pomagajo drugi člani družine (brat, sestra, stari starš,...)</c:v>
                </c:pt>
              </c:strCache>
            </c:strRef>
          </c:cat>
          <c:val>
            <c:numRef>
              <c:f>List1!$C$67:$C$72</c:f>
              <c:numCache>
                <c:formatCode>0.00%</c:formatCode>
                <c:ptCount val="6"/>
                <c:pt idx="0">
                  <c:v>0.77700000000000002</c:v>
                </c:pt>
                <c:pt idx="1">
                  <c:v>0.32200000000000001</c:v>
                </c:pt>
                <c:pt idx="2">
                  <c:v>0.35799999999999998</c:v>
                </c:pt>
                <c:pt idx="3">
                  <c:v>0.64300000000000002</c:v>
                </c:pt>
                <c:pt idx="4">
                  <c:v>0.38500000000000001</c:v>
                </c:pt>
                <c:pt idx="5">
                  <c:v>0.219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D-4AC5-A2B5-A86DD5482502}"/>
            </c:ext>
          </c:extLst>
        </c:ser>
        <c:ser>
          <c:idx val="1"/>
          <c:order val="1"/>
          <c:tx>
            <c:strRef>
              <c:f>List1!$D$66</c:f>
              <c:strCache>
                <c:ptCount val="1"/>
                <c:pt idx="0">
                  <c:v> 3.VIO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List1!$B$67:$B$72</c:f>
              <c:strCache>
                <c:ptCount val="6"/>
                <c:pt idx="0">
                  <c:v>Da si lahko preko dneva sam/-a razporejam delo</c:v>
                </c:pt>
                <c:pt idx="1">
                  <c:v>Da delamo zanimive naloge</c:v>
                </c:pt>
                <c:pt idx="2">
                  <c:v>Da mi ni treba nastopati pred sošolci</c:v>
                </c:pt>
                <c:pt idx="3">
                  <c:v>Da lahko zjutraj dlje časa spim</c:v>
                </c:pt>
                <c:pt idx="4">
                  <c:v>Da mi pri šolskem delu pomagajo starši</c:v>
                </c:pt>
                <c:pt idx="5">
                  <c:v>Da mi pri šolskem delu pomagajo drugi člani družine (brat, sestra, stari starš,...)</c:v>
                </c:pt>
              </c:strCache>
            </c:strRef>
          </c:cat>
          <c:val>
            <c:numRef>
              <c:f>List1!$D$67:$D$72</c:f>
              <c:numCache>
                <c:formatCode>0.00%</c:formatCode>
                <c:ptCount val="6"/>
                <c:pt idx="0">
                  <c:v>0.86499999999999999</c:v>
                </c:pt>
                <c:pt idx="1">
                  <c:v>0.20799999999999999</c:v>
                </c:pt>
                <c:pt idx="2">
                  <c:v>0.45200000000000001</c:v>
                </c:pt>
                <c:pt idx="3">
                  <c:v>0.69399999999999995</c:v>
                </c:pt>
                <c:pt idx="4">
                  <c:v>0.193</c:v>
                </c:pt>
                <c:pt idx="5">
                  <c:v>0.17799999999999999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4D-4AC5-A2B5-A86DD5482502}"/>
            </c:ext>
          </c:extLst>
        </c:ser>
        <c:ser>
          <c:idx val="2"/>
          <c:order val="2"/>
          <c:tx>
            <c:strRef>
              <c:f>List1!$E$66</c:f>
              <c:strCache>
                <c:ptCount val="1"/>
                <c:pt idx="0">
                  <c:v>SŠ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List1!$B$67:$B$72</c:f>
              <c:strCache>
                <c:ptCount val="6"/>
                <c:pt idx="0">
                  <c:v>Da si lahko preko dneva sam/-a razporejam delo</c:v>
                </c:pt>
                <c:pt idx="1">
                  <c:v>Da delamo zanimive naloge</c:v>
                </c:pt>
                <c:pt idx="2">
                  <c:v>Da mi ni treba nastopati pred sošolci</c:v>
                </c:pt>
                <c:pt idx="3">
                  <c:v>Da lahko zjutraj dlje časa spim</c:v>
                </c:pt>
                <c:pt idx="4">
                  <c:v>Da mi pri šolskem delu pomagajo starši</c:v>
                </c:pt>
                <c:pt idx="5">
                  <c:v>Da mi pri šolskem delu pomagajo drugi člani družine (brat, sestra, stari starš,...)</c:v>
                </c:pt>
              </c:strCache>
            </c:strRef>
          </c:cat>
          <c:val>
            <c:numRef>
              <c:f>List1!$E$67:$E$72</c:f>
              <c:numCache>
                <c:formatCode>0.00%</c:formatCode>
                <c:ptCount val="6"/>
                <c:pt idx="0">
                  <c:v>0.86799999999999999</c:v>
                </c:pt>
                <c:pt idx="1">
                  <c:v>0.155</c:v>
                </c:pt>
                <c:pt idx="2">
                  <c:v>0.38800000000000001</c:v>
                </c:pt>
                <c:pt idx="3">
                  <c:v>0.73799999999999999</c:v>
                </c:pt>
                <c:pt idx="4">
                  <c:v>6.6000000000000003E-2</c:v>
                </c:pt>
                <c:pt idx="5">
                  <c:v>0.11600000000000001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4D-4AC5-A2B5-A86DD5482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6014008"/>
        <c:axId val="226014400"/>
      </c:barChart>
      <c:catAx>
        <c:axId val="226014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4400"/>
        <c:crosses val="autoZero"/>
        <c:auto val="1"/>
        <c:lblAlgn val="ctr"/>
        <c:lblOffset val="100"/>
        <c:noMultiLvlLbl val="0"/>
      </c:catAx>
      <c:valAx>
        <c:axId val="226014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4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List1!$C$77</c:f>
              <c:strCache>
                <c:ptCount val="1"/>
                <c:pt idx="0">
                  <c:v>   2. VIO v OŠ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List1!$A$78:$B$80</c:f>
              <c:strCache>
                <c:ptCount val="3"/>
                <c:pt idx="0">
                  <c:v>V času izvajanja pouka na daljavo se lažje učim</c:v>
                </c:pt>
                <c:pt idx="1">
                  <c:v>V času izvajanja pouka na daljavo se učim enako kot prej</c:v>
                </c:pt>
                <c:pt idx="2">
                  <c:v>V času izvajanja pouka na daljavo se težje učim</c:v>
                </c:pt>
              </c:strCache>
              <c:extLst/>
            </c:strRef>
          </c:cat>
          <c:val>
            <c:numRef>
              <c:f>List1!$C$78:$C$80</c:f>
              <c:numCache>
                <c:formatCode>0.00%</c:formatCode>
                <c:ptCount val="3"/>
                <c:pt idx="0">
                  <c:v>0.25900000000000001</c:v>
                </c:pt>
                <c:pt idx="1">
                  <c:v>0.436</c:v>
                </c:pt>
                <c:pt idx="2">
                  <c:v>0.30499999999999999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2-4275-A21C-5C34B73D6913}"/>
            </c:ext>
          </c:extLst>
        </c:ser>
        <c:ser>
          <c:idx val="1"/>
          <c:order val="1"/>
          <c:tx>
            <c:strRef>
              <c:f>List1!$D$77</c:f>
              <c:strCache>
                <c:ptCount val="1"/>
                <c:pt idx="0">
                  <c:v>3. VIO v OŠ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List1!$A$78:$B$80</c:f>
              <c:strCache>
                <c:ptCount val="3"/>
                <c:pt idx="0">
                  <c:v>V času izvajanja pouka na daljavo se lažje učim</c:v>
                </c:pt>
                <c:pt idx="1">
                  <c:v>V času izvajanja pouka na daljavo se učim enako kot prej</c:v>
                </c:pt>
                <c:pt idx="2">
                  <c:v>V času izvajanja pouka na daljavo se težje učim</c:v>
                </c:pt>
              </c:strCache>
              <c:extLst/>
            </c:strRef>
          </c:cat>
          <c:val>
            <c:numRef>
              <c:f>List1!$D$78:$D$80</c:f>
              <c:numCache>
                <c:formatCode>0.00%</c:formatCode>
                <c:ptCount val="3"/>
                <c:pt idx="0">
                  <c:v>0.36199999999999999</c:v>
                </c:pt>
                <c:pt idx="1">
                  <c:v>0.38500000000000001</c:v>
                </c:pt>
                <c:pt idx="2">
                  <c:v>0.253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82-4275-A21C-5C34B73D6913}"/>
            </c:ext>
          </c:extLst>
        </c:ser>
        <c:ser>
          <c:idx val="2"/>
          <c:order val="2"/>
          <c:tx>
            <c:strRef>
              <c:f>List1!$E$77</c:f>
              <c:strCache>
                <c:ptCount val="1"/>
                <c:pt idx="0">
                  <c:v>Srednja šola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List1!$A$78:$B$80</c:f>
              <c:strCache>
                <c:ptCount val="3"/>
                <c:pt idx="0">
                  <c:v>V času izvajanja pouka na daljavo se lažje učim</c:v>
                </c:pt>
                <c:pt idx="1">
                  <c:v>V času izvajanja pouka na daljavo se učim enako kot prej</c:v>
                </c:pt>
                <c:pt idx="2">
                  <c:v>V času izvajanja pouka na daljavo se težje učim</c:v>
                </c:pt>
              </c:strCache>
              <c:extLst/>
            </c:strRef>
          </c:cat>
          <c:val>
            <c:numRef>
              <c:f>List1!$E$78:$E$80</c:f>
              <c:numCache>
                <c:formatCode>0.00%</c:formatCode>
                <c:ptCount val="3"/>
                <c:pt idx="0">
                  <c:v>0.35</c:v>
                </c:pt>
                <c:pt idx="1">
                  <c:v>0.35299999999999998</c:v>
                </c:pt>
                <c:pt idx="2">
                  <c:v>0.29599999999999999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82-4275-A21C-5C34B73D6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6015184"/>
        <c:axId val="226015576"/>
      </c:barChart>
      <c:catAx>
        <c:axId val="22601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5576"/>
        <c:crosses val="autoZero"/>
        <c:auto val="1"/>
        <c:lblAlgn val="ctr"/>
        <c:lblOffset val="100"/>
        <c:noMultiLvlLbl val="0"/>
      </c:catAx>
      <c:valAx>
        <c:axId val="226015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2601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0.78331</cdr:x>
      <cdr:y>0.01695</cdr:y>
    </cdr:from>
    <cdr:to>
      <cdr:x>0.84328</cdr:x>
      <cdr:y>0.15004</cdr:y>
    </cdr:to>
    <cdr:sp macro="" textlink="">
      <cdr:nvSpPr>
        <cdr:cNvPr id="2" name="Puščica dol 1"/>
        <cdr:cNvSpPr/>
      </cdr:nvSpPr>
      <cdr:spPr>
        <a:xfrm xmlns:a="http://schemas.openxmlformats.org/drawingml/2006/main" rot="1243898">
          <a:off x="6430097" y="78689"/>
          <a:ext cx="492354" cy="617719"/>
        </a:xfrm>
        <a:prstGeom xmlns:a="http://schemas.openxmlformats.org/drawingml/2006/main" prst="downArrow">
          <a:avLst>
            <a:gd name="adj1" fmla="val 62144"/>
            <a:gd name="adj2" fmla="val 37173"/>
          </a:avLst>
        </a:prstGeom>
        <a:solidFill xmlns:a="http://schemas.openxmlformats.org/drawingml/2006/main">
          <a:srgbClr val="FF0000">
            <a:alpha val="45000"/>
          </a:srgbClr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sl-SI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l-SI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D861AB2-ED64-4A92-90D8-2BA353E144C7}" type="datetimeFigureOut">
              <a:rPr lang="sl-SI"/>
              <a:pPr>
                <a:defRPr/>
              </a:pPr>
              <a:t>18. 08. 2020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4A51F6B-11E1-4974-BF8E-20891BB3F83C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3804589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Click to edit Master text styles</a:t>
            </a:r>
          </a:p>
          <a:p>
            <a:pPr lvl="1"/>
            <a:r>
              <a:rPr lang="sl-SI" noProof="0"/>
              <a:t>Second level</a:t>
            </a:r>
          </a:p>
          <a:p>
            <a:pPr lvl="2"/>
            <a:r>
              <a:rPr lang="sl-SI" noProof="0"/>
              <a:t>Third level</a:t>
            </a:r>
          </a:p>
          <a:p>
            <a:pPr lvl="3"/>
            <a:r>
              <a:rPr lang="sl-SI" noProof="0"/>
              <a:t>Fourth level</a:t>
            </a:r>
          </a:p>
          <a:p>
            <a:pPr lvl="4"/>
            <a:r>
              <a:rPr lang="sl-SI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F58D1E3-4C26-4EBB-A7A4-CDE627562BB4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41803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95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717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8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89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57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733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07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067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952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398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763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FD8B6-7891-4BF5-B060-27CACB35D7B1}" type="datetimeFigureOut">
              <a:rPr lang="sl-SI" smtClean="0"/>
              <a:t>18. 08. 2020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A7B5-7447-4847-8296-2C0623D0D2DC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Picture 31" descr="spodnji_ro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394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1557338"/>
            <a:ext cx="8029575" cy="6492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altLang="en-US">
                <a:solidFill>
                  <a:schemeClr val="bg1"/>
                </a:solidFill>
              </a:rPr>
              <a:t>Izobraževanje na daljavo v času epidemije Covid-19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581525"/>
            <a:ext cx="4924425" cy="360363"/>
          </a:xfrm>
        </p:spPr>
        <p:txBody>
          <a:bodyPr>
            <a:noAutofit/>
          </a:bodyPr>
          <a:lstStyle/>
          <a:p>
            <a:pPr algn="r" eaLnBrk="1" hangingPunct="1"/>
            <a:r>
              <a:rPr lang="sl-SI" altLang="en-US" sz="1200" b="1" dirty="0">
                <a:solidFill>
                  <a:schemeClr val="bg1"/>
                </a:solidFill>
              </a:rPr>
              <a:t>Zavod RS za šolstvo</a:t>
            </a:r>
          </a:p>
          <a:p>
            <a:pPr algn="r" eaLnBrk="1" hangingPunct="1"/>
            <a:endParaRPr lang="sl-SI" altLang="en-US" sz="1200" b="1" dirty="0">
              <a:solidFill>
                <a:schemeClr val="bg1"/>
              </a:solidFill>
            </a:endParaRPr>
          </a:p>
          <a:p>
            <a:pPr algn="r" eaLnBrk="1" hangingPunct="1"/>
            <a:r>
              <a:rPr lang="sl-SI" altLang="en-US" sz="1200" b="1" dirty="0">
                <a:solidFill>
                  <a:schemeClr val="bg2"/>
                </a:solidFill>
              </a:rPr>
              <a:t>Poročevalca</a:t>
            </a:r>
            <a:r>
              <a:rPr lang="sl-SI" altLang="en-US" sz="1200" dirty="0">
                <a:solidFill>
                  <a:schemeClr val="bg1"/>
                </a:solidFill>
              </a:rPr>
              <a:t>: dr. Tanja Rupnik Vec, dr. Branko Slivar</a:t>
            </a:r>
          </a:p>
          <a:p>
            <a:pPr algn="r" eaLnBrk="1" hangingPunct="1"/>
            <a:r>
              <a:rPr lang="sl-SI" altLang="en-US" sz="1200" b="1" dirty="0">
                <a:solidFill>
                  <a:schemeClr val="bg2"/>
                </a:solidFill>
              </a:rPr>
              <a:t>Avtorji poročila</a:t>
            </a:r>
            <a:r>
              <a:rPr lang="sl-SI" altLang="en-US" sz="1200" b="1" dirty="0">
                <a:solidFill>
                  <a:schemeClr val="bg1"/>
                </a:solidFill>
              </a:rPr>
              <a:t>: </a:t>
            </a:r>
            <a:r>
              <a:rPr lang="sl-SI" altLang="en-US" sz="1200" dirty="0">
                <a:solidFill>
                  <a:schemeClr val="bg1"/>
                </a:solidFill>
              </a:rPr>
              <a:t>dr. Tanja Rupnik Vec, dr. Branko Slivar, mag. Renata Zupanc Grom, dr. Stanka Preskar, dr. Monika </a:t>
            </a:r>
            <a:r>
              <a:rPr lang="sl-SI" altLang="en-US" sz="1200" dirty="0" err="1">
                <a:solidFill>
                  <a:schemeClr val="bg1"/>
                </a:solidFill>
              </a:rPr>
              <a:t>Mithans</a:t>
            </a:r>
            <a:r>
              <a:rPr lang="sl-SI" altLang="en-US" sz="1200" dirty="0">
                <a:solidFill>
                  <a:schemeClr val="bg1"/>
                </a:solidFill>
              </a:rPr>
              <a:t>, Saša Kregar, dr. Milena Ivanuš Grmek, mag. Vera Bevc, dr. Ada Holcar Brunauer, dr. Kristijan Musek Lešnik  </a:t>
            </a:r>
          </a:p>
          <a:p>
            <a:pPr algn="r" eaLnBrk="1" hangingPunct="1"/>
            <a:r>
              <a:rPr lang="sl-SI" altLang="en-US" sz="1200" b="1" dirty="0">
                <a:solidFill>
                  <a:schemeClr val="bg2"/>
                </a:solidFill>
              </a:rPr>
              <a:t>Sodelavci: </a:t>
            </a:r>
            <a:r>
              <a:rPr lang="sl-SI" altLang="en-US" sz="1200" dirty="0">
                <a:solidFill>
                  <a:schemeClr val="bg1"/>
                </a:solidFill>
              </a:rPr>
              <a:t>dr. Vinko Logaj, dr. Fani Nolimal, dr. Katica Pevec Semec, mag. Andreja Bačnik, Petra Košnik, Nada Nedeljko</a:t>
            </a:r>
            <a:r>
              <a:rPr lang="sl-SI" altLang="en-US" sz="1200" b="1" dirty="0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5124" name="Picture 18" descr="logotip_zrss_bel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28625"/>
            <a:ext cx="8159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kon 1"/>
          <p:cNvGraphicFramePr>
            <a:graphicFrameLocks/>
          </p:cNvGraphicFramePr>
          <p:nvPr/>
        </p:nvGraphicFramePr>
        <p:xfrm>
          <a:off x="395536" y="404664"/>
          <a:ext cx="835292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6537601" y="2560042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6198030" y="1191889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oljeZBesedilom 1"/>
          <p:cNvSpPr txBox="1">
            <a:spLocks noChangeArrowheads="1"/>
          </p:cNvSpPr>
          <p:nvPr/>
        </p:nvSpPr>
        <p:spPr bwMode="auto">
          <a:xfrm>
            <a:off x="3492500" y="2636838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en-US" sz="1800"/>
              <a:t>Učni cilji in vsebine</a:t>
            </a:r>
            <a:endParaRPr lang="en-US" altLang="en-US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značba mesta vsebine 3"/>
          <p:cNvGraphicFramePr>
            <a:graphicFrameLocks noGrp="1"/>
          </p:cNvGraphicFramePr>
          <p:nvPr>
            <p:ph idx="1"/>
          </p:nvPr>
        </p:nvGraphicFramePr>
        <p:xfrm>
          <a:off x="406400" y="355600"/>
          <a:ext cx="8331200" cy="542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Grafikon" r:id="rId3" imgW="8340051" imgH="5432007" progId="Excel.Chart.8">
                  <p:embed/>
                </p:oleObj>
              </mc:Choice>
              <mc:Fallback>
                <p:oleObj name="Grafikon" r:id="rId3" imgW="8340051" imgH="5432007" progId="Excel.Chart.8">
                  <p:embed/>
                  <p:pic>
                    <p:nvPicPr>
                      <p:cNvPr id="0" name="Označba mesta vsebine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355600"/>
                        <a:ext cx="8331200" cy="542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5025433" y="1767953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8179741" y="615826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oljeZBesedilom 1"/>
          <p:cNvSpPr txBox="1">
            <a:spLocks noChangeArrowheads="1"/>
          </p:cNvSpPr>
          <p:nvPr/>
        </p:nvSpPr>
        <p:spPr bwMode="auto">
          <a:xfrm>
            <a:off x="3419475" y="3068638"/>
            <a:ext cx="2163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en-US" sz="1800"/>
              <a:t>Vrednotenje znanja</a:t>
            </a:r>
            <a:endParaRPr lang="en-US" altLang="en-US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značba mesta vsebine 3"/>
          <p:cNvGraphicFramePr>
            <a:graphicFrameLocks noGrp="1"/>
          </p:cNvGraphicFramePr>
          <p:nvPr>
            <p:ph idx="1"/>
          </p:nvPr>
        </p:nvGraphicFramePr>
        <p:xfrm>
          <a:off x="-50800" y="668338"/>
          <a:ext cx="9245600" cy="478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Grafikon" r:id="rId3" imgW="9254530" imgH="4785775" progId="Excel.Chart.8">
                  <p:embed/>
                </p:oleObj>
              </mc:Choice>
              <mc:Fallback>
                <p:oleObj name="Grafikon" r:id="rId3" imgW="9254530" imgH="4785775" progId="Excel.Chart.8">
                  <p:embed/>
                  <p:pic>
                    <p:nvPicPr>
                      <p:cNvPr id="0" name="Označba mesta vsebine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668338"/>
                        <a:ext cx="9245600" cy="478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uščica dol 3"/>
          <p:cNvSpPr/>
          <p:nvPr/>
        </p:nvSpPr>
        <p:spPr>
          <a:xfrm rot="1243898">
            <a:off x="1497041" y="702271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uščica dol 4"/>
          <p:cNvSpPr/>
          <p:nvPr/>
        </p:nvSpPr>
        <p:spPr>
          <a:xfrm rot="1243898">
            <a:off x="2464214" y="1093128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uščica dol 5"/>
          <p:cNvSpPr/>
          <p:nvPr/>
        </p:nvSpPr>
        <p:spPr>
          <a:xfrm rot="1243898">
            <a:off x="2947800" y="1191889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uščica dol 6"/>
          <p:cNvSpPr/>
          <p:nvPr/>
        </p:nvSpPr>
        <p:spPr>
          <a:xfrm rot="1243898">
            <a:off x="3652945" y="1474749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uščica dol 7"/>
          <p:cNvSpPr/>
          <p:nvPr/>
        </p:nvSpPr>
        <p:spPr>
          <a:xfrm rot="1243898">
            <a:off x="6681617" y="1767954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uščica dol 8"/>
          <p:cNvSpPr/>
          <p:nvPr/>
        </p:nvSpPr>
        <p:spPr>
          <a:xfrm rot="1243898">
            <a:off x="1687296" y="755218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>
          <a:xfrm>
            <a:off x="611188" y="2852738"/>
            <a:ext cx="8229600" cy="1143000"/>
          </a:xfrm>
        </p:spPr>
        <p:txBody>
          <a:bodyPr/>
          <a:lstStyle/>
          <a:p>
            <a:r>
              <a:rPr lang="sl-SI" altLang="en-US"/>
              <a:t>Varnost in spodbudnost učnega okolja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značba mesta vsebine 3"/>
          <p:cNvGraphicFramePr>
            <a:graphicFrameLocks noGrp="1"/>
          </p:cNvGraphicFramePr>
          <p:nvPr>
            <p:ph idx="1"/>
          </p:nvPr>
        </p:nvGraphicFramePr>
        <p:xfrm>
          <a:off x="128588" y="209550"/>
          <a:ext cx="8813800" cy="564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Grafikon" r:id="rId3" imgW="8821677" imgH="5651482" progId="Excel.Chart.8">
                  <p:embed/>
                </p:oleObj>
              </mc:Choice>
              <mc:Fallback>
                <p:oleObj name="Grafikon" r:id="rId3" imgW="8821677" imgH="5651482" progId="Excel.Chart.8">
                  <p:embed/>
                  <p:pic>
                    <p:nvPicPr>
                      <p:cNvPr id="0" name="Označba mesta vsebine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209550"/>
                        <a:ext cx="8813800" cy="564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7617721" y="2560042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C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6938580" y="2724060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uščica dol 4"/>
          <p:cNvSpPr/>
          <p:nvPr/>
        </p:nvSpPr>
        <p:spPr>
          <a:xfrm rot="1243898">
            <a:off x="6393586" y="1972050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algn="ctr"/>
            <a:r>
              <a:rPr lang="sl-SI" altLang="en-US" sz="2000"/>
              <a:t>Prednosti in izzivi poučevanja na daljavo</a:t>
            </a:r>
            <a:br>
              <a:rPr lang="sl-SI" altLang="en-US" sz="2000"/>
            </a:br>
            <a:r>
              <a:rPr lang="sl-SI" altLang="en-US" sz="2000"/>
              <a:t> s perspektive učiteljev</a:t>
            </a:r>
            <a:endParaRPr lang="en-US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435887"/>
              </p:ext>
            </p:extLst>
          </p:nvPr>
        </p:nvGraphicFramePr>
        <p:xfrm>
          <a:off x="539552" y="0"/>
          <a:ext cx="8340725" cy="597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Grafikon" r:id="rId3" imgW="8352244" imgH="5986791" progId="Excel.Chart.8">
                  <p:embed/>
                </p:oleObj>
              </mc:Choice>
              <mc:Fallback>
                <p:oleObj name="Grafikon" r:id="rId3" imgW="8352244" imgH="5986791" progId="Excel.Chart.8">
                  <p:embed/>
                  <p:pic>
                    <p:nvPicPr>
                      <p:cNvPr id="0" name="Označba mesta vsebine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0"/>
                        <a:ext cx="8340725" cy="597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7617721" y="1803699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7761738" y="2560040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87824" y="2420888"/>
            <a:ext cx="3295278" cy="1325563"/>
          </a:xfrm>
        </p:spPr>
        <p:txBody>
          <a:bodyPr/>
          <a:lstStyle/>
          <a:p>
            <a:r>
              <a:rPr lang="sl-SI" b="1" dirty="0"/>
              <a:t>Učenci in učenke</a:t>
            </a:r>
          </a:p>
        </p:txBody>
      </p:sp>
    </p:spTree>
    <p:extLst>
      <p:ext uri="{BB962C8B-B14F-4D97-AF65-F5344CB8AC3E}">
        <p14:creationId xmlns:p14="http://schemas.microsoft.com/office/powerpoint/2010/main" val="2958343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Cilji raziskave</a:t>
            </a:r>
            <a:endParaRPr lang="en-US" altLang="en-US"/>
          </a:p>
        </p:txBody>
      </p:sp>
      <p:sp>
        <p:nvSpPr>
          <p:cNvPr id="6147" name="Označba mesta vsebine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1338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FontTx/>
              <a:buNone/>
            </a:pP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Raziskava sledi trem temeljnim ciljem: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FontTx/>
              <a:buAutoNum type="arabicPeriod"/>
            </a:pP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 ugotoviti prevladujoče </a:t>
            </a:r>
            <a:r>
              <a:rPr lang="sl-SI" altLang="en-US" sz="200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doživljanje in prakse </a:t>
            </a: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izobraževanja na daljavo slovenskih </a:t>
            </a:r>
            <a:r>
              <a:rPr lang="sl-SI" altLang="en-US" sz="200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učiteljic in učiteljev </a:t>
            </a: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na različnih nivojih izobraževanja v času epidemije Covid-19 ter njihovo doživljanje sodelovanja z različnimi deležniki,</a:t>
            </a:r>
          </a:p>
          <a:p>
            <a:pPr marL="0" indent="0" algn="just">
              <a:lnSpc>
                <a:spcPct val="115000"/>
              </a:lnSpc>
              <a:buFontTx/>
              <a:buAutoNum type="arabicPeriod"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FontTx/>
              <a:buAutoNum type="arabicPeriod"/>
            </a:pP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 ugotoviti </a:t>
            </a:r>
            <a:r>
              <a:rPr lang="sl-SI" altLang="en-US" sz="200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doživljanje in izkušnje učencev </a:t>
            </a: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s poučevanjem in učenjem na daljavo v času epidemije Covid-19,</a:t>
            </a:r>
          </a:p>
          <a:p>
            <a:pPr marL="0" indent="0" algn="just">
              <a:lnSpc>
                <a:spcPct val="115000"/>
              </a:lnSpc>
              <a:buFontTx/>
              <a:buAutoNum type="arabicPeriod"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FontTx/>
              <a:buAutoNum type="arabicPeriod"/>
            </a:pP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 ugotoviti prevladujoče </a:t>
            </a:r>
            <a:r>
              <a:rPr lang="sl-SI" altLang="en-US" sz="200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karakteristike pedagoškega vodenja </a:t>
            </a:r>
            <a:r>
              <a:rPr lang="sl-SI" altLang="en-US" sz="2000">
                <a:latin typeface="Calibri" panose="020F0502020204030204" pitchFamily="34" charset="0"/>
                <a:cs typeface="Calibri" panose="020F0502020204030204" pitchFamily="34" charset="0"/>
              </a:rPr>
              <a:t>v času zaprtja šol s perspektive ravnateljev.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>
            <a:normAutofit/>
          </a:bodyPr>
          <a:lstStyle/>
          <a:p>
            <a:r>
              <a:rPr lang="sl-SI" sz="2100" dirty="0"/>
              <a:t>Rezultati doživljanja izobraževanja na daljavo</a:t>
            </a:r>
          </a:p>
        </p:txBody>
      </p:sp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867093"/>
              </p:ext>
            </p:extLst>
          </p:nvPr>
        </p:nvGraphicFramePr>
        <p:xfrm>
          <a:off x="539552" y="1196753"/>
          <a:ext cx="8208912" cy="464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uščica dol 4"/>
          <p:cNvSpPr/>
          <p:nvPr/>
        </p:nvSpPr>
        <p:spPr>
          <a:xfrm rot="1243898">
            <a:off x="5961538" y="3352129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chemeClr val="bg1">
              <a:lumMod val="65000"/>
              <a:alpha val="4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210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2646" y="87213"/>
            <a:ext cx="7886700" cy="1325563"/>
          </a:xfrm>
        </p:spPr>
        <p:txBody>
          <a:bodyPr>
            <a:normAutofit/>
          </a:bodyPr>
          <a:lstStyle/>
          <a:p>
            <a:r>
              <a:rPr lang="sl-SI" sz="2100" dirty="0"/>
              <a:t>Težave, s katerimi se pri svojem učenju srečujejo učenci in dijaki v času pouka na daljavo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126818"/>
              </p:ext>
            </p:extLst>
          </p:nvPr>
        </p:nvGraphicFramePr>
        <p:xfrm>
          <a:off x="179512" y="1412776"/>
          <a:ext cx="8712968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uščica dol 4"/>
          <p:cNvSpPr/>
          <p:nvPr/>
        </p:nvSpPr>
        <p:spPr>
          <a:xfrm rot="1243898">
            <a:off x="7113665" y="1103916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FF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7528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8199" y="383942"/>
            <a:ext cx="8047806" cy="884818"/>
          </a:xfrm>
        </p:spPr>
        <p:txBody>
          <a:bodyPr>
            <a:noAutofit/>
          </a:bodyPr>
          <a:lstStyle/>
          <a:p>
            <a:pPr algn="ctr"/>
            <a:r>
              <a:rPr lang="sl-SI" sz="2100" dirty="0"/>
              <a:t>Priložnosti dela na domu v času epidemije korona virusa, kot jih zaznavajo učenci in dijaki</a:t>
            </a:r>
            <a:br>
              <a:rPr lang="sl-SI" sz="2100" dirty="0"/>
            </a:br>
            <a:endParaRPr lang="sl-SI" sz="2100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771985"/>
              </p:ext>
            </p:extLst>
          </p:nvPr>
        </p:nvGraphicFramePr>
        <p:xfrm>
          <a:off x="311726" y="1268760"/>
          <a:ext cx="8580753" cy="472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8867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80920" cy="936104"/>
          </a:xfrm>
        </p:spPr>
        <p:txBody>
          <a:bodyPr>
            <a:normAutofit/>
          </a:bodyPr>
          <a:lstStyle/>
          <a:p>
            <a:pPr algn="ctr"/>
            <a:r>
              <a:rPr lang="sl-SI" sz="2100" dirty="0"/>
              <a:t>Samoocene učenja učencev in dijakov v času izvajanja pouka na daljavo, v primerjavi z učenjem, ko pouk poteka v razredu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966711"/>
              </p:ext>
            </p:extLst>
          </p:nvPr>
        </p:nvGraphicFramePr>
        <p:xfrm>
          <a:off x="555093" y="1556792"/>
          <a:ext cx="8191822" cy="4365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uščica dol 4"/>
          <p:cNvSpPr/>
          <p:nvPr/>
        </p:nvSpPr>
        <p:spPr>
          <a:xfrm rot="1243898">
            <a:off x="5745513" y="1151238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FF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170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Zbiranje podatkov </a:t>
            </a:r>
            <a:r>
              <a:rPr lang="sl-SI" altLang="en-US" sz="1800"/>
              <a:t>(21.5. = 8 teden ID -&gt;; FS: 1. teden junija)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5370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sl-SI" sz="2400" dirty="0"/>
              <a:t>Viri podatkov</a:t>
            </a:r>
          </a:p>
          <a:p>
            <a:pPr marL="514350" indent="-514350">
              <a:buFontTx/>
              <a:buAutoNum type="arabicParenR"/>
              <a:defRPr/>
            </a:pPr>
            <a:r>
              <a:rPr lang="sl-SI" sz="2400" dirty="0"/>
              <a:t>Vprašalnik za </a:t>
            </a:r>
            <a:r>
              <a:rPr lang="sl-SI" sz="2400" dirty="0">
                <a:solidFill>
                  <a:srgbClr val="C00000"/>
                </a:solidFill>
              </a:rPr>
              <a:t>učitelje</a:t>
            </a:r>
            <a:r>
              <a:rPr lang="sl-SI" sz="2400" dirty="0"/>
              <a:t> (N= </a:t>
            </a:r>
            <a:r>
              <a:rPr lang="sl-SI" sz="2400" dirty="0">
                <a:solidFill>
                  <a:srgbClr val="FF0000"/>
                </a:solidFill>
              </a:rPr>
              <a:t>7382</a:t>
            </a:r>
            <a:r>
              <a:rPr lang="sl-SI" sz="2400" dirty="0"/>
              <a:t>)</a:t>
            </a:r>
          </a:p>
          <a:p>
            <a:pPr marL="914400" lvl="1" indent="-514350">
              <a:buFont typeface="Arial" panose="020B0604020202020204" pitchFamily="34" charset="0"/>
              <a:buChar char="•"/>
              <a:defRPr/>
            </a:pPr>
            <a:r>
              <a:rPr lang="sl-SI" sz="2400" dirty="0"/>
              <a:t>OŠ (2327 RP + 3663 PP) = 29%</a:t>
            </a:r>
          </a:p>
          <a:p>
            <a:pPr marL="914400" lvl="1" indent="-514350">
              <a:buFont typeface="Arial" panose="020B0604020202020204" pitchFamily="34" charset="0"/>
              <a:buChar char="•"/>
              <a:defRPr/>
            </a:pPr>
            <a:r>
              <a:rPr lang="sl-SI" sz="2400" dirty="0"/>
              <a:t>SŠ 1393 = 20%</a:t>
            </a:r>
          </a:p>
          <a:p>
            <a:pPr marL="514350" indent="-514350">
              <a:buFontTx/>
              <a:buAutoNum type="arabicParenR"/>
              <a:defRPr/>
            </a:pPr>
            <a:r>
              <a:rPr lang="sl-SI" sz="2400" dirty="0"/>
              <a:t>Vprašalnik za </a:t>
            </a:r>
            <a:r>
              <a:rPr lang="sl-SI" sz="2400" dirty="0">
                <a:solidFill>
                  <a:srgbClr val="C00000"/>
                </a:solidFill>
              </a:rPr>
              <a:t>učence</a:t>
            </a:r>
            <a:r>
              <a:rPr lang="sl-SI" sz="2400" dirty="0"/>
              <a:t> (N= </a:t>
            </a:r>
            <a:r>
              <a:rPr lang="sl-SI" sz="2400" dirty="0">
                <a:solidFill>
                  <a:srgbClr val="FF0000"/>
                </a:solidFill>
              </a:rPr>
              <a:t>24684</a:t>
            </a:r>
            <a:r>
              <a:rPr lang="sl-SI" sz="2400" dirty="0"/>
              <a:t>)</a:t>
            </a:r>
          </a:p>
          <a:p>
            <a:pPr marL="914400" lvl="1" indent="-514350">
              <a:buFont typeface="Arial" panose="020B0604020202020204" pitchFamily="34" charset="0"/>
              <a:buChar char="•"/>
              <a:defRPr/>
            </a:pPr>
            <a:r>
              <a:rPr lang="sl-SI" sz="2400" dirty="0"/>
              <a:t>OŠ: 13% populacije</a:t>
            </a:r>
          </a:p>
          <a:p>
            <a:pPr marL="914400" lvl="1" indent="-514350">
              <a:buFont typeface="Arial" panose="020B0604020202020204" pitchFamily="34" charset="0"/>
              <a:buChar char="•"/>
              <a:defRPr/>
            </a:pPr>
            <a:r>
              <a:rPr lang="sl-SI" sz="2400" dirty="0"/>
              <a:t>SŠ: 10% populacije</a:t>
            </a:r>
          </a:p>
          <a:p>
            <a:pPr marL="514350" indent="-514350">
              <a:buFontTx/>
              <a:buAutoNum type="arabicParenR"/>
              <a:defRPr/>
            </a:pPr>
            <a:r>
              <a:rPr lang="sl-SI" sz="2400" dirty="0"/>
              <a:t>Vprašalnik za ravnatelje (N=</a:t>
            </a:r>
            <a:r>
              <a:rPr lang="sl-SI" sz="2400" dirty="0">
                <a:solidFill>
                  <a:srgbClr val="FF0000"/>
                </a:solidFill>
              </a:rPr>
              <a:t>406</a:t>
            </a:r>
            <a:r>
              <a:rPr lang="sl-SI" sz="2400" dirty="0"/>
              <a:t>)</a:t>
            </a:r>
          </a:p>
          <a:p>
            <a:pPr marL="514350" indent="-514350">
              <a:buFontTx/>
              <a:buAutoNum type="arabicParenR"/>
              <a:defRPr/>
            </a:pPr>
            <a:r>
              <a:rPr lang="sl-SI" sz="2400" dirty="0"/>
              <a:t>Fokusne skupine za učitelje in ravnatelje</a:t>
            </a:r>
          </a:p>
          <a:p>
            <a:pPr marL="400050" lvl="1" indent="0">
              <a:buFontTx/>
              <a:buNone/>
              <a:defRPr/>
            </a:pPr>
            <a:r>
              <a:rPr lang="sl-SI" sz="2400" dirty="0"/>
              <a:t>7 fokusnih skupin: 37 učiteljev, 16 ravnateljev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539750" y="2492375"/>
            <a:ext cx="8229600" cy="1143000"/>
          </a:xfrm>
        </p:spPr>
        <p:txBody>
          <a:bodyPr/>
          <a:lstStyle/>
          <a:p>
            <a:pPr algn="ctr"/>
            <a:r>
              <a:rPr lang="sl-SI" altLang="en-US" i="1">
                <a:solidFill>
                  <a:srgbClr val="C00000"/>
                </a:solidFill>
              </a:rPr>
              <a:t>Izobraževanje na daljavo s perspektive učiteljic in učiteljev</a:t>
            </a:r>
            <a:endParaRPr lang="en-US" altLang="en-US" i="1">
              <a:solidFill>
                <a:srgbClr val="C00000"/>
              </a:solidFill>
            </a:endParaRPr>
          </a:p>
        </p:txBody>
      </p:sp>
      <p:sp>
        <p:nvSpPr>
          <p:cNvPr id="11267" name="PoljeZBesedilom 3"/>
          <p:cNvSpPr txBox="1">
            <a:spLocks noChangeArrowheads="1"/>
          </p:cNvSpPr>
          <p:nvPr/>
        </p:nvSpPr>
        <p:spPr bwMode="auto">
          <a:xfrm>
            <a:off x="2587625" y="4076700"/>
            <a:ext cx="4133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en-US" sz="1800"/>
              <a:t>Rezultati vprašalnika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en-US" sz="1800"/>
              <a:t>Analiza intervjujev v fokusnih skupinah</a:t>
            </a:r>
            <a:endParaRPr lang="en-US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oljeZBesedilom 1"/>
          <p:cNvSpPr txBox="1">
            <a:spLocks noChangeArrowheads="1"/>
          </p:cNvSpPr>
          <p:nvPr/>
        </p:nvSpPr>
        <p:spPr bwMode="auto">
          <a:xfrm>
            <a:off x="2555875" y="2708275"/>
            <a:ext cx="3659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en-US" sz="1800"/>
              <a:t>Doživljanje poučevanja na daljavo</a:t>
            </a: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značba mesta vsebine 4"/>
          <p:cNvGraphicFramePr>
            <a:graphicFrameLocks noGrp="1"/>
          </p:cNvGraphicFramePr>
          <p:nvPr>
            <p:ph idx="1"/>
          </p:nvPr>
        </p:nvGraphicFramePr>
        <p:xfrm>
          <a:off x="3175" y="0"/>
          <a:ext cx="9136063" cy="594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Grafikon" r:id="rId3" imgW="8340051" imgH="5432007" progId="Excel.Chart.8">
                  <p:embed/>
                </p:oleObj>
              </mc:Choice>
              <mc:Fallback>
                <p:oleObj name="Grafikon" r:id="rId3" imgW="8340051" imgH="5432007" progId="Excel.Chart.8">
                  <p:embed/>
                  <p:pic>
                    <p:nvPicPr>
                      <p:cNvPr id="0" name="Označba mesta vsebine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" y="0"/>
                        <a:ext cx="9136063" cy="594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uščica dol 1"/>
          <p:cNvSpPr/>
          <p:nvPr/>
        </p:nvSpPr>
        <p:spPr>
          <a:xfrm rot="1243898">
            <a:off x="3959276" y="255786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6595955" y="255754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značba mesta vsebine 3"/>
          <p:cNvGraphicFramePr>
            <a:graphicFrameLocks noGrp="1"/>
          </p:cNvGraphicFramePr>
          <p:nvPr>
            <p:ph idx="1"/>
          </p:nvPr>
        </p:nvGraphicFramePr>
        <p:xfrm>
          <a:off x="406400" y="498475"/>
          <a:ext cx="8331200" cy="528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Grafikon" r:id="rId3" imgW="8340051" imgH="5291787" progId="Excel.Chart.8">
                  <p:embed/>
                </p:oleObj>
              </mc:Choice>
              <mc:Fallback>
                <p:oleObj name="Grafikon" r:id="rId3" imgW="8340051" imgH="5291787" progId="Excel.Chart.8">
                  <p:embed/>
                  <p:pic>
                    <p:nvPicPr>
                      <p:cNvPr id="0" name="Označba mesta vsebine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498475"/>
                        <a:ext cx="8331200" cy="528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6897642" y="3064096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oljeZBesedilom 1"/>
          <p:cNvSpPr txBox="1">
            <a:spLocks noChangeArrowheads="1"/>
          </p:cNvSpPr>
          <p:nvPr/>
        </p:nvSpPr>
        <p:spPr bwMode="auto">
          <a:xfrm>
            <a:off x="2555875" y="2708275"/>
            <a:ext cx="373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en-US" sz="1800"/>
              <a:t>Organizacija pouka in uporaba IKT</a:t>
            </a:r>
            <a:endParaRPr lang="en-US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afikon 2"/>
          <p:cNvGraphicFramePr>
            <a:graphicFrameLocks/>
          </p:cNvGraphicFramePr>
          <p:nvPr/>
        </p:nvGraphicFramePr>
        <p:xfrm>
          <a:off x="560388" y="569913"/>
          <a:ext cx="7950200" cy="521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Grafikon" r:id="rId3" imgW="7962066" imgH="5218628" progId="Excel.Chart.8">
                  <p:embed/>
                </p:oleObj>
              </mc:Choice>
              <mc:Fallback>
                <p:oleObj name="Grafikon" r:id="rId3" imgW="7962066" imgH="5218628" progId="Excel.Chart.8">
                  <p:embed/>
                  <p:pic>
                    <p:nvPicPr>
                      <p:cNvPr id="0" name="Grafikon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569913"/>
                        <a:ext cx="7950200" cy="521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uščica dol 2"/>
          <p:cNvSpPr/>
          <p:nvPr/>
        </p:nvSpPr>
        <p:spPr>
          <a:xfrm rot="1243898">
            <a:off x="4953426" y="2272010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uščica dol 3"/>
          <p:cNvSpPr/>
          <p:nvPr/>
        </p:nvSpPr>
        <p:spPr>
          <a:xfrm rot="1243898">
            <a:off x="4161338" y="3243734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uščica dol 4"/>
          <p:cNvSpPr/>
          <p:nvPr/>
        </p:nvSpPr>
        <p:spPr>
          <a:xfrm rot="1243898">
            <a:off x="6609609" y="3277938"/>
            <a:ext cx="492354" cy="617719"/>
          </a:xfrm>
          <a:prstGeom prst="downArrow">
            <a:avLst>
              <a:gd name="adj1" fmla="val 62144"/>
              <a:gd name="adj2" fmla="val 37173"/>
            </a:avLst>
          </a:prstGeom>
          <a:solidFill>
            <a:srgbClr val="FF0000">
              <a:alpha val="4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isarna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isarna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2285</TotalTime>
  <Words>371</Words>
  <Application>Microsoft Office PowerPoint</Application>
  <PresentationFormat>Diaprojekcija na zaslonu (4:3)</PresentationFormat>
  <Paragraphs>39</Paragraphs>
  <Slides>23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Officeova tema</vt:lpstr>
      <vt:lpstr>Grafikon</vt:lpstr>
      <vt:lpstr>Izobraževanje na daljavo v času epidemije Covid-19</vt:lpstr>
      <vt:lpstr>Cilji raziskave</vt:lpstr>
      <vt:lpstr>Zbiranje podatkov (21.5. = 8 teden ID -&gt;; FS: 1. teden junija) </vt:lpstr>
      <vt:lpstr>Izobraževanje na daljavo s perspektive učiteljic in učiteljev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Varnost in spodbudnost učnega okolja</vt:lpstr>
      <vt:lpstr>PowerPointova predstavitev</vt:lpstr>
      <vt:lpstr>Prednosti in izzivi poučevanja na daljavo  s perspektive učiteljev</vt:lpstr>
      <vt:lpstr>PowerPointova predstavitev</vt:lpstr>
      <vt:lpstr>Učenci in učenke</vt:lpstr>
      <vt:lpstr>Rezultati doživljanja izobraževanja na daljavo</vt:lpstr>
      <vt:lpstr>Težave, s katerimi se pri svojem učenju srečujejo učenci in dijaki v času pouka na daljavo</vt:lpstr>
      <vt:lpstr>Priložnosti dela na domu v času epidemije korona virusa, kot jih zaznavajo učenci in dijaki </vt:lpstr>
      <vt:lpstr>Samoocene učenja učencev in dijakov v času izvajanja pouka na daljavo, v primerjavi z učenjem, ko pouk poteka v razredu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A3</cp:lastModifiedBy>
  <cp:revision>162</cp:revision>
  <cp:lastPrinted>2020-07-06T14:11:15Z</cp:lastPrinted>
  <dcterms:created xsi:type="dcterms:W3CDTF">2004-04-23T10:18:28Z</dcterms:created>
  <dcterms:modified xsi:type="dcterms:W3CDTF">2020-08-18T07:10:45Z</dcterms:modified>
</cp:coreProperties>
</file>