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6"/>
  </p:notesMasterIdLst>
  <p:sldIdLst>
    <p:sldId id="304" r:id="rId5"/>
    <p:sldId id="314" r:id="rId6"/>
    <p:sldId id="315" r:id="rId7"/>
    <p:sldId id="316" r:id="rId8"/>
    <p:sldId id="321" r:id="rId9"/>
    <p:sldId id="332" r:id="rId10"/>
    <p:sldId id="347" r:id="rId11"/>
    <p:sldId id="348" r:id="rId12"/>
    <p:sldId id="349" r:id="rId13"/>
    <p:sldId id="343" r:id="rId14"/>
    <p:sldId id="344" r:id="rId15"/>
    <p:sldId id="333" r:id="rId16"/>
    <p:sldId id="345" r:id="rId17"/>
    <p:sldId id="350" r:id="rId18"/>
    <p:sldId id="352" r:id="rId19"/>
    <p:sldId id="339" r:id="rId20"/>
    <p:sldId id="340" r:id="rId21"/>
    <p:sldId id="341" r:id="rId22"/>
    <p:sldId id="346" r:id="rId23"/>
    <p:sldId id="353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304"/>
            <p14:sldId id="314"/>
            <p14:sldId id="315"/>
            <p14:sldId id="316"/>
            <p14:sldId id="321"/>
            <p14:sldId id="332"/>
            <p14:sldId id="347"/>
            <p14:sldId id="348"/>
            <p14:sldId id="349"/>
            <p14:sldId id="343"/>
            <p14:sldId id="344"/>
            <p14:sldId id="333"/>
            <p14:sldId id="345"/>
            <p14:sldId id="350"/>
            <p14:sldId id="352"/>
            <p14:sldId id="339"/>
            <p14:sldId id="340"/>
            <p14:sldId id="341"/>
            <p14:sldId id="346"/>
            <p14:sldId id="353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FFD"/>
    <a:srgbClr val="09BFFF"/>
    <a:srgbClr val="147290"/>
    <a:srgbClr val="FEBED5"/>
    <a:srgbClr val="157B9B"/>
    <a:srgbClr val="147694"/>
    <a:srgbClr val="1996BD"/>
    <a:srgbClr val="15B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418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B8A7-7140-4E13-B816-FBB35B4B90F2}" type="datetimeFigureOut">
              <a:rPr lang="sl-SI" smtClean="0"/>
              <a:t>8. 09. 2020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A887-6BD8-4A8F-957F-6C6E35DED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4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l-SI"/>
              <a:t>Bernarda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739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BA887-6BD8-4A8F-957F-6C6E35DEDBE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98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94" y="181521"/>
            <a:ext cx="3329863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43" y="777874"/>
            <a:ext cx="982183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3" y="482886"/>
            <a:ext cx="872585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3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80099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1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407" name="Google Shape;407;p4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41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lvl="1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lvl="2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lvl="3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lvl="4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lvl="5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lvl="6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lvl="7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lvl="8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55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9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NUL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0798167" y="224171"/>
            <a:ext cx="908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 b="0" dirty="0">
                <a:solidFill>
                  <a:srgbClr val="F7A601"/>
                </a:solidFill>
                <a:latin typeface="+mj-lt"/>
              </a:rPr>
              <a:t>#</a:t>
            </a:r>
            <a:r>
              <a:rPr lang="sl-SI" sz="1350" b="0" dirty="0">
                <a:solidFill>
                  <a:srgbClr val="F7A601"/>
                </a:solidFill>
                <a:latin typeface="+mj-lt"/>
              </a:rPr>
              <a:t>ATSSTEM</a:t>
            </a:r>
            <a:endParaRPr lang="en-IE" sz="1350" b="0" dirty="0">
              <a:solidFill>
                <a:srgbClr val="F7A601"/>
              </a:solidFill>
              <a:latin typeface="+mj-lt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41E7149-C88A-4ADC-A327-4944F2AF64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15047" y="6027135"/>
            <a:ext cx="1813432" cy="626700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77E8F489-39DE-4F97-9640-FCCD82D51B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0" y="0"/>
            <a:ext cx="12192000" cy="146050"/>
          </a:xfrm>
          <a:prstGeom prst="rect">
            <a:avLst/>
          </a:prstGeom>
        </p:spPr>
      </p:pic>
      <p:pic>
        <p:nvPicPr>
          <p:cNvPr id="10" name="Graphic 17">
            <a:extLst>
              <a:ext uri="{FF2B5EF4-FFF2-40B4-BE49-F238E27FC236}">
                <a16:creationId xmlns:a16="http://schemas.microsoft.com/office/drawing/2014/main" id="{455C4150-DD8F-4B93-9871-E39DB1A6630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91163" y="6223000"/>
            <a:ext cx="1209675" cy="26670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F64DB9F-8CE9-4734-9890-965AC870ECC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805928" y="6278684"/>
            <a:ext cx="2974337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89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evalvacijasep2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videovodicatsste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it.ly/nacrtovanjeatsste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7. mesečni sestanek vodij ŠPT v projektu ATS STEM </a:t>
            </a:r>
            <a:endParaRPr lang="en-IE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24000" y="4667534"/>
            <a:ext cx="9144000" cy="590266"/>
          </a:xfrm>
        </p:spPr>
        <p:txBody>
          <a:bodyPr/>
          <a:lstStyle/>
          <a:p>
            <a:r>
              <a:rPr lang="sl-SI" dirty="0" smtClean="0"/>
              <a:t>8. SEPTEMBER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1554" y="357052"/>
            <a:ext cx="6505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OPERATIVNI NAČRT – LETNO NAČRTOVANJE ATS STEM-UČNIH ENOT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39" y="844595"/>
            <a:ext cx="11268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61554" y="357052"/>
            <a:ext cx="650530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OPERATIVNI NAČRT – LETNO NAČRTOVANJE ATS STEM-UČNIH ENOT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261257" y="1105989"/>
            <a:ext cx="631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- Dokument se nahaja v ekipi ATS </a:t>
            </a:r>
            <a:r>
              <a:rPr lang="sl-SI" dirty="0" err="1" smtClean="0"/>
              <a:t>STEM_pilotne</a:t>
            </a:r>
            <a:r>
              <a:rPr lang="sl-SI" dirty="0" smtClean="0"/>
              <a:t> šole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704702"/>
            <a:ext cx="8813075" cy="2643097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178834" y="1105989"/>
            <a:ext cx="280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ČASOVNICA: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načrtovanje v ŠPT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pošljemo v vpogled skrbniku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 potrebi videokonferenčni sestanek s skrbnikom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9309463" y="3579223"/>
            <a:ext cx="247323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ODDANI V TO MAPO DO ZAČETKA OKTOBRA!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525692" y="4577180"/>
            <a:ext cx="373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Ime: operativni načrt_20_21_OŠ_XX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21920" y="5002951"/>
            <a:ext cx="8072846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POLJUBNO IZBEREMO, SPREMLJAMO IN VREDNOTIMO ZGOLJ </a:t>
            </a:r>
            <a:r>
              <a:rPr lang="sl-SI" b="1" dirty="0" smtClean="0"/>
              <a:t>2 STEM-KOMPETENCI</a:t>
            </a:r>
          </a:p>
          <a:p>
            <a:r>
              <a:rPr lang="sl-SI" dirty="0" smtClean="0"/>
              <a:t>VSA </a:t>
            </a:r>
            <a:r>
              <a:rPr lang="sl-SI" b="1" dirty="0" smtClean="0"/>
              <a:t>NAČELA STEM NAČRTOVANJA </a:t>
            </a:r>
            <a:r>
              <a:rPr lang="sl-SI" dirty="0" smtClean="0"/>
              <a:t>IZVEDEMO V OBEH STEM-UČNI ENOTI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7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770"/>
            <a:ext cx="8833620" cy="587985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048206" y="1384663"/>
            <a:ext cx="2969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SPROTNA PRIPRAVA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Usklajena z mednarodnim nivojem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Vključuje vseh 10 elementov načrtovanja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Izhaja iz pristopa 5-tih korakov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t="2230" b="1"/>
          <a:stretch/>
        </p:blipFill>
        <p:spPr>
          <a:xfrm>
            <a:off x="9101492" y="3657600"/>
            <a:ext cx="2863049" cy="2291170"/>
          </a:xfrm>
          <a:prstGeom prst="rect">
            <a:avLst/>
          </a:prstGeom>
        </p:spPr>
      </p:pic>
      <p:sp>
        <p:nvSpPr>
          <p:cNvPr id="6" name="Leva puščica 5"/>
          <p:cNvSpPr/>
          <p:nvPr/>
        </p:nvSpPr>
        <p:spPr>
          <a:xfrm rot="20990644">
            <a:off x="8155577" y="3880056"/>
            <a:ext cx="1785257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461554" y="357052"/>
            <a:ext cx="683622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SPROTNA PRIPRAVA – SPROTNO NAČRTOVANJE ATS STEM-UČNIH ENOT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7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461554" y="1219200"/>
            <a:ext cx="622662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13. OKTOBER WEBINAR – NAČRTOVANJE STEM-UČNIH ENOT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461553" y="1950720"/>
            <a:ext cx="6226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Namen: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Ponoviti elemente načrtovanja ATS STEM-učnih enot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Uriti se v načrtovanju STEM-učnih enot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 izbranem primeru se uriti v pisanju sprotne priprave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5088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EVALVACIJA PILOTA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06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26720" y="696686"/>
            <a:ext cx="721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NACIONALNA EVALVATORKA: dr. Justina Erčulj</a:t>
            </a:r>
            <a:endParaRPr lang="sl-SI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1" y="696686"/>
            <a:ext cx="5613706" cy="3036923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24444" y="2533280"/>
            <a:ext cx="568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 smtClean="0">
                <a:solidFill>
                  <a:schemeClr val="tx2"/>
                </a:solidFill>
              </a:rPr>
              <a:t>KVANTITATIVNA ANALIZA</a:t>
            </a:r>
          </a:p>
          <a:p>
            <a:r>
              <a:rPr lang="sl-SI" b="1" dirty="0" smtClean="0"/>
              <a:t>Spletni </a:t>
            </a:r>
            <a:r>
              <a:rPr lang="sl-SI" b="1" dirty="0"/>
              <a:t>vprašalnik</a:t>
            </a:r>
            <a:r>
              <a:rPr lang="sl-SI" dirty="0"/>
              <a:t>, ki bo </a:t>
            </a:r>
            <a:r>
              <a:rPr lang="sl-SI" dirty="0" smtClean="0"/>
              <a:t>meril, kako učenci vrednotijo/ zaznavajo svoj uspeh v pridobivanju </a:t>
            </a:r>
            <a:r>
              <a:rPr lang="sl-SI" dirty="0"/>
              <a:t>STEM veščin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Izvedba</a:t>
            </a:r>
            <a:r>
              <a:rPr lang="sl-SI" dirty="0" smtClean="0"/>
              <a:t>: </a:t>
            </a:r>
            <a:r>
              <a:rPr lang="sl-SI" b="1" dirty="0" smtClean="0"/>
              <a:t>pred test in post test</a:t>
            </a:r>
            <a:endParaRPr lang="sl-SI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224444" y="2076648"/>
            <a:ext cx="453716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VSE ŠOLE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2879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346363" y="1089762"/>
            <a:ext cx="560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2"/>
                </a:solidFill>
              </a:rPr>
              <a:t>2. KVALITATIVNA ANALIZA</a:t>
            </a:r>
          </a:p>
          <a:p>
            <a:r>
              <a:rPr lang="sl-SI" b="1" dirty="0" smtClean="0"/>
              <a:t>Opazovanja pouka </a:t>
            </a:r>
            <a:r>
              <a:rPr lang="sl-SI" b="1" dirty="0"/>
              <a:t>z</a:t>
            </a:r>
            <a:r>
              <a:rPr lang="sl-SI" b="1" dirty="0" smtClean="0"/>
              <a:t> instrumentarijem:</a:t>
            </a:r>
          </a:p>
          <a:p>
            <a:r>
              <a:rPr lang="sl-SI" dirty="0" smtClean="0"/>
              <a:t>opazovanje bo potekalo na dveh izbranih šolah, ki sodelujejo v projektu. Izvedenih bo najmanj 5 opazovanj na učni cikel/sklop v obeh ciklih.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26" y="721683"/>
            <a:ext cx="6000945" cy="4459917"/>
          </a:xfrm>
          <a:prstGeom prst="rect">
            <a:avLst/>
          </a:prstGeom>
        </p:spPr>
      </p:pic>
      <p:sp>
        <p:nvSpPr>
          <p:cNvPr id="12" name="PoljeZBesedilom 11"/>
          <p:cNvSpPr txBox="1"/>
          <p:nvPr/>
        </p:nvSpPr>
        <p:spPr>
          <a:xfrm>
            <a:off x="346363" y="352351"/>
            <a:ext cx="4537166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DVE IZBRANI ŠOLI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46363" y="2790496"/>
            <a:ext cx="604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b="1" dirty="0" smtClean="0"/>
              <a:t>Analiza dokazov s pomočjo instrumentarija:</a:t>
            </a:r>
          </a:p>
          <a:p>
            <a:r>
              <a:rPr lang="sl-SI" dirty="0" smtClean="0"/>
              <a:t>Priprava na učni sklop: dokumentiranje </a:t>
            </a:r>
            <a:r>
              <a:rPr lang="sl-SI" dirty="0"/>
              <a:t>dokazov </a:t>
            </a:r>
            <a:r>
              <a:rPr lang="sl-SI" dirty="0" smtClean="0"/>
              <a:t>o formativnem vrednotenju </a:t>
            </a:r>
            <a:r>
              <a:rPr lang="sl-SI" dirty="0"/>
              <a:t>in izvajanju </a:t>
            </a:r>
            <a:r>
              <a:rPr lang="sl-SI" dirty="0" smtClean="0"/>
              <a:t>sklopov </a:t>
            </a:r>
            <a:r>
              <a:rPr lang="sl-SI" dirty="0"/>
              <a:t>STEM s pomočjo digitalnih </a:t>
            </a:r>
            <a:r>
              <a:rPr lang="sl-SI" dirty="0" smtClean="0"/>
              <a:t>orodij, </a:t>
            </a:r>
            <a:r>
              <a:rPr lang="sl-SI" dirty="0"/>
              <a:t>ki jih </a:t>
            </a:r>
            <a:r>
              <a:rPr lang="sl-SI" dirty="0" smtClean="0"/>
              <a:t>bodo uporabljali </a:t>
            </a:r>
            <a:r>
              <a:rPr lang="sl-SI" dirty="0"/>
              <a:t>učitelji.</a:t>
            </a:r>
          </a:p>
          <a:p>
            <a:endParaRPr lang="sl-SI" sz="1200" dirty="0"/>
          </a:p>
          <a:p>
            <a:r>
              <a:rPr lang="sl-SI" b="1" dirty="0" smtClean="0"/>
              <a:t>Analiza dokazov učencev:</a:t>
            </a:r>
            <a:endParaRPr lang="sl-SI" b="1" dirty="0"/>
          </a:p>
          <a:p>
            <a:r>
              <a:rPr lang="sl-SI" dirty="0"/>
              <a:t>2 študiji </a:t>
            </a:r>
            <a:r>
              <a:rPr lang="sl-SI" dirty="0" smtClean="0"/>
              <a:t>primerov, vsaj </a:t>
            </a:r>
            <a:r>
              <a:rPr lang="sl-SI" dirty="0"/>
              <a:t>tri </a:t>
            </a:r>
            <a:r>
              <a:rPr lang="sl-SI" dirty="0" smtClean="0"/>
              <a:t>različne </a:t>
            </a:r>
            <a:r>
              <a:rPr lang="sl-SI" dirty="0"/>
              <a:t>stopnje </a:t>
            </a:r>
            <a:r>
              <a:rPr lang="sl-SI" dirty="0" smtClean="0"/>
              <a:t>dosežkov učencev</a:t>
            </a:r>
          </a:p>
          <a:p>
            <a:endParaRPr lang="sl-SI" dirty="0"/>
          </a:p>
          <a:p>
            <a:r>
              <a:rPr lang="sl-SI" b="1" dirty="0" smtClean="0"/>
              <a:t>Intervjuji z učenci; z učitelji; z mentorji (</a:t>
            </a:r>
            <a:r>
              <a:rPr lang="sl-SI" dirty="0" smtClean="0"/>
              <a:t>izbranih šol)</a:t>
            </a:r>
            <a:endParaRPr lang="sl-SI" b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7852558" y="5283486"/>
            <a:ext cx="2743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PRILAGODITVE COVID 19!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8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/>
          </a:blip>
          <a:srcRect b="25117"/>
          <a:stretch/>
        </p:blipFill>
        <p:spPr>
          <a:xfrm>
            <a:off x="1846218" y="1029583"/>
            <a:ext cx="2690678" cy="437844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36896" y="1736164"/>
            <a:ext cx="43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Sodelovanje v pred in post testu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Sodelovanje v intervjujih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21872" y="3583776"/>
            <a:ext cx="164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učitelji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74272" y="1888564"/>
            <a:ext cx="164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učenci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644835" y="3122111"/>
            <a:ext cx="595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Spodbujanje učencev k sodelovanju v evalvaciji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Sodelovanje v intervjujih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783380" y="4196593"/>
            <a:ext cx="652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Učne priprave za učne enote/sklope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Organizacija evalvacije skupaj z nacionalnim </a:t>
            </a:r>
            <a:r>
              <a:rPr lang="sl-SI" dirty="0" err="1" smtClean="0"/>
              <a:t>evalvatorjem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Izbira in vrednotenje IKT dokazov učencev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Informiranje učencev in staršev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69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8" y="775855"/>
            <a:ext cx="3691414" cy="3325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29" y="2212603"/>
            <a:ext cx="3490571" cy="3776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35" y="670534"/>
            <a:ext cx="3740729" cy="3551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652" y="2357450"/>
            <a:ext cx="3414225" cy="372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PoljeZBesedilom 6"/>
          <p:cNvSpPr txBox="1"/>
          <p:nvPr/>
        </p:nvSpPr>
        <p:spPr>
          <a:xfrm>
            <a:off x="193964" y="304800"/>
            <a:ext cx="387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Obrazci za soglasja: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3178629" y="209006"/>
            <a:ext cx="3100251" cy="461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POSLANO PRED ZAČETKOM EVALVACIJE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69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360023" y="252549"/>
            <a:ext cx="72890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ČLANI ŠPT Z ENOLETNO AKTIVNO UDELEŽBO, DOKAZILA IN POTRDILA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83474" y="1271451"/>
            <a:ext cx="3204755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ČLANI ZGOLJ V ŠOLSKEM LETU 2019/20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7310845" y="1271451"/>
            <a:ext cx="3204755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ČLANI ZGOLJ V ŠOLSKEM LETU 2020/21 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28754" y="621881"/>
            <a:ext cx="317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3. 7. 2019 – 3. 7. 2020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496389" y="1994263"/>
            <a:ext cx="3291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Minimalni dokazi za pridobitev potrdila: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udeležba na 2 srečanjih v živo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udeležba na 1 </a:t>
            </a:r>
            <a:r>
              <a:rPr lang="sl-SI" dirty="0" err="1" smtClean="0"/>
              <a:t>webinarju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opravljen MOOC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načrtovanje in izvajanje vsaj ene učne enote v razredu (dokazila)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7310845" y="1994263"/>
            <a:ext cx="3291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Doizobraževanje</a:t>
            </a:r>
            <a:r>
              <a:rPr lang="sl-SI" dirty="0" smtClean="0"/>
              <a:t> v oktobru za nove člane (obseg cca 16 ur):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ogled vsaj enega </a:t>
            </a:r>
            <a:r>
              <a:rPr lang="sl-SI" dirty="0" err="1" smtClean="0">
                <a:solidFill>
                  <a:srgbClr val="FF0000"/>
                </a:solidFill>
              </a:rPr>
              <a:t>webinarja</a:t>
            </a:r>
            <a:r>
              <a:rPr lang="sl-SI" dirty="0" smtClean="0">
                <a:solidFill>
                  <a:srgbClr val="FF0000"/>
                </a:solidFill>
              </a:rPr>
              <a:t> (dokazilo)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opravljen MOOC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priprava dejavnosti za spremljanje in vrednotenje STEM-kompetence z IKT in izmenjava s kolegi začetniki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53737" y="5207725"/>
            <a:ext cx="73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Vsakega člana obravnavamo INDIVIDUALNO, s pomočjo skrbnika.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03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 red: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Pilotna izvedba</a:t>
            </a:r>
            <a:endParaRPr lang="sl-SI" dirty="0"/>
          </a:p>
          <a:p>
            <a:pPr lvl="0"/>
            <a:r>
              <a:rPr lang="sl-SI" dirty="0" smtClean="0"/>
              <a:t>Načrtovanje (letno, sprotno)</a:t>
            </a:r>
            <a:endParaRPr lang="sl-SI" dirty="0"/>
          </a:p>
          <a:p>
            <a:pPr lvl="0"/>
            <a:r>
              <a:rPr lang="sl-SI" dirty="0" smtClean="0"/>
              <a:t>Evalvacija pilota</a:t>
            </a:r>
            <a:endParaRPr lang="sl-SI" dirty="0"/>
          </a:p>
          <a:p>
            <a:pPr lvl="0"/>
            <a:r>
              <a:rPr lang="sl-SI" dirty="0" smtClean="0"/>
              <a:t>Razno (člani </a:t>
            </a:r>
            <a:r>
              <a:rPr lang="sl-SI" smtClean="0"/>
              <a:t>ŠPT)</a:t>
            </a:r>
            <a:endParaRPr lang="sl-SI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99" y="495127"/>
            <a:ext cx="4122191" cy="540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91440" y="529439"/>
            <a:ext cx="8804366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ČLANI ŠPT</a:t>
            </a:r>
            <a:endParaRPr lang="sl-SI" sz="28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122126" y="1982235"/>
            <a:ext cx="4545874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/>
              <a:t>Doizobraževanje</a:t>
            </a:r>
            <a:r>
              <a:rPr lang="sl-SI" dirty="0" smtClean="0"/>
              <a:t> v oktobru za nove člane (obseg cca 16 ur):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ogled vsaj enega </a:t>
            </a:r>
            <a:r>
              <a:rPr lang="sl-SI" dirty="0" err="1" smtClean="0">
                <a:solidFill>
                  <a:srgbClr val="FF0000"/>
                </a:solidFill>
              </a:rPr>
              <a:t>webinarja</a:t>
            </a:r>
            <a:r>
              <a:rPr lang="sl-SI" dirty="0" smtClean="0">
                <a:solidFill>
                  <a:srgbClr val="FF0000"/>
                </a:solidFill>
              </a:rPr>
              <a:t> (dokazilo)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opravljen MOOC</a:t>
            </a:r>
          </a:p>
          <a:p>
            <a:pPr marL="285750" indent="-285750">
              <a:buFontTx/>
              <a:buChar char="-"/>
            </a:pPr>
            <a:r>
              <a:rPr lang="sl-SI" dirty="0" smtClean="0">
                <a:solidFill>
                  <a:srgbClr val="FF0000"/>
                </a:solidFill>
              </a:rPr>
              <a:t>priprava dejavnosti za spremljanje in vrednotenje STEM-kompetence z IKT in izmenjava s kolegi začetniki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6122126" y="1595422"/>
            <a:ext cx="454587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NOVI ČLANI: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628502" y="4806160"/>
            <a:ext cx="44936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- Individualno reševanje situacije povezane s potrdili o sodelovanju na podlagi dokazil o delu v projektu/razredu 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91440" y="2265289"/>
            <a:ext cx="374904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ŠE NAPREJ DELAJO </a:t>
            </a:r>
            <a:r>
              <a:rPr lang="sl-SI" dirty="0" smtClean="0">
                <a:solidFill>
                  <a:srgbClr val="000000"/>
                </a:solidFill>
                <a:latin typeface="Calibri" panose="020F0502020204030204" pitchFamily="34" charset="0"/>
              </a:rPr>
              <a:t>DOGOVORJENE 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VAJE S SVOJIM RAZREDOM, KJER SO RAZREDNIKI, SE PA 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</a:rPr>
              <a:t>NUJNO VKLJUČIJO V NAČRTOVANJE IN IZVAJANJE STEM UČNIH ENOT V ENEM PILOTNEM RAZREDU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1440" y="1895956"/>
            <a:ext cx="3749040" cy="369332"/>
          </a:xfrm>
          <a:prstGeom prst="rect">
            <a:avLst/>
          </a:prstGeom>
          <a:solidFill>
            <a:srgbClr val="59BFFD"/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VLOGA RAZREDNIKA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3396342" y="408391"/>
            <a:ext cx="58391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l-SI" sz="2000">
                <a:solidFill>
                  <a:schemeClr val="bg1"/>
                </a:solidFill>
                <a:latin typeface="Calibri" panose="020F0502020204030204" pitchFamily="34" charset="0"/>
              </a:rPr>
              <a:t>Vsak član ŠPT MORA biti soavtor in soizvajalec MUE (približno enakomerno razporejene dejavnosti) </a:t>
            </a:r>
            <a:endParaRPr lang="sl-SI" sz="2000">
              <a:solidFill>
                <a:schemeClr val="bg1"/>
              </a:solidFill>
            </a:endParaRPr>
          </a:p>
        </p:txBody>
      </p:sp>
      <p:sp>
        <p:nvSpPr>
          <p:cNvPr id="10" name="Pravokotnik 9"/>
          <p:cNvSpPr/>
          <p:nvPr/>
        </p:nvSpPr>
        <p:spPr>
          <a:xfrm>
            <a:off x="1628501" y="4442883"/>
            <a:ext cx="449362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/>
              <a:t>ODSTOPI IN ZAMENJAVE ČLANOV: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7336970" y="4621494"/>
            <a:ext cx="333103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l-SI" dirty="0" smtClean="0"/>
              <a:t>MENJAVA SKRBNIKOV: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336970" y="4990826"/>
            <a:ext cx="333103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Individualno rešujemo s ŠPT.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156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4890" y="884220"/>
            <a:ext cx="709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Diskusija …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54890" y="2913620"/>
            <a:ext cx="604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Evalvacija srečanja:</a:t>
            </a:r>
            <a:endParaRPr lang="sl-SI" sz="2800" dirty="0"/>
          </a:p>
        </p:txBody>
      </p:sp>
      <p:sp>
        <p:nvSpPr>
          <p:cNvPr id="3" name="Pravokotnik 2"/>
          <p:cNvSpPr/>
          <p:nvPr/>
        </p:nvSpPr>
        <p:spPr>
          <a:xfrm>
            <a:off x="4677117" y="3244334"/>
            <a:ext cx="4999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hlinkClick r:id="rId2"/>
              </a:rPr>
              <a:t>http://</a:t>
            </a:r>
            <a:r>
              <a:rPr lang="sl-SI" sz="3200" dirty="0" smtClean="0">
                <a:hlinkClick r:id="rId2"/>
              </a:rPr>
              <a:t>bit.ly/evalvacijasep20</a:t>
            </a:r>
            <a:r>
              <a:rPr lang="sl-SI" sz="3200" dirty="0" smtClean="0"/>
              <a:t>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641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Aktualne informacije 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Posodobljena </a:t>
            </a:r>
            <a:r>
              <a:rPr lang="sl-SI" dirty="0" err="1" smtClean="0"/>
              <a:t>časovnica</a:t>
            </a:r>
            <a:r>
              <a:rPr lang="sl-SI" dirty="0" smtClean="0"/>
              <a:t> projekta glede na razmere s </a:t>
            </a:r>
            <a:r>
              <a:rPr lang="sl-SI" dirty="0" err="1" smtClean="0"/>
              <a:t>Covid</a:t>
            </a:r>
            <a:r>
              <a:rPr lang="sl-SI" dirty="0" smtClean="0"/>
              <a:t> 19</a:t>
            </a:r>
          </a:p>
          <a:p>
            <a:r>
              <a:rPr lang="sl-SI" dirty="0" smtClean="0"/>
              <a:t>Pri načrtovanju dejavnosti razmišljamo o </a:t>
            </a:r>
            <a:r>
              <a:rPr lang="sl-SI" dirty="0" smtClean="0">
                <a:solidFill>
                  <a:srgbClr val="09BFFF"/>
                </a:solidFill>
              </a:rPr>
              <a:t>prilagoditvah za izvedbo na daljavo</a:t>
            </a:r>
            <a:endParaRPr lang="sl-SI" dirty="0">
              <a:solidFill>
                <a:srgbClr val="09B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01" y="1059934"/>
            <a:ext cx="11967167" cy="319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6" name="Google Shape;1556;p7"/>
          <p:cNvSpPr txBox="1"/>
          <p:nvPr/>
        </p:nvSpPr>
        <p:spPr>
          <a:xfrm>
            <a:off x="26361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7"/>
          <p:cNvSpPr/>
          <p:nvPr/>
        </p:nvSpPr>
        <p:spPr>
          <a:xfrm>
            <a:off x="2992000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7"/>
          <p:cNvSpPr txBox="1"/>
          <p:nvPr/>
        </p:nvSpPr>
        <p:spPr>
          <a:xfrm>
            <a:off x="4289167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1.9.19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7"/>
          <p:cNvSpPr/>
          <p:nvPr/>
        </p:nvSpPr>
        <p:spPr>
          <a:xfrm>
            <a:off x="4565767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7"/>
          <p:cNvSpPr txBox="1"/>
          <p:nvPr/>
        </p:nvSpPr>
        <p:spPr>
          <a:xfrm>
            <a:off x="71812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1.9.20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7"/>
          <p:cNvSpPr/>
          <p:nvPr/>
        </p:nvSpPr>
        <p:spPr>
          <a:xfrm>
            <a:off x="7563233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7"/>
          <p:cNvSpPr txBox="1"/>
          <p:nvPr/>
        </p:nvSpPr>
        <p:spPr>
          <a:xfrm>
            <a:off x="55413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1.2.20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7"/>
          <p:cNvSpPr/>
          <p:nvPr/>
        </p:nvSpPr>
        <p:spPr>
          <a:xfrm>
            <a:off x="8828600" y="564333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7"/>
          <p:cNvSpPr/>
          <p:nvPr/>
        </p:nvSpPr>
        <p:spPr>
          <a:xfrm>
            <a:off x="5817900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7"/>
          <p:cNvSpPr txBox="1"/>
          <p:nvPr/>
        </p:nvSpPr>
        <p:spPr>
          <a:xfrm>
            <a:off x="85520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1.2.21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7"/>
          <p:cNvSpPr txBox="1"/>
          <p:nvPr/>
        </p:nvSpPr>
        <p:spPr>
          <a:xfrm>
            <a:off x="11098000" y="100600"/>
            <a:ext cx="899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31.1.22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7"/>
          <p:cNvSpPr/>
          <p:nvPr/>
        </p:nvSpPr>
        <p:spPr>
          <a:xfrm>
            <a:off x="11839300" y="509400"/>
            <a:ext cx="224000" cy="60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7"/>
          <p:cNvSpPr/>
          <p:nvPr/>
        </p:nvSpPr>
        <p:spPr>
          <a:xfrm>
            <a:off x="4639567" y="2383033"/>
            <a:ext cx="2622800" cy="34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9" name="Google Shape;1569;p7"/>
          <p:cNvCxnSpPr/>
          <p:nvPr/>
        </p:nvCxnSpPr>
        <p:spPr>
          <a:xfrm flipH="1">
            <a:off x="2306500" y="2646667"/>
            <a:ext cx="2781200" cy="19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0" name="Google Shape;1570;p7"/>
          <p:cNvSpPr txBox="1"/>
          <p:nvPr/>
        </p:nvSpPr>
        <p:spPr>
          <a:xfrm>
            <a:off x="342700" y="4597367"/>
            <a:ext cx="2873200" cy="117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PROFESIONALNI RAZVOJ UČITELJA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 19 - JUN 20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7"/>
          <p:cNvSpPr/>
          <p:nvPr/>
        </p:nvSpPr>
        <p:spPr>
          <a:xfrm>
            <a:off x="6121267" y="2646667"/>
            <a:ext cx="4120000" cy="3428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2" name="Google Shape;1572;p7"/>
          <p:cNvCxnSpPr>
            <a:endCxn id="1573" idx="0"/>
          </p:cNvCxnSpPr>
          <p:nvPr/>
        </p:nvCxnSpPr>
        <p:spPr>
          <a:xfrm>
            <a:off x="7934633" y="2857367"/>
            <a:ext cx="1580400" cy="17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3" name="Google Shape;1573;p7"/>
          <p:cNvSpPr txBox="1"/>
          <p:nvPr/>
        </p:nvSpPr>
        <p:spPr>
          <a:xfrm>
            <a:off x="8078433" y="4597367"/>
            <a:ext cx="2873200" cy="1173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IZVEDBA PILOTA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 20 - JUN 21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(šolsko leto 20/21)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7"/>
          <p:cNvSpPr txBox="1"/>
          <p:nvPr/>
        </p:nvSpPr>
        <p:spPr>
          <a:xfrm>
            <a:off x="342700" y="5947300"/>
            <a:ext cx="11559200" cy="77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EVALVACIJA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 19 - NOV 21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7"/>
          <p:cNvSpPr/>
          <p:nvPr/>
        </p:nvSpPr>
        <p:spPr>
          <a:xfrm>
            <a:off x="3071067" y="4887333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WP3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7"/>
          <p:cNvSpPr/>
          <p:nvPr/>
        </p:nvSpPr>
        <p:spPr>
          <a:xfrm>
            <a:off x="10768300" y="48052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WP4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7"/>
          <p:cNvSpPr/>
          <p:nvPr/>
        </p:nvSpPr>
        <p:spPr>
          <a:xfrm>
            <a:off x="7958400" y="59727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7"/>
          <p:cNvSpPr/>
          <p:nvPr/>
        </p:nvSpPr>
        <p:spPr>
          <a:xfrm>
            <a:off x="4289167" y="32576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WP6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7"/>
          <p:cNvSpPr/>
          <p:nvPr/>
        </p:nvSpPr>
        <p:spPr>
          <a:xfrm>
            <a:off x="4289167" y="3591767"/>
            <a:ext cx="1133600" cy="27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WP7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7"/>
          <p:cNvSpPr/>
          <p:nvPr/>
        </p:nvSpPr>
        <p:spPr>
          <a:xfrm>
            <a:off x="4289167" y="3862967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WP8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400081" y="4993652"/>
            <a:ext cx="23682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NOV 20 – JUN 21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016157" y="4801809"/>
            <a:ext cx="472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!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4765984" y="6333300"/>
            <a:ext cx="1331500" cy="403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OKT 19</a:t>
            </a:r>
            <a:endParaRPr lang="sl-SI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4441750" y="6112467"/>
            <a:ext cx="472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!</a:t>
            </a:r>
            <a:endParaRPr lang="sl-S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377" y="493729"/>
            <a:ext cx="10086525" cy="98023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Pilotna izvedba projekta (nov. 20–</a:t>
            </a:r>
            <a:r>
              <a:rPr lang="sl-SI" dirty="0" err="1" smtClean="0"/>
              <a:t>jun</a:t>
            </a:r>
            <a:r>
              <a:rPr lang="sl-SI" dirty="0" smtClean="0"/>
              <a:t>. 21)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51636" y="1473959"/>
            <a:ext cx="10683638" cy="3569014"/>
          </a:xfrm>
        </p:spPr>
        <p:txBody>
          <a:bodyPr/>
          <a:lstStyle/>
          <a:p>
            <a:r>
              <a:rPr lang="sl-SI" dirty="0" smtClean="0"/>
              <a:t>Ključna faza projekta</a:t>
            </a:r>
          </a:p>
          <a:p>
            <a:pPr>
              <a:lnSpc>
                <a:spcPct val="100000"/>
              </a:lnSpc>
            </a:pPr>
            <a:r>
              <a:rPr lang="sl-SI" dirty="0" smtClean="0"/>
              <a:t>Poteka v dveh razredih, v enem oddelku razreda:</a:t>
            </a:r>
          </a:p>
          <a:p>
            <a:pPr lvl="1">
              <a:lnSpc>
                <a:spcPct val="100000"/>
              </a:lnSpc>
            </a:pPr>
            <a:r>
              <a:rPr lang="sl-SI" b="1" dirty="0" smtClean="0"/>
              <a:t>6. ali 7. razred in 8. razred</a:t>
            </a:r>
            <a:r>
              <a:rPr lang="sl-SI" dirty="0" smtClean="0"/>
              <a:t>; izjemoma lahko samo v enem oddelku razreda (če vsi člani tima poučujejo v tem razredu/oddelku)</a:t>
            </a:r>
          </a:p>
          <a:p>
            <a:pPr lvl="1">
              <a:lnSpc>
                <a:spcPct val="100000"/>
              </a:lnSpc>
            </a:pPr>
            <a:r>
              <a:rPr lang="sl-SI" b="1" dirty="0" smtClean="0"/>
              <a:t>Vsak član tima sodeluje v vsaj dveh </a:t>
            </a:r>
            <a:r>
              <a:rPr lang="sl-SI" dirty="0" smtClean="0"/>
              <a:t>medpredmetnih STEM-učnih enotah/sklopih</a:t>
            </a:r>
          </a:p>
          <a:p>
            <a:pPr lvl="1">
              <a:lnSpc>
                <a:spcPct val="100000"/>
              </a:lnSpc>
            </a:pPr>
            <a:r>
              <a:rPr lang="sl-SI" dirty="0" smtClean="0"/>
              <a:t>V vsakem oddelku mora biti z </a:t>
            </a:r>
            <a:r>
              <a:rPr lang="sl-SI" b="1" dirty="0" smtClean="0"/>
              <a:t>učenci</a:t>
            </a:r>
            <a:r>
              <a:rPr lang="sl-SI" dirty="0" smtClean="0"/>
              <a:t> izpeljani najmanj </a:t>
            </a:r>
            <a:r>
              <a:rPr lang="sl-SI" b="1" dirty="0" smtClean="0"/>
              <a:t>dve </a:t>
            </a:r>
            <a:r>
              <a:rPr lang="sl-SI" dirty="0" smtClean="0"/>
              <a:t>STEM-učni enoti</a:t>
            </a: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600377" y="5259269"/>
            <a:ext cx="4476205" cy="409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STEM-UČNA ENOTA 1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5444815" y="5680216"/>
            <a:ext cx="4476205" cy="409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STEM-UČNA ENOTA 1</a:t>
            </a:r>
            <a:endParaRPr lang="sl-SI" dirty="0"/>
          </a:p>
        </p:txBody>
      </p:sp>
      <p:sp>
        <p:nvSpPr>
          <p:cNvPr id="6" name="Elipsa 5"/>
          <p:cNvSpPr/>
          <p:nvPr/>
        </p:nvSpPr>
        <p:spPr>
          <a:xfrm>
            <a:off x="1166949" y="5250559"/>
            <a:ext cx="1227907" cy="4180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nov 20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5142412" y="5468275"/>
            <a:ext cx="1227907" cy="4180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j</a:t>
            </a:r>
            <a:r>
              <a:rPr lang="sl-SI" dirty="0" smtClean="0">
                <a:solidFill>
                  <a:schemeClr val="tx1"/>
                </a:solidFill>
              </a:rPr>
              <a:t>an 21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9307066" y="5671506"/>
            <a:ext cx="1227907" cy="41801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tx1"/>
                </a:solidFill>
              </a:rPr>
              <a:t>apr 21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92404" y="440429"/>
            <a:ext cx="3426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Okvirni koncept projekta ATS STEM - gradivo</a:t>
            </a:r>
            <a:endParaRPr lang="sl-SI" sz="3200" dirty="0"/>
          </a:p>
        </p:txBody>
      </p:sp>
      <p:pic>
        <p:nvPicPr>
          <p:cNvPr id="5" name="Slika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72" y="-22860"/>
            <a:ext cx="7080250" cy="6880860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130629" y="2403566"/>
            <a:ext cx="205522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/>
              <a:t>IZHODIŠČE ZA NAČRTOVANJE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612777" y="783771"/>
            <a:ext cx="332667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VIDEOVODIČ</a:t>
            </a:r>
            <a:r>
              <a:rPr lang="sl-SI" dirty="0"/>
              <a:t>: </a:t>
            </a:r>
            <a:r>
              <a:rPr lang="sl-SI" dirty="0">
                <a:hlinkClick r:id="rId3"/>
              </a:rPr>
              <a:t>http://</a:t>
            </a:r>
            <a:r>
              <a:rPr lang="sl-SI" dirty="0" smtClean="0">
                <a:hlinkClick r:id="rId3"/>
              </a:rPr>
              <a:t>bit.ly/videovodicatsstem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8612777" y="5294812"/>
            <a:ext cx="3352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Gradivo:</a:t>
            </a:r>
          </a:p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bit.ly/nacrtovanjeatsstem</a:t>
            </a:r>
            <a:r>
              <a:rPr lang="sl-SI" dirty="0" smtClean="0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7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8400" y="131900"/>
            <a:ext cx="9374000" cy="1332400"/>
          </a:xfrm>
        </p:spPr>
        <p:txBody>
          <a:bodyPr/>
          <a:lstStyle/>
          <a:p>
            <a:r>
              <a:rPr lang="sl-SI" dirty="0" smtClean="0"/>
              <a:t>STEM učna enota (</a:t>
            </a:r>
            <a:r>
              <a:rPr lang="sl-SI" dirty="0" err="1" smtClean="0"/>
              <a:t>learning</a:t>
            </a:r>
            <a:r>
              <a:rPr lang="sl-SI" dirty="0" smtClean="0"/>
              <a:t> </a:t>
            </a:r>
            <a:r>
              <a:rPr lang="sl-SI" dirty="0" err="1" smtClean="0"/>
              <a:t>cycle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92391" y="758125"/>
            <a:ext cx="10499609" cy="706176"/>
          </a:xfrm>
        </p:spPr>
        <p:txBody>
          <a:bodyPr/>
          <a:lstStyle/>
          <a:p>
            <a:r>
              <a:rPr lang="sl-SI" dirty="0" smtClean="0"/>
              <a:t>načrtovana medpredmetno (učitelji, v istem oddelku)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3372" y="1573999"/>
            <a:ext cx="7237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000" dirty="0" smtClean="0"/>
              <a:t>Izhodišče </a:t>
            </a:r>
            <a:r>
              <a:rPr lang="sl-SI" sz="2000" b="1" dirty="0" smtClean="0">
                <a:solidFill>
                  <a:srgbClr val="09BFFF"/>
                </a:solidFill>
              </a:rPr>
              <a:t>PROBLEM SODOBNE DRUŽBE POVEZAN S CILJI TRAJNOSTNEGA RAZVOJA</a:t>
            </a:r>
          </a:p>
          <a:p>
            <a:pPr marL="285750" indent="-285750">
              <a:buFontTx/>
              <a:buChar char="-"/>
            </a:pPr>
            <a:r>
              <a:rPr lang="sl-SI" sz="2000" dirty="0"/>
              <a:t>Razvija, spremlja in vrednoti dve kompetenci STEM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Mora vključevati </a:t>
            </a:r>
            <a:r>
              <a:rPr lang="sl-SI" sz="2000" dirty="0"/>
              <a:t>5 </a:t>
            </a:r>
            <a:r>
              <a:rPr lang="sl-SI" sz="2000" dirty="0" smtClean="0"/>
              <a:t>korakov:</a:t>
            </a:r>
          </a:p>
          <a:p>
            <a:pPr marL="285750" indent="-285750">
              <a:buFontTx/>
              <a:buChar char="-"/>
            </a:pPr>
            <a:endParaRPr lang="sl-SI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r="32788"/>
          <a:stretch/>
        </p:blipFill>
        <p:spPr>
          <a:xfrm>
            <a:off x="6994358" y="1856659"/>
            <a:ext cx="5125955" cy="433559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843373" y="4848898"/>
            <a:ext cx="217344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MEDPREDMETNA STEM </a:t>
            </a:r>
          </a:p>
          <a:p>
            <a:pPr algn="ctr"/>
            <a:r>
              <a:rPr lang="sl-SI" dirty="0" smtClean="0"/>
              <a:t>UČNA ENOTA/SKLOP</a:t>
            </a:r>
            <a:endParaRPr lang="sl-SI" dirty="0"/>
          </a:p>
        </p:txBody>
      </p:sp>
      <p:sp>
        <p:nvSpPr>
          <p:cNvPr id="8" name="Leva puščica 7"/>
          <p:cNvSpPr/>
          <p:nvPr/>
        </p:nvSpPr>
        <p:spPr>
          <a:xfrm>
            <a:off x="6644669" y="3862760"/>
            <a:ext cx="556004" cy="43027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37575"/>
          <a:stretch/>
        </p:blipFill>
        <p:spPr>
          <a:xfrm>
            <a:off x="2308352" y="2983832"/>
            <a:ext cx="4406499" cy="3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140" y="197599"/>
            <a:ext cx="10467832" cy="2108874"/>
          </a:xfrm>
        </p:spPr>
        <p:txBody>
          <a:bodyPr/>
          <a:lstStyle/>
          <a:p>
            <a:r>
              <a:rPr lang="sl-SI" sz="3600" dirty="0" smtClean="0"/>
              <a:t>Learning </a:t>
            </a:r>
            <a:r>
              <a:rPr lang="sl-SI" sz="3600" dirty="0" err="1" smtClean="0"/>
              <a:t>cycle</a:t>
            </a:r>
            <a:r>
              <a:rPr lang="sl-SI" sz="3600" dirty="0" smtClean="0"/>
              <a:t> = MEDPREDMETNA STEM-UČNA ENOTA</a:t>
            </a:r>
            <a:br>
              <a:rPr lang="sl-SI" sz="3600" dirty="0" smtClean="0"/>
            </a:br>
            <a:r>
              <a:rPr lang="sl-SI" sz="2000" dirty="0" smtClean="0"/>
              <a:t>- vsaka učna enota/sklop naj razvija in vrednoti </a:t>
            </a:r>
            <a:r>
              <a:rPr lang="sl-SI" sz="2000" b="1" dirty="0" smtClean="0"/>
              <a:t>DVE prečni veščini/kompetenci</a:t>
            </a:r>
            <a:br>
              <a:rPr lang="sl-SI" sz="2000" b="1" dirty="0" smtClean="0"/>
            </a:br>
            <a:r>
              <a:rPr lang="sl-SI" sz="2000" b="1" dirty="0" smtClean="0"/>
              <a:t>- čas trajanja </a:t>
            </a:r>
            <a:r>
              <a:rPr lang="sl-SI" sz="2000" dirty="0" smtClean="0"/>
              <a:t>ni ključen, pomembno je, da je vključenih vseh 5 korakov (min 3 ure)</a:t>
            </a:r>
            <a:br>
              <a:rPr lang="sl-SI" sz="2000" dirty="0" smtClean="0"/>
            </a:br>
            <a:r>
              <a:rPr lang="sl-SI" sz="2000" dirty="0" smtClean="0"/>
              <a:t>- v </a:t>
            </a:r>
            <a:r>
              <a:rPr lang="sl-SI" sz="2000" b="1" dirty="0" smtClean="0"/>
              <a:t>enem razredu/oddelku naj bodo minimalno </a:t>
            </a:r>
            <a:r>
              <a:rPr lang="sl-SI" sz="2000" dirty="0" smtClean="0"/>
              <a:t>izvedeni </a:t>
            </a:r>
            <a:r>
              <a:rPr lang="sl-SI" sz="2000" b="1" dirty="0" smtClean="0"/>
              <a:t>DVE STEM-UČNI ENOTI</a:t>
            </a:r>
            <a:br>
              <a:rPr lang="sl-SI" sz="2000" b="1" dirty="0" smtClean="0"/>
            </a:br>
            <a:r>
              <a:rPr lang="sl-SI" sz="2000" b="1" dirty="0" smtClean="0"/>
              <a:t>- </a:t>
            </a:r>
            <a:r>
              <a:rPr lang="sl-SI" sz="2000" dirty="0" smtClean="0"/>
              <a:t>vsaj dve učni enoti/sklopa razvijata isto veščino/kompetenco; če jih je več, lahko razvijamo in vrednotimo tudi druge prečne veščine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3182152"/>
            <a:ext cx="8805928" cy="338179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224586" y="2542769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STEM-UČNA ENOTA/SKLOP 1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587923" y="2542769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STEM-UČNA ENOTA/SKLOP 2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956233" y="2542768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STEM-UČNA ENOTA/SKLOP 3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324544" y="2542768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STEM-UČNA ENOTA/SKLOP 4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1881050" y="2322592"/>
            <a:ext cx="4909391" cy="438171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348343" y="3344091"/>
            <a:ext cx="12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MINIMUM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7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NAČRTOVANJE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l-SI" dirty="0" smtClean="0"/>
              <a:t>LETNO</a:t>
            </a:r>
          </a:p>
          <a:p>
            <a:pPr marL="342900" indent="-342900">
              <a:buFontTx/>
              <a:buChar char="-"/>
            </a:pPr>
            <a:r>
              <a:rPr lang="sl-SI" dirty="0" smtClean="0"/>
              <a:t>SPROTNO</a:t>
            </a:r>
          </a:p>
          <a:p>
            <a:pPr marL="342900" indent="-342900">
              <a:buFontTx/>
              <a:buChar char="-"/>
            </a:pPr>
            <a:r>
              <a:rPr lang="sl-SI" dirty="0" smtClean="0"/>
              <a:t>Z MISLIJO NA MOŽNOST IZVAJANJA DOLOČENE DEJAVNOSTI NA DALJAVO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67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2f862335-d62d-4f7f-a225-4b5ce82a369c" xsi:nil="true"/>
    <Teachers xmlns="2f862335-d62d-4f7f-a225-4b5ce82a369c">
      <UserInfo>
        <DisplayName/>
        <AccountId xsi:nil="true"/>
        <AccountType/>
      </UserInfo>
    </Teachers>
    <Math_Settings xmlns="2f862335-d62d-4f7f-a225-4b5ce82a369c" xsi:nil="true"/>
    <Templates xmlns="2f862335-d62d-4f7f-a225-4b5ce82a369c" xsi:nil="true"/>
    <AppVersion xmlns="2f862335-d62d-4f7f-a225-4b5ce82a369c" xsi:nil="true"/>
    <LMS_Mappings xmlns="2f862335-d62d-4f7f-a225-4b5ce82a369c" xsi:nil="true"/>
    <Invited_Teachers xmlns="2f862335-d62d-4f7f-a225-4b5ce82a369c" xsi:nil="true"/>
    <Invited_Students xmlns="2f862335-d62d-4f7f-a225-4b5ce82a369c" xsi:nil="true"/>
    <Owner xmlns="2f862335-d62d-4f7f-a225-4b5ce82a369c">
      <UserInfo>
        <DisplayName/>
        <AccountId xsi:nil="true"/>
        <AccountType/>
      </UserInfo>
    </Owner>
    <Students xmlns="2f862335-d62d-4f7f-a225-4b5ce82a369c">
      <UserInfo>
        <DisplayName/>
        <AccountId xsi:nil="true"/>
        <AccountType/>
      </UserInfo>
    </Students>
    <Student_Groups xmlns="2f862335-d62d-4f7f-a225-4b5ce82a369c">
      <UserInfo>
        <DisplayName/>
        <AccountId xsi:nil="true"/>
        <AccountType/>
      </UserInfo>
    </Student_Groups>
    <Distribution_Groups xmlns="2f862335-d62d-4f7f-a225-4b5ce82a369c" xsi:nil="true"/>
    <NotebookType xmlns="2f862335-d62d-4f7f-a225-4b5ce82a369c" xsi:nil="true"/>
    <CultureName xmlns="2f862335-d62d-4f7f-a225-4b5ce82a369c" xsi:nil="true"/>
    <TeamsChannelId xmlns="2f862335-d62d-4f7f-a225-4b5ce82a369c" xsi:nil="true"/>
    <IsNotebookLocked xmlns="2f862335-d62d-4f7f-a225-4b5ce82a369c" xsi:nil="true"/>
    <Has_Teacher_Only_SectionGroup xmlns="2f862335-d62d-4f7f-a225-4b5ce82a369c" xsi:nil="true"/>
    <FolderType xmlns="2f862335-d62d-4f7f-a225-4b5ce82a369c" xsi:nil="true"/>
    <DefaultSectionNames xmlns="2f862335-d62d-4f7f-a225-4b5ce82a369c" xsi:nil="true"/>
    <Is_Collaboration_Space_Locked xmlns="2f862335-d62d-4f7f-a225-4b5ce82a369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5F6E11688CA49B8805B1EA0E65D66" ma:contentTypeVersion="33" ma:contentTypeDescription="Create a new document." ma:contentTypeScope="" ma:versionID="2aacd5216db18e51095e78ec5a7f5b7c">
  <xsd:schema xmlns:xsd="http://www.w3.org/2001/XMLSchema" xmlns:xs="http://www.w3.org/2001/XMLSchema" xmlns:p="http://schemas.microsoft.com/office/2006/metadata/properties" xmlns:ns3="2f862335-d62d-4f7f-a225-4b5ce82a369c" xmlns:ns4="d9c93529-c942-4382-b4fc-1deb373bddd2" targetNamespace="http://schemas.microsoft.com/office/2006/metadata/properties" ma:root="true" ma:fieldsID="8993ef6430a065a927ad24fba501b758" ns3:_="" ns4:_="">
    <xsd:import namespace="2f862335-d62d-4f7f-a225-4b5ce82a369c"/>
    <xsd:import namespace="d9c93529-c942-4382-b4fc-1deb373bdd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62335-d62d-4f7f-a225-4b5ce82a369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93529-c942-4382-b4fc-1deb373bddd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451D6-2639-43F1-95EE-0CC95ECCF27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f862335-d62d-4f7f-a225-4b5ce82a369c"/>
    <ds:schemaRef ds:uri="http://schemas.microsoft.com/office/2006/metadata/properties"/>
    <ds:schemaRef ds:uri="http://purl.org/dc/terms/"/>
    <ds:schemaRef ds:uri="d9c93529-c942-4382-b4fc-1deb373bddd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4EF1C0-B9A6-465D-8179-AA5C9AB06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862335-d62d-4f7f-a225-4b5ce82a369c"/>
    <ds:schemaRef ds:uri="d9c93529-c942-4382-b4fc-1deb373bdd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1E2B46-C751-4410-AC1B-F5A945B6BF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4301</TotalTime>
  <Words>800</Words>
  <Application>Microsoft Office PowerPoint</Application>
  <PresentationFormat>Širokozaslonsko</PresentationFormat>
  <Paragraphs>150</Paragraphs>
  <Slides>21</Slides>
  <Notes>2</Notes>
  <HiddenSlides>1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Nunito</vt:lpstr>
      <vt:lpstr>1_Office Theme</vt:lpstr>
      <vt:lpstr>7. mesečni sestanek vodij ŠPT v projektu ATS STEM </vt:lpstr>
      <vt:lpstr>Dnevni red:</vt:lpstr>
      <vt:lpstr>Aktualne informacije o projektu</vt:lpstr>
      <vt:lpstr>PowerPointova predstavitev</vt:lpstr>
      <vt:lpstr>Pilotna izvedba projekta (nov. 20–jun. 21)</vt:lpstr>
      <vt:lpstr>PowerPointova predstavitev</vt:lpstr>
      <vt:lpstr>STEM učna enota (learning cycle)</vt:lpstr>
      <vt:lpstr>Learning cycle = MEDPREDMETNA STEM-UČNA ENOTA - vsaka učna enota/sklop naj razvija in vrednoti DVE prečni veščini/kompetenci - čas trajanja ni ključen, pomembno je, da je vključenih vseh 5 korakov (min 3 ure) - v enem razredu/oddelku naj bodo minimalno izvedeni DVE STEM-UČNI ENOTI - vsaj dve učni enoti/sklopa razvijata isto veščino/kompetenco; če jih je več, lahko razvijamo in vrednotimo tudi druge prečne veščine </vt:lpstr>
      <vt:lpstr>NAČRTOVANJE</vt:lpstr>
      <vt:lpstr>PowerPointova predstavitev</vt:lpstr>
      <vt:lpstr>PowerPointova predstavitev</vt:lpstr>
      <vt:lpstr>PowerPointova predstavitev</vt:lpstr>
      <vt:lpstr>PowerPointova predstavitev</vt:lpstr>
      <vt:lpstr>EVALVACIJA PILOTA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Bernarda Moravec</cp:lastModifiedBy>
  <cp:revision>169</cp:revision>
  <dcterms:created xsi:type="dcterms:W3CDTF">2015-02-26T08:26:11Z</dcterms:created>
  <dcterms:modified xsi:type="dcterms:W3CDTF">2020-09-08T13:25:38Z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0x01010020C5F6E11688CA49B8805B1EA0E65D66</vt:lpwstr>
  </property>
</Properties>
</file>