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79" r:id="rId4"/>
    <p:sldId id="263" r:id="rId5"/>
    <p:sldId id="280" r:id="rId6"/>
    <p:sldId id="281" r:id="rId7"/>
    <p:sldId id="267" r:id="rId8"/>
    <p:sldId id="262" r:id="rId9"/>
    <p:sldId id="265" r:id="rId10"/>
    <p:sldId id="264" r:id="rId11"/>
    <p:sldId id="266" r:id="rId12"/>
    <p:sldId id="269" r:id="rId13"/>
    <p:sldId id="260" r:id="rId14"/>
    <p:sldId id="276" r:id="rId15"/>
    <p:sldId id="273" r:id="rId16"/>
    <p:sldId id="272" r:id="rId17"/>
    <p:sldId id="271" r:id="rId18"/>
    <p:sldId id="261" r:id="rId19"/>
    <p:sldId id="274" r:id="rId20"/>
    <p:sldId id="275" r:id="rId21"/>
    <p:sldId id="277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log 2 – poudarek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06" autoAdjust="0"/>
    <p:restoredTop sz="94660"/>
  </p:normalViewPr>
  <p:slideViewPr>
    <p:cSldViewPr snapToGrid="0">
      <p:cViewPr varScale="1">
        <p:scale>
          <a:sx n="88" d="100"/>
          <a:sy n="88" d="100"/>
        </p:scale>
        <p:origin x="1109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smtClean="0"/>
              <a:t>Kliknite, da 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45A2D-12A3-4AEC-B601-0F946A16721B}" type="datetimeFigureOut">
              <a:rPr lang="sl-SI" smtClean="0"/>
              <a:t>24. 08. 2020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FEB06-30A8-481E-A38A-6DF9C12FC3A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790886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45A2D-12A3-4AEC-B601-0F946A16721B}" type="datetimeFigureOut">
              <a:rPr lang="sl-SI" smtClean="0"/>
              <a:t>24. 08. 2020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FEB06-30A8-481E-A38A-6DF9C12FC3A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7656509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45A2D-12A3-4AEC-B601-0F946A16721B}" type="datetimeFigureOut">
              <a:rPr lang="sl-SI" smtClean="0"/>
              <a:t>24. 08. 2020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FEB06-30A8-481E-A38A-6DF9C12FC3A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5909279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45A2D-12A3-4AEC-B601-0F946A16721B}" type="datetimeFigureOut">
              <a:rPr lang="sl-SI" smtClean="0"/>
              <a:t>24. 08. 2020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FEB06-30A8-481E-A38A-6DF9C12FC3A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580924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45A2D-12A3-4AEC-B601-0F946A16721B}" type="datetimeFigureOut">
              <a:rPr lang="sl-SI" smtClean="0"/>
              <a:t>24. 08. 2020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FEB06-30A8-481E-A38A-6DF9C12FC3A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66484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45A2D-12A3-4AEC-B601-0F946A16721B}" type="datetimeFigureOut">
              <a:rPr lang="sl-SI" smtClean="0"/>
              <a:t>24. 08. 2020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FEB06-30A8-481E-A38A-6DF9C12FC3A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620753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45A2D-12A3-4AEC-B601-0F946A16721B}" type="datetimeFigureOut">
              <a:rPr lang="sl-SI" smtClean="0"/>
              <a:t>24. 08. 2020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FEB06-30A8-481E-A38A-6DF9C12FC3A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643281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45A2D-12A3-4AEC-B601-0F946A16721B}" type="datetimeFigureOut">
              <a:rPr lang="sl-SI" smtClean="0"/>
              <a:t>24. 08. 2020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FEB06-30A8-481E-A38A-6DF9C12FC3A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589833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45A2D-12A3-4AEC-B601-0F946A16721B}" type="datetimeFigureOut">
              <a:rPr lang="sl-SI" smtClean="0"/>
              <a:t>24. 08. 2020</a:t>
            </a:fld>
            <a:endParaRPr lang="sl-S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FEB06-30A8-481E-A38A-6DF9C12FC3A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090088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45A2D-12A3-4AEC-B601-0F946A16721B}" type="datetimeFigureOut">
              <a:rPr lang="sl-SI" smtClean="0"/>
              <a:t>24. 08. 2020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FEB06-30A8-481E-A38A-6DF9C12FC3A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410962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45A2D-12A3-4AEC-B601-0F946A16721B}" type="datetimeFigureOut">
              <a:rPr lang="sl-SI" smtClean="0"/>
              <a:t>24. 08. 2020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FEB06-30A8-481E-A38A-6DF9C12FC3A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736261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145A2D-12A3-4AEC-B601-0F946A16721B}" type="datetimeFigureOut">
              <a:rPr lang="sl-SI" smtClean="0"/>
              <a:t>24. 08. 2020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AFEB06-30A8-481E-A38A-6DF9C12FC3A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43245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linoit.com/users/apolsak/canvases/&#352;S%20avgust%202020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zrss.si/prijava/StudSrecanja2020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linoit.com/users/apolsak/canvases/&#352;S%20GIM%2C%20avgust%202020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docs.google.com/document/d/1Q3mkVv24JlqI-v04F7RZVoePQDGSkSs1zxwp4GaDsyY/edit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s://4d.rtvslo.si/arhiv/tuji-dokumentarni-filmi-in-oddaje/174560300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jeZBesedilom 3"/>
          <p:cNvSpPr txBox="1"/>
          <p:nvPr/>
        </p:nvSpPr>
        <p:spPr>
          <a:xfrm>
            <a:off x="1245325" y="1672046"/>
            <a:ext cx="70016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Študijsko srečanje učiteljev geografije, avgust 2020</a:t>
            </a:r>
            <a:endParaRPr lang="sl-SI" sz="4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4304" y="3634450"/>
            <a:ext cx="4273084" cy="2790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338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1" y="231865"/>
            <a:ext cx="7863840" cy="5979387"/>
          </a:xfrm>
          <a:prstGeom prst="rect">
            <a:avLst/>
          </a:prstGeom>
        </p:spPr>
      </p:pic>
      <p:sp>
        <p:nvSpPr>
          <p:cNvPr id="6" name="Pravokotnik 5"/>
          <p:cNvSpPr/>
          <p:nvPr/>
        </p:nvSpPr>
        <p:spPr>
          <a:xfrm>
            <a:off x="685801" y="6322814"/>
            <a:ext cx="44405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dirty="0" smtClean="0"/>
              <a:t>Vir: https</a:t>
            </a:r>
            <a:r>
              <a:rPr lang="sl-SI" dirty="0"/>
              <a:t>://www.ecolor.ro/sustainability.html</a:t>
            </a:r>
          </a:p>
        </p:txBody>
      </p:sp>
      <p:sp>
        <p:nvSpPr>
          <p:cNvPr id="7" name="PoljeZBesedilom 6"/>
          <p:cNvSpPr txBox="1"/>
          <p:nvPr/>
        </p:nvSpPr>
        <p:spPr>
          <a:xfrm>
            <a:off x="147191" y="5266288"/>
            <a:ext cx="64503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b="1" dirty="0" smtClean="0"/>
              <a:t>Kako se predstavlja </a:t>
            </a:r>
            <a:r>
              <a:rPr lang="sl-SI" sz="2800" b="1" dirty="0" err="1" smtClean="0"/>
              <a:t>Ecolor</a:t>
            </a:r>
            <a:endParaRPr lang="sl-SI" sz="2800" b="1" dirty="0"/>
          </a:p>
        </p:txBody>
      </p:sp>
    </p:spTree>
    <p:extLst>
      <p:ext uri="{BB962C8B-B14F-4D97-AF65-F5344CB8AC3E}">
        <p14:creationId xmlns:p14="http://schemas.microsoft.com/office/powerpoint/2010/main" val="22967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8086" y="571568"/>
            <a:ext cx="6805914" cy="5542216"/>
          </a:xfrm>
          <a:prstGeom prst="rect">
            <a:avLst/>
          </a:prstGeom>
        </p:spPr>
      </p:pic>
      <p:sp>
        <p:nvSpPr>
          <p:cNvPr id="5" name="PoljeZBesedilom 4"/>
          <p:cNvSpPr txBox="1"/>
          <p:nvPr/>
        </p:nvSpPr>
        <p:spPr>
          <a:xfrm>
            <a:off x="147191" y="5266288"/>
            <a:ext cx="64503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b="1" dirty="0" smtClean="0"/>
              <a:t>Kako se predstavlja </a:t>
            </a:r>
            <a:r>
              <a:rPr lang="sl-SI" sz="2800" b="1" dirty="0" err="1" smtClean="0"/>
              <a:t>Kronospan</a:t>
            </a:r>
            <a:endParaRPr lang="sl-SI" sz="2800" b="1" dirty="0"/>
          </a:p>
        </p:txBody>
      </p:sp>
    </p:spTree>
    <p:extLst>
      <p:ext uri="{BB962C8B-B14F-4D97-AF65-F5344CB8AC3E}">
        <p14:creationId xmlns:p14="http://schemas.microsoft.com/office/powerpoint/2010/main" val="428704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710" y="313058"/>
            <a:ext cx="3917188" cy="2418567"/>
          </a:xfrm>
          <a:prstGeom prst="rect">
            <a:avLst/>
          </a:prstGeom>
        </p:spPr>
      </p:pic>
      <p:sp>
        <p:nvSpPr>
          <p:cNvPr id="5" name="Pravokotnik 4"/>
          <p:cNvSpPr/>
          <p:nvPr/>
        </p:nvSpPr>
        <p:spPr>
          <a:xfrm>
            <a:off x="341453" y="2731625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l-SI" sz="1200" dirty="0"/>
              <a:t>Vir. https://4d.rtvslo.si/arhiv/tuji-dokumentarni-filmi-in-oddaje/174560300</a:t>
            </a:r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3800" y="1775148"/>
            <a:ext cx="4663408" cy="2374619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710" y="3945945"/>
            <a:ext cx="4662024" cy="2622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167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01328" y="307253"/>
            <a:ext cx="7886700" cy="1325563"/>
          </a:xfrm>
        </p:spPr>
        <p:txBody>
          <a:bodyPr/>
          <a:lstStyle/>
          <a:p>
            <a:r>
              <a:rPr lang="sl-SI" dirty="0" smtClean="0"/>
              <a:t>Primer načrtovanja učnega sklopa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dirty="0"/>
              <a:t>Kako </a:t>
            </a:r>
            <a:r>
              <a:rPr lang="sl-SI" b="1" dirty="0"/>
              <a:t>razumemo učne cilje</a:t>
            </a:r>
            <a:r>
              <a:rPr lang="sl-SI" b="1" dirty="0" smtClean="0"/>
              <a:t>?</a:t>
            </a:r>
            <a:endParaRPr lang="sl-SI" dirty="0"/>
          </a:p>
          <a:p>
            <a:pPr lvl="0"/>
            <a:r>
              <a:rPr lang="sl-SI" dirty="0"/>
              <a:t>Kako so </a:t>
            </a:r>
            <a:r>
              <a:rPr lang="sl-SI" b="1" dirty="0"/>
              <a:t>učni cilji</a:t>
            </a:r>
            <a:r>
              <a:rPr lang="sl-SI" dirty="0"/>
              <a:t> povezani z </a:t>
            </a:r>
            <a:r>
              <a:rPr lang="sl-SI" b="1" dirty="0"/>
              <a:t>nameni učenja</a:t>
            </a:r>
            <a:r>
              <a:rPr lang="sl-SI" dirty="0"/>
              <a:t> in </a:t>
            </a:r>
            <a:r>
              <a:rPr lang="sl-SI" b="1" dirty="0"/>
              <a:t>kriteriji uspešnosti</a:t>
            </a:r>
            <a:r>
              <a:rPr lang="sl-SI" dirty="0"/>
              <a:t>? </a:t>
            </a:r>
          </a:p>
          <a:p>
            <a:pPr lvl="0"/>
            <a:r>
              <a:rPr lang="sl-SI" dirty="0"/>
              <a:t>Kako </a:t>
            </a:r>
            <a:r>
              <a:rPr lang="sl-SI" b="1" dirty="0"/>
              <a:t>vključiti učence</a:t>
            </a:r>
            <a:r>
              <a:rPr lang="sl-SI" dirty="0"/>
              <a:t> v </a:t>
            </a:r>
            <a:r>
              <a:rPr lang="sl-SI" b="1" dirty="0"/>
              <a:t>proces načrtovanja</a:t>
            </a:r>
            <a:r>
              <a:rPr lang="sl-SI" dirty="0"/>
              <a:t> in </a:t>
            </a:r>
            <a:r>
              <a:rPr lang="sl-SI" b="1" dirty="0"/>
              <a:t>izvedbe</a:t>
            </a:r>
            <a:r>
              <a:rPr lang="sl-SI" dirty="0"/>
              <a:t> </a:t>
            </a:r>
            <a:r>
              <a:rPr lang="sl-SI" b="1" dirty="0"/>
              <a:t>pouka</a:t>
            </a:r>
            <a:r>
              <a:rPr lang="sl-SI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6838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870857" y="2415130"/>
            <a:ext cx="774667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Povezava med cilji, nameni in kriteriji uspešnosti: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l-SI" altLang="sl-SI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25" name="Slika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057" y="3867001"/>
            <a:ext cx="1744663" cy="1744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ljeZBesedilom 4"/>
          <p:cNvSpPr txBox="1"/>
          <p:nvPr/>
        </p:nvSpPr>
        <p:spPr>
          <a:xfrm>
            <a:off x="984069" y="740229"/>
            <a:ext cx="1136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b="1" dirty="0">
                <a:solidFill>
                  <a:srgbClr val="FF0000"/>
                </a:solidFill>
              </a:rPr>
              <a:t>R</a:t>
            </a:r>
            <a:r>
              <a:rPr lang="sl-SI" b="1" dirty="0" smtClean="0">
                <a:solidFill>
                  <a:srgbClr val="FF0000"/>
                </a:solidFill>
              </a:rPr>
              <a:t>azmislek</a:t>
            </a:r>
            <a:endParaRPr lang="sl-SI" b="1" dirty="0">
              <a:solidFill>
                <a:srgbClr val="FF0000"/>
              </a:solidFill>
            </a:endParaRPr>
          </a:p>
        </p:txBody>
      </p:sp>
      <p:sp>
        <p:nvSpPr>
          <p:cNvPr id="3" name="Pravokotnik 2"/>
          <p:cNvSpPr/>
          <p:nvPr/>
        </p:nvSpPr>
        <p:spPr>
          <a:xfrm>
            <a:off x="870857" y="273829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sl-SI" altLang="sl-SI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http://linoit.com/users/apolsak/canvases/ŠS%20avgust%202020</a:t>
            </a:r>
            <a:endParaRPr lang="sl-SI" altLang="sl-SI" dirty="0"/>
          </a:p>
        </p:txBody>
      </p:sp>
    </p:spTree>
    <p:extLst>
      <p:ext uri="{BB962C8B-B14F-4D97-AF65-F5344CB8AC3E}">
        <p14:creationId xmlns:p14="http://schemas.microsoft.com/office/powerpoint/2010/main" val="179263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4640" y="179931"/>
            <a:ext cx="5497554" cy="838641"/>
          </a:xfrm>
        </p:spPr>
        <p:txBody>
          <a:bodyPr>
            <a:normAutofit/>
          </a:bodyPr>
          <a:lstStyle/>
          <a:p>
            <a:r>
              <a:rPr lang="sl-SI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Osnovna šola</a:t>
            </a:r>
            <a:endParaRPr lang="sl-SI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4490354"/>
              </p:ext>
            </p:extLst>
          </p:nvPr>
        </p:nvGraphicFramePr>
        <p:xfrm>
          <a:off x="0" y="1018572"/>
          <a:ext cx="9143999" cy="5451675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516285">
                  <a:extLst>
                    <a:ext uri="{9D8B030D-6E8A-4147-A177-3AD203B41FA5}">
                      <a16:colId xmlns:a16="http://schemas.microsoft.com/office/drawing/2014/main" val="358108810"/>
                    </a:ext>
                  </a:extLst>
                </a:gridCol>
                <a:gridCol w="7627714">
                  <a:extLst>
                    <a:ext uri="{9D8B030D-6E8A-4147-A177-3AD203B41FA5}">
                      <a16:colId xmlns:a16="http://schemas.microsoft.com/office/drawing/2014/main" val="2480425975"/>
                    </a:ext>
                  </a:extLst>
                </a:gridCol>
              </a:tblGrid>
              <a:tr h="545167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l-SI" sz="1400">
                          <a:solidFill>
                            <a:schemeClr val="tx1"/>
                          </a:solidFill>
                          <a:effectLst/>
                        </a:rPr>
                        <a:t>3.1 Gospodarstvo</a:t>
                      </a:r>
                      <a:endParaRPr lang="sl-SI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496" marR="64496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sl-SI" sz="1400" dirty="0">
                          <a:solidFill>
                            <a:schemeClr val="tx1"/>
                          </a:solidFill>
                          <a:effectLst/>
                        </a:rPr>
                        <a:t>razume in pravilno uporablja  razlikuje pojme,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sl-SI" sz="1400" dirty="0">
                          <a:solidFill>
                            <a:schemeClr val="tx1"/>
                          </a:solidFill>
                          <a:effectLst/>
                        </a:rPr>
                        <a:t>povezuje gospodarski razvoj in izobrazbeno strukturo prebivalstva,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sl-SI" sz="1400" dirty="0">
                          <a:solidFill>
                            <a:schemeClr val="tx1"/>
                          </a:solidFill>
                          <a:effectLst/>
                        </a:rPr>
                        <a:t>primerja starostno in spolno sestavo prebivalstva Slovenije z državami EU in izbranimi državami sveta,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sl-SI" sz="1400" dirty="0">
                          <a:solidFill>
                            <a:schemeClr val="tx1"/>
                          </a:solidFill>
                          <a:effectLst/>
                        </a:rPr>
                        <a:t>razloži vzroke in posledice selitev prebivalstva v Sloveniji in EU, 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sl-SI" sz="1400" dirty="0">
                          <a:solidFill>
                            <a:srgbClr val="FF0000"/>
                          </a:solidFill>
                          <a:effectLst/>
                        </a:rPr>
                        <a:t>našteje gospodarske  dejavnosti in razloži povezanost naravnih in družbenih razmer za razvoj gospodarstva,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sl-SI" sz="1400" dirty="0">
                          <a:solidFill>
                            <a:schemeClr val="tx1"/>
                          </a:solidFill>
                          <a:effectLst/>
                        </a:rPr>
                        <a:t>ovrednoti pomen kmetijstva in sklepa o možnosti kmetijske dejavnosti v različnih predelih Slovenije,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sl-SI" sz="1400" dirty="0">
                          <a:solidFill>
                            <a:schemeClr val="tx1"/>
                          </a:solidFill>
                          <a:effectLst/>
                        </a:rPr>
                        <a:t>razloži pomen industrije za človeka in vplive na okolje,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sl-SI" sz="1400" dirty="0">
                          <a:solidFill>
                            <a:schemeClr val="tx1"/>
                          </a:solidFill>
                          <a:effectLst/>
                        </a:rPr>
                        <a:t>ovrednoti pomen trgovine za gospodarski razvoj Slovenije in njeno povezovanje v okviru EU,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sl-SI" sz="1400" dirty="0">
                          <a:solidFill>
                            <a:schemeClr val="tx1"/>
                          </a:solidFill>
                          <a:effectLst/>
                        </a:rPr>
                        <a:t>našteje energijske vire v Sloveniji in ovrednoti pomen energije za človeka in družbo,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sl-SI" sz="1400" dirty="0">
                          <a:solidFill>
                            <a:schemeClr val="tx1"/>
                          </a:solidFill>
                          <a:effectLst/>
                        </a:rPr>
                        <a:t>opiše vrste prometa, njihove prednosti in pomanjkljivosti glede na zmogljivost in onesnaževanje okolja,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sl-SI" sz="1400" dirty="0">
                          <a:solidFill>
                            <a:schemeClr val="tx1"/>
                          </a:solidFill>
                          <a:effectLst/>
                        </a:rPr>
                        <a:t>na zemljevidu pokaže najpomembnejše prometne povezave v Sloveniji in ovrednoti njihov pomen pri povezovanju s preostalim delom Evrope in sveta,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sl-SI" sz="1400" dirty="0">
                          <a:solidFill>
                            <a:schemeClr val="tx1"/>
                          </a:solidFill>
                          <a:effectLst/>
                        </a:rPr>
                        <a:t>analizira povezanost prometa, prometne varnosti in gospodarstva ter vplive geografskih dejavnikov,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sl-SI" sz="1400" i="1" dirty="0">
                          <a:solidFill>
                            <a:srgbClr val="FF0000"/>
                          </a:solidFill>
                          <a:effectLst/>
                        </a:rPr>
                        <a:t>vrednoti naravno in kulturno dediščino Slovenije kot temelj za razvoj turizma,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sl-SI" sz="1400" i="1" dirty="0">
                          <a:solidFill>
                            <a:srgbClr val="FF0000"/>
                          </a:solidFill>
                          <a:effectLst/>
                        </a:rPr>
                        <a:t>analizira pomen turizma za človeka kot posameznika in družbo kot celoto.</a:t>
                      </a:r>
                      <a:endParaRPr lang="sl-SI" sz="1400" i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496" marR="64496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3203846"/>
                  </a:ext>
                </a:extLst>
              </a:tr>
            </a:tbl>
          </a:graphicData>
        </a:graphic>
      </p:graphicFrame>
      <p:sp>
        <p:nvSpPr>
          <p:cNvPr id="5" name="PoljeZBesedilom 4"/>
          <p:cNvSpPr txBox="1"/>
          <p:nvPr/>
        </p:nvSpPr>
        <p:spPr>
          <a:xfrm rot="19829778">
            <a:off x="2233913" y="3550284"/>
            <a:ext cx="52041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5400" dirty="0" smtClean="0">
                <a:solidFill>
                  <a:srgbClr val="FF0000">
                    <a:alpha val="32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Kje pa je turizem?</a:t>
            </a:r>
            <a:endParaRPr lang="sl-SI" sz="5400" dirty="0">
              <a:solidFill>
                <a:srgbClr val="FF0000">
                  <a:alpha val="32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PoljeZBesedilom 5"/>
          <p:cNvSpPr txBox="1"/>
          <p:nvPr/>
        </p:nvSpPr>
        <p:spPr>
          <a:xfrm>
            <a:off x="1412111" y="6470247"/>
            <a:ext cx="25593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1400" dirty="0" smtClean="0"/>
              <a:t>Op.: Ležeče pisano so izbirni cilji.</a:t>
            </a:r>
            <a:endParaRPr lang="sl-SI" sz="1400" dirty="0"/>
          </a:p>
        </p:txBody>
      </p:sp>
    </p:spTree>
    <p:extLst>
      <p:ext uri="{BB962C8B-B14F-4D97-AF65-F5344CB8AC3E}">
        <p14:creationId xmlns:p14="http://schemas.microsoft.com/office/powerpoint/2010/main" val="2707068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59202" y="390364"/>
            <a:ext cx="7886700" cy="4351338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sl-SI" b="1" dirty="0"/>
              <a:t>3.1.13 </a:t>
            </a:r>
            <a:r>
              <a:rPr lang="sl-SI" b="1" dirty="0" smtClean="0"/>
              <a:t>Turizem (svet)</a:t>
            </a:r>
            <a:endParaRPr lang="sl-SI" dirty="0"/>
          </a:p>
          <a:p>
            <a:endParaRPr lang="sl-SI" dirty="0"/>
          </a:p>
          <a:p>
            <a:pPr marL="0" indent="0">
              <a:buNone/>
            </a:pPr>
            <a:r>
              <a:rPr lang="sl-SI" dirty="0"/>
              <a:t>Dijaki:</a:t>
            </a:r>
          </a:p>
          <a:p>
            <a:pPr lvl="0"/>
            <a:r>
              <a:rPr lang="sl-SI" dirty="0"/>
              <a:t>naštejejo vrste turizma, </a:t>
            </a:r>
          </a:p>
          <a:p>
            <a:pPr lvl="0"/>
            <a:r>
              <a:rPr lang="sl-SI" dirty="0"/>
              <a:t>razložijo in vrednotijo pogoje za razvoj različnih tipov turističnih območij,</a:t>
            </a:r>
          </a:p>
          <a:p>
            <a:pPr lvl="0"/>
            <a:r>
              <a:rPr lang="sl-SI" dirty="0"/>
              <a:t>iščejo vzroke za razlike v prihodku iz turizma na izbranih primerih sveta, Evrope in Slovenije,</a:t>
            </a:r>
          </a:p>
          <a:p>
            <a:pPr lvl="0"/>
            <a:r>
              <a:rPr lang="sl-SI" dirty="0"/>
              <a:t>vrednotijo pomen turizma za gospodarstvo in njegov vpliv na človekove dejavnosti in naravno okolje. </a:t>
            </a:r>
          </a:p>
          <a:p>
            <a:pPr lvl="0"/>
            <a:r>
              <a:rPr lang="sl-SI" i="1" dirty="0"/>
              <a:t>zberejo podatke o turizmu na nekem območju (ali kraju) in naredijo izdelek v obliki plakata, referata ali seminarske naloge in jo predstavijo pred razredom ali pa v obliki igranja vlog motivirajo sošolce za obisk izbrane pokrajine.</a:t>
            </a:r>
            <a:endParaRPr lang="sl-SI" dirty="0"/>
          </a:p>
          <a:p>
            <a:pPr marL="0" indent="0">
              <a:buNone/>
            </a:pPr>
            <a:endParaRPr lang="sl-SI" dirty="0"/>
          </a:p>
        </p:txBody>
      </p:sp>
      <p:sp>
        <p:nvSpPr>
          <p:cNvPr id="4" name="Pravokotnik 3"/>
          <p:cNvSpPr/>
          <p:nvPr/>
        </p:nvSpPr>
        <p:spPr>
          <a:xfrm>
            <a:off x="559202" y="4832843"/>
            <a:ext cx="800606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sl-SI" sz="2000" dirty="0">
                <a:solidFill>
                  <a:srgbClr val="0070C0"/>
                </a:solidFill>
                <a:ea typeface="Times New Roman" panose="02020603050405020304" pitchFamily="18" charset="0"/>
              </a:rPr>
              <a:t>Priporočene dejavnosti dijakov:</a:t>
            </a:r>
          </a:p>
          <a:p>
            <a:pPr marL="342900" lvl="0" indent="-342900" algn="just"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sl-SI" sz="2000" dirty="0">
                <a:solidFill>
                  <a:srgbClr val="0070C0"/>
                </a:solidFill>
                <a:ea typeface="Times New Roman" panose="02020603050405020304" pitchFamily="18" charset="0"/>
              </a:rPr>
              <a:t>s pomočjo posnetkov iz zraka, tematskih zemljevidov, fotografij in terenskega dela vrednotijo razvojne procese v izbrani pokrajini ali domačem okolju,</a:t>
            </a:r>
          </a:p>
          <a:p>
            <a:pPr marL="342900" lvl="0" indent="-342900" algn="just"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sl-SI" sz="2000" dirty="0">
                <a:solidFill>
                  <a:srgbClr val="0070C0"/>
                </a:solidFill>
                <a:ea typeface="Times New Roman" panose="02020603050405020304" pitchFamily="18" charset="0"/>
              </a:rPr>
              <a:t>na podlagi statističnih virov in slikovno-grafičnega gradiva ugotavljajo prostorski razvoj gospodarskih dejavnosti.</a:t>
            </a:r>
          </a:p>
        </p:txBody>
      </p:sp>
      <p:sp>
        <p:nvSpPr>
          <p:cNvPr id="5" name="PoljeZBesedilom 4"/>
          <p:cNvSpPr txBox="1"/>
          <p:nvPr/>
        </p:nvSpPr>
        <p:spPr>
          <a:xfrm>
            <a:off x="4389120" y="182881"/>
            <a:ext cx="20345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Gimnazija</a:t>
            </a:r>
            <a:endParaRPr lang="sl-SI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71539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/>
          <p:cNvSpPr/>
          <p:nvPr/>
        </p:nvSpPr>
        <p:spPr>
          <a:xfrm>
            <a:off x="127322" y="707823"/>
            <a:ext cx="8808334" cy="5847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sl-SI" sz="2200" b="1" dirty="0">
                <a:solidFill>
                  <a:srgbClr val="000000"/>
                </a:solidFill>
                <a:ea typeface="Times New Roman" panose="02020603050405020304" pitchFamily="18" charset="0"/>
              </a:rPr>
              <a:t>3.4.10 </a:t>
            </a:r>
            <a:r>
              <a:rPr lang="sl-SI" sz="2200" b="1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Turizem (Slovenija)</a:t>
            </a:r>
            <a:endParaRPr lang="sl-SI" sz="2200" dirty="0"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  <a:tabLst>
                <a:tab pos="5397500" algn="l"/>
              </a:tabLst>
            </a:pPr>
            <a:r>
              <a:rPr lang="sl-SI" sz="2200" dirty="0">
                <a:solidFill>
                  <a:srgbClr val="000000"/>
                </a:solidFill>
                <a:ea typeface="Times New Roman" panose="02020603050405020304" pitchFamily="18" charset="0"/>
              </a:rPr>
              <a:t> </a:t>
            </a:r>
            <a:endParaRPr lang="sl-SI" sz="2200" dirty="0"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  <a:tabLst>
                <a:tab pos="5397500" algn="l"/>
              </a:tabLst>
            </a:pPr>
            <a:r>
              <a:rPr lang="sl-SI" sz="2200" dirty="0">
                <a:solidFill>
                  <a:srgbClr val="000000"/>
                </a:solidFill>
                <a:ea typeface="Times New Roman" panose="02020603050405020304" pitchFamily="18" charset="0"/>
              </a:rPr>
              <a:t>Dijaki:	 </a:t>
            </a:r>
            <a:endParaRPr lang="sl-SI" sz="2200" dirty="0"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Arial" panose="020B0604020202020204" pitchFamily="34" charset="0"/>
              <a:buChar char="-"/>
              <a:tabLst>
                <a:tab pos="457200" algn="l"/>
                <a:tab pos="1371600" algn="l"/>
                <a:tab pos="5397500" algn="l"/>
              </a:tabLst>
            </a:pPr>
            <a:r>
              <a:rPr lang="sl-SI" sz="2200" dirty="0">
                <a:solidFill>
                  <a:srgbClr val="000000"/>
                </a:solidFill>
                <a:ea typeface="Times New Roman" panose="02020603050405020304" pitchFamily="18" charset="0"/>
              </a:rPr>
              <a:t>naštejejo in vrednotijo naravne možnosti Slovenije za razvoj posameznih vrst turizma v primerjavi z možnostmi v Avstriji in Italiji,</a:t>
            </a:r>
            <a:endParaRPr lang="sl-SI" sz="2200" dirty="0"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Arial" panose="020B0604020202020204" pitchFamily="34" charset="0"/>
              <a:buChar char="-"/>
              <a:tabLst>
                <a:tab pos="457200" algn="l"/>
                <a:tab pos="1371600" algn="l"/>
                <a:tab pos="5397500" algn="l"/>
              </a:tabLst>
            </a:pPr>
            <a:r>
              <a:rPr lang="sl-SI" sz="2200" dirty="0">
                <a:solidFill>
                  <a:srgbClr val="000000"/>
                </a:solidFill>
                <a:ea typeface="Times New Roman" panose="02020603050405020304" pitchFamily="18" charset="0"/>
              </a:rPr>
              <a:t>naštejejo in pokažejo na  zemljevidu najpomembnejše turistične centre v Sloveniji,</a:t>
            </a:r>
            <a:endParaRPr lang="sl-SI" sz="2200" dirty="0"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Arial" panose="020B0604020202020204" pitchFamily="34" charset="0"/>
              <a:buChar char="-"/>
              <a:tabLst>
                <a:tab pos="457200" algn="l"/>
                <a:tab pos="1371600" algn="l"/>
                <a:tab pos="5397500" algn="l"/>
              </a:tabLst>
            </a:pPr>
            <a:r>
              <a:rPr lang="sl-SI" sz="2200" dirty="0">
                <a:solidFill>
                  <a:srgbClr val="000000"/>
                </a:solidFill>
                <a:ea typeface="Times New Roman" panose="02020603050405020304" pitchFamily="18" charset="0"/>
              </a:rPr>
              <a:t>ocenijo vlogo turizma v gospodarstvu Slovenije,</a:t>
            </a:r>
            <a:endParaRPr lang="sl-SI" sz="2200" dirty="0"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Arial" panose="020B0604020202020204" pitchFamily="34" charset="0"/>
              <a:buChar char="-"/>
              <a:tabLst>
                <a:tab pos="457200" algn="l"/>
                <a:tab pos="1371600" algn="l"/>
                <a:tab pos="5397500" algn="l"/>
              </a:tabLst>
            </a:pPr>
            <a:r>
              <a:rPr lang="sl-SI" sz="2200" i="1" dirty="0">
                <a:solidFill>
                  <a:srgbClr val="000000"/>
                </a:solidFill>
                <a:ea typeface="Times New Roman" panose="02020603050405020304" pitchFamily="18" charset="0"/>
              </a:rPr>
              <a:t>ob primeru iz domače pokrajine razložijo pozitivne in negativne učinke turizma v pokrajini (razvoj infrastrukture, širjenja naselij, onesnaževanje zraka in voda zaradi prometa in odplak).</a:t>
            </a:r>
            <a:endParaRPr lang="sl-SI" sz="2200" dirty="0"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  <a:tabLst>
                <a:tab pos="5283200" algn="l"/>
              </a:tabLst>
            </a:pPr>
            <a:endParaRPr lang="sl-SI" sz="2200" dirty="0" smtClean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  <a:tabLst>
                <a:tab pos="5283200" algn="l"/>
              </a:tabLst>
            </a:pPr>
            <a:r>
              <a:rPr lang="sl-SI" sz="2200" dirty="0" smtClean="0">
                <a:solidFill>
                  <a:srgbClr val="0070C0"/>
                </a:solidFill>
                <a:ea typeface="Times New Roman" panose="02020603050405020304" pitchFamily="18" charset="0"/>
              </a:rPr>
              <a:t>Priporočene </a:t>
            </a:r>
            <a:r>
              <a:rPr lang="sl-SI" sz="2200" dirty="0">
                <a:solidFill>
                  <a:srgbClr val="0070C0"/>
                </a:solidFill>
                <a:ea typeface="Times New Roman" panose="02020603050405020304" pitchFamily="18" charset="0"/>
              </a:rPr>
              <a:t>dejavnosti dijakov:</a:t>
            </a:r>
          </a:p>
          <a:p>
            <a:pPr marL="342900" lvl="0" indent="-342900" algn="just">
              <a:spcAft>
                <a:spcPts val="0"/>
              </a:spcAft>
              <a:buFont typeface="Arial" panose="020B0604020202020204" pitchFamily="34" charset="0"/>
              <a:buChar char="-"/>
              <a:tabLst>
                <a:tab pos="457200" algn="l"/>
                <a:tab pos="1371600" algn="l"/>
                <a:tab pos="5397500" algn="l"/>
              </a:tabLst>
            </a:pPr>
            <a:r>
              <a:rPr lang="sl-SI" sz="2200" dirty="0">
                <a:solidFill>
                  <a:srgbClr val="0070C0"/>
                </a:solidFill>
                <a:ea typeface="Times New Roman" panose="02020603050405020304" pitchFamily="18" charset="0"/>
              </a:rPr>
              <a:t>s pomočjo računalnika ali drugače na nemem zemljevidu ali drugi kartografski predlogi označijo različna turistično-rekreacijska območja in kraje s poglavitnimi dejavnostmi, ki obstajajo ali pa bi se lahko razvijale v bodoče. </a:t>
            </a:r>
          </a:p>
        </p:txBody>
      </p:sp>
    </p:spTree>
    <p:extLst>
      <p:ext uri="{BB962C8B-B14F-4D97-AF65-F5344CB8AC3E}">
        <p14:creationId xmlns:p14="http://schemas.microsoft.com/office/powerpoint/2010/main" val="318426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58982" y="1616620"/>
            <a:ext cx="7886700" cy="435133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sl-SI" dirty="0"/>
              <a:t>Pri načrtovanju pouka smo pozorni na:</a:t>
            </a:r>
          </a:p>
          <a:p>
            <a:pPr lvl="0"/>
            <a:r>
              <a:rPr lang="sl-SI" dirty="0"/>
              <a:t>raven znanja učencev na začetku (kaj učenec že zna in zmore),</a:t>
            </a:r>
          </a:p>
          <a:p>
            <a:pPr lvl="0"/>
            <a:r>
              <a:rPr lang="sl-SI" dirty="0"/>
              <a:t>kaj želimo, da bodo učenci znali, razumeli in zmogli narediti (nameni učenja),</a:t>
            </a:r>
          </a:p>
          <a:p>
            <a:pPr lvl="0"/>
            <a:r>
              <a:rPr lang="sl-SI" dirty="0"/>
              <a:t>kako učenci povezujejo znanje in si oblikujejo širšo sliko,</a:t>
            </a:r>
          </a:p>
          <a:p>
            <a:pPr lvl="0"/>
            <a:r>
              <a:rPr lang="sl-SI" dirty="0"/>
              <a:t>želeno raven dosežka ob koncu niza učnih ur, sklopa, semestra ali leta,</a:t>
            </a:r>
          </a:p>
          <a:p>
            <a:pPr lvl="0"/>
            <a:r>
              <a:rPr lang="sl-SI" dirty="0"/>
              <a:t>kako bodo pokazali, da so pridobili znanje in veščine (dokazi o učenju), </a:t>
            </a:r>
          </a:p>
          <a:p>
            <a:pPr lvl="0"/>
            <a:r>
              <a:rPr lang="sl-SI" dirty="0"/>
              <a:t>vključitev učencev v sooblikovanje kriterijev uspešnosti,</a:t>
            </a:r>
          </a:p>
          <a:p>
            <a:pPr lvl="0"/>
            <a:r>
              <a:rPr lang="sl-SI" dirty="0"/>
              <a:t>spremljanje napredka vseh učencev (podpora učencem s posebnostmi: s težavami, nadarjeni, …) (</a:t>
            </a:r>
            <a:r>
              <a:rPr lang="sl-SI" dirty="0" err="1"/>
              <a:t>Hattie</a:t>
            </a:r>
            <a:r>
              <a:rPr lang="sl-SI" dirty="0"/>
              <a:t>, 2018).</a:t>
            </a:r>
          </a:p>
          <a:p>
            <a:endParaRPr lang="sl-SI" dirty="0"/>
          </a:p>
        </p:txBody>
      </p:sp>
      <p:sp>
        <p:nvSpPr>
          <p:cNvPr id="4" name="PoljeZBesedilom 3"/>
          <p:cNvSpPr txBox="1"/>
          <p:nvPr/>
        </p:nvSpPr>
        <p:spPr>
          <a:xfrm>
            <a:off x="558982" y="879566"/>
            <a:ext cx="43130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400" b="1" dirty="0" smtClean="0">
                <a:solidFill>
                  <a:srgbClr val="002060"/>
                </a:solidFill>
              </a:rPr>
              <a:t>Razmislek ob načrtovanju pouka</a:t>
            </a:r>
            <a:endParaRPr lang="sl-SI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465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značba mesta vsebine 2"/>
          <p:cNvSpPr>
            <a:spLocks noGrp="1"/>
          </p:cNvSpPr>
          <p:nvPr>
            <p:ph idx="1"/>
          </p:nvPr>
        </p:nvSpPr>
        <p:spPr>
          <a:xfrm>
            <a:off x="149679" y="205831"/>
            <a:ext cx="8733064" cy="651718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l-SI" sz="2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 primeru turizma:</a:t>
            </a:r>
            <a:endParaRPr lang="sl-SI" sz="2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/>
            <a:r>
              <a:rPr lang="sl-SI" sz="2200" dirty="0"/>
              <a:t>raven znanja učencev na začetku </a:t>
            </a:r>
            <a:r>
              <a:rPr lang="sl-SI" sz="2200" b="1" dirty="0"/>
              <a:t>(kaj učenec že </a:t>
            </a:r>
            <a:r>
              <a:rPr lang="sl-SI" sz="2200" b="1" dirty="0" smtClean="0"/>
              <a:t>ve o turizmu </a:t>
            </a:r>
            <a:r>
              <a:rPr lang="sl-SI" sz="2200" b="1" dirty="0"/>
              <a:t>in </a:t>
            </a:r>
            <a:r>
              <a:rPr lang="sl-SI" sz="2200" b="1" dirty="0" smtClean="0"/>
              <a:t>zmore v zvezi s tem izkazati, narediti)</a:t>
            </a:r>
            <a:r>
              <a:rPr lang="sl-SI" sz="2200" dirty="0" smtClean="0"/>
              <a:t>;</a:t>
            </a:r>
            <a:endParaRPr lang="sl-SI" sz="2200" dirty="0"/>
          </a:p>
          <a:p>
            <a:pPr lvl="0"/>
            <a:r>
              <a:rPr lang="sl-SI" sz="2200" dirty="0"/>
              <a:t>kaj želimo, da bodo učenci znali, razumeli in zmogli narediti </a:t>
            </a:r>
            <a:r>
              <a:rPr lang="sl-SI" sz="2200" dirty="0" smtClean="0"/>
              <a:t>(</a:t>
            </a:r>
            <a:r>
              <a:rPr lang="sl-SI" sz="2200" b="1" dirty="0" smtClean="0"/>
              <a:t>našteti vrste turizma, pokazati na zemljevidu tur. </a:t>
            </a:r>
            <a:r>
              <a:rPr lang="sl-SI" sz="2200" b="1" dirty="0"/>
              <a:t>o</a:t>
            </a:r>
            <a:r>
              <a:rPr lang="sl-SI" sz="2200" b="1" dirty="0" smtClean="0"/>
              <a:t>bmočja, vrednotijo pomen turizma – kako, s čim…?, zberejo podatke, raziščejo …, predlagajo …, naredijo plakat …)</a:t>
            </a:r>
            <a:r>
              <a:rPr lang="sl-SI" sz="2200" dirty="0" smtClean="0"/>
              <a:t>;</a:t>
            </a:r>
            <a:endParaRPr lang="sl-SI" sz="2200" dirty="0"/>
          </a:p>
          <a:p>
            <a:pPr lvl="0"/>
            <a:r>
              <a:rPr lang="sl-SI" sz="2200" dirty="0"/>
              <a:t>kako učenci povezujejo znanje in si oblikujejo širšo </a:t>
            </a:r>
            <a:r>
              <a:rPr lang="sl-SI" sz="2200" dirty="0" smtClean="0"/>
              <a:t>sliko </a:t>
            </a:r>
            <a:r>
              <a:rPr lang="sl-SI" sz="2200" b="1" dirty="0" smtClean="0"/>
              <a:t>(turizem kot del gospodarstva, pomen za posamezne države, jaz kot turist …);</a:t>
            </a:r>
            <a:endParaRPr lang="sl-SI" sz="2200" b="1" dirty="0"/>
          </a:p>
          <a:p>
            <a:pPr lvl="0"/>
            <a:r>
              <a:rPr lang="sl-SI" sz="2200" dirty="0"/>
              <a:t>želeno raven dosežka ob koncu niza učnih ur, sklopa, semestra ali </a:t>
            </a:r>
            <a:r>
              <a:rPr lang="sl-SI" sz="2200" dirty="0" smtClean="0"/>
              <a:t>leta </a:t>
            </a:r>
            <a:r>
              <a:rPr lang="sl-SI" sz="2200" b="1" dirty="0" smtClean="0"/>
              <a:t>(kaj je cilj obravnave te teme, katere splošne cilje podpirajo ti cilji, katere veščine razvijajo učenci/dijaki pri tem…)</a:t>
            </a:r>
            <a:r>
              <a:rPr lang="sl-SI" sz="2200" dirty="0" smtClean="0"/>
              <a:t>;</a:t>
            </a:r>
            <a:endParaRPr lang="sl-SI" sz="2200" dirty="0"/>
          </a:p>
          <a:p>
            <a:pPr lvl="0"/>
            <a:r>
              <a:rPr lang="sl-SI" sz="2200" dirty="0"/>
              <a:t>kako bodo pokazali, da so pridobili znanje in veščine (dokazi o učenju</a:t>
            </a:r>
            <a:r>
              <a:rPr lang="sl-SI" sz="2200" dirty="0" smtClean="0"/>
              <a:t>): </a:t>
            </a:r>
            <a:r>
              <a:rPr lang="sl-SI" sz="2200" b="1" dirty="0" smtClean="0"/>
              <a:t>kaj povedali, kaj </a:t>
            </a:r>
            <a:r>
              <a:rPr lang="sl-SI" sz="2200" b="1" dirty="0" err="1" smtClean="0"/>
              <a:t>naredli</a:t>
            </a:r>
            <a:r>
              <a:rPr lang="sl-SI" sz="2200" b="1" dirty="0" smtClean="0"/>
              <a:t>, izdelali – nekaj že v predlaganih dejavnostih);</a:t>
            </a:r>
            <a:endParaRPr lang="sl-SI" sz="2200" b="1" dirty="0"/>
          </a:p>
          <a:p>
            <a:pPr lvl="0"/>
            <a:r>
              <a:rPr lang="sl-SI" sz="2200" dirty="0"/>
              <a:t>vključitev učencev v sooblikovanje kriterijev </a:t>
            </a:r>
            <a:r>
              <a:rPr lang="sl-SI" sz="2200" dirty="0" smtClean="0"/>
              <a:t>uspešnosti </a:t>
            </a:r>
            <a:r>
              <a:rPr lang="sl-SI" sz="2200" b="1" dirty="0" smtClean="0"/>
              <a:t>(ali je dovolj le zapis, ali kaj več…)</a:t>
            </a:r>
            <a:r>
              <a:rPr lang="sl-SI" sz="2200" dirty="0" smtClean="0"/>
              <a:t>;</a:t>
            </a:r>
            <a:endParaRPr lang="sl-SI" sz="2200" dirty="0"/>
          </a:p>
          <a:p>
            <a:pPr lvl="0"/>
            <a:r>
              <a:rPr lang="sl-SI" sz="2200" dirty="0"/>
              <a:t>spremljanje napredka vseh učencev </a:t>
            </a:r>
            <a:r>
              <a:rPr lang="sl-SI" sz="2200" b="1" dirty="0" smtClean="0"/>
              <a:t>(kaj je možno in kako, kaj je del zaključenega procesa, kaj procesni del…).</a:t>
            </a:r>
            <a:endParaRPr lang="sl-SI" sz="2200" b="1" dirty="0"/>
          </a:p>
          <a:p>
            <a:endParaRPr lang="sl-SI" sz="2200" dirty="0"/>
          </a:p>
        </p:txBody>
      </p:sp>
    </p:spTree>
    <p:extLst>
      <p:ext uri="{BB962C8B-B14F-4D97-AF65-F5344CB8AC3E}">
        <p14:creationId xmlns:p14="http://schemas.microsoft.com/office/powerpoint/2010/main" val="434408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Aktualno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628649" y="5642999"/>
            <a:ext cx="8280219" cy="173291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sl-SI" sz="2000" dirty="0" smtClean="0"/>
              <a:t>Zborovanje slovenskih geografov: september 2021 na Koroškem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sl-SI" sz="2000" dirty="0" smtClean="0"/>
              <a:t>Tabor DUGS: </a:t>
            </a:r>
            <a:r>
              <a:rPr lang="sl-SI" sz="2000" dirty="0" smtClean="0"/>
              <a:t>16. </a:t>
            </a:r>
            <a:r>
              <a:rPr lang="sl-SI" sz="2000" dirty="0" smtClean="0"/>
              <a:t>in </a:t>
            </a:r>
            <a:r>
              <a:rPr lang="sl-SI" sz="2000" dirty="0" smtClean="0"/>
              <a:t>17. </a:t>
            </a:r>
            <a:r>
              <a:rPr lang="sl-SI" sz="2000" dirty="0" smtClean="0"/>
              <a:t>oktober </a:t>
            </a:r>
            <a:r>
              <a:rPr lang="sl-SI" sz="2000" dirty="0" smtClean="0"/>
              <a:t>2020, Celje</a:t>
            </a:r>
            <a:endParaRPr lang="sl-SI" sz="2000" dirty="0" smtClean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sl-SI" sz="2000" dirty="0" smtClean="0"/>
              <a:t>Mednarodna konferenca DUGS: junij 2021</a:t>
            </a:r>
            <a:endParaRPr lang="sl-SI" sz="2000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48" y="3976971"/>
            <a:ext cx="3451860" cy="1666028"/>
          </a:xfrm>
          <a:prstGeom prst="rect">
            <a:avLst/>
          </a:prstGeom>
        </p:spPr>
      </p:pic>
      <p:sp>
        <p:nvSpPr>
          <p:cNvPr id="6" name="PoljeZBesedilom 5"/>
          <p:cNvSpPr txBox="1"/>
          <p:nvPr/>
        </p:nvSpPr>
        <p:spPr>
          <a:xfrm>
            <a:off x="628649" y="1468895"/>
            <a:ext cx="813217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2000" dirty="0"/>
              <a:t>Nadaljevanje </a:t>
            </a:r>
            <a:r>
              <a:rPr lang="sl-SI" sz="2000" dirty="0" smtClean="0"/>
              <a:t>ŠS: </a:t>
            </a:r>
            <a:r>
              <a:rPr lang="sl-SI" sz="2000" dirty="0"/>
              <a:t>za „zamudnike“ prijave za 2. del za september do 31. 8. 2020 na </a:t>
            </a:r>
            <a:r>
              <a:rPr lang="sl-SI" sz="2000" dirty="0">
                <a:hlinkClick r:id="rId3"/>
              </a:rPr>
              <a:t>https://www.zrss.si/prijava/StudSrecanja2020/</a:t>
            </a:r>
            <a:r>
              <a:rPr lang="sl-SI" sz="2000" dirty="0"/>
              <a:t>, 3. del </a:t>
            </a:r>
            <a:r>
              <a:rPr lang="sl-SI" sz="2000" dirty="0" err="1"/>
              <a:t>predv</a:t>
            </a:r>
            <a:r>
              <a:rPr lang="sl-SI" sz="2000" dirty="0"/>
              <a:t>. </a:t>
            </a:r>
            <a:r>
              <a:rPr lang="sl-SI" sz="2000" dirty="0" smtClean="0"/>
              <a:t>23. septembra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2000" dirty="0" smtClean="0"/>
              <a:t>Znani datumi tekmovanja v znanju geografije</a:t>
            </a:r>
            <a:endParaRPr lang="sl-SI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2000" dirty="0" smtClean="0"/>
              <a:t>Predvidoma  seminar ZRSŠ v </a:t>
            </a:r>
            <a:r>
              <a:rPr lang="sl-SI" sz="2000" dirty="0" err="1" smtClean="0"/>
              <a:t>Katisu</a:t>
            </a:r>
            <a:r>
              <a:rPr lang="sl-SI" sz="2000" dirty="0" smtClean="0"/>
              <a:t>: Kmetijstvo in prehrana, september 2020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2000" dirty="0" smtClean="0"/>
              <a:t>Razvojna naloga </a:t>
            </a:r>
            <a:r>
              <a:rPr lang="sl-SI" sz="2000" dirty="0"/>
              <a:t>Ustvarjanje učnih okolij za 21. </a:t>
            </a:r>
            <a:r>
              <a:rPr lang="sl-SI" sz="2000" dirty="0" smtClean="0"/>
              <a:t>stoletje (nadaljevanje RN FS)</a:t>
            </a:r>
            <a:endParaRPr lang="sl-SI" sz="2000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4"/>
          <a:srcRect l="24584" t="33761" r="40750" b="21054"/>
          <a:stretch/>
        </p:blipFill>
        <p:spPr>
          <a:xfrm>
            <a:off x="4414006" y="3754061"/>
            <a:ext cx="2576387" cy="1888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249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13508" y="0"/>
            <a:ext cx="8830492" cy="1325563"/>
          </a:xfrm>
        </p:spPr>
        <p:txBody>
          <a:bodyPr>
            <a:normAutofit/>
          </a:bodyPr>
          <a:lstStyle/>
          <a:p>
            <a:r>
              <a:rPr lang="sl-SI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Kdaj bi veljalo razmisliti o vzvratnem načrtovanju?</a:t>
            </a:r>
            <a:endParaRPr lang="sl-SI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Pravokotnik 3"/>
          <p:cNvSpPr/>
          <p:nvPr/>
        </p:nvSpPr>
        <p:spPr>
          <a:xfrm>
            <a:off x="313508" y="1372297"/>
            <a:ext cx="8595360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2200" dirty="0" err="1"/>
              <a:t>Understanding</a:t>
            </a:r>
            <a:r>
              <a:rPr lang="sl-SI" sz="2200" dirty="0"/>
              <a:t> </a:t>
            </a:r>
            <a:r>
              <a:rPr lang="sl-SI" sz="2200" dirty="0" err="1"/>
              <a:t>by</a:t>
            </a:r>
            <a:r>
              <a:rPr lang="sl-SI" sz="2200" dirty="0"/>
              <a:t> design= načrtovanje za razumevanje = vzvratno načrtovanje = načrtovanje avtentične naloge</a:t>
            </a:r>
          </a:p>
          <a:p>
            <a:r>
              <a:rPr lang="sl-SI" sz="2200" dirty="0"/>
              <a:t>Vzvratnost pomeni, da se načrtovanja </a:t>
            </a:r>
            <a:r>
              <a:rPr lang="sl-SI" sz="2200" dirty="0" smtClean="0"/>
              <a:t>lotimo </a:t>
            </a:r>
            <a:r>
              <a:rPr lang="sl-SI" sz="2200" dirty="0"/>
              <a:t>od „zadaj proti začetku</a:t>
            </a:r>
            <a:r>
              <a:rPr lang="sl-SI" sz="2200" dirty="0" smtClean="0"/>
              <a:t>“:</a:t>
            </a:r>
            <a:endParaRPr lang="sl-SI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2200" dirty="0"/>
              <a:t>n</a:t>
            </a:r>
            <a:r>
              <a:rPr lang="sl-SI" sz="2200" dirty="0" smtClean="0"/>
              <a:t>ajprej razmislimo </a:t>
            </a:r>
            <a:r>
              <a:rPr lang="sl-SI" sz="2200" dirty="0"/>
              <a:t>o ciljih, namenih, ključnem vprašanju, o vsebini in veščinah, ki jih mora </a:t>
            </a:r>
            <a:r>
              <a:rPr lang="sl-SI" sz="2200" dirty="0" smtClean="0"/>
              <a:t>učenec/dijak </a:t>
            </a:r>
            <a:r>
              <a:rPr lang="sl-SI" sz="2200" dirty="0"/>
              <a:t>obvladati na koncu </a:t>
            </a:r>
            <a:r>
              <a:rPr lang="sl-SI" sz="2200" dirty="0" smtClean="0"/>
              <a:t>sklopa;</a:t>
            </a:r>
            <a:endParaRPr lang="sl-SI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2200" dirty="0"/>
              <a:t>n</a:t>
            </a:r>
            <a:r>
              <a:rPr lang="sl-SI" sz="2200" dirty="0" smtClean="0"/>
              <a:t>ato opredelimo </a:t>
            </a:r>
            <a:r>
              <a:rPr lang="sl-SI" sz="2200" dirty="0"/>
              <a:t>dokazila, s katerimi </a:t>
            </a:r>
            <a:r>
              <a:rPr lang="sl-SI" sz="2200" dirty="0" smtClean="0"/>
              <a:t>učenec/dijak </a:t>
            </a:r>
            <a:r>
              <a:rPr lang="sl-SI" sz="2200" dirty="0"/>
              <a:t>dokaže, da nekaj obvlada -avtentična naloga in še druga dokazila, </a:t>
            </a:r>
            <a:r>
              <a:rPr lang="sl-SI" sz="2200" dirty="0" smtClean="0"/>
              <a:t>določimo </a:t>
            </a:r>
            <a:r>
              <a:rPr lang="sl-SI" sz="2200" dirty="0"/>
              <a:t>kriterije uspešnosti za izvedbo avtentične </a:t>
            </a:r>
            <a:r>
              <a:rPr lang="sl-SI" sz="2200" dirty="0" smtClean="0"/>
              <a:t>naloge;  </a:t>
            </a:r>
            <a:endParaRPr lang="sl-SI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2200" dirty="0"/>
              <a:t>š</a:t>
            </a:r>
            <a:r>
              <a:rPr lang="sl-SI" sz="2200" dirty="0" smtClean="0"/>
              <a:t>ele </a:t>
            </a:r>
            <a:r>
              <a:rPr lang="sl-SI" sz="2200" dirty="0"/>
              <a:t>nato sledi načrtovanje pouka, ki loči poučevanje in učenje. Učitelj zapiše načrt učenja in ga oblikuje v t. i delovni zvezek</a:t>
            </a:r>
            <a:r>
              <a:rPr lang="sl-SI" sz="2200" dirty="0" smtClean="0"/>
              <a:t>.</a:t>
            </a:r>
          </a:p>
          <a:p>
            <a:r>
              <a:rPr lang="sl-SI" sz="2200" dirty="0" smtClean="0">
                <a:solidFill>
                  <a:srgbClr val="FF0000"/>
                </a:solidFill>
              </a:rPr>
              <a:t>Najpomembnejša </a:t>
            </a:r>
            <a:r>
              <a:rPr lang="sl-SI" sz="2200" dirty="0">
                <a:solidFill>
                  <a:srgbClr val="FF0000"/>
                </a:solidFill>
              </a:rPr>
              <a:t>naloga učitelja je, da dobro načrtuje učenje </a:t>
            </a:r>
            <a:r>
              <a:rPr lang="sl-SI" sz="2200" dirty="0" smtClean="0">
                <a:solidFill>
                  <a:srgbClr val="FF0000"/>
                </a:solidFill>
              </a:rPr>
              <a:t>učencev/dijakov -</a:t>
            </a:r>
            <a:r>
              <a:rPr lang="sl-SI" sz="2200" dirty="0">
                <a:solidFill>
                  <a:srgbClr val="FF0000"/>
                </a:solidFill>
              </a:rPr>
              <a:t> </a:t>
            </a:r>
            <a:r>
              <a:rPr lang="sl-SI" sz="2200" dirty="0" smtClean="0"/>
              <a:t>pri </a:t>
            </a:r>
            <a:r>
              <a:rPr lang="sl-SI" sz="2200" dirty="0"/>
              <a:t>pouku bodo dijaki delali veliko samostojno, učitelj pa bo le tisti „slavni“ </a:t>
            </a:r>
            <a:r>
              <a:rPr lang="sl-SI" sz="2200" dirty="0" smtClean="0"/>
              <a:t>mentor.</a:t>
            </a:r>
            <a:endParaRPr lang="sl-SI" sz="2200" dirty="0"/>
          </a:p>
        </p:txBody>
      </p:sp>
      <p:sp>
        <p:nvSpPr>
          <p:cNvPr id="5" name="PoljeZBesedilom 4"/>
          <p:cNvSpPr txBox="1"/>
          <p:nvPr/>
        </p:nvSpPr>
        <p:spPr>
          <a:xfrm>
            <a:off x="418011" y="6183086"/>
            <a:ext cx="71079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1400" dirty="0" smtClean="0"/>
              <a:t>Vir: Mag. Meta </a:t>
            </a:r>
            <a:r>
              <a:rPr lang="sl-SI" sz="1400" dirty="0"/>
              <a:t>K</a:t>
            </a:r>
            <a:r>
              <a:rPr lang="sl-SI" sz="1400" dirty="0" smtClean="0"/>
              <a:t>amšek, usposabljanje učiteljev v okviru projekta PODVIG 11. aprila 2019. ZRSŠ. </a:t>
            </a:r>
            <a:endParaRPr lang="sl-SI" sz="1400" dirty="0"/>
          </a:p>
        </p:txBody>
      </p:sp>
    </p:spTree>
    <p:extLst>
      <p:ext uri="{BB962C8B-B14F-4D97-AF65-F5344CB8AC3E}">
        <p14:creationId xmlns:p14="http://schemas.microsoft.com/office/powerpoint/2010/main" val="2800253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662" y="3093039"/>
            <a:ext cx="1804035" cy="1804035"/>
          </a:xfrm>
          <a:prstGeom prst="rect">
            <a:avLst/>
          </a:prstGeom>
        </p:spPr>
      </p:pic>
      <p:sp>
        <p:nvSpPr>
          <p:cNvPr id="5" name="Pravokotnik 4"/>
          <p:cNvSpPr/>
          <p:nvPr/>
        </p:nvSpPr>
        <p:spPr>
          <a:xfrm>
            <a:off x="813392" y="1684255"/>
            <a:ext cx="4572000" cy="98142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l-SI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Kaj je pomembno pri delu na daljavo: </a:t>
            </a:r>
            <a:r>
              <a:rPr lang="sl-SI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http://linoit.com/users/apolsak/canvases/ŠS%20GIM%2C%20avgust%202020</a:t>
            </a:r>
            <a:endParaRPr lang="sl-SI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PoljeZBesedilom 5"/>
          <p:cNvSpPr txBox="1"/>
          <p:nvPr/>
        </p:nvSpPr>
        <p:spPr>
          <a:xfrm>
            <a:off x="813392" y="838199"/>
            <a:ext cx="326102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b="1" dirty="0" smtClean="0">
                <a:solidFill>
                  <a:srgbClr val="FF0000"/>
                </a:solidFill>
              </a:rPr>
              <a:t>Analiza ankete o delu na daljavo</a:t>
            </a:r>
          </a:p>
          <a:p>
            <a:endParaRPr lang="sl-SI" b="1" dirty="0">
              <a:solidFill>
                <a:srgbClr val="FF0000"/>
              </a:solidFill>
            </a:endParaRPr>
          </a:p>
          <a:p>
            <a:r>
              <a:rPr lang="sl-SI" b="1" dirty="0" smtClean="0">
                <a:solidFill>
                  <a:srgbClr val="FF0000"/>
                </a:solidFill>
              </a:rPr>
              <a:t>Razmislek</a:t>
            </a:r>
            <a:endParaRPr lang="sl-SI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984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avokotnik 2"/>
          <p:cNvSpPr/>
          <p:nvPr/>
        </p:nvSpPr>
        <p:spPr>
          <a:xfrm rot="19234489">
            <a:off x="91975" y="4299747"/>
            <a:ext cx="490935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l-SI" sz="4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Podnebne spremembe</a:t>
            </a:r>
            <a:endParaRPr lang="sl-SI" sz="40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4" name="PoljeZBesedilom 3"/>
          <p:cNvSpPr txBox="1"/>
          <p:nvPr/>
        </p:nvSpPr>
        <p:spPr>
          <a:xfrm>
            <a:off x="862150" y="853440"/>
            <a:ext cx="304968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 smtClean="0"/>
              <a:t>Gozdni požari v Indoneziji</a:t>
            </a:r>
          </a:p>
          <a:p>
            <a:r>
              <a:rPr lang="sl-SI" dirty="0" smtClean="0"/>
              <a:t>Tekstilna industrija v Indoneziji</a:t>
            </a:r>
          </a:p>
          <a:p>
            <a:r>
              <a:rPr lang="sl-SI" dirty="0" smtClean="0"/>
              <a:t>Plantaže oljne palme …</a:t>
            </a:r>
            <a:endParaRPr lang="sl-SI" dirty="0"/>
          </a:p>
        </p:txBody>
      </p:sp>
      <p:sp>
        <p:nvSpPr>
          <p:cNvPr id="5" name="PoljeZBesedilom 4"/>
          <p:cNvSpPr txBox="1"/>
          <p:nvPr/>
        </p:nvSpPr>
        <p:spPr>
          <a:xfrm>
            <a:off x="862150" y="1776770"/>
            <a:ext cx="80728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Pojavi drugod po svetu? Razmislek v: </a:t>
            </a:r>
            <a:r>
              <a:rPr lang="sl-SI" u="sng" dirty="0">
                <a:hlinkClick r:id="rId2"/>
              </a:rPr>
              <a:t>https://</a:t>
            </a:r>
            <a:r>
              <a:rPr lang="sl-SI" u="sng" dirty="0" smtClean="0">
                <a:hlinkClick r:id="rId2"/>
              </a:rPr>
              <a:t>docs.google.com/document/d/1Q3mkVv24JlqI-v04F7RZVoePQDGSkSs1zxwp4GaDsyY/edit</a:t>
            </a:r>
            <a:endParaRPr lang="sl-SI" u="sng" dirty="0" smtClean="0"/>
          </a:p>
          <a:p>
            <a:endParaRPr lang="sl-SI" u="sng" dirty="0"/>
          </a:p>
          <a:p>
            <a:endParaRPr lang="sl-SI" dirty="0"/>
          </a:p>
          <a:p>
            <a:endParaRPr lang="sl-SI" dirty="0"/>
          </a:p>
        </p:txBody>
      </p:sp>
      <p:sp>
        <p:nvSpPr>
          <p:cNvPr id="8" name="Pravokotnik 7"/>
          <p:cNvSpPr/>
          <p:nvPr/>
        </p:nvSpPr>
        <p:spPr>
          <a:xfrm rot="21226781">
            <a:off x="2658101" y="4768608"/>
            <a:ext cx="352417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l-SI" sz="4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Električna vozila</a:t>
            </a:r>
            <a:endParaRPr lang="sl-SI" sz="40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9" name="Pravokotnik 8"/>
          <p:cNvSpPr/>
          <p:nvPr/>
        </p:nvSpPr>
        <p:spPr>
          <a:xfrm rot="333998">
            <a:off x="3671207" y="5789843"/>
            <a:ext cx="260148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l-SI" sz="4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Amazaonija</a:t>
            </a:r>
            <a:endParaRPr lang="sl-SI" sz="40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10" name="Pravokotnik 9"/>
          <p:cNvSpPr/>
          <p:nvPr/>
        </p:nvSpPr>
        <p:spPr>
          <a:xfrm rot="374277">
            <a:off x="881258" y="3671325"/>
            <a:ext cx="327852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l-SI" sz="4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Širjenje puščav</a:t>
            </a:r>
            <a:endParaRPr lang="sl-SI" sz="40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11" name="Pravokotnik 10"/>
          <p:cNvSpPr/>
          <p:nvPr/>
        </p:nvSpPr>
        <p:spPr>
          <a:xfrm rot="877022">
            <a:off x="5630473" y="3140607"/>
            <a:ext cx="210897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l-SI" sz="4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Migracije</a:t>
            </a:r>
            <a:endParaRPr lang="sl-SI" sz="40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12" name="Pravokotnik 11"/>
          <p:cNvSpPr/>
          <p:nvPr/>
        </p:nvSpPr>
        <p:spPr>
          <a:xfrm rot="19234489">
            <a:off x="5703730" y="4858388"/>
            <a:ext cx="177099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l-SI" sz="4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Kitajska</a:t>
            </a:r>
            <a:endParaRPr lang="sl-SI" sz="40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6" name="PoljeZBesedilom 5"/>
          <p:cNvSpPr txBox="1"/>
          <p:nvPr/>
        </p:nvSpPr>
        <p:spPr>
          <a:xfrm>
            <a:off x="852505" y="331820"/>
            <a:ext cx="52086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b="1" dirty="0" smtClean="0">
                <a:solidFill>
                  <a:srgbClr val="FF0000"/>
                </a:solidFill>
              </a:rPr>
              <a:t>Aktualno v svetu???</a:t>
            </a:r>
            <a:endParaRPr lang="sl-SI" sz="2800" b="1" dirty="0">
              <a:solidFill>
                <a:srgbClr val="FF0000"/>
              </a:solidFill>
            </a:endParaRPr>
          </a:p>
        </p:txBody>
      </p:sp>
      <p:pic>
        <p:nvPicPr>
          <p:cNvPr id="13" name="Slika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9229" y="1160867"/>
            <a:ext cx="1660525" cy="166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0132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757574" y="2392784"/>
            <a:ext cx="7886700" cy="1257209"/>
          </a:xfrm>
        </p:spPr>
        <p:txBody>
          <a:bodyPr/>
          <a:lstStyle/>
          <a:p>
            <a:pPr marL="0" indent="0">
              <a:buNone/>
            </a:pPr>
            <a:r>
              <a:rPr lang="sl-SI" dirty="0" smtClean="0"/>
              <a:t>Zaveza </a:t>
            </a:r>
            <a:r>
              <a:rPr lang="sl-SI" dirty="0" err="1" smtClean="0"/>
              <a:t>Ikeje</a:t>
            </a:r>
            <a:r>
              <a:rPr lang="sl-SI" dirty="0" smtClean="0"/>
              <a:t> je, da uporablja za izdelavo ivernih plošč </a:t>
            </a:r>
            <a:r>
              <a:rPr lang="sl-SI" b="1" dirty="0" smtClean="0"/>
              <a:t>manjvredni les</a:t>
            </a:r>
            <a:r>
              <a:rPr lang="sl-SI" dirty="0" smtClean="0"/>
              <a:t>, da v svoj proizvodni sistem vključuje sonaravno gospodarjenje z gozdovi ipd.</a:t>
            </a:r>
            <a:endParaRPr lang="sl-SI" dirty="0"/>
          </a:p>
        </p:txBody>
      </p:sp>
      <p:sp>
        <p:nvSpPr>
          <p:cNvPr id="4" name="Naslov 1"/>
          <p:cNvSpPr>
            <a:spLocks noGrp="1"/>
          </p:cNvSpPr>
          <p:nvPr>
            <p:ph type="title"/>
          </p:nvPr>
        </p:nvSpPr>
        <p:spPr>
          <a:xfrm>
            <a:off x="735787" y="1279527"/>
            <a:ext cx="4475785" cy="757618"/>
          </a:xfrm>
        </p:spPr>
        <p:txBody>
          <a:bodyPr>
            <a:normAutofit/>
          </a:bodyPr>
          <a:lstStyle/>
          <a:p>
            <a:r>
              <a:rPr lang="sl-SI" sz="3200" b="1" dirty="0" smtClean="0"/>
              <a:t>Ikea in varovanje gozdov?</a:t>
            </a:r>
            <a:endParaRPr lang="sl-SI" sz="3200" b="1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787" y="3889555"/>
            <a:ext cx="3541853" cy="1461014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5621" y="3920539"/>
            <a:ext cx="3265662" cy="2064688"/>
          </a:xfrm>
          <a:prstGeom prst="rect">
            <a:avLst/>
          </a:prstGeom>
        </p:spPr>
      </p:pic>
      <p:sp>
        <p:nvSpPr>
          <p:cNvPr id="7" name="Pravokotnik 6"/>
          <p:cNvSpPr/>
          <p:nvPr/>
        </p:nvSpPr>
        <p:spPr>
          <a:xfrm>
            <a:off x="4700924" y="5985227"/>
            <a:ext cx="434050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1400" dirty="0" smtClean="0"/>
              <a:t>Vir. https</a:t>
            </a:r>
            <a:r>
              <a:rPr lang="sl-SI" sz="1400" dirty="0"/>
              <a:t>://4d.rtvslo.si/arhiv/tuji-dokumentarni-filmi-in-oddaje/174560300</a:t>
            </a:r>
          </a:p>
        </p:txBody>
      </p:sp>
      <p:sp>
        <p:nvSpPr>
          <p:cNvPr id="8" name="PoljeZBesedilom 7"/>
          <p:cNvSpPr txBox="1"/>
          <p:nvPr/>
        </p:nvSpPr>
        <p:spPr>
          <a:xfrm rot="20445853">
            <a:off x="932555" y="1870725"/>
            <a:ext cx="609481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7200" dirty="0" smtClean="0">
                <a:solidFill>
                  <a:srgbClr val="FF0000">
                    <a:alpha val="32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Izbrani problem</a:t>
            </a:r>
            <a:endParaRPr lang="sl-SI" sz="7200" dirty="0">
              <a:solidFill>
                <a:srgbClr val="FF0000">
                  <a:alpha val="32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91774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18606" y="382207"/>
            <a:ext cx="4552950" cy="658315"/>
          </a:xfrm>
        </p:spPr>
        <p:txBody>
          <a:bodyPr>
            <a:normAutofit/>
          </a:bodyPr>
          <a:lstStyle/>
          <a:p>
            <a:r>
              <a:rPr lang="sl-SI" sz="3200" b="1" dirty="0" smtClean="0"/>
              <a:t>Ikea in varovanje gozdov?</a:t>
            </a:r>
            <a:endParaRPr lang="sl-SI" sz="3200" b="1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628650" y="2344310"/>
            <a:ext cx="5876653" cy="708569"/>
          </a:xfrm>
        </p:spPr>
        <p:txBody>
          <a:bodyPr/>
          <a:lstStyle/>
          <a:p>
            <a:pPr marL="0" indent="0">
              <a:buNone/>
            </a:pPr>
            <a:r>
              <a:rPr lang="sl-SI" dirty="0" smtClean="0"/>
              <a:t>   </a:t>
            </a:r>
            <a:r>
              <a:rPr lang="sl-SI" dirty="0" err="1"/>
              <a:t>C</a:t>
            </a:r>
            <a:r>
              <a:rPr lang="sl-SI" dirty="0" err="1" smtClean="0"/>
              <a:t>ronospan</a:t>
            </a:r>
            <a:r>
              <a:rPr lang="sl-SI" dirty="0" smtClean="0"/>
              <a:t>        </a:t>
            </a:r>
            <a:r>
              <a:rPr lang="sl-SI" dirty="0" err="1"/>
              <a:t>E</a:t>
            </a:r>
            <a:r>
              <a:rPr lang="sl-SI" dirty="0" err="1" smtClean="0"/>
              <a:t>color</a:t>
            </a:r>
            <a:r>
              <a:rPr lang="sl-SI" dirty="0" smtClean="0"/>
              <a:t>            Ikea</a:t>
            </a:r>
            <a:endParaRPr lang="sl-SI" dirty="0"/>
          </a:p>
          <a:p>
            <a:endParaRPr lang="sl-SI" dirty="0"/>
          </a:p>
        </p:txBody>
      </p:sp>
      <p:sp>
        <p:nvSpPr>
          <p:cNvPr id="4" name="Desna puščica 3"/>
          <p:cNvSpPr/>
          <p:nvPr/>
        </p:nvSpPr>
        <p:spPr>
          <a:xfrm>
            <a:off x="2647405" y="2464798"/>
            <a:ext cx="383177" cy="1915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5" name="Desna puščica 4"/>
          <p:cNvSpPr/>
          <p:nvPr/>
        </p:nvSpPr>
        <p:spPr>
          <a:xfrm>
            <a:off x="4389120" y="2464798"/>
            <a:ext cx="383177" cy="1915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6" name="Navzgor ukrivljena puščica 5"/>
          <p:cNvSpPr/>
          <p:nvPr/>
        </p:nvSpPr>
        <p:spPr>
          <a:xfrm flipV="1">
            <a:off x="2351315" y="1849510"/>
            <a:ext cx="3004456" cy="494800"/>
          </a:xfrm>
          <a:prstGeom prst="curvedUpArrow">
            <a:avLst>
              <a:gd name="adj1" fmla="val 25000"/>
              <a:gd name="adj2" fmla="val 50000"/>
              <a:gd name="adj3" fmla="val 2812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/>
              </a:solidFill>
            </a:endParaRPr>
          </a:p>
        </p:txBody>
      </p:sp>
      <p:sp>
        <p:nvSpPr>
          <p:cNvPr id="7" name="PoljeZBesedilom 6"/>
          <p:cNvSpPr txBox="1"/>
          <p:nvPr/>
        </p:nvSpPr>
        <p:spPr>
          <a:xfrm>
            <a:off x="818606" y="1419934"/>
            <a:ext cx="27707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 smtClean="0"/>
              <a:t>Proizvodno-trgovska veriga:</a:t>
            </a:r>
            <a:endParaRPr lang="sl-SI" dirty="0"/>
          </a:p>
        </p:txBody>
      </p:sp>
      <p:sp>
        <p:nvSpPr>
          <p:cNvPr id="8" name="Pravokotnik 7"/>
          <p:cNvSpPr/>
          <p:nvPr/>
        </p:nvSpPr>
        <p:spPr>
          <a:xfrm>
            <a:off x="653391" y="5906909"/>
            <a:ext cx="74714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dirty="0" smtClean="0"/>
              <a:t>Vir: </a:t>
            </a:r>
            <a:r>
              <a:rPr lang="sl-SI" dirty="0" smtClean="0">
                <a:hlinkClick r:id="rId2"/>
              </a:rPr>
              <a:t>https</a:t>
            </a:r>
            <a:r>
              <a:rPr lang="sl-SI" dirty="0">
                <a:hlinkClick r:id="rId2"/>
              </a:rPr>
              <a:t>://</a:t>
            </a:r>
            <a:r>
              <a:rPr lang="sl-SI" dirty="0" smtClean="0">
                <a:hlinkClick r:id="rId2"/>
              </a:rPr>
              <a:t>4d.rtvslo.si/arhiv/tuji-dokumentarni-filmi-in-oddaje/174560300</a:t>
            </a:r>
            <a:endParaRPr lang="sl-SI" dirty="0" smtClean="0"/>
          </a:p>
          <a:p>
            <a:r>
              <a:rPr lang="sl-SI" dirty="0" smtClean="0"/>
              <a:t>- posnetek trenutno ni na voljo (</a:t>
            </a:r>
            <a:r>
              <a:rPr lang="sl-SI" dirty="0" err="1" smtClean="0"/>
              <a:t>obj</a:t>
            </a:r>
            <a:r>
              <a:rPr lang="sl-SI" dirty="0" smtClean="0"/>
              <a:t>. 21. 8. 2020) </a:t>
            </a:r>
            <a:endParaRPr lang="sl-SI" dirty="0"/>
          </a:p>
        </p:txBody>
      </p:sp>
      <p:pic>
        <p:nvPicPr>
          <p:cNvPr id="9" name="Slika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79" y="3985178"/>
            <a:ext cx="2916633" cy="1634480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0615" y="3425381"/>
            <a:ext cx="2380149" cy="1558602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2823" y="3985178"/>
            <a:ext cx="3760914" cy="1616935"/>
          </a:xfrm>
          <a:prstGeom prst="rect">
            <a:avLst/>
          </a:prstGeom>
        </p:spPr>
      </p:pic>
      <p:sp>
        <p:nvSpPr>
          <p:cNvPr id="12" name="PoljeZBesedilom 11"/>
          <p:cNvSpPr txBox="1"/>
          <p:nvPr/>
        </p:nvSpPr>
        <p:spPr>
          <a:xfrm>
            <a:off x="688083" y="2748517"/>
            <a:ext cx="2150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/>
              <a:t>i</a:t>
            </a:r>
            <a:r>
              <a:rPr lang="sl-SI" dirty="0" smtClean="0"/>
              <a:t>verne plošče in MDF</a:t>
            </a:r>
            <a:endParaRPr lang="sl-SI" dirty="0"/>
          </a:p>
        </p:txBody>
      </p:sp>
      <p:sp>
        <p:nvSpPr>
          <p:cNvPr id="13" name="PoljeZBesedilom 12"/>
          <p:cNvSpPr txBox="1"/>
          <p:nvPr/>
        </p:nvSpPr>
        <p:spPr>
          <a:xfrm>
            <a:off x="3071423" y="2743923"/>
            <a:ext cx="991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 smtClean="0"/>
              <a:t>pohištvo</a:t>
            </a:r>
            <a:endParaRPr lang="sl-SI" dirty="0"/>
          </a:p>
        </p:txBody>
      </p:sp>
      <p:sp>
        <p:nvSpPr>
          <p:cNvPr id="14" name="PoljeZBesedilom 13"/>
          <p:cNvSpPr txBox="1"/>
          <p:nvPr/>
        </p:nvSpPr>
        <p:spPr>
          <a:xfrm>
            <a:off x="4389119" y="2703877"/>
            <a:ext cx="28825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o</a:t>
            </a:r>
            <a:r>
              <a:rPr lang="sl-SI" dirty="0" smtClean="0"/>
              <a:t>blikovalec in trgovec s pohištvom, druge storitve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889791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4157" y="2060294"/>
            <a:ext cx="4547657" cy="4691604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8673" y="183498"/>
            <a:ext cx="1597306" cy="1645547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6273478" cy="2012544"/>
          </a:xfrm>
          <a:prstGeom prst="rect">
            <a:avLst/>
          </a:prstGeom>
        </p:spPr>
      </p:pic>
      <p:sp>
        <p:nvSpPr>
          <p:cNvPr id="8" name="PoljeZBesedilom 7"/>
          <p:cNvSpPr txBox="1"/>
          <p:nvPr/>
        </p:nvSpPr>
        <p:spPr>
          <a:xfrm>
            <a:off x="293923" y="5321500"/>
            <a:ext cx="21322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400" b="1" dirty="0" smtClean="0"/>
              <a:t>Ikea v številkah</a:t>
            </a:r>
            <a:endParaRPr lang="sl-SI" sz="2400" b="1" dirty="0"/>
          </a:p>
        </p:txBody>
      </p:sp>
      <p:sp>
        <p:nvSpPr>
          <p:cNvPr id="9" name="Pravokotnik 8"/>
          <p:cNvSpPr/>
          <p:nvPr/>
        </p:nvSpPr>
        <p:spPr>
          <a:xfrm>
            <a:off x="214132" y="6054247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l-SI" sz="1200" dirty="0" smtClean="0"/>
              <a:t>Vir: https</a:t>
            </a:r>
            <a:r>
              <a:rPr lang="sl-SI" sz="1200" dirty="0"/>
              <a:t>://about.ikea.com/en/organisation/ikea-facts-and-figures/ikea-highlights-2019</a:t>
            </a:r>
          </a:p>
        </p:txBody>
      </p:sp>
      <p:sp>
        <p:nvSpPr>
          <p:cNvPr id="2" name="PoljeZBesedilom 1"/>
          <p:cNvSpPr txBox="1"/>
          <p:nvPr/>
        </p:nvSpPr>
        <p:spPr>
          <a:xfrm>
            <a:off x="291027" y="2908663"/>
            <a:ext cx="338399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sl-SI" dirty="0" smtClean="0"/>
              <a:t>1943 ust. </a:t>
            </a:r>
            <a:r>
              <a:rPr lang="sl-SI" dirty="0" err="1" smtClean="0"/>
              <a:t>Ingvar</a:t>
            </a:r>
            <a:r>
              <a:rPr lang="sl-SI" dirty="0" smtClean="0"/>
              <a:t> </a:t>
            </a:r>
            <a:r>
              <a:rPr lang="sl-SI" dirty="0" err="1" smtClean="0"/>
              <a:t>Kamprad</a:t>
            </a:r>
            <a:r>
              <a:rPr lang="sl-SI" dirty="0" smtClean="0"/>
              <a:t> (1926 - )</a:t>
            </a:r>
          </a:p>
          <a:p>
            <a:pPr marL="285750" indent="-285750">
              <a:buFontTx/>
              <a:buChar char="-"/>
            </a:pPr>
            <a:r>
              <a:rPr lang="sl-SI" dirty="0"/>
              <a:t>o</a:t>
            </a:r>
            <a:r>
              <a:rPr lang="sl-SI" dirty="0" smtClean="0"/>
              <a:t>smi najbogatejši Zemljan</a:t>
            </a:r>
          </a:p>
          <a:p>
            <a:pPr marL="285750" indent="-285750">
              <a:buFontTx/>
              <a:buChar char="-"/>
            </a:pPr>
            <a:r>
              <a:rPr lang="sl-SI" dirty="0" smtClean="0"/>
              <a:t>Sedež: </a:t>
            </a:r>
            <a:r>
              <a:rPr lang="sl-SI" dirty="0"/>
              <a:t>D</a:t>
            </a:r>
            <a:r>
              <a:rPr lang="sl-SI" dirty="0" smtClean="0"/>
              <a:t>elft (Nizozemska)</a:t>
            </a:r>
          </a:p>
          <a:p>
            <a:pPr marL="285750" indent="-285750">
              <a:buFontTx/>
              <a:buChar char="-"/>
            </a:pPr>
            <a:r>
              <a:rPr lang="sl-SI" dirty="0" smtClean="0"/>
              <a:t>Prva trgovina: </a:t>
            </a:r>
            <a:r>
              <a:rPr lang="sl-SI" dirty="0" err="1" smtClean="0"/>
              <a:t>Älmhult</a:t>
            </a:r>
            <a:r>
              <a:rPr lang="sl-SI" dirty="0" smtClean="0"/>
              <a:t> (Švedska), danes tam tudi muzej, logistika …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757737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74008" y="0"/>
            <a:ext cx="3248869" cy="1064871"/>
          </a:xfrm>
        </p:spPr>
        <p:txBody>
          <a:bodyPr/>
          <a:lstStyle/>
          <a:p>
            <a:r>
              <a:rPr lang="sl-SI" b="1" dirty="0" err="1" smtClean="0"/>
              <a:t>Kronospan</a:t>
            </a:r>
            <a:endParaRPr lang="sl-SI" b="1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9128" y="1126304"/>
            <a:ext cx="6124872" cy="5241644"/>
          </a:xfrm>
          <a:prstGeom prst="rect">
            <a:avLst/>
          </a:prstGeom>
        </p:spPr>
      </p:pic>
      <p:sp>
        <p:nvSpPr>
          <p:cNvPr id="5" name="PoljeZBesedilom 4"/>
          <p:cNvSpPr txBox="1"/>
          <p:nvPr/>
        </p:nvSpPr>
        <p:spPr>
          <a:xfrm>
            <a:off x="374008" y="1126304"/>
            <a:ext cx="264512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b="1" dirty="0" smtClean="0"/>
              <a:t>Avstrijska mednarodna družba, več kot 40 tovarn v 30 državah sveta,</a:t>
            </a:r>
          </a:p>
          <a:p>
            <a:r>
              <a:rPr lang="sl-SI" sz="2400" b="1" dirty="0" smtClean="0"/>
              <a:t>14.500 zaposlenih, sedež </a:t>
            </a:r>
            <a:r>
              <a:rPr lang="sl-SI" sz="2400" b="1" dirty="0" err="1" smtClean="0"/>
              <a:t>Jihlava</a:t>
            </a:r>
            <a:r>
              <a:rPr lang="sl-SI" sz="2400" b="1" dirty="0" smtClean="0"/>
              <a:t> (Češka)</a:t>
            </a:r>
          </a:p>
          <a:p>
            <a:r>
              <a:rPr lang="sl-SI" sz="2400" b="1" dirty="0" smtClean="0"/>
              <a:t> </a:t>
            </a:r>
            <a:endParaRPr lang="sl-SI" sz="2400" b="1" dirty="0"/>
          </a:p>
        </p:txBody>
      </p:sp>
      <p:sp>
        <p:nvSpPr>
          <p:cNvPr id="6" name="PoljeZBesedilom 5"/>
          <p:cNvSpPr txBox="1"/>
          <p:nvPr/>
        </p:nvSpPr>
        <p:spPr>
          <a:xfrm>
            <a:off x="374008" y="4237687"/>
            <a:ext cx="2384385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b="1" dirty="0" smtClean="0"/>
              <a:t>Romunija:</a:t>
            </a:r>
          </a:p>
          <a:p>
            <a:r>
              <a:rPr lang="sl-SI" b="1" dirty="0" smtClean="0"/>
              <a:t>2004 </a:t>
            </a:r>
            <a:r>
              <a:rPr lang="sl-SI" b="1" dirty="0" err="1" smtClean="0"/>
              <a:t>Sebes</a:t>
            </a:r>
            <a:endParaRPr lang="sl-SI" b="1" dirty="0" smtClean="0"/>
          </a:p>
          <a:p>
            <a:r>
              <a:rPr lang="sl-SI" b="1" dirty="0" smtClean="0"/>
              <a:t>2009 Brasov</a:t>
            </a:r>
          </a:p>
          <a:p>
            <a:r>
              <a:rPr lang="sl-SI" b="1" dirty="0" smtClean="0"/>
              <a:t>(skupaj 500 </a:t>
            </a:r>
            <a:r>
              <a:rPr lang="sl-SI" b="1" dirty="0" err="1" smtClean="0"/>
              <a:t>zapolsnih</a:t>
            </a:r>
            <a:r>
              <a:rPr lang="sl-SI" b="1" dirty="0" smtClean="0"/>
              <a:t>)</a:t>
            </a:r>
          </a:p>
          <a:p>
            <a:r>
              <a:rPr lang="sl-SI" sz="1100" dirty="0"/>
              <a:t>Vir: https://www.eurofound.europa.eu/observatories/emcc/erm/factsheets/kronospan-romania</a:t>
            </a:r>
          </a:p>
        </p:txBody>
      </p:sp>
      <p:sp>
        <p:nvSpPr>
          <p:cNvPr id="7" name="Pravokotnik 6"/>
          <p:cNvSpPr/>
          <p:nvPr/>
        </p:nvSpPr>
        <p:spPr>
          <a:xfrm>
            <a:off x="374008" y="6445940"/>
            <a:ext cx="57952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dirty="0" smtClean="0"/>
              <a:t>Vir: https</a:t>
            </a:r>
            <a:r>
              <a:rPr lang="sl-SI" dirty="0"/>
              <a:t>://www.kronospan-worldwide.com/organisation/</a:t>
            </a:r>
          </a:p>
        </p:txBody>
      </p:sp>
    </p:spTree>
    <p:extLst>
      <p:ext uri="{BB962C8B-B14F-4D97-AF65-F5344CB8AC3E}">
        <p14:creationId xmlns:p14="http://schemas.microsoft.com/office/powerpoint/2010/main" val="3484099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0282" y="0"/>
            <a:ext cx="4507164" cy="3648891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76102" y="157099"/>
            <a:ext cx="3124744" cy="965963"/>
          </a:xfrm>
        </p:spPr>
        <p:txBody>
          <a:bodyPr>
            <a:normAutofit fontScale="90000"/>
          </a:bodyPr>
          <a:lstStyle/>
          <a:p>
            <a:r>
              <a:rPr lang="sl-SI" b="1" dirty="0" err="1" smtClean="0"/>
              <a:t>Ecolor</a:t>
            </a:r>
            <a:r>
              <a:rPr lang="sl-SI" b="1" dirty="0" smtClean="0"/>
              <a:t> (Romunija)</a:t>
            </a:r>
            <a:endParaRPr lang="sl-SI" b="1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296091" y="1280160"/>
            <a:ext cx="5408024" cy="457458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l-SI" sz="2400" dirty="0" err="1" smtClean="0"/>
              <a:t>Ecolor</a:t>
            </a:r>
            <a:r>
              <a:rPr lang="sl-SI" sz="2400" dirty="0" smtClean="0"/>
              <a:t> (Romunija) </a:t>
            </a:r>
            <a:r>
              <a:rPr lang="sl-SI" sz="2400" dirty="0"/>
              <a:t>je švedsko podjetje v zasebni lasti s sedežem v </a:t>
            </a:r>
            <a:r>
              <a:rPr lang="sl-SI" sz="2400" dirty="0" err="1"/>
              <a:t>Cluju</a:t>
            </a:r>
            <a:r>
              <a:rPr lang="sl-SI" sz="2400" dirty="0"/>
              <a:t> v Romuniji. Podjetje ima 650 zaposlenih in izdeluje pohištvo za izvoz, predvsem v skladišča in trgovine IKEA po vsem svetu. Površina obrata je 57.000 m2, v paleti izdelkov pa </a:t>
            </a:r>
            <a:r>
              <a:rPr lang="sl-SI" sz="2400" dirty="0" smtClean="0"/>
              <a:t>je </a:t>
            </a:r>
            <a:r>
              <a:rPr lang="sl-SI" sz="2400" dirty="0"/>
              <a:t>pohištvo iz ivernih </a:t>
            </a:r>
            <a:r>
              <a:rPr lang="sl-SI" sz="2400" dirty="0" smtClean="0"/>
              <a:t>plošč s folijo </a:t>
            </a:r>
            <a:r>
              <a:rPr lang="sl-SI" sz="2400" dirty="0"/>
              <a:t>in MDF. Vsak dan od podjetja </a:t>
            </a:r>
            <a:r>
              <a:rPr lang="sl-SI" sz="2400" dirty="0" err="1"/>
              <a:t>Ecolor</a:t>
            </a:r>
            <a:r>
              <a:rPr lang="sl-SI" sz="2400" dirty="0"/>
              <a:t> </a:t>
            </a:r>
            <a:r>
              <a:rPr lang="sl-SI" sz="2400" dirty="0" smtClean="0"/>
              <a:t>dostavljajo </a:t>
            </a:r>
            <a:r>
              <a:rPr lang="sl-SI" sz="2400" dirty="0"/>
              <a:t>15-20 tovornjakov ali zabojnikov. </a:t>
            </a:r>
            <a:r>
              <a:rPr lang="sl-SI" sz="2400" dirty="0" err="1"/>
              <a:t>Ecolor</a:t>
            </a:r>
            <a:r>
              <a:rPr lang="sl-SI" sz="2400" dirty="0"/>
              <a:t> je bil ustanovljen leta 2005. </a:t>
            </a:r>
            <a:endParaRPr lang="sl-SI" sz="2400" dirty="0" smtClean="0"/>
          </a:p>
          <a:p>
            <a:pPr marL="0" indent="0">
              <a:buNone/>
            </a:pPr>
            <a:r>
              <a:rPr lang="sl-SI" sz="2400" dirty="0" smtClean="0"/>
              <a:t>Matično </a:t>
            </a:r>
            <a:r>
              <a:rPr lang="sl-SI" sz="2400" dirty="0"/>
              <a:t>podjetje </a:t>
            </a:r>
            <a:r>
              <a:rPr lang="sl-SI" sz="2400" dirty="0" err="1"/>
              <a:t>Ecolor</a:t>
            </a:r>
            <a:r>
              <a:rPr lang="sl-SI" sz="2400" dirty="0"/>
              <a:t> je </a:t>
            </a:r>
            <a:r>
              <a:rPr lang="sl-SI" sz="2400" dirty="0" err="1"/>
              <a:t>Gyllensvaans</a:t>
            </a:r>
            <a:r>
              <a:rPr lang="sl-SI" sz="2400" dirty="0"/>
              <a:t> </a:t>
            </a:r>
            <a:r>
              <a:rPr lang="sl-SI" sz="2400" dirty="0" err="1"/>
              <a:t>Möbler</a:t>
            </a:r>
            <a:r>
              <a:rPr lang="sl-SI" sz="2400" dirty="0"/>
              <a:t> na Švedskem - družinsko podjetje in proizvajalec pohištva od leta 1946, dobavitelj IKEA pa od leta 1952.</a:t>
            </a:r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3560" y="4302337"/>
            <a:ext cx="3333886" cy="2175587"/>
          </a:xfrm>
          <a:prstGeom prst="rect">
            <a:avLst/>
          </a:prstGeom>
        </p:spPr>
      </p:pic>
      <p:sp>
        <p:nvSpPr>
          <p:cNvPr id="9" name="Pravokotnik 8"/>
          <p:cNvSpPr/>
          <p:nvPr/>
        </p:nvSpPr>
        <p:spPr>
          <a:xfrm>
            <a:off x="628650" y="6477924"/>
            <a:ext cx="337566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1600" dirty="0" smtClean="0"/>
              <a:t>Vir: https</a:t>
            </a:r>
            <a:r>
              <a:rPr lang="sl-SI" sz="1600" dirty="0"/>
              <a:t>://www.ecolor.ro/about.html</a:t>
            </a:r>
          </a:p>
        </p:txBody>
      </p:sp>
    </p:spTree>
    <p:extLst>
      <p:ext uri="{BB962C8B-B14F-4D97-AF65-F5344CB8AC3E}">
        <p14:creationId xmlns:p14="http://schemas.microsoft.com/office/powerpoint/2010/main" val="2377719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1840" y="0"/>
            <a:ext cx="4419600" cy="6910371"/>
          </a:xfrm>
          <a:prstGeom prst="rect">
            <a:avLst/>
          </a:prstGeom>
        </p:spPr>
      </p:pic>
      <p:sp>
        <p:nvSpPr>
          <p:cNvPr id="5" name="PoljeZBesedilom 4"/>
          <p:cNvSpPr txBox="1"/>
          <p:nvPr/>
        </p:nvSpPr>
        <p:spPr>
          <a:xfrm>
            <a:off x="563880" y="624840"/>
            <a:ext cx="23791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b="1" dirty="0" smtClean="0"/>
              <a:t>Kako se predstavlja Ikea</a:t>
            </a:r>
            <a:endParaRPr lang="sl-SI" sz="2800" b="1" dirty="0"/>
          </a:p>
        </p:txBody>
      </p:sp>
    </p:spTree>
    <p:extLst>
      <p:ext uri="{BB962C8B-B14F-4D97-AF65-F5344CB8AC3E}">
        <p14:creationId xmlns:p14="http://schemas.microsoft.com/office/powerpoint/2010/main" val="1697234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ova tema">
  <a:themeElements>
    <a:clrScheme name="Officeova t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ova 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ova 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946</TotalTime>
  <Words>1407</Words>
  <Application>Microsoft Office PowerPoint</Application>
  <PresentationFormat>Diaprojekcija na zaslonu (4:3)</PresentationFormat>
  <Paragraphs>134</Paragraphs>
  <Slides>21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5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21</vt:i4>
      </vt:variant>
    </vt:vector>
  </HeadingPairs>
  <TitlesOfParts>
    <vt:vector size="27" baseType="lpstr">
      <vt:lpstr>Arial</vt:lpstr>
      <vt:lpstr>Calibri</vt:lpstr>
      <vt:lpstr>Calibri Light</vt:lpstr>
      <vt:lpstr>Symbol</vt:lpstr>
      <vt:lpstr>Times New Roman</vt:lpstr>
      <vt:lpstr>Officeova tema</vt:lpstr>
      <vt:lpstr>PowerPointova predstavitev</vt:lpstr>
      <vt:lpstr>Aktualno</vt:lpstr>
      <vt:lpstr>PowerPointova predstavitev</vt:lpstr>
      <vt:lpstr>Ikea in varovanje gozdov?</vt:lpstr>
      <vt:lpstr>Ikea in varovanje gozdov?</vt:lpstr>
      <vt:lpstr>PowerPointova predstavitev</vt:lpstr>
      <vt:lpstr>Kronospan</vt:lpstr>
      <vt:lpstr>Ecolor (Romunija)</vt:lpstr>
      <vt:lpstr>PowerPointova predstavitev</vt:lpstr>
      <vt:lpstr>PowerPointova predstavitev</vt:lpstr>
      <vt:lpstr>PowerPointova predstavitev</vt:lpstr>
      <vt:lpstr>PowerPointova predstavitev</vt:lpstr>
      <vt:lpstr>Primer načrtovanja učnega sklopa</vt:lpstr>
      <vt:lpstr>PowerPointova predstavitev</vt:lpstr>
      <vt:lpstr>Osnovna šola</vt:lpstr>
      <vt:lpstr>PowerPointova predstavitev</vt:lpstr>
      <vt:lpstr>PowerPointova predstavitev</vt:lpstr>
      <vt:lpstr>PowerPointova predstavitev</vt:lpstr>
      <vt:lpstr>PowerPointova predstavitev</vt:lpstr>
      <vt:lpstr>Kdaj bi veljalo razmisliti o vzvratnem načrtovanju?</vt:lpstr>
      <vt:lpstr>PowerPointova predstavitev</vt:lpstr>
    </vt:vector>
  </TitlesOfParts>
  <Company>Zavod RS za šolstvo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A3</dc:creator>
  <cp:lastModifiedBy>A3</cp:lastModifiedBy>
  <cp:revision>43</cp:revision>
  <dcterms:created xsi:type="dcterms:W3CDTF">2020-07-08T05:04:47Z</dcterms:created>
  <dcterms:modified xsi:type="dcterms:W3CDTF">2020-08-24T05:07:57Z</dcterms:modified>
</cp:coreProperties>
</file>