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32" r:id="rId2"/>
    <p:sldId id="370" r:id="rId3"/>
    <p:sldId id="373" r:id="rId4"/>
    <p:sldId id="374" r:id="rId5"/>
    <p:sldId id="375" r:id="rId6"/>
    <p:sldId id="376" r:id="rId7"/>
    <p:sldId id="377" r:id="rId8"/>
    <p:sldId id="378" r:id="rId9"/>
    <p:sldId id="383" r:id="rId10"/>
    <p:sldId id="386" r:id="rId11"/>
    <p:sldId id="387" r:id="rId12"/>
    <p:sldId id="384" r:id="rId13"/>
    <p:sldId id="382" r:id="rId14"/>
    <p:sldId id="385" r:id="rId15"/>
    <p:sldId id="380" r:id="rId16"/>
    <p:sldId id="372" r:id="rId17"/>
    <p:sldId id="388" r:id="rId18"/>
  </p:sldIdLst>
  <p:sldSz cx="9144000" cy="6858000" type="screen4x3"/>
  <p:notesSz cx="6797675" cy="992822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E432DA-A556-43D2-A96C-9CA00CA1ADC6}" type="datetimeFigureOut">
              <a:rPr lang="sl-SI"/>
              <a:pPr>
                <a:defRPr/>
              </a:pPr>
              <a:t>1.12.2016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C7C845F-9347-4188-96F1-7A2CD332B37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679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Click to edit Master text styles</a:t>
            </a:r>
          </a:p>
          <a:p>
            <a:pPr lvl="1"/>
            <a:r>
              <a:rPr lang="sl-SI" noProof="0" smtClean="0"/>
              <a:t>Second level</a:t>
            </a:r>
          </a:p>
          <a:p>
            <a:pPr lvl="2"/>
            <a:r>
              <a:rPr lang="sl-SI" noProof="0" smtClean="0"/>
              <a:t>Third level</a:t>
            </a:r>
          </a:p>
          <a:p>
            <a:pPr lvl="3"/>
            <a:r>
              <a:rPr lang="sl-SI" noProof="0" smtClean="0"/>
              <a:t>Fourth level</a:t>
            </a:r>
          </a:p>
          <a:p>
            <a:pPr lvl="4"/>
            <a:r>
              <a:rPr lang="sl-SI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216B4FF-AE4D-4574-9F63-AD924E68B66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693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16B4FF-AE4D-4574-9F63-AD924E68B663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8542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412875"/>
            <a:ext cx="7772400" cy="792163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4652963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l-SI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080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127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8869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21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169444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5140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7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330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31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72007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999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pic>
        <p:nvPicPr>
          <p:cNvPr id="1028" name="Picture 31" descr="spodnji_rob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9144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c.si/mma/2016%20M-GEO-2016/2014082620380452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188640"/>
            <a:ext cx="7668344" cy="2232248"/>
          </a:xfrm>
        </p:spPr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bg1"/>
                </a:solidFill>
              </a:rPr>
              <a:t>Matura.</a:t>
            </a:r>
            <a:br>
              <a:rPr lang="pl-PL" dirty="0" smtClean="0">
                <a:solidFill>
                  <a:schemeClr val="bg1"/>
                </a:solidFill>
              </a:rPr>
            </a:br>
            <a:r>
              <a:rPr lang="pl-PL" dirty="0" smtClean="0">
                <a:solidFill>
                  <a:schemeClr val="bg1"/>
                </a:solidFill>
              </a:rPr>
              <a:t>Za </a:t>
            </a:r>
            <a:r>
              <a:rPr lang="pl-PL" dirty="0">
                <a:solidFill>
                  <a:schemeClr val="bg1"/>
                </a:solidFill>
              </a:rPr>
              <a:t>koga in za kaj?</a:t>
            </a:r>
            <a:r>
              <a:rPr lang="sl-SI" dirty="0" smtClean="0">
                <a:solidFill>
                  <a:schemeClr val="bg1"/>
                </a:solidFill>
              </a:rPr>
              <a:t/>
            </a:r>
            <a:br>
              <a:rPr lang="sl-SI" dirty="0" smtClean="0">
                <a:solidFill>
                  <a:schemeClr val="bg1"/>
                </a:solidFill>
              </a:rPr>
            </a:b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 bwMode="auto">
          <a:xfrm>
            <a:off x="4644008" y="4694298"/>
            <a:ext cx="4332473" cy="67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sl-SI" sz="2000" b="0" kern="0" dirty="0" smtClean="0">
                <a:solidFill>
                  <a:schemeClr val="bg1"/>
                </a:solidFill>
              </a:rPr>
              <a:t>Lipovšek, Ljubljana, 24. 11. 2016</a:t>
            </a:r>
            <a:endParaRPr lang="sl-SI" sz="2000" b="0" kern="0" dirty="0">
              <a:solidFill>
                <a:schemeClr val="bg1"/>
              </a:solidFill>
            </a:endParaRPr>
          </a:p>
        </p:txBody>
      </p:sp>
      <p:pic>
        <p:nvPicPr>
          <p:cNvPr id="5" name="Slika 4" descr="C:\Users\mkusar\Desktop\ZRSŠ 60let\Logo 60 let-barvni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1219200" cy="1323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08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Zame težavnost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7355160" cy="4316412"/>
          </a:xfrm>
        </p:spPr>
        <p:txBody>
          <a:bodyPr/>
          <a:lstStyle/>
          <a:p>
            <a:r>
              <a:rPr lang="sl-SI" dirty="0" smtClean="0"/>
              <a:t>5 nalog razvrstite po težavnosti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64160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554" y="188640"/>
            <a:ext cx="9169554" cy="6319093"/>
          </a:xfrm>
          <a:prstGeom prst="rect">
            <a:avLst/>
          </a:prstGeom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 rot="20712248">
            <a:off x="331192" y="1768765"/>
            <a:ext cx="8229600" cy="282037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Naloga, ki je po vsebini kakovostna in „geografska“, mersko pa se je pokazala, da slabo ločuje </a:t>
            </a:r>
            <a:r>
              <a:rPr lang="sl-SI" sz="2000" dirty="0" smtClean="0">
                <a:solidFill>
                  <a:srgbClr val="FF0000"/>
                </a:solidFill>
              </a:rPr>
              <a:t>(0,22) </a:t>
            </a:r>
            <a:r>
              <a:rPr lang="sl-SI" dirty="0" smtClean="0">
                <a:solidFill>
                  <a:srgbClr val="FF0000"/>
                </a:solidFill>
              </a:rPr>
              <a:t>med dijaki z dobrimi in slabimi rezultati, spada pa med težje </a:t>
            </a:r>
            <a:r>
              <a:rPr lang="sl-SI" sz="2000" dirty="0" smtClean="0">
                <a:solidFill>
                  <a:srgbClr val="FF0000"/>
                </a:solidFill>
              </a:rPr>
              <a:t>(0,24 = 76% je ni rešilo prav oz. 24% jo je rešilo prav) Zato je na njej težko delati iz številk izhajajoče zaključke. </a:t>
            </a:r>
            <a:endParaRPr lang="sl-S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191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80120"/>
          </a:xfrm>
        </p:spPr>
        <p:txBody>
          <a:bodyPr/>
          <a:lstStyle/>
          <a:p>
            <a:r>
              <a:rPr lang="sl-SI" dirty="0" smtClean="0"/>
              <a:t>Zame – racionalna in vsebinsko- taksonomska analiza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9512" y="1113344"/>
            <a:ext cx="8784976" cy="5328592"/>
          </a:xfrm>
        </p:spPr>
        <p:txBody>
          <a:bodyPr/>
          <a:lstStyle/>
          <a:p>
            <a:r>
              <a:rPr lang="sl-SI" sz="2400" dirty="0" smtClean="0"/>
              <a:t>Katere naloge in rezultati mi kaj povedo. In zakaj?</a:t>
            </a:r>
          </a:p>
          <a:p>
            <a:r>
              <a:rPr lang="sl-SI" sz="2400" dirty="0" err="1" smtClean="0"/>
              <a:t>Taksonomci</a:t>
            </a:r>
            <a:r>
              <a:rPr lang="sl-SI" sz="2400" dirty="0" smtClean="0"/>
              <a:t>: Bloom, </a:t>
            </a:r>
            <a:r>
              <a:rPr lang="sl-SI" sz="2400" dirty="0" err="1" smtClean="0"/>
              <a:t>Marzano</a:t>
            </a:r>
            <a:r>
              <a:rPr lang="sl-SI" sz="2400" dirty="0" smtClean="0"/>
              <a:t>, </a:t>
            </a:r>
            <a:r>
              <a:rPr lang="sl-SI" sz="2400" dirty="0"/>
              <a:t>S.O.L.O., </a:t>
            </a:r>
            <a:r>
              <a:rPr lang="sl-SI" sz="2400" dirty="0" smtClean="0"/>
              <a:t>Gagné</a:t>
            </a:r>
          </a:p>
          <a:p>
            <a:r>
              <a:rPr lang="sl-SI" sz="2400" dirty="0" smtClean="0"/>
              <a:t>Pomembnost</a:t>
            </a:r>
          </a:p>
          <a:p>
            <a:pPr lvl="1"/>
            <a:r>
              <a:rPr lang="sl-SI" sz="2000" dirty="0" smtClean="0"/>
              <a:t>Za znanje geografije</a:t>
            </a:r>
          </a:p>
          <a:p>
            <a:pPr lvl="1"/>
            <a:r>
              <a:rPr lang="sl-SI" sz="2000" dirty="0" smtClean="0"/>
              <a:t>Za življenje</a:t>
            </a:r>
          </a:p>
          <a:p>
            <a:pPr lvl="1"/>
            <a:r>
              <a:rPr lang="sl-SI" sz="2000" dirty="0" smtClean="0"/>
              <a:t>Za umeščenost v pouk</a:t>
            </a:r>
          </a:p>
          <a:p>
            <a:r>
              <a:rPr lang="sl-SI" sz="2400" dirty="0" smtClean="0"/>
              <a:t>Ključni vprašanji:</a:t>
            </a:r>
          </a:p>
          <a:p>
            <a:pPr lvl="1"/>
            <a:r>
              <a:rPr lang="sl-SI" sz="2000" dirty="0" smtClean="0"/>
              <a:t>Sem to poučeval </a:t>
            </a:r>
            <a:r>
              <a:rPr lang="sl-SI" sz="1600" dirty="0" smtClean="0"/>
              <a:t>(če nisem bom molčal in naslednje leto popravil, če mislim, da bi moral; vsega jih tako ne morem „naučiti“)</a:t>
            </a:r>
          </a:p>
          <a:p>
            <a:pPr lvl="1"/>
            <a:r>
              <a:rPr lang="sl-SI" sz="2000" dirty="0" smtClean="0"/>
              <a:t>So se dijaki to učili </a:t>
            </a:r>
            <a:r>
              <a:rPr lang="sl-SI" sz="1600" dirty="0" smtClean="0"/>
              <a:t>(ali naj se prihodnje leto ali ne; včasih gre za nepomembno  1 točko od </a:t>
            </a:r>
            <a:r>
              <a:rPr lang="sl-SI" sz="1600" dirty="0" smtClean="0"/>
              <a:t>100)</a:t>
            </a:r>
            <a:endParaRPr lang="sl-SI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 smtClean="0"/>
              <a:t>in odločno protivprašanje: </a:t>
            </a:r>
            <a:r>
              <a:rPr lang="sl-SI" sz="2400" i="1" dirty="0" smtClean="0">
                <a:solidFill>
                  <a:srgbClr val="00B050"/>
                </a:solidFill>
              </a:rPr>
              <a:t>Sem jaz kriv/a, ker Madžarska nima morja? </a:t>
            </a:r>
            <a:r>
              <a:rPr lang="sl-SI" sz="2400" i="1" dirty="0" smtClean="0"/>
              <a:t>Oziroma: </a:t>
            </a:r>
            <a:r>
              <a:rPr lang="sl-SI" sz="2400" i="1" dirty="0" smtClean="0">
                <a:solidFill>
                  <a:srgbClr val="7030A0"/>
                </a:solidFill>
              </a:rPr>
              <a:t>ne očitajte si!</a:t>
            </a:r>
            <a:endParaRPr lang="sl-SI" sz="1400" i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95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4096"/>
          </a:xfrm>
        </p:spPr>
        <p:txBody>
          <a:bodyPr/>
          <a:lstStyle/>
          <a:p>
            <a:r>
              <a:rPr lang="sl-SI" dirty="0" smtClean="0"/>
              <a:t>Zame - pomembnost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4609306"/>
          </a:xfrm>
        </p:spPr>
        <p:txBody>
          <a:bodyPr/>
          <a:lstStyle/>
          <a:p>
            <a:r>
              <a:rPr lang="sl-SI" sz="2400" dirty="0" smtClean="0"/>
              <a:t>Cilji v UN so zapisani v </a:t>
            </a:r>
            <a:r>
              <a:rPr lang="sl-SI" sz="2400" dirty="0" smtClean="0">
                <a:solidFill>
                  <a:srgbClr val="FF0000"/>
                </a:solidFill>
              </a:rPr>
              <a:t>nedovršni obliki </a:t>
            </a:r>
            <a:r>
              <a:rPr lang="sl-SI" sz="2400" dirty="0" smtClean="0"/>
              <a:t>(kaj naj se učijo) in lahko rečemo, da so namenjeni učitelju in dijaku; standardi v katalogu so zapisani v </a:t>
            </a:r>
            <a:r>
              <a:rPr lang="sl-SI" sz="2400" dirty="0" smtClean="0">
                <a:solidFill>
                  <a:srgbClr val="FF0000"/>
                </a:solidFill>
              </a:rPr>
              <a:t>dovršni obliki </a:t>
            </a:r>
            <a:r>
              <a:rPr lang="sl-SI" sz="2400" dirty="0" smtClean="0"/>
              <a:t>(kaj naj se nauči oz. zna) in so prvenstveno namenjeni dijaku-maturantu in komisiji za sestavljanje nalog</a:t>
            </a:r>
          </a:p>
          <a:p>
            <a:r>
              <a:rPr lang="sl-SI" sz="2400" dirty="0" smtClean="0"/>
              <a:t>Lokacije geografskih imen iz </a:t>
            </a:r>
            <a:r>
              <a:rPr lang="sl-SI" sz="2400" dirty="0" smtClean="0">
                <a:hlinkClick r:id="rId2"/>
              </a:rPr>
              <a:t>PIK-</a:t>
            </a:r>
            <a:r>
              <a:rPr lang="sl-SI" sz="2400" dirty="0" err="1" smtClean="0">
                <a:hlinkClick r:id="rId2"/>
              </a:rPr>
              <a:t>ovih</a:t>
            </a:r>
            <a:r>
              <a:rPr lang="sl-SI" sz="2400" dirty="0" smtClean="0">
                <a:hlinkClick r:id="rId2"/>
              </a:rPr>
              <a:t> poglavij 4.2., 4.3., 4.4. in 4.5</a:t>
            </a:r>
            <a:r>
              <a:rPr lang="sl-SI" sz="2400" dirty="0" smtClean="0"/>
              <a:t>. se morajo dijaki ob nemih zemljevidih in atlasu naučiti </a:t>
            </a:r>
            <a:r>
              <a:rPr lang="sl-SI" sz="2400" dirty="0" smtClean="0">
                <a:solidFill>
                  <a:srgbClr val="FF0000"/>
                </a:solidFill>
              </a:rPr>
              <a:t>sami.</a:t>
            </a:r>
            <a:r>
              <a:rPr lang="sl-SI" sz="2400" dirty="0" smtClean="0"/>
              <a:t> Pri pouku naj se učijo </a:t>
            </a:r>
            <a:r>
              <a:rPr lang="sl-SI" sz="2400" i="1" dirty="0" smtClean="0"/>
              <a:t>iskati, izbirati, primerjati, povezovati, dokazovati, interpretirati, pojasnjevati, risati, pisati, ponazarjati </a:t>
            </a:r>
            <a:r>
              <a:rPr lang="sl-SI" sz="2000" i="1" dirty="0" smtClean="0"/>
              <a:t>(graf, </a:t>
            </a:r>
            <a:r>
              <a:rPr lang="sl-SI" sz="2000" i="1" dirty="0" err="1" smtClean="0"/>
              <a:t>kartogram</a:t>
            </a:r>
            <a:r>
              <a:rPr lang="sl-SI" sz="2000" i="1" dirty="0" smtClean="0"/>
              <a:t>),</a:t>
            </a:r>
            <a:r>
              <a:rPr lang="sl-SI" sz="2400" i="1" dirty="0" smtClean="0"/>
              <a:t> tehtati </a:t>
            </a:r>
            <a:r>
              <a:rPr lang="sl-SI" sz="2000" i="1" dirty="0" smtClean="0"/>
              <a:t>(</a:t>
            </a:r>
            <a:r>
              <a:rPr lang="sl-SI" sz="2000" i="1" dirty="0" err="1" smtClean="0"/>
              <a:t>dobre:slabe</a:t>
            </a:r>
            <a:r>
              <a:rPr lang="sl-SI" sz="2000" i="1" dirty="0" smtClean="0"/>
              <a:t> posledice), </a:t>
            </a:r>
            <a:r>
              <a:rPr lang="sl-SI" sz="2400" i="1" dirty="0" smtClean="0"/>
              <a:t>vrednotiti </a:t>
            </a:r>
            <a:r>
              <a:rPr lang="sl-SI" sz="1800" i="1" dirty="0" smtClean="0"/>
              <a:t>(</a:t>
            </a:r>
            <a:r>
              <a:rPr lang="sl-SI" sz="1800" i="1" dirty="0" err="1" smtClean="0"/>
              <a:t>dejavniki:modifikatorji</a:t>
            </a:r>
            <a:r>
              <a:rPr lang="sl-SI" sz="1800" i="1" dirty="0" smtClean="0"/>
              <a:t>), </a:t>
            </a:r>
            <a:r>
              <a:rPr lang="sl-SI" sz="2400" i="1" dirty="0" smtClean="0"/>
              <a:t>reševati probleme, postavljati geografska vprašanja ….reševati stare maturitetne pole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103121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Zame pomembnost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7355160" cy="4316412"/>
          </a:xfrm>
        </p:spPr>
        <p:txBody>
          <a:bodyPr/>
          <a:lstStyle/>
          <a:p>
            <a:r>
              <a:rPr lang="sl-SI" dirty="0" smtClean="0"/>
              <a:t>5 nalog razvrstite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87450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Stare naloge - uporabljam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11560" y="1124744"/>
            <a:ext cx="7704856" cy="4896544"/>
          </a:xfrm>
        </p:spPr>
        <p:txBody>
          <a:bodyPr/>
          <a:lstStyle/>
          <a:p>
            <a:r>
              <a:rPr lang="sl-SI" sz="2800" dirty="0" smtClean="0"/>
              <a:t>V pripravah na maturo</a:t>
            </a:r>
          </a:p>
          <a:p>
            <a:r>
              <a:rPr lang="sl-SI" sz="2800" dirty="0" smtClean="0"/>
              <a:t>Za pisno in ustno ocenjevanje od 1. do 4. letnika (s kritičnim občutkom, oziranjem na mersko zanesljivostjo in skladnostjo z lastnim poukom)</a:t>
            </a:r>
          </a:p>
          <a:p>
            <a:r>
              <a:rPr lang="sl-SI" sz="2800" dirty="0" smtClean="0"/>
              <a:t>Za samostojno delo dijakov</a:t>
            </a:r>
          </a:p>
          <a:p>
            <a:r>
              <a:rPr lang="sl-SI" sz="2800" dirty="0" smtClean="0"/>
              <a:t>Ne le naloge. Tudi PIK. Konec koncev </a:t>
            </a:r>
            <a:r>
              <a:rPr lang="sl-SI" sz="2800" b="1" dirty="0" smtClean="0"/>
              <a:t>izberejo</a:t>
            </a:r>
            <a:r>
              <a:rPr lang="sl-SI" sz="2800" dirty="0" smtClean="0"/>
              <a:t> maturo iz geografije </a:t>
            </a:r>
            <a:r>
              <a:rPr lang="sl-SI" sz="2800" b="1" dirty="0" smtClean="0"/>
              <a:t>polnoletni</a:t>
            </a:r>
            <a:r>
              <a:rPr lang="sl-SI" sz="2800" dirty="0" smtClean="0"/>
              <a:t> dijaki. Tudi po tej, </a:t>
            </a:r>
            <a:r>
              <a:rPr lang="sl-SI" sz="2800" dirty="0" err="1" smtClean="0"/>
              <a:t>negeografski</a:t>
            </a:r>
            <a:r>
              <a:rPr lang="sl-SI" sz="2800" dirty="0" smtClean="0"/>
              <a:t> plati je matura zrelostnim izpit.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22706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 txBox="1">
            <a:spLocks/>
          </p:cNvSpPr>
          <p:nvPr/>
        </p:nvSpPr>
        <p:spPr bwMode="auto">
          <a:xfrm>
            <a:off x="539552" y="764704"/>
            <a:ext cx="6696744" cy="144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defRPr/>
            </a:pPr>
            <a:r>
              <a:rPr lang="sl-SI" kern="0" dirty="0" smtClean="0">
                <a:solidFill>
                  <a:srgbClr val="000000"/>
                </a:solidFill>
              </a:rPr>
              <a:t>Učiteljev prispevek je neizmeren, ni pa s sedanjo maturo merljiv. </a:t>
            </a:r>
            <a:r>
              <a:rPr lang="sl-SI" sz="2400" b="0" kern="0" dirty="0" smtClean="0">
                <a:solidFill>
                  <a:srgbClr val="000000"/>
                </a:solidFill>
              </a:rPr>
              <a:t>Če ne zaradi drugega, zato, ker</a:t>
            </a:r>
            <a:r>
              <a:rPr lang="sl-SI" sz="2400" kern="0" dirty="0" smtClean="0">
                <a:solidFill>
                  <a:srgbClr val="000000"/>
                </a:solidFill>
              </a:rPr>
              <a:t> temu ni namenjen.</a:t>
            </a:r>
            <a:endParaRPr lang="en-US" sz="2400" b="0" kern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195736" y="3212976"/>
            <a:ext cx="6624736" cy="2520280"/>
          </a:xfrm>
        </p:spPr>
        <p:txBody>
          <a:bodyPr/>
          <a:lstStyle/>
          <a:p>
            <a:r>
              <a:rPr lang="sl-SI" dirty="0" smtClean="0"/>
              <a:t>Cankarjevo načelo: Lastno srce je najstrožji sodnik! Ne dopustite, da vas ali vaše delo ocenjujejo skozi maturitetne rezultate.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218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9532" y="980728"/>
            <a:ext cx="4356484" cy="633412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sl-SI" dirty="0" smtClean="0">
                <a:solidFill>
                  <a:srgbClr val="000000"/>
                </a:solidFill>
              </a:rPr>
              <a:t>Matura je orožje…..</a:t>
            </a:r>
            <a:endParaRPr lang="en-US" b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 bwMode="auto">
          <a:xfrm>
            <a:off x="1835696" y="2183520"/>
            <a:ext cx="4824536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defRPr/>
            </a:pPr>
            <a:r>
              <a:rPr lang="sl-SI" kern="0" dirty="0" smtClean="0">
                <a:solidFill>
                  <a:srgbClr val="000000"/>
                </a:solidFill>
              </a:rPr>
              <a:t>….. vzemi jo v roke.</a:t>
            </a:r>
            <a:endParaRPr lang="en-US" b="0" kern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 bwMode="auto">
          <a:xfrm>
            <a:off x="971600" y="3573016"/>
            <a:ext cx="792088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defRPr/>
            </a:pPr>
            <a:r>
              <a:rPr lang="sl-SI" sz="2800" kern="0" dirty="0" smtClean="0">
                <a:solidFill>
                  <a:srgbClr val="000000"/>
                </a:solidFill>
              </a:rPr>
              <a:t>Da o nalogah in rezultatih sploh ne govorimo!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2800" b="0" kern="0" dirty="0" smtClean="0">
                <a:solidFill>
                  <a:srgbClr val="000000"/>
                </a:solidFill>
              </a:rPr>
              <a:t>Ampak prav jih je treba interpretirati.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l-SI" sz="2800" b="0" kern="0" dirty="0" smtClean="0">
                <a:solidFill>
                  <a:srgbClr val="000000"/>
                </a:solidFill>
              </a:rPr>
              <a:t>Predvsem pa strokovno, z distanco in neosebno. </a:t>
            </a:r>
            <a:endParaRPr lang="en-US" sz="2800" b="0" kern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01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954" y="116632"/>
            <a:ext cx="8424936" cy="633412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sl-SI" dirty="0" smtClean="0">
                <a:solidFill>
                  <a:srgbClr val="000000"/>
                </a:solidFill>
              </a:rPr>
              <a:t>Za koga in zakaj matura in njeni rezultati</a:t>
            </a:r>
            <a:endParaRPr lang="en-US" b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23" name="Ograda vsebine 2"/>
          <p:cNvSpPr>
            <a:spLocks noGrp="1"/>
          </p:cNvSpPr>
          <p:nvPr>
            <p:ph idx="1"/>
          </p:nvPr>
        </p:nvSpPr>
        <p:spPr>
          <a:xfrm>
            <a:off x="323118" y="817700"/>
            <a:ext cx="8820882" cy="4968552"/>
          </a:xfrm>
        </p:spPr>
        <p:txBody>
          <a:bodyPr/>
          <a:lstStyle/>
          <a:p>
            <a:r>
              <a:rPr lang="sl-SI" sz="2400" dirty="0"/>
              <a:t>z</a:t>
            </a:r>
            <a:r>
              <a:rPr lang="sl-SI" sz="2400" dirty="0" smtClean="0"/>
              <a:t>a dijaka</a:t>
            </a:r>
          </a:p>
          <a:p>
            <a:r>
              <a:rPr lang="sl-SI" sz="2400" dirty="0" smtClean="0"/>
              <a:t>za šolo</a:t>
            </a:r>
          </a:p>
          <a:p>
            <a:r>
              <a:rPr lang="sl-SI" sz="2400" dirty="0" smtClean="0"/>
              <a:t>za šolski sistem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za učitelja</a:t>
            </a:r>
          </a:p>
          <a:p>
            <a:pPr marL="0" indent="0">
              <a:buNone/>
            </a:pPr>
            <a:endParaRPr lang="sl-SI" sz="800" dirty="0" smtClean="0"/>
          </a:p>
          <a:p>
            <a:r>
              <a:rPr lang="sl-SI" sz="2400" dirty="0" smtClean="0"/>
              <a:t>da se ugotovi, zmeri, primerja znanje</a:t>
            </a:r>
          </a:p>
          <a:p>
            <a:r>
              <a:rPr lang="sl-SI" sz="2400" dirty="0" smtClean="0"/>
              <a:t>da se ugotovi, katere so vrzeli v znanju</a:t>
            </a:r>
          </a:p>
          <a:p>
            <a:r>
              <a:rPr lang="sl-SI" sz="2400" dirty="0" smtClean="0"/>
              <a:t>da se ugotovi znanje generacije srednješolcev</a:t>
            </a:r>
          </a:p>
          <a:p>
            <a:r>
              <a:rPr lang="sl-SI" sz="2400" dirty="0" smtClean="0"/>
              <a:t>da se preverita UN in PIK</a:t>
            </a:r>
          </a:p>
          <a:p>
            <a:r>
              <a:rPr lang="sl-SI" sz="2400" dirty="0" smtClean="0"/>
              <a:t>da se preveri, ali ima PMK dober občutek za mero</a:t>
            </a:r>
          </a:p>
          <a:p>
            <a:r>
              <a:rPr lang="sl-SI" sz="2400" dirty="0" smtClean="0"/>
              <a:t>da šola </a:t>
            </a:r>
            <a:r>
              <a:rPr lang="sl-SI" sz="2400" dirty="0" smtClean="0">
                <a:solidFill>
                  <a:srgbClr val="FF0000"/>
                </a:solidFill>
              </a:rPr>
              <a:t>ugotavlja</a:t>
            </a:r>
            <a:r>
              <a:rPr lang="sl-SI" sz="2400" dirty="0" smtClean="0"/>
              <a:t> tisto, kar </a:t>
            </a:r>
            <a:r>
              <a:rPr lang="sl-SI" sz="2400" dirty="0" smtClean="0">
                <a:solidFill>
                  <a:srgbClr val="FF0000"/>
                </a:solidFill>
              </a:rPr>
              <a:t>želi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F0000"/>
                </a:solidFill>
              </a:rPr>
              <a:t>hoče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FF0000"/>
                </a:solidFill>
              </a:rPr>
              <a:t>zmore </a:t>
            </a:r>
            <a:r>
              <a:rPr lang="sl-SI" sz="2400" dirty="0" smtClean="0"/>
              <a:t>ali</a:t>
            </a:r>
            <a:r>
              <a:rPr lang="sl-SI" sz="2400" dirty="0" smtClean="0">
                <a:solidFill>
                  <a:srgbClr val="FF0000"/>
                </a:solidFill>
              </a:rPr>
              <a:t> zna </a:t>
            </a:r>
            <a:r>
              <a:rPr lang="sl-SI" sz="2400" dirty="0" smtClean="0"/>
              <a:t>ugotoviti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da preverim svoj pouk </a:t>
            </a:r>
            <a:endParaRPr lang="sl-SI" altLang="sl-SI" sz="2400" i="1" dirty="0" smtClean="0">
              <a:solidFill>
                <a:srgbClr val="FF0000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77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državno raven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25" y="1250603"/>
            <a:ext cx="4410075" cy="20574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2928739"/>
            <a:ext cx="3724275" cy="21526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4005064"/>
            <a:ext cx="394335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3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16848" y="188640"/>
            <a:ext cx="8229600" cy="1143000"/>
          </a:xfrm>
        </p:spPr>
        <p:txBody>
          <a:bodyPr/>
          <a:lstStyle/>
          <a:p>
            <a:r>
              <a:rPr lang="sl-SI" dirty="0" smtClean="0"/>
              <a:t>Za šolsko raven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43384" y="1412776"/>
            <a:ext cx="8449096" cy="4680520"/>
          </a:xfrm>
        </p:spPr>
        <p:txBody>
          <a:bodyPr/>
          <a:lstStyle/>
          <a:p>
            <a:r>
              <a:rPr lang="sl-SI" sz="2800" dirty="0" smtClean="0"/>
              <a:t>Nekaj več edino za materinščino (ker je ena raven in ker vsi pišejo)</a:t>
            </a:r>
          </a:p>
          <a:p>
            <a:r>
              <a:rPr lang="sl-SI" sz="2800" dirty="0" smtClean="0"/>
              <a:t>Manj je možno za MA in TJ (ravni izbirajo dijaki sami (ne)slučajno, lahko izbirajo špekulativno)</a:t>
            </a:r>
          </a:p>
          <a:p>
            <a:r>
              <a:rPr lang="sl-SI" sz="2800" dirty="0" smtClean="0"/>
              <a:t>Predmetne rezultate po tipih in vsebini nalog</a:t>
            </a:r>
          </a:p>
          <a:p>
            <a:r>
              <a:rPr lang="sl-SI" sz="2800" dirty="0" smtClean="0">
                <a:solidFill>
                  <a:srgbClr val="FF0000"/>
                </a:solidFill>
              </a:rPr>
              <a:t>Skoraj si ne bi upal primerjati večletnih </a:t>
            </a:r>
            <a:r>
              <a:rPr lang="sl-SI" sz="2800" b="1" dirty="0" smtClean="0">
                <a:solidFill>
                  <a:srgbClr val="FF0000"/>
                </a:solidFill>
              </a:rPr>
              <a:t>trendov</a:t>
            </a:r>
            <a:r>
              <a:rPr lang="sl-SI" sz="2800" dirty="0" smtClean="0">
                <a:solidFill>
                  <a:srgbClr val="FF0000"/>
                </a:solidFill>
              </a:rPr>
              <a:t>, šolskih in maturitetnih </a:t>
            </a:r>
            <a:r>
              <a:rPr lang="sl-SI" sz="2800" b="1" dirty="0" smtClean="0">
                <a:solidFill>
                  <a:srgbClr val="FF0000"/>
                </a:solidFill>
              </a:rPr>
              <a:t>ocen</a:t>
            </a:r>
            <a:r>
              <a:rPr lang="sl-SI" sz="2800" dirty="0" smtClean="0">
                <a:solidFill>
                  <a:srgbClr val="FF0000"/>
                </a:solidFill>
              </a:rPr>
              <a:t>, </a:t>
            </a:r>
            <a:r>
              <a:rPr lang="sl-SI" sz="2800" b="1" dirty="0" smtClean="0">
                <a:solidFill>
                  <a:srgbClr val="FF0000"/>
                </a:solidFill>
              </a:rPr>
              <a:t>razredov</a:t>
            </a:r>
            <a:r>
              <a:rPr lang="sl-SI" sz="2800" dirty="0" smtClean="0">
                <a:solidFill>
                  <a:srgbClr val="FF0000"/>
                </a:solidFill>
              </a:rPr>
              <a:t> med seboj, </a:t>
            </a:r>
            <a:r>
              <a:rPr lang="sl-SI" sz="2800" b="1" dirty="0" smtClean="0">
                <a:solidFill>
                  <a:srgbClr val="FF0000"/>
                </a:solidFill>
              </a:rPr>
              <a:t>predmetov</a:t>
            </a:r>
            <a:r>
              <a:rPr lang="sl-SI" sz="2800" dirty="0" smtClean="0">
                <a:solidFill>
                  <a:srgbClr val="FF0000"/>
                </a:solidFill>
              </a:rPr>
              <a:t> med seboj in </a:t>
            </a:r>
            <a:r>
              <a:rPr lang="sl-SI" sz="2800" b="1" dirty="0" smtClean="0">
                <a:solidFill>
                  <a:srgbClr val="FF0000"/>
                </a:solidFill>
              </a:rPr>
              <a:t>učiteljev</a:t>
            </a:r>
            <a:r>
              <a:rPr lang="sl-SI" sz="2800" dirty="0" smtClean="0">
                <a:solidFill>
                  <a:srgbClr val="FF0000"/>
                </a:solidFill>
              </a:rPr>
              <a:t> med seboj… ker gre zgolj za številke (</a:t>
            </a:r>
            <a:r>
              <a:rPr lang="sl-SI" sz="2000" dirty="0" smtClean="0">
                <a:solidFill>
                  <a:srgbClr val="FF0000"/>
                </a:solidFill>
              </a:rPr>
              <a:t>najvišji statistični domet pa je aritmetična sredina</a:t>
            </a:r>
            <a:r>
              <a:rPr lang="sl-SI" sz="2800" dirty="0" smtClean="0">
                <a:solidFill>
                  <a:srgbClr val="FF0000"/>
                </a:solidFill>
              </a:rPr>
              <a:t>), in matura temu </a:t>
            </a:r>
            <a:r>
              <a:rPr lang="sl-SI" sz="2800" b="1" dirty="0" smtClean="0">
                <a:solidFill>
                  <a:srgbClr val="FF0000"/>
                </a:solidFill>
              </a:rPr>
              <a:t>ni namenjena</a:t>
            </a:r>
            <a:r>
              <a:rPr lang="sl-SI" sz="2800" dirty="0" smtClean="0">
                <a:solidFill>
                  <a:srgbClr val="FF0000"/>
                </a:solidFill>
              </a:rPr>
              <a:t>.</a:t>
            </a:r>
            <a:endParaRPr lang="sl-SI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85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 strokovni aktiv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7355160" cy="4316412"/>
          </a:xfrm>
        </p:spPr>
        <p:txBody>
          <a:bodyPr/>
          <a:lstStyle/>
          <a:p>
            <a:r>
              <a:rPr lang="sl-SI" dirty="0" smtClean="0"/>
              <a:t>Za Gaussa in primerjanje med razredi in učitelji je numerus (</a:t>
            </a:r>
            <a:r>
              <a:rPr lang="sl-SI" dirty="0" err="1" smtClean="0"/>
              <a:t>pre</a:t>
            </a:r>
            <a:r>
              <a:rPr lang="sl-SI" dirty="0" smtClean="0"/>
              <a:t>)majhen, za kvalitativno interpretiranje pa vpliv slučajnosti (izbor, dan, trenutek, pomen, značaj, stres, letni čas ….) (</a:t>
            </a:r>
            <a:r>
              <a:rPr lang="sl-SI" dirty="0" err="1" smtClean="0"/>
              <a:t>pre</a:t>
            </a:r>
            <a:r>
              <a:rPr lang="sl-SI" dirty="0" smtClean="0"/>
              <a:t>)velik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15678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Zame – nekateri številski podatki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7355160" cy="4316412"/>
          </a:xfrm>
        </p:spPr>
        <p:txBody>
          <a:bodyPr/>
          <a:lstStyle/>
          <a:p>
            <a:r>
              <a:rPr lang="sl-SI" dirty="0" smtClean="0"/>
              <a:t>Za Gaussa in primerjanje med razredi in učitelji je numerus premajhen, za kvalitativno interpretiranje pa vpliv slučajnosti (izbor, dan, trenutek, pomen, značaj ….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970439"/>
            <a:ext cx="8696325" cy="4791075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0" y="6237312"/>
            <a:ext cx="9252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chemeClr val="accent3"/>
                </a:solidFill>
              </a:rPr>
              <a:t>http://www.ric.si/mma/2015%20Porocilo%20DPK%20501%20GEO/2015121612553750/</a:t>
            </a:r>
          </a:p>
        </p:txBody>
      </p:sp>
    </p:spTree>
    <p:extLst>
      <p:ext uri="{BB962C8B-B14F-4D97-AF65-F5344CB8AC3E}">
        <p14:creationId xmlns:p14="http://schemas.microsoft.com/office/powerpoint/2010/main" val="265691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sl-SI" dirty="0" smtClean="0"/>
              <a:t>Zame – notranja : zunanja ocena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11560" y="5206799"/>
            <a:ext cx="7920880" cy="720080"/>
          </a:xfrm>
        </p:spPr>
        <p:txBody>
          <a:bodyPr/>
          <a:lstStyle/>
          <a:p>
            <a:pPr marL="0" indent="0">
              <a:buNone/>
            </a:pPr>
            <a:r>
              <a:rPr lang="sl-SI" sz="2000" dirty="0" smtClean="0"/>
              <a:t>Ne se pustiti prepričati, da je notranja ocena neverodostojna, ker ne korelira z zunanjo. Je pač druga vrsta preverjanja. </a:t>
            </a:r>
            <a:endParaRPr lang="sl-SI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08720"/>
            <a:ext cx="7931224" cy="42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397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Zame -  maturitetni (</a:t>
            </a:r>
            <a:r>
              <a:rPr lang="sl-SI" dirty="0" err="1" smtClean="0"/>
              <a:t>edukometrični</a:t>
            </a:r>
            <a:r>
              <a:rPr lang="sl-SI" dirty="0" smtClean="0"/>
              <a:t>) indeksi. Vedeti, kaj pomenijo. Ker na nalogah s „slabimi“ indeksi ni strokovno delati zaključkov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2132856"/>
            <a:ext cx="7355160" cy="3601194"/>
          </a:xfrm>
        </p:spPr>
        <p:txBody>
          <a:bodyPr/>
          <a:lstStyle/>
          <a:p>
            <a:r>
              <a:rPr lang="sl-SI" dirty="0" smtClean="0"/>
              <a:t>Težavnost</a:t>
            </a:r>
          </a:p>
          <a:p>
            <a:r>
              <a:rPr lang="sl-SI" dirty="0" smtClean="0"/>
              <a:t>Ločljivost</a:t>
            </a:r>
          </a:p>
          <a:p>
            <a:r>
              <a:rPr lang="sl-SI" dirty="0" smtClean="0"/>
              <a:t>Zanesljivost</a:t>
            </a:r>
          </a:p>
          <a:p>
            <a:r>
              <a:rPr lang="sl-SI" dirty="0" smtClean="0"/>
              <a:t>Veljavnost</a:t>
            </a:r>
          </a:p>
          <a:p>
            <a:r>
              <a:rPr lang="sl-SI" dirty="0" smtClean="0"/>
              <a:t>Objektivnost</a:t>
            </a:r>
          </a:p>
          <a:p>
            <a:r>
              <a:rPr lang="sl-SI" dirty="0" smtClean="0"/>
              <a:t>….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2213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sl-SI" dirty="0" smtClean="0"/>
              <a:t>Zame - težavnost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7355160" cy="4316412"/>
          </a:xfrm>
        </p:spPr>
        <p:txBody>
          <a:bodyPr/>
          <a:lstStyle/>
          <a:p>
            <a:r>
              <a:rPr lang="sl-SI" dirty="0" smtClean="0"/>
              <a:t>Enako, kot je povedal kolega Polšak?</a:t>
            </a:r>
          </a:p>
          <a:p>
            <a:r>
              <a:rPr lang="sl-SI" dirty="0" smtClean="0"/>
              <a:t>Enako kot meni PMK</a:t>
            </a:r>
          </a:p>
          <a:p>
            <a:r>
              <a:rPr lang="sl-SI" dirty="0" smtClean="0"/>
              <a:t>Enako, kot mislim sam</a:t>
            </a:r>
          </a:p>
          <a:p>
            <a:r>
              <a:rPr lang="sl-SI" dirty="0" smtClean="0"/>
              <a:t>Enako, kot je pokazala diskusija med nami.</a:t>
            </a:r>
          </a:p>
          <a:p>
            <a:r>
              <a:rPr lang="sl-SI" dirty="0" smtClean="0"/>
              <a:t>…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rgbClr val="FF0000"/>
                </a:solidFill>
              </a:rPr>
              <a:t>Odvisno od pouka: smo nekaj delali veliko, malo ali nič.</a:t>
            </a: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64934"/>
      </p:ext>
    </p:extLst>
  </p:cSld>
  <p:clrMapOvr>
    <a:masterClrMapping/>
  </p:clrMapOvr>
</p:sld>
</file>

<file path=ppt/theme/theme1.xml><?xml version="1.0" encoding="utf-8"?>
<a:theme xmlns:a="http://schemas.openxmlformats.org/drawingml/2006/main" name="predloga_prosojnice_v15">
  <a:themeElements>
    <a:clrScheme name="predloga_prosojnice_v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loga_prosojnice_v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loga_prosojnice_v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loga_prosojnice_v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loga_prosojnice_v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4396</TotalTime>
  <Words>824</Words>
  <Application>Microsoft Office PowerPoint</Application>
  <PresentationFormat>Diaprojekcija na zaslonu (4:3)</PresentationFormat>
  <Paragraphs>74</Paragraphs>
  <Slides>17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predloga_prosojnice_v15</vt:lpstr>
      <vt:lpstr>Matura. Za koga in za kaj? </vt:lpstr>
      <vt:lpstr>Za koga in zakaj matura in njeni rezultati</vt:lpstr>
      <vt:lpstr>Za državno raven</vt:lpstr>
      <vt:lpstr>Za šolsko raven</vt:lpstr>
      <vt:lpstr>Za strokovni aktiv</vt:lpstr>
      <vt:lpstr>Zame – nekateri številski podatki</vt:lpstr>
      <vt:lpstr>Zame – notranja : zunanja ocena</vt:lpstr>
      <vt:lpstr>Zame -  maturitetni (edukometrični) indeksi. Vedeti, kaj pomenijo. Ker na nalogah s „slabimi“ indeksi ni strokovno delati zaključkov </vt:lpstr>
      <vt:lpstr>Zame - težavnost</vt:lpstr>
      <vt:lpstr>Zame težavnost</vt:lpstr>
      <vt:lpstr>PowerPointova predstavitev</vt:lpstr>
      <vt:lpstr>Zame – racionalna in vsebinsko- taksonomska analiza</vt:lpstr>
      <vt:lpstr>Zame - pomembnost</vt:lpstr>
      <vt:lpstr>Zame pomembnost</vt:lpstr>
      <vt:lpstr>Stare naloge - uporabljam</vt:lpstr>
      <vt:lpstr>Cankarjevo načelo: Lastno srce je najstrožji sodnik! Ne dopustite, da vas ali vaše delo ocenjujejo skozi maturitetne rezultate.</vt:lpstr>
      <vt:lpstr>Matura je orožje…..</vt:lpstr>
    </vt:vector>
  </TitlesOfParts>
  <Company>Zavod RS za šolstvo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jesen_2014</dc:title>
  <dc:creator>anton, danijel, igor</dc:creator>
  <cp:keywords>geografija</cp:keywords>
  <cp:lastModifiedBy>Igor Lipovšek</cp:lastModifiedBy>
  <cp:revision>170</cp:revision>
  <cp:lastPrinted>2016-10-17T10:02:53Z</cp:lastPrinted>
  <dcterms:created xsi:type="dcterms:W3CDTF">2004-04-23T10:18:28Z</dcterms:created>
  <dcterms:modified xsi:type="dcterms:W3CDTF">2016-12-01T11:25:09Z</dcterms:modified>
</cp:coreProperties>
</file>