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8"/>
  </p:notesMasterIdLst>
  <p:sldIdLst>
    <p:sldId id="304" r:id="rId5"/>
    <p:sldId id="314" r:id="rId6"/>
    <p:sldId id="326" r:id="rId7"/>
    <p:sldId id="322" r:id="rId8"/>
    <p:sldId id="315" r:id="rId9"/>
    <p:sldId id="316" r:id="rId10"/>
    <p:sldId id="317" r:id="rId11"/>
    <p:sldId id="323" r:id="rId12"/>
    <p:sldId id="324" r:id="rId13"/>
    <p:sldId id="318" r:id="rId14"/>
    <p:sldId id="320" r:id="rId15"/>
    <p:sldId id="319" r:id="rId16"/>
    <p:sldId id="31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5A14B2AE-12D8-4A52-87FD-1E0F05C1BDC1}">
          <p14:sldIdLst>
            <p14:sldId id="304"/>
            <p14:sldId id="314"/>
            <p14:sldId id="326"/>
            <p14:sldId id="322"/>
            <p14:sldId id="315"/>
            <p14:sldId id="316"/>
            <p14:sldId id="317"/>
            <p14:sldId id="323"/>
            <p14:sldId id="324"/>
            <p14:sldId id="318"/>
            <p14:sldId id="320"/>
            <p14:sldId id="319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BFFD"/>
    <a:srgbClr val="09BFFF"/>
    <a:srgbClr val="147290"/>
    <a:srgbClr val="FEBED5"/>
    <a:srgbClr val="157B9B"/>
    <a:srgbClr val="147694"/>
    <a:srgbClr val="1996BD"/>
    <a:srgbClr val="15B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3418" autoAdjust="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8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A1FD2-8773-433C-968D-1EFF8885DBC2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sl-SI"/>
        </a:p>
      </dgm:t>
    </dgm:pt>
    <dgm:pt modelId="{4E8E2782-7023-4465-AE20-A64452BDEC2A}">
      <dgm:prSet phldrT="[besedilo]" custT="1"/>
      <dgm:spPr/>
      <dgm:t>
        <a:bodyPr/>
        <a:lstStyle/>
        <a:p>
          <a:r>
            <a:rPr lang="sl-SI" sz="2400" b="1" dirty="0" smtClean="0">
              <a:solidFill>
                <a:srgbClr val="FF0000"/>
              </a:solidFill>
            </a:rPr>
            <a:t>JAN-FEB21</a:t>
          </a:r>
          <a:endParaRPr lang="sl-SI" sz="2400" b="1" dirty="0">
            <a:solidFill>
              <a:srgbClr val="FF0000"/>
            </a:solidFill>
          </a:endParaRPr>
        </a:p>
      </dgm:t>
    </dgm:pt>
    <dgm:pt modelId="{48CDA038-8A88-4AAA-984F-DD94F0D54373}" type="parTrans" cxnId="{0253E35C-99B0-4282-B929-446384AAF763}">
      <dgm:prSet/>
      <dgm:spPr/>
      <dgm:t>
        <a:bodyPr/>
        <a:lstStyle/>
        <a:p>
          <a:endParaRPr lang="sl-SI"/>
        </a:p>
      </dgm:t>
    </dgm:pt>
    <dgm:pt modelId="{0991C32B-07E0-4911-9788-3D8711FA4A2F}" type="sibTrans" cxnId="{0253E35C-99B0-4282-B929-446384AAF763}">
      <dgm:prSet/>
      <dgm:spPr/>
      <dgm:t>
        <a:bodyPr/>
        <a:lstStyle/>
        <a:p>
          <a:endParaRPr lang="sl-SI"/>
        </a:p>
      </dgm:t>
    </dgm:pt>
    <dgm:pt modelId="{3B4A5FF5-4C1D-4F2B-86F5-D18129A4F520}">
      <dgm:prSet phldrT="[besedilo]" custT="1"/>
      <dgm:spPr/>
      <dgm:t>
        <a:bodyPr/>
        <a:lstStyle/>
        <a:p>
          <a:r>
            <a:rPr lang="sl-SI" sz="2400" dirty="0" smtClean="0">
              <a:solidFill>
                <a:schemeClr val="tx1"/>
              </a:solidFill>
            </a:rPr>
            <a:t>1. STEM-učna enota</a:t>
          </a:r>
          <a:endParaRPr lang="sl-SI" sz="2400" dirty="0">
            <a:solidFill>
              <a:schemeClr val="tx1"/>
            </a:solidFill>
          </a:endParaRPr>
        </a:p>
      </dgm:t>
    </dgm:pt>
    <dgm:pt modelId="{CEBA91BC-58D1-44C8-B680-1E90099C6619}" type="parTrans" cxnId="{B317398B-46B7-4557-8548-4935E63D313F}">
      <dgm:prSet/>
      <dgm:spPr/>
      <dgm:t>
        <a:bodyPr/>
        <a:lstStyle/>
        <a:p>
          <a:endParaRPr lang="sl-SI"/>
        </a:p>
      </dgm:t>
    </dgm:pt>
    <dgm:pt modelId="{09BD1E92-A74E-4CA7-8556-C05FE807DE94}" type="sibTrans" cxnId="{B317398B-46B7-4557-8548-4935E63D313F}">
      <dgm:prSet/>
      <dgm:spPr/>
      <dgm:t>
        <a:bodyPr/>
        <a:lstStyle/>
        <a:p>
          <a:endParaRPr lang="sl-SI"/>
        </a:p>
      </dgm:t>
    </dgm:pt>
    <dgm:pt modelId="{7EFB8B09-FA2D-49DD-818B-471F177609B4}">
      <dgm:prSet phldrT="[besedilo]" custT="1"/>
      <dgm:spPr/>
      <dgm:t>
        <a:bodyPr/>
        <a:lstStyle/>
        <a:p>
          <a:r>
            <a:rPr lang="sl-SI" sz="2400" dirty="0" err="1" smtClean="0">
              <a:solidFill>
                <a:schemeClr val="tx1"/>
              </a:solidFill>
            </a:rPr>
            <a:t>webinarji</a:t>
          </a:r>
          <a:r>
            <a:rPr lang="sl-SI" sz="2400" dirty="0" smtClean="0">
              <a:solidFill>
                <a:schemeClr val="tx1"/>
              </a:solidFill>
            </a:rPr>
            <a:t> (izmenjava idej)</a:t>
          </a:r>
          <a:endParaRPr lang="sl-SI" sz="2400" dirty="0">
            <a:solidFill>
              <a:schemeClr val="tx1"/>
            </a:solidFill>
          </a:endParaRPr>
        </a:p>
      </dgm:t>
    </dgm:pt>
    <dgm:pt modelId="{69D91953-980E-474F-BE74-74F114F5A8E8}" type="parTrans" cxnId="{AD17409E-4997-462E-B9D0-A9DA06E81117}">
      <dgm:prSet/>
      <dgm:spPr/>
      <dgm:t>
        <a:bodyPr/>
        <a:lstStyle/>
        <a:p>
          <a:endParaRPr lang="sl-SI"/>
        </a:p>
      </dgm:t>
    </dgm:pt>
    <dgm:pt modelId="{C615AB55-351E-4DDF-A60F-EEB4F35B86CA}" type="sibTrans" cxnId="{AD17409E-4997-462E-B9D0-A9DA06E81117}">
      <dgm:prSet/>
      <dgm:spPr/>
      <dgm:t>
        <a:bodyPr/>
        <a:lstStyle/>
        <a:p>
          <a:endParaRPr lang="sl-SI"/>
        </a:p>
      </dgm:t>
    </dgm:pt>
    <dgm:pt modelId="{9D1CB569-6516-4661-A521-B893ADCE4201}">
      <dgm:prSet phldrT="[besedilo]" custT="1"/>
      <dgm:spPr/>
      <dgm:t>
        <a:bodyPr/>
        <a:lstStyle/>
        <a:p>
          <a:r>
            <a:rPr lang="sl-SI" sz="2400" b="1" dirty="0" smtClean="0">
              <a:solidFill>
                <a:srgbClr val="FF0000"/>
              </a:solidFill>
            </a:rPr>
            <a:t>FEB-APR</a:t>
          </a:r>
          <a:endParaRPr lang="sl-SI" sz="2400" b="1" dirty="0">
            <a:solidFill>
              <a:srgbClr val="FF0000"/>
            </a:solidFill>
          </a:endParaRPr>
        </a:p>
      </dgm:t>
    </dgm:pt>
    <dgm:pt modelId="{C61DF395-5C8A-48F3-8484-6BE7391886FA}" type="parTrans" cxnId="{317692ED-0C4A-4498-AEEF-CCF017AABEBE}">
      <dgm:prSet/>
      <dgm:spPr/>
      <dgm:t>
        <a:bodyPr/>
        <a:lstStyle/>
        <a:p>
          <a:endParaRPr lang="sl-SI"/>
        </a:p>
      </dgm:t>
    </dgm:pt>
    <dgm:pt modelId="{73910619-C996-45C5-AB7E-4166B11F007E}" type="sibTrans" cxnId="{317692ED-0C4A-4498-AEEF-CCF017AABEBE}">
      <dgm:prSet/>
      <dgm:spPr/>
      <dgm:t>
        <a:bodyPr/>
        <a:lstStyle/>
        <a:p>
          <a:endParaRPr lang="sl-SI"/>
        </a:p>
      </dgm:t>
    </dgm:pt>
    <dgm:pt modelId="{EDF94726-98B1-46BD-86DE-496D1A9FF36E}">
      <dgm:prSet phldrT="[besedilo]" custT="1"/>
      <dgm:spPr/>
      <dgm:t>
        <a:bodyPr/>
        <a:lstStyle/>
        <a:p>
          <a:r>
            <a:rPr lang="sl-SI" sz="2400" dirty="0" smtClean="0">
              <a:solidFill>
                <a:schemeClr val="tx1"/>
              </a:solidFill>
            </a:rPr>
            <a:t>2. STEM-učna enota</a:t>
          </a:r>
          <a:endParaRPr lang="sl-SI" sz="2400" dirty="0">
            <a:solidFill>
              <a:schemeClr val="tx1"/>
            </a:solidFill>
          </a:endParaRPr>
        </a:p>
      </dgm:t>
    </dgm:pt>
    <dgm:pt modelId="{FEB85337-D006-46E4-AD72-ED392627F9C8}" type="parTrans" cxnId="{04C0482D-0268-42E0-B89E-DAC793BA0C4B}">
      <dgm:prSet/>
      <dgm:spPr/>
      <dgm:t>
        <a:bodyPr/>
        <a:lstStyle/>
        <a:p>
          <a:endParaRPr lang="sl-SI"/>
        </a:p>
      </dgm:t>
    </dgm:pt>
    <dgm:pt modelId="{67605F5E-BA69-46E6-AC27-26C3FAA72B7E}" type="sibTrans" cxnId="{04C0482D-0268-42E0-B89E-DAC793BA0C4B}">
      <dgm:prSet/>
      <dgm:spPr/>
      <dgm:t>
        <a:bodyPr/>
        <a:lstStyle/>
        <a:p>
          <a:endParaRPr lang="sl-SI"/>
        </a:p>
      </dgm:t>
    </dgm:pt>
    <dgm:pt modelId="{F79576BE-FC84-477A-81BB-D88B38180353}">
      <dgm:prSet phldrT="[besedilo]" custT="1"/>
      <dgm:spPr/>
      <dgm:t>
        <a:bodyPr/>
        <a:lstStyle/>
        <a:p>
          <a:r>
            <a:rPr lang="sl-SI" sz="2400" dirty="0" smtClean="0">
              <a:solidFill>
                <a:schemeClr val="tx1"/>
              </a:solidFill>
            </a:rPr>
            <a:t>mreženje šol</a:t>
          </a:r>
          <a:endParaRPr lang="sl-SI" sz="2400" dirty="0">
            <a:solidFill>
              <a:schemeClr val="tx1"/>
            </a:solidFill>
          </a:endParaRPr>
        </a:p>
      </dgm:t>
    </dgm:pt>
    <dgm:pt modelId="{068DA538-26C8-46F5-8241-54D897B042F4}" type="parTrans" cxnId="{84F32D07-5FC0-4909-892A-7DB2DA2DBC44}">
      <dgm:prSet/>
      <dgm:spPr/>
      <dgm:t>
        <a:bodyPr/>
        <a:lstStyle/>
        <a:p>
          <a:endParaRPr lang="sl-SI"/>
        </a:p>
      </dgm:t>
    </dgm:pt>
    <dgm:pt modelId="{E7BB5485-B305-446F-AB43-A1CE7ED430FD}" type="sibTrans" cxnId="{84F32D07-5FC0-4909-892A-7DB2DA2DBC44}">
      <dgm:prSet/>
      <dgm:spPr/>
      <dgm:t>
        <a:bodyPr/>
        <a:lstStyle/>
        <a:p>
          <a:endParaRPr lang="sl-SI"/>
        </a:p>
      </dgm:t>
    </dgm:pt>
    <dgm:pt modelId="{626C581F-CD8A-427E-A63B-573C99056631}">
      <dgm:prSet phldrT="[besedilo]" custT="1"/>
      <dgm:spPr/>
      <dgm:t>
        <a:bodyPr/>
        <a:lstStyle/>
        <a:p>
          <a:r>
            <a:rPr lang="sl-SI" sz="2400" b="1" dirty="0" smtClean="0">
              <a:solidFill>
                <a:srgbClr val="FF0000"/>
              </a:solidFill>
            </a:rPr>
            <a:t>MAJ-JUL</a:t>
          </a:r>
          <a:endParaRPr lang="sl-SI" sz="2400" b="1" dirty="0">
            <a:solidFill>
              <a:srgbClr val="FF0000"/>
            </a:solidFill>
          </a:endParaRPr>
        </a:p>
      </dgm:t>
    </dgm:pt>
    <dgm:pt modelId="{F0430015-6D8F-4B07-8056-3BFDF46342DB}" type="parTrans" cxnId="{10038D2A-1638-44B1-8BE3-6843BFD4796A}">
      <dgm:prSet/>
      <dgm:spPr/>
      <dgm:t>
        <a:bodyPr/>
        <a:lstStyle/>
        <a:p>
          <a:endParaRPr lang="sl-SI"/>
        </a:p>
      </dgm:t>
    </dgm:pt>
    <dgm:pt modelId="{770DE98F-86F1-4B5E-ABB6-C9B1E4183548}" type="sibTrans" cxnId="{10038D2A-1638-44B1-8BE3-6843BFD4796A}">
      <dgm:prSet/>
      <dgm:spPr/>
      <dgm:t>
        <a:bodyPr/>
        <a:lstStyle/>
        <a:p>
          <a:endParaRPr lang="sl-SI"/>
        </a:p>
      </dgm:t>
    </dgm:pt>
    <dgm:pt modelId="{44EC398C-0AF9-4B45-8AF2-523335F03C86}">
      <dgm:prSet phldrT="[besedilo]" custT="1"/>
      <dgm:spPr/>
      <dgm:t>
        <a:bodyPr/>
        <a:lstStyle/>
        <a:p>
          <a:r>
            <a:rPr lang="sl-SI" sz="2400" dirty="0" smtClean="0">
              <a:solidFill>
                <a:schemeClr val="tx1"/>
              </a:solidFill>
            </a:rPr>
            <a:t>zaključna kvalitativna evalvacija (e-vprašalnik)</a:t>
          </a:r>
          <a:endParaRPr lang="sl-SI" sz="2400" dirty="0">
            <a:solidFill>
              <a:schemeClr val="tx1"/>
            </a:solidFill>
          </a:endParaRPr>
        </a:p>
      </dgm:t>
    </dgm:pt>
    <dgm:pt modelId="{3E0D5C6A-2FAB-4C91-B6FB-C1F81A6854C0}" type="parTrans" cxnId="{399C48BD-866C-4419-B9E3-156BC80F7D2D}">
      <dgm:prSet/>
      <dgm:spPr/>
      <dgm:t>
        <a:bodyPr/>
        <a:lstStyle/>
        <a:p>
          <a:endParaRPr lang="sl-SI"/>
        </a:p>
      </dgm:t>
    </dgm:pt>
    <dgm:pt modelId="{78321452-CA44-45BF-901D-B11A1C1671AE}" type="sibTrans" cxnId="{399C48BD-866C-4419-B9E3-156BC80F7D2D}">
      <dgm:prSet/>
      <dgm:spPr/>
      <dgm:t>
        <a:bodyPr/>
        <a:lstStyle/>
        <a:p>
          <a:endParaRPr lang="sl-SI"/>
        </a:p>
      </dgm:t>
    </dgm:pt>
    <dgm:pt modelId="{BF464058-DD54-4247-8311-1C1C29BE41D2}">
      <dgm:prSet phldrT="[besedilo]" custT="1"/>
      <dgm:spPr/>
      <dgm:t>
        <a:bodyPr/>
        <a:lstStyle/>
        <a:p>
          <a:r>
            <a:rPr lang="sl-SI" sz="2400" dirty="0" smtClean="0">
              <a:solidFill>
                <a:schemeClr val="tx1"/>
              </a:solidFill>
            </a:rPr>
            <a:t>intervjuji za kvantitativno evalvacijo</a:t>
          </a:r>
          <a:endParaRPr lang="sl-SI" sz="2400" dirty="0">
            <a:solidFill>
              <a:schemeClr val="tx1"/>
            </a:solidFill>
          </a:endParaRPr>
        </a:p>
      </dgm:t>
    </dgm:pt>
    <dgm:pt modelId="{4D8210B0-B30A-4020-AF47-1A2084CC42FF}" type="parTrans" cxnId="{F17A0162-F2D3-4B4A-A84E-5BC94CBEE890}">
      <dgm:prSet/>
      <dgm:spPr/>
      <dgm:t>
        <a:bodyPr/>
        <a:lstStyle/>
        <a:p>
          <a:endParaRPr lang="sl-SI"/>
        </a:p>
      </dgm:t>
    </dgm:pt>
    <dgm:pt modelId="{DA54AB2D-6438-40E9-A235-C6EF9C369EEB}" type="sibTrans" cxnId="{F17A0162-F2D3-4B4A-A84E-5BC94CBEE890}">
      <dgm:prSet/>
      <dgm:spPr/>
      <dgm:t>
        <a:bodyPr/>
        <a:lstStyle/>
        <a:p>
          <a:endParaRPr lang="sl-SI"/>
        </a:p>
      </dgm:t>
    </dgm:pt>
    <dgm:pt modelId="{55AF1720-5A52-4D81-AB15-43ECC072FDA5}">
      <dgm:prSet phldrT="[besedilo]" custT="1"/>
      <dgm:spPr/>
      <dgm:t>
        <a:bodyPr/>
        <a:lstStyle/>
        <a:p>
          <a:r>
            <a:rPr lang="sl-SI" sz="2400" b="1" dirty="0" smtClean="0">
              <a:solidFill>
                <a:srgbClr val="FF0000"/>
              </a:solidFill>
            </a:rPr>
            <a:t>SEP-DEC</a:t>
          </a:r>
          <a:endParaRPr lang="sl-SI" sz="2400" b="1" dirty="0">
            <a:solidFill>
              <a:srgbClr val="FF0000"/>
            </a:solidFill>
          </a:endParaRPr>
        </a:p>
      </dgm:t>
    </dgm:pt>
    <dgm:pt modelId="{13FFF012-28D2-4598-8AED-3D8D55372AD0}" type="parTrans" cxnId="{691BE4D6-B8DD-4C13-B9A6-DEBBA0FC8067}">
      <dgm:prSet/>
      <dgm:spPr/>
      <dgm:t>
        <a:bodyPr/>
        <a:lstStyle/>
        <a:p>
          <a:endParaRPr lang="sl-SI"/>
        </a:p>
      </dgm:t>
    </dgm:pt>
    <dgm:pt modelId="{2FAE6F9A-800A-4B45-9FCD-1D5DE32CF388}" type="sibTrans" cxnId="{691BE4D6-B8DD-4C13-B9A6-DEBBA0FC8067}">
      <dgm:prSet/>
      <dgm:spPr/>
      <dgm:t>
        <a:bodyPr/>
        <a:lstStyle/>
        <a:p>
          <a:endParaRPr lang="sl-SI"/>
        </a:p>
      </dgm:t>
    </dgm:pt>
    <dgm:pt modelId="{CEB445A0-E1C0-4191-BEB2-7447B3506953}">
      <dgm:prSet phldrT="[besedilo]" custT="1"/>
      <dgm:spPr/>
      <dgm:t>
        <a:bodyPr/>
        <a:lstStyle/>
        <a:p>
          <a:r>
            <a:rPr lang="sl-SI" sz="2400" dirty="0" err="1" smtClean="0">
              <a:solidFill>
                <a:schemeClr val="tx1"/>
              </a:solidFill>
            </a:rPr>
            <a:t>diseminacija</a:t>
          </a:r>
          <a:r>
            <a:rPr lang="sl-SI" sz="2400" dirty="0" smtClean="0">
              <a:solidFill>
                <a:schemeClr val="tx1"/>
              </a:solidFill>
            </a:rPr>
            <a:t> projekta (izdaja priročnikov, zbornikov)</a:t>
          </a:r>
          <a:endParaRPr lang="sl-SI" sz="2400" dirty="0">
            <a:solidFill>
              <a:schemeClr val="tx1"/>
            </a:solidFill>
          </a:endParaRPr>
        </a:p>
      </dgm:t>
    </dgm:pt>
    <dgm:pt modelId="{94F29E60-81B8-4A2E-B624-434A18FF94E1}" type="parTrans" cxnId="{1A65933E-8EEC-4FE4-9677-1E26FDB3C23C}">
      <dgm:prSet/>
      <dgm:spPr/>
      <dgm:t>
        <a:bodyPr/>
        <a:lstStyle/>
        <a:p>
          <a:endParaRPr lang="sl-SI"/>
        </a:p>
      </dgm:t>
    </dgm:pt>
    <dgm:pt modelId="{566D3B61-B339-4CB7-85B9-47E5E967426C}" type="sibTrans" cxnId="{1A65933E-8EEC-4FE4-9677-1E26FDB3C23C}">
      <dgm:prSet/>
      <dgm:spPr/>
      <dgm:t>
        <a:bodyPr/>
        <a:lstStyle/>
        <a:p>
          <a:endParaRPr lang="sl-SI"/>
        </a:p>
      </dgm:t>
    </dgm:pt>
    <dgm:pt modelId="{73B32498-711B-4EC1-9344-94EE003B6752}">
      <dgm:prSet phldrT="[besedilo]" custT="1"/>
      <dgm:spPr/>
      <dgm:t>
        <a:bodyPr/>
        <a:lstStyle/>
        <a:p>
          <a:r>
            <a:rPr lang="sl-SI" sz="2400" dirty="0" smtClean="0">
              <a:solidFill>
                <a:schemeClr val="tx1"/>
              </a:solidFill>
            </a:rPr>
            <a:t>kvalitativna evalvacija</a:t>
          </a:r>
          <a:endParaRPr lang="sl-SI" sz="2400" dirty="0">
            <a:solidFill>
              <a:schemeClr val="tx1"/>
            </a:solidFill>
          </a:endParaRPr>
        </a:p>
      </dgm:t>
    </dgm:pt>
    <dgm:pt modelId="{CA63F05F-45FF-4896-8A92-A7A597D54B54}" type="parTrans" cxnId="{6DC3A1F0-5ED7-41EA-9DE6-AEFEFD40AA84}">
      <dgm:prSet/>
      <dgm:spPr/>
      <dgm:t>
        <a:bodyPr/>
        <a:lstStyle/>
        <a:p>
          <a:endParaRPr lang="sl-SI"/>
        </a:p>
      </dgm:t>
    </dgm:pt>
    <dgm:pt modelId="{036BC7E4-286A-4AC7-A3A7-2C1B7F892FE7}" type="sibTrans" cxnId="{6DC3A1F0-5ED7-41EA-9DE6-AEFEFD40AA84}">
      <dgm:prSet/>
      <dgm:spPr/>
      <dgm:t>
        <a:bodyPr/>
        <a:lstStyle/>
        <a:p>
          <a:endParaRPr lang="sl-SI"/>
        </a:p>
      </dgm:t>
    </dgm:pt>
    <dgm:pt modelId="{781CC422-9F8F-4EF9-9B9B-587A8710AF3A}">
      <dgm:prSet phldrT="[besedilo]" custT="1"/>
      <dgm:spPr/>
      <dgm:t>
        <a:bodyPr/>
        <a:lstStyle/>
        <a:p>
          <a:r>
            <a:rPr lang="sl-SI" sz="2400" dirty="0" smtClean="0">
              <a:solidFill>
                <a:schemeClr val="tx1"/>
              </a:solidFill>
            </a:rPr>
            <a:t>oddaja priprav</a:t>
          </a:r>
          <a:endParaRPr lang="sl-SI" sz="2400" dirty="0">
            <a:solidFill>
              <a:schemeClr val="tx1"/>
            </a:solidFill>
          </a:endParaRPr>
        </a:p>
      </dgm:t>
    </dgm:pt>
    <dgm:pt modelId="{9BE8E597-C83A-49A5-A6E2-609F634E767C}" type="parTrans" cxnId="{E4B270FF-B7F2-4CAC-82B5-A0121C955B1A}">
      <dgm:prSet/>
      <dgm:spPr/>
      <dgm:t>
        <a:bodyPr/>
        <a:lstStyle/>
        <a:p>
          <a:endParaRPr lang="sl-SI"/>
        </a:p>
      </dgm:t>
    </dgm:pt>
    <dgm:pt modelId="{EB613429-B92A-41F2-95C6-F2D08AA2D45A}" type="sibTrans" cxnId="{E4B270FF-B7F2-4CAC-82B5-A0121C955B1A}">
      <dgm:prSet/>
      <dgm:spPr/>
      <dgm:t>
        <a:bodyPr/>
        <a:lstStyle/>
        <a:p>
          <a:endParaRPr lang="sl-SI"/>
        </a:p>
      </dgm:t>
    </dgm:pt>
    <dgm:pt modelId="{E20182A0-FB3F-47A2-A4FC-58D76DBE3F16}">
      <dgm:prSet phldrT="[besedilo]" custT="1"/>
      <dgm:spPr/>
      <dgm:t>
        <a:bodyPr/>
        <a:lstStyle/>
        <a:p>
          <a:r>
            <a:rPr lang="sl-SI" sz="2400" dirty="0" smtClean="0">
              <a:solidFill>
                <a:schemeClr val="tx1"/>
              </a:solidFill>
            </a:rPr>
            <a:t>skrbniški obisk</a:t>
          </a:r>
          <a:endParaRPr lang="sl-SI" sz="2400" dirty="0">
            <a:solidFill>
              <a:schemeClr val="tx1"/>
            </a:solidFill>
          </a:endParaRPr>
        </a:p>
      </dgm:t>
    </dgm:pt>
    <dgm:pt modelId="{D30BD692-004F-47BB-95F4-32D4761FE911}" type="parTrans" cxnId="{74AC45A6-6A3A-49B6-834F-47D97C056A63}">
      <dgm:prSet/>
      <dgm:spPr/>
      <dgm:t>
        <a:bodyPr/>
        <a:lstStyle/>
        <a:p>
          <a:endParaRPr lang="sl-SI"/>
        </a:p>
      </dgm:t>
    </dgm:pt>
    <dgm:pt modelId="{57A4256D-9CAA-4013-8006-DAEC66C34800}" type="sibTrans" cxnId="{74AC45A6-6A3A-49B6-834F-47D97C056A63}">
      <dgm:prSet/>
      <dgm:spPr/>
      <dgm:t>
        <a:bodyPr/>
        <a:lstStyle/>
        <a:p>
          <a:endParaRPr lang="sl-SI"/>
        </a:p>
      </dgm:t>
    </dgm:pt>
    <dgm:pt modelId="{A2547530-962C-4EDC-AFB2-6F36851A610A}">
      <dgm:prSet phldrT="[besedilo]" custT="1"/>
      <dgm:spPr/>
      <dgm:t>
        <a:bodyPr/>
        <a:lstStyle/>
        <a:p>
          <a:r>
            <a:rPr lang="sl-SI" sz="2400" dirty="0" smtClean="0">
              <a:solidFill>
                <a:schemeClr val="tx1"/>
              </a:solidFill>
            </a:rPr>
            <a:t>skrbniški obisk</a:t>
          </a:r>
          <a:endParaRPr lang="sl-SI" sz="2400" dirty="0">
            <a:solidFill>
              <a:schemeClr val="tx1"/>
            </a:solidFill>
          </a:endParaRPr>
        </a:p>
      </dgm:t>
    </dgm:pt>
    <dgm:pt modelId="{F9E3763B-4F8A-4604-8691-6AB738574FAE}" type="parTrans" cxnId="{B64D39F9-B657-496C-A81A-449D9D8BFC2D}">
      <dgm:prSet/>
      <dgm:spPr/>
      <dgm:t>
        <a:bodyPr/>
        <a:lstStyle/>
        <a:p>
          <a:endParaRPr lang="sl-SI"/>
        </a:p>
      </dgm:t>
    </dgm:pt>
    <dgm:pt modelId="{DDD05FC8-D380-40A6-BA56-6183B16787B5}" type="sibTrans" cxnId="{B64D39F9-B657-496C-A81A-449D9D8BFC2D}">
      <dgm:prSet/>
      <dgm:spPr/>
      <dgm:t>
        <a:bodyPr/>
        <a:lstStyle/>
        <a:p>
          <a:endParaRPr lang="sl-SI"/>
        </a:p>
      </dgm:t>
    </dgm:pt>
    <dgm:pt modelId="{8A9C9DF1-1CB3-4D81-BC9B-45169E028383}">
      <dgm:prSet phldrT="[besedilo]" custT="1"/>
      <dgm:spPr/>
      <dgm:t>
        <a:bodyPr/>
        <a:lstStyle/>
        <a:p>
          <a:endParaRPr lang="sl-SI" sz="2400" dirty="0"/>
        </a:p>
      </dgm:t>
    </dgm:pt>
    <dgm:pt modelId="{F987751C-1B5C-4AB5-8E42-6DDEE702B04D}" type="parTrans" cxnId="{CBC82F3C-318F-442E-A37E-1522C2EE19C5}">
      <dgm:prSet/>
      <dgm:spPr/>
      <dgm:t>
        <a:bodyPr/>
        <a:lstStyle/>
        <a:p>
          <a:endParaRPr lang="sl-SI"/>
        </a:p>
      </dgm:t>
    </dgm:pt>
    <dgm:pt modelId="{051FA1C5-F0FB-4E13-B03F-34C65F33F12E}" type="sibTrans" cxnId="{CBC82F3C-318F-442E-A37E-1522C2EE19C5}">
      <dgm:prSet/>
      <dgm:spPr/>
      <dgm:t>
        <a:bodyPr/>
        <a:lstStyle/>
        <a:p>
          <a:endParaRPr lang="sl-SI"/>
        </a:p>
      </dgm:t>
    </dgm:pt>
    <dgm:pt modelId="{9EAFD66C-7083-4B50-8805-BE78281AAD57}">
      <dgm:prSet phldrT="[besedilo]" custT="1"/>
      <dgm:spPr/>
      <dgm:t>
        <a:bodyPr/>
        <a:lstStyle/>
        <a:p>
          <a:r>
            <a:rPr lang="sl-SI" sz="2400" dirty="0" smtClean="0">
              <a:solidFill>
                <a:schemeClr val="tx1"/>
              </a:solidFill>
            </a:rPr>
            <a:t>oddaja priprav</a:t>
          </a:r>
          <a:endParaRPr lang="sl-SI" sz="2400" dirty="0">
            <a:solidFill>
              <a:schemeClr val="tx1"/>
            </a:solidFill>
          </a:endParaRPr>
        </a:p>
      </dgm:t>
    </dgm:pt>
    <dgm:pt modelId="{E6359BFF-7292-441D-9148-E489123537A4}" type="parTrans" cxnId="{83041628-D878-45FA-870C-39A09644E843}">
      <dgm:prSet/>
      <dgm:spPr/>
      <dgm:t>
        <a:bodyPr/>
        <a:lstStyle/>
        <a:p>
          <a:endParaRPr lang="sl-SI"/>
        </a:p>
      </dgm:t>
    </dgm:pt>
    <dgm:pt modelId="{38BCDA72-EA40-4BE0-93F6-76B94C8B9604}" type="sibTrans" cxnId="{83041628-D878-45FA-870C-39A09644E843}">
      <dgm:prSet/>
      <dgm:spPr/>
      <dgm:t>
        <a:bodyPr/>
        <a:lstStyle/>
        <a:p>
          <a:endParaRPr lang="sl-SI"/>
        </a:p>
      </dgm:t>
    </dgm:pt>
    <dgm:pt modelId="{A0281611-3025-4CF0-A853-6C7F70ECD0AA}">
      <dgm:prSet phldrT="[besedilo]" custT="1"/>
      <dgm:spPr/>
      <dgm:t>
        <a:bodyPr/>
        <a:lstStyle/>
        <a:p>
          <a:r>
            <a:rPr lang="sl-SI" sz="2400" dirty="0" smtClean="0">
              <a:solidFill>
                <a:schemeClr val="tx1"/>
              </a:solidFill>
            </a:rPr>
            <a:t>ATS STEM steza na 6. NAK (oktober 21)</a:t>
          </a:r>
          <a:endParaRPr lang="sl-SI" sz="2400" dirty="0">
            <a:solidFill>
              <a:schemeClr val="tx1"/>
            </a:solidFill>
          </a:endParaRPr>
        </a:p>
      </dgm:t>
    </dgm:pt>
    <dgm:pt modelId="{2C1A2228-F73D-4F79-AE57-96CFAB2DD48C}" type="parTrans" cxnId="{36D2EB67-7B6B-48C3-A993-83BF42BA7EB5}">
      <dgm:prSet/>
      <dgm:spPr/>
      <dgm:t>
        <a:bodyPr/>
        <a:lstStyle/>
        <a:p>
          <a:endParaRPr lang="sl-SI"/>
        </a:p>
      </dgm:t>
    </dgm:pt>
    <dgm:pt modelId="{8802D9CA-FBF6-4A00-9D7E-05ACA224AB9B}" type="sibTrans" cxnId="{36D2EB67-7B6B-48C3-A993-83BF42BA7EB5}">
      <dgm:prSet/>
      <dgm:spPr/>
      <dgm:t>
        <a:bodyPr/>
        <a:lstStyle/>
        <a:p>
          <a:endParaRPr lang="sl-SI"/>
        </a:p>
      </dgm:t>
    </dgm:pt>
    <dgm:pt modelId="{35467BC4-8495-4612-B6D9-B89525282D1F}">
      <dgm:prSet phldrT="[besedilo]" custT="1"/>
      <dgm:spPr/>
      <dgm:t>
        <a:bodyPr/>
        <a:lstStyle/>
        <a:p>
          <a:r>
            <a:rPr lang="sl-SI" sz="2400" dirty="0" err="1" smtClean="0">
              <a:solidFill>
                <a:schemeClr val="tx1"/>
              </a:solidFill>
            </a:rPr>
            <a:t>diseminacija</a:t>
          </a:r>
          <a:r>
            <a:rPr lang="sl-SI" sz="2400" dirty="0" smtClean="0">
              <a:solidFill>
                <a:schemeClr val="tx1"/>
              </a:solidFill>
            </a:rPr>
            <a:t> projekta (spletna stran)</a:t>
          </a:r>
          <a:endParaRPr lang="sl-SI" sz="2400" dirty="0">
            <a:solidFill>
              <a:schemeClr val="tx1"/>
            </a:solidFill>
          </a:endParaRPr>
        </a:p>
      </dgm:t>
    </dgm:pt>
    <dgm:pt modelId="{6657349C-1E36-4E02-8ED8-DB547FC92ADD}" type="parTrans" cxnId="{DBEB1CC6-0714-4DDA-9CD7-75057CF046BA}">
      <dgm:prSet/>
      <dgm:spPr/>
      <dgm:t>
        <a:bodyPr/>
        <a:lstStyle/>
        <a:p>
          <a:endParaRPr lang="sl-SI"/>
        </a:p>
      </dgm:t>
    </dgm:pt>
    <dgm:pt modelId="{9743A6B9-7F3F-4B2D-969C-9B533C86F961}" type="sibTrans" cxnId="{DBEB1CC6-0714-4DDA-9CD7-75057CF046BA}">
      <dgm:prSet/>
      <dgm:spPr/>
      <dgm:t>
        <a:bodyPr/>
        <a:lstStyle/>
        <a:p>
          <a:endParaRPr lang="sl-SI"/>
        </a:p>
      </dgm:t>
    </dgm:pt>
    <dgm:pt modelId="{F9F6F16B-7229-4C28-AB80-11858004D904}">
      <dgm:prSet phldrT="[besedilo]" custT="1"/>
      <dgm:spPr/>
      <dgm:t>
        <a:bodyPr/>
        <a:lstStyle/>
        <a:p>
          <a:r>
            <a:rPr lang="sl-SI" sz="2400" dirty="0" err="1" smtClean="0">
              <a:solidFill>
                <a:schemeClr val="tx1"/>
              </a:solidFill>
            </a:rPr>
            <a:t>diseminacija</a:t>
          </a:r>
          <a:r>
            <a:rPr lang="sl-SI" sz="2400" dirty="0" smtClean="0">
              <a:solidFill>
                <a:schemeClr val="tx1"/>
              </a:solidFill>
            </a:rPr>
            <a:t> projekta (spletna stran)</a:t>
          </a:r>
          <a:endParaRPr lang="sl-SI" sz="2400" dirty="0"/>
        </a:p>
      </dgm:t>
    </dgm:pt>
    <dgm:pt modelId="{FEC68E21-863F-472E-9757-DF0408706CB4}" type="parTrans" cxnId="{221164B1-F162-41A5-A587-19AFC9CA8E1A}">
      <dgm:prSet/>
      <dgm:spPr/>
      <dgm:t>
        <a:bodyPr/>
        <a:lstStyle/>
        <a:p>
          <a:endParaRPr lang="sl-SI"/>
        </a:p>
      </dgm:t>
    </dgm:pt>
    <dgm:pt modelId="{EA06C5EF-F2B4-433A-8A65-0077C3EB2A6B}" type="sibTrans" cxnId="{221164B1-F162-41A5-A587-19AFC9CA8E1A}">
      <dgm:prSet/>
      <dgm:spPr/>
      <dgm:t>
        <a:bodyPr/>
        <a:lstStyle/>
        <a:p>
          <a:endParaRPr lang="sl-SI"/>
        </a:p>
      </dgm:t>
    </dgm:pt>
    <dgm:pt modelId="{484F65A5-5BE5-48C4-937E-7A6A610F26FE}">
      <dgm:prSet phldrT="[besedilo]" custT="1"/>
      <dgm:spPr/>
      <dgm:t>
        <a:bodyPr/>
        <a:lstStyle/>
        <a:p>
          <a:r>
            <a:rPr lang="sl-SI" sz="2400" dirty="0" smtClean="0">
              <a:solidFill>
                <a:schemeClr val="tx1"/>
              </a:solidFill>
            </a:rPr>
            <a:t>končna oddaja gradiv</a:t>
          </a:r>
          <a:endParaRPr lang="sl-SI" sz="2400" dirty="0">
            <a:solidFill>
              <a:schemeClr val="tx1"/>
            </a:solidFill>
          </a:endParaRPr>
        </a:p>
      </dgm:t>
    </dgm:pt>
    <dgm:pt modelId="{7D056722-16EA-4CC1-A53F-8DEF2CA0C164}" type="parTrans" cxnId="{04CD599E-D741-4D75-A5DA-2715BE0511A1}">
      <dgm:prSet/>
      <dgm:spPr/>
      <dgm:t>
        <a:bodyPr/>
        <a:lstStyle/>
        <a:p>
          <a:endParaRPr lang="sl-SI"/>
        </a:p>
      </dgm:t>
    </dgm:pt>
    <dgm:pt modelId="{A7B963E2-9A27-4635-928D-EF485A0F5D5A}" type="sibTrans" cxnId="{04CD599E-D741-4D75-A5DA-2715BE0511A1}">
      <dgm:prSet/>
      <dgm:spPr/>
      <dgm:t>
        <a:bodyPr/>
        <a:lstStyle/>
        <a:p>
          <a:endParaRPr lang="sl-SI"/>
        </a:p>
      </dgm:t>
    </dgm:pt>
    <dgm:pt modelId="{61B4B42F-31EA-4842-B051-82BFF1EF6D57}">
      <dgm:prSet phldrT="[besedilo]" custT="1"/>
      <dgm:spPr/>
      <dgm:t>
        <a:bodyPr/>
        <a:lstStyle/>
        <a:p>
          <a:r>
            <a:rPr lang="sl-SI" sz="2400" dirty="0" smtClean="0">
              <a:solidFill>
                <a:schemeClr val="tx1"/>
              </a:solidFill>
            </a:rPr>
            <a:t>nacionalno poročilo</a:t>
          </a:r>
          <a:endParaRPr lang="sl-SI" sz="2400" dirty="0">
            <a:solidFill>
              <a:schemeClr val="tx1"/>
            </a:solidFill>
          </a:endParaRPr>
        </a:p>
      </dgm:t>
    </dgm:pt>
    <dgm:pt modelId="{CD8C16F2-0941-4772-9E50-794E1C116AE2}" type="parTrans" cxnId="{1262060F-B095-41AB-8F81-A82565E1239A}">
      <dgm:prSet/>
      <dgm:spPr/>
      <dgm:t>
        <a:bodyPr/>
        <a:lstStyle/>
        <a:p>
          <a:endParaRPr lang="sl-SI"/>
        </a:p>
      </dgm:t>
    </dgm:pt>
    <dgm:pt modelId="{F1C4CA8B-830C-49FE-9035-B21F3012CA97}" type="sibTrans" cxnId="{1262060F-B095-41AB-8F81-A82565E1239A}">
      <dgm:prSet/>
      <dgm:spPr/>
      <dgm:t>
        <a:bodyPr/>
        <a:lstStyle/>
        <a:p>
          <a:endParaRPr lang="sl-SI"/>
        </a:p>
      </dgm:t>
    </dgm:pt>
    <dgm:pt modelId="{5D168308-8902-45E3-A928-945FAC7DB794}">
      <dgm:prSet phldrT="[besedilo]" custT="1"/>
      <dgm:spPr/>
      <dgm:t>
        <a:bodyPr/>
        <a:lstStyle/>
        <a:p>
          <a:r>
            <a:rPr lang="sl-SI" sz="2200" dirty="0" smtClean="0">
              <a:solidFill>
                <a:schemeClr val="tx1"/>
              </a:solidFill>
            </a:rPr>
            <a:t>mednarodna izmenjava primerov</a:t>
          </a:r>
          <a:endParaRPr lang="sl-SI" sz="2200" dirty="0">
            <a:solidFill>
              <a:schemeClr val="tx1"/>
            </a:solidFill>
          </a:endParaRPr>
        </a:p>
      </dgm:t>
    </dgm:pt>
    <dgm:pt modelId="{519D2164-4AD4-4E21-946A-60D0D75EF5BC}" type="parTrans" cxnId="{A8642D11-3A18-402D-843F-C19D4AEE74C7}">
      <dgm:prSet/>
      <dgm:spPr/>
      <dgm:t>
        <a:bodyPr/>
        <a:lstStyle/>
        <a:p>
          <a:endParaRPr lang="sl-SI"/>
        </a:p>
      </dgm:t>
    </dgm:pt>
    <dgm:pt modelId="{80F08308-FC49-420F-B519-C4DBC677D793}" type="sibTrans" cxnId="{A8642D11-3A18-402D-843F-C19D4AEE74C7}">
      <dgm:prSet/>
      <dgm:spPr/>
      <dgm:t>
        <a:bodyPr/>
        <a:lstStyle/>
        <a:p>
          <a:endParaRPr lang="sl-SI"/>
        </a:p>
      </dgm:t>
    </dgm:pt>
    <dgm:pt modelId="{042356E1-8B7B-4A00-9B8E-004C4474F5CD}">
      <dgm:prSet phldrT="[besedilo]" custT="1"/>
      <dgm:spPr/>
      <dgm:t>
        <a:bodyPr/>
        <a:lstStyle/>
        <a:p>
          <a:r>
            <a:rPr lang="sl-SI" sz="2400" dirty="0" smtClean="0">
              <a:solidFill>
                <a:schemeClr val="tx1"/>
              </a:solidFill>
            </a:rPr>
            <a:t>ZAKLJUČNO SREČANJE</a:t>
          </a:r>
          <a:endParaRPr lang="sl-SI" sz="2400" dirty="0">
            <a:solidFill>
              <a:schemeClr val="tx1"/>
            </a:solidFill>
          </a:endParaRPr>
        </a:p>
      </dgm:t>
    </dgm:pt>
    <dgm:pt modelId="{5CDD0120-8EE6-449F-8CC0-54ECB9AC7707}" type="parTrans" cxnId="{784245B7-5FD7-4897-9113-6AA03B21330F}">
      <dgm:prSet/>
      <dgm:spPr/>
    </dgm:pt>
    <dgm:pt modelId="{EB236330-0221-4FD0-A15A-09FB0D44173A}" type="sibTrans" cxnId="{784245B7-5FD7-4897-9113-6AA03B21330F}">
      <dgm:prSet/>
      <dgm:spPr/>
    </dgm:pt>
    <dgm:pt modelId="{49E0F35E-1E62-4FA5-9150-111254BA3D0B}" type="pres">
      <dgm:prSet presAssocID="{A7DA1FD2-8773-433C-968D-1EFF8885DB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DDDB0F7E-81DC-47FB-984A-5382B62527DB}" type="pres">
      <dgm:prSet presAssocID="{4E8E2782-7023-4465-AE20-A64452BDEC2A}" presName="node" presStyleLbl="node1" presStyleIdx="0" presStyleCnt="4" custLinFactNeighborX="-14542" custLinFactNeighborY="26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BAF23B2-4901-4465-BBE0-CB2B26FAB6BE}" type="pres">
      <dgm:prSet presAssocID="{0991C32B-07E0-4911-9788-3D8711FA4A2F}" presName="sibTrans" presStyleCnt="0"/>
      <dgm:spPr/>
    </dgm:pt>
    <dgm:pt modelId="{D2EB9C21-1D89-42DB-9DE2-4AC4171E7733}" type="pres">
      <dgm:prSet presAssocID="{9D1CB569-6516-4661-A521-B893ADCE420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0051266-DFB7-4F3A-BAFE-2F7A3A8EDBB7}" type="pres">
      <dgm:prSet presAssocID="{73910619-C996-45C5-AB7E-4166B11F007E}" presName="sibTrans" presStyleCnt="0"/>
      <dgm:spPr/>
    </dgm:pt>
    <dgm:pt modelId="{1BBA0E2A-7959-4845-A811-A568117F5A22}" type="pres">
      <dgm:prSet presAssocID="{626C581F-CD8A-427E-A63B-573C9905663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21FF026-E3AE-46E9-846A-8CA8B18F5A8D}" type="pres">
      <dgm:prSet presAssocID="{770DE98F-86F1-4B5E-ABB6-C9B1E4183548}" presName="sibTrans" presStyleCnt="0"/>
      <dgm:spPr/>
    </dgm:pt>
    <dgm:pt modelId="{4E3E5340-DA82-48EF-8955-5B718EC8F489}" type="pres">
      <dgm:prSet presAssocID="{55AF1720-5A52-4D81-AB15-43ECC072FDA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CBC82F3C-318F-442E-A37E-1522C2EE19C5}" srcId="{626C581F-CD8A-427E-A63B-573C99056631}" destId="{8A9C9DF1-1CB3-4D81-BC9B-45169E028383}" srcOrd="4" destOrd="0" parTransId="{F987751C-1B5C-4AB5-8E42-6DDEE702B04D}" sibTransId="{051FA1C5-F0FB-4E13-B03F-34C65F33F12E}"/>
    <dgm:cxn modelId="{CB404639-2177-4C63-B03D-F649A8A3DBAE}" type="presOf" srcId="{4E8E2782-7023-4465-AE20-A64452BDEC2A}" destId="{DDDB0F7E-81DC-47FB-984A-5382B62527DB}" srcOrd="0" destOrd="0" presId="urn:microsoft.com/office/officeart/2005/8/layout/hList6"/>
    <dgm:cxn modelId="{F58296BA-E388-4F75-8EB7-D17F2436EA6D}" type="presOf" srcId="{44EC398C-0AF9-4B45-8AF2-523335F03C86}" destId="{1BBA0E2A-7959-4845-A811-A568117F5A22}" srcOrd="0" destOrd="1" presId="urn:microsoft.com/office/officeart/2005/8/layout/hList6"/>
    <dgm:cxn modelId="{1A65933E-8EEC-4FE4-9677-1E26FDB3C23C}" srcId="{55AF1720-5A52-4D81-AB15-43ECC072FDA5}" destId="{CEB445A0-E1C0-4191-BEB2-7447B3506953}" srcOrd="0" destOrd="0" parTransId="{94F29E60-81B8-4A2E-B624-434A18FF94E1}" sibTransId="{566D3B61-B339-4CB7-85B9-47E5E967426C}"/>
    <dgm:cxn modelId="{FF05E3E0-9B69-4D20-895B-E51C7175C318}" type="presOf" srcId="{BF464058-DD54-4247-8311-1C1C29BE41D2}" destId="{1BBA0E2A-7959-4845-A811-A568117F5A22}" srcOrd="0" destOrd="2" presId="urn:microsoft.com/office/officeart/2005/8/layout/hList6"/>
    <dgm:cxn modelId="{74AC45A6-6A3A-49B6-834F-47D97C056A63}" srcId="{4E8E2782-7023-4465-AE20-A64452BDEC2A}" destId="{E20182A0-FB3F-47A2-A4FC-58D76DBE3F16}" srcOrd="3" destOrd="0" parTransId="{D30BD692-004F-47BB-95F4-32D4761FE911}" sibTransId="{57A4256D-9CAA-4013-8006-DAEC66C34800}"/>
    <dgm:cxn modelId="{BCCA7F92-9EFC-48CF-95EA-281F18792438}" type="presOf" srcId="{F79576BE-FC84-477A-81BB-D88B38180353}" destId="{D2EB9C21-1D89-42DB-9DE2-4AC4171E7733}" srcOrd="0" destOrd="2" presId="urn:microsoft.com/office/officeart/2005/8/layout/hList6"/>
    <dgm:cxn modelId="{980DE3A4-0A88-4689-882C-FA087227CE9C}" type="presOf" srcId="{8A9C9DF1-1CB3-4D81-BC9B-45169E028383}" destId="{1BBA0E2A-7959-4845-A811-A568117F5A22}" srcOrd="0" destOrd="5" presId="urn:microsoft.com/office/officeart/2005/8/layout/hList6"/>
    <dgm:cxn modelId="{36973149-FC91-498E-B99A-3F768DC02005}" type="presOf" srcId="{E20182A0-FB3F-47A2-A4FC-58D76DBE3F16}" destId="{DDDB0F7E-81DC-47FB-984A-5382B62527DB}" srcOrd="0" destOrd="4" presId="urn:microsoft.com/office/officeart/2005/8/layout/hList6"/>
    <dgm:cxn modelId="{E4B270FF-B7F2-4CAC-82B5-A0121C955B1A}" srcId="{4E8E2782-7023-4465-AE20-A64452BDEC2A}" destId="{781CC422-9F8F-4EF9-9B9B-587A8710AF3A}" srcOrd="2" destOrd="0" parTransId="{9BE8E597-C83A-49A5-A6E2-609F634E767C}" sibTransId="{EB613429-B92A-41F2-95C6-F2D08AA2D45A}"/>
    <dgm:cxn modelId="{D8474CD6-5402-4A27-AC4C-04B10793FD55}" type="presOf" srcId="{61B4B42F-31EA-4842-B051-82BFF1EF6D57}" destId="{4E3E5340-DA82-48EF-8955-5B718EC8F489}" srcOrd="0" destOrd="3" presId="urn:microsoft.com/office/officeart/2005/8/layout/hList6"/>
    <dgm:cxn modelId="{E436BBE2-18C0-45B7-B91B-B97DB4B01385}" type="presOf" srcId="{F9F6F16B-7229-4C28-AB80-11858004D904}" destId="{D2EB9C21-1D89-42DB-9DE2-4AC4171E7733}" srcOrd="0" destOrd="6" presId="urn:microsoft.com/office/officeart/2005/8/layout/hList6"/>
    <dgm:cxn modelId="{8502B95B-3F36-4F97-AE39-95408ECC0A4F}" type="presOf" srcId="{EDF94726-98B1-46BD-86DE-496D1A9FF36E}" destId="{D2EB9C21-1D89-42DB-9DE2-4AC4171E7733}" srcOrd="0" destOrd="1" presId="urn:microsoft.com/office/officeart/2005/8/layout/hList6"/>
    <dgm:cxn modelId="{A8642D11-3A18-402D-843F-C19D4AEE74C7}" srcId="{9D1CB569-6516-4661-A521-B893ADCE4201}" destId="{5D168308-8902-45E3-A928-945FAC7DB794}" srcOrd="6" destOrd="0" parTransId="{519D2164-4AD4-4E21-946A-60D0D75EF5BC}" sibTransId="{80F08308-FC49-420F-B519-C4DBC677D793}"/>
    <dgm:cxn modelId="{784245B7-5FD7-4897-9113-6AA03B21330F}" srcId="{626C581F-CD8A-427E-A63B-573C99056631}" destId="{042356E1-8B7B-4A00-9B8E-004C4474F5CD}" srcOrd="3" destOrd="0" parTransId="{5CDD0120-8EE6-449F-8CC0-54ECB9AC7707}" sibTransId="{EB236330-0221-4FD0-A15A-09FB0D44173A}"/>
    <dgm:cxn modelId="{DA90EACB-8246-4B1D-B0BE-80CAB17BC758}" type="presOf" srcId="{3B4A5FF5-4C1D-4F2B-86F5-D18129A4F520}" destId="{DDDB0F7E-81DC-47FB-984A-5382B62527DB}" srcOrd="0" destOrd="1" presId="urn:microsoft.com/office/officeart/2005/8/layout/hList6"/>
    <dgm:cxn modelId="{96AF9791-B026-440C-BB0F-F39BD8C1FE0E}" type="presOf" srcId="{5D168308-8902-45E3-A928-945FAC7DB794}" destId="{D2EB9C21-1D89-42DB-9DE2-4AC4171E7733}" srcOrd="0" destOrd="7" presId="urn:microsoft.com/office/officeart/2005/8/layout/hList6"/>
    <dgm:cxn modelId="{F17A0162-F2D3-4B4A-A84E-5BC94CBEE890}" srcId="{626C581F-CD8A-427E-A63B-573C99056631}" destId="{BF464058-DD54-4247-8311-1C1C29BE41D2}" srcOrd="1" destOrd="0" parTransId="{4D8210B0-B30A-4020-AF47-1A2084CC42FF}" sibTransId="{DA54AB2D-6438-40E9-A235-C6EF9C369EEB}"/>
    <dgm:cxn modelId="{383C241C-5DA6-4AFB-9085-831E391E4C51}" type="presOf" srcId="{9D1CB569-6516-4661-A521-B893ADCE4201}" destId="{D2EB9C21-1D89-42DB-9DE2-4AC4171E7733}" srcOrd="0" destOrd="0" presId="urn:microsoft.com/office/officeart/2005/8/layout/hList6"/>
    <dgm:cxn modelId="{1262060F-B095-41AB-8F81-A82565E1239A}" srcId="{55AF1720-5A52-4D81-AB15-43ECC072FDA5}" destId="{61B4B42F-31EA-4842-B051-82BFF1EF6D57}" srcOrd="2" destOrd="0" parTransId="{CD8C16F2-0941-4772-9E50-794E1C116AE2}" sibTransId="{F1C4CA8B-830C-49FE-9035-B21F3012CA97}"/>
    <dgm:cxn modelId="{DBEB1CC6-0714-4DDA-9CD7-75057CF046BA}" srcId="{4E8E2782-7023-4465-AE20-A64452BDEC2A}" destId="{35467BC4-8495-4612-B6D9-B89525282D1F}" srcOrd="4" destOrd="0" parTransId="{6657349C-1E36-4E02-8ED8-DB547FC92ADD}" sibTransId="{9743A6B9-7F3F-4B2D-969C-9B533C86F961}"/>
    <dgm:cxn modelId="{691BE4D6-B8DD-4C13-B9A6-DEBBA0FC8067}" srcId="{A7DA1FD2-8773-433C-968D-1EFF8885DBC2}" destId="{55AF1720-5A52-4D81-AB15-43ECC072FDA5}" srcOrd="3" destOrd="0" parTransId="{13FFF012-28D2-4598-8AED-3D8D55372AD0}" sibTransId="{2FAE6F9A-800A-4B45-9FCD-1D5DE32CF388}"/>
    <dgm:cxn modelId="{12ECF6E6-1B5C-46DF-BC3F-EB766646B6A9}" type="presOf" srcId="{7EFB8B09-FA2D-49DD-818B-471F177609B4}" destId="{DDDB0F7E-81DC-47FB-984A-5382B62527DB}" srcOrd="0" destOrd="2" presId="urn:microsoft.com/office/officeart/2005/8/layout/hList6"/>
    <dgm:cxn modelId="{10038D2A-1638-44B1-8BE3-6843BFD4796A}" srcId="{A7DA1FD2-8773-433C-968D-1EFF8885DBC2}" destId="{626C581F-CD8A-427E-A63B-573C99056631}" srcOrd="2" destOrd="0" parTransId="{F0430015-6D8F-4B07-8056-3BFDF46342DB}" sibTransId="{770DE98F-86F1-4B5E-ABB6-C9B1E4183548}"/>
    <dgm:cxn modelId="{48B2CB98-CF8B-45E5-BD36-15FE533D3D4E}" type="presOf" srcId="{55AF1720-5A52-4D81-AB15-43ECC072FDA5}" destId="{4E3E5340-DA82-48EF-8955-5B718EC8F489}" srcOrd="0" destOrd="0" presId="urn:microsoft.com/office/officeart/2005/8/layout/hList6"/>
    <dgm:cxn modelId="{2D96A387-363D-40DD-94B6-770CDBEF7F64}" type="presOf" srcId="{A2547530-962C-4EDC-AFB2-6F36851A610A}" destId="{D2EB9C21-1D89-42DB-9DE2-4AC4171E7733}" srcOrd="0" destOrd="4" presId="urn:microsoft.com/office/officeart/2005/8/layout/hList6"/>
    <dgm:cxn modelId="{F0A049FE-FEFF-4ABA-8494-DBD6AEBF0404}" type="presOf" srcId="{CEB445A0-E1C0-4191-BEB2-7447B3506953}" destId="{4E3E5340-DA82-48EF-8955-5B718EC8F489}" srcOrd="0" destOrd="1" presId="urn:microsoft.com/office/officeart/2005/8/layout/hList6"/>
    <dgm:cxn modelId="{04CD599E-D741-4D75-A5DA-2715BE0511A1}" srcId="{626C581F-CD8A-427E-A63B-573C99056631}" destId="{484F65A5-5BE5-48C4-937E-7A6A610F26FE}" srcOrd="2" destOrd="0" parTransId="{7D056722-16EA-4CC1-A53F-8DEF2CA0C164}" sibTransId="{A7B963E2-9A27-4635-928D-EF485A0F5D5A}"/>
    <dgm:cxn modelId="{B64D39F9-B657-496C-A81A-449D9D8BFC2D}" srcId="{9D1CB569-6516-4661-A521-B893ADCE4201}" destId="{A2547530-962C-4EDC-AFB2-6F36851A610A}" srcOrd="3" destOrd="0" parTransId="{F9E3763B-4F8A-4604-8691-6AB738574FAE}" sibTransId="{DDD05FC8-D380-40A6-BA56-6183B16787B5}"/>
    <dgm:cxn modelId="{399C48BD-866C-4419-B9E3-156BC80F7D2D}" srcId="{626C581F-CD8A-427E-A63B-573C99056631}" destId="{44EC398C-0AF9-4B45-8AF2-523335F03C86}" srcOrd="0" destOrd="0" parTransId="{3E0D5C6A-2FAB-4C91-B6FB-C1F81A6854C0}" sibTransId="{78321452-CA44-45BF-901D-B11A1C1671AE}"/>
    <dgm:cxn modelId="{F7E81642-3A9E-441C-9F10-5EC3E056FE5A}" type="presOf" srcId="{042356E1-8B7B-4A00-9B8E-004C4474F5CD}" destId="{1BBA0E2A-7959-4845-A811-A568117F5A22}" srcOrd="0" destOrd="4" presId="urn:microsoft.com/office/officeart/2005/8/layout/hList6"/>
    <dgm:cxn modelId="{6DC3A1F0-5ED7-41EA-9DE6-AEFEFD40AA84}" srcId="{9D1CB569-6516-4661-A521-B893ADCE4201}" destId="{73B32498-711B-4EC1-9344-94EE003B6752}" srcOrd="2" destOrd="0" parTransId="{CA63F05F-45FF-4896-8A92-A7A597D54B54}" sibTransId="{036BC7E4-286A-4AC7-A3A7-2C1B7F892FE7}"/>
    <dgm:cxn modelId="{931CB693-3819-4EB2-8CBA-E81AF7AFEBF9}" type="presOf" srcId="{781CC422-9F8F-4EF9-9B9B-587A8710AF3A}" destId="{DDDB0F7E-81DC-47FB-984A-5382B62527DB}" srcOrd="0" destOrd="3" presId="urn:microsoft.com/office/officeart/2005/8/layout/hList6"/>
    <dgm:cxn modelId="{04C0482D-0268-42E0-B89E-DAC793BA0C4B}" srcId="{9D1CB569-6516-4661-A521-B893ADCE4201}" destId="{EDF94726-98B1-46BD-86DE-496D1A9FF36E}" srcOrd="0" destOrd="0" parTransId="{FEB85337-D006-46E4-AD72-ED392627F9C8}" sibTransId="{67605F5E-BA69-46E6-AC27-26C3FAA72B7E}"/>
    <dgm:cxn modelId="{4E394F48-CB1A-47A7-A286-E6CB612A8E09}" type="presOf" srcId="{9EAFD66C-7083-4B50-8805-BE78281AAD57}" destId="{D2EB9C21-1D89-42DB-9DE2-4AC4171E7733}" srcOrd="0" destOrd="5" presId="urn:microsoft.com/office/officeart/2005/8/layout/hList6"/>
    <dgm:cxn modelId="{98ABF824-B441-484B-A9B3-0BDD74877A54}" type="presOf" srcId="{484F65A5-5BE5-48C4-937E-7A6A610F26FE}" destId="{1BBA0E2A-7959-4845-A811-A568117F5A22}" srcOrd="0" destOrd="3" presId="urn:microsoft.com/office/officeart/2005/8/layout/hList6"/>
    <dgm:cxn modelId="{3280848F-7F3F-4197-89BE-5A892EDC9518}" type="presOf" srcId="{A7DA1FD2-8773-433C-968D-1EFF8885DBC2}" destId="{49E0F35E-1E62-4FA5-9150-111254BA3D0B}" srcOrd="0" destOrd="0" presId="urn:microsoft.com/office/officeart/2005/8/layout/hList6"/>
    <dgm:cxn modelId="{4F8111A1-3923-48E2-BE64-2064580BF932}" type="presOf" srcId="{626C581F-CD8A-427E-A63B-573C99056631}" destId="{1BBA0E2A-7959-4845-A811-A568117F5A22}" srcOrd="0" destOrd="0" presId="urn:microsoft.com/office/officeart/2005/8/layout/hList6"/>
    <dgm:cxn modelId="{317692ED-0C4A-4498-AEEF-CCF017AABEBE}" srcId="{A7DA1FD2-8773-433C-968D-1EFF8885DBC2}" destId="{9D1CB569-6516-4661-A521-B893ADCE4201}" srcOrd="1" destOrd="0" parTransId="{C61DF395-5C8A-48F3-8484-6BE7391886FA}" sibTransId="{73910619-C996-45C5-AB7E-4166B11F007E}"/>
    <dgm:cxn modelId="{0253E35C-99B0-4282-B929-446384AAF763}" srcId="{A7DA1FD2-8773-433C-968D-1EFF8885DBC2}" destId="{4E8E2782-7023-4465-AE20-A64452BDEC2A}" srcOrd="0" destOrd="0" parTransId="{48CDA038-8A88-4AAA-984F-DD94F0D54373}" sibTransId="{0991C32B-07E0-4911-9788-3D8711FA4A2F}"/>
    <dgm:cxn modelId="{2D15305C-1CD7-4CF4-8438-CBE08BCA371C}" type="presOf" srcId="{73B32498-711B-4EC1-9344-94EE003B6752}" destId="{D2EB9C21-1D89-42DB-9DE2-4AC4171E7733}" srcOrd="0" destOrd="3" presId="urn:microsoft.com/office/officeart/2005/8/layout/hList6"/>
    <dgm:cxn modelId="{AD17409E-4997-462E-B9D0-A9DA06E81117}" srcId="{4E8E2782-7023-4465-AE20-A64452BDEC2A}" destId="{7EFB8B09-FA2D-49DD-818B-471F177609B4}" srcOrd="1" destOrd="0" parTransId="{69D91953-980E-474F-BE74-74F114F5A8E8}" sibTransId="{C615AB55-351E-4DDF-A60F-EEB4F35B86CA}"/>
    <dgm:cxn modelId="{B317398B-46B7-4557-8548-4935E63D313F}" srcId="{4E8E2782-7023-4465-AE20-A64452BDEC2A}" destId="{3B4A5FF5-4C1D-4F2B-86F5-D18129A4F520}" srcOrd="0" destOrd="0" parTransId="{CEBA91BC-58D1-44C8-B680-1E90099C6619}" sibTransId="{09BD1E92-A74E-4CA7-8556-C05FE807DE94}"/>
    <dgm:cxn modelId="{7C0B6BDF-AF0D-42D6-A332-DF647845B2A4}" type="presOf" srcId="{35467BC4-8495-4612-B6D9-B89525282D1F}" destId="{DDDB0F7E-81DC-47FB-984A-5382B62527DB}" srcOrd="0" destOrd="5" presId="urn:microsoft.com/office/officeart/2005/8/layout/hList6"/>
    <dgm:cxn modelId="{83041628-D878-45FA-870C-39A09644E843}" srcId="{9D1CB569-6516-4661-A521-B893ADCE4201}" destId="{9EAFD66C-7083-4B50-8805-BE78281AAD57}" srcOrd="4" destOrd="0" parTransId="{E6359BFF-7292-441D-9148-E489123537A4}" sibTransId="{38BCDA72-EA40-4BE0-93F6-76B94C8B9604}"/>
    <dgm:cxn modelId="{36D2EB67-7B6B-48C3-A993-83BF42BA7EB5}" srcId="{55AF1720-5A52-4D81-AB15-43ECC072FDA5}" destId="{A0281611-3025-4CF0-A853-6C7F70ECD0AA}" srcOrd="1" destOrd="0" parTransId="{2C1A2228-F73D-4F79-AE57-96CFAB2DD48C}" sibTransId="{8802D9CA-FBF6-4A00-9D7E-05ACA224AB9B}"/>
    <dgm:cxn modelId="{D9460EF5-A18F-4B48-AD5E-7E1D3594B10D}" type="presOf" srcId="{A0281611-3025-4CF0-A853-6C7F70ECD0AA}" destId="{4E3E5340-DA82-48EF-8955-5B718EC8F489}" srcOrd="0" destOrd="2" presId="urn:microsoft.com/office/officeart/2005/8/layout/hList6"/>
    <dgm:cxn modelId="{84F32D07-5FC0-4909-892A-7DB2DA2DBC44}" srcId="{9D1CB569-6516-4661-A521-B893ADCE4201}" destId="{F79576BE-FC84-477A-81BB-D88B38180353}" srcOrd="1" destOrd="0" parTransId="{068DA538-26C8-46F5-8241-54D897B042F4}" sibTransId="{E7BB5485-B305-446F-AB43-A1CE7ED430FD}"/>
    <dgm:cxn modelId="{221164B1-F162-41A5-A587-19AFC9CA8E1A}" srcId="{9D1CB569-6516-4661-A521-B893ADCE4201}" destId="{F9F6F16B-7229-4C28-AB80-11858004D904}" srcOrd="5" destOrd="0" parTransId="{FEC68E21-863F-472E-9757-DF0408706CB4}" sibTransId="{EA06C5EF-F2B4-433A-8A65-0077C3EB2A6B}"/>
    <dgm:cxn modelId="{9E9191C2-F1FA-41C1-B4C8-17B6C8FB5C2C}" type="presParOf" srcId="{49E0F35E-1E62-4FA5-9150-111254BA3D0B}" destId="{DDDB0F7E-81DC-47FB-984A-5382B62527DB}" srcOrd="0" destOrd="0" presId="urn:microsoft.com/office/officeart/2005/8/layout/hList6"/>
    <dgm:cxn modelId="{F69B46D9-11C6-4BA9-812C-E734AF2DB376}" type="presParOf" srcId="{49E0F35E-1E62-4FA5-9150-111254BA3D0B}" destId="{2BAF23B2-4901-4465-BBE0-CB2B26FAB6BE}" srcOrd="1" destOrd="0" presId="urn:microsoft.com/office/officeart/2005/8/layout/hList6"/>
    <dgm:cxn modelId="{13EB1974-8838-4396-8E52-4A338A095E09}" type="presParOf" srcId="{49E0F35E-1E62-4FA5-9150-111254BA3D0B}" destId="{D2EB9C21-1D89-42DB-9DE2-4AC4171E7733}" srcOrd="2" destOrd="0" presId="urn:microsoft.com/office/officeart/2005/8/layout/hList6"/>
    <dgm:cxn modelId="{0359C655-2597-4B37-B6A7-C5717D183192}" type="presParOf" srcId="{49E0F35E-1E62-4FA5-9150-111254BA3D0B}" destId="{E0051266-DFB7-4F3A-BAFE-2F7A3A8EDBB7}" srcOrd="3" destOrd="0" presId="urn:microsoft.com/office/officeart/2005/8/layout/hList6"/>
    <dgm:cxn modelId="{EC399EE4-F117-4DBB-9721-DA6B16486E2F}" type="presParOf" srcId="{49E0F35E-1E62-4FA5-9150-111254BA3D0B}" destId="{1BBA0E2A-7959-4845-A811-A568117F5A22}" srcOrd="4" destOrd="0" presId="urn:microsoft.com/office/officeart/2005/8/layout/hList6"/>
    <dgm:cxn modelId="{5270F609-A934-464A-ADF7-88C5CABE8086}" type="presParOf" srcId="{49E0F35E-1E62-4FA5-9150-111254BA3D0B}" destId="{A21FF026-E3AE-46E9-846A-8CA8B18F5A8D}" srcOrd="5" destOrd="0" presId="urn:microsoft.com/office/officeart/2005/8/layout/hList6"/>
    <dgm:cxn modelId="{67F9A5BC-433F-4BF9-9038-3E8BC09AA6FD}" type="presParOf" srcId="{49E0F35E-1E62-4FA5-9150-111254BA3D0B}" destId="{4E3E5340-DA82-48EF-8955-5B718EC8F489}" srcOrd="6" destOrd="0" presId="urn:microsoft.com/office/officeart/2005/8/layout/h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B0F7E-81DC-47FB-984A-5382B62527DB}">
      <dsp:nvSpPr>
        <dsp:cNvPr id="0" name=""/>
        <dsp:cNvSpPr/>
      </dsp:nvSpPr>
      <dsp:spPr>
        <a:xfrm rot="16200000">
          <a:off x="-1649230" y="1649230"/>
          <a:ext cx="6182751" cy="2884289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rgbClr val="FF0000"/>
              </a:solidFill>
            </a:rPr>
            <a:t>JAN-FEB21</a:t>
          </a:r>
          <a:endParaRPr lang="sl-SI" sz="2400" b="1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400" kern="1200" dirty="0" smtClean="0">
              <a:solidFill>
                <a:schemeClr val="tx1"/>
              </a:solidFill>
            </a:rPr>
            <a:t>1. STEM-učna enota</a:t>
          </a:r>
          <a:endParaRPr lang="sl-SI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400" kern="1200" dirty="0" err="1" smtClean="0">
              <a:solidFill>
                <a:schemeClr val="tx1"/>
              </a:solidFill>
            </a:rPr>
            <a:t>webinarji</a:t>
          </a:r>
          <a:r>
            <a:rPr lang="sl-SI" sz="2400" kern="1200" dirty="0" smtClean="0">
              <a:solidFill>
                <a:schemeClr val="tx1"/>
              </a:solidFill>
            </a:rPr>
            <a:t> (izmenjava idej)</a:t>
          </a:r>
          <a:endParaRPr lang="sl-SI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400" kern="1200" dirty="0" smtClean="0">
              <a:solidFill>
                <a:schemeClr val="tx1"/>
              </a:solidFill>
            </a:rPr>
            <a:t>oddaja priprav</a:t>
          </a:r>
          <a:endParaRPr lang="sl-SI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400" kern="1200" dirty="0" smtClean="0">
              <a:solidFill>
                <a:schemeClr val="tx1"/>
              </a:solidFill>
            </a:rPr>
            <a:t>skrbniški obisk</a:t>
          </a:r>
          <a:endParaRPr lang="sl-SI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400" kern="1200" dirty="0" err="1" smtClean="0">
              <a:solidFill>
                <a:schemeClr val="tx1"/>
              </a:solidFill>
            </a:rPr>
            <a:t>diseminacija</a:t>
          </a:r>
          <a:r>
            <a:rPr lang="sl-SI" sz="2400" kern="1200" dirty="0" smtClean="0">
              <a:solidFill>
                <a:schemeClr val="tx1"/>
              </a:solidFill>
            </a:rPr>
            <a:t> projekta (spletna stran)</a:t>
          </a:r>
          <a:endParaRPr lang="sl-SI" sz="2400" kern="1200" dirty="0">
            <a:solidFill>
              <a:schemeClr val="tx1"/>
            </a:solidFill>
          </a:endParaRPr>
        </a:p>
      </dsp:txBody>
      <dsp:txXfrm rot="5400000">
        <a:off x="1" y="1236549"/>
        <a:ext cx="2884289" cy="3709651"/>
      </dsp:txXfrm>
    </dsp:sp>
    <dsp:sp modelId="{D2EB9C21-1D89-42DB-9DE2-4AC4171E7733}">
      <dsp:nvSpPr>
        <dsp:cNvPr id="0" name=""/>
        <dsp:cNvSpPr/>
      </dsp:nvSpPr>
      <dsp:spPr>
        <a:xfrm rot="16200000">
          <a:off x="1454319" y="1649230"/>
          <a:ext cx="6182751" cy="2884289"/>
        </a:xfrm>
        <a:prstGeom prst="flowChartManualOperation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rgbClr val="FF0000"/>
              </a:solidFill>
            </a:rPr>
            <a:t>FEB-APR</a:t>
          </a:r>
          <a:endParaRPr lang="sl-SI" sz="2400" b="1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400" kern="1200" dirty="0" smtClean="0">
              <a:solidFill>
                <a:schemeClr val="tx1"/>
              </a:solidFill>
            </a:rPr>
            <a:t>2. STEM-učna enota</a:t>
          </a:r>
          <a:endParaRPr lang="sl-SI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400" kern="1200" dirty="0" smtClean="0">
              <a:solidFill>
                <a:schemeClr val="tx1"/>
              </a:solidFill>
            </a:rPr>
            <a:t>mreženje šol</a:t>
          </a:r>
          <a:endParaRPr lang="sl-SI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400" kern="1200" dirty="0" smtClean="0">
              <a:solidFill>
                <a:schemeClr val="tx1"/>
              </a:solidFill>
            </a:rPr>
            <a:t>kvalitativna evalvacija</a:t>
          </a:r>
          <a:endParaRPr lang="sl-SI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400" kern="1200" dirty="0" smtClean="0">
              <a:solidFill>
                <a:schemeClr val="tx1"/>
              </a:solidFill>
            </a:rPr>
            <a:t>skrbniški obisk</a:t>
          </a:r>
          <a:endParaRPr lang="sl-SI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400" kern="1200" dirty="0" smtClean="0">
              <a:solidFill>
                <a:schemeClr val="tx1"/>
              </a:solidFill>
            </a:rPr>
            <a:t>oddaja priprav</a:t>
          </a:r>
          <a:endParaRPr lang="sl-SI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400" kern="1200" dirty="0" err="1" smtClean="0">
              <a:solidFill>
                <a:schemeClr val="tx1"/>
              </a:solidFill>
            </a:rPr>
            <a:t>diseminacija</a:t>
          </a:r>
          <a:r>
            <a:rPr lang="sl-SI" sz="2400" kern="1200" dirty="0" smtClean="0">
              <a:solidFill>
                <a:schemeClr val="tx1"/>
              </a:solidFill>
            </a:rPr>
            <a:t> projekta (spletna stran)</a:t>
          </a:r>
          <a:endParaRPr lang="sl-SI" sz="24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200" kern="1200" dirty="0" smtClean="0">
              <a:solidFill>
                <a:schemeClr val="tx1"/>
              </a:solidFill>
            </a:rPr>
            <a:t>mednarodna izmenjava primerov</a:t>
          </a:r>
          <a:endParaRPr lang="sl-SI" sz="2200" kern="1200" dirty="0">
            <a:solidFill>
              <a:schemeClr val="tx1"/>
            </a:solidFill>
          </a:endParaRPr>
        </a:p>
      </dsp:txBody>
      <dsp:txXfrm rot="5400000">
        <a:off x="3103550" y="1236549"/>
        <a:ext cx="2884289" cy="3709651"/>
      </dsp:txXfrm>
    </dsp:sp>
    <dsp:sp modelId="{1BBA0E2A-7959-4845-A811-A568117F5A22}">
      <dsp:nvSpPr>
        <dsp:cNvPr id="0" name=""/>
        <dsp:cNvSpPr/>
      </dsp:nvSpPr>
      <dsp:spPr>
        <a:xfrm rot="16200000">
          <a:off x="4554929" y="1649230"/>
          <a:ext cx="6182751" cy="2884289"/>
        </a:xfrm>
        <a:prstGeom prst="flowChartManualOperation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rgbClr val="FF0000"/>
              </a:solidFill>
            </a:rPr>
            <a:t>MAJ-JUL</a:t>
          </a:r>
          <a:endParaRPr lang="sl-SI" sz="2400" b="1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400" kern="1200" dirty="0" smtClean="0">
              <a:solidFill>
                <a:schemeClr val="tx1"/>
              </a:solidFill>
            </a:rPr>
            <a:t>zaključna kvalitativna evalvacija (e-vprašalnik)</a:t>
          </a:r>
          <a:endParaRPr lang="sl-SI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400" kern="1200" dirty="0" smtClean="0">
              <a:solidFill>
                <a:schemeClr val="tx1"/>
              </a:solidFill>
            </a:rPr>
            <a:t>intervjuji za kvantitativno evalvacijo</a:t>
          </a:r>
          <a:endParaRPr lang="sl-SI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400" kern="1200" dirty="0" smtClean="0">
              <a:solidFill>
                <a:schemeClr val="tx1"/>
              </a:solidFill>
            </a:rPr>
            <a:t>končna oddaja gradiv</a:t>
          </a:r>
          <a:endParaRPr lang="sl-SI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400" kern="1200" dirty="0" smtClean="0">
              <a:solidFill>
                <a:schemeClr val="tx1"/>
              </a:solidFill>
            </a:rPr>
            <a:t>ZAKLJUČNO SREČANJE</a:t>
          </a:r>
          <a:endParaRPr lang="sl-SI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l-SI" sz="2400" kern="1200" dirty="0"/>
        </a:p>
      </dsp:txBody>
      <dsp:txXfrm rot="5400000">
        <a:off x="6204160" y="1236549"/>
        <a:ext cx="2884289" cy="3709651"/>
      </dsp:txXfrm>
    </dsp:sp>
    <dsp:sp modelId="{4E3E5340-DA82-48EF-8955-5B718EC8F489}">
      <dsp:nvSpPr>
        <dsp:cNvPr id="0" name=""/>
        <dsp:cNvSpPr/>
      </dsp:nvSpPr>
      <dsp:spPr>
        <a:xfrm rot="16200000">
          <a:off x="7655540" y="1649230"/>
          <a:ext cx="6182751" cy="2884289"/>
        </a:xfrm>
        <a:prstGeom prst="flowChartManualOperati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rgbClr val="FF0000"/>
              </a:solidFill>
            </a:rPr>
            <a:t>SEP-DEC</a:t>
          </a:r>
          <a:endParaRPr lang="sl-SI" sz="2400" b="1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400" kern="1200" dirty="0" err="1" smtClean="0">
              <a:solidFill>
                <a:schemeClr val="tx1"/>
              </a:solidFill>
            </a:rPr>
            <a:t>diseminacija</a:t>
          </a:r>
          <a:r>
            <a:rPr lang="sl-SI" sz="2400" kern="1200" dirty="0" smtClean="0">
              <a:solidFill>
                <a:schemeClr val="tx1"/>
              </a:solidFill>
            </a:rPr>
            <a:t> projekta (izdaja priročnikov, zbornikov)</a:t>
          </a:r>
          <a:endParaRPr lang="sl-SI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400" kern="1200" dirty="0" smtClean="0">
              <a:solidFill>
                <a:schemeClr val="tx1"/>
              </a:solidFill>
            </a:rPr>
            <a:t>ATS STEM steza na 6. NAK (oktober 21)</a:t>
          </a:r>
          <a:endParaRPr lang="sl-SI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400" kern="1200" dirty="0" smtClean="0">
              <a:solidFill>
                <a:schemeClr val="tx1"/>
              </a:solidFill>
            </a:rPr>
            <a:t>nacionalno poročilo</a:t>
          </a:r>
          <a:endParaRPr lang="sl-SI" sz="2400" kern="1200" dirty="0">
            <a:solidFill>
              <a:schemeClr val="tx1"/>
            </a:solidFill>
          </a:endParaRPr>
        </a:p>
      </dsp:txBody>
      <dsp:txXfrm rot="5400000">
        <a:off x="9304771" y="1236549"/>
        <a:ext cx="2884289" cy="3709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8B8A7-7140-4E13-B816-FBB35B4B90F2}" type="datetimeFigureOut">
              <a:rPr lang="sl-SI" smtClean="0"/>
              <a:t>12. 01. 2021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BA887-6BD8-4A8F-957F-6C6E35DEDB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04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09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8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9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mele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994" y="181521"/>
            <a:ext cx="3329863" cy="1993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43" y="777874"/>
            <a:ext cx="982183" cy="500063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073" y="482886"/>
            <a:ext cx="8725851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40073" y="2075381"/>
            <a:ext cx="9465591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80099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9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0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9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4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68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5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42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8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NUL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Relationship Id="rId22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FAA43-227E-4F11-92D3-0B5ECCA277C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3D1D6-B1F3-4478-9636-E4F676B80F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10"/>
          <p:cNvSpPr txBox="1"/>
          <p:nvPr userDrawn="1"/>
        </p:nvSpPr>
        <p:spPr>
          <a:xfrm>
            <a:off x="10798167" y="224171"/>
            <a:ext cx="908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350" b="0" dirty="0">
                <a:solidFill>
                  <a:srgbClr val="F7A601"/>
                </a:solidFill>
                <a:latin typeface="+mj-lt"/>
              </a:rPr>
              <a:t>#</a:t>
            </a:r>
            <a:r>
              <a:rPr lang="sl-SI" sz="1350" b="0" dirty="0">
                <a:solidFill>
                  <a:srgbClr val="F7A601"/>
                </a:solidFill>
                <a:latin typeface="+mj-lt"/>
              </a:rPr>
              <a:t>ATSSTEM</a:t>
            </a:r>
            <a:endParaRPr lang="en-IE" sz="1350" b="0" dirty="0">
              <a:solidFill>
                <a:srgbClr val="F7A601"/>
              </a:solidFill>
              <a:latin typeface="+mj-lt"/>
            </a:endParaRPr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241E7149-C88A-4ADC-A327-4944F2AF64E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15047" y="6027135"/>
            <a:ext cx="1813432" cy="626700"/>
          </a:xfrm>
          <a:prstGeom prst="rect">
            <a:avLst/>
          </a:prstGeom>
        </p:spPr>
      </p:pic>
      <p:pic>
        <p:nvPicPr>
          <p:cNvPr id="9" name="Graphic 15">
            <a:extLst>
              <a:ext uri="{FF2B5EF4-FFF2-40B4-BE49-F238E27FC236}">
                <a16:creationId xmlns:a16="http://schemas.microsoft.com/office/drawing/2014/main" id="{77E8F489-39DE-4F97-9640-FCCD82D51BD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0"/>
            <a:ext cx="12192000" cy="146050"/>
          </a:xfrm>
          <a:prstGeom prst="rect">
            <a:avLst/>
          </a:prstGeom>
        </p:spPr>
      </p:pic>
      <p:pic>
        <p:nvPicPr>
          <p:cNvPr id="10" name="Graphic 17">
            <a:extLst>
              <a:ext uri="{FF2B5EF4-FFF2-40B4-BE49-F238E27FC236}">
                <a16:creationId xmlns:a16="http://schemas.microsoft.com/office/drawing/2014/main" id="{455C4150-DD8F-4B93-9871-E39DB1A6630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491163" y="6223000"/>
            <a:ext cx="1209675" cy="266700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0F64DB9F-8CE9-4734-9890-965AC870ECCE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805928" y="6278684"/>
            <a:ext cx="2974337" cy="1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4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bit.ly/skupine_zo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evalvacija_12_1_2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sstem.e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8. mesečni sestanek vodij ŠPT v projektu ATS STEM </a:t>
            </a:r>
            <a:endParaRPr lang="en-IE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1524000" y="4667534"/>
            <a:ext cx="9144000" cy="590266"/>
          </a:xfrm>
        </p:spPr>
        <p:txBody>
          <a:bodyPr/>
          <a:lstStyle/>
          <a:p>
            <a:r>
              <a:rPr lang="sl-SI" dirty="0" smtClean="0"/>
              <a:t>12. JANUAR 2021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096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WEBINARJI V 2021 - prijave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19. januar: </a:t>
            </a:r>
          </a:p>
          <a:p>
            <a:r>
              <a:rPr lang="sl-SI" dirty="0" smtClean="0"/>
              <a:t>26. januar:</a:t>
            </a:r>
          </a:p>
          <a:p>
            <a:r>
              <a:rPr lang="sl-SI" dirty="0" smtClean="0"/>
              <a:t>2. februar: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11126" y="3404381"/>
            <a:ext cx="1116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Pogovor o predstavitvi s skrbnico/-kom. Prednost naj imajo šole, ki še niso predstavile.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2124222" y="4001294"/>
            <a:ext cx="9073661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Mnenja: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/>
              <a:t>Želja, da se vse šole predstavijo.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/>
              <a:t>Primerjava različnih pristopov k isti veščini (KM), druge veščine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/>
              <a:t>Vpogled v priprave, pisanje priprav in evalvacije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/>
              <a:t>Pohvala za zanimivost in uporabnost: ideje za načrtovanje, za reševanje težav, pristope, orodja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406322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DELO V SKUPINAH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58" y="3119102"/>
            <a:ext cx="10509283" cy="283368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991" y="912700"/>
            <a:ext cx="2982351" cy="1742130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2066777" y="2096590"/>
            <a:ext cx="90033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15 MIN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859226" y="1429078"/>
            <a:ext cx="4215769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  <a:hlinkClick r:id="rId4"/>
              </a:rPr>
              <a:t>http://</a:t>
            </a:r>
            <a:r>
              <a:rPr lang="sl-SI" sz="2800" dirty="0" smtClean="0">
                <a:solidFill>
                  <a:srgbClr val="FF0000"/>
                </a:solidFill>
                <a:hlinkClick r:id="rId4"/>
              </a:rPr>
              <a:t>bit.ly/skupine_zoom</a:t>
            </a:r>
            <a:r>
              <a:rPr lang="sl-SI" sz="2800" dirty="0" smtClean="0">
                <a:solidFill>
                  <a:srgbClr val="FF0000"/>
                </a:solidFill>
              </a:rPr>
              <a:t> </a:t>
            </a:r>
            <a:endParaRPr lang="sl-SI" sz="2800" dirty="0">
              <a:solidFill>
                <a:srgbClr val="FF0000"/>
              </a:solidFill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207" y="726910"/>
            <a:ext cx="1790700" cy="2247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4685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0237" y="1"/>
            <a:ext cx="10515600" cy="801858"/>
          </a:xfrm>
        </p:spPr>
        <p:txBody>
          <a:bodyPr/>
          <a:lstStyle/>
          <a:p>
            <a:r>
              <a:rPr lang="sl-SI" dirty="0" smtClean="0"/>
              <a:t>LDN v projektu ATS STEM</a:t>
            </a:r>
            <a:endParaRPr lang="sl-SI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46462216"/>
              </p:ext>
            </p:extLst>
          </p:nvPr>
        </p:nvGraphicFramePr>
        <p:xfrm>
          <a:off x="0" y="675249"/>
          <a:ext cx="12192000" cy="618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400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54890" y="884220"/>
            <a:ext cx="709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Diskusija …</a:t>
            </a:r>
            <a:endParaRPr lang="sl-SI" sz="24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454890" y="2913620"/>
            <a:ext cx="604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Evalvacija srečanja:</a:t>
            </a:r>
            <a:endParaRPr lang="sl-SI" sz="2800" dirty="0"/>
          </a:p>
        </p:txBody>
      </p:sp>
      <p:sp>
        <p:nvSpPr>
          <p:cNvPr id="4" name="Pravokotnik 3"/>
          <p:cNvSpPr/>
          <p:nvPr/>
        </p:nvSpPr>
        <p:spPr>
          <a:xfrm>
            <a:off x="3830120" y="3067508"/>
            <a:ext cx="4969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>
                <a:hlinkClick r:id="rId2"/>
              </a:rPr>
              <a:t>http://</a:t>
            </a:r>
            <a:r>
              <a:rPr lang="sl-SI" sz="2800" dirty="0" smtClean="0">
                <a:hlinkClick r:id="rId2"/>
              </a:rPr>
              <a:t>bit.ly/evalvacija_12_1_21</a:t>
            </a:r>
            <a:r>
              <a:rPr lang="sl-SI" sz="2800" dirty="0" smtClean="0"/>
              <a:t>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66418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Dnevni red: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Aktualne informacije o projektu</a:t>
            </a:r>
          </a:p>
          <a:p>
            <a:pPr lvl="0"/>
            <a:r>
              <a:rPr lang="sl-SI" dirty="0"/>
              <a:t>Analiza stanja na šolah</a:t>
            </a:r>
          </a:p>
          <a:p>
            <a:pPr lvl="0"/>
            <a:r>
              <a:rPr lang="sl-SI" dirty="0"/>
              <a:t>Kako naprej</a:t>
            </a:r>
            <a:r>
              <a:rPr lang="sl-SI" dirty="0" smtClean="0"/>
              <a:t>? (delo v skupinah)</a:t>
            </a:r>
            <a:endParaRPr lang="sl-SI" dirty="0"/>
          </a:p>
          <a:p>
            <a:pPr lvl="0"/>
            <a:r>
              <a:rPr lang="sl-SI" dirty="0"/>
              <a:t>Vprašanja in odgovori </a:t>
            </a:r>
          </a:p>
          <a:p>
            <a:pPr lvl="1"/>
            <a:r>
              <a:rPr lang="sl-SI" dirty="0" smtClean="0"/>
              <a:t>Diskusija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899" y="495127"/>
            <a:ext cx="4122191" cy="540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3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3103" y="0"/>
            <a:ext cx="10515600" cy="1325563"/>
          </a:xfrm>
        </p:spPr>
        <p:txBody>
          <a:bodyPr/>
          <a:lstStyle/>
          <a:p>
            <a:r>
              <a:rPr lang="sl-SI" dirty="0" smtClean="0"/>
              <a:t>Spletna stran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03" y="2508158"/>
            <a:ext cx="6345826" cy="1318861"/>
          </a:xfrm>
          <a:prstGeom prst="rect">
            <a:avLst/>
          </a:prstGeom>
        </p:spPr>
      </p:pic>
      <p:pic>
        <p:nvPicPr>
          <p:cNvPr id="4" name="Slika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936" y="501861"/>
            <a:ext cx="8170611" cy="983122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344068" y="4196351"/>
            <a:ext cx="4317274" cy="3582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800" dirty="0" smtClean="0">
                <a:latin typeface="+mn-lt"/>
              </a:rPr>
              <a:t>2021: brošura, promocijski material za šole </a:t>
            </a:r>
            <a:endParaRPr lang="sl-SI" sz="1800" dirty="0">
              <a:latin typeface="+mn-lt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1028" y="1827424"/>
            <a:ext cx="4440679" cy="33857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PoljeZBesedilom 7"/>
          <p:cNvSpPr txBox="1"/>
          <p:nvPr/>
        </p:nvSpPr>
        <p:spPr>
          <a:xfrm>
            <a:off x="6961028" y="5254516"/>
            <a:ext cx="447620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Objava novice na spletni strani o izvedeni STEM-učni enoti (vsaka šola vsaj eno objavo)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33103" y="2138826"/>
            <a:ext cx="16002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Vpis v </a:t>
            </a:r>
            <a:r>
              <a:rPr lang="sl-SI" dirty="0" err="1" smtClean="0"/>
              <a:t>novičnik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4186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88811" y="857494"/>
            <a:ext cx="4403189" cy="844697"/>
          </a:xfrm>
        </p:spPr>
        <p:txBody>
          <a:bodyPr>
            <a:noAutofit/>
          </a:bodyPr>
          <a:lstStyle/>
          <a:p>
            <a:r>
              <a:rPr lang="sl-SI" sz="2800" dirty="0" smtClean="0"/>
              <a:t>Število odgovorov </a:t>
            </a:r>
            <a:r>
              <a:rPr lang="sl-SI" sz="2800" dirty="0"/>
              <a:t>(</a:t>
            </a:r>
            <a:r>
              <a:rPr lang="sl-SI" sz="2800" dirty="0" smtClean="0"/>
              <a:t>začetna kvantitativna evalvacija)</a:t>
            </a:r>
            <a:endParaRPr lang="sl-SI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30" y="140042"/>
            <a:ext cx="5191125" cy="6677025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6426926" y="1702191"/>
            <a:ext cx="410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521 učencev ( 89%)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6760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4905"/>
            <a:ext cx="12219992" cy="457776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9748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Analiza stanja izvedb STEM-učnih enot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963362" y="2760468"/>
            <a:ext cx="77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44 %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7058299" y="2760468"/>
            <a:ext cx="77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25 %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7832022" y="2760468"/>
            <a:ext cx="77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19 %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8478561" y="2729169"/>
            <a:ext cx="77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12 %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9125100" y="3482348"/>
            <a:ext cx="77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44 %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6671437" y="3482348"/>
            <a:ext cx="77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6%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7058298" y="3504044"/>
            <a:ext cx="77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19 %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7704838" y="3482348"/>
            <a:ext cx="77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25 %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8351377" y="3465938"/>
            <a:ext cx="77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6 %</a:t>
            </a:r>
            <a:endParaRPr lang="sl-SI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3576544" y="7209249"/>
            <a:ext cx="77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40 %</a:t>
            </a:r>
            <a:endParaRPr lang="sl-SI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7317976" y="4265302"/>
            <a:ext cx="77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44 %</a:t>
            </a:r>
            <a:endParaRPr lang="sl-SI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8952604" y="4265302"/>
            <a:ext cx="77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46 %</a:t>
            </a:r>
            <a:endParaRPr lang="sl-SI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7704838" y="5019804"/>
            <a:ext cx="77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25 %</a:t>
            </a:r>
            <a:endParaRPr lang="sl-SI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8586845" y="5019804"/>
            <a:ext cx="77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31 %</a:t>
            </a:r>
            <a:endParaRPr lang="sl-SI" dirty="0"/>
          </a:p>
        </p:txBody>
      </p:sp>
      <p:sp>
        <p:nvSpPr>
          <p:cNvPr id="20" name="PoljeZBesedilom 19"/>
          <p:cNvSpPr txBox="1"/>
          <p:nvPr/>
        </p:nvSpPr>
        <p:spPr>
          <a:xfrm>
            <a:off x="9898823" y="5019804"/>
            <a:ext cx="77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44 %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250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584" y="225830"/>
            <a:ext cx="12174414" cy="353051"/>
          </a:xfrm>
          <a:solidFill>
            <a:schemeClr val="accent4"/>
          </a:solidFill>
        </p:spPr>
        <p:txBody>
          <a:bodyPr>
            <a:noAutofit/>
          </a:bodyPr>
          <a:lstStyle/>
          <a:p>
            <a:r>
              <a:rPr lang="sl-SI" sz="2400" dirty="0"/>
              <a:t>Zapišite kaj vam je v prvi fazi pilotne izvedbe projekta dobro uspelo, na kaj ste ponosni kot tim.</a:t>
            </a:r>
          </a:p>
        </p:txBody>
      </p:sp>
      <p:sp>
        <p:nvSpPr>
          <p:cNvPr id="4" name="Pravokotnik 3"/>
          <p:cNvSpPr/>
          <p:nvPr/>
        </p:nvSpPr>
        <p:spPr>
          <a:xfrm>
            <a:off x="17584" y="710324"/>
            <a:ext cx="4492283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Na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medpredmetno povezovanje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, na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uporabo IKT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in sodelovalno delo učencev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.</a:t>
            </a:r>
            <a:endParaRPr lang="sl-SI" sz="1600" dirty="0"/>
          </a:p>
        </p:txBody>
      </p:sp>
      <p:sp>
        <p:nvSpPr>
          <p:cNvPr id="5" name="Pravokotnik 4"/>
          <p:cNvSpPr/>
          <p:nvPr/>
        </p:nvSpPr>
        <p:spPr>
          <a:xfrm>
            <a:off x="58614" y="1398797"/>
            <a:ext cx="3943708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Uspešna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izvedba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, kljub pouku na daljavo</a:t>
            </a:r>
            <a:endParaRPr lang="sl-SI" sz="1600" dirty="0"/>
          </a:p>
        </p:txBody>
      </p:sp>
      <p:sp>
        <p:nvSpPr>
          <p:cNvPr id="6" name="Pravokotnik 5"/>
          <p:cNvSpPr/>
          <p:nvPr/>
        </p:nvSpPr>
        <p:spPr>
          <a:xfrm>
            <a:off x="4750188" y="688717"/>
            <a:ext cx="7441809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V prvi fazi nam je dobro uspelo v dejavnosti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vključiti elemente formativnega spremljanja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. Prav tako smo se učitelji različnih predmetov našli v sklopu.</a:t>
            </a:r>
            <a:endParaRPr lang="sl-SI" sz="1600" dirty="0"/>
          </a:p>
        </p:txBody>
      </p:sp>
      <p:sp>
        <p:nvSpPr>
          <p:cNvPr id="7" name="Pravokotnik 6"/>
          <p:cNvSpPr/>
          <p:nvPr/>
        </p:nvSpPr>
        <p:spPr>
          <a:xfrm>
            <a:off x="17584" y="3364129"/>
            <a:ext cx="6096000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Ponosni smo predvsem na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odzivnost in aktivnost </a:t>
            </a:r>
            <a:r>
              <a:rPr lang="sl-SI" sz="1600" b="1" dirty="0" err="1">
                <a:solidFill>
                  <a:srgbClr val="FF0000"/>
                </a:solidFill>
                <a:latin typeface="Segoe UI Web (West European)"/>
              </a:rPr>
              <a:t>učenecev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 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pri opravljanju nalog. Prav tako tudi na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pozitivnost in povezanost kolektiva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.</a:t>
            </a:r>
            <a:endParaRPr lang="sl-SI" sz="1600" dirty="0"/>
          </a:p>
        </p:txBody>
      </p:sp>
      <p:sp>
        <p:nvSpPr>
          <p:cNvPr id="8" name="Pravokotnik 7"/>
          <p:cNvSpPr/>
          <p:nvPr/>
        </p:nvSpPr>
        <p:spPr>
          <a:xfrm>
            <a:off x="4257820" y="1379100"/>
            <a:ext cx="7934177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Vse smo izvedli, naredili in realizirali smo pripravo (STEM enoto) pri pouku. Projekt se je uspešno izvajal tudi pri razrednikovih urah, ki smo jih posvečali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čustvom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.</a:t>
            </a:r>
            <a:endParaRPr lang="sl-SI" sz="1600" dirty="0"/>
          </a:p>
        </p:txBody>
      </p:sp>
      <p:sp>
        <p:nvSpPr>
          <p:cNvPr id="9" name="Pravokotnik 8"/>
          <p:cNvSpPr/>
          <p:nvPr/>
        </p:nvSpPr>
        <p:spPr>
          <a:xfrm>
            <a:off x="58614" y="1917709"/>
            <a:ext cx="4451253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Dobro organizirati, izbira aplikacij, izbrati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aktualen realen problem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,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motivirati učence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.</a:t>
            </a:r>
            <a:endParaRPr lang="sl-SI" sz="1600" dirty="0"/>
          </a:p>
        </p:txBody>
      </p:sp>
      <p:sp>
        <p:nvSpPr>
          <p:cNvPr id="10" name="Pravokotnik 9"/>
          <p:cNvSpPr/>
          <p:nvPr/>
        </p:nvSpPr>
        <p:spPr>
          <a:xfrm>
            <a:off x="17584" y="2633186"/>
            <a:ext cx="4492283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323130"/>
                </a:solidFill>
                <a:latin typeface="Segoe UI Web (West European)"/>
              </a:rPr>
              <a:t>Da </a:t>
            </a:r>
            <a:r>
              <a:rPr lang="it-IT" sz="1600" dirty="0" err="1">
                <a:solidFill>
                  <a:srgbClr val="323130"/>
                </a:solidFill>
                <a:latin typeface="Segoe UI Web (West European)"/>
              </a:rPr>
              <a:t>smo</a:t>
            </a:r>
            <a:r>
              <a:rPr lang="it-IT" sz="1600" dirty="0">
                <a:solidFill>
                  <a:srgbClr val="323130"/>
                </a:solidFill>
                <a:latin typeface="Segoe UI Web (West European)"/>
              </a:rPr>
              <a:t> </a:t>
            </a:r>
            <a:r>
              <a:rPr lang="it-IT" sz="1600" dirty="0" err="1">
                <a:solidFill>
                  <a:srgbClr val="323130"/>
                </a:solidFill>
                <a:latin typeface="Segoe UI Web (West European)"/>
              </a:rPr>
              <a:t>uspeli</a:t>
            </a:r>
            <a:r>
              <a:rPr lang="it-IT" sz="1600" dirty="0">
                <a:solidFill>
                  <a:srgbClr val="323130"/>
                </a:solidFill>
                <a:latin typeface="Segoe UI Web (West European)"/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latin typeface="Segoe UI Web (West European)"/>
              </a:rPr>
              <a:t>realizirati</a:t>
            </a:r>
            <a:r>
              <a:rPr lang="it-IT" sz="1600" b="1" dirty="0">
                <a:solidFill>
                  <a:srgbClr val="FF0000"/>
                </a:solidFill>
                <a:latin typeface="Segoe UI Web (West European)"/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latin typeface="Segoe UI Web (West European)"/>
              </a:rPr>
              <a:t>dejavnost</a:t>
            </a:r>
            <a:r>
              <a:rPr lang="it-IT" sz="1600" b="1" dirty="0">
                <a:solidFill>
                  <a:srgbClr val="FF0000"/>
                </a:solidFill>
                <a:latin typeface="Segoe UI Web (West European)"/>
              </a:rPr>
              <a:t> </a:t>
            </a:r>
            <a:r>
              <a:rPr lang="it-IT" sz="1600" dirty="0">
                <a:solidFill>
                  <a:srgbClr val="323130"/>
                </a:solidFill>
                <a:latin typeface="Segoe UI Web (West European)"/>
              </a:rPr>
              <a:t>na </a:t>
            </a:r>
            <a:r>
              <a:rPr lang="it-IT" sz="1600" dirty="0" err="1">
                <a:solidFill>
                  <a:srgbClr val="323130"/>
                </a:solidFill>
                <a:latin typeface="Segoe UI Web (West European)"/>
              </a:rPr>
              <a:t>daljavo</a:t>
            </a:r>
            <a:r>
              <a:rPr lang="it-IT" sz="1600" dirty="0">
                <a:solidFill>
                  <a:srgbClr val="323130"/>
                </a:solidFill>
                <a:latin typeface="Segoe UI Web (West European)"/>
              </a:rPr>
              <a:t>; na učence, da so </a:t>
            </a:r>
            <a:r>
              <a:rPr lang="it-IT" sz="1600" dirty="0" err="1">
                <a:solidFill>
                  <a:srgbClr val="323130"/>
                </a:solidFill>
                <a:latin typeface="Segoe UI Web (West European)"/>
              </a:rPr>
              <a:t>sodelovali</a:t>
            </a:r>
            <a:r>
              <a:rPr lang="it-IT" sz="1600" dirty="0">
                <a:solidFill>
                  <a:srgbClr val="323130"/>
                </a:solidFill>
                <a:latin typeface="Segoe UI Web (West European)"/>
              </a:rPr>
              <a:t> in bili </a:t>
            </a:r>
            <a:r>
              <a:rPr lang="it-IT" sz="1600" dirty="0" err="1">
                <a:solidFill>
                  <a:srgbClr val="323130"/>
                </a:solidFill>
                <a:latin typeface="Segoe UI Web (West European)"/>
              </a:rPr>
              <a:t>aktivni</a:t>
            </a:r>
            <a:r>
              <a:rPr lang="it-IT" sz="1600" dirty="0">
                <a:solidFill>
                  <a:srgbClr val="323130"/>
                </a:solidFill>
                <a:latin typeface="Segoe UI Web (West European)"/>
              </a:rPr>
              <a:t>.</a:t>
            </a:r>
            <a:endParaRPr lang="sl-SI" sz="1600" dirty="0"/>
          </a:p>
        </p:txBody>
      </p:sp>
      <p:sp>
        <p:nvSpPr>
          <p:cNvPr id="11" name="Pravokotnik 10"/>
          <p:cNvSpPr/>
          <p:nvPr/>
        </p:nvSpPr>
        <p:spPr>
          <a:xfrm>
            <a:off x="4750188" y="2069483"/>
            <a:ext cx="7319892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Pri izvedbi 1. STEM učne enote v 7. razredu je dobro uspelo medpredmetno povezovanje (NAR, MAT, SLJ, TIT),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timsko sodelovanje pri načrtovanju 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ter sama izvedba učne enote na daljavo. Prav tako so pri tem nastale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dobre ideje 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za izdelavo rastlinjaka.</a:t>
            </a:r>
            <a:endParaRPr lang="sl-SI" sz="1600" dirty="0"/>
          </a:p>
        </p:txBody>
      </p:sp>
      <p:sp>
        <p:nvSpPr>
          <p:cNvPr id="12" name="Pravokotnik 11"/>
          <p:cNvSpPr/>
          <p:nvPr/>
        </p:nvSpPr>
        <p:spPr>
          <a:xfrm>
            <a:off x="6245255" y="3307204"/>
            <a:ext cx="5824825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Ponosni smo, da nam je uspelo pripraviti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zanimiv primer 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in da bomo uspeli izpeljati 1. sklop kljub izredno težkim delovnim razmeram. Zelo smo ponosni na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naše učence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.</a:t>
            </a:r>
            <a:endParaRPr lang="sl-SI" sz="1600" dirty="0"/>
          </a:p>
        </p:txBody>
      </p:sp>
      <p:sp>
        <p:nvSpPr>
          <p:cNvPr id="13" name="Pravokotnik 12"/>
          <p:cNvSpPr/>
          <p:nvPr/>
        </p:nvSpPr>
        <p:spPr>
          <a:xfrm>
            <a:off x="0" y="4341294"/>
            <a:ext cx="6096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Vsi učenci so napredovali na področju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digitalnih kompetenc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, našli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način usvajanja snovi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, ki je bil učencem všeč. Da smo timsko dobro sodelovali in se uspeli usklajevati na daljavo. Ponosni smo, da smo uspeli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vključiti razrednika 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v pripravo in izvajanje učne enote.</a:t>
            </a:r>
            <a:endParaRPr lang="sl-SI" sz="1600" dirty="0"/>
          </a:p>
        </p:txBody>
      </p:sp>
      <p:sp>
        <p:nvSpPr>
          <p:cNvPr id="14" name="Pravokotnik 13"/>
          <p:cNvSpPr/>
          <p:nvPr/>
        </p:nvSpPr>
        <p:spPr>
          <a:xfrm>
            <a:off x="6245255" y="4322836"/>
            <a:ext cx="582482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Na medsebojno sodelovanje,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izmenjevanje idej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, vsak nekaj zna, skupaj se dopolnjujemo.</a:t>
            </a:r>
            <a:endParaRPr lang="sl-SI" sz="1600" dirty="0"/>
          </a:p>
        </p:txBody>
      </p:sp>
      <p:sp>
        <p:nvSpPr>
          <p:cNvPr id="15" name="Pravokotnik 14"/>
          <p:cNvSpPr/>
          <p:nvPr/>
        </p:nvSpPr>
        <p:spPr>
          <a:xfrm>
            <a:off x="6245255" y="5003013"/>
            <a:ext cx="5824825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Na naše sodelovanje in učence, ki so se trudili pri obeh izvedbah. Ponosna sem, ko vidim kako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prenašajo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 sodelavci naučeno tudi v druge razrede.</a:t>
            </a:r>
            <a:endParaRPr lang="sl-SI" sz="1600" dirty="0"/>
          </a:p>
        </p:txBody>
      </p:sp>
      <p:sp>
        <p:nvSpPr>
          <p:cNvPr id="16" name="Pravokotnik 15"/>
          <p:cNvSpPr/>
          <p:nvPr/>
        </p:nvSpPr>
        <p:spPr>
          <a:xfrm>
            <a:off x="1051299" y="5679563"/>
            <a:ext cx="40446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  <a:latin typeface="Segoe UI Web (West European)"/>
              </a:rPr>
              <a:t>Povezali</a:t>
            </a:r>
            <a:r>
              <a:rPr lang="it-IT" dirty="0">
                <a:solidFill>
                  <a:srgbClr val="323130"/>
                </a:solidFill>
                <a:latin typeface="Segoe UI Web (West European)"/>
              </a:rPr>
              <a:t> </a:t>
            </a:r>
            <a:r>
              <a:rPr lang="it-IT" dirty="0" err="1">
                <a:solidFill>
                  <a:srgbClr val="323130"/>
                </a:solidFill>
                <a:latin typeface="Segoe UI Web (West European)"/>
              </a:rPr>
              <a:t>smo</a:t>
            </a:r>
            <a:r>
              <a:rPr lang="it-IT" dirty="0">
                <a:solidFill>
                  <a:srgbClr val="323130"/>
                </a:solidFill>
                <a:latin typeface="Segoe UI Web (West European)"/>
              </a:rPr>
              <a:t> se in </a:t>
            </a:r>
            <a:r>
              <a:rPr lang="it-IT" dirty="0" err="1">
                <a:solidFill>
                  <a:srgbClr val="323130"/>
                </a:solidFill>
                <a:latin typeface="Segoe UI Web (West European)"/>
              </a:rPr>
              <a:t>premaknili</a:t>
            </a:r>
            <a:r>
              <a:rPr lang="it-IT" dirty="0">
                <a:solidFill>
                  <a:srgbClr val="323130"/>
                </a:solidFill>
                <a:latin typeface="Segoe UI Web (West European)"/>
              </a:rPr>
              <a:t> </a:t>
            </a:r>
            <a:r>
              <a:rPr lang="it-IT" dirty="0" err="1">
                <a:solidFill>
                  <a:srgbClr val="323130"/>
                </a:solidFill>
                <a:latin typeface="Segoe UI Web (West European)"/>
              </a:rPr>
              <a:t>naprej</a:t>
            </a:r>
            <a:r>
              <a:rPr lang="it-IT" dirty="0">
                <a:solidFill>
                  <a:srgbClr val="323130"/>
                </a:solidFill>
                <a:latin typeface="Segoe UI Web (West European)"/>
              </a:rPr>
              <a:t>.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0" y="6099601"/>
            <a:ext cx="499848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rgbClr val="323130"/>
                </a:solidFill>
                <a:latin typeface="Segoe UI Web (West European)"/>
              </a:rPr>
              <a:t>Da </a:t>
            </a:r>
            <a:r>
              <a:rPr lang="it-IT" sz="1600" dirty="0" err="1">
                <a:solidFill>
                  <a:srgbClr val="323130"/>
                </a:solidFill>
                <a:latin typeface="Segoe UI Web (West European)"/>
              </a:rPr>
              <a:t>smo</a:t>
            </a:r>
            <a:r>
              <a:rPr lang="it-IT" sz="1600" dirty="0">
                <a:solidFill>
                  <a:srgbClr val="323130"/>
                </a:solidFill>
                <a:latin typeface="Segoe UI Web (West European)"/>
              </a:rPr>
              <a:t> v </a:t>
            </a:r>
            <a:r>
              <a:rPr lang="it-IT" sz="1600" b="1" dirty="0" err="1">
                <a:solidFill>
                  <a:srgbClr val="FF0000"/>
                </a:solidFill>
                <a:latin typeface="Segoe UI Web (West European)"/>
              </a:rPr>
              <a:t>ospredje</a:t>
            </a:r>
            <a:r>
              <a:rPr lang="it-IT" sz="1600" b="1" dirty="0">
                <a:solidFill>
                  <a:srgbClr val="FF0000"/>
                </a:solidFill>
                <a:latin typeface="Segoe UI Web (West European)"/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latin typeface="Segoe UI Web (West European)"/>
              </a:rPr>
              <a:t>postavili</a:t>
            </a:r>
            <a:r>
              <a:rPr lang="it-IT" sz="1600" b="1" dirty="0">
                <a:solidFill>
                  <a:srgbClr val="FF0000"/>
                </a:solidFill>
                <a:latin typeface="Segoe UI Web (West European)"/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latin typeface="Segoe UI Web (West European)"/>
              </a:rPr>
              <a:t>veščino</a:t>
            </a:r>
            <a:r>
              <a:rPr lang="it-IT" sz="1600" b="1" dirty="0">
                <a:solidFill>
                  <a:srgbClr val="FF0000"/>
                </a:solidFill>
                <a:latin typeface="Segoe UI Web (West European)"/>
              </a:rPr>
              <a:t> </a:t>
            </a:r>
            <a:r>
              <a:rPr lang="it-IT" sz="1600" dirty="0">
                <a:solidFill>
                  <a:srgbClr val="323130"/>
                </a:solidFill>
                <a:latin typeface="Segoe UI Web (West European)"/>
              </a:rPr>
              <a:t>in ne </a:t>
            </a:r>
            <a:r>
              <a:rPr lang="it-IT" sz="1600" dirty="0" err="1">
                <a:solidFill>
                  <a:srgbClr val="323130"/>
                </a:solidFill>
                <a:latin typeface="Segoe UI Web (West European)"/>
              </a:rPr>
              <a:t>vsebine</a:t>
            </a:r>
            <a:r>
              <a:rPr lang="it-IT" sz="1600" dirty="0">
                <a:solidFill>
                  <a:srgbClr val="323130"/>
                </a:solidFill>
                <a:latin typeface="Segoe UI Web (West European)"/>
              </a:rPr>
              <a:t>.</a:t>
            </a:r>
            <a:endParaRPr lang="sl-SI" sz="1600" dirty="0"/>
          </a:p>
        </p:txBody>
      </p:sp>
      <p:sp>
        <p:nvSpPr>
          <p:cNvPr id="17" name="Pravokotnik 16"/>
          <p:cNvSpPr/>
          <p:nvPr/>
        </p:nvSpPr>
        <p:spPr>
          <a:xfrm>
            <a:off x="6095997" y="5852109"/>
            <a:ext cx="60960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sl-SI" sz="1600" dirty="0" smtClean="0">
                <a:solidFill>
                  <a:srgbClr val="323130"/>
                </a:solidFill>
                <a:latin typeface="Segoe UI Web (West European)"/>
              </a:rPr>
              <a:t>Odlično </a:t>
            </a:r>
            <a:r>
              <a:rPr lang="sl-SI" sz="1600" b="1" dirty="0" smtClean="0">
                <a:solidFill>
                  <a:srgbClr val="FF0000"/>
                </a:solidFill>
                <a:latin typeface="Segoe UI Web (West European)"/>
              </a:rPr>
              <a:t>sodelovanje</a:t>
            </a:r>
            <a:r>
              <a:rPr lang="sl-SI" sz="1600" dirty="0" smtClean="0">
                <a:solidFill>
                  <a:srgbClr val="323130"/>
                </a:solidFill>
                <a:latin typeface="Segoe UI Web (West European)"/>
              </a:rPr>
              <a:t> med člani tima in uspešno motiviranje učencev za razmišljanje izven okvirjev - </a:t>
            </a:r>
            <a:r>
              <a:rPr lang="sl-SI" sz="1600" b="1" dirty="0" smtClean="0">
                <a:solidFill>
                  <a:srgbClr val="FF0000"/>
                </a:solidFill>
                <a:latin typeface="Segoe UI Web (West European)"/>
              </a:rPr>
              <a:t>rešitve problema </a:t>
            </a:r>
            <a:r>
              <a:rPr lang="sl-SI" sz="1600" dirty="0" smtClean="0">
                <a:solidFill>
                  <a:srgbClr val="323130"/>
                </a:solidFill>
                <a:latin typeface="Segoe UI Web (West European)"/>
              </a:rPr>
              <a:t>so nas res zelo pozitivno presenetile.</a:t>
            </a:r>
            <a:endParaRPr lang="sl-SI" sz="1600" dirty="0"/>
          </a:p>
        </p:txBody>
      </p:sp>
      <p:sp>
        <p:nvSpPr>
          <p:cNvPr id="18" name="Pravokotnik 17"/>
          <p:cNvSpPr/>
          <p:nvPr/>
        </p:nvSpPr>
        <p:spPr>
          <a:xfrm>
            <a:off x="148296" y="6483763"/>
            <a:ext cx="583457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izbira teme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, sodelovanje, izvedba priprav in načrtovanje enote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14483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7584" y="225830"/>
            <a:ext cx="12174414" cy="618232"/>
          </a:xfrm>
          <a:solidFill>
            <a:schemeClr val="accent4"/>
          </a:solidFill>
        </p:spPr>
        <p:txBody>
          <a:bodyPr>
            <a:noAutofit/>
          </a:bodyPr>
          <a:lstStyle/>
          <a:p>
            <a:r>
              <a:rPr lang="sl-SI" sz="2400" dirty="0"/>
              <a:t>Opišite, kje ste kot tim imeli največ težav, kako ste se jih lotili reševati. Katere težave še vedno niste uspeli rešiti oz. za njih ne najdete rešitve?</a:t>
            </a:r>
          </a:p>
        </p:txBody>
      </p:sp>
      <p:sp>
        <p:nvSpPr>
          <p:cNvPr id="5" name="Pravokotnik 4"/>
          <p:cNvSpPr/>
          <p:nvPr/>
        </p:nvSpPr>
        <p:spPr>
          <a:xfrm>
            <a:off x="17584" y="1051952"/>
            <a:ext cx="4427807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Največ težav smo imeli z zbiranjem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dokazov po načelih formativnega spremljanja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.</a:t>
            </a:r>
            <a:endParaRPr lang="sl-SI" sz="1600" dirty="0"/>
          </a:p>
        </p:txBody>
      </p:sp>
      <p:sp>
        <p:nvSpPr>
          <p:cNvPr id="6" name="Pravokotnik 5"/>
          <p:cNvSpPr/>
          <p:nvPr/>
        </p:nvSpPr>
        <p:spPr>
          <a:xfrm>
            <a:off x="234191" y="1950106"/>
            <a:ext cx="3282732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Občasno določene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člane težko prepričamo v sodelovanje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.</a:t>
            </a:r>
            <a:endParaRPr lang="sl-SI" sz="1600" dirty="0"/>
          </a:p>
        </p:txBody>
      </p:sp>
      <p:sp>
        <p:nvSpPr>
          <p:cNvPr id="7" name="Pravokotnik 6"/>
          <p:cNvSpPr/>
          <p:nvPr/>
        </p:nvSpPr>
        <p:spPr>
          <a:xfrm>
            <a:off x="4665784" y="898063"/>
            <a:ext cx="7418363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Največ težav imamo pri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načrtovanju dejavnosti. ki so vezane na prečno veščino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. V kratkem imamo srečanje s svetovalko in upamo, da nam bo podala konkretne rešitve. Prav tako se strinjamo, da smo si sklop zadali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preobširno 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in upamo, da nam bo uspelo ga nekoliko zmanjšati.</a:t>
            </a:r>
            <a:endParaRPr lang="sl-SI" sz="1600" dirty="0"/>
          </a:p>
        </p:txBody>
      </p:sp>
      <p:sp>
        <p:nvSpPr>
          <p:cNvPr id="8" name="Pravokotnik 7"/>
          <p:cNvSpPr/>
          <p:nvPr/>
        </p:nvSpPr>
        <p:spPr>
          <a:xfrm>
            <a:off x="3793586" y="2073216"/>
            <a:ext cx="5603631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Rešili smo vse težave, ki so nastajale od načrtovanja dalje.</a:t>
            </a:r>
            <a:endParaRPr lang="sl-SI" sz="1600" dirty="0"/>
          </a:p>
        </p:txBody>
      </p:sp>
      <p:sp>
        <p:nvSpPr>
          <p:cNvPr id="9" name="Pravokotnik 8"/>
          <p:cNvSpPr/>
          <p:nvPr/>
        </p:nvSpPr>
        <p:spPr>
          <a:xfrm>
            <a:off x="234191" y="2714223"/>
            <a:ext cx="3803237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NI bilo dovolj energije za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urejanje in oddajanje dokazil ter za evalvacijo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.</a:t>
            </a:r>
            <a:endParaRPr lang="sl-SI" sz="1600" dirty="0"/>
          </a:p>
        </p:txBody>
      </p:sp>
      <p:sp>
        <p:nvSpPr>
          <p:cNvPr id="10" name="Pravokotnik 9"/>
          <p:cNvSpPr/>
          <p:nvPr/>
        </p:nvSpPr>
        <p:spPr>
          <a:xfrm>
            <a:off x="4257821" y="2509705"/>
            <a:ext cx="7474633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Težave, ki so povezane tudi s šolanjem na daljavo-če učenec ne opravi svojega dela naloge.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Kako na daljavo doseči, da delo opravi?</a:t>
            </a:r>
            <a:endParaRPr lang="sl-SI" sz="1600" b="1" dirty="0">
              <a:solidFill>
                <a:srgbClr val="FF0000"/>
              </a:solidFill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234191" y="3478340"/>
            <a:ext cx="6855926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Časovni okvir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: tema, ki mora biti obravnavana po vseh korakih, zahteva kar precej ur (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poseganje v urnik, preobremenjenost učencev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...). Kako smo se tega lotili: dejavnosti smo razdelili na več dnevnih sklopov.</a:t>
            </a:r>
            <a:endParaRPr lang="sl-SI" sz="1600" dirty="0"/>
          </a:p>
        </p:txBody>
      </p:sp>
      <p:sp>
        <p:nvSpPr>
          <p:cNvPr id="12" name="Pravokotnik 11"/>
          <p:cNvSpPr/>
          <p:nvPr/>
        </p:nvSpPr>
        <p:spPr>
          <a:xfrm>
            <a:off x="7188862" y="3232119"/>
            <a:ext cx="5003138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Pri načrtovanju in izvedbe 1. STEM učne enote v 7. razredu nismo imeli težav. Pri delu smo se zelo dobro uskladili in prilagodili. Za potrditev načrtovanega dela smo poklicali tudi našo skrbnico.</a:t>
            </a:r>
            <a:endParaRPr lang="sl-SI" sz="1600" dirty="0"/>
          </a:p>
        </p:txBody>
      </p:sp>
      <p:sp>
        <p:nvSpPr>
          <p:cNvPr id="13" name="Pravokotnik 12"/>
          <p:cNvSpPr/>
          <p:nvPr/>
        </p:nvSpPr>
        <p:spPr>
          <a:xfrm>
            <a:off x="66821" y="4473760"/>
            <a:ext cx="6284742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Največ težav smo imeli pri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usklajevanju časa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. Zelo težko najdemo skupni čas, sploh v času šolanja na daljavo, ker smo veliko bolj obremenjeni. Skupni čas najdemo pozno popoldne, zvečer ali celo za vikend.</a:t>
            </a:r>
            <a:endParaRPr lang="sl-SI" sz="1600" dirty="0"/>
          </a:p>
        </p:txBody>
      </p:sp>
      <p:sp>
        <p:nvSpPr>
          <p:cNvPr id="14" name="Pravokotnik 13"/>
          <p:cNvSpPr/>
          <p:nvPr/>
        </p:nvSpPr>
        <p:spPr>
          <a:xfrm>
            <a:off x="6595401" y="4446976"/>
            <a:ext cx="5488746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V takšnem projektu sodelujemo prvič, zelo na hitro smo morali usvojiti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znanja FS in drugih znanj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, ki so jih ostali udeleženci pridobili v drugih aplikativnih projektih.</a:t>
            </a:r>
            <a:endParaRPr lang="sl-SI" sz="1600" dirty="0"/>
          </a:p>
        </p:txBody>
      </p:sp>
      <p:sp>
        <p:nvSpPr>
          <p:cNvPr id="15" name="Pravokotnik 14"/>
          <p:cNvSpPr/>
          <p:nvPr/>
        </p:nvSpPr>
        <p:spPr>
          <a:xfrm>
            <a:off x="17584" y="5791405"/>
            <a:ext cx="638321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Največ težav imamo z iskanjem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prostega časa, da se dobimo, </a:t>
            </a:r>
            <a:r>
              <a:rPr lang="sl-SI" sz="1600" b="1" dirty="0" smtClean="0">
                <a:solidFill>
                  <a:srgbClr val="FF0000"/>
                </a:solidFill>
                <a:latin typeface="Segoe UI Web (West European)"/>
              </a:rPr>
              <a:t>načrtujemo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in usklajujemo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. Delamo bolj počasi, ampak nam uspeva.</a:t>
            </a:r>
            <a:endParaRPr lang="sl-SI" sz="1600" dirty="0"/>
          </a:p>
        </p:txBody>
      </p:sp>
      <p:sp>
        <p:nvSpPr>
          <p:cNvPr id="16" name="Pravokotnik 15"/>
          <p:cNvSpPr/>
          <p:nvPr/>
        </p:nvSpPr>
        <p:spPr>
          <a:xfrm>
            <a:off x="6595401" y="5375907"/>
            <a:ext cx="557783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Ne ravno težava.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Načrtovanje vzame veliko časa 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in sestankov, da smo se uskladi in na plano dali vse ideje in razmišljali kaj bo možno izvesti na daljavo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261873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06325" y="375699"/>
            <a:ext cx="8557847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l-SI" dirty="0"/>
              <a:t>Težko najdemo rešitev glede </a:t>
            </a:r>
            <a:r>
              <a:rPr lang="sl-SI" b="1" dirty="0">
                <a:solidFill>
                  <a:srgbClr val="FF0000"/>
                </a:solidFill>
              </a:rPr>
              <a:t>organizacije pouka</a:t>
            </a:r>
            <a:r>
              <a:rPr lang="sl-SI" dirty="0"/>
              <a:t>, ko gre za učenje na daljavo, npr. nekaterih učencev ni na videokonferenci, potem so pa težave, ker jih pozivamo, sprašujemo, kaj je narobe itd. So v zaostanku in kot učitelj imaš en kup dela, ker loviš vsakega posebej. Kot tim smo veliko delali na </a:t>
            </a:r>
            <a:r>
              <a:rPr lang="sl-SI" b="1" dirty="0">
                <a:solidFill>
                  <a:srgbClr val="FF0000"/>
                </a:solidFill>
              </a:rPr>
              <a:t>medsebojnem usklajevanju</a:t>
            </a:r>
            <a:r>
              <a:rPr lang="sl-SI" dirty="0"/>
              <a:t>, kako bi </a:t>
            </a:r>
            <a:r>
              <a:rPr lang="sl-SI" b="1" dirty="0">
                <a:solidFill>
                  <a:srgbClr val="FF0000"/>
                </a:solidFill>
              </a:rPr>
              <a:t>izpeljali veščino</a:t>
            </a:r>
            <a:r>
              <a:rPr lang="sl-SI" dirty="0"/>
              <a:t>, da bo ta res v ospredju. V bistvu smo večkrat bili v osebnem kognitivnem konfliktu, posledično so bila čustva močna ... (:</a:t>
            </a:r>
          </a:p>
        </p:txBody>
      </p:sp>
      <p:sp>
        <p:nvSpPr>
          <p:cNvPr id="5" name="Pravokotnik 4"/>
          <p:cNvSpPr/>
          <p:nvPr/>
        </p:nvSpPr>
        <p:spPr>
          <a:xfrm>
            <a:off x="5436157" y="2210366"/>
            <a:ext cx="6096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Nobena težava se nam ne zdi nerešljiva, bomo pa v prihodnje STEM enote rajši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izvajali v okviru pouka posameznih predmetov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, saj se nam zdi, da je včasih za učence pri pouku na daljavo tako zasnovan ND kar velik zalogaj.</a:t>
            </a:r>
            <a:endParaRPr lang="sl-SI" sz="1600" dirty="0"/>
          </a:p>
        </p:txBody>
      </p:sp>
      <p:sp>
        <p:nvSpPr>
          <p:cNvPr id="6" name="Pravokotnik 5"/>
          <p:cNvSpPr/>
          <p:nvPr/>
        </p:nvSpPr>
        <p:spPr>
          <a:xfrm>
            <a:off x="908145" y="2495639"/>
            <a:ext cx="331372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sl-SI" dirty="0">
                <a:solidFill>
                  <a:srgbClr val="323130"/>
                </a:solidFill>
                <a:latin typeface="Segoe UI Web (West European)"/>
              </a:rPr>
              <a:t>vedno nekako najdemo rešitev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206325" y="3368270"/>
            <a:ext cx="6096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Zelo težko smo premaknili voz v tek. Preveč stvari se je nabralo, poleg tega še </a:t>
            </a:r>
            <a:r>
              <a:rPr lang="sl-SI" sz="1600" b="1" dirty="0">
                <a:solidFill>
                  <a:srgbClr val="FF0000"/>
                </a:solidFill>
                <a:latin typeface="Segoe UI Web (West European)"/>
              </a:rPr>
              <a:t>epidemija</a:t>
            </a:r>
            <a:r>
              <a:rPr lang="sl-SI" sz="1600" dirty="0">
                <a:solidFill>
                  <a:srgbClr val="323130"/>
                </a:solidFill>
                <a:latin typeface="Segoe UI Web (West European)"/>
              </a:rPr>
              <a:t>. Sedaj gremo naprej.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381628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0801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Sodelovanje z ZRSŠ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676400" y="953428"/>
            <a:ext cx="10515600" cy="4351338"/>
          </a:xfrm>
        </p:spPr>
        <p:txBody>
          <a:bodyPr>
            <a:noAutofit/>
          </a:bodyPr>
          <a:lstStyle/>
          <a:p>
            <a:r>
              <a:rPr lang="sl-SI" sz="2400" dirty="0" smtClean="0"/>
              <a:t>Prvo leto – več neznank</a:t>
            </a:r>
          </a:p>
          <a:p>
            <a:pPr lvl="1"/>
            <a:r>
              <a:rPr lang="sl-SI" sz="2000" dirty="0" smtClean="0"/>
              <a:t>Več izobraževanj o FS in prečnih veščinah (še vedno na področju FS)</a:t>
            </a:r>
          </a:p>
          <a:p>
            <a:pPr lvl="1"/>
            <a:r>
              <a:rPr lang="sl-SI" sz="2000" dirty="0" smtClean="0"/>
              <a:t>Manjša </a:t>
            </a:r>
            <a:r>
              <a:rPr lang="sl-SI" sz="2000" dirty="0" err="1" smtClean="0"/>
              <a:t>osmišljenost</a:t>
            </a:r>
            <a:r>
              <a:rPr lang="sl-SI" sz="2000" dirty="0" smtClean="0"/>
              <a:t> </a:t>
            </a:r>
          </a:p>
          <a:p>
            <a:r>
              <a:rPr lang="sl-SI" sz="2400" dirty="0" smtClean="0"/>
              <a:t>Delo skrbnikov</a:t>
            </a:r>
          </a:p>
          <a:p>
            <a:pPr lvl="1"/>
            <a:r>
              <a:rPr lang="sl-SI" sz="2000" dirty="0" smtClean="0"/>
              <a:t>Hiter odziv</a:t>
            </a:r>
          </a:p>
          <a:p>
            <a:pPr lvl="1"/>
            <a:r>
              <a:rPr lang="sl-SI" sz="2000" dirty="0" smtClean="0"/>
              <a:t>Strokovna pomoč</a:t>
            </a:r>
          </a:p>
          <a:p>
            <a:pPr lvl="1"/>
            <a:r>
              <a:rPr lang="sl-SI" sz="2000" dirty="0" smtClean="0"/>
              <a:t>Razumevanje</a:t>
            </a:r>
          </a:p>
          <a:p>
            <a:pPr lvl="1"/>
            <a:r>
              <a:rPr lang="sl-SI" sz="2000" dirty="0" smtClean="0"/>
              <a:t>Podajanje primerov, konstruktivnih predlogov, konkretnost</a:t>
            </a:r>
          </a:p>
          <a:p>
            <a:pPr lvl="1"/>
            <a:r>
              <a:rPr lang="sl-SI" sz="2000" dirty="0" smtClean="0"/>
              <a:t>Spoštljiv, partnerski odnos</a:t>
            </a:r>
          </a:p>
          <a:p>
            <a:pPr lvl="1"/>
            <a:r>
              <a:rPr lang="sl-SI" sz="2000" dirty="0" smtClean="0"/>
              <a:t>Pozitivna naravnanost</a:t>
            </a:r>
          </a:p>
          <a:p>
            <a:pPr lvl="1"/>
            <a:r>
              <a:rPr lang="sl-SI" sz="2000" dirty="0" smtClean="0"/>
              <a:t>Izkaz zanimanja kako nam gre</a:t>
            </a:r>
          </a:p>
          <a:p>
            <a:pPr lvl="1"/>
            <a:r>
              <a:rPr lang="sl-SI" sz="2000" dirty="0"/>
              <a:t>p</a:t>
            </a:r>
            <a:r>
              <a:rPr lang="sl-SI" sz="2000" dirty="0" smtClean="0"/>
              <a:t>ripravljenost pomagati</a:t>
            </a:r>
          </a:p>
          <a:p>
            <a:r>
              <a:rPr lang="sl-SI" sz="2400" dirty="0" smtClean="0"/>
              <a:t>Gradiva</a:t>
            </a:r>
          </a:p>
          <a:p>
            <a:pPr lvl="1"/>
            <a:r>
              <a:rPr lang="sl-SI" sz="2000" dirty="0" smtClean="0"/>
              <a:t>Strokovna in kvalitetna</a:t>
            </a:r>
          </a:p>
          <a:p>
            <a:pPr lvl="1"/>
            <a:r>
              <a:rPr lang="sl-SI" sz="2000" dirty="0" smtClean="0"/>
              <a:t>Nekateri težave z dostopom</a:t>
            </a:r>
          </a:p>
          <a:p>
            <a:pPr lvl="1"/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27400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5F6E11688CA49B8805B1EA0E65D66" ma:contentTypeVersion="33" ma:contentTypeDescription="Create a new document." ma:contentTypeScope="" ma:versionID="2aacd5216db18e51095e78ec5a7f5b7c">
  <xsd:schema xmlns:xsd="http://www.w3.org/2001/XMLSchema" xmlns:xs="http://www.w3.org/2001/XMLSchema" xmlns:p="http://schemas.microsoft.com/office/2006/metadata/properties" xmlns:ns3="2f862335-d62d-4f7f-a225-4b5ce82a369c" xmlns:ns4="d9c93529-c942-4382-b4fc-1deb373bddd2" targetNamespace="http://schemas.microsoft.com/office/2006/metadata/properties" ma:root="true" ma:fieldsID="8993ef6430a065a927ad24fba501b758" ns3:_="" ns4:_="">
    <xsd:import namespace="2f862335-d62d-4f7f-a225-4b5ce82a369c"/>
    <xsd:import namespace="d9c93529-c942-4382-b4fc-1deb373bddd2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62335-d62d-4f7f-a225-4b5ce82a369c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93529-c942-4382-b4fc-1deb373bddd2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2f862335-d62d-4f7f-a225-4b5ce82a369c" xsi:nil="true"/>
    <Teachers xmlns="2f862335-d62d-4f7f-a225-4b5ce82a369c">
      <UserInfo>
        <DisplayName/>
        <AccountId xsi:nil="true"/>
        <AccountType/>
      </UserInfo>
    </Teachers>
    <Math_Settings xmlns="2f862335-d62d-4f7f-a225-4b5ce82a369c" xsi:nil="true"/>
    <Templates xmlns="2f862335-d62d-4f7f-a225-4b5ce82a369c" xsi:nil="true"/>
    <AppVersion xmlns="2f862335-d62d-4f7f-a225-4b5ce82a369c" xsi:nil="true"/>
    <LMS_Mappings xmlns="2f862335-d62d-4f7f-a225-4b5ce82a369c" xsi:nil="true"/>
    <Invited_Teachers xmlns="2f862335-d62d-4f7f-a225-4b5ce82a369c" xsi:nil="true"/>
    <Invited_Students xmlns="2f862335-d62d-4f7f-a225-4b5ce82a369c" xsi:nil="true"/>
    <Owner xmlns="2f862335-d62d-4f7f-a225-4b5ce82a369c">
      <UserInfo>
        <DisplayName/>
        <AccountId xsi:nil="true"/>
        <AccountType/>
      </UserInfo>
    </Owner>
    <Students xmlns="2f862335-d62d-4f7f-a225-4b5ce82a369c">
      <UserInfo>
        <DisplayName/>
        <AccountId xsi:nil="true"/>
        <AccountType/>
      </UserInfo>
    </Students>
    <Student_Groups xmlns="2f862335-d62d-4f7f-a225-4b5ce82a369c">
      <UserInfo>
        <DisplayName/>
        <AccountId xsi:nil="true"/>
        <AccountType/>
      </UserInfo>
    </Student_Groups>
    <Distribution_Groups xmlns="2f862335-d62d-4f7f-a225-4b5ce82a369c" xsi:nil="true"/>
    <NotebookType xmlns="2f862335-d62d-4f7f-a225-4b5ce82a369c" xsi:nil="true"/>
    <CultureName xmlns="2f862335-d62d-4f7f-a225-4b5ce82a369c" xsi:nil="true"/>
    <TeamsChannelId xmlns="2f862335-d62d-4f7f-a225-4b5ce82a369c" xsi:nil="true"/>
    <IsNotebookLocked xmlns="2f862335-d62d-4f7f-a225-4b5ce82a369c" xsi:nil="true"/>
    <Has_Teacher_Only_SectionGroup xmlns="2f862335-d62d-4f7f-a225-4b5ce82a369c" xsi:nil="true"/>
    <FolderType xmlns="2f862335-d62d-4f7f-a225-4b5ce82a369c" xsi:nil="true"/>
    <DefaultSectionNames xmlns="2f862335-d62d-4f7f-a225-4b5ce82a369c" xsi:nil="true"/>
    <Is_Collaboration_Space_Locked xmlns="2f862335-d62d-4f7f-a225-4b5ce82a369c" xsi:nil="true"/>
  </documentManagement>
</p:properties>
</file>

<file path=customXml/itemProps1.xml><?xml version="1.0" encoding="utf-8"?>
<ds:datastoreItem xmlns:ds="http://schemas.openxmlformats.org/officeDocument/2006/customXml" ds:itemID="{A74EF1C0-B9A6-465D-8179-AA5C9AB06A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862335-d62d-4f7f-a225-4b5ce82a369c"/>
    <ds:schemaRef ds:uri="d9c93529-c942-4382-b4fc-1deb373bdd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1E2B46-C751-4410-AC1B-F5A945B6BF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5451D6-2639-43F1-95EE-0CC95ECCF277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2f862335-d62d-4f7f-a225-4b5ce82a369c"/>
    <ds:schemaRef ds:uri="http://schemas.microsoft.com/office/2006/metadata/properties"/>
    <ds:schemaRef ds:uri="http://purl.org/dc/elements/1.1/"/>
    <ds:schemaRef ds:uri="http://purl.org/dc/terms/"/>
    <ds:schemaRef ds:uri="d9c93529-c942-4382-b4fc-1deb373bddd2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4687</TotalTime>
  <Words>1237</Words>
  <Application>Microsoft Office PowerPoint</Application>
  <PresentationFormat>Širokozaslonsko</PresentationFormat>
  <Paragraphs>120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Segoe UI Web (West European)</vt:lpstr>
      <vt:lpstr>1_Office Theme</vt:lpstr>
      <vt:lpstr>8. mesečni sestanek vodij ŠPT v projektu ATS STEM </vt:lpstr>
      <vt:lpstr>Dnevni red:</vt:lpstr>
      <vt:lpstr>Spletna stran</vt:lpstr>
      <vt:lpstr>Število odgovorov (začetna kvantitativna evalvacija)</vt:lpstr>
      <vt:lpstr>Analiza stanja izvedb STEM-učnih enot</vt:lpstr>
      <vt:lpstr>Zapišite kaj vam je v prvi fazi pilotne izvedbe projekta dobro uspelo, na kaj ste ponosni kot tim.</vt:lpstr>
      <vt:lpstr>Opišite, kje ste kot tim imeli največ težav, kako ste se jih lotili reševati. Katere težave še vedno niste uspeli rešiti oz. za njih ne najdete rešitve?</vt:lpstr>
      <vt:lpstr>PowerPointova predstavitev</vt:lpstr>
      <vt:lpstr>Sodelovanje z ZRSŠ</vt:lpstr>
      <vt:lpstr>WEBINARJI V 2021 - prijave</vt:lpstr>
      <vt:lpstr>DELO V SKUPINAH</vt:lpstr>
      <vt:lpstr>LDN v projektu ATS STEM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Mitja Ribic</dc:creator>
  <cp:lastModifiedBy>Bernarda Moravec</cp:lastModifiedBy>
  <cp:revision>187</cp:revision>
  <dcterms:created xsi:type="dcterms:W3CDTF">2015-02-26T08:26:11Z</dcterms:created>
  <dcterms:modified xsi:type="dcterms:W3CDTF">2021-01-12T14:43:17Z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0x01010020C5F6E11688CA49B8805B1EA0E65D66</vt:lpwstr>
  </property>
</Properties>
</file>